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7" r:id="rId5"/>
    <p:sldId id="258" r:id="rId6"/>
    <p:sldId id="259" r:id="rId7"/>
    <p:sldId id="261" r:id="rId8"/>
    <p:sldId id="260" r:id="rId9"/>
    <p:sldId id="262" r:id="rId10"/>
    <p:sldId id="263" r:id="rId11"/>
  </p:sldIdLst>
  <p:sldSz cx="12192000" cy="6858000"/>
  <p:notesSz cx="6858000" cy="91440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00"/>
    <a:srgbClr val="EE0000"/>
    <a:srgbClr val="D60000"/>
    <a:srgbClr val="B24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27F6CC-C1AA-4386-B487-C007674871F0}" v="2" dt="2022-02-03T07:20:26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86442" autoAdjust="0"/>
  </p:normalViewPr>
  <p:slideViewPr>
    <p:cSldViewPr>
      <p:cViewPr varScale="1">
        <p:scale>
          <a:sx n="125" d="100"/>
          <a:sy n="125" d="100"/>
        </p:scale>
        <p:origin x="298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re Fache" userId="9cd85e48-0656-4d2f-ae32-4b3f6fe74cc5" providerId="ADAL" clId="{1427F6CC-C1AA-4386-B487-C007674871F0}"/>
    <pc:docChg chg="custSel modSld">
      <pc:chgData name="Pierre Fache" userId="9cd85e48-0656-4d2f-ae32-4b3f6fe74cc5" providerId="ADAL" clId="{1427F6CC-C1AA-4386-B487-C007674871F0}" dt="2022-02-03T07:22:38.586" v="28" actId="1076"/>
      <pc:docMkLst>
        <pc:docMk/>
      </pc:docMkLst>
      <pc:sldChg chg="addSp delSp modSp mod">
        <pc:chgData name="Pierre Fache" userId="9cd85e48-0656-4d2f-ae32-4b3f6fe74cc5" providerId="ADAL" clId="{1427F6CC-C1AA-4386-B487-C007674871F0}" dt="2022-02-03T07:22:38.586" v="28" actId="1076"/>
        <pc:sldMkLst>
          <pc:docMk/>
          <pc:sldMk cId="3606302578" sldId="262"/>
        </pc:sldMkLst>
        <pc:spChg chg="add mod">
          <ac:chgData name="Pierre Fache" userId="9cd85e48-0656-4d2f-ae32-4b3f6fe74cc5" providerId="ADAL" clId="{1427F6CC-C1AA-4386-B487-C007674871F0}" dt="2022-02-03T07:22:06.211" v="27" actId="1076"/>
          <ac:spMkLst>
            <pc:docMk/>
            <pc:sldMk cId="3606302578" sldId="262"/>
            <ac:spMk id="2" creationId="{D53BE336-431C-4547-9ECB-22CAB68EF0B0}"/>
          </ac:spMkLst>
        </pc:spChg>
        <pc:spChg chg="mod">
          <ac:chgData name="Pierre Fache" userId="9cd85e48-0656-4d2f-ae32-4b3f6fe74cc5" providerId="ADAL" clId="{1427F6CC-C1AA-4386-B487-C007674871F0}" dt="2022-02-03T07:21:21.621" v="23" actId="1076"/>
          <ac:spMkLst>
            <pc:docMk/>
            <pc:sldMk cId="3606302578" sldId="262"/>
            <ac:spMk id="5" creationId="{036C7DB5-B718-4BE1-A34F-5FE13F68B722}"/>
          </ac:spMkLst>
        </pc:spChg>
        <pc:picChg chg="add mod">
          <ac:chgData name="Pierre Fache" userId="9cd85e48-0656-4d2f-ae32-4b3f6fe74cc5" providerId="ADAL" clId="{1427F6CC-C1AA-4386-B487-C007674871F0}" dt="2022-02-03T07:22:38.586" v="28" actId="1076"/>
          <ac:picMkLst>
            <pc:docMk/>
            <pc:sldMk cId="3606302578" sldId="262"/>
            <ac:picMk id="4" creationId="{CC7CCD5D-84DC-477C-8C57-D3B319365B66}"/>
          </ac:picMkLst>
        </pc:picChg>
        <pc:picChg chg="del">
          <ac:chgData name="Pierre Fache" userId="9cd85e48-0656-4d2f-ae32-4b3f6fe74cc5" providerId="ADAL" clId="{1427F6CC-C1AA-4386-B487-C007674871F0}" dt="2022-02-03T07:17:42.344" v="0" actId="478"/>
          <ac:picMkLst>
            <pc:docMk/>
            <pc:sldMk cId="3606302578" sldId="262"/>
            <ac:picMk id="8" creationId="{6C2B17E3-7370-4F15-85EC-00C47946CCD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C18CE2ED-E171-4552-8E39-F2C46EF6BE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8E4BF49-81A9-4806-A2F2-FCA06E2AD61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5103884-80C1-442C-9611-15C138F517F5}" type="datetimeFigureOut">
              <a:rPr lang="nl-BE"/>
              <a:pPr>
                <a:defRPr/>
              </a:pPr>
              <a:t>3/02/2022</a:t>
            </a:fld>
            <a:endParaRPr lang="nl-BE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E460AF80-05DB-4E34-B1FB-79DA5455ED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61AF494D-198C-4738-B096-92CDDD1F14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BE" noProof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8FF8BCA-C73F-4759-944A-002A6687E9C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149503E-5EC1-4FD1-94A1-9E667EBF2F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FF19CF4-0E9A-4DC4-8BAA-AE2027EDD180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7381" y="1251043"/>
            <a:ext cx="7488832" cy="2331690"/>
          </a:xfrm>
        </p:spPr>
        <p:txBody>
          <a:bodyPr/>
          <a:lstStyle>
            <a:lvl1pPr>
              <a:defRPr sz="44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27381" y="4869160"/>
            <a:ext cx="7488832" cy="17526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71903"/>
              </a:buClr>
              <a:buSzTx/>
              <a:buFont typeface="Arial" panose="020B0604020202020204" pitchFamily="34" charset="0"/>
              <a:buBlip>
                <a:blip r:embed="rId2"/>
              </a:buBlip>
              <a:tabLst/>
              <a:defRPr sz="2800" baseline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DDA162E-BB9F-49FF-909C-AC642830C8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5043582"/>
            <a:ext cx="1727868" cy="173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13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492109-2F95-46FB-A875-D3241C9D9B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6F6F43B-D8E2-4A27-A6BC-227FB23C92C4}" type="datetimeFigureOut">
              <a:rPr lang="nl-BE"/>
              <a:pPr>
                <a:defRPr/>
              </a:pPr>
              <a:t>3/02/2022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269225-F973-456E-B502-ECC99CA78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A939BB-D2C6-4E5F-9A75-FE9FDA4F3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613039A-0B6F-4A87-B953-4A86ED23A1DA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869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15AD0C-043F-44BD-AD34-039470CE5D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D9DDFC8-C6F5-4A55-A467-4D644630E9FE}" type="datetimeFigureOut">
              <a:rPr lang="nl-BE"/>
              <a:pPr>
                <a:defRPr/>
              </a:pPr>
              <a:t>3/02/2022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19562D-01A1-4C29-AABE-492B7120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73FBE3-E61B-40B1-B568-16603337B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11E5D1D-408F-4461-9951-CCD3DC0FC9EE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253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323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2106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2060849"/>
            <a:ext cx="5384800" cy="38884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2011" y="2060848"/>
            <a:ext cx="5384800" cy="38884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31990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392" y="692696"/>
            <a:ext cx="10972800" cy="108012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392" y="184482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492896"/>
            <a:ext cx="5386917" cy="3456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2013" y="184482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9" y="2492896"/>
            <a:ext cx="5389033" cy="3456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0079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4785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19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6456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403" y="486916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719403" y="620688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19403" y="5517232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4147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31622D8-8602-46E6-AA3D-7EEC1F571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7" y="69215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D247C795-9838-4248-92E9-942B92B5E7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989141"/>
            <a:ext cx="109728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modelstijlen te bewerken</a:t>
            </a:r>
          </a:p>
          <a:p>
            <a:pPr lvl="1"/>
            <a:r>
              <a:rPr lang="nl-NL" altLang="nl-BE"/>
              <a:t>Tweede niveau</a:t>
            </a:r>
          </a:p>
          <a:p>
            <a:pPr lvl="2"/>
            <a:r>
              <a:rPr lang="nl-NL" altLang="nl-BE"/>
              <a:t>Derde niveau</a:t>
            </a:r>
          </a:p>
          <a:p>
            <a:pPr lvl="3"/>
            <a:r>
              <a:rPr lang="nl-NL" altLang="nl-BE"/>
              <a:t>Vierde niveau</a:t>
            </a:r>
          </a:p>
          <a:p>
            <a:pPr lvl="4"/>
            <a:r>
              <a:rPr lang="nl-NL" altLang="nl-BE"/>
              <a:t>Vijfde niveau</a:t>
            </a:r>
            <a:endParaRPr lang="nl-BE" alt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EA12F2C-6FFF-498E-9DA3-00B057673F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576" y="5948366"/>
            <a:ext cx="82391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2" r:id="rId10"/>
    <p:sldLayoutId id="214748367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 cap="all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ct val="0"/>
        </a:spcAft>
        <a:buClr>
          <a:srgbClr val="E71903"/>
        </a:buClr>
        <a:buFont typeface="Arial" panose="020B0604020202020204" pitchFamily="34" charset="0"/>
        <a:buBlip>
          <a:blip r:embed="rId14"/>
        </a:buBlip>
        <a:defRPr sz="3200" kern="1200">
          <a:solidFill>
            <a:srgbClr val="D6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AD69C5-1068-4374-94D3-78D0284E1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Persontmoeting innovatieprojecten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ECDBF12-3A22-406D-8205-5175FD1597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14 februari 2022, </a:t>
            </a:r>
            <a:r>
              <a:rPr lang="nl-BE" dirty="0" err="1"/>
              <a:t>Janseniushof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87407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02273BD-53F7-4221-827D-165937ECC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7" y="692150"/>
            <a:ext cx="10972800" cy="1143000"/>
          </a:xfrm>
        </p:spPr>
        <p:txBody>
          <a:bodyPr anchor="ctr">
            <a:normAutofit/>
          </a:bodyPr>
          <a:lstStyle/>
          <a:p>
            <a:r>
              <a:rPr lang="nl-BE" dirty="0"/>
              <a:t>Provincie koestert innovatie</a:t>
            </a:r>
          </a:p>
        </p:txBody>
      </p:sp>
      <p:pic>
        <p:nvPicPr>
          <p:cNvPr id="8" name="Tijdelijke aanduiding voor inhoud 7" descr="Groeiend plantje in aarde">
            <a:extLst>
              <a:ext uri="{FF2B5EF4-FFF2-40B4-BE49-F238E27FC236}">
                <a16:creationId xmlns:a16="http://schemas.microsoft.com/office/drawing/2014/main" id="{D0A97188-B308-4D51-A5A4-F91072CE72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" r="6762" b="-3"/>
          <a:stretch/>
        </p:blipFill>
        <p:spPr>
          <a:xfrm>
            <a:off x="609600" y="2060849"/>
            <a:ext cx="5384800" cy="3888432"/>
          </a:xfrm>
          <a:noFill/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EF3C45B-8A9E-40A8-BDD7-3D1318AE5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2011" y="2060848"/>
            <a:ext cx="5384800" cy="3888432"/>
          </a:xfrm>
        </p:spPr>
        <p:txBody>
          <a:bodyPr/>
          <a:lstStyle/>
          <a:p>
            <a:r>
              <a:rPr lang="en-US" dirty="0" err="1"/>
              <a:t>Samenwerking</a:t>
            </a:r>
            <a:r>
              <a:rPr lang="en-US" dirty="0"/>
              <a:t> met </a:t>
            </a:r>
            <a:r>
              <a:rPr lang="en-US" dirty="0" err="1"/>
              <a:t>kennis</a:t>
            </a:r>
            <a:r>
              <a:rPr lang="en-US" dirty="0"/>
              <a:t>, </a:t>
            </a:r>
            <a:r>
              <a:rPr lang="en-US" dirty="0" err="1"/>
              <a:t>bedrijven</a:t>
            </a:r>
            <a:r>
              <a:rPr lang="en-US" dirty="0"/>
              <a:t>, </a:t>
            </a:r>
            <a:r>
              <a:rPr lang="en-US" dirty="0" err="1"/>
              <a:t>maatschappij</a:t>
            </a:r>
            <a:endParaRPr lang="en-US" dirty="0"/>
          </a:p>
          <a:p>
            <a:r>
              <a:rPr lang="en-US" dirty="0" err="1"/>
              <a:t>Ondersteuning</a:t>
            </a:r>
            <a:r>
              <a:rPr lang="en-US" dirty="0"/>
              <a:t> van </a:t>
            </a:r>
            <a:r>
              <a:rPr lang="en-US" dirty="0" err="1"/>
              <a:t>innovatieve</a:t>
            </a:r>
            <a:r>
              <a:rPr lang="en-US" dirty="0"/>
              <a:t> </a:t>
            </a:r>
            <a:r>
              <a:rPr lang="en-US" dirty="0" err="1"/>
              <a:t>projecten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regio</a:t>
            </a:r>
            <a:endParaRPr lang="en-US" dirty="0"/>
          </a:p>
          <a:p>
            <a:r>
              <a:rPr lang="en-US" dirty="0"/>
              <a:t>In de </a:t>
            </a:r>
            <a:r>
              <a:rPr lang="en-US" dirty="0" err="1"/>
              <a:t>kijker</a:t>
            </a:r>
            <a:r>
              <a:rPr lang="en-US" dirty="0"/>
              <a:t> </a:t>
            </a:r>
            <a:r>
              <a:rPr lang="en-US" dirty="0" err="1"/>
              <a:t>stellen</a:t>
            </a:r>
            <a:r>
              <a:rPr lang="en-US" dirty="0"/>
              <a:t> van de </a:t>
            </a:r>
            <a:r>
              <a:rPr lang="en-US" dirty="0" err="1"/>
              <a:t>regio</a:t>
            </a:r>
            <a:endParaRPr lang="en-US" dirty="0"/>
          </a:p>
          <a:p>
            <a:r>
              <a:rPr lang="en-US" dirty="0" err="1"/>
              <a:t>Internationaal</a:t>
            </a:r>
            <a:r>
              <a:rPr lang="en-US" dirty="0"/>
              <a:t> </a:t>
            </a:r>
            <a:r>
              <a:rPr lang="en-US" dirty="0" err="1"/>
              <a:t>samenwerken</a:t>
            </a:r>
            <a:r>
              <a:rPr lang="en-US" dirty="0"/>
              <a:t> </a:t>
            </a:r>
            <a:r>
              <a:rPr lang="en-US" dirty="0" err="1"/>
              <a:t>ivm</a:t>
            </a:r>
            <a:r>
              <a:rPr lang="en-US" dirty="0"/>
              <a:t> </a:t>
            </a:r>
            <a:r>
              <a:rPr lang="en-US" dirty="0" err="1"/>
              <a:t>geneeskunde</a:t>
            </a:r>
            <a:r>
              <a:rPr lang="en-US" dirty="0"/>
              <a:t>, </a:t>
            </a:r>
            <a:r>
              <a:rPr lang="en-US" dirty="0" err="1"/>
              <a:t>waterstof</a:t>
            </a:r>
            <a:r>
              <a:rPr lang="en-US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782134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5220A76-9899-4C29-A320-B27181F7D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7" y="692150"/>
            <a:ext cx="10972800" cy="1143000"/>
          </a:xfrm>
        </p:spPr>
        <p:txBody>
          <a:bodyPr anchor="ctr">
            <a:normAutofit/>
          </a:bodyPr>
          <a:lstStyle/>
          <a:p>
            <a:r>
              <a:rPr lang="nl-BE" dirty="0"/>
              <a:t>Provincie geeft zuurstof aan innovatie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657FBD8-9F47-417F-9B5E-5063E1753D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60849"/>
            <a:ext cx="5384800" cy="3888432"/>
          </a:xfrm>
        </p:spPr>
        <p:txBody>
          <a:bodyPr/>
          <a:lstStyle/>
          <a:p>
            <a:r>
              <a:rPr lang="en-US" dirty="0"/>
              <a:t>5 </a:t>
            </a:r>
            <a:r>
              <a:rPr lang="en-US" dirty="0" err="1"/>
              <a:t>innovatieprojecten</a:t>
            </a:r>
            <a:endParaRPr lang="en-US" dirty="0"/>
          </a:p>
          <a:p>
            <a:r>
              <a:rPr lang="en-US" dirty="0" err="1"/>
              <a:t>Subsidie</a:t>
            </a:r>
            <a:r>
              <a:rPr lang="en-US" dirty="0"/>
              <a:t>: 622.892 euro</a:t>
            </a:r>
          </a:p>
          <a:p>
            <a:r>
              <a:rPr lang="en-US" dirty="0" err="1"/>
              <a:t>Totale</a:t>
            </a:r>
            <a:r>
              <a:rPr lang="en-US" dirty="0"/>
              <a:t> </a:t>
            </a:r>
            <a:r>
              <a:rPr lang="en-US" dirty="0" err="1"/>
              <a:t>waarde</a:t>
            </a:r>
            <a:r>
              <a:rPr lang="en-US" dirty="0"/>
              <a:t> </a:t>
            </a:r>
            <a:r>
              <a:rPr lang="en-US" dirty="0" err="1"/>
              <a:t>projecten</a:t>
            </a:r>
            <a:r>
              <a:rPr lang="en-US" dirty="0"/>
              <a:t>: 1.359.360 euro</a:t>
            </a:r>
          </a:p>
          <a:p>
            <a:r>
              <a:rPr lang="en-US" dirty="0"/>
              <a:t>Reeds </a:t>
            </a:r>
            <a:r>
              <a:rPr lang="en-US" dirty="0" err="1"/>
              <a:t>vanaf</a:t>
            </a:r>
            <a:r>
              <a:rPr lang="en-US" dirty="0"/>
              <a:t> 2007</a:t>
            </a:r>
          </a:p>
          <a:p>
            <a:r>
              <a:rPr lang="en-US" dirty="0"/>
              <a:t>Meer dan 6,3 </a:t>
            </a:r>
            <a:r>
              <a:rPr lang="en-US" dirty="0" err="1"/>
              <a:t>miljoen</a:t>
            </a:r>
            <a:r>
              <a:rPr lang="en-US" dirty="0"/>
              <a:t> euro </a:t>
            </a:r>
            <a:r>
              <a:rPr lang="en-US" dirty="0" err="1"/>
              <a:t>subsidie</a:t>
            </a:r>
            <a:endParaRPr lang="en-US" dirty="0"/>
          </a:p>
          <a:p>
            <a:r>
              <a:rPr lang="en-US" dirty="0"/>
              <a:t>Elk </a:t>
            </a:r>
            <a:r>
              <a:rPr lang="en-US" dirty="0" err="1"/>
              <a:t>jaar</a:t>
            </a:r>
            <a:r>
              <a:rPr lang="en-US" dirty="0"/>
              <a:t>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oproep</a:t>
            </a:r>
            <a:endParaRPr lang="en-US" dirty="0"/>
          </a:p>
        </p:txBody>
      </p:sp>
      <p:pic>
        <p:nvPicPr>
          <p:cNvPr id="8" name="Tijdelijke aanduiding voor inhoud 7" descr="Hek van zwarte potloden met één geel potlood onder een gloeilamp">
            <a:extLst>
              <a:ext uri="{FF2B5EF4-FFF2-40B4-BE49-F238E27FC236}">
                <a16:creationId xmlns:a16="http://schemas.microsoft.com/office/drawing/2014/main" id="{C2AC3EDF-5E5E-4746-9388-16F2F417DE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1" r="2971" b="1"/>
          <a:stretch/>
        </p:blipFill>
        <p:spPr>
          <a:xfrm>
            <a:off x="6192011" y="2060848"/>
            <a:ext cx="5384800" cy="3888432"/>
          </a:xfrm>
          <a:noFill/>
        </p:spPr>
      </p:pic>
    </p:spTree>
    <p:extLst>
      <p:ext uri="{BB962C8B-B14F-4D97-AF65-F5344CB8AC3E}">
        <p14:creationId xmlns:p14="http://schemas.microsoft.com/office/powerpoint/2010/main" val="336539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0EBCD75-3C9A-4870-8CC4-4D94A6793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 sterke innovatieprojecten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E163ACF-4162-478B-A49F-7BA0A80691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60849"/>
            <a:ext cx="7502624" cy="3888432"/>
          </a:xfrm>
        </p:spPr>
        <p:txBody>
          <a:bodyPr/>
          <a:lstStyle/>
          <a:p>
            <a:r>
              <a:rPr lang="nl-BE" b="1" dirty="0" err="1"/>
              <a:t>Intowall</a:t>
            </a:r>
            <a:r>
              <a:rPr lang="nl-BE" b="1" dirty="0"/>
              <a:t>: €149.455</a:t>
            </a:r>
          </a:p>
          <a:p>
            <a:pPr lvl="1"/>
            <a:r>
              <a:rPr lang="nl-BE" b="1" i="1" dirty="0"/>
              <a:t>Speuren naar </a:t>
            </a:r>
            <a:r>
              <a:rPr lang="nl-BE" b="1" dirty="0"/>
              <a:t>isolatie en waterlekken in muren</a:t>
            </a:r>
          </a:p>
          <a:p>
            <a:pPr lvl="1"/>
            <a:r>
              <a:rPr lang="nl-BE" b="1" i="1" dirty="0"/>
              <a:t>Basis voor gebouwrenovatie</a:t>
            </a:r>
          </a:p>
          <a:p>
            <a:r>
              <a:rPr lang="nl-BE" b="1" i="1" dirty="0" err="1"/>
              <a:t>Aquathermisch</a:t>
            </a:r>
            <a:r>
              <a:rPr lang="nl-BE" b="1" i="1" dirty="0"/>
              <a:t> Optimalisatiemodel: €77.260</a:t>
            </a:r>
          </a:p>
          <a:p>
            <a:pPr lvl="1"/>
            <a:r>
              <a:rPr lang="nl-BE" b="1" dirty="0"/>
              <a:t>De rivier als warmtebron</a:t>
            </a:r>
          </a:p>
          <a:p>
            <a:pPr lvl="1"/>
            <a:r>
              <a:rPr lang="nl-BE" b="1" dirty="0"/>
              <a:t>Alternatief voor aardgas</a:t>
            </a:r>
          </a:p>
          <a:p>
            <a:pPr lvl="1"/>
            <a:r>
              <a:rPr lang="nl-BE" b="1" dirty="0"/>
              <a:t>Warmtevraag van 42% huishoudens</a:t>
            </a:r>
            <a:endParaRPr lang="nl-BE" dirty="0"/>
          </a:p>
          <a:p>
            <a:endParaRPr lang="nl-BE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FCC03F4-EC92-4C2D-A3D5-D0C179C28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970" y="2066601"/>
            <a:ext cx="3747428" cy="176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0F36FCD-1478-4274-B3C2-7C4B45F60F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b="6672"/>
          <a:stretch/>
        </p:blipFill>
        <p:spPr bwMode="auto">
          <a:xfrm>
            <a:off x="8286970" y="3929921"/>
            <a:ext cx="3747428" cy="180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838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0EBCD75-3C9A-4870-8CC4-4D94A6793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15" y="123917"/>
            <a:ext cx="10972800" cy="1143000"/>
          </a:xfrm>
        </p:spPr>
        <p:txBody>
          <a:bodyPr/>
          <a:lstStyle/>
          <a:p>
            <a:r>
              <a:rPr lang="nl-BE" dirty="0"/>
              <a:t>5 sterke innovatieprojecten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5B45237-4517-4A0F-A678-737DFD075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1904" y="2204864"/>
            <a:ext cx="6416915" cy="4464496"/>
          </a:xfrm>
        </p:spPr>
        <p:txBody>
          <a:bodyPr/>
          <a:lstStyle/>
          <a:p>
            <a:r>
              <a:rPr lang="nl-BE" b="1" i="1" dirty="0"/>
              <a:t>Fabriek van de Toekomst: €150.000</a:t>
            </a:r>
          </a:p>
          <a:p>
            <a:pPr lvl="1"/>
            <a:r>
              <a:rPr lang="nl-BE" b="1" dirty="0"/>
              <a:t>Eiwitten en vetten zonder dieren</a:t>
            </a:r>
          </a:p>
          <a:p>
            <a:pPr lvl="1"/>
            <a:r>
              <a:rPr lang="nl-BE" b="1" dirty="0"/>
              <a:t>Snuifje voor de ultieme vleessensatie</a:t>
            </a:r>
          </a:p>
          <a:p>
            <a:r>
              <a:rPr lang="nl-BE" b="1" i="1" dirty="0"/>
              <a:t>ACIRC Modulaire Studio: €130.750</a:t>
            </a:r>
          </a:p>
          <a:p>
            <a:pPr lvl="1"/>
            <a:r>
              <a:rPr lang="nl-BE" b="1" dirty="0"/>
              <a:t>Circulaire geluidsstudio</a:t>
            </a:r>
          </a:p>
          <a:p>
            <a:pPr lvl="1"/>
            <a:r>
              <a:rPr lang="nl-BE" b="1" dirty="0"/>
              <a:t>Veel minder bouwafval, herbruikbaar</a:t>
            </a:r>
          </a:p>
          <a:p>
            <a:r>
              <a:rPr lang="en-GB" b="1" i="1" dirty="0"/>
              <a:t>The Hardware Incubator: €115.437</a:t>
            </a:r>
          </a:p>
          <a:p>
            <a:pPr lvl="1"/>
            <a:r>
              <a:rPr lang="nl-BE" b="1" dirty="0"/>
              <a:t>Ecosysteem voor </a:t>
            </a:r>
            <a:r>
              <a:rPr lang="nl-BE" b="1" dirty="0" err="1"/>
              <a:t>start-ups</a:t>
            </a:r>
            <a:br>
              <a:rPr lang="nl-BE" b="1" dirty="0"/>
            </a:br>
            <a:r>
              <a:rPr lang="nl-BE" b="1" dirty="0"/>
              <a:t>in de maakindustrie</a:t>
            </a:r>
          </a:p>
          <a:p>
            <a:pPr lvl="1"/>
            <a:r>
              <a:rPr lang="nl-BE" b="1" dirty="0"/>
              <a:t>Ultieme stek in Vlaanderen</a:t>
            </a:r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B13B461D-F0AD-4A83-B251-2D48ECEBA3A6}"/>
              </a:ext>
            </a:extLst>
          </p:cNvPr>
          <p:cNvGrpSpPr>
            <a:grpSpLocks noChangeAspect="1"/>
          </p:cNvGrpSpPr>
          <p:nvPr/>
        </p:nvGrpSpPr>
        <p:grpSpPr>
          <a:xfrm>
            <a:off x="250644" y="1698170"/>
            <a:ext cx="2371628" cy="1591600"/>
            <a:chOff x="3923506" y="3207699"/>
            <a:chExt cx="4344988" cy="2915923"/>
          </a:xfrm>
        </p:grpSpPr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C5E1CAD0-351D-4F9F-B305-2CF2315FD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3506" y="3207699"/>
              <a:ext cx="4344988" cy="2915923"/>
            </a:xfrm>
            <a:prstGeom prst="rect">
              <a:avLst/>
            </a:prstGeom>
          </p:spPr>
        </p:pic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1BF4976-BF84-40F5-8A5F-A2580083A38B}"/>
                </a:ext>
              </a:extLst>
            </p:cNvPr>
            <p:cNvSpPr/>
            <p:nvPr/>
          </p:nvSpPr>
          <p:spPr>
            <a:xfrm>
              <a:off x="4179346" y="3454437"/>
              <a:ext cx="1420009" cy="2092363"/>
            </a:xfrm>
            <a:custGeom>
              <a:avLst/>
              <a:gdLst>
                <a:gd name="connsiteX0" fmla="*/ 0 w 1420009"/>
                <a:gd name="connsiteY0" fmla="*/ 0 h 2092363"/>
                <a:gd name="connsiteX1" fmla="*/ 1420009 w 1420009"/>
                <a:gd name="connsiteY1" fmla="*/ 650838 h 2092363"/>
                <a:gd name="connsiteX2" fmla="*/ 1059628 w 1420009"/>
                <a:gd name="connsiteY2" fmla="*/ 2092363 h 2092363"/>
                <a:gd name="connsiteX3" fmla="*/ 10758 w 1420009"/>
                <a:gd name="connsiteY3" fmla="*/ 1715845 h 2092363"/>
                <a:gd name="connsiteX4" fmla="*/ 0 w 1420009"/>
                <a:gd name="connsiteY4" fmla="*/ 0 h 209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0009" h="2092363">
                  <a:moveTo>
                    <a:pt x="0" y="0"/>
                  </a:moveTo>
                  <a:lnTo>
                    <a:pt x="1420009" y="650838"/>
                  </a:lnTo>
                  <a:lnTo>
                    <a:pt x="1059628" y="2092363"/>
                  </a:lnTo>
                  <a:lnTo>
                    <a:pt x="10758" y="17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191D">
                <a:alpha val="50000"/>
              </a:srgbClr>
            </a:solidFill>
            <a:ln>
              <a:solidFill>
                <a:srgbClr val="9619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600" dirty="0"/>
                <a:t>70 are</a:t>
              </a:r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9315EB5F-30C6-4600-92C0-9AE69E725BD2}"/>
                </a:ext>
              </a:extLst>
            </p:cNvPr>
            <p:cNvSpPr/>
            <p:nvPr/>
          </p:nvSpPr>
          <p:spPr>
            <a:xfrm>
              <a:off x="6949440" y="4557096"/>
              <a:ext cx="1124174" cy="1226372"/>
            </a:xfrm>
            <a:custGeom>
              <a:avLst/>
              <a:gdLst>
                <a:gd name="connsiteX0" fmla="*/ 0 w 1124174"/>
                <a:gd name="connsiteY0" fmla="*/ 161365 h 1199478"/>
                <a:gd name="connsiteX1" fmla="*/ 242047 w 1124174"/>
                <a:gd name="connsiteY1" fmla="*/ 1199478 h 1199478"/>
                <a:gd name="connsiteX2" fmla="*/ 1124174 w 1124174"/>
                <a:gd name="connsiteY2" fmla="*/ 1086523 h 1199478"/>
                <a:gd name="connsiteX3" fmla="*/ 946673 w 1124174"/>
                <a:gd name="connsiteY3" fmla="*/ 0 h 1199478"/>
                <a:gd name="connsiteX4" fmla="*/ 0 w 1124174"/>
                <a:gd name="connsiteY4" fmla="*/ 161365 h 1199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174" h="1199478">
                  <a:moveTo>
                    <a:pt x="0" y="161365"/>
                  </a:moveTo>
                  <a:lnTo>
                    <a:pt x="242047" y="1199478"/>
                  </a:lnTo>
                  <a:lnTo>
                    <a:pt x="1124174" y="1086523"/>
                  </a:lnTo>
                  <a:lnTo>
                    <a:pt x="946673" y="0"/>
                  </a:lnTo>
                  <a:lnTo>
                    <a:pt x="0" y="161365"/>
                  </a:lnTo>
                  <a:close/>
                </a:path>
              </a:pathLst>
            </a:custGeom>
            <a:solidFill>
              <a:srgbClr val="96191D">
                <a:alpha val="50000"/>
              </a:srgbClr>
            </a:solidFill>
            <a:ln>
              <a:solidFill>
                <a:srgbClr val="9619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600"/>
                <a:t>30 are</a:t>
              </a:r>
            </a:p>
          </p:txBody>
        </p:sp>
      </p:grpSp>
      <p:pic>
        <p:nvPicPr>
          <p:cNvPr id="13" name="Picture 6">
            <a:extLst>
              <a:ext uri="{FF2B5EF4-FFF2-40B4-BE49-F238E27FC236}">
                <a16:creationId xmlns:a16="http://schemas.microsoft.com/office/drawing/2014/main" id="{EEDAE9C0-3E9E-42C2-A997-A325549670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"/>
          <a:stretch/>
        </p:blipFill>
        <p:spPr bwMode="auto">
          <a:xfrm>
            <a:off x="2711624" y="1698170"/>
            <a:ext cx="2277106" cy="15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4A2645C4-1845-4E6F-AA8D-0FF253ED4E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9"/>
          <a:stretch/>
        </p:blipFill>
        <p:spPr bwMode="auto">
          <a:xfrm>
            <a:off x="250644" y="3356992"/>
            <a:ext cx="2371628" cy="164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0A8E5AAB-2694-457C-9199-604A8823F0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518" r="289" b="6829"/>
          <a:stretch/>
        </p:blipFill>
        <p:spPr bwMode="auto">
          <a:xfrm>
            <a:off x="2711624" y="3356992"/>
            <a:ext cx="2277106" cy="164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DA6A0575-5CEB-48D6-BD3B-D86868E3A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8" r="9920"/>
          <a:stretch/>
        </p:blipFill>
        <p:spPr bwMode="auto">
          <a:xfrm>
            <a:off x="250644" y="5064500"/>
            <a:ext cx="2371628" cy="168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6000FDAA-7188-4A80-B30D-3C324EA882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6"/>
          <a:stretch/>
        </p:blipFill>
        <p:spPr bwMode="auto">
          <a:xfrm>
            <a:off x="2711624" y="5064500"/>
            <a:ext cx="2283543" cy="168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42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36C7DB5-B718-4BE1-A34F-5FE13F68B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524" y="188640"/>
            <a:ext cx="10972800" cy="1143000"/>
          </a:xfrm>
        </p:spPr>
        <p:txBody>
          <a:bodyPr anchor="ctr">
            <a:normAutofit/>
          </a:bodyPr>
          <a:lstStyle/>
          <a:p>
            <a:r>
              <a:rPr lang="nl-BE" dirty="0" err="1"/>
              <a:t>Janseniushof</a:t>
            </a:r>
            <a:r>
              <a:rPr lang="nl-BE" dirty="0"/>
              <a:t>, leerschool voor </a:t>
            </a:r>
            <a:r>
              <a:rPr lang="nl-BE" dirty="0" err="1"/>
              <a:t>RIVIERwarmte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C7CCD5D-84DC-477C-8C57-D3B319365B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908" y="1052736"/>
            <a:ext cx="8098843" cy="5726497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53BE336-431C-4547-9ECB-22CAB68EF0B0}"/>
              </a:ext>
            </a:extLst>
          </p:cNvPr>
          <p:cNvSpPr txBox="1"/>
          <p:nvPr/>
        </p:nvSpPr>
        <p:spPr>
          <a:xfrm>
            <a:off x="2927648" y="4149080"/>
            <a:ext cx="11344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>
                <a:highlight>
                  <a:srgbClr val="00FFFF"/>
                </a:highlight>
              </a:rPr>
              <a:t>+ Rivierwarmte</a:t>
            </a:r>
          </a:p>
        </p:txBody>
      </p:sp>
    </p:spTree>
    <p:extLst>
      <p:ext uri="{BB962C8B-B14F-4D97-AF65-F5344CB8AC3E}">
        <p14:creationId xmlns:p14="http://schemas.microsoft.com/office/powerpoint/2010/main" val="3606302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81E134-6314-4E87-9B42-64EE326FD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7" y="692150"/>
            <a:ext cx="10972800" cy="1143000"/>
          </a:xfrm>
        </p:spPr>
        <p:txBody>
          <a:bodyPr anchor="ctr">
            <a:normAutofit/>
          </a:bodyPr>
          <a:lstStyle/>
          <a:p>
            <a:r>
              <a:rPr lang="nl-BE" dirty="0"/>
              <a:t>Rivierwarmte, model voor de toekomst </a:t>
            </a:r>
          </a:p>
        </p:txBody>
      </p:sp>
      <p:pic>
        <p:nvPicPr>
          <p:cNvPr id="5" name="Picture 4" descr="De gevel van blauwe wanden met gaten">
            <a:extLst>
              <a:ext uri="{FF2B5EF4-FFF2-40B4-BE49-F238E27FC236}">
                <a16:creationId xmlns:a16="http://schemas.microsoft.com/office/drawing/2014/main" id="{29EB70AD-298D-493D-83B1-5A357213D9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10" b="30480"/>
          <a:stretch/>
        </p:blipFill>
        <p:spPr>
          <a:xfrm>
            <a:off x="624417" y="1989141"/>
            <a:ext cx="10972800" cy="3959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5605712"/>
      </p:ext>
    </p:extLst>
  </p:cSld>
  <p:clrMapOvr>
    <a:masterClrMapping/>
  </p:clrMapOvr>
</p:sld>
</file>

<file path=ppt/theme/theme1.xml><?xml version="1.0" encoding="utf-8"?>
<a:theme xmlns:a="http://schemas.openxmlformats.org/drawingml/2006/main" name="Smart Hub Flemish Brabant-PF-sjabloo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art hub sjabloon 16-9" id="{CC77ECED-D20F-4C46-98C9-209CEDD31C3B}" vid="{55320B5C-CBB1-44DF-BE47-91C749CC2BFC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EEDA1F751B384DB4F236945007B69B" ma:contentTypeVersion="7" ma:contentTypeDescription="Een nieuw document maken." ma:contentTypeScope="" ma:versionID="14c1a77b2ff61ff80c958d04502fead3">
  <xsd:schema xmlns:xsd="http://www.w3.org/2001/XMLSchema" xmlns:xs="http://www.w3.org/2001/XMLSchema" xmlns:p="http://schemas.microsoft.com/office/2006/metadata/properties" xmlns:ns2="05d2aad8-72e2-4174-8496-d45ac4d7554a" targetNamespace="http://schemas.microsoft.com/office/2006/metadata/properties" ma:root="true" ma:fieldsID="21ec0010be8f1eec61f1c449f65672f4" ns2:_="">
    <xsd:import namespace="05d2aad8-72e2-4174-8496-d45ac4d755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d2aad8-72e2-4174-8496-d45ac4d75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B0525D-9A8D-429C-9B37-FF0A45C7B7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74756C-318B-427B-8DE3-B10730D25721}">
  <ds:schemaRefs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05d2aad8-72e2-4174-8496-d45ac4d7554a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8C96BE6-7C67-424B-83F7-1EE8EFC715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d2aad8-72e2-4174-8496-d45ac4d755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Smart hub sjabloon 16-9</Template>
  <TotalTime>72</TotalTime>
  <Words>169</Words>
  <Application>Microsoft Office PowerPoint</Application>
  <PresentationFormat>Breedbeeld</PresentationFormat>
  <Paragraphs>37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Calibri</vt:lpstr>
      <vt:lpstr>Smart Hub Flemish Brabant-PF-sjabloon</vt:lpstr>
      <vt:lpstr>Persontmoeting innovatieprojecten</vt:lpstr>
      <vt:lpstr>Provincie koestert innovatie</vt:lpstr>
      <vt:lpstr>Provincie geeft zuurstof aan innovatie</vt:lpstr>
      <vt:lpstr>5 sterke innovatieprojecten</vt:lpstr>
      <vt:lpstr>5 sterke innovatieprojecten</vt:lpstr>
      <vt:lpstr>Janseniushof, leerschool voor RIVIERwarmte</vt:lpstr>
      <vt:lpstr>Rivierwarmte, model voor de toekomst </vt:lpstr>
    </vt:vector>
  </TitlesOfParts>
  <Company>Provinciebestuur Vlaams-Brabant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Persontmoeting innovatieprojecten</dc:title>
  <dc:creator>Pierre Fache</dc:creator>
  <cp:lastModifiedBy>Pierre Fache</cp:lastModifiedBy>
  <cp:revision>8</cp:revision>
  <dcterms:created xsi:type="dcterms:W3CDTF">2022-01-31T14:45:05Z</dcterms:created>
  <dcterms:modified xsi:type="dcterms:W3CDTF">2022-02-03T07:22:49Z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0x010100B9EEDA1F751B384DB4F236945007B69B</vt:lpwstr>
  </property>
</Properties>
</file>