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6.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7.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8.xml" ContentType="application/vnd.openxmlformats-officedocument.presentationml.tag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19.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20.xml" ContentType="application/vnd.openxmlformats-officedocument.presentationml.tag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21.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ags/tag22.xml" ContentType="application/vnd.openxmlformats-officedocument.presentationml.tags+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829" r:id="rId7"/>
  </p:sldMasterIdLst>
  <p:notesMasterIdLst>
    <p:notesMasterId r:id="rId49"/>
  </p:notesMasterIdLst>
  <p:handoutMasterIdLst>
    <p:handoutMasterId r:id="rId50"/>
  </p:handoutMasterIdLst>
  <p:sldIdLst>
    <p:sldId id="372" r:id="rId8"/>
    <p:sldId id="373" r:id="rId9"/>
    <p:sldId id="442" r:id="rId10"/>
    <p:sldId id="447" r:id="rId11"/>
    <p:sldId id="438" r:id="rId12"/>
    <p:sldId id="430" r:id="rId13"/>
    <p:sldId id="450" r:id="rId14"/>
    <p:sldId id="433" r:id="rId15"/>
    <p:sldId id="445" r:id="rId16"/>
    <p:sldId id="448" r:id="rId17"/>
    <p:sldId id="451" r:id="rId18"/>
    <p:sldId id="508"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452" r:id="rId32"/>
    <p:sldId id="479" r:id="rId33"/>
    <p:sldId id="521" r:id="rId34"/>
    <p:sldId id="481" r:id="rId35"/>
    <p:sldId id="522" r:id="rId36"/>
    <p:sldId id="482" r:id="rId37"/>
    <p:sldId id="498" r:id="rId38"/>
    <p:sldId id="499" r:id="rId39"/>
    <p:sldId id="500" r:id="rId40"/>
    <p:sldId id="501" r:id="rId41"/>
    <p:sldId id="502" r:id="rId42"/>
    <p:sldId id="503" r:id="rId43"/>
    <p:sldId id="504" r:id="rId44"/>
    <p:sldId id="505" r:id="rId45"/>
    <p:sldId id="506" r:id="rId46"/>
    <p:sldId id="507" r:id="rId47"/>
    <p:sldId id="495" r:id="rId48"/>
  </p:sldIdLst>
  <p:sldSz cx="9144000" cy="5715000" type="screen16x10"/>
  <p:notesSz cx="6805613" cy="99441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420" userDrawn="1">
          <p15:clr>
            <a:srgbClr val="A4A3A4"/>
          </p15:clr>
        </p15:guide>
        <p15:guide id="4" orient="horz" pos="3161" userDrawn="1">
          <p15:clr>
            <a:srgbClr val="A4A3A4"/>
          </p15:clr>
        </p15:guide>
        <p15:guide id="7" orient="horz" pos="893" userDrawn="1">
          <p15:clr>
            <a:srgbClr val="A4A3A4"/>
          </p15:clr>
        </p15:guide>
        <p15:guide id="8" orient="horz" pos="1800" userDrawn="1">
          <p15:clr>
            <a:srgbClr val="5ACBF0"/>
          </p15:clr>
        </p15:guide>
        <p15:guide id="11" pos="612" userDrawn="1">
          <p15:clr>
            <a:srgbClr val="A4A3A4"/>
          </p15:clr>
        </p15:guide>
        <p15:guide id="12" orient="horz" pos="666" userDrawn="1">
          <p15:clr>
            <a:srgbClr val="A4A3A4"/>
          </p15:clr>
        </p15:guide>
        <p15:guide id="13" pos="249" userDrawn="1">
          <p15:clr>
            <a:srgbClr val="A4A3A4"/>
          </p15:clr>
        </p15:guide>
        <p15:guide id="14" pos="5148" userDrawn="1">
          <p15:clr>
            <a:srgbClr val="A4A3A4"/>
          </p15:clr>
        </p15:guide>
        <p15:guide id="15" orient="horz" pos="1052" userDrawn="1">
          <p15:clr>
            <a:srgbClr val="5ACBF0"/>
          </p15:clr>
        </p15:guide>
        <p15:guide id="16" pos="2880" userDrawn="1">
          <p15:clr>
            <a:srgbClr val="A4A3A4"/>
          </p15:clr>
        </p15:guide>
        <p15:guide id="17" pos="2653" userDrawn="1">
          <p15:clr>
            <a:srgbClr val="A4A3A4"/>
          </p15:clr>
        </p15:guide>
        <p15:guide id="18" pos="3107" userDrawn="1">
          <p15:clr>
            <a:srgbClr val="A4A3A4"/>
          </p15:clr>
        </p15:guide>
        <p15:guide id="19" orient="horz" pos="2503" userDrawn="1">
          <p15:clr>
            <a:srgbClr val="A4A3A4"/>
          </p15:clr>
        </p15:guide>
        <p15:guide id="20" pos="1746" userDrawn="1">
          <p15:clr>
            <a:srgbClr val="A4A3A4"/>
          </p15:clr>
        </p15:guide>
        <p15:guide id="21" pos="40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5E5E5"/>
    <a:srgbClr val="00ADF2"/>
    <a:srgbClr val="00AEEF"/>
    <a:srgbClr val="0091C4"/>
    <a:srgbClr val="197460"/>
    <a:srgbClr val="EABFAE"/>
    <a:srgbClr val="E28729"/>
    <a:srgbClr val="599317"/>
    <a:srgbClr val="9D0122"/>
    <a:srgbClr val="DC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65593" autoAdjust="0"/>
  </p:normalViewPr>
  <p:slideViewPr>
    <p:cSldViewPr snapToGrid="0" showGuides="1">
      <p:cViewPr varScale="1">
        <p:scale>
          <a:sx n="87" d="100"/>
          <a:sy n="87" d="100"/>
        </p:scale>
        <p:origin x="2028" y="72"/>
      </p:cViewPr>
      <p:guideLst>
        <p:guide pos="5420"/>
        <p:guide orient="horz" pos="3161"/>
        <p:guide orient="horz" pos="893"/>
        <p:guide orient="horz" pos="1800"/>
        <p:guide pos="612"/>
        <p:guide orient="horz" pos="666"/>
        <p:guide pos="249"/>
        <p:guide pos="5148"/>
        <p:guide orient="horz" pos="1052"/>
        <p:guide pos="2880"/>
        <p:guide pos="2653"/>
        <p:guide pos="3107"/>
        <p:guide orient="horz" pos="2503"/>
        <p:guide pos="1746"/>
        <p:guide pos="401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0051588123154"/>
          <c:y val="7.1980713141475194E-2"/>
          <c:w val="0.84817356295787261"/>
          <c:h val="0.67820232722956841"/>
        </c:manualLayout>
      </c:layout>
      <c:barChart>
        <c:barDir val="col"/>
        <c:grouping val="clustered"/>
        <c:varyColors val="0"/>
        <c:ser>
          <c:idx val="0"/>
          <c:order val="0"/>
          <c:tx>
            <c:strRef>
              <c:f>Sheet1!$B$1</c:f>
              <c:strCache>
                <c:ptCount val="1"/>
                <c:pt idx="0">
                  <c:v>Hommes</c:v>
                </c:pt>
              </c:strCache>
            </c:strRef>
          </c:tx>
          <c:spPr>
            <a:solidFill>
              <a:schemeClr val="accent1"/>
            </a:solidFill>
            <a:ln>
              <a:noFill/>
            </a:ln>
            <a:effectLst/>
          </c:spPr>
          <c:invertIfNegative val="0"/>
          <c:cat>
            <c:strRef>
              <c:f>Sheet1!$A$2:$A$17</c:f>
              <c:strCache>
                <c:ptCount val="16"/>
                <c:pt idx="0">
                  <c:v>Estonie</c:v>
                </c:pt>
                <c:pt idx="1">
                  <c:v>Bulgarie</c:v>
                </c:pt>
                <c:pt idx="2">
                  <c:v>Slovénie</c:v>
                </c:pt>
                <c:pt idx="3">
                  <c:v>Hongrie</c:v>
                </c:pt>
                <c:pt idx="4">
                  <c:v>Belgique</c:v>
                </c:pt>
                <c:pt idx="5">
                  <c:v>Pologne</c:v>
                </c:pt>
                <c:pt idx="6">
                  <c:v>Italie</c:v>
                </c:pt>
                <c:pt idx="7">
                  <c:v>France</c:v>
                </c:pt>
                <c:pt idx="8">
                  <c:v>Lituanie</c:v>
                </c:pt>
                <c:pt idx="9">
                  <c:v>RU</c:v>
                </c:pt>
                <c:pt idx="10">
                  <c:v>Espagne</c:v>
                </c:pt>
                <c:pt idx="11">
                  <c:v>Allemagne</c:v>
                </c:pt>
                <c:pt idx="12">
                  <c:v>Finlande</c:v>
                </c:pt>
                <c:pt idx="13">
                  <c:v>Norvège</c:v>
                </c:pt>
                <c:pt idx="14">
                  <c:v>Suède</c:v>
                </c:pt>
                <c:pt idx="15">
                  <c:v>Lettonie</c:v>
                </c:pt>
              </c:strCache>
            </c:strRef>
          </c:cat>
          <c:val>
            <c:numRef>
              <c:f>Sheet1!$B$2:$B$17</c:f>
              <c:numCache>
                <c:formatCode>h:mm</c:formatCode>
                <c:ptCount val="16"/>
                <c:pt idx="0">
                  <c:v>0.11666666666666665</c:v>
                </c:pt>
                <c:pt idx="1">
                  <c:v>0.10902777777777778</c:v>
                </c:pt>
                <c:pt idx="2">
                  <c:v>0.1111111111111111</c:v>
                </c:pt>
                <c:pt idx="3">
                  <c:v>0.1111111111111111</c:v>
                </c:pt>
                <c:pt idx="4">
                  <c:v>0.10972222222222222</c:v>
                </c:pt>
                <c:pt idx="5">
                  <c:v>9.8611111111111108E-2</c:v>
                </c:pt>
                <c:pt idx="6">
                  <c:v>6.5972222222222224E-2</c:v>
                </c:pt>
                <c:pt idx="7">
                  <c:v>9.8611111111111108E-2</c:v>
                </c:pt>
                <c:pt idx="8">
                  <c:v>8.9583333333333334E-2</c:v>
                </c:pt>
                <c:pt idx="9">
                  <c:v>9.5833333333333326E-2</c:v>
                </c:pt>
                <c:pt idx="10">
                  <c:v>6.7361111111111108E-2</c:v>
                </c:pt>
                <c:pt idx="11">
                  <c:v>9.7916666666666666E-2</c:v>
                </c:pt>
                <c:pt idx="12">
                  <c:v>9.4444444444444442E-2</c:v>
                </c:pt>
                <c:pt idx="13">
                  <c:v>9.8611111111111108E-2</c:v>
                </c:pt>
                <c:pt idx="14">
                  <c:v>0.10347222222222223</c:v>
                </c:pt>
                <c:pt idx="15">
                  <c:v>7.6388888888888895E-2</c:v>
                </c:pt>
              </c:numCache>
            </c:numRef>
          </c:val>
        </c:ser>
        <c:ser>
          <c:idx val="1"/>
          <c:order val="1"/>
          <c:tx>
            <c:strRef>
              <c:f>Sheet1!$C$1</c:f>
              <c:strCache>
                <c:ptCount val="1"/>
                <c:pt idx="0">
                  <c:v>Femmes</c:v>
                </c:pt>
              </c:strCache>
            </c:strRef>
          </c:tx>
          <c:spPr>
            <a:solidFill>
              <a:schemeClr val="accent2"/>
            </a:solidFill>
            <a:ln>
              <a:noFill/>
            </a:ln>
            <a:effectLst/>
          </c:spPr>
          <c:invertIfNegative val="0"/>
          <c:dLbls>
            <c:dLbl>
              <c:idx val="0"/>
              <c:layout/>
              <c:tx>
                <c:rich>
                  <a:bodyPr/>
                  <a:lstStyle/>
                  <a:p>
                    <a:r>
                      <a:rPr lang="en-US"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3.0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3"/>
              <c:layout/>
              <c:tx>
                <c:rich>
                  <a:bodyPr/>
                  <a:lstStyle/>
                  <a:p>
                    <a:r>
                      <a:rPr lang="en-US"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smtClean="0"/>
                      <a:t>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Estonie</c:v>
                </c:pt>
                <c:pt idx="1">
                  <c:v>Bulgarie</c:v>
                </c:pt>
                <c:pt idx="2">
                  <c:v>Slovénie</c:v>
                </c:pt>
                <c:pt idx="3">
                  <c:v>Hongrie</c:v>
                </c:pt>
                <c:pt idx="4">
                  <c:v>Belgique</c:v>
                </c:pt>
                <c:pt idx="5">
                  <c:v>Pologne</c:v>
                </c:pt>
                <c:pt idx="6">
                  <c:v>Italie</c:v>
                </c:pt>
                <c:pt idx="7">
                  <c:v>France</c:v>
                </c:pt>
                <c:pt idx="8">
                  <c:v>Lituanie</c:v>
                </c:pt>
                <c:pt idx="9">
                  <c:v>RU</c:v>
                </c:pt>
                <c:pt idx="10">
                  <c:v>Espagne</c:v>
                </c:pt>
                <c:pt idx="11">
                  <c:v>Allemagne</c:v>
                </c:pt>
                <c:pt idx="12">
                  <c:v>Finlande</c:v>
                </c:pt>
                <c:pt idx="13">
                  <c:v>Norvège</c:v>
                </c:pt>
                <c:pt idx="14">
                  <c:v>Suède</c:v>
                </c:pt>
                <c:pt idx="15">
                  <c:v>Lettonie</c:v>
                </c:pt>
              </c:strCache>
            </c:strRef>
          </c:cat>
          <c:val>
            <c:numRef>
              <c:f>Sheet1!$C$2:$C$17</c:f>
              <c:numCache>
                <c:formatCode>h:mm</c:formatCode>
                <c:ptCount val="16"/>
                <c:pt idx="0">
                  <c:v>0.20972222222222223</c:v>
                </c:pt>
                <c:pt idx="1">
                  <c:v>0.20902777777777778</c:v>
                </c:pt>
                <c:pt idx="2">
                  <c:v>0.20694444444444446</c:v>
                </c:pt>
                <c:pt idx="3">
                  <c:v>0.20694444444444446</c:v>
                </c:pt>
                <c:pt idx="4">
                  <c:v>0.18888888888888888</c:v>
                </c:pt>
                <c:pt idx="5">
                  <c:v>0.19791666666666666</c:v>
                </c:pt>
                <c:pt idx="6">
                  <c:v>0.22222222222222221</c:v>
                </c:pt>
                <c:pt idx="7">
                  <c:v>0.1875</c:v>
                </c:pt>
                <c:pt idx="8">
                  <c:v>0.18680555555555556</c:v>
                </c:pt>
                <c:pt idx="9">
                  <c:v>0.17708333333333334</c:v>
                </c:pt>
                <c:pt idx="10">
                  <c:v>0.20486111111111113</c:v>
                </c:pt>
                <c:pt idx="11">
                  <c:v>0.17430555555555557</c:v>
                </c:pt>
                <c:pt idx="12">
                  <c:v>0.16388888888888889</c:v>
                </c:pt>
                <c:pt idx="13">
                  <c:v>0.15763888888888888</c:v>
                </c:pt>
                <c:pt idx="14">
                  <c:v>0.15416666666666667</c:v>
                </c:pt>
                <c:pt idx="15">
                  <c:v>0.16388888888888889</c:v>
                </c:pt>
              </c:numCache>
            </c:numRef>
          </c:val>
        </c:ser>
        <c:dLbls>
          <c:showLegendKey val="0"/>
          <c:showVal val="0"/>
          <c:showCatName val="0"/>
          <c:showSerName val="0"/>
          <c:showPercent val="0"/>
          <c:showBubbleSize val="0"/>
        </c:dLbls>
        <c:gapWidth val="219"/>
        <c:overlap val="-27"/>
        <c:axId val="239567624"/>
        <c:axId val="239568016"/>
      </c:barChart>
      <c:lineChart>
        <c:grouping val="stacked"/>
        <c:varyColors val="0"/>
        <c:ser>
          <c:idx val="2"/>
          <c:order val="2"/>
          <c:tx>
            <c:strRef>
              <c:f>Sheet1!$D$1</c:f>
              <c:strCache>
                <c:ptCount val="1"/>
                <c:pt idx="0">
                  <c:v>Total</c:v>
                </c:pt>
              </c:strCache>
            </c:strRef>
          </c:tx>
          <c:spPr>
            <a:ln w="28575" cap="rnd">
              <a:noFill/>
              <a:round/>
            </a:ln>
            <a:effectLst/>
          </c:spPr>
          <c:marker>
            <c:symbol val="dash"/>
            <c:size val="12"/>
            <c:spPr>
              <a:solidFill>
                <a:schemeClr val="bg1">
                  <a:lumMod val="50000"/>
                </a:schemeClr>
              </a:solidFill>
              <a:ln w="9525">
                <a:solidFill>
                  <a:schemeClr val="accent3"/>
                </a:solidFill>
              </a:ln>
              <a:effectLst/>
            </c:spPr>
          </c:marker>
          <c:cat>
            <c:strRef>
              <c:f>Sheet1!$A$2:$A$17</c:f>
              <c:strCache>
                <c:ptCount val="16"/>
                <c:pt idx="0">
                  <c:v>Estonie</c:v>
                </c:pt>
                <c:pt idx="1">
                  <c:v>Bulgarie</c:v>
                </c:pt>
                <c:pt idx="2">
                  <c:v>Slovénie</c:v>
                </c:pt>
                <c:pt idx="3">
                  <c:v>Hongrie</c:v>
                </c:pt>
                <c:pt idx="4">
                  <c:v>Belgique</c:v>
                </c:pt>
                <c:pt idx="5">
                  <c:v>Pologne</c:v>
                </c:pt>
                <c:pt idx="6">
                  <c:v>Italie</c:v>
                </c:pt>
                <c:pt idx="7">
                  <c:v>France</c:v>
                </c:pt>
                <c:pt idx="8">
                  <c:v>Lituanie</c:v>
                </c:pt>
                <c:pt idx="9">
                  <c:v>RU</c:v>
                </c:pt>
                <c:pt idx="10">
                  <c:v>Espagne</c:v>
                </c:pt>
                <c:pt idx="11">
                  <c:v>Allemagne</c:v>
                </c:pt>
                <c:pt idx="12">
                  <c:v>Finlande</c:v>
                </c:pt>
                <c:pt idx="13">
                  <c:v>Norvège</c:v>
                </c:pt>
                <c:pt idx="14">
                  <c:v>Suède</c:v>
                </c:pt>
                <c:pt idx="15">
                  <c:v>Lettonie</c:v>
                </c:pt>
              </c:strCache>
            </c:strRef>
          </c:cat>
          <c:val>
            <c:numRef>
              <c:f>Sheet1!$D$2:$D$17</c:f>
              <c:numCache>
                <c:formatCode>h:mm</c:formatCode>
                <c:ptCount val="16"/>
                <c:pt idx="0">
                  <c:v>0.3263888888888889</c:v>
                </c:pt>
                <c:pt idx="1">
                  <c:v>0.31805555555555554</c:v>
                </c:pt>
                <c:pt idx="2">
                  <c:v>0.31805555555555554</c:v>
                </c:pt>
                <c:pt idx="3">
                  <c:v>0.31805555555555554</c:v>
                </c:pt>
                <c:pt idx="4">
                  <c:v>0.2986111111111111</c:v>
                </c:pt>
                <c:pt idx="5">
                  <c:v>0.29652777777777778</c:v>
                </c:pt>
                <c:pt idx="6">
                  <c:v>0.28819444444444442</c:v>
                </c:pt>
                <c:pt idx="7">
                  <c:v>0.28611111111111109</c:v>
                </c:pt>
                <c:pt idx="8">
                  <c:v>0.27638888888888891</c:v>
                </c:pt>
                <c:pt idx="9">
                  <c:v>0.2729166666666667</c:v>
                </c:pt>
                <c:pt idx="10">
                  <c:v>0.27222222222222225</c:v>
                </c:pt>
                <c:pt idx="11">
                  <c:v>0.27222222222222225</c:v>
                </c:pt>
                <c:pt idx="12">
                  <c:v>0.2583333333333333</c:v>
                </c:pt>
                <c:pt idx="13">
                  <c:v>0.25624999999999998</c:v>
                </c:pt>
                <c:pt idx="14">
                  <c:v>0.25763888888888892</c:v>
                </c:pt>
                <c:pt idx="15">
                  <c:v>0.24027777777777778</c:v>
                </c:pt>
              </c:numCache>
            </c:numRef>
          </c:val>
          <c:smooth val="0"/>
        </c:ser>
        <c:dLbls>
          <c:showLegendKey val="0"/>
          <c:showVal val="0"/>
          <c:showCatName val="0"/>
          <c:showSerName val="0"/>
          <c:showPercent val="0"/>
          <c:showBubbleSize val="0"/>
        </c:dLbls>
        <c:marker val="1"/>
        <c:smooth val="0"/>
        <c:axId val="239567624"/>
        <c:axId val="239568016"/>
      </c:lineChart>
      <c:catAx>
        <c:axId val="23956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nl-BE"/>
          </a:p>
        </c:txPr>
        <c:crossAx val="239568016"/>
        <c:crosses val="autoZero"/>
        <c:auto val="1"/>
        <c:lblAlgn val="ctr"/>
        <c:lblOffset val="100"/>
        <c:noMultiLvlLbl val="0"/>
      </c:catAx>
      <c:valAx>
        <c:axId val="239568016"/>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nl-BE"/>
          </a:p>
        </c:txPr>
        <c:crossAx val="239567624"/>
        <c:crosses val="autoZero"/>
        <c:crossBetween val="between"/>
      </c:valAx>
      <c:spPr>
        <a:noFill/>
        <a:ln w="25400">
          <a:noFill/>
        </a:ln>
        <a:effectLst/>
      </c:spPr>
    </c:plotArea>
    <c:legend>
      <c:legendPos val="b"/>
      <c:layout>
        <c:manualLayout>
          <c:xMode val="edge"/>
          <c:yMode val="edge"/>
          <c:x val="0.24661917260342459"/>
          <c:y val="0.91687400186087864"/>
          <c:w val="0.41060393391688282"/>
          <c:h val="7.254400016971185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58813315187653"/>
          <c:y val="0.10858492555094754"/>
          <c:w val="0.82593367036218013"/>
          <c:h val="0.52522967235866558"/>
        </c:manualLayout>
      </c:layout>
      <c:barChart>
        <c:barDir val="col"/>
        <c:grouping val="clustered"/>
        <c:varyColors val="0"/>
        <c:ser>
          <c:idx val="0"/>
          <c:order val="0"/>
          <c:tx>
            <c:strRef>
              <c:f>Sheet1!$B$1</c:f>
              <c:strCache>
                <c:ptCount val="1"/>
                <c:pt idx="0">
                  <c:v>Belgique</c:v>
                </c:pt>
              </c:strCache>
            </c:strRef>
          </c:tx>
          <c:spPr>
            <a:solidFill>
              <a:schemeClr val="accent1"/>
            </a:solidFill>
            <a:ln>
              <a:noFill/>
            </a:ln>
            <a:effectLst/>
          </c:spPr>
          <c:invertIfNegative val="0"/>
          <c:cat>
            <c:strRef>
              <c:f>Sheet1!$A$2:$A$16</c:f>
              <c:strCache>
                <c:ptCount val="15"/>
                <c:pt idx="0">
                  <c:v>Cuisine et vaisselle</c:v>
                </c:pt>
                <c:pt idx="1">
                  <c:v>Nettoyage</c:v>
                </c:pt>
                <c:pt idx="2">
                  <c:v>Lessive et repassage</c:v>
                </c:pt>
                <c:pt idx="3">
                  <c:v>Entretien du jardin</c:v>
                </c:pt>
                <c:pt idx="4">
                  <c:v>Courses et services</c:v>
                </c:pt>
                <c:pt idx="5">
                  <c:v>Soins aux enfants</c:v>
                </c:pt>
                <c:pt idx="6">
                  <c:v>Autres</c:v>
                </c:pt>
                <c:pt idx="8">
                  <c:v>Cuisine et vaisselle</c:v>
                </c:pt>
                <c:pt idx="9">
                  <c:v>Nettoyage</c:v>
                </c:pt>
                <c:pt idx="10">
                  <c:v>Lessive et repassage</c:v>
                </c:pt>
                <c:pt idx="11">
                  <c:v>Entretien du jardin</c:v>
                </c:pt>
                <c:pt idx="12">
                  <c:v>Courses et services</c:v>
                </c:pt>
                <c:pt idx="13">
                  <c:v>Soins aux enfants</c:v>
                </c:pt>
                <c:pt idx="14">
                  <c:v>Autres</c:v>
                </c:pt>
              </c:strCache>
            </c:strRef>
          </c:cat>
          <c:val>
            <c:numRef>
              <c:f>Sheet1!$B$2:$B$16</c:f>
              <c:numCache>
                <c:formatCode>General</c:formatCode>
                <c:ptCount val="15"/>
                <c:pt idx="0">
                  <c:v>2.222222222222222E-2</c:v>
                </c:pt>
                <c:pt idx="1">
                  <c:v>1.4583333333333332E-2</c:v>
                </c:pt>
                <c:pt idx="2">
                  <c:v>2.0833333333333333E-3</c:v>
                </c:pt>
                <c:pt idx="3">
                  <c:v>1.1805555555555555E-2</c:v>
                </c:pt>
                <c:pt idx="4">
                  <c:v>1.8055555555555557E-2</c:v>
                </c:pt>
                <c:pt idx="5">
                  <c:v>1.3194444444444444E-2</c:v>
                </c:pt>
                <c:pt idx="6">
                  <c:v>2.777777777777779E-2</c:v>
                </c:pt>
              </c:numCache>
            </c:numRef>
          </c:val>
        </c:ser>
        <c:ser>
          <c:idx val="1"/>
          <c:order val="1"/>
          <c:tx>
            <c:strRef>
              <c:f>Sheet1!$C$1</c:f>
              <c:strCache>
                <c:ptCount val="1"/>
                <c:pt idx="0">
                  <c:v>Moyenne autres pays européens</c:v>
                </c:pt>
              </c:strCache>
            </c:strRef>
          </c:tx>
          <c:spPr>
            <a:solidFill>
              <a:schemeClr val="accent2"/>
            </a:solidFill>
            <a:ln>
              <a:noFill/>
            </a:ln>
            <a:effectLst/>
          </c:spPr>
          <c:invertIfNegative val="0"/>
          <c:cat>
            <c:strRef>
              <c:f>Sheet1!$A$2:$A$16</c:f>
              <c:strCache>
                <c:ptCount val="15"/>
                <c:pt idx="0">
                  <c:v>Cuisine et vaisselle</c:v>
                </c:pt>
                <c:pt idx="1">
                  <c:v>Nettoyage</c:v>
                </c:pt>
                <c:pt idx="2">
                  <c:v>Lessive et repassage</c:v>
                </c:pt>
                <c:pt idx="3">
                  <c:v>Entretien du jardin</c:v>
                </c:pt>
                <c:pt idx="4">
                  <c:v>Courses et services</c:v>
                </c:pt>
                <c:pt idx="5">
                  <c:v>Soins aux enfants</c:v>
                </c:pt>
                <c:pt idx="6">
                  <c:v>Autres</c:v>
                </c:pt>
                <c:pt idx="8">
                  <c:v>Cuisine et vaisselle</c:v>
                </c:pt>
                <c:pt idx="9">
                  <c:v>Nettoyage</c:v>
                </c:pt>
                <c:pt idx="10">
                  <c:v>Lessive et repassage</c:v>
                </c:pt>
                <c:pt idx="11">
                  <c:v>Entretien du jardin</c:v>
                </c:pt>
                <c:pt idx="12">
                  <c:v>Courses et services</c:v>
                </c:pt>
                <c:pt idx="13">
                  <c:v>Soins aux enfants</c:v>
                </c:pt>
                <c:pt idx="14">
                  <c:v>Autres</c:v>
                </c:pt>
              </c:strCache>
            </c:strRef>
          </c:cat>
          <c:val>
            <c:numRef>
              <c:f>Sheet1!$C$2:$C$16</c:f>
              <c:numCache>
                <c:formatCode>General</c:formatCode>
                <c:ptCount val="15"/>
                <c:pt idx="0">
                  <c:v>1.755952380952381E-2</c:v>
                </c:pt>
                <c:pt idx="1">
                  <c:v>1.7807539682539685E-2</c:v>
                </c:pt>
                <c:pt idx="2">
                  <c:v>7.9365079365079354E-4</c:v>
                </c:pt>
                <c:pt idx="3">
                  <c:v>1.0168650793650794E-2</c:v>
                </c:pt>
                <c:pt idx="4">
                  <c:v>1.4285714285714285E-2</c:v>
                </c:pt>
                <c:pt idx="5">
                  <c:v>8.0853174603174593E-3</c:v>
                </c:pt>
                <c:pt idx="6">
                  <c:v>2.599206349206349E-2</c:v>
                </c:pt>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Sheet1!$A$2:$A$16</c:f>
              <c:strCache>
                <c:ptCount val="15"/>
                <c:pt idx="0">
                  <c:v>Cuisine et vaisselle</c:v>
                </c:pt>
                <c:pt idx="1">
                  <c:v>Nettoyage</c:v>
                </c:pt>
                <c:pt idx="2">
                  <c:v>Lessive et repassage</c:v>
                </c:pt>
                <c:pt idx="3">
                  <c:v>Entretien du jardin</c:v>
                </c:pt>
                <c:pt idx="4">
                  <c:v>Courses et services</c:v>
                </c:pt>
                <c:pt idx="5">
                  <c:v>Soins aux enfants</c:v>
                </c:pt>
                <c:pt idx="6">
                  <c:v>Autres</c:v>
                </c:pt>
                <c:pt idx="8">
                  <c:v>Cuisine et vaisselle</c:v>
                </c:pt>
                <c:pt idx="9">
                  <c:v>Nettoyage</c:v>
                </c:pt>
                <c:pt idx="10">
                  <c:v>Lessive et repassage</c:v>
                </c:pt>
                <c:pt idx="11">
                  <c:v>Entretien du jardin</c:v>
                </c:pt>
                <c:pt idx="12">
                  <c:v>Courses et services</c:v>
                </c:pt>
                <c:pt idx="13">
                  <c:v>Soins aux enfants</c:v>
                </c:pt>
                <c:pt idx="14">
                  <c:v>Autres</c:v>
                </c:pt>
              </c:strCache>
            </c:strRef>
          </c:cat>
          <c:val>
            <c:numRef>
              <c:f>Sheet1!$D$2:$D$16</c:f>
              <c:numCache>
                <c:formatCode>General</c:formatCode>
                <c:ptCount val="15"/>
              </c:numCache>
            </c:numRef>
          </c:val>
        </c:ser>
        <c:ser>
          <c:idx val="3"/>
          <c:order val="3"/>
          <c:tx>
            <c:strRef>
              <c:f>Sheet1!$E$1</c:f>
              <c:strCache>
                <c:ptCount val="1"/>
                <c:pt idx="0">
                  <c:v>Belgique2</c:v>
                </c:pt>
              </c:strCache>
            </c:strRef>
          </c:tx>
          <c:spPr>
            <a:solidFill>
              <a:schemeClr val="accent1"/>
            </a:solidFill>
            <a:ln>
              <a:noFill/>
            </a:ln>
            <a:effectLst/>
          </c:spPr>
          <c:invertIfNegative val="0"/>
          <c:cat>
            <c:strRef>
              <c:f>Sheet1!$A$2:$A$16</c:f>
              <c:strCache>
                <c:ptCount val="15"/>
                <c:pt idx="0">
                  <c:v>Cuisine et vaisselle</c:v>
                </c:pt>
                <c:pt idx="1">
                  <c:v>Nettoyage</c:v>
                </c:pt>
                <c:pt idx="2">
                  <c:v>Lessive et repassage</c:v>
                </c:pt>
                <c:pt idx="3">
                  <c:v>Entretien du jardin</c:v>
                </c:pt>
                <c:pt idx="4">
                  <c:v>Courses et services</c:v>
                </c:pt>
                <c:pt idx="5">
                  <c:v>Soins aux enfants</c:v>
                </c:pt>
                <c:pt idx="6">
                  <c:v>Autres</c:v>
                </c:pt>
                <c:pt idx="8">
                  <c:v>Cuisine et vaisselle</c:v>
                </c:pt>
                <c:pt idx="9">
                  <c:v>Nettoyage</c:v>
                </c:pt>
                <c:pt idx="10">
                  <c:v>Lessive et repassage</c:v>
                </c:pt>
                <c:pt idx="11">
                  <c:v>Entretien du jardin</c:v>
                </c:pt>
                <c:pt idx="12">
                  <c:v>Courses et services</c:v>
                </c:pt>
                <c:pt idx="13">
                  <c:v>Soins aux enfants</c:v>
                </c:pt>
                <c:pt idx="14">
                  <c:v>Autres</c:v>
                </c:pt>
              </c:strCache>
            </c:strRef>
          </c:cat>
          <c:val>
            <c:numRef>
              <c:f>Sheet1!$E$2:$E$16</c:f>
              <c:numCache>
                <c:formatCode>General</c:formatCode>
                <c:ptCount val="15"/>
                <c:pt idx="8">
                  <c:v>5.7638888888888885E-2</c:v>
                </c:pt>
                <c:pt idx="9">
                  <c:v>3.9583333333333331E-2</c:v>
                </c:pt>
                <c:pt idx="10">
                  <c:v>1.9444444444444445E-2</c:v>
                </c:pt>
                <c:pt idx="11">
                  <c:v>4.1666666666666666E-3</c:v>
                </c:pt>
                <c:pt idx="12">
                  <c:v>2.4999999999999998E-2</c:v>
                </c:pt>
                <c:pt idx="13">
                  <c:v>2.4305555555555556E-2</c:v>
                </c:pt>
                <c:pt idx="14">
                  <c:v>1.8750000000000017E-2</c:v>
                </c:pt>
              </c:numCache>
            </c:numRef>
          </c:val>
        </c:ser>
        <c:ser>
          <c:idx val="4"/>
          <c:order val="4"/>
          <c:tx>
            <c:strRef>
              <c:f>Sheet1!$F$1</c:f>
              <c:strCache>
                <c:ptCount val="1"/>
                <c:pt idx="0">
                  <c:v>Moyenne autres pays européens3</c:v>
                </c:pt>
              </c:strCache>
            </c:strRef>
          </c:tx>
          <c:spPr>
            <a:solidFill>
              <a:schemeClr val="accent2"/>
            </a:solidFill>
            <a:ln>
              <a:noFill/>
            </a:ln>
            <a:effectLst/>
          </c:spPr>
          <c:invertIfNegative val="0"/>
          <c:cat>
            <c:strRef>
              <c:f>Sheet1!$A$2:$A$16</c:f>
              <c:strCache>
                <c:ptCount val="15"/>
                <c:pt idx="0">
                  <c:v>Cuisine et vaisselle</c:v>
                </c:pt>
                <c:pt idx="1">
                  <c:v>Nettoyage</c:v>
                </c:pt>
                <c:pt idx="2">
                  <c:v>Lessive et repassage</c:v>
                </c:pt>
                <c:pt idx="3">
                  <c:v>Entretien du jardin</c:v>
                </c:pt>
                <c:pt idx="4">
                  <c:v>Courses et services</c:v>
                </c:pt>
                <c:pt idx="5">
                  <c:v>Soins aux enfants</c:v>
                </c:pt>
                <c:pt idx="6">
                  <c:v>Autres</c:v>
                </c:pt>
                <c:pt idx="8">
                  <c:v>Cuisine et vaisselle</c:v>
                </c:pt>
                <c:pt idx="9">
                  <c:v>Nettoyage</c:v>
                </c:pt>
                <c:pt idx="10">
                  <c:v>Lessive et repassage</c:v>
                </c:pt>
                <c:pt idx="11">
                  <c:v>Entretien du jardin</c:v>
                </c:pt>
                <c:pt idx="12">
                  <c:v>Courses et services</c:v>
                </c:pt>
                <c:pt idx="13">
                  <c:v>Soins aux enfants</c:v>
                </c:pt>
                <c:pt idx="14">
                  <c:v>Autres</c:v>
                </c:pt>
              </c:strCache>
            </c:strRef>
          </c:cat>
          <c:val>
            <c:numRef>
              <c:f>Sheet1!$F$2:$F$16</c:f>
              <c:numCache>
                <c:formatCode>General</c:formatCode>
                <c:ptCount val="15"/>
                <c:pt idx="8">
                  <c:v>6.5079365079365098E-2</c:v>
                </c:pt>
                <c:pt idx="9">
                  <c:v>3.6904761904761899E-2</c:v>
                </c:pt>
                <c:pt idx="10">
                  <c:v>1.4831349206349207E-2</c:v>
                </c:pt>
                <c:pt idx="11">
                  <c:v>8.0853174603174593E-3</c:v>
                </c:pt>
                <c:pt idx="12">
                  <c:v>2.0783730158730161E-2</c:v>
                </c:pt>
                <c:pt idx="13">
                  <c:v>2.0833333333333339E-2</c:v>
                </c:pt>
                <c:pt idx="14">
                  <c:v>2.0188492063492068E-2</c:v>
                </c:pt>
              </c:numCache>
            </c:numRef>
          </c:val>
        </c:ser>
        <c:dLbls>
          <c:showLegendKey val="0"/>
          <c:showVal val="0"/>
          <c:showCatName val="0"/>
          <c:showSerName val="0"/>
          <c:showPercent val="0"/>
          <c:showBubbleSize val="0"/>
        </c:dLbls>
        <c:gapWidth val="0"/>
        <c:overlap val="-33"/>
        <c:axId val="238116568"/>
        <c:axId val="410148728"/>
      </c:barChart>
      <c:catAx>
        <c:axId val="23811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10148728"/>
        <c:crosses val="autoZero"/>
        <c:auto val="1"/>
        <c:lblAlgn val="ctr"/>
        <c:lblOffset val="100"/>
        <c:noMultiLvlLbl val="0"/>
      </c:catAx>
      <c:valAx>
        <c:axId val="410148728"/>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nl-BE"/>
          </a:p>
        </c:txPr>
        <c:crossAx val="238116568"/>
        <c:crosses val="autoZero"/>
        <c:crossBetween val="between"/>
      </c:valAx>
      <c:spPr>
        <a:noFill/>
        <a:ln>
          <a:noFill/>
        </a:ln>
        <a:effectLst/>
      </c:spPr>
    </c:plotArea>
    <c:legend>
      <c:legendPos val="b"/>
      <c:legendEntry>
        <c:idx val="2"/>
        <c:delete val="1"/>
      </c:legendEntry>
      <c:legendEntry>
        <c:idx val="3"/>
        <c:delete val="1"/>
      </c:legendEntry>
      <c:legendEntry>
        <c:idx val="4"/>
        <c:delete val="1"/>
      </c:legendEntry>
      <c:layout>
        <c:manualLayout>
          <c:xMode val="edge"/>
          <c:yMode val="edge"/>
          <c:x val="0.15444999930564235"/>
          <c:y val="0.92804484771491125"/>
          <c:w val="0.68851824029024411"/>
          <c:h val="7.176058601250301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072089735288727E-2"/>
          <c:y val="0.1302032899718743"/>
          <c:w val="0.91695486245614144"/>
          <c:h val="0.61787963486691244"/>
        </c:manualLayout>
      </c:layout>
      <c:barChart>
        <c:barDir val="col"/>
        <c:grouping val="clustered"/>
        <c:varyColors val="0"/>
        <c:ser>
          <c:idx val="0"/>
          <c:order val="0"/>
          <c:tx>
            <c:strRef>
              <c:f>Sheet1!$B$1</c:f>
              <c:strCache>
                <c:ptCount val="1"/>
                <c:pt idx="0">
                  <c:v>Tâches ménagères</c:v>
                </c:pt>
              </c:strCache>
            </c:strRef>
          </c:tx>
          <c:spPr>
            <a:solidFill>
              <a:schemeClr val="accent1"/>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Sheet1!$B$2:$B$10</c:f>
              <c:numCache>
                <c:formatCode>General</c:formatCode>
                <c:ptCount val="9"/>
                <c:pt idx="0">
                  <c:v>0.27013888888888887</c:v>
                </c:pt>
                <c:pt idx="1">
                  <c:v>0.57361111111111118</c:v>
                </c:pt>
                <c:pt idx="2">
                  <c:v>0.57777777777777783</c:v>
                </c:pt>
                <c:pt idx="3">
                  <c:v>0.56597222222222221</c:v>
                </c:pt>
              </c:numCache>
            </c:numRef>
          </c:val>
        </c:ser>
        <c:ser>
          <c:idx val="1"/>
          <c:order val="1"/>
          <c:tx>
            <c:strRef>
              <c:f>Sheet1!$C$1</c:f>
              <c:strCache>
                <c:ptCount val="1"/>
                <c:pt idx="0">
                  <c:v>Soins &amp; éducation des enfants</c:v>
                </c:pt>
              </c:strCache>
            </c:strRef>
          </c:tx>
          <c:spPr>
            <a:solidFill>
              <a:schemeClr val="accent2"/>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Sheet1!$C$2:$C$10</c:f>
              <c:numCache>
                <c:formatCode>General</c:formatCode>
                <c:ptCount val="9"/>
                <c:pt idx="0">
                  <c:v>3.6111111111111115E-2</c:v>
                </c:pt>
                <c:pt idx="1">
                  <c:v>4.9999999999999996E-2</c:v>
                </c:pt>
                <c:pt idx="2">
                  <c:v>4.6527777777777779E-2</c:v>
                </c:pt>
                <c:pt idx="3">
                  <c:v>7.0833333333333331E-2</c:v>
                </c:pt>
              </c:numCache>
            </c:numRef>
          </c:val>
        </c:ser>
        <c:ser>
          <c:idx val="2"/>
          <c:order val="2"/>
          <c:tx>
            <c:strRef>
              <c:f>Sheet1!$D$1</c:f>
              <c:strCache>
                <c:ptCount val="1"/>
                <c:pt idx="0">
                  <c:v>Column2</c:v>
                </c:pt>
              </c:strCache>
            </c:strRef>
          </c:tx>
          <c:spPr>
            <a:solidFill>
              <a:schemeClr val="accent1"/>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Sheet1!$D$2:$D$10</c:f>
              <c:numCache>
                <c:formatCode>General</c:formatCode>
                <c:ptCount val="9"/>
                <c:pt idx="5">
                  <c:v>1.4506944444444445</c:v>
                </c:pt>
                <c:pt idx="6">
                  <c:v>1.0430555555555556</c:v>
                </c:pt>
                <c:pt idx="7">
                  <c:v>0.99097222222222225</c:v>
                </c:pt>
                <c:pt idx="8">
                  <c:v>0.90138888888888891</c:v>
                </c:pt>
              </c:numCache>
            </c:numRef>
          </c:val>
        </c:ser>
        <c:ser>
          <c:idx val="3"/>
          <c:order val="3"/>
          <c:tx>
            <c:strRef>
              <c:f>Sheet1!$E$1</c:f>
              <c:strCache>
                <c:ptCount val="1"/>
                <c:pt idx="0">
                  <c:v>Column3</c:v>
                </c:pt>
              </c:strCache>
            </c:strRef>
          </c:tx>
          <c:spPr>
            <a:solidFill>
              <a:schemeClr val="accent2"/>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Sheet1!$E$2:$E$10</c:f>
              <c:numCache>
                <c:formatCode>General</c:formatCode>
                <c:ptCount val="9"/>
                <c:pt idx="5">
                  <c:v>0.15694444444444444</c:v>
                </c:pt>
                <c:pt idx="6">
                  <c:v>0.12916666666666668</c:v>
                </c:pt>
                <c:pt idx="7">
                  <c:v>0.12083333333333333</c:v>
                </c:pt>
                <c:pt idx="8">
                  <c:v>0.13333333333333333</c:v>
                </c:pt>
              </c:numCache>
            </c:numRef>
          </c:val>
        </c:ser>
        <c:dLbls>
          <c:showLegendKey val="0"/>
          <c:showVal val="0"/>
          <c:showCatName val="0"/>
          <c:showSerName val="0"/>
          <c:showPercent val="0"/>
          <c:showBubbleSize val="0"/>
        </c:dLbls>
        <c:gapWidth val="0"/>
        <c:overlap val="-33"/>
        <c:axId val="410149512"/>
        <c:axId val="410149904"/>
      </c:barChart>
      <c:catAx>
        <c:axId val="41014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accent1"/>
                </a:solidFill>
                <a:latin typeface="+mn-lt"/>
                <a:ea typeface="+mn-ea"/>
                <a:cs typeface="+mn-cs"/>
              </a:defRPr>
            </a:pPr>
            <a:endParaRPr lang="nl-BE"/>
          </a:p>
        </c:txPr>
        <c:crossAx val="410149904"/>
        <c:crosses val="autoZero"/>
        <c:auto val="1"/>
        <c:lblAlgn val="ctr"/>
        <c:lblOffset val="100"/>
        <c:noMultiLvlLbl val="0"/>
      </c:catAx>
      <c:valAx>
        <c:axId val="410149904"/>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014951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14581693202473747"/>
          <c:y val="0.90333819383688152"/>
          <c:w val="0.68851824029024411"/>
          <c:h val="7.176058601250301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x</c:v>
                </c:pt>
              </c:strCache>
            </c:strRef>
          </c:tx>
          <c:spPr>
            <a:solidFill>
              <a:schemeClr val="accent1"/>
            </a:solidFill>
            <a:ln>
              <a:noFill/>
            </a:ln>
            <a:effectLst/>
          </c:spPr>
          <c:invertIfNegative val="0"/>
          <c:cat>
            <c:strRef>
              <c:f>Sheet1!$A$2:$A$8</c:f>
              <c:strCache>
                <c:ptCount val="7"/>
                <c:pt idx="0">
                  <c:v>Manque de temps</c:v>
                </c:pt>
                <c:pt idx="1">
                  <c:v>Pas en mesure soi-même</c:v>
                </c:pt>
                <c:pt idx="2">
                  <c:v>Quelqu’un d’autre le fera mieux</c:v>
                </c:pt>
                <c:pt idx="3">
                  <c:v>Pas envie</c:v>
                </c:pt>
                <c:pt idx="4">
                  <c:v>Veut plus de temps libre</c:v>
                </c:pt>
                <c:pt idx="5">
                  <c:v>Ce n’est pas cher</c:v>
                </c:pt>
                <c:pt idx="6">
                  <c:v>Autres raisons</c:v>
                </c:pt>
              </c:strCache>
            </c:strRef>
          </c:cat>
          <c:val>
            <c:numRef>
              <c:f>Sheet1!$B$2:$B$8</c:f>
              <c:numCache>
                <c:formatCode>General</c:formatCode>
                <c:ptCount val="7"/>
                <c:pt idx="0">
                  <c:v>39</c:v>
                </c:pt>
                <c:pt idx="1">
                  <c:v>34</c:v>
                </c:pt>
                <c:pt idx="2">
                  <c:v>18</c:v>
                </c:pt>
                <c:pt idx="3">
                  <c:v>15</c:v>
                </c:pt>
                <c:pt idx="4">
                  <c:v>10</c:v>
                </c:pt>
                <c:pt idx="5">
                  <c:v>8</c:v>
                </c:pt>
                <c:pt idx="6">
                  <c:v>8</c:v>
                </c:pt>
              </c:numCache>
            </c:numRef>
          </c:val>
        </c:ser>
        <c:dLbls>
          <c:showLegendKey val="0"/>
          <c:showVal val="0"/>
          <c:showCatName val="0"/>
          <c:showSerName val="0"/>
          <c:showPercent val="0"/>
          <c:showBubbleSize val="0"/>
        </c:dLbls>
        <c:gapWidth val="219"/>
        <c:overlap val="-27"/>
        <c:axId val="410151080"/>
        <c:axId val="410152256"/>
      </c:barChart>
      <c:catAx>
        <c:axId val="41015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10152256"/>
        <c:crosses val="autoZero"/>
        <c:auto val="1"/>
        <c:lblAlgn val="ctr"/>
        <c:lblOffset val="100"/>
        <c:noMultiLvlLbl val="0"/>
      </c:catAx>
      <c:valAx>
        <c:axId val="41015225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0151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04008962919728"/>
          <c:y val="4.6742440104088775E-2"/>
          <c:w val="0.79669452762361337"/>
          <c:h val="0.7647626117431674"/>
        </c:manualLayout>
      </c:layout>
      <c:scatterChart>
        <c:scatterStyle val="lineMarker"/>
        <c:varyColors val="0"/>
        <c:ser>
          <c:idx val="0"/>
          <c:order val="0"/>
          <c:tx>
            <c:strRef>
              <c:f>Sheet1!$B$1</c:f>
              <c:strCache>
                <c:ptCount val="1"/>
                <c:pt idx="0">
                  <c:v>Werkzaamheidsgraad</c:v>
                </c:pt>
              </c:strCache>
            </c:strRef>
          </c:tx>
          <c:spPr>
            <a:ln w="28575" cap="rnd">
              <a:noFill/>
              <a:round/>
            </a:ln>
            <a:effectLst/>
          </c:spPr>
          <c:marker>
            <c:symbol val="circle"/>
            <c:size val="5"/>
            <c:spPr>
              <a:solidFill>
                <a:schemeClr val="accent1"/>
              </a:solidFill>
              <a:ln w="9525">
                <a:solidFill>
                  <a:schemeClr val="accent1"/>
                </a:solidFill>
              </a:ln>
              <a:effectLst/>
            </c:spPr>
          </c:marker>
          <c:dLbls>
            <c:dLbl>
              <c:idx val="0"/>
              <c:layout/>
              <c:tx>
                <c:rich>
                  <a:bodyPr/>
                  <a:lstStyle/>
                  <a:p>
                    <a:r>
                      <a:rPr lang="en-US" b="1" dirty="0" err="1" smtClean="0">
                        <a:solidFill>
                          <a:srgbClr val="FF0000"/>
                        </a:solidFill>
                      </a:rPr>
                      <a:t>Belgique</a:t>
                    </a:r>
                    <a:endParaRPr lang="en-US" b="1" dirty="0">
                      <a:solidFill>
                        <a:srgbClr val="FF0000"/>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683758886237484E-2"/>
                  <c:y val="-2.43382141171497E-2"/>
                </c:manualLayout>
              </c:layout>
              <c:tx>
                <c:rich>
                  <a:bodyPr/>
                  <a:lstStyle/>
                  <a:p>
                    <a:r>
                      <a:rPr lang="en-US" dirty="0" err="1" smtClean="0"/>
                      <a:t>Bulgarie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470071089899877E-3"/>
                  <c:y val="1.0430663193064184E-2"/>
                </c:manualLayout>
              </c:layout>
              <c:tx>
                <c:rich>
                  <a:bodyPr/>
                  <a:lstStyle/>
                  <a:p>
                    <a:r>
                      <a:rPr lang="en-US" dirty="0" err="1" smtClean="0"/>
                      <a:t>Estonie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err="1" smtClean="0"/>
                      <a:t>Finlande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636684303350323E-3"/>
                  <c:y val="-2.655285676182393E-2"/>
                </c:manualLayout>
              </c:layout>
              <c:tx>
                <c:rich>
                  <a:bodyPr/>
                  <a:lstStyle/>
                  <a:p>
                    <a:r>
                      <a:rPr lang="en-US" dirty="0" smtClean="0"/>
                      <a:t>France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err="1" smtClean="0"/>
                      <a:t>Duitsland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6437389770723101E-2"/>
                  <c:y val="2.6552856761823722E-2"/>
                </c:manualLayout>
              </c:layout>
              <c:tx>
                <c:rich>
                  <a:bodyPr/>
                  <a:lstStyle/>
                  <a:p>
                    <a:r>
                      <a:rPr lang="en-US" dirty="0" err="1" smtClean="0"/>
                      <a:t>Italie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98240023177872E-3"/>
                  <c:y val="-1.5194546925938522E-2"/>
                </c:manualLayout>
              </c:layout>
              <c:tx>
                <c:rich>
                  <a:bodyPr/>
                  <a:lstStyle/>
                  <a:p>
                    <a:r>
                      <a:rPr lang="en-US" dirty="0" err="1" smtClean="0"/>
                      <a:t>Lettonie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1367517772474969E-3"/>
                  <c:y val="1.7384438655106974E-2"/>
                </c:manualLayout>
              </c:layout>
              <c:tx>
                <c:rich>
                  <a:bodyPr/>
                  <a:lstStyle/>
                  <a:p>
                    <a:r>
                      <a:rPr lang="en-US" dirty="0" err="1" smtClean="0"/>
                      <a:t>Lituanie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593175080224934E-3"/>
                  <c:y val="2.5303529561211294E-2"/>
                </c:manualLayout>
              </c:layout>
              <c:tx>
                <c:rich>
                  <a:bodyPr/>
                  <a:lstStyle/>
                  <a:p>
                    <a:r>
                      <a:rPr lang="en-US" dirty="0" err="1" smtClean="0"/>
                      <a:t>Norvège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2944964871195523E-3"/>
                  <c:y val="-6.9640966606008928E-17"/>
                </c:manualLayout>
              </c:layout>
              <c:tx>
                <c:rich>
                  <a:bodyPr/>
                  <a:lstStyle/>
                  <a:p>
                    <a:r>
                      <a:rPr lang="en-US" b="0" dirty="0" err="1" smtClean="0">
                        <a:solidFill>
                          <a:schemeClr val="accent1"/>
                        </a:solidFill>
                      </a:rPr>
                      <a:t>Pologne</a:t>
                    </a:r>
                    <a:endParaRPr lang="en-US" b="0"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051276658712609E-2"/>
                  <c:y val="2.7815101848171157E-2"/>
                </c:manualLayout>
              </c:layout>
              <c:tx>
                <c:rich>
                  <a:bodyPr/>
                  <a:lstStyle/>
                  <a:p>
                    <a:r>
                      <a:rPr lang="en-US" dirty="0" err="1" smtClean="0"/>
                      <a:t>Slovénie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dirty="0" err="1" smtClean="0"/>
                      <a:t>Espagne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2820510663484981E-2"/>
                  <c:y val="-1.7384438655106957E-2"/>
                </c:manualLayout>
              </c:layout>
              <c:tx>
                <c:rich>
                  <a:bodyPr/>
                  <a:lstStyle/>
                  <a:p>
                    <a:r>
                      <a:rPr lang="en-US" dirty="0" err="1" smtClean="0"/>
                      <a:t>Suède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dirty="0" smtClean="0"/>
                      <a:t>RU</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7.4209751558833054E-2"/>
                  <c:y val="2.0861465472773694E-2"/>
                </c:manualLayout>
              </c:layout>
              <c:tx>
                <c:rich>
                  <a:bodyPr/>
                  <a:lstStyle/>
                  <a:p>
                    <a:r>
                      <a:rPr lang="en-US" dirty="0" err="1" smtClean="0"/>
                      <a:t>Hongarie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9.2944964871195523E-3"/>
                  <c:y val="-1.1395926180719648E-2"/>
                </c:manualLayout>
              </c:layout>
              <c:tx>
                <c:rich>
                  <a:bodyPr/>
                  <a:lstStyle/>
                  <a:p>
                    <a:r>
                      <a:rPr lang="en-US" smtClean="0"/>
                      <a:t>Spanje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7"/>
              <c:layout>
                <c:manualLayout>
                  <c:x val="-1.2392661982825917E-2"/>
                  <c:y val="-7.5972841204797652E-3"/>
                </c:manualLayout>
              </c:layout>
              <c:tx>
                <c:rich>
                  <a:bodyPr/>
                  <a:lstStyle/>
                  <a:p>
                    <a:r>
                      <a:rPr lang="en-US" dirty="0" err="1" smtClean="0"/>
                      <a:t>Slovenië</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8.3650468384075055E-2"/>
                  <c:y val="-3.7986420602398964E-2"/>
                </c:manualLayout>
              </c:layout>
              <c:tx>
                <c:rich>
                  <a:bodyPr/>
                  <a:lstStyle/>
                  <a:p>
                    <a:r>
                      <a:rPr lang="en-US" dirty="0" smtClean="0"/>
                      <a:t>Portugal</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9"/>
              <c:layout>
                <c:manualLayout>
                  <c:x val="-5.2668813427010151E-2"/>
                  <c:y val="1.8993210301199413E-2"/>
                </c:manualLayout>
              </c:layout>
              <c:tx>
                <c:rich>
                  <a:bodyPr/>
                  <a:lstStyle/>
                  <a:p>
                    <a:r>
                      <a:rPr lang="en-US" dirty="0" err="1" smtClean="0"/>
                      <a:t>Letland</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0"/>
              <c:layout>
                <c:manualLayout>
                  <c:x val="-1.8588992974238876E-2"/>
                  <c:y val="-3.7986420602399524E-3"/>
                </c:manualLayout>
              </c:layout>
              <c:tx>
                <c:rich>
                  <a:bodyPr/>
                  <a:lstStyle/>
                  <a:p>
                    <a:r>
                      <a:rPr lang="en-US" dirty="0" err="1" smtClean="0"/>
                      <a:t>Polen</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1"/>
              <c:layout>
                <c:manualLayout>
                  <c:x val="-0.14561377829820452"/>
                  <c:y val="-1.519456824095953E-2"/>
                </c:manualLayout>
              </c:layout>
              <c:tx>
                <c:rich>
                  <a:bodyPr/>
                  <a:lstStyle/>
                  <a:p>
                    <a:r>
                      <a:rPr lang="en-US" dirty="0" err="1" smtClean="0"/>
                      <a:t>Griekenland</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2"/>
              <c:layout>
                <c:manualLayout>
                  <c:x val="-2.4785323965651834E-2"/>
                  <c:y val="2.2791852361439158E-2"/>
                </c:manualLayout>
              </c:layout>
              <c:tx>
                <c:rich>
                  <a:bodyPr/>
                  <a:lstStyle/>
                  <a:p>
                    <a:r>
                      <a:rPr lang="en-US" dirty="0" err="1" smtClean="0"/>
                      <a:t>Italïë</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3.0981654957064793E-3"/>
                  <c:y val="-1.1395926180719718E-2"/>
                </c:manualLayout>
              </c:layout>
              <c:tx>
                <c:rich>
                  <a:bodyPr/>
                  <a:lstStyle/>
                  <a:p>
                    <a:r>
                      <a:rPr lang="en-US" smtClean="0"/>
                      <a:t>Slovakije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4"/>
              <c:layout>
                <c:manualLayout>
                  <c:x val="-4.0276151444184345E-2"/>
                  <c:y val="3.4187778542158806E-2"/>
                </c:manualLayout>
              </c:layout>
              <c:tx>
                <c:rich>
                  <a:bodyPr/>
                  <a:lstStyle/>
                  <a:p>
                    <a:r>
                      <a:rPr lang="en-US" dirty="0" err="1" smtClean="0"/>
                      <a:t>Tsjechië</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5"/>
              <c:layout>
                <c:manualLayout>
                  <c:x val="-1.5490827478532511E-2"/>
                  <c:y val="-3.7986420602398826E-3"/>
                </c:manualLayout>
              </c:layout>
              <c:tx>
                <c:rich>
                  <a:bodyPr/>
                  <a:lstStyle/>
                  <a:p>
                    <a:r>
                      <a:rPr lang="en-US" dirty="0" smtClean="0"/>
                      <a:t>Malta</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7"/>
              <c:layout>
                <c:manualLayout>
                  <c:x val="-6.1963309914130722E-3"/>
                  <c:y val="0"/>
                </c:manualLayout>
              </c:layout>
              <c:tx>
                <c:rich>
                  <a:bodyPr/>
                  <a:lstStyle/>
                  <a:p>
                    <a:r>
                      <a:rPr lang="en-US" smtClean="0"/>
                      <a:t>Litouwen</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8"/>
              <c:layout>
                <c:manualLayout>
                  <c:x val="-1.2392661982826032E-2"/>
                  <c:y val="0"/>
                </c:manualLayout>
              </c:layout>
              <c:tx>
                <c:rich>
                  <a:bodyPr/>
                  <a:lstStyle/>
                  <a:p>
                    <a:r>
                      <a:rPr lang="en-US" smtClean="0"/>
                      <a:t>Bulgarije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9"/>
              <c:layout>
                <c:manualLayout>
                  <c:x val="-0.10223946135831381"/>
                  <c:y val="7.5972841204797652E-3"/>
                </c:manualLayout>
              </c:layout>
              <c:tx>
                <c:rich>
                  <a:bodyPr/>
                  <a:lstStyle/>
                  <a:p>
                    <a:r>
                      <a:rPr lang="en-US" smtClean="0"/>
                      <a:t>Roemenië</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nl-NL" sz="1000" b="0" i="0" u="none" strike="noStrike" kern="1200" baseline="0" noProof="0">
                    <a:solidFill>
                      <a:schemeClr val="accent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Sheet1!$A$2:$A$17</c:f>
              <c:numCache>
                <c:formatCode>General</c:formatCode>
                <c:ptCount val="16"/>
                <c:pt idx="0">
                  <c:v>0.18888888888888888</c:v>
                </c:pt>
                <c:pt idx="1">
                  <c:v>0.20902777777777778</c:v>
                </c:pt>
                <c:pt idx="2">
                  <c:v>0.20972222222222223</c:v>
                </c:pt>
                <c:pt idx="3">
                  <c:v>0.16388888888888889</c:v>
                </c:pt>
                <c:pt idx="4">
                  <c:v>0.1875</c:v>
                </c:pt>
                <c:pt idx="5">
                  <c:v>0.17430555555555557</c:v>
                </c:pt>
                <c:pt idx="6">
                  <c:v>0.22222222222222221</c:v>
                </c:pt>
                <c:pt idx="7">
                  <c:v>0.16388888888888889</c:v>
                </c:pt>
                <c:pt idx="8">
                  <c:v>0.18680555555555556</c:v>
                </c:pt>
                <c:pt idx="9">
                  <c:v>0.15763888888888888</c:v>
                </c:pt>
                <c:pt idx="10">
                  <c:v>0.19791666666666666</c:v>
                </c:pt>
                <c:pt idx="11">
                  <c:v>0.20694444444444446</c:v>
                </c:pt>
                <c:pt idx="12">
                  <c:v>0.20486111111111113</c:v>
                </c:pt>
                <c:pt idx="13">
                  <c:v>0.15416666666666667</c:v>
                </c:pt>
                <c:pt idx="14">
                  <c:v>0.17708333333333334</c:v>
                </c:pt>
                <c:pt idx="15">
                  <c:v>0.20694444444444446</c:v>
                </c:pt>
              </c:numCache>
            </c:numRef>
          </c:xVal>
          <c:yVal>
            <c:numRef>
              <c:f>Sheet1!$B$2:$B$17</c:f>
              <c:numCache>
                <c:formatCode>General</c:formatCode>
                <c:ptCount val="16"/>
                <c:pt idx="0">
                  <c:v>57.2</c:v>
                </c:pt>
                <c:pt idx="1">
                  <c:v>56</c:v>
                </c:pt>
                <c:pt idx="2">
                  <c:v>67.3</c:v>
                </c:pt>
                <c:pt idx="3">
                  <c:v>69.7</c:v>
                </c:pt>
                <c:pt idx="4">
                  <c:v>59.7</c:v>
                </c:pt>
                <c:pt idx="5">
                  <c:v>62</c:v>
                </c:pt>
                <c:pt idx="6">
                  <c:v>48.5</c:v>
                </c:pt>
                <c:pt idx="7">
                  <c:v>63.5</c:v>
                </c:pt>
                <c:pt idx="8">
                  <c:v>65.3</c:v>
                </c:pt>
                <c:pt idx="9">
                  <c:v>74.8</c:v>
                </c:pt>
                <c:pt idx="10">
                  <c:v>51.2</c:v>
                </c:pt>
                <c:pt idx="11">
                  <c:v>65.400000000000006</c:v>
                </c:pt>
                <c:pt idx="12">
                  <c:v>52.1</c:v>
                </c:pt>
                <c:pt idx="13">
                  <c:v>75.3</c:v>
                </c:pt>
                <c:pt idx="14">
                  <c:v>68</c:v>
                </c:pt>
                <c:pt idx="15">
                  <c:v>55.3</c:v>
                </c:pt>
              </c:numCache>
            </c:numRef>
          </c:yVal>
          <c:smooth val="0"/>
        </c:ser>
        <c:dLbls>
          <c:showLegendKey val="0"/>
          <c:showVal val="0"/>
          <c:showCatName val="0"/>
          <c:showSerName val="0"/>
          <c:showPercent val="0"/>
          <c:showBubbleSize val="0"/>
        </c:dLbls>
        <c:axId val="410970632"/>
        <c:axId val="411487816"/>
      </c:scatterChart>
      <c:valAx>
        <c:axId val="410970632"/>
        <c:scaling>
          <c:orientation val="minMax"/>
          <c:max val="0.23"/>
          <c:min val="0.15000000000000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sz="1100" b="1" noProof="0" dirty="0" smtClean="0">
                    <a:solidFill>
                      <a:schemeClr val="accent1"/>
                    </a:solidFill>
                  </a:rPr>
                  <a:t>Temps consacré aux tâches ménagères (20-74 ans, en heures</a:t>
                </a:r>
                <a:r>
                  <a:rPr lang="fr-FR" sz="1100" b="1" baseline="0" noProof="0" dirty="0" smtClean="0">
                    <a:solidFill>
                      <a:schemeClr val="accent1"/>
                    </a:solidFill>
                  </a:rPr>
                  <a:t> par jour, enquête 1998-2004)</a:t>
                </a:r>
                <a:endParaRPr lang="fr-FR" sz="1100" b="1" noProof="0" dirty="0">
                  <a:solidFill>
                    <a:schemeClr val="accent1"/>
                  </a:solidFill>
                </a:endParaRPr>
              </a:p>
            </c:rich>
          </c:tx>
          <c:layout>
            <c:manualLayout>
              <c:xMode val="edge"/>
              <c:yMode val="edge"/>
              <c:x val="0.1582010582010582"/>
              <c:y val="0.9105957248407201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nl-BE"/>
          </a:p>
        </c:txPr>
        <c:crossAx val="411487816"/>
        <c:crosses val="autoZero"/>
        <c:crossBetween val="midCat"/>
        <c:majorUnit val="1.0000000000000002E-2"/>
      </c:valAx>
      <c:valAx>
        <c:axId val="411487816"/>
        <c:scaling>
          <c:orientation val="minMax"/>
          <c:max val="80"/>
          <c:min val="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sz="1100" b="1" noProof="0" dirty="0" smtClean="0">
                    <a:solidFill>
                      <a:schemeClr val="accent1"/>
                    </a:solidFill>
                  </a:rPr>
                  <a:t>Taux d’emploi des femmes (20-64 ans, 2004)</a:t>
                </a:r>
                <a:endParaRPr lang="fr-FR" sz="1100" b="1" noProof="0" dirty="0">
                  <a:solidFill>
                    <a:schemeClr val="accent1"/>
                  </a:solidFill>
                </a:endParaRPr>
              </a:p>
            </c:rich>
          </c:tx>
          <c:layout>
            <c:manualLayout>
              <c:xMode val="edge"/>
              <c:yMode val="edge"/>
              <c:x val="5.8668083156272123E-2"/>
              <c:y val="6.3891131495182718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0970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Taux d’emploi chez les femmes (actives en % des 15-64 ans, axe de gauche)</c:v>
                </c:pt>
              </c:strCache>
            </c:strRef>
          </c:tx>
          <c:spPr>
            <a:solidFill>
              <a:schemeClr val="accent1"/>
            </a:solidFill>
            <a:ln>
              <a:noFill/>
            </a:ln>
            <a:effectLst/>
          </c:spPr>
          <c:invertIfNegative val="0"/>
          <c:cat>
            <c:numRef>
              <c:f>Sheet1!$A$2:$A$5</c:f>
              <c:numCache>
                <c:formatCode>General</c:formatCode>
                <c:ptCount val="4"/>
                <c:pt idx="0">
                  <c:v>1966</c:v>
                </c:pt>
                <c:pt idx="1">
                  <c:v>1999</c:v>
                </c:pt>
                <c:pt idx="2">
                  <c:v>2005</c:v>
                </c:pt>
                <c:pt idx="3">
                  <c:v>2013</c:v>
                </c:pt>
              </c:numCache>
            </c:numRef>
          </c:cat>
          <c:val>
            <c:numRef>
              <c:f>Sheet1!$B$2:$B$5</c:f>
              <c:numCache>
                <c:formatCode>General</c:formatCode>
                <c:ptCount val="4"/>
                <c:pt idx="0">
                  <c:v>28.299999999999997</c:v>
                </c:pt>
                <c:pt idx="1">
                  <c:v>50.219972928408808</c:v>
                </c:pt>
                <c:pt idx="2">
                  <c:v>53.796414207019879</c:v>
                </c:pt>
                <c:pt idx="3">
                  <c:v>58.031390959117822</c:v>
                </c:pt>
              </c:numCache>
            </c:numRef>
          </c:val>
        </c:ser>
        <c:ser>
          <c:idx val="1"/>
          <c:order val="1"/>
          <c:tx>
            <c:strRef>
              <c:f>Sheet1!$C$1</c:f>
              <c:strCache>
                <c:ptCount val="1"/>
                <c:pt idx="0">
                  <c:v>Revenu des ménages réellement disponible (2013 = 100, axe de gauche)</c:v>
                </c:pt>
              </c:strCache>
            </c:strRef>
          </c:tx>
          <c:spPr>
            <a:solidFill>
              <a:schemeClr val="accent2"/>
            </a:solidFill>
            <a:ln>
              <a:noFill/>
            </a:ln>
            <a:effectLst/>
          </c:spPr>
          <c:invertIfNegative val="0"/>
          <c:cat>
            <c:numRef>
              <c:f>Sheet1!$A$2:$A$5</c:f>
              <c:numCache>
                <c:formatCode>General</c:formatCode>
                <c:ptCount val="4"/>
                <c:pt idx="0">
                  <c:v>1966</c:v>
                </c:pt>
                <c:pt idx="1">
                  <c:v>1999</c:v>
                </c:pt>
                <c:pt idx="2">
                  <c:v>2005</c:v>
                </c:pt>
                <c:pt idx="3">
                  <c:v>2013</c:v>
                </c:pt>
              </c:numCache>
            </c:numRef>
          </c:cat>
          <c:val>
            <c:numRef>
              <c:f>Sheet1!$C$2:$C$5</c:f>
              <c:numCache>
                <c:formatCode>General</c:formatCode>
                <c:ptCount val="4"/>
                <c:pt idx="0">
                  <c:v>38.54546834287369</c:v>
                </c:pt>
                <c:pt idx="1">
                  <c:v>88.70066205483505</c:v>
                </c:pt>
                <c:pt idx="2">
                  <c:v>93.498056416073311</c:v>
                </c:pt>
                <c:pt idx="3">
                  <c:v>100</c:v>
                </c:pt>
              </c:numCache>
            </c:numRef>
          </c:val>
        </c:ser>
        <c:dLbls>
          <c:showLegendKey val="0"/>
          <c:showVal val="0"/>
          <c:showCatName val="0"/>
          <c:showSerName val="0"/>
          <c:showPercent val="0"/>
          <c:showBubbleSize val="0"/>
        </c:dLbls>
        <c:gapWidth val="219"/>
        <c:overlap val="-27"/>
        <c:axId val="411489384"/>
        <c:axId val="411489776"/>
      </c:barChart>
      <c:lineChart>
        <c:grouping val="standard"/>
        <c:varyColors val="0"/>
        <c:ser>
          <c:idx val="2"/>
          <c:order val="2"/>
          <c:tx>
            <c:strRef>
              <c:f>Sheet1!$D$1</c:f>
              <c:strCache>
                <c:ptCount val="1"/>
                <c:pt idx="0">
                  <c:v>Temps consacré aux tâches ménagères (hommes et femmes, en heures par semaine, axe de droite)</c:v>
                </c:pt>
              </c:strCache>
            </c:strRef>
          </c:tx>
          <c:spPr>
            <a:ln w="28575" cap="rnd">
              <a:solidFill>
                <a:schemeClr val="accent3"/>
              </a:solidFill>
              <a:round/>
            </a:ln>
            <a:effectLst/>
          </c:spPr>
          <c:marker>
            <c:symbol val="none"/>
          </c:marker>
          <c:cat>
            <c:numRef>
              <c:f>Sheet1!$A$2:$A$5</c:f>
              <c:numCache>
                <c:formatCode>General</c:formatCode>
                <c:ptCount val="4"/>
                <c:pt idx="0">
                  <c:v>1966</c:v>
                </c:pt>
                <c:pt idx="1">
                  <c:v>1999</c:v>
                </c:pt>
                <c:pt idx="2">
                  <c:v>2005</c:v>
                </c:pt>
                <c:pt idx="3">
                  <c:v>2013</c:v>
                </c:pt>
              </c:numCache>
            </c:numRef>
          </c:cat>
          <c:val>
            <c:numRef>
              <c:f>Sheet1!$D$2:$D$5</c:f>
              <c:numCache>
                <c:formatCode>General</c:formatCode>
                <c:ptCount val="4"/>
                <c:pt idx="0">
                  <c:v>1.7208333333333332</c:v>
                </c:pt>
                <c:pt idx="1">
                  <c:v>1.6166666666666665</c:v>
                </c:pt>
                <c:pt idx="2">
                  <c:v>1.5687499999999999</c:v>
                </c:pt>
                <c:pt idx="3">
                  <c:v>1.4673611111111111</c:v>
                </c:pt>
              </c:numCache>
            </c:numRef>
          </c:val>
          <c:smooth val="0"/>
        </c:ser>
        <c:dLbls>
          <c:showLegendKey val="0"/>
          <c:showVal val="0"/>
          <c:showCatName val="0"/>
          <c:showSerName val="0"/>
          <c:showPercent val="0"/>
          <c:showBubbleSize val="0"/>
        </c:dLbls>
        <c:marker val="1"/>
        <c:smooth val="0"/>
        <c:axId val="411490560"/>
        <c:axId val="411490168"/>
      </c:lineChart>
      <c:catAx>
        <c:axId val="41148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nl-BE"/>
          </a:p>
        </c:txPr>
        <c:crossAx val="411489776"/>
        <c:crosses val="autoZero"/>
        <c:auto val="1"/>
        <c:lblAlgn val="ctr"/>
        <c:lblOffset val="100"/>
        <c:noMultiLvlLbl val="0"/>
      </c:catAx>
      <c:valAx>
        <c:axId val="411489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1489384"/>
        <c:crosses val="autoZero"/>
        <c:crossBetween val="between"/>
      </c:valAx>
      <c:valAx>
        <c:axId val="411490168"/>
        <c:scaling>
          <c:orientation val="minMax"/>
          <c:max val="1.7400000000000002"/>
          <c:min val="1.41"/>
        </c:scaling>
        <c:delete val="0"/>
        <c:axPos val="r"/>
        <c:numFmt formatCode="[h]:mm;@"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1490560"/>
        <c:crosses val="max"/>
        <c:crossBetween val="between"/>
        <c:majorUnit val="8.0000000000000016E-2"/>
      </c:valAx>
      <c:catAx>
        <c:axId val="411490560"/>
        <c:scaling>
          <c:orientation val="minMax"/>
        </c:scaling>
        <c:delete val="1"/>
        <c:axPos val="b"/>
        <c:numFmt formatCode="General" sourceLinked="1"/>
        <c:majorTickMark val="out"/>
        <c:minorTickMark val="none"/>
        <c:tickLblPos val="nextTo"/>
        <c:crossAx val="4114901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03117695873687E-2"/>
          <c:y val="4.3308186798927145E-2"/>
          <c:w val="0.87351685450810734"/>
          <c:h val="0.65314244986971137"/>
        </c:manualLayout>
      </c:layout>
      <c:barChart>
        <c:barDir val="col"/>
        <c:grouping val="stacked"/>
        <c:varyColors val="0"/>
        <c:ser>
          <c:idx val="0"/>
          <c:order val="0"/>
          <c:tx>
            <c:strRef>
              <c:f>Sheet1!$B$1</c:f>
              <c:strCache>
                <c:ptCount val="1"/>
                <c:pt idx="0">
                  <c:v>Rémunéré</c:v>
                </c:pt>
              </c:strCache>
            </c:strRef>
          </c:tx>
          <c:spPr>
            <a:solidFill>
              <a:schemeClr val="accent1"/>
            </a:solidFill>
            <a:ln>
              <a:noFill/>
            </a:ln>
            <a:effectLst/>
          </c:spPr>
          <c:invertIfNegative val="0"/>
          <c:cat>
            <c:strRef>
              <c:f>Sheet1!$A$2:$A$9</c:f>
              <c:strCache>
                <c:ptCount val="8"/>
                <c:pt idx="0">
                  <c:v>Nettoyage</c:v>
                </c:pt>
                <c:pt idx="1">
                  <c:v>Lessive et repassage</c:v>
                </c:pt>
                <c:pt idx="2">
                  <c:v>Bricolage</c:v>
                </c:pt>
                <c:pt idx="3">
                  <c:v>Soins aux enfants (*)</c:v>
                </c:pt>
                <c:pt idx="4">
                  <c:v>Préparation des repas</c:v>
                </c:pt>
                <c:pt idx="5">
                  <c:v>Jardinage</c:v>
                </c:pt>
                <c:pt idx="6">
                  <c:v>Courses</c:v>
                </c:pt>
                <c:pt idx="7">
                  <c:v>Travail administratif</c:v>
                </c:pt>
              </c:strCache>
            </c:strRef>
          </c:cat>
          <c:val>
            <c:numRef>
              <c:f>Sheet1!$B$2:$B$9</c:f>
              <c:numCache>
                <c:formatCode>General</c:formatCode>
                <c:ptCount val="8"/>
                <c:pt idx="0">
                  <c:v>12.3354</c:v>
                </c:pt>
                <c:pt idx="1">
                  <c:v>3.2063999999999999</c:v>
                </c:pt>
                <c:pt idx="2">
                  <c:v>4.9217000000000004</c:v>
                </c:pt>
                <c:pt idx="3">
                  <c:v>1.3109999999999999</c:v>
                </c:pt>
                <c:pt idx="4">
                  <c:v>0.89100000000000013</c:v>
                </c:pt>
                <c:pt idx="5">
                  <c:v>3.4</c:v>
                </c:pt>
                <c:pt idx="6">
                  <c:v>0.3332</c:v>
                </c:pt>
                <c:pt idx="7">
                  <c:v>0.29410000000000003</c:v>
                </c:pt>
              </c:numCache>
            </c:numRef>
          </c:val>
        </c:ser>
        <c:ser>
          <c:idx val="1"/>
          <c:order val="1"/>
          <c:tx>
            <c:strRef>
              <c:f>Sheet1!$C$1</c:f>
              <c:strCache>
                <c:ptCount val="1"/>
                <c:pt idx="0">
                  <c:v>Non rémunéré</c:v>
                </c:pt>
              </c:strCache>
            </c:strRef>
          </c:tx>
          <c:spPr>
            <a:solidFill>
              <a:schemeClr val="accent2"/>
            </a:solidFill>
            <a:ln>
              <a:noFill/>
            </a:ln>
            <a:effectLst/>
          </c:spPr>
          <c:invertIfNegative val="0"/>
          <c:cat>
            <c:strRef>
              <c:f>Sheet1!$A$2:$A$9</c:f>
              <c:strCache>
                <c:ptCount val="8"/>
                <c:pt idx="0">
                  <c:v>Nettoyage</c:v>
                </c:pt>
                <c:pt idx="1">
                  <c:v>Lessive et repassage</c:v>
                </c:pt>
                <c:pt idx="2">
                  <c:v>Bricolage</c:v>
                </c:pt>
                <c:pt idx="3">
                  <c:v>Soins aux enfants (*)</c:v>
                </c:pt>
                <c:pt idx="4">
                  <c:v>Préparation des repas</c:v>
                </c:pt>
                <c:pt idx="5">
                  <c:v>Jardinage</c:v>
                </c:pt>
                <c:pt idx="6">
                  <c:v>Courses</c:v>
                </c:pt>
                <c:pt idx="7">
                  <c:v>Travail administratif</c:v>
                </c:pt>
              </c:strCache>
            </c:strRef>
          </c:cat>
          <c:val>
            <c:numRef>
              <c:f>Sheet1!$C$2:$C$9</c:f>
              <c:numCache>
                <c:formatCode>General</c:formatCode>
                <c:ptCount val="8"/>
                <c:pt idx="0">
                  <c:v>3.0646000000000004</c:v>
                </c:pt>
                <c:pt idx="1">
                  <c:v>6.3935999999999993</c:v>
                </c:pt>
                <c:pt idx="2">
                  <c:v>2.9782999999999999</c:v>
                </c:pt>
                <c:pt idx="3">
                  <c:v>4.3890000000000002</c:v>
                </c:pt>
                <c:pt idx="4">
                  <c:v>4.5090000000000003</c:v>
                </c:pt>
                <c:pt idx="5">
                  <c:v>0</c:v>
                </c:pt>
                <c:pt idx="6">
                  <c:v>3.0667999999999997</c:v>
                </c:pt>
                <c:pt idx="7">
                  <c:v>1.4058999999999999</c:v>
                </c:pt>
              </c:numCache>
            </c:numRef>
          </c:val>
        </c:ser>
        <c:dLbls>
          <c:showLegendKey val="0"/>
          <c:showVal val="0"/>
          <c:showCatName val="0"/>
          <c:showSerName val="0"/>
          <c:showPercent val="0"/>
          <c:showBubbleSize val="0"/>
        </c:dLbls>
        <c:gapWidth val="219"/>
        <c:overlap val="100"/>
        <c:axId val="410970240"/>
        <c:axId val="410971416"/>
      </c:barChart>
      <c:catAx>
        <c:axId val="41097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10971416"/>
        <c:crosses val="autoZero"/>
        <c:auto val="1"/>
        <c:lblAlgn val="ctr"/>
        <c:lblOffset val="100"/>
        <c:noMultiLvlLbl val="0"/>
      </c:catAx>
      <c:valAx>
        <c:axId val="41097141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0970240"/>
        <c:crosses val="autoZero"/>
        <c:crossBetween val="between"/>
      </c:valAx>
      <c:spPr>
        <a:noFill/>
        <a:ln>
          <a:noFill/>
        </a:ln>
        <a:effectLst/>
      </c:spPr>
    </c:plotArea>
    <c:legend>
      <c:legendPos val="r"/>
      <c:layout>
        <c:manualLayout>
          <c:xMode val="edge"/>
          <c:yMode val="edge"/>
          <c:x val="0.57100457203915223"/>
          <c:y val="0.14006076809779627"/>
          <c:w val="0.13924603457153648"/>
          <c:h val="0.1233805672638265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03117695873687E-2"/>
          <c:y val="4.3308186798927145E-2"/>
          <c:w val="0.87351685450810734"/>
          <c:h val="0.65314244986971137"/>
        </c:manualLayout>
      </c:layout>
      <c:barChart>
        <c:barDir val="col"/>
        <c:grouping val="stacked"/>
        <c:varyColors val="0"/>
        <c:ser>
          <c:idx val="0"/>
          <c:order val="0"/>
          <c:tx>
            <c:strRef>
              <c:f>Sheet1!$B$1</c:f>
              <c:strCache>
                <c:ptCount val="1"/>
                <c:pt idx="0">
                  <c:v>Emploi direct par les ménages (code NACE 97)</c:v>
                </c:pt>
              </c:strCache>
            </c:strRef>
          </c:tx>
          <c:spPr>
            <a:solidFill>
              <a:schemeClr val="accent1"/>
            </a:solidFill>
            <a:ln>
              <a:noFill/>
            </a:ln>
            <a:effectLst/>
          </c:spPr>
          <c:invertIfNegative val="0"/>
          <c:cat>
            <c:strRef>
              <c:f>Sheet1!$A$2:$A$27</c:f>
              <c:strCache>
                <c:ptCount val="26"/>
                <c:pt idx="0">
                  <c:v>Croatie</c:v>
                </c:pt>
                <c:pt idx="1">
                  <c:v>Tchéquie</c:v>
                </c:pt>
                <c:pt idx="2">
                  <c:v>Pologne</c:v>
                </c:pt>
                <c:pt idx="3">
                  <c:v>Roumanie</c:v>
                </c:pt>
                <c:pt idx="4">
                  <c:v>Bulgarie</c:v>
                </c:pt>
                <c:pt idx="5">
                  <c:v>Lettonie</c:v>
                </c:pt>
                <c:pt idx="6">
                  <c:v>Hongrie</c:v>
                </c:pt>
                <c:pt idx="7">
                  <c:v>Autriche</c:v>
                </c:pt>
                <c:pt idx="8">
                  <c:v>Grèce</c:v>
                </c:pt>
                <c:pt idx="9">
                  <c:v>Slovaquie</c:v>
                </c:pt>
                <c:pt idx="10">
                  <c:v>Allemagne</c:v>
                </c:pt>
                <c:pt idx="11">
                  <c:v>Royaume-Uni</c:v>
                </c:pt>
                <c:pt idx="12">
                  <c:v>Suisse</c:v>
                </c:pt>
                <c:pt idx="13">
                  <c:v>Pays-Bas</c:v>
                </c:pt>
                <c:pt idx="14">
                  <c:v>Portugal</c:v>
                </c:pt>
                <c:pt idx="15">
                  <c:v>Irlande</c:v>
                </c:pt>
                <c:pt idx="16">
                  <c:v>Belgique</c:v>
                </c:pt>
                <c:pt idx="17">
                  <c:v>Suède</c:v>
                </c:pt>
                <c:pt idx="18">
                  <c:v>Italie</c:v>
                </c:pt>
                <c:pt idx="19">
                  <c:v>Espagne</c:v>
                </c:pt>
                <c:pt idx="20">
                  <c:v>Finlande</c:v>
                </c:pt>
                <c:pt idx="21">
                  <c:v>Chypre</c:v>
                </c:pt>
                <c:pt idx="22">
                  <c:v>Luxembourg</c:v>
                </c:pt>
                <c:pt idx="23">
                  <c:v>France</c:v>
                </c:pt>
                <c:pt idx="24">
                  <c:v>Danemark</c:v>
                </c:pt>
                <c:pt idx="25">
                  <c:v>Norvège</c:v>
                </c:pt>
              </c:strCache>
            </c:strRef>
          </c:cat>
          <c:val>
            <c:numRef>
              <c:f>Sheet1!$B$2:$B$27</c:f>
              <c:numCache>
                <c:formatCode>General</c:formatCode>
                <c:ptCount val="26"/>
                <c:pt idx="0">
                  <c:v>1.2583364791745311E-3</c:v>
                </c:pt>
                <c:pt idx="1">
                  <c:v>2.7767309942680342E-4</c:v>
                </c:pt>
                <c:pt idx="2">
                  <c:v>1.4735232126536475E-3</c:v>
                </c:pt>
                <c:pt idx="3">
                  <c:v>5.7876608008997823E-3</c:v>
                </c:pt>
                <c:pt idx="4">
                  <c:v>1.8140439988126257E-3</c:v>
                </c:pt>
                <c:pt idx="5">
                  <c:v>1.9217725525661315E-3</c:v>
                </c:pt>
                <c:pt idx="6">
                  <c:v>9.7375608597553723E-4</c:v>
                </c:pt>
                <c:pt idx="7">
                  <c:v>2.1695634356242314E-3</c:v>
                </c:pt>
                <c:pt idx="8">
                  <c:v>1.298917107486083E-2</c:v>
                </c:pt>
                <c:pt idx="9">
                  <c:v>1.6503745080614447E-3</c:v>
                </c:pt>
                <c:pt idx="10">
                  <c:v>5.4039804929484651E-3</c:v>
                </c:pt>
                <c:pt idx="11">
                  <c:v>1.4434931892197743E-3</c:v>
                </c:pt>
                <c:pt idx="12">
                  <c:v>9.8476120084345972E-3</c:v>
                </c:pt>
                <c:pt idx="13">
                  <c:v>4.2073881736328988E-4</c:v>
                </c:pt>
                <c:pt idx="14">
                  <c:v>2.5699650449579003E-2</c:v>
                </c:pt>
                <c:pt idx="15">
                  <c:v>4.3797107353839883E-3</c:v>
                </c:pt>
                <c:pt idx="16">
                  <c:v>8.7881184638368922E-4</c:v>
                </c:pt>
                <c:pt idx="17">
                  <c:v>2.550749282601764E-4</c:v>
                </c:pt>
                <c:pt idx="18">
                  <c:v>3.4747694170435529E-2</c:v>
                </c:pt>
                <c:pt idx="19">
                  <c:v>3.5139370872047465E-2</c:v>
                </c:pt>
                <c:pt idx="20">
                  <c:v>3.8575180564674981E-3</c:v>
                </c:pt>
                <c:pt idx="21">
                  <c:v>5.0530429927414855E-2</c:v>
                </c:pt>
                <c:pt idx="22">
                  <c:v>1.4757281553398057E-2</c:v>
                </c:pt>
                <c:pt idx="23">
                  <c:v>1.1223433893178382E-2</c:v>
                </c:pt>
                <c:pt idx="24">
                  <c:v>9.8110465116279079E-4</c:v>
                </c:pt>
                <c:pt idx="25">
                  <c:v>6.0583112457402507E-4</c:v>
                </c:pt>
              </c:numCache>
            </c:numRef>
          </c:val>
        </c:ser>
        <c:ser>
          <c:idx val="1"/>
          <c:order val="1"/>
          <c:tx>
            <c:strRef>
              <c:f>Sheet1!$C$1</c:f>
              <c:strCache>
                <c:ptCount val="1"/>
                <c:pt idx="0">
                  <c:v>Action sociale sans hébergement (code NACE 88)</c:v>
                </c:pt>
              </c:strCache>
            </c:strRef>
          </c:tx>
          <c:spPr>
            <a:solidFill>
              <a:schemeClr val="accent2"/>
            </a:solidFill>
            <a:ln>
              <a:noFill/>
            </a:ln>
            <a:effectLst/>
          </c:spPr>
          <c:invertIfNegative val="0"/>
          <c:cat>
            <c:strRef>
              <c:f>Sheet1!$A$2:$A$27</c:f>
              <c:strCache>
                <c:ptCount val="26"/>
                <c:pt idx="0">
                  <c:v>Croatie</c:v>
                </c:pt>
                <c:pt idx="1">
                  <c:v>Tchéquie</c:v>
                </c:pt>
                <c:pt idx="2">
                  <c:v>Pologne</c:v>
                </c:pt>
                <c:pt idx="3">
                  <c:v>Roumanie</c:v>
                </c:pt>
                <c:pt idx="4">
                  <c:v>Bulgarie</c:v>
                </c:pt>
                <c:pt idx="5">
                  <c:v>Lettonie</c:v>
                </c:pt>
                <c:pt idx="6">
                  <c:v>Hongrie</c:v>
                </c:pt>
                <c:pt idx="7">
                  <c:v>Autriche</c:v>
                </c:pt>
                <c:pt idx="8">
                  <c:v>Grèce</c:v>
                </c:pt>
                <c:pt idx="9">
                  <c:v>Slovaquie</c:v>
                </c:pt>
                <c:pt idx="10">
                  <c:v>Allemagne</c:v>
                </c:pt>
                <c:pt idx="11">
                  <c:v>Royaume-Uni</c:v>
                </c:pt>
                <c:pt idx="12">
                  <c:v>Suisse</c:v>
                </c:pt>
                <c:pt idx="13">
                  <c:v>Pays-Bas</c:v>
                </c:pt>
                <c:pt idx="14">
                  <c:v>Portugal</c:v>
                </c:pt>
                <c:pt idx="15">
                  <c:v>Irlande</c:v>
                </c:pt>
                <c:pt idx="16">
                  <c:v>Belgique</c:v>
                </c:pt>
                <c:pt idx="17">
                  <c:v>Suède</c:v>
                </c:pt>
                <c:pt idx="18">
                  <c:v>Italie</c:v>
                </c:pt>
                <c:pt idx="19">
                  <c:v>Espagne</c:v>
                </c:pt>
                <c:pt idx="20">
                  <c:v>Finlande</c:v>
                </c:pt>
                <c:pt idx="21">
                  <c:v>Chypre</c:v>
                </c:pt>
                <c:pt idx="22">
                  <c:v>Luxembourg</c:v>
                </c:pt>
                <c:pt idx="23">
                  <c:v>France</c:v>
                </c:pt>
                <c:pt idx="24">
                  <c:v>Danemark</c:v>
                </c:pt>
                <c:pt idx="25">
                  <c:v>Norvège</c:v>
                </c:pt>
              </c:strCache>
            </c:strRef>
          </c:cat>
          <c:val>
            <c:numRef>
              <c:f>Sheet1!$C$2:$C$27</c:f>
              <c:numCache>
                <c:formatCode>General</c:formatCode>
                <c:ptCount val="26"/>
                <c:pt idx="0">
                  <c:v>4.4670945010695856E-3</c:v>
                </c:pt>
                <c:pt idx="1">
                  <c:v>6.3468137011840776E-3</c:v>
                </c:pt>
                <c:pt idx="2">
                  <c:v>7.9458340327905538E-3</c:v>
                </c:pt>
                <c:pt idx="3">
                  <c:v>4.5692058954471962E-3</c:v>
                </c:pt>
                <c:pt idx="4">
                  <c:v>9.268115703024507E-3</c:v>
                </c:pt>
                <c:pt idx="5">
                  <c:v>1.0266711304541903E-2</c:v>
                </c:pt>
                <c:pt idx="6">
                  <c:v>1.1898824367652298E-2</c:v>
                </c:pt>
                <c:pt idx="7">
                  <c:v>1.4994093966203022E-2</c:v>
                </c:pt>
                <c:pt idx="8">
                  <c:v>5.3175284570858841E-3</c:v>
                </c:pt>
                <c:pt idx="9">
                  <c:v>1.8605610561056106E-2</c:v>
                </c:pt>
                <c:pt idx="10">
                  <c:v>2.4102797486266231E-2</c:v>
                </c:pt>
                <c:pt idx="11">
                  <c:v>2.9667160690690593E-2</c:v>
                </c:pt>
                <c:pt idx="12">
                  <c:v>2.5260320427816785E-2</c:v>
                </c:pt>
                <c:pt idx="13">
                  <c:v>3.6664382655943836E-2</c:v>
                </c:pt>
                <c:pt idx="14">
                  <c:v>1.3278519137335942E-2</c:v>
                </c:pt>
                <c:pt idx="15">
                  <c:v>3.6158077001425953E-2</c:v>
                </c:pt>
                <c:pt idx="16">
                  <c:v>4.1523859741629317E-2</c:v>
                </c:pt>
                <c:pt idx="17">
                  <c:v>4.3210387032748925E-2</c:v>
                </c:pt>
                <c:pt idx="18">
                  <c:v>1.0972721769167765E-2</c:v>
                </c:pt>
                <c:pt idx="19">
                  <c:v>1.0903391917608867E-2</c:v>
                </c:pt>
                <c:pt idx="20">
                  <c:v>5.1337820091923829E-2</c:v>
                </c:pt>
                <c:pt idx="21">
                  <c:v>4.7459519821328863E-3</c:v>
                </c:pt>
                <c:pt idx="22">
                  <c:v>4.4271844660194175E-2</c:v>
                </c:pt>
                <c:pt idx="23">
                  <c:v>5.050355730925659E-2</c:v>
                </c:pt>
                <c:pt idx="24">
                  <c:v>6.2899709302325579E-2</c:v>
                </c:pt>
                <c:pt idx="25">
                  <c:v>6.7474441499432034E-2</c:v>
                </c:pt>
              </c:numCache>
            </c:numRef>
          </c:val>
        </c:ser>
        <c:dLbls>
          <c:showLegendKey val="0"/>
          <c:showVal val="0"/>
          <c:showCatName val="0"/>
          <c:showSerName val="0"/>
          <c:showPercent val="0"/>
          <c:showBubbleSize val="0"/>
        </c:dLbls>
        <c:gapWidth val="219"/>
        <c:overlap val="100"/>
        <c:axId val="410969064"/>
        <c:axId val="410968672"/>
      </c:barChart>
      <c:catAx>
        <c:axId val="41096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10968672"/>
        <c:crosses val="autoZero"/>
        <c:auto val="1"/>
        <c:lblAlgn val="ctr"/>
        <c:lblOffset val="100"/>
        <c:noMultiLvlLbl val="0"/>
      </c:catAx>
      <c:valAx>
        <c:axId val="410968672"/>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10969064"/>
        <c:crosses val="autoZero"/>
        <c:crossBetween val="between"/>
      </c:valAx>
      <c:spPr>
        <a:noFill/>
        <a:ln>
          <a:noFill/>
        </a:ln>
        <a:effectLst/>
      </c:spPr>
    </c:plotArea>
    <c:legend>
      <c:legendPos val="r"/>
      <c:layout>
        <c:manualLayout>
          <c:xMode val="edge"/>
          <c:yMode val="edge"/>
          <c:x val="5.341313958159126E-2"/>
          <c:y val="7.1830298465324821E-2"/>
          <c:w val="0.54808284697964882"/>
          <c:h val="0.1609073255616858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Nombre d’utilisateurs actifs (en % des ménages, axe de gauche)</c:v>
                </c:pt>
              </c:strCache>
            </c:strRef>
          </c:tx>
          <c:spPr>
            <a:ln w="28575" cap="rnd">
              <a:solidFill>
                <a:schemeClr val="accent1"/>
              </a:solidFill>
              <a:round/>
            </a:ln>
            <a:effectLst/>
          </c:spPr>
          <c:marker>
            <c:symbol val="none"/>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4.290663946806151E-2</c:v>
                </c:pt>
                <c:pt idx="1">
                  <c:v>7.0441244700210057E-2</c:v>
                </c:pt>
                <c:pt idx="2">
                  <c:v>9.924839580514358E-2</c:v>
                </c:pt>
                <c:pt idx="3">
                  <c:v>0.12693867608683065</c:v>
                </c:pt>
                <c:pt idx="4">
                  <c:v>0.14422691842763541</c:v>
                </c:pt>
                <c:pt idx="5">
                  <c:v>0.16316048776857225</c:v>
                </c:pt>
                <c:pt idx="6">
                  <c:v>0.17751842986912317</c:v>
                </c:pt>
                <c:pt idx="7">
                  <c:v>0.18965769152030723</c:v>
                </c:pt>
                <c:pt idx="8">
                  <c:v>0.19941403706485039</c:v>
                </c:pt>
                <c:pt idx="9">
                  <c:v>0.20362990182672519</c:v>
                </c:pt>
                <c:pt idx="10">
                  <c:v>0.21176778471522203</c:v>
                </c:pt>
              </c:numCache>
            </c:numRef>
          </c:val>
          <c:smooth val="0"/>
        </c:ser>
        <c:dLbls>
          <c:showLegendKey val="0"/>
          <c:showVal val="0"/>
          <c:showCatName val="0"/>
          <c:showSerName val="0"/>
          <c:showPercent val="0"/>
          <c:showBubbleSize val="0"/>
        </c:dLbls>
        <c:marker val="1"/>
        <c:smooth val="0"/>
        <c:axId val="233322176"/>
        <c:axId val="233320608"/>
      </c:lineChart>
      <c:lineChart>
        <c:grouping val="standard"/>
        <c:varyColors val="0"/>
        <c:ser>
          <c:idx val="1"/>
          <c:order val="1"/>
          <c:tx>
            <c:strRef>
              <c:f>Sheet1!$C$1</c:f>
              <c:strCache>
                <c:ptCount val="1"/>
                <c:pt idx="0">
                  <c:v>Nombre de travailleurs employés (en % du nombre total d’actifs, axe de droite) </c:v>
                </c:pt>
              </c:strCache>
            </c:strRef>
          </c:tx>
          <c:spPr>
            <a:ln w="28575" cap="rnd">
              <a:solidFill>
                <a:schemeClr val="accent2"/>
              </a:solidFill>
              <a:round/>
            </a:ln>
            <a:effectLst/>
          </c:spPr>
          <c:marker>
            <c:symbol val="none"/>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8.8269950556813456E-3</c:v>
                </c:pt>
                <c:pt idx="1">
                  <c:v>1.410666971219735E-2</c:v>
                </c:pt>
                <c:pt idx="2">
                  <c:v>1.958075894762857E-2</c:v>
                </c:pt>
                <c:pt idx="3">
                  <c:v>2.2831758785096239E-2</c:v>
                </c:pt>
                <c:pt idx="4">
                  <c:v>2.6597404894007384E-2</c:v>
                </c:pt>
                <c:pt idx="5">
                  <c:v>3.0070060616709127E-2</c:v>
                </c:pt>
                <c:pt idx="6">
                  <c:v>3.2470850851718608E-2</c:v>
                </c:pt>
                <c:pt idx="7">
                  <c:v>3.2636636506942492E-2</c:v>
                </c:pt>
                <c:pt idx="8">
                  <c:v>3.2474470437742556E-2</c:v>
                </c:pt>
                <c:pt idx="9">
                  <c:v>3.3402057399723378E-2</c:v>
                </c:pt>
              </c:numCache>
            </c:numRef>
          </c:val>
          <c:smooth val="0"/>
        </c:ser>
        <c:dLbls>
          <c:showLegendKey val="0"/>
          <c:showVal val="0"/>
          <c:showCatName val="0"/>
          <c:showSerName val="0"/>
          <c:showPercent val="0"/>
          <c:showBubbleSize val="0"/>
        </c:dLbls>
        <c:marker val="1"/>
        <c:smooth val="0"/>
        <c:axId val="233322960"/>
        <c:axId val="233321392"/>
      </c:lineChart>
      <c:catAx>
        <c:axId val="23332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1" i="0" u="none" strike="noStrike" kern="1200" baseline="0">
                <a:solidFill>
                  <a:schemeClr val="accent1"/>
                </a:solidFill>
                <a:latin typeface="+mn-lt"/>
                <a:ea typeface="+mn-ea"/>
                <a:cs typeface="+mn-cs"/>
              </a:defRPr>
            </a:pPr>
            <a:endParaRPr lang="nl-BE"/>
          </a:p>
        </c:txPr>
        <c:crossAx val="233320608"/>
        <c:crosses val="autoZero"/>
        <c:auto val="1"/>
        <c:lblAlgn val="ctr"/>
        <c:lblOffset val="100"/>
        <c:noMultiLvlLbl val="0"/>
      </c:catAx>
      <c:valAx>
        <c:axId val="233320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233322176"/>
        <c:crosses val="autoZero"/>
        <c:crossBetween val="between"/>
      </c:valAx>
      <c:valAx>
        <c:axId val="233321392"/>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233322960"/>
        <c:crosses val="max"/>
        <c:crossBetween val="between"/>
      </c:valAx>
      <c:catAx>
        <c:axId val="233322960"/>
        <c:scaling>
          <c:orientation val="minMax"/>
        </c:scaling>
        <c:delete val="1"/>
        <c:axPos val="b"/>
        <c:numFmt formatCode="General" sourceLinked="1"/>
        <c:majorTickMark val="out"/>
        <c:minorTickMark val="none"/>
        <c:tickLblPos val="nextTo"/>
        <c:crossAx val="233321392"/>
        <c:crosses val="autoZero"/>
        <c:auto val="1"/>
        <c:lblAlgn val="ctr"/>
        <c:lblOffset val="100"/>
        <c:noMultiLvlLbl val="0"/>
      </c:catAx>
      <c:spPr>
        <a:noFill/>
        <a:ln>
          <a:noFill/>
        </a:ln>
        <a:effectLst/>
      </c:spPr>
    </c:plotArea>
    <c:legend>
      <c:legendPos val="b"/>
      <c:layout>
        <c:manualLayout>
          <c:xMode val="edge"/>
          <c:yMode val="edge"/>
          <c:x val="0.1821239459130424"/>
          <c:y val="0.86344198595287325"/>
          <c:w val="0.64313033561283417"/>
          <c:h val="0.1179360401178902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5C2B2-19CD-449D-A7F9-A459471FA205}" type="doc">
      <dgm:prSet loTypeId="urn:microsoft.com/office/officeart/2005/8/layout/cycle8" loCatId="cycle" qsTypeId="urn:microsoft.com/office/officeart/2005/8/quickstyle/simple1" qsCatId="simple" csTypeId="urn:microsoft.com/office/officeart/2005/8/colors/accent1_2" csCatId="accent1" phldr="1"/>
      <dgm:spPr/>
    </dgm:pt>
    <dgm:pt modelId="{CDDEAE6D-ACE2-4ED3-8E1F-8E0D10531026}">
      <dgm:prSet phldrT="[Text]" custT="1"/>
      <dgm:spPr>
        <a:xfrm>
          <a:off x="1433568" y="281670"/>
          <a:ext cx="3640056" cy="3640056"/>
        </a:xfrm>
        <a:prstGeom prst="pie">
          <a:avLst>
            <a:gd name="adj1" fmla="val 16200000"/>
            <a:gd name="adj2" fmla="val 18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Accroître notre </a:t>
          </a:r>
          <a:r>
            <a:rPr lang="nl-BE" sz="8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impact positif </a:t>
          </a:r>
          <a:r>
            <a:rPr lang="nl-BE" sz="8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sur la </a:t>
          </a:r>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société</a:t>
          </a:r>
          <a:endParaRPr lang="en-GB"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20ECD1F8-3AE5-4073-8C51-5F55E5CE7F73}" type="parTrans" cxnId="{37472162-4094-45C2-9C5F-70CD90F70CA5}">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6D3D9706-C1F7-4B84-9044-2BE0336FFF9C}" type="sibTrans" cxnId="{37472162-4094-45C2-9C5F-70CD90F70CA5}">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030DC8E6-C7B9-42AC-A918-8D732E73F44E}">
      <dgm:prSet phldrT="[Text]" custT="1"/>
      <dgm:spPr>
        <a:xfrm>
          <a:off x="1358600" y="411672"/>
          <a:ext cx="3640056" cy="3640056"/>
        </a:xfrm>
        <a:prstGeom prst="pie">
          <a:avLst>
            <a:gd name="adj1" fmla="val 1800000"/>
            <a:gd name="adj2" fmla="val 90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Encourager un comportement responsable chez tous nos collaborateurs</a:t>
          </a:r>
          <a:endParaRPr lang="en-GB"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4D621972-B7FE-496F-8403-1E2F42F1830D}" type="parTrans" cxnId="{22B3699A-FFBC-41FE-8C17-D8A7C2A31F19}">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E1F1B828-A4E2-46DE-BD8B-D781EDE586DC}" type="sibTrans" cxnId="{22B3699A-FFBC-41FE-8C17-D8A7C2A31F19}">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25552C65-7C32-4A39-8D08-B0301EC087A6}">
      <dgm:prSet phldrT="[Text]" custT="1"/>
      <dgm:spPr>
        <a:xfrm>
          <a:off x="1337614" y="290334"/>
          <a:ext cx="3640056" cy="3640056"/>
        </a:xfrm>
        <a:prstGeom prst="pie">
          <a:avLst>
            <a:gd name="adj1" fmla="val 9000000"/>
            <a:gd name="adj2" fmla="val 162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lIns="0" rIns="0"/>
        <a:lstStyle/>
        <a:p>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Réduire notre </a:t>
          </a:r>
          <a:r>
            <a:rPr lang="nl-BE" sz="8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impact négatif</a:t>
          </a:r>
          <a:r>
            <a:rPr lang="nl-BE" sz="8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 sur la </a:t>
          </a:r>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société</a:t>
          </a:r>
          <a:endParaRPr lang="en-GB"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63873F78-C4AF-4474-B717-19A10D048CED}" type="parTrans" cxnId="{EA40918F-B05A-4876-B114-3B7AE75DFA4C}">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EDBA809B-C06E-4448-9859-C5DAFA0AB3EB}" type="sibTrans" cxnId="{EA40918F-B05A-4876-B114-3B7AE75DFA4C}">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495EBFC6-CA8F-4893-831C-DBA5A68D1FF2}" type="pres">
      <dgm:prSet presAssocID="{A035C2B2-19CD-449D-A7F9-A459471FA205}" presName="compositeShape" presStyleCnt="0">
        <dgm:presLayoutVars>
          <dgm:chMax val="7"/>
          <dgm:dir/>
          <dgm:resizeHandles val="exact"/>
        </dgm:presLayoutVars>
      </dgm:prSet>
      <dgm:spPr/>
    </dgm:pt>
    <dgm:pt modelId="{4C6076BD-6B1B-4ED4-B48A-11AD385139F7}" type="pres">
      <dgm:prSet presAssocID="{A035C2B2-19CD-449D-A7F9-A459471FA205}" presName="wedge1" presStyleLbl="node1" presStyleIdx="0" presStyleCnt="3"/>
      <dgm:spPr/>
      <dgm:t>
        <a:bodyPr/>
        <a:lstStyle/>
        <a:p>
          <a:endParaRPr lang="nl-BE"/>
        </a:p>
      </dgm:t>
    </dgm:pt>
    <dgm:pt modelId="{7FF4BBF6-EB46-428E-AE7B-178D1197548A}" type="pres">
      <dgm:prSet presAssocID="{A035C2B2-19CD-449D-A7F9-A459471FA205}" presName="dummy1a" presStyleCnt="0"/>
      <dgm:spPr/>
    </dgm:pt>
    <dgm:pt modelId="{3D255089-C041-4470-B799-35FEBE5B5126}" type="pres">
      <dgm:prSet presAssocID="{A035C2B2-19CD-449D-A7F9-A459471FA205}" presName="dummy1b" presStyleCnt="0"/>
      <dgm:spPr/>
    </dgm:pt>
    <dgm:pt modelId="{D5DA82BC-D25C-4008-83D9-6931DE6B95BE}" type="pres">
      <dgm:prSet presAssocID="{A035C2B2-19CD-449D-A7F9-A459471FA205}" presName="wedge1Tx" presStyleLbl="node1" presStyleIdx="0" presStyleCnt="3">
        <dgm:presLayoutVars>
          <dgm:chMax val="0"/>
          <dgm:chPref val="0"/>
          <dgm:bulletEnabled val="1"/>
        </dgm:presLayoutVars>
      </dgm:prSet>
      <dgm:spPr/>
      <dgm:t>
        <a:bodyPr/>
        <a:lstStyle/>
        <a:p>
          <a:endParaRPr lang="nl-BE"/>
        </a:p>
      </dgm:t>
    </dgm:pt>
    <dgm:pt modelId="{85D4A97A-2405-4F51-B3B1-6E5C8079C8C8}" type="pres">
      <dgm:prSet presAssocID="{A035C2B2-19CD-449D-A7F9-A459471FA205}" presName="wedge2" presStyleLbl="node1" presStyleIdx="1" presStyleCnt="3"/>
      <dgm:spPr/>
      <dgm:t>
        <a:bodyPr/>
        <a:lstStyle/>
        <a:p>
          <a:endParaRPr lang="nl-BE"/>
        </a:p>
      </dgm:t>
    </dgm:pt>
    <dgm:pt modelId="{6351D4CF-AB28-4F92-9E71-BB504FFC9121}" type="pres">
      <dgm:prSet presAssocID="{A035C2B2-19CD-449D-A7F9-A459471FA205}" presName="dummy2a" presStyleCnt="0"/>
      <dgm:spPr/>
    </dgm:pt>
    <dgm:pt modelId="{BBDEFEDE-39B1-48FE-85B8-C507DADA5EF0}" type="pres">
      <dgm:prSet presAssocID="{A035C2B2-19CD-449D-A7F9-A459471FA205}" presName="dummy2b" presStyleCnt="0"/>
      <dgm:spPr/>
    </dgm:pt>
    <dgm:pt modelId="{6AF0086E-46FA-45CD-9E86-4194B15CA358}" type="pres">
      <dgm:prSet presAssocID="{A035C2B2-19CD-449D-A7F9-A459471FA205}" presName="wedge2Tx" presStyleLbl="node1" presStyleIdx="1" presStyleCnt="3">
        <dgm:presLayoutVars>
          <dgm:chMax val="0"/>
          <dgm:chPref val="0"/>
          <dgm:bulletEnabled val="1"/>
        </dgm:presLayoutVars>
      </dgm:prSet>
      <dgm:spPr/>
      <dgm:t>
        <a:bodyPr/>
        <a:lstStyle/>
        <a:p>
          <a:endParaRPr lang="nl-BE"/>
        </a:p>
      </dgm:t>
    </dgm:pt>
    <dgm:pt modelId="{ED105547-37B7-4FF1-8398-C32E774145F5}" type="pres">
      <dgm:prSet presAssocID="{A035C2B2-19CD-449D-A7F9-A459471FA205}" presName="wedge3" presStyleLbl="node1" presStyleIdx="2" presStyleCnt="3" custLinFactNeighborX="1483" custLinFactNeighborY="238"/>
      <dgm:spPr/>
      <dgm:t>
        <a:bodyPr/>
        <a:lstStyle/>
        <a:p>
          <a:endParaRPr lang="nl-BE"/>
        </a:p>
      </dgm:t>
    </dgm:pt>
    <dgm:pt modelId="{A6965E8F-BB65-4847-9860-72A0FAE8D082}" type="pres">
      <dgm:prSet presAssocID="{A035C2B2-19CD-449D-A7F9-A459471FA205}" presName="dummy3a" presStyleCnt="0"/>
      <dgm:spPr/>
    </dgm:pt>
    <dgm:pt modelId="{6BD3698C-E534-458B-B34B-4CAA9E0028A7}" type="pres">
      <dgm:prSet presAssocID="{A035C2B2-19CD-449D-A7F9-A459471FA205}" presName="dummy3b" presStyleCnt="0"/>
      <dgm:spPr/>
    </dgm:pt>
    <dgm:pt modelId="{C183454A-1C53-48F0-B605-F05CE90D91E3}" type="pres">
      <dgm:prSet presAssocID="{A035C2B2-19CD-449D-A7F9-A459471FA205}" presName="wedge3Tx" presStyleLbl="node1" presStyleIdx="2" presStyleCnt="3">
        <dgm:presLayoutVars>
          <dgm:chMax val="0"/>
          <dgm:chPref val="0"/>
          <dgm:bulletEnabled val="1"/>
        </dgm:presLayoutVars>
      </dgm:prSet>
      <dgm:spPr/>
      <dgm:t>
        <a:bodyPr/>
        <a:lstStyle/>
        <a:p>
          <a:endParaRPr lang="nl-BE"/>
        </a:p>
      </dgm:t>
    </dgm:pt>
    <dgm:pt modelId="{8FAE8153-FBAE-41E2-BDDD-317631F8CD54}" type="pres">
      <dgm:prSet presAssocID="{6D3D9706-C1F7-4B84-9044-2BE0336FFF9C}" presName="arrowWedge1" presStyleLbl="fgSibTrans2D1" presStyleIdx="0" presStyleCnt="3"/>
      <dgm:spPr>
        <a:xfrm>
          <a:off x="1208531" y="56334"/>
          <a:ext cx="4090729" cy="4090729"/>
        </a:xfrm>
        <a:prstGeom prst="circularArrow">
          <a:avLst>
            <a:gd name="adj1" fmla="val 5085"/>
            <a:gd name="adj2" fmla="val 327528"/>
            <a:gd name="adj3" fmla="val 1472472"/>
            <a:gd name="adj4" fmla="val 16199432"/>
            <a:gd name="adj5" fmla="val 5932"/>
          </a:avLst>
        </a:prstGeom>
        <a:solidFill>
          <a:srgbClr val="0A3365">
            <a:tint val="60000"/>
            <a:hueOff val="0"/>
            <a:satOff val="0"/>
            <a:lumOff val="0"/>
            <a:alphaOff val="0"/>
          </a:srgbClr>
        </a:solidFill>
        <a:ln>
          <a:noFill/>
        </a:ln>
        <a:effectLst/>
      </dgm:spPr>
    </dgm:pt>
    <dgm:pt modelId="{4E402728-7003-4635-8AF8-D5A7C052FEB9}" type="pres">
      <dgm:prSet presAssocID="{E1F1B828-A4E2-46DE-BD8B-D781EDE586DC}" presName="arrowWedge2" presStyleLbl="fgSibTrans2D1" presStyleIdx="1" presStyleCnt="3"/>
      <dgm:spPr>
        <a:xfrm>
          <a:off x="1133263" y="186106"/>
          <a:ext cx="4090729" cy="4090729"/>
        </a:xfrm>
        <a:prstGeom prst="circularArrow">
          <a:avLst>
            <a:gd name="adj1" fmla="val 5085"/>
            <a:gd name="adj2" fmla="val 327528"/>
            <a:gd name="adj3" fmla="val 8671970"/>
            <a:gd name="adj4" fmla="val 1800502"/>
            <a:gd name="adj5" fmla="val 5932"/>
          </a:avLst>
        </a:prstGeom>
        <a:solidFill>
          <a:srgbClr val="0A3365">
            <a:tint val="60000"/>
            <a:hueOff val="0"/>
            <a:satOff val="0"/>
            <a:lumOff val="0"/>
            <a:alphaOff val="0"/>
          </a:srgbClr>
        </a:solidFill>
        <a:ln>
          <a:noFill/>
        </a:ln>
        <a:effectLst/>
      </dgm:spPr>
    </dgm:pt>
    <dgm:pt modelId="{912C814F-498E-45BB-B232-F8712CE2A65C}" type="pres">
      <dgm:prSet presAssocID="{EDBA809B-C06E-4448-9859-C5DAFA0AB3EB}" presName="arrowWedge3" presStyleLbl="fgSibTrans2D1" presStyleIdx="2" presStyleCnt="3"/>
      <dgm:spPr>
        <a:xfrm>
          <a:off x="1111977" y="64997"/>
          <a:ext cx="4090729" cy="4090729"/>
        </a:xfrm>
        <a:prstGeom prst="circularArrow">
          <a:avLst>
            <a:gd name="adj1" fmla="val 5085"/>
            <a:gd name="adj2" fmla="val 327528"/>
            <a:gd name="adj3" fmla="val 15873039"/>
            <a:gd name="adj4" fmla="val 9000000"/>
            <a:gd name="adj5" fmla="val 5932"/>
          </a:avLst>
        </a:prstGeom>
        <a:solidFill>
          <a:srgbClr val="0A3365">
            <a:tint val="60000"/>
            <a:hueOff val="0"/>
            <a:satOff val="0"/>
            <a:lumOff val="0"/>
            <a:alphaOff val="0"/>
          </a:srgbClr>
        </a:solidFill>
        <a:ln>
          <a:noFill/>
        </a:ln>
        <a:effectLst/>
      </dgm:spPr>
    </dgm:pt>
  </dgm:ptLst>
  <dgm:cxnLst>
    <dgm:cxn modelId="{EA40918F-B05A-4876-B114-3B7AE75DFA4C}" srcId="{A035C2B2-19CD-449D-A7F9-A459471FA205}" destId="{25552C65-7C32-4A39-8D08-B0301EC087A6}" srcOrd="2" destOrd="0" parTransId="{63873F78-C4AF-4474-B717-19A10D048CED}" sibTransId="{EDBA809B-C06E-4448-9859-C5DAFA0AB3EB}"/>
    <dgm:cxn modelId="{ECBD2630-B8D3-4C3B-8A9A-7B0F8B5A38AC}" type="presOf" srcId="{030DC8E6-C7B9-42AC-A918-8D732E73F44E}" destId="{6AF0086E-46FA-45CD-9E86-4194B15CA358}" srcOrd="1" destOrd="0" presId="urn:microsoft.com/office/officeart/2005/8/layout/cycle8"/>
    <dgm:cxn modelId="{22B3699A-FFBC-41FE-8C17-D8A7C2A31F19}" srcId="{A035C2B2-19CD-449D-A7F9-A459471FA205}" destId="{030DC8E6-C7B9-42AC-A918-8D732E73F44E}" srcOrd="1" destOrd="0" parTransId="{4D621972-B7FE-496F-8403-1E2F42F1830D}" sibTransId="{E1F1B828-A4E2-46DE-BD8B-D781EDE586DC}"/>
    <dgm:cxn modelId="{37472162-4094-45C2-9C5F-70CD90F70CA5}" srcId="{A035C2B2-19CD-449D-A7F9-A459471FA205}" destId="{CDDEAE6D-ACE2-4ED3-8E1F-8E0D10531026}" srcOrd="0" destOrd="0" parTransId="{20ECD1F8-3AE5-4073-8C51-5F55E5CE7F73}" sibTransId="{6D3D9706-C1F7-4B84-9044-2BE0336FFF9C}"/>
    <dgm:cxn modelId="{EE0C21AC-D49E-4E6E-ACB9-5058D7247C02}" type="presOf" srcId="{25552C65-7C32-4A39-8D08-B0301EC087A6}" destId="{ED105547-37B7-4FF1-8398-C32E774145F5}" srcOrd="0" destOrd="0" presId="urn:microsoft.com/office/officeart/2005/8/layout/cycle8"/>
    <dgm:cxn modelId="{2CAC09AC-613C-4EEA-8434-0C463FCBD771}" type="presOf" srcId="{CDDEAE6D-ACE2-4ED3-8E1F-8E0D10531026}" destId="{4C6076BD-6B1B-4ED4-B48A-11AD385139F7}" srcOrd="0" destOrd="0" presId="urn:microsoft.com/office/officeart/2005/8/layout/cycle8"/>
    <dgm:cxn modelId="{53C44D8F-9224-450C-AE51-D923042C2A23}" type="presOf" srcId="{CDDEAE6D-ACE2-4ED3-8E1F-8E0D10531026}" destId="{D5DA82BC-D25C-4008-83D9-6931DE6B95BE}" srcOrd="1" destOrd="0" presId="urn:microsoft.com/office/officeart/2005/8/layout/cycle8"/>
    <dgm:cxn modelId="{A0B2BA6C-46D1-45CB-AC9B-EEDFDB1E4FBC}" type="presOf" srcId="{A035C2B2-19CD-449D-A7F9-A459471FA205}" destId="{495EBFC6-CA8F-4893-831C-DBA5A68D1FF2}" srcOrd="0" destOrd="0" presId="urn:microsoft.com/office/officeart/2005/8/layout/cycle8"/>
    <dgm:cxn modelId="{01C15CE1-6A69-4CFD-9B9A-90A56B421F43}" type="presOf" srcId="{25552C65-7C32-4A39-8D08-B0301EC087A6}" destId="{C183454A-1C53-48F0-B605-F05CE90D91E3}" srcOrd="1" destOrd="0" presId="urn:microsoft.com/office/officeart/2005/8/layout/cycle8"/>
    <dgm:cxn modelId="{899EB682-5F35-4D6C-9620-A0EB5427552F}" type="presOf" srcId="{030DC8E6-C7B9-42AC-A918-8D732E73F44E}" destId="{85D4A97A-2405-4F51-B3B1-6E5C8079C8C8}" srcOrd="0" destOrd="0" presId="urn:microsoft.com/office/officeart/2005/8/layout/cycle8"/>
    <dgm:cxn modelId="{09E9CF84-8209-43CF-AF4B-2889802EF743}" type="presParOf" srcId="{495EBFC6-CA8F-4893-831C-DBA5A68D1FF2}" destId="{4C6076BD-6B1B-4ED4-B48A-11AD385139F7}" srcOrd="0" destOrd="0" presId="urn:microsoft.com/office/officeart/2005/8/layout/cycle8"/>
    <dgm:cxn modelId="{B51FD73E-C3F2-4EBA-9815-54509649A80B}" type="presParOf" srcId="{495EBFC6-CA8F-4893-831C-DBA5A68D1FF2}" destId="{7FF4BBF6-EB46-428E-AE7B-178D1197548A}" srcOrd="1" destOrd="0" presId="urn:microsoft.com/office/officeart/2005/8/layout/cycle8"/>
    <dgm:cxn modelId="{CBF9257F-282C-4507-809D-3289001483A6}" type="presParOf" srcId="{495EBFC6-CA8F-4893-831C-DBA5A68D1FF2}" destId="{3D255089-C041-4470-B799-35FEBE5B5126}" srcOrd="2" destOrd="0" presId="urn:microsoft.com/office/officeart/2005/8/layout/cycle8"/>
    <dgm:cxn modelId="{55D919A9-7334-4815-AB18-139926D95D23}" type="presParOf" srcId="{495EBFC6-CA8F-4893-831C-DBA5A68D1FF2}" destId="{D5DA82BC-D25C-4008-83D9-6931DE6B95BE}" srcOrd="3" destOrd="0" presId="urn:microsoft.com/office/officeart/2005/8/layout/cycle8"/>
    <dgm:cxn modelId="{FDA66258-712A-4A72-83A4-445C517F096C}" type="presParOf" srcId="{495EBFC6-CA8F-4893-831C-DBA5A68D1FF2}" destId="{85D4A97A-2405-4F51-B3B1-6E5C8079C8C8}" srcOrd="4" destOrd="0" presId="urn:microsoft.com/office/officeart/2005/8/layout/cycle8"/>
    <dgm:cxn modelId="{BEBC7E77-96F8-4278-8866-A6526CD0A4E9}" type="presParOf" srcId="{495EBFC6-CA8F-4893-831C-DBA5A68D1FF2}" destId="{6351D4CF-AB28-4F92-9E71-BB504FFC9121}" srcOrd="5" destOrd="0" presId="urn:microsoft.com/office/officeart/2005/8/layout/cycle8"/>
    <dgm:cxn modelId="{4178CBF1-BBEE-43E0-BA8B-2301D1912FD9}" type="presParOf" srcId="{495EBFC6-CA8F-4893-831C-DBA5A68D1FF2}" destId="{BBDEFEDE-39B1-48FE-85B8-C507DADA5EF0}" srcOrd="6" destOrd="0" presId="urn:microsoft.com/office/officeart/2005/8/layout/cycle8"/>
    <dgm:cxn modelId="{240D00B1-192B-4617-A250-D0B32762A4F3}" type="presParOf" srcId="{495EBFC6-CA8F-4893-831C-DBA5A68D1FF2}" destId="{6AF0086E-46FA-45CD-9E86-4194B15CA358}" srcOrd="7" destOrd="0" presId="urn:microsoft.com/office/officeart/2005/8/layout/cycle8"/>
    <dgm:cxn modelId="{D62EDE65-B3A6-4563-AA32-F95517B27A16}" type="presParOf" srcId="{495EBFC6-CA8F-4893-831C-DBA5A68D1FF2}" destId="{ED105547-37B7-4FF1-8398-C32E774145F5}" srcOrd="8" destOrd="0" presId="urn:microsoft.com/office/officeart/2005/8/layout/cycle8"/>
    <dgm:cxn modelId="{4BDDC29D-041B-4CD5-A555-F1D8752236D6}" type="presParOf" srcId="{495EBFC6-CA8F-4893-831C-DBA5A68D1FF2}" destId="{A6965E8F-BB65-4847-9860-72A0FAE8D082}" srcOrd="9" destOrd="0" presId="urn:microsoft.com/office/officeart/2005/8/layout/cycle8"/>
    <dgm:cxn modelId="{0B32D4BB-4E07-453C-AF15-8EDAA390B80B}" type="presParOf" srcId="{495EBFC6-CA8F-4893-831C-DBA5A68D1FF2}" destId="{6BD3698C-E534-458B-B34B-4CAA9E0028A7}" srcOrd="10" destOrd="0" presId="urn:microsoft.com/office/officeart/2005/8/layout/cycle8"/>
    <dgm:cxn modelId="{6B6FFF9F-C637-4B12-B2D5-A4111E0D51FF}" type="presParOf" srcId="{495EBFC6-CA8F-4893-831C-DBA5A68D1FF2}" destId="{C183454A-1C53-48F0-B605-F05CE90D91E3}" srcOrd="11" destOrd="0" presId="urn:microsoft.com/office/officeart/2005/8/layout/cycle8"/>
    <dgm:cxn modelId="{B358A756-A902-43BA-B1B1-0A85E5A07D49}" type="presParOf" srcId="{495EBFC6-CA8F-4893-831C-DBA5A68D1FF2}" destId="{8FAE8153-FBAE-41E2-BDDD-317631F8CD54}" srcOrd="12" destOrd="0" presId="urn:microsoft.com/office/officeart/2005/8/layout/cycle8"/>
    <dgm:cxn modelId="{FC87BFBD-AACD-47BB-B02F-81C9F0041C39}" type="presParOf" srcId="{495EBFC6-CA8F-4893-831C-DBA5A68D1FF2}" destId="{4E402728-7003-4635-8AF8-D5A7C052FEB9}" srcOrd="13" destOrd="0" presId="urn:microsoft.com/office/officeart/2005/8/layout/cycle8"/>
    <dgm:cxn modelId="{3803FA27-991B-4C45-A68C-998AF0AB564B}" type="presParOf" srcId="{495EBFC6-CA8F-4893-831C-DBA5A68D1FF2}" destId="{912C814F-498E-45BB-B232-F8712CE2A65C}"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0B772-057D-4872-99C3-300A09BD4AF0}" type="doc">
      <dgm:prSet loTypeId="urn:microsoft.com/office/officeart/2005/8/layout/process1" loCatId="process" qsTypeId="urn:microsoft.com/office/officeart/2005/8/quickstyle/simple1" qsCatId="simple" csTypeId="urn:microsoft.com/office/officeart/2005/8/colors/colorful4" csCatId="colorful" phldr="1"/>
      <dgm:spPr/>
    </dgm:pt>
    <dgm:pt modelId="{27966E65-B46F-46C2-B5EB-157F7FD3F362}">
      <dgm:prSet phldrT="[Tekst]"/>
      <dgm:spPr/>
      <dgm:t>
        <a:bodyPr/>
        <a:lstStyle/>
        <a:p>
          <a:r>
            <a:rPr/>
            <a:t>demande introduite par le client via HAPPY@HOME Cube Cubigo</a:t>
          </a:r>
          <a:endParaRPr lang="nl-BE" dirty="0"/>
        </a:p>
      </dgm:t>
    </dgm:pt>
    <dgm:pt modelId="{1EAF04FA-203D-4734-BC3D-2872432918D5}" type="parTrans" cxnId="{B6269A62-8535-4001-A84B-054EE79E302B}">
      <dgm:prSet/>
      <dgm:spPr/>
      <dgm:t>
        <a:bodyPr/>
        <a:lstStyle/>
        <a:p>
          <a:endParaRPr lang="nl-BE"/>
        </a:p>
      </dgm:t>
    </dgm:pt>
    <dgm:pt modelId="{88F5C60F-2955-41F4-9F99-3D813680F185}" type="sibTrans" cxnId="{B6269A62-8535-4001-A84B-054EE79E302B}">
      <dgm:prSet/>
      <dgm:spPr/>
      <dgm:t>
        <a:bodyPr/>
        <a:lstStyle/>
        <a:p>
          <a:endParaRPr lang="nl-BE"/>
        </a:p>
      </dgm:t>
    </dgm:pt>
    <dgm:pt modelId="{2DCBF323-E6DA-4DAC-B0B7-7FA986BB28E1}">
      <dgm:prSet phldrT="[Tekst]"/>
      <dgm:spPr/>
      <dgm:t>
        <a:bodyPr/>
        <a:lstStyle/>
        <a:p>
          <a:r>
            <a:rPr/>
            <a:t>contact téléphonique avec le client par le coach confort (dans un délai de 2 jours ouvrables) </a:t>
          </a:r>
          <a:endParaRPr lang="nl-BE" dirty="0"/>
        </a:p>
      </dgm:t>
    </dgm:pt>
    <dgm:pt modelId="{06D243FB-EB8B-4FBA-A5C0-AD630130B7AF}" type="parTrans" cxnId="{0DD9520B-C351-47BA-85CD-E4263AE3FE7C}">
      <dgm:prSet/>
      <dgm:spPr/>
      <dgm:t>
        <a:bodyPr/>
        <a:lstStyle/>
        <a:p>
          <a:endParaRPr lang="nl-BE"/>
        </a:p>
      </dgm:t>
    </dgm:pt>
    <dgm:pt modelId="{83837E3B-E43A-49E8-8024-5AEFD4813F22}" type="sibTrans" cxnId="{0DD9520B-C351-47BA-85CD-E4263AE3FE7C}">
      <dgm:prSet/>
      <dgm:spPr/>
      <dgm:t>
        <a:bodyPr/>
        <a:lstStyle/>
        <a:p>
          <a:endParaRPr lang="nl-BE"/>
        </a:p>
      </dgm:t>
    </dgm:pt>
    <dgm:pt modelId="{4E1E737B-EE50-4AFB-8A2A-EB4650717B71}">
      <dgm:prSet phldrT="[Tekst]"/>
      <dgm:spPr/>
      <dgm:t>
        <a:bodyPr/>
        <a:lstStyle/>
        <a:p>
          <a:r>
            <a:rPr/>
            <a:t>dispatching vers les petits travaux, le jardinage, l’adaptation du logement, l’aide aux tâches ménagères ou une combinaison de plusieurs éléments</a:t>
          </a:r>
          <a:endParaRPr lang="nl-BE" dirty="0"/>
        </a:p>
      </dgm:t>
    </dgm:pt>
    <dgm:pt modelId="{488C0996-10BB-463C-B6A5-DEF7337DFC37}" type="parTrans" cxnId="{3CA16BD8-648B-43B6-9E52-8A86B8005951}">
      <dgm:prSet/>
      <dgm:spPr/>
      <dgm:t>
        <a:bodyPr/>
        <a:lstStyle/>
        <a:p>
          <a:endParaRPr lang="nl-BE"/>
        </a:p>
      </dgm:t>
    </dgm:pt>
    <dgm:pt modelId="{C75BA117-857A-4255-A472-FF5C69992E87}" type="sibTrans" cxnId="{3CA16BD8-648B-43B6-9E52-8A86B8005951}">
      <dgm:prSet/>
      <dgm:spPr/>
      <dgm:t>
        <a:bodyPr/>
        <a:lstStyle/>
        <a:p>
          <a:endParaRPr lang="nl-BE"/>
        </a:p>
      </dgm:t>
    </dgm:pt>
    <dgm:pt modelId="{CD93BA91-F658-4139-97C2-8AA4FAAA3F7D}">
      <dgm:prSet phldrT="[Tekst]"/>
      <dgm:spPr/>
      <dgm:t>
        <a:bodyPr/>
        <a:lstStyle/>
        <a:p>
          <a:r>
            <a:rPr/>
            <a:t>présentation de la facture au client via HAPPY@HOME Cube (et KBC TOUCH)</a:t>
          </a:r>
          <a:endParaRPr lang="nl-BE" dirty="0"/>
        </a:p>
      </dgm:t>
    </dgm:pt>
    <dgm:pt modelId="{9BAC9DA6-E85B-447E-8443-C9253F7509BF}" type="parTrans" cxnId="{88FDCA0E-8FF6-4491-BB69-2FF1984A9DE3}">
      <dgm:prSet/>
      <dgm:spPr/>
      <dgm:t>
        <a:bodyPr/>
        <a:lstStyle/>
        <a:p>
          <a:endParaRPr lang="nl-BE"/>
        </a:p>
      </dgm:t>
    </dgm:pt>
    <dgm:pt modelId="{FA961C9F-AEC4-4AD2-8166-041957A2B357}" type="sibTrans" cxnId="{88FDCA0E-8FF6-4491-BB69-2FF1984A9DE3}">
      <dgm:prSet/>
      <dgm:spPr/>
      <dgm:t>
        <a:bodyPr/>
        <a:lstStyle/>
        <a:p>
          <a:endParaRPr lang="nl-BE"/>
        </a:p>
      </dgm:t>
    </dgm:pt>
    <dgm:pt modelId="{E0DF9F11-4B8F-44EF-8119-0BE75723FBBB}">
      <dgm:prSet phldrT="[Tekst]"/>
      <dgm:spPr/>
      <dgm:t>
        <a:bodyPr/>
        <a:lstStyle/>
        <a:p>
          <a:r>
            <a:rPr/>
            <a:t>exécution du service (au plus tard 30 jours calendrier après la demande introduite via HAPPY@HOME Cube)</a:t>
          </a:r>
          <a:endParaRPr lang="nl-BE" dirty="0"/>
        </a:p>
      </dgm:t>
    </dgm:pt>
    <dgm:pt modelId="{6C245EF2-8BE4-4D86-AFD4-85615BDF77FD}" type="parTrans" cxnId="{639585D2-9D58-426E-B378-1AC8D40895F1}">
      <dgm:prSet/>
      <dgm:spPr/>
      <dgm:t>
        <a:bodyPr/>
        <a:lstStyle/>
        <a:p>
          <a:endParaRPr lang="nl-BE"/>
        </a:p>
      </dgm:t>
    </dgm:pt>
    <dgm:pt modelId="{0C76F7FF-82D1-4893-96FB-31DC45FFDF26}" type="sibTrans" cxnId="{639585D2-9D58-426E-B378-1AC8D40895F1}">
      <dgm:prSet/>
      <dgm:spPr/>
      <dgm:t>
        <a:bodyPr/>
        <a:lstStyle/>
        <a:p>
          <a:endParaRPr lang="nl-BE"/>
        </a:p>
      </dgm:t>
    </dgm:pt>
    <dgm:pt modelId="{2B0A1A91-FDEC-4B77-B251-069F5DE15896}" type="pres">
      <dgm:prSet presAssocID="{70C0B772-057D-4872-99C3-300A09BD4AF0}" presName="Name0" presStyleCnt="0">
        <dgm:presLayoutVars>
          <dgm:dir/>
          <dgm:resizeHandles val="exact"/>
        </dgm:presLayoutVars>
      </dgm:prSet>
      <dgm:spPr/>
    </dgm:pt>
    <dgm:pt modelId="{3FBE3CD8-3CE1-458C-8343-562A052DB1D7}" type="pres">
      <dgm:prSet presAssocID="{27966E65-B46F-46C2-B5EB-157F7FD3F362}" presName="node" presStyleLbl="node1" presStyleIdx="0" presStyleCnt="5">
        <dgm:presLayoutVars>
          <dgm:bulletEnabled val="1"/>
        </dgm:presLayoutVars>
      </dgm:prSet>
      <dgm:spPr/>
      <dgm:t>
        <a:bodyPr/>
        <a:lstStyle/>
        <a:p>
          <a:endParaRPr lang="nl-BE"/>
        </a:p>
      </dgm:t>
    </dgm:pt>
    <dgm:pt modelId="{E5F7114C-D234-4138-A02C-F3C1BC41C700}" type="pres">
      <dgm:prSet presAssocID="{88F5C60F-2955-41F4-9F99-3D813680F185}" presName="sibTrans" presStyleLbl="sibTrans2D1" presStyleIdx="0" presStyleCnt="4"/>
      <dgm:spPr/>
      <dgm:t>
        <a:bodyPr/>
        <a:lstStyle/>
        <a:p>
          <a:endParaRPr lang="nl-BE"/>
        </a:p>
      </dgm:t>
    </dgm:pt>
    <dgm:pt modelId="{366C6295-03D9-4137-B8DA-81A19289F4FE}" type="pres">
      <dgm:prSet presAssocID="{88F5C60F-2955-41F4-9F99-3D813680F185}" presName="connectorText" presStyleLbl="sibTrans2D1" presStyleIdx="0" presStyleCnt="4"/>
      <dgm:spPr/>
      <dgm:t>
        <a:bodyPr/>
        <a:lstStyle/>
        <a:p>
          <a:endParaRPr lang="nl-BE"/>
        </a:p>
      </dgm:t>
    </dgm:pt>
    <dgm:pt modelId="{70E332D1-9ABC-4EA8-831E-BC235685F961}" type="pres">
      <dgm:prSet presAssocID="{2DCBF323-E6DA-4DAC-B0B7-7FA986BB28E1}" presName="node" presStyleLbl="node1" presStyleIdx="1" presStyleCnt="5">
        <dgm:presLayoutVars>
          <dgm:bulletEnabled val="1"/>
        </dgm:presLayoutVars>
      </dgm:prSet>
      <dgm:spPr/>
      <dgm:t>
        <a:bodyPr/>
        <a:lstStyle/>
        <a:p>
          <a:endParaRPr lang="nl-BE"/>
        </a:p>
      </dgm:t>
    </dgm:pt>
    <dgm:pt modelId="{50CC6FB7-36D4-43DC-956E-14EF20F52FE7}" type="pres">
      <dgm:prSet presAssocID="{83837E3B-E43A-49E8-8024-5AEFD4813F22}" presName="sibTrans" presStyleLbl="sibTrans2D1" presStyleIdx="1" presStyleCnt="4"/>
      <dgm:spPr/>
      <dgm:t>
        <a:bodyPr/>
        <a:lstStyle/>
        <a:p>
          <a:endParaRPr lang="nl-BE"/>
        </a:p>
      </dgm:t>
    </dgm:pt>
    <dgm:pt modelId="{6F751F81-A855-4607-8B11-98B118530D00}" type="pres">
      <dgm:prSet presAssocID="{83837E3B-E43A-49E8-8024-5AEFD4813F22}" presName="connectorText" presStyleLbl="sibTrans2D1" presStyleIdx="1" presStyleCnt="4"/>
      <dgm:spPr/>
      <dgm:t>
        <a:bodyPr/>
        <a:lstStyle/>
        <a:p>
          <a:endParaRPr lang="nl-BE"/>
        </a:p>
      </dgm:t>
    </dgm:pt>
    <dgm:pt modelId="{593FD9C1-E136-42C6-9073-1D29E97CFD9F}" type="pres">
      <dgm:prSet presAssocID="{4E1E737B-EE50-4AFB-8A2A-EB4650717B71}" presName="node" presStyleLbl="node1" presStyleIdx="2" presStyleCnt="5">
        <dgm:presLayoutVars>
          <dgm:bulletEnabled val="1"/>
        </dgm:presLayoutVars>
      </dgm:prSet>
      <dgm:spPr/>
      <dgm:t>
        <a:bodyPr/>
        <a:lstStyle/>
        <a:p>
          <a:endParaRPr lang="nl-BE"/>
        </a:p>
      </dgm:t>
    </dgm:pt>
    <dgm:pt modelId="{A99DD4C9-8119-460A-ABC4-B8522D3E546D}" type="pres">
      <dgm:prSet presAssocID="{C75BA117-857A-4255-A472-FF5C69992E87}" presName="sibTrans" presStyleLbl="sibTrans2D1" presStyleIdx="2" presStyleCnt="4"/>
      <dgm:spPr/>
      <dgm:t>
        <a:bodyPr/>
        <a:lstStyle/>
        <a:p>
          <a:endParaRPr lang="nl-BE"/>
        </a:p>
      </dgm:t>
    </dgm:pt>
    <dgm:pt modelId="{BB7032A3-DF64-4A2A-8FD1-91E55105584B}" type="pres">
      <dgm:prSet presAssocID="{C75BA117-857A-4255-A472-FF5C69992E87}" presName="connectorText" presStyleLbl="sibTrans2D1" presStyleIdx="2" presStyleCnt="4"/>
      <dgm:spPr/>
      <dgm:t>
        <a:bodyPr/>
        <a:lstStyle/>
        <a:p>
          <a:endParaRPr lang="nl-BE"/>
        </a:p>
      </dgm:t>
    </dgm:pt>
    <dgm:pt modelId="{75F7BC72-E643-4B7A-9760-35491E71F3B8}" type="pres">
      <dgm:prSet presAssocID="{E0DF9F11-4B8F-44EF-8119-0BE75723FBBB}" presName="node" presStyleLbl="node1" presStyleIdx="3" presStyleCnt="5">
        <dgm:presLayoutVars>
          <dgm:bulletEnabled val="1"/>
        </dgm:presLayoutVars>
      </dgm:prSet>
      <dgm:spPr/>
      <dgm:t>
        <a:bodyPr/>
        <a:lstStyle/>
        <a:p>
          <a:endParaRPr lang="nl-BE"/>
        </a:p>
      </dgm:t>
    </dgm:pt>
    <dgm:pt modelId="{970F3FA1-64C2-4A44-9EE3-DF1BC14F2BBA}" type="pres">
      <dgm:prSet presAssocID="{0C76F7FF-82D1-4893-96FB-31DC45FFDF26}" presName="sibTrans" presStyleLbl="sibTrans2D1" presStyleIdx="3" presStyleCnt="4"/>
      <dgm:spPr/>
      <dgm:t>
        <a:bodyPr/>
        <a:lstStyle/>
        <a:p>
          <a:endParaRPr lang="nl-BE"/>
        </a:p>
      </dgm:t>
    </dgm:pt>
    <dgm:pt modelId="{1859EDB2-D46A-461F-B070-C19E22BEC306}" type="pres">
      <dgm:prSet presAssocID="{0C76F7FF-82D1-4893-96FB-31DC45FFDF26}" presName="connectorText" presStyleLbl="sibTrans2D1" presStyleIdx="3" presStyleCnt="4"/>
      <dgm:spPr/>
      <dgm:t>
        <a:bodyPr/>
        <a:lstStyle/>
        <a:p>
          <a:endParaRPr lang="nl-BE"/>
        </a:p>
      </dgm:t>
    </dgm:pt>
    <dgm:pt modelId="{172788FB-F279-4DF6-978E-C9ACB0E3FD93}" type="pres">
      <dgm:prSet presAssocID="{CD93BA91-F658-4139-97C2-8AA4FAAA3F7D}" presName="node" presStyleLbl="node1" presStyleIdx="4" presStyleCnt="5">
        <dgm:presLayoutVars>
          <dgm:bulletEnabled val="1"/>
        </dgm:presLayoutVars>
      </dgm:prSet>
      <dgm:spPr/>
      <dgm:t>
        <a:bodyPr/>
        <a:lstStyle/>
        <a:p>
          <a:endParaRPr lang="nl-BE"/>
        </a:p>
      </dgm:t>
    </dgm:pt>
  </dgm:ptLst>
  <dgm:cxnLst>
    <dgm:cxn modelId="{33425AC3-D1E3-4264-A145-66CCEBA3DC8A}" type="presOf" srcId="{70C0B772-057D-4872-99C3-300A09BD4AF0}" destId="{2B0A1A91-FDEC-4B77-B251-069F5DE15896}" srcOrd="0" destOrd="0" presId="urn:microsoft.com/office/officeart/2005/8/layout/process1"/>
    <dgm:cxn modelId="{A1FFB9D1-01A5-4DBE-B584-FBE6887758D1}" type="presOf" srcId="{CD93BA91-F658-4139-97C2-8AA4FAAA3F7D}" destId="{172788FB-F279-4DF6-978E-C9ACB0E3FD93}" srcOrd="0" destOrd="0" presId="urn:microsoft.com/office/officeart/2005/8/layout/process1"/>
    <dgm:cxn modelId="{639585D2-9D58-426E-B378-1AC8D40895F1}" srcId="{70C0B772-057D-4872-99C3-300A09BD4AF0}" destId="{E0DF9F11-4B8F-44EF-8119-0BE75723FBBB}" srcOrd="3" destOrd="0" parTransId="{6C245EF2-8BE4-4D86-AFD4-85615BDF77FD}" sibTransId="{0C76F7FF-82D1-4893-96FB-31DC45FFDF26}"/>
    <dgm:cxn modelId="{88FDCA0E-8FF6-4491-BB69-2FF1984A9DE3}" srcId="{70C0B772-057D-4872-99C3-300A09BD4AF0}" destId="{CD93BA91-F658-4139-97C2-8AA4FAAA3F7D}" srcOrd="4" destOrd="0" parTransId="{9BAC9DA6-E85B-447E-8443-C9253F7509BF}" sibTransId="{FA961C9F-AEC4-4AD2-8166-041957A2B357}"/>
    <dgm:cxn modelId="{0DD9520B-C351-47BA-85CD-E4263AE3FE7C}" srcId="{70C0B772-057D-4872-99C3-300A09BD4AF0}" destId="{2DCBF323-E6DA-4DAC-B0B7-7FA986BB28E1}" srcOrd="1" destOrd="0" parTransId="{06D243FB-EB8B-4FBA-A5C0-AD630130B7AF}" sibTransId="{83837E3B-E43A-49E8-8024-5AEFD4813F22}"/>
    <dgm:cxn modelId="{1552B9B2-6CF3-4FCD-BC25-A6D0185418A5}" type="presOf" srcId="{0C76F7FF-82D1-4893-96FB-31DC45FFDF26}" destId="{1859EDB2-D46A-461F-B070-C19E22BEC306}" srcOrd="1" destOrd="0" presId="urn:microsoft.com/office/officeart/2005/8/layout/process1"/>
    <dgm:cxn modelId="{13A56991-6CBB-4842-86FA-8FCAD183A5EA}" type="presOf" srcId="{E0DF9F11-4B8F-44EF-8119-0BE75723FBBB}" destId="{75F7BC72-E643-4B7A-9760-35491E71F3B8}" srcOrd="0" destOrd="0" presId="urn:microsoft.com/office/officeart/2005/8/layout/process1"/>
    <dgm:cxn modelId="{536CDC2E-C624-45C5-A7F7-DC932A715577}" type="presOf" srcId="{88F5C60F-2955-41F4-9F99-3D813680F185}" destId="{366C6295-03D9-4137-B8DA-81A19289F4FE}" srcOrd="1" destOrd="0" presId="urn:microsoft.com/office/officeart/2005/8/layout/process1"/>
    <dgm:cxn modelId="{39AF279D-9A16-40D7-B24D-6CCDFAC69257}" type="presOf" srcId="{83837E3B-E43A-49E8-8024-5AEFD4813F22}" destId="{50CC6FB7-36D4-43DC-956E-14EF20F52FE7}" srcOrd="0" destOrd="0" presId="urn:microsoft.com/office/officeart/2005/8/layout/process1"/>
    <dgm:cxn modelId="{6CBD657A-9AE5-4855-A5D0-E8D63D63C503}" type="presOf" srcId="{C75BA117-857A-4255-A472-FF5C69992E87}" destId="{BB7032A3-DF64-4A2A-8FD1-91E55105584B}" srcOrd="1" destOrd="0" presId="urn:microsoft.com/office/officeart/2005/8/layout/process1"/>
    <dgm:cxn modelId="{9444BB6F-01F6-412E-8912-E96B3DE55F21}" type="presOf" srcId="{4E1E737B-EE50-4AFB-8A2A-EB4650717B71}" destId="{593FD9C1-E136-42C6-9073-1D29E97CFD9F}" srcOrd="0" destOrd="0" presId="urn:microsoft.com/office/officeart/2005/8/layout/process1"/>
    <dgm:cxn modelId="{B6269A62-8535-4001-A84B-054EE79E302B}" srcId="{70C0B772-057D-4872-99C3-300A09BD4AF0}" destId="{27966E65-B46F-46C2-B5EB-157F7FD3F362}" srcOrd="0" destOrd="0" parTransId="{1EAF04FA-203D-4734-BC3D-2872432918D5}" sibTransId="{88F5C60F-2955-41F4-9F99-3D813680F185}"/>
    <dgm:cxn modelId="{BC9D040F-B6C8-430A-A6E5-231420204A8D}" type="presOf" srcId="{0C76F7FF-82D1-4893-96FB-31DC45FFDF26}" destId="{970F3FA1-64C2-4A44-9EE3-DF1BC14F2BBA}" srcOrd="0" destOrd="0" presId="urn:microsoft.com/office/officeart/2005/8/layout/process1"/>
    <dgm:cxn modelId="{C842269C-66D7-445F-ACA0-429773A6CCB6}" type="presOf" srcId="{27966E65-B46F-46C2-B5EB-157F7FD3F362}" destId="{3FBE3CD8-3CE1-458C-8343-562A052DB1D7}" srcOrd="0" destOrd="0" presId="urn:microsoft.com/office/officeart/2005/8/layout/process1"/>
    <dgm:cxn modelId="{11C427EF-36E8-4A84-9E3F-E2F64BADB85C}" type="presOf" srcId="{88F5C60F-2955-41F4-9F99-3D813680F185}" destId="{E5F7114C-D234-4138-A02C-F3C1BC41C700}" srcOrd="0" destOrd="0" presId="urn:microsoft.com/office/officeart/2005/8/layout/process1"/>
    <dgm:cxn modelId="{3CA16BD8-648B-43B6-9E52-8A86B8005951}" srcId="{70C0B772-057D-4872-99C3-300A09BD4AF0}" destId="{4E1E737B-EE50-4AFB-8A2A-EB4650717B71}" srcOrd="2" destOrd="0" parTransId="{488C0996-10BB-463C-B6A5-DEF7337DFC37}" sibTransId="{C75BA117-857A-4255-A472-FF5C69992E87}"/>
    <dgm:cxn modelId="{A73C183F-BCA1-4B68-9326-AA0A7A8DD50C}" type="presOf" srcId="{83837E3B-E43A-49E8-8024-5AEFD4813F22}" destId="{6F751F81-A855-4607-8B11-98B118530D00}" srcOrd="1" destOrd="0" presId="urn:microsoft.com/office/officeart/2005/8/layout/process1"/>
    <dgm:cxn modelId="{C375E553-55D9-4E8C-8DAC-4BF86DFC465B}" type="presOf" srcId="{C75BA117-857A-4255-A472-FF5C69992E87}" destId="{A99DD4C9-8119-460A-ABC4-B8522D3E546D}" srcOrd="0" destOrd="0" presId="urn:microsoft.com/office/officeart/2005/8/layout/process1"/>
    <dgm:cxn modelId="{0CB33279-F0DE-4180-B7B5-ACC9231815C5}" type="presOf" srcId="{2DCBF323-E6DA-4DAC-B0B7-7FA986BB28E1}" destId="{70E332D1-9ABC-4EA8-831E-BC235685F961}" srcOrd="0" destOrd="0" presId="urn:microsoft.com/office/officeart/2005/8/layout/process1"/>
    <dgm:cxn modelId="{8C26848B-5775-44E4-8A23-0191B5281977}" type="presParOf" srcId="{2B0A1A91-FDEC-4B77-B251-069F5DE15896}" destId="{3FBE3CD8-3CE1-458C-8343-562A052DB1D7}" srcOrd="0" destOrd="0" presId="urn:microsoft.com/office/officeart/2005/8/layout/process1"/>
    <dgm:cxn modelId="{FC4C4420-FDFD-494A-9924-6F5A87B6157A}" type="presParOf" srcId="{2B0A1A91-FDEC-4B77-B251-069F5DE15896}" destId="{E5F7114C-D234-4138-A02C-F3C1BC41C700}" srcOrd="1" destOrd="0" presId="urn:microsoft.com/office/officeart/2005/8/layout/process1"/>
    <dgm:cxn modelId="{0DB0CAB5-660C-4111-9F0B-F3EF28D08743}" type="presParOf" srcId="{E5F7114C-D234-4138-A02C-F3C1BC41C700}" destId="{366C6295-03D9-4137-B8DA-81A19289F4FE}" srcOrd="0" destOrd="0" presId="urn:microsoft.com/office/officeart/2005/8/layout/process1"/>
    <dgm:cxn modelId="{8D3492BC-F871-42D9-8D34-1A9EBA6A7EF5}" type="presParOf" srcId="{2B0A1A91-FDEC-4B77-B251-069F5DE15896}" destId="{70E332D1-9ABC-4EA8-831E-BC235685F961}" srcOrd="2" destOrd="0" presId="urn:microsoft.com/office/officeart/2005/8/layout/process1"/>
    <dgm:cxn modelId="{81B5E68A-BA2B-41D5-9B4D-2189D8E0F3D3}" type="presParOf" srcId="{2B0A1A91-FDEC-4B77-B251-069F5DE15896}" destId="{50CC6FB7-36D4-43DC-956E-14EF20F52FE7}" srcOrd="3" destOrd="0" presId="urn:microsoft.com/office/officeart/2005/8/layout/process1"/>
    <dgm:cxn modelId="{21B93922-8614-44EA-9F01-EE9A2D713F8D}" type="presParOf" srcId="{50CC6FB7-36D4-43DC-956E-14EF20F52FE7}" destId="{6F751F81-A855-4607-8B11-98B118530D00}" srcOrd="0" destOrd="0" presId="urn:microsoft.com/office/officeart/2005/8/layout/process1"/>
    <dgm:cxn modelId="{3DBB7DEC-4D61-4243-B241-04BC04ED6A30}" type="presParOf" srcId="{2B0A1A91-FDEC-4B77-B251-069F5DE15896}" destId="{593FD9C1-E136-42C6-9073-1D29E97CFD9F}" srcOrd="4" destOrd="0" presId="urn:microsoft.com/office/officeart/2005/8/layout/process1"/>
    <dgm:cxn modelId="{7A6C62E4-D677-4FA0-B823-9851ED90810B}" type="presParOf" srcId="{2B0A1A91-FDEC-4B77-B251-069F5DE15896}" destId="{A99DD4C9-8119-460A-ABC4-B8522D3E546D}" srcOrd="5" destOrd="0" presId="urn:microsoft.com/office/officeart/2005/8/layout/process1"/>
    <dgm:cxn modelId="{9F4DE830-B5C0-440B-A964-BAC0DE70254E}" type="presParOf" srcId="{A99DD4C9-8119-460A-ABC4-B8522D3E546D}" destId="{BB7032A3-DF64-4A2A-8FD1-91E55105584B}" srcOrd="0" destOrd="0" presId="urn:microsoft.com/office/officeart/2005/8/layout/process1"/>
    <dgm:cxn modelId="{1111C120-CF07-4601-9A1D-E073E0C80FA2}" type="presParOf" srcId="{2B0A1A91-FDEC-4B77-B251-069F5DE15896}" destId="{75F7BC72-E643-4B7A-9760-35491E71F3B8}" srcOrd="6" destOrd="0" presId="urn:microsoft.com/office/officeart/2005/8/layout/process1"/>
    <dgm:cxn modelId="{0EFB0B6F-FAB5-4A84-B93A-B511EC07EF09}" type="presParOf" srcId="{2B0A1A91-FDEC-4B77-B251-069F5DE15896}" destId="{970F3FA1-64C2-4A44-9EE3-DF1BC14F2BBA}" srcOrd="7" destOrd="0" presId="urn:microsoft.com/office/officeart/2005/8/layout/process1"/>
    <dgm:cxn modelId="{A329786C-2B18-48A4-B17D-4C385B7C37C2}" type="presParOf" srcId="{970F3FA1-64C2-4A44-9EE3-DF1BC14F2BBA}" destId="{1859EDB2-D46A-461F-B070-C19E22BEC306}" srcOrd="0" destOrd="0" presId="urn:microsoft.com/office/officeart/2005/8/layout/process1"/>
    <dgm:cxn modelId="{35D07B47-5BF7-4CFC-B3B0-2DBBEECDDE43}" type="presParOf" srcId="{2B0A1A91-FDEC-4B77-B251-069F5DE15896}" destId="{172788FB-F279-4DF6-978E-C9ACB0E3FD93}"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076BD-6B1B-4ED4-B48A-11AD385139F7}">
      <dsp:nvSpPr>
        <dsp:cNvPr id="0" name=""/>
        <dsp:cNvSpPr/>
      </dsp:nvSpPr>
      <dsp:spPr>
        <a:xfrm>
          <a:off x="995286" y="195556"/>
          <a:ext cx="2527187" cy="2527187"/>
        </a:xfrm>
        <a:prstGeom prst="pie">
          <a:avLst>
            <a:gd name="adj1" fmla="val 16200000"/>
            <a:gd name="adj2" fmla="val 18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Accroître notre </a:t>
          </a:r>
          <a:r>
            <a:rPr lang="nl-BE" sz="800" kern="12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impact positif </a:t>
          </a:r>
          <a:r>
            <a:rPr lang="nl-BE" sz="800"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sur la </a:t>
          </a: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société</a:t>
          </a:r>
          <a:endParaRPr lang="en-GB"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2459352" y="841227"/>
        <a:ext cx="638211" cy="531843"/>
      </dsp:txXfrm>
    </dsp:sp>
    <dsp:sp modelId="{85D4A97A-2405-4F51-B3B1-6E5C8079C8C8}">
      <dsp:nvSpPr>
        <dsp:cNvPr id="0" name=""/>
        <dsp:cNvSpPr/>
      </dsp:nvSpPr>
      <dsp:spPr>
        <a:xfrm>
          <a:off x="943238" y="285812"/>
          <a:ext cx="2527187" cy="2527187"/>
        </a:xfrm>
        <a:prstGeom prst="pie">
          <a:avLst>
            <a:gd name="adj1" fmla="val 1800000"/>
            <a:gd name="adj2" fmla="val 90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Encourager un comportement responsable chez tous nos collaborateurs</a:t>
          </a:r>
          <a:endParaRPr lang="en-GB"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743216" y="2022406"/>
        <a:ext cx="957316" cy="468022"/>
      </dsp:txXfrm>
    </dsp:sp>
    <dsp:sp modelId="{ED105547-37B7-4FF1-8398-C32E774145F5}">
      <dsp:nvSpPr>
        <dsp:cNvPr id="0" name=""/>
        <dsp:cNvSpPr/>
      </dsp:nvSpPr>
      <dsp:spPr>
        <a:xfrm>
          <a:off x="928668" y="201570"/>
          <a:ext cx="2527187" cy="2527187"/>
        </a:xfrm>
        <a:prstGeom prst="pie">
          <a:avLst>
            <a:gd name="adj1" fmla="val 9000000"/>
            <a:gd name="adj2" fmla="val 162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Réduire notre </a:t>
          </a:r>
          <a:r>
            <a:rPr lang="nl-BE" sz="800" kern="12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impact négatif</a:t>
          </a:r>
          <a:r>
            <a:rPr lang="nl-BE" sz="800"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 sur la </a:t>
          </a: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société</a:t>
          </a:r>
          <a:endParaRPr lang="en-GB"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353578" y="847242"/>
        <a:ext cx="638211" cy="531843"/>
      </dsp:txXfrm>
    </dsp:sp>
    <dsp:sp modelId="{8FAE8153-FBAE-41E2-BDDD-317631F8CD54}">
      <dsp:nvSpPr>
        <dsp:cNvPr id="0" name=""/>
        <dsp:cNvSpPr/>
      </dsp:nvSpPr>
      <dsp:spPr>
        <a:xfrm>
          <a:off x="839049" y="39111"/>
          <a:ext cx="2840077" cy="2840077"/>
        </a:xfrm>
        <a:prstGeom prst="circularArrow">
          <a:avLst>
            <a:gd name="adj1" fmla="val 5085"/>
            <a:gd name="adj2" fmla="val 327528"/>
            <a:gd name="adj3" fmla="val 1472472"/>
            <a:gd name="adj4" fmla="val 16199432"/>
            <a:gd name="adj5" fmla="val 5932"/>
          </a:avLst>
        </a:prstGeom>
        <a:solidFill>
          <a:srgbClr val="0A336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E402728-7003-4635-8AF8-D5A7C052FEB9}">
      <dsp:nvSpPr>
        <dsp:cNvPr id="0" name=""/>
        <dsp:cNvSpPr/>
      </dsp:nvSpPr>
      <dsp:spPr>
        <a:xfrm>
          <a:off x="786793" y="129208"/>
          <a:ext cx="2840077" cy="2840077"/>
        </a:xfrm>
        <a:prstGeom prst="circularArrow">
          <a:avLst>
            <a:gd name="adj1" fmla="val 5085"/>
            <a:gd name="adj2" fmla="val 327528"/>
            <a:gd name="adj3" fmla="val 8671970"/>
            <a:gd name="adj4" fmla="val 1800502"/>
            <a:gd name="adj5" fmla="val 5932"/>
          </a:avLst>
        </a:prstGeom>
        <a:solidFill>
          <a:srgbClr val="0A336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2C814F-498E-45BB-B232-F8712CE2A65C}">
      <dsp:nvSpPr>
        <dsp:cNvPr id="0" name=""/>
        <dsp:cNvSpPr/>
      </dsp:nvSpPr>
      <dsp:spPr>
        <a:xfrm>
          <a:off x="772014" y="45125"/>
          <a:ext cx="2840077" cy="2840077"/>
        </a:xfrm>
        <a:prstGeom prst="circularArrow">
          <a:avLst>
            <a:gd name="adj1" fmla="val 5085"/>
            <a:gd name="adj2" fmla="val 327528"/>
            <a:gd name="adj3" fmla="val 15873039"/>
            <a:gd name="adj4" fmla="val 9000000"/>
            <a:gd name="adj5" fmla="val 5932"/>
          </a:avLst>
        </a:prstGeom>
        <a:solidFill>
          <a:srgbClr val="0A336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E3CD8-3CE1-458C-8343-562A052DB1D7}">
      <dsp:nvSpPr>
        <dsp:cNvPr id="0" name=""/>
        <dsp:cNvSpPr/>
      </dsp:nvSpPr>
      <dsp:spPr>
        <a:xfrm>
          <a:off x="3353" y="1557730"/>
          <a:ext cx="1039700" cy="13539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sz="800" kern="1200"/>
            <a:t>demande introduite par le client via HAPPY@HOME Cube Cubigo</a:t>
          </a:r>
          <a:endParaRPr lang="nl-BE" sz="800" kern="1200" dirty="0"/>
        </a:p>
      </dsp:txBody>
      <dsp:txXfrm>
        <a:off x="33805" y="1588182"/>
        <a:ext cx="978796" cy="1293042"/>
      </dsp:txXfrm>
    </dsp:sp>
    <dsp:sp modelId="{E5F7114C-D234-4138-A02C-F3C1BC41C700}">
      <dsp:nvSpPr>
        <dsp:cNvPr id="0" name=""/>
        <dsp:cNvSpPr/>
      </dsp:nvSpPr>
      <dsp:spPr>
        <a:xfrm>
          <a:off x="1147024" y="2105781"/>
          <a:ext cx="220416" cy="2578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1147024" y="2157350"/>
        <a:ext cx="154291" cy="154707"/>
      </dsp:txXfrm>
    </dsp:sp>
    <dsp:sp modelId="{70E332D1-9ABC-4EA8-831E-BC235685F961}">
      <dsp:nvSpPr>
        <dsp:cNvPr id="0" name=""/>
        <dsp:cNvSpPr/>
      </dsp:nvSpPr>
      <dsp:spPr>
        <a:xfrm>
          <a:off x="1458934" y="1557730"/>
          <a:ext cx="1039700" cy="1353946"/>
        </a:xfrm>
        <a:prstGeom prst="roundRect">
          <a:avLst>
            <a:gd name="adj" fmla="val 10000"/>
          </a:avLst>
        </a:prstGeom>
        <a:solidFill>
          <a:schemeClr val="accent4">
            <a:hueOff val="0"/>
            <a:satOff val="0"/>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sz="800" kern="1200"/>
            <a:t>contact téléphonique avec le client par le coach confort (dans un délai de 2 jours ouvrables) </a:t>
          </a:r>
          <a:endParaRPr lang="nl-BE" sz="800" kern="1200" dirty="0"/>
        </a:p>
      </dsp:txBody>
      <dsp:txXfrm>
        <a:off x="1489386" y="1588182"/>
        <a:ext cx="978796" cy="1293042"/>
      </dsp:txXfrm>
    </dsp:sp>
    <dsp:sp modelId="{50CC6FB7-36D4-43DC-956E-14EF20F52FE7}">
      <dsp:nvSpPr>
        <dsp:cNvPr id="0" name=""/>
        <dsp:cNvSpPr/>
      </dsp:nvSpPr>
      <dsp:spPr>
        <a:xfrm>
          <a:off x="2602605" y="2105781"/>
          <a:ext cx="220416" cy="257845"/>
        </a:xfrm>
        <a:prstGeom prst="rightArrow">
          <a:avLst>
            <a:gd name="adj1" fmla="val 60000"/>
            <a:gd name="adj2" fmla="val 50000"/>
          </a:avLst>
        </a:prstGeom>
        <a:solidFill>
          <a:schemeClr val="accent4">
            <a:hueOff val="0"/>
            <a:satOff val="0"/>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2602605" y="2157350"/>
        <a:ext cx="154291" cy="154707"/>
      </dsp:txXfrm>
    </dsp:sp>
    <dsp:sp modelId="{593FD9C1-E136-42C6-9073-1D29E97CFD9F}">
      <dsp:nvSpPr>
        <dsp:cNvPr id="0" name=""/>
        <dsp:cNvSpPr/>
      </dsp:nvSpPr>
      <dsp:spPr>
        <a:xfrm>
          <a:off x="2914515" y="1557730"/>
          <a:ext cx="1039700" cy="1353946"/>
        </a:xfrm>
        <a:prstGeom prst="roundRect">
          <a:avLst>
            <a:gd name="adj" fmla="val 10000"/>
          </a:avLst>
        </a:prstGeom>
        <a:solidFill>
          <a:schemeClr val="accent4">
            <a:hueOff val="0"/>
            <a:satOff val="0"/>
            <a:lumOff val="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sz="800" kern="1200"/>
            <a:t>dispatching vers les petits travaux, le jardinage, l’adaptation du logement, l’aide aux tâches ménagères ou une combinaison de plusieurs éléments</a:t>
          </a:r>
          <a:endParaRPr lang="nl-BE" sz="800" kern="1200" dirty="0"/>
        </a:p>
      </dsp:txBody>
      <dsp:txXfrm>
        <a:off x="2944967" y="1588182"/>
        <a:ext cx="978796" cy="1293042"/>
      </dsp:txXfrm>
    </dsp:sp>
    <dsp:sp modelId="{A99DD4C9-8119-460A-ABC4-B8522D3E546D}">
      <dsp:nvSpPr>
        <dsp:cNvPr id="0" name=""/>
        <dsp:cNvSpPr/>
      </dsp:nvSpPr>
      <dsp:spPr>
        <a:xfrm>
          <a:off x="4058186" y="2105781"/>
          <a:ext cx="220416" cy="257845"/>
        </a:xfrm>
        <a:prstGeom prst="rightArrow">
          <a:avLst>
            <a:gd name="adj1" fmla="val 60000"/>
            <a:gd name="adj2" fmla="val 50000"/>
          </a:avLst>
        </a:prstGeom>
        <a:solidFill>
          <a:schemeClr val="accent4">
            <a:hueOff val="0"/>
            <a:satOff val="0"/>
            <a:lumOff val="115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4058186" y="2157350"/>
        <a:ext cx="154291" cy="154707"/>
      </dsp:txXfrm>
    </dsp:sp>
    <dsp:sp modelId="{75F7BC72-E643-4B7A-9760-35491E71F3B8}">
      <dsp:nvSpPr>
        <dsp:cNvPr id="0" name=""/>
        <dsp:cNvSpPr/>
      </dsp:nvSpPr>
      <dsp:spPr>
        <a:xfrm>
          <a:off x="4370096" y="1557730"/>
          <a:ext cx="1039700" cy="1353946"/>
        </a:xfrm>
        <a:prstGeom prst="roundRect">
          <a:avLst>
            <a:gd name="adj" fmla="val 10000"/>
          </a:avLst>
        </a:prstGeom>
        <a:solidFill>
          <a:schemeClr val="accent4">
            <a:hueOff val="0"/>
            <a:satOff val="0"/>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sz="800" kern="1200"/>
            <a:t>exécution du service (au plus tard 30 jours calendrier après la demande introduite via HAPPY@HOME Cube)</a:t>
          </a:r>
          <a:endParaRPr lang="nl-BE" sz="800" kern="1200" dirty="0"/>
        </a:p>
      </dsp:txBody>
      <dsp:txXfrm>
        <a:off x="4400548" y="1588182"/>
        <a:ext cx="978796" cy="1293042"/>
      </dsp:txXfrm>
    </dsp:sp>
    <dsp:sp modelId="{970F3FA1-64C2-4A44-9EE3-DF1BC14F2BBA}">
      <dsp:nvSpPr>
        <dsp:cNvPr id="0" name=""/>
        <dsp:cNvSpPr/>
      </dsp:nvSpPr>
      <dsp:spPr>
        <a:xfrm>
          <a:off x="5513767" y="2105781"/>
          <a:ext cx="220416" cy="257845"/>
        </a:xfrm>
        <a:prstGeom prst="rightArrow">
          <a:avLst>
            <a:gd name="adj1" fmla="val 60000"/>
            <a:gd name="adj2" fmla="val 50000"/>
          </a:avLst>
        </a:prstGeom>
        <a:solidFill>
          <a:schemeClr val="accent4">
            <a:hueOff val="0"/>
            <a:satOff val="0"/>
            <a:lumOff val="1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5513767" y="2157350"/>
        <a:ext cx="154291" cy="154707"/>
      </dsp:txXfrm>
    </dsp:sp>
    <dsp:sp modelId="{172788FB-F279-4DF6-978E-C9ACB0E3FD93}">
      <dsp:nvSpPr>
        <dsp:cNvPr id="0" name=""/>
        <dsp:cNvSpPr/>
      </dsp:nvSpPr>
      <dsp:spPr>
        <a:xfrm>
          <a:off x="5825677" y="1557730"/>
          <a:ext cx="1039700" cy="1353946"/>
        </a:xfrm>
        <a:prstGeom prst="roundRect">
          <a:avLst>
            <a:gd name="adj" fmla="val 10000"/>
          </a:avLst>
        </a:prstGeom>
        <a:solidFill>
          <a:schemeClr val="accent4">
            <a:hueOff val="0"/>
            <a:satOff val="0"/>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sz="800" kern="1200"/>
            <a:t>présentation de la facture au client via HAPPY@HOME Cube (et KBC TOUCH)</a:t>
          </a:r>
          <a:endParaRPr lang="nl-BE" sz="800" kern="1200" dirty="0"/>
        </a:p>
      </dsp:txBody>
      <dsp:txXfrm>
        <a:off x="5856129" y="1588182"/>
        <a:ext cx="978796" cy="129304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6"/>
          </a:xfrm>
          <a:prstGeom prst="rect">
            <a:avLst/>
          </a:prstGeom>
        </p:spPr>
        <p:txBody>
          <a:bodyPr vert="horz" lIns="91440" tIns="45720" rIns="91440" bIns="45720" rtlCol="0"/>
          <a:lstStyle>
            <a:lvl1pPr algn="r">
              <a:defRPr sz="1200"/>
            </a:lvl1pPr>
          </a:lstStyle>
          <a:p>
            <a:fld id="{CE8A90A6-CD90-D84E-A09E-ECBEBDA10DB7}" type="datetimeFigureOut">
              <a:rPr lang="en-US" smtClean="0"/>
              <a:t>11/21/2016</a:t>
            </a:fld>
            <a:endParaRPr lang="en-US"/>
          </a:p>
        </p:txBody>
      </p:sp>
      <p:sp>
        <p:nvSpPr>
          <p:cNvPr id="4" name="Footer Placeholder 3"/>
          <p:cNvSpPr>
            <a:spLocks noGrp="1"/>
          </p:cNvSpPr>
          <p:nvPr>
            <p:ph type="ftr" sz="quarter" idx="2"/>
          </p:nvPr>
        </p:nvSpPr>
        <p:spPr>
          <a:xfrm>
            <a:off x="1" y="9445169"/>
            <a:ext cx="2949099" cy="4972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6"/>
          </a:xfrm>
          <a:prstGeom prst="rect">
            <a:avLst/>
          </a:prstGeom>
        </p:spPr>
        <p:txBody>
          <a:bodyPr vert="horz" lIns="91440" tIns="45720" rIns="91440" bIns="45720" rtlCol="0" anchor="b"/>
          <a:lstStyle>
            <a:lvl1pPr algn="r">
              <a:defRPr sz="1200"/>
            </a:lvl1pPr>
          </a:lstStyle>
          <a:p>
            <a:fld id="{DDB30166-7D45-E347-B469-0C1F35E92339}" type="slidenum">
              <a:rPr lang="en-US" smtClean="0"/>
              <a:t>‹#›</a:t>
            </a:fld>
            <a:endParaRPr lang="en-US"/>
          </a:p>
        </p:txBody>
      </p:sp>
    </p:spTree>
    <p:extLst>
      <p:ext uri="{BB962C8B-B14F-4D97-AF65-F5344CB8AC3E}">
        <p14:creationId xmlns:p14="http://schemas.microsoft.com/office/powerpoint/2010/main" val="1231826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6"/>
          </a:xfrm>
          <a:prstGeom prst="rect">
            <a:avLst/>
          </a:prstGeom>
        </p:spPr>
        <p:txBody>
          <a:bodyPr vert="horz" lIns="91440" tIns="45720" rIns="91440" bIns="45720" rtlCol="0"/>
          <a:lstStyle>
            <a:lvl1pPr algn="r">
              <a:defRPr sz="1200"/>
            </a:lvl1pPr>
          </a:lstStyle>
          <a:p>
            <a:fld id="{2A86D25F-AABA-884A-A29A-568224EE758C}" type="datetimeFigureOut">
              <a:rPr lang="en-US" smtClean="0"/>
              <a:t>11/21/2016</a:t>
            </a:fld>
            <a:endParaRPr lang="en-US"/>
          </a:p>
        </p:txBody>
      </p:sp>
      <p:sp>
        <p:nvSpPr>
          <p:cNvPr id="4" name="Slide Image Placeholder 3"/>
          <p:cNvSpPr>
            <a:spLocks noGrp="1" noRot="1" noChangeAspect="1"/>
          </p:cNvSpPr>
          <p:nvPr>
            <p:ph type="sldImg" idx="2"/>
          </p:nvPr>
        </p:nvSpPr>
        <p:spPr>
          <a:xfrm>
            <a:off x="420688" y="746125"/>
            <a:ext cx="5964237"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1" y="9445169"/>
            <a:ext cx="2949099" cy="4972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6"/>
          </a:xfrm>
          <a:prstGeom prst="rect">
            <a:avLst/>
          </a:prstGeom>
        </p:spPr>
        <p:txBody>
          <a:bodyPr vert="horz" lIns="91440" tIns="45720" rIns="91440" bIns="45720" rtlCol="0" anchor="b"/>
          <a:lstStyle>
            <a:lvl1pPr algn="r">
              <a:defRPr sz="1200"/>
            </a:lvl1pPr>
          </a:lstStyle>
          <a:p>
            <a:fld id="{084675E2-70E3-0143-BAC4-66BC72AC9631}" type="slidenum">
              <a:rPr lang="en-US" smtClean="0"/>
              <a:t>‹#›</a:t>
            </a:fld>
            <a:endParaRPr lang="en-US"/>
          </a:p>
        </p:txBody>
      </p:sp>
    </p:spTree>
    <p:extLst>
      <p:ext uri="{BB962C8B-B14F-4D97-AF65-F5344CB8AC3E}">
        <p14:creationId xmlns:p14="http://schemas.microsoft.com/office/powerpoint/2010/main" val="8815773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a:t>
            </a:fld>
            <a:endParaRPr lang="en-US"/>
          </a:p>
        </p:txBody>
      </p:sp>
    </p:spTree>
    <p:extLst>
      <p:ext uri="{BB962C8B-B14F-4D97-AF65-F5344CB8AC3E}">
        <p14:creationId xmlns:p14="http://schemas.microsoft.com/office/powerpoint/2010/main" val="328269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10</a:t>
            </a:fld>
            <a:endParaRPr lang="en-US"/>
          </a:p>
        </p:txBody>
      </p:sp>
    </p:spTree>
    <p:extLst>
      <p:ext uri="{BB962C8B-B14F-4D97-AF65-F5344CB8AC3E}">
        <p14:creationId xmlns:p14="http://schemas.microsoft.com/office/powerpoint/2010/main" val="305767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11</a:t>
            </a:fld>
            <a:endParaRPr lang="en-US"/>
          </a:p>
        </p:txBody>
      </p:sp>
    </p:spTree>
    <p:extLst>
      <p:ext uri="{BB962C8B-B14F-4D97-AF65-F5344CB8AC3E}">
        <p14:creationId xmlns:p14="http://schemas.microsoft.com/office/powerpoint/2010/main" val="423555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12</a:t>
            </a:fld>
            <a:endParaRPr lang="en-US"/>
          </a:p>
        </p:txBody>
      </p:sp>
    </p:spTree>
    <p:extLst>
      <p:ext uri="{BB962C8B-B14F-4D97-AF65-F5344CB8AC3E}">
        <p14:creationId xmlns:p14="http://schemas.microsoft.com/office/powerpoint/2010/main" val="10134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13</a:t>
            </a:fld>
            <a:endParaRPr lang="en-US"/>
          </a:p>
        </p:txBody>
      </p:sp>
    </p:spTree>
    <p:extLst>
      <p:ext uri="{BB962C8B-B14F-4D97-AF65-F5344CB8AC3E}">
        <p14:creationId xmlns:p14="http://schemas.microsoft.com/office/powerpoint/2010/main" val="262598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14</a:t>
            </a:fld>
            <a:endParaRPr lang="en-US"/>
          </a:p>
        </p:txBody>
      </p:sp>
    </p:spTree>
    <p:extLst>
      <p:ext uri="{BB962C8B-B14F-4D97-AF65-F5344CB8AC3E}">
        <p14:creationId xmlns:p14="http://schemas.microsoft.com/office/powerpoint/2010/main" val="303949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15</a:t>
            </a:fld>
            <a:endParaRPr lang="en-US"/>
          </a:p>
        </p:txBody>
      </p:sp>
    </p:spTree>
    <p:extLst>
      <p:ext uri="{BB962C8B-B14F-4D97-AF65-F5344CB8AC3E}">
        <p14:creationId xmlns:p14="http://schemas.microsoft.com/office/powerpoint/2010/main" val="391609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16</a:t>
            </a:fld>
            <a:endParaRPr lang="en-US"/>
          </a:p>
        </p:txBody>
      </p:sp>
    </p:spTree>
    <p:extLst>
      <p:ext uri="{BB962C8B-B14F-4D97-AF65-F5344CB8AC3E}">
        <p14:creationId xmlns:p14="http://schemas.microsoft.com/office/powerpoint/2010/main" val="588076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17</a:t>
            </a:fld>
            <a:endParaRPr lang="en-US"/>
          </a:p>
        </p:txBody>
      </p:sp>
    </p:spTree>
    <p:extLst>
      <p:ext uri="{BB962C8B-B14F-4D97-AF65-F5344CB8AC3E}">
        <p14:creationId xmlns:p14="http://schemas.microsoft.com/office/powerpoint/2010/main" val="2232921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18</a:t>
            </a:fld>
            <a:endParaRPr lang="en-US"/>
          </a:p>
        </p:txBody>
      </p:sp>
    </p:spTree>
    <p:extLst>
      <p:ext uri="{BB962C8B-B14F-4D97-AF65-F5344CB8AC3E}">
        <p14:creationId xmlns:p14="http://schemas.microsoft.com/office/powerpoint/2010/main" val="3060009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19</a:t>
            </a:fld>
            <a:endParaRPr lang="en-US"/>
          </a:p>
        </p:txBody>
      </p:sp>
    </p:spTree>
    <p:extLst>
      <p:ext uri="{BB962C8B-B14F-4D97-AF65-F5344CB8AC3E}">
        <p14:creationId xmlns:p14="http://schemas.microsoft.com/office/powerpoint/2010/main" val="170104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a:t>
            </a:fld>
            <a:endParaRPr lang="en-US"/>
          </a:p>
        </p:txBody>
      </p:sp>
    </p:spTree>
    <p:extLst>
      <p:ext uri="{BB962C8B-B14F-4D97-AF65-F5344CB8AC3E}">
        <p14:creationId xmlns:p14="http://schemas.microsoft.com/office/powerpoint/2010/main" val="1111310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20</a:t>
            </a:fld>
            <a:endParaRPr lang="en-US"/>
          </a:p>
        </p:txBody>
      </p:sp>
    </p:spTree>
    <p:extLst>
      <p:ext uri="{BB962C8B-B14F-4D97-AF65-F5344CB8AC3E}">
        <p14:creationId xmlns:p14="http://schemas.microsoft.com/office/powerpoint/2010/main" val="261233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21</a:t>
            </a:fld>
            <a:endParaRPr lang="en-US"/>
          </a:p>
        </p:txBody>
      </p:sp>
    </p:spTree>
    <p:extLst>
      <p:ext uri="{BB962C8B-B14F-4D97-AF65-F5344CB8AC3E}">
        <p14:creationId xmlns:p14="http://schemas.microsoft.com/office/powerpoint/2010/main" val="237400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22</a:t>
            </a:fld>
            <a:endParaRPr lang="en-US"/>
          </a:p>
        </p:txBody>
      </p:sp>
    </p:spTree>
    <p:extLst>
      <p:ext uri="{BB962C8B-B14F-4D97-AF65-F5344CB8AC3E}">
        <p14:creationId xmlns:p14="http://schemas.microsoft.com/office/powerpoint/2010/main" val="422142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23</a:t>
            </a:fld>
            <a:endParaRPr lang="en-US"/>
          </a:p>
        </p:txBody>
      </p:sp>
    </p:spTree>
    <p:extLst>
      <p:ext uri="{BB962C8B-B14F-4D97-AF65-F5344CB8AC3E}">
        <p14:creationId xmlns:p14="http://schemas.microsoft.com/office/powerpoint/2010/main" val="1886446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24</a:t>
            </a:fld>
            <a:endParaRPr lang="en-US"/>
          </a:p>
        </p:txBody>
      </p:sp>
    </p:spTree>
    <p:extLst>
      <p:ext uri="{BB962C8B-B14F-4D97-AF65-F5344CB8AC3E}">
        <p14:creationId xmlns:p14="http://schemas.microsoft.com/office/powerpoint/2010/main" val="192907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25</a:t>
            </a:fld>
            <a:endParaRPr lang="en-US"/>
          </a:p>
        </p:txBody>
      </p:sp>
    </p:spTree>
    <p:extLst>
      <p:ext uri="{BB962C8B-B14F-4D97-AF65-F5344CB8AC3E}">
        <p14:creationId xmlns:p14="http://schemas.microsoft.com/office/powerpoint/2010/main" val="24531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26</a:t>
            </a:fld>
            <a:endParaRPr lang="en-US"/>
          </a:p>
        </p:txBody>
      </p:sp>
    </p:spTree>
    <p:extLst>
      <p:ext uri="{BB962C8B-B14F-4D97-AF65-F5344CB8AC3E}">
        <p14:creationId xmlns:p14="http://schemas.microsoft.com/office/powerpoint/2010/main" val="175544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C6D820D-8EDF-48C6-A64D-78E3F274F32C}"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60429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84675E2-70E3-0143-BAC4-66BC72AC963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7884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a-Latn"/>
          </a:p>
        </p:txBody>
      </p:sp>
      <p:sp>
        <p:nvSpPr>
          <p:cNvPr id="4" name="Slide Number Placeholder 3"/>
          <p:cNvSpPr>
            <a:spLocks noGrp="1"/>
          </p:cNvSpPr>
          <p:nvPr>
            <p:ph type="sldNum" sz="quarter" idx="10"/>
          </p:nvPr>
        </p:nvSpPr>
        <p:spPr/>
        <p:txBody>
          <a:bodyPr/>
          <a:lstStyle/>
          <a:p>
            <a:fld id="{4601DB01-AE3C-43C5-9B9C-311946B0E3D9}" type="slidenum">
              <a:rPr lang="la-Latn" smtClean="0">
                <a:solidFill>
                  <a:prstClr val="black"/>
                </a:solidFill>
              </a:rPr>
              <a:pPr/>
              <a:t>29</a:t>
            </a:fld>
            <a:endParaRPr lang="la-Latn">
              <a:solidFill>
                <a:prstClr val="black"/>
              </a:solidFill>
            </a:endParaRPr>
          </a:p>
        </p:txBody>
      </p:sp>
    </p:spTree>
    <p:extLst>
      <p:ext uri="{BB962C8B-B14F-4D97-AF65-F5344CB8AC3E}">
        <p14:creationId xmlns:p14="http://schemas.microsoft.com/office/powerpoint/2010/main" val="163341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3</a:t>
            </a:fld>
            <a:endParaRPr lang="en-US"/>
          </a:p>
        </p:txBody>
      </p:sp>
    </p:spTree>
    <p:extLst>
      <p:ext uri="{BB962C8B-B14F-4D97-AF65-F5344CB8AC3E}">
        <p14:creationId xmlns:p14="http://schemas.microsoft.com/office/powerpoint/2010/main" val="164311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Niet voor</a:t>
            </a:r>
            <a:r>
              <a:rPr lang="nl-BE" baseline="0" dirty="0" smtClean="0"/>
              <a:t> zorgbehoevende</a:t>
            </a:r>
            <a:endParaRPr lang="nl-BE" dirty="0"/>
          </a:p>
        </p:txBody>
      </p:sp>
      <p:sp>
        <p:nvSpPr>
          <p:cNvPr id="4" name="Slide Number Placeholder 3"/>
          <p:cNvSpPr>
            <a:spLocks noGrp="1"/>
          </p:cNvSpPr>
          <p:nvPr>
            <p:ph type="sldNum" sz="quarter" idx="10"/>
          </p:nvPr>
        </p:nvSpPr>
        <p:spPr/>
        <p:txBody>
          <a:bodyPr/>
          <a:lstStyle/>
          <a:p>
            <a:fld id="{084675E2-70E3-0143-BAC4-66BC72AC963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9705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31</a:t>
            </a:fld>
            <a:endParaRPr lang="en-US"/>
          </a:p>
        </p:txBody>
      </p:sp>
    </p:spTree>
    <p:extLst>
      <p:ext uri="{BB962C8B-B14F-4D97-AF65-F5344CB8AC3E}">
        <p14:creationId xmlns:p14="http://schemas.microsoft.com/office/powerpoint/2010/main" val="2249315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32</a:t>
            </a:fld>
            <a:endParaRPr lang="en-US"/>
          </a:p>
        </p:txBody>
      </p:sp>
    </p:spTree>
    <p:extLst>
      <p:ext uri="{BB962C8B-B14F-4D97-AF65-F5344CB8AC3E}">
        <p14:creationId xmlns:p14="http://schemas.microsoft.com/office/powerpoint/2010/main" val="3114640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fr-FR"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BD25D-0413-47E4-9A65-F6DC61D0A355}" type="slidenum">
              <a:rPr lang="nl-NL" altLang="fr-FR">
                <a:latin typeface="Calibri" pitchFamily="34" charset="0"/>
              </a:rPr>
              <a:pPr eaLnBrk="1" hangingPunct="1"/>
              <a:t>33</a:t>
            </a:fld>
            <a:endParaRPr lang="nl-NL" altLang="fr-FR">
              <a:latin typeface="Calibri" pitchFamily="34" charset="0"/>
            </a:endParaRPr>
          </a:p>
        </p:txBody>
      </p:sp>
    </p:spTree>
    <p:extLst>
      <p:ext uri="{BB962C8B-B14F-4D97-AF65-F5344CB8AC3E}">
        <p14:creationId xmlns:p14="http://schemas.microsoft.com/office/powerpoint/2010/main" val="1704714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34</a:t>
            </a:fld>
            <a:endParaRPr lang="en-US"/>
          </a:p>
        </p:txBody>
      </p:sp>
    </p:spTree>
    <p:extLst>
      <p:ext uri="{BB962C8B-B14F-4D97-AF65-F5344CB8AC3E}">
        <p14:creationId xmlns:p14="http://schemas.microsoft.com/office/powerpoint/2010/main" val="1291995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35</a:t>
            </a:fld>
            <a:endParaRPr lang="en-US"/>
          </a:p>
        </p:txBody>
      </p:sp>
    </p:spTree>
    <p:extLst>
      <p:ext uri="{BB962C8B-B14F-4D97-AF65-F5344CB8AC3E}">
        <p14:creationId xmlns:p14="http://schemas.microsoft.com/office/powerpoint/2010/main" val="1862092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36</a:t>
            </a:fld>
            <a:endParaRPr lang="en-US"/>
          </a:p>
        </p:txBody>
      </p:sp>
    </p:spTree>
    <p:extLst>
      <p:ext uri="{BB962C8B-B14F-4D97-AF65-F5344CB8AC3E}">
        <p14:creationId xmlns:p14="http://schemas.microsoft.com/office/powerpoint/2010/main" val="4132563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37</a:t>
            </a:fld>
            <a:endParaRPr lang="en-US"/>
          </a:p>
        </p:txBody>
      </p:sp>
    </p:spTree>
    <p:extLst>
      <p:ext uri="{BB962C8B-B14F-4D97-AF65-F5344CB8AC3E}">
        <p14:creationId xmlns:p14="http://schemas.microsoft.com/office/powerpoint/2010/main" val="3926141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38</a:t>
            </a:fld>
            <a:endParaRPr lang="en-US"/>
          </a:p>
        </p:txBody>
      </p:sp>
    </p:spTree>
    <p:extLst>
      <p:ext uri="{BB962C8B-B14F-4D97-AF65-F5344CB8AC3E}">
        <p14:creationId xmlns:p14="http://schemas.microsoft.com/office/powerpoint/2010/main" val="3559260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39</a:t>
            </a:fld>
            <a:endParaRPr lang="en-US"/>
          </a:p>
        </p:txBody>
      </p:sp>
    </p:spTree>
    <p:extLst>
      <p:ext uri="{BB962C8B-B14F-4D97-AF65-F5344CB8AC3E}">
        <p14:creationId xmlns:p14="http://schemas.microsoft.com/office/powerpoint/2010/main" val="14350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fontAlgn="ctr">
              <a:buFont typeface="Arial" panose="020B0604020202020204" pitchFamily="34" charset="0"/>
              <a:buNone/>
            </a:pPr>
            <a:endParaRPr lang="nl-BE" dirty="0" smtClean="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4</a:t>
            </a:fld>
            <a:endParaRPr lang="en-US"/>
          </a:p>
        </p:txBody>
      </p:sp>
    </p:spTree>
    <p:extLst>
      <p:ext uri="{BB962C8B-B14F-4D97-AF65-F5344CB8AC3E}">
        <p14:creationId xmlns:p14="http://schemas.microsoft.com/office/powerpoint/2010/main" val="343442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40</a:t>
            </a:fld>
            <a:endParaRPr lang="en-US"/>
          </a:p>
        </p:txBody>
      </p:sp>
    </p:spTree>
    <p:extLst>
      <p:ext uri="{BB962C8B-B14F-4D97-AF65-F5344CB8AC3E}">
        <p14:creationId xmlns:p14="http://schemas.microsoft.com/office/powerpoint/2010/main" val="2576863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41</a:t>
            </a:fld>
            <a:endParaRPr lang="en-US"/>
          </a:p>
        </p:txBody>
      </p:sp>
    </p:spTree>
    <p:extLst>
      <p:ext uri="{BB962C8B-B14F-4D97-AF65-F5344CB8AC3E}">
        <p14:creationId xmlns:p14="http://schemas.microsoft.com/office/powerpoint/2010/main" val="223009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dirty="0" smtClean="0"/>
          </a:p>
          <a:p>
            <a:endParaRPr lang="en-US" dirty="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5</a:t>
            </a:fld>
            <a:endParaRPr lang="en-US"/>
          </a:p>
        </p:txBody>
      </p:sp>
    </p:spTree>
    <p:extLst>
      <p:ext uri="{BB962C8B-B14F-4D97-AF65-F5344CB8AC3E}">
        <p14:creationId xmlns:p14="http://schemas.microsoft.com/office/powerpoint/2010/main" val="336837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1" u="sng"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6</a:t>
            </a:fld>
            <a:endParaRPr lang="en-US"/>
          </a:p>
        </p:txBody>
      </p:sp>
    </p:spTree>
    <p:extLst>
      <p:ext uri="{BB962C8B-B14F-4D97-AF65-F5344CB8AC3E}">
        <p14:creationId xmlns:p14="http://schemas.microsoft.com/office/powerpoint/2010/main" val="98199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endParaRPr lang="nl-NL" sz="1000" b="1" u="sng"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7</a:t>
            </a:fld>
            <a:endParaRPr lang="en-US"/>
          </a:p>
        </p:txBody>
      </p:sp>
    </p:spTree>
    <p:extLst>
      <p:ext uri="{BB962C8B-B14F-4D97-AF65-F5344CB8AC3E}">
        <p14:creationId xmlns:p14="http://schemas.microsoft.com/office/powerpoint/2010/main" val="409329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en-US" sz="2000" dirty="0" smtClean="0">
              <a:latin typeface="+mn-lt"/>
              <a:cs typeface="Calibri"/>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8</a:t>
            </a:fld>
            <a:endParaRPr lang="en-US"/>
          </a:p>
        </p:txBody>
      </p:sp>
    </p:spTree>
    <p:extLst>
      <p:ext uri="{BB962C8B-B14F-4D97-AF65-F5344CB8AC3E}">
        <p14:creationId xmlns:p14="http://schemas.microsoft.com/office/powerpoint/2010/main" val="19756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endParaRPr lang="en-US" sz="2000" dirty="0" smtClean="0">
              <a:latin typeface="+mn-lt"/>
              <a:cs typeface="Calibri"/>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9</a:t>
            </a:fld>
            <a:endParaRPr lang="en-US"/>
          </a:p>
        </p:txBody>
      </p:sp>
    </p:spTree>
    <p:extLst>
      <p:ext uri="{BB962C8B-B14F-4D97-AF65-F5344CB8AC3E}">
        <p14:creationId xmlns:p14="http://schemas.microsoft.com/office/powerpoint/2010/main" val="118480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13"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Tree>
    <p:extLst>
      <p:ext uri="{BB962C8B-B14F-4D97-AF65-F5344CB8AC3E}">
        <p14:creationId xmlns:p14="http://schemas.microsoft.com/office/powerpoint/2010/main" val="272125813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11225622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ekst met logo2">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11"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7004402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en tekst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2"/>
          <p:cNvSpPr>
            <a:spLocks noGrp="1"/>
          </p:cNvSpPr>
          <p:nvPr>
            <p:ph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5843175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subtitel en 2 kolommen zonder bullets met logo">
    <p:spTree>
      <p:nvGrpSpPr>
        <p:cNvPr id="1" name=""/>
        <p:cNvGrpSpPr/>
        <p:nvPr/>
      </p:nvGrpSpPr>
      <p:grpSpPr>
        <a:xfrm>
          <a:off x="0" y="0"/>
          <a:ext cx="0" cy="0"/>
          <a:chOff x="0" y="0"/>
          <a:chExt cx="0" cy="0"/>
        </a:xfrm>
      </p:grpSpPr>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6"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7" name="Tijdelijke aanduiding voor tekst 2"/>
          <p:cNvSpPr>
            <a:spLocks noGrp="1"/>
          </p:cNvSpPr>
          <p:nvPr>
            <p:ph idx="10"/>
          </p:nvPr>
        </p:nvSpPr>
        <p:spPr>
          <a:xfrm>
            <a:off x="985447" y="1425691"/>
            <a:ext cx="3429933"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3"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108854979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subtitel en 2 kolommen zonder bullets en zonder logo">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0" name="Tijdelijke aanduiding voor inhoud 9"/>
          <p:cNvSpPr>
            <a:spLocks noGrp="1"/>
          </p:cNvSpPr>
          <p:nvPr>
            <p:ph sz="quarter" idx="12"/>
          </p:nvPr>
        </p:nvSpPr>
        <p:spPr>
          <a:xfrm>
            <a:off x="978274"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116586688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2 subtitels en 2 kolommen zonder bullets en met logo">
    <p:spTree>
      <p:nvGrpSpPr>
        <p:cNvPr id="1" name=""/>
        <p:cNvGrpSpPr/>
        <p:nvPr/>
      </p:nvGrpSpPr>
      <p:grpSpPr>
        <a:xfrm>
          <a:off x="0" y="0"/>
          <a:ext cx="0" cy="0"/>
          <a:chOff x="0" y="0"/>
          <a:chExt cx="0" cy="0"/>
        </a:xfrm>
      </p:grpSpPr>
      <p:sp>
        <p:nvSpPr>
          <p:cNvPr id="11"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4"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2"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3"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1933" y="1774012"/>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Tijdelijke aanduiding voor inhoud 4"/>
          <p:cNvSpPr>
            <a:spLocks noGrp="1"/>
          </p:cNvSpPr>
          <p:nvPr>
            <p:ph sz="quarter" idx="17"/>
          </p:nvPr>
        </p:nvSpPr>
        <p:spPr>
          <a:xfrm>
            <a:off x="4752995" y="1774011"/>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90727151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6"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2458" y="1773925"/>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17"/>
          </p:nvPr>
        </p:nvSpPr>
        <p:spPr>
          <a:xfrm>
            <a:off x="4752470" y="1773924"/>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7599402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ekst zonder bullets en met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12"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3"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243"/>
            <a:ext cx="2520950"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 name="Tijdelijke aanduiding voor inhoud 5"/>
          <p:cNvSpPr>
            <a:spLocks noGrp="1"/>
          </p:cNvSpPr>
          <p:nvPr>
            <p:ph sz="quarter" idx="19"/>
          </p:nvPr>
        </p:nvSpPr>
        <p:spPr>
          <a:xfrm>
            <a:off x="3319792" y="142524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0"/>
          </p:nvPr>
        </p:nvSpPr>
        <p:spPr>
          <a:xfrm>
            <a:off x="6197738" y="1425243"/>
            <a:ext cx="2519363"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21121053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ijdelijke aanduiding voor inhoud 2"/>
          <p:cNvSpPr>
            <a:spLocks noGrp="1"/>
          </p:cNvSpPr>
          <p:nvPr>
            <p:ph sz="quarter" idx="19"/>
          </p:nvPr>
        </p:nvSpPr>
        <p:spPr>
          <a:xfrm>
            <a:off x="3311050"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Tijdelijke aanduiding voor inhoud 2"/>
          <p:cNvSpPr>
            <a:spLocks noGrp="1"/>
          </p:cNvSpPr>
          <p:nvPr>
            <p:ph sz="quarter" idx="20"/>
          </p:nvPr>
        </p:nvSpPr>
        <p:spPr>
          <a:xfrm>
            <a:off x="620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7629393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2 subtitels en 2 kolommen met logo">
    <p:spTree>
      <p:nvGrpSpPr>
        <p:cNvPr id="1" name=""/>
        <p:cNvGrpSpPr/>
        <p:nvPr/>
      </p:nvGrpSpPr>
      <p:grpSpPr>
        <a:xfrm>
          <a:off x="0" y="0"/>
          <a:ext cx="0" cy="0"/>
          <a:chOff x="0" y="0"/>
          <a:chExt cx="0" cy="0"/>
        </a:xfrm>
      </p:grpSpPr>
      <p:sp>
        <p:nvSpPr>
          <p:cNvPr id="13"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4"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0" name="Footer Placeholder 3"/>
          <p:cNvSpPr>
            <a:spLocks noGrp="1"/>
          </p:cNvSpPr>
          <p:nvPr>
            <p:ph type="ftr" sz="quarter" idx="19"/>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21"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1"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88385231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9"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10"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296448210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26"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7"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30"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0"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7946539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foto's, tekst met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2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8"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 foto's, tekst zonder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5649327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grafiek en tekst met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4"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8884650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el, grafiek en tekst zonder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1468531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en tekst met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10"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
        <p:nvSpPr>
          <p:cNvPr id="7"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8"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9792039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to en tekst zonder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7"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Tree>
    <p:extLst>
      <p:ext uri="{BB962C8B-B14F-4D97-AF65-F5344CB8AC3E}">
        <p14:creationId xmlns:p14="http://schemas.microsoft.com/office/powerpoint/2010/main" val="24070619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tekst 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9"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0"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8"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024442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 tekst z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6"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0"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12743004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of quote met logo">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30920658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smtClean="0"/>
              <a:t>Klik om de stijl te bewerken</a:t>
            </a:r>
            <a:endParaRPr lang="en-GB" noProof="0" dirty="0"/>
          </a:p>
        </p:txBody>
      </p:sp>
      <p:sp>
        <p:nvSpPr>
          <p:cNvPr id="7"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baseline="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195745914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kst of quote zonder logo">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smtClean="0"/>
              <a:t>Klik om de stijl te bewerken</a:t>
            </a:r>
            <a:endParaRPr lang="en-GB" noProof="0" dirty="0"/>
          </a:p>
        </p:txBody>
      </p:sp>
    </p:spTree>
    <p:extLst>
      <p:ext uri="{BB962C8B-B14F-4D97-AF65-F5344CB8AC3E}">
        <p14:creationId xmlns:p14="http://schemas.microsoft.com/office/powerpoint/2010/main" val="345142700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ekst of quote met logo">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chemeClr val="bg1"/>
                </a:solidFill>
                <a:latin typeface="Verdana"/>
                <a:cs typeface="Verdana"/>
              </a:defRPr>
            </a:lvl1pPr>
          </a:lstStyle>
          <a:p>
            <a:fld id="{BE7BFF24-2C35-3444-B615-6A3C0CF587B2}" type="slidenum">
              <a:rPr lang="en-US" smtClean="0"/>
              <a:pPr/>
              <a:t>‹#›</a:t>
            </a:fld>
            <a:endParaRPr lang="en-US" dirty="0"/>
          </a:p>
        </p:txBody>
      </p:sp>
      <p:pic>
        <p:nvPicPr>
          <p:cNvPr id="3" name="Afbeelding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4646"/>
          <a:stretch/>
        </p:blipFill>
        <p:spPr>
          <a:xfrm>
            <a:off x="8358560" y="5111328"/>
            <a:ext cx="455299" cy="360000"/>
          </a:xfrm>
          <a:prstGeom prst="rect">
            <a:avLst/>
          </a:prstGeom>
        </p:spPr>
      </p:pic>
    </p:spTree>
    <p:extLst>
      <p:ext uri="{BB962C8B-B14F-4D97-AF65-F5344CB8AC3E}">
        <p14:creationId xmlns:p14="http://schemas.microsoft.com/office/powerpoint/2010/main" val="89882330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of quote zonder logo">
    <p:bg>
      <p:bgPr>
        <a:solidFill>
          <a:schemeClr val="tx1"/>
        </a:solidFill>
        <a:effectLst/>
      </p:bgPr>
    </p:bg>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7067130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ubbel met log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477" y="1411193"/>
            <a:ext cx="3196439" cy="2880512"/>
          </a:xfrm>
          <a:prstGeom prst="rect">
            <a:avLst/>
          </a:prstGeom>
        </p:spPr>
      </p:pic>
      <p:sp>
        <p:nvSpPr>
          <p:cNvPr id="5"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8"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0"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40656577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ubbel zonder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4"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spTree>
    <p:extLst>
      <p:ext uri="{BB962C8B-B14F-4D97-AF65-F5344CB8AC3E}">
        <p14:creationId xmlns:p14="http://schemas.microsoft.com/office/powerpoint/2010/main" val="24051752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ee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715000"/>
          </a:xfrm>
          <a:prstGeom prst="rect">
            <a:avLst/>
          </a:prstGeom>
        </p:spPr>
        <p:txBody>
          <a:bodyPr anchor="ctr"/>
          <a:lstStyle>
            <a:lvl1pPr marL="0" indent="0" algn="ctr">
              <a:buNone/>
              <a:defRPr/>
            </a:lvl1pPr>
          </a:lstStyle>
          <a:p>
            <a:r>
              <a:rPr lang="nl-NL" smtClean="0"/>
              <a:t>Klik op het pictogram als u een afbeelding wilt toevoegen</a:t>
            </a:r>
            <a:endParaRPr lang="en-US" dirty="0"/>
          </a:p>
        </p:txBody>
      </p:sp>
    </p:spTree>
    <p:extLst>
      <p:ext uri="{BB962C8B-B14F-4D97-AF65-F5344CB8AC3E}">
        <p14:creationId xmlns:p14="http://schemas.microsoft.com/office/powerpoint/2010/main" val="1507773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2" name="Picture 1" descr="Welcom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94920" y="2077936"/>
            <a:ext cx="2301315" cy="581593"/>
          </a:xfrm>
          <a:prstGeom prst="rect">
            <a:avLst/>
          </a:prstGeom>
        </p:spPr>
      </p:pic>
      <p:pic>
        <p:nvPicPr>
          <p:cNvPr id="5" name="Picture 2" descr="C:\Users\sofie.de.pue\Desktop\New folder\PPT16-9_7.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 r="-1"/>
          <a:stretch/>
        </p:blipFill>
        <p:spPr bwMode="auto">
          <a:xfrm>
            <a:off x="-60474" y="0"/>
            <a:ext cx="9252346" cy="5735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721749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descr="119544986_sup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17" t="3064" r="9425" b="14209"/>
          <a:stretch/>
        </p:blipFill>
        <p:spPr>
          <a:xfrm>
            <a:off x="0" y="0"/>
            <a:ext cx="9144000" cy="5715000"/>
          </a:xfrm>
          <a:prstGeom prst="rect">
            <a:avLst/>
          </a:prstGeom>
        </p:spPr>
      </p:pic>
      <p:pic>
        <p:nvPicPr>
          <p:cNvPr id="3" name="Picture 2"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624" y="548628"/>
            <a:ext cx="3238423" cy="2918630"/>
          </a:xfrm>
          <a:prstGeom prst="rect">
            <a:avLst/>
          </a:prstGeom>
        </p:spPr>
      </p:pic>
      <p:pic>
        <p:nvPicPr>
          <p:cNvPr id="2" name="Picture 1" descr="agend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34931" b="30137"/>
          <a:stretch/>
        </p:blipFill>
        <p:spPr>
          <a:xfrm>
            <a:off x="1244946" y="1473888"/>
            <a:ext cx="2809393" cy="981364"/>
          </a:xfrm>
          <a:prstGeom prst="rect">
            <a:avLst/>
          </a:prstGeom>
        </p:spPr>
      </p:pic>
    </p:spTree>
    <p:extLst>
      <p:ext uri="{BB962C8B-B14F-4D97-AF65-F5344CB8AC3E}">
        <p14:creationId xmlns:p14="http://schemas.microsoft.com/office/powerpoint/2010/main" val="1955233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ragen staat vrij">
    <p:spTree>
      <p:nvGrpSpPr>
        <p:cNvPr id="1" name=""/>
        <p:cNvGrpSpPr/>
        <p:nvPr/>
      </p:nvGrpSpPr>
      <p:grpSpPr>
        <a:xfrm>
          <a:off x="0" y="0"/>
          <a:ext cx="0" cy="0"/>
          <a:chOff x="0" y="0"/>
          <a:chExt cx="0" cy="0"/>
        </a:xfrm>
      </p:grpSpPr>
      <p:pic>
        <p:nvPicPr>
          <p:cNvPr id="6" name="Picture 5" descr="offset_22278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263529" cy="5776952"/>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49743" y="1279840"/>
            <a:ext cx="3238423" cy="2918630"/>
          </a:xfrm>
          <a:prstGeom prst="rect">
            <a:avLst/>
          </a:prstGeom>
        </p:spPr>
      </p:pic>
      <p:pic>
        <p:nvPicPr>
          <p:cNvPr id="8" name="Picture 7" descr="vragen.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97222" y="2217352"/>
            <a:ext cx="2259739" cy="1144414"/>
          </a:xfrm>
          <a:prstGeom prst="rect">
            <a:avLst/>
          </a:prstGeom>
        </p:spPr>
      </p:pic>
    </p:spTree>
    <p:extLst>
      <p:ext uri="{BB962C8B-B14F-4D97-AF65-F5344CB8AC3E}">
        <p14:creationId xmlns:p14="http://schemas.microsoft.com/office/powerpoint/2010/main" val="378651565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nk u">
    <p:spTree>
      <p:nvGrpSpPr>
        <p:cNvPr id="1" name=""/>
        <p:cNvGrpSpPr/>
        <p:nvPr/>
      </p:nvGrpSpPr>
      <p:grpSpPr>
        <a:xfrm>
          <a:off x="0" y="0"/>
          <a:ext cx="0" cy="0"/>
          <a:chOff x="0" y="0"/>
          <a:chExt cx="0" cy="0"/>
        </a:xfrm>
      </p:grpSpPr>
      <p:pic>
        <p:nvPicPr>
          <p:cNvPr id="6" name="Picture 5" descr="p64115592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745976"/>
          </a:xfrm>
          <a:prstGeom prst="rect">
            <a:avLst/>
          </a:prstGeom>
        </p:spPr>
      </p:pic>
      <p:pic>
        <p:nvPicPr>
          <p:cNvPr id="5" name="Picture 4"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3508" y="1070663"/>
            <a:ext cx="3189112" cy="2874188"/>
          </a:xfrm>
          <a:prstGeom prst="rect">
            <a:avLst/>
          </a:prstGeom>
        </p:spPr>
      </p:pic>
      <p:pic>
        <p:nvPicPr>
          <p:cNvPr id="7" name="Picture 6" descr="dank.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26759" y="2229093"/>
            <a:ext cx="1886228" cy="665761"/>
          </a:xfrm>
          <a:prstGeom prst="rect">
            <a:avLst/>
          </a:prstGeom>
        </p:spPr>
      </p:pic>
    </p:spTree>
    <p:extLst>
      <p:ext uri="{BB962C8B-B14F-4D97-AF65-F5344CB8AC3E}">
        <p14:creationId xmlns:p14="http://schemas.microsoft.com/office/powerpoint/2010/main" val="3061250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6"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8"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173354719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 was een fijn publiek">
    <p:spTree>
      <p:nvGrpSpPr>
        <p:cNvPr id="1" name=""/>
        <p:cNvGrpSpPr/>
        <p:nvPr/>
      </p:nvGrpSpPr>
      <p:grpSpPr>
        <a:xfrm>
          <a:off x="0" y="0"/>
          <a:ext cx="0" cy="0"/>
          <a:chOff x="0" y="0"/>
          <a:chExt cx="0" cy="0"/>
        </a:xfrm>
      </p:grpSpPr>
      <p:pic>
        <p:nvPicPr>
          <p:cNvPr id="6" name="Picture 5" descr="p641m716513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5745976"/>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5389" y="1249957"/>
            <a:ext cx="3189112" cy="2874188"/>
          </a:xfrm>
          <a:prstGeom prst="rect">
            <a:avLst/>
          </a:prstGeom>
        </p:spPr>
      </p:pic>
      <p:pic>
        <p:nvPicPr>
          <p:cNvPr id="8" name="Picture 7" descr="u was.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66735" y="1961030"/>
            <a:ext cx="2152663" cy="1435182"/>
          </a:xfrm>
          <a:prstGeom prst="rect">
            <a:avLst/>
          </a:prstGeom>
        </p:spPr>
      </p:pic>
    </p:spTree>
    <p:extLst>
      <p:ext uri="{BB962C8B-B14F-4D97-AF65-F5344CB8AC3E}">
        <p14:creationId xmlns:p14="http://schemas.microsoft.com/office/powerpoint/2010/main" val="13531249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el en tekst - met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785" y="388484"/>
            <a:ext cx="6443790" cy="976174"/>
          </a:xfrm>
        </p:spPr>
        <p:txBody>
          <a:bodyPr/>
          <a:lstStyle>
            <a:lvl1pPr>
              <a:defRPr baseline="0"/>
            </a:lvl1pPr>
          </a:lstStyle>
          <a:p>
            <a:r>
              <a:rPr lang="nl-BE" noProof="0" smtClean="0"/>
              <a:t>Click to add title</a:t>
            </a:r>
            <a:endParaRPr lang="nl-BE" noProof="0"/>
          </a:p>
        </p:txBody>
      </p:sp>
      <p:sp>
        <p:nvSpPr>
          <p:cNvPr id="3" name="Tijdelijke aanduiding voor inhoud 2"/>
          <p:cNvSpPr>
            <a:spLocks noGrp="1"/>
          </p:cNvSpPr>
          <p:nvPr>
            <p:ph idx="1" hasCustomPrompt="1"/>
          </p:nvPr>
        </p:nvSpPr>
        <p:spPr bwMode="gray">
          <a:xfrm>
            <a:off x="696229" y="1405906"/>
            <a:ext cx="8007705" cy="3587324"/>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nl-BE" noProof="0" smtClean="0"/>
              <a:t>Click to add text</a:t>
            </a:r>
          </a:p>
          <a:p>
            <a:pPr lvl="1"/>
            <a:r>
              <a:rPr lang="nl-BE" noProof="0" smtClean="0"/>
              <a:t>Second level</a:t>
            </a:r>
          </a:p>
          <a:p>
            <a:pPr lvl="2"/>
            <a:r>
              <a:rPr lang="nl-BE" noProof="0" smtClean="0"/>
              <a:t>Third level</a:t>
            </a:r>
          </a:p>
          <a:p>
            <a:pPr lvl="4"/>
            <a:endParaRPr lang="nl-BE" noProof="0" smtClean="0"/>
          </a:p>
        </p:txBody>
      </p:sp>
      <p:sp>
        <p:nvSpPr>
          <p:cNvPr id="4" name="Tekstvak 3"/>
          <p:cNvSpPr txBox="1"/>
          <p:nvPr/>
        </p:nvSpPr>
        <p:spPr>
          <a:xfrm>
            <a:off x="7113603" y="5843776"/>
            <a:ext cx="184666" cy="369332"/>
          </a:xfrm>
          <a:prstGeom prst="rect">
            <a:avLst/>
          </a:prstGeom>
          <a:noFill/>
        </p:spPr>
        <p:txBody>
          <a:bodyPr wrap="none" rtlCol="0">
            <a:spAutoFit/>
          </a:bodyPr>
          <a:lstStyle/>
          <a:p>
            <a:endParaRPr lang="en-GB" noProof="0" dirty="0" smtClean="0">
              <a:solidFill>
                <a:srgbClr val="003366"/>
              </a:solidFill>
              <a:latin typeface="Calibri"/>
              <a:cs typeface="Calibri"/>
            </a:endParaRPr>
          </a:p>
        </p:txBody>
      </p:sp>
      <p:sp>
        <p:nvSpPr>
          <p:cNvPr id="7" name="Footer Placeholder 3"/>
          <p:cNvSpPr>
            <a:spLocks noGrp="1"/>
          </p:cNvSpPr>
          <p:nvPr>
            <p:ph type="ftr" sz="quarter" idx="3"/>
          </p:nvPr>
        </p:nvSpPr>
        <p:spPr>
          <a:xfrm>
            <a:off x="448898" y="5342551"/>
            <a:ext cx="2895600" cy="303212"/>
          </a:xfrm>
          <a:prstGeom prst="rect">
            <a:avLst/>
          </a:prstGeom>
        </p:spPr>
        <p:txBody>
          <a:bodyPr vert="horz" lIns="91440" tIns="45720" rIns="91440" bIns="45720" rtlCol="0" anchor="ctr"/>
          <a:lstStyle>
            <a:lvl1pPr algn="l">
              <a:defRPr sz="1000">
                <a:solidFill>
                  <a:srgbClr val="00AEEF"/>
                </a:solidFill>
                <a:latin typeface="Verdana"/>
                <a:cs typeface="Verdana"/>
              </a:defRPr>
            </a:lvl1pPr>
          </a:lstStyle>
          <a:p>
            <a:r>
              <a:rPr lang="en-US" dirty="0" err="1" smtClean="0"/>
              <a:t>Maatschappij</a:t>
            </a:r>
            <a:endParaRPr lang="en-US" dirty="0"/>
          </a:p>
        </p:txBody>
      </p:sp>
      <p:sp>
        <p:nvSpPr>
          <p:cNvPr id="8" name="Slide Number Placeholder 4"/>
          <p:cNvSpPr>
            <a:spLocks noGrp="1"/>
          </p:cNvSpPr>
          <p:nvPr>
            <p:ph type="sldNum" sz="quarter" idx="4"/>
          </p:nvPr>
        </p:nvSpPr>
        <p:spPr>
          <a:xfrm>
            <a:off x="3513079" y="5329040"/>
            <a:ext cx="2133600" cy="303212"/>
          </a:xfrm>
          <a:prstGeom prst="rect">
            <a:avLst/>
          </a:prstGeom>
        </p:spPr>
        <p:txBody>
          <a:bodyPr vert="horz" lIns="91440" tIns="45720" rIns="91440" bIns="45720" rtlCol="0" anchor="ctr"/>
          <a:lstStyle>
            <a:lvl1pPr algn="ctr">
              <a:defRPr sz="1000">
                <a:solidFill>
                  <a:srgbClr val="003366"/>
                </a:solidFill>
                <a:latin typeface="Verdana"/>
                <a:cs typeface="Verdana"/>
              </a:defRPr>
            </a:lvl1pPr>
          </a:lstStyle>
          <a:p>
            <a:fld id="{BE7BFF24-2C35-3444-B615-6A3C0CF587B2}" type="slidenum">
              <a:rPr lang="en-US" smtClean="0"/>
              <a:pPr/>
              <a:t>‹#›</a:t>
            </a:fld>
            <a:endParaRPr lang="en-US"/>
          </a:p>
        </p:txBody>
      </p:sp>
    </p:spTree>
    <p:extLst>
      <p:ext uri="{BB962C8B-B14F-4D97-AF65-F5344CB8AC3E}">
        <p14:creationId xmlns:p14="http://schemas.microsoft.com/office/powerpoint/2010/main" val="409716039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13"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Tree>
    <p:extLst>
      <p:ext uri="{BB962C8B-B14F-4D97-AF65-F5344CB8AC3E}">
        <p14:creationId xmlns:p14="http://schemas.microsoft.com/office/powerpoint/2010/main" val="327375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9"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10"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318925466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smtClean="0"/>
              <a:t>Klik om de stijl te bewerken</a:t>
            </a:r>
            <a:endParaRPr lang="en-GB" noProof="0" dirty="0"/>
          </a:p>
        </p:txBody>
      </p:sp>
      <p:sp>
        <p:nvSpPr>
          <p:cNvPr id="7"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baseline="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4143698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6"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8"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260252362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oofdstukscherm met logo">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082" y="1790748"/>
            <a:ext cx="618891" cy="557721"/>
          </a:xfrm>
          <a:prstGeom prst="rect">
            <a:avLst/>
          </a:prstGeom>
        </p:spPr>
      </p:pic>
      <p:sp>
        <p:nvSpPr>
          <p:cNvPr id="2"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
        <p:nvSpPr>
          <p:cNvPr id="8" name="Text Placeholder 7"/>
          <p:cNvSpPr>
            <a:spLocks noGrp="1"/>
          </p:cNvSpPr>
          <p:nvPr>
            <p:ph type="body" sz="quarter" idx="10" hasCustomPrompt="1"/>
          </p:nvPr>
        </p:nvSpPr>
        <p:spPr bwMode="white">
          <a:xfrm>
            <a:off x="624950" y="1742502"/>
            <a:ext cx="946150" cy="649287"/>
          </a:xfrm>
          <a:prstGeom prst="rect">
            <a:avLst/>
          </a:prstGeom>
          <a:noFill/>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0"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353310460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oofdstukscherm zonder logo">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53" y="1790749"/>
            <a:ext cx="618520" cy="557720"/>
          </a:xfrm>
          <a:prstGeom prst="rect">
            <a:avLst/>
          </a:prstGeom>
        </p:spPr>
      </p:pic>
      <p:sp>
        <p:nvSpPr>
          <p:cNvPr id="8" name="Text Placeholder 7"/>
          <p:cNvSpPr>
            <a:spLocks noGrp="1"/>
          </p:cNvSpPr>
          <p:nvPr>
            <p:ph type="body" sz="quarter" idx="10" hasCustomPrompt="1"/>
          </p:nvPr>
        </p:nvSpPr>
        <p:spPr bwMode="white">
          <a:xfrm>
            <a:off x="623526" y="1742502"/>
            <a:ext cx="946150" cy="649287"/>
          </a:xfrm>
          <a:prstGeom prst="rect">
            <a:avLst/>
          </a:prstGeom>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sp>
        <p:nvSpPr>
          <p:cNvPr id="6"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201290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el en tekst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kstvak 3"/>
          <p:cNvSpPr txBox="1"/>
          <p:nvPr/>
        </p:nvSpPr>
        <p:spPr>
          <a:xfrm>
            <a:off x="7113603" y="5843776"/>
            <a:ext cx="184646" cy="261568"/>
          </a:xfrm>
          <a:prstGeom prst="rect">
            <a:avLst/>
          </a:prstGeom>
          <a:noFill/>
        </p:spPr>
        <p:txBody>
          <a:bodyPr wrap="none" lIns="91398" tIns="45699" rIns="91398" bIns="45699" rtlCol="0">
            <a:spAutoFit/>
          </a:bodyPr>
          <a:lstStyle/>
          <a:p>
            <a:endParaRPr lang="en-GB" smtClean="0">
              <a:solidFill>
                <a:srgbClr val="003366"/>
              </a:solidFill>
              <a:ea typeface="Verdana"/>
              <a:cs typeface="Verdana"/>
              <a:sym typeface="Verdana"/>
            </a:endParaRPr>
          </a:p>
        </p:txBody>
      </p:sp>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403310364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 en tekst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4628625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oofdstukscherm met logo">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082" y="1790748"/>
            <a:ext cx="618891" cy="557721"/>
          </a:xfrm>
          <a:prstGeom prst="rect">
            <a:avLst/>
          </a:prstGeom>
        </p:spPr>
      </p:pic>
      <p:sp>
        <p:nvSpPr>
          <p:cNvPr id="2"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
        <p:nvSpPr>
          <p:cNvPr id="8" name="Text Placeholder 7"/>
          <p:cNvSpPr>
            <a:spLocks noGrp="1"/>
          </p:cNvSpPr>
          <p:nvPr>
            <p:ph type="body" sz="quarter" idx="10" hasCustomPrompt="1"/>
          </p:nvPr>
        </p:nvSpPr>
        <p:spPr bwMode="white">
          <a:xfrm>
            <a:off x="624950" y="1742502"/>
            <a:ext cx="946150" cy="649287"/>
          </a:xfrm>
          <a:prstGeom prst="rect">
            <a:avLst/>
          </a:prstGeom>
          <a:noFill/>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0"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7805387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275985647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251580606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en tekst met logo2">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11"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40711918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 en tekst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2"/>
          <p:cNvSpPr>
            <a:spLocks noGrp="1"/>
          </p:cNvSpPr>
          <p:nvPr>
            <p:ph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1375129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subtitel en 2 kolommen zonder bullets met logo">
    <p:spTree>
      <p:nvGrpSpPr>
        <p:cNvPr id="1" name=""/>
        <p:cNvGrpSpPr/>
        <p:nvPr/>
      </p:nvGrpSpPr>
      <p:grpSpPr>
        <a:xfrm>
          <a:off x="0" y="0"/>
          <a:ext cx="0" cy="0"/>
          <a:chOff x="0" y="0"/>
          <a:chExt cx="0" cy="0"/>
        </a:xfrm>
      </p:grpSpPr>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6"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7" name="Tijdelijke aanduiding voor tekst 2"/>
          <p:cNvSpPr>
            <a:spLocks noGrp="1"/>
          </p:cNvSpPr>
          <p:nvPr>
            <p:ph idx="10"/>
          </p:nvPr>
        </p:nvSpPr>
        <p:spPr>
          <a:xfrm>
            <a:off x="985447" y="1425691"/>
            <a:ext cx="3429933"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3"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13891680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 subtitel en 2 kolommen zonder bullets en zonder logo">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0" name="Tijdelijke aanduiding voor inhoud 9"/>
          <p:cNvSpPr>
            <a:spLocks noGrp="1"/>
          </p:cNvSpPr>
          <p:nvPr>
            <p:ph sz="quarter" idx="12"/>
          </p:nvPr>
        </p:nvSpPr>
        <p:spPr>
          <a:xfrm>
            <a:off x="978274"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269695394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2 subtitels en 2 kolommen zonder bullets en met logo">
    <p:spTree>
      <p:nvGrpSpPr>
        <p:cNvPr id="1" name=""/>
        <p:cNvGrpSpPr/>
        <p:nvPr/>
      </p:nvGrpSpPr>
      <p:grpSpPr>
        <a:xfrm>
          <a:off x="0" y="0"/>
          <a:ext cx="0" cy="0"/>
          <a:chOff x="0" y="0"/>
          <a:chExt cx="0" cy="0"/>
        </a:xfrm>
      </p:grpSpPr>
      <p:sp>
        <p:nvSpPr>
          <p:cNvPr id="11"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4"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2"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3"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1933" y="1774012"/>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Tijdelijke aanduiding voor inhoud 4"/>
          <p:cNvSpPr>
            <a:spLocks noGrp="1"/>
          </p:cNvSpPr>
          <p:nvPr>
            <p:ph sz="quarter" idx="17"/>
          </p:nvPr>
        </p:nvSpPr>
        <p:spPr>
          <a:xfrm>
            <a:off x="4752995" y="1774011"/>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3294727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6"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2458" y="1773925"/>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17"/>
          </p:nvPr>
        </p:nvSpPr>
        <p:spPr>
          <a:xfrm>
            <a:off x="4752470" y="1773924"/>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3035659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en tekst zonder bullets en met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12"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3"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243"/>
            <a:ext cx="2520950"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 name="Tijdelijke aanduiding voor inhoud 5"/>
          <p:cNvSpPr>
            <a:spLocks noGrp="1"/>
          </p:cNvSpPr>
          <p:nvPr>
            <p:ph sz="quarter" idx="19"/>
          </p:nvPr>
        </p:nvSpPr>
        <p:spPr>
          <a:xfrm>
            <a:off x="3319792" y="142524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0"/>
          </p:nvPr>
        </p:nvSpPr>
        <p:spPr>
          <a:xfrm>
            <a:off x="6197738" y="1425243"/>
            <a:ext cx="2519363"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8636686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ijdelijke aanduiding voor inhoud 2"/>
          <p:cNvSpPr>
            <a:spLocks noGrp="1"/>
          </p:cNvSpPr>
          <p:nvPr>
            <p:ph sz="quarter" idx="19"/>
          </p:nvPr>
        </p:nvSpPr>
        <p:spPr>
          <a:xfrm>
            <a:off x="3311050"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Tijdelijke aanduiding voor inhoud 2"/>
          <p:cNvSpPr>
            <a:spLocks noGrp="1"/>
          </p:cNvSpPr>
          <p:nvPr>
            <p:ph sz="quarter" idx="20"/>
          </p:nvPr>
        </p:nvSpPr>
        <p:spPr>
          <a:xfrm>
            <a:off x="620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56967563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scherm zonder logo">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53" y="1790749"/>
            <a:ext cx="618520" cy="557720"/>
          </a:xfrm>
          <a:prstGeom prst="rect">
            <a:avLst/>
          </a:prstGeom>
        </p:spPr>
      </p:pic>
      <p:sp>
        <p:nvSpPr>
          <p:cNvPr id="8" name="Text Placeholder 7"/>
          <p:cNvSpPr>
            <a:spLocks noGrp="1"/>
          </p:cNvSpPr>
          <p:nvPr>
            <p:ph type="body" sz="quarter" idx="10" hasCustomPrompt="1"/>
          </p:nvPr>
        </p:nvSpPr>
        <p:spPr bwMode="white">
          <a:xfrm>
            <a:off x="623526" y="1742502"/>
            <a:ext cx="946150" cy="649287"/>
          </a:xfrm>
          <a:prstGeom prst="rect">
            <a:avLst/>
          </a:prstGeom>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sp>
        <p:nvSpPr>
          <p:cNvPr id="6"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101287251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2 subtitels en 2 kolommen met logo">
    <p:spTree>
      <p:nvGrpSpPr>
        <p:cNvPr id="1" name=""/>
        <p:cNvGrpSpPr/>
        <p:nvPr/>
      </p:nvGrpSpPr>
      <p:grpSpPr>
        <a:xfrm>
          <a:off x="0" y="0"/>
          <a:ext cx="0" cy="0"/>
          <a:chOff x="0" y="0"/>
          <a:chExt cx="0" cy="0"/>
        </a:xfrm>
      </p:grpSpPr>
      <p:sp>
        <p:nvSpPr>
          <p:cNvPr id="13"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4"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0" name="Footer Placeholder 3"/>
          <p:cNvSpPr>
            <a:spLocks noGrp="1"/>
          </p:cNvSpPr>
          <p:nvPr>
            <p:ph type="ftr" sz="quarter" idx="19"/>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21"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1"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5006226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26"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7"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30"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0"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78623640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foto's, tekst met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2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8"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9936810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 foto's, tekst zonder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280818612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grafiek en tekst met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4"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1817983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el, grafiek en tekst zonder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458120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to en tekst met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10"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
        <p:nvSpPr>
          <p:cNvPr id="7"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8"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79757777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oto en tekst zonder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7"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Tree>
    <p:extLst>
      <p:ext uri="{BB962C8B-B14F-4D97-AF65-F5344CB8AC3E}">
        <p14:creationId xmlns:p14="http://schemas.microsoft.com/office/powerpoint/2010/main" val="357616046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 tekst 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9"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0"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8"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49166606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 tekst z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6"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0"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1759483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en tekst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kstvak 3"/>
          <p:cNvSpPr txBox="1"/>
          <p:nvPr/>
        </p:nvSpPr>
        <p:spPr>
          <a:xfrm>
            <a:off x="7113603" y="5843776"/>
            <a:ext cx="184646" cy="261568"/>
          </a:xfrm>
          <a:prstGeom prst="rect">
            <a:avLst/>
          </a:prstGeom>
          <a:noFill/>
        </p:spPr>
        <p:txBody>
          <a:bodyPr wrap="none" lIns="91398" tIns="45699" rIns="91398" bIns="45699" rtlCol="0">
            <a:spAutoFit/>
          </a:bodyPr>
          <a:lstStyle/>
          <a:p>
            <a:endParaRPr lang="en-GB" noProof="0" smtClean="0">
              <a:solidFill>
                <a:srgbClr val="003366"/>
              </a:solidFill>
              <a:latin typeface="Verdana"/>
              <a:ea typeface="Verdana"/>
              <a:cs typeface="Verdana"/>
              <a:sym typeface="Verdana"/>
            </a:endParaRPr>
          </a:p>
        </p:txBody>
      </p:sp>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62176730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kst of quote met logo">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42007186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ekst of quote zonder logo">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smtClean="0"/>
              <a:t>Klik om de stijl te bewerken</a:t>
            </a:r>
            <a:endParaRPr lang="en-GB" noProof="0" dirty="0"/>
          </a:p>
        </p:txBody>
      </p:sp>
    </p:spTree>
    <p:extLst>
      <p:ext uri="{BB962C8B-B14F-4D97-AF65-F5344CB8AC3E}">
        <p14:creationId xmlns:p14="http://schemas.microsoft.com/office/powerpoint/2010/main" val="26009324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ekst of quote met logo">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chemeClr val="bg1"/>
                </a:solidFill>
                <a:latin typeface="Verdana"/>
                <a:cs typeface="Verdana"/>
              </a:defRPr>
            </a:lvl1pPr>
          </a:lstStyle>
          <a:p>
            <a:fld id="{BE7BFF24-2C35-3444-B615-6A3C0CF587B2}" type="slidenum">
              <a:rPr lang="en-US" smtClean="0">
                <a:solidFill>
                  <a:srgbClr val="FFFFFF"/>
                </a:solidFill>
              </a:rPr>
              <a:pPr/>
              <a:t>‹#›</a:t>
            </a:fld>
            <a:endParaRPr lang="en-US" dirty="0">
              <a:solidFill>
                <a:srgbClr val="FFFFFF"/>
              </a:solidFill>
            </a:endParaRPr>
          </a:p>
        </p:txBody>
      </p:sp>
      <p:pic>
        <p:nvPicPr>
          <p:cNvPr id="3" name="Afbeelding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4646"/>
          <a:stretch/>
        </p:blipFill>
        <p:spPr>
          <a:xfrm>
            <a:off x="8358560" y="5111328"/>
            <a:ext cx="455299" cy="360000"/>
          </a:xfrm>
          <a:prstGeom prst="rect">
            <a:avLst/>
          </a:prstGeom>
        </p:spPr>
      </p:pic>
    </p:spTree>
    <p:extLst>
      <p:ext uri="{BB962C8B-B14F-4D97-AF65-F5344CB8AC3E}">
        <p14:creationId xmlns:p14="http://schemas.microsoft.com/office/powerpoint/2010/main" val="370246063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ekst of quote zonder logo">
    <p:bg>
      <p:bgPr>
        <a:solidFill>
          <a:schemeClr val="tx1"/>
        </a:solidFill>
        <a:effectLst/>
      </p:bgPr>
    </p:bg>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12597985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ubbel met log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477" y="1411193"/>
            <a:ext cx="3196439" cy="2880512"/>
          </a:xfrm>
          <a:prstGeom prst="rect">
            <a:avLst/>
          </a:prstGeom>
        </p:spPr>
      </p:pic>
      <p:sp>
        <p:nvSpPr>
          <p:cNvPr id="5"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8"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0"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15611306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ubbel zonder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4"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spTree>
    <p:extLst>
      <p:ext uri="{BB962C8B-B14F-4D97-AF65-F5344CB8AC3E}">
        <p14:creationId xmlns:p14="http://schemas.microsoft.com/office/powerpoint/2010/main" val="148150863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ee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715000"/>
          </a:xfrm>
          <a:prstGeom prst="rect">
            <a:avLst/>
          </a:prstGeom>
        </p:spPr>
        <p:txBody>
          <a:bodyPr anchor="ctr"/>
          <a:lstStyle>
            <a:lvl1pPr marL="0" indent="0" algn="ctr">
              <a:buNone/>
              <a:defRPr/>
            </a:lvl1pPr>
          </a:lstStyle>
          <a:p>
            <a:r>
              <a:rPr lang="nl-NL" smtClean="0"/>
              <a:t>Klik op het pictogram als u een afbeelding wilt toevoegen</a:t>
            </a:r>
            <a:endParaRPr lang="en-US" dirty="0"/>
          </a:p>
        </p:txBody>
      </p:sp>
    </p:spTree>
    <p:extLst>
      <p:ext uri="{BB962C8B-B14F-4D97-AF65-F5344CB8AC3E}">
        <p14:creationId xmlns:p14="http://schemas.microsoft.com/office/powerpoint/2010/main" val="293922780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2" name="Picture 1" descr="Welcom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94920" y="2077936"/>
            <a:ext cx="2301315" cy="581593"/>
          </a:xfrm>
          <a:prstGeom prst="rect">
            <a:avLst/>
          </a:prstGeom>
        </p:spPr>
      </p:pic>
      <p:pic>
        <p:nvPicPr>
          <p:cNvPr id="5" name="Picture 2" descr="C:\Users\sofie.de.pue\Desktop\New folder\PPT16-9_7.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 r="-1"/>
          <a:stretch/>
        </p:blipFill>
        <p:spPr bwMode="auto">
          <a:xfrm>
            <a:off x="-60474" y="0"/>
            <a:ext cx="9252346" cy="5735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1702022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descr="119544986_sup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17" t="3064" r="9425" b="14209"/>
          <a:stretch/>
        </p:blipFill>
        <p:spPr>
          <a:xfrm>
            <a:off x="0" y="0"/>
            <a:ext cx="9144000" cy="5715000"/>
          </a:xfrm>
          <a:prstGeom prst="rect">
            <a:avLst/>
          </a:prstGeom>
        </p:spPr>
      </p:pic>
      <p:pic>
        <p:nvPicPr>
          <p:cNvPr id="3" name="Picture 2"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624" y="548628"/>
            <a:ext cx="3238423" cy="2918630"/>
          </a:xfrm>
          <a:prstGeom prst="rect">
            <a:avLst/>
          </a:prstGeom>
        </p:spPr>
      </p:pic>
      <p:pic>
        <p:nvPicPr>
          <p:cNvPr id="2" name="Picture 1" descr="agend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34931" b="30137"/>
          <a:stretch/>
        </p:blipFill>
        <p:spPr>
          <a:xfrm>
            <a:off x="1244946" y="1473888"/>
            <a:ext cx="2809393" cy="981364"/>
          </a:xfrm>
          <a:prstGeom prst="rect">
            <a:avLst/>
          </a:prstGeom>
        </p:spPr>
      </p:pic>
    </p:spTree>
    <p:extLst>
      <p:ext uri="{BB962C8B-B14F-4D97-AF65-F5344CB8AC3E}">
        <p14:creationId xmlns:p14="http://schemas.microsoft.com/office/powerpoint/2010/main" val="1059894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ragen staat vrij">
    <p:spTree>
      <p:nvGrpSpPr>
        <p:cNvPr id="1" name=""/>
        <p:cNvGrpSpPr/>
        <p:nvPr/>
      </p:nvGrpSpPr>
      <p:grpSpPr>
        <a:xfrm>
          <a:off x="0" y="0"/>
          <a:ext cx="0" cy="0"/>
          <a:chOff x="0" y="0"/>
          <a:chExt cx="0" cy="0"/>
        </a:xfrm>
      </p:grpSpPr>
      <p:pic>
        <p:nvPicPr>
          <p:cNvPr id="6" name="Picture 5" descr="offset_22278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263529" cy="5776952"/>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49743" y="1279840"/>
            <a:ext cx="3238423" cy="2918630"/>
          </a:xfrm>
          <a:prstGeom prst="rect">
            <a:avLst/>
          </a:prstGeom>
        </p:spPr>
      </p:pic>
      <p:pic>
        <p:nvPicPr>
          <p:cNvPr id="8" name="Picture 7" descr="vragen.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97222" y="2217352"/>
            <a:ext cx="2259739" cy="1144414"/>
          </a:xfrm>
          <a:prstGeom prst="rect">
            <a:avLst/>
          </a:prstGeom>
        </p:spPr>
      </p:pic>
    </p:spTree>
    <p:extLst>
      <p:ext uri="{BB962C8B-B14F-4D97-AF65-F5344CB8AC3E}">
        <p14:creationId xmlns:p14="http://schemas.microsoft.com/office/powerpoint/2010/main" val="35702057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5" name="Footer Placeholder 3"/>
          <p:cNvSpPr>
            <a:spLocks noGrp="1"/>
          </p:cNvSpPr>
          <p:nvPr>
            <p:ph type="ftr" sz="quarter" idx="3"/>
          </p:nvPr>
        </p:nvSpPr>
        <p:spPr>
          <a:xfrm>
            <a:off x="3127023" y="5292527"/>
            <a:ext cx="2895600" cy="303212"/>
          </a:xfrm>
          <a:prstGeom prst="rect">
            <a:avLst/>
          </a:prstGeom>
        </p:spPr>
        <p:txBody>
          <a:bodyPr vert="horz" lIns="91440" tIns="45720" rIns="91440" bIns="45720" rtlCol="0" anchor="ctr"/>
          <a:lstStyle>
            <a:lvl1pPr algn="ctr">
              <a:defRPr sz="700" i="1">
                <a:solidFill>
                  <a:schemeClr val="bg1">
                    <a:lumMod val="65000"/>
                  </a:schemeClr>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32348856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nk u">
    <p:spTree>
      <p:nvGrpSpPr>
        <p:cNvPr id="1" name=""/>
        <p:cNvGrpSpPr/>
        <p:nvPr/>
      </p:nvGrpSpPr>
      <p:grpSpPr>
        <a:xfrm>
          <a:off x="0" y="0"/>
          <a:ext cx="0" cy="0"/>
          <a:chOff x="0" y="0"/>
          <a:chExt cx="0" cy="0"/>
        </a:xfrm>
      </p:grpSpPr>
      <p:pic>
        <p:nvPicPr>
          <p:cNvPr id="6" name="Picture 5" descr="p64115592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745976"/>
          </a:xfrm>
          <a:prstGeom prst="rect">
            <a:avLst/>
          </a:prstGeom>
        </p:spPr>
      </p:pic>
      <p:pic>
        <p:nvPicPr>
          <p:cNvPr id="5" name="Picture 4"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3508" y="1070663"/>
            <a:ext cx="3189112" cy="2874188"/>
          </a:xfrm>
          <a:prstGeom prst="rect">
            <a:avLst/>
          </a:prstGeom>
        </p:spPr>
      </p:pic>
      <p:pic>
        <p:nvPicPr>
          <p:cNvPr id="7" name="Picture 6" descr="dank.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26759" y="2229093"/>
            <a:ext cx="1886228" cy="665761"/>
          </a:xfrm>
          <a:prstGeom prst="rect">
            <a:avLst/>
          </a:prstGeom>
        </p:spPr>
      </p:pic>
    </p:spTree>
    <p:extLst>
      <p:ext uri="{BB962C8B-B14F-4D97-AF65-F5344CB8AC3E}">
        <p14:creationId xmlns:p14="http://schemas.microsoft.com/office/powerpoint/2010/main" val="247518454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 was een fijn publiek">
    <p:spTree>
      <p:nvGrpSpPr>
        <p:cNvPr id="1" name=""/>
        <p:cNvGrpSpPr/>
        <p:nvPr/>
      </p:nvGrpSpPr>
      <p:grpSpPr>
        <a:xfrm>
          <a:off x="0" y="0"/>
          <a:ext cx="0" cy="0"/>
          <a:chOff x="0" y="0"/>
          <a:chExt cx="0" cy="0"/>
        </a:xfrm>
      </p:grpSpPr>
      <p:pic>
        <p:nvPicPr>
          <p:cNvPr id="6" name="Picture 5" descr="p641m716513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5745976"/>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5389" y="1249957"/>
            <a:ext cx="3189112" cy="2874188"/>
          </a:xfrm>
          <a:prstGeom prst="rect">
            <a:avLst/>
          </a:prstGeom>
        </p:spPr>
      </p:pic>
      <p:pic>
        <p:nvPicPr>
          <p:cNvPr id="8" name="Picture 7" descr="u was.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66735" y="1961030"/>
            <a:ext cx="2152663" cy="1435182"/>
          </a:xfrm>
          <a:prstGeom prst="rect">
            <a:avLst/>
          </a:prstGeom>
        </p:spPr>
      </p:pic>
    </p:spTree>
    <p:extLst>
      <p:ext uri="{BB962C8B-B14F-4D97-AF65-F5344CB8AC3E}">
        <p14:creationId xmlns:p14="http://schemas.microsoft.com/office/powerpoint/2010/main" val="262115899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a:xfrm>
            <a:off x="457200" y="5296959"/>
            <a:ext cx="2133600" cy="304271"/>
          </a:xfrm>
          <a:prstGeom prst="rect">
            <a:avLst/>
          </a:prstGeom>
        </p:spPr>
        <p:txBody>
          <a:bodyPr/>
          <a:lstStyle/>
          <a:p>
            <a:fld id="{E4968479-5D89-4030-B562-EEF018F2FDA3}" type="datetimeFigureOut">
              <a:rPr lang="nl-BE" smtClean="0">
                <a:solidFill>
                  <a:prstClr val="black">
                    <a:tint val="75000"/>
                  </a:prstClr>
                </a:solidFill>
              </a:rPr>
              <a:pPr/>
              <a:t>21/11/2016</a:t>
            </a:fld>
            <a:endParaRPr lang="nl-BE"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l-B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EF285-84C8-42A8-84F5-EC0EC14D1946}" type="slidenum">
              <a:rPr lang="nl-BE" smtClean="0">
                <a:solidFill>
                  <a:prstClr val="black">
                    <a:tint val="75000"/>
                  </a:prstClr>
                </a:solidFill>
              </a:rPr>
              <a:pPr/>
              <a:t>‹#›</a:t>
            </a:fld>
            <a:endParaRPr lang="nl-BE" dirty="0">
              <a:solidFill>
                <a:prstClr val="black">
                  <a:tint val="75000"/>
                </a:prstClr>
              </a:solidFill>
            </a:endParaRPr>
          </a:p>
        </p:txBody>
      </p:sp>
    </p:spTree>
    <p:extLst>
      <p:ext uri="{BB962C8B-B14F-4D97-AF65-F5344CB8AC3E}">
        <p14:creationId xmlns:p14="http://schemas.microsoft.com/office/powerpoint/2010/main" val="3800020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el en tekst zonder bullets en met logo">
    <p:spTree>
      <p:nvGrpSpPr>
        <p:cNvPr id="1" name=""/>
        <p:cNvGrpSpPr/>
        <p:nvPr/>
      </p:nvGrpSpPr>
      <p:grpSpPr>
        <a:xfrm>
          <a:off x="0" y="0"/>
          <a:ext cx="0" cy="0"/>
          <a:chOff x="0" y="0"/>
          <a:chExt cx="0" cy="0"/>
        </a:xfrm>
      </p:grpSpPr>
      <p:sp>
        <p:nvSpPr>
          <p:cNvPr id="2" name="Titel 1"/>
          <p:cNvSpPr>
            <a:spLocks noGrp="1"/>
          </p:cNvSpPr>
          <p:nvPr>
            <p:ph type="title"/>
          </p:nvPr>
        </p:nvSpPr>
        <p:spPr>
          <a:xfrm>
            <a:off x="1204453" y="388484"/>
            <a:ext cx="6536198" cy="976174"/>
          </a:xfrm>
        </p:spPr>
        <p:txBody>
          <a:bodyPr lIns="0"/>
          <a:lstStyle>
            <a:lvl1pPr>
              <a:defRPr baseline="0"/>
            </a:lvl1pPr>
          </a:lstStyle>
          <a:p>
            <a:r>
              <a:rPr lang="en-US" noProof="0" smtClean="0"/>
              <a:t>Click to edit Master title style</a:t>
            </a:r>
            <a:endParaRPr lang="en-GB" noProof="0" dirty="0"/>
          </a:p>
        </p:txBody>
      </p:sp>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7" name="Footer Placeholder 3"/>
          <p:cNvSpPr>
            <a:spLocks noGrp="1"/>
          </p:cNvSpPr>
          <p:nvPr>
            <p:ph type="ftr" sz="quarter" idx="3"/>
          </p:nvPr>
        </p:nvSpPr>
        <p:spPr>
          <a:xfrm>
            <a:off x="225015" y="5257487"/>
            <a:ext cx="2895600" cy="324000"/>
          </a:xfrm>
          <a:prstGeom prst="rect">
            <a:avLst/>
          </a:prstGeom>
        </p:spPr>
        <p:txBody>
          <a:bodyPr vert="horz" lIns="91440" tIns="45720" rIns="91440" bIns="45720" rtlCol="0" anchor="ctr"/>
          <a:lstStyle>
            <a:lvl1pPr algn="l">
              <a:defRPr sz="1000">
                <a:solidFill>
                  <a:srgbClr val="00AEEF"/>
                </a:solidFill>
                <a:latin typeface="Verdana"/>
                <a:cs typeface="Verdana"/>
              </a:defRPr>
            </a:lvl1pPr>
          </a:lstStyle>
          <a:p>
            <a:r>
              <a:rPr lang="en-US" smtClean="0"/>
              <a:t>Maatschappij</a:t>
            </a:r>
            <a:endParaRPr lang="en-US" dirty="0"/>
          </a:p>
        </p:txBody>
      </p:sp>
      <p:sp>
        <p:nvSpPr>
          <p:cNvPr id="8" name="Slide Number Placeholder 4"/>
          <p:cNvSpPr>
            <a:spLocks noGrp="1"/>
          </p:cNvSpPr>
          <p:nvPr>
            <p:ph type="sldNum" sz="quarter" idx="4"/>
          </p:nvPr>
        </p:nvSpPr>
        <p:spPr>
          <a:xfrm>
            <a:off x="3289196" y="5256000"/>
            <a:ext cx="2133600" cy="303212"/>
          </a:xfrm>
          <a:prstGeom prst="rect">
            <a:avLst/>
          </a:prstGeom>
        </p:spPr>
        <p:txBody>
          <a:bodyPr vert="horz" lIns="91440" tIns="45720" rIns="91440" bIns="45720" rtlCol="0" anchor="ctr"/>
          <a:lstStyle>
            <a:lvl1pPr algn="ctr">
              <a:defRPr sz="1000">
                <a:solidFill>
                  <a:srgbClr val="003366"/>
                </a:solidFill>
                <a:latin typeface="Verdana"/>
                <a:cs typeface="Verdana"/>
              </a:defRPr>
            </a:lvl1pPr>
          </a:lstStyle>
          <a:p>
            <a:fld id="{BE7BFF24-2C35-3444-B615-6A3C0CF587B2}" type="slidenum">
              <a:rPr lang="en-US" smtClean="0"/>
              <a:pPr/>
              <a:t>‹#›</a:t>
            </a:fld>
            <a:endParaRPr lang="en-US"/>
          </a:p>
        </p:txBody>
      </p:sp>
      <p:sp>
        <p:nvSpPr>
          <p:cNvPr id="9" name="Tijdelijke aanduiding voor inhoud 2"/>
          <p:cNvSpPr>
            <a:spLocks noGrp="1"/>
          </p:cNvSpPr>
          <p:nvPr>
            <p:ph idx="1"/>
          </p:nvPr>
        </p:nvSpPr>
        <p:spPr bwMode="gray">
          <a:xfrm>
            <a:off x="1214020" y="1512236"/>
            <a:ext cx="6531393" cy="3410638"/>
          </a:xfrm>
        </p:spPr>
        <p:txBody>
          <a:bodyPr lIns="0"/>
          <a:lstStyle>
            <a:lvl1pPr marL="0" indent="0">
              <a:lnSpc>
                <a:spcPct val="100000"/>
              </a:lnSpc>
              <a:buClr>
                <a:srgbClr val="00AEEF"/>
              </a:buClr>
              <a:buFont typeface="Wingdings" panose="05000000000000000000" pitchFamily="2" charset="2"/>
              <a:buNone/>
              <a:defRPr sz="1600"/>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US" noProof="0" smtClean="0"/>
              <a:t>Click to edit Master text styles</a:t>
            </a:r>
          </a:p>
        </p:txBody>
      </p:sp>
      <p:sp>
        <p:nvSpPr>
          <p:cNvPr id="10" name="Text Placeholder 5"/>
          <p:cNvSpPr>
            <a:spLocks noGrp="1"/>
          </p:cNvSpPr>
          <p:nvPr>
            <p:ph type="body" sz="quarter" idx="10" hasCustomPrompt="1"/>
          </p:nvPr>
        </p:nvSpPr>
        <p:spPr>
          <a:xfrm>
            <a:off x="0" y="368786"/>
            <a:ext cx="1066410" cy="1012753"/>
          </a:xfrm>
          <a:noFill/>
        </p:spPr>
        <p:txBody>
          <a:bodyPr lIns="36000" tIns="0" rIns="0" bIns="0"/>
          <a:lstStyle>
            <a:lvl1pPr marL="0" indent="0" algn="r">
              <a:buNone/>
              <a:defRPr sz="2800">
                <a:solidFill>
                  <a:srgbClr val="00AEEF"/>
                </a:solidFill>
              </a:defRPr>
            </a:lvl1pPr>
            <a:lvl2pPr marL="269875" indent="0">
              <a:buNone/>
              <a:defRPr/>
            </a:lvl2pPr>
            <a:lvl3pPr marL="538163" indent="0">
              <a:buNone/>
              <a:defRPr/>
            </a:lvl3pPr>
            <a:lvl4pPr marL="719137" indent="0">
              <a:buNone/>
              <a:defRPr/>
            </a:lvl4pPr>
            <a:lvl5pPr marL="985838" indent="0">
              <a:buNone/>
              <a:defRPr/>
            </a:lvl5pPr>
          </a:lstStyle>
          <a:p>
            <a:pPr lvl="0"/>
            <a:r>
              <a:rPr lang="nl-BE" dirty="0" smtClean="0"/>
              <a:t>1.</a:t>
            </a:r>
          </a:p>
        </p:txBody>
      </p:sp>
    </p:spTree>
    <p:extLst>
      <p:ext uri="{BB962C8B-B14F-4D97-AF65-F5344CB8AC3E}">
        <p14:creationId xmlns:p14="http://schemas.microsoft.com/office/powerpoint/2010/main" val="41773265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66446" y="5156730"/>
            <a:ext cx="2133600" cy="304271"/>
          </a:xfrm>
          <a:prstGeom prst="rect">
            <a:avLst/>
          </a:prstGeom>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xfrm>
            <a:off x="6553200" y="5207000"/>
            <a:ext cx="1905000" cy="381000"/>
          </a:xfrm>
          <a:prstGeom prst="rect">
            <a:avLst/>
          </a:prstGeom>
        </p:spPr>
        <p:txBody>
          <a:bodyPr/>
          <a:lstStyle>
            <a:lvl1pPr>
              <a:defRPr>
                <a:latin typeface="Arial" charset="0"/>
              </a:defRPr>
            </a:lvl1pPr>
          </a:lstStyle>
          <a:p>
            <a:pPr>
              <a:defRPr/>
            </a:pPr>
            <a:fld id="{BD2FCA41-1015-4CA7-B4F1-37F69124962F}" type="slidenum">
              <a:rPr lang="en-GB"/>
              <a:pPr>
                <a:defRPr/>
              </a:pPr>
              <a:t>‹#›</a:t>
            </a:fld>
            <a:endParaRPr lang="en-GB"/>
          </a:p>
        </p:txBody>
      </p:sp>
      <p:pic>
        <p:nvPicPr>
          <p:cNvPr id="3074" name="Picture 2" descr="I:\Logos\ONS_pc\ONS_woord_WarmGray10_k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85954" y="5207001"/>
            <a:ext cx="906542" cy="26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7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65935" y="900003"/>
            <a:ext cx="7292265" cy="633313"/>
          </a:xfrm>
        </p:spPr>
        <p:txBody>
          <a:bodyPr>
            <a:noAutofit/>
          </a:bodyPr>
          <a:lstStyle/>
          <a:p>
            <a:r>
              <a:rPr lang="nl-BE" dirty="0" smtClean="0"/>
              <a:t>Titelstijl van model bewerken</a:t>
            </a:r>
            <a:endParaRPr lang="nl-NL" dirty="0"/>
          </a:p>
        </p:txBody>
      </p:sp>
      <p:sp>
        <p:nvSpPr>
          <p:cNvPr id="3" name="Subtitel 2"/>
          <p:cNvSpPr>
            <a:spLocks noGrp="1"/>
          </p:cNvSpPr>
          <p:nvPr>
            <p:ph type="subTitle" idx="1"/>
          </p:nvPr>
        </p:nvSpPr>
        <p:spPr>
          <a:xfrm>
            <a:off x="1165935" y="1544243"/>
            <a:ext cx="7292265" cy="1460500"/>
          </a:xfrm>
        </p:spPr>
        <p:txBody>
          <a:bodyPr lIns="0" tIns="0" rIns="0" bIns="0">
            <a:noAutofit/>
          </a:bodyPr>
          <a:lstStyle>
            <a:lvl1pPr marL="0" indent="0" algn="l">
              <a:buNone/>
              <a:defRPr sz="3667">
                <a:solidFill>
                  <a:schemeClr val="bg1">
                    <a:lumMod val="6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nl-BE" dirty="0" smtClean="0"/>
              <a:t>Klik om de titelstijl van het model te bewerken</a:t>
            </a:r>
            <a:endParaRPr lang="nl-NL" dirty="0"/>
          </a:p>
        </p:txBody>
      </p:sp>
      <p:sp>
        <p:nvSpPr>
          <p:cNvPr id="4" name="Tijdelijke aanduiding voor datum 3"/>
          <p:cNvSpPr>
            <a:spLocks noGrp="1"/>
          </p:cNvSpPr>
          <p:nvPr>
            <p:ph type="dt" sz="half" idx="10"/>
          </p:nvPr>
        </p:nvSpPr>
        <p:spPr>
          <a:xfrm>
            <a:off x="1166446" y="5181865"/>
            <a:ext cx="2133600" cy="304271"/>
          </a:xfrm>
          <a:prstGeom prst="rect">
            <a:avLst/>
          </a:prstGeom>
        </p:spPr>
        <p:txBody>
          <a:bodyPr/>
          <a:lstStyle>
            <a:lvl1pPr>
              <a:defRPr>
                <a:solidFill>
                  <a:srgbClr val="FFFFFF"/>
                </a:solidFill>
              </a:defRPr>
            </a:lvl1pPr>
          </a:lstStyle>
          <a:p>
            <a:pPr>
              <a:defRPr/>
            </a:pPr>
            <a:fld id="{A689D806-3F10-4718-85D1-86137B7FC1AA}" type="datetime4">
              <a:rPr lang="nl-NL"/>
              <a:pPr>
                <a:defRPr/>
              </a:pPr>
              <a:t>21 november 2016</a:t>
            </a:fld>
            <a:endParaRPr lang="nl-NL"/>
          </a:p>
        </p:txBody>
      </p:sp>
      <p:sp>
        <p:nvSpPr>
          <p:cNvPr id="5" name="Tijdelijke aanduiding voor voettekst 4"/>
          <p:cNvSpPr>
            <a:spLocks noGrp="1"/>
          </p:cNvSpPr>
          <p:nvPr>
            <p:ph type="ftr" sz="quarter" idx="11"/>
          </p:nvPr>
        </p:nvSpPr>
        <p:spPr>
          <a:xfrm>
            <a:off x="3480289" y="5181865"/>
            <a:ext cx="2895600" cy="304271"/>
          </a:xfrm>
        </p:spPr>
        <p:txBody>
          <a:bodyPr/>
          <a:lstStyle>
            <a:lvl1pPr algn="l">
              <a:defRPr sz="750">
                <a:ln>
                  <a:noFill/>
                </a:ln>
              </a:defRPr>
            </a:lvl1pPr>
          </a:lstStyle>
          <a:p>
            <a:pPr>
              <a:defRPr/>
            </a:pPr>
            <a:endParaRPr lang="nl-NL"/>
          </a:p>
        </p:txBody>
      </p:sp>
    </p:spTree>
    <p:extLst>
      <p:ext uri="{BB962C8B-B14F-4D97-AF65-F5344CB8AC3E}">
        <p14:creationId xmlns:p14="http://schemas.microsoft.com/office/powerpoint/2010/main" val="142171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
        <p:nvSpPr>
          <p:cNvPr id="8" name="Footer Placeholder 3"/>
          <p:cNvSpPr txBox="1">
            <a:spLocks/>
          </p:cNvSpPr>
          <p:nvPr userDrawn="1"/>
        </p:nvSpPr>
        <p:spPr>
          <a:xfrm>
            <a:off x="3127023" y="5292527"/>
            <a:ext cx="2895600" cy="303212"/>
          </a:xfrm>
          <a:prstGeom prst="rect">
            <a:avLst/>
          </a:prstGeom>
        </p:spPr>
        <p:txBody>
          <a:bodyPr vert="horz" lIns="91440" tIns="45720" rIns="91440" bIns="45720" rtlCol="0" anchor="ctr"/>
          <a:lstStyle>
            <a:defPPr>
              <a:defRPr lang="en-US"/>
            </a:defPPr>
            <a:lvl1pPr marL="0" algn="ctr" defTabSz="914400" rtl="0" eaLnBrk="1" latinLnBrk="0" hangingPunct="1">
              <a:defRPr sz="700" i="1" kern="1200">
                <a:solidFill>
                  <a:schemeClr val="bg1">
                    <a:lumMod val="65000"/>
                  </a:schemeClr>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96164413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tags" Target="../tags/tag5.xml"/><Relationship Id="rId50" Type="http://schemas.openxmlformats.org/officeDocument/2006/relationships/image" Target="../media/image2.em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vmlDrawing" Target="../drawings/vmlDrawing4.v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image" Target="../media/image1.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oleObject" Target="../embeddings/oleObject4.bin"/><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44"/>
            </p:custDataLst>
            <p:extLst>
              <p:ext uri="{D42A27DB-BD31-4B8C-83A1-F6EECF244321}">
                <p14:modId xmlns:p14="http://schemas.microsoft.com/office/powerpoint/2010/main" val="703692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3" name="Tijdelijke aanduiding voor tekst 2"/>
          <p:cNvSpPr>
            <a:spLocks noGrp="1"/>
          </p:cNvSpPr>
          <p:nvPr>
            <p:ph type="body"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5"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b="1">
                <a:solidFill>
                  <a:srgbClr val="003366"/>
                </a:solidFill>
                <a:latin typeface="Verdana"/>
                <a:cs typeface="Verdana"/>
              </a:defRPr>
            </a:lvl1pPr>
          </a:lstStyle>
          <a:p>
            <a:fld id="{BE7BFF24-2C35-3444-B615-6A3C0CF587B2}" type="slidenum">
              <a:rPr lang="en-US" smtClean="0"/>
              <a:pPr/>
              <a:t>‹#›</a:t>
            </a:fld>
            <a:endParaRPr lang="en-US" dirty="0"/>
          </a:p>
        </p:txBody>
      </p:sp>
      <p:pic>
        <p:nvPicPr>
          <p:cNvPr id="7" name="Picture 6" descr="KBC_RGB.ai"/>
          <p:cNvPicPr>
            <a:picLocks noChangeAspect="1"/>
          </p:cNvPicPr>
          <p:nvPr userDrawn="1"/>
        </p:nvPicPr>
        <p:blipFill rotWithShape="1">
          <a:blip r:embed="rId47" cstate="screen">
            <a:extLst>
              <a:ext uri="{28A0092B-C50C-407E-A947-70E740481C1C}">
                <a14:useLocalDpi xmlns:a14="http://schemas.microsoft.com/office/drawing/2010/main"/>
              </a:ext>
            </a:extLst>
          </a:blip>
          <a:srcRect l="26279" t="20414" r="27986" b="33450"/>
          <a:stretch/>
        </p:blipFill>
        <p:spPr bwMode="black">
          <a:xfrm>
            <a:off x="8279956" y="5084969"/>
            <a:ext cx="613738" cy="437693"/>
          </a:xfrm>
          <a:prstGeom prst="rect">
            <a:avLst/>
          </a:prstGeom>
        </p:spPr>
      </p:pic>
    </p:spTree>
    <p:extLst>
      <p:ext uri="{BB962C8B-B14F-4D97-AF65-F5344CB8AC3E}">
        <p14:creationId xmlns:p14="http://schemas.microsoft.com/office/powerpoint/2010/main" val="2644468872"/>
      </p:ext>
    </p:extLst>
  </p:cSld>
  <p:clrMap bg1="lt1" tx1="dk1" bg2="lt2" tx2="dk2" accent1="accent1" accent2="accent2" accent3="accent3" accent4="accent4" accent5="accent5" accent6="accent6" hlink="hlink" folHlink="folHlink"/>
  <p:sldLayoutIdLst>
    <p:sldLayoutId id="2147483777" r:id="rId1"/>
    <p:sldLayoutId id="2147483815" r:id="rId2"/>
    <p:sldLayoutId id="2147483778" r:id="rId3"/>
    <p:sldLayoutId id="2147483816" r:id="rId4"/>
    <p:sldLayoutId id="2147483779" r:id="rId5"/>
    <p:sldLayoutId id="2147483780" r:id="rId6"/>
    <p:sldLayoutId id="2147483795" r:id="rId7"/>
    <p:sldLayoutId id="2147483797" r:id="rId8"/>
    <p:sldLayoutId id="2147483800" r:id="rId9"/>
    <p:sldLayoutId id="2147483801" r:id="rId10"/>
    <p:sldLayoutId id="2147483664" r:id="rId11"/>
    <p:sldLayoutId id="2147483784" r:id="rId12"/>
    <p:sldLayoutId id="2147483789" r:id="rId13"/>
    <p:sldLayoutId id="2147483790" r:id="rId14"/>
    <p:sldLayoutId id="2147483793" r:id="rId15"/>
    <p:sldLayoutId id="2147483812" r:id="rId16"/>
    <p:sldLayoutId id="2147483783" r:id="rId17"/>
    <p:sldLayoutId id="2147483813" r:id="rId18"/>
    <p:sldLayoutId id="2147483681" r:id="rId19"/>
    <p:sldLayoutId id="2147483814" r:id="rId20"/>
    <p:sldLayoutId id="2147483670" r:id="rId21"/>
    <p:sldLayoutId id="2147483692" r:id="rId22"/>
    <p:sldLayoutId id="2147483678" r:id="rId23"/>
    <p:sldLayoutId id="2147483810" r:id="rId24"/>
    <p:sldLayoutId id="2147483669" r:id="rId25"/>
    <p:sldLayoutId id="2147483698" r:id="rId26"/>
    <p:sldLayoutId id="2147483791" r:id="rId27"/>
    <p:sldLayoutId id="2147483792" r:id="rId28"/>
    <p:sldLayoutId id="2147483666" r:id="rId29"/>
    <p:sldLayoutId id="2147483697" r:id="rId30"/>
    <p:sldLayoutId id="2147483807" r:id="rId31"/>
    <p:sldLayoutId id="2147483808" r:id="rId32"/>
    <p:sldLayoutId id="2147483781" r:id="rId33"/>
    <p:sldLayoutId id="2147483782" r:id="rId34"/>
    <p:sldLayoutId id="2147483721" r:id="rId35"/>
    <p:sldLayoutId id="2147483715" r:id="rId36"/>
    <p:sldLayoutId id="2147483716" r:id="rId37"/>
    <p:sldLayoutId id="2147483717" r:id="rId38"/>
    <p:sldLayoutId id="2147483718" r:id="rId39"/>
    <p:sldLayoutId id="2147483719" r:id="rId40"/>
    <p:sldLayoutId id="2147483828" r:id="rId41"/>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000" b="0" kern="1200" baseline="0">
          <a:solidFill>
            <a:srgbClr val="00AEEF"/>
          </a:solidFill>
          <a:latin typeface="Verdana"/>
          <a:ea typeface="+mj-ea"/>
          <a:cs typeface="Verdana"/>
        </a:defRPr>
      </a:lvl1pPr>
    </p:titleStyle>
    <p:bodyStyle>
      <a:lvl1pPr marL="180000" indent="-180000" algn="l" defTabSz="457200" rtl="0" eaLnBrk="1" latinLnBrk="0" hangingPunct="1">
        <a:lnSpc>
          <a:spcPct val="100000"/>
        </a:lnSpc>
        <a:spcBef>
          <a:spcPts val="0"/>
        </a:spcBef>
        <a:spcAft>
          <a:spcPts val="300"/>
        </a:spcAft>
        <a:buClr>
          <a:srgbClr val="00AEEF"/>
        </a:buClr>
        <a:buFont typeface="Wingdings" panose="05000000000000000000" pitchFamily="2" charset="2"/>
        <a:buChar char="§"/>
        <a:defRPr sz="1000" kern="1200" baseline="0">
          <a:solidFill>
            <a:srgbClr val="003366"/>
          </a:solidFill>
          <a:latin typeface="+mn-lt"/>
          <a:ea typeface="+mn-ea"/>
          <a:cs typeface="Verdana"/>
        </a:defRPr>
      </a:lvl1pPr>
      <a:lvl2pPr marL="360000" indent="-180000" algn="l" defTabSz="457200" rtl="0" eaLnBrk="1" latinLnBrk="0" hangingPunct="1">
        <a:lnSpc>
          <a:spcPct val="100000"/>
        </a:lnSpc>
        <a:spcBef>
          <a:spcPts val="0"/>
        </a:spcBef>
        <a:spcAft>
          <a:spcPts val="300"/>
        </a:spcAft>
        <a:buClr>
          <a:srgbClr val="00AEEF"/>
        </a:buClr>
        <a:buFont typeface="Lucida Grande"/>
        <a:buChar char="-"/>
        <a:tabLst/>
        <a:defRPr sz="1000" kern="1200" baseline="0">
          <a:solidFill>
            <a:srgbClr val="003366"/>
          </a:solidFill>
          <a:latin typeface="+mn-lt"/>
          <a:ea typeface="+mn-ea"/>
          <a:cs typeface="Verdana"/>
        </a:defRPr>
      </a:lvl2pPr>
      <a:lvl3pPr marL="540000" indent="-180000" algn="l" defTabSz="457200" rtl="0" eaLnBrk="1" latinLnBrk="0" hangingPunct="1">
        <a:lnSpc>
          <a:spcPct val="100000"/>
        </a:lnSpc>
        <a:spcBef>
          <a:spcPts val="0"/>
        </a:spcBef>
        <a:spcAft>
          <a:spcPts val="300"/>
        </a:spcAft>
        <a:buClr>
          <a:srgbClr val="003366"/>
        </a:buClr>
        <a:buFont typeface="Wingdings" panose="05000000000000000000" pitchFamily="2" charset="2"/>
        <a:buChar char="§"/>
        <a:defRPr sz="1000" kern="1200">
          <a:solidFill>
            <a:srgbClr val="003366"/>
          </a:solidFill>
          <a:latin typeface="+mn-lt"/>
          <a:ea typeface="+mn-ea"/>
          <a:cs typeface="Verdana"/>
        </a:defRPr>
      </a:lvl3pPr>
      <a:lvl4pPr marL="720000" indent="-180000" algn="l" defTabSz="457200" rtl="0" eaLnBrk="1" latinLnBrk="0" hangingPunct="1">
        <a:lnSpc>
          <a:spcPct val="100000"/>
        </a:lnSpc>
        <a:spcBef>
          <a:spcPts val="0"/>
        </a:spcBef>
        <a:spcAft>
          <a:spcPts val="300"/>
        </a:spcAft>
        <a:buClr>
          <a:srgbClr val="003366"/>
        </a:buClr>
        <a:buFont typeface="Lucida Grande"/>
        <a:buChar char="-"/>
        <a:defRPr sz="1000" kern="1200">
          <a:solidFill>
            <a:srgbClr val="003366"/>
          </a:solidFill>
          <a:latin typeface="+mn-lt"/>
          <a:ea typeface="+mn-ea"/>
          <a:cs typeface="+mn-cs"/>
        </a:defRPr>
      </a:lvl4pPr>
      <a:lvl5pPr marL="900000" indent="-180000" algn="l" defTabSz="457200" rtl="0" eaLnBrk="1" latinLnBrk="0" hangingPunct="1">
        <a:spcBef>
          <a:spcPts val="0"/>
        </a:spcBef>
        <a:spcAft>
          <a:spcPts val="800"/>
        </a:spcAft>
        <a:buClr>
          <a:srgbClr val="003366"/>
        </a:buClr>
        <a:buFont typeface="Arial"/>
        <a:buChar char="•"/>
        <a:defRPr sz="1000" kern="1200">
          <a:solidFill>
            <a:srgbClr val="0033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47"/>
            </p:custDataLst>
            <p:extLst>
              <p:ext uri="{D42A27DB-BD31-4B8C-83A1-F6EECF244321}">
                <p14:modId xmlns:p14="http://schemas.microsoft.com/office/powerpoint/2010/main" val="460011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45"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3" name="Tijdelijke aanduiding voor tekst 2"/>
          <p:cNvSpPr>
            <a:spLocks noGrp="1"/>
          </p:cNvSpPr>
          <p:nvPr>
            <p:ph type="body"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5"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b="1">
                <a:solidFill>
                  <a:srgbClr val="003366"/>
                </a:solidFill>
                <a:latin typeface="Verdana"/>
                <a:cs typeface="Verdana"/>
              </a:defRPr>
            </a:lvl1pPr>
          </a:lstStyle>
          <a:p>
            <a:fld id="{BE7BFF24-2C35-3444-B615-6A3C0CF587B2}" type="slidenum">
              <a:rPr lang="en-US" smtClean="0"/>
              <a:pPr/>
              <a:t>‹#›</a:t>
            </a:fld>
            <a:endParaRPr lang="en-US" dirty="0"/>
          </a:p>
        </p:txBody>
      </p:sp>
      <p:pic>
        <p:nvPicPr>
          <p:cNvPr id="7" name="Picture 6" descr="KBC_RGB.ai"/>
          <p:cNvPicPr>
            <a:picLocks noChangeAspect="1"/>
          </p:cNvPicPr>
          <p:nvPr userDrawn="1"/>
        </p:nvPicPr>
        <p:blipFill rotWithShape="1">
          <a:blip r:embed="rId50" cstate="screen">
            <a:extLst>
              <a:ext uri="{28A0092B-C50C-407E-A947-70E740481C1C}">
                <a14:useLocalDpi xmlns:a14="http://schemas.microsoft.com/office/drawing/2010/main"/>
              </a:ext>
            </a:extLst>
          </a:blip>
          <a:srcRect l="26279" t="20414" r="27986" b="33450"/>
          <a:stretch/>
        </p:blipFill>
        <p:spPr bwMode="black">
          <a:xfrm>
            <a:off x="8279956" y="5084969"/>
            <a:ext cx="613738" cy="437693"/>
          </a:xfrm>
          <a:prstGeom prst="rect">
            <a:avLst/>
          </a:prstGeom>
        </p:spPr>
      </p:pic>
    </p:spTree>
    <p:extLst>
      <p:ext uri="{BB962C8B-B14F-4D97-AF65-F5344CB8AC3E}">
        <p14:creationId xmlns:p14="http://schemas.microsoft.com/office/powerpoint/2010/main" val="51849445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 id="2147483869" r:id="rId40"/>
    <p:sldLayoutId id="2147483871" r:id="rId41"/>
    <p:sldLayoutId id="2147483873" r:id="rId42"/>
    <p:sldLayoutId id="2147483874" r:id="rId43"/>
    <p:sldLayoutId id="2147483875" r:id="rId44"/>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000" b="0" kern="1200" baseline="0">
          <a:solidFill>
            <a:srgbClr val="00AEEF"/>
          </a:solidFill>
          <a:latin typeface="Verdana"/>
          <a:ea typeface="+mj-ea"/>
          <a:cs typeface="Verdana"/>
        </a:defRPr>
      </a:lvl1pPr>
    </p:titleStyle>
    <p:bodyStyle>
      <a:lvl1pPr marL="180000" indent="-180000" algn="l" defTabSz="457200" rtl="0" eaLnBrk="1" latinLnBrk="0" hangingPunct="1">
        <a:lnSpc>
          <a:spcPct val="100000"/>
        </a:lnSpc>
        <a:spcBef>
          <a:spcPts val="0"/>
        </a:spcBef>
        <a:spcAft>
          <a:spcPts val="300"/>
        </a:spcAft>
        <a:buClr>
          <a:srgbClr val="00AEEF"/>
        </a:buClr>
        <a:buFont typeface="Wingdings" panose="05000000000000000000" pitchFamily="2" charset="2"/>
        <a:buChar char="§"/>
        <a:defRPr sz="1000" kern="1200" baseline="0">
          <a:solidFill>
            <a:srgbClr val="003366"/>
          </a:solidFill>
          <a:latin typeface="+mn-lt"/>
          <a:ea typeface="+mn-ea"/>
          <a:cs typeface="Verdana"/>
        </a:defRPr>
      </a:lvl1pPr>
      <a:lvl2pPr marL="360000" indent="-180000" algn="l" defTabSz="457200" rtl="0" eaLnBrk="1" latinLnBrk="0" hangingPunct="1">
        <a:lnSpc>
          <a:spcPct val="100000"/>
        </a:lnSpc>
        <a:spcBef>
          <a:spcPts val="0"/>
        </a:spcBef>
        <a:spcAft>
          <a:spcPts val="300"/>
        </a:spcAft>
        <a:buClr>
          <a:srgbClr val="00AEEF"/>
        </a:buClr>
        <a:buFont typeface="Lucida Grande"/>
        <a:buChar char="-"/>
        <a:tabLst/>
        <a:defRPr sz="1000" kern="1200" baseline="0">
          <a:solidFill>
            <a:srgbClr val="003366"/>
          </a:solidFill>
          <a:latin typeface="+mn-lt"/>
          <a:ea typeface="+mn-ea"/>
          <a:cs typeface="Verdana"/>
        </a:defRPr>
      </a:lvl2pPr>
      <a:lvl3pPr marL="540000" indent="-180000" algn="l" defTabSz="457200" rtl="0" eaLnBrk="1" latinLnBrk="0" hangingPunct="1">
        <a:lnSpc>
          <a:spcPct val="100000"/>
        </a:lnSpc>
        <a:spcBef>
          <a:spcPts val="0"/>
        </a:spcBef>
        <a:spcAft>
          <a:spcPts val="300"/>
        </a:spcAft>
        <a:buClr>
          <a:srgbClr val="003366"/>
        </a:buClr>
        <a:buFont typeface="Wingdings" panose="05000000000000000000" pitchFamily="2" charset="2"/>
        <a:buChar char="§"/>
        <a:defRPr sz="1000" kern="1200">
          <a:solidFill>
            <a:srgbClr val="003366"/>
          </a:solidFill>
          <a:latin typeface="+mn-lt"/>
          <a:ea typeface="+mn-ea"/>
          <a:cs typeface="Verdana"/>
        </a:defRPr>
      </a:lvl3pPr>
      <a:lvl4pPr marL="720000" indent="-180000" algn="l" defTabSz="457200" rtl="0" eaLnBrk="1" latinLnBrk="0" hangingPunct="1">
        <a:lnSpc>
          <a:spcPct val="100000"/>
        </a:lnSpc>
        <a:spcBef>
          <a:spcPts val="0"/>
        </a:spcBef>
        <a:spcAft>
          <a:spcPts val="300"/>
        </a:spcAft>
        <a:buClr>
          <a:srgbClr val="003366"/>
        </a:buClr>
        <a:buFont typeface="Lucida Grande"/>
        <a:buChar char="-"/>
        <a:defRPr sz="1000" kern="1200">
          <a:solidFill>
            <a:srgbClr val="003366"/>
          </a:solidFill>
          <a:latin typeface="+mn-lt"/>
          <a:ea typeface="+mn-ea"/>
          <a:cs typeface="+mn-cs"/>
        </a:defRPr>
      </a:lvl4pPr>
      <a:lvl5pPr marL="900000" indent="-180000" algn="l" defTabSz="457200" rtl="0" eaLnBrk="1" latinLnBrk="0" hangingPunct="1">
        <a:spcBef>
          <a:spcPts val="0"/>
        </a:spcBef>
        <a:spcAft>
          <a:spcPts val="800"/>
        </a:spcAft>
        <a:buClr>
          <a:srgbClr val="003366"/>
        </a:buClr>
        <a:buFont typeface="Arial"/>
        <a:buChar char="•"/>
        <a:defRPr sz="1000" kern="1200">
          <a:solidFill>
            <a:srgbClr val="0033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3.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4.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5.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6.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slideLayout" Target="../slideLayouts/slideLayout9.xml"/><Relationship Id="rId7" Type="http://schemas.openxmlformats.org/officeDocument/2006/relationships/image" Target="../media/image58.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Layout" Target="../slideLayouts/slideLayout9.xml"/><Relationship Id="rId7" Type="http://schemas.openxmlformats.org/officeDocument/2006/relationships/image" Target="../media/image58.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9.xml"/><Relationship Id="rId7" Type="http://schemas.openxmlformats.org/officeDocument/2006/relationships/chart" Target="../charts/chart9.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2.jpe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2.xml"/><Relationship Id="rId7" Type="http://schemas.openxmlformats.org/officeDocument/2006/relationships/image" Target="../media/image64.jpe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10" Type="http://schemas.openxmlformats.org/officeDocument/2006/relationships/image" Target="../media/image24.jpeg"/><Relationship Id="rId4" Type="http://schemas.openxmlformats.org/officeDocument/2006/relationships/notesSlide" Target="../notesSlides/notesSlide27.xml"/><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image" Target="../media/image69.jpeg"/><Relationship Id="rId5" Type="http://schemas.openxmlformats.org/officeDocument/2006/relationships/image" Target="../media/image45.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2.xml"/><Relationship Id="rId7" Type="http://schemas.openxmlformats.org/officeDocument/2006/relationships/image" Target="../media/image71.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0.png"/><Relationship Id="rId11" Type="http://schemas.openxmlformats.org/officeDocument/2006/relationships/image" Target="../media/image24.jpeg"/><Relationship Id="rId5" Type="http://schemas.openxmlformats.org/officeDocument/2006/relationships/oleObject" Target="../embeddings/oleObject26.bin"/><Relationship Id="rId10" Type="http://schemas.openxmlformats.org/officeDocument/2006/relationships/image" Target="../media/image73.png"/><Relationship Id="rId4" Type="http://schemas.openxmlformats.org/officeDocument/2006/relationships/notesSlide" Target="../notesSlides/notesSlide29.xml"/><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84.xm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85.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4.jpeg"/><Relationship Id="rId7" Type="http://schemas.openxmlformats.org/officeDocument/2006/relationships/diagramQuickStyle" Target="../diagrams/quickStyle2.xml"/><Relationship Id="rId2" Type="http://schemas.openxmlformats.org/officeDocument/2006/relationships/notesSlide" Target="../notesSlides/notesSlide38.xml"/><Relationship Id="rId1" Type="http://schemas.openxmlformats.org/officeDocument/2006/relationships/slideLayout" Target="../slideLayouts/slideLayout8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5.png"/><Relationship Id="rId9" Type="http://schemas.microsoft.com/office/2007/relationships/diagramDrawing" Target="../diagrams/drawing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be/imgres?imgurl=http://66.media.tumblr.com/9a788ffd07dfa62157f2095b39469042/tumblr_inline_nvk2u5cA8M1r73u64_1280.jpg&amp;imgrefurl=http://theperilsofeline.tumblr.com/post/130284335433/illustration-thursday-1&amp;docid=s_k2XjvC3nRhEM&amp;tbnid=65C02PU_SOrjnM:&amp;vet=1&amp;w=1280&amp;h=905&amp;bih=652&amp;biw=1366&amp;ved=0ahUKEwi_vOSK_6jQAhXIvBQKHanIA4sQxiAIAg&amp;iact=c&amp;ictx=1" TargetMode="External"/><Relationship Id="rId2" Type="http://schemas.openxmlformats.org/officeDocument/2006/relationships/notesSlide" Target="../notesSlides/notesSlide39.xml"/><Relationship Id="rId1" Type="http://schemas.openxmlformats.org/officeDocument/2006/relationships/slideLayout" Target="../slideLayouts/slideLayout84.xml"/><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11" Type="http://schemas.openxmlformats.org/officeDocument/2006/relationships/image" Target="../media/image32.jpg"/><Relationship Id="rId5" Type="http://schemas.openxmlformats.org/officeDocument/2006/relationships/oleObject" Target="../embeddings/oleObject8.bin"/><Relationship Id="rId10" Type="http://schemas.openxmlformats.org/officeDocument/2006/relationships/image" Target="../media/image31.png"/><Relationship Id="rId4" Type="http://schemas.openxmlformats.org/officeDocument/2006/relationships/notesSlide" Target="../notesSlides/notesSlide4.xml"/><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be/imgres?imgurl=http://66.media.tumblr.com/9a788ffd07dfa62157f2095b39469042/tumblr_inline_nvk2u5cA8M1r73u64_1280.jpg&amp;imgrefurl=http://theperilsofeline.tumblr.com/post/130284335433/illustration-thursday-1&amp;docid=s_k2XjvC3nRhEM&amp;tbnid=65C02PU_SOrjnM:&amp;vet=1&amp;w=1280&amp;h=905&amp;bih=652&amp;biw=1366&amp;ved=0ahUKEwi_vOSK_6jQAhXIvBQKHanIA4sQxiAIAg&amp;iact=c&amp;ictx=1" TargetMode="External"/><Relationship Id="rId2" Type="http://schemas.openxmlformats.org/officeDocument/2006/relationships/notesSlide" Target="../notesSlides/notesSlide40.xml"/><Relationship Id="rId1" Type="http://schemas.openxmlformats.org/officeDocument/2006/relationships/slideLayout" Target="../slideLayouts/slideLayout84.xml"/><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7.xml"/><Relationship Id="rId7" Type="http://schemas.openxmlformats.org/officeDocument/2006/relationships/image" Target="../media/image33.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5.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diagramData" Target="../diagrams/data1.xml"/><Relationship Id="rId12" Type="http://schemas.openxmlformats.org/officeDocument/2006/relationships/image" Target="../media/image36.png"/><Relationship Id="rId2" Type="http://schemas.openxmlformats.org/officeDocument/2006/relationships/tags" Target="../tags/tag11.xml"/><Relationship Id="rId16" Type="http://schemas.openxmlformats.org/officeDocument/2006/relationships/image" Target="../media/image40.png"/><Relationship Id="rId1" Type="http://schemas.openxmlformats.org/officeDocument/2006/relationships/vmlDrawing" Target="../drawings/vmlDrawing10.vml"/><Relationship Id="rId6" Type="http://schemas.openxmlformats.org/officeDocument/2006/relationships/image" Target="../media/image1.emf"/><Relationship Id="rId11" Type="http://schemas.microsoft.com/office/2007/relationships/diagramDrawing" Target="../diagrams/drawing1.xml"/><Relationship Id="rId5" Type="http://schemas.openxmlformats.org/officeDocument/2006/relationships/oleObject" Target="../embeddings/oleObject10.bin"/><Relationship Id="rId15" Type="http://schemas.openxmlformats.org/officeDocument/2006/relationships/image" Target="../media/image39.png"/><Relationship Id="rId10" Type="http://schemas.openxmlformats.org/officeDocument/2006/relationships/diagramColors" Target="../diagrams/colors1.xml"/><Relationship Id="rId4" Type="http://schemas.openxmlformats.org/officeDocument/2006/relationships/notesSlide" Target="../notesSlides/notesSlide6.xml"/><Relationship Id="rId9" Type="http://schemas.openxmlformats.org/officeDocument/2006/relationships/diagramQuickStyle" Target="../diagrams/quickStyle1.xml"/><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image" Target="../media/image45.png"/><Relationship Id="rId5" Type="http://schemas.openxmlformats.org/officeDocument/2006/relationships/oleObject" Target="../embeddings/oleObject11.bin"/><Relationship Id="rId10" Type="http://schemas.openxmlformats.org/officeDocument/2006/relationships/image" Target="../media/image44.png"/><Relationship Id="rId4" Type="http://schemas.openxmlformats.org/officeDocument/2006/relationships/notesSlide" Target="../notesSlides/notesSlide7.xm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47.jp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10" Type="http://schemas.openxmlformats.org/officeDocument/2006/relationships/image" Target="../media/image24.jpeg"/><Relationship Id="rId4" Type="http://schemas.openxmlformats.org/officeDocument/2006/relationships/notesSlide" Target="../notesSlides/notesSlide8.xml"/><Relationship Id="rId9" Type="http://schemas.openxmlformats.org/officeDocument/2006/relationships/image" Target="../media/image49.jp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slideLayout" Target="../slideLayouts/slideLayout7.xml"/><Relationship Id="rId7" Type="http://schemas.openxmlformats.org/officeDocument/2006/relationships/image" Target="../media/image50.jpeg"/><Relationship Id="rId12" Type="http://schemas.openxmlformats.org/officeDocument/2006/relationships/image" Target="../media/image48.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11" Type="http://schemas.openxmlformats.org/officeDocument/2006/relationships/image" Target="../media/image54.png"/><Relationship Id="rId5" Type="http://schemas.openxmlformats.org/officeDocument/2006/relationships/oleObject" Target="../embeddings/oleObject13.bin"/><Relationship Id="rId10" Type="http://schemas.openxmlformats.org/officeDocument/2006/relationships/image" Target="../media/image53.png"/><Relationship Id="rId4" Type="http://schemas.openxmlformats.org/officeDocument/2006/relationships/notesSlide" Target="../notesSlides/notesSlide9.xml"/><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a:t>Happy@Home</a:t>
            </a:r>
            <a:endParaRPr lang="en-US" dirty="0"/>
          </a:p>
        </p:txBody>
      </p:sp>
      <p:sp>
        <p:nvSpPr>
          <p:cNvPr id="6" name="Tijdelijke aanduiding voor tekst 5"/>
          <p:cNvSpPr>
            <a:spLocks noGrp="1"/>
          </p:cNvSpPr>
          <p:nvPr>
            <p:ph type="body" sz="quarter" idx="10"/>
          </p:nvPr>
        </p:nvSpPr>
        <p:spPr/>
        <p:txBody>
          <a:bodyPr/>
          <a:lstStyle/>
          <a:p>
            <a:r>
              <a:rPr dirty="0"/>
              <a:t>Point </a:t>
            </a:r>
            <a:r>
              <a:rPr dirty="0" err="1"/>
              <a:t>presse</a:t>
            </a:r>
            <a:r>
              <a:rPr dirty="0"/>
              <a:t>, le 21 </a:t>
            </a:r>
            <a:r>
              <a:rPr dirty="0" err="1"/>
              <a:t>novembre</a:t>
            </a:r>
            <a:r>
              <a:rPr dirty="0"/>
              <a:t> 2016</a:t>
            </a:r>
          </a:p>
          <a:p>
            <a:r>
              <a:rPr lang="nl-BE" dirty="0" smtClean="0"/>
              <a:t>KBC, </a:t>
            </a:r>
            <a:r>
              <a:rPr dirty="0" smtClean="0"/>
              <a:t>Grand-Place</a:t>
            </a:r>
            <a:r>
              <a:rPr dirty="0"/>
              <a:t>, </a:t>
            </a:r>
            <a:r>
              <a:rPr lang="nl-BE" dirty="0" smtClean="0"/>
              <a:t>Bruxelles</a:t>
            </a:r>
            <a:endParaRPr lang="en-US" dirty="0"/>
          </a:p>
        </p:txBody>
      </p:sp>
      <p:sp>
        <p:nvSpPr>
          <p:cNvPr id="7" name="Tijdelijke aanduiding voor tekst 6"/>
          <p:cNvSpPr>
            <a:spLocks noGrp="1"/>
          </p:cNvSpPr>
          <p:nvPr>
            <p:ph type="body" sz="quarter" idx="11"/>
          </p:nvPr>
        </p:nvSpPr>
        <p:spPr/>
        <p:txBody>
          <a:bodyPr>
            <a:noAutofit/>
          </a:bodyPr>
          <a:lstStyle/>
          <a:p>
            <a:pPr>
              <a:lnSpc>
                <a:spcPct val="170000"/>
              </a:lnSpc>
            </a:pPr>
            <a:r>
              <a:rPr sz="800" b="1"/>
              <a:t>Daniel Falque, CEO KBC Business Unit Belgique</a:t>
            </a:r>
            <a:endParaRPr lang="en-US" sz="800" b="1" dirty="0" smtClean="0"/>
          </a:p>
          <a:p>
            <a:pPr>
              <a:lnSpc>
                <a:spcPct val="170000"/>
              </a:lnSpc>
            </a:pPr>
            <a:r>
              <a:rPr sz="800" b="1"/>
              <a:t>Johan Van Gompel, Senior economist, KBC Groupe</a:t>
            </a:r>
            <a:endParaRPr lang="en-US" sz="800" b="1" dirty="0" smtClean="0"/>
          </a:p>
          <a:p>
            <a:pPr>
              <a:lnSpc>
                <a:spcPct val="170000"/>
              </a:lnSpc>
            </a:pPr>
            <a:r>
              <a:rPr sz="800" b="1"/>
              <a:t>Hans Verstraete, CEO KBC Assurances </a:t>
            </a:r>
            <a:endParaRPr lang="en-US" sz="800" b="1" dirty="0"/>
          </a:p>
          <a:p>
            <a:pPr>
              <a:lnSpc>
                <a:spcPct val="170000"/>
              </a:lnSpc>
            </a:pPr>
            <a:r>
              <a:rPr sz="800" b="1"/>
              <a:t>Marleen Vanhees, Directrice Soins de Landelijke Thuiszorg, ONS</a:t>
            </a:r>
            <a:endParaRPr lang="en-US" sz="8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6915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10</a:t>
            </a:fld>
            <a:endParaRPr lang="en-US" dirty="0"/>
          </a:p>
        </p:txBody>
      </p:sp>
      <p:sp>
        <p:nvSpPr>
          <p:cNvPr id="3" name="Titel 2"/>
          <p:cNvSpPr>
            <a:spLocks noGrp="1"/>
          </p:cNvSpPr>
          <p:nvPr>
            <p:ph type="title"/>
          </p:nvPr>
        </p:nvSpPr>
        <p:spPr/>
        <p:txBody>
          <a:bodyPr/>
          <a:lstStyle/>
          <a:p>
            <a:r>
              <a:rPr/>
              <a:t>KBC accorde de l’importance aux écosystèmes et aux solutions durables soucieux de la société et des problèmes d’aujourd’hui</a:t>
            </a:r>
            <a:endParaRPr lang="en-US"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26659" t="-1" r="17797" b="15897"/>
          <a:stretch/>
        </p:blipFill>
        <p:spPr>
          <a:xfrm>
            <a:off x="6021638" y="1824906"/>
            <a:ext cx="2149777" cy="2149777"/>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17918" r="25866" b="15623"/>
          <a:stretch/>
        </p:blipFill>
        <p:spPr>
          <a:xfrm>
            <a:off x="3500324" y="1825554"/>
            <a:ext cx="2149777" cy="2149777"/>
          </a:xfrm>
          <a:prstGeom prst="rect">
            <a:avLst/>
          </a:prstGeom>
        </p:spPr>
      </p:pic>
      <p:pic>
        <p:nvPicPr>
          <p:cNvPr id="7" name="Picture 3"/>
          <p:cNvPicPr>
            <a:picLocks noChangeAspect="1"/>
          </p:cNvPicPr>
          <p:nvPr/>
        </p:nvPicPr>
        <p:blipFill rotWithShape="1">
          <a:blip r:embed="rId5"/>
          <a:srcRect t="16992" b="35534"/>
          <a:stretch/>
        </p:blipFill>
        <p:spPr>
          <a:xfrm>
            <a:off x="981196" y="1824906"/>
            <a:ext cx="2147597" cy="2147597"/>
          </a:xfrm>
          <a:prstGeom prst="rect">
            <a:avLst/>
          </a:prstGeom>
        </p:spPr>
      </p:pic>
    </p:spTree>
    <p:extLst>
      <p:ext uri="{BB962C8B-B14F-4D97-AF65-F5344CB8AC3E}">
        <p14:creationId xmlns:p14="http://schemas.microsoft.com/office/powerpoint/2010/main" val="15578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6603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1014704536"/>
              </p:ext>
            </p:extLst>
          </p:nvPr>
        </p:nvGraphicFramePr>
        <p:xfrm>
          <a:off x="971550" y="1397106"/>
          <a:ext cx="7200900" cy="3245375"/>
        </p:xfrm>
        <a:graphic>
          <a:graphicData uri="http://schemas.openxmlformats.org/drawingml/2006/table">
            <a:tbl>
              <a:tblPr firstRow="1" bandRow="1">
                <a:tableStyleId>{5C22544A-7EE6-4342-B048-85BDC9FD1C3A}</a:tableStyleId>
              </a:tblPr>
              <a:tblGrid>
                <a:gridCol w="720772"/>
                <a:gridCol w="6480128"/>
              </a:tblGrid>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Bienvenue  </a:t>
                      </a:r>
                      <a:endParaRPr lang="en-US" sz="1200" b="1" kern="1200" noProof="0" dirty="0" smtClean="0">
                        <a:solidFill>
                          <a:schemeClr val="dk1"/>
                        </a:solidFill>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kern="1200" noProof="0" dirty="0" smtClean="0">
                          <a:solidFill>
                            <a:schemeClr val="tx1"/>
                          </a:solidFill>
                          <a:latin typeface="+mn-lt"/>
                          <a:ea typeface="+mn-ea"/>
                          <a:cs typeface="+mn-cs"/>
                        </a:rPr>
                        <a:t>Daniel Falque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Besoin</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d’aide</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de toute urgence</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rPr>
                        <a:t>Johan Van Gompel</a:t>
                      </a:r>
                      <a:endParaRPr kumimoji="0" lang="en-US" sz="1000" b="0" i="1"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Happy@home</a:t>
                      </a: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0186">
                <a:tc>
                  <a:txBody>
                    <a:bodyPr/>
                    <a:lstStyle/>
                    <a:p>
                      <a:pPr algn="r"/>
                      <a:endParaRPr kumimoji="0" lang="en-US" sz="1200" b="1" i="0" u="none" strike="noStrike" kern="1200" cap="none" spc="0" normalizeH="0" baseline="0" dirty="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kern="1200" noProof="0" dirty="0" smtClean="0">
                          <a:solidFill>
                            <a:schemeClr val="tx1"/>
                          </a:solidFill>
                          <a:latin typeface="+mn-lt"/>
                          <a:ea typeface="+mn-ea"/>
                          <a:cs typeface="+mn-cs"/>
                        </a:rPr>
                        <a:t>Hans Verstraete et Marleen </a:t>
                      </a:r>
                      <a:r>
                        <a:rPr lang="en-US" sz="1050" b="0" i="1" kern="1200" noProof="0" dirty="0" err="1" smtClean="0">
                          <a:solidFill>
                            <a:schemeClr val="tx1"/>
                          </a:solidFill>
                          <a:latin typeface="+mn-lt"/>
                          <a:ea typeface="+mn-ea"/>
                          <a:cs typeface="+mn-cs"/>
                        </a:rPr>
                        <a:t>Vanhees</a:t>
                      </a:r>
                      <a:endParaRPr lang="en-US" sz="1050" b="0" i="1" kern="1200" dirty="0" smtClean="0">
                        <a:solidFill>
                          <a:schemeClr val="tx1"/>
                        </a:solidFill>
                        <a:latin typeface="+mn-lt"/>
                        <a:ea typeface="+mn-ea"/>
                        <a:cs typeface="+mn-cs"/>
                      </a:endParaRPr>
                    </a:p>
                    <a:p>
                      <a:pPr marL="36000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800" b="1" i="0" u="none" strike="noStrike" kern="1200" cap="none" spc="0" normalizeH="0" baseline="0" noProof="0" dirty="0" err="1" smtClean="0">
                        <a:ln>
                          <a:noFill/>
                        </a:ln>
                        <a:solidFill>
                          <a:srgbClr val="00AEEF"/>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5" name="Groep 24"/>
          <p:cNvGrpSpPr/>
          <p:nvPr/>
        </p:nvGrpSpPr>
        <p:grpSpPr>
          <a:xfrm>
            <a:off x="974917" y="2467232"/>
            <a:ext cx="383130" cy="366505"/>
            <a:chOff x="1016858" y="3004658"/>
            <a:chExt cx="383130" cy="366505"/>
          </a:xfrm>
        </p:grpSpPr>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8"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2</a:t>
              </a:r>
            </a:p>
          </p:txBody>
        </p:sp>
      </p:grpSp>
      <p:sp>
        <p:nvSpPr>
          <p:cNvPr id="10" name="Titel 9"/>
          <p:cNvSpPr>
            <a:spLocks noGrp="1"/>
          </p:cNvSpPr>
          <p:nvPr>
            <p:ph type="title"/>
          </p:nvPr>
        </p:nvSpPr>
        <p:spPr/>
        <p:txBody>
          <a:bodyPr/>
          <a:lstStyle/>
          <a:p>
            <a:r>
              <a:rPr/>
              <a:t>Sommaire </a:t>
            </a:r>
            <a:endParaRPr lang="en-US" dirty="0"/>
          </a:p>
        </p:txBody>
      </p:sp>
      <p:grpSp>
        <p:nvGrpSpPr>
          <p:cNvPr id="2" name="Groep 1"/>
          <p:cNvGrpSpPr/>
          <p:nvPr/>
        </p:nvGrpSpPr>
        <p:grpSpPr>
          <a:xfrm>
            <a:off x="974917" y="3529596"/>
            <a:ext cx="383130" cy="366505"/>
            <a:chOff x="1016858" y="3004658"/>
            <a:chExt cx="383130" cy="366505"/>
          </a:xfrm>
        </p:grpSpPr>
        <p:pic>
          <p:nvPicPr>
            <p:cNvPr id="24"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3"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3</a:t>
              </a:r>
            </a:p>
          </p:txBody>
        </p:sp>
      </p:grpSp>
      <p:sp>
        <p:nvSpPr>
          <p:cNvPr id="26" name="Text Placeholder 7"/>
          <p:cNvSpPr txBox="1">
            <a:spLocks/>
          </p:cNvSpPr>
          <p:nvPr/>
        </p:nvSpPr>
        <p:spPr bwMode="white">
          <a:xfrm>
            <a:off x="1027408" y="4365275"/>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4</a:t>
            </a:r>
            <a:endParaRPr lang="nl-BE" sz="1500" dirty="0" smtClean="0"/>
          </a:p>
        </p:txBody>
      </p:sp>
      <p:grpSp>
        <p:nvGrpSpPr>
          <p:cNvPr id="29" name="Groep 28"/>
          <p:cNvGrpSpPr/>
          <p:nvPr/>
        </p:nvGrpSpPr>
        <p:grpSpPr>
          <a:xfrm>
            <a:off x="974917" y="1439411"/>
            <a:ext cx="383130" cy="366505"/>
            <a:chOff x="1016858" y="3004658"/>
            <a:chExt cx="383130" cy="366505"/>
          </a:xfrm>
        </p:grpSpPr>
        <p:pic>
          <p:nvPicPr>
            <p:cNvPr id="30"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31"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1</a:t>
              </a:r>
            </a:p>
          </p:txBody>
        </p:sp>
      </p:grpSp>
      <p:sp>
        <p:nvSpPr>
          <p:cNvPr id="16" name="Rechthoek 15"/>
          <p:cNvSpPr/>
          <p:nvPr/>
        </p:nvSpPr>
        <p:spPr>
          <a:xfrm>
            <a:off x="971550" y="1263500"/>
            <a:ext cx="7200900" cy="85596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
        <p:nvSpPr>
          <p:cNvPr id="17" name="Rechthoek 16"/>
          <p:cNvSpPr/>
          <p:nvPr/>
        </p:nvSpPr>
        <p:spPr>
          <a:xfrm>
            <a:off x="971550" y="3411965"/>
            <a:ext cx="7200900" cy="9533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301585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12</a:t>
            </a:fld>
            <a:endParaRPr lang="en-US" dirty="0"/>
          </a:p>
        </p:txBody>
      </p:sp>
      <p:sp>
        <p:nvSpPr>
          <p:cNvPr id="3" name="Titel 2"/>
          <p:cNvSpPr>
            <a:spLocks noGrp="1"/>
          </p:cNvSpPr>
          <p:nvPr>
            <p:ph type="title"/>
          </p:nvPr>
        </p:nvSpPr>
        <p:spPr/>
        <p:txBody>
          <a:bodyPr/>
          <a:lstStyle/>
          <a:p>
            <a:r>
              <a:rPr/>
              <a:t>Quels seront les différents sujets abordés ?</a:t>
            </a:r>
            <a:endParaRPr lang="en-US" dirty="0"/>
          </a:p>
        </p:txBody>
      </p:sp>
      <p:sp>
        <p:nvSpPr>
          <p:cNvPr id="5" name="Tijdelijke aanduiding voor inhoud 4"/>
          <p:cNvSpPr>
            <a:spLocks noGrp="1"/>
          </p:cNvSpPr>
          <p:nvPr>
            <p:ph idx="10"/>
          </p:nvPr>
        </p:nvSpPr>
        <p:spPr/>
        <p:txBody>
          <a:bodyPr anchor="ctr">
            <a:noAutofit/>
          </a:bodyPr>
          <a:lstStyle/>
          <a:p>
            <a:pPr marL="228600" indent="-228600">
              <a:lnSpc>
                <a:spcPct val="300000"/>
              </a:lnSpc>
              <a:buFont typeface="+mj-lt"/>
              <a:buAutoNum type="arabicPeriod"/>
            </a:pPr>
            <a:r>
              <a:rPr/>
              <a:t>Le temps consacré aux tâches ménagères</a:t>
            </a:r>
          </a:p>
          <a:p>
            <a:pPr marL="228600" indent="-228600">
              <a:lnSpc>
                <a:spcPct val="300000"/>
              </a:lnSpc>
              <a:buFont typeface="+mj-lt"/>
              <a:buAutoNum type="arabicPeriod"/>
            </a:pPr>
            <a:r>
              <a:rPr/>
              <a:t>Pourquoi les ménages externalisent des tâches</a:t>
            </a:r>
          </a:p>
          <a:p>
            <a:pPr marL="228600" indent="-228600">
              <a:lnSpc>
                <a:spcPct val="300000"/>
              </a:lnSpc>
              <a:buFont typeface="+mj-lt"/>
              <a:buAutoNum type="arabicPeriod"/>
            </a:pPr>
            <a:r>
              <a:rPr/>
              <a:t>L’ampleur du marché des tâches ménagères</a:t>
            </a:r>
          </a:p>
          <a:p>
            <a:pPr marL="228600" indent="-228600">
              <a:lnSpc>
                <a:spcPct val="300000"/>
              </a:lnSpc>
              <a:buFont typeface="+mj-lt"/>
              <a:buAutoNum type="arabicPeriod"/>
            </a:pPr>
            <a:r>
              <a:rPr/>
              <a:t>Le rôle des pouvoirs publics</a:t>
            </a:r>
          </a:p>
          <a:p>
            <a:pPr marL="228600" indent="-228600">
              <a:lnSpc>
                <a:spcPct val="300000"/>
              </a:lnSpc>
              <a:buFont typeface="+mj-lt"/>
              <a:buAutoNum type="arabicPeriod"/>
            </a:pPr>
            <a:r>
              <a:rPr/>
              <a:t>Économies d’échelle et commercialisation</a:t>
            </a:r>
          </a:p>
        </p:txBody>
      </p:sp>
      <p:pic>
        <p:nvPicPr>
          <p:cNvPr id="7" name="Tijdelijke aanduiding voor inhoud 6"/>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r="12391"/>
          <a:stretch/>
        </p:blipFill>
        <p:spPr>
          <a:xfrm>
            <a:off x="4932363" y="1417638"/>
            <a:ext cx="3238243" cy="3600450"/>
          </a:xfrm>
          <a:prstGeom prst="rect">
            <a:avLst/>
          </a:prstGeom>
        </p:spPr>
      </p:pic>
    </p:spTree>
    <p:extLst>
      <p:ext uri="{BB962C8B-B14F-4D97-AF65-F5344CB8AC3E}">
        <p14:creationId xmlns:p14="http://schemas.microsoft.com/office/powerpoint/2010/main" val="153121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13</a:t>
            </a:fld>
            <a:endParaRPr lang="en-US" dirty="0"/>
          </a:p>
        </p:txBody>
      </p:sp>
      <p:sp>
        <p:nvSpPr>
          <p:cNvPr id="6" name="Titel 5"/>
          <p:cNvSpPr>
            <a:spLocks noGrp="1"/>
          </p:cNvSpPr>
          <p:nvPr>
            <p:ph type="title"/>
          </p:nvPr>
        </p:nvSpPr>
        <p:spPr/>
        <p:txBody>
          <a:bodyPr/>
          <a:lstStyle/>
          <a:p>
            <a:r>
              <a:rPr/>
              <a:t>Le temps consacré aux tâches ménagères</a:t>
            </a:r>
            <a:endParaRPr lang="en-US" dirty="0"/>
          </a:p>
        </p:txBody>
      </p:sp>
      <p:sp>
        <p:nvSpPr>
          <p:cNvPr id="7" name="Tijdelijke aanduiding voor tekst 6"/>
          <p:cNvSpPr>
            <a:spLocks noGrp="1"/>
          </p:cNvSpPr>
          <p:nvPr>
            <p:ph type="body" sz="quarter" idx="13"/>
          </p:nvPr>
        </p:nvSpPr>
        <p:spPr>
          <a:xfrm>
            <a:off x="440267" y="990610"/>
            <a:ext cx="8280000" cy="550596"/>
          </a:xfrm>
        </p:spPr>
        <p:txBody>
          <a:bodyPr>
            <a:normAutofit fontScale="92500" lnSpcReduction="20000"/>
          </a:bodyPr>
          <a:lstStyle/>
          <a:p>
            <a:pPr algn="ctr"/>
            <a:r>
              <a:rPr lang="nl-BE" sz="1300" dirty="0">
                <a:solidFill>
                  <a:srgbClr val="0A3365"/>
                </a:solidFill>
              </a:rPr>
              <a:t>Temps consacré à différentes activités</a:t>
            </a:r>
            <a:r>
              <a:rPr lang="nl-BE" sz="1300" dirty="0" smtClean="0">
                <a:solidFill>
                  <a:srgbClr val="0A3365"/>
                </a:solidFill>
              </a:rPr>
              <a:t> </a:t>
            </a:r>
            <a:br>
              <a:rPr lang="nl-BE" sz="1300" dirty="0" smtClean="0">
                <a:solidFill>
                  <a:srgbClr val="0A3365"/>
                </a:solidFill>
              </a:rPr>
            </a:br>
            <a:r>
              <a:rPr lang="nl-BE" sz="1300" dirty="0" smtClean="0">
                <a:solidFill>
                  <a:srgbClr val="0A3365"/>
                </a:solidFill>
              </a:rPr>
              <a:t>au cours de la vie </a:t>
            </a:r>
            <a:r>
              <a:rPr lang="nl-BE" sz="1300" dirty="0">
                <a:solidFill>
                  <a:srgbClr val="0A3365"/>
                </a:solidFill>
              </a:rPr>
              <a:t>des hommes et </a:t>
            </a:r>
            <a:r>
              <a:rPr lang="nl-BE" sz="1300" dirty="0" smtClean="0">
                <a:solidFill>
                  <a:srgbClr val="0A3365"/>
                </a:solidFill>
              </a:rPr>
              <a:t>femmes belges </a:t>
            </a:r>
          </a:p>
          <a:p>
            <a:pPr algn="ctr"/>
            <a:r>
              <a:rPr lang="nl-BE" sz="900" b="0" dirty="0" smtClean="0">
                <a:solidFill>
                  <a:srgbClr val="0A3365"/>
                </a:solidFill>
              </a:rPr>
              <a:t>(2013</a:t>
            </a:r>
            <a:r>
              <a:rPr lang="nl-BE" sz="900" b="0" dirty="0">
                <a:solidFill>
                  <a:srgbClr val="0A3365"/>
                </a:solidFill>
              </a:rPr>
              <a:t>)</a:t>
            </a:r>
          </a:p>
          <a:p>
            <a:pPr algn="ctr"/>
            <a:endParaRPr lang="en-US" dirty="0"/>
          </a:p>
        </p:txBody>
      </p:sp>
      <p:sp>
        <p:nvSpPr>
          <p:cNvPr id="9" name="Tijdelijke aanduiding voor voettekst 7"/>
          <p:cNvSpPr>
            <a:spLocks noGrp="1"/>
          </p:cNvSpPr>
          <p:nvPr>
            <p:ph type="ftr" sz="quarter" idx="3"/>
          </p:nvPr>
        </p:nvSpPr>
        <p:spPr>
          <a:xfrm>
            <a:off x="857957" y="5226191"/>
            <a:ext cx="4051828" cy="303212"/>
          </a:xfrm>
        </p:spPr>
        <p:txBody>
          <a:bodyPr/>
          <a:lstStyle/>
          <a:p>
            <a:r>
              <a:rPr dirty="0"/>
              <a:t>Source : </a:t>
            </a:r>
            <a:r>
              <a:rPr dirty="0" err="1"/>
              <a:t>Enquête</a:t>
            </a:r>
            <a:r>
              <a:rPr dirty="0"/>
              <a:t> </a:t>
            </a:r>
            <a:r>
              <a:rPr dirty="0" err="1"/>
              <a:t>sur</a:t>
            </a:r>
            <a:r>
              <a:rPr dirty="0"/>
              <a:t> </a:t>
            </a:r>
            <a:r>
              <a:rPr dirty="0" err="1"/>
              <a:t>l’emploi</a:t>
            </a:r>
            <a:r>
              <a:rPr dirty="0"/>
              <a:t> du temps (SPF </a:t>
            </a:r>
            <a:r>
              <a:rPr dirty="0" err="1"/>
              <a:t>Économie</a:t>
            </a:r>
            <a:r>
              <a:rPr dirty="0"/>
              <a:t>)</a:t>
            </a:r>
            <a:endParaRPr lang="nl-NL" dirty="0"/>
          </a:p>
        </p:txBody>
      </p:sp>
      <p:pic>
        <p:nvPicPr>
          <p:cNvPr id="3" name="Picture 2"/>
          <p:cNvPicPr>
            <a:picLocks noChangeAspect="1"/>
          </p:cNvPicPr>
          <p:nvPr/>
        </p:nvPicPr>
        <p:blipFill>
          <a:blip r:embed="rId3"/>
          <a:stretch>
            <a:fillRect/>
          </a:stretch>
        </p:blipFill>
        <p:spPr>
          <a:xfrm>
            <a:off x="946417" y="1579313"/>
            <a:ext cx="6769621" cy="3133894"/>
          </a:xfrm>
          <a:prstGeom prst="rect">
            <a:avLst/>
          </a:prstGeom>
        </p:spPr>
      </p:pic>
      <p:pic>
        <p:nvPicPr>
          <p:cNvPr id="1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416" y="445883"/>
            <a:ext cx="1780748" cy="1611327"/>
          </a:xfrm>
          <a:prstGeom prst="rect">
            <a:avLst/>
          </a:prstGeom>
        </p:spPr>
      </p:pic>
      <p:sp>
        <p:nvSpPr>
          <p:cNvPr id="18" name="Text Placeholder 4"/>
          <p:cNvSpPr txBox="1">
            <a:spLocks/>
          </p:cNvSpPr>
          <p:nvPr/>
        </p:nvSpPr>
        <p:spPr bwMode="white">
          <a:xfrm>
            <a:off x="7263976" y="670616"/>
            <a:ext cx="1402889" cy="1252772"/>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800" b="1" dirty="0" smtClean="0"/>
              <a:t>Les femmes effectuent davantage de tâches ménagères pendant leur vie active, tandis que les hommes effectuent davantage de travail rémunéré.</a:t>
            </a:r>
            <a:endParaRPr lang="fr-FR" sz="800" b="1" dirty="0"/>
          </a:p>
        </p:txBody>
      </p:sp>
    </p:spTree>
    <p:extLst>
      <p:ext uri="{BB962C8B-B14F-4D97-AF65-F5344CB8AC3E}">
        <p14:creationId xmlns:p14="http://schemas.microsoft.com/office/powerpoint/2010/main" val="18011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14</a:t>
            </a:fld>
            <a:endParaRPr lang="en-US" dirty="0"/>
          </a:p>
        </p:txBody>
      </p:sp>
      <p:sp>
        <p:nvSpPr>
          <p:cNvPr id="3" name="Titel 2"/>
          <p:cNvSpPr>
            <a:spLocks noGrp="1"/>
          </p:cNvSpPr>
          <p:nvPr>
            <p:ph type="title"/>
          </p:nvPr>
        </p:nvSpPr>
        <p:spPr/>
        <p:txBody>
          <a:bodyPr/>
          <a:lstStyle/>
          <a:p>
            <a:r>
              <a:rPr/>
              <a:t>Le temps consacré aux tâches ménagères</a:t>
            </a:r>
            <a:endParaRPr lang="en-US" dirty="0"/>
          </a:p>
        </p:txBody>
      </p:sp>
      <p:sp>
        <p:nvSpPr>
          <p:cNvPr id="4" name="Tijdelijke aanduiding voor tekst 3"/>
          <p:cNvSpPr>
            <a:spLocks noGrp="1"/>
          </p:cNvSpPr>
          <p:nvPr>
            <p:ph type="body" sz="quarter" idx="13"/>
          </p:nvPr>
        </p:nvSpPr>
        <p:spPr>
          <a:xfrm>
            <a:off x="440267" y="990610"/>
            <a:ext cx="8280000" cy="427028"/>
          </a:xfrm>
        </p:spPr>
        <p:txBody>
          <a:bodyPr>
            <a:normAutofit/>
          </a:bodyPr>
          <a:lstStyle/>
          <a:p>
            <a:pPr algn="ctr"/>
            <a:r>
              <a:rPr lang="nl-BE" sz="1200" dirty="0">
                <a:solidFill>
                  <a:srgbClr val="0A3365"/>
                </a:solidFill>
              </a:rPr>
              <a:t>Temps consacré aux tâches </a:t>
            </a:r>
            <a:r>
              <a:rPr lang="nl-BE" sz="1200" dirty="0" smtClean="0">
                <a:solidFill>
                  <a:srgbClr val="0A3365"/>
                </a:solidFill>
              </a:rPr>
              <a:t>ménagères</a:t>
            </a:r>
            <a:r>
              <a:rPr lang="nl-BE" dirty="0" smtClean="0">
                <a:solidFill>
                  <a:srgbClr val="0A3365"/>
                </a:solidFill>
              </a:rPr>
              <a:t> </a:t>
            </a:r>
            <a:br>
              <a:rPr lang="nl-BE" dirty="0" smtClean="0">
                <a:solidFill>
                  <a:srgbClr val="0A3365"/>
                </a:solidFill>
              </a:rPr>
            </a:br>
            <a:r>
              <a:rPr lang="nl-BE" sz="800" b="0" dirty="0" smtClean="0">
                <a:solidFill>
                  <a:srgbClr val="0A3365"/>
                </a:solidFill>
              </a:rPr>
              <a:t>(en </a:t>
            </a:r>
            <a:r>
              <a:rPr lang="nl-BE" sz="800" b="0" dirty="0">
                <a:solidFill>
                  <a:srgbClr val="0A3365"/>
                </a:solidFill>
              </a:rPr>
              <a:t>heures par jour, y compris pour la garde des enfants)</a:t>
            </a:r>
          </a:p>
        </p:txBody>
      </p:sp>
      <p:graphicFrame>
        <p:nvGraphicFramePr>
          <p:cNvPr id="7" name="Chart 12"/>
          <p:cNvGraphicFramePr/>
          <p:nvPr>
            <p:extLst/>
          </p:nvPr>
        </p:nvGraphicFramePr>
        <p:xfrm>
          <a:off x="971550" y="1417638"/>
          <a:ext cx="72009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voettekst 7"/>
          <p:cNvSpPr>
            <a:spLocks noGrp="1"/>
          </p:cNvSpPr>
          <p:nvPr>
            <p:ph type="ftr" sz="quarter" idx="3"/>
          </p:nvPr>
        </p:nvSpPr>
        <p:spPr>
          <a:xfrm>
            <a:off x="661382" y="5135972"/>
            <a:ext cx="4749448" cy="303212"/>
          </a:xfrm>
        </p:spPr>
        <p:txBody>
          <a:bodyPr/>
          <a:lstStyle/>
          <a:p>
            <a:r>
              <a:rPr dirty="0"/>
              <a:t>(*) Au-</a:t>
            </a:r>
            <a:r>
              <a:rPr dirty="0" err="1"/>
              <a:t>dessus</a:t>
            </a:r>
            <a:r>
              <a:rPr dirty="0"/>
              <a:t> des </a:t>
            </a:r>
            <a:r>
              <a:rPr dirty="0" err="1"/>
              <a:t>barres</a:t>
            </a:r>
            <a:r>
              <a:rPr dirty="0"/>
              <a:t> : proportion du temps </a:t>
            </a:r>
            <a:r>
              <a:rPr dirty="0" err="1"/>
              <a:t>consacré</a:t>
            </a:r>
            <a:r>
              <a:rPr dirty="0"/>
              <a:t> par les femmes par rapport aux </a:t>
            </a:r>
            <a:r>
              <a:rPr dirty="0" err="1"/>
              <a:t>hommes</a:t>
            </a:r>
            <a:endParaRPr dirty="0"/>
          </a:p>
          <a:p>
            <a:r>
              <a:rPr dirty="0"/>
              <a:t>Source : </a:t>
            </a:r>
            <a:r>
              <a:rPr dirty="0" err="1"/>
              <a:t>Harmonised</a:t>
            </a:r>
            <a:r>
              <a:rPr dirty="0"/>
              <a:t> European Time Survey (HETUS, </a:t>
            </a:r>
            <a:r>
              <a:rPr dirty="0" err="1"/>
              <a:t>enquête</a:t>
            </a:r>
            <a:r>
              <a:rPr dirty="0"/>
              <a:t> 1998-2004)</a:t>
            </a:r>
            <a:endParaRPr lang="nl-NL" dirty="0"/>
          </a:p>
        </p:txBody>
      </p:sp>
      <p:grpSp>
        <p:nvGrpSpPr>
          <p:cNvPr id="9" name="Groep 8"/>
          <p:cNvGrpSpPr/>
          <p:nvPr/>
        </p:nvGrpSpPr>
        <p:grpSpPr>
          <a:xfrm>
            <a:off x="7042778" y="494071"/>
            <a:ext cx="1927410" cy="1720137"/>
            <a:chOff x="2977444" y="1419691"/>
            <a:chExt cx="3181558" cy="2868808"/>
          </a:xfrm>
        </p:grpSpPr>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700" b="1" dirty="0" smtClean="0"/>
                <a:t>C’est dans les pays scandinaves que la différence est la plus réduite entre hommes et femmes. La Belgique s’en approche d’assez près. En revanche, contrairement aux pays scandinaves, la Belgique compte parmi les pays où l’on réalise encore beaucoup de tâches ménagères.</a:t>
              </a:r>
              <a:endParaRPr lang="fr-FR" sz="700" b="1" dirty="0"/>
            </a:p>
          </p:txBody>
        </p:sp>
      </p:grpSp>
    </p:spTree>
    <p:extLst>
      <p:ext uri="{BB962C8B-B14F-4D97-AF65-F5344CB8AC3E}">
        <p14:creationId xmlns:p14="http://schemas.microsoft.com/office/powerpoint/2010/main" val="49924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15</a:t>
            </a:fld>
            <a:endParaRPr lang="en-US" dirty="0"/>
          </a:p>
        </p:txBody>
      </p:sp>
      <p:sp>
        <p:nvSpPr>
          <p:cNvPr id="3" name="Titel 2"/>
          <p:cNvSpPr>
            <a:spLocks noGrp="1"/>
          </p:cNvSpPr>
          <p:nvPr>
            <p:ph type="title"/>
          </p:nvPr>
        </p:nvSpPr>
        <p:spPr/>
        <p:txBody>
          <a:bodyPr/>
          <a:lstStyle/>
          <a:p>
            <a:r>
              <a:rPr/>
              <a:t>Le temps consacré aux tâches ménagères</a:t>
            </a:r>
            <a:endParaRPr lang="en-US" dirty="0"/>
          </a:p>
        </p:txBody>
      </p:sp>
      <p:sp>
        <p:nvSpPr>
          <p:cNvPr id="4" name="Tijdelijke aanduiding voor tekst 3"/>
          <p:cNvSpPr>
            <a:spLocks noGrp="1"/>
          </p:cNvSpPr>
          <p:nvPr>
            <p:ph type="body" sz="quarter" idx="13"/>
          </p:nvPr>
        </p:nvSpPr>
        <p:spPr>
          <a:xfrm>
            <a:off x="440267" y="990610"/>
            <a:ext cx="8280000" cy="427028"/>
          </a:xfrm>
        </p:spPr>
        <p:txBody>
          <a:bodyPr>
            <a:normAutofit/>
          </a:bodyPr>
          <a:lstStyle/>
          <a:p>
            <a:pPr algn="ctr"/>
            <a:r>
              <a:rPr lang="nl-BE" sz="1200" dirty="0">
                <a:solidFill>
                  <a:srgbClr val="0A3365"/>
                </a:solidFill>
              </a:rPr>
              <a:t>Temps consacré aux tâches </a:t>
            </a:r>
            <a:r>
              <a:rPr lang="nl-BE" sz="1200" dirty="0" smtClean="0">
                <a:solidFill>
                  <a:srgbClr val="0A3365"/>
                </a:solidFill>
              </a:rPr>
              <a:t>ménagères</a:t>
            </a:r>
            <a:r>
              <a:rPr lang="nl-BE" dirty="0" smtClean="0">
                <a:solidFill>
                  <a:srgbClr val="0A3365"/>
                </a:solidFill>
              </a:rPr>
              <a:t> </a:t>
            </a:r>
            <a:br>
              <a:rPr lang="nl-BE" dirty="0" smtClean="0">
                <a:solidFill>
                  <a:srgbClr val="0A3365"/>
                </a:solidFill>
              </a:rPr>
            </a:br>
            <a:r>
              <a:rPr lang="nl-BE" sz="800" b="0" dirty="0" smtClean="0">
                <a:solidFill>
                  <a:srgbClr val="0A3365"/>
                </a:solidFill>
              </a:rPr>
              <a:t>(en </a:t>
            </a:r>
            <a:r>
              <a:rPr lang="nl-BE" sz="800" b="0" dirty="0">
                <a:solidFill>
                  <a:srgbClr val="0A3365"/>
                </a:solidFill>
              </a:rPr>
              <a:t>heures par jour, y compris pour la garde des enfants)</a:t>
            </a: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Harmonised European Time Survey (HETUS, enquête 1998-2004)</a:t>
            </a:r>
            <a:endParaRPr lang="nl-NL" dirty="0"/>
          </a:p>
        </p:txBody>
      </p:sp>
      <p:graphicFrame>
        <p:nvGraphicFramePr>
          <p:cNvPr id="13" name="Chart 17"/>
          <p:cNvGraphicFramePr/>
          <p:nvPr>
            <p:extLst/>
          </p:nvPr>
        </p:nvGraphicFramePr>
        <p:xfrm>
          <a:off x="971550" y="1417637"/>
          <a:ext cx="7200900" cy="3600451"/>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 Box 9"/>
          <p:cNvSpPr txBox="1">
            <a:spLocks noChangeArrowheads="1"/>
          </p:cNvSpPr>
          <p:nvPr/>
        </p:nvSpPr>
        <p:spPr bwMode="auto">
          <a:xfrm>
            <a:off x="2602216" y="2344831"/>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Hommes</a:t>
            </a:r>
            <a:endParaRPr lang="nl-BE" sz="1200" b="1" dirty="0">
              <a:solidFill>
                <a:srgbClr val="0A3365"/>
              </a:solidFill>
            </a:endParaRPr>
          </a:p>
        </p:txBody>
      </p:sp>
      <p:sp>
        <p:nvSpPr>
          <p:cNvPr id="15" name="Text Box 9"/>
          <p:cNvSpPr txBox="1">
            <a:spLocks noChangeArrowheads="1"/>
          </p:cNvSpPr>
          <p:nvPr/>
        </p:nvSpPr>
        <p:spPr bwMode="auto">
          <a:xfrm>
            <a:off x="6023828" y="2344831"/>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Femmes</a:t>
            </a:r>
            <a:endParaRPr lang="nl-BE" sz="1200" b="1" dirty="0">
              <a:solidFill>
                <a:srgbClr val="0A3365"/>
              </a:solidFill>
            </a:endParaRPr>
          </a:p>
        </p:txBody>
      </p:sp>
      <p:grpSp>
        <p:nvGrpSpPr>
          <p:cNvPr id="9" name="Groep 8"/>
          <p:cNvGrpSpPr/>
          <p:nvPr/>
        </p:nvGrpSpPr>
        <p:grpSpPr>
          <a:xfrm>
            <a:off x="7045818" y="468159"/>
            <a:ext cx="1939483" cy="1715821"/>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41502" y="1738876"/>
              <a:ext cx="2582734"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700" b="1" dirty="0" smtClean="0"/>
                <a:t>Les femmes consacrent surtout plus de temps aux tâches traditionnelles (cuisine, nettoyage, lessive et repassage). Les hommes ne consacrent plus de temps qu’à l’entretien du jardin et aux autres tâches (surtout les petits travaux, comme les réparations).</a:t>
              </a:r>
              <a:endParaRPr lang="fr-FR" sz="700" b="1" dirty="0"/>
            </a:p>
          </p:txBody>
        </p:sp>
      </p:grpSp>
    </p:spTree>
    <p:extLst>
      <p:ext uri="{BB962C8B-B14F-4D97-AF65-F5344CB8AC3E}">
        <p14:creationId xmlns:p14="http://schemas.microsoft.com/office/powerpoint/2010/main" val="402895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2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16</a:t>
            </a:fld>
            <a:endParaRPr lang="en-US" dirty="0"/>
          </a:p>
        </p:txBody>
      </p:sp>
      <p:sp>
        <p:nvSpPr>
          <p:cNvPr id="3" name="Titel 2"/>
          <p:cNvSpPr>
            <a:spLocks noGrp="1"/>
          </p:cNvSpPr>
          <p:nvPr>
            <p:ph type="title"/>
          </p:nvPr>
        </p:nvSpPr>
        <p:spPr/>
        <p:txBody>
          <a:bodyPr/>
          <a:lstStyle/>
          <a:p>
            <a:r>
              <a:rPr/>
              <a:t>Le temps consacré aux tâches ménagères</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lnSpcReduction="10000"/>
          </a:bodyPr>
          <a:lstStyle/>
          <a:p>
            <a:pPr algn="ctr"/>
            <a:r>
              <a:rPr lang="nl-BE" sz="1200" dirty="0" smtClean="0">
                <a:solidFill>
                  <a:srgbClr val="0A3365"/>
                </a:solidFill>
              </a:rPr>
              <a:t>Évolution du temps consacré aux tâches </a:t>
            </a:r>
            <a:br>
              <a:rPr lang="nl-BE" sz="1200" dirty="0" smtClean="0">
                <a:solidFill>
                  <a:srgbClr val="0A3365"/>
                </a:solidFill>
              </a:rPr>
            </a:br>
            <a:r>
              <a:rPr lang="nl-BE" sz="1200" dirty="0" smtClean="0">
                <a:solidFill>
                  <a:srgbClr val="0A3365"/>
                </a:solidFill>
              </a:rPr>
              <a:t>ménagères et aux soins aux enfants</a:t>
            </a:r>
            <a:r>
              <a:rPr lang="nl-BE" dirty="0" smtClean="0">
                <a:solidFill>
                  <a:srgbClr val="0A3365"/>
                </a:solidFill>
              </a:rPr>
              <a:t> </a:t>
            </a:r>
            <a:br>
              <a:rPr lang="nl-BE" dirty="0" smtClean="0">
                <a:solidFill>
                  <a:srgbClr val="0A3365"/>
                </a:solidFill>
              </a:rPr>
            </a:br>
            <a:r>
              <a:rPr lang="nl-NL" sz="800" b="0" dirty="0">
                <a:solidFill>
                  <a:srgbClr val="0A3365"/>
                </a:solidFill>
              </a:rPr>
              <a:t>(Belgique, en heures par </a:t>
            </a:r>
            <a:r>
              <a:rPr lang="nl-NL" sz="800" b="0" dirty="0" smtClean="0">
                <a:solidFill>
                  <a:srgbClr val="0A3365"/>
                </a:solidFill>
              </a:rPr>
              <a:t>semaine)</a:t>
            </a: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Harmonised European Time Survey (HETUS, enquête 1998-2004)</a:t>
            </a:r>
            <a:endParaRPr lang="nl-NL" dirty="0"/>
          </a:p>
        </p:txBody>
      </p:sp>
      <p:sp>
        <p:nvSpPr>
          <p:cNvPr id="14" name="Text Box 9"/>
          <p:cNvSpPr txBox="1">
            <a:spLocks noChangeArrowheads="1"/>
          </p:cNvSpPr>
          <p:nvPr/>
        </p:nvSpPr>
        <p:spPr bwMode="auto">
          <a:xfrm>
            <a:off x="1997535" y="2049868"/>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Hommes</a:t>
            </a:r>
            <a:endParaRPr lang="nl-BE" sz="1200" b="1" dirty="0">
              <a:solidFill>
                <a:srgbClr val="0A3365"/>
              </a:solidFill>
            </a:endParaRPr>
          </a:p>
        </p:txBody>
      </p:sp>
      <p:sp>
        <p:nvSpPr>
          <p:cNvPr id="15" name="Text Box 9"/>
          <p:cNvSpPr txBox="1">
            <a:spLocks noChangeArrowheads="1"/>
          </p:cNvSpPr>
          <p:nvPr/>
        </p:nvSpPr>
        <p:spPr bwMode="auto">
          <a:xfrm>
            <a:off x="5957461" y="2049868"/>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Femmes</a:t>
            </a:r>
            <a:endParaRPr lang="nl-BE" sz="1200" b="1" dirty="0">
              <a:solidFill>
                <a:srgbClr val="0A3365"/>
              </a:solidFill>
            </a:endParaRPr>
          </a:p>
        </p:txBody>
      </p:sp>
      <p:graphicFrame>
        <p:nvGraphicFramePr>
          <p:cNvPr id="17" name="Chart 17"/>
          <p:cNvGraphicFramePr/>
          <p:nvPr>
            <p:extLst/>
          </p:nvPr>
        </p:nvGraphicFramePr>
        <p:xfrm>
          <a:off x="971550" y="1417638"/>
          <a:ext cx="7200899" cy="3600450"/>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7044912" y="464529"/>
            <a:ext cx="1787032" cy="161136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700" b="1"/>
                <a:t>Entre 1966 et 2013, le temps consacré par les femmes aux tâches ménagères a diminué de 38% (14 h/semaine). Chez les hommes, il a augmenté dans un premier temps pour ne quasiment plus bouger au cours des dernières décennies.</a:t>
              </a:r>
            </a:p>
          </p:txBody>
        </p:sp>
      </p:grpSp>
      <p:sp>
        <p:nvSpPr>
          <p:cNvPr id="18" name="TextBox 14"/>
          <p:cNvSpPr txBox="1"/>
          <p:nvPr/>
        </p:nvSpPr>
        <p:spPr>
          <a:xfrm>
            <a:off x="3239730" y="2601306"/>
            <a:ext cx="2212258" cy="338554"/>
          </a:xfrm>
          <a:prstGeom prst="rect">
            <a:avLst/>
          </a:prstGeom>
          <a:noFill/>
        </p:spPr>
        <p:txBody>
          <a:bodyPr wrap="square" rtlCol="0">
            <a:spAutoFit/>
          </a:bodyPr>
          <a:lstStyle/>
          <a:p>
            <a:pPr algn="ctr"/>
            <a:r>
              <a:rPr lang="nl-NL" sz="800" i="1" dirty="0" smtClean="0">
                <a:solidFill>
                  <a:srgbClr val="003366"/>
                </a:solidFill>
                <a:cs typeface="Arial"/>
              </a:rPr>
              <a:t>"La fin de l’homme nouveau ...</a:t>
            </a:r>
            <a:br>
              <a:rPr lang="nl-NL" sz="800" i="1" dirty="0" smtClean="0">
                <a:solidFill>
                  <a:srgbClr val="003366"/>
                </a:solidFill>
                <a:cs typeface="Arial"/>
              </a:rPr>
            </a:br>
            <a:r>
              <a:rPr lang="nl-NL" sz="800" i="1" dirty="0" smtClean="0">
                <a:solidFill>
                  <a:srgbClr val="003366"/>
                </a:solidFill>
                <a:cs typeface="Arial"/>
              </a:rPr>
              <a:t>et la naissance de la femme nouvelle"</a:t>
            </a:r>
          </a:p>
        </p:txBody>
      </p:sp>
    </p:spTree>
    <p:extLst>
      <p:ext uri="{BB962C8B-B14F-4D97-AF65-F5344CB8AC3E}">
        <p14:creationId xmlns:p14="http://schemas.microsoft.com/office/powerpoint/2010/main" val="370065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17</a:t>
            </a:fld>
            <a:endParaRPr lang="en-US" dirty="0"/>
          </a:p>
        </p:txBody>
      </p:sp>
      <p:sp>
        <p:nvSpPr>
          <p:cNvPr id="3" name="Titel 2"/>
          <p:cNvSpPr>
            <a:spLocks noGrp="1"/>
          </p:cNvSpPr>
          <p:nvPr>
            <p:ph type="title"/>
          </p:nvPr>
        </p:nvSpPr>
        <p:spPr/>
        <p:txBody>
          <a:bodyPr/>
          <a:lstStyle/>
          <a:p>
            <a:r>
              <a:rPr/>
              <a:t>Pourquoi les ménages externalisent des tâches</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smtClean="0">
                <a:solidFill>
                  <a:srgbClr val="0A3365"/>
                </a:solidFill>
              </a:rPr>
              <a:t>Raisons qui poussent les ménages à </a:t>
            </a:r>
            <a:br>
              <a:rPr lang="nl-BE" sz="1200" dirty="0" smtClean="0">
                <a:solidFill>
                  <a:srgbClr val="0A3365"/>
                </a:solidFill>
              </a:rPr>
            </a:br>
            <a:r>
              <a:rPr lang="nl-BE" sz="1200" dirty="0" smtClean="0">
                <a:solidFill>
                  <a:srgbClr val="0A3365"/>
                </a:solidFill>
              </a:rPr>
              <a:t>externaliser les tâches ménagères </a:t>
            </a:r>
            <a:br>
              <a:rPr lang="nl-BE" sz="1200" dirty="0" smtClean="0">
                <a:solidFill>
                  <a:srgbClr val="0A3365"/>
                </a:solidFill>
              </a:rPr>
            </a:br>
            <a:r>
              <a:rPr lang="nl-NL" sz="800" b="0" dirty="0">
                <a:solidFill>
                  <a:srgbClr val="0A3365"/>
                </a:solidFill>
              </a:rPr>
              <a:t>(Pays-Bas, enquête 2013)</a:t>
            </a: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enquête Panteia (2013)</a:t>
            </a:r>
            <a:endParaRPr lang="nl-NL" dirty="0"/>
          </a:p>
        </p:txBody>
      </p:sp>
      <p:graphicFrame>
        <p:nvGraphicFramePr>
          <p:cNvPr id="19" name="Chart 6"/>
          <p:cNvGraphicFramePr/>
          <p:nvPr>
            <p:extLst/>
          </p:nvPr>
        </p:nvGraphicFramePr>
        <p:xfrm>
          <a:off x="971550" y="1670050"/>
          <a:ext cx="7200900" cy="3348038"/>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7070647" y="456538"/>
            <a:ext cx="2020454" cy="184835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00812" y="1860914"/>
              <a:ext cx="2699191" cy="2180738"/>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600" b="1" dirty="0" smtClean="0"/>
                <a:t>NOUVELLE ÉCONOMIE DOMESTIQUE : </a:t>
              </a:r>
              <a:r>
                <a:rPr lang="fr-FR" sz="700" dirty="0" smtClean="0"/>
                <a:t>Les ménages effectuent moins de tâches ménagères à mesure qu’ils ont moins de temps à y consacrer ou qu’ils entendent y consacrer moins de temps (vie professionnelle chargée, désir de plus de loisirs, etc.) et peuvent davantage se le permettre financièrement (revenus plus élevés, faible prix de l’aide externe, etc.).</a:t>
              </a:r>
              <a:endParaRPr lang="fr-FR" sz="700" dirty="0"/>
            </a:p>
          </p:txBody>
        </p:sp>
      </p:grpSp>
    </p:spTree>
    <p:extLst>
      <p:ext uri="{BB962C8B-B14F-4D97-AF65-F5344CB8AC3E}">
        <p14:creationId xmlns:p14="http://schemas.microsoft.com/office/powerpoint/2010/main" val="9614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18</a:t>
            </a:fld>
            <a:endParaRPr lang="en-US" dirty="0"/>
          </a:p>
        </p:txBody>
      </p:sp>
      <p:sp>
        <p:nvSpPr>
          <p:cNvPr id="3" name="Titel 2"/>
          <p:cNvSpPr>
            <a:spLocks noGrp="1"/>
          </p:cNvSpPr>
          <p:nvPr>
            <p:ph type="title"/>
          </p:nvPr>
        </p:nvSpPr>
        <p:spPr/>
        <p:txBody>
          <a:bodyPr/>
          <a:lstStyle/>
          <a:p>
            <a:r>
              <a:rPr/>
              <a:t>Pourquoi les ménages externalisent des tâches</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a:solidFill>
                  <a:srgbClr val="0A3365"/>
                </a:solidFill>
              </a:rPr>
              <a:t>Lien entre le temps consacré aux tâches ménagères</a:t>
            </a:r>
            <a:r>
              <a:rPr lang="nl-BE" sz="1200" dirty="0" smtClean="0">
                <a:solidFill>
                  <a:srgbClr val="0A3365"/>
                </a:solidFill>
              </a:rPr>
              <a:t> </a:t>
            </a:r>
            <a:br>
              <a:rPr lang="nl-BE" sz="1200" dirty="0" smtClean="0">
                <a:solidFill>
                  <a:srgbClr val="0A3365"/>
                </a:solidFill>
              </a:rPr>
            </a:br>
            <a:r>
              <a:rPr lang="nl-BE" sz="1200" dirty="0" smtClean="0">
                <a:solidFill>
                  <a:srgbClr val="0A3365"/>
                </a:solidFill>
              </a:rPr>
              <a:t>et </a:t>
            </a:r>
            <a:r>
              <a:rPr lang="nl-BE" sz="1200" dirty="0">
                <a:solidFill>
                  <a:srgbClr val="0A3365"/>
                </a:solidFill>
              </a:rPr>
              <a:t>l’activité des </a:t>
            </a:r>
            <a:r>
              <a:rPr lang="nl-BE" sz="1200" dirty="0" smtClean="0">
                <a:solidFill>
                  <a:srgbClr val="0A3365"/>
                </a:solidFill>
              </a:rPr>
              <a:t>femmes</a:t>
            </a:r>
            <a:br>
              <a:rPr lang="nl-BE" sz="1200" dirty="0" smtClean="0">
                <a:solidFill>
                  <a:srgbClr val="0A3365"/>
                </a:solidFill>
              </a:rPr>
            </a:b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Harmonised European Time Survey (HETUS, enquête 1998-2004) ; Eurostat</a:t>
            </a:r>
            <a:endParaRPr lang="nl-NL" dirty="0"/>
          </a:p>
        </p:txBody>
      </p:sp>
      <p:graphicFrame>
        <p:nvGraphicFramePr>
          <p:cNvPr id="13" name="Chart 7"/>
          <p:cNvGraphicFramePr/>
          <p:nvPr>
            <p:extLst/>
          </p:nvPr>
        </p:nvGraphicFramePr>
        <p:xfrm>
          <a:off x="880535" y="1562556"/>
          <a:ext cx="7200900" cy="3348039"/>
        </p:xfrm>
        <a:graphic>
          <a:graphicData uri="http://schemas.openxmlformats.org/drawingml/2006/chart">
            <c:chart xmlns:c="http://schemas.openxmlformats.org/drawingml/2006/chart" xmlns:r="http://schemas.openxmlformats.org/officeDocument/2006/relationships" r:id="rId7"/>
          </a:graphicData>
        </a:graphic>
      </p:graphicFrame>
      <p:cxnSp>
        <p:nvCxnSpPr>
          <p:cNvPr id="17" name="Straight Connector 8"/>
          <p:cNvCxnSpPr/>
          <p:nvPr/>
        </p:nvCxnSpPr>
        <p:spPr>
          <a:xfrm flipH="1" flipV="1">
            <a:off x="2270520" y="2370596"/>
            <a:ext cx="5073446" cy="1677835"/>
          </a:xfrm>
          <a:prstGeom prst="line">
            <a:avLst/>
          </a:prstGeom>
          <a:noFill/>
          <a:ln w="19050" cap="flat" cmpd="sng" algn="ctr">
            <a:solidFill>
              <a:srgbClr val="0A3365"/>
            </a:solidFill>
            <a:prstDash val="sysDot"/>
          </a:ln>
          <a:effectLst>
            <a:outerShdw blurRad="40000" dist="20000" dir="5400000" rotWithShape="0">
              <a:srgbClr val="000000">
                <a:alpha val="38000"/>
              </a:srgbClr>
            </a:outerShdw>
          </a:effectLst>
        </p:spPr>
      </p:cxnSp>
      <p:grpSp>
        <p:nvGrpSpPr>
          <p:cNvPr id="9" name="Groep 8"/>
          <p:cNvGrpSpPr/>
          <p:nvPr/>
        </p:nvGrpSpPr>
        <p:grpSpPr>
          <a:xfrm>
            <a:off x="6899564" y="469765"/>
            <a:ext cx="2108409" cy="1900831"/>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035809" y="1806011"/>
              <a:ext cx="2837851"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700" b="1" dirty="0" smtClean="0"/>
                <a:t>Dans les pays scandinaves, le degré d’activité élevé des femmes va de pair avec le peu de temps que celles-ci consacrent aux tâches ménagères. Le rapport inverse est visible en Europe centrale et méridionale. Les femmes belges occupent une position intermédiaire.</a:t>
              </a:r>
              <a:endParaRPr lang="fr-FR" sz="700" b="1" dirty="0"/>
            </a:p>
          </p:txBody>
        </p:sp>
      </p:grpSp>
    </p:spTree>
    <p:extLst>
      <p:ext uri="{BB962C8B-B14F-4D97-AF65-F5344CB8AC3E}">
        <p14:creationId xmlns:p14="http://schemas.microsoft.com/office/powerpoint/2010/main" val="6783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19</a:t>
            </a:fld>
            <a:endParaRPr lang="en-US" dirty="0"/>
          </a:p>
        </p:txBody>
      </p:sp>
      <p:sp>
        <p:nvSpPr>
          <p:cNvPr id="3" name="Titel 2"/>
          <p:cNvSpPr>
            <a:spLocks noGrp="1"/>
          </p:cNvSpPr>
          <p:nvPr>
            <p:ph type="title"/>
          </p:nvPr>
        </p:nvSpPr>
        <p:spPr/>
        <p:txBody>
          <a:bodyPr/>
          <a:lstStyle/>
          <a:p>
            <a:r>
              <a:rPr/>
              <a:t>Pourquoi les ménages externalisent des tâches</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NL" sz="1200" dirty="0">
                <a:solidFill>
                  <a:srgbClr val="0A3365"/>
                </a:solidFill>
              </a:rPr>
              <a:t>Forces motrices de l’externalisation croissante</a:t>
            </a:r>
            <a:r>
              <a:rPr lang="nl-NL" sz="1200" dirty="0" smtClean="0">
                <a:solidFill>
                  <a:srgbClr val="0A3365"/>
                </a:solidFill>
              </a:rPr>
              <a:t> </a:t>
            </a:r>
            <a:br>
              <a:rPr lang="nl-NL" sz="1200" dirty="0" smtClean="0">
                <a:solidFill>
                  <a:srgbClr val="0A3365"/>
                </a:solidFill>
              </a:rPr>
            </a:br>
            <a:r>
              <a:rPr lang="nl-NL" sz="1200" dirty="0" smtClean="0">
                <a:solidFill>
                  <a:srgbClr val="0A3365"/>
                </a:solidFill>
              </a:rPr>
              <a:t>des </a:t>
            </a:r>
            <a:r>
              <a:rPr lang="nl-NL" sz="1200" dirty="0">
                <a:solidFill>
                  <a:srgbClr val="0A3365"/>
                </a:solidFill>
              </a:rPr>
              <a:t>tâches </a:t>
            </a:r>
            <a:r>
              <a:rPr lang="nl-NL" sz="1200" dirty="0" smtClean="0">
                <a:solidFill>
                  <a:srgbClr val="0A3365"/>
                </a:solidFill>
              </a:rPr>
              <a:t>ménagères</a:t>
            </a:r>
            <a:r>
              <a:rPr lang="nl-BE" sz="1200" dirty="0" smtClean="0">
                <a:solidFill>
                  <a:srgbClr val="0A3365"/>
                </a:solidFill>
              </a:rPr>
              <a:t> </a:t>
            </a:r>
            <a:br>
              <a:rPr lang="nl-BE" sz="1200" dirty="0" smtClean="0">
                <a:solidFill>
                  <a:srgbClr val="0A3365"/>
                </a:solidFill>
              </a:rPr>
            </a:b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Harmonised European Time Survey (HETUS, enquête 1998-2004) ; Eurostat</a:t>
            </a:r>
            <a:endParaRPr lang="nl-NL" dirty="0"/>
          </a:p>
        </p:txBody>
      </p:sp>
      <p:graphicFrame>
        <p:nvGraphicFramePr>
          <p:cNvPr id="14" name="Content Placeholder 8"/>
          <p:cNvGraphicFramePr>
            <a:graphicFrameLocks/>
          </p:cNvGraphicFramePr>
          <p:nvPr>
            <p:extLst/>
          </p:nvPr>
        </p:nvGraphicFramePr>
        <p:xfrm>
          <a:off x="1025012" y="1670050"/>
          <a:ext cx="7147437" cy="3348038"/>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6909794" y="385886"/>
            <a:ext cx="2098179" cy="1773280"/>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093705" y="1885617"/>
              <a:ext cx="2629036" cy="2230436"/>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700" b="1" dirty="0" smtClean="0"/>
                <a:t>La participation accrue des femmes au monde du travail a entraîné une augmentation des ménages à deux revenus. Le revenu disponible des ménages a également grimpé à mesure de l’augmentation du travail effectué. De plus en plus de ménages ont ainsi pu se permettre le luxe d’une aide aux tâches ménagères rémunérée. </a:t>
              </a:r>
              <a:endParaRPr lang="fr-FR" sz="700" b="1" dirty="0"/>
            </a:p>
          </p:txBody>
        </p:sp>
      </p:grpSp>
    </p:spTree>
    <p:extLst>
      <p:ext uri="{BB962C8B-B14F-4D97-AF65-F5344CB8AC3E}">
        <p14:creationId xmlns:p14="http://schemas.microsoft.com/office/powerpoint/2010/main" val="173267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6603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8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1014704536"/>
              </p:ext>
            </p:extLst>
          </p:nvPr>
        </p:nvGraphicFramePr>
        <p:xfrm>
          <a:off x="971550" y="1397106"/>
          <a:ext cx="7200900" cy="3245375"/>
        </p:xfrm>
        <a:graphic>
          <a:graphicData uri="http://schemas.openxmlformats.org/drawingml/2006/table">
            <a:tbl>
              <a:tblPr firstRow="1" bandRow="1">
                <a:tableStyleId>{5C22544A-7EE6-4342-B048-85BDC9FD1C3A}</a:tableStyleId>
              </a:tblPr>
              <a:tblGrid>
                <a:gridCol w="720772"/>
                <a:gridCol w="6480128"/>
              </a:tblGrid>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Bienvenue  </a:t>
                      </a:r>
                      <a:endParaRPr lang="en-US" sz="1200" b="1" kern="1200" noProof="0" dirty="0" smtClean="0">
                        <a:solidFill>
                          <a:schemeClr val="dk1"/>
                        </a:solidFill>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kern="1200" noProof="0" dirty="0" smtClean="0">
                          <a:solidFill>
                            <a:schemeClr val="tx1"/>
                          </a:solidFill>
                          <a:latin typeface="+mn-lt"/>
                          <a:ea typeface="+mn-ea"/>
                          <a:cs typeface="+mn-cs"/>
                        </a:rPr>
                        <a:t>Daniel Falque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Besoin</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d’aide</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de toute urgence</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rPr>
                        <a:t>Johan Van Gompel</a:t>
                      </a:r>
                      <a:endParaRPr kumimoji="0" lang="en-US" sz="1000" b="0" i="1"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Happy@home</a:t>
                      </a: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0186">
                <a:tc>
                  <a:txBody>
                    <a:bodyPr/>
                    <a:lstStyle/>
                    <a:p>
                      <a:pPr algn="r"/>
                      <a:endParaRPr kumimoji="0" lang="en-US" sz="1200" b="1" i="0" u="none" strike="noStrike" kern="1200" cap="none" spc="0" normalizeH="0" baseline="0" dirty="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kern="1200" noProof="0" dirty="0" smtClean="0">
                          <a:solidFill>
                            <a:schemeClr val="tx1"/>
                          </a:solidFill>
                          <a:latin typeface="+mn-lt"/>
                          <a:ea typeface="+mn-ea"/>
                          <a:cs typeface="+mn-cs"/>
                        </a:rPr>
                        <a:t>Hans Verstraete et Marleen </a:t>
                      </a:r>
                      <a:r>
                        <a:rPr lang="en-US" sz="1050" b="0" i="1" kern="1200" noProof="0" dirty="0" err="1" smtClean="0">
                          <a:solidFill>
                            <a:schemeClr val="tx1"/>
                          </a:solidFill>
                          <a:latin typeface="+mn-lt"/>
                          <a:ea typeface="+mn-ea"/>
                          <a:cs typeface="+mn-cs"/>
                        </a:rPr>
                        <a:t>Vanhees</a:t>
                      </a:r>
                      <a:endParaRPr lang="en-US" sz="1050" b="0" i="1" kern="1200" dirty="0" smtClean="0">
                        <a:solidFill>
                          <a:schemeClr val="tx1"/>
                        </a:solidFill>
                        <a:latin typeface="+mn-lt"/>
                        <a:ea typeface="+mn-ea"/>
                        <a:cs typeface="+mn-cs"/>
                      </a:endParaRPr>
                    </a:p>
                    <a:p>
                      <a:pPr marL="36000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800" b="1" i="0" u="none" strike="noStrike" kern="1200" cap="none" spc="0" normalizeH="0" baseline="0" noProof="0" dirty="0" err="1" smtClean="0">
                        <a:ln>
                          <a:noFill/>
                        </a:ln>
                        <a:solidFill>
                          <a:srgbClr val="00AEEF"/>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5" name="Groep 24"/>
          <p:cNvGrpSpPr/>
          <p:nvPr/>
        </p:nvGrpSpPr>
        <p:grpSpPr>
          <a:xfrm>
            <a:off x="974917" y="2467232"/>
            <a:ext cx="383130" cy="366505"/>
            <a:chOff x="1016858" y="3004658"/>
            <a:chExt cx="383130" cy="366505"/>
          </a:xfrm>
        </p:grpSpPr>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8"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2</a:t>
              </a:r>
            </a:p>
          </p:txBody>
        </p:sp>
      </p:grpSp>
      <p:sp>
        <p:nvSpPr>
          <p:cNvPr id="10" name="Titel 9"/>
          <p:cNvSpPr>
            <a:spLocks noGrp="1"/>
          </p:cNvSpPr>
          <p:nvPr>
            <p:ph type="title"/>
          </p:nvPr>
        </p:nvSpPr>
        <p:spPr/>
        <p:txBody>
          <a:bodyPr/>
          <a:lstStyle/>
          <a:p>
            <a:r>
              <a:rPr/>
              <a:t>Sommaire </a:t>
            </a:r>
            <a:endParaRPr lang="en-US" dirty="0"/>
          </a:p>
        </p:txBody>
      </p:sp>
      <p:grpSp>
        <p:nvGrpSpPr>
          <p:cNvPr id="2" name="Groep 1"/>
          <p:cNvGrpSpPr/>
          <p:nvPr/>
        </p:nvGrpSpPr>
        <p:grpSpPr>
          <a:xfrm>
            <a:off x="974917" y="3529596"/>
            <a:ext cx="383130" cy="366505"/>
            <a:chOff x="1016858" y="3004658"/>
            <a:chExt cx="383130" cy="366505"/>
          </a:xfrm>
        </p:grpSpPr>
        <p:pic>
          <p:nvPicPr>
            <p:cNvPr id="24"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3"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3</a:t>
              </a:r>
            </a:p>
          </p:txBody>
        </p:sp>
      </p:grpSp>
      <p:sp>
        <p:nvSpPr>
          <p:cNvPr id="26" name="Text Placeholder 7"/>
          <p:cNvSpPr txBox="1">
            <a:spLocks/>
          </p:cNvSpPr>
          <p:nvPr/>
        </p:nvSpPr>
        <p:spPr bwMode="white">
          <a:xfrm>
            <a:off x="1027408" y="4365275"/>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4</a:t>
            </a:r>
            <a:endParaRPr lang="nl-BE" sz="1500" dirty="0" smtClean="0"/>
          </a:p>
        </p:txBody>
      </p:sp>
      <p:grpSp>
        <p:nvGrpSpPr>
          <p:cNvPr id="29" name="Groep 28"/>
          <p:cNvGrpSpPr/>
          <p:nvPr/>
        </p:nvGrpSpPr>
        <p:grpSpPr>
          <a:xfrm>
            <a:off x="974917" y="1439411"/>
            <a:ext cx="383130" cy="366505"/>
            <a:chOff x="1016858" y="3004658"/>
            <a:chExt cx="383130" cy="366505"/>
          </a:xfrm>
        </p:grpSpPr>
        <p:pic>
          <p:nvPicPr>
            <p:cNvPr id="30"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31"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1</a:t>
              </a:r>
            </a:p>
          </p:txBody>
        </p:sp>
      </p:grpSp>
      <p:sp>
        <p:nvSpPr>
          <p:cNvPr id="16" name="Rechthoek 15"/>
          <p:cNvSpPr/>
          <p:nvPr/>
        </p:nvSpPr>
        <p:spPr>
          <a:xfrm>
            <a:off x="971550" y="2325385"/>
            <a:ext cx="7200900" cy="85596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
        <p:nvSpPr>
          <p:cNvPr id="17" name="Rechthoek 16"/>
          <p:cNvSpPr/>
          <p:nvPr/>
        </p:nvSpPr>
        <p:spPr>
          <a:xfrm>
            <a:off x="971550" y="3411965"/>
            <a:ext cx="7200900" cy="9533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63165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20</a:t>
            </a:fld>
            <a:endParaRPr lang="en-US" dirty="0"/>
          </a:p>
        </p:txBody>
      </p:sp>
      <p:sp>
        <p:nvSpPr>
          <p:cNvPr id="3" name="Titel 2"/>
          <p:cNvSpPr>
            <a:spLocks noGrp="1"/>
          </p:cNvSpPr>
          <p:nvPr>
            <p:ph type="title"/>
          </p:nvPr>
        </p:nvSpPr>
        <p:spPr/>
        <p:txBody>
          <a:bodyPr/>
          <a:lstStyle/>
          <a:p>
            <a:r>
              <a:rPr/>
              <a:t>Ampleur du marché</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a:solidFill>
                  <a:srgbClr val="0A3365"/>
                </a:solidFill>
              </a:rPr>
              <a:t>Aide aux tâches ménagères et à la </a:t>
            </a:r>
            <a:r>
              <a:rPr lang="nl-BE" sz="1200" dirty="0" smtClean="0">
                <a:solidFill>
                  <a:srgbClr val="0A3365"/>
                </a:solidFill>
              </a:rPr>
              <a:t>garde des enfants</a:t>
            </a:r>
          </a:p>
          <a:p>
            <a:pPr algn="ctr"/>
            <a:r>
              <a:rPr lang="nl-NL" sz="800" b="0" dirty="0">
                <a:solidFill>
                  <a:srgbClr val="0A3365"/>
                </a:solidFill>
              </a:rPr>
              <a:t>(en % des ménages belges)</a:t>
            </a:r>
          </a:p>
          <a:p>
            <a:pPr algn="ctr"/>
            <a:endParaRPr lang="nl-NL" sz="800" b="0" dirty="0">
              <a:solidFill>
                <a:srgbClr val="0A3365"/>
              </a:solidFill>
            </a:endParaRPr>
          </a:p>
        </p:txBody>
      </p:sp>
      <p:sp>
        <p:nvSpPr>
          <p:cNvPr id="8" name="Tijdelijke aanduiding voor voettekst 7"/>
          <p:cNvSpPr>
            <a:spLocks noGrp="1"/>
          </p:cNvSpPr>
          <p:nvPr>
            <p:ph type="ftr" sz="quarter" idx="3"/>
          </p:nvPr>
        </p:nvSpPr>
        <p:spPr>
          <a:xfrm>
            <a:off x="797407" y="5036742"/>
            <a:ext cx="4326255" cy="303212"/>
          </a:xfrm>
        </p:spPr>
        <p:txBody>
          <a:bodyPr/>
          <a:lstStyle/>
          <a:p>
            <a:r>
              <a:rPr dirty="0"/>
              <a:t>(*) La </a:t>
            </a:r>
            <a:r>
              <a:rPr dirty="0" err="1"/>
              <a:t>garde</a:t>
            </a:r>
            <a:r>
              <a:rPr dirty="0"/>
              <a:t> </a:t>
            </a:r>
            <a:r>
              <a:rPr dirty="0" err="1"/>
              <a:t>d’enfants</a:t>
            </a:r>
            <a:r>
              <a:rPr dirty="0"/>
              <a:t> </a:t>
            </a:r>
            <a:r>
              <a:rPr dirty="0" err="1"/>
              <a:t>quotidienne</a:t>
            </a:r>
            <a:r>
              <a:rPr dirty="0"/>
              <a:t> </a:t>
            </a:r>
            <a:r>
              <a:rPr dirty="0" err="1"/>
              <a:t>payée</a:t>
            </a:r>
            <a:r>
              <a:rPr dirty="0"/>
              <a:t> </a:t>
            </a:r>
            <a:r>
              <a:rPr dirty="0" err="1"/>
              <a:t>n’est</a:t>
            </a:r>
            <a:r>
              <a:rPr dirty="0"/>
              <a:t> pas </a:t>
            </a:r>
            <a:r>
              <a:rPr dirty="0" err="1"/>
              <a:t>prise</a:t>
            </a:r>
            <a:r>
              <a:rPr dirty="0"/>
              <a:t> en </a:t>
            </a:r>
            <a:r>
              <a:rPr dirty="0" err="1"/>
              <a:t>compte</a:t>
            </a:r>
            <a:r>
              <a:rPr dirty="0"/>
              <a:t> </a:t>
            </a:r>
            <a:r>
              <a:rPr lang="nl-NL" dirty="0" smtClean="0"/>
              <a:t/>
            </a:r>
            <a:br>
              <a:rPr lang="nl-NL" dirty="0" smtClean="0"/>
            </a:br>
            <a:r>
              <a:rPr dirty="0"/>
              <a:t>Source : </a:t>
            </a:r>
            <a:r>
              <a:rPr dirty="0" err="1"/>
              <a:t>Enquête</a:t>
            </a:r>
            <a:r>
              <a:rPr dirty="0"/>
              <a:t> </a:t>
            </a:r>
            <a:r>
              <a:rPr dirty="0" err="1"/>
              <a:t>sur</a:t>
            </a:r>
            <a:r>
              <a:rPr dirty="0"/>
              <a:t> le budget-temps (SPF </a:t>
            </a:r>
            <a:r>
              <a:rPr dirty="0" err="1"/>
              <a:t>Économie</a:t>
            </a:r>
            <a:r>
              <a:rPr dirty="0"/>
              <a:t>) ; </a:t>
            </a:r>
            <a:r>
              <a:rPr dirty="0" err="1"/>
              <a:t>Glorieux</a:t>
            </a:r>
            <a:r>
              <a:rPr dirty="0"/>
              <a:t> en van </a:t>
            </a:r>
            <a:r>
              <a:rPr dirty="0" err="1"/>
              <a:t>Tienoven</a:t>
            </a:r>
            <a:r>
              <a:rPr dirty="0"/>
              <a:t> (2009)</a:t>
            </a:r>
            <a:endParaRPr lang="nl-NL" dirty="0"/>
          </a:p>
        </p:txBody>
      </p:sp>
      <p:grpSp>
        <p:nvGrpSpPr>
          <p:cNvPr id="9" name="Groep 8"/>
          <p:cNvGrpSpPr/>
          <p:nvPr/>
        </p:nvGrpSpPr>
        <p:grpSpPr>
          <a:xfrm>
            <a:off x="6960020" y="467000"/>
            <a:ext cx="2002611" cy="1815221"/>
            <a:chOff x="2977444" y="1419691"/>
            <a:chExt cx="3181558" cy="2868808"/>
          </a:xfrm>
        </p:grpSpPr>
        <p:pic>
          <p:nvPicPr>
            <p:cNvPr id="10"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3" y="1819805"/>
              <a:ext cx="2601903"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600" b="1" dirty="0" smtClean="0"/>
                <a:t>Plus d’un ménage belge sur quatre a recours à l’une ou l’autre forme d’aide rémunérée. Pour les ménages à deux revenus, le rapport passe à un sur trois. L’aide la plus fréquente concerne le nettoyage, suivi de la lessive, du repassage, et des petits travaux. Il existe des différences notables dans la mesure dans laquelle les ménages paient pour les différentes aides.</a:t>
              </a:r>
              <a:endParaRPr lang="fr-FR" sz="600" b="1" dirty="0"/>
            </a:p>
          </p:txBody>
        </p:sp>
      </p:grpSp>
      <p:graphicFrame>
        <p:nvGraphicFramePr>
          <p:cNvPr id="13" name="Chart 6"/>
          <p:cNvGraphicFramePr/>
          <p:nvPr>
            <p:extLst/>
          </p:nvPr>
        </p:nvGraphicFramePr>
        <p:xfrm>
          <a:off x="971550" y="1670050"/>
          <a:ext cx="7200900" cy="33480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02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21</a:t>
            </a:fld>
            <a:endParaRPr lang="en-US" dirty="0"/>
          </a:p>
        </p:txBody>
      </p:sp>
      <p:sp>
        <p:nvSpPr>
          <p:cNvPr id="3" name="Titel 2"/>
          <p:cNvSpPr>
            <a:spLocks noGrp="1"/>
          </p:cNvSpPr>
          <p:nvPr>
            <p:ph type="title"/>
          </p:nvPr>
        </p:nvSpPr>
        <p:spPr/>
        <p:txBody>
          <a:bodyPr/>
          <a:lstStyle/>
          <a:p>
            <a:r>
              <a:rPr/>
              <a:t>Ampleur du marché</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NL" sz="1200" dirty="0">
                <a:solidFill>
                  <a:srgbClr val="0A3365"/>
                </a:solidFill>
              </a:rPr>
              <a:t>Emplois dans les services à </a:t>
            </a:r>
            <a:r>
              <a:rPr lang="nl-NL" sz="1200" dirty="0" smtClean="0">
                <a:solidFill>
                  <a:srgbClr val="0A3365"/>
                </a:solidFill>
              </a:rPr>
              <a:t>domicile</a:t>
            </a:r>
          </a:p>
          <a:p>
            <a:pPr algn="ctr"/>
            <a:r>
              <a:rPr lang="nl-NL" sz="800" b="0" dirty="0">
                <a:solidFill>
                  <a:srgbClr val="0A3365"/>
                </a:solidFill>
              </a:rPr>
              <a:t>(en % de l’emploi total, 2015)</a:t>
            </a:r>
          </a:p>
          <a:p>
            <a:pPr algn="ct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Eurostat</a:t>
            </a:r>
            <a:endParaRPr lang="nl-NL" dirty="0"/>
          </a:p>
        </p:txBody>
      </p:sp>
      <p:grpSp>
        <p:nvGrpSpPr>
          <p:cNvPr id="9" name="Groep 8"/>
          <p:cNvGrpSpPr/>
          <p:nvPr/>
        </p:nvGrpSpPr>
        <p:grpSpPr>
          <a:xfrm>
            <a:off x="7045821" y="467000"/>
            <a:ext cx="1787032" cy="1611365"/>
            <a:chOff x="2977444" y="1419691"/>
            <a:chExt cx="3181558" cy="2868808"/>
          </a:xfrm>
        </p:grpSpPr>
        <p:pic>
          <p:nvPicPr>
            <p:cNvPr id="10"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227673" y="1720251"/>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600" b="1"/>
                <a:t>Le peu de temps que consacrent les ménages aux tâches ménagères dans les pays scandinaves est confirmé par leur recours important aux aides externes. En Europe centrale, où les ménages assurent eux-mêmes un grand nombre de tâches ménagères, le marché de l’embauche externe est relativement moins développé. </a:t>
              </a:r>
            </a:p>
          </p:txBody>
        </p:sp>
      </p:grpSp>
      <p:grpSp>
        <p:nvGrpSpPr>
          <p:cNvPr id="12" name="Groep 11"/>
          <p:cNvGrpSpPr/>
          <p:nvPr/>
        </p:nvGrpSpPr>
        <p:grpSpPr>
          <a:xfrm>
            <a:off x="7136492" y="2169278"/>
            <a:ext cx="1787032" cy="1611365"/>
            <a:chOff x="2977444" y="1419691"/>
            <a:chExt cx="3181558" cy="2868808"/>
          </a:xfrm>
        </p:grpSpPr>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5"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600" b="1"/>
                <a:t>En Europe méridionale, l’embauche directe par les ménages est le modèle dominant. Dans les pays scandinaves, en Belgique, au Royaume-Uni et en Irlande, l’embauche directe est relativement négligeable. Dans ces pays, l’on fait davantage appel à l’embauche par des instances externes.</a:t>
              </a:r>
            </a:p>
          </p:txBody>
        </p:sp>
      </p:grpSp>
      <p:graphicFrame>
        <p:nvGraphicFramePr>
          <p:cNvPr id="17" name="Chart 6"/>
          <p:cNvGraphicFramePr/>
          <p:nvPr>
            <p:extLst/>
          </p:nvPr>
        </p:nvGraphicFramePr>
        <p:xfrm>
          <a:off x="971550" y="1670050"/>
          <a:ext cx="6528005" cy="33480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427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p:txBody>
          <a:bodyPr/>
          <a:lstStyle/>
          <a:p>
            <a:r>
              <a:rPr/>
              <a:t>Source : Farvaque (2013)</a:t>
            </a:r>
            <a:endParaRPr lang="en-US" dirty="0"/>
          </a:p>
        </p:txBody>
      </p:sp>
      <p:sp>
        <p:nvSpPr>
          <p:cNvPr id="2" name="Tijdelijke aanduiding voor dianummer 1"/>
          <p:cNvSpPr>
            <a:spLocks noGrp="1"/>
          </p:cNvSpPr>
          <p:nvPr>
            <p:ph type="sldNum" sz="quarter" idx="4"/>
          </p:nvPr>
        </p:nvSpPr>
        <p:spPr/>
        <p:txBody>
          <a:bodyPr/>
          <a:lstStyle/>
          <a:p>
            <a:fld id="{BE7BFF24-2C35-3444-B615-6A3C0CF587B2}" type="slidenum">
              <a:rPr lang="en-US" smtClean="0"/>
              <a:pPr/>
              <a:t>22</a:t>
            </a:fld>
            <a:endParaRPr lang="en-US" dirty="0"/>
          </a:p>
        </p:txBody>
      </p:sp>
      <p:sp>
        <p:nvSpPr>
          <p:cNvPr id="3" name="Titel 2"/>
          <p:cNvSpPr>
            <a:spLocks noGrp="1"/>
          </p:cNvSpPr>
          <p:nvPr>
            <p:ph type="title"/>
          </p:nvPr>
        </p:nvSpPr>
        <p:spPr/>
        <p:txBody>
          <a:bodyPr/>
          <a:lstStyle/>
          <a:p>
            <a:r>
              <a:rPr/>
              <a:t>Le rôle des pouvoirs publics</a:t>
            </a:r>
            <a:endParaRPr lang="en-US" dirty="0"/>
          </a:p>
        </p:txBody>
      </p:sp>
      <p:pic>
        <p:nvPicPr>
          <p:cNvPr id="10" name="Picture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044362" y="3266358"/>
            <a:ext cx="3128088" cy="1751729"/>
          </a:xfrm>
          <a:prstGeom prst="rect">
            <a:avLst/>
          </a:prstGeom>
        </p:spPr>
      </p:pic>
      <p:pic>
        <p:nvPicPr>
          <p:cNvPr id="6" name="Picture 5"/>
          <p:cNvPicPr>
            <a:picLocks noChangeAspect="1"/>
          </p:cNvPicPr>
          <p:nvPr/>
        </p:nvPicPr>
        <p:blipFill>
          <a:blip r:embed="rId4"/>
          <a:stretch>
            <a:fillRect/>
          </a:stretch>
        </p:blipFill>
        <p:spPr>
          <a:xfrm>
            <a:off x="687689" y="1355682"/>
            <a:ext cx="7008464" cy="1747517"/>
          </a:xfrm>
          <a:prstGeom prst="rect">
            <a:avLst/>
          </a:prstGeom>
        </p:spPr>
      </p:pic>
    </p:spTree>
    <p:extLst>
      <p:ext uri="{BB962C8B-B14F-4D97-AF65-F5344CB8AC3E}">
        <p14:creationId xmlns:p14="http://schemas.microsoft.com/office/powerpoint/2010/main" val="82032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23</a:t>
            </a:fld>
            <a:endParaRPr lang="en-US" dirty="0"/>
          </a:p>
        </p:txBody>
      </p:sp>
      <p:sp>
        <p:nvSpPr>
          <p:cNvPr id="3" name="Titel 2"/>
          <p:cNvSpPr>
            <a:spLocks noGrp="1"/>
          </p:cNvSpPr>
          <p:nvPr>
            <p:ph type="title"/>
          </p:nvPr>
        </p:nvSpPr>
        <p:spPr/>
        <p:txBody>
          <a:bodyPr/>
          <a:lstStyle/>
          <a:p>
            <a:r>
              <a:rPr/>
              <a:t>Ampleur du marché</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NL" sz="1200" dirty="0">
                <a:solidFill>
                  <a:srgbClr val="0A3365"/>
                </a:solidFill>
              </a:rPr>
              <a:t>Utilisateurs et travailleurs des titres-services en Belgique</a:t>
            </a:r>
          </a:p>
          <a:p>
            <a:pPr algn="ctr"/>
            <a:endParaRPr lang="nl-NL" sz="1200" dirty="0" smtClean="0">
              <a:solidFill>
                <a:srgbClr val="0A3365"/>
              </a:solidFill>
            </a:endParaRPr>
          </a:p>
          <a:p>
            <a:pPr algn="ct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a:t>Source : ONEM ; BNB</a:t>
            </a:r>
            <a:endParaRPr lang="nl-NL" dirty="0"/>
          </a:p>
        </p:txBody>
      </p:sp>
      <p:graphicFrame>
        <p:nvGraphicFramePr>
          <p:cNvPr id="18" name="Content Placeholder 9"/>
          <p:cNvGraphicFramePr>
            <a:graphicFrameLocks/>
          </p:cNvGraphicFramePr>
          <p:nvPr>
            <p:extLst/>
          </p:nvPr>
        </p:nvGraphicFramePr>
        <p:xfrm>
          <a:off x="971550" y="1683000"/>
          <a:ext cx="7200899" cy="3335088"/>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1751150" y="1344530"/>
            <a:ext cx="1583775" cy="1428088"/>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2977444" y="1738876"/>
              <a:ext cx="2836248"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600" b="1" dirty="0" smtClean="0"/>
                <a:t>Le régime des titres-services occupe plus de 150 000 personnes. C’est près de 3,5% du nombre total de travailleurs en Belgique. Il s’agit donc de l’un des programmes d’embauche les plus réussis jamais mis en place.</a:t>
              </a:r>
              <a:endParaRPr lang="fr-FR" sz="600" b="1" dirty="0"/>
            </a:p>
          </p:txBody>
        </p:sp>
      </p:grpSp>
      <p:grpSp>
        <p:nvGrpSpPr>
          <p:cNvPr id="12" name="Groep 11"/>
          <p:cNvGrpSpPr/>
          <p:nvPr/>
        </p:nvGrpSpPr>
        <p:grpSpPr>
          <a:xfrm>
            <a:off x="5455175" y="2420002"/>
            <a:ext cx="1814683" cy="1607892"/>
            <a:chOff x="2977444" y="1419691"/>
            <a:chExt cx="3181558" cy="2868808"/>
          </a:xfrm>
        </p:grpSpPr>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5" name="Text Placeholder 4"/>
            <p:cNvSpPr txBox="1">
              <a:spLocks/>
            </p:cNvSpPr>
            <p:nvPr/>
          </p:nvSpPr>
          <p:spPr bwMode="white">
            <a:xfrm>
              <a:off x="3192341" y="1811811"/>
              <a:ext cx="2506461" cy="2230438"/>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600" b="1" dirty="0" smtClean="0"/>
                <a:t>Plus d’un ménage sur cinq a recours aux titres-services. Un utilisateur sur trois a plus de 65 ans. Le système ne sert donc pas seulement à aider les personnes à allier vie de famille et vie professionnelle, mais aussi et de plus en plus à fournir aux séniors une aide aux tâches ménagères.</a:t>
              </a:r>
              <a:endParaRPr lang="fr-FR" sz="600" b="1" dirty="0"/>
            </a:p>
          </p:txBody>
        </p:sp>
      </p:grpSp>
    </p:spTree>
    <p:extLst>
      <p:ext uri="{BB962C8B-B14F-4D97-AF65-F5344CB8AC3E}">
        <p14:creationId xmlns:p14="http://schemas.microsoft.com/office/powerpoint/2010/main" val="10158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9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Afbeelding 2"/>
          <p:cNvPicPr>
            <a:picLocks noGrp="1" noChangeAspect="1"/>
          </p:cNvPicPr>
          <p:nvPr>
            <p:ph sz="quarter" idx="11"/>
          </p:nvPr>
        </p:nvPicPr>
        <p:blipFill>
          <a:blip r:embed="rId7" cstate="print">
            <a:extLst>
              <a:ext uri="{28A0092B-C50C-407E-A947-70E740481C1C}">
                <a14:useLocalDpi xmlns:a14="http://schemas.microsoft.com/office/drawing/2010/main" val="0"/>
              </a:ext>
            </a:extLst>
          </a:blip>
          <a:stretch>
            <a:fillRect/>
          </a:stretch>
        </p:blipFill>
        <p:spPr>
          <a:xfrm>
            <a:off x="4838440" y="2014219"/>
            <a:ext cx="3340116" cy="2506161"/>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24</a:t>
            </a:fld>
            <a:endParaRPr lang="en-US" dirty="0"/>
          </a:p>
        </p:txBody>
      </p:sp>
      <p:sp>
        <p:nvSpPr>
          <p:cNvPr id="3" name="Titel 2"/>
          <p:cNvSpPr>
            <a:spLocks noGrp="1"/>
          </p:cNvSpPr>
          <p:nvPr>
            <p:ph type="title"/>
          </p:nvPr>
        </p:nvSpPr>
        <p:spPr/>
        <p:txBody>
          <a:bodyPr/>
          <a:lstStyle/>
          <a:p>
            <a:r>
              <a:rPr/>
              <a:t>Économies d’échelle et commercialisation</a:t>
            </a:r>
            <a:endParaRPr lang="en-US" dirty="0"/>
          </a:p>
        </p:txBody>
      </p:sp>
      <p:sp>
        <p:nvSpPr>
          <p:cNvPr id="5" name="Tijdelijke aanduiding voor inhoud 4"/>
          <p:cNvSpPr>
            <a:spLocks noGrp="1"/>
          </p:cNvSpPr>
          <p:nvPr>
            <p:ph idx="10"/>
          </p:nvPr>
        </p:nvSpPr>
        <p:spPr>
          <a:xfrm>
            <a:off x="985447" y="1425691"/>
            <a:ext cx="3548453" cy="3600000"/>
          </a:xfrm>
        </p:spPr>
        <p:txBody>
          <a:bodyPr anchor="t">
            <a:normAutofit fontScale="92500" lnSpcReduction="10000"/>
          </a:bodyPr>
          <a:lstStyle/>
          <a:p>
            <a:pPr>
              <a:lnSpc>
                <a:spcPct val="150000"/>
              </a:lnSpc>
              <a:spcBef>
                <a:spcPts val="1200"/>
              </a:spcBef>
            </a:pPr>
            <a:r>
              <a:rPr lang="nl-BE" dirty="0">
                <a:solidFill>
                  <a:srgbClr val="0A3365"/>
                </a:solidFill>
              </a:rPr>
              <a:t>Au cours des dernières années, une consolidation poussée a eu lieu dans le secteur des services ménagers. Ce secteur est de plus en plus dominé par des grandes entreprises. L’accroissement d’échelle s’est accompagné d’une commercialisation et d’une professionnalisation croissantes de l’offre des services ménagers, </a:t>
            </a:r>
            <a:endParaRPr lang="nl-BE" dirty="0" smtClean="0">
              <a:solidFill>
                <a:srgbClr val="0A3365"/>
              </a:solidFill>
            </a:endParaRPr>
          </a:p>
          <a:p>
            <a:pPr>
              <a:lnSpc>
                <a:spcPct val="150000"/>
              </a:lnSpc>
              <a:spcBef>
                <a:spcPts val="1200"/>
              </a:spcBef>
            </a:pPr>
            <a:r>
              <a:rPr lang="nl-BE" dirty="0">
                <a:solidFill>
                  <a:srgbClr val="0A3365"/>
                </a:solidFill>
              </a:rPr>
              <a:t>qui devraient encore se renforcer dans les prochaines années. Cette tendance est liée à des défis importants, dont le vieillissement de la population et la nécessité de mettre davantage de personnes au travail. Dans la pratique, relever les défis ne sera possible et accessible qu’à condition d’améliorer encore l’efficience de l’offre de services. </a:t>
            </a:r>
            <a:endParaRPr lang="en-GB" dirty="0">
              <a:solidFill>
                <a:srgbClr val="0A3365"/>
              </a:solidFill>
            </a:endParaRPr>
          </a:p>
          <a:p>
            <a:pPr>
              <a:lnSpc>
                <a:spcPct val="150000"/>
              </a:lnSpc>
              <a:spcBef>
                <a:spcPts val="1200"/>
              </a:spcBef>
            </a:pPr>
            <a:r>
              <a:rPr lang="nl-BE" dirty="0">
                <a:solidFill>
                  <a:srgbClr val="0A3365"/>
                </a:solidFill>
              </a:rPr>
              <a:t>Nouvelles formes de collaboration entre diverses institutions commerciales et à but non </a:t>
            </a:r>
            <a:r>
              <a:rPr lang="nl-BE" dirty="0" smtClean="0">
                <a:solidFill>
                  <a:srgbClr val="0A3365"/>
                </a:solidFill>
              </a:rPr>
              <a:t>lucratif</a:t>
            </a:r>
            <a:endParaRPr lang="en-GB" dirty="0">
              <a:solidFill>
                <a:srgbClr val="0A3365"/>
              </a:solidFill>
            </a:endParaRPr>
          </a:p>
        </p:txBody>
      </p:sp>
      <p:sp>
        <p:nvSpPr>
          <p:cNvPr id="9" name="Tekstvak 4"/>
          <p:cNvSpPr txBox="1"/>
          <p:nvPr/>
        </p:nvSpPr>
        <p:spPr>
          <a:xfrm>
            <a:off x="5921083" y="2665540"/>
            <a:ext cx="2799184" cy="461665"/>
          </a:xfrm>
          <a:prstGeom prst="rect">
            <a:avLst/>
          </a:prstGeom>
          <a:noFill/>
        </p:spPr>
        <p:txBody>
          <a:bodyPr wrap="square" rtlCol="0">
            <a:spAutoFit/>
          </a:bodyPr>
          <a:lstStyle/>
          <a:p>
            <a:r>
              <a:rPr lang="nl-BE" sz="2400" dirty="0" smtClean="0">
                <a:solidFill>
                  <a:srgbClr val="4B9C07">
                    <a:lumMod val="50000"/>
                  </a:srgbClr>
                </a:solidFill>
                <a:latin typeface="Cooper Black" panose="0208090404030B020404" pitchFamily="18" charset="0"/>
              </a:rPr>
              <a:t>Happy@Home</a:t>
            </a:r>
            <a:endParaRPr lang="nl-BE" sz="2400" dirty="0">
              <a:solidFill>
                <a:srgbClr val="4B9C07">
                  <a:lumMod val="50000"/>
                </a:srgbClr>
              </a:solidFill>
              <a:latin typeface="Cooper Black" panose="0208090404030B020404" pitchFamily="18" charset="0"/>
            </a:endParaRPr>
          </a:p>
        </p:txBody>
      </p:sp>
    </p:spTree>
    <p:extLst>
      <p:ext uri="{BB962C8B-B14F-4D97-AF65-F5344CB8AC3E}">
        <p14:creationId xmlns:p14="http://schemas.microsoft.com/office/powerpoint/2010/main" val="265079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6603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2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2520797601"/>
              </p:ext>
            </p:extLst>
          </p:nvPr>
        </p:nvGraphicFramePr>
        <p:xfrm>
          <a:off x="971550" y="1397106"/>
          <a:ext cx="7200900" cy="3245375"/>
        </p:xfrm>
        <a:graphic>
          <a:graphicData uri="http://schemas.openxmlformats.org/drawingml/2006/table">
            <a:tbl>
              <a:tblPr firstRow="1" bandRow="1">
                <a:tableStyleId>{5C22544A-7EE6-4342-B048-85BDC9FD1C3A}</a:tableStyleId>
              </a:tblPr>
              <a:tblGrid>
                <a:gridCol w="720772"/>
                <a:gridCol w="6480128"/>
              </a:tblGrid>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Bienvenue  </a:t>
                      </a:r>
                      <a:endParaRPr lang="en-US" sz="1200" b="1" kern="1200" noProof="0" dirty="0" smtClean="0">
                        <a:solidFill>
                          <a:schemeClr val="dk1"/>
                        </a:solidFill>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kern="1200" noProof="0" dirty="0" smtClean="0">
                          <a:solidFill>
                            <a:schemeClr val="tx1"/>
                          </a:solidFill>
                          <a:latin typeface="+mn-lt"/>
                          <a:ea typeface="+mn-ea"/>
                          <a:cs typeface="+mn-cs"/>
                        </a:rPr>
                        <a:t>Daniel Falque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Besoin</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d’aide</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de toute urgence</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rPr>
                        <a:t>Johan Van Gompel</a:t>
                      </a:r>
                      <a:endParaRPr kumimoji="0" lang="en-US" sz="1000" b="0" i="1"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Happy@home</a:t>
                      </a: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0186">
                <a:tc>
                  <a:txBody>
                    <a:bodyPr/>
                    <a:lstStyle/>
                    <a:p>
                      <a:pPr algn="r"/>
                      <a:endParaRPr kumimoji="0" lang="en-US" sz="1200" b="1" i="0" u="none" strike="noStrike" kern="1200" cap="none" spc="0" normalizeH="0" baseline="0" dirty="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kern="1200" noProof="0" dirty="0" smtClean="0">
                          <a:solidFill>
                            <a:schemeClr val="tx1"/>
                          </a:solidFill>
                          <a:latin typeface="+mn-lt"/>
                          <a:ea typeface="+mn-ea"/>
                          <a:cs typeface="+mn-cs"/>
                        </a:rPr>
                        <a:t>Hans Verstraete et Marleen Vanhees</a:t>
                      </a:r>
                      <a:endParaRPr lang="en-US" sz="1050" b="0" i="1" kern="1200" dirty="0" smtClean="0">
                        <a:solidFill>
                          <a:schemeClr val="tx1"/>
                        </a:solidFill>
                        <a:latin typeface="+mn-lt"/>
                        <a:ea typeface="+mn-ea"/>
                        <a:cs typeface="+mn-cs"/>
                      </a:endParaRPr>
                    </a:p>
                    <a:p>
                      <a:pPr marL="36000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800" b="1" i="0" u="none" strike="noStrike" kern="1200" cap="none" spc="0" normalizeH="0" baseline="0" noProof="0" dirty="0" err="1" smtClean="0">
                        <a:ln>
                          <a:noFill/>
                        </a:ln>
                        <a:solidFill>
                          <a:srgbClr val="00AEEF"/>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5" name="Groep 24"/>
          <p:cNvGrpSpPr/>
          <p:nvPr/>
        </p:nvGrpSpPr>
        <p:grpSpPr>
          <a:xfrm>
            <a:off x="974917" y="2467232"/>
            <a:ext cx="383130" cy="366505"/>
            <a:chOff x="1016858" y="3004658"/>
            <a:chExt cx="383130" cy="366505"/>
          </a:xfrm>
        </p:grpSpPr>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8"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2</a:t>
              </a:r>
            </a:p>
          </p:txBody>
        </p:sp>
      </p:grpSp>
      <p:sp>
        <p:nvSpPr>
          <p:cNvPr id="10" name="Titel 9"/>
          <p:cNvSpPr>
            <a:spLocks noGrp="1"/>
          </p:cNvSpPr>
          <p:nvPr>
            <p:ph type="title"/>
          </p:nvPr>
        </p:nvSpPr>
        <p:spPr/>
        <p:txBody>
          <a:bodyPr/>
          <a:lstStyle/>
          <a:p>
            <a:r>
              <a:rPr/>
              <a:t>Sommaire </a:t>
            </a:r>
            <a:endParaRPr lang="en-US" dirty="0"/>
          </a:p>
        </p:txBody>
      </p:sp>
      <p:grpSp>
        <p:nvGrpSpPr>
          <p:cNvPr id="2" name="Groep 1"/>
          <p:cNvGrpSpPr/>
          <p:nvPr/>
        </p:nvGrpSpPr>
        <p:grpSpPr>
          <a:xfrm>
            <a:off x="974917" y="3529596"/>
            <a:ext cx="383130" cy="366505"/>
            <a:chOff x="1016858" y="3004658"/>
            <a:chExt cx="383130" cy="366505"/>
          </a:xfrm>
        </p:grpSpPr>
        <p:pic>
          <p:nvPicPr>
            <p:cNvPr id="24"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3"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3</a:t>
              </a:r>
            </a:p>
          </p:txBody>
        </p:sp>
      </p:grpSp>
      <p:sp>
        <p:nvSpPr>
          <p:cNvPr id="26" name="Text Placeholder 7"/>
          <p:cNvSpPr txBox="1">
            <a:spLocks/>
          </p:cNvSpPr>
          <p:nvPr/>
        </p:nvSpPr>
        <p:spPr bwMode="white">
          <a:xfrm>
            <a:off x="1027408" y="4365275"/>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4</a:t>
            </a:r>
            <a:endParaRPr lang="nl-BE" sz="1500" dirty="0" smtClean="0"/>
          </a:p>
        </p:txBody>
      </p:sp>
      <p:grpSp>
        <p:nvGrpSpPr>
          <p:cNvPr id="29" name="Groep 28"/>
          <p:cNvGrpSpPr/>
          <p:nvPr/>
        </p:nvGrpSpPr>
        <p:grpSpPr>
          <a:xfrm>
            <a:off x="974917" y="1439411"/>
            <a:ext cx="383130" cy="366505"/>
            <a:chOff x="1016858" y="3004658"/>
            <a:chExt cx="383130" cy="366505"/>
          </a:xfrm>
        </p:grpSpPr>
        <p:pic>
          <p:nvPicPr>
            <p:cNvPr id="30"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31"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500"/>
                <a:t>1</a:t>
              </a:r>
            </a:p>
          </p:txBody>
        </p:sp>
      </p:grpSp>
      <p:sp>
        <p:nvSpPr>
          <p:cNvPr id="16" name="Rechthoek 15"/>
          <p:cNvSpPr/>
          <p:nvPr/>
        </p:nvSpPr>
        <p:spPr>
          <a:xfrm>
            <a:off x="971550" y="1263500"/>
            <a:ext cx="7200900" cy="85596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
        <p:nvSpPr>
          <p:cNvPr id="17" name="Rechthoek 16"/>
          <p:cNvSpPr/>
          <p:nvPr/>
        </p:nvSpPr>
        <p:spPr>
          <a:xfrm>
            <a:off x="971550" y="2320584"/>
            <a:ext cx="7200900" cy="9533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352340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nl-BE" dirty="0" err="1" smtClean="0">
                <a:latin typeface="+mn-lt"/>
              </a:rPr>
              <a:t>Happy@Home</a:t>
            </a:r>
            <a:endParaRPr lang="nl-BE" dirty="0">
              <a:latin typeface="+mn-lt"/>
            </a:endParaRPr>
          </a:p>
        </p:txBody>
      </p:sp>
      <p:sp>
        <p:nvSpPr>
          <p:cNvPr id="2" name="Tijdelijke aanduiding voor inhoud 1"/>
          <p:cNvSpPr>
            <a:spLocks noGrp="1"/>
          </p:cNvSpPr>
          <p:nvPr>
            <p:ph idx="10"/>
          </p:nvPr>
        </p:nvSpPr>
        <p:spPr/>
        <p:txBody>
          <a:bodyPr>
            <a:normAutofit/>
          </a:bodyPr>
          <a:lstStyle/>
          <a:p>
            <a:pPr marL="0" indent="0">
              <a:lnSpc>
                <a:spcPct val="150000"/>
              </a:lnSpc>
              <a:buNone/>
            </a:pPr>
            <a:r>
              <a:rPr lang="nl-BE" sz="1200" dirty="0">
                <a:solidFill>
                  <a:srgbClr val="002060"/>
                </a:solidFill>
                <a:ea typeface="Verdana" panose="020B0604030504040204" pitchFamily="34" charset="0"/>
                <a:cs typeface="Verdana" panose="020B0604030504040204" pitchFamily="34" charset="0"/>
              </a:rPr>
              <a:t>KBC veut prendre soin de ses clients et de la société. </a:t>
            </a:r>
            <a:r>
              <a:rPr lang="nl-BE" sz="1200" dirty="0" smtClean="0">
                <a:solidFill>
                  <a:srgbClr val="002060"/>
                </a:solidFill>
                <a:ea typeface="Verdana" panose="020B0604030504040204" pitchFamily="34" charset="0"/>
                <a:cs typeface="Verdana" panose="020B0604030504040204" pitchFamily="34" charset="0"/>
              </a:rPr>
              <a:t>Avec </a:t>
            </a:r>
            <a:r>
              <a:rPr lang="nl-BE" sz="1200" dirty="0">
                <a:solidFill>
                  <a:srgbClr val="002060"/>
                </a:solidFill>
                <a:ea typeface="Verdana" panose="020B0604030504040204" pitchFamily="34" charset="0"/>
                <a:cs typeface="Verdana" panose="020B0604030504040204" pitchFamily="34" charset="0"/>
              </a:rPr>
              <a:t>l’écosystème </a:t>
            </a:r>
            <a:r>
              <a:rPr lang="nl-BE" sz="1200" dirty="0" err="1">
                <a:solidFill>
                  <a:srgbClr val="002060"/>
                </a:solidFill>
                <a:ea typeface="Verdana" panose="020B0604030504040204" pitchFamily="34" charset="0"/>
                <a:cs typeface="Verdana" panose="020B0604030504040204" pitchFamily="34" charset="0"/>
              </a:rPr>
              <a:t>Happy@Home</a:t>
            </a:r>
            <a:r>
              <a:rPr lang="nl-BE" sz="1200" dirty="0">
                <a:solidFill>
                  <a:srgbClr val="002060"/>
                </a:solidFill>
                <a:ea typeface="Verdana" panose="020B0604030504040204" pitchFamily="34" charset="0"/>
                <a:cs typeface="Verdana" panose="020B0604030504040204" pitchFamily="34" charset="0"/>
              </a:rPr>
              <a:t>, KBC donne corps à cette volonté. </a:t>
            </a:r>
            <a:r>
              <a:rPr lang="nl-BE" sz="1200" dirty="0" err="1" smtClean="0">
                <a:solidFill>
                  <a:srgbClr val="002060"/>
                </a:solidFill>
                <a:ea typeface="Verdana" panose="020B0604030504040204" pitchFamily="34" charset="0"/>
                <a:cs typeface="Verdana" panose="020B0604030504040204" pitchFamily="34" charset="0"/>
              </a:rPr>
              <a:t>Happy@Home</a:t>
            </a:r>
            <a:r>
              <a:rPr lang="nl-BE" sz="1200" dirty="0" smtClean="0">
                <a:solidFill>
                  <a:srgbClr val="002060"/>
                </a:solidFill>
                <a:ea typeface="Verdana" panose="020B0604030504040204" pitchFamily="34" charset="0"/>
                <a:cs typeface="Verdana" panose="020B0604030504040204" pitchFamily="34" charset="0"/>
              </a:rPr>
              <a:t> </a:t>
            </a:r>
            <a:r>
              <a:rPr lang="nl-BE" sz="1200" dirty="0">
                <a:solidFill>
                  <a:srgbClr val="002060"/>
                </a:solidFill>
                <a:ea typeface="Verdana" panose="020B0604030504040204" pitchFamily="34" charset="0"/>
                <a:cs typeface="Verdana" panose="020B0604030504040204" pitchFamily="34" charset="0"/>
              </a:rPr>
              <a:t>est beaucoup plus qu’un simple nouveau </a:t>
            </a:r>
            <a:r>
              <a:rPr lang="nl-BE" sz="1200" dirty="0" smtClean="0">
                <a:solidFill>
                  <a:srgbClr val="002060"/>
                </a:solidFill>
                <a:ea typeface="Verdana" panose="020B0604030504040204" pitchFamily="34" charset="0"/>
                <a:cs typeface="Verdana" panose="020B0604030504040204" pitchFamily="34" charset="0"/>
              </a:rPr>
              <a:t>produit. </a:t>
            </a:r>
            <a:br>
              <a:rPr lang="nl-BE" sz="1200" dirty="0" smtClean="0">
                <a:solidFill>
                  <a:srgbClr val="002060"/>
                </a:solidFill>
                <a:ea typeface="Verdana" panose="020B0604030504040204" pitchFamily="34" charset="0"/>
                <a:cs typeface="Verdana" panose="020B0604030504040204" pitchFamily="34" charset="0"/>
              </a:rPr>
            </a:br>
            <a:r>
              <a:rPr lang="nl-BE" sz="1200" dirty="0" err="1" smtClean="0">
                <a:solidFill>
                  <a:srgbClr val="002060"/>
                </a:solidFill>
                <a:ea typeface="Verdana" panose="020B0604030504040204" pitchFamily="34" charset="0"/>
                <a:cs typeface="Verdana" panose="020B0604030504040204" pitchFamily="34" charset="0"/>
              </a:rPr>
              <a:t>C’est</a:t>
            </a:r>
            <a:r>
              <a:rPr lang="nl-BE" sz="1200" dirty="0" smtClean="0">
                <a:solidFill>
                  <a:srgbClr val="002060"/>
                </a:solidFill>
                <a:ea typeface="Verdana" panose="020B0604030504040204" pitchFamily="34" charset="0"/>
                <a:cs typeface="Verdana" panose="020B0604030504040204" pitchFamily="34" charset="0"/>
              </a:rPr>
              <a:t> </a:t>
            </a:r>
            <a:r>
              <a:rPr lang="nl-BE" sz="1200" dirty="0" err="1" smtClean="0">
                <a:solidFill>
                  <a:srgbClr val="002060"/>
                </a:solidFill>
                <a:ea typeface="Verdana" panose="020B0604030504040204" pitchFamily="34" charset="0"/>
                <a:cs typeface="Verdana" panose="020B0604030504040204" pitchFamily="34" charset="0"/>
              </a:rPr>
              <a:t>un</a:t>
            </a:r>
            <a:r>
              <a:rPr lang="nl-BE" sz="1200" dirty="0" smtClean="0">
                <a:solidFill>
                  <a:srgbClr val="002060"/>
                </a:solidFill>
                <a:ea typeface="Verdana" panose="020B0604030504040204" pitchFamily="34" charset="0"/>
                <a:cs typeface="Verdana" panose="020B0604030504040204" pitchFamily="34" charset="0"/>
              </a:rPr>
              <a:t> </a:t>
            </a:r>
            <a:r>
              <a:rPr lang="nl-BE" sz="1200" dirty="0">
                <a:solidFill>
                  <a:srgbClr val="002060"/>
                </a:solidFill>
                <a:ea typeface="Verdana" panose="020B0604030504040204" pitchFamily="34" charset="0"/>
                <a:cs typeface="Verdana" panose="020B0604030504040204" pitchFamily="34" charset="0"/>
              </a:rPr>
              <a:t>écosystème de A à Z</a:t>
            </a:r>
          </a:p>
          <a:p>
            <a:pPr marL="0" indent="0">
              <a:buNone/>
            </a:pPr>
            <a:endParaRPr lang="en-US" sz="1200" dirty="0"/>
          </a:p>
        </p:txBody>
      </p:sp>
      <p:pic>
        <p:nvPicPr>
          <p:cNvPr id="12" name="Tijdelijke aanduiding voor inhoud 11"/>
          <p:cNvPicPr>
            <a:picLocks noGrp="1" noChangeAspect="1"/>
          </p:cNvPicPr>
          <p:nvPr>
            <p:ph sz="quarter" idx="11"/>
          </p:nvPr>
        </p:nvPicPr>
        <p:blipFill>
          <a:blip r:embed="rId3"/>
          <a:stretch>
            <a:fillRect/>
          </a:stretch>
        </p:blipFill>
        <p:spPr>
          <a:xfrm>
            <a:off x="4743450" y="1423696"/>
            <a:ext cx="3419475" cy="22621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32255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9" y="287339"/>
          <a:ext cx="1587" cy="1587"/>
        </p:xfrm>
        <a:graphic>
          <a:graphicData uri="http://schemas.openxmlformats.org/presentationml/2006/ole">
            <mc:AlternateContent xmlns:mc="http://schemas.openxmlformats.org/markup-compatibility/2006">
              <mc:Choice xmlns:v="urn:schemas-microsoft-com:vml" Requires="v">
                <p:oleObj spid="_x0000_s100366"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9" y="287339"/>
                        <a:ext cx="1587" cy="1587"/>
                      </a:xfrm>
                      <a:prstGeom prst="rect">
                        <a:avLst/>
                      </a:prstGeom>
                    </p:spPr>
                  </p:pic>
                </p:oleObj>
              </mc:Fallback>
            </mc:AlternateContent>
          </a:graphicData>
        </a:graphic>
      </p:graphicFrame>
      <p:sp>
        <p:nvSpPr>
          <p:cNvPr id="6" name="ListLeanHorizontalTextTopic0"/>
          <p:cNvSpPr txBox="1"/>
          <p:nvPr/>
        </p:nvSpPr>
        <p:spPr>
          <a:xfrm>
            <a:off x="527460" y="1262025"/>
            <a:ext cx="3744000" cy="330338"/>
          </a:xfrm>
          <a:prstGeom prst="rect">
            <a:avLst/>
          </a:prstGeom>
          <a:noFill/>
          <a:ln w="9525">
            <a:noFill/>
          </a:ln>
        </p:spPr>
        <p:txBody>
          <a:bodyPr vert="horz" wrap="square" lIns="0" tIns="0" rIns="0" bIns="72000" rtlCol="0" anchor="b">
            <a:spAutoFit/>
          </a:bodyPr>
          <a:lstStyle/>
          <a:p>
            <a:pPr fontAlgn="base">
              <a:lnSpc>
                <a:spcPct val="93000"/>
              </a:lnSpc>
              <a:spcAft>
                <a:spcPct val="0"/>
              </a:spcAft>
              <a:buSzPct val="100000"/>
            </a:pPr>
            <a:r>
              <a:rPr lang="nl-BE" b="1" dirty="0">
                <a:solidFill>
                  <a:srgbClr val="003366"/>
                </a:solidFill>
                <a:sym typeface="+mn-lt"/>
              </a:rPr>
              <a:t>Description</a:t>
            </a:r>
          </a:p>
        </p:txBody>
      </p:sp>
      <p:sp>
        <p:nvSpPr>
          <p:cNvPr id="7" name="ListLeanHorizontalTextDetail0"/>
          <p:cNvSpPr txBox="1"/>
          <p:nvPr/>
        </p:nvSpPr>
        <p:spPr>
          <a:xfrm>
            <a:off x="527460" y="1773089"/>
            <a:ext cx="4121861" cy="3085511"/>
          </a:xfrm>
          <a:prstGeom prst="rect">
            <a:avLst/>
          </a:prstGeom>
          <a:noFill/>
          <a:ln w="9525">
            <a:noFill/>
          </a:ln>
        </p:spPr>
        <p:txBody>
          <a:bodyPr vert="horz" wrap="square" lIns="0" tIns="108000" rIns="0" bIns="0" rtlCol="0">
            <a:spAutoFit/>
          </a:bodyPr>
          <a:lstStyle/>
          <a:p>
            <a:pPr marL="342892" lvl="1" indent="-342892" fontAlgn="base">
              <a:lnSpc>
                <a:spcPct val="93000"/>
              </a:lnSpc>
              <a:spcBef>
                <a:spcPts val="400"/>
              </a:spcBef>
              <a:spcAft>
                <a:spcPct val="0"/>
              </a:spcAft>
              <a:buSzPct val="100000"/>
              <a:buFont typeface="+mj-lt"/>
              <a:buAutoNum type="arabicPeriod"/>
            </a:pPr>
            <a:r>
              <a:rPr lang="nl-BE" sz="1050" dirty="0">
                <a:solidFill>
                  <a:srgbClr val="0A3365"/>
                </a:solidFill>
                <a:cs typeface="Arial" panose="020B0604020202020204" pitchFamily="34" charset="0"/>
                <a:sym typeface="+mn-lt"/>
              </a:rPr>
              <a:t>KBC veut </a:t>
            </a:r>
            <a:r>
              <a:rPr lang="nl-BE" sz="1050" b="1" dirty="0">
                <a:solidFill>
                  <a:srgbClr val="00B0F0"/>
                </a:solidFill>
                <a:cs typeface="Arial" panose="020B0604020202020204" pitchFamily="34" charset="0"/>
                <a:sym typeface="+mn-lt"/>
              </a:rPr>
              <a:t>prendre soin </a:t>
            </a:r>
            <a:r>
              <a:rPr lang="nl-BE" sz="1050" dirty="0">
                <a:solidFill>
                  <a:srgbClr val="0A3365"/>
                </a:solidFill>
                <a:cs typeface="Arial" panose="020B0604020202020204" pitchFamily="34" charset="0"/>
                <a:sym typeface="+mn-lt"/>
              </a:rPr>
              <a:t>de ses clients et de la société : soulager </a:t>
            </a:r>
            <a:r>
              <a:rPr lang="nl-BE" sz="1050" dirty="0" err="1">
                <a:solidFill>
                  <a:srgbClr val="0A3365"/>
                </a:solidFill>
                <a:cs typeface="Arial" panose="020B0604020202020204" pitchFamily="34" charset="0"/>
                <a:sym typeface="+mn-lt"/>
              </a:rPr>
              <a:t>les clients</a:t>
            </a:r>
            <a:r>
              <a:rPr lang="nl-BE" sz="1050" dirty="0">
                <a:solidFill>
                  <a:srgbClr val="0A3365"/>
                </a:solidFill>
                <a:cs typeface="Arial" panose="020B0604020202020204" pitchFamily="34" charset="0"/>
                <a:sym typeface="+mn-lt"/>
              </a:rPr>
              <a:t> pour qu’ils puissent vivre plus longtemps chez eux</a:t>
            </a:r>
            <a:r>
              <a:rPr lang="nl-BE" sz="1050" dirty="0" smtClean="0">
                <a:solidFill>
                  <a:srgbClr val="0A3365"/>
                </a:solidFill>
                <a:cs typeface="Arial" panose="020B0604020202020204" pitchFamily="34" charset="0"/>
                <a:sym typeface="+mn-lt"/>
              </a:rPr>
              <a:t> dans le confort et </a:t>
            </a:r>
            <a:r>
              <a:rPr lang="nl-BE" sz="1050" dirty="0">
                <a:solidFill>
                  <a:srgbClr val="0A3365"/>
                </a:solidFill>
                <a:cs typeface="Arial" panose="020B0604020202020204" pitchFamily="34" charset="0"/>
                <a:sym typeface="+mn-lt"/>
              </a:rPr>
              <a:t>l’indépendance.</a:t>
            </a:r>
            <a:endParaRPr lang="nl-BE" sz="825" b="1" dirty="0">
              <a:solidFill>
                <a:srgbClr val="002060"/>
              </a:solidFill>
              <a:ea typeface="Verdana" panose="020B0604030504040204" pitchFamily="34" charset="0"/>
              <a:cs typeface="Verdana" panose="020B0604030504040204" pitchFamily="34" charset="0"/>
              <a:sym typeface="+mn-lt"/>
            </a:endParaRPr>
          </a:p>
          <a:p>
            <a:pPr marL="342892" lvl="1" indent="-342892" fontAlgn="base">
              <a:lnSpc>
                <a:spcPct val="93000"/>
              </a:lnSpc>
              <a:spcBef>
                <a:spcPts val="400"/>
              </a:spcBef>
              <a:spcAft>
                <a:spcPct val="0"/>
              </a:spcAft>
              <a:buSzPct val="100000"/>
              <a:buFont typeface="+mj-lt"/>
              <a:buAutoNum type="arabicPeriod"/>
            </a:pPr>
            <a:r>
              <a:rPr lang="nl-BE" sz="1050" b="1" dirty="0" smtClean="0">
                <a:solidFill>
                  <a:srgbClr val="00B0F0"/>
                </a:solidFill>
                <a:cs typeface="Arial" panose="020B0604020202020204" pitchFamily="34" charset="0"/>
                <a:sym typeface="+mn-lt"/>
              </a:rPr>
              <a:t>Solution</a:t>
            </a:r>
            <a:r>
              <a:rPr lang="nl-BE" sz="1050" dirty="0" smtClean="0">
                <a:solidFill>
                  <a:srgbClr val="0A3365"/>
                </a:solidFill>
                <a:cs typeface="Arial" panose="020B0604020202020204" pitchFamily="34" charset="0"/>
                <a:sym typeface="+mn-lt"/>
              </a:rPr>
              <a:t> : </a:t>
            </a:r>
            <a:endParaRPr lang="nl-BE" sz="1050" dirty="0">
              <a:solidFill>
                <a:srgbClr val="0A3365"/>
              </a:solidFill>
              <a:cs typeface="Arial" panose="020B0604020202020204" pitchFamily="34" charset="0"/>
              <a:sym typeface="+mn-lt"/>
            </a:endParaRPr>
          </a:p>
          <a:p>
            <a:pPr marL="685792" lvl="2" indent="-342892" fontAlgn="base">
              <a:lnSpc>
                <a:spcPct val="93000"/>
              </a:lnSpc>
              <a:spcBef>
                <a:spcPts val="400"/>
              </a:spcBef>
              <a:spcAft>
                <a:spcPct val="0"/>
              </a:spcAft>
              <a:buSzPct val="100000"/>
              <a:buFont typeface="Arial" panose="020B0604020202020204" pitchFamily="34" charset="0"/>
              <a:buChar char="•"/>
            </a:pPr>
            <a:r>
              <a:rPr lang="nl-BE" sz="1050" dirty="0">
                <a:solidFill>
                  <a:srgbClr val="0A3365"/>
                </a:solidFill>
                <a:cs typeface="Arial" panose="020B0604020202020204" pitchFamily="34" charset="0"/>
                <a:sym typeface="+mn-lt"/>
              </a:rPr>
              <a:t>Une vaste gamme de services (nettoyage, jardinage, repassage, petits travaux, conseils personnalisés pour l’adaptation du logement, y compris les travaux d’adaptation et leur coordination) </a:t>
            </a:r>
          </a:p>
          <a:p>
            <a:pPr marL="685792" lvl="2" indent="-342892" fontAlgn="base">
              <a:lnSpc>
                <a:spcPct val="93000"/>
              </a:lnSpc>
              <a:spcBef>
                <a:spcPts val="400"/>
              </a:spcBef>
              <a:spcAft>
                <a:spcPct val="0"/>
              </a:spcAft>
              <a:buSzPct val="100000"/>
              <a:buFont typeface="Arial" panose="020B0604020202020204" pitchFamily="34" charset="0"/>
              <a:buChar char="•"/>
            </a:pPr>
            <a:r>
              <a:rPr lang="nl-BE" sz="1050" dirty="0">
                <a:solidFill>
                  <a:srgbClr val="0A3365"/>
                </a:solidFill>
                <a:cs typeface="Arial" panose="020B0604020202020204" pitchFamily="34" charset="0"/>
                <a:sym typeface="+mn-lt"/>
              </a:rPr>
              <a:t>Un interlocuteur unique chez ONS : le coach confort (Eva)</a:t>
            </a:r>
          </a:p>
          <a:p>
            <a:pPr marL="685792" lvl="2" indent="-342892" fontAlgn="base">
              <a:lnSpc>
                <a:spcPct val="93000"/>
              </a:lnSpc>
              <a:spcBef>
                <a:spcPts val="400"/>
              </a:spcBef>
              <a:spcAft>
                <a:spcPct val="0"/>
              </a:spcAft>
              <a:buSzPct val="100000"/>
              <a:buFont typeface="Arial" panose="020B0604020202020204" pitchFamily="34" charset="0"/>
              <a:buChar char="•"/>
            </a:pPr>
            <a:r>
              <a:rPr lang="nl-BE" sz="1050" dirty="0">
                <a:solidFill>
                  <a:srgbClr val="0A3365"/>
                </a:solidFill>
                <a:cs typeface="Arial" panose="020B0604020202020204" pitchFamily="34" charset="0"/>
                <a:sym typeface="+mn-lt"/>
              </a:rPr>
              <a:t>SLA garanti</a:t>
            </a:r>
          </a:p>
          <a:p>
            <a:pPr marL="685792" lvl="2" indent="-342892" fontAlgn="base">
              <a:lnSpc>
                <a:spcPct val="93000"/>
              </a:lnSpc>
              <a:spcBef>
                <a:spcPts val="400"/>
              </a:spcBef>
              <a:spcAft>
                <a:spcPct val="0"/>
              </a:spcAft>
              <a:buSzPct val="100000"/>
              <a:buFont typeface="Arial" panose="020B0604020202020204" pitchFamily="34" charset="0"/>
              <a:buChar char="•"/>
            </a:pPr>
            <a:endParaRPr lang="nl-BE" sz="1050" dirty="0">
              <a:solidFill>
                <a:srgbClr val="0A3365"/>
              </a:solidFill>
              <a:cs typeface="Arial" panose="020B0604020202020204" pitchFamily="34" charset="0"/>
              <a:sym typeface="+mn-lt"/>
            </a:endParaRPr>
          </a:p>
          <a:p>
            <a:pPr marL="342892" lvl="1" indent="-342892" fontAlgn="base">
              <a:lnSpc>
                <a:spcPct val="93000"/>
              </a:lnSpc>
              <a:spcBef>
                <a:spcPts val="400"/>
              </a:spcBef>
              <a:spcAft>
                <a:spcPct val="0"/>
              </a:spcAft>
              <a:buSzPct val="100000"/>
              <a:buFont typeface="+mj-lt"/>
              <a:buAutoNum type="arabicPeriod"/>
            </a:pPr>
            <a:r>
              <a:rPr lang="nl-BE" sz="1050" b="1" dirty="0" smtClean="0">
                <a:solidFill>
                  <a:srgbClr val="00B0F0"/>
                </a:solidFill>
                <a:cs typeface="Arial" panose="020B0604020202020204" pitchFamily="34" charset="0"/>
                <a:sym typeface="+mn-lt"/>
              </a:rPr>
              <a:t>Accès</a:t>
            </a:r>
            <a:r>
              <a:rPr lang="nl-BE" sz="1050" dirty="0" smtClean="0">
                <a:solidFill>
                  <a:srgbClr val="0A3365"/>
                </a:solidFill>
                <a:cs typeface="Arial" panose="020B0604020202020204" pitchFamily="34" charset="0"/>
                <a:sym typeface="+mn-lt"/>
              </a:rPr>
              <a:t> : </a:t>
            </a:r>
            <a:r>
              <a:rPr lang="nl-BE" sz="1050" dirty="0">
                <a:solidFill>
                  <a:srgbClr val="0A3365"/>
                </a:solidFill>
                <a:cs typeface="Arial" panose="020B0604020202020204" pitchFamily="34" charset="0"/>
                <a:sym typeface="+mn-lt"/>
              </a:rPr>
              <a:t>un accès simple et une administration facile</a:t>
            </a:r>
          </a:p>
          <a:p>
            <a:pPr marL="768470" lvl="3" indent="-82670" fontAlgn="base">
              <a:lnSpc>
                <a:spcPct val="90000"/>
              </a:lnSpc>
              <a:spcBef>
                <a:spcPts val="540"/>
              </a:spcBef>
              <a:spcAft>
                <a:spcPct val="0"/>
              </a:spcAft>
              <a:buSzPct val="100000"/>
              <a:buFont typeface="Wingdings"/>
              <a:buChar char="§"/>
            </a:pPr>
            <a:r>
              <a:rPr lang="nl-BE" sz="1050" dirty="0" err="1">
                <a:solidFill>
                  <a:srgbClr val="0A3365"/>
                </a:solidFill>
                <a:cs typeface="Arial" panose="020B0604020202020204" pitchFamily="34" charset="0"/>
                <a:sym typeface="+mn-lt"/>
              </a:rPr>
              <a:t>Cubigo</a:t>
            </a:r>
            <a:r>
              <a:rPr lang="nl-BE" sz="1050" dirty="0">
                <a:solidFill>
                  <a:srgbClr val="0A3365"/>
                </a:solidFill>
                <a:cs typeface="Arial" panose="020B0604020202020204" pitchFamily="34" charset="0"/>
                <a:sym typeface="+mn-lt"/>
              </a:rPr>
              <a:t> pour </a:t>
            </a:r>
            <a:r>
              <a:rPr lang="nl-BE" sz="1050" dirty="0" smtClean="0">
                <a:solidFill>
                  <a:srgbClr val="0A3365"/>
                </a:solidFill>
                <a:cs typeface="Arial" panose="020B0604020202020204" pitchFamily="34" charset="0"/>
                <a:sym typeface="+mn-lt"/>
              </a:rPr>
              <a:t>la demande de services</a:t>
            </a:r>
            <a:endParaRPr lang="nl-BE" sz="1050" dirty="0">
              <a:solidFill>
                <a:srgbClr val="0A3365"/>
              </a:solidFill>
              <a:cs typeface="Arial" panose="020B0604020202020204" pitchFamily="34" charset="0"/>
              <a:sym typeface="+mn-lt"/>
            </a:endParaRPr>
          </a:p>
          <a:p>
            <a:pPr marL="768470" lvl="3" indent="-82670" fontAlgn="base">
              <a:lnSpc>
                <a:spcPct val="90000"/>
              </a:lnSpc>
              <a:spcBef>
                <a:spcPts val="540"/>
              </a:spcBef>
              <a:spcAft>
                <a:spcPct val="0"/>
              </a:spcAft>
              <a:buSzPct val="100000"/>
              <a:buFont typeface="Wingdings"/>
              <a:buChar char="§"/>
            </a:pPr>
            <a:r>
              <a:rPr lang="nl-BE" sz="1050" dirty="0">
                <a:solidFill>
                  <a:srgbClr val="0A3365"/>
                </a:solidFill>
                <a:cs typeface="Arial" panose="020B0604020202020204" pitchFamily="34" charset="0"/>
                <a:sym typeface="+mn-lt"/>
              </a:rPr>
              <a:t>Touch pour </a:t>
            </a:r>
            <a:r>
              <a:rPr lang="nl-BE" sz="1050" dirty="0" smtClean="0">
                <a:solidFill>
                  <a:srgbClr val="0A3365"/>
                </a:solidFill>
                <a:cs typeface="Arial" panose="020B0604020202020204" pitchFamily="34" charset="0"/>
                <a:sym typeface="+mn-lt"/>
              </a:rPr>
              <a:t>le paiement des services prestés</a:t>
            </a:r>
            <a:endParaRPr lang="nl-BE" sz="1150" dirty="0">
              <a:solidFill>
                <a:srgbClr val="003366"/>
              </a:solidFill>
              <a:sym typeface="+mn-lt"/>
            </a:endParaRPr>
          </a:p>
        </p:txBody>
      </p:sp>
      <p:cxnSp>
        <p:nvCxnSpPr>
          <p:cNvPr id="11" name="Rechte verbindingslijn 10"/>
          <p:cNvCxnSpPr/>
          <p:nvPr/>
        </p:nvCxnSpPr>
        <p:spPr>
          <a:xfrm>
            <a:off x="527460" y="1592364"/>
            <a:ext cx="4121861" cy="14369"/>
          </a:xfrm>
          <a:prstGeom prst="line">
            <a:avLst/>
          </a:prstGeom>
          <a:ln/>
        </p:spPr>
        <p:style>
          <a:lnRef idx="2">
            <a:schemeClr val="accent3"/>
          </a:lnRef>
          <a:fillRef idx="0">
            <a:schemeClr val="accent3"/>
          </a:fillRef>
          <a:effectRef idx="1">
            <a:schemeClr val="accent3"/>
          </a:effectRef>
          <a:fontRef idx="minor">
            <a:schemeClr val="tx1"/>
          </a:fontRef>
        </p:style>
      </p:cxnSp>
      <p:sp>
        <p:nvSpPr>
          <p:cNvPr id="13" name="ListLeanHorizontalTextTopic1"/>
          <p:cNvSpPr txBox="1"/>
          <p:nvPr/>
        </p:nvSpPr>
        <p:spPr>
          <a:xfrm>
            <a:off x="4993067" y="1249729"/>
            <a:ext cx="1522368" cy="323067"/>
          </a:xfrm>
          <a:prstGeom prst="rect">
            <a:avLst/>
          </a:prstGeom>
          <a:noFill/>
          <a:ln w="9525">
            <a:noFill/>
          </a:ln>
        </p:spPr>
        <p:txBody>
          <a:bodyPr vert="horz" wrap="square" lIns="0" tIns="0" rIns="0" bIns="64800" rtlCol="0" anchor="b">
            <a:spAutoFit/>
          </a:bodyPr>
          <a:lstStyle/>
          <a:p>
            <a:pPr fontAlgn="base">
              <a:lnSpc>
                <a:spcPct val="93000"/>
              </a:lnSpc>
              <a:spcAft>
                <a:spcPct val="0"/>
              </a:spcAft>
              <a:buSzPct val="100000"/>
            </a:pPr>
            <a:r>
              <a:rPr lang="nl-BE" b="1" dirty="0">
                <a:solidFill>
                  <a:srgbClr val="003366"/>
                </a:solidFill>
                <a:sym typeface="+mn-lt"/>
              </a:rPr>
              <a:t>Groupe cible</a:t>
            </a:r>
          </a:p>
        </p:txBody>
      </p:sp>
      <p:sp>
        <p:nvSpPr>
          <p:cNvPr id="17" name="Rechthoek 16"/>
          <p:cNvSpPr/>
          <p:nvPr/>
        </p:nvSpPr>
        <p:spPr>
          <a:xfrm>
            <a:off x="6038061" y="1766814"/>
            <a:ext cx="1804401" cy="507831"/>
          </a:xfrm>
          <a:prstGeom prst="rect">
            <a:avLst/>
          </a:prstGeom>
        </p:spPr>
        <p:txBody>
          <a:bodyPr wrap="square">
            <a:spAutoFit/>
          </a:bodyPr>
          <a:lstStyle/>
          <a:p>
            <a:r>
              <a:rPr lang="nl-BE" sz="900" spc="-32" dirty="0" smtClean="0">
                <a:solidFill>
                  <a:srgbClr val="003366"/>
                </a:solidFill>
                <a:cs typeface="Arial"/>
              </a:rPr>
              <a:t>Les clients </a:t>
            </a:r>
            <a:r>
              <a:rPr lang="nl-BE" sz="900" spc="-32" dirty="0">
                <a:solidFill>
                  <a:srgbClr val="003366"/>
                </a:solidFill>
                <a:cs typeface="Arial"/>
              </a:rPr>
              <a:t>très occupés qui recherchent un équilibre optimal entre </a:t>
            </a:r>
            <a:r>
              <a:rPr lang="nl-BE" sz="900" spc="-32" dirty="0" err="1">
                <a:solidFill>
                  <a:srgbClr val="003366"/>
                </a:solidFill>
                <a:cs typeface="Arial"/>
              </a:rPr>
              <a:t>vie </a:t>
            </a:r>
            <a:r>
              <a:rPr lang="nl-BE" sz="900" spc="-32" dirty="0">
                <a:solidFill>
                  <a:srgbClr val="003366"/>
                </a:solidFill>
                <a:cs typeface="Arial"/>
              </a:rPr>
              <a:t>privée et </a:t>
            </a:r>
            <a:r>
              <a:rPr lang="nl-BE" sz="900" spc="-32" dirty="0" err="1">
                <a:solidFill>
                  <a:srgbClr val="003366"/>
                </a:solidFill>
                <a:cs typeface="Arial"/>
              </a:rPr>
              <a:t>vie </a:t>
            </a:r>
            <a:r>
              <a:rPr lang="nl-BE" sz="900" spc="-32" dirty="0">
                <a:solidFill>
                  <a:srgbClr val="003366"/>
                </a:solidFill>
                <a:cs typeface="Arial"/>
              </a:rPr>
              <a:t>professionnelle</a:t>
            </a:r>
          </a:p>
        </p:txBody>
      </p:sp>
      <p:cxnSp>
        <p:nvCxnSpPr>
          <p:cNvPr id="18" name="Rechte verbindingslijn 17"/>
          <p:cNvCxnSpPr/>
          <p:nvPr/>
        </p:nvCxnSpPr>
        <p:spPr>
          <a:xfrm>
            <a:off x="4962103" y="1614895"/>
            <a:ext cx="2684705" cy="24714"/>
          </a:xfrm>
          <a:prstGeom prst="line">
            <a:avLst/>
          </a:prstGeom>
          <a:ln/>
        </p:spPr>
        <p:style>
          <a:lnRef idx="2">
            <a:schemeClr val="accent3"/>
          </a:lnRef>
          <a:fillRef idx="0">
            <a:schemeClr val="accent3"/>
          </a:fillRef>
          <a:effectRef idx="1">
            <a:schemeClr val="accent3"/>
          </a:effectRef>
          <a:fontRef idx="minor">
            <a:schemeClr val="tx1"/>
          </a:fontRef>
        </p:style>
      </p:cxnSp>
      <p:sp>
        <p:nvSpPr>
          <p:cNvPr id="20" name="Rechthoek 19"/>
          <p:cNvSpPr/>
          <p:nvPr/>
        </p:nvSpPr>
        <p:spPr>
          <a:xfrm>
            <a:off x="6052657" y="2590442"/>
            <a:ext cx="1789805" cy="507831"/>
          </a:xfrm>
          <a:prstGeom prst="rect">
            <a:avLst/>
          </a:prstGeom>
        </p:spPr>
        <p:txBody>
          <a:bodyPr wrap="square">
            <a:spAutoFit/>
          </a:bodyPr>
          <a:lstStyle/>
          <a:p>
            <a:r>
              <a:rPr lang="nl-BE" sz="900" spc="-32" dirty="0">
                <a:solidFill>
                  <a:srgbClr val="003366"/>
                </a:solidFill>
                <a:cs typeface="Arial"/>
              </a:rPr>
              <a:t>Les séniors qui veulent vivre plus longtemps confortablement chez eux</a:t>
            </a:r>
          </a:p>
        </p:txBody>
      </p:sp>
      <p:pic>
        <p:nvPicPr>
          <p:cNvPr id="21"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25561" b="2584"/>
          <a:stretch/>
        </p:blipFill>
        <p:spPr>
          <a:xfrm>
            <a:off x="5001098" y="2604107"/>
            <a:ext cx="898204" cy="509764"/>
          </a:xfrm>
          <a:prstGeom prst="rect">
            <a:avLst/>
          </a:prstGeom>
          <a:ln>
            <a:noFill/>
          </a:ln>
        </p:spPr>
      </p:pic>
      <p:cxnSp>
        <p:nvCxnSpPr>
          <p:cNvPr id="22" name="Horizontal Line"/>
          <p:cNvCxnSpPr/>
          <p:nvPr/>
        </p:nvCxnSpPr>
        <p:spPr>
          <a:xfrm>
            <a:off x="4962103" y="2491121"/>
            <a:ext cx="2684705" cy="30150"/>
          </a:xfrm>
          <a:prstGeom prst="line">
            <a:avLst/>
          </a:prstGeom>
          <a:ln w="952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4" name="Horizontal Line"/>
          <p:cNvCxnSpPr/>
          <p:nvPr/>
        </p:nvCxnSpPr>
        <p:spPr>
          <a:xfrm>
            <a:off x="4993068" y="3214762"/>
            <a:ext cx="2653741" cy="13538"/>
          </a:xfrm>
          <a:prstGeom prst="line">
            <a:avLst/>
          </a:prstGeom>
          <a:ln w="95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5" name="Rechthoek 24"/>
          <p:cNvSpPr/>
          <p:nvPr/>
        </p:nvSpPr>
        <p:spPr>
          <a:xfrm>
            <a:off x="6038061" y="3298544"/>
            <a:ext cx="1789804" cy="646331"/>
          </a:xfrm>
          <a:prstGeom prst="rect">
            <a:avLst/>
          </a:prstGeom>
        </p:spPr>
        <p:txBody>
          <a:bodyPr wrap="square">
            <a:spAutoFit/>
          </a:bodyPr>
          <a:lstStyle/>
          <a:p>
            <a:pPr marL="10287"/>
            <a:r>
              <a:rPr lang="nl-BE" sz="900" spc="-32" dirty="0">
                <a:solidFill>
                  <a:srgbClr val="003366"/>
                </a:solidFill>
                <a:cs typeface="Arial"/>
              </a:rPr>
              <a:t>Les clients qui ont déjà un produit de branche 23 et qui pourraient être intéressés par les services proposés</a:t>
            </a:r>
            <a:r>
              <a:rPr lang="nl-BE" sz="900" spc="8" dirty="0">
                <a:solidFill>
                  <a:srgbClr val="1F99CD"/>
                </a:solidFill>
                <a:cs typeface="Arial"/>
              </a:rPr>
              <a:t>.</a:t>
            </a:r>
          </a:p>
        </p:txBody>
      </p:sp>
      <p:pic>
        <p:nvPicPr>
          <p:cNvPr id="47" name="Afbeelding 46"/>
          <p:cNvPicPr>
            <a:picLocks noChangeAspect="1"/>
          </p:cNvPicPr>
          <p:nvPr/>
        </p:nvPicPr>
        <p:blipFill>
          <a:blip r:embed="rId8"/>
          <a:stretch>
            <a:fillRect/>
          </a:stretch>
        </p:blipFill>
        <p:spPr>
          <a:xfrm>
            <a:off x="4962103" y="3331035"/>
            <a:ext cx="888347" cy="549372"/>
          </a:xfrm>
          <a:prstGeom prst="rect">
            <a:avLst/>
          </a:prstGeom>
        </p:spPr>
      </p:pic>
      <p:pic>
        <p:nvPicPr>
          <p:cNvPr id="2" name="Afbeelding 1"/>
          <p:cNvPicPr>
            <a:picLocks noChangeAspect="1"/>
          </p:cNvPicPr>
          <p:nvPr/>
        </p:nvPicPr>
        <p:blipFill>
          <a:blip r:embed="rId9"/>
          <a:stretch>
            <a:fillRect/>
          </a:stretch>
        </p:blipFill>
        <p:spPr>
          <a:xfrm>
            <a:off x="5001099" y="1722446"/>
            <a:ext cx="898204" cy="698431"/>
          </a:xfrm>
          <a:prstGeom prst="rect">
            <a:avLst/>
          </a:prstGeom>
        </p:spPr>
      </p:pic>
      <p:sp>
        <p:nvSpPr>
          <p:cNvPr id="28" name="Titel 1"/>
          <p:cNvSpPr>
            <a:spLocks noGrp="1"/>
          </p:cNvSpPr>
          <p:nvPr>
            <p:ph type="title"/>
          </p:nvPr>
        </p:nvSpPr>
        <p:spPr>
          <a:xfrm>
            <a:off x="440267" y="385886"/>
            <a:ext cx="8280000" cy="576000"/>
          </a:xfrm>
        </p:spPr>
        <p:txBody>
          <a:bodyPr/>
          <a:lstStyle/>
          <a:p>
            <a:r>
              <a:rPr lang="nl-BE" dirty="0" err="1" smtClean="0">
                <a:latin typeface="+mn-lt"/>
              </a:rPr>
              <a:t>Happy@Home</a:t>
            </a:r>
            <a:endParaRPr lang="nl-BE" dirty="0">
              <a:latin typeface="+mn-lt"/>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56771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213317" y="1313063"/>
            <a:ext cx="6723160" cy="3705025"/>
            <a:chOff x="1405046" y="1313063"/>
            <a:chExt cx="6723160" cy="3705025"/>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984" y="2275903"/>
              <a:ext cx="1674319" cy="1674319"/>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376" y="2240363"/>
              <a:ext cx="759539" cy="759539"/>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0707" y="3550132"/>
              <a:ext cx="900878" cy="846761"/>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857" y="3854611"/>
              <a:ext cx="911681" cy="683761"/>
            </a:xfrm>
            <a:prstGeom prst="rect">
              <a:avLst/>
            </a:prstGeom>
          </p:spPr>
        </p:pic>
        <p:sp>
          <p:nvSpPr>
            <p:cNvPr id="2" name="Tekstvak 1"/>
            <p:cNvSpPr txBox="1"/>
            <p:nvPr/>
          </p:nvSpPr>
          <p:spPr>
            <a:xfrm>
              <a:off x="1765236" y="1335642"/>
              <a:ext cx="2039875" cy="1015663"/>
            </a:xfrm>
            <a:prstGeom prst="rect">
              <a:avLst/>
            </a:prstGeom>
            <a:noFill/>
          </p:spPr>
          <p:txBody>
            <a:bodyPr wrap="square" rtlCol="0">
              <a:spAutoFit/>
            </a:bodyPr>
            <a:lstStyle/>
            <a:p>
              <a:r>
                <a:rPr lang="nl-BE" sz="1200" u="sng" dirty="0">
                  <a:solidFill>
                    <a:srgbClr val="003366"/>
                  </a:solidFill>
                </a:rPr>
                <a:t>Offre de services</a:t>
              </a:r>
            </a:p>
            <a:p>
              <a:pPr marL="238115" indent="-238115">
                <a:buFont typeface="Arial" panose="020B0604020202020204" pitchFamily="34" charset="0"/>
                <a:buChar char="•"/>
              </a:pPr>
              <a:r>
                <a:rPr lang="nl-BE" sz="1200" dirty="0">
                  <a:solidFill>
                    <a:srgbClr val="003366"/>
                  </a:solidFill>
                </a:rPr>
                <a:t>Nettoyage</a:t>
              </a:r>
            </a:p>
            <a:p>
              <a:pPr marL="238115" indent="-238115">
                <a:buFont typeface="Arial" panose="020B0604020202020204" pitchFamily="34" charset="0"/>
                <a:buChar char="•"/>
              </a:pPr>
              <a:r>
                <a:rPr lang="nl-BE" sz="1200" dirty="0">
                  <a:solidFill>
                    <a:srgbClr val="003366"/>
                  </a:solidFill>
                </a:rPr>
                <a:t>Petits travaux</a:t>
              </a:r>
            </a:p>
            <a:p>
              <a:pPr marL="238115" indent="-238115">
                <a:buFont typeface="Arial" panose="020B0604020202020204" pitchFamily="34" charset="0"/>
                <a:buChar char="•"/>
              </a:pPr>
              <a:r>
                <a:rPr lang="nl-BE" sz="1200" dirty="0">
                  <a:solidFill>
                    <a:srgbClr val="003366"/>
                  </a:solidFill>
                </a:rPr>
                <a:t>Jardinage</a:t>
              </a:r>
            </a:p>
            <a:p>
              <a:pPr marL="238115" indent="-238115">
                <a:buFont typeface="Arial" panose="020B0604020202020204" pitchFamily="34" charset="0"/>
                <a:buChar char="•"/>
              </a:pPr>
              <a:r>
                <a:rPr lang="nl-BE" sz="1200" dirty="0">
                  <a:solidFill>
                    <a:srgbClr val="003366"/>
                  </a:solidFill>
                </a:rPr>
                <a:t>Adaptation du logement</a:t>
              </a:r>
            </a:p>
          </p:txBody>
        </p:sp>
        <p:sp>
          <p:nvSpPr>
            <p:cNvPr id="12" name="Tekstvak 11"/>
            <p:cNvSpPr txBox="1"/>
            <p:nvPr/>
          </p:nvSpPr>
          <p:spPr>
            <a:xfrm>
              <a:off x="5620707" y="4366765"/>
              <a:ext cx="2507499" cy="646331"/>
            </a:xfrm>
            <a:prstGeom prst="rect">
              <a:avLst/>
            </a:prstGeom>
            <a:noFill/>
          </p:spPr>
          <p:txBody>
            <a:bodyPr wrap="square" rtlCol="0">
              <a:spAutoFit/>
            </a:bodyPr>
            <a:lstStyle/>
            <a:p>
              <a:r>
                <a:rPr lang="nl-BE" sz="1200" u="sng" dirty="0">
                  <a:solidFill>
                    <a:srgbClr val="003366"/>
                  </a:solidFill>
                </a:rPr>
                <a:t>Plateforme numérique</a:t>
              </a:r>
              <a:r>
                <a:rPr lang="nl-BE" sz="1200" dirty="0">
                  <a:solidFill>
                    <a:srgbClr val="003366"/>
                  </a:solidFill>
                </a:rPr>
                <a:t> où sont proposés et réservés les services</a:t>
              </a:r>
            </a:p>
          </p:txBody>
        </p:sp>
        <p:sp>
          <p:nvSpPr>
            <p:cNvPr id="10" name="Tekstvak 9"/>
            <p:cNvSpPr txBox="1"/>
            <p:nvPr/>
          </p:nvSpPr>
          <p:spPr>
            <a:xfrm rot="16200000">
              <a:off x="685046" y="2033063"/>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Care</a:t>
              </a:r>
            </a:p>
          </p:txBody>
        </p:sp>
        <p:sp>
          <p:nvSpPr>
            <p:cNvPr id="13" name="Tekstvak 12"/>
            <p:cNvSpPr txBox="1"/>
            <p:nvPr/>
          </p:nvSpPr>
          <p:spPr>
            <a:xfrm rot="16200000">
              <a:off x="4540707" y="3938088"/>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Access</a:t>
              </a:r>
            </a:p>
          </p:txBody>
        </p:sp>
        <p:sp>
          <p:nvSpPr>
            <p:cNvPr id="14" name="Tekstvak 13"/>
            <p:cNvSpPr txBox="1"/>
            <p:nvPr/>
          </p:nvSpPr>
          <p:spPr>
            <a:xfrm rot="16200000">
              <a:off x="4540707" y="2033063"/>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Financial solution</a:t>
              </a:r>
            </a:p>
          </p:txBody>
        </p:sp>
        <p:sp>
          <p:nvSpPr>
            <p:cNvPr id="15" name="Tekstvak 14"/>
            <p:cNvSpPr txBox="1"/>
            <p:nvPr/>
          </p:nvSpPr>
          <p:spPr>
            <a:xfrm>
              <a:off x="5623547" y="1313086"/>
              <a:ext cx="2504659" cy="1015663"/>
            </a:xfrm>
            <a:prstGeom prst="rect">
              <a:avLst/>
            </a:prstGeom>
            <a:noFill/>
          </p:spPr>
          <p:txBody>
            <a:bodyPr wrap="square" rtlCol="0">
              <a:spAutoFit/>
            </a:bodyPr>
            <a:lstStyle/>
            <a:p>
              <a:r>
                <a:rPr lang="nl-BE" sz="1200" u="sng" dirty="0">
                  <a:solidFill>
                    <a:srgbClr val="003366"/>
                  </a:solidFill>
                </a:rPr>
                <a:t>Produit de placement</a:t>
              </a:r>
              <a:r>
                <a:rPr lang="nl-BE" sz="1200" dirty="0">
                  <a:solidFill>
                    <a:srgbClr val="003366"/>
                  </a:solidFill>
                </a:rPr>
                <a:t> à partir duquel les services peuvent être payés via KBC Touch, dans un premier temps par la branche 23</a:t>
              </a:r>
            </a:p>
          </p:txBody>
        </p:sp>
        <p:sp>
          <p:nvSpPr>
            <p:cNvPr id="16" name="Tekstvak 15"/>
            <p:cNvSpPr txBox="1"/>
            <p:nvPr/>
          </p:nvSpPr>
          <p:spPr>
            <a:xfrm rot="16200000">
              <a:off x="688018" y="3938088"/>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Future </a:t>
              </a:r>
              <a:r>
                <a:rPr lang="nl-BE" sz="1200" b="1" dirty="0" err="1">
                  <a:ln w="0"/>
                  <a:solidFill>
                    <a:schemeClr val="bg1"/>
                  </a:solidFill>
                </a:rPr>
                <a:t>proof</a:t>
              </a:r>
              <a:endParaRPr lang="nl-BE" sz="1200" b="1" dirty="0">
                <a:ln w="0"/>
                <a:solidFill>
                  <a:schemeClr val="bg1"/>
                </a:solidFill>
              </a:endParaRPr>
            </a:p>
          </p:txBody>
        </p:sp>
        <p:sp>
          <p:nvSpPr>
            <p:cNvPr id="17" name="Tekstvak 16"/>
            <p:cNvSpPr txBox="1"/>
            <p:nvPr/>
          </p:nvSpPr>
          <p:spPr>
            <a:xfrm>
              <a:off x="1765046" y="4556423"/>
              <a:ext cx="2039875" cy="461665"/>
            </a:xfrm>
            <a:prstGeom prst="rect">
              <a:avLst/>
            </a:prstGeom>
            <a:noFill/>
          </p:spPr>
          <p:txBody>
            <a:bodyPr wrap="square" rtlCol="0">
              <a:spAutoFit/>
            </a:bodyPr>
            <a:lstStyle/>
            <a:p>
              <a:r>
                <a:rPr lang="nl-BE" sz="1200" u="sng" dirty="0">
                  <a:solidFill>
                    <a:srgbClr val="003366"/>
                  </a:solidFill>
                </a:rPr>
                <a:t>Futurs partenaires/services</a:t>
              </a:r>
              <a:endParaRPr lang="nl-BE" sz="1200" dirty="0">
                <a:solidFill>
                  <a:srgbClr val="003366"/>
                </a:solidFill>
              </a:endParaRPr>
            </a:p>
          </p:txBody>
        </p:sp>
      </p:grpSp>
      <p:sp>
        <p:nvSpPr>
          <p:cNvPr id="20" name="Titel 1"/>
          <p:cNvSpPr>
            <a:spLocks noGrp="1"/>
          </p:cNvSpPr>
          <p:nvPr>
            <p:ph type="title"/>
          </p:nvPr>
        </p:nvSpPr>
        <p:spPr/>
        <p:txBody>
          <a:bodyPr/>
          <a:lstStyle/>
          <a:p>
            <a:r>
              <a:rPr lang="nl-BE" dirty="0" err="1" smtClean="0">
                <a:latin typeface="+mn-lt"/>
              </a:rPr>
              <a:t>Happy@Home</a:t>
            </a:r>
            <a:r>
              <a:rPr lang="nl-BE" dirty="0" smtClean="0">
                <a:latin typeface="+mn-lt"/>
              </a:rPr>
              <a:t> : "structure"</a:t>
            </a:r>
            <a:endParaRPr lang="nl-BE" dirty="0">
              <a:latin typeface="+mn-lt"/>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0678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p:cNvGraphicFramePr>
          <p:nvPr>
            <p:custDataLst>
              <p:tags r:id="rId2"/>
            </p:custDataLst>
            <p:extLst/>
          </p:nvPr>
        </p:nvGraphicFramePr>
        <p:xfrm>
          <a:off x="0" y="285751"/>
          <a:ext cx="146538" cy="119063"/>
        </p:xfrm>
        <a:graphic>
          <a:graphicData uri="http://schemas.openxmlformats.org/presentationml/2006/ole">
            <mc:AlternateContent xmlns:mc="http://schemas.openxmlformats.org/markup-compatibility/2006">
              <mc:Choice xmlns:v="urn:schemas-microsoft-com:vml" Requires="v">
                <p:oleObj spid="_x0000_s101390"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85751"/>
                        <a:ext cx="146538"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a:xfrm>
            <a:off x="9204923" y="105387"/>
            <a:ext cx="222980" cy="112613"/>
          </a:xfrm>
          <a:prstGeom prst="rect">
            <a:avLst/>
          </a:prstGeom>
        </p:spPr>
        <p:txBody>
          <a:bodyPr vert="horz" wrap="none" lIns="81043" tIns="40522" rIns="81043" bIns="40522" rtlCol="0" anchor="ctr">
            <a:spAutoFit/>
          </a:bodyPr>
          <a:lstStyle/>
          <a:p>
            <a:fld id="{01940DDA-0656-452C-A408-68789653BD9B}" type="slidenum">
              <a:rPr lang="la-Latn" smtClean="0">
                <a:solidFill>
                  <a:srgbClr val="FFFFFF">
                    <a:lumMod val="75000"/>
                  </a:srgbClr>
                </a:solidFill>
              </a:rPr>
              <a:pPr/>
              <a:t>29</a:t>
            </a:fld>
            <a:endParaRPr lang="la-Latn" dirty="0">
              <a:solidFill>
                <a:srgbClr val="FFFFFF">
                  <a:lumMod val="75000"/>
                </a:srgbClr>
              </a:solidFill>
            </a:endParaRPr>
          </a:p>
        </p:txBody>
      </p:sp>
      <p:sp>
        <p:nvSpPr>
          <p:cNvPr id="3" name="Footer Placeholder 2"/>
          <p:cNvSpPr>
            <a:spLocks noGrp="1"/>
          </p:cNvSpPr>
          <p:nvPr>
            <p:ph type="ftr" sz="quarter" idx="12"/>
          </p:nvPr>
        </p:nvSpPr>
        <p:spPr>
          <a:xfrm>
            <a:off x="9204925" y="190541"/>
            <a:ext cx="163733" cy="112613"/>
          </a:xfrm>
          <a:prstGeom prst="rect">
            <a:avLst/>
          </a:prstGeom>
        </p:spPr>
        <p:txBody>
          <a:bodyPr vert="horz" wrap="none" lIns="81043" tIns="40522" rIns="81043" bIns="40522" rtlCol="0" anchor="t" anchorCtr="0">
            <a:spAutoFit/>
          </a:bodyPr>
          <a:lstStyle/>
          <a:p>
            <a:endParaRPr lang="la-Latn" dirty="0">
              <a:solidFill>
                <a:srgbClr val="FFFFFF">
                  <a:lumMod val="75000"/>
                </a:srgbClr>
              </a:solidFill>
            </a:endParaRPr>
          </a:p>
        </p:txBody>
      </p:sp>
      <p:sp>
        <p:nvSpPr>
          <p:cNvPr id="22" name="Titel 1"/>
          <p:cNvSpPr>
            <a:spLocks noGrp="1"/>
          </p:cNvSpPr>
          <p:nvPr>
            <p:ph type="title"/>
          </p:nvPr>
        </p:nvSpPr>
        <p:spPr>
          <a:xfrm>
            <a:off x="458168" y="368414"/>
            <a:ext cx="7217232" cy="629999"/>
          </a:xfrm>
        </p:spPr>
        <p:txBody>
          <a:bodyPr/>
          <a:lstStyle/>
          <a:p>
            <a:r>
              <a:rPr lang="nl-BE" sz="2000" b="0" dirty="0" err="1" smtClean="0">
                <a:latin typeface="+mn-lt"/>
                <a:ea typeface="+mj-ea"/>
              </a:rPr>
              <a:t>Happy@Home </a:t>
            </a:r>
            <a:r>
              <a:rPr lang="nl-BE" sz="2000" b="0" dirty="0" smtClean="0">
                <a:latin typeface="+mn-lt"/>
                <a:ea typeface="+mj-ea"/>
              </a:rPr>
              <a:t>: accès simple et rapide aux services </a:t>
            </a:r>
            <a:endParaRPr lang="nl-BE" sz="2000" b="0" dirty="0">
              <a:latin typeface="+mn-lt"/>
              <a:ea typeface="+mj-ea"/>
            </a:endParaRPr>
          </a:p>
        </p:txBody>
      </p:sp>
      <p:pic>
        <p:nvPicPr>
          <p:cNvPr id="34" name="Content Placeholder 3"/>
          <p:cNvPicPr>
            <a:picLocks noChangeAspect="1"/>
          </p:cNvPicPr>
          <p:nvPr/>
        </p:nvPicPr>
        <p:blipFill rotWithShape="1">
          <a:blip r:embed="rId6"/>
          <a:srcRect l="10406"/>
          <a:stretch/>
        </p:blipFill>
        <p:spPr>
          <a:xfrm>
            <a:off x="311848" y="1381328"/>
            <a:ext cx="3431633" cy="2352340"/>
          </a:xfrm>
          <a:prstGeom prst="rect">
            <a:avLst/>
          </a:prstGeom>
        </p:spPr>
      </p:pic>
      <p:cxnSp>
        <p:nvCxnSpPr>
          <p:cNvPr id="36" name="Rechte verbindingslijn met pijl 35"/>
          <p:cNvCxnSpPr>
            <a:stCxn id="34" idx="3"/>
            <a:endCxn id="46" idx="1"/>
          </p:cNvCxnSpPr>
          <p:nvPr/>
        </p:nvCxnSpPr>
        <p:spPr>
          <a:xfrm>
            <a:off x="3743481" y="2557498"/>
            <a:ext cx="2648722" cy="0"/>
          </a:xfrm>
          <a:prstGeom prst="straightConnector1">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pic>
        <p:nvPicPr>
          <p:cNvPr id="46" name="Afbeelding 45"/>
          <p:cNvPicPr>
            <a:picLocks noChangeAspect="1"/>
          </p:cNvPicPr>
          <p:nvPr/>
        </p:nvPicPr>
        <p:blipFill>
          <a:blip r:embed="rId7"/>
          <a:stretch>
            <a:fillRect/>
          </a:stretch>
        </p:blipFill>
        <p:spPr>
          <a:xfrm>
            <a:off x="6392203" y="1662193"/>
            <a:ext cx="1580977" cy="1790609"/>
          </a:xfrm>
          <a:prstGeom prst="rect">
            <a:avLst/>
          </a:prstGeom>
        </p:spPr>
      </p:pic>
      <p:pic>
        <p:nvPicPr>
          <p:cNvPr id="47" name="Afbeelding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9" y="3340809"/>
            <a:ext cx="900878" cy="846761"/>
          </a:xfrm>
          <a:prstGeom prst="rect">
            <a:avLst/>
          </a:prstGeom>
        </p:spPr>
      </p:pic>
      <p:pic>
        <p:nvPicPr>
          <p:cNvPr id="48" name="Picture 9"/>
          <p:cNvPicPr>
            <a:picLocks noChangeAspect="1"/>
          </p:cNvPicPr>
          <p:nvPr/>
        </p:nvPicPr>
        <p:blipFill rotWithShape="1">
          <a:blip r:embed="rId9"/>
          <a:srcRect r="32040"/>
          <a:stretch/>
        </p:blipFill>
        <p:spPr>
          <a:xfrm>
            <a:off x="7819730" y="3452802"/>
            <a:ext cx="1036172" cy="508414"/>
          </a:xfrm>
          <a:prstGeom prst="rect">
            <a:avLst/>
          </a:prstGeom>
        </p:spPr>
      </p:pic>
      <p:pic>
        <p:nvPicPr>
          <p:cNvPr id="54" name="Content Placeholder 3"/>
          <p:cNvPicPr>
            <a:picLocks noChangeAspect="1"/>
          </p:cNvPicPr>
          <p:nvPr/>
        </p:nvPicPr>
        <p:blipFill rotWithShape="1">
          <a:blip r:embed="rId10"/>
          <a:srcRect l="14313" r="22115" b="52086"/>
          <a:stretch/>
        </p:blipFill>
        <p:spPr>
          <a:xfrm>
            <a:off x="2785037" y="3764190"/>
            <a:ext cx="4141856" cy="172956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22240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0267" y="385886"/>
            <a:ext cx="8526312" cy="576000"/>
          </a:xfrm>
        </p:spPr>
        <p:txBody>
          <a:bodyPr/>
          <a:lstStyle/>
          <a:p>
            <a:r>
              <a:rPr/>
              <a:t>KBC et ONS collaborent pour favoriser la qualité de vie et le confort à domicile de nos clients avec Happy@Home </a:t>
            </a:r>
            <a:r>
              <a:rPr lang="nl-NL" dirty="0" smtClean="0"/>
              <a:t/>
            </a:r>
            <a:br>
              <a:rPr lang="nl-NL" dirty="0" smtClean="0"/>
            </a:br>
            <a:endParaRPr lang="en-US" dirty="0"/>
          </a:p>
        </p:txBody>
      </p:sp>
      <p:pic>
        <p:nvPicPr>
          <p:cNvPr id="4" name="Picture 3"/>
          <p:cNvPicPr>
            <a:picLocks noChangeAspect="1"/>
          </p:cNvPicPr>
          <p:nvPr/>
        </p:nvPicPr>
        <p:blipFill rotWithShape="1">
          <a:blip r:embed="rId3"/>
          <a:srcRect t="15187" b="33731"/>
          <a:stretch/>
        </p:blipFill>
        <p:spPr>
          <a:xfrm>
            <a:off x="978581" y="1929358"/>
            <a:ext cx="2500742" cy="2690786"/>
          </a:xfrm>
          <a:prstGeom prst="rect">
            <a:avLst/>
          </a:prstGeom>
        </p:spPr>
      </p:pic>
      <p:pic>
        <p:nvPicPr>
          <p:cNvPr id="5" name="Picture 8"/>
          <p:cNvPicPr>
            <a:picLocks noChangeAspect="1"/>
          </p:cNvPicPr>
          <p:nvPr/>
        </p:nvPicPr>
        <p:blipFill rotWithShape="1">
          <a:blip r:embed="rId4"/>
          <a:srcRect l="2549" t="17373" r="84806" b="24483"/>
          <a:stretch/>
        </p:blipFill>
        <p:spPr>
          <a:xfrm>
            <a:off x="3572083" y="1929358"/>
            <a:ext cx="1080001" cy="1080000"/>
          </a:xfrm>
          <a:prstGeom prst="rect">
            <a:avLst/>
          </a:prstGeom>
        </p:spPr>
      </p:pic>
      <p:pic>
        <p:nvPicPr>
          <p:cNvPr id="6" name="Picture 8"/>
          <p:cNvPicPr>
            <a:picLocks noChangeAspect="1"/>
          </p:cNvPicPr>
          <p:nvPr/>
        </p:nvPicPr>
        <p:blipFill rotWithShape="1">
          <a:blip r:embed="rId4"/>
          <a:srcRect l="84587" t="15954" r="2768" b="25902"/>
          <a:stretch/>
        </p:blipFill>
        <p:spPr>
          <a:xfrm>
            <a:off x="7090365" y="1929358"/>
            <a:ext cx="1080001" cy="1080000"/>
          </a:xfrm>
          <a:prstGeom prst="rect">
            <a:avLst/>
          </a:prstGeom>
        </p:spPr>
      </p:pic>
      <p:pic>
        <p:nvPicPr>
          <p:cNvPr id="7" name="Picture 8"/>
          <p:cNvPicPr>
            <a:picLocks noChangeAspect="1"/>
          </p:cNvPicPr>
          <p:nvPr/>
        </p:nvPicPr>
        <p:blipFill rotWithShape="1">
          <a:blip r:embed="rId4"/>
          <a:srcRect l="57755" t="20209" r="29600" b="21647"/>
          <a:stretch/>
        </p:blipFill>
        <p:spPr>
          <a:xfrm>
            <a:off x="5917605" y="1929358"/>
            <a:ext cx="1080001" cy="1080000"/>
          </a:xfrm>
          <a:prstGeom prst="rect">
            <a:avLst/>
          </a:prstGeom>
        </p:spPr>
      </p:pic>
      <p:pic>
        <p:nvPicPr>
          <p:cNvPr id="8" name="Picture 8"/>
          <p:cNvPicPr>
            <a:picLocks noChangeAspect="1"/>
          </p:cNvPicPr>
          <p:nvPr/>
        </p:nvPicPr>
        <p:blipFill rotWithShape="1">
          <a:blip r:embed="rId4"/>
          <a:srcRect l="30306" t="18082" r="57049" b="23774"/>
          <a:stretch/>
        </p:blipFill>
        <p:spPr>
          <a:xfrm>
            <a:off x="4744844" y="1929358"/>
            <a:ext cx="1080001" cy="1080000"/>
          </a:xfrm>
          <a:prstGeom prst="rect">
            <a:avLst/>
          </a:prstGeom>
        </p:spPr>
      </p:pic>
      <p:sp>
        <p:nvSpPr>
          <p:cNvPr id="9" name="Rechthoek 8"/>
          <p:cNvSpPr/>
          <p:nvPr/>
        </p:nvSpPr>
        <p:spPr>
          <a:xfrm>
            <a:off x="2582130" y="4034258"/>
            <a:ext cx="5590606" cy="646331"/>
          </a:xfrm>
          <a:prstGeom prst="rect">
            <a:avLst/>
          </a:prstGeom>
        </p:spPr>
        <p:txBody>
          <a:bodyPr wrap="square">
            <a:spAutoFit/>
          </a:bodyPr>
          <a:lstStyle/>
          <a:p>
            <a:pPr algn="r"/>
            <a:r>
              <a:rPr lang="nl-BE" sz="1200" b="1" dirty="0">
                <a:solidFill>
                  <a:srgbClr val="003366"/>
                </a:solidFill>
                <a:cs typeface="Arial"/>
              </a:rPr>
              <a:t>Votre vie est déjà bien assez occupée. </a:t>
            </a:r>
            <a:r>
              <a:rPr lang="nl-BE" sz="1200" b="1" dirty="0" smtClean="0">
                <a:solidFill>
                  <a:srgbClr val="003366"/>
                </a:solidFill>
                <a:cs typeface="Arial"/>
              </a:rPr>
              <a:t> </a:t>
            </a:r>
            <a:br>
              <a:rPr lang="nl-BE" sz="1200" b="1" dirty="0" smtClean="0">
                <a:solidFill>
                  <a:srgbClr val="003366"/>
                </a:solidFill>
                <a:cs typeface="Arial"/>
              </a:rPr>
            </a:br>
            <a:r>
              <a:rPr lang="nl-BE" sz="1200" b="1" dirty="0" smtClean="0">
                <a:solidFill>
                  <a:srgbClr val="003366"/>
                </a:solidFill>
                <a:cs typeface="Arial"/>
              </a:rPr>
              <a:t>Avec</a:t>
            </a:r>
            <a:r>
              <a:rPr lang="nl-BE" sz="1200" b="1" dirty="0" err="1">
                <a:solidFill>
                  <a:srgbClr val="003366"/>
                </a:solidFill>
                <a:cs typeface="Arial"/>
              </a:rPr>
              <a:t> Happy@Home</a:t>
            </a:r>
            <a:r>
              <a:rPr lang="nl-BE" sz="1200" b="1" dirty="0">
                <a:solidFill>
                  <a:srgbClr val="003366"/>
                </a:solidFill>
                <a:cs typeface="Arial"/>
              </a:rPr>
              <a:t>, vous avez </a:t>
            </a:r>
            <a:r>
              <a:rPr lang="nl-BE" sz="1200" b="1" dirty="0">
                <a:solidFill>
                  <a:schemeClr val="bg2"/>
                </a:solidFill>
                <a:cs typeface="Arial"/>
              </a:rPr>
              <a:t>plus de temps</a:t>
            </a:r>
            <a:r>
              <a:rPr lang="nl-BE" sz="1200" b="1" dirty="0" smtClean="0">
                <a:solidFill>
                  <a:schemeClr val="bg2"/>
                </a:solidFill>
                <a:cs typeface="Arial"/>
              </a:rPr>
              <a:t> </a:t>
            </a:r>
            <a:br>
              <a:rPr lang="nl-BE" sz="1200" b="1" dirty="0" smtClean="0">
                <a:solidFill>
                  <a:schemeClr val="bg2"/>
                </a:solidFill>
                <a:cs typeface="Arial"/>
              </a:rPr>
            </a:br>
            <a:r>
              <a:rPr lang="nl-BE" sz="1200" b="1" dirty="0" smtClean="0">
                <a:solidFill>
                  <a:srgbClr val="003366"/>
                </a:solidFill>
                <a:cs typeface="Arial"/>
              </a:rPr>
              <a:t>à consacrer à ce qui </a:t>
            </a:r>
            <a:r>
              <a:rPr lang="nl-BE" sz="1200" b="1" dirty="0">
                <a:solidFill>
                  <a:srgbClr val="003366"/>
                </a:solidFill>
                <a:cs typeface="Arial"/>
              </a:rPr>
              <a:t>est important pour vous.</a:t>
            </a:r>
          </a:p>
        </p:txBody>
      </p:sp>
      <p:pic>
        <p:nvPicPr>
          <p:cNvPr id="11" name="Picture 3"/>
          <p:cNvPicPr>
            <a:picLocks noChangeAspect="1"/>
          </p:cNvPicPr>
          <p:nvPr/>
        </p:nvPicPr>
        <p:blipFill rotWithShape="1">
          <a:blip r:embed="rId3">
            <a:clrChange>
              <a:clrFrom>
                <a:srgbClr val="FFFFFF"/>
              </a:clrFrom>
              <a:clrTo>
                <a:srgbClr val="FFFFFF">
                  <a:alpha val="0"/>
                </a:srgbClr>
              </a:clrTo>
            </a:clrChange>
          </a:blip>
          <a:srcRect l="24691" r="29965" b="93221"/>
          <a:stretch/>
        </p:blipFill>
        <p:spPr>
          <a:xfrm>
            <a:off x="2265825" y="4255689"/>
            <a:ext cx="1201690" cy="378402"/>
          </a:xfrm>
          <a:prstGeom prst="rect">
            <a:avLst/>
          </a:prstGeom>
        </p:spPr>
      </p:pic>
      <p:sp>
        <p:nvSpPr>
          <p:cNvPr id="13" name="Tekstvak 12"/>
          <p:cNvSpPr txBox="1"/>
          <p:nvPr/>
        </p:nvSpPr>
        <p:spPr>
          <a:xfrm>
            <a:off x="3572082" y="2951990"/>
            <a:ext cx="788036" cy="215444"/>
          </a:xfrm>
          <a:prstGeom prst="rect">
            <a:avLst/>
          </a:prstGeom>
          <a:noFill/>
        </p:spPr>
        <p:txBody>
          <a:bodyPr wrap="none" lIns="0" rtlCol="0">
            <a:spAutoFit/>
          </a:bodyPr>
          <a:lstStyle/>
          <a:p>
            <a:r>
              <a:rPr lang="nl-BE" sz="800" dirty="0" smtClean="0">
                <a:solidFill>
                  <a:srgbClr val="003366"/>
                </a:solidFill>
                <a:cs typeface="Arial"/>
              </a:rPr>
              <a:t>aide aux tâches ménagères</a:t>
            </a:r>
            <a:endParaRPr lang="en-US" sz="800" dirty="0" err="1" smtClean="0">
              <a:solidFill>
                <a:srgbClr val="003366"/>
              </a:solidFill>
              <a:cs typeface="Arial"/>
            </a:endParaRPr>
          </a:p>
        </p:txBody>
      </p:sp>
      <p:sp>
        <p:nvSpPr>
          <p:cNvPr id="14" name="Tekstvak 13"/>
          <p:cNvSpPr txBox="1"/>
          <p:nvPr/>
        </p:nvSpPr>
        <p:spPr>
          <a:xfrm>
            <a:off x="4739386" y="2951990"/>
            <a:ext cx="847348" cy="215444"/>
          </a:xfrm>
          <a:prstGeom prst="rect">
            <a:avLst/>
          </a:prstGeom>
          <a:noFill/>
        </p:spPr>
        <p:txBody>
          <a:bodyPr wrap="none" lIns="0" rtlCol="0">
            <a:spAutoFit/>
          </a:bodyPr>
          <a:lstStyle/>
          <a:p>
            <a:r>
              <a:rPr lang="nl-BE" sz="800" dirty="0" smtClean="0">
                <a:solidFill>
                  <a:srgbClr val="003366"/>
                </a:solidFill>
                <a:cs typeface="Arial"/>
              </a:rPr>
              <a:t>entretien du jardin</a:t>
            </a:r>
            <a:endParaRPr lang="en-US" sz="800" dirty="0" err="1" smtClean="0">
              <a:solidFill>
                <a:srgbClr val="003366"/>
              </a:solidFill>
              <a:cs typeface="Arial"/>
            </a:endParaRPr>
          </a:p>
        </p:txBody>
      </p:sp>
      <p:sp>
        <p:nvSpPr>
          <p:cNvPr id="15" name="Tekstvak 14"/>
          <p:cNvSpPr txBox="1"/>
          <p:nvPr/>
        </p:nvSpPr>
        <p:spPr>
          <a:xfrm>
            <a:off x="5917605" y="2951990"/>
            <a:ext cx="762388" cy="215444"/>
          </a:xfrm>
          <a:prstGeom prst="rect">
            <a:avLst/>
          </a:prstGeom>
          <a:noFill/>
        </p:spPr>
        <p:txBody>
          <a:bodyPr wrap="none" lIns="0" rtlCol="0">
            <a:spAutoFit/>
          </a:bodyPr>
          <a:lstStyle/>
          <a:p>
            <a:r>
              <a:rPr lang="nl-BE" sz="800" dirty="0" smtClean="0">
                <a:solidFill>
                  <a:srgbClr val="003366"/>
                </a:solidFill>
                <a:cs typeface="Arial"/>
              </a:rPr>
              <a:t>petits travaux</a:t>
            </a:r>
            <a:endParaRPr lang="en-US" sz="800" dirty="0" err="1" smtClean="0">
              <a:solidFill>
                <a:srgbClr val="003366"/>
              </a:solidFill>
              <a:cs typeface="Arial"/>
            </a:endParaRPr>
          </a:p>
        </p:txBody>
      </p:sp>
      <p:sp>
        <p:nvSpPr>
          <p:cNvPr id="16" name="Tekstvak 15"/>
          <p:cNvSpPr txBox="1"/>
          <p:nvPr/>
        </p:nvSpPr>
        <p:spPr>
          <a:xfrm>
            <a:off x="7090365" y="2951990"/>
            <a:ext cx="1039708" cy="215444"/>
          </a:xfrm>
          <a:prstGeom prst="rect">
            <a:avLst/>
          </a:prstGeom>
          <a:noFill/>
        </p:spPr>
        <p:txBody>
          <a:bodyPr wrap="none" lIns="0" rtlCol="0">
            <a:spAutoFit/>
          </a:bodyPr>
          <a:lstStyle/>
          <a:p>
            <a:r>
              <a:rPr lang="nl-BE" sz="800" dirty="0" smtClean="0">
                <a:solidFill>
                  <a:srgbClr val="003366"/>
                </a:solidFill>
                <a:cs typeface="Arial"/>
              </a:rPr>
              <a:t>adaptation du logement</a:t>
            </a:r>
            <a:endParaRPr lang="en-US" sz="800" dirty="0" err="1" smtClean="0">
              <a:solidFill>
                <a:srgbClr val="003366"/>
              </a:solidFill>
              <a:cs typeface="Aria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67464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nl-BE" dirty="0" smtClean="0">
                <a:latin typeface="+mn-lt"/>
              </a:rPr>
              <a:t>Quels </a:t>
            </a:r>
            <a:r>
              <a:rPr lang="nl-BE" dirty="0">
                <a:latin typeface="+mn-lt"/>
              </a:rPr>
              <a:t>sont les avantages de </a:t>
            </a:r>
            <a:r>
              <a:rPr lang="nl-BE" dirty="0" err="1">
                <a:latin typeface="+mn-lt"/>
              </a:rPr>
              <a:t>Happy@Home</a:t>
            </a:r>
            <a:r>
              <a:rPr lang="nl-BE" dirty="0">
                <a:latin typeface="+mn-lt"/>
              </a:rPr>
              <a:t> ?</a:t>
            </a:r>
            <a:br>
              <a:rPr lang="nl-BE" dirty="0">
                <a:latin typeface="+mn-lt"/>
              </a:rPr>
            </a:br>
            <a:endParaRPr lang="nl-BE" dirty="0">
              <a:latin typeface="+mn-lt"/>
            </a:endParaRPr>
          </a:p>
        </p:txBody>
      </p:sp>
      <p:sp>
        <p:nvSpPr>
          <p:cNvPr id="2" name="Tijdelijke aanduiding voor inhoud 1"/>
          <p:cNvSpPr>
            <a:spLocks noGrp="1"/>
          </p:cNvSpPr>
          <p:nvPr>
            <p:ph idx="10"/>
          </p:nvPr>
        </p:nvSpPr>
        <p:spPr>
          <a:xfrm>
            <a:off x="985447" y="1425691"/>
            <a:ext cx="7187003" cy="3600000"/>
          </a:xfrm>
        </p:spPr>
        <p:txBody>
          <a:bodyPr>
            <a:normAutofit fontScale="85000" lnSpcReduction="20000"/>
          </a:bodyPr>
          <a:lstStyle/>
          <a:p>
            <a:pPr marL="285750" lvl="1" indent="-285750">
              <a:lnSpc>
                <a:spcPct val="110000"/>
              </a:lnSpc>
              <a:spcBef>
                <a:spcPts val="1200"/>
              </a:spcBef>
              <a:spcAft>
                <a:spcPts val="1200"/>
              </a:spcAft>
              <a:buFont typeface="Verdana" panose="020B0604030504040204" pitchFamily="34" charset="0"/>
              <a:buChar char="+"/>
            </a:pPr>
            <a:r>
              <a:rPr sz="1600" dirty="0" err="1"/>
              <a:t>Tous</a:t>
            </a:r>
            <a:r>
              <a:rPr sz="1600" dirty="0"/>
              <a:t> les services sous un </a:t>
            </a:r>
            <a:r>
              <a:rPr sz="1600" dirty="0" err="1"/>
              <a:t>même</a:t>
            </a:r>
            <a:r>
              <a:rPr sz="1600" dirty="0"/>
              <a:t> </a:t>
            </a:r>
            <a:r>
              <a:rPr sz="1600" dirty="0" err="1"/>
              <a:t>toit</a:t>
            </a:r>
            <a:r>
              <a:rPr sz="1600" dirty="0"/>
              <a:t> </a:t>
            </a:r>
          </a:p>
          <a:p>
            <a:pPr marL="285750" lvl="1" indent="-285750">
              <a:lnSpc>
                <a:spcPct val="110000"/>
              </a:lnSpc>
              <a:spcBef>
                <a:spcPts val="1200"/>
              </a:spcBef>
              <a:spcAft>
                <a:spcPts val="1200"/>
              </a:spcAft>
              <a:buFont typeface="Verdana" panose="020B0604030504040204" pitchFamily="34" charset="0"/>
              <a:buChar char="+"/>
            </a:pPr>
            <a:r>
              <a:rPr sz="1600" dirty="0"/>
              <a:t>Un </a:t>
            </a:r>
            <a:r>
              <a:rPr sz="1600" dirty="0" err="1"/>
              <a:t>interlocuteur</a:t>
            </a:r>
            <a:r>
              <a:rPr sz="1600" dirty="0"/>
              <a:t> unique (le coach </a:t>
            </a:r>
            <a:r>
              <a:rPr sz="1600" dirty="0" err="1"/>
              <a:t>confort</a:t>
            </a:r>
            <a:r>
              <a:rPr sz="1600" dirty="0"/>
              <a:t>) qui </a:t>
            </a:r>
            <a:r>
              <a:rPr sz="1600" dirty="0" err="1"/>
              <a:t>accompagne</a:t>
            </a:r>
            <a:r>
              <a:rPr sz="1600" dirty="0"/>
              <a:t> le client pour </a:t>
            </a:r>
            <a:r>
              <a:rPr sz="1600" dirty="0" err="1"/>
              <a:t>toutes</a:t>
            </a:r>
            <a:r>
              <a:rPr sz="1600" dirty="0"/>
              <a:t> </a:t>
            </a:r>
            <a:r>
              <a:rPr sz="1600" dirty="0" err="1"/>
              <a:t>ses</a:t>
            </a:r>
            <a:r>
              <a:rPr sz="1600" dirty="0"/>
              <a:t> questions.</a:t>
            </a:r>
          </a:p>
          <a:p>
            <a:pPr marL="285750" lvl="1" indent="-285750">
              <a:lnSpc>
                <a:spcPct val="110000"/>
              </a:lnSpc>
              <a:spcBef>
                <a:spcPts val="1200"/>
              </a:spcBef>
              <a:spcAft>
                <a:spcPts val="1200"/>
              </a:spcAft>
              <a:buFont typeface="Verdana" panose="020B0604030504040204" pitchFamily="34" charset="0"/>
              <a:buChar char="+"/>
            </a:pPr>
            <a:r>
              <a:rPr sz="1600" dirty="0"/>
              <a:t>Un service </a:t>
            </a:r>
            <a:r>
              <a:rPr sz="1600" dirty="0" err="1"/>
              <a:t>rapide</a:t>
            </a:r>
            <a:r>
              <a:rPr sz="1600" dirty="0"/>
              <a:t> : ONS </a:t>
            </a:r>
            <a:r>
              <a:rPr sz="1600" dirty="0" err="1"/>
              <a:t>contacte</a:t>
            </a:r>
            <a:r>
              <a:rPr sz="1600" dirty="0"/>
              <a:t> le client </a:t>
            </a:r>
            <a:r>
              <a:rPr sz="1600" dirty="0" err="1"/>
              <a:t>dans</a:t>
            </a:r>
            <a:r>
              <a:rPr sz="1600" dirty="0"/>
              <a:t> les </a:t>
            </a:r>
            <a:r>
              <a:rPr sz="1600" dirty="0" err="1"/>
              <a:t>deux</a:t>
            </a:r>
            <a:r>
              <a:rPr sz="1600" dirty="0"/>
              <a:t> </a:t>
            </a:r>
            <a:r>
              <a:rPr sz="1600" dirty="0" err="1"/>
              <a:t>jours</a:t>
            </a:r>
            <a:r>
              <a:rPr sz="1600" dirty="0"/>
              <a:t> et </a:t>
            </a:r>
            <a:r>
              <a:rPr sz="1600" dirty="0" err="1"/>
              <a:t>s’engage</a:t>
            </a:r>
            <a:r>
              <a:rPr sz="1600" dirty="0"/>
              <a:t> à </a:t>
            </a:r>
            <a:r>
              <a:rPr sz="1600" dirty="0" err="1"/>
              <a:t>fournir</a:t>
            </a:r>
            <a:r>
              <a:rPr sz="1600" dirty="0"/>
              <a:t> le service </a:t>
            </a:r>
            <a:r>
              <a:rPr sz="1600" dirty="0" err="1"/>
              <a:t>demandé</a:t>
            </a:r>
            <a:r>
              <a:rPr sz="1600" dirty="0"/>
              <a:t> </a:t>
            </a:r>
            <a:r>
              <a:rPr sz="1600" dirty="0" err="1"/>
              <a:t>dans</a:t>
            </a:r>
            <a:r>
              <a:rPr sz="1600" dirty="0"/>
              <a:t> les 30 </a:t>
            </a:r>
            <a:r>
              <a:rPr sz="1600" dirty="0" err="1"/>
              <a:t>jours</a:t>
            </a:r>
            <a:r>
              <a:rPr sz="1600" dirty="0"/>
              <a:t> </a:t>
            </a:r>
            <a:r>
              <a:rPr sz="1600" dirty="0" err="1"/>
              <a:t>calendrier</a:t>
            </a:r>
            <a:r>
              <a:rPr sz="1600" dirty="0"/>
              <a:t> (</a:t>
            </a:r>
            <a:r>
              <a:rPr sz="1600" dirty="0" err="1"/>
              <a:t>uniquement</a:t>
            </a:r>
            <a:r>
              <a:rPr sz="1600" dirty="0"/>
              <a:t> pour les </a:t>
            </a:r>
            <a:r>
              <a:rPr sz="1600" dirty="0" err="1"/>
              <a:t>agences</a:t>
            </a:r>
            <a:r>
              <a:rPr sz="1600" dirty="0"/>
              <a:t> </a:t>
            </a:r>
            <a:r>
              <a:rPr sz="1600" dirty="0" err="1"/>
              <a:t>pilotes</a:t>
            </a:r>
            <a:r>
              <a:rPr sz="1600" dirty="0"/>
              <a:t> </a:t>
            </a:r>
            <a:r>
              <a:rPr sz="1600" dirty="0" err="1"/>
              <a:t>dans</a:t>
            </a:r>
            <a:r>
              <a:rPr sz="1600" dirty="0"/>
              <a:t> </a:t>
            </a:r>
            <a:r>
              <a:rPr sz="1600" dirty="0" err="1"/>
              <a:t>une</a:t>
            </a:r>
            <a:r>
              <a:rPr sz="1600" dirty="0"/>
              <a:t> première phase). </a:t>
            </a:r>
          </a:p>
          <a:p>
            <a:pPr marL="285750" lvl="1" indent="-285750">
              <a:lnSpc>
                <a:spcPct val="110000"/>
              </a:lnSpc>
              <a:spcBef>
                <a:spcPts val="1200"/>
              </a:spcBef>
              <a:spcAft>
                <a:spcPts val="1200"/>
              </a:spcAft>
              <a:buFont typeface="Verdana" panose="020B0604030504040204" pitchFamily="34" charset="0"/>
              <a:buChar char="+"/>
            </a:pPr>
            <a:r>
              <a:rPr sz="1600" dirty="0"/>
              <a:t>ONS </a:t>
            </a:r>
            <a:r>
              <a:rPr sz="1600" dirty="0" err="1"/>
              <a:t>travaille</a:t>
            </a:r>
            <a:r>
              <a:rPr sz="1600" dirty="0"/>
              <a:t> avec son </a:t>
            </a:r>
            <a:r>
              <a:rPr sz="1600" dirty="0" err="1"/>
              <a:t>propre</a:t>
            </a:r>
            <a:r>
              <a:rPr sz="1600" dirty="0"/>
              <a:t> personnel et non pas avec des </a:t>
            </a:r>
            <a:r>
              <a:rPr sz="1600" dirty="0" err="1"/>
              <a:t>intérimaires</a:t>
            </a:r>
            <a:r>
              <a:rPr sz="1600" dirty="0"/>
              <a:t> : les accords </a:t>
            </a:r>
            <a:r>
              <a:rPr sz="1600" dirty="0" err="1"/>
              <a:t>sont</a:t>
            </a:r>
            <a:r>
              <a:rPr sz="1600" dirty="0"/>
              <a:t> </a:t>
            </a:r>
            <a:r>
              <a:rPr sz="1600" dirty="0" err="1"/>
              <a:t>garantis</a:t>
            </a:r>
            <a:endParaRPr sz="1600" dirty="0"/>
          </a:p>
          <a:p>
            <a:pPr marL="285750" lvl="1" indent="-285750">
              <a:lnSpc>
                <a:spcPct val="110000"/>
              </a:lnSpc>
              <a:spcBef>
                <a:spcPts val="1200"/>
              </a:spcBef>
              <a:spcAft>
                <a:spcPts val="1200"/>
              </a:spcAft>
              <a:buFont typeface="Verdana" panose="020B0604030504040204" pitchFamily="34" charset="0"/>
              <a:buChar char="+"/>
            </a:pPr>
            <a:r>
              <a:rPr sz="1600" dirty="0" err="1"/>
              <a:t>Accès</a:t>
            </a:r>
            <a:r>
              <a:rPr sz="1600" dirty="0"/>
              <a:t> facile et </a:t>
            </a:r>
            <a:r>
              <a:rPr sz="1600" dirty="0" err="1"/>
              <a:t>aperçu</a:t>
            </a:r>
            <a:r>
              <a:rPr sz="1600" dirty="0"/>
              <a:t> des services via le Cube </a:t>
            </a:r>
            <a:r>
              <a:rPr sz="1600" dirty="0" err="1"/>
              <a:t>Cubigo</a:t>
            </a:r>
            <a:r>
              <a:rPr sz="1600" dirty="0"/>
              <a:t>.  </a:t>
            </a:r>
          </a:p>
          <a:p>
            <a:pPr marL="285750" lvl="1" indent="-285750">
              <a:lnSpc>
                <a:spcPct val="110000"/>
              </a:lnSpc>
              <a:spcBef>
                <a:spcPts val="1200"/>
              </a:spcBef>
              <a:spcAft>
                <a:spcPts val="1200"/>
              </a:spcAft>
              <a:buFont typeface="Verdana" panose="020B0604030504040204" pitchFamily="34" charset="0"/>
              <a:buChar char="+"/>
            </a:pPr>
            <a:r>
              <a:rPr sz="1600" dirty="0" err="1"/>
              <a:t>Paiement</a:t>
            </a:r>
            <a:r>
              <a:rPr sz="1600" dirty="0"/>
              <a:t> </a:t>
            </a:r>
            <a:r>
              <a:rPr sz="1600" dirty="0" err="1"/>
              <a:t>sécurisé</a:t>
            </a:r>
            <a:r>
              <a:rPr sz="1600" dirty="0"/>
              <a:t> et facile des factures via KBC Touch.</a:t>
            </a:r>
            <a:endParaRPr lang="nl-BE"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21200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877" y="1556192"/>
            <a:ext cx="5125192" cy="144264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744460" y="3305572"/>
            <a:ext cx="5846025" cy="707886"/>
          </a:xfrm>
          <a:prstGeom prst="rect">
            <a:avLst/>
          </a:prstGeom>
          <a:noFill/>
        </p:spPr>
        <p:txBody>
          <a:bodyPr wrap="square" rtlCol="0">
            <a:spAutoFit/>
          </a:bodyPr>
          <a:lstStyle/>
          <a:p>
            <a:pPr algn="ctr"/>
            <a:r>
              <a:rPr lang="nl-BE" sz="2000" dirty="0">
                <a:solidFill>
                  <a:schemeClr val="accent5">
                    <a:lumMod val="75000"/>
                  </a:schemeClr>
                </a:solidFill>
              </a:rPr>
              <a:t>partenariat entre KBC et ONS</a:t>
            </a:r>
          </a:p>
          <a:p>
            <a:pPr algn="ctr"/>
            <a:r>
              <a:rPr lang="nl-BE" sz="2000" dirty="0">
                <a:solidFill>
                  <a:schemeClr val="accent5">
                    <a:lumMod val="75000"/>
                  </a:schemeClr>
                </a:solidFill>
              </a:rPr>
              <a:t>le 21 novembre 2016</a:t>
            </a:r>
          </a:p>
        </p:txBody>
      </p:sp>
    </p:spTree>
    <p:extLst>
      <p:ext uri="{BB962C8B-B14F-4D97-AF65-F5344CB8AC3E}">
        <p14:creationId xmlns:p14="http://schemas.microsoft.com/office/powerpoint/2010/main" val="1326326956"/>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497542" y="3423634"/>
            <a:ext cx="6395240" cy="1684987"/>
          </a:xfrm>
        </p:spPr>
        <p:txBody>
          <a:bodyPr/>
          <a:lstStyle/>
          <a:p>
            <a:pPr algn="ctr"/>
            <a:r>
              <a:rPr lang="nl-BE" sz="2000" dirty="0">
                <a:solidFill>
                  <a:schemeClr val="accent5">
                    <a:lumMod val="75000"/>
                  </a:schemeClr>
                </a:solidFill>
                <a:latin typeface="Arial" panose="020B0604020202020204" pitchFamily="34" charset="0"/>
                <a:cs typeface="Arial" panose="020B0604020202020204" pitchFamily="34" charset="0"/>
              </a:rPr>
              <a:t>un réseau d’organisations et d’associations </a:t>
            </a:r>
          </a:p>
          <a:p>
            <a:pPr algn="ctr"/>
            <a:r>
              <a:rPr lang="nl-BE" sz="2000" dirty="0">
                <a:solidFill>
                  <a:schemeClr val="accent5">
                    <a:lumMod val="75000"/>
                  </a:schemeClr>
                </a:solidFill>
                <a:latin typeface="Arial" panose="020B0604020202020204" pitchFamily="34" charset="0"/>
                <a:cs typeface="Arial" panose="020B0604020202020204" pitchFamily="34" charset="0"/>
              </a:rPr>
              <a:t>plus de 8 000 collaborateurs </a:t>
            </a:r>
          </a:p>
          <a:p>
            <a:pPr algn="ctr"/>
            <a:r>
              <a:rPr lang="nl-BE" sz="2000" dirty="0">
                <a:solidFill>
                  <a:schemeClr val="accent5">
                    <a:lumMod val="75000"/>
                  </a:schemeClr>
                </a:solidFill>
                <a:latin typeface="Arial" panose="020B0604020202020204" pitchFamily="34" charset="0"/>
                <a:cs typeface="Arial" panose="020B0604020202020204" pitchFamily="34" charset="0"/>
              </a:rPr>
              <a:t>plus de 200 000 membres et clients</a:t>
            </a:r>
          </a:p>
          <a:p>
            <a:endParaRPr lang="nl-BE" sz="2000" dirty="0">
              <a:solidFill>
                <a:schemeClr val="accent5">
                  <a:lumMod val="75000"/>
                </a:schemeClr>
              </a:solidFill>
              <a:latin typeface="Arial" panose="020B0604020202020204" pitchFamily="34" charset="0"/>
              <a:cs typeface="Arial" panose="020B0604020202020204" pitchFamily="34" charset="0"/>
            </a:endParaRPr>
          </a:p>
          <a:p>
            <a:pPr algn="ctr"/>
            <a:r>
              <a:rPr lang="nl-BE" sz="1333" dirty="0">
                <a:solidFill>
                  <a:schemeClr val="accent5">
                    <a:lumMod val="75000"/>
                  </a:schemeClr>
                </a:solidFill>
                <a:latin typeface="Arial" panose="020B0604020202020204" pitchFamily="34" charset="0"/>
                <a:cs typeface="Arial" panose="020B0604020202020204" pitchFamily="34" charset="0"/>
              </a:rPr>
              <a:t>chiffre d’affaires cumulé d’ONS en 2015 : +/- 180 millions d’euros</a:t>
            </a:r>
          </a:p>
        </p:txBody>
      </p:sp>
      <p:pic>
        <p:nvPicPr>
          <p:cNvPr id="4" name="Afbeelding 6" descr="ONS-Mozaiek72dp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6779" y="64396"/>
            <a:ext cx="5551350" cy="342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3" descr="KleurenbalkOns.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0"/>
            <a:ext cx="8288073"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07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2508250" y="2587625"/>
            <a:ext cx="4127500" cy="5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87" tIns="38095" rIns="76187" bIns="38095">
            <a:spAutoFit/>
          </a:bodyPr>
          <a:lstStyle>
            <a:lvl1pPr eaLnBrk="0" hangingPunct="0">
              <a:spcBef>
                <a:spcPct val="20000"/>
              </a:spcBef>
              <a:buFont typeface="Arial" pitchFamily="34" charset="0"/>
              <a:buChar char="•"/>
              <a:defRPr sz="36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fr-FR" sz="1500"/>
          </a:p>
          <a:p>
            <a:pPr eaLnBrk="1" hangingPunct="1">
              <a:spcBef>
                <a:spcPct val="0"/>
              </a:spcBef>
              <a:buFontTx/>
              <a:buNone/>
            </a:pPr>
            <a:r>
              <a:rPr altLang="fr-FR" sz="1500"/>
              <a:t>￼</a:t>
            </a:r>
          </a:p>
        </p:txBody>
      </p:sp>
      <p:pic>
        <p:nvPicPr>
          <p:cNvPr id="44035" name="Afbeelding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7042"/>
            <a:ext cx="19192875" cy="57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926042" y="-37042"/>
            <a:ext cx="8598958" cy="584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500" dirty="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08" y="1223991"/>
            <a:ext cx="7727157" cy="298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10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873250" y="780521"/>
            <a:ext cx="5846025" cy="1169359"/>
          </a:xfrm>
          <a:prstGeom prst="rect">
            <a:avLst/>
          </a:prstGeom>
          <a:noFill/>
        </p:spPr>
        <p:txBody>
          <a:bodyPr wrap="square" rtlCol="0">
            <a:spAutoFit/>
          </a:bodyPr>
          <a:lstStyle/>
          <a:p>
            <a:pPr algn="ctr"/>
            <a:r>
              <a:rPr lang="nl-BE" sz="2333" b="1" dirty="0">
                <a:solidFill>
                  <a:schemeClr val="accent5">
                    <a:lumMod val="75000"/>
                  </a:schemeClr>
                </a:solidFill>
              </a:rPr>
              <a:t>Pourquoi une nouvelle collaboration pour ONS et KBC ?</a:t>
            </a:r>
          </a:p>
        </p:txBody>
      </p:sp>
      <p:sp>
        <p:nvSpPr>
          <p:cNvPr id="2" name="Tekstvak 1"/>
          <p:cNvSpPr txBox="1"/>
          <p:nvPr/>
        </p:nvSpPr>
        <p:spPr>
          <a:xfrm>
            <a:off x="1410416" y="1936066"/>
            <a:ext cx="6460901" cy="3683381"/>
          </a:xfrm>
          <a:prstGeom prst="rect">
            <a:avLst/>
          </a:prstGeom>
          <a:noFill/>
        </p:spPr>
        <p:txBody>
          <a:bodyPr wrap="square" rtlCol="0">
            <a:spAutoFit/>
          </a:bodyPr>
          <a:lstStyle/>
          <a:p>
            <a:pPr marL="285739" indent="-285739">
              <a:buFont typeface="Arial" panose="020B0604020202020204" pitchFamily="34" charset="0"/>
              <a:buChar char="•"/>
            </a:pPr>
            <a:r>
              <a:rPr lang="nl-BE" sz="1500" dirty="0">
                <a:solidFill>
                  <a:schemeClr val="accent5">
                    <a:lumMod val="75000"/>
                  </a:schemeClr>
                </a:solidFill>
              </a:rPr>
              <a:t>ONS veut continuer à évoluer et offrir son expertise acquise à de nouveaux groupes cibles :</a:t>
            </a:r>
          </a:p>
          <a:p>
            <a:pPr marL="1047708" lvl="2" indent="-285739">
              <a:buFont typeface="Arial" panose="020B0604020202020204" pitchFamily="34" charset="0"/>
              <a:buChar char="•"/>
            </a:pPr>
            <a:r>
              <a:rPr lang="nl-BE" sz="1500" dirty="0" smtClean="0">
                <a:solidFill>
                  <a:schemeClr val="accent5">
                    <a:lumMod val="75000"/>
                  </a:schemeClr>
                </a:solidFill>
              </a:rPr>
              <a:t>PUUUR </a:t>
            </a:r>
            <a:r>
              <a:rPr lang="nl-BE" sz="1500" dirty="0" err="1">
                <a:solidFill>
                  <a:schemeClr val="accent5">
                    <a:lumMod val="75000"/>
                  </a:schemeClr>
                </a:solidFill>
              </a:rPr>
              <a:t>SCRL</a:t>
            </a:r>
            <a:r>
              <a:rPr lang="nl-BE" sz="1500" dirty="0">
                <a:solidFill>
                  <a:schemeClr val="accent5">
                    <a:lumMod val="75000"/>
                  </a:schemeClr>
                </a:solidFill>
              </a:rPr>
              <a:t> : </a:t>
            </a:r>
            <a:r>
              <a:rPr lang="nl-BE" sz="1500" dirty="0" err="1">
                <a:solidFill>
                  <a:schemeClr val="accent5">
                    <a:lumMod val="75000"/>
                  </a:schemeClr>
                </a:solidFill>
              </a:rPr>
              <a:t>société de titres-services</a:t>
            </a:r>
            <a:r>
              <a:rPr lang="nl-BE" sz="1500" dirty="0">
                <a:solidFill>
                  <a:schemeClr val="accent5">
                    <a:lumMod val="75000"/>
                  </a:schemeClr>
                </a:solidFill>
              </a:rPr>
              <a:t> comptant plus de 3 000 travailleurs</a:t>
            </a:r>
          </a:p>
          <a:p>
            <a:pPr marL="1047708" lvl="2" indent="-285739">
              <a:buFont typeface="Arial" panose="020B0604020202020204" pitchFamily="34" charset="0"/>
              <a:buChar char="•"/>
            </a:pPr>
            <a:r>
              <a:rPr lang="nl-BE" sz="1500" dirty="0" smtClean="0">
                <a:solidFill>
                  <a:schemeClr val="accent5">
                    <a:lumMod val="75000"/>
                  </a:schemeClr>
                </a:solidFill>
              </a:rPr>
              <a:t>Landelijke </a:t>
            </a:r>
            <a:r>
              <a:rPr lang="nl-BE" sz="1500" dirty="0">
                <a:solidFill>
                  <a:schemeClr val="accent5">
                    <a:lumMod val="75000"/>
                  </a:schemeClr>
                </a:solidFill>
              </a:rPr>
              <a:t>Thuiszorg ASBL : jardinage et petits travaux divers chez des personnes nécessitant des aides + service de conseil et d’accompagnement pour l’adaptation du logement.</a:t>
            </a:r>
          </a:p>
          <a:p>
            <a:pPr marL="285739" indent="-285739">
              <a:buFont typeface="Arial" panose="020B0604020202020204" pitchFamily="34" charset="0"/>
              <a:buChar char="•"/>
            </a:pPr>
            <a:r>
              <a:rPr lang="nl-BE" sz="1500" dirty="0" smtClean="0">
                <a:solidFill>
                  <a:schemeClr val="accent5">
                    <a:lumMod val="75000"/>
                  </a:schemeClr>
                </a:solidFill>
              </a:rPr>
              <a:t>KBC </a:t>
            </a:r>
            <a:r>
              <a:rPr lang="nl-BE" sz="1500" dirty="0">
                <a:solidFill>
                  <a:schemeClr val="accent5">
                    <a:lumMod val="75000"/>
                  </a:schemeClr>
                </a:solidFill>
              </a:rPr>
              <a:t>est un partenaire fiable et de qualité</a:t>
            </a:r>
          </a:p>
          <a:p>
            <a:pPr marL="285739" indent="-285739">
              <a:buFont typeface="Arial" panose="020B0604020202020204" pitchFamily="34" charset="0"/>
              <a:buChar char="•"/>
            </a:pPr>
            <a:r>
              <a:rPr lang="nl-BE" sz="1500" dirty="0" smtClean="0">
                <a:solidFill>
                  <a:schemeClr val="accent5">
                    <a:lumMod val="75000"/>
                  </a:schemeClr>
                </a:solidFill>
              </a:rPr>
              <a:t>Il </a:t>
            </a:r>
            <a:r>
              <a:rPr lang="nl-BE" sz="1500" dirty="0">
                <a:solidFill>
                  <a:schemeClr val="accent5">
                    <a:lumMod val="75000"/>
                  </a:schemeClr>
                </a:solidFill>
              </a:rPr>
              <a:t>existe une demande et un besoin de services confort additionnels</a:t>
            </a:r>
          </a:p>
          <a:p>
            <a:pPr algn="r"/>
            <a:endParaRPr lang="nl-BE" sz="1667" dirty="0">
              <a:solidFill>
                <a:srgbClr val="00B050"/>
              </a:solidFill>
              <a:sym typeface="Wingdings" panose="05000000000000000000" pitchFamily="2" charset="2"/>
            </a:endParaRPr>
          </a:p>
          <a:p>
            <a:r>
              <a:rPr lang="nl-BE" sz="1667" dirty="0">
                <a:solidFill>
                  <a:schemeClr val="accent5">
                    <a:lumMod val="75000"/>
                  </a:schemeClr>
                </a:solidFill>
              </a:rPr>
              <a:t>	</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3530627224"/>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1619250" y="830407"/>
            <a:ext cx="5846025" cy="1169359"/>
          </a:xfrm>
          <a:prstGeom prst="rect">
            <a:avLst/>
          </a:prstGeom>
          <a:noFill/>
        </p:spPr>
        <p:txBody>
          <a:bodyPr wrap="square" rtlCol="0">
            <a:spAutoFit/>
          </a:bodyPr>
          <a:lstStyle/>
          <a:p>
            <a:pPr algn="ctr"/>
            <a:r>
              <a:rPr lang="nl-BE" sz="2333" b="1" dirty="0">
                <a:solidFill>
                  <a:schemeClr val="accent5">
                    <a:lumMod val="75000"/>
                  </a:schemeClr>
                </a:solidFill>
              </a:rPr>
              <a:t>Enquête Puuur</a:t>
            </a:r>
          </a:p>
          <a:p>
            <a:pPr algn="ctr"/>
            <a:r>
              <a:rPr lang="nl-BE" sz="2333" b="1" dirty="0">
                <a:solidFill>
                  <a:schemeClr val="accent5">
                    <a:lumMod val="75000"/>
                  </a:schemeClr>
                </a:solidFill>
              </a:rPr>
              <a:t>Grande enquête sur le nettoyage</a:t>
            </a:r>
          </a:p>
          <a:p>
            <a:pPr algn="ctr"/>
            <a:r>
              <a:rPr lang="nl-BE" sz="2333" b="1" dirty="0">
                <a:solidFill>
                  <a:schemeClr val="accent5">
                    <a:lumMod val="75000"/>
                  </a:schemeClr>
                </a:solidFill>
              </a:rPr>
              <a:t>1 000 Flamands - </a:t>
            </a:r>
            <a:r>
              <a:rPr lang="nl-BE" sz="2333" b="1" dirty="0" err="1">
                <a:solidFill>
                  <a:schemeClr val="accent5">
                    <a:lumMod val="75000"/>
                  </a:schemeClr>
                </a:solidFill>
              </a:rPr>
              <a:t>iVox</a:t>
            </a:r>
            <a:endParaRPr lang="nl-BE" sz="2333" b="1" dirty="0">
              <a:solidFill>
                <a:schemeClr val="accent5">
                  <a:lumMod val="75000"/>
                </a:schemeClr>
              </a:solidFill>
            </a:endParaRPr>
          </a:p>
        </p:txBody>
      </p:sp>
      <p:sp>
        <p:nvSpPr>
          <p:cNvPr id="12" name="Tekstvak 11"/>
          <p:cNvSpPr txBox="1"/>
          <p:nvPr/>
        </p:nvSpPr>
        <p:spPr>
          <a:xfrm>
            <a:off x="1410416" y="1964027"/>
            <a:ext cx="6460901" cy="3488391"/>
          </a:xfrm>
          <a:prstGeom prst="rect">
            <a:avLst/>
          </a:prstGeom>
          <a:noFill/>
        </p:spPr>
        <p:txBody>
          <a:bodyPr wrap="square" rtlCol="0">
            <a:spAutoFit/>
          </a:bodyPr>
          <a:lstStyle/>
          <a:p>
            <a:r>
              <a:rPr lang="nl-BE" sz="1667" i="1" dirty="0">
                <a:solidFill>
                  <a:schemeClr val="accent5">
                    <a:lumMod val="75000"/>
                  </a:schemeClr>
                </a:solidFill>
              </a:rPr>
              <a:t>Quelques résultats notables et retentissants :</a:t>
            </a:r>
          </a:p>
          <a:p>
            <a:endParaRPr lang="nl-BE" sz="1667" i="1" dirty="0">
              <a:solidFill>
                <a:schemeClr val="accent5">
                  <a:lumMod val="75000"/>
                </a:schemeClr>
              </a:solidFill>
            </a:endParaRPr>
          </a:p>
          <a:p>
            <a:pPr marL="285739" indent="-285739">
              <a:buFont typeface="Arial" panose="020B0604020202020204" pitchFamily="34" charset="0"/>
              <a:buChar char="•"/>
            </a:pPr>
            <a:r>
              <a:rPr lang="nl-BE" sz="1400" dirty="0">
                <a:solidFill>
                  <a:schemeClr val="accent5">
                    <a:lumMod val="75000"/>
                  </a:schemeClr>
                </a:solidFill>
              </a:rPr>
              <a:t>1 personne sur 3 aurait besoin d’une aide supplémentaire pour le ménage</a:t>
            </a:r>
          </a:p>
          <a:p>
            <a:pPr marL="285739" indent="-285739">
              <a:buFont typeface="Arial" panose="020B0604020202020204" pitchFamily="34" charset="0"/>
              <a:buChar char="•"/>
            </a:pPr>
            <a:r>
              <a:rPr lang="nl-BE" sz="1400" dirty="0">
                <a:solidFill>
                  <a:schemeClr val="accent5">
                    <a:lumMod val="75000"/>
                  </a:schemeClr>
                </a:solidFill>
              </a:rPr>
              <a:t>1 personne sur 7 a déjà recours aux titres-services </a:t>
            </a:r>
            <a:br>
              <a:rPr lang="nl-BE" sz="1400" dirty="0">
                <a:solidFill>
                  <a:schemeClr val="accent5">
                    <a:lumMod val="75000"/>
                  </a:schemeClr>
                </a:solidFill>
              </a:rPr>
            </a:br>
            <a:r>
              <a:rPr lang="nl-BE" sz="1400" dirty="0">
                <a:solidFill>
                  <a:schemeClr val="accent5">
                    <a:lumMod val="75000"/>
                  </a:schemeClr>
                </a:solidFill>
              </a:rPr>
              <a:t>(et jusqu’une sur 4 dans les couches plus aisées de la population)</a:t>
            </a:r>
          </a:p>
          <a:p>
            <a:endParaRPr lang="nl-BE" sz="1400" dirty="0">
              <a:solidFill>
                <a:schemeClr val="accent5">
                  <a:lumMod val="75000"/>
                </a:schemeClr>
              </a:solidFill>
            </a:endParaRPr>
          </a:p>
          <a:p>
            <a:r>
              <a:rPr lang="nl-BE" sz="1400" i="1" dirty="0">
                <a:solidFill>
                  <a:schemeClr val="accent5">
                    <a:lumMod val="75000"/>
                  </a:schemeClr>
                </a:solidFill>
              </a:rPr>
              <a:t>Raisons</a:t>
            </a:r>
            <a:r>
              <a:rPr lang="nl-BE" sz="1400" dirty="0">
                <a:solidFill>
                  <a:schemeClr val="accent5">
                    <a:lumMod val="75000"/>
                  </a:schemeClr>
                </a:solidFill>
              </a:rPr>
              <a:t> :</a:t>
            </a:r>
          </a:p>
          <a:p>
            <a:endParaRPr lang="nl-BE" sz="1400" dirty="0">
              <a:solidFill>
                <a:schemeClr val="accent5">
                  <a:lumMod val="75000"/>
                </a:schemeClr>
              </a:solidFill>
            </a:endParaRPr>
          </a:p>
          <a:p>
            <a:pPr marL="285739" indent="-285739">
              <a:buFont typeface="Arial" panose="020B0604020202020204" pitchFamily="34" charset="0"/>
              <a:buChar char="•"/>
            </a:pPr>
            <a:r>
              <a:rPr lang="nl-BE" sz="1400" dirty="0">
                <a:solidFill>
                  <a:schemeClr val="accent5">
                    <a:lumMod val="75000"/>
                  </a:schemeClr>
                </a:solidFill>
              </a:rPr>
              <a:t>Charge de travail importante</a:t>
            </a:r>
          </a:p>
          <a:p>
            <a:pPr marL="285739" indent="-285739">
              <a:buFont typeface="Arial" panose="020B0604020202020204" pitchFamily="34" charset="0"/>
              <a:buChar char="•"/>
            </a:pPr>
            <a:r>
              <a:rPr lang="nl-BE" sz="1400" dirty="0">
                <a:solidFill>
                  <a:schemeClr val="accent5">
                    <a:lumMod val="75000"/>
                  </a:schemeClr>
                </a:solidFill>
              </a:rPr>
              <a:t>Problèmes de santé</a:t>
            </a:r>
          </a:p>
          <a:p>
            <a:pPr marL="285739" indent="-285739">
              <a:buFont typeface="Arial" panose="020B0604020202020204" pitchFamily="34" charset="0"/>
              <a:buChar char="•"/>
            </a:pPr>
            <a:r>
              <a:rPr lang="nl-BE" sz="1400" dirty="0">
                <a:solidFill>
                  <a:schemeClr val="accent5">
                    <a:lumMod val="75000"/>
                  </a:schemeClr>
                </a:solidFill>
              </a:rPr>
              <a:t>Arrivée d’enfants</a:t>
            </a:r>
          </a:p>
          <a:p>
            <a:pPr marL="285739" indent="-285739">
              <a:buFont typeface="Arial" panose="020B0604020202020204" pitchFamily="34" charset="0"/>
              <a:buChar char="•"/>
            </a:pPr>
            <a:r>
              <a:rPr lang="nl-BE" sz="1400" dirty="0">
                <a:solidFill>
                  <a:schemeClr val="accent5">
                    <a:lumMod val="75000"/>
                  </a:schemeClr>
                </a:solidFill>
              </a:rPr>
              <a:t>Introduction du système des titres-services	</a:t>
            </a:r>
            <a:endParaRPr lang="nl-BE" sz="1667" dirty="0">
              <a:solidFill>
                <a:schemeClr val="accent5">
                  <a:lumMod val="75000"/>
                </a:schemeClr>
              </a:solidFill>
            </a:endParaRP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1850820454"/>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1619250" y="830407"/>
            <a:ext cx="5846025" cy="1015663"/>
          </a:xfrm>
          <a:prstGeom prst="rect">
            <a:avLst/>
          </a:prstGeom>
          <a:noFill/>
        </p:spPr>
        <p:txBody>
          <a:bodyPr wrap="square" rtlCol="0">
            <a:spAutoFit/>
          </a:bodyPr>
          <a:lstStyle/>
          <a:p>
            <a:pPr algn="ctr"/>
            <a:r>
              <a:rPr lang="nl-BE" sz="2000" b="1" dirty="0">
                <a:solidFill>
                  <a:schemeClr val="accent5">
                    <a:lumMod val="75000"/>
                  </a:schemeClr>
                </a:solidFill>
              </a:rPr>
              <a:t>Enquête </a:t>
            </a:r>
            <a:r>
              <a:rPr lang="nl-BE" sz="2000" b="1" dirty="0" err="1">
                <a:solidFill>
                  <a:schemeClr val="accent5">
                    <a:lumMod val="75000"/>
                  </a:schemeClr>
                </a:solidFill>
              </a:rPr>
              <a:t>Puuur</a:t>
            </a:r>
            <a:endParaRPr lang="nl-BE" sz="2000" b="1" dirty="0">
              <a:solidFill>
                <a:schemeClr val="accent5">
                  <a:lumMod val="75000"/>
                </a:schemeClr>
              </a:solidFill>
            </a:endParaRPr>
          </a:p>
          <a:p>
            <a:pPr algn="ctr"/>
            <a:r>
              <a:rPr lang="nl-BE" sz="2000" b="1" dirty="0">
                <a:solidFill>
                  <a:schemeClr val="accent5">
                    <a:lumMod val="75000"/>
                  </a:schemeClr>
                </a:solidFill>
              </a:rPr>
              <a:t>Grande enquête sur le nettoyage (2)</a:t>
            </a:r>
          </a:p>
          <a:p>
            <a:pPr algn="ctr"/>
            <a:r>
              <a:rPr lang="nl-BE" sz="2000" b="1" dirty="0">
                <a:solidFill>
                  <a:schemeClr val="accent5">
                    <a:lumMod val="75000"/>
                  </a:schemeClr>
                </a:solidFill>
              </a:rPr>
              <a:t>1 000 Flamands - </a:t>
            </a:r>
            <a:r>
              <a:rPr lang="nl-BE" sz="2000" b="1" dirty="0" err="1">
                <a:solidFill>
                  <a:schemeClr val="accent5">
                    <a:lumMod val="75000"/>
                  </a:schemeClr>
                </a:solidFill>
              </a:rPr>
              <a:t>iVox</a:t>
            </a:r>
            <a:endParaRPr lang="nl-BE" sz="2000" b="1" dirty="0">
              <a:solidFill>
                <a:schemeClr val="accent5">
                  <a:lumMod val="75000"/>
                </a:schemeClr>
              </a:solidFill>
            </a:endParaRPr>
          </a:p>
        </p:txBody>
      </p:sp>
      <p:sp>
        <p:nvSpPr>
          <p:cNvPr id="12" name="Tekstvak 11"/>
          <p:cNvSpPr txBox="1"/>
          <p:nvPr/>
        </p:nvSpPr>
        <p:spPr>
          <a:xfrm>
            <a:off x="1410416" y="1964027"/>
            <a:ext cx="6460901" cy="3940502"/>
          </a:xfrm>
          <a:prstGeom prst="rect">
            <a:avLst/>
          </a:prstGeom>
          <a:noFill/>
        </p:spPr>
        <p:txBody>
          <a:bodyPr wrap="square" rtlCol="0">
            <a:spAutoFit/>
          </a:bodyPr>
          <a:lstStyle/>
          <a:p>
            <a:endParaRPr lang="nl-BE" sz="1667" i="1" dirty="0" smtClean="0">
              <a:solidFill>
                <a:schemeClr val="accent5">
                  <a:lumMod val="75000"/>
                </a:schemeClr>
              </a:solidFill>
            </a:endParaRPr>
          </a:p>
          <a:p>
            <a:r>
              <a:rPr lang="nl-BE" sz="1667" i="1" dirty="0" err="1" smtClean="0">
                <a:solidFill>
                  <a:schemeClr val="accent5">
                    <a:lumMod val="75000"/>
                  </a:schemeClr>
                </a:solidFill>
              </a:rPr>
              <a:t>Satisfaction</a:t>
            </a:r>
            <a:r>
              <a:rPr lang="nl-BE" sz="1667" i="1" dirty="0" smtClean="0">
                <a:solidFill>
                  <a:schemeClr val="accent5">
                    <a:lumMod val="75000"/>
                  </a:schemeClr>
                </a:solidFill>
              </a:rPr>
              <a:t> </a:t>
            </a:r>
            <a:r>
              <a:rPr lang="nl-BE" sz="1667" i="1" dirty="0">
                <a:solidFill>
                  <a:schemeClr val="accent5">
                    <a:lumMod val="75000"/>
                  </a:schemeClr>
                </a:solidFill>
              </a:rPr>
              <a:t>du système d’aide aux tâches ménages</a:t>
            </a:r>
          </a:p>
          <a:p>
            <a:r>
              <a:rPr lang="nl-BE" sz="1667" i="1" dirty="0">
                <a:solidFill>
                  <a:schemeClr val="accent5">
                    <a:lumMod val="75000"/>
                  </a:schemeClr>
                </a:solidFill>
              </a:rPr>
              <a:t>		7,8 / 10</a:t>
            </a:r>
          </a:p>
          <a:p>
            <a:endParaRPr lang="nl-BE" sz="1667" i="1" dirty="0">
              <a:solidFill>
                <a:schemeClr val="accent5">
                  <a:lumMod val="75000"/>
                </a:schemeClr>
              </a:solidFill>
            </a:endParaRPr>
          </a:p>
          <a:p>
            <a:pPr marL="285739" indent="-285739">
              <a:buFont typeface="Arial" panose="020B0604020202020204" pitchFamily="34" charset="0"/>
              <a:buChar char="•"/>
            </a:pPr>
            <a:r>
              <a:rPr lang="nl-BE" sz="1667" dirty="0">
                <a:solidFill>
                  <a:schemeClr val="accent5">
                    <a:lumMod val="75000"/>
                  </a:schemeClr>
                </a:solidFill>
              </a:rPr>
              <a:t>80% sont plus heureux en famille</a:t>
            </a:r>
          </a:p>
          <a:p>
            <a:pPr marL="285739" indent="-285739">
              <a:buFont typeface="Arial" panose="020B0604020202020204" pitchFamily="34" charset="0"/>
              <a:buChar char="•"/>
            </a:pPr>
            <a:r>
              <a:rPr lang="nl-BE" sz="1667" dirty="0">
                <a:solidFill>
                  <a:schemeClr val="accent5">
                    <a:lumMod val="75000"/>
                  </a:schemeClr>
                </a:solidFill>
              </a:rPr>
              <a:t>75% sont plus heureux dans une maison propre et rangée</a:t>
            </a:r>
          </a:p>
          <a:p>
            <a:endParaRPr lang="nl-BE" sz="1667" i="1" dirty="0">
              <a:solidFill>
                <a:schemeClr val="accent5">
                  <a:lumMod val="75000"/>
                </a:schemeClr>
              </a:solidFill>
            </a:endParaRPr>
          </a:p>
          <a:p>
            <a:r>
              <a:rPr lang="nl-BE" sz="1667" dirty="0" smtClean="0">
                <a:solidFill>
                  <a:schemeClr val="accent5">
                    <a:lumMod val="75000"/>
                  </a:schemeClr>
                </a:solidFill>
              </a:rPr>
              <a:t>→ </a:t>
            </a:r>
            <a:r>
              <a:rPr lang="nl-BE" sz="1667" dirty="0">
                <a:solidFill>
                  <a:schemeClr val="accent5">
                    <a:lumMod val="75000"/>
                  </a:schemeClr>
                </a:solidFill>
              </a:rPr>
              <a:t>Il existe une demande et un besoin d’aide aux tâches ménagères</a:t>
            </a:r>
          </a:p>
          <a:p>
            <a:endParaRPr lang="nl-BE" sz="1667" dirty="0">
              <a:solidFill>
                <a:schemeClr val="accent5">
                  <a:lumMod val="75000"/>
                </a:schemeClr>
              </a:solidFill>
            </a:endParaRPr>
          </a:p>
          <a:p>
            <a:r>
              <a:rPr lang="nl-BE" sz="1667" dirty="0">
                <a:solidFill>
                  <a:schemeClr val="accent5">
                    <a:lumMod val="75000"/>
                  </a:schemeClr>
                </a:solidFill>
              </a:rPr>
              <a:t>→ Les séniors veulent vivre chez eux plus longtemps, leur demande va plus loin que les tâches ménagères</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2846602680"/>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873250" y="1234227"/>
            <a:ext cx="5846025" cy="810350"/>
          </a:xfrm>
          <a:prstGeom prst="rect">
            <a:avLst/>
          </a:prstGeom>
          <a:noFill/>
        </p:spPr>
        <p:txBody>
          <a:bodyPr wrap="square" rtlCol="0">
            <a:spAutoFit/>
          </a:bodyPr>
          <a:lstStyle/>
          <a:p>
            <a:pPr algn="ctr"/>
            <a:r>
              <a:rPr lang="nl-BE" sz="2333" b="1" dirty="0">
                <a:solidFill>
                  <a:schemeClr val="accent5">
                    <a:lumMod val="75000"/>
                  </a:schemeClr>
                </a:solidFill>
              </a:rPr>
              <a:t>Qu’offre Ons Thuiscomfort aux clients </a:t>
            </a:r>
            <a:r>
              <a:rPr lang="nl-BE" sz="2333" b="1" dirty="0" err="1">
                <a:solidFill>
                  <a:schemeClr val="accent5">
                    <a:lumMod val="75000"/>
                  </a:schemeClr>
                </a:solidFill>
              </a:rPr>
              <a:t>Happy@Home</a:t>
            </a:r>
            <a:r>
              <a:rPr lang="nl-BE" sz="2333" b="1" dirty="0">
                <a:solidFill>
                  <a:schemeClr val="accent5">
                    <a:lumMod val="75000"/>
                  </a:schemeClr>
                </a:solidFill>
              </a:rPr>
              <a:t> ?</a:t>
            </a:r>
          </a:p>
        </p:txBody>
      </p:sp>
      <p:sp>
        <p:nvSpPr>
          <p:cNvPr id="2" name="Tekstvak 1"/>
          <p:cNvSpPr txBox="1"/>
          <p:nvPr/>
        </p:nvSpPr>
        <p:spPr>
          <a:xfrm>
            <a:off x="1410415" y="2371858"/>
            <a:ext cx="6460901" cy="3427413"/>
          </a:xfrm>
          <a:prstGeom prst="rect">
            <a:avLst/>
          </a:prstGeom>
          <a:noFill/>
        </p:spPr>
        <p:txBody>
          <a:bodyPr wrap="square" rtlCol="0">
            <a:spAutoFit/>
          </a:bodyPr>
          <a:lstStyle/>
          <a:p>
            <a:pPr marL="285739" indent="-285739">
              <a:buFont typeface="Arial" panose="020B0604020202020204" pitchFamily="34" charset="0"/>
              <a:buChar char="•"/>
            </a:pPr>
            <a:r>
              <a:rPr lang="nl-BE" sz="1667" dirty="0">
                <a:solidFill>
                  <a:schemeClr val="accent5">
                    <a:lumMod val="75000"/>
                  </a:schemeClr>
                </a:solidFill>
              </a:rPr>
              <a:t>Services : petits travaux </a:t>
            </a:r>
            <a:r>
              <a:rPr lang="nl-BE" sz="1667" b="1" dirty="0">
                <a:solidFill>
                  <a:schemeClr val="accent5">
                    <a:lumMod val="75000"/>
                  </a:schemeClr>
                </a:solidFill>
              </a:rPr>
              <a:t>I</a:t>
            </a:r>
            <a:r>
              <a:rPr lang="nl-BE" sz="1667" dirty="0">
                <a:solidFill>
                  <a:schemeClr val="accent5">
                    <a:lumMod val="75000"/>
                  </a:schemeClr>
                </a:solidFill>
              </a:rPr>
              <a:t> jardinage </a:t>
            </a:r>
            <a:r>
              <a:rPr lang="nl-BE" sz="1667" b="1" dirty="0">
                <a:solidFill>
                  <a:schemeClr val="accent5">
                    <a:lumMod val="75000"/>
                  </a:schemeClr>
                </a:solidFill>
              </a:rPr>
              <a:t>I</a:t>
            </a:r>
            <a:r>
              <a:rPr lang="nl-BE" sz="1667" dirty="0">
                <a:solidFill>
                  <a:schemeClr val="accent5">
                    <a:lumMod val="75000"/>
                  </a:schemeClr>
                </a:solidFill>
              </a:rPr>
              <a:t> adaptation du logement </a:t>
            </a:r>
            <a:r>
              <a:rPr lang="nl-BE" sz="1667" b="1" dirty="0">
                <a:solidFill>
                  <a:schemeClr val="accent5">
                    <a:lumMod val="75000"/>
                  </a:schemeClr>
                </a:solidFill>
              </a:rPr>
              <a:t>I</a:t>
            </a:r>
            <a:r>
              <a:rPr lang="nl-BE" sz="1667" dirty="0">
                <a:solidFill>
                  <a:schemeClr val="accent5">
                    <a:lumMod val="75000"/>
                  </a:schemeClr>
                </a:solidFill>
              </a:rPr>
              <a:t> aide aux tâches ménagères</a:t>
            </a:r>
          </a:p>
          <a:p>
            <a:endParaRPr lang="nl-BE" sz="1667" dirty="0">
              <a:solidFill>
                <a:schemeClr val="accent5">
                  <a:lumMod val="75000"/>
                </a:schemeClr>
              </a:solidFill>
            </a:endParaRPr>
          </a:p>
          <a:p>
            <a:pPr marL="285739" indent="-285739">
              <a:buFont typeface="Arial" panose="020B0604020202020204" pitchFamily="34" charset="0"/>
              <a:buChar char="•"/>
            </a:pPr>
            <a:r>
              <a:rPr lang="nl-BE" sz="1667" dirty="0" err="1">
                <a:solidFill>
                  <a:schemeClr val="accent5">
                    <a:lumMod val="75000"/>
                  </a:schemeClr>
                </a:solidFill>
              </a:rPr>
              <a:t>Un </a:t>
            </a:r>
            <a:r>
              <a:rPr lang="nl-BE" sz="1667" dirty="0">
                <a:solidFill>
                  <a:schemeClr val="accent5">
                    <a:lumMod val="75000"/>
                  </a:schemeClr>
                </a:solidFill>
              </a:rPr>
              <a:t>interlocuteur unique : </a:t>
            </a:r>
            <a:r>
              <a:rPr lang="nl-BE" sz="1667" b="1" dirty="0">
                <a:solidFill>
                  <a:schemeClr val="accent5">
                    <a:lumMod val="75000"/>
                  </a:schemeClr>
                </a:solidFill>
              </a:rPr>
              <a:t>le COACH CONFORT</a:t>
            </a:r>
          </a:p>
          <a:p>
            <a:r>
              <a:rPr lang="nl-BE" sz="1667" b="1" dirty="0">
                <a:solidFill>
                  <a:schemeClr val="accent5">
                    <a:lumMod val="75000"/>
                  </a:schemeClr>
                </a:solidFill>
              </a:rPr>
              <a:t>		</a:t>
            </a:r>
          </a:p>
          <a:p>
            <a:r>
              <a:rPr lang="nl-BE" sz="1667" b="1" dirty="0">
                <a:solidFill>
                  <a:schemeClr val="accent5">
                    <a:lumMod val="75000"/>
                  </a:schemeClr>
                </a:solidFill>
              </a:rPr>
              <a:t>	</a:t>
            </a:r>
            <a:r>
              <a:rPr lang="nl-BE" sz="1667" dirty="0" smtClean="0">
                <a:solidFill>
                  <a:schemeClr val="accent5">
                    <a:lumMod val="75000"/>
                  </a:schemeClr>
                </a:solidFill>
              </a:rPr>
              <a:t>pour </a:t>
            </a:r>
            <a:r>
              <a:rPr lang="nl-BE" sz="1667" dirty="0">
                <a:solidFill>
                  <a:schemeClr val="accent5">
                    <a:lumMod val="75000"/>
                  </a:schemeClr>
                </a:solidFill>
              </a:rPr>
              <a:t>des conseils sur mesure</a:t>
            </a:r>
          </a:p>
          <a:p>
            <a:r>
              <a:rPr lang="nl-BE" sz="1667" dirty="0">
                <a:solidFill>
                  <a:schemeClr val="accent5">
                    <a:lumMod val="75000"/>
                  </a:schemeClr>
                </a:solidFill>
              </a:rPr>
              <a:t>	</a:t>
            </a:r>
            <a:r>
              <a:rPr lang="nl-BE" sz="1667" dirty="0" smtClean="0">
                <a:solidFill>
                  <a:schemeClr val="accent5">
                    <a:lumMod val="75000"/>
                  </a:schemeClr>
                </a:solidFill>
              </a:rPr>
              <a:t>pour </a:t>
            </a:r>
            <a:r>
              <a:rPr lang="nl-BE" sz="1667" dirty="0">
                <a:solidFill>
                  <a:schemeClr val="accent5">
                    <a:lumMod val="75000"/>
                  </a:schemeClr>
                </a:solidFill>
              </a:rPr>
              <a:t>la prestation de services</a:t>
            </a:r>
          </a:p>
          <a:p>
            <a:r>
              <a:rPr lang="nl-BE" sz="1667" dirty="0">
                <a:solidFill>
                  <a:schemeClr val="accent5">
                    <a:lumMod val="75000"/>
                  </a:schemeClr>
                </a:solidFill>
              </a:rPr>
              <a:t>	</a:t>
            </a:r>
            <a:r>
              <a:rPr lang="nl-BE" sz="1667" dirty="0" smtClean="0">
                <a:solidFill>
                  <a:schemeClr val="accent5">
                    <a:lumMod val="75000"/>
                  </a:schemeClr>
                </a:solidFill>
              </a:rPr>
              <a:t>pour </a:t>
            </a:r>
            <a:r>
              <a:rPr lang="nl-BE" sz="1667" dirty="0">
                <a:solidFill>
                  <a:schemeClr val="accent5">
                    <a:lumMod val="75000"/>
                  </a:schemeClr>
                </a:solidFill>
              </a:rPr>
              <a:t>répondre aux demandes et aux plaintes</a:t>
            </a:r>
          </a:p>
          <a:p>
            <a:endParaRPr lang="nl-BE" sz="1667" dirty="0">
              <a:solidFill>
                <a:schemeClr val="accent5">
                  <a:lumMod val="75000"/>
                </a:schemeClr>
              </a:solidFill>
            </a:endParaRPr>
          </a:p>
          <a:p>
            <a:pPr marL="285739" indent="-285739">
              <a:buFont typeface="Arial" panose="020B0604020202020204" pitchFamily="34" charset="0"/>
              <a:buChar char="•"/>
            </a:pPr>
            <a:r>
              <a:rPr lang="nl-BE" sz="1667" dirty="0">
                <a:solidFill>
                  <a:schemeClr val="accent5">
                    <a:lumMod val="75000"/>
                  </a:schemeClr>
                </a:solidFill>
              </a:rPr>
              <a:t>Une solution rapide et de qualité</a:t>
            </a:r>
          </a:p>
          <a:p>
            <a:r>
              <a:rPr lang="nl-BE" sz="1667" dirty="0">
                <a:solidFill>
                  <a:schemeClr val="accent5">
                    <a:lumMod val="75000"/>
                  </a:schemeClr>
                </a:solidFill>
              </a:rPr>
              <a:t>			</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2522613931"/>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873250" y="1234227"/>
            <a:ext cx="5846025" cy="451342"/>
          </a:xfrm>
          <a:prstGeom prst="rect">
            <a:avLst/>
          </a:prstGeom>
          <a:noFill/>
        </p:spPr>
        <p:txBody>
          <a:bodyPr wrap="square" rtlCol="0">
            <a:spAutoFit/>
          </a:bodyPr>
          <a:lstStyle/>
          <a:p>
            <a:pPr algn="ctr"/>
            <a:r>
              <a:rPr lang="nl-BE" sz="2333" b="1" dirty="0">
                <a:solidFill>
                  <a:schemeClr val="accent5">
                    <a:lumMod val="75000"/>
                  </a:schemeClr>
                </a:solidFill>
              </a:rPr>
              <a:t>Service Ons Thuiscomfort</a:t>
            </a:r>
          </a:p>
        </p:txBody>
      </p:sp>
      <p:sp>
        <p:nvSpPr>
          <p:cNvPr id="2" name="Tekstvak 1"/>
          <p:cNvSpPr txBox="1"/>
          <p:nvPr/>
        </p:nvSpPr>
        <p:spPr>
          <a:xfrm>
            <a:off x="1603601" y="1684982"/>
            <a:ext cx="6460901" cy="348878"/>
          </a:xfrm>
          <a:prstGeom prst="rect">
            <a:avLst/>
          </a:prstGeom>
          <a:noFill/>
        </p:spPr>
        <p:txBody>
          <a:bodyPr wrap="square" rtlCol="0">
            <a:spAutoFit/>
          </a:bodyPr>
          <a:lstStyle/>
          <a:p>
            <a:pPr algn="ctr"/>
            <a:r>
              <a:rPr lang="nl-BE" sz="1667" dirty="0">
                <a:solidFill>
                  <a:schemeClr val="accent5">
                    <a:lumMod val="75000"/>
                  </a:schemeClr>
                </a:solidFill>
              </a:rPr>
              <a:t>Traitement	 	</a:t>
            </a:r>
          </a:p>
        </p:txBody>
      </p:sp>
      <p:graphicFrame>
        <p:nvGraphicFramePr>
          <p:cNvPr id="3" name="Diagram 2"/>
          <p:cNvGraphicFramePr/>
          <p:nvPr>
            <p:extLst/>
          </p:nvPr>
        </p:nvGraphicFramePr>
        <p:xfrm>
          <a:off x="1335289" y="907521"/>
          <a:ext cx="6868732" cy="4469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37872982"/>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3660511" y="899584"/>
            <a:ext cx="5038989" cy="944563"/>
          </a:xfrm>
        </p:spPr>
        <p:txBody>
          <a:bodyPr/>
          <a:lstStyle/>
          <a:p>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nl-BE" sz="1667" dirty="0" err="1"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illustration</a:t>
            </a:r>
            <a:r>
              <a:rPr lang="nl-BE" sz="1667"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 : Kathleen et Luc</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Budget à prévoir : 1 515 € / an ou 126 € / mois</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nl-BE" dirty="0">
              <a:solidFill>
                <a:schemeClr val="tx1"/>
              </a:solidFill>
            </a:endParaRPr>
          </a:p>
        </p:txBody>
      </p:sp>
      <p:pic>
        <p:nvPicPr>
          <p:cNvPr id="5" name="Picture 2" descr="Gerelateerde 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48" y="239533"/>
            <a:ext cx="2714461" cy="192147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120935" y="2375753"/>
            <a:ext cx="6005871" cy="1477328"/>
          </a:xfrm>
          <a:prstGeom prst="rect">
            <a:avLst/>
          </a:prstGeom>
          <a:noFill/>
        </p:spPr>
        <p:txBody>
          <a:bodyPr wrap="square" rtlCol="0">
            <a:spAutoFit/>
          </a:bodyPr>
          <a:lstStyle/>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Repassage : 3 heures / 2 semaines</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 75 h x 9 € = 675 €</a:t>
            </a:r>
            <a:b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nl-BE"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Peinture de l’abri de jardin et du carport (2 couches) :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16 h X 32 € = 512 €</a:t>
            </a:r>
          </a:p>
          <a:p>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+ 2 X 14 € (frais de déplacement pour 20 m / prestation) = 28 €</a:t>
            </a:r>
          </a:p>
          <a:p>
            <a:endParaRPr lang="nl-BE"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Examen détaillé du logement et rapport consultatif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6 h X 50 € = 300 €</a:t>
            </a:r>
            <a:endParaRPr lang="nl-BE" sz="1500" dirty="0"/>
          </a:p>
        </p:txBody>
      </p:sp>
    </p:spTree>
    <p:extLst>
      <p:ext uri="{BB962C8B-B14F-4D97-AF65-F5344CB8AC3E}">
        <p14:creationId xmlns:p14="http://schemas.microsoft.com/office/powerpoint/2010/main" val="131963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8308568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2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4</a:t>
            </a:fld>
            <a:endParaRPr lang="en-US"/>
          </a:p>
        </p:txBody>
      </p:sp>
      <p:sp>
        <p:nvSpPr>
          <p:cNvPr id="20" name="Titel 3"/>
          <p:cNvSpPr>
            <a:spLocks noGrp="1"/>
          </p:cNvSpPr>
          <p:nvPr>
            <p:ph type="title"/>
          </p:nvPr>
        </p:nvSpPr>
        <p:spPr/>
        <p:txBody>
          <a:bodyPr/>
          <a:lstStyle/>
          <a:p>
            <a:r>
              <a:rPr/>
              <a:t>Happy@Home est un exemple concret de la stratégie de KBC</a:t>
            </a:r>
            <a:endParaRPr lang="nl-BE" sz="2000" dirty="0"/>
          </a:p>
        </p:txBody>
      </p:sp>
      <p:pic>
        <p:nvPicPr>
          <p:cNvPr id="23" name="Afbeelding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8423" y="3482088"/>
            <a:ext cx="720000" cy="720000"/>
          </a:xfrm>
          <a:prstGeom prst="rect">
            <a:avLst/>
          </a:prstGeom>
        </p:spPr>
      </p:pic>
      <p:pic>
        <p:nvPicPr>
          <p:cNvPr id="24" name="Afbeelding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2694" y="3104644"/>
            <a:ext cx="720000" cy="720000"/>
          </a:xfrm>
          <a:prstGeom prst="rect">
            <a:avLst/>
          </a:prstGeom>
        </p:spPr>
      </p:pic>
      <p:pic>
        <p:nvPicPr>
          <p:cNvPr id="25" name="Afbeelding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0177" y="1434991"/>
            <a:ext cx="720000" cy="720000"/>
          </a:xfrm>
          <a:prstGeom prst="rect">
            <a:avLst/>
          </a:prstGeom>
        </p:spPr>
      </p:pic>
      <p:pic>
        <p:nvPicPr>
          <p:cNvPr id="26" name="Afbeelding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26965" y="2187021"/>
            <a:ext cx="720000" cy="720000"/>
          </a:xfrm>
          <a:prstGeom prst="rect">
            <a:avLst/>
          </a:prstGeom>
        </p:spPr>
      </p:pic>
      <p:pic>
        <p:nvPicPr>
          <p:cNvPr id="10" name="Afbeelding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5317" y="1194816"/>
            <a:ext cx="6816683" cy="3834384"/>
          </a:xfrm>
          <a:prstGeom prst="rect">
            <a:avLst/>
          </a:prstGeom>
        </p:spPr>
      </p:pic>
    </p:spTree>
    <p:extLst>
      <p:ext uri="{BB962C8B-B14F-4D97-AF65-F5344CB8AC3E}">
        <p14:creationId xmlns:p14="http://schemas.microsoft.com/office/powerpoint/2010/main" val="275570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childTnLst>
                          </p:cTn>
                        </p:par>
                        <p:par>
                          <p:cTn id="10" fill="hold">
                            <p:stCondLst>
                              <p:cond delay="2500"/>
                            </p:stCondLst>
                            <p:childTnLst>
                              <p:par>
                                <p:cTn id="11" presetID="53" presetClass="entr" presetSubtype="16"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2000" fill="hold"/>
                                        <p:tgtEl>
                                          <p:spTgt spid="23"/>
                                        </p:tgtEl>
                                        <p:attrNameLst>
                                          <p:attrName>ppt_w</p:attrName>
                                        </p:attrNameLst>
                                      </p:cBhvr>
                                      <p:tavLst>
                                        <p:tav tm="0">
                                          <p:val>
                                            <p:fltVal val="0"/>
                                          </p:val>
                                        </p:tav>
                                        <p:tav tm="100000">
                                          <p:val>
                                            <p:strVal val="#ppt_w"/>
                                          </p:val>
                                        </p:tav>
                                      </p:tavLst>
                                    </p:anim>
                                    <p:anim calcmode="lin" valueType="num">
                                      <p:cBhvr>
                                        <p:cTn id="14" dur="2000" fill="hold"/>
                                        <p:tgtEl>
                                          <p:spTgt spid="23"/>
                                        </p:tgtEl>
                                        <p:attrNameLst>
                                          <p:attrName>ppt_h</p:attrName>
                                        </p:attrNameLst>
                                      </p:cBhvr>
                                      <p:tavLst>
                                        <p:tav tm="0">
                                          <p:val>
                                            <p:fltVal val="0"/>
                                          </p:val>
                                        </p:tav>
                                        <p:tav tm="100000">
                                          <p:val>
                                            <p:strVal val="#ppt_h"/>
                                          </p:val>
                                        </p:tav>
                                      </p:tavLst>
                                    </p:anim>
                                    <p:animEffect transition="in" filter="fade">
                                      <p:cBhvr>
                                        <p:cTn id="15" dur="2000"/>
                                        <p:tgtEl>
                                          <p:spTgt spid="23"/>
                                        </p:tgtEl>
                                      </p:cBhvr>
                                    </p:animEffect>
                                  </p:childTnLst>
                                </p:cTn>
                              </p:par>
                            </p:childTnLst>
                          </p:cTn>
                        </p:par>
                        <p:par>
                          <p:cTn id="16" fill="hold">
                            <p:stCondLst>
                              <p:cond delay="5000"/>
                            </p:stCondLst>
                            <p:childTnLst>
                              <p:par>
                                <p:cTn id="17" presetID="53" presetClass="entr" presetSubtype="16"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000" fill="hold"/>
                                        <p:tgtEl>
                                          <p:spTgt spid="25"/>
                                        </p:tgtEl>
                                        <p:attrNameLst>
                                          <p:attrName>ppt_w</p:attrName>
                                        </p:attrNameLst>
                                      </p:cBhvr>
                                      <p:tavLst>
                                        <p:tav tm="0">
                                          <p:val>
                                            <p:fltVal val="0"/>
                                          </p:val>
                                        </p:tav>
                                        <p:tav tm="100000">
                                          <p:val>
                                            <p:strVal val="#ppt_w"/>
                                          </p:val>
                                        </p:tav>
                                      </p:tavLst>
                                    </p:anim>
                                    <p:anim calcmode="lin" valueType="num">
                                      <p:cBhvr>
                                        <p:cTn id="20" dur="2000" fill="hold"/>
                                        <p:tgtEl>
                                          <p:spTgt spid="25"/>
                                        </p:tgtEl>
                                        <p:attrNameLst>
                                          <p:attrName>ppt_h</p:attrName>
                                        </p:attrNameLst>
                                      </p:cBhvr>
                                      <p:tavLst>
                                        <p:tav tm="0">
                                          <p:val>
                                            <p:fltVal val="0"/>
                                          </p:val>
                                        </p:tav>
                                        <p:tav tm="100000">
                                          <p:val>
                                            <p:strVal val="#ppt_h"/>
                                          </p:val>
                                        </p:tav>
                                      </p:tavLst>
                                    </p:anim>
                                    <p:animEffect transition="in" filter="fade">
                                      <p:cBhvr>
                                        <p:cTn id="21" dur="2000"/>
                                        <p:tgtEl>
                                          <p:spTgt spid="25"/>
                                        </p:tgtEl>
                                      </p:cBhvr>
                                    </p:animEffect>
                                  </p:childTnLst>
                                </p:cTn>
                              </p:par>
                            </p:childTnLst>
                          </p:cTn>
                        </p:par>
                        <p:par>
                          <p:cTn id="22" fill="hold">
                            <p:stCondLst>
                              <p:cond delay="7500"/>
                            </p:stCondLst>
                            <p:childTnLst>
                              <p:par>
                                <p:cTn id="23" presetID="53" presetClass="entr" presetSubtype="16" fill="hold" nodeType="afterEffect">
                                  <p:stCondLst>
                                    <p:cond delay="5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2000" fill="hold"/>
                                        <p:tgtEl>
                                          <p:spTgt spid="26"/>
                                        </p:tgtEl>
                                        <p:attrNameLst>
                                          <p:attrName>ppt_w</p:attrName>
                                        </p:attrNameLst>
                                      </p:cBhvr>
                                      <p:tavLst>
                                        <p:tav tm="0">
                                          <p:val>
                                            <p:fltVal val="0"/>
                                          </p:val>
                                        </p:tav>
                                        <p:tav tm="100000">
                                          <p:val>
                                            <p:strVal val="#ppt_w"/>
                                          </p:val>
                                        </p:tav>
                                      </p:tavLst>
                                    </p:anim>
                                    <p:anim calcmode="lin" valueType="num">
                                      <p:cBhvr>
                                        <p:cTn id="26" dur="2000" fill="hold"/>
                                        <p:tgtEl>
                                          <p:spTgt spid="26"/>
                                        </p:tgtEl>
                                        <p:attrNameLst>
                                          <p:attrName>ppt_h</p:attrName>
                                        </p:attrNameLst>
                                      </p:cBhvr>
                                      <p:tavLst>
                                        <p:tav tm="0">
                                          <p:val>
                                            <p:fltVal val="0"/>
                                          </p:val>
                                        </p:tav>
                                        <p:tav tm="100000">
                                          <p:val>
                                            <p:strVal val="#ppt_h"/>
                                          </p:val>
                                        </p:tav>
                                      </p:tavLst>
                                    </p:anim>
                                    <p:animEffect transition="in" filter="fade">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3660511" y="899584"/>
            <a:ext cx="5038989" cy="944563"/>
          </a:xfrm>
        </p:spPr>
        <p:txBody>
          <a:bodyPr/>
          <a:lstStyle/>
          <a:p>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Illustration 2 : Mia et Pieter</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Budget à prévoir : </a:t>
            </a:r>
            <a:r>
              <a:rPr lang="nl-BE" sz="1667"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2.894 </a:t>
            </a: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an </a:t>
            </a:r>
            <a:r>
              <a:rPr lang="nl-BE" sz="1667"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ou</a:t>
            </a: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nl-BE" sz="1667"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241 </a:t>
            </a: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mois</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nl-BE" dirty="0">
              <a:solidFill>
                <a:schemeClr val="tx1"/>
              </a:solidFill>
            </a:endParaRPr>
          </a:p>
        </p:txBody>
      </p:sp>
      <p:pic>
        <p:nvPicPr>
          <p:cNvPr id="5" name="Picture 2" descr="Gerelateerde 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48" y="239533"/>
            <a:ext cx="2714461" cy="192147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120935" y="2375753"/>
            <a:ext cx="6005871" cy="2169825"/>
          </a:xfrm>
          <a:prstGeom prst="rect">
            <a:avLst/>
          </a:prstGeom>
          <a:noFill/>
        </p:spPr>
        <p:txBody>
          <a:bodyPr wrap="square" rtlCol="0">
            <a:spAutoFit/>
          </a:bodyPr>
          <a:lstStyle/>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Aide aux tâches ménagères : 3 heures / semaine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150 h x 9 € = 1 350 €</a:t>
            </a:r>
            <a:b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nl-BE"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Jardinage : 2 heures / 2 semaines pendant 6 mois</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25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h X 38 € =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950 €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+ 12 X 14 € (frais de déplacement pour 20 km / prestation) = </a:t>
            </a:r>
            <a:endPar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1 118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br>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Petits travaux : 4 heures / 3 fois par an :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12 h X 32 €= 384 €</a:t>
            </a:r>
          </a:p>
          <a:p>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+ 3 X 14 € (frais de déplacement pour 20 m / prestation) = 42 €</a:t>
            </a:r>
            <a:endParaRPr lang="nl-BE" sz="1500" dirty="0"/>
          </a:p>
        </p:txBody>
      </p:sp>
    </p:spTree>
    <p:extLst>
      <p:ext uri="{BB962C8B-B14F-4D97-AF65-F5344CB8AC3E}">
        <p14:creationId xmlns:p14="http://schemas.microsoft.com/office/powerpoint/2010/main" val="2649959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Conclusion</a:t>
            </a:r>
            <a:endParaRPr lang="nl-BE" sz="2000" b="0" dirty="0"/>
          </a:p>
        </p:txBody>
      </p:sp>
      <p:sp>
        <p:nvSpPr>
          <p:cNvPr id="5" name="Content Placeholder 4"/>
          <p:cNvSpPr>
            <a:spLocks noGrp="1"/>
          </p:cNvSpPr>
          <p:nvPr>
            <p:ph idx="10"/>
          </p:nvPr>
        </p:nvSpPr>
        <p:spPr>
          <a:xfrm>
            <a:off x="985447" y="1425691"/>
            <a:ext cx="7187003" cy="3600000"/>
          </a:xfrm>
        </p:spPr>
        <p:txBody>
          <a:bodyPr>
            <a:normAutofit/>
          </a:bodyPr>
          <a:lstStyle/>
          <a:p>
            <a:pPr>
              <a:spcBef>
                <a:spcPts val="1200"/>
              </a:spcBef>
              <a:spcAft>
                <a:spcPts val="1200"/>
              </a:spcAft>
            </a:pPr>
            <a:r>
              <a:rPr lang="nl-BE" sz="1400" dirty="0">
                <a:latin typeface="+mj-lt"/>
              </a:rPr>
              <a:t>Le temps que les ménages consacrent aux tâches ménagères a nettement diminué au cours des dernières </a:t>
            </a:r>
            <a:r>
              <a:rPr lang="nl-BE" sz="1400" dirty="0" smtClean="0">
                <a:latin typeface="+mj-lt"/>
              </a:rPr>
              <a:t>décennies,</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KBC répond à cette évolution de la société</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KBC </a:t>
            </a:r>
            <a:r>
              <a:rPr lang="nl-BE" sz="1400" dirty="0">
                <a:solidFill>
                  <a:srgbClr val="002060"/>
                </a:solidFill>
                <a:latin typeface="+mj-lt"/>
                <a:ea typeface="Verdana" panose="020B0604030504040204" pitchFamily="34" charset="0"/>
                <a:cs typeface="Verdana" panose="020B0604030504040204" pitchFamily="34" charset="0"/>
              </a:rPr>
              <a:t>veut </a:t>
            </a:r>
            <a:r>
              <a:rPr lang="nl-BE" sz="1400" dirty="0" smtClean="0">
                <a:solidFill>
                  <a:srgbClr val="002060"/>
                </a:solidFill>
                <a:latin typeface="+mj-lt"/>
                <a:ea typeface="Verdana" panose="020B0604030504040204" pitchFamily="34" charset="0"/>
                <a:cs typeface="Verdana" panose="020B0604030504040204" pitchFamily="34" charset="0"/>
              </a:rPr>
              <a:t>aider et soutenir ses clients pour leur permettre d’avoir plus de temps de qualité</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KBC a cherché un partenaire et l’a trouvé en ONS</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La mise en place de l’écosystème </a:t>
            </a:r>
            <a:r>
              <a:rPr lang="nl-BE" sz="1400" dirty="0" err="1" smtClean="0">
                <a:solidFill>
                  <a:srgbClr val="002060"/>
                </a:solidFill>
                <a:latin typeface="+mj-lt"/>
                <a:ea typeface="Verdana" panose="020B0604030504040204" pitchFamily="34" charset="0"/>
                <a:cs typeface="Verdana" panose="020B0604030504040204" pitchFamily="34" charset="0"/>
              </a:rPr>
              <a:t>Happy@Home</a:t>
            </a:r>
            <a:r>
              <a:rPr lang="nl-BE" sz="1400" dirty="0" smtClean="0">
                <a:solidFill>
                  <a:srgbClr val="002060"/>
                </a:solidFill>
                <a:latin typeface="+mj-lt"/>
                <a:ea typeface="Verdana" panose="020B0604030504040204" pitchFamily="34" charset="0"/>
                <a:cs typeface="Verdana" panose="020B0604030504040204" pitchFamily="34" charset="0"/>
              </a:rPr>
              <a:t> est la solution </a:t>
            </a:r>
            <a:endParaRPr lang="nl-BE" sz="1400" dirty="0">
              <a:solidFill>
                <a:srgbClr val="002060"/>
              </a:solidFill>
              <a:latin typeface="+mj-lt"/>
              <a:ea typeface="Verdana" panose="020B0604030504040204" pitchFamily="34" charset="0"/>
              <a:cs typeface="Verdana" panose="020B0604030504040204" pitchFamily="34" charset="0"/>
            </a:endParaRPr>
          </a:p>
        </p:txBody>
      </p:sp>
      <p:sp>
        <p:nvSpPr>
          <p:cNvPr id="3" name="Title 1"/>
          <p:cNvSpPr txBox="1">
            <a:spLocks/>
          </p:cNvSpPr>
          <p:nvPr/>
        </p:nvSpPr>
        <p:spPr>
          <a:xfrm>
            <a:off x="1328636" y="374965"/>
            <a:ext cx="6536198" cy="976174"/>
          </a:xfrm>
          <a:prstGeom prst="rect">
            <a:avLst/>
          </a:prstGeom>
        </p:spPr>
        <p:txBody>
          <a:bodyPr vert="horz" lIns="0" tIns="45720" rIns="91440" bIns="45720" rtlCol="0" anchor="t" anchorCtr="0">
            <a:noAutofit/>
          </a:bodyPr>
          <a:lstStyle>
            <a:lvl1pPr algn="l" defTabSz="457200" rtl="0" eaLnBrk="1" latinLnBrk="0" hangingPunct="1">
              <a:lnSpc>
                <a:spcPct val="150000"/>
              </a:lnSpc>
              <a:spcBef>
                <a:spcPct val="0"/>
              </a:spcBef>
              <a:buNone/>
              <a:defRPr sz="2400" b="1" kern="1200" baseline="0">
                <a:solidFill>
                  <a:srgbClr val="00AEEF"/>
                </a:solidFill>
                <a:latin typeface="Verdana"/>
                <a:ea typeface="+mj-ea"/>
                <a:cs typeface="Verdana"/>
              </a:defRPr>
            </a:lvl1pPr>
          </a:lstStyle>
          <a:p>
            <a:endParaRPr lang="nl-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3189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698285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Afbeelding 7"/>
          <p:cNvPicPr>
            <a:picLocks noChangeAspect="1"/>
          </p:cNvPicPr>
          <p:nvPr/>
        </p:nvPicPr>
        <p:blipFill rotWithShape="1">
          <a:blip r:embed="rId7" cstate="print">
            <a:extLst>
              <a:ext uri="{28A0092B-C50C-407E-A947-70E740481C1C}">
                <a14:useLocalDpi xmlns:a14="http://schemas.microsoft.com/office/drawing/2010/main" val="0"/>
              </a:ext>
            </a:extLst>
          </a:blip>
          <a:srcRect l="8862" t="-1" b="318"/>
          <a:stretch/>
        </p:blipFill>
        <p:spPr>
          <a:xfrm>
            <a:off x="4645003" y="1426707"/>
            <a:ext cx="3527447" cy="2547983"/>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5</a:t>
            </a:fld>
            <a:endParaRPr lang="en-US" dirty="0"/>
          </a:p>
        </p:txBody>
      </p:sp>
      <p:sp>
        <p:nvSpPr>
          <p:cNvPr id="3" name="Titel 2"/>
          <p:cNvSpPr>
            <a:spLocks noGrp="1"/>
          </p:cNvSpPr>
          <p:nvPr>
            <p:ph type="title"/>
          </p:nvPr>
        </p:nvSpPr>
        <p:spPr/>
        <p:txBody>
          <a:bodyPr/>
          <a:lstStyle/>
          <a:p>
            <a:r>
              <a:rPr i="1"/>
              <a:t>Ensemble</a:t>
            </a:r>
            <a:r>
              <a:rPr/>
              <a:t>, KBC et ONS vont plus loin en proposant Happy@Home pour répondre aux besoins changeants des clients</a:t>
            </a:r>
            <a:endParaRPr lang="en-US" dirty="0"/>
          </a:p>
        </p:txBody>
      </p:sp>
      <p:pic>
        <p:nvPicPr>
          <p:cNvPr id="5" name="Afbeelding 4"/>
          <p:cNvPicPr>
            <a:picLocks noChangeAspect="1"/>
          </p:cNvPicPr>
          <p:nvPr/>
        </p:nvPicPr>
        <p:blipFill rotWithShape="1">
          <a:blip r:embed="rId8" cstate="print">
            <a:extLst>
              <a:ext uri="{28A0092B-C50C-407E-A947-70E740481C1C}">
                <a14:useLocalDpi xmlns:a14="http://schemas.microsoft.com/office/drawing/2010/main" val="0"/>
              </a:ext>
            </a:extLst>
          </a:blip>
          <a:srcRect l="-1" r="7947"/>
          <a:stretch/>
        </p:blipFill>
        <p:spPr>
          <a:xfrm>
            <a:off x="971550" y="1426707"/>
            <a:ext cx="3520238" cy="2547826"/>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1942" y="2"/>
            <a:ext cx="612058" cy="703790"/>
          </a:xfrm>
          <a:prstGeom prst="rect">
            <a:avLst/>
          </a:prstGeom>
        </p:spPr>
      </p:pic>
      <p:sp>
        <p:nvSpPr>
          <p:cNvPr id="14" name="Tekstvak 13"/>
          <p:cNvSpPr txBox="1"/>
          <p:nvPr/>
        </p:nvSpPr>
        <p:spPr>
          <a:xfrm>
            <a:off x="971551" y="4096161"/>
            <a:ext cx="7200900" cy="400110"/>
          </a:xfrm>
          <a:prstGeom prst="rect">
            <a:avLst/>
          </a:prstGeom>
          <a:solidFill>
            <a:schemeClr val="bg1">
              <a:lumMod val="95000"/>
            </a:schemeClr>
          </a:solidFill>
          <a:ln w="3175">
            <a:solidFill>
              <a:schemeClr val="bg1">
                <a:lumMod val="85000"/>
              </a:schemeClr>
            </a:solidFill>
          </a:ln>
        </p:spPr>
        <p:txBody>
          <a:bodyPr wrap="square" rtlCol="0">
            <a:spAutoFit/>
          </a:bodyPr>
          <a:lstStyle/>
          <a:p>
            <a:pPr algn="ctr"/>
            <a:r>
              <a:rPr sz="1000"/>
              <a:t>Happy@Home est plus qu’un énième produit, </a:t>
            </a:r>
            <a:r>
              <a:rPr lang="nl-NL" sz="1000" dirty="0" smtClean="0"/>
              <a:t/>
            </a:r>
            <a:br>
              <a:rPr lang="nl-NL" sz="1000" dirty="0" smtClean="0"/>
            </a:br>
            <a:r>
              <a:rPr sz="1000"/>
              <a:t>c’est </a:t>
            </a:r>
            <a:r>
              <a:rPr lang="nl-NL" sz="1000" b="1" dirty="0" smtClean="0">
                <a:solidFill>
                  <a:schemeClr val="bg2"/>
                </a:solidFill>
              </a:rPr>
              <a:t>une </a:t>
            </a:r>
            <a:r>
              <a:rPr lang="nl-NL" sz="1000" b="1" dirty="0">
                <a:solidFill>
                  <a:schemeClr val="bg2"/>
                </a:solidFill>
              </a:rPr>
              <a:t>solution</a:t>
            </a:r>
            <a:r>
              <a:rPr sz="1000"/>
              <a:t> offerte aux personnes en quête de confort</a:t>
            </a:r>
          </a:p>
        </p:txBody>
      </p:sp>
    </p:spTree>
    <p:extLst>
      <p:ext uri="{BB962C8B-B14F-4D97-AF65-F5344CB8AC3E}">
        <p14:creationId xmlns:p14="http://schemas.microsoft.com/office/powerpoint/2010/main" val="370737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3728365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Rechthoek 16"/>
          <p:cNvSpPr/>
          <p:nvPr/>
        </p:nvSpPr>
        <p:spPr>
          <a:xfrm>
            <a:off x="4654765" y="3646366"/>
            <a:ext cx="3608011" cy="1000274"/>
          </a:xfrm>
          <a:prstGeom prst="rect">
            <a:avLst/>
          </a:prstGeom>
          <a:solidFill>
            <a:schemeClr val="bg1">
              <a:lumMod val="95000"/>
            </a:schemeClr>
          </a:solidFill>
          <a:ln w="3175">
            <a:solidFill>
              <a:schemeClr val="bg1">
                <a:lumMod val="85000"/>
              </a:schemeClr>
            </a:solidFill>
          </a:ln>
        </p:spPr>
        <p:txBody>
          <a:bodyPr wrap="square">
            <a:spAutoFit/>
          </a:bodyPr>
          <a:lstStyle/>
          <a:p>
            <a:r>
              <a:rPr sz="1200" dirty="0"/>
              <a:t>  </a:t>
            </a:r>
          </a:p>
          <a:p>
            <a:endParaRPr lang="nl-BE" sz="1200" dirty="0"/>
          </a:p>
          <a:p>
            <a:r>
              <a:rPr sz="300" dirty="0"/>
              <a:t> </a:t>
            </a:r>
          </a:p>
          <a:p>
            <a:pPr marL="360000"/>
            <a:r>
              <a:rPr sz="800" dirty="0" smtClean="0"/>
              <a:t>Plus </a:t>
            </a:r>
            <a:r>
              <a:rPr sz="800" dirty="0"/>
              <a:t>d’un tiers de </a:t>
            </a:r>
            <a:r>
              <a:rPr sz="800" dirty="0" err="1"/>
              <a:t>nos</a:t>
            </a:r>
            <a:r>
              <a:rPr sz="800" dirty="0"/>
              <a:t> clients </a:t>
            </a:r>
            <a:r>
              <a:rPr sz="800" dirty="0" err="1"/>
              <a:t>ont</a:t>
            </a:r>
            <a:r>
              <a:rPr sz="800" dirty="0"/>
              <a:t> 60 </a:t>
            </a:r>
            <a:r>
              <a:rPr sz="800" dirty="0" err="1"/>
              <a:t>ans</a:t>
            </a:r>
            <a:r>
              <a:rPr sz="800" dirty="0"/>
              <a:t> </a:t>
            </a:r>
            <a:r>
              <a:rPr sz="800" dirty="0" err="1"/>
              <a:t>ou</a:t>
            </a:r>
            <a:r>
              <a:rPr sz="800" dirty="0"/>
              <a:t> plus </a:t>
            </a:r>
            <a:r>
              <a:rPr lang="nl-BE" sz="800" dirty="0" smtClean="0"/>
              <a:t/>
            </a:r>
            <a:br>
              <a:rPr lang="nl-BE" sz="800" dirty="0" smtClean="0"/>
            </a:br>
            <a:r>
              <a:rPr sz="800" dirty="0" err="1"/>
              <a:t>Dans</a:t>
            </a:r>
            <a:r>
              <a:rPr sz="800" dirty="0"/>
              <a:t> dix </a:t>
            </a:r>
            <a:r>
              <a:rPr sz="800" dirty="0" err="1"/>
              <a:t>ans</a:t>
            </a:r>
            <a:r>
              <a:rPr sz="800" dirty="0"/>
              <a:t>, </a:t>
            </a:r>
            <a:r>
              <a:rPr sz="800" dirty="0" err="1"/>
              <a:t>ils</a:t>
            </a:r>
            <a:r>
              <a:rPr sz="800" dirty="0"/>
              <a:t> </a:t>
            </a:r>
            <a:r>
              <a:rPr sz="800" dirty="0" err="1"/>
              <a:t>seront</a:t>
            </a:r>
            <a:r>
              <a:rPr sz="800" dirty="0"/>
              <a:t> plus de 40%. </a:t>
            </a:r>
            <a:r>
              <a:rPr lang="nl-BE" sz="800" dirty="0" smtClean="0"/>
              <a:t/>
            </a:r>
            <a:br>
              <a:rPr lang="nl-BE" sz="800" dirty="0" smtClean="0"/>
            </a:br>
            <a:r>
              <a:rPr sz="800" dirty="0" err="1"/>
              <a:t>Ils</a:t>
            </a:r>
            <a:r>
              <a:rPr sz="800" dirty="0"/>
              <a:t> </a:t>
            </a:r>
            <a:r>
              <a:rPr sz="800" dirty="0" err="1"/>
              <a:t>vivent</a:t>
            </a:r>
            <a:r>
              <a:rPr sz="800" dirty="0"/>
              <a:t> plus de belles </a:t>
            </a:r>
            <a:r>
              <a:rPr sz="800" dirty="0" err="1"/>
              <a:t>années</a:t>
            </a:r>
            <a:r>
              <a:rPr sz="800" dirty="0"/>
              <a:t>, </a:t>
            </a:r>
            <a:r>
              <a:rPr sz="800" dirty="0" err="1"/>
              <a:t>mais</a:t>
            </a:r>
            <a:r>
              <a:rPr sz="800" dirty="0"/>
              <a:t> </a:t>
            </a:r>
            <a:r>
              <a:rPr sz="800" dirty="0" err="1"/>
              <a:t>aussi</a:t>
            </a:r>
            <a:r>
              <a:rPr sz="800" dirty="0"/>
              <a:t> plus </a:t>
            </a:r>
            <a:r>
              <a:rPr sz="800" dirty="0" err="1"/>
              <a:t>d’années</a:t>
            </a:r>
            <a:r>
              <a:rPr sz="800" dirty="0"/>
              <a:t> de </a:t>
            </a:r>
            <a:r>
              <a:rPr sz="800" dirty="0" err="1"/>
              <a:t>soins</a:t>
            </a:r>
            <a:r>
              <a:rPr sz="800" dirty="0"/>
              <a:t>. </a:t>
            </a:r>
            <a:endParaRPr lang="nl-BE" sz="800" dirty="0"/>
          </a:p>
        </p:txBody>
      </p:sp>
      <p:sp>
        <p:nvSpPr>
          <p:cNvPr id="2" name="Tijdelijke aanduiding voor dianummer 1"/>
          <p:cNvSpPr>
            <a:spLocks noGrp="1"/>
          </p:cNvSpPr>
          <p:nvPr>
            <p:ph type="sldNum" sz="quarter" idx="4"/>
          </p:nvPr>
        </p:nvSpPr>
        <p:spPr/>
        <p:txBody>
          <a:bodyPr/>
          <a:lstStyle/>
          <a:p>
            <a:fld id="{BE7BFF24-2C35-3444-B615-6A3C0CF587B2}" type="slidenum">
              <a:rPr lang="en-US" smtClean="0"/>
              <a:pPr/>
              <a:t>6</a:t>
            </a:fld>
            <a:endParaRPr lang="en-US" dirty="0"/>
          </a:p>
        </p:txBody>
      </p:sp>
      <p:sp>
        <p:nvSpPr>
          <p:cNvPr id="3" name="Titel 2"/>
          <p:cNvSpPr>
            <a:spLocks noGrp="1"/>
          </p:cNvSpPr>
          <p:nvPr>
            <p:ph type="title"/>
          </p:nvPr>
        </p:nvSpPr>
        <p:spPr/>
        <p:txBody>
          <a:bodyPr/>
          <a:lstStyle/>
          <a:p>
            <a:r>
              <a:rPr lang="nl-NL" dirty="0" smtClean="0">
                <a:sym typeface="Wingdings" panose="05000000000000000000" pitchFamily="2" charset="2"/>
              </a:rPr>
              <a:t>KBC veut partir de ses </a:t>
            </a:r>
            <a:r>
              <a:rPr lang="nl-NL" dirty="0">
                <a:sym typeface="Wingdings" panose="05000000000000000000" pitchFamily="2" charset="2"/>
              </a:rPr>
              <a:t>propres activités fondamentales</a:t>
            </a:r>
            <a:r>
              <a:rPr lang="nl-NL" dirty="0" smtClean="0">
                <a:sym typeface="Wingdings" panose="05000000000000000000" pitchFamily="2" charset="2"/>
              </a:rPr>
              <a:t> pour </a:t>
            </a:r>
            <a:r>
              <a:rPr lang="nl-NL" dirty="0">
                <a:sym typeface="Wingdings" panose="05000000000000000000" pitchFamily="2" charset="2"/>
              </a:rPr>
              <a:t>chercher activement des </a:t>
            </a:r>
            <a:r>
              <a:rPr lang="nl-NL" dirty="0" smtClean="0">
                <a:sym typeface="Wingdings" panose="05000000000000000000" pitchFamily="2" charset="2"/>
              </a:rPr>
              <a:t>solutions</a:t>
            </a:r>
            <a:r>
              <a:rPr lang="nl-NL" dirty="0">
                <a:sym typeface="Wingdings" panose="05000000000000000000" pitchFamily="2" charset="2"/>
              </a:rPr>
              <a:t> à des </a:t>
            </a:r>
            <a:r>
              <a:rPr lang="nl-NL" dirty="0" smtClean="0">
                <a:sym typeface="Wingdings" panose="05000000000000000000" pitchFamily="2" charset="2"/>
              </a:rPr>
              <a:t>besoins sociaux</a:t>
            </a:r>
            <a:endParaRPr lang="en-US" dirty="0"/>
          </a:p>
        </p:txBody>
      </p:sp>
      <p:graphicFrame>
        <p:nvGraphicFramePr>
          <p:cNvPr id="8" name="Diagram 7"/>
          <p:cNvGraphicFramePr/>
          <p:nvPr>
            <p:extLst>
              <p:ext uri="{D42A27DB-BD31-4B8C-83A1-F6EECF244321}">
                <p14:modId xmlns:p14="http://schemas.microsoft.com/office/powerpoint/2010/main" val="29022247"/>
              </p:ext>
            </p:extLst>
          </p:nvPr>
        </p:nvGraphicFramePr>
        <p:xfrm>
          <a:off x="187836" y="1703352"/>
          <a:ext cx="4413664" cy="3008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irkel 8"/>
          <p:cNvSpPr/>
          <p:nvPr/>
        </p:nvSpPr>
        <p:spPr>
          <a:xfrm>
            <a:off x="925931" y="1742978"/>
            <a:ext cx="2990740" cy="2954185"/>
          </a:xfrm>
          <a:prstGeom prst="pie">
            <a:avLst>
              <a:gd name="adj1" fmla="val 1766669"/>
              <a:gd name="adj2" fmla="val 16164349"/>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prstClr val="white"/>
              </a:solidFill>
            </a:endParaRPr>
          </a:p>
        </p:txBody>
      </p:sp>
      <p:grpSp>
        <p:nvGrpSpPr>
          <p:cNvPr id="18" name="Groep 17"/>
          <p:cNvGrpSpPr/>
          <p:nvPr/>
        </p:nvGrpSpPr>
        <p:grpSpPr>
          <a:xfrm>
            <a:off x="4533942" y="1453067"/>
            <a:ext cx="4364398" cy="2693045"/>
            <a:chOff x="4533942" y="1152811"/>
            <a:chExt cx="4364398" cy="2693045"/>
          </a:xfrm>
        </p:grpSpPr>
        <p:sp>
          <p:nvSpPr>
            <p:cNvPr id="11" name="TextBox 4"/>
            <p:cNvSpPr txBox="1"/>
            <p:nvPr/>
          </p:nvSpPr>
          <p:spPr>
            <a:xfrm>
              <a:off x="4533942" y="1152811"/>
              <a:ext cx="4364398" cy="2693045"/>
            </a:xfrm>
            <a:prstGeom prst="rect">
              <a:avLst/>
            </a:prstGeom>
            <a:noFill/>
          </p:spPr>
          <p:txBody>
            <a:bodyPr wrap="square" rtlCol="0">
              <a:spAutoFit/>
            </a:bodyPr>
            <a:lstStyle/>
            <a:p>
              <a:pPr algn="ctr">
                <a:spcBef>
                  <a:spcPts val="1200"/>
                </a:spcBef>
                <a:buClr>
                  <a:srgbClr val="00B0F0"/>
                </a:buClr>
              </a:pPr>
              <a:r>
                <a:rPr lang="nl-NL"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Quatre domaines clés </a:t>
              </a:r>
              <a:br>
                <a:rPr lang="nl-NL"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sz="1000" dirty="0" smtClean="0">
                  <a:solidFill>
                    <a:srgbClr val="0A3365"/>
                  </a:solidFill>
                  <a:latin typeface="Verdana" panose="020B0604030504040204" pitchFamily="34" charset="0"/>
                  <a:ea typeface="Verdana" panose="020B0604030504040204" pitchFamily="34" charset="0"/>
                  <a:cs typeface="Verdana" panose="020B0604030504040204" pitchFamily="34" charset="0"/>
                </a:rPr>
                <a:t>dans lesquels nous voulons faire la différence</a:t>
              </a:r>
            </a:p>
            <a:p>
              <a:pPr marL="540000">
                <a:lnSpc>
                  <a:spcPct val="150000"/>
                </a:lnSpc>
                <a:spcBef>
                  <a:spcPts val="1200"/>
                </a:spcBef>
                <a:spcAft>
                  <a:spcPts val="1200"/>
                </a:spcAft>
                <a:buClr>
                  <a:srgbClr val="00B0F0"/>
                </a:buClr>
              </a:pPr>
              <a:r>
                <a:rPr lang="nl-NL"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Culture financière</a:t>
              </a:r>
              <a:endPar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0000">
                <a:lnSpc>
                  <a:spcPct val="150000"/>
                </a:lnSpc>
                <a:spcBef>
                  <a:spcPts val="1200"/>
                </a:spcBef>
                <a:spcAft>
                  <a:spcPts val="1200"/>
                </a:spcAft>
                <a:buClr>
                  <a:srgbClr val="00B0F0"/>
                </a:buClr>
              </a:pPr>
              <a:r>
                <a:rPr lang="nl-NL"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Respect de l’environnement</a:t>
              </a:r>
              <a:endPar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0000">
                <a:lnSpc>
                  <a:spcPct val="150000"/>
                </a:lnSpc>
                <a:spcBef>
                  <a:spcPts val="1200"/>
                </a:spcBef>
                <a:spcAft>
                  <a:spcPts val="1200"/>
                </a:spcAft>
                <a:buClr>
                  <a:srgbClr val="00B0F0"/>
                </a:buClr>
              </a:pPr>
              <a:r>
                <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rPr>
                <a:t>Promotion de l’esprit </a:t>
              </a:r>
              <a:r>
                <a:rPr lang="nl-NL"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d’entreprise</a:t>
              </a:r>
              <a:endPar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0000">
                <a:lnSpc>
                  <a:spcPct val="150000"/>
                </a:lnSpc>
                <a:spcBef>
                  <a:spcPts val="1200"/>
                </a:spcBef>
                <a:spcAft>
                  <a:spcPts val="1200"/>
                </a:spcAft>
                <a:buClr>
                  <a:srgbClr val="00B0F0"/>
                </a:buClr>
              </a:pPr>
              <a:r>
                <a:rPr lang="nl-NL"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Vieillissement de la population</a:t>
              </a:r>
              <a:endParaRPr lang="nl-NL"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5710" y="1689295"/>
              <a:ext cx="288289" cy="288289"/>
            </a:xfrm>
            <a:prstGeom prst="rect">
              <a:avLst/>
            </a:prstGeom>
          </p:spPr>
        </p:pic>
        <p:pic>
          <p:nvPicPr>
            <p:cNvPr id="13"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83854" y="3378765"/>
              <a:ext cx="432000" cy="432000"/>
            </a:xfrm>
            <a:prstGeom prst="rect">
              <a:avLst/>
            </a:prstGeom>
          </p:spPr>
        </p:pic>
        <p:pic>
          <p:nvPicPr>
            <p:cNvPr id="14"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55710" y="2832855"/>
              <a:ext cx="288289" cy="288289"/>
            </a:xfrm>
            <a:prstGeom prst="rect">
              <a:avLst/>
            </a:prstGeom>
          </p:spPr>
        </p:pic>
        <p:pic>
          <p:nvPicPr>
            <p:cNvPr id="15"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710" y="2256314"/>
              <a:ext cx="288289" cy="288289"/>
            </a:xfrm>
            <a:prstGeom prst="rect">
              <a:avLst/>
            </a:prstGeom>
          </p:spPr>
        </p:pic>
      </p:grpSp>
      <p:sp>
        <p:nvSpPr>
          <p:cNvPr id="22" name="Rechthoek 21"/>
          <p:cNvSpPr/>
          <p:nvPr/>
        </p:nvSpPr>
        <p:spPr>
          <a:xfrm>
            <a:off x="263774" y="1453067"/>
            <a:ext cx="4308225" cy="276999"/>
          </a:xfrm>
          <a:prstGeom prst="rect">
            <a:avLst/>
          </a:prstGeom>
        </p:spPr>
        <p:txBody>
          <a:bodyPr wrap="square">
            <a:spAutoFit/>
          </a:bodyPr>
          <a:lstStyle/>
          <a:p>
            <a:pPr lvl="0" algn="ctr">
              <a:spcBef>
                <a:spcPts val="1200"/>
              </a:spcBef>
              <a:buClr>
                <a:srgbClr val="00B0F0"/>
              </a:buClr>
            </a:pPr>
            <a:r>
              <a:rPr lang="nl-NL"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Notre stratégie de durabilité</a:t>
            </a:r>
            <a:endParaRPr lang="nl-NL" sz="12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Afbeelding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31939" y="1"/>
            <a:ext cx="612061" cy="703792"/>
          </a:xfrm>
          <a:prstGeom prst="rect">
            <a:avLst/>
          </a:prstGeom>
        </p:spPr>
      </p:pic>
    </p:spTree>
    <p:extLst>
      <p:ext uri="{BB962C8B-B14F-4D97-AF65-F5344CB8AC3E}">
        <p14:creationId xmlns:p14="http://schemas.microsoft.com/office/powerpoint/2010/main" val="66319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3000"/>
                                        <p:tgtEl>
                                          <p:spTgt spid="18"/>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8770680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a:t>Nous combinons le confort d’utilisation d’une application avec la touche personnelle d’un interlocuteur chez ONS et chez KBC</a:t>
            </a:r>
            <a:endParaRPr lang="nl-NL" dirty="0"/>
          </a:p>
        </p:txBody>
      </p:sp>
      <p:pic>
        <p:nvPicPr>
          <p:cNvPr id="4" name="Afbeelding 3"/>
          <p:cNvPicPr>
            <a:picLocks noChangeAspect="1"/>
          </p:cNvPicPr>
          <p:nvPr/>
        </p:nvPicPr>
        <p:blipFill>
          <a:blip r:embed="rId7">
            <a:clrChange>
              <a:clrFrom>
                <a:srgbClr val="FFFFFF"/>
              </a:clrFrom>
              <a:clrTo>
                <a:srgbClr val="FFFFFF">
                  <a:alpha val="0"/>
                </a:srgbClr>
              </a:clrTo>
            </a:clrChange>
          </a:blip>
          <a:stretch>
            <a:fillRect/>
          </a:stretch>
        </p:blipFill>
        <p:spPr>
          <a:xfrm>
            <a:off x="440267" y="1062270"/>
            <a:ext cx="1234145" cy="1030395"/>
          </a:xfrm>
          <a:prstGeom prst="rect">
            <a:avLst/>
          </a:prstGeom>
          <a:ln w="3175">
            <a:solidFill>
              <a:schemeClr val="bg1">
                <a:lumMod val="95000"/>
              </a:schemeClr>
            </a:solidFill>
          </a:ln>
        </p:spPr>
      </p:pic>
      <p:grpSp>
        <p:nvGrpSpPr>
          <p:cNvPr id="130" name="Groep 129"/>
          <p:cNvGrpSpPr/>
          <p:nvPr/>
        </p:nvGrpSpPr>
        <p:grpSpPr>
          <a:xfrm>
            <a:off x="8531939" y="-14747"/>
            <a:ext cx="612061" cy="673216"/>
            <a:chOff x="3598971" y="2868549"/>
            <a:chExt cx="1102240" cy="1212371"/>
          </a:xfrm>
        </p:grpSpPr>
        <p:sp>
          <p:nvSpPr>
            <p:cNvPr id="131" name="Rechthoek 130"/>
            <p:cNvSpPr/>
            <p:nvPr/>
          </p:nvSpPr>
          <p:spPr>
            <a:xfrm>
              <a:off x="3726712" y="3854302"/>
              <a:ext cx="845288" cy="1010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32" name="Afbeelding 1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8971" y="2868549"/>
              <a:ext cx="1102240" cy="1212371"/>
            </a:xfrm>
            <a:prstGeom prst="rect">
              <a:avLst/>
            </a:prstGeom>
          </p:spPr>
        </p:pic>
      </p:grpSp>
      <p:grpSp>
        <p:nvGrpSpPr>
          <p:cNvPr id="11" name="Groep 10"/>
          <p:cNvGrpSpPr/>
          <p:nvPr/>
        </p:nvGrpSpPr>
        <p:grpSpPr>
          <a:xfrm>
            <a:off x="4368015" y="2829028"/>
            <a:ext cx="432469" cy="984241"/>
            <a:chOff x="6163530" y="2845849"/>
            <a:chExt cx="432469" cy="984241"/>
          </a:xfrm>
        </p:grpSpPr>
        <p:sp>
          <p:nvSpPr>
            <p:cNvPr id="137" name="Freeform 88"/>
            <p:cNvSpPr>
              <a:spLocks/>
            </p:cNvSpPr>
            <p:nvPr/>
          </p:nvSpPr>
          <p:spPr bwMode="auto">
            <a:xfrm>
              <a:off x="6163530" y="3023529"/>
              <a:ext cx="432469" cy="806561"/>
            </a:xfrm>
            <a:custGeom>
              <a:avLst/>
              <a:gdLst/>
              <a:ahLst/>
              <a:cxnLst>
                <a:cxn ang="0">
                  <a:pos x="77" y="643"/>
                </a:cxn>
                <a:cxn ang="0">
                  <a:pos x="83" y="669"/>
                </a:cxn>
                <a:cxn ang="0">
                  <a:pos x="91" y="680"/>
                </a:cxn>
                <a:cxn ang="0">
                  <a:pos x="104" y="688"/>
                </a:cxn>
                <a:cxn ang="0">
                  <a:pos x="124" y="691"/>
                </a:cxn>
                <a:cxn ang="0">
                  <a:pos x="140" y="685"/>
                </a:cxn>
                <a:cxn ang="0">
                  <a:pos x="155" y="669"/>
                </a:cxn>
                <a:cxn ang="0">
                  <a:pos x="161" y="643"/>
                </a:cxn>
                <a:cxn ang="0">
                  <a:pos x="173" y="339"/>
                </a:cxn>
                <a:cxn ang="0">
                  <a:pos x="173" y="652"/>
                </a:cxn>
                <a:cxn ang="0">
                  <a:pos x="182" y="672"/>
                </a:cxn>
                <a:cxn ang="0">
                  <a:pos x="190" y="681"/>
                </a:cxn>
                <a:cxn ang="0">
                  <a:pos x="205" y="689"/>
                </a:cxn>
                <a:cxn ang="0">
                  <a:pos x="233" y="686"/>
                </a:cxn>
                <a:cxn ang="0">
                  <a:pos x="247" y="677"/>
                </a:cxn>
                <a:cxn ang="0">
                  <a:pos x="258" y="652"/>
                </a:cxn>
                <a:cxn ang="0">
                  <a:pos x="258" y="114"/>
                </a:cxn>
                <a:cxn ang="0">
                  <a:pos x="268" y="297"/>
                </a:cxn>
                <a:cxn ang="0">
                  <a:pos x="274" y="319"/>
                </a:cxn>
                <a:cxn ang="0">
                  <a:pos x="282" y="328"/>
                </a:cxn>
                <a:cxn ang="0">
                  <a:pos x="300" y="334"/>
                </a:cxn>
                <a:cxn ang="0">
                  <a:pos x="317" y="329"/>
                </a:cxn>
                <a:cxn ang="0">
                  <a:pos x="326" y="319"/>
                </a:cxn>
                <a:cxn ang="0">
                  <a:pos x="334" y="297"/>
                </a:cxn>
                <a:cxn ang="0">
                  <a:pos x="334" y="103"/>
                </a:cxn>
                <a:cxn ang="0">
                  <a:pos x="328" y="71"/>
                </a:cxn>
                <a:cxn ang="0">
                  <a:pos x="317" y="43"/>
                </a:cxn>
                <a:cxn ang="0">
                  <a:pos x="299" y="20"/>
                </a:cxn>
                <a:cxn ang="0">
                  <a:pos x="273" y="5"/>
                </a:cxn>
                <a:cxn ang="0">
                  <a:pos x="241" y="0"/>
                </a:cxn>
                <a:cxn ang="0">
                  <a:pos x="71" y="2"/>
                </a:cxn>
                <a:cxn ang="0">
                  <a:pos x="43" y="14"/>
                </a:cxn>
                <a:cxn ang="0">
                  <a:pos x="23" y="34"/>
                </a:cxn>
                <a:cxn ang="0">
                  <a:pos x="10" y="61"/>
                </a:cxn>
                <a:cxn ang="0">
                  <a:pos x="2" y="92"/>
                </a:cxn>
                <a:cxn ang="0">
                  <a:pos x="0" y="290"/>
                </a:cxn>
                <a:cxn ang="0">
                  <a:pos x="5" y="313"/>
                </a:cxn>
                <a:cxn ang="0">
                  <a:pos x="13" y="325"/>
                </a:cxn>
                <a:cxn ang="0">
                  <a:pos x="25" y="332"/>
                </a:cxn>
                <a:cxn ang="0">
                  <a:pos x="46" y="331"/>
                </a:cxn>
                <a:cxn ang="0">
                  <a:pos x="55" y="325"/>
                </a:cxn>
                <a:cxn ang="0">
                  <a:pos x="66" y="305"/>
                </a:cxn>
                <a:cxn ang="0">
                  <a:pos x="68" y="114"/>
                </a:cxn>
              </a:cxnLst>
              <a:rect l="0" t="0" r="r" b="b"/>
              <a:pathLst>
                <a:path w="334" h="691">
                  <a:moveTo>
                    <a:pt x="77" y="114"/>
                  </a:moveTo>
                  <a:lnTo>
                    <a:pt x="77" y="634"/>
                  </a:lnTo>
                  <a:lnTo>
                    <a:pt x="77" y="643"/>
                  </a:lnTo>
                  <a:lnTo>
                    <a:pt x="77" y="652"/>
                  </a:lnTo>
                  <a:lnTo>
                    <a:pt x="80" y="662"/>
                  </a:lnTo>
                  <a:lnTo>
                    <a:pt x="83" y="669"/>
                  </a:lnTo>
                  <a:lnTo>
                    <a:pt x="85" y="672"/>
                  </a:lnTo>
                  <a:lnTo>
                    <a:pt x="88" y="677"/>
                  </a:lnTo>
                  <a:lnTo>
                    <a:pt x="91" y="680"/>
                  </a:lnTo>
                  <a:lnTo>
                    <a:pt x="94" y="681"/>
                  </a:lnTo>
                  <a:lnTo>
                    <a:pt x="101" y="686"/>
                  </a:lnTo>
                  <a:lnTo>
                    <a:pt x="104" y="688"/>
                  </a:lnTo>
                  <a:lnTo>
                    <a:pt x="109" y="689"/>
                  </a:lnTo>
                  <a:lnTo>
                    <a:pt x="118" y="691"/>
                  </a:lnTo>
                  <a:lnTo>
                    <a:pt x="124" y="691"/>
                  </a:lnTo>
                  <a:lnTo>
                    <a:pt x="129" y="689"/>
                  </a:lnTo>
                  <a:lnTo>
                    <a:pt x="137" y="686"/>
                  </a:lnTo>
                  <a:lnTo>
                    <a:pt x="140" y="685"/>
                  </a:lnTo>
                  <a:lnTo>
                    <a:pt x="144" y="681"/>
                  </a:lnTo>
                  <a:lnTo>
                    <a:pt x="150" y="677"/>
                  </a:lnTo>
                  <a:lnTo>
                    <a:pt x="155" y="669"/>
                  </a:lnTo>
                  <a:lnTo>
                    <a:pt x="158" y="662"/>
                  </a:lnTo>
                  <a:lnTo>
                    <a:pt x="160" y="652"/>
                  </a:lnTo>
                  <a:lnTo>
                    <a:pt x="161" y="643"/>
                  </a:lnTo>
                  <a:lnTo>
                    <a:pt x="161" y="634"/>
                  </a:lnTo>
                  <a:lnTo>
                    <a:pt x="161" y="339"/>
                  </a:lnTo>
                  <a:lnTo>
                    <a:pt x="173" y="339"/>
                  </a:lnTo>
                  <a:lnTo>
                    <a:pt x="173" y="634"/>
                  </a:lnTo>
                  <a:lnTo>
                    <a:pt x="173" y="643"/>
                  </a:lnTo>
                  <a:lnTo>
                    <a:pt x="173" y="652"/>
                  </a:lnTo>
                  <a:lnTo>
                    <a:pt x="176" y="662"/>
                  </a:lnTo>
                  <a:lnTo>
                    <a:pt x="179" y="669"/>
                  </a:lnTo>
                  <a:lnTo>
                    <a:pt x="182" y="672"/>
                  </a:lnTo>
                  <a:lnTo>
                    <a:pt x="184" y="677"/>
                  </a:lnTo>
                  <a:lnTo>
                    <a:pt x="187" y="680"/>
                  </a:lnTo>
                  <a:lnTo>
                    <a:pt x="190" y="681"/>
                  </a:lnTo>
                  <a:lnTo>
                    <a:pt x="198" y="686"/>
                  </a:lnTo>
                  <a:lnTo>
                    <a:pt x="202" y="688"/>
                  </a:lnTo>
                  <a:lnTo>
                    <a:pt x="205" y="689"/>
                  </a:lnTo>
                  <a:lnTo>
                    <a:pt x="216" y="691"/>
                  </a:lnTo>
                  <a:lnTo>
                    <a:pt x="225" y="689"/>
                  </a:lnTo>
                  <a:lnTo>
                    <a:pt x="233" y="686"/>
                  </a:lnTo>
                  <a:lnTo>
                    <a:pt x="238" y="685"/>
                  </a:lnTo>
                  <a:lnTo>
                    <a:pt x="241" y="681"/>
                  </a:lnTo>
                  <a:lnTo>
                    <a:pt x="247" y="677"/>
                  </a:lnTo>
                  <a:lnTo>
                    <a:pt x="251" y="669"/>
                  </a:lnTo>
                  <a:lnTo>
                    <a:pt x="256" y="662"/>
                  </a:lnTo>
                  <a:lnTo>
                    <a:pt x="258" y="652"/>
                  </a:lnTo>
                  <a:lnTo>
                    <a:pt x="258" y="643"/>
                  </a:lnTo>
                  <a:lnTo>
                    <a:pt x="258" y="634"/>
                  </a:lnTo>
                  <a:lnTo>
                    <a:pt x="258" y="114"/>
                  </a:lnTo>
                  <a:lnTo>
                    <a:pt x="267" y="114"/>
                  </a:lnTo>
                  <a:lnTo>
                    <a:pt x="267" y="290"/>
                  </a:lnTo>
                  <a:lnTo>
                    <a:pt x="268" y="297"/>
                  </a:lnTo>
                  <a:lnTo>
                    <a:pt x="270" y="305"/>
                  </a:lnTo>
                  <a:lnTo>
                    <a:pt x="271" y="313"/>
                  </a:lnTo>
                  <a:lnTo>
                    <a:pt x="274" y="319"/>
                  </a:lnTo>
                  <a:lnTo>
                    <a:pt x="276" y="322"/>
                  </a:lnTo>
                  <a:lnTo>
                    <a:pt x="279" y="325"/>
                  </a:lnTo>
                  <a:lnTo>
                    <a:pt x="282" y="328"/>
                  </a:lnTo>
                  <a:lnTo>
                    <a:pt x="285" y="329"/>
                  </a:lnTo>
                  <a:lnTo>
                    <a:pt x="291" y="332"/>
                  </a:lnTo>
                  <a:lnTo>
                    <a:pt x="300" y="334"/>
                  </a:lnTo>
                  <a:lnTo>
                    <a:pt x="310" y="332"/>
                  </a:lnTo>
                  <a:lnTo>
                    <a:pt x="313" y="331"/>
                  </a:lnTo>
                  <a:lnTo>
                    <a:pt x="317" y="329"/>
                  </a:lnTo>
                  <a:lnTo>
                    <a:pt x="320" y="328"/>
                  </a:lnTo>
                  <a:lnTo>
                    <a:pt x="322" y="325"/>
                  </a:lnTo>
                  <a:lnTo>
                    <a:pt x="326" y="319"/>
                  </a:lnTo>
                  <a:lnTo>
                    <a:pt x="329" y="313"/>
                  </a:lnTo>
                  <a:lnTo>
                    <a:pt x="333" y="305"/>
                  </a:lnTo>
                  <a:lnTo>
                    <a:pt x="334" y="297"/>
                  </a:lnTo>
                  <a:lnTo>
                    <a:pt x="334" y="290"/>
                  </a:lnTo>
                  <a:lnTo>
                    <a:pt x="334" y="114"/>
                  </a:lnTo>
                  <a:lnTo>
                    <a:pt x="334" y="103"/>
                  </a:lnTo>
                  <a:lnTo>
                    <a:pt x="333" y="92"/>
                  </a:lnTo>
                  <a:lnTo>
                    <a:pt x="331" y="81"/>
                  </a:lnTo>
                  <a:lnTo>
                    <a:pt x="328" y="71"/>
                  </a:lnTo>
                  <a:lnTo>
                    <a:pt x="325" y="61"/>
                  </a:lnTo>
                  <a:lnTo>
                    <a:pt x="322" y="52"/>
                  </a:lnTo>
                  <a:lnTo>
                    <a:pt x="317" y="43"/>
                  </a:lnTo>
                  <a:lnTo>
                    <a:pt x="311" y="34"/>
                  </a:lnTo>
                  <a:lnTo>
                    <a:pt x="305" y="26"/>
                  </a:lnTo>
                  <a:lnTo>
                    <a:pt x="299" y="20"/>
                  </a:lnTo>
                  <a:lnTo>
                    <a:pt x="291" y="14"/>
                  </a:lnTo>
                  <a:lnTo>
                    <a:pt x="282" y="9"/>
                  </a:lnTo>
                  <a:lnTo>
                    <a:pt x="273" y="5"/>
                  </a:lnTo>
                  <a:lnTo>
                    <a:pt x="264" y="2"/>
                  </a:lnTo>
                  <a:lnTo>
                    <a:pt x="251" y="0"/>
                  </a:lnTo>
                  <a:lnTo>
                    <a:pt x="241" y="0"/>
                  </a:lnTo>
                  <a:lnTo>
                    <a:pt x="94" y="0"/>
                  </a:lnTo>
                  <a:lnTo>
                    <a:pt x="81" y="0"/>
                  </a:lnTo>
                  <a:lnTo>
                    <a:pt x="71" y="2"/>
                  </a:lnTo>
                  <a:lnTo>
                    <a:pt x="62" y="5"/>
                  </a:lnTo>
                  <a:lnTo>
                    <a:pt x="52" y="9"/>
                  </a:lnTo>
                  <a:lnTo>
                    <a:pt x="43" y="14"/>
                  </a:lnTo>
                  <a:lnTo>
                    <a:pt x="36" y="20"/>
                  </a:lnTo>
                  <a:lnTo>
                    <a:pt x="29" y="26"/>
                  </a:lnTo>
                  <a:lnTo>
                    <a:pt x="23" y="34"/>
                  </a:lnTo>
                  <a:lnTo>
                    <a:pt x="17" y="43"/>
                  </a:lnTo>
                  <a:lnTo>
                    <a:pt x="13" y="52"/>
                  </a:lnTo>
                  <a:lnTo>
                    <a:pt x="10" y="61"/>
                  </a:lnTo>
                  <a:lnTo>
                    <a:pt x="6" y="71"/>
                  </a:lnTo>
                  <a:lnTo>
                    <a:pt x="3" y="81"/>
                  </a:lnTo>
                  <a:lnTo>
                    <a:pt x="2" y="92"/>
                  </a:lnTo>
                  <a:lnTo>
                    <a:pt x="0" y="103"/>
                  </a:lnTo>
                  <a:lnTo>
                    <a:pt x="0" y="114"/>
                  </a:lnTo>
                  <a:lnTo>
                    <a:pt x="0" y="290"/>
                  </a:lnTo>
                  <a:lnTo>
                    <a:pt x="0" y="297"/>
                  </a:lnTo>
                  <a:lnTo>
                    <a:pt x="2" y="305"/>
                  </a:lnTo>
                  <a:lnTo>
                    <a:pt x="5" y="313"/>
                  </a:lnTo>
                  <a:lnTo>
                    <a:pt x="8" y="319"/>
                  </a:lnTo>
                  <a:lnTo>
                    <a:pt x="10" y="322"/>
                  </a:lnTo>
                  <a:lnTo>
                    <a:pt x="13" y="325"/>
                  </a:lnTo>
                  <a:lnTo>
                    <a:pt x="14" y="328"/>
                  </a:lnTo>
                  <a:lnTo>
                    <a:pt x="17" y="329"/>
                  </a:lnTo>
                  <a:lnTo>
                    <a:pt x="25" y="332"/>
                  </a:lnTo>
                  <a:lnTo>
                    <a:pt x="34" y="334"/>
                  </a:lnTo>
                  <a:lnTo>
                    <a:pt x="43" y="332"/>
                  </a:lnTo>
                  <a:lnTo>
                    <a:pt x="46" y="331"/>
                  </a:lnTo>
                  <a:lnTo>
                    <a:pt x="49" y="329"/>
                  </a:lnTo>
                  <a:lnTo>
                    <a:pt x="52" y="328"/>
                  </a:lnTo>
                  <a:lnTo>
                    <a:pt x="55" y="325"/>
                  </a:lnTo>
                  <a:lnTo>
                    <a:pt x="60" y="319"/>
                  </a:lnTo>
                  <a:lnTo>
                    <a:pt x="63" y="313"/>
                  </a:lnTo>
                  <a:lnTo>
                    <a:pt x="66" y="305"/>
                  </a:lnTo>
                  <a:lnTo>
                    <a:pt x="66" y="297"/>
                  </a:lnTo>
                  <a:lnTo>
                    <a:pt x="68" y="290"/>
                  </a:lnTo>
                  <a:lnTo>
                    <a:pt x="68" y="114"/>
                  </a:lnTo>
                  <a:lnTo>
                    <a:pt x="77" y="114"/>
                  </a:lnTo>
                  <a:close/>
                </a:path>
              </a:pathLst>
            </a:custGeom>
            <a:solidFill>
              <a:srgbClr val="00B0F0"/>
            </a:solidFill>
            <a:ln w="9525">
              <a:noFill/>
              <a:round/>
              <a:headEnd/>
              <a:tailEnd/>
            </a:ln>
          </p:spPr>
          <p:txBody>
            <a:bodyPr/>
            <a:lstStyle/>
            <a:p>
              <a:pPr algn="ctr" fontAlgn="base">
                <a:spcBef>
                  <a:spcPct val="0"/>
                </a:spcBef>
                <a:spcAft>
                  <a:spcPct val="0"/>
                </a:spcAft>
              </a:pPr>
              <a:endParaRPr lang="en-US" sz="1320" b="1" dirty="0">
                <a:solidFill>
                  <a:srgbClr val="003366"/>
                </a:solidFill>
                <a:latin typeface="Arial Narrow" charset="0"/>
              </a:endParaRPr>
            </a:p>
          </p:txBody>
        </p:sp>
        <p:sp>
          <p:nvSpPr>
            <p:cNvPr id="138" name="Freeform 89"/>
            <p:cNvSpPr>
              <a:spLocks/>
            </p:cNvSpPr>
            <p:nvPr/>
          </p:nvSpPr>
          <p:spPr bwMode="auto">
            <a:xfrm>
              <a:off x="6293012" y="2845849"/>
              <a:ext cx="170915" cy="158975"/>
            </a:xfrm>
            <a:custGeom>
              <a:avLst/>
              <a:gdLst/>
              <a:ahLst/>
              <a:cxnLst>
                <a:cxn ang="0">
                  <a:pos x="66" y="0"/>
                </a:cxn>
                <a:cxn ang="0">
                  <a:pos x="60" y="0"/>
                </a:cxn>
                <a:cxn ang="0">
                  <a:pos x="52" y="1"/>
                </a:cxn>
                <a:cxn ang="0">
                  <a:pos x="46" y="3"/>
                </a:cxn>
                <a:cxn ang="0">
                  <a:pos x="40" y="4"/>
                </a:cxn>
                <a:cxn ang="0">
                  <a:pos x="34" y="7"/>
                </a:cxn>
                <a:cxn ang="0">
                  <a:pos x="29" y="12"/>
                </a:cxn>
                <a:cxn ang="0">
                  <a:pos x="19" y="20"/>
                </a:cxn>
                <a:cxn ang="0">
                  <a:pos x="16" y="24"/>
                </a:cxn>
                <a:cxn ang="0">
                  <a:pos x="11" y="30"/>
                </a:cxn>
                <a:cxn ang="0">
                  <a:pos x="5" y="41"/>
                </a:cxn>
                <a:cxn ang="0">
                  <a:pos x="3" y="47"/>
                </a:cxn>
                <a:cxn ang="0">
                  <a:pos x="2" y="55"/>
                </a:cxn>
                <a:cxn ang="0">
                  <a:pos x="0" y="61"/>
                </a:cxn>
                <a:cxn ang="0">
                  <a:pos x="0" y="67"/>
                </a:cxn>
                <a:cxn ang="0">
                  <a:pos x="0" y="75"/>
                </a:cxn>
                <a:cxn ang="0">
                  <a:pos x="0" y="78"/>
                </a:cxn>
                <a:cxn ang="0">
                  <a:pos x="2" y="81"/>
                </a:cxn>
                <a:cxn ang="0">
                  <a:pos x="3" y="87"/>
                </a:cxn>
                <a:cxn ang="0">
                  <a:pos x="5" y="93"/>
                </a:cxn>
                <a:cxn ang="0">
                  <a:pos x="8" y="99"/>
                </a:cxn>
                <a:cxn ang="0">
                  <a:pos x="11" y="105"/>
                </a:cxn>
                <a:cxn ang="0">
                  <a:pos x="16" y="110"/>
                </a:cxn>
                <a:cxn ang="0">
                  <a:pos x="19" y="114"/>
                </a:cxn>
                <a:cxn ang="0">
                  <a:pos x="23" y="119"/>
                </a:cxn>
                <a:cxn ang="0">
                  <a:pos x="29" y="124"/>
                </a:cxn>
                <a:cxn ang="0">
                  <a:pos x="34" y="127"/>
                </a:cxn>
                <a:cxn ang="0">
                  <a:pos x="40" y="130"/>
                </a:cxn>
                <a:cxn ang="0">
                  <a:pos x="46" y="133"/>
                </a:cxn>
                <a:cxn ang="0">
                  <a:pos x="52" y="134"/>
                </a:cxn>
                <a:cxn ang="0">
                  <a:pos x="60" y="136"/>
                </a:cxn>
                <a:cxn ang="0">
                  <a:pos x="66" y="136"/>
                </a:cxn>
                <a:cxn ang="0">
                  <a:pos x="74" y="136"/>
                </a:cxn>
                <a:cxn ang="0">
                  <a:pos x="80" y="134"/>
                </a:cxn>
                <a:cxn ang="0">
                  <a:pos x="86" y="133"/>
                </a:cxn>
                <a:cxn ang="0">
                  <a:pos x="92" y="130"/>
                </a:cxn>
                <a:cxn ang="0">
                  <a:pos x="98" y="127"/>
                </a:cxn>
                <a:cxn ang="0">
                  <a:pos x="103" y="124"/>
                </a:cxn>
                <a:cxn ang="0">
                  <a:pos x="114" y="114"/>
                </a:cxn>
                <a:cxn ang="0">
                  <a:pos x="118" y="110"/>
                </a:cxn>
                <a:cxn ang="0">
                  <a:pos x="121" y="105"/>
                </a:cxn>
                <a:cxn ang="0">
                  <a:pos x="127" y="93"/>
                </a:cxn>
                <a:cxn ang="0">
                  <a:pos x="129" y="87"/>
                </a:cxn>
                <a:cxn ang="0">
                  <a:pos x="130" y="81"/>
                </a:cxn>
                <a:cxn ang="0">
                  <a:pos x="132" y="75"/>
                </a:cxn>
                <a:cxn ang="0">
                  <a:pos x="132" y="67"/>
                </a:cxn>
                <a:cxn ang="0">
                  <a:pos x="130" y="55"/>
                </a:cxn>
                <a:cxn ang="0">
                  <a:pos x="129" y="47"/>
                </a:cxn>
                <a:cxn ang="0">
                  <a:pos x="127" y="41"/>
                </a:cxn>
                <a:cxn ang="0">
                  <a:pos x="124" y="35"/>
                </a:cxn>
                <a:cxn ang="0">
                  <a:pos x="121" y="30"/>
                </a:cxn>
                <a:cxn ang="0">
                  <a:pos x="114" y="20"/>
                </a:cxn>
                <a:cxn ang="0">
                  <a:pos x="109" y="15"/>
                </a:cxn>
                <a:cxn ang="0">
                  <a:pos x="103" y="12"/>
                </a:cxn>
                <a:cxn ang="0">
                  <a:pos x="98" y="7"/>
                </a:cxn>
                <a:cxn ang="0">
                  <a:pos x="92" y="4"/>
                </a:cxn>
                <a:cxn ang="0">
                  <a:pos x="86" y="3"/>
                </a:cxn>
                <a:cxn ang="0">
                  <a:pos x="80" y="1"/>
                </a:cxn>
                <a:cxn ang="0">
                  <a:pos x="74" y="0"/>
                </a:cxn>
                <a:cxn ang="0">
                  <a:pos x="66" y="0"/>
                </a:cxn>
              </a:cxnLst>
              <a:rect l="0" t="0" r="r" b="b"/>
              <a:pathLst>
                <a:path w="132" h="136">
                  <a:moveTo>
                    <a:pt x="66" y="0"/>
                  </a:moveTo>
                  <a:lnTo>
                    <a:pt x="60" y="0"/>
                  </a:lnTo>
                  <a:lnTo>
                    <a:pt x="52" y="1"/>
                  </a:lnTo>
                  <a:lnTo>
                    <a:pt x="46" y="3"/>
                  </a:lnTo>
                  <a:lnTo>
                    <a:pt x="40" y="4"/>
                  </a:lnTo>
                  <a:lnTo>
                    <a:pt x="34" y="7"/>
                  </a:lnTo>
                  <a:lnTo>
                    <a:pt x="29" y="12"/>
                  </a:lnTo>
                  <a:lnTo>
                    <a:pt x="19" y="20"/>
                  </a:lnTo>
                  <a:lnTo>
                    <a:pt x="16" y="24"/>
                  </a:lnTo>
                  <a:lnTo>
                    <a:pt x="11" y="30"/>
                  </a:lnTo>
                  <a:lnTo>
                    <a:pt x="5" y="41"/>
                  </a:lnTo>
                  <a:lnTo>
                    <a:pt x="3" y="47"/>
                  </a:lnTo>
                  <a:lnTo>
                    <a:pt x="2" y="55"/>
                  </a:lnTo>
                  <a:lnTo>
                    <a:pt x="0" y="61"/>
                  </a:lnTo>
                  <a:lnTo>
                    <a:pt x="0" y="67"/>
                  </a:lnTo>
                  <a:lnTo>
                    <a:pt x="0" y="75"/>
                  </a:lnTo>
                  <a:lnTo>
                    <a:pt x="0" y="78"/>
                  </a:lnTo>
                  <a:lnTo>
                    <a:pt x="2" y="81"/>
                  </a:lnTo>
                  <a:lnTo>
                    <a:pt x="3" y="87"/>
                  </a:lnTo>
                  <a:lnTo>
                    <a:pt x="5" y="93"/>
                  </a:lnTo>
                  <a:lnTo>
                    <a:pt x="8" y="99"/>
                  </a:lnTo>
                  <a:lnTo>
                    <a:pt x="11" y="105"/>
                  </a:lnTo>
                  <a:lnTo>
                    <a:pt x="16" y="110"/>
                  </a:lnTo>
                  <a:lnTo>
                    <a:pt x="19" y="114"/>
                  </a:lnTo>
                  <a:lnTo>
                    <a:pt x="23" y="119"/>
                  </a:lnTo>
                  <a:lnTo>
                    <a:pt x="29" y="124"/>
                  </a:lnTo>
                  <a:lnTo>
                    <a:pt x="34" y="127"/>
                  </a:lnTo>
                  <a:lnTo>
                    <a:pt x="40" y="130"/>
                  </a:lnTo>
                  <a:lnTo>
                    <a:pt x="46" y="133"/>
                  </a:lnTo>
                  <a:lnTo>
                    <a:pt x="52" y="134"/>
                  </a:lnTo>
                  <a:lnTo>
                    <a:pt x="60" y="136"/>
                  </a:lnTo>
                  <a:lnTo>
                    <a:pt x="66" y="136"/>
                  </a:lnTo>
                  <a:lnTo>
                    <a:pt x="74" y="136"/>
                  </a:lnTo>
                  <a:lnTo>
                    <a:pt x="80" y="134"/>
                  </a:lnTo>
                  <a:lnTo>
                    <a:pt x="86" y="133"/>
                  </a:lnTo>
                  <a:lnTo>
                    <a:pt x="92" y="130"/>
                  </a:lnTo>
                  <a:lnTo>
                    <a:pt x="98" y="127"/>
                  </a:lnTo>
                  <a:lnTo>
                    <a:pt x="103" y="124"/>
                  </a:lnTo>
                  <a:lnTo>
                    <a:pt x="114" y="114"/>
                  </a:lnTo>
                  <a:lnTo>
                    <a:pt x="118" y="110"/>
                  </a:lnTo>
                  <a:lnTo>
                    <a:pt x="121" y="105"/>
                  </a:lnTo>
                  <a:lnTo>
                    <a:pt x="127" y="93"/>
                  </a:lnTo>
                  <a:lnTo>
                    <a:pt x="129" y="87"/>
                  </a:lnTo>
                  <a:lnTo>
                    <a:pt x="130" y="81"/>
                  </a:lnTo>
                  <a:lnTo>
                    <a:pt x="132" y="75"/>
                  </a:lnTo>
                  <a:lnTo>
                    <a:pt x="132" y="67"/>
                  </a:lnTo>
                  <a:lnTo>
                    <a:pt x="130" y="55"/>
                  </a:lnTo>
                  <a:lnTo>
                    <a:pt x="129" y="47"/>
                  </a:lnTo>
                  <a:lnTo>
                    <a:pt x="127" y="41"/>
                  </a:lnTo>
                  <a:lnTo>
                    <a:pt x="124" y="35"/>
                  </a:lnTo>
                  <a:lnTo>
                    <a:pt x="121" y="30"/>
                  </a:lnTo>
                  <a:lnTo>
                    <a:pt x="114" y="20"/>
                  </a:lnTo>
                  <a:lnTo>
                    <a:pt x="109" y="15"/>
                  </a:lnTo>
                  <a:lnTo>
                    <a:pt x="103" y="12"/>
                  </a:lnTo>
                  <a:lnTo>
                    <a:pt x="98" y="7"/>
                  </a:lnTo>
                  <a:lnTo>
                    <a:pt x="92" y="4"/>
                  </a:lnTo>
                  <a:lnTo>
                    <a:pt x="86" y="3"/>
                  </a:lnTo>
                  <a:lnTo>
                    <a:pt x="80" y="1"/>
                  </a:lnTo>
                  <a:lnTo>
                    <a:pt x="74" y="0"/>
                  </a:lnTo>
                  <a:lnTo>
                    <a:pt x="66" y="0"/>
                  </a:lnTo>
                  <a:close/>
                </a:path>
              </a:pathLst>
            </a:custGeom>
            <a:solidFill>
              <a:srgbClr val="00B0F0"/>
            </a:solidFill>
            <a:ln w="9525">
              <a:noFill/>
              <a:round/>
              <a:headEnd/>
              <a:tailEnd/>
            </a:ln>
          </p:spPr>
          <p:txBody>
            <a:bodyPr/>
            <a:lstStyle/>
            <a:p>
              <a:pPr algn="ctr" fontAlgn="base">
                <a:spcBef>
                  <a:spcPct val="0"/>
                </a:spcBef>
                <a:spcAft>
                  <a:spcPct val="0"/>
                </a:spcAft>
              </a:pPr>
              <a:endParaRPr lang="en-US" sz="1320" b="1" dirty="0">
                <a:solidFill>
                  <a:srgbClr val="003366"/>
                </a:solidFill>
                <a:latin typeface="Arial Narrow" charset="0"/>
              </a:endParaRPr>
            </a:p>
          </p:txBody>
        </p:sp>
      </p:grpSp>
      <p:sp>
        <p:nvSpPr>
          <p:cNvPr id="139" name="Boog 110"/>
          <p:cNvSpPr/>
          <p:nvPr/>
        </p:nvSpPr>
        <p:spPr>
          <a:xfrm flipV="1">
            <a:off x="2944677" y="1692410"/>
            <a:ext cx="3257480" cy="3257478"/>
          </a:xfrm>
          <a:prstGeom prst="arc">
            <a:avLst>
              <a:gd name="adj1" fmla="val 13511672"/>
              <a:gd name="adj2" fmla="val 18878207"/>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nl-BE" sz="1320" b="1" dirty="0">
              <a:solidFill>
                <a:srgbClr val="0070C0"/>
              </a:solidFill>
            </a:endParaRPr>
          </a:p>
        </p:txBody>
      </p:sp>
      <p:sp>
        <p:nvSpPr>
          <p:cNvPr id="140" name="Boog 111"/>
          <p:cNvSpPr/>
          <p:nvPr/>
        </p:nvSpPr>
        <p:spPr>
          <a:xfrm rot="5400000">
            <a:off x="2944678" y="1692410"/>
            <a:ext cx="3257479" cy="3257480"/>
          </a:xfrm>
          <a:prstGeom prst="arc">
            <a:avLst>
              <a:gd name="adj1" fmla="val 12056197"/>
              <a:gd name="adj2" fmla="val 16468842"/>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nl-BE" sz="1320" b="1" dirty="0">
              <a:solidFill>
                <a:srgbClr val="0070C0"/>
              </a:solidFill>
            </a:endParaRPr>
          </a:p>
        </p:txBody>
      </p:sp>
      <p:sp>
        <p:nvSpPr>
          <p:cNvPr id="141" name="Boog 112"/>
          <p:cNvSpPr/>
          <p:nvPr/>
        </p:nvSpPr>
        <p:spPr>
          <a:xfrm rot="16200000">
            <a:off x="2928513" y="1758536"/>
            <a:ext cx="3257478" cy="3257480"/>
          </a:xfrm>
          <a:prstGeom prst="arc">
            <a:avLst>
              <a:gd name="adj1" fmla="val 16077008"/>
              <a:gd name="adj2" fmla="val 20410444"/>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nl-BE" sz="1320" b="1" dirty="0">
              <a:solidFill>
                <a:srgbClr val="0070C0"/>
              </a:solidFill>
            </a:endParaRPr>
          </a:p>
        </p:txBody>
      </p:sp>
      <p:cxnSp>
        <p:nvCxnSpPr>
          <p:cNvPr id="142" name="Rechte verbindingslijn met pijl 114"/>
          <p:cNvCxnSpPr/>
          <p:nvPr/>
        </p:nvCxnSpPr>
        <p:spPr>
          <a:xfrm>
            <a:off x="4573418" y="1998406"/>
            <a:ext cx="0" cy="695296"/>
          </a:xfrm>
          <a:prstGeom prst="straightConnector1">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3" name="Rechte verbindingslijn met pijl 116"/>
          <p:cNvCxnSpPr/>
          <p:nvPr/>
        </p:nvCxnSpPr>
        <p:spPr>
          <a:xfrm flipV="1">
            <a:off x="3582293" y="3446523"/>
            <a:ext cx="710286" cy="579758"/>
          </a:xfrm>
          <a:prstGeom prst="straightConnector1">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4" name="Rechte verbindingslijn met pijl 117"/>
          <p:cNvCxnSpPr/>
          <p:nvPr/>
        </p:nvCxnSpPr>
        <p:spPr>
          <a:xfrm flipH="1" flipV="1">
            <a:off x="4859520" y="3446523"/>
            <a:ext cx="714379" cy="579758"/>
          </a:xfrm>
          <a:prstGeom prst="straightConnector1">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nvGrpSpPr>
          <p:cNvPr id="12" name="Groep 11"/>
          <p:cNvGrpSpPr/>
          <p:nvPr/>
        </p:nvGrpSpPr>
        <p:grpSpPr>
          <a:xfrm>
            <a:off x="5427268" y="3728637"/>
            <a:ext cx="1517448" cy="896348"/>
            <a:chOff x="7222783" y="3745458"/>
            <a:chExt cx="1517448" cy="896348"/>
          </a:xfrm>
        </p:grpSpPr>
        <p:pic>
          <p:nvPicPr>
            <p:cNvPr id="133" name="Picture 10"/>
            <p:cNvPicPr>
              <a:picLocks noChangeAspect="1"/>
            </p:cNvPicPr>
            <p:nvPr/>
          </p:nvPicPr>
          <p:blipFill rotWithShape="1">
            <a:blip r:embed="rId9">
              <a:extLst>
                <a:ext uri="{28A0092B-C50C-407E-A947-70E740481C1C}">
                  <a14:useLocalDpi xmlns:a14="http://schemas.microsoft.com/office/drawing/2010/main" val="0"/>
                </a:ext>
              </a:extLst>
            </a:blip>
            <a:srcRect l="15361" r="-1" b="22909"/>
            <a:stretch/>
          </p:blipFill>
          <p:spPr>
            <a:xfrm>
              <a:off x="7597339" y="3745458"/>
              <a:ext cx="805774" cy="490732"/>
            </a:xfrm>
            <a:prstGeom prst="rect">
              <a:avLst/>
            </a:prstGeom>
          </p:spPr>
        </p:pic>
        <p:pic>
          <p:nvPicPr>
            <p:cNvPr id="147" name="Afbeelding 146"/>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blip>
            <a:stretch>
              <a:fillRect/>
            </a:stretch>
          </p:blipFill>
          <p:spPr>
            <a:xfrm>
              <a:off x="7543518" y="4205464"/>
              <a:ext cx="436342" cy="436342"/>
            </a:xfrm>
            <a:prstGeom prst="rect">
              <a:avLst/>
            </a:prstGeom>
          </p:spPr>
        </p:pic>
        <p:sp>
          <p:nvSpPr>
            <p:cNvPr id="148" name="Tekstvak 9"/>
            <p:cNvSpPr txBox="1"/>
            <p:nvPr/>
          </p:nvSpPr>
          <p:spPr>
            <a:xfrm>
              <a:off x="7222783" y="4351703"/>
              <a:ext cx="1517448" cy="2154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800" b="1" dirty="0">
                  <a:ln w="0"/>
                  <a:solidFill>
                    <a:srgbClr val="00AEEF"/>
                  </a:solidFill>
                </a:rPr>
                <a:t>Care</a:t>
              </a:r>
            </a:p>
          </p:txBody>
        </p:sp>
      </p:grpSp>
      <p:grpSp>
        <p:nvGrpSpPr>
          <p:cNvPr id="14" name="Groep 13"/>
          <p:cNvGrpSpPr/>
          <p:nvPr/>
        </p:nvGrpSpPr>
        <p:grpSpPr>
          <a:xfrm>
            <a:off x="2220616" y="3610394"/>
            <a:ext cx="1517448" cy="959171"/>
            <a:chOff x="4016131" y="3627215"/>
            <a:chExt cx="1517448" cy="959171"/>
          </a:xfrm>
        </p:grpSpPr>
        <p:pic>
          <p:nvPicPr>
            <p:cNvPr id="134"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8276" y="3627215"/>
              <a:ext cx="773695" cy="727218"/>
            </a:xfrm>
            <a:prstGeom prst="rect">
              <a:avLst/>
            </a:prstGeom>
          </p:spPr>
        </p:pic>
        <p:sp>
          <p:nvSpPr>
            <p:cNvPr id="146" name="Freeform 20"/>
            <p:cNvSpPr>
              <a:spLocks noEditPoints="1"/>
            </p:cNvSpPr>
            <p:nvPr/>
          </p:nvSpPr>
          <p:spPr bwMode="auto">
            <a:xfrm>
              <a:off x="4395891" y="4333597"/>
              <a:ext cx="135259" cy="252789"/>
            </a:xfrm>
            <a:custGeom>
              <a:avLst/>
              <a:gdLst/>
              <a:ahLst/>
              <a:cxnLst>
                <a:cxn ang="0">
                  <a:pos x="31" y="0"/>
                </a:cxn>
                <a:cxn ang="0">
                  <a:pos x="26" y="0"/>
                </a:cxn>
                <a:cxn ang="0">
                  <a:pos x="14" y="5"/>
                </a:cxn>
                <a:cxn ang="0">
                  <a:pos x="5" y="14"/>
                </a:cxn>
                <a:cxn ang="0">
                  <a:pos x="1" y="26"/>
                </a:cxn>
                <a:cxn ang="0">
                  <a:pos x="0" y="354"/>
                </a:cxn>
                <a:cxn ang="0">
                  <a:pos x="1" y="359"/>
                </a:cxn>
                <a:cxn ang="0">
                  <a:pos x="5" y="371"/>
                </a:cxn>
                <a:cxn ang="0">
                  <a:pos x="14" y="380"/>
                </a:cxn>
                <a:cxn ang="0">
                  <a:pos x="26" y="384"/>
                </a:cxn>
                <a:cxn ang="0">
                  <a:pos x="173" y="385"/>
                </a:cxn>
                <a:cxn ang="0">
                  <a:pos x="180" y="384"/>
                </a:cxn>
                <a:cxn ang="0">
                  <a:pos x="192" y="380"/>
                </a:cxn>
                <a:cxn ang="0">
                  <a:pos x="201" y="371"/>
                </a:cxn>
                <a:cxn ang="0">
                  <a:pos x="205" y="359"/>
                </a:cxn>
                <a:cxn ang="0">
                  <a:pos x="206" y="31"/>
                </a:cxn>
                <a:cxn ang="0">
                  <a:pos x="205" y="26"/>
                </a:cxn>
                <a:cxn ang="0">
                  <a:pos x="201" y="14"/>
                </a:cxn>
                <a:cxn ang="0">
                  <a:pos x="192" y="5"/>
                </a:cxn>
                <a:cxn ang="0">
                  <a:pos x="180" y="0"/>
                </a:cxn>
                <a:cxn ang="0">
                  <a:pos x="83" y="26"/>
                </a:cxn>
                <a:cxn ang="0">
                  <a:pos x="123" y="26"/>
                </a:cxn>
                <a:cxn ang="0">
                  <a:pos x="127" y="27"/>
                </a:cxn>
                <a:cxn ang="0">
                  <a:pos x="128" y="31"/>
                </a:cxn>
                <a:cxn ang="0">
                  <a:pos x="128" y="34"/>
                </a:cxn>
                <a:cxn ang="0">
                  <a:pos x="124" y="37"/>
                </a:cxn>
                <a:cxn ang="0">
                  <a:pos x="83" y="39"/>
                </a:cxn>
                <a:cxn ang="0">
                  <a:pos x="81" y="37"/>
                </a:cxn>
                <a:cxn ang="0">
                  <a:pos x="78" y="34"/>
                </a:cxn>
                <a:cxn ang="0">
                  <a:pos x="78" y="31"/>
                </a:cxn>
                <a:cxn ang="0">
                  <a:pos x="79" y="27"/>
                </a:cxn>
                <a:cxn ang="0">
                  <a:pos x="83" y="26"/>
                </a:cxn>
                <a:cxn ang="0">
                  <a:pos x="102" y="372"/>
                </a:cxn>
                <a:cxn ang="0">
                  <a:pos x="89" y="367"/>
                </a:cxn>
                <a:cxn ang="0">
                  <a:pos x="83" y="354"/>
                </a:cxn>
                <a:cxn ang="0">
                  <a:pos x="85" y="345"/>
                </a:cxn>
                <a:cxn ang="0">
                  <a:pos x="95" y="335"/>
                </a:cxn>
                <a:cxn ang="0">
                  <a:pos x="102" y="333"/>
                </a:cxn>
                <a:cxn ang="0">
                  <a:pos x="117" y="339"/>
                </a:cxn>
                <a:cxn ang="0">
                  <a:pos x="123" y="354"/>
                </a:cxn>
                <a:cxn ang="0">
                  <a:pos x="121" y="361"/>
                </a:cxn>
                <a:cxn ang="0">
                  <a:pos x="111" y="371"/>
                </a:cxn>
                <a:cxn ang="0">
                  <a:pos x="193" y="320"/>
                </a:cxn>
                <a:cxn ang="0">
                  <a:pos x="13" y="63"/>
                </a:cxn>
                <a:cxn ang="0">
                  <a:pos x="193" y="320"/>
                </a:cxn>
              </a:cxnLst>
              <a:rect l="0" t="0" r="r" b="b"/>
              <a:pathLst>
                <a:path w="206" h="385">
                  <a:moveTo>
                    <a:pt x="173" y="0"/>
                  </a:moveTo>
                  <a:lnTo>
                    <a:pt x="31" y="0"/>
                  </a:lnTo>
                  <a:lnTo>
                    <a:pt x="31" y="0"/>
                  </a:lnTo>
                  <a:lnTo>
                    <a:pt x="26" y="0"/>
                  </a:lnTo>
                  <a:lnTo>
                    <a:pt x="20" y="3"/>
                  </a:lnTo>
                  <a:lnTo>
                    <a:pt x="14" y="5"/>
                  </a:lnTo>
                  <a:lnTo>
                    <a:pt x="10" y="8"/>
                  </a:lnTo>
                  <a:lnTo>
                    <a:pt x="5" y="14"/>
                  </a:lnTo>
                  <a:lnTo>
                    <a:pt x="3" y="18"/>
                  </a:lnTo>
                  <a:lnTo>
                    <a:pt x="1" y="26"/>
                  </a:lnTo>
                  <a:lnTo>
                    <a:pt x="0" y="31"/>
                  </a:lnTo>
                  <a:lnTo>
                    <a:pt x="0" y="354"/>
                  </a:lnTo>
                  <a:lnTo>
                    <a:pt x="0" y="354"/>
                  </a:lnTo>
                  <a:lnTo>
                    <a:pt x="1" y="359"/>
                  </a:lnTo>
                  <a:lnTo>
                    <a:pt x="3" y="365"/>
                  </a:lnTo>
                  <a:lnTo>
                    <a:pt x="5" y="371"/>
                  </a:lnTo>
                  <a:lnTo>
                    <a:pt x="10" y="375"/>
                  </a:lnTo>
                  <a:lnTo>
                    <a:pt x="14" y="380"/>
                  </a:lnTo>
                  <a:lnTo>
                    <a:pt x="20" y="383"/>
                  </a:lnTo>
                  <a:lnTo>
                    <a:pt x="26" y="384"/>
                  </a:lnTo>
                  <a:lnTo>
                    <a:pt x="31" y="385"/>
                  </a:lnTo>
                  <a:lnTo>
                    <a:pt x="173" y="385"/>
                  </a:lnTo>
                  <a:lnTo>
                    <a:pt x="173" y="385"/>
                  </a:lnTo>
                  <a:lnTo>
                    <a:pt x="180" y="384"/>
                  </a:lnTo>
                  <a:lnTo>
                    <a:pt x="186" y="383"/>
                  </a:lnTo>
                  <a:lnTo>
                    <a:pt x="192" y="380"/>
                  </a:lnTo>
                  <a:lnTo>
                    <a:pt x="196" y="375"/>
                  </a:lnTo>
                  <a:lnTo>
                    <a:pt x="201" y="371"/>
                  </a:lnTo>
                  <a:lnTo>
                    <a:pt x="203" y="365"/>
                  </a:lnTo>
                  <a:lnTo>
                    <a:pt x="205" y="359"/>
                  </a:lnTo>
                  <a:lnTo>
                    <a:pt x="206" y="354"/>
                  </a:lnTo>
                  <a:lnTo>
                    <a:pt x="206" y="31"/>
                  </a:lnTo>
                  <a:lnTo>
                    <a:pt x="206" y="31"/>
                  </a:lnTo>
                  <a:lnTo>
                    <a:pt x="205" y="26"/>
                  </a:lnTo>
                  <a:lnTo>
                    <a:pt x="203" y="18"/>
                  </a:lnTo>
                  <a:lnTo>
                    <a:pt x="201" y="14"/>
                  </a:lnTo>
                  <a:lnTo>
                    <a:pt x="196" y="8"/>
                  </a:lnTo>
                  <a:lnTo>
                    <a:pt x="192" y="5"/>
                  </a:lnTo>
                  <a:lnTo>
                    <a:pt x="186" y="3"/>
                  </a:lnTo>
                  <a:lnTo>
                    <a:pt x="180" y="0"/>
                  </a:lnTo>
                  <a:lnTo>
                    <a:pt x="173" y="0"/>
                  </a:lnTo>
                  <a:close/>
                  <a:moveTo>
                    <a:pt x="83" y="26"/>
                  </a:moveTo>
                  <a:lnTo>
                    <a:pt x="123" y="26"/>
                  </a:lnTo>
                  <a:lnTo>
                    <a:pt x="123" y="26"/>
                  </a:lnTo>
                  <a:lnTo>
                    <a:pt x="124" y="26"/>
                  </a:lnTo>
                  <a:lnTo>
                    <a:pt x="127" y="27"/>
                  </a:lnTo>
                  <a:lnTo>
                    <a:pt x="128" y="29"/>
                  </a:lnTo>
                  <a:lnTo>
                    <a:pt x="128" y="31"/>
                  </a:lnTo>
                  <a:lnTo>
                    <a:pt x="128" y="31"/>
                  </a:lnTo>
                  <a:lnTo>
                    <a:pt x="128" y="34"/>
                  </a:lnTo>
                  <a:lnTo>
                    <a:pt x="127" y="36"/>
                  </a:lnTo>
                  <a:lnTo>
                    <a:pt x="124" y="37"/>
                  </a:lnTo>
                  <a:lnTo>
                    <a:pt x="123" y="39"/>
                  </a:lnTo>
                  <a:lnTo>
                    <a:pt x="83" y="39"/>
                  </a:lnTo>
                  <a:lnTo>
                    <a:pt x="83" y="39"/>
                  </a:lnTo>
                  <a:lnTo>
                    <a:pt x="81" y="37"/>
                  </a:lnTo>
                  <a:lnTo>
                    <a:pt x="79" y="36"/>
                  </a:lnTo>
                  <a:lnTo>
                    <a:pt x="78" y="34"/>
                  </a:lnTo>
                  <a:lnTo>
                    <a:pt x="78" y="31"/>
                  </a:lnTo>
                  <a:lnTo>
                    <a:pt x="78" y="31"/>
                  </a:lnTo>
                  <a:lnTo>
                    <a:pt x="78" y="29"/>
                  </a:lnTo>
                  <a:lnTo>
                    <a:pt x="79" y="27"/>
                  </a:lnTo>
                  <a:lnTo>
                    <a:pt x="81" y="26"/>
                  </a:lnTo>
                  <a:lnTo>
                    <a:pt x="83" y="26"/>
                  </a:lnTo>
                  <a:close/>
                  <a:moveTo>
                    <a:pt x="102" y="372"/>
                  </a:moveTo>
                  <a:lnTo>
                    <a:pt x="102" y="372"/>
                  </a:lnTo>
                  <a:lnTo>
                    <a:pt x="95" y="371"/>
                  </a:lnTo>
                  <a:lnTo>
                    <a:pt x="89" y="367"/>
                  </a:lnTo>
                  <a:lnTo>
                    <a:pt x="85" y="361"/>
                  </a:lnTo>
                  <a:lnTo>
                    <a:pt x="83" y="354"/>
                  </a:lnTo>
                  <a:lnTo>
                    <a:pt x="83" y="354"/>
                  </a:lnTo>
                  <a:lnTo>
                    <a:pt x="85" y="345"/>
                  </a:lnTo>
                  <a:lnTo>
                    <a:pt x="89" y="339"/>
                  </a:lnTo>
                  <a:lnTo>
                    <a:pt x="95" y="335"/>
                  </a:lnTo>
                  <a:lnTo>
                    <a:pt x="102" y="333"/>
                  </a:lnTo>
                  <a:lnTo>
                    <a:pt x="102" y="333"/>
                  </a:lnTo>
                  <a:lnTo>
                    <a:pt x="111" y="335"/>
                  </a:lnTo>
                  <a:lnTo>
                    <a:pt x="117" y="339"/>
                  </a:lnTo>
                  <a:lnTo>
                    <a:pt x="121" y="345"/>
                  </a:lnTo>
                  <a:lnTo>
                    <a:pt x="123" y="354"/>
                  </a:lnTo>
                  <a:lnTo>
                    <a:pt x="123" y="354"/>
                  </a:lnTo>
                  <a:lnTo>
                    <a:pt x="121" y="361"/>
                  </a:lnTo>
                  <a:lnTo>
                    <a:pt x="117" y="367"/>
                  </a:lnTo>
                  <a:lnTo>
                    <a:pt x="111" y="371"/>
                  </a:lnTo>
                  <a:lnTo>
                    <a:pt x="102" y="372"/>
                  </a:lnTo>
                  <a:close/>
                  <a:moveTo>
                    <a:pt x="193" y="320"/>
                  </a:moveTo>
                  <a:lnTo>
                    <a:pt x="13" y="320"/>
                  </a:lnTo>
                  <a:lnTo>
                    <a:pt x="13" y="63"/>
                  </a:lnTo>
                  <a:lnTo>
                    <a:pt x="193" y="63"/>
                  </a:lnTo>
                  <a:lnTo>
                    <a:pt x="193" y="320"/>
                  </a:lnTo>
                  <a:close/>
                </a:path>
              </a:pathLst>
            </a:custGeom>
            <a:solidFill>
              <a:srgbClr val="00ADF2"/>
            </a:solidFill>
            <a:ln w="9525">
              <a:noFill/>
              <a:round/>
              <a:headEnd/>
              <a:tailEnd/>
            </a:ln>
          </p:spPr>
          <p:txBody>
            <a:bodyPr vert="horz" wrap="square" lIns="109728" tIns="54864" rIns="109728" bIns="54864" numCol="1" anchor="t" anchorCtr="0" compatLnSpc="1">
              <a:prstTxWarp prst="textNoShape">
                <a:avLst/>
              </a:prstTxWarp>
            </a:bodyPr>
            <a:lstStyle/>
            <a:p>
              <a:pPr algn="ctr">
                <a:defRPr/>
              </a:pPr>
              <a:endParaRPr lang="en-US" sz="2160" kern="0" dirty="0">
                <a:solidFill>
                  <a:sysClr val="windowText" lastClr="000000"/>
                </a:solidFill>
                <a:latin typeface="Arial Narrow" charset="0"/>
              </a:endParaRPr>
            </a:p>
          </p:txBody>
        </p:sp>
        <p:sp>
          <p:nvSpPr>
            <p:cNvPr id="149" name="Tekstvak 12"/>
            <p:cNvSpPr txBox="1"/>
            <p:nvPr/>
          </p:nvSpPr>
          <p:spPr>
            <a:xfrm>
              <a:off x="4016131" y="4366977"/>
              <a:ext cx="1517448" cy="2154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800" b="1" dirty="0">
                  <a:ln w="0"/>
                  <a:solidFill>
                    <a:srgbClr val="00AEEF"/>
                  </a:solidFill>
                </a:rPr>
                <a:t>Access</a:t>
              </a:r>
            </a:p>
          </p:txBody>
        </p:sp>
      </p:grpSp>
      <p:grpSp>
        <p:nvGrpSpPr>
          <p:cNvPr id="13" name="Groep 12"/>
          <p:cNvGrpSpPr/>
          <p:nvPr/>
        </p:nvGrpSpPr>
        <p:grpSpPr>
          <a:xfrm>
            <a:off x="3986928" y="1179597"/>
            <a:ext cx="1172978" cy="944306"/>
            <a:chOff x="5782443" y="1432386"/>
            <a:chExt cx="1172978" cy="944306"/>
          </a:xfrm>
        </p:grpSpPr>
        <p:pic>
          <p:nvPicPr>
            <p:cNvPr id="135"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2443" y="1615999"/>
              <a:ext cx="1172978" cy="760693"/>
            </a:xfrm>
            <a:prstGeom prst="rect">
              <a:avLst/>
            </a:prstGeom>
          </p:spPr>
        </p:pic>
        <p:sp>
          <p:nvSpPr>
            <p:cNvPr id="145" name="Freeform 15"/>
            <p:cNvSpPr>
              <a:spLocks/>
            </p:cNvSpPr>
            <p:nvPr/>
          </p:nvSpPr>
          <p:spPr bwMode="auto">
            <a:xfrm>
              <a:off x="5865002" y="1451478"/>
              <a:ext cx="271288" cy="245547"/>
            </a:xfrm>
            <a:custGeom>
              <a:avLst/>
              <a:gdLst/>
              <a:ahLst/>
              <a:cxnLst>
                <a:cxn ang="0">
                  <a:pos x="333" y="140"/>
                </a:cxn>
                <a:cxn ang="0">
                  <a:pos x="333" y="17"/>
                </a:cxn>
                <a:cxn ang="0">
                  <a:pos x="263" y="17"/>
                </a:cxn>
                <a:cxn ang="0">
                  <a:pos x="263" y="69"/>
                </a:cxn>
                <a:cxn ang="0">
                  <a:pos x="193" y="0"/>
                </a:cxn>
                <a:cxn ang="0">
                  <a:pos x="0" y="192"/>
                </a:cxn>
                <a:cxn ang="0">
                  <a:pos x="34" y="192"/>
                </a:cxn>
                <a:cxn ang="0">
                  <a:pos x="34" y="386"/>
                </a:cxn>
                <a:cxn ang="0">
                  <a:pos x="140" y="386"/>
                </a:cxn>
                <a:cxn ang="0">
                  <a:pos x="140" y="228"/>
                </a:cxn>
                <a:cxn ang="0">
                  <a:pos x="245" y="228"/>
                </a:cxn>
                <a:cxn ang="0">
                  <a:pos x="245" y="386"/>
                </a:cxn>
                <a:cxn ang="0">
                  <a:pos x="351" y="386"/>
                </a:cxn>
                <a:cxn ang="0">
                  <a:pos x="351" y="192"/>
                </a:cxn>
                <a:cxn ang="0">
                  <a:pos x="385" y="192"/>
                </a:cxn>
                <a:cxn ang="0">
                  <a:pos x="333" y="140"/>
                </a:cxn>
              </a:cxnLst>
              <a:rect l="0" t="0" r="r" b="b"/>
              <a:pathLst>
                <a:path w="385" h="386">
                  <a:moveTo>
                    <a:pt x="333" y="140"/>
                  </a:moveTo>
                  <a:lnTo>
                    <a:pt x="333" y="17"/>
                  </a:lnTo>
                  <a:lnTo>
                    <a:pt x="263" y="17"/>
                  </a:lnTo>
                  <a:lnTo>
                    <a:pt x="263" y="69"/>
                  </a:lnTo>
                  <a:lnTo>
                    <a:pt x="193" y="0"/>
                  </a:lnTo>
                  <a:lnTo>
                    <a:pt x="0" y="192"/>
                  </a:lnTo>
                  <a:lnTo>
                    <a:pt x="34" y="192"/>
                  </a:lnTo>
                  <a:lnTo>
                    <a:pt x="34" y="386"/>
                  </a:lnTo>
                  <a:lnTo>
                    <a:pt x="140" y="386"/>
                  </a:lnTo>
                  <a:lnTo>
                    <a:pt x="140" y="228"/>
                  </a:lnTo>
                  <a:lnTo>
                    <a:pt x="245" y="228"/>
                  </a:lnTo>
                  <a:lnTo>
                    <a:pt x="245" y="386"/>
                  </a:lnTo>
                  <a:lnTo>
                    <a:pt x="351" y="386"/>
                  </a:lnTo>
                  <a:lnTo>
                    <a:pt x="351" y="192"/>
                  </a:lnTo>
                  <a:lnTo>
                    <a:pt x="385" y="192"/>
                  </a:lnTo>
                  <a:lnTo>
                    <a:pt x="333" y="140"/>
                  </a:lnTo>
                  <a:close/>
                </a:path>
              </a:pathLst>
            </a:custGeom>
            <a:solidFill>
              <a:srgbClr val="00ADF2"/>
            </a:solidFill>
            <a:ln w="9525">
              <a:noFill/>
              <a:round/>
              <a:headEnd/>
              <a:tailEnd/>
            </a:ln>
          </p:spPr>
          <p:txBody>
            <a:bodyPr vert="horz" wrap="square" lIns="109728" tIns="54864" rIns="109728" bIns="54864" numCol="1" anchor="t" anchorCtr="0" compatLnSpc="1">
              <a:prstTxWarp prst="textNoShape">
                <a:avLst/>
              </a:prstTxWarp>
            </a:bodyPr>
            <a:lstStyle/>
            <a:p>
              <a:pPr algn="ctr" fontAlgn="base">
                <a:spcBef>
                  <a:spcPct val="0"/>
                </a:spcBef>
                <a:spcAft>
                  <a:spcPct val="0"/>
                </a:spcAft>
              </a:pPr>
              <a:endParaRPr lang="en-US" sz="1320" b="1" dirty="0">
                <a:solidFill>
                  <a:srgbClr val="003366"/>
                </a:solidFill>
                <a:latin typeface="Arial Narrow"/>
                <a:sym typeface="Arial Narrow"/>
              </a:endParaRPr>
            </a:p>
          </p:txBody>
        </p:sp>
        <p:sp>
          <p:nvSpPr>
            <p:cNvPr id="150" name="Tekstvak 13"/>
            <p:cNvSpPr txBox="1"/>
            <p:nvPr/>
          </p:nvSpPr>
          <p:spPr>
            <a:xfrm>
              <a:off x="5979179" y="1432386"/>
              <a:ext cx="900958" cy="3385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800" b="1" dirty="0">
                  <a:ln w="0"/>
                  <a:solidFill>
                    <a:srgbClr val="00AEEF"/>
                  </a:solidFill>
                </a:rPr>
                <a:t>Financial </a:t>
              </a:r>
              <a:endParaRPr lang="nl-BE" sz="800" b="1" dirty="0" smtClean="0">
                <a:ln w="0"/>
                <a:solidFill>
                  <a:srgbClr val="00AEEF"/>
                </a:solidFill>
              </a:endParaRPr>
            </a:p>
            <a:p>
              <a:pPr algn="ctr"/>
              <a:r>
                <a:rPr lang="nl-BE" sz="800" b="1" dirty="0" smtClean="0">
                  <a:ln w="0"/>
                  <a:solidFill>
                    <a:srgbClr val="00AEEF"/>
                  </a:solidFill>
                </a:rPr>
                <a:t>solution</a:t>
              </a:r>
              <a:endParaRPr lang="nl-BE" sz="800" b="1" dirty="0">
                <a:ln w="0"/>
                <a:solidFill>
                  <a:srgbClr val="00AEEF"/>
                </a:solidFill>
              </a:endParaRPr>
            </a:p>
          </p:txBody>
        </p:sp>
      </p:gr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280638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1500"/>
                                        <p:tgtEl>
                                          <p:spTgt spid="142"/>
                                        </p:tgtEl>
                                      </p:cBhvr>
                                    </p:animEffect>
                                  </p:childTnLst>
                                </p:cTn>
                              </p:par>
                              <p:par>
                                <p:cTn id="12" presetID="22" presetClass="entr" presetSubtype="8" fill="hold"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wipe(left)">
                                      <p:cBhvr>
                                        <p:cTn id="14" dur="1500"/>
                                        <p:tgtEl>
                                          <p:spTgt spid="144"/>
                                        </p:tgtEl>
                                      </p:cBhvr>
                                    </p:animEffect>
                                  </p:childTnLst>
                                </p:cTn>
                              </p:par>
                              <p:par>
                                <p:cTn id="15" presetID="22" presetClass="entr" presetSubtype="2"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right)">
                                      <p:cBhvr>
                                        <p:cTn id="17" dur="1500"/>
                                        <p:tgtEl>
                                          <p:spTgt spid="143"/>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wipe(left)">
                                      <p:cBhvr>
                                        <p:cTn id="31" dur="1500"/>
                                        <p:tgtEl>
                                          <p:spTgt spid="140"/>
                                        </p:tgtEl>
                                      </p:cBhvr>
                                    </p:animEffect>
                                  </p:childTnLst>
                                </p:cTn>
                              </p:par>
                            </p:childTnLst>
                          </p:cTn>
                        </p:par>
                        <p:par>
                          <p:cTn id="32" fill="hold">
                            <p:stCondLst>
                              <p:cond delay="7000"/>
                            </p:stCondLst>
                            <p:childTnLst>
                              <p:par>
                                <p:cTn id="33" presetID="22" presetClass="entr" presetSubtype="2" fill="hold" grpId="0" nodeType="after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wipe(right)">
                                      <p:cBhvr>
                                        <p:cTn id="35" dur="1500"/>
                                        <p:tgtEl>
                                          <p:spTgt spid="139"/>
                                        </p:tgtEl>
                                      </p:cBhvr>
                                    </p:animEffect>
                                  </p:child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wipe(down)">
                                      <p:cBhvr>
                                        <p:cTn id="39" dur="1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495870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7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4" name="Afbeelding 13"/>
          <p:cNvPicPr>
            <a:picLocks noChangeAspect="1"/>
          </p:cNvPicPr>
          <p:nvPr/>
        </p:nvPicPr>
        <p:blipFill rotWithShape="1">
          <a:blip r:embed="rId7">
            <a:extLst>
              <a:ext uri="{28A0092B-C50C-407E-A947-70E740481C1C}">
                <a14:useLocalDpi xmlns:a14="http://schemas.microsoft.com/office/drawing/2010/main" val="0"/>
              </a:ext>
            </a:extLst>
          </a:blip>
          <a:srcRect l="3670" r="15704"/>
          <a:stretch/>
        </p:blipFill>
        <p:spPr>
          <a:xfrm>
            <a:off x="4645003" y="1422427"/>
            <a:ext cx="3527447" cy="2552263"/>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8</a:t>
            </a:fld>
            <a:endParaRPr lang="en-US" dirty="0"/>
          </a:p>
        </p:txBody>
      </p:sp>
      <p:sp>
        <p:nvSpPr>
          <p:cNvPr id="3" name="Titel 2"/>
          <p:cNvSpPr>
            <a:spLocks noGrp="1"/>
          </p:cNvSpPr>
          <p:nvPr>
            <p:ph type="title"/>
          </p:nvPr>
        </p:nvSpPr>
        <p:spPr/>
        <p:txBody>
          <a:bodyPr/>
          <a:lstStyle/>
          <a:p>
            <a:r>
              <a:rPr/>
              <a:t>Nous partageons et unissons notre expertise par le biais d’écosystèmes pour assister nos clients </a:t>
            </a:r>
            <a:endParaRPr lang="nl-NL" dirty="0"/>
          </a:p>
        </p:txBody>
      </p:sp>
      <p:pic>
        <p:nvPicPr>
          <p:cNvPr id="8" name="Afbeelding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1939" y="-16840"/>
            <a:ext cx="610627" cy="671638"/>
          </a:xfrm>
          <a:prstGeom prst="rect">
            <a:avLst/>
          </a:prstGeom>
        </p:spPr>
      </p:pic>
      <p:pic>
        <p:nvPicPr>
          <p:cNvPr id="12" name="Afbeelding 11"/>
          <p:cNvPicPr>
            <a:picLocks noChangeAspect="1"/>
          </p:cNvPicPr>
          <p:nvPr/>
        </p:nvPicPr>
        <p:blipFill rotWithShape="1">
          <a:blip r:embed="rId9">
            <a:extLst>
              <a:ext uri="{28A0092B-C50C-407E-A947-70E740481C1C}">
                <a14:useLocalDpi xmlns:a14="http://schemas.microsoft.com/office/drawing/2010/main" val="0"/>
              </a:ext>
            </a:extLst>
          </a:blip>
          <a:srcRect l="4740" r="5161"/>
          <a:stretch/>
        </p:blipFill>
        <p:spPr>
          <a:xfrm>
            <a:off x="971550" y="1417638"/>
            <a:ext cx="3511959" cy="2555875"/>
          </a:xfrm>
          <a:prstGeom prst="rect">
            <a:avLst/>
          </a:prstGeom>
        </p:spPr>
      </p:pic>
      <p:sp>
        <p:nvSpPr>
          <p:cNvPr id="13" name="Tekstvak 12"/>
          <p:cNvSpPr txBox="1"/>
          <p:nvPr/>
        </p:nvSpPr>
        <p:spPr>
          <a:xfrm>
            <a:off x="971550" y="4096158"/>
            <a:ext cx="7200900" cy="400110"/>
          </a:xfrm>
          <a:prstGeom prst="rect">
            <a:avLst/>
          </a:prstGeom>
          <a:solidFill>
            <a:schemeClr val="bg1">
              <a:lumMod val="95000"/>
            </a:schemeClr>
          </a:solidFill>
          <a:ln w="3175">
            <a:solidFill>
              <a:schemeClr val="bg1">
                <a:lumMod val="85000"/>
              </a:schemeClr>
            </a:solidFill>
          </a:ln>
        </p:spPr>
        <p:txBody>
          <a:bodyPr wrap="square" rtlCol="0">
            <a:spAutoFit/>
          </a:bodyPr>
          <a:lstStyle/>
          <a:p>
            <a:pPr algn="ctr"/>
            <a:r>
              <a:rPr sz="1000"/>
              <a:t>Avec Happy@Home, KBC et le prestataire de services ONS se lancent dans un </a:t>
            </a:r>
            <a:r>
              <a:rPr lang="nl-NL" sz="1000" b="1" dirty="0" err="1">
                <a:solidFill>
                  <a:schemeClr val="bg2"/>
                </a:solidFill>
              </a:rPr>
              <a:t>écosystème</a:t>
            </a:r>
            <a:r>
              <a:rPr sz="1000"/>
              <a:t> </a:t>
            </a:r>
            <a:r>
              <a:rPr lang="nl-NL" sz="1000" dirty="0" smtClean="0"/>
              <a:t/>
            </a:r>
            <a:br>
              <a:rPr lang="nl-NL" sz="1000" dirty="0" smtClean="0"/>
            </a:br>
            <a:r>
              <a:rPr sz="1000"/>
              <a:t>axé sur les </a:t>
            </a:r>
            <a:r>
              <a:rPr lang="nl-NL" sz="1000" b="1" dirty="0" smtClean="0">
                <a:solidFill>
                  <a:schemeClr val="bg2"/>
                </a:solidFill>
              </a:rPr>
              <a:t>soins à fournir</a:t>
            </a:r>
            <a:r>
              <a:rPr sz="1000"/>
              <a:t> </a:t>
            </a:r>
            <a:r>
              <a:rPr lang="nl-NL" sz="1000" b="1" dirty="0">
                <a:solidFill>
                  <a:schemeClr val="bg2"/>
                </a:solidFill>
              </a:rPr>
              <a:t>au </a:t>
            </a:r>
            <a:r>
              <a:rPr lang="nl-NL" sz="1000" b="1" dirty="0" smtClean="0">
                <a:solidFill>
                  <a:schemeClr val="bg2"/>
                </a:solidFill>
              </a:rPr>
              <a:t>client</a:t>
            </a:r>
            <a:r>
              <a:rPr sz="1000"/>
              <a:t>, en rendant l’aide très accessible à ce client. </a:t>
            </a: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1656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3371209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4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9134" y="2396007"/>
            <a:ext cx="2122819" cy="1114480"/>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9</a:t>
            </a:fld>
            <a:endParaRPr lang="en-US" dirty="0"/>
          </a:p>
        </p:txBody>
      </p:sp>
      <p:sp>
        <p:nvSpPr>
          <p:cNvPr id="3" name="Titel 2"/>
          <p:cNvSpPr>
            <a:spLocks noGrp="1"/>
          </p:cNvSpPr>
          <p:nvPr>
            <p:ph type="title"/>
          </p:nvPr>
        </p:nvSpPr>
        <p:spPr/>
        <p:txBody>
          <a:bodyPr/>
          <a:lstStyle/>
          <a:p>
            <a:r>
              <a:rPr lang="nl-NL" dirty="0" smtClean="0">
                <a:solidFill>
                  <a:schemeClr val="bg2"/>
                </a:solidFill>
              </a:rPr>
              <a:t>La tendance </a:t>
            </a:r>
            <a:r>
              <a:rPr lang="nl-NL" dirty="0">
                <a:solidFill>
                  <a:schemeClr val="bg2"/>
                </a:solidFill>
              </a:rPr>
              <a:t>vers une collaboration plus poussée</a:t>
            </a:r>
            <a:r>
              <a:rPr lang="nl-NL" dirty="0" smtClean="0">
                <a:solidFill>
                  <a:schemeClr val="bg2"/>
                </a:solidFill>
              </a:rPr>
              <a:t> s’accentue</a:t>
            </a:r>
            <a:r>
              <a:rPr lang="nl-NL" dirty="0">
                <a:solidFill>
                  <a:schemeClr val="bg2"/>
                </a:solidFill>
              </a:rPr>
              <a:t> depuis plusieurs </a:t>
            </a:r>
            <a:r>
              <a:rPr lang="nl-NL" dirty="0" smtClean="0">
                <a:solidFill>
                  <a:schemeClr val="bg2"/>
                </a:solidFill>
              </a:rPr>
              <a:t>années </a:t>
            </a:r>
            <a:r>
              <a:rPr lang="nl-NL" dirty="0">
                <a:solidFill>
                  <a:schemeClr val="bg2"/>
                </a:solidFill>
              </a:rPr>
              <a:t>dans le secteur </a:t>
            </a:r>
            <a:r>
              <a:rPr lang="nl-NL" dirty="0" smtClean="0">
                <a:solidFill>
                  <a:schemeClr val="bg2"/>
                </a:solidFill>
              </a:rPr>
              <a:t>financier</a:t>
            </a:r>
            <a:endParaRPr lang="nl-NL" dirty="0">
              <a:solidFill>
                <a:schemeClr val="bg2"/>
              </a:solidFill>
            </a:endParaRPr>
          </a:p>
        </p:txBody>
      </p:sp>
      <p:pic>
        <p:nvPicPr>
          <p:cNvPr id="13"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3265" y="2048429"/>
            <a:ext cx="1809636" cy="1809636"/>
          </a:xfrm>
          <a:prstGeom prst="rect">
            <a:avLst/>
          </a:prstGeom>
        </p:spPr>
      </p:pic>
      <p:grpSp>
        <p:nvGrpSpPr>
          <p:cNvPr id="24" name="Groep 23"/>
          <p:cNvGrpSpPr/>
          <p:nvPr/>
        </p:nvGrpSpPr>
        <p:grpSpPr>
          <a:xfrm>
            <a:off x="520389" y="1711211"/>
            <a:ext cx="3747423" cy="2484073"/>
            <a:chOff x="376011" y="1433680"/>
            <a:chExt cx="3747423" cy="2484073"/>
          </a:xfrm>
        </p:grpSpPr>
        <p:pic>
          <p:nvPicPr>
            <p:cNvPr id="19" name="Afbeelding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3479" y="2420706"/>
              <a:ext cx="1497047" cy="1497047"/>
            </a:xfrm>
            <a:prstGeom prst="rect">
              <a:avLst/>
            </a:prstGeom>
          </p:spPr>
        </p:pic>
        <p:pic>
          <p:nvPicPr>
            <p:cNvPr id="21" name="Afbeelding 20"/>
            <p:cNvPicPr>
              <a:picLocks noChangeAspect="1"/>
            </p:cNvPicPr>
            <p:nvPr/>
          </p:nvPicPr>
          <p:blipFill rotWithShape="1">
            <a:blip r:embed="rId10">
              <a:clrChange>
                <a:clrFrom>
                  <a:srgbClr val="FFFFFF"/>
                </a:clrFrom>
                <a:clrTo>
                  <a:srgbClr val="FFFFFF">
                    <a:alpha val="0"/>
                  </a:srgbClr>
                </a:clrTo>
              </a:clrChange>
            </a:blip>
            <a:srcRect l="10490" t="17555" r="13683" b="19222"/>
            <a:stretch/>
          </p:blipFill>
          <p:spPr>
            <a:xfrm>
              <a:off x="376011" y="2616040"/>
              <a:ext cx="2029523" cy="1077951"/>
            </a:xfrm>
            <a:prstGeom prst="rect">
              <a:avLst/>
            </a:prstGeom>
          </p:spPr>
        </p:pic>
        <p:pic>
          <p:nvPicPr>
            <p:cNvPr id="23" name="Afbeelding 22"/>
            <p:cNvPicPr>
              <a:picLocks noChangeAspect="1"/>
            </p:cNvPicPr>
            <p:nvPr/>
          </p:nvPicPr>
          <p:blipFill>
            <a:blip r:embed="rId11">
              <a:clrChange>
                <a:clrFrom>
                  <a:srgbClr val="FFFFFF"/>
                </a:clrFrom>
                <a:clrTo>
                  <a:srgbClr val="FFFFFF">
                    <a:alpha val="0"/>
                  </a:srgbClr>
                </a:clrTo>
              </a:clrChange>
            </a:blip>
            <a:stretch>
              <a:fillRect/>
            </a:stretch>
          </p:blipFill>
          <p:spPr>
            <a:xfrm>
              <a:off x="456309" y="1433680"/>
              <a:ext cx="3667125" cy="1247775"/>
            </a:xfrm>
            <a:prstGeom prst="rect">
              <a:avLst/>
            </a:prstGeom>
          </p:spPr>
        </p:pic>
      </p:grpSp>
      <p:pic>
        <p:nvPicPr>
          <p:cNvPr id="14" name="Afbeelding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31939" y="-16840"/>
            <a:ext cx="610627" cy="671638"/>
          </a:xfrm>
          <a:prstGeom prst="rect">
            <a:avLst/>
          </a:prstGeom>
        </p:spPr>
      </p:pic>
      <p:cxnSp>
        <p:nvCxnSpPr>
          <p:cNvPr id="6" name="Rechte verbindingslijn 5"/>
          <p:cNvCxnSpPr/>
          <p:nvPr/>
        </p:nvCxnSpPr>
        <p:spPr>
          <a:xfrm>
            <a:off x="4572000" y="1670050"/>
            <a:ext cx="0" cy="2724969"/>
          </a:xfrm>
          <a:prstGeom prst="line">
            <a:avLst/>
          </a:prstGeom>
          <a:ln w="3175">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35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3&quot;/&gt;&lt;CPresentation id=&quot;1&quot;&gt;&lt;m_precDefaultNumber/&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1&quot;&gt;&lt;elem m_fUsage=&quot;5.69532790000000060000E+000&quot;&gt;&lt;m_msothmcolidx val=&quot;0&quot;/&gt;&lt;m_rgb r=&quot;0&quot; g=&quot;ae&quot; b=&quot;ef&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BC Template">
  <a:themeElements>
    <a:clrScheme name="KBC June 14">
      <a:dk1>
        <a:srgbClr val="003366"/>
      </a:dk1>
      <a:lt1>
        <a:srgbClr val="FFFFFF"/>
      </a:lt1>
      <a:dk2>
        <a:srgbClr val="000000"/>
      </a:dk2>
      <a:lt2>
        <a:srgbClr val="00AEEF"/>
      </a:lt2>
      <a:accent1>
        <a:srgbClr val="FFFFFF"/>
      </a:accent1>
      <a:accent2>
        <a:srgbClr val="DEDEDE"/>
      </a:accent2>
      <a:accent3>
        <a:srgbClr val="00AEEF"/>
      </a:accent3>
      <a:accent4>
        <a:srgbClr val="B2B2B2"/>
      </a:accent4>
      <a:accent5>
        <a:srgbClr val="DEDEDE"/>
      </a:accent5>
      <a:accent6>
        <a:srgbClr val="004D9A"/>
      </a:accent6>
      <a:hlink>
        <a:srgbClr val="00AEEF"/>
      </a:hlink>
      <a:folHlink>
        <a:srgbClr val="B2B2B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2.xml><?xml version="1.0" encoding="utf-8"?>
<a:theme xmlns:a="http://schemas.openxmlformats.org/drawingml/2006/main" name="1_KBC Template">
  <a:themeElements>
    <a:clrScheme name="KBC June 14">
      <a:dk1>
        <a:srgbClr val="003366"/>
      </a:dk1>
      <a:lt1>
        <a:srgbClr val="FFFFFF"/>
      </a:lt1>
      <a:dk2>
        <a:srgbClr val="000000"/>
      </a:dk2>
      <a:lt2>
        <a:srgbClr val="00AEEF"/>
      </a:lt2>
      <a:accent1>
        <a:srgbClr val="FFFFFF"/>
      </a:accent1>
      <a:accent2>
        <a:srgbClr val="DEDEDE"/>
      </a:accent2>
      <a:accent3>
        <a:srgbClr val="00AEEF"/>
      </a:accent3>
      <a:accent4>
        <a:srgbClr val="B2B2B2"/>
      </a:accent4>
      <a:accent5>
        <a:srgbClr val="DEDEDE"/>
      </a:accent5>
      <a:accent6>
        <a:srgbClr val="004D9A"/>
      </a:accent6>
      <a:hlink>
        <a:srgbClr val="00AEEF"/>
      </a:hlink>
      <a:folHlink>
        <a:srgbClr val="B2B2B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dd2a442-b5ac-41d7-a9d3-5c9eaa3193fa" ContentTypeId="0x0101006651541C9F5CD8438E7EA09627A336330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mmunity Document" ma:contentTypeID="0x0101006651541C9F5CD8438E7EA09627A336330200BD26829BCB23DC449A8D2469124DFA3F" ma:contentTypeVersion="8" ma:contentTypeDescription="" ma:contentTypeScope="" ma:versionID="146e7ebdf4250181cd291e1b558880e7">
  <xsd:schema xmlns:xsd="http://www.w3.org/2001/XMLSchema" xmlns:xs="http://www.w3.org/2001/XMLSchema" xmlns:p="http://schemas.microsoft.com/office/2006/metadata/properties" xmlns:ns2="43933aee-399f-43e0-aa1a-9c9292980dd1" targetNamespace="http://schemas.microsoft.com/office/2006/metadata/properties" ma:root="true" ma:fieldsID="2be3763e2fc259d5bf9081c99d9b72b5" ns2:_="">
    <xsd:import namespace="43933aee-399f-43e0-aa1a-9c9292980dd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33aee-399f-43e0-aa1a-9c9292980d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 xmlns="43933aee-399f-43e0-aa1a-9c9292980dd1">HMR5TAJ4PYHA-5-48</_dlc_DocId>
    <_dlc_DocIdUrl xmlns="43933aee-399f-43e0-aa1a-9c9292980dd1">
      <Url>https://kbcgroup.sharepoint.com/sites/140530/_layouts/15/DocIdRedir.aspx?ID=HMR5TAJ4PYHA-5-48</Url>
      <Description>HMR5TAJ4PYHA-5-48</Description>
    </_dlc_DocIdUrl>
  </documentManagement>
</p:properties>
</file>

<file path=customXml/itemProps1.xml><?xml version="1.0" encoding="utf-8"?>
<ds:datastoreItem xmlns:ds="http://schemas.openxmlformats.org/officeDocument/2006/customXml" ds:itemID="{B57C151A-C6EE-4908-B0A5-CA6A5F65B165}">
  <ds:schemaRefs>
    <ds:schemaRef ds:uri="Microsoft.SharePoint.Taxonomy.ContentTypeSync"/>
  </ds:schemaRefs>
</ds:datastoreItem>
</file>

<file path=customXml/itemProps2.xml><?xml version="1.0" encoding="utf-8"?>
<ds:datastoreItem xmlns:ds="http://schemas.openxmlformats.org/officeDocument/2006/customXml" ds:itemID="{4C282F70-7817-4439-A29F-6F25A4D5F415}">
  <ds:schemaRefs>
    <ds:schemaRef ds:uri="http://schemas.microsoft.com/sharepoint/v3/contenttype/forms"/>
  </ds:schemaRefs>
</ds:datastoreItem>
</file>

<file path=customXml/itemProps3.xml><?xml version="1.0" encoding="utf-8"?>
<ds:datastoreItem xmlns:ds="http://schemas.openxmlformats.org/officeDocument/2006/customXml" ds:itemID="{8D5CD550-3926-4753-B9B8-9906D577C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33aee-399f-43e0-aa1a-9c9292980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30A2A6-1D66-4191-8B40-A83C967423B6}">
  <ds:schemaRefs>
    <ds:schemaRef ds:uri="http://schemas.microsoft.com/sharepoint/events"/>
  </ds:schemaRefs>
</ds:datastoreItem>
</file>

<file path=customXml/itemProps5.xml><?xml version="1.0" encoding="utf-8"?>
<ds:datastoreItem xmlns:ds="http://schemas.openxmlformats.org/officeDocument/2006/customXml" ds:itemID="{5E5FB9A6-8FF5-4B47-9312-3E746A6D791F}">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43933aee-399f-43e0-aa1a-9c9292980dd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1618</Words>
  <Application>Microsoft Office PowerPoint</Application>
  <PresentationFormat>On-screen Show (16:10)</PresentationFormat>
  <Paragraphs>367</Paragraphs>
  <Slides>41</Slides>
  <Notes>41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3" baseType="lpstr">
      <vt:lpstr>Arial Unicode MS</vt:lpstr>
      <vt:lpstr>ＭＳ Ｐゴシック</vt:lpstr>
      <vt:lpstr>Arial</vt:lpstr>
      <vt:lpstr>Arial Narrow</vt:lpstr>
      <vt:lpstr>Calibri</vt:lpstr>
      <vt:lpstr>Cooper Black</vt:lpstr>
      <vt:lpstr>Lucida Grande</vt:lpstr>
      <vt:lpstr>Verdana</vt:lpstr>
      <vt:lpstr>Wingdings</vt:lpstr>
      <vt:lpstr>KBC Template</vt:lpstr>
      <vt:lpstr>1_KBC Template</vt:lpstr>
      <vt:lpstr>think-cell Slide</vt:lpstr>
      <vt:lpstr>Happy@Home</vt:lpstr>
      <vt:lpstr>Sommaire </vt:lpstr>
      <vt:lpstr>KBC et ONS collaborent pour favoriser la qualité de vie et le confort à domicile de nos clients avec Happy@Home  </vt:lpstr>
      <vt:lpstr>Happy@Home est un exemple concret de la stratégie de KBC</vt:lpstr>
      <vt:lpstr>Ensemble, KBC et ONS vont plus loin en proposant Happy@Home pour répondre aux besoins changeants des clients</vt:lpstr>
      <vt:lpstr>KBC veut partir de ses propres activités fondamentales pour chercher activement des solutions à des besoins sociaux</vt:lpstr>
      <vt:lpstr>Nous combinons le confort d’utilisation d’une application avec la touche personnelle d’un interlocuteur chez ONS et chez KBC</vt:lpstr>
      <vt:lpstr>Nous partageons et unissons notre expertise par le biais d’écosystèmes pour assister nos clients </vt:lpstr>
      <vt:lpstr>La tendance vers une collaboration plus poussée s’accentue depuis plusieurs années dans le secteur financier</vt:lpstr>
      <vt:lpstr>KBC accorde de l’importance aux écosystèmes et aux solutions durables soucieux de la société et des problèmes d’aujourd’hui</vt:lpstr>
      <vt:lpstr>Sommaire </vt:lpstr>
      <vt:lpstr>Quels seront les différents sujets abordés ?</vt:lpstr>
      <vt:lpstr>Le temps consacré aux tâches ménagères</vt:lpstr>
      <vt:lpstr>Le temps consacré aux tâches ménagères</vt:lpstr>
      <vt:lpstr>Le temps consacré aux tâches ménagères</vt:lpstr>
      <vt:lpstr>Le temps consacré aux tâches ménagères</vt:lpstr>
      <vt:lpstr>Pourquoi les ménages externalisent des tâches</vt:lpstr>
      <vt:lpstr>Pourquoi les ménages externalisent des tâches</vt:lpstr>
      <vt:lpstr>Pourquoi les ménages externalisent des tâches</vt:lpstr>
      <vt:lpstr>Ampleur du marché</vt:lpstr>
      <vt:lpstr>Ampleur du marché</vt:lpstr>
      <vt:lpstr>Le rôle des pouvoirs publics</vt:lpstr>
      <vt:lpstr>Ampleur du marché</vt:lpstr>
      <vt:lpstr>Économies d’échelle et commercialisation</vt:lpstr>
      <vt:lpstr>Sommaire </vt:lpstr>
      <vt:lpstr>Happy@Home</vt:lpstr>
      <vt:lpstr>Happy@Home</vt:lpstr>
      <vt:lpstr>Happy@Home : "structure"</vt:lpstr>
      <vt:lpstr>Happy@Home : accès simple et rapide aux services </vt:lpstr>
      <vt:lpstr>Quels sont les avantages de Happy@Home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illustration 1 : Kathleen et Luc    Budget à prévoir : 1 515 € / an ou 126 € / mois  </vt:lpstr>
      <vt:lpstr>  Illustration 2 : Mia et Pieter    Budget à prévoir : 2.894 € / an ou 241 € / mois  </vt:lpstr>
      <vt:lpstr>Conclusion</vt:lpstr>
    </vt:vector>
  </TitlesOfParts>
  <Company>KBC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 template</dc:title>
  <dc:creator>Lumingu Laura</dc:creator>
  <cp:keywords>template</cp:keywords>
  <cp:lastModifiedBy>De Muyer Ilse</cp:lastModifiedBy>
  <cp:revision>215</cp:revision>
  <cp:lastPrinted>2016-11-21T07:40:42Z</cp:lastPrinted>
  <dcterms:created xsi:type="dcterms:W3CDTF">2015-07-07T06:47:27Z</dcterms:created>
  <dcterms:modified xsi:type="dcterms:W3CDTF">2016-11-21T07:46:21Z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0x0101006651541C9F5CD8438E7EA09627A336330200BD26829BCB23DC449A8D2469124DFA3F</vt:lpwstr>
  </property>
  <property fmtid="{D5CDD505-2E9C-101B-9397-08002B2CF9AE}" pid="3" name="_dlc_DocIdItemGuid">
    <vt:lpwstr>bc4eb667-ed7c-4da3-a45f-d60cce001c5a</vt:lpwstr>
  </property>
  <property fmtid="{D5CDD505-2E9C-101B-9397-08002B2CF9AE}" pid="4" name="TaxKeyword">
    <vt:lpwstr>37;#template|e58c69d9-3434-4db5-92f6-f646e4b19a46</vt:lpwstr>
  </property>
</Properties>
</file>