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1" r:id="rId2"/>
    <p:sldId id="268" r:id="rId3"/>
    <p:sldId id="262" r:id="rId4"/>
    <p:sldId id="265" r:id="rId5"/>
    <p:sldId id="263" r:id="rId6"/>
    <p:sldId id="264" r:id="rId7"/>
    <p:sldId id="256" r:id="rId8"/>
    <p:sldId id="270" r:id="rId9"/>
    <p:sldId id="269" r:id="rId10"/>
    <p:sldId id="257" r:id="rId11"/>
    <p:sldId id="258" r:id="rId12"/>
    <p:sldId id="259"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0" autoAdjust="0"/>
  </p:normalViewPr>
  <p:slideViewPr>
    <p:cSldViewPr>
      <p:cViewPr>
        <p:scale>
          <a:sx n="66" d="100"/>
          <a:sy n="66" d="100"/>
        </p:scale>
        <p:origin x="-1360" y="-39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9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3F01CC-5199-43E6-9F62-3BAA0A5BE23F}" type="datetimeFigureOut">
              <a:rPr lang="fr-BE" smtClean="0"/>
              <a:t>23/09/14</a:t>
            </a:fld>
            <a:endParaRPr lang="fr-B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6CB116-24FB-4FEB-ADCC-71168100D126}" type="slidenum">
              <a:rPr lang="fr-BE" smtClean="0"/>
              <a:t>‹#›</a:t>
            </a:fld>
            <a:endParaRPr lang="fr-BE"/>
          </a:p>
        </p:txBody>
      </p:sp>
    </p:spTree>
    <p:extLst>
      <p:ext uri="{BB962C8B-B14F-4D97-AF65-F5344CB8AC3E}">
        <p14:creationId xmlns:p14="http://schemas.microsoft.com/office/powerpoint/2010/main" val="2699383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06070-F8D1-48B6-B627-F02A656A52B1}" type="datetimeFigureOut">
              <a:rPr lang="fr-BE" smtClean="0"/>
              <a:t>23/09/14</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1F7D1-588D-4282-8010-5F146391B3E2}" type="slidenum">
              <a:rPr lang="fr-BE" smtClean="0"/>
              <a:t>‹#›</a:t>
            </a:fld>
            <a:endParaRPr lang="fr-BE"/>
          </a:p>
        </p:txBody>
      </p:sp>
    </p:spTree>
    <p:extLst>
      <p:ext uri="{BB962C8B-B14F-4D97-AF65-F5344CB8AC3E}">
        <p14:creationId xmlns:p14="http://schemas.microsoft.com/office/powerpoint/2010/main" val="9568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4C1F7D1-588D-4282-8010-5F146391B3E2}" type="slidenum">
              <a:rPr lang="fr-BE" smtClean="0"/>
              <a:t>9</a:t>
            </a:fld>
            <a:endParaRPr lang="fr-BE"/>
          </a:p>
        </p:txBody>
      </p:sp>
    </p:spTree>
    <p:extLst>
      <p:ext uri="{BB962C8B-B14F-4D97-AF65-F5344CB8AC3E}">
        <p14:creationId xmlns:p14="http://schemas.microsoft.com/office/powerpoint/2010/main" val="140806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4C910138-D958-4DBC-88A6-53CFB54EB1A2}" type="slidenum">
              <a:rPr lang="fr-BE" smtClean="0"/>
              <a:t>10</a:t>
            </a:fld>
            <a:endParaRPr lang="fr-BE"/>
          </a:p>
        </p:txBody>
      </p:sp>
    </p:spTree>
    <p:extLst>
      <p:ext uri="{BB962C8B-B14F-4D97-AF65-F5344CB8AC3E}">
        <p14:creationId xmlns:p14="http://schemas.microsoft.com/office/powerpoint/2010/main" val="2441859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9" name="Picture 5" descr="X:\Baby New !\Marketing\Foods\FY2013\Projects\Website improvements - materials and recos\Webpage Arthur\autres elements\banner_achtergro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53526" cy="47211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1"/>
            <a:ext cx="9144000" cy="6525344"/>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ctrTitle"/>
          </p:nvPr>
        </p:nvSpPr>
        <p:spPr>
          <a:xfrm>
            <a:off x="685800" y="1628800"/>
            <a:ext cx="7772400" cy="1470025"/>
          </a:xfrm>
        </p:spPr>
        <p:txBody>
          <a:bodyPr/>
          <a:lstStyle>
            <a:lvl1pPr>
              <a:defRPr>
                <a:solidFill>
                  <a:srgbClr val="006600"/>
                </a:solidFill>
              </a:defRPr>
            </a:lvl1pPr>
          </a:lstStyle>
          <a:p>
            <a:r>
              <a:rPr lang="en-US" smtClean="0"/>
              <a:t>Click to edit Master title style</a:t>
            </a:r>
            <a:endParaRPr lang="fr-BE" dirty="0"/>
          </a:p>
        </p:txBody>
      </p:sp>
      <p:sp>
        <p:nvSpPr>
          <p:cNvPr id="3" name="Subtitle 2"/>
          <p:cNvSpPr>
            <a:spLocks noGrp="1"/>
          </p:cNvSpPr>
          <p:nvPr>
            <p:ph type="subTitle" idx="1"/>
          </p:nvPr>
        </p:nvSpPr>
        <p:spPr>
          <a:xfrm>
            <a:off x="1371600" y="3284984"/>
            <a:ext cx="6400800" cy="1752600"/>
          </a:xfrm>
        </p:spPr>
        <p:txBody>
          <a:bodyPr/>
          <a:lstStyle>
            <a:lvl1pPr marL="0" indent="0" algn="ctr">
              <a:buNone/>
              <a:defRPr>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pic>
        <p:nvPicPr>
          <p:cNvPr id="1026" name="Picture 2" descr="X:\Baby New !\Marketing\Foods\FY2013\Projects\Website improvements - materials and recos\Webpage Arthur\autres elements\Arthur_Intr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55776" y="3376378"/>
            <a:ext cx="3755265" cy="35153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X:\Baby New !\Marketing\Foods\FY2013\Projects\Website improvements - materials and recos\Webpage Arthur\autres elements\decoratie_worte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5639459"/>
            <a:ext cx="1772022" cy="15406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X:\Baby New !\Marketing\Foods\FY2013\Projects\Website improvements - materials and recos\Webpage Arthur\autres elements\decoratie_banaa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8520" y="4599490"/>
            <a:ext cx="1772022" cy="15406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X:\Baby New !\Marketing\Foods\FY2013\Projects\Website improvements - materials and recos\Webpage Arthur\autres elements\decoratie_bord.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2690" y="4531074"/>
            <a:ext cx="1772022" cy="15406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Baby New !\Marketing\Foods\FY2013\Projects\Website improvements - materials and recos\Webpage Arthur\autres elements\decoratie_mes.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75656" y="4869160"/>
            <a:ext cx="1772022" cy="15406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X:\Baby New !\Marketing\Foods\FY2013\Projects\Website improvements - materials and recos\Webpage Arthur\autres elements\decoratie_peer.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40352" y="4509120"/>
            <a:ext cx="1772022" cy="15406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X:\Baby New !\Marketing\Foods\FY2013\Projects\Website improvements - materials and recos\Webpage Arthur\autres elements\decoratie_vork.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989140" y="5517232"/>
            <a:ext cx="1772022" cy="154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781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descr="X:\Baby New !\Marketing\Foods\FY2013\Projects\Website improvements - materials and recos\Webpage Arthur\autres elements\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userDrawn="1"/>
        </p:nvSpPr>
        <p:spPr>
          <a:xfrm>
            <a:off x="467544" y="404664"/>
            <a:ext cx="8424936" cy="864096"/>
          </a:xfrm>
          <a:prstGeom prst="round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006600"/>
              </a:solidFill>
            </a:endParaRPr>
          </a:p>
        </p:txBody>
      </p:sp>
      <p:sp>
        <p:nvSpPr>
          <p:cNvPr id="2" name="Title 1"/>
          <p:cNvSpPr>
            <a:spLocks noGrp="1"/>
          </p:cNvSpPr>
          <p:nvPr>
            <p:ph type="title"/>
          </p:nvPr>
        </p:nvSpPr>
        <p:spPr>
          <a:xfrm>
            <a:off x="457200" y="404664"/>
            <a:ext cx="8435280" cy="864096"/>
          </a:xfrm>
        </p:spPr>
        <p:txBody>
          <a:bodyPr>
            <a:normAutofit/>
          </a:bodyPr>
          <a:lstStyle>
            <a:lvl1pPr>
              <a:defRPr sz="3200">
                <a:solidFill>
                  <a:srgbClr val="006600"/>
                </a:solidFill>
              </a:defRPr>
            </a:lvl1pPr>
          </a:lstStyle>
          <a:p>
            <a:r>
              <a:rPr lang="en-US" dirty="0" smtClean="0"/>
              <a:t>Click to edit Master title style</a:t>
            </a:r>
            <a:endParaRPr lang="fr-BE" dirty="0"/>
          </a:p>
        </p:txBody>
      </p:sp>
      <p:sp>
        <p:nvSpPr>
          <p:cNvPr id="10" name="Title Placeholder 1"/>
          <p:cNvSpPr txBox="1">
            <a:spLocks/>
          </p:cNvSpPr>
          <p:nvPr userDrawn="1"/>
        </p:nvSpPr>
        <p:spPr>
          <a:xfrm>
            <a:off x="304800" y="241771"/>
            <a:ext cx="85876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BE" dirty="0"/>
          </a:p>
        </p:txBody>
      </p:sp>
      <p:sp>
        <p:nvSpPr>
          <p:cNvPr id="9" name="Rounded Rectangle 8"/>
          <p:cNvSpPr/>
          <p:nvPr userDrawn="1"/>
        </p:nvSpPr>
        <p:spPr>
          <a:xfrm>
            <a:off x="304800" y="1484784"/>
            <a:ext cx="8587680" cy="4824536"/>
          </a:xfrm>
          <a:prstGeom prst="round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ext Placeholder 14"/>
          <p:cNvSpPr>
            <a:spLocks noGrp="1"/>
          </p:cNvSpPr>
          <p:nvPr>
            <p:ph type="body" sz="quarter" idx="10"/>
          </p:nvPr>
        </p:nvSpPr>
        <p:spPr>
          <a:xfrm>
            <a:off x="468313" y="1628800"/>
            <a:ext cx="8280151" cy="4968850"/>
          </a:xfrm>
        </p:spPr>
        <p:txBody>
          <a:bodyPr>
            <a:normAutofit/>
          </a:bodyPr>
          <a:lstStyle>
            <a:lvl1pPr>
              <a:defRPr sz="2400">
                <a:solidFill>
                  <a:srgbClr val="006600"/>
                </a:solidFill>
              </a:defRPr>
            </a:lvl1pPr>
            <a:lvl2pPr>
              <a:defRPr sz="2000">
                <a:solidFill>
                  <a:srgbClr val="006600"/>
                </a:solidFill>
              </a:defRPr>
            </a:lvl2pPr>
            <a:lvl3pPr>
              <a:defRPr sz="1800">
                <a:solidFill>
                  <a:srgbClr val="006600"/>
                </a:solidFill>
              </a:defRPr>
            </a:lvl3pPr>
            <a:lvl4pPr>
              <a:defRPr sz="1600">
                <a:solidFill>
                  <a:srgbClr val="006600"/>
                </a:solidFill>
              </a:defRPr>
            </a:lvl4pPr>
            <a:lvl5pPr>
              <a:defRPr sz="1600">
                <a:solidFill>
                  <a:srgbClr val="0066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pic>
        <p:nvPicPr>
          <p:cNvPr id="8" name="Picture 2" descr="X:\Baby New !\Marketing\Foods\FY2013\Projects\Website improvements - materials and recos\Webpage Arthur\autres elements\Arthur_Intr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6914" y="5078753"/>
            <a:ext cx="1923053"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99686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050" name="Picture 2" descr="X:\Baby New !\Marketing\Foods\FY2013\Projects\Website improvements - materials and recos\Webpage Arthur\autres elements\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userDrawn="1"/>
        </p:nvSpPr>
        <p:spPr>
          <a:xfrm>
            <a:off x="467544" y="404664"/>
            <a:ext cx="8424936" cy="864096"/>
          </a:xfrm>
          <a:prstGeom prst="round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a:xfrm>
            <a:off x="457200" y="404664"/>
            <a:ext cx="8435280" cy="864096"/>
          </a:xfrm>
        </p:spPr>
        <p:txBody>
          <a:bodyPr>
            <a:normAutofit/>
          </a:bodyPr>
          <a:lstStyle>
            <a:lvl1pPr>
              <a:defRPr sz="3200">
                <a:solidFill>
                  <a:schemeClr val="accent3">
                    <a:lumMod val="75000"/>
                  </a:schemeClr>
                </a:solidFill>
              </a:defRPr>
            </a:lvl1pPr>
          </a:lstStyle>
          <a:p>
            <a:r>
              <a:rPr lang="en-US" dirty="0" smtClean="0"/>
              <a:t>Click to edit Master title style</a:t>
            </a:r>
            <a:endParaRPr lang="fr-BE" dirty="0"/>
          </a:p>
        </p:txBody>
      </p:sp>
      <p:sp>
        <p:nvSpPr>
          <p:cNvPr id="10" name="Title Placeholder 1"/>
          <p:cNvSpPr txBox="1">
            <a:spLocks/>
          </p:cNvSpPr>
          <p:nvPr userDrawn="1"/>
        </p:nvSpPr>
        <p:spPr>
          <a:xfrm>
            <a:off x="304800" y="241771"/>
            <a:ext cx="85876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BE" dirty="0"/>
          </a:p>
        </p:txBody>
      </p:sp>
      <p:pic>
        <p:nvPicPr>
          <p:cNvPr id="8" name="Picture 2" descr="X:\Baby New !\Marketing\Foods\FY2013\Projects\Website improvements - materials and recos\Webpage Arthur\autres elements\Arthur_Intr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6914" y="5078753"/>
            <a:ext cx="1923053"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3228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0729" y="4647605"/>
            <a:ext cx="6876521" cy="1362075"/>
          </a:xfrm>
        </p:spPr>
        <p:txBody>
          <a:bodyPr anchor="t">
            <a:normAutofit/>
          </a:bodyPr>
          <a:lstStyle>
            <a:lvl1pPr algn="l">
              <a:defRPr sz="3200" b="0" cap="none">
                <a:solidFill>
                  <a:srgbClr val="319136"/>
                </a:solidFill>
              </a:defRPr>
            </a:lvl1pPr>
          </a:lstStyle>
          <a:p>
            <a:r>
              <a:rPr lang="nl-BE" dirty="0" smtClean="0"/>
              <a:t>Titelstijl van model bewerken Titelstijl van model bewerken Titelstijl van model bewerken</a:t>
            </a:r>
            <a:endParaRPr lang="nl-NL" dirty="0"/>
          </a:p>
        </p:txBody>
      </p:sp>
      <p:pic>
        <p:nvPicPr>
          <p:cNvPr id="3" name="Picture 2" descr="bottom_b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09680"/>
            <a:ext cx="9144000" cy="848320"/>
          </a:xfrm>
          <a:prstGeom prst="rect">
            <a:avLst/>
          </a:prstGeom>
        </p:spPr>
      </p:pic>
    </p:spTree>
    <p:extLst>
      <p:ext uri="{BB962C8B-B14F-4D97-AF65-F5344CB8AC3E}">
        <p14:creationId xmlns:p14="http://schemas.microsoft.com/office/powerpoint/2010/main" val="1516150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DB739-B5DF-4F2F-9FE9-B4239060AF98}" type="datetimeFigureOut">
              <a:rPr lang="fr-BE" smtClean="0"/>
              <a:t>23/09/14</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FE2E8-F494-476F-9574-77D65EA1303A}" type="slidenum">
              <a:rPr lang="fr-BE" smtClean="0"/>
              <a:t>‹#›</a:t>
            </a:fld>
            <a:endParaRPr lang="fr-BE"/>
          </a:p>
        </p:txBody>
      </p:sp>
    </p:spTree>
    <p:extLst>
      <p:ext uri="{BB962C8B-B14F-4D97-AF65-F5344CB8AC3E}">
        <p14:creationId xmlns:p14="http://schemas.microsoft.com/office/powerpoint/2010/main" val="3985835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s://itunes.apple.com/be/app/arthur-play/id891596570?mt=8" TargetMode="External"/><Relationship Id="rId5"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s://itunes.apple.com/be/app/arthur-play/id891596570?mt=8" TargetMode="External"/><Relationship Id="rId5" Type="http://schemas.openxmlformats.org/officeDocument/2006/relationships/image" Target="../media/image30.jpe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hyperlink" Target="https://itunes.apple.com/be/app/arthur-play/id891596570?mt=8" TargetMode="External"/><Relationship Id="rId6" Type="http://schemas.openxmlformats.org/officeDocument/2006/relationships/image" Target="../media/image30.jpeg"/><Relationship Id="rId7" Type="http://schemas.openxmlformats.org/officeDocument/2006/relationships/image" Target="../media/image38.png"/><Relationship Id="rId8" Type="http://schemas.openxmlformats.org/officeDocument/2006/relationships/image" Target="../media/image39.jpeg"/><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hyperlink" Target="https://www.youtube.com/watch?v=4ETN3BC64W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 y="0"/>
            <a:ext cx="116972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2536" y="-171400"/>
            <a:ext cx="12313368" cy="7488832"/>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01" y="5240971"/>
            <a:ext cx="5068986" cy="85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5987" y="5084542"/>
            <a:ext cx="1195710" cy="1200329"/>
          </a:xfrm>
          <a:prstGeom prst="rect">
            <a:avLst/>
          </a:prstGeom>
          <a:noFill/>
        </p:spPr>
        <p:txBody>
          <a:bodyPr wrap="square" rtlCol="0">
            <a:spAutoFit/>
          </a:bodyPr>
          <a:lstStyle/>
          <a:p>
            <a:r>
              <a:rPr lang="nl-BE" sz="7200" b="1" dirty="0">
                <a:solidFill>
                  <a:schemeClr val="accent1">
                    <a:lumMod val="50000"/>
                  </a:schemeClr>
                </a:solidFill>
              </a:rPr>
              <a:t>&amp;</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9681" y="4437112"/>
            <a:ext cx="2887784" cy="1990718"/>
          </a:xfrm>
          <a:prstGeom prst="rect">
            <a:avLst/>
          </a:prstGeom>
        </p:spPr>
      </p:pic>
    </p:spTree>
    <p:extLst>
      <p:ext uri="{BB962C8B-B14F-4D97-AF65-F5344CB8AC3E}">
        <p14:creationId xmlns:p14="http://schemas.microsoft.com/office/powerpoint/2010/main" val="15854496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444208" y="4510861"/>
            <a:ext cx="2520113" cy="646331"/>
          </a:xfrm>
          <a:prstGeom prst="rect">
            <a:avLst/>
          </a:prstGeom>
          <a:noFill/>
        </p:spPr>
        <p:txBody>
          <a:bodyPr wrap="square" rtlCol="0">
            <a:spAutoFit/>
          </a:bodyPr>
          <a:lstStyle/>
          <a:p>
            <a:pPr marL="285750" indent="-285750">
              <a:buFont typeface="Wingdings" panose="05000000000000000000" pitchFamily="2" charset="2"/>
              <a:buChar char="ü"/>
            </a:pPr>
            <a:r>
              <a:rPr lang="nl-BE" b="1" dirty="0" smtClean="0">
                <a:solidFill>
                  <a:srgbClr val="008000"/>
                </a:solidFill>
              </a:rPr>
              <a:t>E-coupons </a:t>
            </a:r>
            <a:r>
              <a:rPr lang="nl-BE" dirty="0" smtClean="0">
                <a:solidFill>
                  <a:srgbClr val="008000"/>
                </a:solidFill>
              </a:rPr>
              <a:t>interface</a:t>
            </a:r>
            <a:endParaRPr lang="nl-BE" dirty="0">
              <a:solidFill>
                <a:srgbClr val="008000"/>
              </a:solidFill>
            </a:endParaRPr>
          </a:p>
          <a:p>
            <a:pPr marL="285750" indent="-285750">
              <a:buFontTx/>
              <a:buChar char="-"/>
            </a:pPr>
            <a:endParaRPr lang="nl-BE" dirty="0" smtClean="0">
              <a:solidFill>
                <a:srgbClr val="008000"/>
              </a:solidFill>
            </a:endParaRPr>
          </a:p>
        </p:txBody>
      </p:sp>
      <p:pic>
        <p:nvPicPr>
          <p:cNvPr id="5122" name="Picture 2" descr="X:\Baby New !\Marketing\Milk\FY14\Activation campaign\sticker APP Olvarit\ipad+iphone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26" y="1347195"/>
            <a:ext cx="6148892" cy="44580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6024" y="200834"/>
            <a:ext cx="8748464" cy="646331"/>
          </a:xfrm>
          <a:prstGeom prst="rect">
            <a:avLst/>
          </a:prstGeom>
          <a:noFill/>
        </p:spPr>
        <p:txBody>
          <a:bodyPr wrap="square" rtlCol="0">
            <a:spAutoFit/>
          </a:bodyPr>
          <a:lstStyle/>
          <a:p>
            <a:r>
              <a:rPr lang="nl-BE" sz="3200" b="1" dirty="0" smtClean="0">
                <a:solidFill>
                  <a:srgbClr val="002A7E"/>
                </a:solidFill>
                <a:latin typeface="Narkisim" panose="020E0502050101010101" pitchFamily="34" charset="-79"/>
                <a:cs typeface="Narkisim" panose="020E0502050101010101" pitchFamily="34" charset="-79"/>
              </a:rPr>
              <a:t>            </a:t>
            </a:r>
            <a:r>
              <a:rPr lang="nl-BE" sz="3600" b="1" dirty="0" smtClean="0">
                <a:solidFill>
                  <a:srgbClr val="002A7E"/>
                </a:solidFill>
                <a:latin typeface="MV Boli" panose="02000500030200090000" pitchFamily="2" charset="0"/>
                <a:cs typeface="MV Boli" panose="02000500030200090000" pitchFamily="2" charset="0"/>
              </a:rPr>
              <a:t>“</a:t>
            </a:r>
            <a:r>
              <a:rPr lang="nl-BE" sz="3600" b="1" dirty="0" smtClean="0">
                <a:solidFill>
                  <a:srgbClr val="009900"/>
                </a:solidFill>
                <a:latin typeface="MV Boli" panose="02000500030200090000" pitchFamily="2" charset="0"/>
                <a:cs typeface="MV Boli" panose="02000500030200090000" pitchFamily="2" charset="0"/>
              </a:rPr>
              <a:t>Arthur Play</a:t>
            </a:r>
            <a:r>
              <a:rPr lang="nl-BE" sz="3600" b="1" dirty="0" smtClean="0">
                <a:solidFill>
                  <a:srgbClr val="002A7E"/>
                </a:solidFill>
                <a:latin typeface="MV Boli" panose="02000500030200090000" pitchFamily="2" charset="0"/>
                <a:cs typeface="MV Boli" panose="02000500030200090000" pitchFamily="2" charset="0"/>
              </a:rPr>
              <a:t>” APP is live ! </a:t>
            </a:r>
            <a:endParaRPr lang="fr-BE" sz="3600" b="1" dirty="0">
              <a:solidFill>
                <a:srgbClr val="002A7E"/>
              </a:solidFill>
              <a:latin typeface="MV Boli" panose="02000500030200090000" pitchFamily="2" charset="0"/>
              <a:cs typeface="MV Boli" panose="02000500030200090000" pitchFamily="2" charset="0"/>
            </a:endParaRPr>
          </a:p>
        </p:txBody>
      </p:sp>
      <p:sp>
        <p:nvSpPr>
          <p:cNvPr id="2" name="Rectangle 1"/>
          <p:cNvSpPr/>
          <p:nvPr/>
        </p:nvSpPr>
        <p:spPr>
          <a:xfrm>
            <a:off x="6384167" y="1702549"/>
            <a:ext cx="2018501" cy="369332"/>
          </a:xfrm>
          <a:prstGeom prst="rect">
            <a:avLst/>
          </a:prstGeom>
        </p:spPr>
        <p:txBody>
          <a:bodyPr wrap="none">
            <a:spAutoFit/>
          </a:bodyPr>
          <a:lstStyle/>
          <a:p>
            <a:pPr marL="285750" indent="-285750">
              <a:buFont typeface="Wingdings" panose="05000000000000000000" pitchFamily="2" charset="2"/>
              <a:buChar char="ü"/>
            </a:pPr>
            <a:r>
              <a:rPr lang="nl-BE" b="1" dirty="0" smtClean="0">
                <a:solidFill>
                  <a:srgbClr val="008000"/>
                </a:solidFill>
              </a:rPr>
              <a:t>Gratis</a:t>
            </a:r>
            <a:r>
              <a:rPr lang="nl-BE" dirty="0" smtClean="0">
                <a:solidFill>
                  <a:srgbClr val="008000"/>
                </a:solidFill>
              </a:rPr>
              <a:t> </a:t>
            </a:r>
            <a:r>
              <a:rPr lang="nl-BE" dirty="0">
                <a:solidFill>
                  <a:srgbClr val="008000"/>
                </a:solidFill>
              </a:rPr>
              <a:t>download</a:t>
            </a:r>
          </a:p>
        </p:txBody>
      </p:sp>
      <p:sp>
        <p:nvSpPr>
          <p:cNvPr id="3" name="Rectangle 2"/>
          <p:cNvSpPr/>
          <p:nvPr/>
        </p:nvSpPr>
        <p:spPr>
          <a:xfrm>
            <a:off x="6372200" y="2206605"/>
            <a:ext cx="2454518" cy="369332"/>
          </a:xfrm>
          <a:prstGeom prst="rect">
            <a:avLst/>
          </a:prstGeom>
        </p:spPr>
        <p:txBody>
          <a:bodyPr wrap="none">
            <a:spAutoFit/>
          </a:bodyPr>
          <a:lstStyle/>
          <a:p>
            <a:pPr marL="285750" indent="-285750">
              <a:buFont typeface="Wingdings" panose="05000000000000000000" pitchFamily="2" charset="2"/>
              <a:buChar char="ü"/>
            </a:pPr>
            <a:r>
              <a:rPr lang="nl-BE" b="1" dirty="0" smtClean="0">
                <a:solidFill>
                  <a:srgbClr val="008000"/>
                </a:solidFill>
              </a:rPr>
              <a:t>Educatieve</a:t>
            </a:r>
            <a:r>
              <a:rPr lang="nl-BE" dirty="0" smtClean="0">
                <a:solidFill>
                  <a:srgbClr val="008000"/>
                </a:solidFill>
              </a:rPr>
              <a:t> spelletjes </a:t>
            </a:r>
            <a:endParaRPr lang="fr-BE" dirty="0"/>
          </a:p>
        </p:txBody>
      </p:sp>
      <p:sp>
        <p:nvSpPr>
          <p:cNvPr id="4" name="Rectangle 3"/>
          <p:cNvSpPr/>
          <p:nvPr/>
        </p:nvSpPr>
        <p:spPr>
          <a:xfrm>
            <a:off x="6393004" y="2782669"/>
            <a:ext cx="2313454" cy="369332"/>
          </a:xfrm>
          <a:prstGeom prst="rect">
            <a:avLst/>
          </a:prstGeom>
        </p:spPr>
        <p:txBody>
          <a:bodyPr wrap="none">
            <a:spAutoFit/>
          </a:bodyPr>
          <a:lstStyle/>
          <a:p>
            <a:pPr marL="285750" indent="-285750">
              <a:buFont typeface="Wingdings" panose="05000000000000000000" pitchFamily="2" charset="2"/>
              <a:buChar char="ü"/>
            </a:pPr>
            <a:r>
              <a:rPr lang="nl-BE" b="1" dirty="0" smtClean="0">
                <a:solidFill>
                  <a:srgbClr val="008000"/>
                </a:solidFill>
              </a:rPr>
              <a:t>Intuïtieve</a:t>
            </a:r>
            <a:r>
              <a:rPr lang="nl-BE" dirty="0" smtClean="0">
                <a:solidFill>
                  <a:srgbClr val="008000"/>
                </a:solidFill>
              </a:rPr>
              <a:t> </a:t>
            </a:r>
            <a:r>
              <a:rPr lang="nl-BE" dirty="0">
                <a:solidFill>
                  <a:srgbClr val="008000"/>
                </a:solidFill>
              </a:rPr>
              <a:t>interface </a:t>
            </a:r>
            <a:endParaRPr lang="fr-BE" dirty="0"/>
          </a:p>
        </p:txBody>
      </p:sp>
      <p:sp>
        <p:nvSpPr>
          <p:cNvPr id="5" name="Rectangle 4"/>
          <p:cNvSpPr/>
          <p:nvPr/>
        </p:nvSpPr>
        <p:spPr>
          <a:xfrm>
            <a:off x="6453529" y="3358733"/>
            <a:ext cx="2185214" cy="369332"/>
          </a:xfrm>
          <a:prstGeom prst="rect">
            <a:avLst/>
          </a:prstGeom>
        </p:spPr>
        <p:txBody>
          <a:bodyPr wrap="none">
            <a:spAutoFit/>
          </a:bodyPr>
          <a:lstStyle/>
          <a:p>
            <a:pPr marL="285750" indent="-285750">
              <a:buFont typeface="Wingdings" panose="05000000000000000000" pitchFamily="2" charset="2"/>
              <a:buChar char="ü"/>
            </a:pPr>
            <a:r>
              <a:rPr lang="nl-BE" dirty="0" smtClean="0">
                <a:solidFill>
                  <a:srgbClr val="008000"/>
                </a:solidFill>
              </a:rPr>
              <a:t>Grappige </a:t>
            </a:r>
            <a:r>
              <a:rPr lang="nl-BE" b="1" dirty="0" smtClean="0">
                <a:solidFill>
                  <a:srgbClr val="008000"/>
                </a:solidFill>
              </a:rPr>
              <a:t>geluiden </a:t>
            </a:r>
            <a:endParaRPr lang="nl-BE" b="1" dirty="0">
              <a:solidFill>
                <a:srgbClr val="008000"/>
              </a:solidFill>
            </a:endParaRPr>
          </a:p>
        </p:txBody>
      </p:sp>
      <p:pic>
        <p:nvPicPr>
          <p:cNvPr id="15367" name="Picture 7" descr="Arthur Pla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443" y="115234"/>
            <a:ext cx="1188214" cy="1188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444208" y="3936538"/>
            <a:ext cx="2699792" cy="2031325"/>
          </a:xfrm>
          <a:prstGeom prst="rect">
            <a:avLst/>
          </a:prstGeom>
          <a:noFill/>
        </p:spPr>
        <p:txBody>
          <a:bodyPr wrap="square" rtlCol="0">
            <a:spAutoFit/>
          </a:bodyPr>
          <a:lstStyle/>
          <a:p>
            <a:pPr marL="285750" indent="-285750">
              <a:buFont typeface="Wingdings" panose="05000000000000000000" pitchFamily="2" charset="2"/>
              <a:buChar char="ü"/>
            </a:pPr>
            <a:r>
              <a:rPr lang="nl-BE" b="1" dirty="0" smtClean="0">
                <a:solidFill>
                  <a:srgbClr val="008000"/>
                </a:solidFill>
              </a:rPr>
              <a:t>Aangepast </a:t>
            </a:r>
            <a:r>
              <a:rPr lang="nl-BE" dirty="0" smtClean="0">
                <a:solidFill>
                  <a:srgbClr val="008000"/>
                </a:solidFill>
              </a:rPr>
              <a:t>aan de leeftijd</a:t>
            </a:r>
          </a:p>
          <a:p>
            <a:pPr marL="285750" indent="-285750">
              <a:buFont typeface="Wingdings" panose="05000000000000000000" pitchFamily="2" charset="2"/>
              <a:buChar char="ü"/>
            </a:pPr>
            <a:endParaRPr lang="nl-BE" dirty="0" smtClean="0">
              <a:solidFill>
                <a:srgbClr val="008000"/>
              </a:solidFill>
            </a:endParaRPr>
          </a:p>
          <a:p>
            <a:endParaRPr lang="nl-BE" dirty="0" smtClean="0">
              <a:solidFill>
                <a:srgbClr val="008000"/>
              </a:solidFill>
            </a:endParaRPr>
          </a:p>
          <a:p>
            <a:pPr marL="285750" indent="-285750">
              <a:buFont typeface="Wingdings" panose="05000000000000000000" pitchFamily="2" charset="2"/>
              <a:buChar char="ü"/>
            </a:pPr>
            <a:endParaRPr lang="nl-BE" dirty="0">
              <a:solidFill>
                <a:srgbClr val="008000"/>
              </a:solidFill>
            </a:endParaRPr>
          </a:p>
          <a:p>
            <a:endParaRPr lang="nl-BE" dirty="0">
              <a:solidFill>
                <a:srgbClr val="008000"/>
              </a:solidFill>
            </a:endParaRPr>
          </a:p>
          <a:p>
            <a:pPr marL="285750" indent="-285750">
              <a:buFontTx/>
              <a:buChar char="-"/>
            </a:pPr>
            <a:endParaRPr lang="nl-BE" dirty="0" smtClean="0">
              <a:solidFill>
                <a:srgbClr val="008000"/>
              </a:solidFill>
            </a:endParaRPr>
          </a:p>
        </p:txBody>
      </p:sp>
    </p:spTree>
    <p:extLst>
      <p:ext uri="{BB962C8B-B14F-4D97-AF65-F5344CB8AC3E}">
        <p14:creationId xmlns:p14="http://schemas.microsoft.com/office/powerpoint/2010/main" val="38529937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3" grpId="0"/>
      <p:bldP spid="4" grpId="0"/>
      <p:bldP spid="5"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Phone Screenshot 1"/>
          <p:cNvPicPr>
            <a:picLocks noChangeAspect="1" noChangeArrowheads="1"/>
          </p:cNvPicPr>
          <p:nvPr/>
        </p:nvPicPr>
        <p:blipFill rotWithShape="1">
          <a:blip r:embed="rId2">
            <a:extLst>
              <a:ext uri="{28A0092B-C50C-407E-A947-70E740481C1C}">
                <a14:useLocalDpi xmlns:a14="http://schemas.microsoft.com/office/drawing/2010/main" val="0"/>
              </a:ext>
            </a:extLst>
          </a:blip>
          <a:srcRect l="2961"/>
          <a:stretch/>
        </p:blipFill>
        <p:spPr bwMode="auto">
          <a:xfrm>
            <a:off x="395536" y="1484784"/>
            <a:ext cx="3672408" cy="213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iPhone Screensho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31" y="1484784"/>
            <a:ext cx="3910659" cy="2203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6024" y="200834"/>
            <a:ext cx="8748464" cy="646331"/>
          </a:xfrm>
          <a:prstGeom prst="rect">
            <a:avLst/>
          </a:prstGeom>
          <a:noFill/>
        </p:spPr>
        <p:txBody>
          <a:bodyPr wrap="square" rtlCol="0">
            <a:spAutoFit/>
          </a:bodyPr>
          <a:lstStyle/>
          <a:p>
            <a:pPr algn="ctr"/>
            <a:r>
              <a:rPr lang="nl-BE" sz="3600" b="1" dirty="0" smtClean="0">
                <a:solidFill>
                  <a:srgbClr val="002A7E"/>
                </a:solidFill>
                <a:latin typeface="MV Boli" panose="02000500030200090000" pitchFamily="2" charset="0"/>
                <a:cs typeface="MV Boli" panose="02000500030200090000" pitchFamily="2" charset="0"/>
              </a:rPr>
              <a:t>Al 4 spelletjes beschikbaar</a:t>
            </a:r>
            <a:endParaRPr lang="fr-BE" sz="3600" b="1" dirty="0">
              <a:solidFill>
                <a:srgbClr val="002A7E"/>
              </a:solidFill>
              <a:latin typeface="MV Boli" panose="02000500030200090000" pitchFamily="2" charset="0"/>
              <a:cs typeface="MV Boli" panose="02000500030200090000" pitchFamily="2" charset="0"/>
            </a:endParaRPr>
          </a:p>
        </p:txBody>
      </p:sp>
      <p:sp>
        <p:nvSpPr>
          <p:cNvPr id="10" name="TextBox 9"/>
          <p:cNvSpPr txBox="1"/>
          <p:nvPr/>
        </p:nvSpPr>
        <p:spPr>
          <a:xfrm>
            <a:off x="467544" y="980728"/>
            <a:ext cx="3816425" cy="461665"/>
          </a:xfrm>
          <a:prstGeom prst="rect">
            <a:avLst/>
          </a:prstGeom>
          <a:noFill/>
        </p:spPr>
        <p:txBody>
          <a:bodyPr wrap="square" rtlCol="0">
            <a:spAutoFit/>
          </a:bodyPr>
          <a:lstStyle/>
          <a:p>
            <a:pPr algn="ctr"/>
            <a:r>
              <a:rPr lang="nl-BE" sz="2400" b="1" dirty="0" smtClean="0">
                <a:solidFill>
                  <a:srgbClr val="009900"/>
                </a:solidFill>
                <a:latin typeface="MV Boli" panose="02000500030200090000" pitchFamily="2" charset="0"/>
                <a:cs typeface="MV Boli" panose="02000500030200090000" pitchFamily="2" charset="0"/>
              </a:rPr>
              <a:t>Memory spel</a:t>
            </a:r>
            <a:endParaRPr lang="fr-BE" sz="2400" b="1" dirty="0">
              <a:solidFill>
                <a:srgbClr val="009900"/>
              </a:solidFill>
              <a:latin typeface="MV Boli" panose="02000500030200090000" pitchFamily="2" charset="0"/>
              <a:cs typeface="MV Boli" panose="02000500030200090000" pitchFamily="2" charset="0"/>
            </a:endParaRPr>
          </a:p>
        </p:txBody>
      </p:sp>
      <p:sp>
        <p:nvSpPr>
          <p:cNvPr id="11" name="TextBox 10"/>
          <p:cNvSpPr txBox="1"/>
          <p:nvPr/>
        </p:nvSpPr>
        <p:spPr>
          <a:xfrm>
            <a:off x="4860032" y="1023119"/>
            <a:ext cx="3816425" cy="461665"/>
          </a:xfrm>
          <a:prstGeom prst="rect">
            <a:avLst/>
          </a:prstGeom>
          <a:noFill/>
        </p:spPr>
        <p:txBody>
          <a:bodyPr wrap="square" rtlCol="0">
            <a:spAutoFit/>
          </a:bodyPr>
          <a:lstStyle/>
          <a:p>
            <a:pPr algn="ctr"/>
            <a:r>
              <a:rPr lang="nl-BE" sz="2400" b="1" dirty="0" smtClean="0">
                <a:solidFill>
                  <a:srgbClr val="009900"/>
                </a:solidFill>
                <a:latin typeface="MV Boli" panose="02000500030200090000" pitchFamily="2" charset="0"/>
                <a:cs typeface="MV Boli" panose="02000500030200090000" pitchFamily="2" charset="0"/>
              </a:rPr>
              <a:t>Puzzel</a:t>
            </a:r>
            <a:endParaRPr lang="fr-BE" sz="2400" b="1" dirty="0">
              <a:solidFill>
                <a:srgbClr val="009900"/>
              </a:solidFill>
              <a:latin typeface="MV Boli" panose="02000500030200090000" pitchFamily="2" charset="0"/>
              <a:cs typeface="MV Boli" panose="02000500030200090000" pitchFamily="2" charset="0"/>
            </a:endParaRPr>
          </a:p>
        </p:txBody>
      </p:sp>
      <p:pic>
        <p:nvPicPr>
          <p:cNvPr id="12" name="Picture 7" descr="Arthur Pla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4624"/>
            <a:ext cx="1188214" cy="1188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23528" y="3861048"/>
            <a:ext cx="3816425" cy="461665"/>
          </a:xfrm>
          <a:prstGeom prst="rect">
            <a:avLst/>
          </a:prstGeom>
          <a:noFill/>
        </p:spPr>
        <p:txBody>
          <a:bodyPr wrap="square" rtlCol="0">
            <a:spAutoFit/>
          </a:bodyPr>
          <a:lstStyle/>
          <a:p>
            <a:pPr algn="ctr"/>
            <a:r>
              <a:rPr lang="nl-BE" sz="2400" b="1" dirty="0" smtClean="0">
                <a:solidFill>
                  <a:srgbClr val="009900"/>
                </a:solidFill>
                <a:latin typeface="MV Boli" panose="02000500030200090000" pitchFamily="2" charset="0"/>
                <a:cs typeface="MV Boli" panose="02000500030200090000" pitchFamily="2" charset="0"/>
              </a:rPr>
              <a:t>Kleuren</a:t>
            </a:r>
            <a:endParaRPr lang="fr-BE" sz="2400" b="1" dirty="0">
              <a:solidFill>
                <a:srgbClr val="009900"/>
              </a:solidFill>
              <a:latin typeface="MV Boli" panose="02000500030200090000" pitchFamily="2" charset="0"/>
              <a:cs typeface="MV Boli" panose="02000500030200090000" pitchFamily="2" charset="0"/>
            </a:endParaRPr>
          </a:p>
        </p:txBody>
      </p:sp>
      <p:sp>
        <p:nvSpPr>
          <p:cNvPr id="14" name="TextBox 13"/>
          <p:cNvSpPr txBox="1"/>
          <p:nvPr/>
        </p:nvSpPr>
        <p:spPr>
          <a:xfrm>
            <a:off x="4954602" y="3870939"/>
            <a:ext cx="3816425" cy="461665"/>
          </a:xfrm>
          <a:prstGeom prst="rect">
            <a:avLst/>
          </a:prstGeom>
          <a:noFill/>
        </p:spPr>
        <p:txBody>
          <a:bodyPr wrap="square" rtlCol="0">
            <a:spAutoFit/>
          </a:bodyPr>
          <a:lstStyle/>
          <a:p>
            <a:pPr algn="ctr"/>
            <a:r>
              <a:rPr lang="nl-BE" sz="2400" b="1" dirty="0" smtClean="0">
                <a:solidFill>
                  <a:srgbClr val="009900"/>
                </a:solidFill>
                <a:latin typeface="MV Boli" panose="02000500030200090000" pitchFamily="2" charset="0"/>
                <a:cs typeface="MV Boli" panose="02000500030200090000" pitchFamily="2" charset="0"/>
              </a:rPr>
              <a:t>Dierengeluiden</a:t>
            </a:r>
            <a:endParaRPr lang="fr-BE" sz="2400" b="1" dirty="0">
              <a:solidFill>
                <a:srgbClr val="009900"/>
              </a:solidFill>
              <a:latin typeface="MV Boli" panose="02000500030200090000" pitchFamily="2" charset="0"/>
              <a:cs typeface="MV Boli" panose="02000500030200090000" pitchFamily="2" charset="0"/>
            </a:endParaRPr>
          </a:p>
        </p:txBody>
      </p:sp>
      <p:pic>
        <p:nvPicPr>
          <p:cNvPr id="1026" name="Picture 2" descr="C:\TEMP\notes9A0285\photo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795" y="4332604"/>
            <a:ext cx="3721158" cy="2480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TEMP\notes9A0285\photo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2414" y="4322713"/>
            <a:ext cx="3802931" cy="2535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32797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https://alexrichardsondesign.files.wordpress.com/2013/03/3-iphones.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67066"/>
          <a:stretch/>
        </p:blipFill>
        <p:spPr bwMode="auto">
          <a:xfrm>
            <a:off x="6896" y="16519"/>
            <a:ext cx="3629000" cy="67739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ww.edfilmfest.org.uk/uploads/iPhone_AppStore_Logo_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894" y="2996952"/>
            <a:ext cx="293947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bookaroom.se/wp-content/uploads/2012/07/GooglePlay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355" y="3046210"/>
            <a:ext cx="2360133" cy="86108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148064" y="200834"/>
            <a:ext cx="3995936" cy="2554545"/>
          </a:xfrm>
          <a:prstGeom prst="rect">
            <a:avLst/>
          </a:prstGeom>
          <a:noFill/>
        </p:spPr>
        <p:txBody>
          <a:bodyPr wrap="square" rtlCol="0">
            <a:spAutoFit/>
          </a:bodyPr>
          <a:lstStyle/>
          <a:p>
            <a:pPr algn="ctr"/>
            <a:r>
              <a:rPr lang="nl-BE" sz="3200" b="1" dirty="0" smtClean="0">
                <a:solidFill>
                  <a:srgbClr val="002A7E"/>
                </a:solidFill>
                <a:latin typeface="MV Boli" panose="02000500030200090000" pitchFamily="2" charset="0"/>
                <a:cs typeface="MV Boli" panose="02000500030200090000" pitchFamily="2" charset="0"/>
              </a:rPr>
              <a:t>Beschikbaar op</a:t>
            </a:r>
          </a:p>
          <a:p>
            <a:pPr algn="ctr"/>
            <a:r>
              <a:rPr lang="nl-BE" sz="3200" b="1" dirty="0" smtClean="0">
                <a:solidFill>
                  <a:srgbClr val="002A7E"/>
                </a:solidFill>
                <a:latin typeface="MV Boli" panose="02000500030200090000" pitchFamily="2" charset="0"/>
                <a:cs typeface="MV Boli" panose="02000500030200090000" pitchFamily="2" charset="0"/>
              </a:rPr>
              <a:t>IOS </a:t>
            </a:r>
            <a:r>
              <a:rPr lang="nl-BE" sz="3200" b="1" dirty="0">
                <a:solidFill>
                  <a:srgbClr val="002A7E"/>
                </a:solidFill>
                <a:latin typeface="MV Boli" panose="02000500030200090000" pitchFamily="2" charset="0"/>
                <a:cs typeface="MV Boli" panose="02000500030200090000" pitchFamily="2" charset="0"/>
              </a:rPr>
              <a:t>&amp; </a:t>
            </a:r>
            <a:r>
              <a:rPr lang="nl-BE" sz="3200" b="1" dirty="0" err="1" smtClean="0">
                <a:solidFill>
                  <a:srgbClr val="002A7E"/>
                </a:solidFill>
                <a:latin typeface="MV Boli" panose="02000500030200090000" pitchFamily="2" charset="0"/>
                <a:cs typeface="MV Boli" panose="02000500030200090000" pitchFamily="2" charset="0"/>
              </a:rPr>
              <a:t>Android</a:t>
            </a:r>
            <a:endParaRPr lang="nl-BE" sz="3200" b="1" dirty="0" smtClean="0">
              <a:solidFill>
                <a:srgbClr val="002A7E"/>
              </a:solidFill>
              <a:latin typeface="MV Boli" panose="02000500030200090000" pitchFamily="2" charset="0"/>
              <a:cs typeface="MV Boli" panose="02000500030200090000" pitchFamily="2" charset="0"/>
            </a:endParaRPr>
          </a:p>
          <a:p>
            <a:pPr algn="ctr"/>
            <a:endParaRPr lang="nl-BE" sz="3200" b="1" dirty="0" smtClean="0">
              <a:solidFill>
                <a:srgbClr val="002A7E"/>
              </a:solidFill>
              <a:latin typeface="MV Boli" panose="02000500030200090000" pitchFamily="2" charset="0"/>
              <a:cs typeface="MV Boli" panose="02000500030200090000" pitchFamily="2" charset="0"/>
            </a:endParaRPr>
          </a:p>
          <a:p>
            <a:pPr algn="ctr"/>
            <a:r>
              <a:rPr lang="nl-BE" sz="3200" b="1" dirty="0" smtClean="0">
                <a:solidFill>
                  <a:srgbClr val="002A7E"/>
                </a:solidFill>
                <a:latin typeface="MV Boli" panose="02000500030200090000" pitchFamily="2" charset="0"/>
                <a:cs typeface="MV Boli" panose="02000500030200090000" pitchFamily="2" charset="0"/>
              </a:rPr>
              <a:t>voor tablets &amp; </a:t>
            </a:r>
            <a:r>
              <a:rPr lang="nl-BE" sz="3200" b="1" dirty="0">
                <a:solidFill>
                  <a:srgbClr val="002A7E"/>
                </a:solidFill>
                <a:latin typeface="MV Boli" panose="02000500030200090000" pitchFamily="2" charset="0"/>
                <a:cs typeface="MV Boli" panose="02000500030200090000" pitchFamily="2" charset="0"/>
              </a:rPr>
              <a:t>S</a:t>
            </a:r>
            <a:r>
              <a:rPr lang="nl-BE" sz="3200" b="1" dirty="0" smtClean="0">
                <a:solidFill>
                  <a:srgbClr val="002A7E"/>
                </a:solidFill>
                <a:latin typeface="MV Boli" panose="02000500030200090000" pitchFamily="2" charset="0"/>
                <a:cs typeface="MV Boli" panose="02000500030200090000" pitchFamily="2" charset="0"/>
              </a:rPr>
              <a:t>martphones</a:t>
            </a:r>
            <a:endParaRPr lang="nl-BE" sz="2400" dirty="0">
              <a:solidFill>
                <a:srgbClr val="008000"/>
              </a:solidFill>
            </a:endParaRPr>
          </a:p>
        </p:txBody>
      </p:sp>
      <p:pic>
        <p:nvPicPr>
          <p:cNvPr id="29" name="Picture 7" descr="Arthur Pla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9850" y="253058"/>
            <a:ext cx="1188214" cy="1188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267" name="Picture 3" descr="C:\TEMP\notes9A0285\fot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980728"/>
            <a:ext cx="2736304" cy="4536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a4.mzstatic.com/us/r30/Purple4/v4/08/83/21/088321fe-8191-9bb1-2b5f-083275d6b59c/mzl.tsxcsqsq.75x75-6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4239" y="1926617"/>
            <a:ext cx="1039436" cy="10394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23566" y="1478106"/>
            <a:ext cx="792088" cy="369332"/>
          </a:xfrm>
          <a:prstGeom prst="rect">
            <a:avLst/>
          </a:prstGeom>
          <a:noFill/>
        </p:spPr>
        <p:txBody>
          <a:bodyPr wrap="square" rtlCol="0">
            <a:spAutoFit/>
          </a:bodyPr>
          <a:lstStyle/>
          <a:p>
            <a:r>
              <a:rPr lang="nl-BE" b="1" dirty="0">
                <a:solidFill>
                  <a:schemeClr val="accent1">
                    <a:lumMod val="50000"/>
                  </a:schemeClr>
                </a:solidFill>
              </a:rPr>
              <a:t>&amp;</a:t>
            </a:r>
          </a:p>
        </p:txBody>
      </p:sp>
    </p:spTree>
    <p:extLst>
      <p:ext uri="{BB962C8B-B14F-4D97-AF65-F5344CB8AC3E}">
        <p14:creationId xmlns:p14="http://schemas.microsoft.com/office/powerpoint/2010/main" val="3371103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747" y="72931"/>
            <a:ext cx="6876521" cy="1362075"/>
          </a:xfrm>
        </p:spPr>
        <p:txBody>
          <a:bodyPr/>
          <a:lstStyle/>
          <a:p>
            <a:r>
              <a:rPr lang="nl-BE" dirty="0" smtClean="0"/>
              <a:t>Over Nutricia</a:t>
            </a:r>
            <a:endParaRPr lang="nl-BE" dirty="0"/>
          </a:p>
        </p:txBody>
      </p:sp>
      <p:sp>
        <p:nvSpPr>
          <p:cNvPr id="3" name="Rounded Rectangle 2"/>
          <p:cNvSpPr/>
          <p:nvPr/>
        </p:nvSpPr>
        <p:spPr>
          <a:xfrm>
            <a:off x="323528" y="1048323"/>
            <a:ext cx="3672408" cy="216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b="1" dirty="0" smtClean="0"/>
              <a:t>Meer dan 100 jaar ervaring </a:t>
            </a:r>
            <a:r>
              <a:rPr lang="nl-NL" dirty="0"/>
              <a:t>actief op het gebied van baby- en kindervoeding</a:t>
            </a:r>
            <a:endParaRPr lang="nl-BE" b="1" dirty="0"/>
          </a:p>
        </p:txBody>
      </p:sp>
      <p:sp>
        <p:nvSpPr>
          <p:cNvPr id="4" name="Rounded Rectangle 3"/>
          <p:cNvSpPr/>
          <p:nvPr/>
        </p:nvSpPr>
        <p:spPr>
          <a:xfrm>
            <a:off x="4644008" y="1048323"/>
            <a:ext cx="3600400" cy="216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dirty="0" smtClean="0"/>
              <a:t>Nutricia heeft als doel om </a:t>
            </a:r>
            <a:r>
              <a:rPr lang="nl-BE" b="1" dirty="0" smtClean="0"/>
              <a:t>bij te dragen aan </a:t>
            </a:r>
            <a:r>
              <a:rPr lang="nl-NL" b="1" dirty="0"/>
              <a:t>aan een gezonde groei en ontwikkeling van kinderen van 0 tot 36 maanden</a:t>
            </a:r>
            <a:endParaRPr lang="nl-BE" b="1" dirty="0"/>
          </a:p>
        </p:txBody>
      </p:sp>
      <p:sp>
        <p:nvSpPr>
          <p:cNvPr id="5" name="Rounded Rectangle 4"/>
          <p:cNvSpPr/>
          <p:nvPr/>
        </p:nvSpPr>
        <p:spPr>
          <a:xfrm>
            <a:off x="335360" y="3573016"/>
            <a:ext cx="3672408" cy="2523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dirty="0"/>
              <a:t>De </a:t>
            </a:r>
            <a:r>
              <a:rPr lang="nl-NL" b="1" dirty="0"/>
              <a:t>Nutricia </a:t>
            </a:r>
            <a:r>
              <a:rPr lang="nl-NL" b="1" dirty="0" err="1"/>
              <a:t>voedingskundigen</a:t>
            </a:r>
            <a:r>
              <a:rPr lang="nl-NL" b="1" dirty="0"/>
              <a:t> </a:t>
            </a:r>
            <a:r>
              <a:rPr lang="nl-NL" dirty="0"/>
              <a:t>geven ouders en professionals </a:t>
            </a:r>
            <a:r>
              <a:rPr lang="nl-NL" b="1" dirty="0"/>
              <a:t>iedere werkdag </a:t>
            </a:r>
            <a:r>
              <a:rPr lang="nl-NL" b="1" dirty="0" smtClean="0"/>
              <a:t> </a:t>
            </a:r>
            <a:r>
              <a:rPr lang="nl-NL" b="1" dirty="0"/>
              <a:t>adviezen via </a:t>
            </a:r>
            <a:endParaRPr lang="nl-NL" b="1" dirty="0" smtClean="0"/>
          </a:p>
          <a:p>
            <a:pPr algn="ctr"/>
            <a:r>
              <a:rPr lang="nl-NL" b="1" dirty="0" smtClean="0"/>
              <a:t>het </a:t>
            </a:r>
            <a:r>
              <a:rPr lang="nl-NL" b="1" dirty="0"/>
              <a:t>gratis </a:t>
            </a:r>
            <a:r>
              <a:rPr lang="nl-NL" dirty="0"/>
              <a:t>telefoonnummer 0800-16685 of www.nutriciababy.be</a:t>
            </a:r>
            <a:endParaRPr lang="nl-BE" dirty="0"/>
          </a:p>
        </p:txBody>
      </p:sp>
      <p:sp>
        <p:nvSpPr>
          <p:cNvPr id="6" name="Rounded Rectangle 5"/>
          <p:cNvSpPr/>
          <p:nvPr/>
        </p:nvSpPr>
        <p:spPr>
          <a:xfrm>
            <a:off x="4644008" y="3571574"/>
            <a:ext cx="3672408" cy="25247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dirty="0"/>
              <a:t>Door continu te bouwen aan </a:t>
            </a:r>
            <a:r>
              <a:rPr lang="nl-NL" dirty="0" smtClean="0"/>
              <a:t>haar kennis heeft Nutricia </a:t>
            </a:r>
            <a:r>
              <a:rPr lang="nl-NL" b="1" dirty="0" smtClean="0"/>
              <a:t>een breed </a:t>
            </a:r>
            <a:r>
              <a:rPr lang="nl-NL" b="1" dirty="0"/>
              <a:t>aanbod van producten </a:t>
            </a:r>
            <a:r>
              <a:rPr lang="nl-NL" dirty="0"/>
              <a:t>gerealiseerd, </a:t>
            </a:r>
            <a:r>
              <a:rPr lang="nl-NL" b="1" dirty="0"/>
              <a:t>afgestemd op de specifieke behoeften van ieder kind</a:t>
            </a:r>
            <a:r>
              <a:rPr lang="nl-NL" dirty="0"/>
              <a:t>, in elke ontwikkelingsfase</a:t>
            </a:r>
            <a:r>
              <a:rPr lang="nl-NL" b="1" dirty="0"/>
              <a:t>.</a:t>
            </a:r>
            <a:endParaRPr lang="nl-BE"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2574" y="2131880"/>
            <a:ext cx="1185105" cy="81696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59" y="2131880"/>
            <a:ext cx="1440160" cy="86214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560" y="5116016"/>
            <a:ext cx="1114007" cy="1011176"/>
          </a:xfrm>
          <a:prstGeom prst="rect">
            <a:avLst/>
          </a:prstGeom>
        </p:spPr>
      </p:pic>
    </p:spTree>
    <p:extLst>
      <p:ext uri="{BB962C8B-B14F-4D97-AF65-F5344CB8AC3E}">
        <p14:creationId xmlns:p14="http://schemas.microsoft.com/office/powerpoint/2010/main" val="37094493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29" y="1124745"/>
            <a:ext cx="8489743" cy="4884936"/>
          </a:xfrm>
        </p:spPr>
        <p:txBody>
          <a:bodyPr>
            <a:normAutofit/>
          </a:bodyPr>
          <a:lstStyle/>
          <a:p>
            <a:pPr lvl="0"/>
            <a:r>
              <a:rPr lang="nl-NL" sz="2800" b="1" dirty="0"/>
              <a:t>Belgische gezinnen maken hoe langer hoe meer gebruik van gratis applicaties waarop ze informatie en tips van deskundigen vinden </a:t>
            </a:r>
            <a:r>
              <a:rPr lang="nl-NL" sz="2800" b="1" dirty="0" smtClean="0"/>
              <a:t/>
            </a:r>
            <a:br>
              <a:rPr lang="nl-NL" sz="2800" b="1" dirty="0" smtClean="0"/>
            </a:br>
            <a:r>
              <a:rPr lang="nl-BE" sz="800" dirty="0"/>
              <a:t/>
            </a:r>
            <a:br>
              <a:rPr lang="nl-BE" sz="800" dirty="0"/>
            </a:br>
            <a:r>
              <a:rPr lang="nl-NL" sz="2800" b="1" dirty="0"/>
              <a:t>Zwangere vrouwen en jonge gezinnen willen vlot informatie vinden om hun kind het beste te geven. </a:t>
            </a:r>
            <a:r>
              <a:rPr lang="nl-BE" sz="2800" dirty="0"/>
              <a:t/>
            </a:r>
            <a:br>
              <a:rPr lang="nl-BE" sz="2800" dirty="0"/>
            </a:br>
            <a:r>
              <a:rPr lang="nl-NL" sz="2800" b="1" dirty="0" smtClean="0"/>
              <a:t>vragen</a:t>
            </a:r>
            <a:r>
              <a:rPr lang="nl-NL" sz="2800" b="1" dirty="0"/>
              <a:t>. </a:t>
            </a:r>
            <a:endParaRPr lang="nl-BE"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 y="3933056"/>
            <a:ext cx="9324528" cy="546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0"/>
            <a:ext cx="39243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8918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743" y="1412777"/>
            <a:ext cx="4797052" cy="4104456"/>
          </a:xfrm>
        </p:spPr>
        <p:txBody>
          <a:bodyPr>
            <a:normAutofit fontScale="90000"/>
          </a:bodyPr>
          <a:lstStyle/>
          <a:p>
            <a:r>
              <a:rPr lang="nl-BE" b="1" dirty="0" smtClean="0"/>
              <a:t>Gratis applicatie</a:t>
            </a:r>
            <a:br>
              <a:rPr lang="nl-BE" b="1" dirty="0" smtClean="0"/>
            </a:br>
            <a:r>
              <a:rPr lang="nl-BE" b="1" dirty="0" smtClean="0"/>
              <a:t/>
            </a:r>
            <a:br>
              <a:rPr lang="nl-BE" b="1" dirty="0" smtClean="0"/>
            </a:br>
            <a:r>
              <a:rPr lang="nl-BE" b="1" dirty="0" smtClean="0"/>
              <a:t>Voor alle (aanstaande) mama’s, papa’s, oma’s , opa’s, …</a:t>
            </a:r>
            <a:br>
              <a:rPr lang="nl-BE" b="1" dirty="0" smtClean="0"/>
            </a:br>
            <a:r>
              <a:rPr lang="nl-BE" b="1" dirty="0"/>
              <a:t/>
            </a:r>
            <a:br>
              <a:rPr lang="nl-BE" b="1" dirty="0"/>
            </a:br>
            <a:r>
              <a:rPr lang="nl-BE" b="1" dirty="0" smtClean="0"/>
              <a:t>Alles in één applicatie</a:t>
            </a:r>
            <a:br>
              <a:rPr lang="nl-BE" b="1" dirty="0" smtClean="0"/>
            </a:br>
            <a:r>
              <a:rPr lang="nl-BE" b="1" dirty="0" smtClean="0"/>
              <a:t/>
            </a:r>
            <a:br>
              <a:rPr lang="nl-BE" b="1" dirty="0" smtClean="0"/>
            </a:br>
            <a:r>
              <a:rPr lang="nl-BE" b="1" dirty="0" smtClean="0"/>
              <a:t>Getest en sterk gewaardeerd door meer dan 30.000 mensen in Nederland</a:t>
            </a:r>
            <a:endParaRPr lang="nl-BE"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0"/>
            <a:ext cx="39243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64704"/>
            <a:ext cx="37719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3016"/>
            <a:ext cx="2360464" cy="245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7960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124744"/>
            <a:ext cx="6336704" cy="5256583"/>
          </a:xfrm>
        </p:spPr>
        <p:txBody>
          <a:bodyPr>
            <a:normAutofit/>
          </a:bodyPr>
          <a:lstStyle/>
          <a:p>
            <a:pPr marL="457200" indent="-457200">
              <a:buFont typeface="Arial" panose="020B0604020202020204" pitchFamily="34" charset="0"/>
              <a:buChar char="•"/>
            </a:pPr>
            <a:r>
              <a:rPr lang="nl-BE" sz="1800" dirty="0" smtClean="0">
                <a:solidFill>
                  <a:schemeClr val="tx2">
                    <a:lumMod val="50000"/>
                  </a:schemeClr>
                </a:solidFill>
              </a:rPr>
              <a:t>Je krijgt info en (voedings)tips over je zwangerschap, en volgt van week tot week de ontwikkeling van je baby</a:t>
            </a:r>
            <a:br>
              <a:rPr lang="nl-BE" sz="1800" dirty="0" smtClean="0">
                <a:solidFill>
                  <a:schemeClr val="tx2">
                    <a:lumMod val="50000"/>
                  </a:schemeClr>
                </a:solidFill>
              </a:rPr>
            </a:br>
            <a:r>
              <a:rPr lang="nl-BE" sz="1800" dirty="0">
                <a:solidFill>
                  <a:schemeClr val="tx2">
                    <a:lumMod val="50000"/>
                  </a:schemeClr>
                </a:solidFill>
              </a:rPr>
              <a:t/>
            </a:r>
            <a:br>
              <a:rPr lang="nl-BE" sz="1800" dirty="0">
                <a:solidFill>
                  <a:schemeClr val="tx2">
                    <a:lumMod val="50000"/>
                  </a:schemeClr>
                </a:solidFill>
              </a:rPr>
            </a:br>
            <a:r>
              <a:rPr lang="nl-BE" sz="1800" dirty="0" smtClean="0">
                <a:solidFill>
                  <a:schemeClr val="tx2">
                    <a:lumMod val="50000"/>
                  </a:schemeClr>
                </a:solidFill>
              </a:rPr>
              <a:t>Je bewaart eenvoudig echo’s en je persoonlijke notities in een dagboekje</a:t>
            </a:r>
            <a:br>
              <a:rPr lang="nl-BE" sz="1800" dirty="0" smtClean="0">
                <a:solidFill>
                  <a:schemeClr val="tx2">
                    <a:lumMod val="50000"/>
                  </a:schemeClr>
                </a:solidFill>
              </a:rPr>
            </a:br>
            <a:r>
              <a:rPr lang="nl-BE" sz="1800" dirty="0" smtClean="0">
                <a:solidFill>
                  <a:schemeClr val="tx2">
                    <a:lumMod val="50000"/>
                  </a:schemeClr>
                </a:solidFill>
              </a:rPr>
              <a:t/>
            </a:r>
            <a:br>
              <a:rPr lang="nl-BE" sz="1800" dirty="0" smtClean="0">
                <a:solidFill>
                  <a:schemeClr val="tx2">
                    <a:lumMod val="50000"/>
                  </a:schemeClr>
                </a:solidFill>
              </a:rPr>
            </a:br>
            <a:r>
              <a:rPr lang="nl-BE" sz="1800" dirty="0" smtClean="0">
                <a:solidFill>
                  <a:schemeClr val="tx2">
                    <a:lumMod val="50000"/>
                  </a:schemeClr>
                </a:solidFill>
              </a:rPr>
              <a:t>Na de geboorte zie je via handige groeicurves in één oogopslag hoe je baby groeit</a:t>
            </a:r>
            <a:br>
              <a:rPr lang="nl-BE" sz="1800" dirty="0" smtClean="0">
                <a:solidFill>
                  <a:schemeClr val="tx2">
                    <a:lumMod val="50000"/>
                  </a:schemeClr>
                </a:solidFill>
              </a:rPr>
            </a:br>
            <a:r>
              <a:rPr lang="nl-BE" sz="1800" dirty="0">
                <a:solidFill>
                  <a:schemeClr val="tx2">
                    <a:lumMod val="50000"/>
                  </a:schemeClr>
                </a:solidFill>
              </a:rPr>
              <a:t/>
            </a:r>
            <a:br>
              <a:rPr lang="nl-BE" sz="1800" dirty="0">
                <a:solidFill>
                  <a:schemeClr val="tx2">
                    <a:lumMod val="50000"/>
                  </a:schemeClr>
                </a:solidFill>
              </a:rPr>
            </a:br>
            <a:r>
              <a:rPr lang="nl-BE" sz="1800" dirty="0" smtClean="0">
                <a:solidFill>
                  <a:schemeClr val="tx2">
                    <a:lumMod val="50000"/>
                  </a:schemeClr>
                </a:solidFill>
              </a:rPr>
              <a:t>Je verzamelt belangrijke momenten in een leuk fotoalbum</a:t>
            </a:r>
            <a:br>
              <a:rPr lang="nl-BE" sz="1800" dirty="0" smtClean="0">
                <a:solidFill>
                  <a:schemeClr val="tx2">
                    <a:lumMod val="50000"/>
                  </a:schemeClr>
                </a:solidFill>
              </a:rPr>
            </a:br>
            <a:r>
              <a:rPr lang="nl-BE" sz="1800" dirty="0">
                <a:solidFill>
                  <a:schemeClr val="tx2">
                    <a:lumMod val="50000"/>
                  </a:schemeClr>
                </a:solidFill>
              </a:rPr>
              <a:t/>
            </a:r>
            <a:br>
              <a:rPr lang="nl-BE" sz="1800" dirty="0">
                <a:solidFill>
                  <a:schemeClr val="tx2">
                    <a:lumMod val="50000"/>
                  </a:schemeClr>
                </a:solidFill>
              </a:rPr>
            </a:br>
            <a:r>
              <a:rPr lang="nl-BE" sz="1800" dirty="0" smtClean="0">
                <a:solidFill>
                  <a:schemeClr val="tx2">
                    <a:lumMod val="50000"/>
                  </a:schemeClr>
                </a:solidFill>
              </a:rPr>
              <a:t>Je hebt altijd een gezond voedingsschema dat perfect bij je baby past: handig voor iedereen die je kleintje voedt, mama, papa, oppas, oma en opa, …</a:t>
            </a:r>
            <a:br>
              <a:rPr lang="nl-BE" sz="1800" dirty="0" smtClean="0">
                <a:solidFill>
                  <a:schemeClr val="tx2">
                    <a:lumMod val="50000"/>
                  </a:schemeClr>
                </a:solidFill>
              </a:rPr>
            </a:br>
            <a:r>
              <a:rPr lang="nl-BE" sz="1800" dirty="0">
                <a:solidFill>
                  <a:schemeClr val="tx2">
                    <a:lumMod val="50000"/>
                  </a:schemeClr>
                </a:solidFill>
              </a:rPr>
              <a:t/>
            </a:r>
            <a:br>
              <a:rPr lang="nl-BE" sz="1800" dirty="0">
                <a:solidFill>
                  <a:schemeClr val="tx2">
                    <a:lumMod val="50000"/>
                  </a:schemeClr>
                </a:solidFill>
              </a:rPr>
            </a:br>
            <a:r>
              <a:rPr lang="nl-BE" sz="1800" dirty="0" smtClean="0">
                <a:solidFill>
                  <a:schemeClr val="tx2">
                    <a:lumMod val="50000"/>
                  </a:schemeClr>
                </a:solidFill>
              </a:rPr>
              <a:t>En bij vragen, contacteer je heel eenvoudig onze </a:t>
            </a:r>
            <a:r>
              <a:rPr lang="nl-BE" sz="1800" dirty="0" err="1" smtClean="0">
                <a:solidFill>
                  <a:schemeClr val="tx2">
                    <a:lumMod val="50000"/>
                  </a:schemeClr>
                </a:solidFill>
              </a:rPr>
              <a:t>voedingskundigen</a:t>
            </a:r>
            <a:endParaRPr lang="nl-BE" sz="1800" dirty="0">
              <a:solidFill>
                <a:schemeClr val="tx2">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764" y="33523"/>
            <a:ext cx="39243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5" y="1196752"/>
            <a:ext cx="2294044" cy="454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183137"/>
            <a:ext cx="5905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926" y="1988840"/>
            <a:ext cx="581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2780928"/>
            <a:ext cx="581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3645024"/>
            <a:ext cx="590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4221088"/>
            <a:ext cx="5905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6926" y="5301208"/>
            <a:ext cx="581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0890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63" y="-4260"/>
            <a:ext cx="12000324" cy="703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 y="5987494"/>
            <a:ext cx="39243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2323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b="1" dirty="0" smtClean="0">
                <a:latin typeface="Albertus Medium" pitchFamily="34" charset="0"/>
              </a:rPr>
              <a:t>« Arthur </a:t>
            </a:r>
            <a:r>
              <a:rPr lang="fr-BE" b="1" dirty="0" err="1" smtClean="0">
                <a:latin typeface="Albertus Medium" pitchFamily="34" charset="0"/>
              </a:rPr>
              <a:t>play</a:t>
            </a:r>
            <a:r>
              <a:rPr lang="fr-BE" b="1" dirty="0" smtClean="0">
                <a:latin typeface="Albertus Medium" pitchFamily="34" charset="0"/>
              </a:rPr>
              <a:t> »</a:t>
            </a:r>
            <a:endParaRPr lang="fr-BE" dirty="0">
              <a:latin typeface="Albertus Medium" pitchFamily="34" charset="0"/>
            </a:endParaRPr>
          </a:p>
        </p:txBody>
      </p:sp>
      <p:sp>
        <p:nvSpPr>
          <p:cNvPr id="3" name="Subtitle 2"/>
          <p:cNvSpPr>
            <a:spLocks noGrp="1"/>
          </p:cNvSpPr>
          <p:nvPr>
            <p:ph type="subTitle" idx="1"/>
          </p:nvPr>
        </p:nvSpPr>
        <p:spPr>
          <a:xfrm>
            <a:off x="1115616" y="3284984"/>
            <a:ext cx="7128792" cy="1752600"/>
          </a:xfrm>
        </p:spPr>
        <p:txBody>
          <a:bodyPr/>
          <a:lstStyle/>
          <a:p>
            <a:r>
              <a:rPr lang="fr-BE" dirty="0" smtClean="0">
                <a:latin typeface="Albertus Medium" pitchFamily="34" charset="0"/>
              </a:rPr>
              <a:t>Laten we de nieuwe Olvarit app ontdekken</a:t>
            </a:r>
          </a:p>
          <a:p>
            <a:endParaRPr lang="fr-BE" dirty="0"/>
          </a:p>
        </p:txBody>
      </p:sp>
    </p:spTree>
    <p:extLst>
      <p:ext uri="{BB962C8B-B14F-4D97-AF65-F5344CB8AC3E}">
        <p14:creationId xmlns:p14="http://schemas.microsoft.com/office/powerpoint/2010/main" val="14039772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van Jo </a:t>
            </a:r>
            <a:r>
              <a:rPr lang="en-US" dirty="0" err="1" smtClean="0"/>
              <a:t>Tondeur</a:t>
            </a:r>
            <a:endParaRPr lang="en-US" dirty="0"/>
          </a:p>
        </p:txBody>
      </p:sp>
      <p:sp>
        <p:nvSpPr>
          <p:cNvPr id="3" name="Text Placeholder 2"/>
          <p:cNvSpPr>
            <a:spLocks noGrp="1"/>
          </p:cNvSpPr>
          <p:nvPr>
            <p:ph type="body" sz="quarter" idx="10"/>
          </p:nvPr>
        </p:nvSpPr>
        <p:spPr/>
        <p:txBody>
          <a:bodyPr/>
          <a:lstStyle/>
          <a:p>
            <a:r>
              <a:rPr lang="nl-NL" dirty="0" smtClean="0"/>
              <a:t>“</a:t>
            </a:r>
            <a:r>
              <a:rPr lang="nl-NL" i="1" dirty="0" smtClean="0"/>
              <a:t>Er </a:t>
            </a:r>
            <a:r>
              <a:rPr lang="nl-NL" i="1" dirty="0"/>
              <a:t>bestaan veel goede </a:t>
            </a:r>
            <a:r>
              <a:rPr lang="nl-NL" i="1" dirty="0" err="1"/>
              <a:t>apps</a:t>
            </a:r>
            <a:r>
              <a:rPr lang="nl-NL" i="1" dirty="0"/>
              <a:t> die de cognitieve ontwikkeling van jonge kinderen kunnen stimuleren. En dat op hún niveau. Bovendien is een tablet een uitstekende multimediatool waar kinderen creatief mee aan de slag kunnen. De introductie van </a:t>
            </a:r>
            <a:r>
              <a:rPr lang="nl-NL" i="1" dirty="0" err="1"/>
              <a:t>tablets</a:t>
            </a:r>
            <a:r>
              <a:rPr lang="nl-NL" i="1" dirty="0"/>
              <a:t> op jonge leeftijd kan volgens mij wel degelijk een educatieve bijdrage leveren. Toch is het essentieel dat je het gebruik ervan in de tijd inperkt en er ouderlijk toezicht blijft. Buitenspelen is minstens even </a:t>
            </a:r>
            <a:r>
              <a:rPr lang="nl-NL" i="1" dirty="0" smtClean="0"/>
              <a:t>belangrijk</a:t>
            </a:r>
            <a:r>
              <a:rPr lang="nl-NL" dirty="0" smtClean="0"/>
              <a:t>”</a:t>
            </a:r>
          </a:p>
          <a:p>
            <a:endParaRPr lang="nl-NL" dirty="0"/>
          </a:p>
          <a:p>
            <a:endParaRPr lang="nl-NL" dirty="0" smtClean="0"/>
          </a:p>
          <a:p>
            <a:pPr marL="0" indent="0">
              <a:buNone/>
            </a:pPr>
            <a:r>
              <a:rPr lang="nl-NL" dirty="0" smtClean="0"/>
              <a:t>Jo </a:t>
            </a:r>
            <a:r>
              <a:rPr lang="nl-NL" dirty="0" err="1"/>
              <a:t>Tondeur</a:t>
            </a:r>
            <a:r>
              <a:rPr lang="nl-NL" dirty="0"/>
              <a:t>, onderwijskundige van de Universiteit Gent uit. </a:t>
            </a:r>
            <a:r>
              <a:rPr lang="en-US" dirty="0"/>
              <a:t> </a:t>
            </a:r>
          </a:p>
        </p:txBody>
      </p:sp>
    </p:spTree>
    <p:extLst>
      <p:ext uri="{BB962C8B-B14F-4D97-AF65-F5344CB8AC3E}">
        <p14:creationId xmlns:p14="http://schemas.microsoft.com/office/powerpoint/2010/main" val="53353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68313" y="1628800"/>
            <a:ext cx="8280151" cy="49688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100" b="1" dirty="0">
                <a:solidFill>
                  <a:srgbClr val="008000"/>
                </a:solidFill>
              </a:rPr>
              <a:t>De beste manier om je kleine uk de wereld te laten verkennen is door een goed evenwicht van activiteiten aan te bieden: buiten ravotten, samen spelen, boekjes kijken en </a:t>
            </a:r>
            <a:r>
              <a:rPr lang="nl-NL" sz="2100" b="1" dirty="0" err="1">
                <a:solidFill>
                  <a:srgbClr val="008000"/>
                </a:solidFill>
              </a:rPr>
              <a:t>apps</a:t>
            </a:r>
            <a:r>
              <a:rPr lang="nl-NL" sz="2100" b="1" dirty="0">
                <a:solidFill>
                  <a:srgbClr val="008000"/>
                </a:solidFill>
              </a:rPr>
              <a:t> ontdekken en spelen. </a:t>
            </a:r>
          </a:p>
          <a:p>
            <a:endParaRPr lang="nl-NL" sz="2100" b="1" dirty="0">
              <a:solidFill>
                <a:srgbClr val="008000"/>
              </a:solidFill>
            </a:endParaRPr>
          </a:p>
          <a:p>
            <a:r>
              <a:rPr lang="nl-NL" sz="2100" b="1" dirty="0">
                <a:solidFill>
                  <a:srgbClr val="008000"/>
                </a:solidFill>
              </a:rPr>
              <a:t>Onze peuters en kleuters tonen een groeiende belangstelling voor nieuwe technologie (</a:t>
            </a:r>
            <a:r>
              <a:rPr lang="nl-NL" sz="2100" b="1" dirty="0" err="1">
                <a:solidFill>
                  <a:srgbClr val="008000"/>
                </a:solidFill>
              </a:rPr>
              <a:t>smartphone</a:t>
            </a:r>
            <a:r>
              <a:rPr lang="nl-NL" sz="2100" b="1" dirty="0">
                <a:solidFill>
                  <a:srgbClr val="008000"/>
                </a:solidFill>
              </a:rPr>
              <a:t>, tablet, …)</a:t>
            </a:r>
          </a:p>
          <a:p>
            <a:endParaRPr lang="nl-BE" sz="2100" b="1" dirty="0">
              <a:solidFill>
                <a:srgbClr val="008000"/>
              </a:solidFill>
            </a:endParaRPr>
          </a:p>
          <a:p>
            <a:r>
              <a:rPr lang="en-US" sz="2100" b="1" dirty="0" err="1">
                <a:solidFill>
                  <a:srgbClr val="008000"/>
                </a:solidFill>
              </a:rPr>
              <a:t>Ouders</a:t>
            </a:r>
            <a:r>
              <a:rPr lang="en-US" sz="2100" b="1" dirty="0">
                <a:solidFill>
                  <a:srgbClr val="008000"/>
                </a:solidFill>
              </a:rPr>
              <a:t> </a:t>
            </a:r>
            <a:r>
              <a:rPr lang="en-US" sz="2100" b="1" dirty="0" err="1">
                <a:solidFill>
                  <a:srgbClr val="008000"/>
                </a:solidFill>
              </a:rPr>
              <a:t>moeten</a:t>
            </a:r>
            <a:r>
              <a:rPr lang="en-US" sz="2100" b="1" dirty="0">
                <a:solidFill>
                  <a:srgbClr val="008000"/>
                </a:solidFill>
              </a:rPr>
              <a:t> </a:t>
            </a:r>
            <a:r>
              <a:rPr lang="en-US" sz="2100" b="1" dirty="0" err="1">
                <a:solidFill>
                  <a:srgbClr val="008000"/>
                </a:solidFill>
              </a:rPr>
              <a:t>ook</a:t>
            </a:r>
            <a:r>
              <a:rPr lang="en-US" sz="2100" b="1" dirty="0">
                <a:solidFill>
                  <a:srgbClr val="008000"/>
                </a:solidFill>
              </a:rPr>
              <a:t> waken </a:t>
            </a:r>
            <a:r>
              <a:rPr lang="en-US" sz="2100" b="1" dirty="0" err="1">
                <a:solidFill>
                  <a:srgbClr val="008000"/>
                </a:solidFill>
              </a:rPr>
              <a:t>dat</a:t>
            </a:r>
            <a:r>
              <a:rPr lang="en-US" sz="2100" b="1" dirty="0">
                <a:solidFill>
                  <a:srgbClr val="008000"/>
                </a:solidFill>
              </a:rPr>
              <a:t> </a:t>
            </a:r>
            <a:r>
              <a:rPr lang="en-US" sz="2100" b="1" dirty="0" err="1">
                <a:solidFill>
                  <a:srgbClr val="008000"/>
                </a:solidFill>
              </a:rPr>
              <a:t>ze</a:t>
            </a:r>
            <a:r>
              <a:rPr lang="en-US" sz="2100" b="1" dirty="0">
                <a:solidFill>
                  <a:srgbClr val="008000"/>
                </a:solidFill>
              </a:rPr>
              <a:t> </a:t>
            </a:r>
            <a:r>
              <a:rPr lang="en-US" sz="2100" b="1" dirty="0" err="1">
                <a:solidFill>
                  <a:srgbClr val="008000"/>
                </a:solidFill>
              </a:rPr>
              <a:t>niet</a:t>
            </a:r>
            <a:r>
              <a:rPr lang="en-US" sz="2100" b="1" dirty="0">
                <a:solidFill>
                  <a:srgbClr val="008000"/>
                </a:solidFill>
              </a:rPr>
              <a:t> </a:t>
            </a:r>
            <a:r>
              <a:rPr lang="en-US" sz="2100" b="1" dirty="0" err="1">
                <a:solidFill>
                  <a:srgbClr val="008000"/>
                </a:solidFill>
              </a:rPr>
              <a:t>te</a:t>
            </a:r>
            <a:r>
              <a:rPr lang="en-US" sz="2100" b="1" dirty="0">
                <a:solidFill>
                  <a:srgbClr val="008000"/>
                </a:solidFill>
              </a:rPr>
              <a:t> </a:t>
            </a:r>
            <a:r>
              <a:rPr lang="en-US" sz="2100" b="1" dirty="0" err="1">
                <a:solidFill>
                  <a:srgbClr val="008000"/>
                </a:solidFill>
              </a:rPr>
              <a:t>lang</a:t>
            </a:r>
            <a:r>
              <a:rPr lang="en-US" sz="2100" b="1" dirty="0">
                <a:solidFill>
                  <a:srgbClr val="008000"/>
                </a:solidFill>
              </a:rPr>
              <a:t> </a:t>
            </a:r>
            <a:r>
              <a:rPr lang="en-US" sz="2100" b="1" dirty="0" err="1">
                <a:solidFill>
                  <a:srgbClr val="008000"/>
                </a:solidFill>
              </a:rPr>
              <a:t>tv-kijken</a:t>
            </a:r>
            <a:r>
              <a:rPr lang="en-US" sz="2100" b="1" dirty="0">
                <a:solidFill>
                  <a:srgbClr val="008000"/>
                </a:solidFill>
              </a:rPr>
              <a:t> of op multimedia tools </a:t>
            </a:r>
            <a:r>
              <a:rPr lang="en-US" sz="2100" b="1" dirty="0" err="1">
                <a:solidFill>
                  <a:srgbClr val="008000"/>
                </a:solidFill>
              </a:rPr>
              <a:t>spelen</a:t>
            </a:r>
            <a:r>
              <a:rPr lang="en-US" sz="2100" b="1" dirty="0">
                <a:solidFill>
                  <a:srgbClr val="008000"/>
                </a:solidFill>
              </a:rPr>
              <a:t> (tablet, Smartphones…)</a:t>
            </a:r>
          </a:p>
        </p:txBody>
      </p:sp>
      <p:sp>
        <p:nvSpPr>
          <p:cNvPr id="4" name="TextBox 3"/>
          <p:cNvSpPr txBox="1"/>
          <p:nvPr/>
        </p:nvSpPr>
        <p:spPr>
          <a:xfrm>
            <a:off x="216024" y="200834"/>
            <a:ext cx="8748464" cy="646331"/>
          </a:xfrm>
          <a:prstGeom prst="rect">
            <a:avLst/>
          </a:prstGeom>
          <a:noFill/>
        </p:spPr>
        <p:txBody>
          <a:bodyPr wrap="square" rtlCol="0">
            <a:spAutoFit/>
          </a:bodyPr>
          <a:lstStyle/>
          <a:p>
            <a:r>
              <a:rPr lang="nl-BE" sz="3200" b="1" dirty="0" smtClean="0">
                <a:solidFill>
                  <a:srgbClr val="002A7E"/>
                </a:solidFill>
                <a:latin typeface="Narkisim" panose="020E0502050101010101" pitchFamily="34" charset="-79"/>
                <a:cs typeface="Narkisim" panose="020E0502050101010101" pitchFamily="34" charset="-79"/>
              </a:rPr>
              <a:t>      </a:t>
            </a:r>
            <a:r>
              <a:rPr lang="nl-BE" sz="3600" b="1" dirty="0" smtClean="0">
                <a:solidFill>
                  <a:srgbClr val="002A7E"/>
                </a:solidFill>
                <a:latin typeface="MV Boli" panose="02000500030200090000" pitchFamily="2" charset="0"/>
                <a:cs typeface="MV Boli" panose="02000500030200090000" pitchFamily="2" charset="0"/>
              </a:rPr>
              <a:t>Spelen is essentieel voor kinderen </a:t>
            </a:r>
            <a:endParaRPr lang="fr-BE" sz="3600" b="1" dirty="0">
              <a:solidFill>
                <a:srgbClr val="002A7E"/>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3297508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363</Words>
  <Application>Microsoft Macintosh PowerPoint</Application>
  <PresentationFormat>On-screen Show (4:3)</PresentationFormat>
  <Paragraphs>45</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Over Nutricia</vt:lpstr>
      <vt:lpstr>Belgische gezinnen maken hoe langer hoe meer gebruik van gratis applicaties waarop ze informatie en tips van deskundigen vinden   Zwangere vrouwen en jonge gezinnen willen vlot informatie vinden om hun kind het beste te geven.  vragen. </vt:lpstr>
      <vt:lpstr>Gratis applicatie  Voor alle (aanstaande) mama’s, papa’s, oma’s , opa’s, …  Alles in één applicatie  Getest en sterk gewaardeerd door meer dan 30.000 mensen in Nederland</vt:lpstr>
      <vt:lpstr>Je krijgt info en (voedings)tips over je zwangerschap, en volgt van week tot week de ontwikkeling van je baby  Je bewaart eenvoudig echo’s en je persoonlijke notities in een dagboekje  Na de geboorte zie je via handige groeicurves in één oogopslag hoe je baby groeit  Je verzamelt belangrijke momenten in een leuk fotoalbum  Je hebt altijd een gezond voedingsschema dat perfect bij je baby past: handig voor iedereen die je kleintje voedt, mama, papa, oppas, oma en opa, …  En bij vragen, contacteer je heel eenvoudig onze voedingskundigen</vt:lpstr>
      <vt:lpstr>PowerPoint Presentation</vt:lpstr>
      <vt:lpstr>« Arthur play »</vt:lpstr>
      <vt:lpstr>Quote van Jo Tondeur</vt:lpstr>
      <vt:lpstr>PowerPoint Presentation</vt:lpstr>
      <vt:lpstr>PowerPoint Presentation</vt:lpstr>
      <vt:lpstr>PowerPoint Presentation</vt:lpstr>
      <vt:lpstr>PowerPoint Presentation</vt:lpstr>
    </vt:vector>
  </TitlesOfParts>
  <Company>Danone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Gless, Lydiane</dc:creator>
  <cp:lastModifiedBy>Heloise Richard</cp:lastModifiedBy>
  <cp:revision>64</cp:revision>
  <dcterms:created xsi:type="dcterms:W3CDTF">2014-09-03T13:57:11Z</dcterms:created>
  <dcterms:modified xsi:type="dcterms:W3CDTF">2014-09-23T13:27:08Z</dcterms:modified>
</cp:coreProperties>
</file>