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5" r:id="rId7"/>
    <p:sldId id="389" r:id="rId8"/>
    <p:sldId id="408" r:id="rId9"/>
    <p:sldId id="388" r:id="rId10"/>
    <p:sldId id="396" r:id="rId11"/>
    <p:sldId id="369" r:id="rId12"/>
    <p:sldId id="390" r:id="rId13"/>
    <p:sldId id="417" r:id="rId14"/>
    <p:sldId id="395" r:id="rId15"/>
    <p:sldId id="391" r:id="rId16"/>
    <p:sldId id="392" r:id="rId17"/>
    <p:sldId id="418" r:id="rId18"/>
    <p:sldId id="397" r:id="rId19"/>
    <p:sldId id="393" r:id="rId20"/>
    <p:sldId id="394" r:id="rId21"/>
    <p:sldId id="419" r:id="rId22"/>
    <p:sldId id="398" r:id="rId23"/>
    <p:sldId id="399" r:id="rId24"/>
    <p:sldId id="416" r:id="rId25"/>
    <p:sldId id="420" r:id="rId26"/>
    <p:sldId id="404" r:id="rId27"/>
    <p:sldId id="405" r:id="rId28"/>
    <p:sldId id="402" r:id="rId29"/>
    <p:sldId id="407" r:id="rId30"/>
    <p:sldId id="421" r:id="rId31"/>
    <p:sldId id="381" r:id="rId32"/>
    <p:sldId id="422" r:id="rId33"/>
    <p:sldId id="423"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7" userDrawn="1">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171">
          <p15:clr>
            <a:srgbClr val="A4A3A4"/>
          </p15:clr>
        </p15:guide>
        <p15:guide id="26" orient="horz" pos="1712">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4" pos="943">
          <p15:clr>
            <a:srgbClr val="A4A3A4"/>
          </p15:clr>
        </p15:guide>
        <p15:guide id="35" pos="3850">
          <p15:clr>
            <a:srgbClr val="A4A3A4"/>
          </p15:clr>
        </p15:guide>
        <p15:guide id="36" pos="3678">
          <p15:clr>
            <a:srgbClr val="A4A3A4"/>
          </p15:clr>
        </p15:guide>
        <p15:guide id="37" pos="1486">
          <p15:clr>
            <a:srgbClr val="A4A3A4"/>
          </p15:clr>
        </p15:guide>
        <p15:guide id="38" pos="2308">
          <p15:clr>
            <a:srgbClr val="A4A3A4"/>
          </p15:clr>
        </p15:guide>
        <p15:guide id="39" pos="2859">
          <p15:clr>
            <a:srgbClr val="A4A3A4"/>
          </p15:clr>
        </p15:guide>
        <p15:guide id="40" pos="4228">
          <p15:clr>
            <a:srgbClr val="A4A3A4"/>
          </p15:clr>
        </p15:guide>
        <p15:guide id="41" pos="5046">
          <p15:clr>
            <a:srgbClr val="A4A3A4"/>
          </p15:clr>
        </p15:guide>
        <p15:guide id="42" pos="5607">
          <p15:clr>
            <a:srgbClr val="A4A3A4"/>
          </p15:clr>
        </p15:guide>
        <p15:guide id="43" pos="367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5597" autoAdjust="0"/>
  </p:normalViewPr>
  <p:slideViewPr>
    <p:cSldViewPr snapToGrid="0" showGuides="1">
      <p:cViewPr varScale="1">
        <p:scale>
          <a:sx n="146" d="100"/>
          <a:sy n="146" d="100"/>
        </p:scale>
        <p:origin x="-120" y="-280"/>
      </p:cViewPr>
      <p:guideLst>
        <p:guide orient="horz" pos="2382"/>
        <p:guide orient="horz" pos="230"/>
        <p:guide orient="horz" pos="4534"/>
        <p:guide orient="horz" pos="4286"/>
        <p:guide orient="horz" pos="1903"/>
        <p:guide orient="horz" pos="2216"/>
        <p:guide orient="horz" pos="1597"/>
        <p:guide orient="horz" pos="3059"/>
        <p:guide orient="horz" pos="2501"/>
        <p:guide orient="horz" pos="722"/>
        <p:guide orient="horz" pos="2620"/>
        <p:guide orient="horz" pos="2045"/>
        <p:guide orient="horz" pos="1872"/>
        <p:guide orient="horz" pos="2475"/>
        <p:guide orient="horz" pos="823"/>
        <p:guide orient="horz" pos="1171"/>
        <p:guide orient="horz" pos="1712"/>
        <p:guide orient="horz" pos="2346"/>
        <p:guide pos="4234"/>
        <p:guide pos="237"/>
        <p:guide pos="8229"/>
        <p:guide pos="949"/>
        <p:guide pos="7517"/>
        <p:guide pos="5539"/>
        <p:guide pos="350"/>
        <p:guide pos="83"/>
        <p:guide pos="1110"/>
        <p:guide pos="4171"/>
        <p:guide pos="142"/>
        <p:guide pos="719"/>
        <p:guide pos="5227"/>
        <p:guide pos="614"/>
        <p:guide/>
        <p:guide pos="943"/>
        <p:guide pos="3850"/>
        <p:guide pos="3678"/>
        <p:guide pos="1486"/>
        <p:guide pos="2308"/>
        <p:guide pos="2859"/>
        <p:guide pos="4228"/>
        <p:guide pos="5046"/>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27.1</c:v>
                </c:pt>
                <c:pt idx="1">
                  <c:v>41.9</c:v>
                </c:pt>
                <c:pt idx="2">
                  <c:v>31.01</c:v>
                </c:pt>
              </c:numCache>
            </c:numRef>
          </c:val>
          <c:extLst xmlns:c16r2="http://schemas.microsoft.com/office/drawing/2015/06/chart">
            <c:ext xmlns:c16="http://schemas.microsoft.com/office/drawing/2014/chart" uri="{C3380CC4-5D6E-409C-BE32-E72D297353CC}">
              <c16:uniqueId val="{00000000-B070-4F36-A6EA-6DF0D1A73B94}"/>
            </c:ext>
          </c:extLst>
        </c:ser>
        <c:dLbls>
          <c:showLegendKey val="0"/>
          <c:showVal val="0"/>
          <c:showCatName val="0"/>
          <c:showSerName val="0"/>
          <c:showPercent val="0"/>
          <c:showBubbleSize val="0"/>
        </c:dLbls>
        <c:gapWidth val="90"/>
        <c:axId val="-2107370760"/>
        <c:axId val="-2137667544"/>
      </c:barChart>
      <c:catAx>
        <c:axId val="-2107370760"/>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37667544"/>
        <c:crosses val="autoZero"/>
        <c:auto val="1"/>
        <c:lblAlgn val="ctr"/>
        <c:lblOffset val="100"/>
        <c:noMultiLvlLbl val="0"/>
      </c:catAx>
      <c:valAx>
        <c:axId val="-2137667544"/>
        <c:scaling>
          <c:orientation val="minMax"/>
          <c:max val="100.0"/>
          <c:min val="0.0"/>
        </c:scaling>
        <c:delete val="1"/>
        <c:axPos val="l"/>
        <c:numFmt formatCode="General" sourceLinked="1"/>
        <c:majorTickMark val="out"/>
        <c:minorTickMark val="none"/>
        <c:tickLblPos val="nextTo"/>
        <c:crossAx val="-2107370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35.64</c:v>
                </c:pt>
                <c:pt idx="1">
                  <c:v>29.9</c:v>
                </c:pt>
              </c:numCache>
            </c:numRef>
          </c:val>
          <c:extLst xmlns:c16r2="http://schemas.microsoft.com/office/drawing/2015/06/chart">
            <c:ext xmlns:c16="http://schemas.microsoft.com/office/drawing/2014/chart" uri="{C3380CC4-5D6E-409C-BE32-E72D297353CC}">
              <c16:uniqueId val="{00000000-ECB4-4C49-8B84-470957CF2127}"/>
            </c:ext>
          </c:extLst>
        </c:ser>
        <c:dLbls>
          <c:showLegendKey val="0"/>
          <c:showVal val="0"/>
          <c:showCatName val="0"/>
          <c:showSerName val="0"/>
          <c:showPercent val="0"/>
          <c:showBubbleSize val="0"/>
        </c:dLbls>
        <c:gapWidth val="70"/>
        <c:axId val="-2110811576"/>
        <c:axId val="-2110823672"/>
      </c:barChart>
      <c:catAx>
        <c:axId val="-211081157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10823672"/>
        <c:crossesAt val="0.0"/>
        <c:auto val="1"/>
        <c:lblAlgn val="ctr"/>
        <c:lblOffset val="1"/>
        <c:tickLblSkip val="1"/>
        <c:tickMarkSkip val="1"/>
        <c:noMultiLvlLbl val="0"/>
      </c:catAx>
      <c:valAx>
        <c:axId val="-2110823672"/>
        <c:scaling>
          <c:orientation val="minMax"/>
          <c:max val="100.0"/>
          <c:min val="0.0"/>
        </c:scaling>
        <c:delete val="0"/>
        <c:axPos val="r"/>
        <c:numFmt formatCode="General" sourceLinked="1"/>
        <c:majorTickMark val="out"/>
        <c:minorTickMark val="none"/>
        <c:tickLblPos val="none"/>
        <c:crossAx val="-211081157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27.63</c:v>
                </c:pt>
                <c:pt idx="1">
                  <c:v>17.82</c:v>
                </c:pt>
              </c:numCache>
            </c:numRef>
          </c:val>
          <c:extLst xmlns:c16r2="http://schemas.microsoft.com/office/drawing/2015/06/chart">
            <c:ext xmlns:c16="http://schemas.microsoft.com/office/drawing/2014/chart" uri="{C3380CC4-5D6E-409C-BE32-E72D297353CC}">
              <c16:uniqueId val="{00000000-E6BB-43A9-9888-D0C4BA091B8A}"/>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29.38</c:v>
                </c:pt>
                <c:pt idx="1">
                  <c:v>36.27</c:v>
                </c:pt>
              </c:numCache>
            </c:numRef>
          </c:val>
          <c:extLst xmlns:c16r2="http://schemas.microsoft.com/office/drawing/2015/06/chart">
            <c:ext xmlns:c16="http://schemas.microsoft.com/office/drawing/2014/chart" uri="{C3380CC4-5D6E-409C-BE32-E72D297353CC}">
              <c16:uniqueId val="{00000001-E6BB-43A9-9888-D0C4BA091B8A}"/>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33.7</c:v>
                </c:pt>
                <c:pt idx="1">
                  <c:v>37.31</c:v>
                </c:pt>
              </c:numCache>
            </c:numRef>
          </c:val>
          <c:extLst xmlns:c16r2="http://schemas.microsoft.com/office/drawing/2015/06/chart">
            <c:ext xmlns:c16="http://schemas.microsoft.com/office/drawing/2014/chart" uri="{C3380CC4-5D6E-409C-BE32-E72D297353CC}">
              <c16:uniqueId val="{00000002-E6BB-43A9-9888-D0C4BA091B8A}"/>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9.290000000000001</c:v>
                </c:pt>
                <c:pt idx="1">
                  <c:v>8.59</c:v>
                </c:pt>
              </c:numCache>
            </c:numRef>
          </c:val>
          <c:extLst xmlns:c16r2="http://schemas.microsoft.com/office/drawing/2015/06/chart">
            <c:ext xmlns:c16="http://schemas.microsoft.com/office/drawing/2014/chart" uri="{C3380CC4-5D6E-409C-BE32-E72D297353CC}">
              <c16:uniqueId val="{00000003-E6BB-43A9-9888-D0C4BA091B8A}"/>
            </c:ext>
          </c:extLst>
        </c:ser>
        <c:dLbls>
          <c:showLegendKey val="0"/>
          <c:showVal val="0"/>
          <c:showCatName val="0"/>
          <c:showSerName val="0"/>
          <c:showPercent val="0"/>
          <c:showBubbleSize val="0"/>
        </c:dLbls>
        <c:gapWidth val="150"/>
        <c:overlap val="100"/>
        <c:axId val="-2111050152"/>
        <c:axId val="-2111047016"/>
      </c:barChart>
      <c:catAx>
        <c:axId val="-2111050152"/>
        <c:scaling>
          <c:orientation val="minMax"/>
        </c:scaling>
        <c:delete val="1"/>
        <c:axPos val="b"/>
        <c:numFmt formatCode="#,##0" sourceLinked="0"/>
        <c:majorTickMark val="out"/>
        <c:minorTickMark val="none"/>
        <c:tickLblPos val="nextTo"/>
        <c:crossAx val="-2111047016"/>
        <c:crosses val="autoZero"/>
        <c:auto val="1"/>
        <c:lblAlgn val="ctr"/>
        <c:lblOffset val="100"/>
        <c:noMultiLvlLbl val="0"/>
      </c:catAx>
      <c:valAx>
        <c:axId val="-2111047016"/>
        <c:scaling>
          <c:orientation val="minMax"/>
          <c:max val="1.0"/>
          <c:min val="0.0"/>
        </c:scaling>
        <c:delete val="1"/>
        <c:axPos val="l"/>
        <c:numFmt formatCode="0%" sourceLinked="0"/>
        <c:majorTickMark val="none"/>
        <c:minorTickMark val="none"/>
        <c:tickLblPos val="none"/>
        <c:crossAx val="-2111050152"/>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32.37</c:v>
                </c:pt>
                <c:pt idx="1">
                  <c:v>20.77</c:v>
                </c:pt>
              </c:numCache>
            </c:numRef>
          </c:val>
          <c:extLst xmlns:c16r2="http://schemas.microsoft.com/office/drawing/2015/06/chart">
            <c:ext xmlns:c16="http://schemas.microsoft.com/office/drawing/2014/chart" uri="{C3380CC4-5D6E-409C-BE32-E72D297353CC}">
              <c16:uniqueId val="{00000000-4E97-4A88-96E1-8C6C0D697AE6}"/>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28.89</c:v>
                </c:pt>
                <c:pt idx="1">
                  <c:v>35.46</c:v>
                </c:pt>
              </c:numCache>
            </c:numRef>
          </c:val>
          <c:extLst xmlns:c16r2="http://schemas.microsoft.com/office/drawing/2015/06/chart">
            <c:ext xmlns:c16="http://schemas.microsoft.com/office/drawing/2014/chart" uri="{C3380CC4-5D6E-409C-BE32-E72D297353CC}">
              <c16:uniqueId val="{00000001-4E97-4A88-96E1-8C6C0D697AE6}"/>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28.92</c:v>
                </c:pt>
                <c:pt idx="1">
                  <c:v>33.07</c:v>
                </c:pt>
              </c:numCache>
            </c:numRef>
          </c:val>
          <c:extLst xmlns:c16r2="http://schemas.microsoft.com/office/drawing/2015/06/chart">
            <c:ext xmlns:c16="http://schemas.microsoft.com/office/drawing/2014/chart" uri="{C3380CC4-5D6E-409C-BE32-E72D297353CC}">
              <c16:uniqueId val="{00000002-4E97-4A88-96E1-8C6C0D697AE6}"/>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9.81</c:v>
                </c:pt>
                <c:pt idx="1">
                  <c:v>10.7</c:v>
                </c:pt>
              </c:numCache>
            </c:numRef>
          </c:val>
          <c:extLst xmlns:c16r2="http://schemas.microsoft.com/office/drawing/2015/06/chart">
            <c:ext xmlns:c16="http://schemas.microsoft.com/office/drawing/2014/chart" uri="{C3380CC4-5D6E-409C-BE32-E72D297353CC}">
              <c16:uniqueId val="{00000003-4E97-4A88-96E1-8C6C0D697AE6}"/>
            </c:ext>
          </c:extLst>
        </c:ser>
        <c:dLbls>
          <c:showLegendKey val="0"/>
          <c:showVal val="0"/>
          <c:showCatName val="0"/>
          <c:showSerName val="0"/>
          <c:showPercent val="0"/>
          <c:showBubbleSize val="0"/>
        </c:dLbls>
        <c:gapWidth val="150"/>
        <c:overlap val="100"/>
        <c:axId val="-2111355864"/>
        <c:axId val="-2111361720"/>
      </c:barChart>
      <c:catAx>
        <c:axId val="-2111355864"/>
        <c:scaling>
          <c:orientation val="minMax"/>
        </c:scaling>
        <c:delete val="1"/>
        <c:axPos val="b"/>
        <c:numFmt formatCode="#,##0" sourceLinked="0"/>
        <c:majorTickMark val="out"/>
        <c:minorTickMark val="none"/>
        <c:tickLblPos val="nextTo"/>
        <c:crossAx val="-2111361720"/>
        <c:crosses val="autoZero"/>
        <c:auto val="1"/>
        <c:lblAlgn val="ctr"/>
        <c:lblOffset val="100"/>
        <c:noMultiLvlLbl val="0"/>
      </c:catAx>
      <c:valAx>
        <c:axId val="-2111361720"/>
        <c:scaling>
          <c:orientation val="minMax"/>
          <c:max val="1.0"/>
          <c:min val="0.0"/>
        </c:scaling>
        <c:delete val="1"/>
        <c:axPos val="l"/>
        <c:numFmt formatCode="0%" sourceLinked="0"/>
        <c:majorTickMark val="none"/>
        <c:minorTickMark val="none"/>
        <c:tickLblPos val="none"/>
        <c:crossAx val="-2111355864"/>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61.26</c:v>
                </c:pt>
                <c:pt idx="1">
                  <c:v>57.01</c:v>
                </c:pt>
                <c:pt idx="2">
                  <c:v>62.88</c:v>
                </c:pt>
                <c:pt idx="3">
                  <c:v>59.71</c:v>
                </c:pt>
                <c:pt idx="4">
                  <c:v>61.81</c:v>
                </c:pt>
                <c:pt idx="5">
                  <c:v>58.25</c:v>
                </c:pt>
                <c:pt idx="6">
                  <c:v>63.57</c:v>
                </c:pt>
                <c:pt idx="7">
                  <c:v>58.1</c:v>
                </c:pt>
                <c:pt idx="8">
                  <c:v>65.14</c:v>
                </c:pt>
                <c:pt idx="9">
                  <c:v>59.52</c:v>
                </c:pt>
                <c:pt idx="10">
                  <c:v>60.5</c:v>
                </c:pt>
                <c:pt idx="11">
                  <c:v>63.76</c:v>
                </c:pt>
                <c:pt idx="12">
                  <c:v>62.43</c:v>
                </c:pt>
                <c:pt idx="13">
                  <c:v>59.93</c:v>
                </c:pt>
              </c:numCache>
            </c:numRef>
          </c:val>
          <c:extLst xmlns:c16r2="http://schemas.microsoft.com/office/drawing/2015/06/chart">
            <c:ext xmlns:c16="http://schemas.microsoft.com/office/drawing/2014/chart" uri="{C3380CC4-5D6E-409C-BE32-E72D297353CC}">
              <c16:uniqueId val="{00000000-FBBA-440C-879A-CEB0C9617D20}"/>
            </c:ext>
          </c:extLst>
        </c:ser>
        <c:dLbls>
          <c:showLegendKey val="0"/>
          <c:showVal val="0"/>
          <c:showCatName val="0"/>
          <c:showSerName val="0"/>
          <c:showPercent val="0"/>
          <c:showBubbleSize val="0"/>
        </c:dLbls>
        <c:gapWidth val="75"/>
        <c:axId val="-2111798408"/>
        <c:axId val="-2111804168"/>
      </c:barChart>
      <c:catAx>
        <c:axId val="-2111798408"/>
        <c:scaling>
          <c:orientation val="minMax"/>
        </c:scaling>
        <c:delete val="1"/>
        <c:axPos val="b"/>
        <c:numFmt formatCode="#,##0" sourceLinked="0"/>
        <c:majorTickMark val="out"/>
        <c:minorTickMark val="none"/>
        <c:tickLblPos val="nextTo"/>
        <c:crossAx val="-2111804168"/>
        <c:crosses val="autoZero"/>
        <c:auto val="1"/>
        <c:lblAlgn val="ctr"/>
        <c:lblOffset val="100"/>
        <c:noMultiLvlLbl val="0"/>
      </c:catAx>
      <c:valAx>
        <c:axId val="-2111804168"/>
        <c:scaling>
          <c:orientation val="minMax"/>
          <c:max val="100.0"/>
          <c:min val="0.0"/>
        </c:scaling>
        <c:delete val="1"/>
        <c:axPos val="l"/>
        <c:numFmt formatCode="General" sourceLinked="0"/>
        <c:majorTickMark val="none"/>
        <c:minorTickMark val="none"/>
        <c:tickLblPos val="none"/>
        <c:crossAx val="-2111798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56.23</c:v>
                </c:pt>
                <c:pt idx="1">
                  <c:v>54.1</c:v>
                </c:pt>
                <c:pt idx="2">
                  <c:v>57.76</c:v>
                </c:pt>
                <c:pt idx="3">
                  <c:v>54.76</c:v>
                </c:pt>
                <c:pt idx="4">
                  <c:v>57.22</c:v>
                </c:pt>
                <c:pt idx="5">
                  <c:v>52.88</c:v>
                </c:pt>
                <c:pt idx="6">
                  <c:v>58.55</c:v>
                </c:pt>
                <c:pt idx="7">
                  <c:v>53.76</c:v>
                </c:pt>
                <c:pt idx="8">
                  <c:v>59.26</c:v>
                </c:pt>
                <c:pt idx="9">
                  <c:v>53.76</c:v>
                </c:pt>
                <c:pt idx="10">
                  <c:v>56.69</c:v>
                </c:pt>
                <c:pt idx="11">
                  <c:v>57.73</c:v>
                </c:pt>
                <c:pt idx="12">
                  <c:v>57.53</c:v>
                </c:pt>
                <c:pt idx="13">
                  <c:v>54.74</c:v>
                </c:pt>
              </c:numCache>
            </c:numRef>
          </c:val>
          <c:extLst xmlns:c16r2="http://schemas.microsoft.com/office/drawing/2015/06/chart">
            <c:ext xmlns:c16="http://schemas.microsoft.com/office/drawing/2014/chart" uri="{C3380CC4-5D6E-409C-BE32-E72D297353CC}">
              <c16:uniqueId val="{00000000-EF7D-479A-82CE-4D97BCEDBCDA}"/>
            </c:ext>
          </c:extLst>
        </c:ser>
        <c:dLbls>
          <c:showLegendKey val="0"/>
          <c:showVal val="0"/>
          <c:showCatName val="0"/>
          <c:showSerName val="0"/>
          <c:showPercent val="0"/>
          <c:showBubbleSize val="0"/>
        </c:dLbls>
        <c:gapWidth val="75"/>
        <c:axId val="-2127725080"/>
        <c:axId val="-2127717976"/>
      </c:barChart>
      <c:catAx>
        <c:axId val="-2127725080"/>
        <c:scaling>
          <c:orientation val="minMax"/>
        </c:scaling>
        <c:delete val="1"/>
        <c:axPos val="b"/>
        <c:numFmt formatCode="#,##0" sourceLinked="0"/>
        <c:majorTickMark val="out"/>
        <c:minorTickMark val="none"/>
        <c:tickLblPos val="nextTo"/>
        <c:crossAx val="-2127717976"/>
        <c:crosses val="autoZero"/>
        <c:auto val="1"/>
        <c:lblAlgn val="ctr"/>
        <c:lblOffset val="100"/>
        <c:noMultiLvlLbl val="0"/>
      </c:catAx>
      <c:valAx>
        <c:axId val="-2127717976"/>
        <c:scaling>
          <c:orientation val="minMax"/>
          <c:max val="100.0"/>
          <c:min val="0.0"/>
        </c:scaling>
        <c:delete val="1"/>
        <c:axPos val="l"/>
        <c:numFmt formatCode="General" sourceLinked="0"/>
        <c:majorTickMark val="none"/>
        <c:minorTickMark val="none"/>
        <c:tickLblPos val="none"/>
        <c:crossAx val="-2127725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E80-49FF-BC16-7D0A5F391F18}"/>
            </c:ext>
          </c:extLst>
        </c:ser>
        <c:dLbls>
          <c:showLegendKey val="0"/>
          <c:showVal val="0"/>
          <c:showCatName val="0"/>
          <c:showSerName val="0"/>
          <c:showPercent val="0"/>
          <c:showBubbleSize val="0"/>
        </c:dLbls>
        <c:gapWidth val="150"/>
        <c:overlap val="100"/>
        <c:axId val="-2111883224"/>
        <c:axId val="-2111886440"/>
      </c:barChart>
      <c:catAx>
        <c:axId val="-2111883224"/>
        <c:scaling>
          <c:orientation val="minMax"/>
        </c:scaling>
        <c:delete val="1"/>
        <c:axPos val="b"/>
        <c:numFmt formatCode="#,##0" sourceLinked="0"/>
        <c:majorTickMark val="out"/>
        <c:minorTickMark val="none"/>
        <c:tickLblPos val="nextTo"/>
        <c:crossAx val="-2111886440"/>
        <c:crosses val="autoZero"/>
        <c:auto val="1"/>
        <c:lblAlgn val="ctr"/>
        <c:lblOffset val="100"/>
        <c:noMultiLvlLbl val="0"/>
      </c:catAx>
      <c:valAx>
        <c:axId val="-2111886440"/>
        <c:scaling>
          <c:orientation val="minMax"/>
          <c:max val="1.0"/>
          <c:min val="0.0"/>
        </c:scaling>
        <c:delete val="1"/>
        <c:axPos val="l"/>
        <c:numFmt formatCode="0%" sourceLinked="0"/>
        <c:majorTickMark val="none"/>
        <c:minorTickMark val="none"/>
        <c:tickLblPos val="none"/>
        <c:crossAx val="-2111883224"/>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19.73999999999999</c:v>
                </c:pt>
                <c:pt idx="1">
                  <c:v>22.62</c:v>
                </c:pt>
              </c:numCache>
            </c:numRef>
          </c:val>
          <c:extLst xmlns:c16r2="http://schemas.microsoft.com/office/drawing/2015/06/chart">
            <c:ext xmlns:c16="http://schemas.microsoft.com/office/drawing/2014/chart" uri="{C3380CC4-5D6E-409C-BE32-E72D297353CC}">
              <c16:uniqueId val="{00000000-D4C1-4DD1-922A-FBB2E7D444A8}"/>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80.26</c:v>
                </c:pt>
                <c:pt idx="1">
                  <c:v>77.38</c:v>
                </c:pt>
              </c:numCache>
            </c:numRef>
          </c:val>
          <c:extLst xmlns:c16r2="http://schemas.microsoft.com/office/drawing/2015/06/chart">
            <c:ext xmlns:c16="http://schemas.microsoft.com/office/drawing/2014/chart" uri="{C3380CC4-5D6E-409C-BE32-E72D297353CC}">
              <c16:uniqueId val="{00000001-D4C1-4DD1-922A-FBB2E7D444A8}"/>
            </c:ext>
          </c:extLst>
        </c:ser>
        <c:dLbls>
          <c:showLegendKey val="0"/>
          <c:showVal val="0"/>
          <c:showCatName val="0"/>
          <c:showSerName val="0"/>
          <c:showPercent val="0"/>
          <c:showBubbleSize val="0"/>
        </c:dLbls>
        <c:gapWidth val="150"/>
        <c:overlap val="100"/>
        <c:axId val="-2111997000"/>
        <c:axId val="-2112001128"/>
      </c:barChart>
      <c:catAx>
        <c:axId val="-2111997000"/>
        <c:scaling>
          <c:orientation val="minMax"/>
        </c:scaling>
        <c:delete val="1"/>
        <c:axPos val="b"/>
        <c:numFmt formatCode="#,##0" sourceLinked="0"/>
        <c:majorTickMark val="out"/>
        <c:minorTickMark val="none"/>
        <c:tickLblPos val="nextTo"/>
        <c:crossAx val="-2112001128"/>
        <c:crosses val="autoZero"/>
        <c:auto val="1"/>
        <c:lblAlgn val="ctr"/>
        <c:lblOffset val="100"/>
        <c:noMultiLvlLbl val="0"/>
      </c:catAx>
      <c:valAx>
        <c:axId val="-2112001128"/>
        <c:scaling>
          <c:orientation val="minMax"/>
          <c:max val="1.0"/>
          <c:min val="0.0"/>
        </c:scaling>
        <c:delete val="1"/>
        <c:axPos val="l"/>
        <c:numFmt formatCode="0%" sourceLinked="0"/>
        <c:majorTickMark val="none"/>
        <c:minorTickMark val="none"/>
        <c:tickLblPos val="none"/>
        <c:crossAx val="-2111997000"/>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19.42</c:v>
                </c:pt>
                <c:pt idx="1">
                  <c:v>20.93</c:v>
                </c:pt>
              </c:numCache>
            </c:numRef>
          </c:val>
          <c:extLst xmlns:c16r2="http://schemas.microsoft.com/office/drawing/2015/06/chart">
            <c:ext xmlns:c16="http://schemas.microsoft.com/office/drawing/2014/chart" uri="{C3380CC4-5D6E-409C-BE32-E72D297353CC}">
              <c16:uniqueId val="{00000000-3A95-4739-9A35-BFDF40E32D4A}"/>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80.58</c:v>
                </c:pt>
                <c:pt idx="1">
                  <c:v>79.07</c:v>
                </c:pt>
              </c:numCache>
            </c:numRef>
          </c:val>
          <c:extLst xmlns:c16r2="http://schemas.microsoft.com/office/drawing/2015/06/chart">
            <c:ext xmlns:c16="http://schemas.microsoft.com/office/drawing/2014/chart" uri="{C3380CC4-5D6E-409C-BE32-E72D297353CC}">
              <c16:uniqueId val="{00000001-3A95-4739-9A35-BFDF40E32D4A}"/>
            </c:ext>
          </c:extLst>
        </c:ser>
        <c:dLbls>
          <c:showLegendKey val="0"/>
          <c:showVal val="0"/>
          <c:showCatName val="0"/>
          <c:showSerName val="0"/>
          <c:showPercent val="0"/>
          <c:showBubbleSize val="0"/>
        </c:dLbls>
        <c:gapWidth val="150"/>
        <c:overlap val="100"/>
        <c:axId val="-2128074472"/>
        <c:axId val="-2128082488"/>
      </c:barChart>
      <c:catAx>
        <c:axId val="-2128074472"/>
        <c:scaling>
          <c:orientation val="minMax"/>
        </c:scaling>
        <c:delete val="1"/>
        <c:axPos val="b"/>
        <c:numFmt formatCode="#,##0" sourceLinked="0"/>
        <c:majorTickMark val="out"/>
        <c:minorTickMark val="none"/>
        <c:tickLblPos val="nextTo"/>
        <c:crossAx val="-2128082488"/>
        <c:crosses val="autoZero"/>
        <c:auto val="1"/>
        <c:lblAlgn val="ctr"/>
        <c:lblOffset val="100"/>
        <c:noMultiLvlLbl val="0"/>
      </c:catAx>
      <c:valAx>
        <c:axId val="-2128082488"/>
        <c:scaling>
          <c:orientation val="minMax"/>
          <c:max val="1.0"/>
          <c:min val="0.0"/>
        </c:scaling>
        <c:delete val="1"/>
        <c:axPos val="l"/>
        <c:numFmt formatCode="0%" sourceLinked="0"/>
        <c:majorTickMark val="none"/>
        <c:minorTickMark val="none"/>
        <c:tickLblPos val="none"/>
        <c:crossAx val="-2128074472"/>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80.58</c:v>
                </c:pt>
                <c:pt idx="1">
                  <c:v>80.26</c:v>
                </c:pt>
                <c:pt idx="2">
                  <c:v>76.26</c:v>
                </c:pt>
                <c:pt idx="3">
                  <c:v>84.73</c:v>
                </c:pt>
                <c:pt idx="4">
                  <c:v>81.06</c:v>
                </c:pt>
                <c:pt idx="5">
                  <c:v>80.27</c:v>
                </c:pt>
                <c:pt idx="6">
                  <c:v>80.54</c:v>
                </c:pt>
                <c:pt idx="7">
                  <c:v>80.23</c:v>
                </c:pt>
                <c:pt idx="8">
                  <c:v>81.01</c:v>
                </c:pt>
                <c:pt idx="9">
                  <c:v>87.59</c:v>
                </c:pt>
                <c:pt idx="10">
                  <c:v>81.19</c:v>
                </c:pt>
                <c:pt idx="11">
                  <c:v>73.78</c:v>
                </c:pt>
                <c:pt idx="12">
                  <c:v>86.81</c:v>
                </c:pt>
                <c:pt idx="13">
                  <c:v>73.47</c:v>
                </c:pt>
              </c:numCache>
            </c:numRef>
          </c:val>
          <c:extLst xmlns:c16r2="http://schemas.microsoft.com/office/drawing/2015/06/chart">
            <c:ext xmlns:c16="http://schemas.microsoft.com/office/drawing/2014/chart" uri="{C3380CC4-5D6E-409C-BE32-E72D297353CC}">
              <c16:uniqueId val="{00000000-F444-4B0D-9690-BE03B5D37240}"/>
            </c:ext>
          </c:extLst>
        </c:ser>
        <c:dLbls>
          <c:showLegendKey val="0"/>
          <c:showVal val="0"/>
          <c:showCatName val="0"/>
          <c:showSerName val="0"/>
          <c:showPercent val="0"/>
          <c:showBubbleSize val="0"/>
        </c:dLbls>
        <c:gapWidth val="75"/>
        <c:axId val="-2107946056"/>
        <c:axId val="-2107943080"/>
      </c:barChart>
      <c:catAx>
        <c:axId val="-2107946056"/>
        <c:scaling>
          <c:orientation val="minMax"/>
        </c:scaling>
        <c:delete val="1"/>
        <c:axPos val="b"/>
        <c:numFmt formatCode="#,##0" sourceLinked="0"/>
        <c:majorTickMark val="out"/>
        <c:minorTickMark val="none"/>
        <c:tickLblPos val="nextTo"/>
        <c:crossAx val="-2107943080"/>
        <c:crosses val="autoZero"/>
        <c:auto val="1"/>
        <c:lblAlgn val="ctr"/>
        <c:lblOffset val="100"/>
        <c:noMultiLvlLbl val="0"/>
      </c:catAx>
      <c:valAx>
        <c:axId val="-2107943080"/>
        <c:scaling>
          <c:orientation val="minMax"/>
          <c:max val="100.0"/>
          <c:min val="0.0"/>
        </c:scaling>
        <c:delete val="1"/>
        <c:axPos val="l"/>
        <c:numFmt formatCode="#,##0" sourceLinked="0"/>
        <c:majorTickMark val="none"/>
        <c:minorTickMark val="none"/>
        <c:tickLblPos val="none"/>
        <c:crossAx val="-2107946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79.07</c:v>
                </c:pt>
                <c:pt idx="1">
                  <c:v>77.38</c:v>
                </c:pt>
                <c:pt idx="2">
                  <c:v>74.07</c:v>
                </c:pt>
                <c:pt idx="3">
                  <c:v>83.88</c:v>
                </c:pt>
                <c:pt idx="4">
                  <c:v>78.33</c:v>
                </c:pt>
                <c:pt idx="5">
                  <c:v>78.89</c:v>
                </c:pt>
                <c:pt idx="6">
                  <c:v>79.71</c:v>
                </c:pt>
                <c:pt idx="7">
                  <c:v>78.0</c:v>
                </c:pt>
                <c:pt idx="8">
                  <c:v>80.38</c:v>
                </c:pt>
                <c:pt idx="9">
                  <c:v>84.83</c:v>
                </c:pt>
                <c:pt idx="10">
                  <c:v>79.99</c:v>
                </c:pt>
                <c:pt idx="11">
                  <c:v>72.94</c:v>
                </c:pt>
                <c:pt idx="12">
                  <c:v>85.2</c:v>
                </c:pt>
                <c:pt idx="13">
                  <c:v>72.08</c:v>
                </c:pt>
              </c:numCache>
            </c:numRef>
          </c:val>
          <c:extLst xmlns:c16r2="http://schemas.microsoft.com/office/drawing/2015/06/chart">
            <c:ext xmlns:c16="http://schemas.microsoft.com/office/drawing/2014/chart" uri="{C3380CC4-5D6E-409C-BE32-E72D297353CC}">
              <c16:uniqueId val="{00000000-E080-41AB-A431-62D464765B93}"/>
            </c:ext>
          </c:extLst>
        </c:ser>
        <c:dLbls>
          <c:showLegendKey val="0"/>
          <c:showVal val="0"/>
          <c:showCatName val="0"/>
          <c:showSerName val="0"/>
          <c:showPercent val="0"/>
          <c:showBubbleSize val="0"/>
        </c:dLbls>
        <c:gapWidth val="75"/>
        <c:axId val="-2128177560"/>
        <c:axId val="-2128174584"/>
      </c:barChart>
      <c:catAx>
        <c:axId val="-2128177560"/>
        <c:scaling>
          <c:orientation val="minMax"/>
        </c:scaling>
        <c:delete val="1"/>
        <c:axPos val="b"/>
        <c:numFmt formatCode="#,##0" sourceLinked="0"/>
        <c:majorTickMark val="out"/>
        <c:minorTickMark val="none"/>
        <c:tickLblPos val="nextTo"/>
        <c:crossAx val="-2128174584"/>
        <c:crosses val="autoZero"/>
        <c:auto val="1"/>
        <c:lblAlgn val="ctr"/>
        <c:lblOffset val="100"/>
        <c:noMultiLvlLbl val="0"/>
      </c:catAx>
      <c:valAx>
        <c:axId val="-2128174584"/>
        <c:scaling>
          <c:orientation val="minMax"/>
          <c:max val="100.0"/>
          <c:min val="0.0"/>
        </c:scaling>
        <c:delete val="1"/>
        <c:axPos val="l"/>
        <c:numFmt formatCode="#,##0" sourceLinked="0"/>
        <c:majorTickMark val="none"/>
        <c:minorTickMark val="none"/>
        <c:tickLblPos val="none"/>
        <c:crossAx val="-2128177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16.5</c:v>
                </c:pt>
                <c:pt idx="1">
                  <c:v>38.5</c:v>
                </c:pt>
                <c:pt idx="2">
                  <c:v>18.6</c:v>
                </c:pt>
                <c:pt idx="3">
                  <c:v>26.4</c:v>
                </c:pt>
              </c:numCache>
            </c:numRef>
          </c:val>
          <c:extLst xmlns:c16r2="http://schemas.microsoft.com/office/drawing/2015/06/chart">
            <c:ext xmlns:c16="http://schemas.microsoft.com/office/drawing/2014/chart" uri="{C3380CC4-5D6E-409C-BE32-E72D297353CC}">
              <c16:uniqueId val="{00000000-28F3-4025-A8FB-AF41A9F05AEE}"/>
            </c:ext>
          </c:extLst>
        </c:ser>
        <c:dLbls>
          <c:dLblPos val="outEnd"/>
          <c:showLegendKey val="0"/>
          <c:showVal val="1"/>
          <c:showCatName val="0"/>
          <c:showSerName val="0"/>
          <c:showPercent val="0"/>
          <c:showBubbleSize val="0"/>
        </c:dLbls>
        <c:gapWidth val="70"/>
        <c:axId val="2125614680"/>
        <c:axId val="-2106421048"/>
      </c:barChart>
      <c:catAx>
        <c:axId val="2125614680"/>
        <c:scaling>
          <c:orientation val="maxMin"/>
        </c:scaling>
        <c:delete val="1"/>
        <c:axPos val="l"/>
        <c:numFmt formatCode="#,##0" sourceLinked="0"/>
        <c:majorTickMark val="out"/>
        <c:minorTickMark val="none"/>
        <c:tickLblPos val="nextTo"/>
        <c:crossAx val="-2106421048"/>
        <c:crosses val="autoZero"/>
        <c:auto val="1"/>
        <c:lblAlgn val="ctr"/>
        <c:lblOffset val="100"/>
        <c:noMultiLvlLbl val="0"/>
      </c:catAx>
      <c:valAx>
        <c:axId val="-2106421048"/>
        <c:scaling>
          <c:orientation val="minMax"/>
          <c:max val="50.0"/>
          <c:min val="0.0"/>
        </c:scaling>
        <c:delete val="1"/>
        <c:axPos val="t"/>
        <c:numFmt formatCode="General" sourceLinked="1"/>
        <c:majorTickMark val="out"/>
        <c:minorTickMark val="none"/>
        <c:tickLblPos val="nextTo"/>
        <c:crossAx val="212561468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F66-4E52-A609-63E860997073}"/>
            </c:ext>
          </c:extLst>
        </c:ser>
        <c:dLbls>
          <c:showLegendKey val="0"/>
          <c:showVal val="0"/>
          <c:showCatName val="0"/>
          <c:showSerName val="0"/>
          <c:showPercent val="0"/>
          <c:showBubbleSize val="0"/>
        </c:dLbls>
        <c:gapWidth val="150"/>
        <c:overlap val="100"/>
        <c:axId val="-2107931880"/>
        <c:axId val="-2107928760"/>
      </c:barChart>
      <c:catAx>
        <c:axId val="-2107931880"/>
        <c:scaling>
          <c:orientation val="minMax"/>
        </c:scaling>
        <c:delete val="1"/>
        <c:axPos val="b"/>
        <c:numFmt formatCode="#,##0" sourceLinked="0"/>
        <c:majorTickMark val="out"/>
        <c:minorTickMark val="none"/>
        <c:tickLblPos val="nextTo"/>
        <c:crossAx val="-2107928760"/>
        <c:crosses val="autoZero"/>
        <c:auto val="1"/>
        <c:lblAlgn val="ctr"/>
        <c:lblOffset val="100"/>
        <c:noMultiLvlLbl val="0"/>
      </c:catAx>
      <c:valAx>
        <c:axId val="-2107928760"/>
        <c:scaling>
          <c:orientation val="minMax"/>
          <c:max val="1.0"/>
          <c:min val="0.0"/>
        </c:scaling>
        <c:delete val="1"/>
        <c:axPos val="l"/>
        <c:numFmt formatCode="0%" sourceLinked="0"/>
        <c:majorTickMark val="none"/>
        <c:minorTickMark val="none"/>
        <c:tickLblPos val="none"/>
        <c:crossAx val="-2107931880"/>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General</c:formatCode>
                <c:ptCount val="1"/>
                <c:pt idx="0">
                  <c:v>16.93</c:v>
                </c:pt>
              </c:numCache>
            </c:numRef>
          </c:val>
          <c:extLst xmlns:c16r2="http://schemas.microsoft.com/office/drawing/2015/06/chart">
            <c:ext xmlns:c16="http://schemas.microsoft.com/office/drawing/2014/chart" uri="{C3380CC4-5D6E-409C-BE32-E72D297353CC}">
              <c16:uniqueId val="{00000000-C306-458D-A4FD-2F591A7EC2D5}"/>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General</c:formatCode>
                <c:ptCount val="1"/>
                <c:pt idx="0">
                  <c:v>10.32</c:v>
                </c:pt>
              </c:numCache>
            </c:numRef>
          </c:val>
          <c:extLst xmlns:c16r2="http://schemas.microsoft.com/office/drawing/2015/06/chart">
            <c:ext xmlns:c16="http://schemas.microsoft.com/office/drawing/2014/chart" uri="{C3380CC4-5D6E-409C-BE32-E72D297353CC}">
              <c16:uniqueId val="{00000001-C306-458D-A4FD-2F591A7EC2D5}"/>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General</c:formatCode>
                <c:ptCount val="1"/>
                <c:pt idx="0">
                  <c:v>72.75</c:v>
                </c:pt>
              </c:numCache>
            </c:numRef>
          </c:val>
          <c:extLst xmlns:c16r2="http://schemas.microsoft.com/office/drawing/2015/06/chart">
            <c:ext xmlns:c16="http://schemas.microsoft.com/office/drawing/2014/chart" uri="{C3380CC4-5D6E-409C-BE32-E72D297353CC}">
              <c16:uniqueId val="{00000002-C306-458D-A4FD-2F591A7EC2D5}"/>
            </c:ext>
          </c:extLst>
        </c:ser>
        <c:dLbls>
          <c:showLegendKey val="0"/>
          <c:showVal val="0"/>
          <c:showCatName val="0"/>
          <c:showSerName val="0"/>
          <c:showPercent val="0"/>
          <c:showBubbleSize val="0"/>
        </c:dLbls>
        <c:gapWidth val="150"/>
        <c:overlap val="100"/>
        <c:axId val="-2088425352"/>
        <c:axId val="-2088422232"/>
      </c:barChart>
      <c:catAx>
        <c:axId val="-2088425352"/>
        <c:scaling>
          <c:orientation val="minMax"/>
        </c:scaling>
        <c:delete val="1"/>
        <c:axPos val="l"/>
        <c:numFmt formatCode="General" sourceLinked="0"/>
        <c:majorTickMark val="out"/>
        <c:minorTickMark val="none"/>
        <c:tickLblPos val="nextTo"/>
        <c:crossAx val="-2088422232"/>
        <c:crosses val="autoZero"/>
        <c:auto val="1"/>
        <c:lblAlgn val="ctr"/>
        <c:lblOffset val="100"/>
        <c:noMultiLvlLbl val="0"/>
      </c:catAx>
      <c:valAx>
        <c:axId val="-2088422232"/>
        <c:scaling>
          <c:orientation val="minMax"/>
        </c:scaling>
        <c:delete val="1"/>
        <c:axPos val="b"/>
        <c:numFmt formatCode="0%" sourceLinked="1"/>
        <c:majorTickMark val="out"/>
        <c:minorTickMark val="none"/>
        <c:tickLblPos val="nextTo"/>
        <c:crossAx val="-2088425352"/>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14.06</c:v>
                </c:pt>
              </c:numCache>
            </c:numRef>
          </c:val>
          <c:extLst xmlns:c16r2="http://schemas.microsoft.com/office/drawing/2015/06/chart">
            <c:ext xmlns:c16="http://schemas.microsoft.com/office/drawing/2014/chart" uri="{C3380CC4-5D6E-409C-BE32-E72D297353CC}">
              <c16:uniqueId val="{00000000-5DA8-4813-9235-8DDB6B4B0004}"/>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9.25</c:v>
                </c:pt>
              </c:numCache>
            </c:numRef>
          </c:val>
          <c:extLst xmlns:c16r2="http://schemas.microsoft.com/office/drawing/2015/06/chart">
            <c:ext xmlns:c16="http://schemas.microsoft.com/office/drawing/2014/chart" uri="{C3380CC4-5D6E-409C-BE32-E72D297353CC}">
              <c16:uniqueId val="{00000001-5DA8-4813-9235-8DDB6B4B0004}"/>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76.69</c:v>
                </c:pt>
              </c:numCache>
            </c:numRef>
          </c:val>
          <c:extLst xmlns:c16r2="http://schemas.microsoft.com/office/drawing/2015/06/chart">
            <c:ext xmlns:c16="http://schemas.microsoft.com/office/drawing/2014/chart" uri="{C3380CC4-5D6E-409C-BE32-E72D297353CC}">
              <c16:uniqueId val="{00000002-5DA8-4813-9235-8DDB6B4B0004}"/>
            </c:ext>
          </c:extLst>
        </c:ser>
        <c:dLbls>
          <c:showLegendKey val="0"/>
          <c:showVal val="0"/>
          <c:showCatName val="0"/>
          <c:showSerName val="0"/>
          <c:showPercent val="0"/>
          <c:showBubbleSize val="0"/>
        </c:dLbls>
        <c:gapWidth val="150"/>
        <c:overlap val="100"/>
        <c:axId val="-2123536984"/>
        <c:axId val="-2123533896"/>
      </c:barChart>
      <c:catAx>
        <c:axId val="-2123536984"/>
        <c:scaling>
          <c:orientation val="minMax"/>
        </c:scaling>
        <c:delete val="1"/>
        <c:axPos val="l"/>
        <c:numFmt formatCode="General" sourceLinked="0"/>
        <c:majorTickMark val="out"/>
        <c:minorTickMark val="none"/>
        <c:tickLblPos val="nextTo"/>
        <c:crossAx val="-2123533896"/>
        <c:crosses val="autoZero"/>
        <c:auto val="1"/>
        <c:lblAlgn val="ctr"/>
        <c:lblOffset val="100"/>
        <c:noMultiLvlLbl val="0"/>
      </c:catAx>
      <c:valAx>
        <c:axId val="-2123533896"/>
        <c:scaling>
          <c:orientation val="minMax"/>
        </c:scaling>
        <c:delete val="1"/>
        <c:axPos val="b"/>
        <c:numFmt formatCode="0%" sourceLinked="1"/>
        <c:majorTickMark val="out"/>
        <c:minorTickMark val="none"/>
        <c:tickLblPos val="nextTo"/>
        <c:crossAx val="-2123536984"/>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76.69</c:v>
                </c:pt>
                <c:pt idx="1">
                  <c:v>72.75</c:v>
                </c:pt>
                <c:pt idx="2">
                  <c:v>71.53</c:v>
                </c:pt>
                <c:pt idx="3">
                  <c:v>81.66</c:v>
                </c:pt>
                <c:pt idx="4">
                  <c:v>78.99</c:v>
                </c:pt>
                <c:pt idx="5">
                  <c:v>75.44</c:v>
                </c:pt>
                <c:pt idx="6">
                  <c:v>76.31</c:v>
                </c:pt>
                <c:pt idx="7">
                  <c:v>77.56</c:v>
                </c:pt>
                <c:pt idx="8">
                  <c:v>75.63</c:v>
                </c:pt>
                <c:pt idx="9">
                  <c:v>75.09</c:v>
                </c:pt>
                <c:pt idx="10">
                  <c:v>77.99</c:v>
                </c:pt>
                <c:pt idx="11">
                  <c:v>76.34</c:v>
                </c:pt>
                <c:pt idx="12">
                  <c:v>81.47</c:v>
                </c:pt>
                <c:pt idx="13">
                  <c:v>71.24</c:v>
                </c:pt>
              </c:numCache>
            </c:numRef>
          </c:val>
          <c:extLst xmlns:c16r2="http://schemas.microsoft.com/office/drawing/2015/06/chart">
            <c:ext xmlns:c16="http://schemas.microsoft.com/office/drawing/2014/chart" uri="{C3380CC4-5D6E-409C-BE32-E72D297353CC}">
              <c16:uniqueId val="{00000000-23FB-4F41-AD3A-A5FD77EED53E}"/>
            </c:ext>
          </c:extLst>
        </c:ser>
        <c:dLbls>
          <c:showLegendKey val="0"/>
          <c:showVal val="0"/>
          <c:showCatName val="0"/>
          <c:showSerName val="0"/>
          <c:showPercent val="0"/>
          <c:showBubbleSize val="0"/>
        </c:dLbls>
        <c:gapWidth val="75"/>
        <c:axId val="-2112667512"/>
        <c:axId val="-2112682968"/>
      </c:barChart>
      <c:catAx>
        <c:axId val="-2112667512"/>
        <c:scaling>
          <c:orientation val="minMax"/>
        </c:scaling>
        <c:delete val="1"/>
        <c:axPos val="b"/>
        <c:numFmt formatCode="#,##0" sourceLinked="0"/>
        <c:majorTickMark val="out"/>
        <c:minorTickMark val="none"/>
        <c:tickLblPos val="nextTo"/>
        <c:crossAx val="-2112682968"/>
        <c:crosses val="autoZero"/>
        <c:auto val="1"/>
        <c:lblAlgn val="ctr"/>
        <c:lblOffset val="100"/>
        <c:noMultiLvlLbl val="0"/>
      </c:catAx>
      <c:valAx>
        <c:axId val="-2112682968"/>
        <c:scaling>
          <c:orientation val="minMax"/>
          <c:max val="100.0"/>
          <c:min val="0.0"/>
        </c:scaling>
        <c:delete val="1"/>
        <c:axPos val="l"/>
        <c:numFmt formatCode="#,##0" sourceLinked="0"/>
        <c:majorTickMark val="none"/>
        <c:minorTickMark val="none"/>
        <c:tickLblPos val="none"/>
        <c:crossAx val="-2112667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AE3-48F6-A148-E33B9DD64BE0}"/>
            </c:ext>
          </c:extLst>
        </c:ser>
        <c:dLbls>
          <c:showLegendKey val="0"/>
          <c:showVal val="0"/>
          <c:showCatName val="0"/>
          <c:showSerName val="0"/>
          <c:showPercent val="0"/>
          <c:showBubbleSize val="0"/>
        </c:dLbls>
        <c:gapWidth val="150"/>
        <c:overlap val="100"/>
        <c:axId val="-2123962088"/>
        <c:axId val="-2123968264"/>
      </c:barChart>
      <c:catAx>
        <c:axId val="-2123962088"/>
        <c:scaling>
          <c:orientation val="minMax"/>
        </c:scaling>
        <c:delete val="1"/>
        <c:axPos val="b"/>
        <c:numFmt formatCode="#,##0" sourceLinked="0"/>
        <c:majorTickMark val="out"/>
        <c:minorTickMark val="none"/>
        <c:tickLblPos val="nextTo"/>
        <c:crossAx val="-2123968264"/>
        <c:crosses val="autoZero"/>
        <c:auto val="1"/>
        <c:lblAlgn val="ctr"/>
        <c:lblOffset val="100"/>
        <c:noMultiLvlLbl val="0"/>
      </c:catAx>
      <c:valAx>
        <c:axId val="-2123968264"/>
        <c:scaling>
          <c:orientation val="minMax"/>
          <c:max val="1.0"/>
          <c:min val="0.0"/>
        </c:scaling>
        <c:delete val="1"/>
        <c:axPos val="l"/>
        <c:numFmt formatCode="0%" sourceLinked="0"/>
        <c:majorTickMark val="none"/>
        <c:minorTickMark val="none"/>
        <c:tickLblPos val="none"/>
        <c:crossAx val="-212396208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70.93</c:v>
                </c:pt>
                <c:pt idx="1">
                  <c:v>75.38</c:v>
                </c:pt>
              </c:numCache>
            </c:numRef>
          </c:val>
          <c:extLst xmlns:c16r2="http://schemas.microsoft.com/office/drawing/2015/06/chart">
            <c:ext xmlns:c16="http://schemas.microsoft.com/office/drawing/2014/chart" uri="{C3380CC4-5D6E-409C-BE32-E72D297353CC}">
              <c16:uniqueId val="{00000000-D234-4A3E-ADFC-692F12EFA591}"/>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29.07</c:v>
                </c:pt>
                <c:pt idx="1">
                  <c:v>24.62</c:v>
                </c:pt>
              </c:numCache>
            </c:numRef>
          </c:val>
          <c:extLst xmlns:c16r2="http://schemas.microsoft.com/office/drawing/2015/06/chart">
            <c:ext xmlns:c16="http://schemas.microsoft.com/office/drawing/2014/chart" uri="{C3380CC4-5D6E-409C-BE32-E72D297353CC}">
              <c16:uniqueId val="{00000001-D234-4A3E-ADFC-692F12EFA591}"/>
            </c:ext>
          </c:extLst>
        </c:ser>
        <c:dLbls>
          <c:showLegendKey val="0"/>
          <c:showVal val="0"/>
          <c:showCatName val="0"/>
          <c:showSerName val="0"/>
          <c:showPercent val="0"/>
          <c:showBubbleSize val="0"/>
        </c:dLbls>
        <c:gapWidth val="150"/>
        <c:overlap val="100"/>
        <c:axId val="-2124048184"/>
        <c:axId val="-2124056760"/>
      </c:barChart>
      <c:catAx>
        <c:axId val="-2124048184"/>
        <c:scaling>
          <c:orientation val="minMax"/>
        </c:scaling>
        <c:delete val="1"/>
        <c:axPos val="b"/>
        <c:numFmt formatCode="#,##0" sourceLinked="0"/>
        <c:majorTickMark val="out"/>
        <c:minorTickMark val="none"/>
        <c:tickLblPos val="nextTo"/>
        <c:crossAx val="-2124056760"/>
        <c:crosses val="autoZero"/>
        <c:auto val="1"/>
        <c:lblAlgn val="ctr"/>
        <c:lblOffset val="100"/>
        <c:noMultiLvlLbl val="0"/>
      </c:catAx>
      <c:valAx>
        <c:axId val="-2124056760"/>
        <c:scaling>
          <c:orientation val="minMax"/>
          <c:max val="1.0"/>
          <c:min val="0.0"/>
        </c:scaling>
        <c:delete val="1"/>
        <c:axPos val="l"/>
        <c:numFmt formatCode="0%" sourceLinked="0"/>
        <c:majorTickMark val="none"/>
        <c:minorTickMark val="none"/>
        <c:tickLblPos val="none"/>
        <c:crossAx val="-2124048184"/>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64.88</c:v>
                </c:pt>
                <c:pt idx="1">
                  <c:v>69.49</c:v>
                </c:pt>
              </c:numCache>
            </c:numRef>
          </c:val>
          <c:extLst xmlns:c16r2="http://schemas.microsoft.com/office/drawing/2015/06/chart">
            <c:ext xmlns:c16="http://schemas.microsoft.com/office/drawing/2014/chart" uri="{C3380CC4-5D6E-409C-BE32-E72D297353CC}">
              <c16:uniqueId val="{00000000-ECA0-40F2-AE6F-217DC93EAC81}"/>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35.12</c:v>
                </c:pt>
                <c:pt idx="1">
                  <c:v>30.51</c:v>
                </c:pt>
              </c:numCache>
            </c:numRef>
          </c:val>
          <c:extLst xmlns:c16r2="http://schemas.microsoft.com/office/drawing/2015/06/chart">
            <c:ext xmlns:c16="http://schemas.microsoft.com/office/drawing/2014/chart" uri="{C3380CC4-5D6E-409C-BE32-E72D297353CC}">
              <c16:uniqueId val="{00000001-ECA0-40F2-AE6F-217DC93EAC81}"/>
            </c:ext>
          </c:extLst>
        </c:ser>
        <c:dLbls>
          <c:showLegendKey val="0"/>
          <c:showVal val="0"/>
          <c:showCatName val="0"/>
          <c:showSerName val="0"/>
          <c:showPercent val="0"/>
          <c:showBubbleSize val="0"/>
        </c:dLbls>
        <c:gapWidth val="150"/>
        <c:overlap val="100"/>
        <c:axId val="-2087853464"/>
        <c:axId val="-2087746008"/>
      </c:barChart>
      <c:catAx>
        <c:axId val="-2087853464"/>
        <c:scaling>
          <c:orientation val="minMax"/>
        </c:scaling>
        <c:delete val="1"/>
        <c:axPos val="b"/>
        <c:numFmt formatCode="#,##0" sourceLinked="0"/>
        <c:majorTickMark val="out"/>
        <c:minorTickMark val="none"/>
        <c:tickLblPos val="nextTo"/>
        <c:crossAx val="-2087746008"/>
        <c:crosses val="autoZero"/>
        <c:auto val="1"/>
        <c:lblAlgn val="ctr"/>
        <c:lblOffset val="100"/>
        <c:noMultiLvlLbl val="0"/>
      </c:catAx>
      <c:valAx>
        <c:axId val="-2087746008"/>
        <c:scaling>
          <c:orientation val="minMax"/>
          <c:max val="1.0"/>
          <c:min val="0.0"/>
        </c:scaling>
        <c:delete val="1"/>
        <c:axPos val="l"/>
        <c:numFmt formatCode="0%" sourceLinked="0"/>
        <c:majorTickMark val="none"/>
        <c:minorTickMark val="none"/>
        <c:tickLblPos val="none"/>
        <c:crossAx val="-2087853464"/>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5FFC-4701-99F1-40E5FFA80016}"/>
            </c:ext>
          </c:extLst>
        </c:ser>
        <c:dLbls>
          <c:showLegendKey val="0"/>
          <c:showVal val="0"/>
          <c:showCatName val="0"/>
          <c:showSerName val="0"/>
          <c:showPercent val="0"/>
          <c:showBubbleSize val="0"/>
        </c:dLbls>
        <c:gapWidth val="150"/>
        <c:overlap val="100"/>
        <c:axId val="-2125934184"/>
        <c:axId val="-2125956872"/>
      </c:barChart>
      <c:catAx>
        <c:axId val="-2125934184"/>
        <c:scaling>
          <c:orientation val="minMax"/>
        </c:scaling>
        <c:delete val="1"/>
        <c:axPos val="b"/>
        <c:numFmt formatCode="#,##0" sourceLinked="0"/>
        <c:majorTickMark val="out"/>
        <c:minorTickMark val="none"/>
        <c:tickLblPos val="nextTo"/>
        <c:crossAx val="-2125956872"/>
        <c:crosses val="autoZero"/>
        <c:auto val="1"/>
        <c:lblAlgn val="ctr"/>
        <c:lblOffset val="100"/>
        <c:noMultiLvlLbl val="0"/>
      </c:catAx>
      <c:valAx>
        <c:axId val="-2125956872"/>
        <c:scaling>
          <c:orientation val="minMax"/>
          <c:max val="1.0"/>
          <c:min val="0.0"/>
        </c:scaling>
        <c:delete val="1"/>
        <c:axPos val="l"/>
        <c:numFmt formatCode="0%" sourceLinked="0"/>
        <c:majorTickMark val="none"/>
        <c:minorTickMark val="none"/>
        <c:tickLblPos val="none"/>
        <c:crossAx val="-2125934184"/>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35.12</c:v>
                </c:pt>
                <c:pt idx="1">
                  <c:v>29.07</c:v>
                </c:pt>
                <c:pt idx="2">
                  <c:v>31.36</c:v>
                </c:pt>
                <c:pt idx="3">
                  <c:v>38.73000000000001</c:v>
                </c:pt>
                <c:pt idx="4">
                  <c:v>44.36</c:v>
                </c:pt>
                <c:pt idx="5">
                  <c:v>37.96</c:v>
                </c:pt>
                <c:pt idx="6">
                  <c:v>26.64</c:v>
                </c:pt>
                <c:pt idx="7">
                  <c:v>36.64</c:v>
                </c:pt>
                <c:pt idx="8">
                  <c:v>33.25</c:v>
                </c:pt>
                <c:pt idx="9">
                  <c:v>34.84</c:v>
                </c:pt>
                <c:pt idx="10">
                  <c:v>36.08</c:v>
                </c:pt>
                <c:pt idx="11">
                  <c:v>34.07</c:v>
                </c:pt>
                <c:pt idx="12">
                  <c:v>50.58</c:v>
                </c:pt>
                <c:pt idx="13">
                  <c:v>17.47</c:v>
                </c:pt>
              </c:numCache>
            </c:numRef>
          </c:val>
          <c:extLst xmlns:c16r2="http://schemas.microsoft.com/office/drawing/2015/06/chart">
            <c:ext xmlns:c16="http://schemas.microsoft.com/office/drawing/2014/chart" uri="{C3380CC4-5D6E-409C-BE32-E72D297353CC}">
              <c16:uniqueId val="{00000000-82A3-44C2-9300-234E2E3C3FC8}"/>
            </c:ext>
          </c:extLst>
        </c:ser>
        <c:dLbls>
          <c:showLegendKey val="0"/>
          <c:showVal val="0"/>
          <c:showCatName val="0"/>
          <c:showSerName val="0"/>
          <c:showPercent val="0"/>
          <c:showBubbleSize val="0"/>
        </c:dLbls>
        <c:gapWidth val="75"/>
        <c:axId val="-2113294648"/>
        <c:axId val="-2113291672"/>
      </c:barChart>
      <c:catAx>
        <c:axId val="-2113294648"/>
        <c:scaling>
          <c:orientation val="minMax"/>
        </c:scaling>
        <c:delete val="1"/>
        <c:axPos val="b"/>
        <c:numFmt formatCode="#,##0" sourceLinked="0"/>
        <c:majorTickMark val="out"/>
        <c:minorTickMark val="none"/>
        <c:tickLblPos val="nextTo"/>
        <c:crossAx val="-2113291672"/>
        <c:crosses val="autoZero"/>
        <c:auto val="1"/>
        <c:lblAlgn val="ctr"/>
        <c:lblOffset val="100"/>
        <c:noMultiLvlLbl val="0"/>
      </c:catAx>
      <c:valAx>
        <c:axId val="-2113291672"/>
        <c:scaling>
          <c:orientation val="minMax"/>
          <c:max val="100.0"/>
          <c:min val="0.0"/>
        </c:scaling>
        <c:delete val="1"/>
        <c:axPos val="l"/>
        <c:numFmt formatCode="General" sourceLinked="0"/>
        <c:majorTickMark val="none"/>
        <c:minorTickMark val="none"/>
        <c:tickLblPos val="none"/>
        <c:crossAx val="-2113294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30.51</c:v>
                </c:pt>
                <c:pt idx="1">
                  <c:v>24.62</c:v>
                </c:pt>
                <c:pt idx="2">
                  <c:v>25.46</c:v>
                </c:pt>
                <c:pt idx="3">
                  <c:v>35.36</c:v>
                </c:pt>
                <c:pt idx="4">
                  <c:v>42.6</c:v>
                </c:pt>
                <c:pt idx="5">
                  <c:v>31.77</c:v>
                </c:pt>
                <c:pt idx="6">
                  <c:v>21.58</c:v>
                </c:pt>
                <c:pt idx="7">
                  <c:v>30.89</c:v>
                </c:pt>
                <c:pt idx="8">
                  <c:v>30.03</c:v>
                </c:pt>
                <c:pt idx="9">
                  <c:v>28.82</c:v>
                </c:pt>
                <c:pt idx="10">
                  <c:v>32.14</c:v>
                </c:pt>
                <c:pt idx="11">
                  <c:v>29.78</c:v>
                </c:pt>
                <c:pt idx="12">
                  <c:v>45.27</c:v>
                </c:pt>
                <c:pt idx="13">
                  <c:v>13.66</c:v>
                </c:pt>
              </c:numCache>
            </c:numRef>
          </c:val>
          <c:extLst xmlns:c16r2="http://schemas.microsoft.com/office/drawing/2015/06/chart">
            <c:ext xmlns:c16="http://schemas.microsoft.com/office/drawing/2014/chart" uri="{C3380CC4-5D6E-409C-BE32-E72D297353CC}">
              <c16:uniqueId val="{00000000-C6ED-4E8F-8604-820EF06069BF}"/>
            </c:ext>
          </c:extLst>
        </c:ser>
        <c:dLbls>
          <c:showLegendKey val="0"/>
          <c:showVal val="0"/>
          <c:showCatName val="0"/>
          <c:showSerName val="0"/>
          <c:showPercent val="0"/>
          <c:showBubbleSize val="0"/>
        </c:dLbls>
        <c:gapWidth val="75"/>
        <c:axId val="-2113313640"/>
        <c:axId val="-2113310664"/>
      </c:barChart>
      <c:catAx>
        <c:axId val="-2113313640"/>
        <c:scaling>
          <c:orientation val="minMax"/>
        </c:scaling>
        <c:delete val="1"/>
        <c:axPos val="b"/>
        <c:numFmt formatCode="#,##0" sourceLinked="0"/>
        <c:majorTickMark val="out"/>
        <c:minorTickMark val="none"/>
        <c:tickLblPos val="nextTo"/>
        <c:crossAx val="-2113310664"/>
        <c:crosses val="autoZero"/>
        <c:auto val="1"/>
        <c:lblAlgn val="ctr"/>
        <c:lblOffset val="100"/>
        <c:noMultiLvlLbl val="0"/>
      </c:catAx>
      <c:valAx>
        <c:axId val="-2113310664"/>
        <c:scaling>
          <c:orientation val="minMax"/>
          <c:max val="100.0"/>
          <c:min val="0.0"/>
        </c:scaling>
        <c:delete val="1"/>
        <c:axPos val="l"/>
        <c:numFmt formatCode="General" sourceLinked="0"/>
        <c:majorTickMark val="none"/>
        <c:minorTickMark val="none"/>
        <c:tickLblPos val="none"/>
        <c:crossAx val="-2113313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42.79</c:v>
                </c:pt>
                <c:pt idx="1">
                  <c:v>57.21</c:v>
                </c:pt>
              </c:numCache>
            </c:numRef>
          </c:val>
          <c:extLst xmlns:c16r2="http://schemas.microsoft.com/office/drawing/2015/06/chart">
            <c:ext xmlns:c16="http://schemas.microsoft.com/office/drawing/2014/chart" uri="{C3380CC4-5D6E-409C-BE32-E72D297353CC}">
              <c16:uniqueId val="{00000000-54BC-4EFD-9A51-52B6A5EB2F90}"/>
            </c:ext>
          </c:extLst>
        </c:ser>
        <c:dLbls>
          <c:showLegendKey val="0"/>
          <c:showVal val="0"/>
          <c:showCatName val="0"/>
          <c:showSerName val="0"/>
          <c:showPercent val="0"/>
          <c:showBubbleSize val="0"/>
        </c:dLbls>
        <c:gapWidth val="70"/>
        <c:axId val="-2136303848"/>
        <c:axId val="-2136297960"/>
      </c:barChart>
      <c:catAx>
        <c:axId val="-213630384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36297960"/>
        <c:crossesAt val="0.0"/>
        <c:auto val="1"/>
        <c:lblAlgn val="ctr"/>
        <c:lblOffset val="1"/>
        <c:tickLblSkip val="1"/>
        <c:tickMarkSkip val="1"/>
        <c:noMultiLvlLbl val="0"/>
      </c:catAx>
      <c:valAx>
        <c:axId val="-2136297960"/>
        <c:scaling>
          <c:orientation val="minMax"/>
          <c:max val="100.0"/>
          <c:min val="0.0"/>
        </c:scaling>
        <c:delete val="0"/>
        <c:axPos val="r"/>
        <c:numFmt formatCode="General" sourceLinked="1"/>
        <c:majorTickMark val="out"/>
        <c:minorTickMark val="none"/>
        <c:tickLblPos val="none"/>
        <c:crossAx val="-213630384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1.74</c:v>
                </c:pt>
              </c:numCache>
            </c:numRef>
          </c:val>
          <c:extLst xmlns:c16r2="http://schemas.microsoft.com/office/drawing/2015/06/chart">
            <c:ext xmlns:c16="http://schemas.microsoft.com/office/drawing/2014/chart" uri="{C3380CC4-5D6E-409C-BE32-E72D297353CC}">
              <c16:uniqueId val="{00000000-3A5B-4DA5-BAF7-997FB0F88BCD}"/>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3A5B-4DA5-BAF7-997FB0F88BCD}"/>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11.82</c:v>
                </c:pt>
              </c:numCache>
            </c:numRef>
          </c:val>
          <c:extLst xmlns:c16r2="http://schemas.microsoft.com/office/drawing/2015/06/chart">
            <c:ext xmlns:c16="http://schemas.microsoft.com/office/drawing/2014/chart" uri="{C3380CC4-5D6E-409C-BE32-E72D297353CC}">
              <c16:uniqueId val="{00000003-3A5B-4DA5-BAF7-997FB0F88BCD}"/>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10.45</c:v>
                </c:pt>
              </c:numCache>
            </c:numRef>
          </c:val>
          <c:extLst xmlns:c16r2="http://schemas.microsoft.com/office/drawing/2015/06/chart">
            <c:ext xmlns:c16="http://schemas.microsoft.com/office/drawing/2014/chart" uri="{C3380CC4-5D6E-409C-BE32-E72D297353CC}">
              <c16:uniqueId val="{00000004-3A5B-4DA5-BAF7-997FB0F88BCD}"/>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36.37</c:v>
                </c:pt>
              </c:numCache>
            </c:numRef>
          </c:val>
          <c:extLst xmlns:c16r2="http://schemas.microsoft.com/office/drawing/2015/06/chart">
            <c:ext xmlns:c16="http://schemas.microsoft.com/office/drawing/2014/chart" uri="{C3380CC4-5D6E-409C-BE32-E72D297353CC}">
              <c16:uniqueId val="{00000005-3A5B-4DA5-BAF7-997FB0F88BCD}"/>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39.62</c:v>
                </c:pt>
              </c:numCache>
            </c:numRef>
          </c:val>
          <c:extLst xmlns:c16r2="http://schemas.microsoft.com/office/drawing/2015/06/chart">
            <c:ext xmlns:c16="http://schemas.microsoft.com/office/drawing/2014/chart" uri="{C3380CC4-5D6E-409C-BE32-E72D297353CC}">
              <c16:uniqueId val="{00000006-3A5B-4DA5-BAF7-997FB0F88BCD}"/>
            </c:ext>
          </c:extLst>
        </c:ser>
        <c:dLbls>
          <c:showLegendKey val="0"/>
          <c:showVal val="0"/>
          <c:showCatName val="0"/>
          <c:showSerName val="0"/>
          <c:showPercent val="0"/>
          <c:showBubbleSize val="0"/>
        </c:dLbls>
        <c:gapWidth val="267"/>
        <c:overlap val="-81"/>
        <c:axId val="-2110593160"/>
        <c:axId val="-2110191208"/>
      </c:barChart>
      <c:catAx>
        <c:axId val="-2110593160"/>
        <c:scaling>
          <c:orientation val="minMax"/>
        </c:scaling>
        <c:delete val="1"/>
        <c:axPos val="b"/>
        <c:numFmt formatCode="General" sourceLinked="0"/>
        <c:majorTickMark val="out"/>
        <c:minorTickMark val="none"/>
        <c:tickLblPos val="nextTo"/>
        <c:crossAx val="-2110191208"/>
        <c:crosses val="autoZero"/>
        <c:auto val="1"/>
        <c:lblAlgn val="ctr"/>
        <c:lblOffset val="100"/>
        <c:noMultiLvlLbl val="0"/>
      </c:catAx>
      <c:valAx>
        <c:axId val="-2110191208"/>
        <c:scaling>
          <c:orientation val="minMax"/>
          <c:max val="50.0"/>
          <c:min val="0.0"/>
        </c:scaling>
        <c:delete val="1"/>
        <c:axPos val="l"/>
        <c:numFmt formatCode="General" sourceLinked="1"/>
        <c:majorTickMark val="out"/>
        <c:minorTickMark val="none"/>
        <c:tickLblPos val="nextTo"/>
        <c:crossAx val="-2110593160"/>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5067-4670-82C0-02CE77DCC448}"/>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5067-4670-82C0-02CE77DCC448}"/>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10.82</c:v>
                </c:pt>
              </c:numCache>
            </c:numRef>
          </c:val>
          <c:extLst xmlns:c16r2="http://schemas.microsoft.com/office/drawing/2015/06/chart">
            <c:ext xmlns:c16="http://schemas.microsoft.com/office/drawing/2014/chart" uri="{C3380CC4-5D6E-409C-BE32-E72D297353CC}">
              <c16:uniqueId val="{00000003-5067-4670-82C0-02CE77DCC448}"/>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4-5067-4670-82C0-02CE77DCC448}"/>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39.59</c:v>
                </c:pt>
              </c:numCache>
            </c:numRef>
          </c:val>
          <c:extLst xmlns:c16r2="http://schemas.microsoft.com/office/drawing/2015/06/chart">
            <c:ext xmlns:c16="http://schemas.microsoft.com/office/drawing/2014/chart" uri="{C3380CC4-5D6E-409C-BE32-E72D297353CC}">
              <c16:uniqueId val="{00000005-5067-4670-82C0-02CE77DCC448}"/>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38.85</c:v>
                </c:pt>
              </c:numCache>
            </c:numRef>
          </c:val>
          <c:extLst xmlns:c16r2="http://schemas.microsoft.com/office/drawing/2015/06/chart">
            <c:ext xmlns:c16="http://schemas.microsoft.com/office/drawing/2014/chart" uri="{C3380CC4-5D6E-409C-BE32-E72D297353CC}">
              <c16:uniqueId val="{00000006-5067-4670-82C0-02CE77DCC448}"/>
            </c:ext>
          </c:extLst>
        </c:ser>
        <c:dLbls>
          <c:showLegendKey val="0"/>
          <c:showVal val="0"/>
          <c:showCatName val="0"/>
          <c:showSerName val="0"/>
          <c:showPercent val="0"/>
          <c:showBubbleSize val="0"/>
        </c:dLbls>
        <c:gapWidth val="267"/>
        <c:overlap val="-81"/>
        <c:axId val="-2110270104"/>
        <c:axId val="-2110225256"/>
      </c:barChart>
      <c:catAx>
        <c:axId val="-2110270104"/>
        <c:scaling>
          <c:orientation val="minMax"/>
        </c:scaling>
        <c:delete val="1"/>
        <c:axPos val="b"/>
        <c:numFmt formatCode="General" sourceLinked="0"/>
        <c:majorTickMark val="out"/>
        <c:minorTickMark val="none"/>
        <c:tickLblPos val="nextTo"/>
        <c:crossAx val="-2110225256"/>
        <c:crosses val="autoZero"/>
        <c:auto val="1"/>
        <c:lblAlgn val="ctr"/>
        <c:lblOffset val="100"/>
        <c:noMultiLvlLbl val="0"/>
      </c:catAx>
      <c:valAx>
        <c:axId val="-2110225256"/>
        <c:scaling>
          <c:orientation val="minMax"/>
          <c:max val="50.0"/>
          <c:min val="0.0"/>
        </c:scaling>
        <c:delete val="1"/>
        <c:axPos val="l"/>
        <c:numFmt formatCode="General" sourceLinked="1"/>
        <c:majorTickMark val="out"/>
        <c:minorTickMark val="none"/>
        <c:tickLblPos val="nextTo"/>
        <c:crossAx val="-211027010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West-Vlaanderen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38.85</c:v>
                </c:pt>
                <c:pt idx="1">
                  <c:v>39.62</c:v>
                </c:pt>
                <c:pt idx="2">
                  <c:v>36.85</c:v>
                </c:pt>
                <c:pt idx="3">
                  <c:v>40.77</c:v>
                </c:pt>
                <c:pt idx="4">
                  <c:v>32.41</c:v>
                </c:pt>
                <c:pt idx="5">
                  <c:v>43.14</c:v>
                </c:pt>
                <c:pt idx="6">
                  <c:v>39.21</c:v>
                </c:pt>
                <c:pt idx="7">
                  <c:v>37.01</c:v>
                </c:pt>
                <c:pt idx="8">
                  <c:v>41.1</c:v>
                </c:pt>
                <c:pt idx="9">
                  <c:v>50.62</c:v>
                </c:pt>
                <c:pt idx="10">
                  <c:v>39.68</c:v>
                </c:pt>
                <c:pt idx="11">
                  <c:v>27.7</c:v>
                </c:pt>
                <c:pt idx="12">
                  <c:v>40.94</c:v>
                </c:pt>
                <c:pt idx="13">
                  <c:v>36.46</c:v>
                </c:pt>
              </c:numCache>
            </c:numRef>
          </c:val>
          <c:extLst xmlns:c16r2="http://schemas.microsoft.com/office/drawing/2015/06/chart">
            <c:ext xmlns:c16="http://schemas.microsoft.com/office/drawing/2014/chart" uri="{C3380CC4-5D6E-409C-BE32-E72D297353CC}">
              <c16:uniqueId val="{00000000-4314-47FD-864A-9D6851B5379C}"/>
            </c:ext>
          </c:extLst>
        </c:ser>
        <c:dLbls>
          <c:showLegendKey val="0"/>
          <c:showVal val="0"/>
          <c:showCatName val="0"/>
          <c:showSerName val="0"/>
          <c:showPercent val="0"/>
          <c:showBubbleSize val="0"/>
        </c:dLbls>
        <c:gapWidth val="75"/>
        <c:axId val="-2129633032"/>
        <c:axId val="-2129630056"/>
      </c:barChart>
      <c:catAx>
        <c:axId val="-2129633032"/>
        <c:scaling>
          <c:orientation val="minMax"/>
        </c:scaling>
        <c:delete val="1"/>
        <c:axPos val="b"/>
        <c:numFmt formatCode="#,##0" sourceLinked="0"/>
        <c:majorTickMark val="out"/>
        <c:minorTickMark val="none"/>
        <c:tickLblPos val="nextTo"/>
        <c:crossAx val="-2129630056"/>
        <c:crosses val="autoZero"/>
        <c:auto val="1"/>
        <c:lblAlgn val="ctr"/>
        <c:lblOffset val="100"/>
        <c:noMultiLvlLbl val="0"/>
      </c:catAx>
      <c:valAx>
        <c:axId val="-2129630056"/>
        <c:scaling>
          <c:orientation val="minMax"/>
          <c:max val="100.0"/>
          <c:min val="0.0"/>
        </c:scaling>
        <c:delete val="1"/>
        <c:axPos val="l"/>
        <c:numFmt formatCode="#,##0" sourceLinked="0"/>
        <c:majorTickMark val="none"/>
        <c:minorTickMark val="none"/>
        <c:tickLblPos val="none"/>
        <c:crossAx val="-2129633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D7E-4529-B231-F390B625C8A1}"/>
            </c:ext>
          </c:extLst>
        </c:ser>
        <c:dLbls>
          <c:showLegendKey val="0"/>
          <c:showVal val="0"/>
          <c:showCatName val="0"/>
          <c:showSerName val="0"/>
          <c:showPercent val="0"/>
          <c:showBubbleSize val="0"/>
        </c:dLbls>
        <c:gapWidth val="150"/>
        <c:overlap val="100"/>
        <c:axId val="-2129300120"/>
        <c:axId val="-2129297048"/>
      </c:barChart>
      <c:catAx>
        <c:axId val="-2129300120"/>
        <c:scaling>
          <c:orientation val="minMax"/>
        </c:scaling>
        <c:delete val="1"/>
        <c:axPos val="b"/>
        <c:numFmt formatCode="#,##0" sourceLinked="0"/>
        <c:majorTickMark val="out"/>
        <c:minorTickMark val="none"/>
        <c:tickLblPos val="nextTo"/>
        <c:crossAx val="-2129297048"/>
        <c:crosses val="autoZero"/>
        <c:auto val="1"/>
        <c:lblAlgn val="ctr"/>
        <c:lblOffset val="100"/>
        <c:noMultiLvlLbl val="0"/>
      </c:catAx>
      <c:valAx>
        <c:axId val="-2129297048"/>
        <c:scaling>
          <c:orientation val="minMax"/>
          <c:max val="1.0"/>
          <c:min val="0.0"/>
        </c:scaling>
        <c:delete val="1"/>
        <c:axPos val="l"/>
        <c:numFmt formatCode="0%" sourceLinked="0"/>
        <c:majorTickMark val="none"/>
        <c:minorTickMark val="none"/>
        <c:tickLblPos val="none"/>
        <c:crossAx val="-2129300120"/>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6BD3-491D-959C-2B76FA1C12D3}"/>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6BD3-491D-959C-2B76FA1C12D3}"/>
              </c:ext>
            </c:extLst>
          </c:dPt>
          <c:dPt>
            <c:idx val="2"/>
            <c:bubble3D val="0"/>
            <c:extLst xmlns:c16r2="http://schemas.microsoft.com/office/drawing/2015/06/chart">
              <c:ext xmlns:c16="http://schemas.microsoft.com/office/drawing/2014/chart" uri="{C3380CC4-5D6E-409C-BE32-E72D297353CC}">
                <c16:uniqueId val="{00000004-6BD3-491D-959C-2B76FA1C12D3}"/>
              </c:ext>
            </c:extLst>
          </c:dPt>
          <c:dPt>
            <c:idx val="3"/>
            <c:bubble3D val="0"/>
            <c:extLst xmlns:c16r2="http://schemas.microsoft.com/office/drawing/2015/06/chart">
              <c:ext xmlns:c16="http://schemas.microsoft.com/office/drawing/2014/chart" uri="{C3380CC4-5D6E-409C-BE32-E72D297353CC}">
                <c16:uniqueId val="{00000005-6BD3-491D-959C-2B76FA1C12D3}"/>
              </c:ext>
            </c:extLst>
          </c:dPt>
          <c:dPt>
            <c:idx val="4"/>
            <c:bubble3D val="0"/>
            <c:extLst xmlns:c16r2="http://schemas.microsoft.com/office/drawing/2015/06/chart">
              <c:ext xmlns:c16="http://schemas.microsoft.com/office/drawing/2014/chart" uri="{C3380CC4-5D6E-409C-BE32-E72D297353CC}">
                <c16:uniqueId val="{00000006-6BD3-491D-959C-2B76FA1C12D3}"/>
              </c:ext>
            </c:extLst>
          </c:dPt>
          <c:dPt>
            <c:idx val="5"/>
            <c:bubble3D val="0"/>
            <c:extLst xmlns:c16r2="http://schemas.microsoft.com/office/drawing/2015/06/chart">
              <c:ext xmlns:c16="http://schemas.microsoft.com/office/drawing/2014/chart" uri="{C3380CC4-5D6E-409C-BE32-E72D297353CC}">
                <c16:uniqueId val="{00000007-6BD3-491D-959C-2B76FA1C12D3}"/>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52.52</c:v>
                </c:pt>
                <c:pt idx="1">
                  <c:v>47.48</c:v>
                </c:pt>
              </c:numCache>
            </c:numRef>
          </c:val>
          <c:extLst xmlns:c16r2="http://schemas.microsoft.com/office/drawing/2015/06/chart">
            <c:ext xmlns:c16="http://schemas.microsoft.com/office/drawing/2014/chart" uri="{C3380CC4-5D6E-409C-BE32-E72D297353CC}">
              <c16:uniqueId val="{00000008-6BD3-491D-959C-2B76FA1C12D3}"/>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32.88</c:v>
                </c:pt>
                <c:pt idx="1">
                  <c:v>27.13</c:v>
                </c:pt>
              </c:numCache>
            </c:numRef>
          </c:val>
          <c:extLst xmlns:c16r2="http://schemas.microsoft.com/office/drawing/2015/06/chart">
            <c:ext xmlns:c16="http://schemas.microsoft.com/office/drawing/2014/chart" uri="{C3380CC4-5D6E-409C-BE32-E72D297353CC}">
              <c16:uniqueId val="{00000000-782F-4006-9D62-5778970BE0E1}"/>
            </c:ext>
          </c:extLst>
        </c:ser>
        <c:dLbls>
          <c:showLegendKey val="0"/>
          <c:showVal val="0"/>
          <c:showCatName val="0"/>
          <c:showSerName val="0"/>
          <c:showPercent val="0"/>
          <c:showBubbleSize val="0"/>
        </c:dLbls>
        <c:gapWidth val="70"/>
        <c:axId val="-2106680648"/>
        <c:axId val="-2106677208"/>
      </c:barChart>
      <c:catAx>
        <c:axId val="-210668064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677208"/>
        <c:crossesAt val="0.0"/>
        <c:auto val="1"/>
        <c:lblAlgn val="ctr"/>
        <c:lblOffset val="1"/>
        <c:tickLblSkip val="1"/>
        <c:tickMarkSkip val="1"/>
        <c:noMultiLvlLbl val="0"/>
      </c:catAx>
      <c:valAx>
        <c:axId val="-2106677208"/>
        <c:scaling>
          <c:orientation val="minMax"/>
          <c:max val="100.0"/>
          <c:min val="0.0"/>
        </c:scaling>
        <c:delete val="0"/>
        <c:axPos val="r"/>
        <c:numFmt formatCode="General" sourceLinked="1"/>
        <c:majorTickMark val="out"/>
        <c:minorTickMark val="none"/>
        <c:tickLblPos val="none"/>
        <c:crossAx val="-210668064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26.86</c:v>
                </c:pt>
                <c:pt idx="1">
                  <c:v>41.64</c:v>
                </c:pt>
                <c:pt idx="2">
                  <c:v>31.49</c:v>
                </c:pt>
              </c:numCache>
            </c:numRef>
          </c:val>
          <c:extLst xmlns:c16r2="http://schemas.microsoft.com/office/drawing/2015/06/chart">
            <c:ext xmlns:c16="http://schemas.microsoft.com/office/drawing/2014/chart" uri="{C3380CC4-5D6E-409C-BE32-E72D297353CC}">
              <c16:uniqueId val="{00000000-F8F5-4FEC-BA00-38257F39ADF1}"/>
            </c:ext>
          </c:extLst>
        </c:ser>
        <c:dLbls>
          <c:showLegendKey val="0"/>
          <c:showVal val="0"/>
          <c:showCatName val="0"/>
          <c:showSerName val="0"/>
          <c:showPercent val="0"/>
          <c:showBubbleSize val="0"/>
        </c:dLbls>
        <c:gapWidth val="90"/>
        <c:axId val="-2132108520"/>
        <c:axId val="-2132105128"/>
      </c:barChart>
      <c:catAx>
        <c:axId val="-2132108520"/>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32105128"/>
        <c:crosses val="autoZero"/>
        <c:auto val="1"/>
        <c:lblAlgn val="ctr"/>
        <c:lblOffset val="100"/>
        <c:noMultiLvlLbl val="0"/>
      </c:catAx>
      <c:valAx>
        <c:axId val="-2132105128"/>
        <c:scaling>
          <c:orientation val="minMax"/>
          <c:max val="100.0"/>
          <c:min val="0.0"/>
        </c:scaling>
        <c:delete val="1"/>
        <c:axPos val="l"/>
        <c:numFmt formatCode="General" sourceLinked="1"/>
        <c:majorTickMark val="out"/>
        <c:minorTickMark val="none"/>
        <c:tickLblPos val="nextTo"/>
        <c:crossAx val="-2132108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13.57</c:v>
                </c:pt>
                <c:pt idx="1">
                  <c:v>37.95</c:v>
                </c:pt>
                <c:pt idx="2">
                  <c:v>18.46</c:v>
                </c:pt>
                <c:pt idx="3">
                  <c:v>30.02</c:v>
                </c:pt>
              </c:numCache>
            </c:numRef>
          </c:val>
          <c:extLst xmlns:c16r2="http://schemas.microsoft.com/office/drawing/2015/06/chart">
            <c:ext xmlns:c16="http://schemas.microsoft.com/office/drawing/2014/chart" uri="{C3380CC4-5D6E-409C-BE32-E72D297353CC}">
              <c16:uniqueId val="{00000000-0DDD-4B82-9C3A-96E69C11668C}"/>
            </c:ext>
          </c:extLst>
        </c:ser>
        <c:dLbls>
          <c:dLblPos val="outEnd"/>
          <c:showLegendKey val="0"/>
          <c:showVal val="1"/>
          <c:showCatName val="0"/>
          <c:showSerName val="0"/>
          <c:showPercent val="0"/>
          <c:showBubbleSize val="0"/>
        </c:dLbls>
        <c:gapWidth val="70"/>
        <c:axId val="2127177304"/>
        <c:axId val="2127232008"/>
      </c:barChart>
      <c:catAx>
        <c:axId val="2127177304"/>
        <c:scaling>
          <c:orientation val="maxMin"/>
        </c:scaling>
        <c:delete val="1"/>
        <c:axPos val="l"/>
        <c:numFmt formatCode="#,##0" sourceLinked="0"/>
        <c:majorTickMark val="out"/>
        <c:minorTickMark val="none"/>
        <c:tickLblPos val="nextTo"/>
        <c:crossAx val="2127232008"/>
        <c:crosses val="autoZero"/>
        <c:auto val="1"/>
        <c:lblAlgn val="ctr"/>
        <c:lblOffset val="100"/>
        <c:noMultiLvlLbl val="0"/>
      </c:catAx>
      <c:valAx>
        <c:axId val="2127232008"/>
        <c:scaling>
          <c:orientation val="minMax"/>
          <c:max val="50.0"/>
          <c:min val="0.0"/>
        </c:scaling>
        <c:delete val="1"/>
        <c:axPos val="t"/>
        <c:numFmt formatCode="General" sourceLinked="1"/>
        <c:majorTickMark val="out"/>
        <c:minorTickMark val="none"/>
        <c:tickLblPos val="nextTo"/>
        <c:crossAx val="212717730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55.06</c:v>
                </c:pt>
                <c:pt idx="1">
                  <c:v>44.94</c:v>
                </c:pt>
              </c:numCache>
            </c:numRef>
          </c:val>
          <c:extLst xmlns:c16r2="http://schemas.microsoft.com/office/drawing/2015/06/chart">
            <c:ext xmlns:c16="http://schemas.microsoft.com/office/drawing/2014/chart" uri="{C3380CC4-5D6E-409C-BE32-E72D297353CC}">
              <c16:uniqueId val="{00000000-1272-4340-A234-BC366EF9F9E3}"/>
            </c:ext>
          </c:extLst>
        </c:ser>
        <c:dLbls>
          <c:showLegendKey val="0"/>
          <c:showVal val="0"/>
          <c:showCatName val="0"/>
          <c:showSerName val="0"/>
          <c:showPercent val="0"/>
          <c:showBubbleSize val="0"/>
        </c:dLbls>
        <c:gapWidth val="70"/>
        <c:axId val="-2132432216"/>
        <c:axId val="-2132445544"/>
      </c:barChart>
      <c:catAx>
        <c:axId val="-213243221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32445544"/>
        <c:crossesAt val="0.0"/>
        <c:auto val="1"/>
        <c:lblAlgn val="ctr"/>
        <c:lblOffset val="1"/>
        <c:tickLblSkip val="1"/>
        <c:tickMarkSkip val="1"/>
        <c:noMultiLvlLbl val="0"/>
      </c:catAx>
      <c:valAx>
        <c:axId val="-2132445544"/>
        <c:scaling>
          <c:orientation val="minMax"/>
          <c:max val="100.0"/>
          <c:min val="0.0"/>
        </c:scaling>
        <c:delete val="0"/>
        <c:axPos val="r"/>
        <c:numFmt formatCode="General" sourceLinked="1"/>
        <c:majorTickMark val="out"/>
        <c:minorTickMark val="none"/>
        <c:tickLblPos val="none"/>
        <c:crossAx val="-213243221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4A34-40CB-988E-0E2BE13603B5}"/>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4A34-40CB-988E-0E2BE13603B5}"/>
              </c:ext>
            </c:extLst>
          </c:dPt>
          <c:dPt>
            <c:idx val="2"/>
            <c:bubble3D val="0"/>
            <c:extLst xmlns:c16r2="http://schemas.microsoft.com/office/drawing/2015/06/chart">
              <c:ext xmlns:c16="http://schemas.microsoft.com/office/drawing/2014/chart" uri="{C3380CC4-5D6E-409C-BE32-E72D297353CC}">
                <c16:uniqueId val="{00000004-4A34-40CB-988E-0E2BE13603B5}"/>
              </c:ext>
            </c:extLst>
          </c:dPt>
          <c:dPt>
            <c:idx val="3"/>
            <c:bubble3D val="0"/>
            <c:extLst xmlns:c16r2="http://schemas.microsoft.com/office/drawing/2015/06/chart">
              <c:ext xmlns:c16="http://schemas.microsoft.com/office/drawing/2014/chart" uri="{C3380CC4-5D6E-409C-BE32-E72D297353CC}">
                <c16:uniqueId val="{00000005-4A34-40CB-988E-0E2BE13603B5}"/>
              </c:ext>
            </c:extLst>
          </c:dPt>
          <c:dPt>
            <c:idx val="4"/>
            <c:bubble3D val="0"/>
            <c:extLst xmlns:c16r2="http://schemas.microsoft.com/office/drawing/2015/06/chart">
              <c:ext xmlns:c16="http://schemas.microsoft.com/office/drawing/2014/chart" uri="{C3380CC4-5D6E-409C-BE32-E72D297353CC}">
                <c16:uniqueId val="{00000006-4A34-40CB-988E-0E2BE13603B5}"/>
              </c:ext>
            </c:extLst>
          </c:dPt>
          <c:dPt>
            <c:idx val="5"/>
            <c:bubble3D val="0"/>
            <c:extLst xmlns:c16r2="http://schemas.microsoft.com/office/drawing/2015/06/chart">
              <c:ext xmlns:c16="http://schemas.microsoft.com/office/drawing/2014/chart" uri="{C3380CC4-5D6E-409C-BE32-E72D297353CC}">
                <c16:uniqueId val="{00000007-4A34-40CB-988E-0E2BE13603B5}"/>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53.65</c:v>
                </c:pt>
                <c:pt idx="1">
                  <c:v>46.35</c:v>
                </c:pt>
              </c:numCache>
            </c:numRef>
          </c:val>
          <c:extLst xmlns:c16r2="http://schemas.microsoft.com/office/drawing/2015/06/chart">
            <c:ext xmlns:c16="http://schemas.microsoft.com/office/drawing/2014/chart" uri="{C3380CC4-5D6E-409C-BE32-E72D297353CC}">
              <c16:uniqueId val="{00000008-4A34-40CB-988E-0E2BE13603B5}"/>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71108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a:t>Proeven op Honden en Katten</a:t>
            </a:r>
            <a:endParaRPr lang="nl-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West-Vlaanderen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210033" y="3548063"/>
            <a:ext cx="7678104" cy="384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210033" y="2289175"/>
            <a:ext cx="7678103" cy="42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9" name="Chart 38"/>
          <p:cNvGraphicFramePr/>
          <p:nvPr>
            <p:extLst>
              <p:ext uri="{D42A27DB-BD31-4B8C-83A1-F6EECF244321}">
                <p14:modId xmlns:p14="http://schemas.microsoft.com/office/powerpoint/2010/main" val="582684430"/>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390737549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5" name="Text Placeholder 3"/>
          <p:cNvSpPr>
            <a:spLocks noGrp="1"/>
          </p:cNvSpPr>
          <p:nvPr>
            <p:ph type="body" sz="quarter" idx="13"/>
          </p:nvPr>
        </p:nvSpPr>
        <p:spPr>
          <a:xfrm>
            <a:off x="224286" y="196566"/>
            <a:ext cx="6403803" cy="540000"/>
          </a:xfrm>
        </p:spPr>
        <p:txBody>
          <a:bodyPr/>
          <a:lstStyle/>
          <a:p>
            <a:r>
              <a:rPr lang="nl-BE" sz="1400"/>
              <a:t>De resultaten zijn similair over alle sociodemographische profielen heen.</a:t>
            </a:r>
            <a:endParaRPr lang="nl-BE" sz="1400" dirty="0"/>
          </a:p>
        </p:txBody>
      </p:sp>
      <p:graphicFrame>
        <p:nvGraphicFramePr>
          <p:cNvPr id="40" name="Table 39"/>
          <p:cNvGraphicFramePr>
            <a:graphicFrameLocks noGrp="1"/>
          </p:cNvGraphicFramePr>
          <p:nvPr>
            <p:extLst>
              <p:ext uri="{D42A27DB-BD31-4B8C-83A1-F6EECF244321}">
                <p14:modId xmlns:p14="http://schemas.microsoft.com/office/powerpoint/2010/main" val="3875775672"/>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9" name="Rounded Rectangle 48"/>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55" name="Rounded Rectangle 54"/>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6" name="Rounded Rectangle 55"/>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7" name="Rounded Rectangle 56"/>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8" name="Rounded Rectangle 57"/>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9" name="Table 58"/>
          <p:cNvGraphicFramePr>
            <a:graphicFrameLocks noGrp="1"/>
          </p:cNvGraphicFramePr>
          <p:nvPr>
            <p:extLst>
              <p:ext uri="{D42A27DB-BD31-4B8C-83A1-F6EECF244321}">
                <p14:modId xmlns:p14="http://schemas.microsoft.com/office/powerpoint/2010/main" val="3874972260"/>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60" name="Group 59"/>
          <p:cNvGrpSpPr/>
          <p:nvPr/>
        </p:nvGrpSpPr>
        <p:grpSpPr>
          <a:xfrm>
            <a:off x="1161722" y="1556905"/>
            <a:ext cx="341760" cy="276999"/>
            <a:chOff x="1099847" y="1556905"/>
            <a:chExt cx="341760" cy="276999"/>
          </a:xfrm>
        </p:grpSpPr>
        <p:sp>
          <p:nvSpPr>
            <p:cNvPr id="61" name="Rounded Rectangle 60"/>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3" name="Rectangle 62"/>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82" name="Group 81"/>
          <p:cNvGrpSpPr/>
          <p:nvPr/>
        </p:nvGrpSpPr>
        <p:grpSpPr>
          <a:xfrm>
            <a:off x="1607337" y="1568702"/>
            <a:ext cx="554960" cy="276999"/>
            <a:chOff x="993247" y="1568702"/>
            <a:chExt cx="554960" cy="276999"/>
          </a:xfrm>
        </p:grpSpPr>
        <p:sp>
          <p:nvSpPr>
            <p:cNvPr id="83" name="Rounded Rectangle 82"/>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4" name="Rectangle 83"/>
            <p:cNvSpPr/>
            <p:nvPr/>
          </p:nvSpPr>
          <p:spPr>
            <a:xfrm>
              <a:off x="993247" y="1568702"/>
              <a:ext cx="554960" cy="276999"/>
            </a:xfrm>
            <a:prstGeom prst="rect">
              <a:avLst/>
            </a:prstGeom>
          </p:spPr>
          <p:txBody>
            <a:bodyPr wrap="none">
              <a:spAutoFit/>
            </a:bodyPr>
            <a:lstStyle/>
            <a:p>
              <a:pPr algn="ctr"/>
              <a:r>
                <a:rPr lang="nl-BE" sz="600" b="1" dirty="0">
                  <a:solidFill>
                    <a:schemeClr val="bg1"/>
                  </a:solidFill>
                </a:rPr>
                <a:t>West-</a:t>
              </a:r>
            </a:p>
            <a:p>
              <a:pPr algn="ctr"/>
              <a:r>
                <a:rPr lang="nl-BE" sz="600" b="1" dirty="0">
                  <a:solidFill>
                    <a:schemeClr val="bg1"/>
                  </a:solidFill>
                </a:rPr>
                <a:t>Vlaanderen</a:t>
              </a:r>
            </a:p>
          </p:txBody>
        </p:sp>
      </p:grpSp>
    </p:spTree>
    <p:extLst>
      <p:ext uri="{BB962C8B-B14F-4D97-AF65-F5344CB8AC3E}">
        <p14:creationId xmlns:p14="http://schemas.microsoft.com/office/powerpoint/2010/main" val="81007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West-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V2. Wilt u aangeven in hoeverre u het met de volgende stellingen eens of oneens bent?</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2635853940"/>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 name="TextBox 12"/>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WEST-VLAANDEREN</a:t>
            </a:r>
          </a:p>
        </p:txBody>
      </p:sp>
      <p:sp>
        <p:nvSpPr>
          <p:cNvPr id="14" name="Freeform 147"/>
          <p:cNvSpPr>
            <a:spLocks/>
          </p:cNvSpPr>
          <p:nvPr/>
        </p:nvSpPr>
        <p:spPr bwMode="auto">
          <a:xfrm>
            <a:off x="6244863" y="101667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5" name="Text Placeholder 3"/>
          <p:cNvSpPr>
            <a:spLocks noGrp="1"/>
          </p:cNvSpPr>
          <p:nvPr>
            <p:ph type="body" sz="quarter" idx="13"/>
          </p:nvPr>
        </p:nvSpPr>
        <p:spPr>
          <a:xfrm>
            <a:off x="224287" y="196566"/>
            <a:ext cx="6379078" cy="540000"/>
          </a:xfrm>
        </p:spPr>
        <p:txBody>
          <a:bodyPr/>
          <a:lstStyle/>
          <a:p>
            <a:r>
              <a:rPr lang="nl-BE" sz="1400" dirty="0"/>
              <a:t>Ongeveer 80% van de West-Vlamingen vindt dat er een verbod moet komen op proeven op honden en katten.</a:t>
            </a:r>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5" name="Chart 34"/>
          <p:cNvGraphicFramePr/>
          <p:nvPr>
            <p:extLst>
              <p:ext uri="{D42A27DB-BD31-4B8C-83A1-F6EECF244321}">
                <p14:modId xmlns:p14="http://schemas.microsoft.com/office/powerpoint/2010/main" val="144339069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 Placeholder 3"/>
          <p:cNvSpPr>
            <a:spLocks noGrp="1"/>
          </p:cNvSpPr>
          <p:nvPr>
            <p:ph type="body" sz="quarter" idx="13"/>
          </p:nvPr>
        </p:nvSpPr>
        <p:spPr>
          <a:xfrm>
            <a:off x="224287" y="196566"/>
            <a:ext cx="6379078" cy="540000"/>
          </a:xfrm>
        </p:spPr>
        <p:txBody>
          <a:bodyPr/>
          <a:lstStyle/>
          <a:p>
            <a:r>
              <a:rPr lang="nl-BE" sz="1400" dirty="0"/>
              <a:t>Ongeveer 80% van de Vlamingen vindt dat er een verbod moet komen op proeven op honden en katten.</a:t>
            </a:r>
          </a:p>
        </p:txBody>
      </p:sp>
    </p:spTree>
    <p:extLst>
      <p:ext uri="{BB962C8B-B14F-4D97-AF65-F5344CB8AC3E}">
        <p14:creationId xmlns:p14="http://schemas.microsoft.com/office/powerpoint/2010/main" val="164822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203158" y="3390900"/>
            <a:ext cx="7684979" cy="54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203157" y="2159001"/>
            <a:ext cx="7684979" cy="551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570622222"/>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1006759415"/>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469118" y="102145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 Placeholder 3"/>
          <p:cNvSpPr>
            <a:spLocks noGrp="1"/>
          </p:cNvSpPr>
          <p:nvPr>
            <p:ph type="body" sz="quarter" idx="13"/>
          </p:nvPr>
        </p:nvSpPr>
        <p:spPr>
          <a:xfrm>
            <a:off x="224286" y="114209"/>
            <a:ext cx="6403803" cy="540000"/>
          </a:xfrm>
        </p:spPr>
        <p:txBody>
          <a:bodyPr/>
          <a:lstStyle/>
          <a:p>
            <a:r>
              <a:rPr lang="nl-BE" sz="1400" dirty="0"/>
              <a:t>Meer Vlaamse vrouwen dan mannen vinden dat er een verbod op dierenproeven moet komen. Ook bij mensen die zelf een hond of een kat hebben is dit het geval. Hoe lager het opleidingsniveau tenslotte, hoe meer men akkoord is met een verbod op dierenproeven.</a:t>
            </a:r>
          </a:p>
        </p:txBody>
      </p:sp>
      <p:sp>
        <p:nvSpPr>
          <p:cNvPr id="48" name="TextBox 47"/>
          <p:cNvSpPr txBox="1"/>
          <p:nvPr/>
        </p:nvSpPr>
        <p:spPr>
          <a:xfrm>
            <a:off x="6208286" y="2120216"/>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50" name="TextBox 49"/>
          <p:cNvSpPr txBox="1"/>
          <p:nvPr/>
        </p:nvSpPr>
        <p:spPr>
          <a:xfrm>
            <a:off x="6769483" y="2161328"/>
            <a:ext cx="328487" cy="153888"/>
          </a:xfrm>
          <a:prstGeom prst="rect">
            <a:avLst/>
          </a:prstGeom>
        </p:spPr>
        <p:txBody>
          <a:bodyPr vert="horz" wrap="square" lIns="0" tIns="0" rIns="0" bIns="0" rtlCol="0">
            <a:spAutoFit/>
          </a:bodyPr>
          <a:lstStyle/>
          <a:p>
            <a:pPr marL="4763" algn="ctr"/>
            <a:r>
              <a:rPr lang="nl-BE" sz="1000" dirty="0">
                <a:solidFill>
                  <a:schemeClr val="bg1"/>
                </a:solidFill>
              </a:rPr>
              <a:t>I</a:t>
            </a:r>
          </a:p>
        </p:txBody>
      </p:sp>
      <p:sp>
        <p:nvSpPr>
          <p:cNvPr id="51" name="TextBox 50"/>
          <p:cNvSpPr txBox="1"/>
          <p:nvPr/>
        </p:nvSpPr>
        <p:spPr>
          <a:xfrm>
            <a:off x="2847499" y="214126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52" name="TextBox 51"/>
          <p:cNvSpPr txBox="1"/>
          <p:nvPr/>
        </p:nvSpPr>
        <p:spPr>
          <a:xfrm>
            <a:off x="2847500" y="335617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53" name="TextBox 52"/>
          <p:cNvSpPr txBox="1"/>
          <p:nvPr/>
        </p:nvSpPr>
        <p:spPr>
          <a:xfrm>
            <a:off x="6201413" y="335642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4" name="TextBox 53"/>
          <p:cNvSpPr txBox="1"/>
          <p:nvPr/>
        </p:nvSpPr>
        <p:spPr>
          <a:xfrm>
            <a:off x="6762615" y="338955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7" name="TextBox 56"/>
          <p:cNvSpPr txBox="1"/>
          <p:nvPr/>
        </p:nvSpPr>
        <p:spPr>
          <a:xfrm>
            <a:off x="7888643" y="3356421"/>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58" name="TextBox 57"/>
          <p:cNvSpPr txBox="1"/>
          <p:nvPr/>
        </p:nvSpPr>
        <p:spPr>
          <a:xfrm>
            <a:off x="7881763" y="212507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graphicFrame>
        <p:nvGraphicFramePr>
          <p:cNvPr id="59" name="Table 58"/>
          <p:cNvGraphicFramePr>
            <a:graphicFrameLocks noGrp="1"/>
          </p:cNvGraphicFramePr>
          <p:nvPr>
            <p:extLst>
              <p:ext uri="{D42A27DB-BD31-4B8C-83A1-F6EECF244321}">
                <p14:modId xmlns:p14="http://schemas.microsoft.com/office/powerpoint/2010/main" val="1045794130"/>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0" name="Rounded Rectangle 59"/>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1" name="Rounded Rectangle 60"/>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2" name="Rounded Rectangle 61"/>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9" name="Rounded Rectangle 68"/>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0" name="Rounded Rectangle 69"/>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71" name="Table 70"/>
          <p:cNvGraphicFramePr>
            <a:graphicFrameLocks noGrp="1"/>
          </p:cNvGraphicFramePr>
          <p:nvPr>
            <p:extLst>
              <p:ext uri="{D42A27DB-BD31-4B8C-83A1-F6EECF244321}">
                <p14:modId xmlns:p14="http://schemas.microsoft.com/office/powerpoint/2010/main" val="3933937302"/>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72" name="Group 71"/>
          <p:cNvGrpSpPr/>
          <p:nvPr/>
        </p:nvGrpSpPr>
        <p:grpSpPr>
          <a:xfrm>
            <a:off x="1161722" y="1556905"/>
            <a:ext cx="341760" cy="276999"/>
            <a:chOff x="1099847" y="1556905"/>
            <a:chExt cx="341760" cy="276999"/>
          </a:xfrm>
        </p:grpSpPr>
        <p:sp>
          <p:nvSpPr>
            <p:cNvPr id="73" name="Rounded Rectangle 72"/>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4" name="Rectangle 73"/>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6" name="Straight Connector 75"/>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0" name="Straight Connector 9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2" name="Rounded Rectangle 101"/>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5" name="Rectangle 54"/>
          <p:cNvSpPr/>
          <p:nvPr/>
        </p:nvSpPr>
        <p:spPr>
          <a:xfrm>
            <a:off x="1607337" y="1568702"/>
            <a:ext cx="554960" cy="276999"/>
          </a:xfrm>
          <a:prstGeom prst="rect">
            <a:avLst/>
          </a:prstGeom>
        </p:spPr>
        <p:txBody>
          <a:bodyPr wrap="none">
            <a:spAutoFit/>
          </a:bodyPr>
          <a:lstStyle/>
          <a:p>
            <a:pPr algn="ctr"/>
            <a:r>
              <a:rPr lang="nl-BE" sz="600" b="1" dirty="0">
                <a:solidFill>
                  <a:schemeClr val="bg1"/>
                </a:solidFill>
              </a:rPr>
              <a:t>West-</a:t>
            </a:r>
          </a:p>
          <a:p>
            <a:pPr algn="ctr"/>
            <a:r>
              <a:rPr lang="nl-BE" sz="600" b="1" dirty="0">
                <a:solidFill>
                  <a:schemeClr val="bg1"/>
                </a:solidFill>
              </a:rPr>
              <a:t>Vlaanderen</a:t>
            </a:r>
          </a:p>
        </p:txBody>
      </p:sp>
    </p:spTree>
    <p:extLst>
      <p:ext uri="{BB962C8B-B14F-4D97-AF65-F5344CB8AC3E}">
        <p14:creationId xmlns:p14="http://schemas.microsoft.com/office/powerpoint/2010/main" val="271957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4949825"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West-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2681066814"/>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34" name="Group 33"/>
          <p:cNvGrpSpPr/>
          <p:nvPr/>
        </p:nvGrpSpPr>
        <p:grpSpPr>
          <a:xfrm>
            <a:off x="85382" y="2560834"/>
            <a:ext cx="1097915" cy="745515"/>
            <a:chOff x="85382" y="2640346"/>
            <a:chExt cx="1097915" cy="745515"/>
          </a:xfrm>
        </p:grpSpPr>
        <p:grpSp>
          <p:nvGrpSpPr>
            <p:cNvPr id="36" name="Group 35"/>
            <p:cNvGrpSpPr/>
            <p:nvPr/>
          </p:nvGrpSpPr>
          <p:grpSpPr>
            <a:xfrm>
              <a:off x="296985" y="2640346"/>
              <a:ext cx="693924" cy="434722"/>
              <a:chOff x="112581" y="2289538"/>
              <a:chExt cx="693924" cy="434722"/>
            </a:xfrm>
          </p:grpSpPr>
          <p:sp>
            <p:nvSpPr>
              <p:cNvPr id="40"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TextBox 36"/>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43" name="TextBox 42"/>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WEST-VLAANDEREN</a:t>
            </a:r>
          </a:p>
        </p:txBody>
      </p:sp>
      <p:sp>
        <p:nvSpPr>
          <p:cNvPr id="44" name="Freeform 147"/>
          <p:cNvSpPr>
            <a:spLocks/>
          </p:cNvSpPr>
          <p:nvPr/>
        </p:nvSpPr>
        <p:spPr bwMode="auto">
          <a:xfrm>
            <a:off x="6244863" y="101667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42" name="Title 2"/>
          <p:cNvSpPr>
            <a:spLocks noGrp="1"/>
          </p:cNvSpPr>
          <p:nvPr>
            <p:ph type="title"/>
          </p:nvPr>
        </p:nvSpPr>
        <p:spPr>
          <a:xfrm>
            <a:off x="224286" y="1012451"/>
            <a:ext cx="4789674" cy="180000"/>
          </a:xfrm>
        </p:spPr>
        <p:txBody>
          <a:bodyPr/>
          <a:lstStyle/>
          <a:p>
            <a:r>
              <a:rPr lang="nl-BE" sz="1000" b="1" dirty="0">
                <a:solidFill>
                  <a:schemeClr val="bg1"/>
                </a:solidFill>
              </a:rPr>
              <a:t>PROEVEN OP HONDEN EN KATTEN ZIJN TOEGELATEN IN VLAANDEREN. WAT KAN </a:t>
            </a:r>
            <a:br>
              <a:rPr lang="nl-BE" sz="1000" b="1" dirty="0">
                <a:solidFill>
                  <a:schemeClr val="bg1"/>
                </a:solidFill>
              </a:rPr>
            </a:br>
            <a:r>
              <a:rPr lang="nl-BE" sz="1000" b="1" dirty="0">
                <a:solidFill>
                  <a:schemeClr val="bg1"/>
                </a:solidFill>
              </a:rPr>
              <a:t>ER VOLGENS U HET BEST GEBEUREN MET DE KAT OF HOND NA EEN EXPERIMENT?</a:t>
            </a:r>
          </a:p>
        </p:txBody>
      </p:sp>
      <p:sp>
        <p:nvSpPr>
          <p:cNvPr id="45" name="Text Placeholder 3"/>
          <p:cNvSpPr>
            <a:spLocks noGrp="1"/>
          </p:cNvSpPr>
          <p:nvPr>
            <p:ph type="body" sz="quarter" idx="13"/>
          </p:nvPr>
        </p:nvSpPr>
        <p:spPr>
          <a:xfrm>
            <a:off x="224286" y="196566"/>
            <a:ext cx="6368425" cy="540000"/>
          </a:xfrm>
        </p:spPr>
        <p:txBody>
          <a:bodyPr/>
          <a:lstStyle/>
          <a:p>
            <a:r>
              <a:rPr lang="nl-BE" sz="1400" dirty="0"/>
              <a:t>73% van de West-Vlamingen vinden dat een proefdier ter adoptie moet afgestaan worden, terwijl 17% vindt dat het proefdier gedood moet worden.</a:t>
            </a:r>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4" name="Chart 43"/>
          <p:cNvGraphicFramePr/>
          <p:nvPr>
            <p:extLst>
              <p:ext uri="{D42A27DB-BD31-4B8C-83A1-F6EECF244321}">
                <p14:modId xmlns:p14="http://schemas.microsoft.com/office/powerpoint/2010/main" val="205937379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0"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a:t>
            </a:r>
            <a:br>
              <a:rPr lang="nl-BE" sz="1000" b="1">
                <a:solidFill>
                  <a:schemeClr val="bg1"/>
                </a:solidFill>
              </a:rPr>
            </a:br>
            <a:r>
              <a:rPr lang="nl-BE" sz="1000" b="1">
                <a:solidFill>
                  <a:schemeClr val="bg1"/>
                </a:solidFill>
              </a:rPr>
              <a:t>ER VOLGENS U HET BEST GEBEUREN MET DE KAT OF HOND NA EEN EXPERIMENT?</a:t>
            </a:r>
            <a:endParaRPr lang="nl-BE" sz="1000" b="1" dirty="0">
              <a:solidFill>
                <a:schemeClr val="bg1"/>
              </a:solidFill>
            </a:endParaRPr>
          </a:p>
        </p:txBody>
      </p:sp>
      <p:sp>
        <p:nvSpPr>
          <p:cNvPr id="41" name="Text Placeholder 3"/>
          <p:cNvSpPr>
            <a:spLocks noGrp="1"/>
          </p:cNvSpPr>
          <p:nvPr>
            <p:ph type="body" sz="quarter" idx="13"/>
          </p:nvPr>
        </p:nvSpPr>
        <p:spPr>
          <a:xfrm>
            <a:off x="224286" y="196566"/>
            <a:ext cx="6391003" cy="540000"/>
          </a:xfrm>
        </p:spPr>
        <p:txBody>
          <a:bodyPr/>
          <a:lstStyle/>
          <a:p>
            <a:r>
              <a:rPr lang="nl-BE" sz="1400" dirty="0"/>
              <a:t>77% van de Vlamingen vinden dat een proefdier ter adoptie moet afgestaan worden, </a:t>
            </a:r>
          </a:p>
          <a:p>
            <a:r>
              <a:rPr lang="nl-BE" sz="1400" dirty="0"/>
              <a:t>terwijl 14% vindt dat het proefdier gedood moet worden.</a:t>
            </a:r>
          </a:p>
        </p:txBody>
      </p:sp>
    </p:spTree>
    <p:extLst>
      <p:ext uri="{BB962C8B-B14F-4D97-AF65-F5344CB8AC3E}">
        <p14:creationId xmlns:p14="http://schemas.microsoft.com/office/powerpoint/2010/main" val="315115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71624"/>
            <a:ext cx="7704840" cy="145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p>
          <a:p>
            <a:pPr>
              <a:spcBef>
                <a:spcPts val="0"/>
              </a:spcBef>
              <a:spcAft>
                <a:spcPts val="0"/>
              </a:spcAft>
            </a:pPr>
            <a:r>
              <a:rPr lang="en-US" sz="700" cap="none" dirty="0"/>
              <a:t>ABCD:	95% significance level</a:t>
            </a: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3376641856"/>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63" name="Chart 62"/>
          <p:cNvGraphicFramePr/>
          <p:nvPr>
            <p:extLst/>
          </p:nvPr>
        </p:nvGraphicFramePr>
        <p:xfrm>
          <a:off x="756850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46"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7" name="Text Placeholder 3"/>
          <p:cNvSpPr>
            <a:spLocks noGrp="1"/>
          </p:cNvSpPr>
          <p:nvPr>
            <p:ph type="body" sz="quarter" idx="13"/>
          </p:nvPr>
        </p:nvSpPr>
        <p:spPr>
          <a:xfrm>
            <a:off x="224287" y="196566"/>
            <a:ext cx="6403802" cy="540000"/>
          </a:xfrm>
        </p:spPr>
        <p:txBody>
          <a:bodyPr/>
          <a:lstStyle/>
          <a:p>
            <a:r>
              <a:rPr lang="nl-BE" sz="1400" dirty="0"/>
              <a:t>Meer Vlaamse vrouwen vinden dat een proefdier ter adoptie moet afgestaan worden, alsook Vlamingen die zelf een huisdier hebben.</a:t>
            </a:r>
          </a:p>
        </p:txBody>
      </p:sp>
      <p:sp>
        <p:nvSpPr>
          <p:cNvPr id="40" name="TextBox 39"/>
          <p:cNvSpPr txBox="1"/>
          <p:nvPr/>
        </p:nvSpPr>
        <p:spPr>
          <a:xfrm>
            <a:off x="2842363" y="238142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2" name="TextBox 61"/>
          <p:cNvSpPr txBox="1"/>
          <p:nvPr/>
        </p:nvSpPr>
        <p:spPr>
          <a:xfrm>
            <a:off x="7888642" y="238805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1" name="Rounded Rectangle 70"/>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72" name="Rounded Rectangle 71"/>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73" name="Rounded Rectangle 72"/>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4" name="Rounded Rectangle 73"/>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5" name="Rounded Rectangle 74"/>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76" name="Group 75"/>
          <p:cNvGrpSpPr/>
          <p:nvPr/>
        </p:nvGrpSpPr>
        <p:grpSpPr>
          <a:xfrm>
            <a:off x="1161722" y="1556905"/>
            <a:ext cx="341760" cy="276999"/>
            <a:chOff x="1099847" y="1556905"/>
            <a:chExt cx="341760" cy="276999"/>
          </a:xfrm>
        </p:grpSpPr>
        <p:sp>
          <p:nvSpPr>
            <p:cNvPr id="77" name="Rounded Rectangle 7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8" name="Rectangle 77"/>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9" name="Straight Connector 78"/>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4" name="Straight Connector 83"/>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5" name="Straight Connector 84"/>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7" name="Rounded Rectangle 86"/>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89" name="Table 88"/>
          <p:cNvGraphicFramePr>
            <a:graphicFrameLocks noGrp="1"/>
          </p:cNvGraphicFramePr>
          <p:nvPr>
            <p:extLst>
              <p:ext uri="{D42A27DB-BD31-4B8C-83A1-F6EECF244321}">
                <p14:modId xmlns:p14="http://schemas.microsoft.com/office/powerpoint/2010/main" val="1144898644"/>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ectangle 42"/>
          <p:cNvSpPr/>
          <p:nvPr/>
        </p:nvSpPr>
        <p:spPr>
          <a:xfrm>
            <a:off x="1607337" y="1568702"/>
            <a:ext cx="554960" cy="276999"/>
          </a:xfrm>
          <a:prstGeom prst="rect">
            <a:avLst/>
          </a:prstGeom>
        </p:spPr>
        <p:txBody>
          <a:bodyPr wrap="none">
            <a:spAutoFit/>
          </a:bodyPr>
          <a:lstStyle/>
          <a:p>
            <a:pPr algn="ctr"/>
            <a:r>
              <a:rPr lang="nl-BE" sz="600" b="1" dirty="0">
                <a:solidFill>
                  <a:schemeClr val="bg1"/>
                </a:solidFill>
              </a:rPr>
              <a:t>West-</a:t>
            </a:r>
          </a:p>
          <a:p>
            <a:pPr algn="ctr"/>
            <a:r>
              <a:rPr lang="nl-BE" sz="600" b="1" dirty="0">
                <a:solidFill>
                  <a:schemeClr val="bg1"/>
                </a:solidFill>
              </a:rPr>
              <a:t>Vlaanderen</a:t>
            </a:r>
          </a:p>
        </p:txBody>
      </p:sp>
    </p:spTree>
    <p:extLst>
      <p:ext uri="{BB962C8B-B14F-4D97-AF65-F5344CB8AC3E}">
        <p14:creationId xmlns:p14="http://schemas.microsoft.com/office/powerpoint/2010/main" val="41889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West-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70311569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 name="TextBox 12"/>
          <p:cNvSpPr txBox="1"/>
          <p:nvPr/>
        </p:nvSpPr>
        <p:spPr>
          <a:xfrm>
            <a:off x="4675546" y="1028529"/>
            <a:ext cx="1573212" cy="215444"/>
          </a:xfrm>
          <a:prstGeom prst="rect">
            <a:avLst/>
          </a:prstGeom>
        </p:spPr>
        <p:txBody>
          <a:bodyPr vert="horz" wrap="square" lIns="0" tIns="0" rIns="0" bIns="0" rtlCol="0">
            <a:spAutoFit/>
          </a:bodyPr>
          <a:lstStyle/>
          <a:p>
            <a:pPr marL="4763" algn="r"/>
            <a:r>
              <a:rPr lang="nl-BE" sz="1400" b="1" dirty="0">
                <a:solidFill>
                  <a:schemeClr val="bg1"/>
                </a:solidFill>
              </a:rPr>
              <a:t>WEST-VLAANDEREN</a:t>
            </a:r>
          </a:p>
        </p:txBody>
      </p:sp>
      <p:sp>
        <p:nvSpPr>
          <p:cNvPr id="14" name="Freeform 147"/>
          <p:cNvSpPr>
            <a:spLocks/>
          </p:cNvSpPr>
          <p:nvPr/>
        </p:nvSpPr>
        <p:spPr bwMode="auto">
          <a:xfrm>
            <a:off x="6290019" y="101667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5" name="Text Placeholder 3"/>
          <p:cNvSpPr>
            <a:spLocks noGrp="1"/>
          </p:cNvSpPr>
          <p:nvPr>
            <p:ph type="body" sz="quarter" idx="13"/>
          </p:nvPr>
        </p:nvSpPr>
        <p:spPr>
          <a:xfrm>
            <a:off x="224287" y="196566"/>
            <a:ext cx="6397177" cy="540000"/>
          </a:xfrm>
        </p:spPr>
        <p:txBody>
          <a:bodyPr/>
          <a:lstStyle/>
          <a:p>
            <a:r>
              <a:rPr lang="nl-BE" sz="1400" dirty="0"/>
              <a:t>29% van de West-Vlamingen zou bereid zijn een proefhond te adopteren, tegenover 25% die bereid zou zijn een proefkat te adopteren.</a:t>
            </a:r>
          </a:p>
        </p:txBody>
      </p:sp>
      <p:sp>
        <p:nvSpPr>
          <p:cNvPr id="12"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0" name="Chart 39"/>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1838351" y="2313209"/>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9" name="TextBox 18"/>
          <p:cNvSpPr txBox="1"/>
          <p:nvPr/>
        </p:nvSpPr>
        <p:spPr>
          <a:xfrm>
            <a:off x="4899210" y="3341152"/>
            <a:ext cx="368274"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20" name="Text Placeholder 3"/>
          <p:cNvSpPr>
            <a:spLocks noGrp="1"/>
          </p:cNvSpPr>
          <p:nvPr>
            <p:ph type="body" sz="quarter" idx="13"/>
          </p:nvPr>
        </p:nvSpPr>
        <p:spPr>
          <a:xfrm>
            <a:off x="224287" y="196566"/>
            <a:ext cx="6379078" cy="540000"/>
          </a:xfrm>
        </p:spPr>
        <p:txBody>
          <a:bodyPr/>
          <a:lstStyle/>
          <a:p>
            <a:r>
              <a:rPr lang="nl-BE" sz="1400" dirty="0"/>
              <a:t>35% van de Vlamingen zou bereid zijn een proefhond te adopteren, tegenover 31% die bereid zou zijn een proefkat te adopteren.</a:t>
            </a:r>
          </a:p>
        </p:txBody>
      </p:sp>
      <p:sp>
        <p:nvSpPr>
          <p:cNvPr id="18"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320231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210033" y="3724275"/>
            <a:ext cx="7678104" cy="208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210033" y="2470149"/>
            <a:ext cx="7678103" cy="240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4" name="Chart 33"/>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351356688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extLst>
              <p:ext uri="{D42A27DB-BD31-4B8C-83A1-F6EECF244321}">
                <p14:modId xmlns:p14="http://schemas.microsoft.com/office/powerpoint/2010/main" val="4288156494"/>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 Placeholder 3"/>
          <p:cNvSpPr>
            <a:spLocks noGrp="1"/>
          </p:cNvSpPr>
          <p:nvPr>
            <p:ph type="body" sz="quarter" idx="13"/>
          </p:nvPr>
        </p:nvSpPr>
        <p:spPr>
          <a:xfrm>
            <a:off x="224286" y="196566"/>
            <a:ext cx="6403803" cy="540000"/>
          </a:xfrm>
        </p:spPr>
        <p:txBody>
          <a:bodyPr/>
          <a:lstStyle/>
          <a:p>
            <a:r>
              <a:rPr lang="nl-BE" sz="1400"/>
              <a:t>De bereidheid om een proefhond of proefkat te adopteren, ligt hoger bij vrouwen en bij Vlamingen die een huisdier hebben, terwijl de bereidheid afneemt met de leeftijd.</a:t>
            </a:r>
            <a:endParaRPr lang="nl-BE" sz="1400" dirty="0"/>
          </a:p>
        </p:txBody>
      </p:sp>
      <p:sp>
        <p:nvSpPr>
          <p:cNvPr id="59" name="Title 2"/>
          <p:cNvSpPr>
            <a:spLocks noGrp="1"/>
          </p:cNvSpPr>
          <p:nvPr/>
        </p:nvSpPr>
        <p:spPr>
          <a:xfrm>
            <a:off x="131764"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
        <p:nvSpPr>
          <p:cNvPr id="62" name="TextBox 61"/>
          <p:cNvSpPr txBox="1"/>
          <p:nvPr/>
        </p:nvSpPr>
        <p:spPr>
          <a:xfrm>
            <a:off x="2842365" y="245431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9" name="TextBox 78"/>
          <p:cNvSpPr txBox="1"/>
          <p:nvPr/>
        </p:nvSpPr>
        <p:spPr>
          <a:xfrm>
            <a:off x="3405622" y="241208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80" name="TextBox 79"/>
          <p:cNvSpPr txBox="1"/>
          <p:nvPr/>
        </p:nvSpPr>
        <p:spPr>
          <a:xfrm>
            <a:off x="3962817" y="24600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81" name="TextBox 80"/>
          <p:cNvSpPr txBox="1"/>
          <p:nvPr/>
        </p:nvSpPr>
        <p:spPr>
          <a:xfrm>
            <a:off x="7888642" y="23748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82" name="TextBox 81"/>
          <p:cNvSpPr txBox="1"/>
          <p:nvPr/>
        </p:nvSpPr>
        <p:spPr>
          <a:xfrm>
            <a:off x="3405623" y="3642976"/>
            <a:ext cx="328487" cy="153888"/>
          </a:xfrm>
          <a:prstGeom prst="rect">
            <a:avLst/>
          </a:prstGeom>
        </p:spPr>
        <p:txBody>
          <a:bodyPr vert="horz" wrap="square" lIns="0" tIns="0" rIns="0" bIns="0" rtlCol="0">
            <a:spAutoFit/>
          </a:bodyPr>
          <a:lstStyle/>
          <a:p>
            <a:pPr marL="4763" algn="ctr"/>
            <a:r>
              <a:rPr lang="nl-BE" sz="1000" dirty="0">
                <a:solidFill>
                  <a:schemeClr val="bg1"/>
                </a:solidFill>
              </a:rPr>
              <a:t>DE</a:t>
            </a:r>
          </a:p>
        </p:txBody>
      </p:sp>
      <p:sp>
        <p:nvSpPr>
          <p:cNvPr id="83" name="TextBox 82"/>
          <p:cNvSpPr txBox="1"/>
          <p:nvPr/>
        </p:nvSpPr>
        <p:spPr>
          <a:xfrm>
            <a:off x="3969943" y="372003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84" name="TextBox 83"/>
          <p:cNvSpPr txBox="1"/>
          <p:nvPr/>
        </p:nvSpPr>
        <p:spPr>
          <a:xfrm>
            <a:off x="7881768"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85" name="TextBox 84"/>
          <p:cNvSpPr txBox="1"/>
          <p:nvPr/>
        </p:nvSpPr>
        <p:spPr>
          <a:xfrm>
            <a:off x="2844686" y="369853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graphicFrame>
        <p:nvGraphicFramePr>
          <p:cNvPr id="86" name="Table 85"/>
          <p:cNvGraphicFramePr>
            <a:graphicFrameLocks noGrp="1"/>
          </p:cNvGraphicFramePr>
          <p:nvPr>
            <p:extLst>
              <p:ext uri="{D42A27DB-BD31-4B8C-83A1-F6EECF244321}">
                <p14:modId xmlns:p14="http://schemas.microsoft.com/office/powerpoint/2010/main" val="2922594982"/>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7" name="Rounded Rectangle 86"/>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88" name="Rounded Rectangle 87"/>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89" name="Rounded Rectangle 88"/>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90" name="Rounded Rectangle 89"/>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91" name="Rounded Rectangle 9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92" name="Table 91"/>
          <p:cNvGraphicFramePr>
            <a:graphicFrameLocks noGrp="1"/>
          </p:cNvGraphicFramePr>
          <p:nvPr>
            <p:extLst>
              <p:ext uri="{D42A27DB-BD31-4B8C-83A1-F6EECF244321}">
                <p14:modId xmlns:p14="http://schemas.microsoft.com/office/powerpoint/2010/main" val="3011620886"/>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93" name="Group 92"/>
          <p:cNvGrpSpPr/>
          <p:nvPr/>
        </p:nvGrpSpPr>
        <p:grpSpPr>
          <a:xfrm>
            <a:off x="1161722" y="1556905"/>
            <a:ext cx="341760" cy="276999"/>
            <a:chOff x="1099847" y="1556905"/>
            <a:chExt cx="341760" cy="276999"/>
          </a:xfrm>
        </p:grpSpPr>
        <p:sp>
          <p:nvSpPr>
            <p:cNvPr id="94" name="Rounded Rectangle 9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5" name="Rectangle 94"/>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96" name="Straight Connector 95"/>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0" name="Straight Connector 9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1" name="Straight Connector 10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4" name="Rounded Rectangle 103"/>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8" name="Rectangle 47"/>
          <p:cNvSpPr/>
          <p:nvPr/>
        </p:nvSpPr>
        <p:spPr>
          <a:xfrm>
            <a:off x="1607337" y="1568702"/>
            <a:ext cx="554960" cy="276999"/>
          </a:xfrm>
          <a:prstGeom prst="rect">
            <a:avLst/>
          </a:prstGeom>
        </p:spPr>
        <p:txBody>
          <a:bodyPr wrap="none">
            <a:spAutoFit/>
          </a:bodyPr>
          <a:lstStyle/>
          <a:p>
            <a:pPr algn="ctr"/>
            <a:r>
              <a:rPr lang="nl-BE" sz="600" b="1" dirty="0">
                <a:solidFill>
                  <a:schemeClr val="bg1"/>
                </a:solidFill>
              </a:rPr>
              <a:t>West-</a:t>
            </a:r>
          </a:p>
          <a:p>
            <a:pPr algn="ctr"/>
            <a:r>
              <a:rPr lang="nl-BE" sz="600" b="1" dirty="0">
                <a:solidFill>
                  <a:schemeClr val="bg1"/>
                </a:solidFill>
              </a:rPr>
              <a:t>Vlaanderen</a:t>
            </a:r>
          </a:p>
        </p:txBody>
      </p:sp>
    </p:spTree>
    <p:extLst>
      <p:ext uri="{BB962C8B-B14F-4D97-AF65-F5344CB8AC3E}">
        <p14:creationId xmlns:p14="http://schemas.microsoft.com/office/powerpoint/2010/main" val="80862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West-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2077782635"/>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WEST-VLAANDEREN</a:t>
            </a:r>
          </a:p>
        </p:txBody>
      </p:sp>
      <p:sp>
        <p:nvSpPr>
          <p:cNvPr id="10" name="Freeform 147"/>
          <p:cNvSpPr>
            <a:spLocks/>
          </p:cNvSpPr>
          <p:nvPr/>
        </p:nvSpPr>
        <p:spPr bwMode="auto">
          <a:xfrm>
            <a:off x="6244863" y="101667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2" name="Text Placeholder 3"/>
          <p:cNvSpPr>
            <a:spLocks noGrp="1"/>
          </p:cNvSpPr>
          <p:nvPr>
            <p:ph type="body" sz="quarter" idx="13"/>
          </p:nvPr>
        </p:nvSpPr>
        <p:spPr>
          <a:xfrm>
            <a:off x="172096" y="196566"/>
            <a:ext cx="6673399" cy="540000"/>
          </a:xfrm>
        </p:spPr>
        <p:txBody>
          <a:bodyPr/>
          <a:lstStyle/>
          <a:p>
            <a:r>
              <a:rPr lang="nl-BE" sz="1400" dirty="0"/>
              <a:t>60% van de West-Vlamingen is bereid diergeneesmiddelen te testen op zijn zieke huisdier in de hoop een geneesmiddel te vinden. 48% is bereid dit toe te laten indien het huisdier in een comfortabele omgeving gehouden wordt. Slechts 2% is onvoorwaardelijk akkoord.</a:t>
            </a:r>
          </a:p>
        </p:txBody>
      </p:sp>
      <p:sp>
        <p:nvSpPr>
          <p:cNvPr id="8"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032448061"/>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9" name="Group 8"/>
          <p:cNvGrpSpPr/>
          <p:nvPr/>
        </p:nvGrpSpPr>
        <p:grpSpPr>
          <a:xfrm>
            <a:off x="5943966" y="1022225"/>
            <a:ext cx="584240" cy="253223"/>
            <a:chOff x="1524000" y="914400"/>
            <a:chExt cx="5231449" cy="2267434"/>
          </a:xfrm>
          <a:solidFill>
            <a:schemeClr val="bg1"/>
          </a:solidFill>
        </p:grpSpPr>
        <p:sp>
          <p:nvSpPr>
            <p:cNvPr id="10"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11"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12"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13"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14"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85115" y="196566"/>
            <a:ext cx="6882156" cy="540000"/>
          </a:xfrm>
        </p:spPr>
        <p:txBody>
          <a:bodyPr/>
          <a:lstStyle/>
          <a:p>
            <a:r>
              <a:rPr lang="nl-BE" sz="1400" dirty="0"/>
              <a:t>39% van de Vlamingen is niet bereid diergeneesmiddelen te testen op zijn zieke huisdier in de hoop een geneesmiddel te vinden, terwijl 51% bereid is dit toe te laten indien het huisdier in een comfortabele omgeving gehouden wordt. Slechts 4% is onvoorwaardelijk akkoord.</a:t>
            </a:r>
          </a:p>
        </p:txBody>
      </p:sp>
      <p:sp>
        <p:nvSpPr>
          <p:cNvPr id="17"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70717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3297" y="3185590"/>
            <a:ext cx="7704840" cy="740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1706146249"/>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 Placeholder 3"/>
          <p:cNvSpPr>
            <a:spLocks noGrp="1"/>
          </p:cNvSpPr>
          <p:nvPr>
            <p:ph type="body" sz="quarter" idx="13"/>
          </p:nvPr>
        </p:nvSpPr>
        <p:spPr>
          <a:xfrm>
            <a:off x="224286" y="196566"/>
            <a:ext cx="6403803" cy="540000"/>
          </a:xfrm>
        </p:spPr>
        <p:txBody>
          <a:bodyPr/>
          <a:lstStyle/>
          <a:p>
            <a:r>
              <a:rPr lang="nl-BE" sz="1400"/>
              <a:t>De bereidheid om diergeneesmiddelen te testen op zijn huisdier neemt toe met het opleidingsniveau, en is tevens het hoogst bij de jongere Vlamingen.</a:t>
            </a:r>
            <a:endParaRPr lang="nl-BE" sz="1400" dirty="0"/>
          </a:p>
        </p:txBody>
      </p:sp>
      <p:sp>
        <p:nvSpPr>
          <p:cNvPr id="63" name="Rounded Rectangle 6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8" name="Rounded Rectangle 67"/>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9" name="Rounded Rectangle 68"/>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0" name="Rounded Rectangle 69"/>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72" name="Table 71"/>
          <p:cNvGraphicFramePr>
            <a:graphicFrameLocks noGrp="1"/>
          </p:cNvGraphicFramePr>
          <p:nvPr>
            <p:extLst>
              <p:ext uri="{D42A27DB-BD31-4B8C-83A1-F6EECF244321}">
                <p14:modId xmlns:p14="http://schemas.microsoft.com/office/powerpoint/2010/main" val="3332668618"/>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73" name="Group 72"/>
          <p:cNvGrpSpPr/>
          <p:nvPr/>
        </p:nvGrpSpPr>
        <p:grpSpPr>
          <a:xfrm>
            <a:off x="1161722" y="1556905"/>
            <a:ext cx="341760" cy="276999"/>
            <a:chOff x="1099847" y="1556905"/>
            <a:chExt cx="341760" cy="276999"/>
          </a:xfrm>
        </p:grpSpPr>
        <p:sp>
          <p:nvSpPr>
            <p:cNvPr id="74" name="Rounded Rectangle 7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5" name="Rectangle 74"/>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6" name="Straight Connector 75"/>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4" name="Rounded Rectangle 83"/>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6" name="TextBox 85"/>
          <p:cNvSpPr txBox="1"/>
          <p:nvPr/>
        </p:nvSpPr>
        <p:spPr>
          <a:xfrm>
            <a:off x="3963316" y="31086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87" name="TextBox 86"/>
          <p:cNvSpPr txBox="1"/>
          <p:nvPr/>
        </p:nvSpPr>
        <p:spPr>
          <a:xfrm>
            <a:off x="6201414" y="2968010"/>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88" name="TextBox 87"/>
          <p:cNvSpPr txBox="1"/>
          <p:nvPr/>
        </p:nvSpPr>
        <p:spPr>
          <a:xfrm>
            <a:off x="6755738" y="31708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43" name="Rectangle 42"/>
          <p:cNvSpPr/>
          <p:nvPr/>
        </p:nvSpPr>
        <p:spPr>
          <a:xfrm>
            <a:off x="1607337" y="1568702"/>
            <a:ext cx="554960" cy="276999"/>
          </a:xfrm>
          <a:prstGeom prst="rect">
            <a:avLst/>
          </a:prstGeom>
        </p:spPr>
        <p:txBody>
          <a:bodyPr wrap="none">
            <a:spAutoFit/>
          </a:bodyPr>
          <a:lstStyle/>
          <a:p>
            <a:pPr algn="ctr"/>
            <a:r>
              <a:rPr lang="nl-BE" sz="600" b="1" dirty="0">
                <a:solidFill>
                  <a:schemeClr val="bg1"/>
                </a:solidFill>
              </a:rPr>
              <a:t>West-</a:t>
            </a:r>
          </a:p>
          <a:p>
            <a:pPr algn="ctr"/>
            <a:r>
              <a:rPr lang="nl-BE" sz="600" b="1" dirty="0">
                <a:solidFill>
                  <a:schemeClr val="bg1"/>
                </a:solidFill>
              </a:rPr>
              <a:t>Vlaanderen</a:t>
            </a:r>
          </a:p>
        </p:txBody>
      </p:sp>
      <p:sp>
        <p:nvSpPr>
          <p:cNvPr id="41"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30120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EXECUTIVE SUMMARY</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West-Vlaanderen</a:t>
            </a:r>
          </a:p>
        </p:txBody>
      </p:sp>
      <p:grpSp>
        <p:nvGrpSpPr>
          <p:cNvPr id="16" name="Group 15"/>
          <p:cNvGrpSpPr/>
          <p:nvPr/>
        </p:nvGrpSpPr>
        <p:grpSpPr>
          <a:xfrm>
            <a:off x="637954" y="803897"/>
            <a:ext cx="8257568" cy="3431769"/>
            <a:chOff x="1431402" y="1433978"/>
            <a:chExt cx="10478620" cy="5991909"/>
          </a:xfrm>
        </p:grpSpPr>
        <p:sp>
          <p:nvSpPr>
            <p:cNvPr id="17" name="Rounded Rectangle 16"/>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57% van de West-Vlamingen geeft aan dat er in Vlaanderen proeven op honden worden uitgevoerd, terwijl 54% denkt dat dit ook op katten gebeurt.</a:t>
              </a:r>
            </a:p>
            <a:p>
              <a:r>
                <a:rPr lang="nl-BE" sz="1200" dirty="0"/>
                <a:t>Men is wel zekerder van proeven op honden dan van proeven op katten.</a:t>
              </a:r>
            </a:p>
          </p:txBody>
        </p:sp>
        <p:sp>
          <p:nvSpPr>
            <p:cNvPr id="18" name="Rounded Rectangle 17"/>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Ongeveer 80% van de West-Vlamingen vindt dat er een verbod moet komen op proeven op honden en katten.</a:t>
              </a:r>
            </a:p>
          </p:txBody>
        </p:sp>
        <p:sp>
          <p:nvSpPr>
            <p:cNvPr id="19" name="Rounded Rectangle 18"/>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73% van de West-Vlamingen vinden dat een proefdier ter adoptie moet afgestaan worden, terwijl 17% vindt dat het proefdier gedood moet worden. 29% van de West-Vlamingen zou bereid zijn een proefhond te adopteren, tegenover 25% die bereid zou zijn een proefkat te adopteren.</a:t>
              </a:r>
            </a:p>
          </p:txBody>
        </p:sp>
        <p:sp>
          <p:nvSpPr>
            <p:cNvPr id="20" name="Flowchart: Manual Input 19"/>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1" name="Flowchart: Manual Input 20"/>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2" name="Flowchart: Manual Input 21"/>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3" name="Rounded Rectangle 22"/>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60% van de West-Vlamingen is bereid diergeneesmiddelen te testen op zijn zieke huisdier in de hoop een geneesmiddel te vinden. 48% is bereid dit toe te laten indien het huisdier in een comfortabele omgeving gehouden wordt. Slechts 2% is onvoorwaardelijk akkoord.</a:t>
              </a:r>
            </a:p>
          </p:txBody>
        </p:sp>
        <p:sp>
          <p:nvSpPr>
            <p:cNvPr id="24" name="Flowchart: Manual Input 23"/>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25" name="Freeform 147"/>
          <p:cNvSpPr>
            <a:spLocks/>
          </p:cNvSpPr>
          <p:nvPr/>
        </p:nvSpPr>
        <p:spPr bwMode="auto">
          <a:xfrm>
            <a:off x="2959796" y="19656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30543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36" name="TextBox 35"/>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231367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Vlaanderen</a:t>
            </a:r>
          </a:p>
        </p:txBody>
      </p:sp>
      <p:grpSp>
        <p:nvGrpSpPr>
          <p:cNvPr id="3" name="Group 2"/>
          <p:cNvGrpSpPr/>
          <p:nvPr/>
        </p:nvGrpSpPr>
        <p:grpSpPr>
          <a:xfrm>
            <a:off x="637954" y="803897"/>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Van de Vlamingen denkt 61% dat er proeven op honden en 56% dat er proeven op katten gebeuren.</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Vlamingen vindt dat er een verbod moet komen op proeven op honden of katten.</a:t>
              </a:r>
            </a:p>
            <a:p>
              <a:r>
                <a:rPr lang="nl-BE" sz="1200" dirty="0"/>
                <a:t>Vrouwen, alsook de lagere opleidingsniveaus en eigenaars van huisdieren zijn meer voor een verbod.</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Vlamingen vindt dat proefdieren moeten geadopteerd kunnen worden. 35% is bereid een proefhond te adopteren en  31% is bereid een proefkat te adopteren.</a:t>
              </a:r>
            </a:p>
            <a:p>
              <a:r>
                <a:rPr lang="nl-BE" sz="1200" dirty="0"/>
                <a:t>Vrouwen, alsook jongere Vlamingen en diegenen die huisdieren hebben zijn meer bereid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Vlamingen is  bereid diergeneesmiddelen te laten testen op hun zieke huisdieren in de hoop een geneesmiddel te vinden.</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466988" y="180826"/>
            <a:ext cx="584240" cy="253223"/>
            <a:chOff x="1524000" y="914400"/>
            <a:chExt cx="5231449" cy="2267434"/>
          </a:xfrm>
          <a:solidFill>
            <a:schemeClr val="bg1"/>
          </a:solidFill>
        </p:grpSpPr>
        <p:sp>
          <p:nvSpPr>
            <p:cNvPr id="13"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4"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5"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6"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7"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tx2"/>
            </a:solid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397764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solidFill>
                  <a:schemeClr val="bg1"/>
                </a:solidFill>
              </a:rPr>
              <a:t>Voor meer inlichtingen:</a:t>
            </a:r>
            <a:endParaRPr lang="nl-BE" dirty="0">
              <a:solidFill>
                <a:schemeClr val="bg1"/>
              </a:solidFill>
            </a:endParaRP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r>
                <a:rPr lang="nl-BE" sz="1400" b="1">
                  <a:solidFill>
                    <a:schemeClr val="bg1"/>
                  </a:solidFill>
                </a:rPr>
                <a:t/>
              </a:r>
              <a:br>
                <a:rPr lang="nl-BE" sz="1400" b="1">
                  <a:solidFill>
                    <a:schemeClr val="bg1"/>
                  </a:solidFill>
                </a:rPr>
              </a:br>
              <a:r>
                <a:rPr lang="nl-BE" sz="1400" b="1" i="1">
                  <a:solidFill>
                    <a:schemeClr val="bg1"/>
                  </a:solidFill>
                </a:rPr>
                <a:t>Research Director</a:t>
              </a: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1365954818"/>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876538353"/>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24%</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33%</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43%</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n=300</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385951750"/>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012765693"/>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05019"/>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45962" y="3454323"/>
            <a:ext cx="684000" cy="187936"/>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50%</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50%</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2968958421"/>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415859209"/>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4" name="TextBox 73"/>
          <p:cNvSpPr txBox="1"/>
          <p:nvPr/>
        </p:nvSpPr>
        <p:spPr>
          <a:xfrm>
            <a:off x="225426" y="543048"/>
            <a:ext cx="2345496" cy="215444"/>
          </a:xfrm>
          <a:prstGeom prst="rect">
            <a:avLst/>
          </a:prstGeom>
        </p:spPr>
        <p:txBody>
          <a:bodyPr vert="horz" wrap="square" lIns="0" tIns="0" rIns="0" bIns="0" rtlCol="0">
            <a:spAutoFit/>
          </a:bodyPr>
          <a:lstStyle/>
          <a:p>
            <a:pPr marL="4763"/>
            <a:r>
              <a:rPr lang="nl-BE" sz="1400" b="1" dirty="0">
                <a:solidFill>
                  <a:srgbClr val="781D7E"/>
                </a:solidFill>
              </a:rPr>
              <a:t>WEST-VLAANDEREN</a:t>
            </a:r>
          </a:p>
        </p:txBody>
      </p:sp>
      <p:sp>
        <p:nvSpPr>
          <p:cNvPr id="62" name="Freeform 147"/>
          <p:cNvSpPr>
            <a:spLocks/>
          </p:cNvSpPr>
          <p:nvPr/>
        </p:nvSpPr>
        <p:spPr bwMode="auto">
          <a:xfrm>
            <a:off x="1800379" y="485006"/>
            <a:ext cx="295668" cy="33152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sp>
        <p:nvSpPr>
          <p:cNvPr id="65" name="TextBox 64"/>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527344246"/>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57818754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450268918"/>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256337211"/>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78190"/>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82943"/>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4146590443"/>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241688"/>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VLAANDEREN</a:t>
            </a:r>
          </a:p>
        </p:txBody>
      </p:sp>
      <p:grpSp>
        <p:nvGrpSpPr>
          <p:cNvPr id="70" name="Group 69"/>
          <p:cNvGrpSpPr/>
          <p:nvPr/>
        </p:nvGrpSpPr>
        <p:grpSpPr>
          <a:xfrm>
            <a:off x="1368940" y="531778"/>
            <a:ext cx="584240" cy="253223"/>
            <a:chOff x="1524000" y="914400"/>
            <a:chExt cx="5231449" cy="2267434"/>
          </a:xfrm>
          <a:solidFill>
            <a:srgbClr val="781D7E"/>
          </a:solidFill>
        </p:grpSpPr>
        <p:sp>
          <p:nvSpPr>
            <p:cNvPr id="71"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72"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73"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74"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75"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76" name="TextBox 75"/>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8482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PROEVEN OP HONDEN </a:t>
            </a:r>
            <a:r>
              <a:rPr lang="nl-BE"/>
              <a:t>EN KATTEN</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57% van de West-Vlamingen geeft aan dat er in Vlaanderen proeven op honden worden uitgevoerd, terwijl 54% denkt dat dit ook op katten gebeurt.</a:t>
            </a:r>
          </a:p>
          <a:p>
            <a:r>
              <a:rPr lang="nl-BE" sz="1400" dirty="0"/>
              <a:t>Men is wel zekerder van proeven op honden dan van proeven op katten.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West-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1985151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43" name="Rounded Rectangle 42"/>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46</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54</a:t>
            </a:r>
          </a:p>
        </p:txBody>
      </p:sp>
      <p:sp>
        <p:nvSpPr>
          <p:cNvPr id="7" name="TextBox 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WEST-VLAANDEREN</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43</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57</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4757392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838351" y="3773642"/>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24" name="Freeform 147"/>
          <p:cNvSpPr>
            <a:spLocks/>
          </p:cNvSpPr>
          <p:nvPr/>
        </p:nvSpPr>
        <p:spPr bwMode="auto">
          <a:xfrm>
            <a:off x="6244863" y="1016676"/>
            <a:ext cx="222140" cy="249082"/>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23" name="Title 2"/>
          <p:cNvSpPr>
            <a:spLocks noGrp="1"/>
          </p:cNvSpPr>
          <p:nvPr>
            <p:ph type="title"/>
          </p:nvPr>
        </p:nvSpPr>
        <p:spPr>
          <a:xfrm>
            <a:off x="225289" y="1082191"/>
            <a:ext cx="8640000" cy="180000"/>
          </a:xfrm>
        </p:spPr>
        <p:txBody>
          <a:bodyPr/>
          <a:lstStyle/>
          <a:p>
            <a:r>
              <a:rPr lang="nl-BE" sz="1000" b="1" dirty="0">
                <a:solidFill>
                  <a:schemeClr val="bg1"/>
                </a:solidFill>
              </a:rPr>
              <a:t>DENKT U DAT ER IN VLAANDEREN PROEVEN UITGEVOERD WORDEN OP …?</a:t>
            </a:r>
            <a:br>
              <a:rPr lang="nl-BE" sz="1000" b="1" dirty="0">
                <a:solidFill>
                  <a:schemeClr val="bg1"/>
                </a:solidFill>
              </a:rPr>
            </a:br>
            <a:endParaRPr lang="nl-BE" sz="1000" b="1" dirty="0">
              <a:solidFill>
                <a:schemeClr val="bg1"/>
              </a:solidFill>
            </a:endParaRPr>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2" name="Chart 31"/>
          <p:cNvGraphicFramePr/>
          <p:nvPr>
            <p:extLst>
              <p:ext uri="{D42A27DB-BD31-4B8C-83A1-F6EECF244321}">
                <p14:modId xmlns:p14="http://schemas.microsoft.com/office/powerpoint/2010/main" val="393832379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4" name="Rounded Rectangle 33"/>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35" name="TextBox 34"/>
          <p:cNvSpPr txBox="1"/>
          <p:nvPr/>
        </p:nvSpPr>
        <p:spPr>
          <a:xfrm>
            <a:off x="4911501" y="326854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6" name="TextBox 35"/>
          <p:cNvSpPr txBox="1"/>
          <p:nvPr/>
        </p:nvSpPr>
        <p:spPr>
          <a:xfrm>
            <a:off x="4911501" y="253125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7" name="TextBox 36"/>
          <p:cNvSpPr txBox="1"/>
          <p:nvPr/>
        </p:nvSpPr>
        <p:spPr>
          <a:xfrm>
            <a:off x="1838351" y="3721890"/>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graphicFrame>
        <p:nvGraphicFramePr>
          <p:cNvPr id="38" name="Table 37"/>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9" name="Title 2"/>
          <p:cNvSpPr>
            <a:spLocks noGrp="1"/>
          </p:cNvSpPr>
          <p:nvPr>
            <p:ph type="title"/>
          </p:nvPr>
        </p:nvSpPr>
        <p:spPr>
          <a:xfrm>
            <a:off x="225289" y="1082191"/>
            <a:ext cx="8640000" cy="180000"/>
          </a:xfrm>
        </p:spPr>
        <p:txBody>
          <a:bodyPr/>
          <a:lstStyle/>
          <a:p>
            <a:r>
              <a:rPr lang="nl-BE" sz="1000" b="1" dirty="0">
                <a:solidFill>
                  <a:schemeClr val="bg1"/>
                </a:solidFill>
              </a:rPr>
              <a:t>DENKT U DAT ER IN VLAANDEREN PROEVEN UITGEVOERD WORDEN OP …?</a:t>
            </a:r>
            <a:br>
              <a:rPr lang="nl-BE" sz="1000" b="1" dirty="0">
                <a:solidFill>
                  <a:schemeClr val="bg1"/>
                </a:solidFill>
              </a:rPr>
            </a:br>
            <a:endParaRPr lang="nl-BE" sz="1000" b="1" dirty="0">
              <a:solidFill>
                <a:schemeClr val="bg1"/>
              </a:solidFill>
            </a:endParaRPr>
          </a:p>
        </p:txBody>
      </p:sp>
      <p:sp>
        <p:nvSpPr>
          <p:cNvPr id="42" name="Text Placeholder 3"/>
          <p:cNvSpPr>
            <a:spLocks noGrp="1"/>
          </p:cNvSpPr>
          <p:nvPr>
            <p:ph type="body" sz="quarter" idx="13"/>
          </p:nvPr>
        </p:nvSpPr>
        <p:spPr>
          <a:xfrm>
            <a:off x="224287" y="196566"/>
            <a:ext cx="6379078" cy="540000"/>
          </a:xfrm>
        </p:spPr>
        <p:txBody>
          <a:bodyPr/>
          <a:lstStyle/>
          <a:p>
            <a:r>
              <a:rPr lang="nl-BE" sz="1400" dirty="0"/>
              <a:t>61% van de Vlamingen geeft aan dat er in Vlaanderen proeven op honden worden uitgevoerd, terwijl 56%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3175398447"/>
      </p:ext>
    </p:extLst>
  </p:cSld>
  <p:clrMapOvr>
    <a:masterClrMapping/>
  </p:clrMapOvr>
</p:sld>
</file>

<file path=ppt/theme/theme1.xml><?xml version="1.0" encoding="utf-8"?>
<a:theme xmlns:a="http://schemas.openxmlformats.org/drawingml/2006/main" name="Ipsos_Gaia_Proeven op dieren_Rapport 2016_Antwerpen">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48CCA-4F85-4630-9AB1-27DCFFEA2689}">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85c76272-7e4d-4f8f-89d1-3b227e52ef4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2016_Antwerpen</Template>
  <TotalTime>176</TotalTime>
  <Words>1817</Words>
  <Application>Microsoft Macintosh PowerPoint</Application>
  <PresentationFormat>On-screen Show (16:9)</PresentationFormat>
  <Paragraphs>435</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2016_Antwerpen</vt:lpstr>
      <vt:lpstr>Resultaten 2016 – West-Vlaanderen</vt:lpstr>
      <vt:lpstr>METHODOLOGIE</vt:lpstr>
      <vt:lpstr>PowerPoint Presentation</vt:lpstr>
      <vt:lpstr>PowerPoint Presentation</vt:lpstr>
      <vt:lpstr>PowerPoint Presentation</vt:lpstr>
      <vt:lpstr>RESULTATEN</vt:lpstr>
      <vt:lpstr>PROEVEN OP HONDEN EN KATTEN</vt:lpstr>
      <vt:lpstr>DENKT U DAT ER IN VLAANDEREN PROEVEN UITGEVOERD WORDEN OP …? </vt:lpstr>
      <vt:lpstr>DENKT U DAT ER IN VLAANDEREN PROEVEN UITGEVOERD WORDEN OP …? </vt:lpstr>
      <vt:lpstr>PowerPoint Presentation</vt:lpstr>
      <vt:lpstr>VERBOD OP PROEVEN OP HONDEN EN KATTEN</vt:lpstr>
      <vt:lpstr>ER MOET EEN VERBOD KOMEN OP PROEVEN OP … ?</vt:lpstr>
      <vt:lpstr>ER MOET EEN VERBOD KOMEN OP PROEVEN OP … ?</vt:lpstr>
      <vt:lpstr>ER MOET EEN VERBOD KOMEN OP PROEVEN OP … ?</vt:lpstr>
      <vt:lpstr>WAT MET DE HOND OF KAT NA EXPERIMENT</vt:lpstr>
      <vt:lpstr>PROEVEN OP HONDEN EN KATTEN ZIJN TOEGELATEN IN VLAANDEREN. WAT KAN  ER VOLGENS U HET BEST GEBEUREN MET DE KAT OF HOND NA EEN EXPERIMENT?</vt:lpstr>
      <vt:lpstr>PowerPoint Presentation</vt:lpstr>
      <vt:lpstr>PowerPoint Presentation</vt:lpstr>
      <vt:lpstr>BEREIDHEID OM PROEFDIER TE ADOPTEREN</vt:lpstr>
      <vt:lpstr>PowerPoint Presentation</vt:lpstr>
      <vt:lpstr>PowerPoint Presentation</vt:lpstr>
      <vt:lpstr>PowerPoint Presentation</vt:lpstr>
      <vt:lpstr>ONDERSZOEKS-PROJECTEN VOOR DIERGENEESMIDDELEN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2016 - Antwerpen</dc:title>
  <dc:creator>Glenn Hendrickx</dc:creator>
  <cp:lastModifiedBy>GAIA GAIA</cp:lastModifiedBy>
  <cp:revision>45</cp:revision>
  <dcterms:created xsi:type="dcterms:W3CDTF">2016-06-24T12:46:19Z</dcterms:created>
  <dcterms:modified xsi:type="dcterms:W3CDTF">2016-07-12T11:34:26Z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