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33" r:id="rId3"/>
    <p:sldId id="261" r:id="rId4"/>
    <p:sldId id="265" r:id="rId5"/>
    <p:sldId id="355" r:id="rId6"/>
    <p:sldId id="334" r:id="rId7"/>
    <p:sldId id="272" r:id="rId8"/>
    <p:sldId id="274" r:id="rId9"/>
    <p:sldId id="273" r:id="rId10"/>
    <p:sldId id="305" r:id="rId11"/>
    <p:sldId id="263" r:id="rId12"/>
    <p:sldId id="268" r:id="rId13"/>
    <p:sldId id="264" r:id="rId14"/>
    <p:sldId id="277" r:id="rId15"/>
    <p:sldId id="424" r:id="rId16"/>
    <p:sldId id="425" r:id="rId17"/>
    <p:sldId id="426" r:id="rId18"/>
    <p:sldId id="275" r:id="rId19"/>
    <p:sldId id="417" r:id="rId20"/>
    <p:sldId id="431" r:id="rId21"/>
    <p:sldId id="437" r:id="rId22"/>
    <p:sldId id="403" r:id="rId23"/>
    <p:sldId id="440" r:id="rId24"/>
    <p:sldId id="300" r:id="rId25"/>
    <p:sldId id="509" r:id="rId26"/>
    <p:sldId id="510" r:id="rId27"/>
    <p:sldId id="511" r:id="rId28"/>
    <p:sldId id="508" r:id="rId29"/>
    <p:sldId id="513" r:id="rId30"/>
    <p:sldId id="512" r:id="rId31"/>
    <p:sldId id="506" r:id="rId32"/>
    <p:sldId id="514" r:id="rId33"/>
    <p:sldId id="495" r:id="rId34"/>
    <p:sldId id="497" r:id="rId35"/>
    <p:sldId id="498" r:id="rId36"/>
    <p:sldId id="499" r:id="rId37"/>
    <p:sldId id="501" r:id="rId38"/>
    <p:sldId id="500" r:id="rId39"/>
    <p:sldId id="490" r:id="rId40"/>
    <p:sldId id="491" r:id="rId41"/>
    <p:sldId id="314" r:id="rId42"/>
    <p:sldId id="503" r:id="rId43"/>
    <p:sldId id="487" r:id="rId44"/>
    <p:sldId id="488" r:id="rId45"/>
    <p:sldId id="507" r:id="rId46"/>
    <p:sldId id="281" r:id="rId4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FA9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4D93E-D95B-432D-A443-F7EFD767A2D9}" type="datetimeFigureOut">
              <a:rPr lang="nl-BE" smtClean="0"/>
              <a:t>28-5-2017</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D1631-DDBA-401D-A517-4AC1458574A3}" type="slidenum">
              <a:rPr lang="nl-BE" smtClean="0"/>
              <a:t>‹nr.›</a:t>
            </a:fld>
            <a:endParaRPr lang="nl-BE"/>
          </a:p>
        </p:txBody>
      </p:sp>
    </p:spTree>
    <p:extLst>
      <p:ext uri="{BB962C8B-B14F-4D97-AF65-F5344CB8AC3E}">
        <p14:creationId xmlns:p14="http://schemas.microsoft.com/office/powerpoint/2010/main" val="63144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EAD1631-DDBA-401D-A517-4AC1458574A3}" type="slidenum">
              <a:rPr lang="nl-BE" smtClean="0"/>
              <a:t>4</a:t>
            </a:fld>
            <a:endParaRPr lang="nl-BE"/>
          </a:p>
        </p:txBody>
      </p:sp>
    </p:spTree>
    <p:extLst>
      <p:ext uri="{BB962C8B-B14F-4D97-AF65-F5344CB8AC3E}">
        <p14:creationId xmlns:p14="http://schemas.microsoft.com/office/powerpoint/2010/main" val="423957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jdelijke aanduiding voor dia-afbeelding 1"/>
          <p:cNvSpPr>
            <a:spLocks noGrp="1" noRot="1" noChangeAspect="1" noTextEdit="1"/>
          </p:cNvSpPr>
          <p:nvPr>
            <p:ph type="sldImg"/>
          </p:nvPr>
        </p:nvSpPr>
        <p:spPr bwMode="auto">
          <a:xfrm>
            <a:off x="874713" y="738188"/>
            <a:ext cx="4914900" cy="3686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41667" name="Tijdelijke aanduiding voor notities 2"/>
          <p:cNvSpPr>
            <a:spLocks noGrp="1"/>
          </p:cNvSpPr>
          <p:nvPr>
            <p:ph type="body" idx="1"/>
          </p:nvPr>
        </p:nvSpPr>
        <p:spPr bwMode="auto">
          <a:xfrm>
            <a:off x="889000" y="4670425"/>
            <a:ext cx="48847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nl-BE" smtClean="0">
                <a:latin typeface="Arial" panose="020B0604020202020204" pitchFamily="34" charset="0"/>
              </a:rPr>
              <a:t>De incidentie van cervicale kanker in de ontwikkelde landen is gedaald dankzij de screeningsprogramma’s. De HPv vaccinatie zal die incidentie nog verder doen dalen.</a:t>
            </a:r>
          </a:p>
          <a:p>
            <a:r>
              <a:rPr lang="fr-FR" altLang="nl-BE" smtClean="0">
                <a:latin typeface="Arial" panose="020B0604020202020204" pitchFamily="34" charset="0"/>
              </a:rPr>
              <a:t>De andere HPV geassocieerde kankers, waarvoor geen screening is, zijn momenteel aan het toenemen, zowel bij vrouwen als bij mannen.</a:t>
            </a:r>
          </a:p>
          <a:p>
            <a:endParaRPr lang="fr-FR" altLang="nl-BE" smtClean="0">
              <a:latin typeface="Arial" panose="020B0604020202020204" pitchFamily="34" charset="0"/>
            </a:endParaRPr>
          </a:p>
          <a:p>
            <a:r>
              <a:rPr lang="fr-FR" altLang="nl-BE" smtClean="0">
                <a:latin typeface="Arial" panose="020B0604020202020204" pitchFamily="34" charset="0"/>
              </a:rPr>
              <a:t>Men heeft geschat dat ongeveer 30% van alle HPv gerelateerde kankers voorkomen bij mannen, in Europa komt dat neer op 17 000 kankers per jaar waarvan er 15 000 toe te schrijven zijn aan HPV16. (Marty er AL BMC cancer 2013</a:t>
            </a:r>
          </a:p>
          <a:p>
            <a:endParaRPr lang="fr-FR" altLang="nl-BE" smtClean="0">
              <a:latin typeface="Arial" panose="020B0604020202020204" pitchFamily="34" charset="0"/>
            </a:endParaRPr>
          </a:p>
        </p:txBody>
      </p:sp>
      <p:sp>
        <p:nvSpPr>
          <p:cNvPr id="241668" name="Tijdelijke aanduiding voor dianummer 3"/>
          <p:cNvSpPr>
            <a:spLocks noGrp="1"/>
          </p:cNvSpPr>
          <p:nvPr>
            <p:ph type="sldNum" sz="quarter" idx="4294967295"/>
          </p:nvPr>
        </p:nvSpPr>
        <p:spPr bwMode="auto">
          <a:xfrm>
            <a:off x="3775075" y="9340850"/>
            <a:ext cx="2887663"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Comic Sans MS" panose="030F0702030302020204" pitchFamily="66" charset="0"/>
              </a:defRPr>
            </a:lvl1pPr>
            <a:lvl2pPr marL="742950" indent="-285750">
              <a:defRPr sz="2400">
                <a:solidFill>
                  <a:schemeClr val="bg1"/>
                </a:solidFill>
                <a:latin typeface="Comic Sans MS" panose="030F0702030302020204" pitchFamily="66" charset="0"/>
              </a:defRPr>
            </a:lvl2pPr>
            <a:lvl3pPr marL="1143000" indent="-228600">
              <a:defRPr sz="2400">
                <a:solidFill>
                  <a:schemeClr val="bg1"/>
                </a:solidFill>
                <a:latin typeface="Comic Sans MS" panose="030F0702030302020204" pitchFamily="66" charset="0"/>
              </a:defRPr>
            </a:lvl3pPr>
            <a:lvl4pPr marL="1600200" indent="-228600">
              <a:defRPr sz="2400">
                <a:solidFill>
                  <a:schemeClr val="bg1"/>
                </a:solidFill>
                <a:latin typeface="Comic Sans MS" panose="030F0702030302020204" pitchFamily="66" charset="0"/>
              </a:defRPr>
            </a:lvl4pPr>
            <a:lvl5pPr marL="2057400" indent="-22860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fld id="{A6D179FE-C715-40F8-B22B-625AB3B7933B}" type="slidenum">
              <a:rPr lang="nl-BE" altLang="nl-BE" sz="1200">
                <a:solidFill>
                  <a:srgbClr val="000000"/>
                </a:solidFill>
                <a:latin typeface="Arial" panose="020B0604020202020204" pitchFamily="34" charset="0"/>
              </a:rPr>
              <a:pPr/>
              <a:t>35</a:t>
            </a:fld>
            <a:endParaRPr lang="nl-BE" altLang="nl-BE" sz="1200">
              <a:solidFill>
                <a:srgbClr val="000000"/>
              </a:solidFill>
              <a:latin typeface="Arial" panose="020B0604020202020204" pitchFamily="34" charset="0"/>
            </a:endParaRPr>
          </a:p>
        </p:txBody>
      </p:sp>
    </p:spTree>
    <p:extLst>
      <p:ext uri="{BB962C8B-B14F-4D97-AF65-F5344CB8AC3E}">
        <p14:creationId xmlns:p14="http://schemas.microsoft.com/office/powerpoint/2010/main" val="250995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jdelijke aanduiding voor dia-afbeelding 1"/>
          <p:cNvSpPr>
            <a:spLocks noGrp="1" noRot="1" noChangeAspect="1" noTextEdit="1"/>
          </p:cNvSpPr>
          <p:nvPr>
            <p:ph type="sldImg"/>
          </p:nvPr>
        </p:nvSpPr>
        <p:spPr bwMode="auto">
          <a:xfrm>
            <a:off x="874713" y="738188"/>
            <a:ext cx="4914900" cy="3686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41667" name="Tijdelijke aanduiding voor notities 2"/>
          <p:cNvSpPr>
            <a:spLocks noGrp="1"/>
          </p:cNvSpPr>
          <p:nvPr>
            <p:ph type="body" idx="1"/>
          </p:nvPr>
        </p:nvSpPr>
        <p:spPr bwMode="auto">
          <a:xfrm>
            <a:off x="889000" y="4670425"/>
            <a:ext cx="48847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nl-BE" dirty="0" smtClean="0">
                <a:latin typeface="Arial" panose="020B0604020202020204" pitchFamily="34" charset="0"/>
              </a:rPr>
              <a:t>De </a:t>
            </a:r>
            <a:r>
              <a:rPr lang="fr-FR" altLang="nl-BE" dirty="0" err="1" smtClean="0">
                <a:latin typeface="Arial" panose="020B0604020202020204" pitchFamily="34" charset="0"/>
              </a:rPr>
              <a:t>incidentie</a:t>
            </a:r>
            <a:r>
              <a:rPr lang="fr-FR" altLang="nl-BE" dirty="0" smtClean="0">
                <a:latin typeface="Arial" panose="020B0604020202020204" pitchFamily="34" charset="0"/>
              </a:rPr>
              <a:t> van cervicale </a:t>
            </a:r>
            <a:r>
              <a:rPr lang="fr-FR" altLang="nl-BE" dirty="0" err="1" smtClean="0">
                <a:latin typeface="Arial" panose="020B0604020202020204" pitchFamily="34" charset="0"/>
              </a:rPr>
              <a:t>kanker</a:t>
            </a:r>
            <a:r>
              <a:rPr lang="fr-FR" altLang="nl-BE" dirty="0" smtClean="0">
                <a:latin typeface="Arial" panose="020B0604020202020204" pitchFamily="34" charset="0"/>
              </a:rPr>
              <a:t> in de </a:t>
            </a:r>
            <a:r>
              <a:rPr lang="fr-FR" altLang="nl-BE" dirty="0" err="1" smtClean="0">
                <a:latin typeface="Arial" panose="020B0604020202020204" pitchFamily="34" charset="0"/>
              </a:rPr>
              <a:t>ontwikkelde</a:t>
            </a:r>
            <a:r>
              <a:rPr lang="fr-FR" altLang="nl-BE" dirty="0" smtClean="0">
                <a:latin typeface="Arial" panose="020B0604020202020204" pitchFamily="34" charset="0"/>
              </a:rPr>
              <a:t> </a:t>
            </a:r>
            <a:r>
              <a:rPr lang="fr-FR" altLang="nl-BE" dirty="0" err="1" smtClean="0">
                <a:latin typeface="Arial" panose="020B0604020202020204" pitchFamily="34" charset="0"/>
              </a:rPr>
              <a:t>landen</a:t>
            </a:r>
            <a:r>
              <a:rPr lang="fr-FR" altLang="nl-BE" dirty="0" smtClean="0">
                <a:latin typeface="Arial" panose="020B0604020202020204" pitchFamily="34" charset="0"/>
              </a:rPr>
              <a:t> </a:t>
            </a:r>
            <a:r>
              <a:rPr lang="fr-FR" altLang="nl-BE" dirty="0" err="1" smtClean="0">
                <a:latin typeface="Arial" panose="020B0604020202020204" pitchFamily="34" charset="0"/>
              </a:rPr>
              <a:t>is</a:t>
            </a:r>
            <a:r>
              <a:rPr lang="fr-FR" altLang="nl-BE" dirty="0" smtClean="0">
                <a:latin typeface="Arial" panose="020B0604020202020204" pitchFamily="34" charset="0"/>
              </a:rPr>
              <a:t> </a:t>
            </a:r>
            <a:r>
              <a:rPr lang="fr-FR" altLang="nl-BE" dirty="0" err="1" smtClean="0">
                <a:latin typeface="Arial" panose="020B0604020202020204" pitchFamily="34" charset="0"/>
              </a:rPr>
              <a:t>gedaald</a:t>
            </a:r>
            <a:r>
              <a:rPr lang="fr-FR" altLang="nl-BE" dirty="0" smtClean="0">
                <a:latin typeface="Arial" panose="020B0604020202020204" pitchFamily="34" charset="0"/>
              </a:rPr>
              <a:t> </a:t>
            </a:r>
            <a:r>
              <a:rPr lang="fr-FR" altLang="nl-BE" dirty="0" err="1" smtClean="0">
                <a:latin typeface="Arial" panose="020B0604020202020204" pitchFamily="34" charset="0"/>
              </a:rPr>
              <a:t>dankzij</a:t>
            </a:r>
            <a:r>
              <a:rPr lang="fr-FR" altLang="nl-BE" dirty="0" smtClean="0">
                <a:latin typeface="Arial" panose="020B0604020202020204" pitchFamily="34" charset="0"/>
              </a:rPr>
              <a:t> de </a:t>
            </a:r>
            <a:r>
              <a:rPr lang="fr-FR" altLang="nl-BE" dirty="0" err="1" smtClean="0">
                <a:latin typeface="Arial" panose="020B0604020202020204" pitchFamily="34" charset="0"/>
              </a:rPr>
              <a:t>screeningsprogramma’s</a:t>
            </a:r>
            <a:r>
              <a:rPr lang="fr-FR" altLang="nl-BE" dirty="0" smtClean="0">
                <a:latin typeface="Arial" panose="020B0604020202020204" pitchFamily="34" charset="0"/>
              </a:rPr>
              <a:t>. De </a:t>
            </a:r>
            <a:r>
              <a:rPr lang="fr-FR" altLang="nl-BE" dirty="0" err="1" smtClean="0">
                <a:latin typeface="Arial" panose="020B0604020202020204" pitchFamily="34" charset="0"/>
              </a:rPr>
              <a:t>HPv</a:t>
            </a:r>
            <a:r>
              <a:rPr lang="fr-FR" altLang="nl-BE" dirty="0" smtClean="0">
                <a:latin typeface="Arial" panose="020B0604020202020204" pitchFamily="34" charset="0"/>
              </a:rPr>
              <a:t> </a:t>
            </a:r>
            <a:r>
              <a:rPr lang="fr-FR" altLang="nl-BE" dirty="0" err="1" smtClean="0">
                <a:latin typeface="Arial" panose="020B0604020202020204" pitchFamily="34" charset="0"/>
              </a:rPr>
              <a:t>vaccinatie</a:t>
            </a:r>
            <a:r>
              <a:rPr lang="fr-FR" altLang="nl-BE" dirty="0" smtClean="0">
                <a:latin typeface="Arial" panose="020B0604020202020204" pitchFamily="34" charset="0"/>
              </a:rPr>
              <a:t> </a:t>
            </a:r>
            <a:r>
              <a:rPr lang="fr-FR" altLang="nl-BE" dirty="0" err="1" smtClean="0">
                <a:latin typeface="Arial" panose="020B0604020202020204" pitchFamily="34" charset="0"/>
              </a:rPr>
              <a:t>zal</a:t>
            </a:r>
            <a:r>
              <a:rPr lang="fr-FR" altLang="nl-BE" dirty="0" smtClean="0">
                <a:latin typeface="Arial" panose="020B0604020202020204" pitchFamily="34" charset="0"/>
              </a:rPr>
              <a:t> die </a:t>
            </a:r>
            <a:r>
              <a:rPr lang="fr-FR" altLang="nl-BE" dirty="0" err="1" smtClean="0">
                <a:latin typeface="Arial" panose="020B0604020202020204" pitchFamily="34" charset="0"/>
              </a:rPr>
              <a:t>incidentie</a:t>
            </a:r>
            <a:r>
              <a:rPr lang="fr-FR" altLang="nl-BE" dirty="0" smtClean="0">
                <a:latin typeface="Arial" panose="020B0604020202020204" pitchFamily="34" charset="0"/>
              </a:rPr>
              <a:t> </a:t>
            </a:r>
            <a:r>
              <a:rPr lang="fr-FR" altLang="nl-BE" dirty="0" err="1" smtClean="0">
                <a:latin typeface="Arial" panose="020B0604020202020204" pitchFamily="34" charset="0"/>
              </a:rPr>
              <a:t>nog</a:t>
            </a:r>
            <a:r>
              <a:rPr lang="fr-FR" altLang="nl-BE" dirty="0" smtClean="0">
                <a:latin typeface="Arial" panose="020B0604020202020204" pitchFamily="34" charset="0"/>
              </a:rPr>
              <a:t> </a:t>
            </a:r>
            <a:r>
              <a:rPr lang="fr-FR" altLang="nl-BE" dirty="0" err="1" smtClean="0">
                <a:latin typeface="Arial" panose="020B0604020202020204" pitchFamily="34" charset="0"/>
              </a:rPr>
              <a:t>verder</a:t>
            </a:r>
            <a:r>
              <a:rPr lang="fr-FR" altLang="nl-BE" dirty="0" smtClean="0">
                <a:latin typeface="Arial" panose="020B0604020202020204" pitchFamily="34" charset="0"/>
              </a:rPr>
              <a:t> </a:t>
            </a:r>
            <a:r>
              <a:rPr lang="fr-FR" altLang="nl-BE" dirty="0" err="1" smtClean="0">
                <a:latin typeface="Arial" panose="020B0604020202020204" pitchFamily="34" charset="0"/>
              </a:rPr>
              <a:t>doen</a:t>
            </a:r>
            <a:r>
              <a:rPr lang="fr-FR" altLang="nl-BE" dirty="0" smtClean="0">
                <a:latin typeface="Arial" panose="020B0604020202020204" pitchFamily="34" charset="0"/>
              </a:rPr>
              <a:t> </a:t>
            </a:r>
            <a:r>
              <a:rPr lang="fr-FR" altLang="nl-BE" dirty="0" err="1" smtClean="0">
                <a:latin typeface="Arial" panose="020B0604020202020204" pitchFamily="34" charset="0"/>
              </a:rPr>
              <a:t>dalen</a:t>
            </a:r>
            <a:r>
              <a:rPr lang="fr-FR" altLang="nl-BE" dirty="0" smtClean="0">
                <a:latin typeface="Arial" panose="020B0604020202020204" pitchFamily="34" charset="0"/>
              </a:rPr>
              <a:t>.</a:t>
            </a:r>
          </a:p>
          <a:p>
            <a:r>
              <a:rPr lang="fr-FR" altLang="nl-BE" dirty="0" smtClean="0">
                <a:latin typeface="Arial" panose="020B0604020202020204" pitchFamily="34" charset="0"/>
              </a:rPr>
              <a:t>De </a:t>
            </a:r>
            <a:r>
              <a:rPr lang="fr-FR" altLang="nl-BE" dirty="0" err="1" smtClean="0">
                <a:latin typeface="Arial" panose="020B0604020202020204" pitchFamily="34" charset="0"/>
              </a:rPr>
              <a:t>andere</a:t>
            </a:r>
            <a:r>
              <a:rPr lang="fr-FR" altLang="nl-BE" dirty="0" smtClean="0">
                <a:latin typeface="Arial" panose="020B0604020202020204" pitchFamily="34" charset="0"/>
              </a:rPr>
              <a:t> HPV </a:t>
            </a:r>
            <a:r>
              <a:rPr lang="fr-FR" altLang="nl-BE" dirty="0" err="1" smtClean="0">
                <a:latin typeface="Arial" panose="020B0604020202020204" pitchFamily="34" charset="0"/>
              </a:rPr>
              <a:t>geassocieerde</a:t>
            </a:r>
            <a:r>
              <a:rPr lang="fr-FR" altLang="nl-BE" dirty="0" smtClean="0">
                <a:latin typeface="Arial" panose="020B0604020202020204" pitchFamily="34" charset="0"/>
              </a:rPr>
              <a:t> </a:t>
            </a:r>
            <a:r>
              <a:rPr lang="fr-FR" altLang="nl-BE" dirty="0" err="1" smtClean="0">
                <a:latin typeface="Arial" panose="020B0604020202020204" pitchFamily="34" charset="0"/>
              </a:rPr>
              <a:t>kankers</a:t>
            </a:r>
            <a:r>
              <a:rPr lang="fr-FR" altLang="nl-BE" dirty="0" smtClean="0">
                <a:latin typeface="Arial" panose="020B0604020202020204" pitchFamily="34" charset="0"/>
              </a:rPr>
              <a:t>, </a:t>
            </a:r>
            <a:r>
              <a:rPr lang="fr-FR" altLang="nl-BE" dirty="0" err="1" smtClean="0">
                <a:latin typeface="Arial" panose="020B0604020202020204" pitchFamily="34" charset="0"/>
              </a:rPr>
              <a:t>waarvoor</a:t>
            </a:r>
            <a:r>
              <a:rPr lang="fr-FR" altLang="nl-BE" dirty="0" smtClean="0">
                <a:latin typeface="Arial" panose="020B0604020202020204" pitchFamily="34" charset="0"/>
              </a:rPr>
              <a:t> </a:t>
            </a:r>
            <a:r>
              <a:rPr lang="fr-FR" altLang="nl-BE" dirty="0" err="1" smtClean="0">
                <a:latin typeface="Arial" panose="020B0604020202020204" pitchFamily="34" charset="0"/>
              </a:rPr>
              <a:t>geen</a:t>
            </a:r>
            <a:r>
              <a:rPr lang="fr-FR" altLang="nl-BE" dirty="0" smtClean="0">
                <a:latin typeface="Arial" panose="020B0604020202020204" pitchFamily="34" charset="0"/>
              </a:rPr>
              <a:t> screening </a:t>
            </a:r>
            <a:r>
              <a:rPr lang="fr-FR" altLang="nl-BE" dirty="0" err="1" smtClean="0">
                <a:latin typeface="Arial" panose="020B0604020202020204" pitchFamily="34" charset="0"/>
              </a:rPr>
              <a:t>is</a:t>
            </a:r>
            <a:r>
              <a:rPr lang="fr-FR" altLang="nl-BE" dirty="0" smtClean="0">
                <a:latin typeface="Arial" panose="020B0604020202020204" pitchFamily="34" charset="0"/>
              </a:rPr>
              <a:t>, </a:t>
            </a:r>
            <a:r>
              <a:rPr lang="fr-FR" altLang="nl-BE" dirty="0" err="1" smtClean="0">
                <a:latin typeface="Arial" panose="020B0604020202020204" pitchFamily="34" charset="0"/>
              </a:rPr>
              <a:t>zijn</a:t>
            </a:r>
            <a:r>
              <a:rPr lang="fr-FR" altLang="nl-BE" dirty="0" smtClean="0">
                <a:latin typeface="Arial" panose="020B0604020202020204" pitchFamily="34" charset="0"/>
              </a:rPr>
              <a:t> </a:t>
            </a:r>
            <a:r>
              <a:rPr lang="fr-FR" altLang="nl-BE" dirty="0" err="1" smtClean="0">
                <a:latin typeface="Arial" panose="020B0604020202020204" pitchFamily="34" charset="0"/>
              </a:rPr>
              <a:t>momenteel</a:t>
            </a:r>
            <a:r>
              <a:rPr lang="fr-FR" altLang="nl-BE" dirty="0" smtClean="0">
                <a:latin typeface="Arial" panose="020B0604020202020204" pitchFamily="34" charset="0"/>
              </a:rPr>
              <a:t> </a:t>
            </a:r>
            <a:r>
              <a:rPr lang="fr-FR" altLang="nl-BE" dirty="0" err="1" smtClean="0">
                <a:latin typeface="Arial" panose="020B0604020202020204" pitchFamily="34" charset="0"/>
              </a:rPr>
              <a:t>aan</a:t>
            </a:r>
            <a:r>
              <a:rPr lang="fr-FR" altLang="nl-BE" dirty="0" smtClean="0">
                <a:latin typeface="Arial" panose="020B0604020202020204" pitchFamily="34" charset="0"/>
              </a:rPr>
              <a:t> het </a:t>
            </a:r>
            <a:r>
              <a:rPr lang="fr-FR" altLang="nl-BE" dirty="0" err="1" smtClean="0">
                <a:latin typeface="Arial" panose="020B0604020202020204" pitchFamily="34" charset="0"/>
              </a:rPr>
              <a:t>toenemen</a:t>
            </a:r>
            <a:r>
              <a:rPr lang="fr-FR" altLang="nl-BE" dirty="0" smtClean="0">
                <a:latin typeface="Arial" panose="020B0604020202020204" pitchFamily="34" charset="0"/>
              </a:rPr>
              <a:t>, </a:t>
            </a:r>
            <a:r>
              <a:rPr lang="fr-FR" altLang="nl-BE" dirty="0" err="1" smtClean="0">
                <a:latin typeface="Arial" panose="020B0604020202020204" pitchFamily="34" charset="0"/>
              </a:rPr>
              <a:t>zowel</a:t>
            </a:r>
            <a:r>
              <a:rPr lang="fr-FR" altLang="nl-BE" dirty="0" smtClean="0">
                <a:latin typeface="Arial" panose="020B0604020202020204" pitchFamily="34" charset="0"/>
              </a:rPr>
              <a:t> </a:t>
            </a:r>
            <a:r>
              <a:rPr lang="fr-FR" altLang="nl-BE" dirty="0" err="1" smtClean="0">
                <a:latin typeface="Arial" panose="020B0604020202020204" pitchFamily="34" charset="0"/>
              </a:rPr>
              <a:t>bij</a:t>
            </a:r>
            <a:r>
              <a:rPr lang="fr-FR" altLang="nl-BE" dirty="0" smtClean="0">
                <a:latin typeface="Arial" panose="020B0604020202020204" pitchFamily="34" charset="0"/>
              </a:rPr>
              <a:t> </a:t>
            </a:r>
            <a:r>
              <a:rPr lang="fr-FR" altLang="nl-BE" dirty="0" err="1" smtClean="0">
                <a:latin typeface="Arial" panose="020B0604020202020204" pitchFamily="34" charset="0"/>
              </a:rPr>
              <a:t>vrouwen</a:t>
            </a:r>
            <a:r>
              <a:rPr lang="fr-FR" altLang="nl-BE" dirty="0" smtClean="0">
                <a:latin typeface="Arial" panose="020B0604020202020204" pitchFamily="34" charset="0"/>
              </a:rPr>
              <a:t> </a:t>
            </a:r>
            <a:r>
              <a:rPr lang="fr-FR" altLang="nl-BE" dirty="0" err="1" smtClean="0">
                <a:latin typeface="Arial" panose="020B0604020202020204" pitchFamily="34" charset="0"/>
              </a:rPr>
              <a:t>als</a:t>
            </a:r>
            <a:r>
              <a:rPr lang="fr-FR" altLang="nl-BE" dirty="0" smtClean="0">
                <a:latin typeface="Arial" panose="020B0604020202020204" pitchFamily="34" charset="0"/>
              </a:rPr>
              <a:t> </a:t>
            </a:r>
            <a:r>
              <a:rPr lang="fr-FR" altLang="nl-BE" dirty="0" err="1" smtClean="0">
                <a:latin typeface="Arial" panose="020B0604020202020204" pitchFamily="34" charset="0"/>
              </a:rPr>
              <a:t>bij</a:t>
            </a:r>
            <a:r>
              <a:rPr lang="fr-FR" altLang="nl-BE" dirty="0" smtClean="0">
                <a:latin typeface="Arial" panose="020B0604020202020204" pitchFamily="34" charset="0"/>
              </a:rPr>
              <a:t> </a:t>
            </a:r>
            <a:r>
              <a:rPr lang="fr-FR" altLang="nl-BE" dirty="0" err="1" smtClean="0">
                <a:latin typeface="Arial" panose="020B0604020202020204" pitchFamily="34" charset="0"/>
              </a:rPr>
              <a:t>mannen</a:t>
            </a:r>
            <a:r>
              <a:rPr lang="fr-FR" altLang="nl-BE" dirty="0" smtClean="0">
                <a:latin typeface="Arial" panose="020B0604020202020204" pitchFamily="34" charset="0"/>
              </a:rPr>
              <a:t>.</a:t>
            </a:r>
          </a:p>
          <a:p>
            <a:endParaRPr lang="fr-FR" altLang="nl-BE" dirty="0" smtClean="0">
              <a:latin typeface="Arial" panose="020B0604020202020204" pitchFamily="34" charset="0"/>
            </a:endParaRPr>
          </a:p>
          <a:p>
            <a:r>
              <a:rPr lang="fr-FR" altLang="nl-BE" dirty="0" smtClean="0">
                <a:latin typeface="Arial" panose="020B0604020202020204" pitchFamily="34" charset="0"/>
              </a:rPr>
              <a:t>Men </a:t>
            </a:r>
            <a:r>
              <a:rPr lang="fr-FR" altLang="nl-BE" dirty="0" err="1" smtClean="0">
                <a:latin typeface="Arial" panose="020B0604020202020204" pitchFamily="34" charset="0"/>
              </a:rPr>
              <a:t>heeft</a:t>
            </a:r>
            <a:r>
              <a:rPr lang="fr-FR" altLang="nl-BE" dirty="0" smtClean="0">
                <a:latin typeface="Arial" panose="020B0604020202020204" pitchFamily="34" charset="0"/>
              </a:rPr>
              <a:t> </a:t>
            </a:r>
            <a:r>
              <a:rPr lang="fr-FR" altLang="nl-BE" dirty="0" err="1" smtClean="0">
                <a:latin typeface="Arial" panose="020B0604020202020204" pitchFamily="34" charset="0"/>
              </a:rPr>
              <a:t>geschat</a:t>
            </a:r>
            <a:r>
              <a:rPr lang="fr-FR" altLang="nl-BE" dirty="0" smtClean="0">
                <a:latin typeface="Arial" panose="020B0604020202020204" pitchFamily="34" charset="0"/>
              </a:rPr>
              <a:t> </a:t>
            </a:r>
            <a:r>
              <a:rPr lang="fr-FR" altLang="nl-BE" dirty="0" err="1" smtClean="0">
                <a:latin typeface="Arial" panose="020B0604020202020204" pitchFamily="34" charset="0"/>
              </a:rPr>
              <a:t>dat</a:t>
            </a:r>
            <a:r>
              <a:rPr lang="fr-FR" altLang="nl-BE" dirty="0" smtClean="0">
                <a:latin typeface="Arial" panose="020B0604020202020204" pitchFamily="34" charset="0"/>
              </a:rPr>
              <a:t> </a:t>
            </a:r>
            <a:r>
              <a:rPr lang="fr-FR" altLang="nl-BE" dirty="0" err="1" smtClean="0">
                <a:latin typeface="Arial" panose="020B0604020202020204" pitchFamily="34" charset="0"/>
              </a:rPr>
              <a:t>ongeveer</a:t>
            </a:r>
            <a:r>
              <a:rPr lang="fr-FR" altLang="nl-BE" dirty="0" smtClean="0">
                <a:latin typeface="Arial" panose="020B0604020202020204" pitchFamily="34" charset="0"/>
              </a:rPr>
              <a:t> 30% van </a:t>
            </a:r>
            <a:r>
              <a:rPr lang="fr-FR" altLang="nl-BE" dirty="0" err="1" smtClean="0">
                <a:latin typeface="Arial" panose="020B0604020202020204" pitchFamily="34" charset="0"/>
              </a:rPr>
              <a:t>alle</a:t>
            </a:r>
            <a:r>
              <a:rPr lang="fr-FR" altLang="nl-BE" dirty="0" smtClean="0">
                <a:latin typeface="Arial" panose="020B0604020202020204" pitchFamily="34" charset="0"/>
              </a:rPr>
              <a:t> </a:t>
            </a:r>
            <a:r>
              <a:rPr lang="fr-FR" altLang="nl-BE" dirty="0" err="1" smtClean="0">
                <a:latin typeface="Arial" panose="020B0604020202020204" pitchFamily="34" charset="0"/>
              </a:rPr>
              <a:t>HPv</a:t>
            </a:r>
            <a:r>
              <a:rPr lang="fr-FR" altLang="nl-BE" dirty="0" smtClean="0">
                <a:latin typeface="Arial" panose="020B0604020202020204" pitchFamily="34" charset="0"/>
              </a:rPr>
              <a:t> </a:t>
            </a:r>
            <a:r>
              <a:rPr lang="fr-FR" altLang="nl-BE" dirty="0" err="1" smtClean="0">
                <a:latin typeface="Arial" panose="020B0604020202020204" pitchFamily="34" charset="0"/>
              </a:rPr>
              <a:t>gerelateerde</a:t>
            </a:r>
            <a:r>
              <a:rPr lang="fr-FR" altLang="nl-BE" dirty="0" smtClean="0">
                <a:latin typeface="Arial" panose="020B0604020202020204" pitchFamily="34" charset="0"/>
              </a:rPr>
              <a:t> </a:t>
            </a:r>
            <a:r>
              <a:rPr lang="fr-FR" altLang="nl-BE" dirty="0" err="1" smtClean="0">
                <a:latin typeface="Arial" panose="020B0604020202020204" pitchFamily="34" charset="0"/>
              </a:rPr>
              <a:t>kankers</a:t>
            </a:r>
            <a:r>
              <a:rPr lang="fr-FR" altLang="nl-BE" dirty="0" smtClean="0">
                <a:latin typeface="Arial" panose="020B0604020202020204" pitchFamily="34" charset="0"/>
              </a:rPr>
              <a:t> </a:t>
            </a:r>
            <a:r>
              <a:rPr lang="fr-FR" altLang="nl-BE" dirty="0" err="1" smtClean="0">
                <a:latin typeface="Arial" panose="020B0604020202020204" pitchFamily="34" charset="0"/>
              </a:rPr>
              <a:t>voorkomen</a:t>
            </a:r>
            <a:r>
              <a:rPr lang="fr-FR" altLang="nl-BE" dirty="0" smtClean="0">
                <a:latin typeface="Arial" panose="020B0604020202020204" pitchFamily="34" charset="0"/>
              </a:rPr>
              <a:t> </a:t>
            </a:r>
            <a:r>
              <a:rPr lang="fr-FR" altLang="nl-BE" dirty="0" err="1" smtClean="0">
                <a:latin typeface="Arial" panose="020B0604020202020204" pitchFamily="34" charset="0"/>
              </a:rPr>
              <a:t>bij</a:t>
            </a:r>
            <a:r>
              <a:rPr lang="fr-FR" altLang="nl-BE" dirty="0" smtClean="0">
                <a:latin typeface="Arial" panose="020B0604020202020204" pitchFamily="34" charset="0"/>
              </a:rPr>
              <a:t> </a:t>
            </a:r>
            <a:r>
              <a:rPr lang="fr-FR" altLang="nl-BE" dirty="0" err="1" smtClean="0">
                <a:latin typeface="Arial" panose="020B0604020202020204" pitchFamily="34" charset="0"/>
              </a:rPr>
              <a:t>mannen</a:t>
            </a:r>
            <a:r>
              <a:rPr lang="fr-FR" altLang="nl-BE" dirty="0" smtClean="0">
                <a:latin typeface="Arial" panose="020B0604020202020204" pitchFamily="34" charset="0"/>
              </a:rPr>
              <a:t>, in Europa </a:t>
            </a:r>
            <a:r>
              <a:rPr lang="fr-FR" altLang="nl-BE" dirty="0" err="1" smtClean="0">
                <a:latin typeface="Arial" panose="020B0604020202020204" pitchFamily="34" charset="0"/>
              </a:rPr>
              <a:t>komt</a:t>
            </a:r>
            <a:r>
              <a:rPr lang="fr-FR" altLang="nl-BE" dirty="0" smtClean="0">
                <a:latin typeface="Arial" panose="020B0604020202020204" pitchFamily="34" charset="0"/>
              </a:rPr>
              <a:t> </a:t>
            </a:r>
            <a:r>
              <a:rPr lang="fr-FR" altLang="nl-BE" dirty="0" err="1" smtClean="0">
                <a:latin typeface="Arial" panose="020B0604020202020204" pitchFamily="34" charset="0"/>
              </a:rPr>
              <a:t>dat</a:t>
            </a:r>
            <a:r>
              <a:rPr lang="fr-FR" altLang="nl-BE" dirty="0" smtClean="0">
                <a:latin typeface="Arial" panose="020B0604020202020204" pitchFamily="34" charset="0"/>
              </a:rPr>
              <a:t> </a:t>
            </a:r>
            <a:r>
              <a:rPr lang="fr-FR" altLang="nl-BE" dirty="0" err="1" smtClean="0">
                <a:latin typeface="Arial" panose="020B0604020202020204" pitchFamily="34" charset="0"/>
              </a:rPr>
              <a:t>neer</a:t>
            </a:r>
            <a:r>
              <a:rPr lang="fr-FR" altLang="nl-BE" dirty="0" smtClean="0">
                <a:latin typeface="Arial" panose="020B0604020202020204" pitchFamily="34" charset="0"/>
              </a:rPr>
              <a:t> op 17 000 </a:t>
            </a:r>
            <a:r>
              <a:rPr lang="fr-FR" altLang="nl-BE" dirty="0" err="1" smtClean="0">
                <a:latin typeface="Arial" panose="020B0604020202020204" pitchFamily="34" charset="0"/>
              </a:rPr>
              <a:t>kankers</a:t>
            </a:r>
            <a:r>
              <a:rPr lang="fr-FR" altLang="nl-BE" dirty="0" smtClean="0">
                <a:latin typeface="Arial" panose="020B0604020202020204" pitchFamily="34" charset="0"/>
              </a:rPr>
              <a:t> per </a:t>
            </a:r>
            <a:r>
              <a:rPr lang="fr-FR" altLang="nl-BE" dirty="0" err="1" smtClean="0">
                <a:latin typeface="Arial" panose="020B0604020202020204" pitchFamily="34" charset="0"/>
              </a:rPr>
              <a:t>jaar</a:t>
            </a:r>
            <a:r>
              <a:rPr lang="fr-FR" altLang="nl-BE" dirty="0" smtClean="0">
                <a:latin typeface="Arial" panose="020B0604020202020204" pitchFamily="34" charset="0"/>
              </a:rPr>
              <a:t> </a:t>
            </a:r>
            <a:r>
              <a:rPr lang="fr-FR" altLang="nl-BE" dirty="0" err="1" smtClean="0">
                <a:latin typeface="Arial" panose="020B0604020202020204" pitchFamily="34" charset="0"/>
              </a:rPr>
              <a:t>waarvan</a:t>
            </a:r>
            <a:r>
              <a:rPr lang="fr-FR" altLang="nl-BE" dirty="0" smtClean="0">
                <a:latin typeface="Arial" panose="020B0604020202020204" pitchFamily="34" charset="0"/>
              </a:rPr>
              <a:t> er 15 000 </a:t>
            </a:r>
            <a:r>
              <a:rPr lang="fr-FR" altLang="nl-BE" dirty="0" err="1" smtClean="0">
                <a:latin typeface="Arial" panose="020B0604020202020204" pitchFamily="34" charset="0"/>
              </a:rPr>
              <a:t>toe</a:t>
            </a:r>
            <a:r>
              <a:rPr lang="fr-FR" altLang="nl-BE" dirty="0" smtClean="0">
                <a:latin typeface="Arial" panose="020B0604020202020204" pitchFamily="34" charset="0"/>
              </a:rPr>
              <a:t> te </a:t>
            </a:r>
            <a:r>
              <a:rPr lang="fr-FR" altLang="nl-BE" dirty="0" err="1" smtClean="0">
                <a:latin typeface="Arial" panose="020B0604020202020204" pitchFamily="34" charset="0"/>
              </a:rPr>
              <a:t>schrijven</a:t>
            </a:r>
            <a:r>
              <a:rPr lang="fr-FR" altLang="nl-BE" dirty="0" smtClean="0">
                <a:latin typeface="Arial" panose="020B0604020202020204" pitchFamily="34" charset="0"/>
              </a:rPr>
              <a:t> </a:t>
            </a:r>
            <a:r>
              <a:rPr lang="fr-FR" altLang="nl-BE" dirty="0" err="1" smtClean="0">
                <a:latin typeface="Arial" panose="020B0604020202020204" pitchFamily="34" charset="0"/>
              </a:rPr>
              <a:t>zijn</a:t>
            </a:r>
            <a:r>
              <a:rPr lang="fr-FR" altLang="nl-BE" dirty="0" smtClean="0">
                <a:latin typeface="Arial" panose="020B0604020202020204" pitchFamily="34" charset="0"/>
              </a:rPr>
              <a:t> </a:t>
            </a:r>
            <a:r>
              <a:rPr lang="fr-FR" altLang="nl-BE" dirty="0" err="1" smtClean="0">
                <a:latin typeface="Arial" panose="020B0604020202020204" pitchFamily="34" charset="0"/>
              </a:rPr>
              <a:t>aan</a:t>
            </a:r>
            <a:r>
              <a:rPr lang="fr-FR" altLang="nl-BE" dirty="0" smtClean="0">
                <a:latin typeface="Arial" panose="020B0604020202020204" pitchFamily="34" charset="0"/>
              </a:rPr>
              <a:t> HPV16. (Marty er AL BMC cancer 2013</a:t>
            </a:r>
          </a:p>
          <a:p>
            <a:endParaRPr lang="fr-FR" altLang="nl-BE" dirty="0" smtClean="0">
              <a:latin typeface="Arial" panose="020B0604020202020204" pitchFamily="34" charset="0"/>
            </a:endParaRPr>
          </a:p>
        </p:txBody>
      </p:sp>
      <p:sp>
        <p:nvSpPr>
          <p:cNvPr id="241668" name="Tijdelijke aanduiding voor dianummer 3"/>
          <p:cNvSpPr>
            <a:spLocks noGrp="1"/>
          </p:cNvSpPr>
          <p:nvPr>
            <p:ph type="sldNum" sz="quarter" idx="4294967295"/>
          </p:nvPr>
        </p:nvSpPr>
        <p:spPr bwMode="auto">
          <a:xfrm>
            <a:off x="3775075" y="9340850"/>
            <a:ext cx="2887663"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Comic Sans MS" panose="030F0702030302020204" pitchFamily="66" charset="0"/>
              </a:defRPr>
            </a:lvl1pPr>
            <a:lvl2pPr marL="742950" indent="-285750">
              <a:defRPr sz="2400">
                <a:solidFill>
                  <a:schemeClr val="bg1"/>
                </a:solidFill>
                <a:latin typeface="Comic Sans MS" panose="030F0702030302020204" pitchFamily="66" charset="0"/>
              </a:defRPr>
            </a:lvl2pPr>
            <a:lvl3pPr marL="1143000" indent="-228600">
              <a:defRPr sz="2400">
                <a:solidFill>
                  <a:schemeClr val="bg1"/>
                </a:solidFill>
                <a:latin typeface="Comic Sans MS" panose="030F0702030302020204" pitchFamily="66" charset="0"/>
              </a:defRPr>
            </a:lvl3pPr>
            <a:lvl4pPr marL="1600200" indent="-228600">
              <a:defRPr sz="2400">
                <a:solidFill>
                  <a:schemeClr val="bg1"/>
                </a:solidFill>
                <a:latin typeface="Comic Sans MS" panose="030F0702030302020204" pitchFamily="66" charset="0"/>
              </a:defRPr>
            </a:lvl4pPr>
            <a:lvl5pPr marL="2057400" indent="-22860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fld id="{A6D179FE-C715-40F8-B22B-625AB3B7933B}" type="slidenum">
              <a:rPr lang="nl-BE" altLang="nl-BE" sz="1200">
                <a:solidFill>
                  <a:srgbClr val="000000"/>
                </a:solidFill>
                <a:latin typeface="Arial" panose="020B0604020202020204" pitchFamily="34" charset="0"/>
              </a:rPr>
              <a:pPr/>
              <a:t>36</a:t>
            </a:fld>
            <a:endParaRPr lang="nl-BE" altLang="nl-BE" sz="1200">
              <a:solidFill>
                <a:srgbClr val="000000"/>
              </a:solidFill>
              <a:latin typeface="Arial" panose="020B0604020202020204" pitchFamily="34" charset="0"/>
            </a:endParaRPr>
          </a:p>
        </p:txBody>
      </p:sp>
    </p:spTree>
    <p:extLst>
      <p:ext uri="{BB962C8B-B14F-4D97-AF65-F5344CB8AC3E}">
        <p14:creationId xmlns:p14="http://schemas.microsoft.com/office/powerpoint/2010/main" val="30309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xfrm>
            <a:off x="1150938" y="688975"/>
            <a:ext cx="4556125" cy="3417888"/>
          </a:xfrm>
          <a:ln/>
        </p:spPr>
      </p:sp>
      <p:sp>
        <p:nvSpPr>
          <p:cNvPr id="177154" name="Rectangle 3"/>
          <p:cNvSpPr>
            <a:spLocks noGrp="1" noChangeArrowheads="1"/>
          </p:cNvSpPr>
          <p:nvPr>
            <p:ph type="body" idx="1"/>
          </p:nvPr>
        </p:nvSpPr>
        <p:spPr>
          <a:xfrm>
            <a:off x="912458" y="4342939"/>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Times New Roman" charset="0"/>
            </a:endParaRPr>
          </a:p>
        </p:txBody>
      </p:sp>
    </p:spTree>
    <p:extLst>
      <p:ext uri="{BB962C8B-B14F-4D97-AF65-F5344CB8AC3E}">
        <p14:creationId xmlns:p14="http://schemas.microsoft.com/office/powerpoint/2010/main" val="383486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xfrm>
            <a:off x="1150938" y="688975"/>
            <a:ext cx="4556125" cy="3417888"/>
          </a:xfrm>
          <a:ln/>
        </p:spPr>
      </p:sp>
      <p:sp>
        <p:nvSpPr>
          <p:cNvPr id="179202" name="Rectangle 3"/>
          <p:cNvSpPr>
            <a:spLocks noGrp="1" noChangeArrowheads="1"/>
          </p:cNvSpPr>
          <p:nvPr>
            <p:ph type="body" idx="1"/>
          </p:nvPr>
        </p:nvSpPr>
        <p:spPr>
          <a:xfrm>
            <a:off x="912458" y="4342939"/>
            <a:ext cx="5030018" cy="4116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Times New Roman" charset="0"/>
            </a:endParaRPr>
          </a:p>
        </p:txBody>
      </p:sp>
    </p:spTree>
    <p:extLst>
      <p:ext uri="{BB962C8B-B14F-4D97-AF65-F5344CB8AC3E}">
        <p14:creationId xmlns:p14="http://schemas.microsoft.com/office/powerpoint/2010/main" val="23833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E81D2B8E-A871-424C-99AA-52BB31D6C8AB}" type="datetimeFigureOut">
              <a:rPr lang="nl-BE" smtClean="0"/>
              <a:t>28-5-2017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210311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81D2B8E-A871-424C-99AA-52BB31D6C8AB}" type="datetimeFigureOut">
              <a:rPr lang="nl-BE" smtClean="0"/>
              <a:t>28-5-2017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330315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81D2B8E-A871-424C-99AA-52BB31D6C8AB}" type="datetimeFigureOut">
              <a:rPr lang="nl-BE" smtClean="0"/>
              <a:t>28-5-2017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37910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81D2B8E-A871-424C-99AA-52BB31D6C8AB}" type="datetimeFigureOut">
              <a:rPr lang="nl-BE" smtClean="0"/>
              <a:t>28-5-2017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424368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81D2B8E-A871-424C-99AA-52BB31D6C8AB}" type="datetimeFigureOut">
              <a:rPr lang="nl-BE" smtClean="0"/>
              <a:t>28-5-2017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356335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E81D2B8E-A871-424C-99AA-52BB31D6C8AB}" type="datetimeFigureOut">
              <a:rPr lang="nl-BE" smtClean="0"/>
              <a:t>28-5-2017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287885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E81D2B8E-A871-424C-99AA-52BB31D6C8AB}" type="datetimeFigureOut">
              <a:rPr lang="nl-BE" smtClean="0"/>
              <a:t>28-5-2017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400896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81D2B8E-A871-424C-99AA-52BB31D6C8AB}" type="datetimeFigureOut">
              <a:rPr lang="nl-BE" smtClean="0"/>
              <a:t>28-5-2017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156244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81D2B8E-A871-424C-99AA-52BB31D6C8AB}" type="datetimeFigureOut">
              <a:rPr lang="nl-BE" smtClean="0"/>
              <a:t>28-5-2017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131360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81D2B8E-A871-424C-99AA-52BB31D6C8AB}" type="datetimeFigureOut">
              <a:rPr lang="nl-BE" smtClean="0"/>
              <a:t>28-5-2017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261666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81D2B8E-A871-424C-99AA-52BB31D6C8AB}" type="datetimeFigureOut">
              <a:rPr lang="nl-BE" smtClean="0"/>
              <a:t>28-5-2017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F1320E6-C80F-4A93-9885-BE4CF61AB091}" type="slidenum">
              <a:rPr lang="nl-BE" smtClean="0"/>
              <a:t>‹nr.›</a:t>
            </a:fld>
            <a:endParaRPr lang="nl-BE"/>
          </a:p>
        </p:txBody>
      </p:sp>
    </p:spTree>
    <p:extLst>
      <p:ext uri="{BB962C8B-B14F-4D97-AF65-F5344CB8AC3E}">
        <p14:creationId xmlns:p14="http://schemas.microsoft.com/office/powerpoint/2010/main" val="333096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2B8E-A871-424C-99AA-52BB31D6C8AB}" type="datetimeFigureOut">
              <a:rPr lang="nl-BE" smtClean="0"/>
              <a:t>28-5-2017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320E6-C80F-4A93-9885-BE4CF61AB091}" type="slidenum">
              <a:rPr lang="nl-BE" smtClean="0"/>
              <a:t>‹nr.›</a:t>
            </a:fld>
            <a:endParaRPr lang="nl-BE"/>
          </a:p>
        </p:txBody>
      </p:sp>
    </p:spTree>
    <p:extLst>
      <p:ext uri="{BB962C8B-B14F-4D97-AF65-F5344CB8AC3E}">
        <p14:creationId xmlns:p14="http://schemas.microsoft.com/office/powerpoint/2010/main" val="353453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be/imgres?imgurl=http://www.health.state.mn.us/divs/idepc/dtopics/stds/images/syringe.jpg&amp;imgrefurl=http://www.health.state.mn.us/divs/idepc/dtopics/stds/mnpharmacy.html&amp;usg=__OzemkHL4Xoejj_HzTPKDmsGKZIM=&amp;h=346&amp;w=300&amp;sz=27&amp;hl=nl&amp;start=1&amp;tbnid=dbyUcYye3IKw0M:&amp;tbnh=120&amp;tbnw=104&amp;prev=/images?q=syringe&amp;gbv=2&amp;hl=nl"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be/imgres?imgurl=http://www.health.state.mn.us/divs/idepc/dtopics/stds/images/syringe.jpg&amp;imgrefurl=http://www.health.state.mn.us/divs/idepc/dtopics/stds/mnpharmacy.html&amp;usg=__OzemkHL4Xoejj_HzTPKDmsGKZIM=&amp;h=346&amp;w=300&amp;sz=27&amp;hl=nl&amp;start=1&amp;tbnid=dbyUcYye3IKw0M:&amp;tbnh=120&amp;tbnw=104&amp;prev=/images?q=syringe&amp;gbv=2&amp;hl=nl"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be/imgres?imgurl=http://www.health.state.mn.us/divs/idepc/dtopics/stds/images/syringe.jpg&amp;imgrefurl=http://www.health.state.mn.us/divs/idepc/dtopics/stds/mnpharmacy.html&amp;usg=__OzemkHL4Xoejj_HzTPKDmsGKZIM=&amp;h=346&amp;w=300&amp;sz=27&amp;hl=nl&amp;start=1&amp;tbnid=dbyUcYye3IKw0M:&amp;tbnh=120&amp;tbnw=104&amp;prev=/images?q=syringe&amp;gbv=2&amp;hl=nl"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vm2016.is/sites/default/files/Palle%20Valentiner.pdf"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5.e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5.xml"/><Relationship Id="rId7"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51.emf"/></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tif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be/imgres?imgurl=http://www.health.state.mn.us/divs/idepc/dtopics/stds/images/syringe.jpg&amp;imgrefurl=http://www.health.state.mn.us/divs/idepc/dtopics/stds/mnpharmacy.html&amp;usg=__OzemkHL4Xoejj_HzTPKDmsGKZIM=&amp;h=346&amp;w=300&amp;sz=27&amp;hl=nl&amp;start=1&amp;tbnid=dbyUcYye3IKw0M:&amp;tbnh=120&amp;tbnw=104&amp;prev=/images?q=syringe&amp;gbv=2&amp;hl=nl"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2319015"/>
            <a:ext cx="8424936" cy="1470025"/>
          </a:xfrm>
        </p:spPr>
        <p:txBody>
          <a:bodyPr>
            <a:noAutofit/>
          </a:bodyPr>
          <a:lstStyle/>
          <a:p>
            <a:r>
              <a:rPr lang="nl-BE" sz="4800" dirty="0" smtClean="0">
                <a:solidFill>
                  <a:srgbClr val="00B0F0"/>
                </a:solidFill>
                <a:latin typeface="Arial" panose="020B0604020202020204" pitchFamily="34" charset="0"/>
                <a:cs typeface="Arial" panose="020B0604020202020204" pitchFamily="34" charset="0"/>
              </a:rPr>
              <a:t>Vaccins en vaccinatie</a:t>
            </a:r>
            <a:br>
              <a:rPr lang="nl-BE" sz="4800" dirty="0" smtClean="0">
                <a:solidFill>
                  <a:srgbClr val="00B0F0"/>
                </a:solidFill>
                <a:latin typeface="Arial" panose="020B0604020202020204" pitchFamily="34" charset="0"/>
                <a:cs typeface="Arial" panose="020B0604020202020204" pitchFamily="34" charset="0"/>
              </a:rPr>
            </a:br>
            <a:endParaRPr lang="nl-BE" sz="4800" dirty="0">
              <a:solidFill>
                <a:srgbClr val="00B0F0"/>
              </a:solidFill>
            </a:endParaRPr>
          </a:p>
        </p:txBody>
      </p:sp>
      <p:sp>
        <p:nvSpPr>
          <p:cNvPr id="3" name="Ondertitel 2"/>
          <p:cNvSpPr>
            <a:spLocks noGrp="1"/>
          </p:cNvSpPr>
          <p:nvPr>
            <p:ph type="subTitle" idx="1"/>
          </p:nvPr>
        </p:nvSpPr>
        <p:spPr>
          <a:xfrm>
            <a:off x="971600" y="5178871"/>
            <a:ext cx="6400800" cy="1224136"/>
          </a:xfrm>
        </p:spPr>
        <p:txBody>
          <a:bodyPr>
            <a:normAutofit/>
          </a:bodyPr>
          <a:lstStyle/>
          <a:p>
            <a:r>
              <a:rPr lang="fr-BE" sz="2000" dirty="0" smtClean="0">
                <a:solidFill>
                  <a:schemeClr val="bg1">
                    <a:lumMod val="50000"/>
                  </a:schemeClr>
                </a:solidFill>
              </a:rPr>
              <a:t>Prof. </a:t>
            </a:r>
            <a:r>
              <a:rPr lang="fr-BE" sz="2000" dirty="0" err="1">
                <a:solidFill>
                  <a:schemeClr val="bg1">
                    <a:lumMod val="50000"/>
                  </a:schemeClr>
                </a:solidFill>
              </a:rPr>
              <a:t>d</a:t>
            </a:r>
            <a:r>
              <a:rPr lang="fr-BE" sz="2000" dirty="0" err="1" smtClean="0">
                <a:solidFill>
                  <a:schemeClr val="bg1">
                    <a:lumMod val="50000"/>
                  </a:schemeClr>
                </a:solidFill>
              </a:rPr>
              <a:t>r</a:t>
            </a:r>
            <a:r>
              <a:rPr lang="fr-BE" sz="2000" dirty="0" smtClean="0">
                <a:solidFill>
                  <a:schemeClr val="bg1">
                    <a:lumMod val="50000"/>
                  </a:schemeClr>
                </a:solidFill>
              </a:rPr>
              <a:t>. Corinne Vandermeulen</a:t>
            </a:r>
          </a:p>
          <a:p>
            <a:r>
              <a:rPr lang="fr-BE" sz="1600" dirty="0" err="1" smtClean="0">
                <a:solidFill>
                  <a:schemeClr val="bg1">
                    <a:lumMod val="50000"/>
                  </a:schemeClr>
                </a:solidFill>
              </a:rPr>
              <a:t>Leuvens</a:t>
            </a:r>
            <a:r>
              <a:rPr lang="fr-BE" sz="1600" dirty="0" smtClean="0">
                <a:solidFill>
                  <a:schemeClr val="bg1">
                    <a:lumMod val="50000"/>
                  </a:schemeClr>
                </a:solidFill>
              </a:rPr>
              <a:t> </a:t>
            </a:r>
            <a:r>
              <a:rPr lang="fr-BE" sz="1600" dirty="0" err="1" smtClean="0">
                <a:solidFill>
                  <a:schemeClr val="bg1">
                    <a:lumMod val="50000"/>
                  </a:schemeClr>
                </a:solidFill>
              </a:rPr>
              <a:t>Universitair</a:t>
            </a:r>
            <a:r>
              <a:rPr lang="fr-BE" sz="1600" dirty="0" smtClean="0">
                <a:solidFill>
                  <a:schemeClr val="bg1">
                    <a:lumMod val="50000"/>
                  </a:schemeClr>
                </a:solidFill>
              </a:rPr>
              <a:t> Vaccinologie Centrum (LUVAC)</a:t>
            </a:r>
          </a:p>
          <a:p>
            <a:r>
              <a:rPr lang="fr-BE" sz="1600" dirty="0" smtClean="0">
                <a:solidFill>
                  <a:schemeClr val="bg1">
                    <a:lumMod val="50000"/>
                  </a:schemeClr>
                </a:solidFill>
              </a:rPr>
              <a:t>KU Leuven</a:t>
            </a:r>
            <a:endParaRPr lang="nl-BE" sz="1600" dirty="0">
              <a:solidFill>
                <a:schemeClr val="bg1">
                  <a:lumMod val="50000"/>
                </a:schemeClr>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16439"/>
            <a:ext cx="2002868" cy="1073343"/>
          </a:xfrm>
          <a:prstGeom prst="rect">
            <a:avLst/>
          </a:prstGeom>
        </p:spPr>
      </p:pic>
      <p:pic>
        <p:nvPicPr>
          <p:cNvPr id="5" name="Afbeelding 4"/>
          <p:cNvPicPr>
            <a:picLocks noChangeAspect="1"/>
          </p:cNvPicPr>
          <p:nvPr/>
        </p:nvPicPr>
        <p:blipFill>
          <a:blip r:embed="rId3"/>
          <a:stretch>
            <a:fillRect/>
          </a:stretch>
        </p:blipFill>
        <p:spPr>
          <a:xfrm>
            <a:off x="6372201" y="4096700"/>
            <a:ext cx="2700762" cy="2700762"/>
          </a:xfrm>
          <a:prstGeom prst="rect">
            <a:avLst/>
          </a:prstGeom>
        </p:spPr>
      </p:pic>
    </p:spTree>
    <p:extLst>
      <p:ext uri="{BB962C8B-B14F-4D97-AF65-F5344CB8AC3E}">
        <p14:creationId xmlns:p14="http://schemas.microsoft.com/office/powerpoint/2010/main" val="196972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B-cel geheugencellen: werking</a:t>
            </a:r>
            <a:endParaRPr lang="nl-BE" altLang="nl-BE" sz="3200" dirty="0">
              <a:solidFill>
                <a:srgbClr val="0070C0"/>
              </a:solidFill>
              <a:latin typeface="Arial" charset="0"/>
            </a:endParaRPr>
          </a:p>
        </p:txBody>
      </p:sp>
      <p:cxnSp>
        <p:nvCxnSpPr>
          <p:cNvPr id="7" name="Rechte verbindingslijn met pijl 6"/>
          <p:cNvCxnSpPr/>
          <p:nvPr/>
        </p:nvCxnSpPr>
        <p:spPr>
          <a:xfrm>
            <a:off x="964951" y="6284694"/>
            <a:ext cx="7711505" cy="140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V="1">
            <a:off x="964951" y="2266314"/>
            <a:ext cx="0" cy="40324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8028384" y="6400151"/>
            <a:ext cx="526106" cy="369332"/>
          </a:xfrm>
          <a:prstGeom prst="rect">
            <a:avLst/>
          </a:prstGeom>
          <a:noFill/>
        </p:spPr>
        <p:txBody>
          <a:bodyPr wrap="none" rtlCol="0">
            <a:spAutoFit/>
          </a:bodyPr>
          <a:lstStyle/>
          <a:p>
            <a:r>
              <a:rPr lang="nl-BE" dirty="0" smtClean="0"/>
              <a:t>Tijd</a:t>
            </a:r>
            <a:endParaRPr lang="nl-BE" dirty="0"/>
          </a:p>
        </p:txBody>
      </p:sp>
      <p:sp>
        <p:nvSpPr>
          <p:cNvPr id="12" name="Tekstvak 11"/>
          <p:cNvSpPr txBox="1"/>
          <p:nvPr/>
        </p:nvSpPr>
        <p:spPr>
          <a:xfrm rot="16200000">
            <a:off x="-701511" y="3988053"/>
            <a:ext cx="2457852" cy="369332"/>
          </a:xfrm>
          <a:prstGeom prst="rect">
            <a:avLst/>
          </a:prstGeom>
          <a:noFill/>
        </p:spPr>
        <p:txBody>
          <a:bodyPr wrap="none" rtlCol="0">
            <a:spAutoFit/>
          </a:bodyPr>
          <a:lstStyle/>
          <a:p>
            <a:r>
              <a:rPr lang="nl-BE" dirty="0" smtClean="0"/>
              <a:t>Concentratie antistoffen</a:t>
            </a:r>
            <a:endParaRPr lang="nl-BE" dirty="0"/>
          </a:p>
        </p:txBody>
      </p:sp>
      <p:sp>
        <p:nvSpPr>
          <p:cNvPr id="21"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 name="Tekstvak 31"/>
          <p:cNvSpPr txBox="1"/>
          <p:nvPr/>
        </p:nvSpPr>
        <p:spPr>
          <a:xfrm>
            <a:off x="4000279" y="3995119"/>
            <a:ext cx="1889300" cy="646331"/>
          </a:xfrm>
          <a:prstGeom prst="rect">
            <a:avLst/>
          </a:prstGeom>
          <a:noFill/>
        </p:spPr>
        <p:txBody>
          <a:bodyPr wrap="none" rtlCol="0">
            <a:spAutoFit/>
          </a:bodyPr>
          <a:lstStyle/>
          <a:p>
            <a:r>
              <a:rPr lang="nl-BE" dirty="0" smtClean="0"/>
              <a:t>Secundair</a:t>
            </a:r>
            <a:endParaRPr lang="nl-BE" dirty="0"/>
          </a:p>
          <a:p>
            <a:r>
              <a:rPr lang="nl-BE" dirty="0" smtClean="0"/>
              <a:t>Immuunantwoord</a:t>
            </a:r>
            <a:endParaRPr lang="nl-BE" dirty="0"/>
          </a:p>
        </p:txBody>
      </p:sp>
      <p:cxnSp>
        <p:nvCxnSpPr>
          <p:cNvPr id="33" name="Rechte verbindingslijn met pijl 32"/>
          <p:cNvCxnSpPr/>
          <p:nvPr/>
        </p:nvCxnSpPr>
        <p:spPr>
          <a:xfrm flipH="1">
            <a:off x="1006128" y="2939012"/>
            <a:ext cx="341040" cy="2942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a:off x="1292235" y="3949542"/>
            <a:ext cx="22155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1898706" y="3445746"/>
            <a:ext cx="726481" cy="369332"/>
          </a:xfrm>
          <a:prstGeom prst="rect">
            <a:avLst/>
          </a:prstGeom>
          <a:noFill/>
          <a:ln w="28575">
            <a:solidFill>
              <a:srgbClr val="C00000"/>
            </a:solidFill>
          </a:ln>
        </p:spPr>
        <p:txBody>
          <a:bodyPr wrap="none" rtlCol="0">
            <a:spAutoFit/>
          </a:bodyPr>
          <a:lstStyle/>
          <a:p>
            <a:r>
              <a:rPr lang="nl-BE" dirty="0">
                <a:solidFill>
                  <a:srgbClr val="C00000"/>
                </a:solidFill>
              </a:rPr>
              <a:t>4-6 m</a:t>
            </a:r>
          </a:p>
        </p:txBody>
      </p:sp>
      <p:sp>
        <p:nvSpPr>
          <p:cNvPr id="36" name="Tekstvak 35"/>
          <p:cNvSpPr txBox="1"/>
          <p:nvPr/>
        </p:nvSpPr>
        <p:spPr>
          <a:xfrm>
            <a:off x="1097318" y="2261533"/>
            <a:ext cx="1151823" cy="646331"/>
          </a:xfrm>
          <a:prstGeom prst="rect">
            <a:avLst/>
          </a:prstGeom>
          <a:noFill/>
          <a:ln>
            <a:solidFill>
              <a:schemeClr val="tx1"/>
            </a:solidFill>
          </a:ln>
        </p:spPr>
        <p:txBody>
          <a:bodyPr wrap="square" rtlCol="0">
            <a:spAutoFit/>
          </a:bodyPr>
          <a:lstStyle/>
          <a:p>
            <a:r>
              <a:rPr lang="nl-BE" dirty="0" smtClean="0"/>
              <a:t>Primaire vaccin(s</a:t>
            </a:r>
            <a:r>
              <a:rPr lang="nl-BE" dirty="0"/>
              <a:t>)</a:t>
            </a:r>
          </a:p>
        </p:txBody>
      </p:sp>
      <p:sp>
        <p:nvSpPr>
          <p:cNvPr id="37" name="Tekstvak 36"/>
          <p:cNvSpPr txBox="1"/>
          <p:nvPr/>
        </p:nvSpPr>
        <p:spPr>
          <a:xfrm>
            <a:off x="1232028" y="5355308"/>
            <a:ext cx="1889300" cy="646331"/>
          </a:xfrm>
          <a:prstGeom prst="rect">
            <a:avLst/>
          </a:prstGeom>
          <a:noFill/>
        </p:spPr>
        <p:txBody>
          <a:bodyPr wrap="none" rtlCol="0">
            <a:spAutoFit/>
          </a:bodyPr>
          <a:lstStyle/>
          <a:p>
            <a:r>
              <a:rPr lang="nl-BE" dirty="0" smtClean="0"/>
              <a:t>Primair</a:t>
            </a:r>
            <a:endParaRPr lang="nl-BE" dirty="0"/>
          </a:p>
          <a:p>
            <a:r>
              <a:rPr lang="nl-BE" dirty="0" smtClean="0"/>
              <a:t>Immuunantwoord</a:t>
            </a:r>
            <a:endParaRPr lang="nl-BE" dirty="0"/>
          </a:p>
        </p:txBody>
      </p:sp>
      <p:sp>
        <p:nvSpPr>
          <p:cNvPr id="39" name="Vrije vorm 38"/>
          <p:cNvSpPr/>
          <p:nvPr/>
        </p:nvSpPr>
        <p:spPr>
          <a:xfrm>
            <a:off x="1006128" y="2896109"/>
            <a:ext cx="7372350" cy="3371322"/>
          </a:xfrm>
          <a:custGeom>
            <a:avLst/>
            <a:gdLst>
              <a:gd name="connsiteX0" fmla="*/ 0 w 7372350"/>
              <a:gd name="connsiteY0" fmla="*/ 3371322 h 3371322"/>
              <a:gd name="connsiteX1" fmla="*/ 571500 w 7372350"/>
              <a:gd name="connsiteY1" fmla="*/ 1956859 h 3371322"/>
              <a:gd name="connsiteX2" fmla="*/ 2600325 w 7372350"/>
              <a:gd name="connsiteY2" fmla="*/ 2699809 h 3371322"/>
              <a:gd name="connsiteX3" fmla="*/ 2957513 w 7372350"/>
              <a:gd name="connsiteY3" fmla="*/ 56622 h 3371322"/>
              <a:gd name="connsiteX4" fmla="*/ 4457700 w 7372350"/>
              <a:gd name="connsiteY4" fmla="*/ 942447 h 3371322"/>
              <a:gd name="connsiteX5" fmla="*/ 7372350 w 7372350"/>
              <a:gd name="connsiteY5" fmla="*/ 1571097 h 337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2350" h="3371322">
                <a:moveTo>
                  <a:pt x="0" y="3371322"/>
                </a:moveTo>
                <a:cubicBezTo>
                  <a:pt x="69056" y="2720050"/>
                  <a:pt x="138113" y="2068778"/>
                  <a:pt x="571500" y="1956859"/>
                </a:cubicBezTo>
                <a:cubicBezTo>
                  <a:pt x="1004888" y="1844940"/>
                  <a:pt x="2202656" y="3016515"/>
                  <a:pt x="2600325" y="2699809"/>
                </a:cubicBezTo>
                <a:cubicBezTo>
                  <a:pt x="2997994" y="2383103"/>
                  <a:pt x="2647951" y="349516"/>
                  <a:pt x="2957513" y="56622"/>
                </a:cubicBezTo>
                <a:cubicBezTo>
                  <a:pt x="3267075" y="-236272"/>
                  <a:pt x="3721894" y="690035"/>
                  <a:pt x="4457700" y="942447"/>
                </a:cubicBezTo>
                <a:cubicBezTo>
                  <a:pt x="5193506" y="1194859"/>
                  <a:pt x="6282928" y="1382978"/>
                  <a:pt x="7372350" y="1571097"/>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2"/>
          <a:stretch>
            <a:fillRect/>
          </a:stretch>
        </p:blipFill>
        <p:spPr>
          <a:xfrm>
            <a:off x="3507774" y="2030257"/>
            <a:ext cx="5182110" cy="4127350"/>
          </a:xfrm>
          <a:prstGeom prst="rect">
            <a:avLst/>
          </a:prstGeom>
        </p:spPr>
      </p:pic>
      <p:sp>
        <p:nvSpPr>
          <p:cNvPr id="40" name="Tekstvak 39"/>
          <p:cNvSpPr txBox="1"/>
          <p:nvPr/>
        </p:nvSpPr>
        <p:spPr>
          <a:xfrm>
            <a:off x="2952650" y="2180872"/>
            <a:ext cx="1047629" cy="646331"/>
          </a:xfrm>
          <a:prstGeom prst="rect">
            <a:avLst/>
          </a:prstGeom>
          <a:noFill/>
          <a:ln>
            <a:solidFill>
              <a:schemeClr val="tx1"/>
            </a:solidFill>
          </a:ln>
        </p:spPr>
        <p:txBody>
          <a:bodyPr wrap="square" rtlCol="0">
            <a:spAutoFit/>
          </a:bodyPr>
          <a:lstStyle/>
          <a:p>
            <a:r>
              <a:rPr lang="nl-BE" dirty="0"/>
              <a:t>Booster</a:t>
            </a:r>
          </a:p>
          <a:p>
            <a:r>
              <a:rPr lang="nl-BE" dirty="0" smtClean="0"/>
              <a:t>vaccins</a:t>
            </a:r>
            <a:endParaRPr lang="nl-BE" dirty="0"/>
          </a:p>
        </p:txBody>
      </p:sp>
      <p:cxnSp>
        <p:nvCxnSpPr>
          <p:cNvPr id="38" name="Rechte verbindingslijn met pijl 37"/>
          <p:cNvCxnSpPr/>
          <p:nvPr/>
        </p:nvCxnSpPr>
        <p:spPr>
          <a:xfrm>
            <a:off x="3473874" y="2883628"/>
            <a:ext cx="5324" cy="2700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78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animBg="1"/>
      <p:bldP spid="36" grpId="0" animBg="1"/>
      <p:bldP spid="37" grpId="0"/>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a:solidFill>
                  <a:srgbClr val="0070C0"/>
                </a:solidFill>
                <a:latin typeface="Arial" charset="0"/>
              </a:rPr>
              <a:t>Vaccinologie in een notendop</a:t>
            </a:r>
          </a:p>
        </p:txBody>
      </p:sp>
      <p:sp>
        <p:nvSpPr>
          <p:cNvPr id="5" name="Slide Number Placeholder 3"/>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fld id="{0D5586C5-476B-4E40-9986-544A227E36D8}" type="slidenum">
              <a:rPr lang="en-US" altLang="nl-BE" sz="1400" smtClean="0">
                <a:solidFill>
                  <a:schemeClr val="tx1"/>
                </a:solidFill>
                <a:latin typeface="Times New Roman" pitchFamily="18" charset="0"/>
              </a:rPr>
              <a:pPr eaLnBrk="1" hangingPunct="1"/>
              <a:t>11</a:t>
            </a:fld>
            <a:endParaRPr lang="en-US" altLang="nl-BE" sz="1400" smtClean="0">
              <a:solidFill>
                <a:schemeClr val="tx1"/>
              </a:solidFill>
              <a:latin typeface="Times New Roman" pitchFamily="18" charset="0"/>
            </a:endParaRPr>
          </a:p>
        </p:txBody>
      </p:sp>
      <p:pic>
        <p:nvPicPr>
          <p:cNvPr id="6" name="Picture 5" descr="Mumps Virus&#10;(Epidemic Parotitis)&#10;Family Paramyxovirus (824-710 © Sup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04963"/>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755650" y="1773238"/>
            <a:ext cx="357188" cy="215900"/>
          </a:xfrm>
          <a:prstGeom prst="notchedRightArrow">
            <a:avLst>
              <a:gd name="adj1" fmla="val 50000"/>
              <a:gd name="adj2" fmla="val 41360"/>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8" name="AutoShape 7"/>
          <p:cNvSpPr>
            <a:spLocks noChangeArrowheads="1"/>
          </p:cNvSpPr>
          <p:nvPr/>
        </p:nvSpPr>
        <p:spPr bwMode="auto">
          <a:xfrm>
            <a:off x="2668588" y="1773238"/>
            <a:ext cx="431800" cy="217487"/>
          </a:xfrm>
          <a:prstGeom prst="notchedRightArrow">
            <a:avLst>
              <a:gd name="adj1" fmla="val 50000"/>
              <a:gd name="adj2" fmla="val 4963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endParaRPr lang="nl-BE" altLang="nl-BE" sz="1800">
              <a:solidFill>
                <a:srgbClr val="CC0000"/>
              </a:solidFill>
              <a:latin typeface="Arial" charset="0"/>
            </a:endParaRPr>
          </a:p>
        </p:txBody>
      </p:sp>
      <p:sp>
        <p:nvSpPr>
          <p:cNvPr id="9" name="Text Box 8"/>
          <p:cNvSpPr txBox="1">
            <a:spLocks noChangeArrowheads="1"/>
          </p:cNvSpPr>
          <p:nvPr/>
        </p:nvSpPr>
        <p:spPr bwMode="auto">
          <a:xfrm>
            <a:off x="1116013" y="1444625"/>
            <a:ext cx="1527175" cy="835025"/>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p:txBody>
      </p:sp>
      <p:sp>
        <p:nvSpPr>
          <p:cNvPr id="10" name="Text Box 9"/>
          <p:cNvSpPr txBox="1">
            <a:spLocks noChangeArrowheads="1"/>
          </p:cNvSpPr>
          <p:nvPr/>
        </p:nvSpPr>
        <p:spPr bwMode="auto">
          <a:xfrm>
            <a:off x="5435600" y="1484313"/>
            <a:ext cx="1527175" cy="8350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dirty="0">
                <a:solidFill>
                  <a:srgbClr val="33CC00"/>
                </a:solidFill>
                <a:latin typeface="Arial" charset="0"/>
                <a:sym typeface="Webdings" pitchFamily="18" charset="2"/>
              </a:rPr>
              <a:t></a:t>
            </a:r>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000090"/>
                </a:solidFill>
                <a:latin typeface="Arial" charset="0"/>
                <a:sym typeface="Webdings" pitchFamily="18" charset="2"/>
              </a:rPr>
              <a:t> </a:t>
            </a:r>
            <a:r>
              <a:rPr lang="nl-BE" altLang="nl-BE" sz="1600" b="1" dirty="0">
                <a:solidFill>
                  <a:srgbClr val="33CC00"/>
                </a:solidFill>
                <a:latin typeface="Arial" charset="0"/>
                <a:sym typeface="Webdings" pitchFamily="18" charset="2"/>
              </a:rPr>
              <a:t></a:t>
            </a:r>
          </a:p>
          <a:p>
            <a:pPr eaLnBrk="1" hangingPunct="1"/>
            <a:r>
              <a:rPr lang="nl-BE" altLang="nl-BE" sz="1600" b="1" dirty="0">
                <a:solidFill>
                  <a:srgbClr val="000090"/>
                </a:solidFill>
                <a:latin typeface="Arial" charset="0"/>
                <a:sym typeface="Webdings" pitchFamily="18" charset="2"/>
              </a:rPr>
              <a:t></a:t>
            </a:r>
            <a:r>
              <a:rPr lang="nl-BE" altLang="nl-BE" sz="1600" b="1" dirty="0" smtClean="0">
                <a:solidFill>
                  <a:srgbClr val="33CC00"/>
                </a:solidFill>
                <a:latin typeface="Arial" charset="0"/>
                <a:sym typeface="Webdings" pitchFamily="18" charset="2"/>
              </a:rPr>
              <a:t> </a:t>
            </a:r>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33CC00"/>
                </a:solidFill>
                <a:latin typeface="Arial" charset="0"/>
                <a:sym typeface="Webdings" pitchFamily="18" charset="2"/>
              </a:rPr>
              <a:t></a:t>
            </a:r>
          </a:p>
          <a:p>
            <a:pPr eaLnBrk="1" hangingPunct="1"/>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a:t>
            </a:r>
          </a:p>
        </p:txBody>
      </p:sp>
      <p:sp>
        <p:nvSpPr>
          <p:cNvPr id="11" name="Text Box 12"/>
          <p:cNvSpPr txBox="1">
            <a:spLocks noChangeArrowheads="1"/>
          </p:cNvSpPr>
          <p:nvPr/>
        </p:nvSpPr>
        <p:spPr bwMode="auto">
          <a:xfrm>
            <a:off x="3132138" y="1444625"/>
            <a:ext cx="1527175"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p>
          <a:p>
            <a:pPr eaLnBrk="1" hangingPunct="1"/>
            <a:r>
              <a:rPr lang="nl-BE" altLang="nl-BE" sz="1600" b="1">
                <a:solidFill>
                  <a:srgbClr val="00009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p>
          <a:p>
            <a:pPr eaLnBrk="1" hangingPunct="1"/>
            <a:r>
              <a:rPr lang="nl-BE" altLang="nl-BE" sz="1600" b="1">
                <a:solidFill>
                  <a:srgbClr val="CC00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a:t>
            </a:r>
          </a:p>
        </p:txBody>
      </p:sp>
      <p:pic>
        <p:nvPicPr>
          <p:cNvPr id="12" name="Picture 14" descr="syrin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685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8"/>
          <p:cNvSpPr>
            <a:spLocks noChangeShapeType="1"/>
          </p:cNvSpPr>
          <p:nvPr/>
        </p:nvSpPr>
        <p:spPr bwMode="auto">
          <a:xfrm>
            <a:off x="4354513" y="3429000"/>
            <a:ext cx="1587" cy="431800"/>
          </a:xfrm>
          <a:prstGeom prst="line">
            <a:avLst/>
          </a:prstGeom>
          <a:noFill/>
          <a:ln w="7620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4" name="Oval 21"/>
          <p:cNvSpPr>
            <a:spLocks noChangeArrowheads="1"/>
          </p:cNvSpPr>
          <p:nvPr/>
        </p:nvSpPr>
        <p:spPr bwMode="auto">
          <a:xfrm>
            <a:off x="250825" y="6167438"/>
            <a:ext cx="1368425" cy="574675"/>
          </a:xfrm>
          <a:prstGeom prst="ellipse">
            <a:avLst/>
          </a:prstGeom>
          <a:solidFill>
            <a:srgbClr val="99FF66"/>
          </a:solidFill>
          <a:ln w="9525">
            <a:solidFill>
              <a:schemeClr val="tx1"/>
            </a:solidFill>
            <a:round/>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5" name="Oval 22"/>
          <p:cNvSpPr>
            <a:spLocks noChangeArrowheads="1"/>
          </p:cNvSpPr>
          <p:nvPr/>
        </p:nvSpPr>
        <p:spPr bwMode="auto">
          <a:xfrm>
            <a:off x="2554288" y="6167438"/>
            <a:ext cx="1368425" cy="574675"/>
          </a:xfrm>
          <a:prstGeom prst="ellipse">
            <a:avLst/>
          </a:prstGeom>
          <a:solidFill>
            <a:srgbClr val="33CC00"/>
          </a:solidFill>
          <a:ln w="9525">
            <a:solidFill>
              <a:schemeClr val="tx1"/>
            </a:solidFill>
            <a:round/>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7" name="Line 25"/>
          <p:cNvSpPr>
            <a:spLocks noChangeShapeType="1"/>
          </p:cNvSpPr>
          <p:nvPr/>
        </p:nvSpPr>
        <p:spPr bwMode="auto">
          <a:xfrm flipH="1">
            <a:off x="1042988" y="5551488"/>
            <a:ext cx="431800" cy="576262"/>
          </a:xfrm>
          <a:prstGeom prst="line">
            <a:avLst/>
          </a:prstGeom>
          <a:noFill/>
          <a:ln w="5715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8" name="Line 26"/>
          <p:cNvSpPr>
            <a:spLocks noChangeShapeType="1"/>
          </p:cNvSpPr>
          <p:nvPr/>
        </p:nvSpPr>
        <p:spPr bwMode="auto">
          <a:xfrm>
            <a:off x="2698750" y="5559425"/>
            <a:ext cx="431800" cy="576263"/>
          </a:xfrm>
          <a:prstGeom prst="line">
            <a:avLst/>
          </a:prstGeom>
          <a:noFill/>
          <a:ln w="5715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1" name="Rectangle 33"/>
          <p:cNvSpPr>
            <a:spLocks noChangeArrowheads="1"/>
          </p:cNvSpPr>
          <p:nvPr/>
        </p:nvSpPr>
        <p:spPr bwMode="auto">
          <a:xfrm>
            <a:off x="4211638" y="4724400"/>
            <a:ext cx="142875" cy="650875"/>
          </a:xfrm>
          <a:prstGeom prst="rect">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2" name="AutoShape 34"/>
          <p:cNvSpPr>
            <a:spLocks noChangeArrowheads="1"/>
          </p:cNvSpPr>
          <p:nvPr/>
        </p:nvSpPr>
        <p:spPr bwMode="auto">
          <a:xfrm>
            <a:off x="4427538" y="5230813"/>
            <a:ext cx="935037" cy="288925"/>
          </a:xfrm>
          <a:prstGeom prst="rightArrow">
            <a:avLst>
              <a:gd name="adj1" fmla="val 50000"/>
              <a:gd name="adj2" fmla="val 80907"/>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3" name="AutoShape 35"/>
          <p:cNvSpPr>
            <a:spLocks noChangeArrowheads="1"/>
          </p:cNvSpPr>
          <p:nvPr/>
        </p:nvSpPr>
        <p:spPr bwMode="auto">
          <a:xfrm flipH="1">
            <a:off x="3562350" y="5230813"/>
            <a:ext cx="935038" cy="288925"/>
          </a:xfrm>
          <a:prstGeom prst="rightArrow">
            <a:avLst>
              <a:gd name="adj1" fmla="val 50000"/>
              <a:gd name="adj2" fmla="val 80907"/>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4" name="Text Box 37"/>
          <p:cNvSpPr txBox="1">
            <a:spLocks noChangeArrowheads="1"/>
          </p:cNvSpPr>
          <p:nvPr/>
        </p:nvSpPr>
        <p:spPr bwMode="auto">
          <a:xfrm>
            <a:off x="35496" y="1196975"/>
            <a:ext cx="914033" cy="338554"/>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dirty="0" smtClean="0">
                <a:solidFill>
                  <a:srgbClr val="000090"/>
                </a:solidFill>
                <a:latin typeface="Arial" charset="0"/>
              </a:rPr>
              <a:t>Microbe</a:t>
            </a:r>
            <a:endParaRPr lang="nl-BE" altLang="nl-BE" sz="1600" dirty="0">
              <a:solidFill>
                <a:srgbClr val="000090"/>
              </a:solidFill>
              <a:latin typeface="Arial" charset="0"/>
            </a:endParaRPr>
          </a:p>
        </p:txBody>
      </p:sp>
      <p:sp>
        <p:nvSpPr>
          <p:cNvPr id="25" name="AutoShape 38"/>
          <p:cNvSpPr>
            <a:spLocks noChangeArrowheads="1"/>
          </p:cNvSpPr>
          <p:nvPr/>
        </p:nvSpPr>
        <p:spPr bwMode="auto">
          <a:xfrm rot="27891" flipV="1">
            <a:off x="4754563" y="1771650"/>
            <a:ext cx="576262" cy="215900"/>
          </a:xfrm>
          <a:prstGeom prst="notchedRightArrow">
            <a:avLst>
              <a:gd name="adj1" fmla="val 50000"/>
              <a:gd name="adj2" fmla="val 6672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6" name="Line 39"/>
          <p:cNvSpPr>
            <a:spLocks noChangeShapeType="1"/>
          </p:cNvSpPr>
          <p:nvPr/>
        </p:nvSpPr>
        <p:spPr bwMode="auto">
          <a:xfrm>
            <a:off x="539750" y="2205038"/>
            <a:ext cx="2808288" cy="15843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8" name="Text Box 49"/>
          <p:cNvSpPr txBox="1">
            <a:spLocks noChangeArrowheads="1"/>
          </p:cNvSpPr>
          <p:nvPr/>
        </p:nvSpPr>
        <p:spPr bwMode="auto">
          <a:xfrm>
            <a:off x="250825" y="6240463"/>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b="1">
                <a:solidFill>
                  <a:schemeClr val="tx1"/>
                </a:solidFill>
                <a:latin typeface="Arial" charset="0"/>
              </a:rPr>
              <a:t>Antistoffen</a:t>
            </a:r>
          </a:p>
        </p:txBody>
      </p:sp>
      <p:sp>
        <p:nvSpPr>
          <p:cNvPr id="29" name="Text Box 50"/>
          <p:cNvSpPr txBox="1">
            <a:spLocks noChangeArrowheads="1"/>
          </p:cNvSpPr>
          <p:nvPr/>
        </p:nvSpPr>
        <p:spPr bwMode="auto">
          <a:xfrm>
            <a:off x="2627313" y="6240463"/>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b="1">
                <a:solidFill>
                  <a:schemeClr val="tx1"/>
                </a:solidFill>
                <a:latin typeface="Arial" charset="0"/>
              </a:rPr>
              <a:t>Geheugen</a:t>
            </a:r>
          </a:p>
        </p:txBody>
      </p:sp>
      <p:sp>
        <p:nvSpPr>
          <p:cNvPr id="32" name="Text Box 54"/>
          <p:cNvSpPr txBox="1">
            <a:spLocks noChangeArrowheads="1"/>
          </p:cNvSpPr>
          <p:nvPr/>
        </p:nvSpPr>
        <p:spPr bwMode="auto">
          <a:xfrm>
            <a:off x="5553075" y="5159375"/>
            <a:ext cx="3028950" cy="36988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a:solidFill>
                  <a:srgbClr val="FF6600"/>
                </a:solidFill>
                <a:latin typeface="Arial" charset="0"/>
              </a:rPr>
              <a:t>T cel of cellulaire immuniteit</a:t>
            </a:r>
          </a:p>
        </p:txBody>
      </p:sp>
      <p:sp>
        <p:nvSpPr>
          <p:cNvPr id="33" name="Text Box 55"/>
          <p:cNvSpPr txBox="1">
            <a:spLocks noChangeArrowheads="1"/>
          </p:cNvSpPr>
          <p:nvPr/>
        </p:nvSpPr>
        <p:spPr bwMode="auto">
          <a:xfrm>
            <a:off x="2870200" y="3911600"/>
            <a:ext cx="2917825" cy="669925"/>
          </a:xfrm>
          <a:prstGeom prst="rect">
            <a:avLst/>
          </a:prstGeom>
          <a:noFill/>
          <a:ln w="28575">
            <a:solidFill>
              <a:schemeClr val="accent5">
                <a:lumMod val="75000"/>
              </a:schemeClr>
            </a:solidFill>
            <a:miter lim="800000"/>
            <a:headEnd/>
            <a:tailEnd/>
          </a:ln>
          <a:effectLst/>
        </p:spPr>
        <p:txBody>
          <a:bodyPr wrap="none">
            <a:spAutoFit/>
          </a:bodyPr>
          <a:lstStyle/>
          <a:p>
            <a:pPr algn="ctr">
              <a:defRPr/>
            </a:pPr>
            <a:r>
              <a:rPr lang="nl-BE" sz="1800" b="1" dirty="0">
                <a:solidFill>
                  <a:schemeClr val="accent5">
                    <a:lumMod val="75000"/>
                  </a:schemeClr>
                </a:solidFill>
                <a:latin typeface="Arial" charset="0"/>
                <a:ea typeface="+mn-ea"/>
              </a:rPr>
              <a:t>Individuele Bescherming</a:t>
            </a:r>
          </a:p>
          <a:p>
            <a:pPr algn="ctr">
              <a:defRPr/>
            </a:pPr>
            <a:r>
              <a:rPr lang="nl-BE" sz="1800" b="1" dirty="0">
                <a:solidFill>
                  <a:schemeClr val="accent5">
                    <a:lumMod val="75000"/>
                  </a:schemeClr>
                </a:solidFill>
                <a:latin typeface="Arial" charset="0"/>
                <a:ea typeface="+mn-ea"/>
              </a:rPr>
              <a:t>= immuniteit</a:t>
            </a:r>
          </a:p>
        </p:txBody>
      </p:sp>
      <p:sp>
        <p:nvSpPr>
          <p:cNvPr id="34" name="Text Box 56"/>
          <p:cNvSpPr txBox="1">
            <a:spLocks noChangeArrowheads="1"/>
          </p:cNvSpPr>
          <p:nvPr/>
        </p:nvSpPr>
        <p:spPr bwMode="auto">
          <a:xfrm>
            <a:off x="395288" y="5159375"/>
            <a:ext cx="3097212" cy="369888"/>
          </a:xfrm>
          <a:prstGeom prst="rect">
            <a:avLst/>
          </a:prstGeom>
          <a:noFill/>
          <a:ln w="38100">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a:solidFill>
                  <a:srgbClr val="33CC00"/>
                </a:solidFill>
                <a:latin typeface="Arial" charset="0"/>
              </a:rPr>
              <a:t>B cel of humorale immuniteit</a:t>
            </a:r>
          </a:p>
        </p:txBody>
      </p:sp>
      <p:sp>
        <p:nvSpPr>
          <p:cNvPr id="35" name="Text Box 57"/>
          <p:cNvSpPr txBox="1">
            <a:spLocks noChangeArrowheads="1"/>
          </p:cNvSpPr>
          <p:nvPr/>
        </p:nvSpPr>
        <p:spPr bwMode="auto">
          <a:xfrm>
            <a:off x="5667375" y="1050925"/>
            <a:ext cx="1228725" cy="3143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8000"/>
                </a:solidFill>
                <a:latin typeface="Arial" charset="0"/>
              </a:rPr>
              <a:t>Bescherming</a:t>
            </a:r>
          </a:p>
        </p:txBody>
      </p:sp>
      <p:sp>
        <p:nvSpPr>
          <p:cNvPr id="36" name="Text Box 58"/>
          <p:cNvSpPr txBox="1">
            <a:spLocks noChangeArrowheads="1"/>
          </p:cNvSpPr>
          <p:nvPr/>
        </p:nvSpPr>
        <p:spPr bwMode="auto">
          <a:xfrm>
            <a:off x="1071563" y="1038225"/>
            <a:ext cx="1533525" cy="314325"/>
          </a:xfrm>
          <a:prstGeom prst="rect">
            <a:avLst/>
          </a:prstGeom>
          <a:solidFill>
            <a:srgbClr val="FFFFFF"/>
          </a:solidFill>
          <a:ln w="9525">
            <a:solidFill>
              <a:srgbClr val="000090"/>
            </a:solidFill>
            <a:miter lim="800000"/>
            <a:headEnd/>
            <a:tailEnd/>
          </a:ln>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0090"/>
                </a:solidFill>
                <a:latin typeface="Arial" charset="0"/>
              </a:rPr>
              <a:t>Infectie/epidemie</a:t>
            </a:r>
          </a:p>
        </p:txBody>
      </p:sp>
      <p:sp>
        <p:nvSpPr>
          <p:cNvPr id="37" name="Text Box 59"/>
          <p:cNvSpPr txBox="1">
            <a:spLocks noChangeArrowheads="1"/>
          </p:cNvSpPr>
          <p:nvPr/>
        </p:nvSpPr>
        <p:spPr bwMode="auto">
          <a:xfrm>
            <a:off x="3492500" y="1052513"/>
            <a:ext cx="704850" cy="3143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b="1">
                <a:solidFill>
                  <a:srgbClr val="CC0000"/>
                </a:solidFill>
                <a:latin typeface="Arial" charset="0"/>
              </a:rPr>
              <a:t>Ziekte</a:t>
            </a:r>
          </a:p>
        </p:txBody>
      </p:sp>
      <p:sp>
        <p:nvSpPr>
          <p:cNvPr id="38" name="Text Box 37"/>
          <p:cNvSpPr txBox="1">
            <a:spLocks noChangeArrowheads="1"/>
          </p:cNvSpPr>
          <p:nvPr/>
        </p:nvSpPr>
        <p:spPr bwMode="auto">
          <a:xfrm>
            <a:off x="3276600" y="2743200"/>
            <a:ext cx="785813" cy="33813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a:solidFill>
                  <a:srgbClr val="000090"/>
                </a:solidFill>
                <a:latin typeface="Arial" charset="0"/>
              </a:rPr>
              <a:t>Vaccin</a:t>
            </a:r>
          </a:p>
        </p:txBody>
      </p:sp>
      <p:sp>
        <p:nvSpPr>
          <p:cNvPr id="40"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41" name="Tekstvak 3"/>
          <p:cNvSpPr txBox="1"/>
          <p:nvPr/>
        </p:nvSpPr>
        <p:spPr>
          <a:xfrm>
            <a:off x="2717132" y="4653136"/>
            <a:ext cx="3223959" cy="369332"/>
          </a:xfrm>
          <a:prstGeom prst="rect">
            <a:avLst/>
          </a:prstGeom>
          <a:solidFill>
            <a:schemeClr val="accent5">
              <a:lumMod val="75000"/>
            </a:schemeClr>
          </a:solidFill>
          <a:ln>
            <a:noFill/>
          </a:ln>
        </p:spPr>
        <p:txBody>
          <a:bodyPr wrap="none" rtlCol="0">
            <a:spAutoFit/>
          </a:bodyPr>
          <a:lstStyle/>
          <a:p>
            <a:pPr algn="ctr"/>
            <a:r>
              <a:rPr lang="nl-BE" dirty="0" smtClean="0">
                <a:solidFill>
                  <a:schemeClr val="bg1"/>
                </a:solidFill>
                <a:latin typeface="Arial" panose="020B0604020202020204" pitchFamily="34" charset="0"/>
                <a:cs typeface="Arial" panose="020B0604020202020204" pitchFamily="34" charset="0"/>
              </a:rPr>
              <a:t>AANGEBOREN IMMUNITEIT</a:t>
            </a:r>
            <a:endParaRPr lang="nl-B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5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T-cel immuniteit</a:t>
            </a:r>
            <a:endParaRPr lang="nl-BE" altLang="nl-BE" sz="3200" dirty="0">
              <a:solidFill>
                <a:srgbClr val="0070C0"/>
              </a:solidFill>
              <a:latin typeface="Arial" charset="0"/>
            </a:endParaRPr>
          </a:p>
        </p:txBody>
      </p:sp>
      <p:sp>
        <p:nvSpPr>
          <p:cNvPr id="5" name="Tijdelijke aanduiding voor dianummer 3"/>
          <p:cNvSpPr>
            <a:spLocks noGrp="1"/>
          </p:cNvSpPr>
          <p:nvPr>
            <p:ph type="sldNum" sz="quarter" idx="12"/>
          </p:nvPr>
        </p:nvSpPr>
        <p:spPr>
          <a:xfrm>
            <a:off x="6351588" y="4361458"/>
            <a:ext cx="1905000" cy="457200"/>
          </a:xfrm>
        </p:spPr>
        <p:txBody>
          <a:bodyPr/>
          <a:lstStyle/>
          <a:p>
            <a:pPr>
              <a:defRPr/>
            </a:pPr>
            <a:fld id="{2CA1B91D-8EDD-4E5C-AC9D-4E17AF3AA849}" type="slidenum">
              <a:rPr lang="nl-NL" altLang="nl-BE"/>
              <a:pPr>
                <a:defRPr/>
              </a:pPr>
              <a:t>12</a:t>
            </a:fld>
            <a:endParaRPr lang="nl-NL" altLang="nl-BE"/>
          </a:p>
        </p:txBody>
      </p:sp>
      <p:sp>
        <p:nvSpPr>
          <p:cNvPr id="6" name="Text Box 6"/>
          <p:cNvSpPr txBox="1">
            <a:spLocks noChangeArrowheads="1"/>
          </p:cNvSpPr>
          <p:nvPr/>
        </p:nvSpPr>
        <p:spPr bwMode="auto">
          <a:xfrm>
            <a:off x="262856" y="1312220"/>
            <a:ext cx="85690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600" dirty="0" smtClean="0">
                <a:solidFill>
                  <a:schemeClr val="accent6">
                    <a:lumMod val="75000"/>
                  </a:schemeClr>
                </a:solidFill>
                <a:latin typeface="Arial" panose="020B0604020202020204" pitchFamily="34" charset="0"/>
                <a:cs typeface="Arial" panose="020B0604020202020204" pitchFamily="34" charset="0"/>
                <a:sym typeface="Webdings" pitchFamily="18" charset="2"/>
              </a:rPr>
              <a:t>Rol </a:t>
            </a:r>
            <a:r>
              <a:rPr lang="nl-NL" altLang="nl-BE" sz="2600" dirty="0">
                <a:solidFill>
                  <a:schemeClr val="accent6">
                    <a:lumMod val="75000"/>
                  </a:schemeClr>
                </a:solidFill>
                <a:latin typeface="Arial" panose="020B0604020202020204" pitchFamily="34" charset="0"/>
                <a:cs typeface="Arial" panose="020B0604020202020204" pitchFamily="34" charset="0"/>
                <a:sym typeface="Webdings" pitchFamily="18" charset="2"/>
              </a:rPr>
              <a:t>van T-cel </a:t>
            </a:r>
            <a:r>
              <a:rPr lang="nl-NL" altLang="nl-BE" sz="2600" dirty="0" smtClean="0">
                <a:solidFill>
                  <a:schemeClr val="accent6">
                    <a:lumMod val="75000"/>
                  </a:schemeClr>
                </a:solidFill>
                <a:latin typeface="Arial" panose="020B0604020202020204" pitchFamily="34" charset="0"/>
                <a:cs typeface="Arial" panose="020B0604020202020204" pitchFamily="34" charset="0"/>
                <a:sym typeface="Webdings" pitchFamily="18" charset="2"/>
              </a:rPr>
              <a:t>immuniteit</a:t>
            </a:r>
          </a:p>
          <a:p>
            <a:endParaRPr lang="nl-NL" altLang="nl-BE" sz="20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pPr marL="1519238" indent="-1066800"/>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1. </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Essentieel </a:t>
            </a:r>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in ondersteunen van </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antistof-productie</a:t>
            </a:r>
            <a:endPar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endParaRPr>
          </a:p>
          <a:p>
            <a:pPr marL="1252538" indent="-352425">
              <a:tabLst>
                <a:tab pos="1252538" algn="l"/>
              </a:tabLst>
            </a:pPr>
            <a:endParaRPr lang="nl-NL" altLang="nl-BE" dirty="0">
              <a:latin typeface="Arial" panose="020B0604020202020204" pitchFamily="34" charset="0"/>
              <a:cs typeface="Arial" panose="020B0604020202020204" pitchFamily="34" charset="0"/>
              <a:sym typeface="Webdings" pitchFamily="18" charset="2"/>
            </a:endParaRPr>
          </a:p>
          <a:p>
            <a:pPr marL="1519238" indent="-1066800"/>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2. </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Zelf rechtstreeks verwijderen van microbe</a:t>
            </a:r>
            <a:endParaRPr lang="nl-NL" altLang="nl-BE" sz="26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pPr marL="457200" indent="-457200">
              <a:buFont typeface="Webdings" pitchFamily="18" charset="2"/>
              <a:buChar char="ø"/>
            </a:pPr>
            <a:endParaRPr lang="nl-NL" altLang="nl-BE" sz="2600" dirty="0">
              <a:solidFill>
                <a:schemeClr val="accent6">
                  <a:lumMod val="75000"/>
                </a:schemeClr>
              </a:solidFill>
              <a:latin typeface="Arial" panose="020B0604020202020204" pitchFamily="34" charset="0"/>
              <a:cs typeface="Arial" panose="020B0604020202020204" pitchFamily="34" charset="0"/>
              <a:sym typeface="Webdings" pitchFamily="18" charset="2"/>
            </a:endParaRPr>
          </a:p>
        </p:txBody>
      </p:sp>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3" name="Afbeelding 2"/>
          <p:cNvPicPr>
            <a:picLocks noChangeAspect="1"/>
          </p:cNvPicPr>
          <p:nvPr/>
        </p:nvPicPr>
        <p:blipFill>
          <a:blip r:embed="rId2"/>
          <a:stretch>
            <a:fillRect/>
          </a:stretch>
        </p:blipFill>
        <p:spPr>
          <a:xfrm>
            <a:off x="6029807" y="3284984"/>
            <a:ext cx="3130787" cy="3537930"/>
          </a:xfrm>
          <a:prstGeom prst="rect">
            <a:avLst/>
          </a:prstGeom>
        </p:spPr>
      </p:pic>
    </p:spTree>
    <p:extLst>
      <p:ext uri="{BB962C8B-B14F-4D97-AF65-F5344CB8AC3E}">
        <p14:creationId xmlns:p14="http://schemas.microsoft.com/office/powerpoint/2010/main" val="860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a:solidFill>
                  <a:srgbClr val="0070C0"/>
                </a:solidFill>
                <a:latin typeface="Arial" charset="0"/>
              </a:rPr>
              <a:t>Vaccinologie in een notendop</a:t>
            </a:r>
          </a:p>
        </p:txBody>
      </p:sp>
      <p:pic>
        <p:nvPicPr>
          <p:cNvPr id="6" name="Picture 5" descr="Mumps Virus&#10;(Epidemic Parotitis)&#10;Family Paramyxovirus (824-710 © Sup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04963"/>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755650" y="1773238"/>
            <a:ext cx="357188" cy="215900"/>
          </a:xfrm>
          <a:prstGeom prst="notchedRightArrow">
            <a:avLst>
              <a:gd name="adj1" fmla="val 50000"/>
              <a:gd name="adj2" fmla="val 41360"/>
            </a:avLst>
          </a:prstGeom>
          <a:solidFill>
            <a:srgbClr val="C00000"/>
          </a:solidFill>
          <a:ln w="9525">
            <a:solidFill>
              <a:srgbClr val="C00000"/>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8" name="AutoShape 7"/>
          <p:cNvSpPr>
            <a:spLocks noChangeArrowheads="1"/>
          </p:cNvSpPr>
          <p:nvPr/>
        </p:nvSpPr>
        <p:spPr bwMode="auto">
          <a:xfrm>
            <a:off x="2668588" y="1773238"/>
            <a:ext cx="431800" cy="217487"/>
          </a:xfrm>
          <a:prstGeom prst="notchedRightArrow">
            <a:avLst>
              <a:gd name="adj1" fmla="val 50000"/>
              <a:gd name="adj2" fmla="val 4963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endParaRPr lang="nl-BE" altLang="nl-BE" sz="1800">
              <a:solidFill>
                <a:srgbClr val="CC0000"/>
              </a:solidFill>
              <a:latin typeface="Arial" charset="0"/>
            </a:endParaRPr>
          </a:p>
        </p:txBody>
      </p:sp>
      <p:sp>
        <p:nvSpPr>
          <p:cNvPr id="9" name="Text Box 8"/>
          <p:cNvSpPr txBox="1">
            <a:spLocks noChangeArrowheads="1"/>
          </p:cNvSpPr>
          <p:nvPr/>
        </p:nvSpPr>
        <p:spPr bwMode="auto">
          <a:xfrm>
            <a:off x="1116013" y="1444625"/>
            <a:ext cx="1527175" cy="835025"/>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p:txBody>
      </p:sp>
      <p:sp>
        <p:nvSpPr>
          <p:cNvPr id="10" name="Text Box 9"/>
          <p:cNvSpPr txBox="1">
            <a:spLocks noChangeArrowheads="1"/>
          </p:cNvSpPr>
          <p:nvPr/>
        </p:nvSpPr>
        <p:spPr bwMode="auto">
          <a:xfrm>
            <a:off x="5435600" y="1484313"/>
            <a:ext cx="1527175" cy="8350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33CC00"/>
                </a:solidFill>
                <a:latin typeface="Arial" charset="0"/>
                <a:sym typeface="Webdings" pitchFamily="18" charset="2"/>
              </a:rPr>
              <a:t></a:t>
            </a:r>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 </a:t>
            </a:r>
            <a:r>
              <a:rPr lang="nl-BE" altLang="nl-BE" sz="1600" b="1">
                <a:solidFill>
                  <a:srgbClr val="33CC00"/>
                </a:solidFill>
                <a:latin typeface="Arial" charset="0"/>
                <a:sym typeface="Webdings" pitchFamily="18" charset="2"/>
              </a:rPr>
              <a:t></a:t>
            </a:r>
          </a:p>
          <a:p>
            <a:pPr eaLnBrk="1" hangingPunct="1"/>
            <a:r>
              <a:rPr lang="nl-BE" altLang="nl-BE" sz="1600" b="1">
                <a:solidFill>
                  <a:srgbClr val="000090"/>
                </a:solidFill>
                <a:latin typeface="Arial" charset="0"/>
                <a:sym typeface="Webdings" pitchFamily="18" charset="2"/>
              </a:rPr>
              <a:t></a:t>
            </a:r>
            <a:r>
              <a:rPr lang="nl-BE" altLang="nl-BE" sz="1600" b="1">
                <a:solidFill>
                  <a:srgbClr val="33CC00"/>
                </a:solidFill>
                <a:latin typeface="Arial" charset="0"/>
                <a:sym typeface="Webdings" pitchFamily="18" charset="2"/>
              </a:rPr>
              <a:t> </a:t>
            </a:r>
            <a:r>
              <a:rPr lang="nl-BE" altLang="nl-BE" sz="1600" b="1">
                <a:solidFill>
                  <a:srgbClr val="000090"/>
                </a:solidFill>
                <a:latin typeface="Arial" charset="0"/>
                <a:sym typeface="Webdings" pitchFamily="18" charset="2"/>
              </a:rPr>
              <a:t> </a:t>
            </a:r>
            <a:r>
              <a:rPr lang="nl-BE" altLang="nl-BE" sz="1600" b="1">
                <a:solidFill>
                  <a:srgbClr val="33CC00"/>
                </a:solidFill>
                <a:latin typeface="Arial" charset="0"/>
                <a:sym typeface="Webdings" pitchFamily="18" charset="2"/>
              </a:rPr>
              <a:t></a:t>
            </a:r>
          </a:p>
          <a:p>
            <a:pPr eaLnBrk="1" hangingPunct="1"/>
            <a:r>
              <a:rPr lang="nl-BE" altLang="nl-BE" sz="1600" b="1">
                <a:solidFill>
                  <a:srgbClr val="33CC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33CC00"/>
                </a:solidFill>
                <a:latin typeface="Arial" charset="0"/>
                <a:sym typeface="Webdings" pitchFamily="18" charset="2"/>
              </a:rPr>
              <a:t></a:t>
            </a:r>
            <a:r>
              <a:rPr lang="nl-BE" altLang="nl-BE" sz="1600" b="1">
                <a:solidFill>
                  <a:srgbClr val="000090"/>
                </a:solidFill>
                <a:latin typeface="Arial" charset="0"/>
                <a:sym typeface="Webdings" pitchFamily="18" charset="2"/>
              </a:rPr>
              <a:t></a:t>
            </a:r>
          </a:p>
        </p:txBody>
      </p:sp>
      <p:sp>
        <p:nvSpPr>
          <p:cNvPr id="11" name="AutoShape 11"/>
          <p:cNvSpPr>
            <a:spLocks noChangeArrowheads="1"/>
          </p:cNvSpPr>
          <p:nvPr/>
        </p:nvSpPr>
        <p:spPr bwMode="auto">
          <a:xfrm rot="10800000">
            <a:off x="7056438" y="2888679"/>
            <a:ext cx="323850" cy="252413"/>
          </a:xfrm>
          <a:prstGeom prst="notchedRightArrow">
            <a:avLst>
              <a:gd name="adj1" fmla="val 50000"/>
              <a:gd name="adj2" fmla="val 32075"/>
            </a:avLst>
          </a:prstGeom>
          <a:solidFill>
            <a:schemeClr val="accent5">
              <a:lumMod val="75000"/>
            </a:schemeClr>
          </a:solidFill>
          <a:ln w="9525">
            <a:solidFill>
              <a:schemeClr val="accent5">
                <a:lumMod val="75000"/>
              </a:schemeClr>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2" name="Text Box 12"/>
          <p:cNvSpPr txBox="1">
            <a:spLocks noChangeArrowheads="1"/>
          </p:cNvSpPr>
          <p:nvPr/>
        </p:nvSpPr>
        <p:spPr bwMode="auto">
          <a:xfrm>
            <a:off x="3132138" y="1444625"/>
            <a:ext cx="1527175"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p>
          <a:p>
            <a:pPr eaLnBrk="1" hangingPunct="1"/>
            <a:r>
              <a:rPr lang="nl-BE" altLang="nl-BE" sz="1600" b="1">
                <a:solidFill>
                  <a:srgbClr val="00009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p>
          <a:p>
            <a:pPr eaLnBrk="1" hangingPunct="1"/>
            <a:r>
              <a:rPr lang="nl-BE" altLang="nl-BE" sz="1600" b="1">
                <a:solidFill>
                  <a:srgbClr val="CC00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a:t>
            </a:r>
          </a:p>
        </p:txBody>
      </p:sp>
      <p:pic>
        <p:nvPicPr>
          <p:cNvPr id="13" name="Picture 14" descr="syrin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685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5"/>
          <p:cNvSpPr>
            <a:spLocks noChangeArrowheads="1"/>
          </p:cNvSpPr>
          <p:nvPr/>
        </p:nvSpPr>
        <p:spPr bwMode="auto">
          <a:xfrm rot="27891" flipV="1">
            <a:off x="4783138" y="2924175"/>
            <a:ext cx="576262" cy="252413"/>
          </a:xfrm>
          <a:prstGeom prst="notchedRightArrow">
            <a:avLst>
              <a:gd name="adj1" fmla="val 50000"/>
              <a:gd name="adj2" fmla="val 57075"/>
            </a:avLst>
          </a:prstGeom>
          <a:solidFill>
            <a:srgbClr val="33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5" name="Line 18"/>
          <p:cNvSpPr>
            <a:spLocks noChangeShapeType="1"/>
          </p:cNvSpPr>
          <p:nvPr/>
        </p:nvSpPr>
        <p:spPr bwMode="auto">
          <a:xfrm>
            <a:off x="4354513" y="3429000"/>
            <a:ext cx="1587" cy="431800"/>
          </a:xfrm>
          <a:prstGeom prst="line">
            <a:avLst/>
          </a:prstGeom>
          <a:noFill/>
          <a:ln w="7620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6" name="Oval 21"/>
          <p:cNvSpPr>
            <a:spLocks noChangeArrowheads="1"/>
          </p:cNvSpPr>
          <p:nvPr/>
        </p:nvSpPr>
        <p:spPr bwMode="auto">
          <a:xfrm>
            <a:off x="250825" y="6167438"/>
            <a:ext cx="1368425" cy="574675"/>
          </a:xfrm>
          <a:prstGeom prst="ellipse">
            <a:avLst/>
          </a:prstGeom>
          <a:solidFill>
            <a:srgbClr val="99FF66"/>
          </a:solidFill>
          <a:ln w="9525">
            <a:solidFill>
              <a:schemeClr val="tx1"/>
            </a:solidFill>
            <a:round/>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7" name="Oval 22"/>
          <p:cNvSpPr>
            <a:spLocks noChangeArrowheads="1"/>
          </p:cNvSpPr>
          <p:nvPr/>
        </p:nvSpPr>
        <p:spPr bwMode="auto">
          <a:xfrm>
            <a:off x="2554288" y="6167438"/>
            <a:ext cx="1368425" cy="574675"/>
          </a:xfrm>
          <a:prstGeom prst="ellipse">
            <a:avLst/>
          </a:prstGeom>
          <a:solidFill>
            <a:srgbClr val="33CC00"/>
          </a:solidFill>
          <a:ln w="9525">
            <a:solidFill>
              <a:schemeClr val="tx1"/>
            </a:solidFill>
            <a:round/>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9" name="Line 25"/>
          <p:cNvSpPr>
            <a:spLocks noChangeShapeType="1"/>
          </p:cNvSpPr>
          <p:nvPr/>
        </p:nvSpPr>
        <p:spPr bwMode="auto">
          <a:xfrm flipH="1">
            <a:off x="1042988" y="5551488"/>
            <a:ext cx="431800" cy="576262"/>
          </a:xfrm>
          <a:prstGeom prst="line">
            <a:avLst/>
          </a:prstGeom>
          <a:noFill/>
          <a:ln w="5715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0" name="Line 26"/>
          <p:cNvSpPr>
            <a:spLocks noChangeShapeType="1"/>
          </p:cNvSpPr>
          <p:nvPr/>
        </p:nvSpPr>
        <p:spPr bwMode="auto">
          <a:xfrm>
            <a:off x="2698750" y="5559425"/>
            <a:ext cx="431800" cy="576263"/>
          </a:xfrm>
          <a:prstGeom prst="line">
            <a:avLst/>
          </a:prstGeom>
          <a:noFill/>
          <a:ln w="5715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3" name="Rectangle 33"/>
          <p:cNvSpPr>
            <a:spLocks noChangeArrowheads="1"/>
          </p:cNvSpPr>
          <p:nvPr/>
        </p:nvSpPr>
        <p:spPr bwMode="auto">
          <a:xfrm>
            <a:off x="4211638" y="4724400"/>
            <a:ext cx="142875" cy="650875"/>
          </a:xfrm>
          <a:prstGeom prst="rect">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4" name="AutoShape 34"/>
          <p:cNvSpPr>
            <a:spLocks noChangeArrowheads="1"/>
          </p:cNvSpPr>
          <p:nvPr/>
        </p:nvSpPr>
        <p:spPr bwMode="auto">
          <a:xfrm>
            <a:off x="4427538" y="5230813"/>
            <a:ext cx="935037" cy="288925"/>
          </a:xfrm>
          <a:prstGeom prst="rightArrow">
            <a:avLst>
              <a:gd name="adj1" fmla="val 50000"/>
              <a:gd name="adj2" fmla="val 80907"/>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5" name="AutoShape 35"/>
          <p:cNvSpPr>
            <a:spLocks noChangeArrowheads="1"/>
          </p:cNvSpPr>
          <p:nvPr/>
        </p:nvSpPr>
        <p:spPr bwMode="auto">
          <a:xfrm flipH="1">
            <a:off x="3562350" y="5230813"/>
            <a:ext cx="935038" cy="288925"/>
          </a:xfrm>
          <a:prstGeom prst="rightArrow">
            <a:avLst>
              <a:gd name="adj1" fmla="val 50000"/>
              <a:gd name="adj2" fmla="val 80907"/>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6" name="Text Box 36"/>
          <p:cNvSpPr txBox="1">
            <a:spLocks noChangeArrowheads="1"/>
          </p:cNvSpPr>
          <p:nvPr/>
        </p:nvSpPr>
        <p:spPr bwMode="auto">
          <a:xfrm>
            <a:off x="5437188" y="2593975"/>
            <a:ext cx="1527175" cy="8350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33CC00"/>
                </a:solidFill>
                <a:latin typeface="Arial" charset="0"/>
                <a:sym typeface="Webdings" pitchFamily="18" charset="2"/>
              </a:rPr>
              <a:t>  </a:t>
            </a:r>
          </a:p>
          <a:p>
            <a:pPr eaLnBrk="1" hangingPunct="1"/>
            <a:r>
              <a:rPr lang="nl-BE" altLang="nl-BE" sz="1600" b="1">
                <a:solidFill>
                  <a:srgbClr val="33CC00"/>
                </a:solidFill>
                <a:latin typeface="Arial" charset="0"/>
                <a:sym typeface="Webdings" pitchFamily="18" charset="2"/>
              </a:rPr>
              <a:t> </a:t>
            </a:r>
            <a:r>
              <a:rPr lang="nl-BE" altLang="nl-BE" sz="1600" b="1">
                <a:solidFill>
                  <a:schemeClr val="folHlink"/>
                </a:solidFill>
                <a:latin typeface="Arial" charset="0"/>
                <a:sym typeface="Webdings" pitchFamily="18" charset="2"/>
              </a:rPr>
              <a:t> </a:t>
            </a:r>
            <a:r>
              <a:rPr lang="nl-BE" altLang="nl-BE" sz="1600" b="1">
                <a:solidFill>
                  <a:srgbClr val="000090"/>
                </a:solidFill>
                <a:latin typeface="Arial" charset="0"/>
                <a:sym typeface="Webdings" pitchFamily="18" charset="2"/>
              </a:rPr>
              <a:t></a:t>
            </a:r>
            <a:r>
              <a:rPr lang="nl-BE" altLang="nl-BE" sz="1600" b="1">
                <a:solidFill>
                  <a:srgbClr val="33CC00"/>
                </a:solidFill>
                <a:latin typeface="Arial" charset="0"/>
                <a:sym typeface="Webdings" pitchFamily="18" charset="2"/>
              </a:rPr>
              <a:t></a:t>
            </a:r>
          </a:p>
          <a:p>
            <a:pPr eaLnBrk="1" hangingPunct="1"/>
            <a:r>
              <a:rPr lang="nl-BE" altLang="nl-BE" sz="1600" b="1">
                <a:solidFill>
                  <a:srgbClr val="33CC00"/>
                </a:solidFill>
                <a:latin typeface="Arial" charset="0"/>
                <a:sym typeface="Webdings" pitchFamily="18" charset="2"/>
              </a:rPr>
              <a:t>  </a:t>
            </a:r>
          </a:p>
        </p:txBody>
      </p:sp>
      <p:sp>
        <p:nvSpPr>
          <p:cNvPr id="27" name="Text Box 37"/>
          <p:cNvSpPr txBox="1">
            <a:spLocks noChangeArrowheads="1"/>
          </p:cNvSpPr>
          <p:nvPr/>
        </p:nvSpPr>
        <p:spPr bwMode="auto">
          <a:xfrm>
            <a:off x="35496" y="1196975"/>
            <a:ext cx="914033" cy="338554"/>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fr-BE" altLang="nl-BE" sz="1600" dirty="0" smtClean="0">
                <a:solidFill>
                  <a:srgbClr val="000090"/>
                </a:solidFill>
                <a:latin typeface="Arial" charset="0"/>
              </a:rPr>
              <a:t>Microbe</a:t>
            </a:r>
            <a:endParaRPr lang="nl-BE" altLang="nl-BE" sz="1600" dirty="0">
              <a:solidFill>
                <a:srgbClr val="000090"/>
              </a:solidFill>
              <a:latin typeface="Arial" charset="0"/>
            </a:endParaRPr>
          </a:p>
        </p:txBody>
      </p:sp>
      <p:sp>
        <p:nvSpPr>
          <p:cNvPr id="28" name="AutoShape 38"/>
          <p:cNvSpPr>
            <a:spLocks noChangeArrowheads="1"/>
          </p:cNvSpPr>
          <p:nvPr/>
        </p:nvSpPr>
        <p:spPr bwMode="auto">
          <a:xfrm rot="27891" flipV="1">
            <a:off x="4754563" y="1771650"/>
            <a:ext cx="576262" cy="215900"/>
          </a:xfrm>
          <a:prstGeom prst="notchedRightArrow">
            <a:avLst>
              <a:gd name="adj1" fmla="val 50000"/>
              <a:gd name="adj2" fmla="val 66728"/>
            </a:avLst>
          </a:prstGeom>
          <a:solidFill>
            <a:srgbClr val="C00000"/>
          </a:solidFill>
          <a:ln w="9525">
            <a:solidFill>
              <a:srgbClr val="C00000"/>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9" name="Line 39"/>
          <p:cNvSpPr>
            <a:spLocks noChangeShapeType="1"/>
          </p:cNvSpPr>
          <p:nvPr/>
        </p:nvSpPr>
        <p:spPr bwMode="auto">
          <a:xfrm>
            <a:off x="539750" y="2205038"/>
            <a:ext cx="2808288" cy="1584325"/>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6" name="Text Box 49"/>
          <p:cNvSpPr txBox="1">
            <a:spLocks noChangeArrowheads="1"/>
          </p:cNvSpPr>
          <p:nvPr/>
        </p:nvSpPr>
        <p:spPr bwMode="auto">
          <a:xfrm>
            <a:off x="250825" y="6240463"/>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b="1">
                <a:solidFill>
                  <a:schemeClr val="tx1"/>
                </a:solidFill>
                <a:latin typeface="Arial" charset="0"/>
              </a:rPr>
              <a:t>Antistoffen</a:t>
            </a:r>
          </a:p>
        </p:txBody>
      </p:sp>
      <p:sp>
        <p:nvSpPr>
          <p:cNvPr id="37" name="Text Box 50"/>
          <p:cNvSpPr txBox="1">
            <a:spLocks noChangeArrowheads="1"/>
          </p:cNvSpPr>
          <p:nvPr/>
        </p:nvSpPr>
        <p:spPr bwMode="auto">
          <a:xfrm>
            <a:off x="2627313" y="6240463"/>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b="1">
                <a:solidFill>
                  <a:schemeClr val="tx1"/>
                </a:solidFill>
                <a:latin typeface="Arial" charset="0"/>
              </a:rPr>
              <a:t>Geheugen</a:t>
            </a:r>
          </a:p>
        </p:txBody>
      </p:sp>
      <p:sp>
        <p:nvSpPr>
          <p:cNvPr id="40" name="Text Box 53"/>
          <p:cNvSpPr txBox="1">
            <a:spLocks noChangeArrowheads="1"/>
          </p:cNvSpPr>
          <p:nvPr/>
        </p:nvSpPr>
        <p:spPr bwMode="auto">
          <a:xfrm>
            <a:off x="7452320" y="2687067"/>
            <a:ext cx="1635125" cy="669925"/>
          </a:xfrm>
          <a:prstGeom prst="rect">
            <a:avLst/>
          </a:prstGeom>
          <a:noFill/>
          <a:ln w="28575">
            <a:solidFill>
              <a:schemeClr val="accent5">
                <a:lumMod val="75000"/>
              </a:schemeClr>
            </a:solidFill>
            <a:miter lim="800000"/>
            <a:headEnd/>
            <a:tailEnd/>
          </a:ln>
          <a:effectLst/>
        </p:spPr>
        <p:txBody>
          <a:bodyPr wrap="none">
            <a:spAutoFit/>
          </a:bodyPr>
          <a:lstStyle/>
          <a:p>
            <a:pPr>
              <a:defRPr/>
            </a:pPr>
            <a:r>
              <a:rPr lang="nl-BE" sz="1800" b="1" dirty="0">
                <a:solidFill>
                  <a:schemeClr val="accent5">
                    <a:lumMod val="75000"/>
                  </a:schemeClr>
                </a:solidFill>
                <a:latin typeface="Arial" charset="0"/>
                <a:ea typeface="+mn-ea"/>
              </a:rPr>
              <a:t>Populatie </a:t>
            </a:r>
          </a:p>
          <a:p>
            <a:pPr>
              <a:defRPr/>
            </a:pPr>
            <a:r>
              <a:rPr lang="nl-BE" sz="1800" b="1" dirty="0">
                <a:solidFill>
                  <a:schemeClr val="accent5">
                    <a:lumMod val="75000"/>
                  </a:schemeClr>
                </a:solidFill>
                <a:latin typeface="Arial" charset="0"/>
                <a:ea typeface="+mn-ea"/>
              </a:rPr>
              <a:t>bescherming</a:t>
            </a:r>
          </a:p>
        </p:txBody>
      </p:sp>
      <p:sp>
        <p:nvSpPr>
          <p:cNvPr id="41" name="Text Box 54"/>
          <p:cNvSpPr txBox="1">
            <a:spLocks noChangeArrowheads="1"/>
          </p:cNvSpPr>
          <p:nvPr/>
        </p:nvSpPr>
        <p:spPr bwMode="auto">
          <a:xfrm>
            <a:off x="5553075" y="5159375"/>
            <a:ext cx="3028950" cy="36988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a:solidFill>
                  <a:srgbClr val="FF6600"/>
                </a:solidFill>
                <a:latin typeface="Arial" charset="0"/>
              </a:rPr>
              <a:t>T cel of cellulaire immuniteit</a:t>
            </a:r>
          </a:p>
        </p:txBody>
      </p:sp>
      <p:sp>
        <p:nvSpPr>
          <p:cNvPr id="42" name="Text Box 55"/>
          <p:cNvSpPr txBox="1">
            <a:spLocks noChangeArrowheads="1"/>
          </p:cNvSpPr>
          <p:nvPr/>
        </p:nvSpPr>
        <p:spPr bwMode="auto">
          <a:xfrm>
            <a:off x="2870200" y="3911600"/>
            <a:ext cx="2917825" cy="669925"/>
          </a:xfrm>
          <a:prstGeom prst="rect">
            <a:avLst/>
          </a:prstGeom>
          <a:noFill/>
          <a:ln w="28575">
            <a:solidFill>
              <a:schemeClr val="accent5">
                <a:lumMod val="75000"/>
              </a:schemeClr>
            </a:solidFill>
            <a:miter lim="800000"/>
            <a:headEnd/>
            <a:tailEnd/>
          </a:ln>
          <a:effectLst/>
        </p:spPr>
        <p:txBody>
          <a:bodyPr wrap="none">
            <a:spAutoFit/>
          </a:bodyPr>
          <a:lstStyle/>
          <a:p>
            <a:pPr algn="ctr">
              <a:defRPr/>
            </a:pPr>
            <a:r>
              <a:rPr lang="nl-BE" sz="1800" b="1" dirty="0">
                <a:solidFill>
                  <a:schemeClr val="accent5">
                    <a:lumMod val="75000"/>
                  </a:schemeClr>
                </a:solidFill>
                <a:latin typeface="Arial" charset="0"/>
                <a:ea typeface="+mn-ea"/>
              </a:rPr>
              <a:t>Individuele Bescherming</a:t>
            </a:r>
          </a:p>
          <a:p>
            <a:pPr algn="ctr">
              <a:defRPr/>
            </a:pPr>
            <a:r>
              <a:rPr lang="nl-BE" sz="1800" b="1" dirty="0">
                <a:solidFill>
                  <a:schemeClr val="accent5">
                    <a:lumMod val="75000"/>
                  </a:schemeClr>
                </a:solidFill>
                <a:latin typeface="Arial" charset="0"/>
                <a:ea typeface="+mn-ea"/>
              </a:rPr>
              <a:t>= immuniteit</a:t>
            </a:r>
          </a:p>
        </p:txBody>
      </p:sp>
      <p:sp>
        <p:nvSpPr>
          <p:cNvPr id="43" name="Text Box 56"/>
          <p:cNvSpPr txBox="1">
            <a:spLocks noChangeArrowheads="1"/>
          </p:cNvSpPr>
          <p:nvPr/>
        </p:nvSpPr>
        <p:spPr bwMode="auto">
          <a:xfrm>
            <a:off x="395288" y="5159375"/>
            <a:ext cx="3097212" cy="369888"/>
          </a:xfrm>
          <a:prstGeom prst="rect">
            <a:avLst/>
          </a:prstGeom>
          <a:noFill/>
          <a:ln w="38100">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a:solidFill>
                  <a:srgbClr val="33CC00"/>
                </a:solidFill>
                <a:latin typeface="Arial" charset="0"/>
              </a:rPr>
              <a:t>B cel of humorale immuniteit</a:t>
            </a:r>
          </a:p>
        </p:txBody>
      </p:sp>
      <p:sp>
        <p:nvSpPr>
          <p:cNvPr id="44" name="Text Box 57"/>
          <p:cNvSpPr txBox="1">
            <a:spLocks noChangeArrowheads="1"/>
          </p:cNvSpPr>
          <p:nvPr/>
        </p:nvSpPr>
        <p:spPr bwMode="auto">
          <a:xfrm>
            <a:off x="5667375" y="1050925"/>
            <a:ext cx="1228725" cy="3143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8000"/>
                </a:solidFill>
                <a:latin typeface="Arial" charset="0"/>
              </a:rPr>
              <a:t>Bescherming</a:t>
            </a:r>
          </a:p>
        </p:txBody>
      </p:sp>
      <p:sp>
        <p:nvSpPr>
          <p:cNvPr id="45" name="Text Box 58"/>
          <p:cNvSpPr txBox="1">
            <a:spLocks noChangeArrowheads="1"/>
          </p:cNvSpPr>
          <p:nvPr/>
        </p:nvSpPr>
        <p:spPr bwMode="auto">
          <a:xfrm>
            <a:off x="1071563" y="1038225"/>
            <a:ext cx="1533525" cy="314325"/>
          </a:xfrm>
          <a:prstGeom prst="rect">
            <a:avLst/>
          </a:prstGeom>
          <a:solidFill>
            <a:srgbClr val="FFFFFF"/>
          </a:solidFill>
          <a:ln w="9525">
            <a:solidFill>
              <a:srgbClr val="000090"/>
            </a:solidFill>
            <a:miter lim="800000"/>
            <a:headEnd/>
            <a:tailEnd/>
          </a:ln>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0090"/>
                </a:solidFill>
                <a:latin typeface="Arial" charset="0"/>
              </a:rPr>
              <a:t>Infectie/epidemie</a:t>
            </a:r>
          </a:p>
        </p:txBody>
      </p:sp>
      <p:sp>
        <p:nvSpPr>
          <p:cNvPr id="46" name="Text Box 59"/>
          <p:cNvSpPr txBox="1">
            <a:spLocks noChangeArrowheads="1"/>
          </p:cNvSpPr>
          <p:nvPr/>
        </p:nvSpPr>
        <p:spPr bwMode="auto">
          <a:xfrm>
            <a:off x="3492500" y="1052513"/>
            <a:ext cx="704850" cy="3143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b="1">
                <a:solidFill>
                  <a:srgbClr val="CC0000"/>
                </a:solidFill>
                <a:latin typeface="Arial" charset="0"/>
              </a:rPr>
              <a:t>Ziekte</a:t>
            </a:r>
          </a:p>
        </p:txBody>
      </p:sp>
      <p:sp>
        <p:nvSpPr>
          <p:cNvPr id="47" name="Text Box 37"/>
          <p:cNvSpPr txBox="1">
            <a:spLocks noChangeArrowheads="1"/>
          </p:cNvSpPr>
          <p:nvPr/>
        </p:nvSpPr>
        <p:spPr bwMode="auto">
          <a:xfrm>
            <a:off x="3276600" y="2743200"/>
            <a:ext cx="785813" cy="33813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a:solidFill>
                  <a:srgbClr val="000090"/>
                </a:solidFill>
                <a:latin typeface="Arial" charset="0"/>
              </a:rPr>
              <a:t>Vaccin</a:t>
            </a:r>
          </a:p>
        </p:txBody>
      </p:sp>
      <p:sp>
        <p:nvSpPr>
          <p:cNvPr id="48"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26200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1+#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6"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Groepsimmuniteit</a:t>
            </a:r>
            <a:endParaRPr lang="nl-BE" altLang="nl-BE" sz="3200" dirty="0">
              <a:solidFill>
                <a:srgbClr val="0070C0"/>
              </a:solidFill>
              <a:latin typeface="Arial" charset="0"/>
            </a:endParaRPr>
          </a:p>
        </p:txBody>
      </p:sp>
      <p:sp>
        <p:nvSpPr>
          <p:cNvPr id="5" name="Text Box 3"/>
          <p:cNvSpPr txBox="1">
            <a:spLocks noChangeArrowheads="1"/>
          </p:cNvSpPr>
          <p:nvPr/>
        </p:nvSpPr>
        <p:spPr bwMode="auto">
          <a:xfrm>
            <a:off x="310356" y="1340768"/>
            <a:ext cx="8474075"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dirty="0" smtClean="0">
                <a:latin typeface="Arial" panose="020B0604020202020204" pitchFamily="34" charset="0"/>
                <a:cs typeface="Arial" panose="020B0604020202020204" pitchFamily="34" charset="0"/>
              </a:rPr>
              <a:t>Indien &gt;90-95% van de bevolking gevaccineerd</a:t>
            </a:r>
          </a:p>
          <a:p>
            <a:pPr algn="ctr"/>
            <a:r>
              <a:rPr lang="nl-NL" altLang="nl-BE" dirty="0" smtClean="0">
                <a:latin typeface="Arial" panose="020B0604020202020204" pitchFamily="34" charset="0"/>
                <a:cs typeface="Arial" panose="020B0604020202020204" pitchFamily="34" charset="0"/>
                <a:sym typeface="Wingdings"/>
              </a:rPr>
              <a:t>	</a:t>
            </a:r>
            <a:endParaRPr lang="nl-NL" altLang="nl-BE" dirty="0">
              <a:latin typeface="Arial" panose="020B0604020202020204" pitchFamily="34" charset="0"/>
              <a:cs typeface="Arial" panose="020B0604020202020204" pitchFamily="34" charset="0"/>
            </a:endParaRPr>
          </a:p>
          <a:p>
            <a:pPr algn="ctr"/>
            <a:r>
              <a:rPr lang="nl-NL" altLang="nl-BE" dirty="0" smtClean="0">
                <a:latin typeface="Arial" panose="020B0604020202020204" pitchFamily="34" charset="0"/>
                <a:cs typeface="Arial" panose="020B0604020202020204" pitchFamily="34" charset="0"/>
              </a:rPr>
              <a:t>bescherming te ontwikkelen voor de hele bevolking,</a:t>
            </a:r>
          </a:p>
          <a:p>
            <a:endParaRPr lang="nl-NL" altLang="nl-BE" dirty="0" smtClean="0">
              <a:latin typeface="Arial" panose="020B0604020202020204" pitchFamily="34" charset="0"/>
              <a:cs typeface="Arial" panose="020B0604020202020204" pitchFamily="34" charset="0"/>
            </a:endParaRPr>
          </a:p>
          <a:p>
            <a:pPr algn="ctr"/>
            <a:r>
              <a:rPr lang="nl-NL" altLang="nl-BE" dirty="0" smtClean="0">
                <a:latin typeface="Arial" panose="020B0604020202020204" pitchFamily="34" charset="0"/>
                <a:cs typeface="Arial" panose="020B0604020202020204" pitchFamily="34" charset="0"/>
              </a:rPr>
              <a:t>OOK diegene die niet mogen gevaccineerd worden </a:t>
            </a:r>
            <a:r>
              <a:rPr lang="nl-NL" altLang="nl-BE" u="sng" dirty="0" smtClean="0">
                <a:latin typeface="Arial" panose="020B0604020202020204" pitchFamily="34" charset="0"/>
                <a:cs typeface="Arial" panose="020B0604020202020204" pitchFamily="34" charset="0"/>
              </a:rPr>
              <a:t>én</a:t>
            </a:r>
            <a:r>
              <a:rPr lang="nl-NL" altLang="nl-BE" dirty="0" smtClean="0">
                <a:latin typeface="Arial" panose="020B0604020202020204" pitchFamily="34" charset="0"/>
                <a:cs typeface="Arial" panose="020B0604020202020204" pitchFamily="34" charset="0"/>
              </a:rPr>
              <a:t> diegene die geen bescherming opbouwen na vaccinatie</a:t>
            </a:r>
            <a:endParaRPr lang="nl-NL" altLang="nl-BE" dirty="0">
              <a:latin typeface="Arial" panose="020B0604020202020204" pitchFamily="34" charset="0"/>
              <a:cs typeface="Arial" panose="020B0604020202020204" pitchFamily="34" charset="0"/>
            </a:endParaRPr>
          </a:p>
          <a:p>
            <a:r>
              <a:rPr lang="nl-NL" altLang="nl-BE" dirty="0">
                <a:latin typeface="Arial" panose="020B0604020202020204" pitchFamily="34" charset="0"/>
                <a:cs typeface="Arial" panose="020B0604020202020204" pitchFamily="34" charset="0"/>
              </a:rPr>
              <a:t>	</a:t>
            </a:r>
            <a:endParaRPr lang="nl-NL" altLang="nl-BE" dirty="0" smtClean="0">
              <a:latin typeface="Arial" panose="020B0604020202020204" pitchFamily="34" charset="0"/>
              <a:cs typeface="Arial" panose="020B0604020202020204" pitchFamily="34" charset="0"/>
            </a:endParaRPr>
          </a:p>
          <a:p>
            <a:r>
              <a:rPr lang="nl-NL" altLang="nl-BE" dirty="0" smtClean="0">
                <a:latin typeface="Arial" panose="020B0604020202020204" pitchFamily="34" charset="0"/>
                <a:cs typeface="Arial" panose="020B0604020202020204" pitchFamily="34" charset="0"/>
              </a:rPr>
              <a:t>		uitroeiing van infectieziekten mogelijk</a:t>
            </a:r>
          </a:p>
          <a:p>
            <a:endParaRPr lang="nl-NL" altLang="nl-BE" dirty="0" smtClean="0">
              <a:latin typeface="Arial" panose="020B0604020202020204" pitchFamily="34" charset="0"/>
              <a:cs typeface="Arial" panose="020B0604020202020204" pitchFamily="34" charset="0"/>
            </a:endParaRPr>
          </a:p>
          <a:p>
            <a:endParaRPr lang="nl-NL" altLang="nl-BE" dirty="0" smtClean="0">
              <a:latin typeface="Arial" panose="020B0604020202020204" pitchFamily="34" charset="0"/>
              <a:cs typeface="Arial" panose="020B0604020202020204" pitchFamily="34" charset="0"/>
            </a:endParaRPr>
          </a:p>
          <a:p>
            <a:pPr algn="ctr"/>
            <a:r>
              <a:rPr lang="nl-NL" altLang="nl-BE" sz="2800" b="1" dirty="0">
                <a:solidFill>
                  <a:schemeClr val="accent6">
                    <a:lumMod val="75000"/>
                  </a:schemeClr>
                </a:solidFill>
                <a:latin typeface="Arial" panose="020B0604020202020204" pitchFamily="34" charset="0"/>
                <a:cs typeface="Arial" panose="020B0604020202020204" pitchFamily="34" charset="0"/>
              </a:rPr>
              <a:t>Groepsimmuniteit = solidariteitsprincipe</a:t>
            </a:r>
          </a:p>
          <a:p>
            <a:endParaRPr lang="nl-NL" altLang="nl-BE" dirty="0">
              <a:latin typeface="Arial" panose="020B0604020202020204" pitchFamily="34" charset="0"/>
              <a:cs typeface="Arial" panose="020B0604020202020204" pitchFamily="34" charset="0"/>
            </a:endParaRPr>
          </a:p>
          <a:p>
            <a:r>
              <a:rPr lang="nl-NL" altLang="nl-BE" dirty="0" smtClean="0">
                <a:latin typeface="Arial" panose="020B0604020202020204" pitchFamily="34" charset="0"/>
                <a:cs typeface="Arial" panose="020B0604020202020204" pitchFamily="34" charset="0"/>
              </a:rPr>
              <a:t>Eén uitzondering: </a:t>
            </a:r>
            <a:r>
              <a:rPr lang="nl-NL" altLang="nl-BE" dirty="0" smtClean="0">
                <a:solidFill>
                  <a:srgbClr val="C00000"/>
                </a:solidFill>
                <a:latin typeface="Arial" panose="020B0604020202020204" pitchFamily="34" charset="0"/>
                <a:cs typeface="Arial" panose="020B0604020202020204" pitchFamily="34" charset="0"/>
              </a:rPr>
              <a:t>tetanus</a:t>
            </a:r>
            <a:endParaRPr lang="nl-NL" altLang="nl-BE" dirty="0">
              <a:solidFill>
                <a:srgbClr val="C00000"/>
              </a:solidFill>
              <a:latin typeface="Arial" panose="020B0604020202020204" pitchFamily="34" charset="0"/>
              <a:cs typeface="Arial" panose="020B0604020202020204" pitchFamily="34" charset="0"/>
            </a:endParaRPr>
          </a:p>
        </p:txBody>
      </p:sp>
      <p:sp>
        <p:nvSpPr>
          <p:cNvPr id="6" name="AutoShape 7"/>
          <p:cNvSpPr>
            <a:spLocks noChangeArrowheads="1"/>
          </p:cNvSpPr>
          <p:nvPr/>
        </p:nvSpPr>
        <p:spPr bwMode="auto">
          <a:xfrm>
            <a:off x="1259632" y="3933056"/>
            <a:ext cx="838200" cy="533400"/>
          </a:xfrm>
          <a:custGeom>
            <a:avLst/>
            <a:gdLst>
              <a:gd name="T0" fmla="*/ 628650 w 21600"/>
              <a:gd name="T1" fmla="*/ 0 h 21600"/>
              <a:gd name="T2" fmla="*/ 0 w 21600"/>
              <a:gd name="T3" fmla="*/ 266700 h 21600"/>
              <a:gd name="T4" fmla="*/ 628650 w 21600"/>
              <a:gd name="T5" fmla="*/ 533400 h 21600"/>
              <a:gd name="T6" fmla="*/ 8382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33"/>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7"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6552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Groepsimmuniteit</a:t>
            </a:r>
            <a:endParaRPr lang="nl-BE" altLang="nl-BE" sz="3200" dirty="0">
              <a:solidFill>
                <a:srgbClr val="0070C0"/>
              </a:solidFill>
              <a:latin typeface="Arial" charset="0"/>
            </a:endParaRPr>
          </a:p>
        </p:txBody>
      </p:sp>
      <p:sp>
        <p:nvSpPr>
          <p:cNvPr id="7"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9"/>
          <p:cNvSpPr txBox="1">
            <a:spLocks noChangeArrowheads="1"/>
          </p:cNvSpPr>
          <p:nvPr/>
        </p:nvSpPr>
        <p:spPr bwMode="auto">
          <a:xfrm>
            <a:off x="395536" y="1700808"/>
            <a:ext cx="3874779" cy="440120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 </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p:txBody>
      </p:sp>
      <p:sp>
        <p:nvSpPr>
          <p:cNvPr id="4" name="Tekstvak 3"/>
          <p:cNvSpPr txBox="1"/>
          <p:nvPr/>
        </p:nvSpPr>
        <p:spPr>
          <a:xfrm>
            <a:off x="1115616" y="1073596"/>
            <a:ext cx="2720617" cy="461665"/>
          </a:xfrm>
          <a:prstGeom prst="rect">
            <a:avLst/>
          </a:prstGeom>
          <a:noFill/>
        </p:spPr>
        <p:txBody>
          <a:bodyPr wrap="none" rtlCol="0">
            <a:spAutoFit/>
          </a:bodyPr>
          <a:lstStyle/>
          <a:p>
            <a:r>
              <a:rPr lang="nl-BE" sz="2400" dirty="0" smtClean="0">
                <a:latin typeface="Arial" panose="020B0604020202020204" pitchFamily="34" charset="0"/>
                <a:cs typeface="Arial" panose="020B0604020202020204" pitchFamily="34" charset="0"/>
              </a:rPr>
              <a:t>30% gevaccineerd</a:t>
            </a:r>
            <a:endParaRPr lang="nl-BE" sz="2400" dirty="0">
              <a:latin typeface="Arial" panose="020B0604020202020204" pitchFamily="34" charset="0"/>
              <a:cs typeface="Arial" panose="020B0604020202020204" pitchFamily="34" charset="0"/>
            </a:endParaRPr>
          </a:p>
        </p:txBody>
      </p:sp>
      <p:sp>
        <p:nvSpPr>
          <p:cNvPr id="12" name="Text Box 9"/>
          <p:cNvSpPr txBox="1">
            <a:spLocks noChangeArrowheads="1"/>
          </p:cNvSpPr>
          <p:nvPr/>
        </p:nvSpPr>
        <p:spPr bwMode="auto">
          <a:xfrm>
            <a:off x="4711451" y="1700808"/>
            <a:ext cx="3874779" cy="440120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 </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p:txBody>
      </p:sp>
      <p:sp>
        <p:nvSpPr>
          <p:cNvPr id="13" name="Tekstvak 12"/>
          <p:cNvSpPr txBox="1"/>
          <p:nvPr/>
        </p:nvSpPr>
        <p:spPr>
          <a:xfrm>
            <a:off x="1547664" y="6250370"/>
            <a:ext cx="5690982" cy="461665"/>
          </a:xfrm>
          <a:prstGeom prst="rect">
            <a:avLst/>
          </a:prstGeom>
          <a:noFill/>
        </p:spPr>
        <p:txBody>
          <a:bodyPr wrap="none" rtlCol="0">
            <a:spAutoFit/>
          </a:bodyPr>
          <a:lstStyle/>
          <a:p>
            <a:r>
              <a:rPr lang="nl-BE" altLang="nl-BE" sz="2400" b="1" dirty="0" smtClean="0">
                <a:solidFill>
                  <a:srgbClr val="0070C0"/>
                </a:solidFill>
                <a:latin typeface="Arial" charset="0"/>
                <a:sym typeface="Webdings" pitchFamily="18" charset="2"/>
              </a:rPr>
              <a:t></a:t>
            </a:r>
            <a:r>
              <a:rPr lang="nl-BE" altLang="nl-BE" sz="2400" dirty="0" smtClean="0">
                <a:solidFill>
                  <a:srgbClr val="0070C0"/>
                </a:solidFill>
                <a:latin typeface="Arial" charset="0"/>
                <a:sym typeface="Webdings" pitchFamily="18" charset="2"/>
              </a:rPr>
              <a:t>gezond</a:t>
            </a:r>
            <a:r>
              <a:rPr lang="nl-BE" altLang="nl-BE" sz="2400" b="1" dirty="0" smtClean="0">
                <a:solidFill>
                  <a:srgbClr val="0070C0"/>
                </a:solidFill>
                <a:latin typeface="Arial" charset="0"/>
                <a:sym typeface="Webdings" pitchFamily="18" charset="2"/>
              </a:rPr>
              <a:t> 	</a:t>
            </a:r>
            <a:r>
              <a:rPr lang="nl-BE" altLang="nl-BE" sz="2400" b="1" dirty="0" smtClean="0">
                <a:solidFill>
                  <a:srgbClr val="92D050"/>
                </a:solidFill>
                <a:latin typeface="Arial" charset="0"/>
                <a:sym typeface="Webdings" pitchFamily="18" charset="2"/>
              </a:rPr>
              <a:t></a:t>
            </a:r>
            <a:r>
              <a:rPr lang="nl-BE" altLang="nl-BE" sz="2400" dirty="0" smtClean="0">
                <a:solidFill>
                  <a:srgbClr val="92D050"/>
                </a:solidFill>
                <a:latin typeface="Arial" charset="0"/>
                <a:sym typeface="Webdings" pitchFamily="18" charset="2"/>
              </a:rPr>
              <a:t>gevaccineerd</a:t>
            </a:r>
            <a:r>
              <a:rPr lang="nl-BE" altLang="nl-BE" sz="2400" b="1" dirty="0" smtClean="0">
                <a:solidFill>
                  <a:srgbClr val="92D050"/>
                </a:solidFill>
                <a:latin typeface="Arial" charset="0"/>
                <a:sym typeface="Webdings" pitchFamily="18" charset="2"/>
              </a:rPr>
              <a:t>	</a:t>
            </a:r>
            <a:r>
              <a:rPr lang="nl-BE" altLang="nl-BE" sz="2400" b="1" dirty="0" smtClean="0">
                <a:solidFill>
                  <a:srgbClr val="C00000"/>
                </a:solidFill>
                <a:latin typeface="Arial" charset="0"/>
                <a:sym typeface="Webdings" pitchFamily="18" charset="2"/>
              </a:rPr>
              <a:t></a:t>
            </a:r>
            <a:r>
              <a:rPr lang="nl-BE" altLang="nl-BE" sz="2400" dirty="0" smtClean="0">
                <a:solidFill>
                  <a:srgbClr val="C00000"/>
                </a:solidFill>
                <a:latin typeface="Arial" charset="0"/>
                <a:sym typeface="Webdings" pitchFamily="18" charset="2"/>
              </a:rPr>
              <a:t>ziek</a:t>
            </a:r>
            <a:endParaRPr lang="nl-BE" sz="2400" dirty="0"/>
          </a:p>
        </p:txBody>
      </p:sp>
      <p:sp>
        <p:nvSpPr>
          <p:cNvPr id="9" name="Zon 8"/>
          <p:cNvSpPr/>
          <p:nvPr/>
        </p:nvSpPr>
        <p:spPr>
          <a:xfrm>
            <a:off x="827584" y="1914467"/>
            <a:ext cx="1080120" cy="1008112"/>
          </a:xfrm>
          <a:prstGeom prst="su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Zon 9"/>
          <p:cNvSpPr/>
          <p:nvPr/>
        </p:nvSpPr>
        <p:spPr>
          <a:xfrm>
            <a:off x="5868144" y="2276872"/>
            <a:ext cx="1080120" cy="1008112"/>
          </a:xfrm>
          <a:prstGeom prst="su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463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Groepsimmuniteit</a:t>
            </a:r>
            <a:endParaRPr lang="nl-BE" altLang="nl-BE" sz="3200" dirty="0">
              <a:solidFill>
                <a:srgbClr val="0070C0"/>
              </a:solidFill>
              <a:latin typeface="Arial" charset="0"/>
            </a:endParaRPr>
          </a:p>
        </p:txBody>
      </p:sp>
      <p:sp>
        <p:nvSpPr>
          <p:cNvPr id="7"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9"/>
          <p:cNvSpPr txBox="1">
            <a:spLocks noChangeArrowheads="1"/>
          </p:cNvSpPr>
          <p:nvPr/>
        </p:nvSpPr>
        <p:spPr bwMode="auto">
          <a:xfrm>
            <a:off x="395536" y="1700808"/>
            <a:ext cx="3874779" cy="440120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 </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p:txBody>
      </p:sp>
      <p:sp>
        <p:nvSpPr>
          <p:cNvPr id="6" name="Tekstvak 5"/>
          <p:cNvSpPr txBox="1"/>
          <p:nvPr/>
        </p:nvSpPr>
        <p:spPr>
          <a:xfrm>
            <a:off x="1115616" y="1073596"/>
            <a:ext cx="2720617" cy="461665"/>
          </a:xfrm>
          <a:prstGeom prst="rect">
            <a:avLst/>
          </a:prstGeom>
          <a:noFill/>
        </p:spPr>
        <p:txBody>
          <a:bodyPr wrap="none" rtlCol="0">
            <a:spAutoFit/>
          </a:bodyPr>
          <a:lstStyle/>
          <a:p>
            <a:r>
              <a:rPr lang="nl-BE" sz="2400" dirty="0">
                <a:latin typeface="Arial" panose="020B0604020202020204" pitchFamily="34" charset="0"/>
                <a:cs typeface="Arial" panose="020B0604020202020204" pitchFamily="34" charset="0"/>
              </a:rPr>
              <a:t>9</a:t>
            </a:r>
            <a:r>
              <a:rPr lang="nl-BE" sz="2400" dirty="0" smtClean="0">
                <a:latin typeface="Arial" panose="020B0604020202020204" pitchFamily="34" charset="0"/>
                <a:cs typeface="Arial" panose="020B0604020202020204" pitchFamily="34" charset="0"/>
              </a:rPr>
              <a:t>0% gevaccineerd</a:t>
            </a:r>
            <a:endParaRPr lang="nl-BE" sz="2400" dirty="0">
              <a:latin typeface="Arial" panose="020B0604020202020204" pitchFamily="34" charset="0"/>
              <a:cs typeface="Arial" panose="020B0604020202020204" pitchFamily="34" charset="0"/>
            </a:endParaRPr>
          </a:p>
        </p:txBody>
      </p:sp>
      <p:sp>
        <p:nvSpPr>
          <p:cNvPr id="10" name="Text Box 9"/>
          <p:cNvSpPr txBox="1">
            <a:spLocks noChangeArrowheads="1"/>
          </p:cNvSpPr>
          <p:nvPr/>
        </p:nvSpPr>
        <p:spPr bwMode="auto">
          <a:xfrm>
            <a:off x="4716016" y="1692821"/>
            <a:ext cx="3874779" cy="440120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 </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p:txBody>
      </p:sp>
      <p:sp>
        <p:nvSpPr>
          <p:cNvPr id="4" name="Rechthoek 3"/>
          <p:cNvSpPr/>
          <p:nvPr/>
        </p:nvSpPr>
        <p:spPr>
          <a:xfrm>
            <a:off x="2613496" y="4307952"/>
            <a:ext cx="1080120" cy="12961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Zon 4"/>
          <p:cNvSpPr/>
          <p:nvPr/>
        </p:nvSpPr>
        <p:spPr>
          <a:xfrm>
            <a:off x="6948264" y="4480544"/>
            <a:ext cx="1080120" cy="1008112"/>
          </a:xfrm>
          <a:prstGeom prst="su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p:cNvSpPr txBox="1"/>
          <p:nvPr/>
        </p:nvSpPr>
        <p:spPr>
          <a:xfrm>
            <a:off x="1547664" y="6250370"/>
            <a:ext cx="5690982" cy="461665"/>
          </a:xfrm>
          <a:prstGeom prst="rect">
            <a:avLst/>
          </a:prstGeom>
          <a:noFill/>
        </p:spPr>
        <p:txBody>
          <a:bodyPr wrap="none" rtlCol="0">
            <a:spAutoFit/>
          </a:bodyPr>
          <a:lstStyle/>
          <a:p>
            <a:r>
              <a:rPr lang="nl-BE" altLang="nl-BE" sz="2400" b="1" dirty="0" smtClean="0">
                <a:solidFill>
                  <a:srgbClr val="0070C0"/>
                </a:solidFill>
                <a:latin typeface="Arial" charset="0"/>
                <a:sym typeface="Webdings" pitchFamily="18" charset="2"/>
              </a:rPr>
              <a:t></a:t>
            </a:r>
            <a:r>
              <a:rPr lang="nl-BE" altLang="nl-BE" sz="2400" dirty="0" smtClean="0">
                <a:solidFill>
                  <a:srgbClr val="0070C0"/>
                </a:solidFill>
                <a:latin typeface="Arial" charset="0"/>
                <a:sym typeface="Webdings" pitchFamily="18" charset="2"/>
              </a:rPr>
              <a:t>gezond</a:t>
            </a:r>
            <a:r>
              <a:rPr lang="nl-BE" altLang="nl-BE" sz="2400" b="1" dirty="0" smtClean="0">
                <a:solidFill>
                  <a:srgbClr val="0070C0"/>
                </a:solidFill>
                <a:latin typeface="Arial" charset="0"/>
                <a:sym typeface="Webdings" pitchFamily="18" charset="2"/>
              </a:rPr>
              <a:t> 	</a:t>
            </a:r>
            <a:r>
              <a:rPr lang="nl-BE" altLang="nl-BE" sz="2400" b="1" dirty="0" smtClean="0">
                <a:solidFill>
                  <a:srgbClr val="92D050"/>
                </a:solidFill>
                <a:latin typeface="Arial" charset="0"/>
                <a:sym typeface="Webdings" pitchFamily="18" charset="2"/>
              </a:rPr>
              <a:t></a:t>
            </a:r>
            <a:r>
              <a:rPr lang="nl-BE" altLang="nl-BE" sz="2400" dirty="0" smtClean="0">
                <a:solidFill>
                  <a:srgbClr val="92D050"/>
                </a:solidFill>
                <a:latin typeface="Arial" charset="0"/>
                <a:sym typeface="Webdings" pitchFamily="18" charset="2"/>
              </a:rPr>
              <a:t>gevaccineerd</a:t>
            </a:r>
            <a:r>
              <a:rPr lang="nl-BE" altLang="nl-BE" sz="2400" b="1" dirty="0" smtClean="0">
                <a:solidFill>
                  <a:srgbClr val="92D050"/>
                </a:solidFill>
                <a:latin typeface="Arial" charset="0"/>
                <a:sym typeface="Webdings" pitchFamily="18" charset="2"/>
              </a:rPr>
              <a:t>	</a:t>
            </a:r>
            <a:r>
              <a:rPr lang="nl-BE" altLang="nl-BE" sz="2400" b="1" dirty="0" smtClean="0">
                <a:solidFill>
                  <a:srgbClr val="C00000"/>
                </a:solidFill>
                <a:latin typeface="Arial" charset="0"/>
                <a:sym typeface="Webdings" pitchFamily="18" charset="2"/>
              </a:rPr>
              <a:t></a:t>
            </a:r>
            <a:r>
              <a:rPr lang="nl-BE" altLang="nl-BE" sz="2400" dirty="0" smtClean="0">
                <a:solidFill>
                  <a:srgbClr val="C00000"/>
                </a:solidFill>
                <a:latin typeface="Arial" charset="0"/>
                <a:sym typeface="Webdings" pitchFamily="18" charset="2"/>
              </a:rPr>
              <a:t>ziek</a:t>
            </a:r>
            <a:endParaRPr lang="nl-BE" sz="2400" dirty="0"/>
          </a:p>
        </p:txBody>
      </p:sp>
    </p:spTree>
    <p:extLst>
      <p:ext uri="{BB962C8B-B14F-4D97-AF65-F5344CB8AC3E}">
        <p14:creationId xmlns:p14="http://schemas.microsoft.com/office/powerpoint/2010/main" val="19846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Groepsimmuniteit</a:t>
            </a:r>
            <a:endParaRPr lang="nl-BE" altLang="nl-BE" sz="3200" dirty="0">
              <a:solidFill>
                <a:srgbClr val="0070C0"/>
              </a:solidFill>
              <a:latin typeface="Arial" charset="0"/>
            </a:endParaRPr>
          </a:p>
        </p:txBody>
      </p:sp>
      <p:sp>
        <p:nvSpPr>
          <p:cNvPr id="7"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9"/>
          <p:cNvSpPr txBox="1">
            <a:spLocks noChangeArrowheads="1"/>
          </p:cNvSpPr>
          <p:nvPr/>
        </p:nvSpPr>
        <p:spPr bwMode="auto">
          <a:xfrm>
            <a:off x="395536" y="1700808"/>
            <a:ext cx="3874779" cy="440120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2800" b="1" dirty="0" smtClean="0">
                <a:solidFill>
                  <a:srgbClr val="92D050"/>
                </a:solidFill>
                <a:latin typeface="Arial" charset="0"/>
                <a:sym typeface="Webdings" pitchFamily="18" charset="2"/>
              </a:rPr>
              <a:t> </a:t>
            </a:r>
          </a:p>
          <a:p>
            <a:pPr eaLnBrk="1" hangingPunct="1"/>
            <a:r>
              <a:rPr lang="nl-BE" altLang="nl-BE" sz="2800" b="1" dirty="0" smtClean="0">
                <a:solidFill>
                  <a:srgbClr val="92D050"/>
                </a:solidFill>
                <a:latin typeface="Arial" charset="0"/>
                <a:sym typeface="Webdings" pitchFamily="18" charset="2"/>
              </a:rPr>
              <a:t></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p:txBody>
      </p:sp>
      <p:sp>
        <p:nvSpPr>
          <p:cNvPr id="6" name="Tekstvak 5"/>
          <p:cNvSpPr txBox="1"/>
          <p:nvPr/>
        </p:nvSpPr>
        <p:spPr>
          <a:xfrm>
            <a:off x="1115616" y="1073596"/>
            <a:ext cx="2720617" cy="461665"/>
          </a:xfrm>
          <a:prstGeom prst="rect">
            <a:avLst/>
          </a:prstGeom>
          <a:noFill/>
        </p:spPr>
        <p:txBody>
          <a:bodyPr wrap="none" rtlCol="0">
            <a:spAutoFit/>
          </a:bodyPr>
          <a:lstStyle/>
          <a:p>
            <a:r>
              <a:rPr lang="nl-BE" sz="2400" dirty="0">
                <a:latin typeface="Arial" panose="020B0604020202020204" pitchFamily="34" charset="0"/>
                <a:cs typeface="Arial" panose="020B0604020202020204" pitchFamily="34" charset="0"/>
              </a:rPr>
              <a:t>9</a:t>
            </a:r>
            <a:r>
              <a:rPr lang="nl-BE" sz="2400" dirty="0" smtClean="0">
                <a:latin typeface="Arial" panose="020B0604020202020204" pitchFamily="34" charset="0"/>
                <a:cs typeface="Arial" panose="020B0604020202020204" pitchFamily="34" charset="0"/>
              </a:rPr>
              <a:t>0% gevaccineerd</a:t>
            </a:r>
            <a:endParaRPr lang="nl-BE" sz="2400" dirty="0">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4716016" y="1683668"/>
            <a:ext cx="3874779" cy="440120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2800" b="1" dirty="0" smtClean="0">
                <a:solidFill>
                  <a:srgbClr val="92D050"/>
                </a:solidFill>
                <a:latin typeface="Arial" charset="0"/>
                <a:sym typeface="Webdings" pitchFamily="18" charset="2"/>
              </a:rPr>
              <a:t> </a:t>
            </a:r>
          </a:p>
          <a:p>
            <a:pPr eaLnBrk="1" hangingPunct="1"/>
            <a:r>
              <a:rPr lang="nl-BE" altLang="nl-BE" sz="2800" b="1" dirty="0" smtClean="0">
                <a:solidFill>
                  <a:srgbClr val="92D050"/>
                </a:solidFill>
                <a:latin typeface="Arial" charset="0"/>
                <a:sym typeface="Webdings" pitchFamily="18" charset="2"/>
              </a:rPr>
              <a:t></a:t>
            </a: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C0000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endParaRPr lang="nl-BE" altLang="nl-BE" sz="2800" b="1" dirty="0">
              <a:solidFill>
                <a:srgbClr val="0070C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r>
              <a:rPr lang="nl-BE" altLang="nl-BE" sz="2800" b="1" dirty="0" smtClean="0">
                <a:solidFill>
                  <a:srgbClr val="0070C0"/>
                </a:solidFill>
                <a:latin typeface="Arial" charset="0"/>
                <a:sym typeface="Webdings" pitchFamily="18" charset="2"/>
              </a:rPr>
              <a:t></a:t>
            </a:r>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a:p>
            <a:pPr eaLnBrk="1" hangingPunct="1"/>
            <a:r>
              <a:rPr lang="nl-BE" altLang="nl-BE" sz="2800" b="1" dirty="0" smtClean="0">
                <a:solidFill>
                  <a:srgbClr val="92D050"/>
                </a:solidFill>
                <a:latin typeface="Arial" charset="0"/>
                <a:sym typeface="Webdings" pitchFamily="18" charset="2"/>
              </a:rPr>
              <a:t></a:t>
            </a:r>
            <a:endParaRPr lang="nl-BE" altLang="nl-BE" sz="2800" b="1" dirty="0">
              <a:solidFill>
                <a:srgbClr val="92D050"/>
              </a:solidFill>
              <a:latin typeface="Arial" charset="0"/>
              <a:sym typeface="Webdings" pitchFamily="18" charset="2"/>
            </a:endParaRPr>
          </a:p>
        </p:txBody>
      </p:sp>
      <p:sp>
        <p:nvSpPr>
          <p:cNvPr id="11" name="Zon 10"/>
          <p:cNvSpPr/>
          <p:nvPr/>
        </p:nvSpPr>
        <p:spPr>
          <a:xfrm>
            <a:off x="1547664" y="2780928"/>
            <a:ext cx="1080120" cy="1008112"/>
          </a:xfrm>
          <a:prstGeom prst="su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1547664" y="6250370"/>
            <a:ext cx="5690982" cy="461665"/>
          </a:xfrm>
          <a:prstGeom prst="rect">
            <a:avLst/>
          </a:prstGeom>
          <a:noFill/>
        </p:spPr>
        <p:txBody>
          <a:bodyPr wrap="none" rtlCol="0">
            <a:spAutoFit/>
          </a:bodyPr>
          <a:lstStyle/>
          <a:p>
            <a:r>
              <a:rPr lang="nl-BE" altLang="nl-BE" sz="2400" b="1" dirty="0" smtClean="0">
                <a:solidFill>
                  <a:srgbClr val="0070C0"/>
                </a:solidFill>
                <a:latin typeface="Arial" charset="0"/>
                <a:sym typeface="Webdings" pitchFamily="18" charset="2"/>
              </a:rPr>
              <a:t></a:t>
            </a:r>
            <a:r>
              <a:rPr lang="nl-BE" altLang="nl-BE" sz="2400" dirty="0" smtClean="0">
                <a:solidFill>
                  <a:srgbClr val="0070C0"/>
                </a:solidFill>
                <a:latin typeface="Arial" charset="0"/>
                <a:sym typeface="Webdings" pitchFamily="18" charset="2"/>
              </a:rPr>
              <a:t>gezond</a:t>
            </a:r>
            <a:r>
              <a:rPr lang="nl-BE" altLang="nl-BE" sz="2400" b="1" dirty="0" smtClean="0">
                <a:solidFill>
                  <a:srgbClr val="0070C0"/>
                </a:solidFill>
                <a:latin typeface="Arial" charset="0"/>
                <a:sym typeface="Webdings" pitchFamily="18" charset="2"/>
              </a:rPr>
              <a:t> 	</a:t>
            </a:r>
            <a:r>
              <a:rPr lang="nl-BE" altLang="nl-BE" sz="2400" b="1" dirty="0" smtClean="0">
                <a:solidFill>
                  <a:srgbClr val="92D050"/>
                </a:solidFill>
                <a:latin typeface="Arial" charset="0"/>
                <a:sym typeface="Webdings" pitchFamily="18" charset="2"/>
              </a:rPr>
              <a:t></a:t>
            </a:r>
            <a:r>
              <a:rPr lang="nl-BE" altLang="nl-BE" sz="2400" dirty="0" smtClean="0">
                <a:solidFill>
                  <a:srgbClr val="92D050"/>
                </a:solidFill>
                <a:latin typeface="Arial" charset="0"/>
                <a:sym typeface="Webdings" pitchFamily="18" charset="2"/>
              </a:rPr>
              <a:t>gevaccineerd</a:t>
            </a:r>
            <a:r>
              <a:rPr lang="nl-BE" altLang="nl-BE" sz="2400" b="1" dirty="0" smtClean="0">
                <a:solidFill>
                  <a:srgbClr val="92D050"/>
                </a:solidFill>
                <a:latin typeface="Arial" charset="0"/>
                <a:sym typeface="Webdings" pitchFamily="18" charset="2"/>
              </a:rPr>
              <a:t>	</a:t>
            </a:r>
            <a:r>
              <a:rPr lang="nl-BE" altLang="nl-BE" sz="2400" b="1" dirty="0" smtClean="0">
                <a:solidFill>
                  <a:srgbClr val="C00000"/>
                </a:solidFill>
                <a:latin typeface="Arial" charset="0"/>
                <a:sym typeface="Webdings" pitchFamily="18" charset="2"/>
              </a:rPr>
              <a:t></a:t>
            </a:r>
            <a:r>
              <a:rPr lang="nl-BE" altLang="nl-BE" sz="2400" dirty="0" smtClean="0">
                <a:solidFill>
                  <a:srgbClr val="C00000"/>
                </a:solidFill>
                <a:latin typeface="Arial" charset="0"/>
                <a:sym typeface="Webdings" pitchFamily="18" charset="2"/>
              </a:rPr>
              <a:t>ziek</a:t>
            </a:r>
            <a:endParaRPr lang="nl-BE" sz="2400" dirty="0"/>
          </a:p>
        </p:txBody>
      </p:sp>
    </p:spTree>
    <p:extLst>
      <p:ext uri="{BB962C8B-B14F-4D97-AF65-F5344CB8AC3E}">
        <p14:creationId xmlns:p14="http://schemas.microsoft.com/office/powerpoint/2010/main" val="800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Groepsimmuniteit</a:t>
            </a:r>
            <a:endParaRPr lang="nl-BE" altLang="nl-BE" sz="3200" dirty="0">
              <a:solidFill>
                <a:srgbClr val="0070C0"/>
              </a:solidFill>
              <a:latin typeface="Arial" charset="0"/>
            </a:endParaRPr>
          </a:p>
        </p:txBody>
      </p:sp>
      <p:sp>
        <p:nvSpPr>
          <p:cNvPr id="20" name="Tekstvak 19"/>
          <p:cNvSpPr txBox="1"/>
          <p:nvPr/>
        </p:nvSpPr>
        <p:spPr>
          <a:xfrm>
            <a:off x="1475656" y="6581001"/>
            <a:ext cx="2172967" cy="276999"/>
          </a:xfrm>
          <a:prstGeom prst="rect">
            <a:avLst/>
          </a:prstGeom>
          <a:noFill/>
        </p:spPr>
        <p:txBody>
          <a:bodyPr wrap="none" rtlCol="0">
            <a:spAutoFit/>
          </a:bodyPr>
          <a:lstStyle/>
          <a:p>
            <a:r>
              <a:rPr lang="fr-BE" sz="1200" dirty="0" err="1" smtClean="0"/>
              <a:t>Ref</a:t>
            </a:r>
            <a:r>
              <a:rPr lang="fr-BE" sz="1200" dirty="0" smtClean="0"/>
              <a:t>: CDC , </a:t>
            </a:r>
            <a:r>
              <a:rPr lang="fr-BE" sz="1200" dirty="0" err="1" smtClean="0"/>
              <a:t>Pishvili</a:t>
            </a:r>
            <a:r>
              <a:rPr lang="fr-BE" sz="1200" dirty="0" smtClean="0"/>
              <a:t> et al, JID 2010</a:t>
            </a:r>
            <a:endParaRPr lang="nl-BE" sz="12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784"/>
            <a:ext cx="5269189" cy="407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422" y="1033987"/>
            <a:ext cx="1954241" cy="196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477" y="1033987"/>
            <a:ext cx="1306264" cy="196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577" y="4003368"/>
            <a:ext cx="3466823" cy="271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37571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38113"/>
            <a:ext cx="8736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Hepatitis B: groepsimmuniteit</a:t>
            </a:r>
            <a:endParaRPr lang="nl-BE"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4" name="Afbeelding 3"/>
          <p:cNvPicPr>
            <a:picLocks noChangeAspect="1"/>
          </p:cNvPicPr>
          <p:nvPr/>
        </p:nvPicPr>
        <p:blipFill>
          <a:blip r:embed="rId2"/>
          <a:stretch>
            <a:fillRect/>
          </a:stretch>
        </p:blipFill>
        <p:spPr>
          <a:xfrm>
            <a:off x="323527" y="1268760"/>
            <a:ext cx="8515605" cy="4680520"/>
          </a:xfrm>
          <a:prstGeom prst="rect">
            <a:avLst/>
          </a:prstGeom>
        </p:spPr>
      </p:pic>
      <p:sp>
        <p:nvSpPr>
          <p:cNvPr id="6" name="Tekstvak 5"/>
          <p:cNvSpPr txBox="1"/>
          <p:nvPr/>
        </p:nvSpPr>
        <p:spPr>
          <a:xfrm>
            <a:off x="4407632" y="6079156"/>
            <a:ext cx="1350050" cy="461665"/>
          </a:xfrm>
          <a:prstGeom prst="rect">
            <a:avLst/>
          </a:prstGeom>
          <a:noFill/>
        </p:spPr>
        <p:txBody>
          <a:bodyPr wrap="none" rtlCol="0">
            <a:spAutoFit/>
          </a:bodyPr>
          <a:lstStyle/>
          <a:p>
            <a:r>
              <a:rPr lang="fr-BE" sz="2400" dirty="0" smtClean="0">
                <a:latin typeface="Arial" panose="020B0604020202020204" pitchFamily="34" charset="0"/>
                <a:cs typeface="Arial" panose="020B0604020202020204" pitchFamily="34" charset="0"/>
              </a:rPr>
              <a:t>Canada </a:t>
            </a:r>
            <a:endParaRPr lang="nl-BE" sz="2400" dirty="0">
              <a:latin typeface="Arial" panose="020B0604020202020204" pitchFamily="34" charset="0"/>
              <a:cs typeface="Arial" panose="020B0604020202020204" pitchFamily="34" charset="0"/>
            </a:endParaRPr>
          </a:p>
        </p:txBody>
      </p:sp>
      <p:sp>
        <p:nvSpPr>
          <p:cNvPr id="5" name="Tekstvak 4"/>
          <p:cNvSpPr txBox="1"/>
          <p:nvPr/>
        </p:nvSpPr>
        <p:spPr>
          <a:xfrm>
            <a:off x="971600" y="5949280"/>
            <a:ext cx="2772875" cy="646331"/>
          </a:xfrm>
          <a:prstGeom prst="rect">
            <a:avLst/>
          </a:prstGeom>
          <a:noFill/>
          <a:ln w="19050">
            <a:solidFill>
              <a:srgbClr val="C00000"/>
            </a:solidFill>
          </a:ln>
        </p:spPr>
        <p:txBody>
          <a:bodyPr wrap="none" rtlCol="0">
            <a:spAutoFit/>
          </a:bodyPr>
          <a:lstStyle/>
          <a:p>
            <a:r>
              <a:rPr lang="nl-BE" dirty="0" smtClean="0"/>
              <a:t>Vaccinatie tegen hepatitis B</a:t>
            </a:r>
          </a:p>
          <a:p>
            <a:r>
              <a:rPr lang="nl-BE" dirty="0" smtClean="0"/>
              <a:t>Zuigelingen</a:t>
            </a:r>
            <a:endParaRPr lang="nl-BE" dirty="0"/>
          </a:p>
        </p:txBody>
      </p:sp>
      <p:cxnSp>
        <p:nvCxnSpPr>
          <p:cNvPr id="8" name="Rechte verbindingslijn met pijl 7"/>
          <p:cNvCxnSpPr/>
          <p:nvPr/>
        </p:nvCxnSpPr>
        <p:spPr>
          <a:xfrm flipV="1">
            <a:off x="1475656" y="5085184"/>
            <a:ext cx="0" cy="86409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850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a:solidFill>
                  <a:srgbClr val="0070C0"/>
                </a:solidFill>
                <a:latin typeface="Arial" charset="0"/>
              </a:rPr>
              <a:t>Vaccinologie in een notendop</a:t>
            </a:r>
          </a:p>
        </p:txBody>
      </p:sp>
      <p:sp>
        <p:nvSpPr>
          <p:cNvPr id="5" name="Ovaal 4"/>
          <p:cNvSpPr/>
          <p:nvPr/>
        </p:nvSpPr>
        <p:spPr>
          <a:xfrm>
            <a:off x="3491880" y="3184027"/>
            <a:ext cx="1863364" cy="172819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Vaccins</a:t>
            </a:r>
            <a:endParaRPr lang="nl-BE" dirty="0"/>
          </a:p>
        </p:txBody>
      </p:sp>
      <p:sp>
        <p:nvSpPr>
          <p:cNvPr id="6" name="Tekstvak 5"/>
          <p:cNvSpPr txBox="1"/>
          <p:nvPr/>
        </p:nvSpPr>
        <p:spPr>
          <a:xfrm>
            <a:off x="1409697" y="2334095"/>
            <a:ext cx="1428596" cy="369332"/>
          </a:xfrm>
          <a:prstGeom prst="rect">
            <a:avLst/>
          </a:prstGeom>
          <a:solidFill>
            <a:schemeClr val="tx2">
              <a:lumMod val="60000"/>
              <a:lumOff val="40000"/>
            </a:schemeClr>
          </a:solidFill>
          <a:ln w="19050">
            <a:solidFill>
              <a:schemeClr val="tx2">
                <a:lumMod val="40000"/>
                <a:lumOff val="60000"/>
              </a:schemeClr>
            </a:solidFill>
          </a:ln>
        </p:spPr>
        <p:txBody>
          <a:bodyPr wrap="none" rtlCol="0">
            <a:spAutoFit/>
          </a:bodyPr>
          <a:lstStyle/>
          <a:p>
            <a:r>
              <a:rPr lang="nl-BE" dirty="0" smtClean="0"/>
              <a:t>Immunologie</a:t>
            </a:r>
            <a:endParaRPr lang="nl-BE" dirty="0"/>
          </a:p>
        </p:txBody>
      </p:sp>
      <p:sp>
        <p:nvSpPr>
          <p:cNvPr id="7" name="Tekstvak 6"/>
          <p:cNvSpPr txBox="1"/>
          <p:nvPr/>
        </p:nvSpPr>
        <p:spPr>
          <a:xfrm>
            <a:off x="3683872" y="1734575"/>
            <a:ext cx="1479379" cy="369332"/>
          </a:xfrm>
          <a:prstGeom prst="rect">
            <a:avLst/>
          </a:prstGeom>
          <a:solidFill>
            <a:schemeClr val="accent3"/>
          </a:solidFill>
          <a:ln w="19050">
            <a:solidFill>
              <a:schemeClr val="tx2">
                <a:lumMod val="40000"/>
                <a:lumOff val="60000"/>
              </a:schemeClr>
            </a:solidFill>
          </a:ln>
        </p:spPr>
        <p:txBody>
          <a:bodyPr wrap="none" rtlCol="0">
            <a:spAutoFit/>
          </a:bodyPr>
          <a:lstStyle/>
          <a:p>
            <a:r>
              <a:rPr lang="nl-BE" dirty="0" smtClean="0"/>
              <a:t>Microbiologie</a:t>
            </a:r>
            <a:endParaRPr lang="nl-BE" dirty="0"/>
          </a:p>
        </p:txBody>
      </p:sp>
      <p:sp>
        <p:nvSpPr>
          <p:cNvPr id="8" name="Tekstvak 7"/>
          <p:cNvSpPr txBox="1"/>
          <p:nvPr/>
        </p:nvSpPr>
        <p:spPr>
          <a:xfrm>
            <a:off x="6012160" y="2334095"/>
            <a:ext cx="1558247" cy="369332"/>
          </a:xfrm>
          <a:prstGeom prst="rect">
            <a:avLst/>
          </a:prstGeom>
          <a:solidFill>
            <a:srgbClr val="92D050"/>
          </a:solidFill>
          <a:ln w="19050">
            <a:solidFill>
              <a:schemeClr val="tx2">
                <a:lumMod val="40000"/>
                <a:lumOff val="60000"/>
              </a:schemeClr>
            </a:solidFill>
          </a:ln>
        </p:spPr>
        <p:txBody>
          <a:bodyPr wrap="none" rtlCol="0">
            <a:spAutoFit/>
          </a:bodyPr>
          <a:lstStyle/>
          <a:p>
            <a:r>
              <a:rPr lang="nl-BE" dirty="0" smtClean="0"/>
              <a:t>Infectieziekten</a:t>
            </a:r>
            <a:endParaRPr lang="nl-BE" dirty="0"/>
          </a:p>
        </p:txBody>
      </p:sp>
      <p:sp>
        <p:nvSpPr>
          <p:cNvPr id="9" name="Tekstvak 8"/>
          <p:cNvSpPr txBox="1"/>
          <p:nvPr/>
        </p:nvSpPr>
        <p:spPr>
          <a:xfrm>
            <a:off x="6444208" y="3863457"/>
            <a:ext cx="1519968" cy="369332"/>
          </a:xfrm>
          <a:prstGeom prst="rect">
            <a:avLst/>
          </a:prstGeom>
          <a:solidFill>
            <a:srgbClr val="FFFF00"/>
          </a:solidFill>
          <a:ln w="19050">
            <a:solidFill>
              <a:schemeClr val="tx2">
                <a:lumMod val="40000"/>
                <a:lumOff val="60000"/>
              </a:schemeClr>
            </a:solidFill>
          </a:ln>
        </p:spPr>
        <p:txBody>
          <a:bodyPr wrap="none" rtlCol="0">
            <a:spAutoFit/>
          </a:bodyPr>
          <a:lstStyle/>
          <a:p>
            <a:r>
              <a:rPr lang="nl-BE" dirty="0" smtClean="0"/>
              <a:t>Epidemiologie</a:t>
            </a:r>
            <a:endParaRPr lang="nl-BE" dirty="0"/>
          </a:p>
        </p:txBody>
      </p:sp>
      <p:sp>
        <p:nvSpPr>
          <p:cNvPr id="10" name="Tekstvak 9"/>
          <p:cNvSpPr txBox="1"/>
          <p:nvPr/>
        </p:nvSpPr>
        <p:spPr>
          <a:xfrm>
            <a:off x="5861863" y="5416275"/>
            <a:ext cx="2467599" cy="369332"/>
          </a:xfrm>
          <a:prstGeom prst="rect">
            <a:avLst/>
          </a:prstGeom>
          <a:solidFill>
            <a:srgbClr val="FFC000"/>
          </a:solidFill>
          <a:ln w="19050">
            <a:solidFill>
              <a:schemeClr val="tx2">
                <a:lumMod val="40000"/>
                <a:lumOff val="60000"/>
              </a:schemeClr>
            </a:solidFill>
          </a:ln>
        </p:spPr>
        <p:txBody>
          <a:bodyPr wrap="none" rtlCol="0">
            <a:spAutoFit/>
          </a:bodyPr>
          <a:lstStyle/>
          <a:p>
            <a:r>
              <a:rPr lang="nl-BE" dirty="0"/>
              <a:t>Gezondheidszorg/beleid</a:t>
            </a:r>
          </a:p>
        </p:txBody>
      </p:sp>
      <p:sp>
        <p:nvSpPr>
          <p:cNvPr id="11" name="Tekstvak 10"/>
          <p:cNvSpPr txBox="1"/>
          <p:nvPr/>
        </p:nvSpPr>
        <p:spPr>
          <a:xfrm>
            <a:off x="251520" y="5416275"/>
            <a:ext cx="2591350" cy="369332"/>
          </a:xfrm>
          <a:prstGeom prst="rect">
            <a:avLst/>
          </a:prstGeom>
          <a:solidFill>
            <a:srgbClr val="C00000"/>
          </a:solidFill>
          <a:ln w="19050">
            <a:solidFill>
              <a:schemeClr val="tx2">
                <a:lumMod val="40000"/>
                <a:lumOff val="60000"/>
              </a:schemeClr>
            </a:solidFill>
          </a:ln>
        </p:spPr>
        <p:txBody>
          <a:bodyPr wrap="none" rtlCol="0">
            <a:spAutoFit/>
          </a:bodyPr>
          <a:lstStyle/>
          <a:p>
            <a:r>
              <a:rPr lang="nl-BE" dirty="0" smtClean="0"/>
              <a:t>Mathematische modellen</a:t>
            </a:r>
            <a:endParaRPr lang="nl-BE" dirty="0"/>
          </a:p>
        </p:txBody>
      </p:sp>
      <p:sp>
        <p:nvSpPr>
          <p:cNvPr id="12" name="Tekstvak 11"/>
          <p:cNvSpPr txBox="1"/>
          <p:nvPr/>
        </p:nvSpPr>
        <p:spPr>
          <a:xfrm>
            <a:off x="323528" y="3863457"/>
            <a:ext cx="2114425" cy="369332"/>
          </a:xfrm>
          <a:prstGeom prst="rect">
            <a:avLst/>
          </a:prstGeom>
          <a:solidFill>
            <a:srgbClr val="9933FF"/>
          </a:solidFill>
          <a:ln w="19050">
            <a:solidFill>
              <a:schemeClr val="tx2">
                <a:lumMod val="40000"/>
                <a:lumOff val="60000"/>
              </a:schemeClr>
            </a:solidFill>
          </a:ln>
        </p:spPr>
        <p:txBody>
          <a:bodyPr wrap="none" rtlCol="0">
            <a:spAutoFit/>
          </a:bodyPr>
          <a:lstStyle/>
          <a:p>
            <a:r>
              <a:rPr lang="nl-BE" dirty="0" smtClean="0"/>
              <a:t>Economische impact</a:t>
            </a:r>
            <a:endParaRPr lang="nl-BE" dirty="0"/>
          </a:p>
        </p:txBody>
      </p:sp>
      <p:sp>
        <p:nvSpPr>
          <p:cNvPr id="13" name="Tekstvak 12"/>
          <p:cNvSpPr txBox="1"/>
          <p:nvPr/>
        </p:nvSpPr>
        <p:spPr>
          <a:xfrm>
            <a:off x="3516529" y="6084004"/>
            <a:ext cx="1805027" cy="369332"/>
          </a:xfrm>
          <a:prstGeom prst="rect">
            <a:avLst/>
          </a:prstGeom>
          <a:solidFill>
            <a:srgbClr val="FF9900"/>
          </a:solidFill>
          <a:ln w="19050">
            <a:solidFill>
              <a:schemeClr val="tx2">
                <a:lumMod val="40000"/>
                <a:lumOff val="60000"/>
              </a:schemeClr>
            </a:solidFill>
          </a:ln>
        </p:spPr>
        <p:txBody>
          <a:bodyPr wrap="square" rtlCol="0">
            <a:spAutoFit/>
          </a:bodyPr>
          <a:lstStyle/>
          <a:p>
            <a:pPr algn="ctr"/>
            <a:r>
              <a:rPr lang="nl-BE" dirty="0" smtClean="0"/>
              <a:t>Psychologie</a:t>
            </a:r>
            <a:endParaRPr lang="nl-BE" dirty="0"/>
          </a:p>
        </p:txBody>
      </p:sp>
      <p:cxnSp>
        <p:nvCxnSpPr>
          <p:cNvPr id="14" name="Rechte verbindingslijn met pijl 13"/>
          <p:cNvCxnSpPr>
            <a:stCxn id="6" idx="3"/>
            <a:endCxn id="5" idx="1"/>
          </p:cNvCxnSpPr>
          <p:nvPr/>
        </p:nvCxnSpPr>
        <p:spPr>
          <a:xfrm>
            <a:off x="2838293" y="2518761"/>
            <a:ext cx="926470" cy="9183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7" idx="2"/>
            <a:endCxn id="5" idx="0"/>
          </p:cNvCxnSpPr>
          <p:nvPr/>
        </p:nvCxnSpPr>
        <p:spPr>
          <a:xfrm>
            <a:off x="4423562" y="2103907"/>
            <a:ext cx="0" cy="10801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a:stCxn id="8" idx="1"/>
            <a:endCxn id="5" idx="7"/>
          </p:cNvCxnSpPr>
          <p:nvPr/>
        </p:nvCxnSpPr>
        <p:spPr>
          <a:xfrm flipH="1">
            <a:off x="5082361" y="2518761"/>
            <a:ext cx="929799" cy="9183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5" idx="6"/>
            <a:endCxn id="9" idx="1"/>
          </p:cNvCxnSpPr>
          <p:nvPr/>
        </p:nvCxnSpPr>
        <p:spPr>
          <a:xfrm>
            <a:off x="5355244" y="4048123"/>
            <a:ext cx="108896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5" idx="5"/>
            <a:endCxn id="10" idx="1"/>
          </p:cNvCxnSpPr>
          <p:nvPr/>
        </p:nvCxnSpPr>
        <p:spPr>
          <a:xfrm>
            <a:off x="5082361" y="4659131"/>
            <a:ext cx="779502" cy="9418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5" idx="4"/>
            <a:endCxn id="13" idx="0"/>
          </p:cNvCxnSpPr>
          <p:nvPr/>
        </p:nvCxnSpPr>
        <p:spPr>
          <a:xfrm flipH="1">
            <a:off x="4419043" y="4912219"/>
            <a:ext cx="4519" cy="11717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5" idx="3"/>
            <a:endCxn id="11" idx="3"/>
          </p:cNvCxnSpPr>
          <p:nvPr/>
        </p:nvCxnSpPr>
        <p:spPr>
          <a:xfrm flipH="1">
            <a:off x="2842870" y="4659131"/>
            <a:ext cx="921893" cy="9418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stCxn id="5" idx="2"/>
            <a:endCxn id="12" idx="3"/>
          </p:cNvCxnSpPr>
          <p:nvPr/>
        </p:nvCxnSpPr>
        <p:spPr>
          <a:xfrm flipH="1">
            <a:off x="2437953" y="4048123"/>
            <a:ext cx="105392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Ovaal 21"/>
          <p:cNvSpPr/>
          <p:nvPr/>
        </p:nvSpPr>
        <p:spPr>
          <a:xfrm>
            <a:off x="971600" y="1919241"/>
            <a:ext cx="2332216" cy="12647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al 22"/>
          <p:cNvSpPr/>
          <p:nvPr/>
        </p:nvSpPr>
        <p:spPr>
          <a:xfrm>
            <a:off x="3301528" y="1373865"/>
            <a:ext cx="2332216" cy="12647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al 23"/>
          <p:cNvSpPr/>
          <p:nvPr/>
        </p:nvSpPr>
        <p:spPr>
          <a:xfrm>
            <a:off x="6038084" y="3442929"/>
            <a:ext cx="2332216" cy="12647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6" name="Ovaal 25"/>
          <p:cNvSpPr/>
          <p:nvPr/>
        </p:nvSpPr>
        <p:spPr>
          <a:xfrm>
            <a:off x="3257454" y="5571882"/>
            <a:ext cx="2332216" cy="12647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172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78594" y="1700808"/>
            <a:ext cx="87316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sz="3200" dirty="0" smtClean="0">
                <a:solidFill>
                  <a:srgbClr val="0070C0"/>
                </a:solidFill>
                <a:sym typeface="Webdings" pitchFamily="18" charset="2"/>
              </a:rPr>
              <a:t>We mogen stoppen met vaccineren</a:t>
            </a:r>
            <a:endParaRPr lang="nl-NL" altLang="nl-BE" sz="3200" dirty="0">
              <a:solidFill>
                <a:srgbClr val="0070C0"/>
              </a:solidFill>
            </a:endParaRPr>
          </a:p>
        </p:txBody>
      </p:sp>
      <p:sp>
        <p:nvSpPr>
          <p:cNvPr id="5"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2" name="Afbeelding 1"/>
          <p:cNvPicPr>
            <a:picLocks noChangeAspect="1"/>
          </p:cNvPicPr>
          <p:nvPr/>
        </p:nvPicPr>
        <p:blipFill>
          <a:blip r:embed="rId2"/>
          <a:stretch>
            <a:fillRect/>
          </a:stretch>
        </p:blipFill>
        <p:spPr>
          <a:xfrm>
            <a:off x="2339752" y="2564904"/>
            <a:ext cx="4818112" cy="3613584"/>
          </a:xfrm>
          <a:prstGeom prst="rect">
            <a:avLst/>
          </a:prstGeom>
        </p:spPr>
      </p:pic>
    </p:spTree>
    <p:extLst>
      <p:ext uri="{BB962C8B-B14F-4D97-AF65-F5344CB8AC3E}">
        <p14:creationId xmlns:p14="http://schemas.microsoft.com/office/powerpoint/2010/main" val="1490392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04800" y="179929"/>
            <a:ext cx="87316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sz="3200" dirty="0" smtClean="0">
                <a:solidFill>
                  <a:srgbClr val="0070C0"/>
                </a:solidFill>
                <a:sym typeface="Webdings" pitchFamily="18" charset="2"/>
              </a:rPr>
              <a:t>We mogen stoppen met vaccineren</a:t>
            </a:r>
            <a:endParaRPr lang="nl-NL" altLang="nl-BE" sz="3200" dirty="0">
              <a:solidFill>
                <a:srgbClr val="0070C0"/>
              </a:solidFill>
            </a:endParaRPr>
          </a:p>
        </p:txBody>
      </p:sp>
      <p:sp>
        <p:nvSpPr>
          <p:cNvPr id="5"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kstvak 6"/>
          <p:cNvSpPr txBox="1"/>
          <p:nvPr/>
        </p:nvSpPr>
        <p:spPr>
          <a:xfrm>
            <a:off x="467544" y="1163606"/>
            <a:ext cx="6148286" cy="430887"/>
          </a:xfrm>
          <a:prstGeom prst="rect">
            <a:avLst/>
          </a:prstGeom>
          <a:noFill/>
        </p:spPr>
        <p:txBody>
          <a:bodyPr wrap="none" rtlCol="0">
            <a:spAutoFit/>
          </a:bodyPr>
          <a:lstStyle/>
          <a:p>
            <a:r>
              <a:rPr lang="nl-BE" sz="2200" dirty="0" smtClean="0">
                <a:latin typeface="Arial" panose="020B0604020202020204" pitchFamily="34" charset="0"/>
                <a:cs typeface="Arial" panose="020B0604020202020204" pitchFamily="34" charset="0"/>
              </a:rPr>
              <a:t>Kinkhoest in het Verenigd Koninkrijk in jaren ‘70</a:t>
            </a:r>
            <a:endParaRPr lang="nl-BE" sz="2200" dirty="0">
              <a:latin typeface="Arial" panose="020B0604020202020204" pitchFamily="34" charset="0"/>
              <a:cs typeface="Arial" panose="020B0604020202020204" pitchFamily="34" charset="0"/>
            </a:endParaRPr>
          </a:p>
        </p:txBody>
      </p:sp>
      <p:sp>
        <p:nvSpPr>
          <p:cNvPr id="8" name="Tekstvak 7"/>
          <p:cNvSpPr txBox="1"/>
          <p:nvPr/>
        </p:nvSpPr>
        <p:spPr>
          <a:xfrm>
            <a:off x="5989104" y="6453336"/>
            <a:ext cx="3012491" cy="276999"/>
          </a:xfrm>
          <a:prstGeom prst="rect">
            <a:avLst/>
          </a:prstGeom>
          <a:noFill/>
        </p:spPr>
        <p:txBody>
          <a:bodyPr wrap="none" rtlCol="0">
            <a:spAutoFit/>
          </a:bodyPr>
          <a:lstStyle/>
          <a:p>
            <a:r>
              <a:rPr lang="fr-BE" sz="1200" dirty="0" err="1" smtClean="0"/>
              <a:t>Ref</a:t>
            </a:r>
            <a:r>
              <a:rPr lang="fr-BE" sz="1200" dirty="0" smtClean="0"/>
              <a:t>: </a:t>
            </a:r>
            <a:r>
              <a:rPr lang="nl-BE" sz="1200" dirty="0"/>
              <a:t>G </a:t>
            </a:r>
            <a:r>
              <a:rPr lang="nl-BE" sz="1200" dirty="0" err="1" smtClean="0"/>
              <a:t>Amirthalingam</a:t>
            </a:r>
            <a:r>
              <a:rPr lang="nl-BE" sz="1200" dirty="0" smtClean="0"/>
              <a:t>, </a:t>
            </a:r>
            <a:r>
              <a:rPr lang="fr-BE" sz="1200" dirty="0" err="1" smtClean="0"/>
              <a:t>Eurosurveillance</a:t>
            </a:r>
            <a:r>
              <a:rPr lang="fr-BE" sz="1200" dirty="0" smtClean="0"/>
              <a:t>, 2013</a:t>
            </a:r>
            <a:endParaRPr lang="nl-BE" sz="1200" dirty="0"/>
          </a:p>
        </p:txBody>
      </p:sp>
      <p:pic>
        <p:nvPicPr>
          <p:cNvPr id="2" name="Afbeelding 1"/>
          <p:cNvPicPr>
            <a:picLocks noChangeAspect="1"/>
          </p:cNvPicPr>
          <p:nvPr/>
        </p:nvPicPr>
        <p:blipFill>
          <a:blip r:embed="rId2"/>
          <a:stretch>
            <a:fillRect/>
          </a:stretch>
        </p:blipFill>
        <p:spPr>
          <a:xfrm>
            <a:off x="70445" y="1627607"/>
            <a:ext cx="8982075" cy="4657725"/>
          </a:xfrm>
          <a:prstGeom prst="rect">
            <a:avLst/>
          </a:prstGeom>
        </p:spPr>
      </p:pic>
    </p:spTree>
    <p:extLst>
      <p:ext uri="{BB962C8B-B14F-4D97-AF65-F5344CB8AC3E}">
        <p14:creationId xmlns:p14="http://schemas.microsoft.com/office/powerpoint/2010/main" val="3208803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04800" y="179929"/>
            <a:ext cx="87316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sz="3200" dirty="0" smtClean="0">
                <a:solidFill>
                  <a:srgbClr val="0070C0"/>
                </a:solidFill>
                <a:sym typeface="Webdings" pitchFamily="18" charset="2"/>
              </a:rPr>
              <a:t>We mogen stoppen met vaccineren</a:t>
            </a:r>
            <a:endParaRPr lang="nl-NL" altLang="nl-BE" sz="3200" dirty="0">
              <a:solidFill>
                <a:srgbClr val="0070C0"/>
              </a:solidFill>
            </a:endParaRPr>
          </a:p>
        </p:txBody>
      </p:sp>
      <p:sp>
        <p:nvSpPr>
          <p:cNvPr id="5"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2" name="Afbeelding 1"/>
          <p:cNvPicPr>
            <a:picLocks noChangeAspect="1"/>
          </p:cNvPicPr>
          <p:nvPr/>
        </p:nvPicPr>
        <p:blipFill>
          <a:blip r:embed="rId2"/>
          <a:stretch>
            <a:fillRect/>
          </a:stretch>
        </p:blipFill>
        <p:spPr>
          <a:xfrm>
            <a:off x="539552" y="1844824"/>
            <a:ext cx="7010400" cy="3619500"/>
          </a:xfrm>
          <a:prstGeom prst="rect">
            <a:avLst/>
          </a:prstGeom>
        </p:spPr>
      </p:pic>
      <p:sp>
        <p:nvSpPr>
          <p:cNvPr id="4" name="Tekstvak 3"/>
          <p:cNvSpPr txBox="1"/>
          <p:nvPr/>
        </p:nvSpPr>
        <p:spPr>
          <a:xfrm>
            <a:off x="545307" y="1205593"/>
            <a:ext cx="4045146" cy="430887"/>
          </a:xfrm>
          <a:prstGeom prst="rect">
            <a:avLst/>
          </a:prstGeom>
          <a:noFill/>
        </p:spPr>
        <p:txBody>
          <a:bodyPr wrap="none" rtlCol="0">
            <a:spAutoFit/>
          </a:bodyPr>
          <a:lstStyle/>
          <a:p>
            <a:r>
              <a:rPr lang="nl-BE" sz="2200" dirty="0" smtClean="0">
                <a:latin typeface="Arial" panose="020B0604020202020204" pitchFamily="34" charset="0"/>
                <a:cs typeface="Arial" panose="020B0604020202020204" pitchFamily="34" charset="0"/>
              </a:rPr>
              <a:t>Mazelen in Verenigd Koninkrijk</a:t>
            </a:r>
            <a:endParaRPr lang="nl-BE" sz="2200" dirty="0">
              <a:latin typeface="Arial" panose="020B0604020202020204" pitchFamily="34" charset="0"/>
              <a:cs typeface="Arial" panose="020B0604020202020204" pitchFamily="34" charset="0"/>
            </a:endParaRPr>
          </a:p>
        </p:txBody>
      </p:sp>
      <p:pic>
        <p:nvPicPr>
          <p:cNvPr id="7" name="Picture 1"/>
          <p:cNvPicPr>
            <a:picLocks noChangeAspect="1"/>
          </p:cNvPicPr>
          <p:nvPr/>
        </p:nvPicPr>
        <p:blipFill>
          <a:blip r:embed="rId3"/>
          <a:stretch>
            <a:fillRect/>
          </a:stretch>
        </p:blipFill>
        <p:spPr>
          <a:xfrm>
            <a:off x="1871502" y="1799491"/>
            <a:ext cx="7261088" cy="4829825"/>
          </a:xfrm>
          <a:prstGeom prst="rect">
            <a:avLst/>
          </a:prstGeom>
        </p:spPr>
      </p:pic>
      <p:pic>
        <p:nvPicPr>
          <p:cNvPr id="3" name="Afbeelding 2"/>
          <p:cNvPicPr>
            <a:picLocks noChangeAspect="1"/>
          </p:cNvPicPr>
          <p:nvPr/>
        </p:nvPicPr>
        <p:blipFill>
          <a:blip r:embed="rId4"/>
          <a:stretch>
            <a:fillRect/>
          </a:stretch>
        </p:blipFill>
        <p:spPr>
          <a:xfrm>
            <a:off x="3070348" y="1715622"/>
            <a:ext cx="5962650" cy="4914900"/>
          </a:xfrm>
          <a:prstGeom prst="rect">
            <a:avLst/>
          </a:prstGeom>
        </p:spPr>
      </p:pic>
    </p:spTree>
    <p:extLst>
      <p:ext uri="{BB962C8B-B14F-4D97-AF65-F5344CB8AC3E}">
        <p14:creationId xmlns:p14="http://schemas.microsoft.com/office/powerpoint/2010/main" val="250332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04800" y="179929"/>
            <a:ext cx="87316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sz="3200" dirty="0" smtClean="0">
                <a:solidFill>
                  <a:srgbClr val="0070C0"/>
                </a:solidFill>
                <a:sym typeface="Webdings" pitchFamily="18" charset="2"/>
              </a:rPr>
              <a:t>We mogen stoppen met vaccineren</a:t>
            </a:r>
            <a:endParaRPr lang="nl-NL" altLang="nl-BE" sz="3200" dirty="0">
              <a:solidFill>
                <a:srgbClr val="0070C0"/>
              </a:solidFill>
            </a:endParaRPr>
          </a:p>
        </p:txBody>
      </p:sp>
      <p:sp>
        <p:nvSpPr>
          <p:cNvPr id="5"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2" name="Afbeelding 1"/>
          <p:cNvPicPr>
            <a:picLocks noChangeAspect="1"/>
          </p:cNvPicPr>
          <p:nvPr/>
        </p:nvPicPr>
        <p:blipFill>
          <a:blip r:embed="rId2"/>
          <a:stretch>
            <a:fillRect/>
          </a:stretch>
        </p:blipFill>
        <p:spPr>
          <a:xfrm>
            <a:off x="762000" y="1340768"/>
            <a:ext cx="7620000" cy="4924425"/>
          </a:xfrm>
          <a:prstGeom prst="rect">
            <a:avLst/>
          </a:prstGeom>
        </p:spPr>
      </p:pic>
    </p:spTree>
    <p:extLst>
      <p:ext uri="{BB962C8B-B14F-4D97-AF65-F5344CB8AC3E}">
        <p14:creationId xmlns:p14="http://schemas.microsoft.com/office/powerpoint/2010/main" val="84206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Vertrouwen in vaccinatie</a:t>
            </a:r>
            <a:endParaRPr lang="nl-BE" altLang="nl-BE" sz="3200" dirty="0">
              <a:solidFill>
                <a:srgbClr val="0070C0"/>
              </a:solidFill>
              <a:latin typeface="Arial" charset="0"/>
            </a:endParaRPr>
          </a:p>
        </p:txBody>
      </p:sp>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3" name="Afbeelding 2"/>
          <p:cNvPicPr>
            <a:picLocks noChangeAspect="1"/>
          </p:cNvPicPr>
          <p:nvPr/>
        </p:nvPicPr>
        <p:blipFill>
          <a:blip r:embed="rId2"/>
          <a:stretch>
            <a:fillRect/>
          </a:stretch>
        </p:blipFill>
        <p:spPr>
          <a:xfrm>
            <a:off x="4960502" y="4437112"/>
            <a:ext cx="3982332" cy="2087513"/>
          </a:xfrm>
          <a:prstGeom prst="rect">
            <a:avLst/>
          </a:prstGeom>
        </p:spPr>
      </p:pic>
      <p:sp>
        <p:nvSpPr>
          <p:cNvPr id="8" name="Text Box 6"/>
          <p:cNvSpPr txBox="1">
            <a:spLocks noChangeArrowheads="1"/>
          </p:cNvSpPr>
          <p:nvPr/>
        </p:nvSpPr>
        <p:spPr bwMode="auto">
          <a:xfrm>
            <a:off x="262856" y="1312220"/>
            <a:ext cx="856907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600" dirty="0" smtClean="0">
                <a:solidFill>
                  <a:schemeClr val="accent6">
                    <a:lumMod val="75000"/>
                  </a:schemeClr>
                </a:solidFill>
                <a:latin typeface="Arial" panose="020B0604020202020204" pitchFamily="34" charset="0"/>
                <a:cs typeface="Arial" panose="020B0604020202020204" pitchFamily="34" charset="0"/>
                <a:sym typeface="Webdings" pitchFamily="18" charset="2"/>
              </a:rPr>
              <a:t>Waarom willen ouders stoppen met vaccineren?</a:t>
            </a:r>
          </a:p>
          <a:p>
            <a:endParaRPr lang="nl-NL" altLang="nl-BE" sz="20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pPr marL="1519238" indent="-1066800"/>
            <a:r>
              <a:rPr lang="nl-NL" altLang="nl-BE" dirty="0">
                <a:latin typeface="Arial" panose="020B0604020202020204" pitchFamily="34" charset="0"/>
                <a:cs typeface="Arial" panose="020B0604020202020204" pitchFamily="34" charset="0"/>
                <a:sym typeface="Webdings" pitchFamily="18" charset="2"/>
              </a:rPr>
              <a:t>1. </a:t>
            </a:r>
            <a:r>
              <a:rPr lang="nl-NL" altLang="nl-BE" dirty="0" smtClean="0">
                <a:latin typeface="Arial" panose="020B0604020202020204" pitchFamily="34" charset="0"/>
                <a:cs typeface="Arial" panose="020B0604020202020204" pitchFamily="34" charset="0"/>
                <a:sym typeface="Webdings" pitchFamily="18" charset="2"/>
              </a:rPr>
              <a:t>Jonge ouders kennen de echte ziekte waartegen men vaccineert niet meer</a:t>
            </a:r>
            <a:endParaRPr lang="nl-NL" altLang="nl-BE" dirty="0">
              <a:latin typeface="Arial" panose="020B0604020202020204" pitchFamily="34" charset="0"/>
              <a:cs typeface="Arial" panose="020B0604020202020204" pitchFamily="34" charset="0"/>
              <a:sym typeface="Webdings" pitchFamily="18" charset="2"/>
            </a:endParaRPr>
          </a:p>
          <a:p>
            <a:pPr marL="1252538" indent="-352425">
              <a:tabLst>
                <a:tab pos="1252538" algn="l"/>
              </a:tabLst>
            </a:pPr>
            <a:endParaRPr lang="nl-NL" altLang="nl-BE" dirty="0">
              <a:latin typeface="Arial" panose="020B0604020202020204" pitchFamily="34" charset="0"/>
              <a:cs typeface="Arial" panose="020B0604020202020204" pitchFamily="34" charset="0"/>
              <a:sym typeface="Webdings" pitchFamily="18" charset="2"/>
            </a:endParaRPr>
          </a:p>
          <a:p>
            <a:pPr marL="1519238" indent="-1066800"/>
            <a:r>
              <a:rPr lang="nl-NL" altLang="nl-BE" dirty="0">
                <a:latin typeface="Arial" panose="020B0604020202020204" pitchFamily="34" charset="0"/>
                <a:cs typeface="Arial" panose="020B0604020202020204" pitchFamily="34" charset="0"/>
                <a:sym typeface="Webdings" pitchFamily="18" charset="2"/>
              </a:rPr>
              <a:t>2. </a:t>
            </a:r>
            <a:r>
              <a:rPr lang="nl-NL" altLang="nl-BE" dirty="0" smtClean="0">
                <a:latin typeface="Arial" panose="020B0604020202020204" pitchFamily="34" charset="0"/>
                <a:cs typeface="Arial" panose="020B0604020202020204" pitchFamily="34" charset="0"/>
                <a:sym typeface="Webdings" pitchFamily="18" charset="2"/>
              </a:rPr>
              <a:t>Jonge ouders zien alleen nog mogelijke negatieve kanten van vaccinatie </a:t>
            </a:r>
            <a:r>
              <a:rPr lang="nl-NL" altLang="nl-BE" dirty="0" smtClean="0">
                <a:latin typeface="Arial" panose="020B0604020202020204" pitchFamily="34" charset="0"/>
                <a:cs typeface="Arial" panose="020B0604020202020204" pitchFamily="34" charset="0"/>
                <a:sym typeface="Wingdings" panose="05000000000000000000" pitchFamily="2" charset="2"/>
              </a:rPr>
              <a:t> verspreid via internet en sociale media</a:t>
            </a:r>
            <a:endParaRPr lang="nl-NL" altLang="nl-BE" sz="2600" dirty="0" smtClean="0">
              <a:latin typeface="Arial" panose="020B0604020202020204" pitchFamily="34" charset="0"/>
              <a:cs typeface="Arial" panose="020B0604020202020204" pitchFamily="34" charset="0"/>
              <a:sym typeface="Webdings" pitchFamily="18" charset="2"/>
            </a:endParaRPr>
          </a:p>
          <a:p>
            <a:pPr marL="457200" indent="-457200">
              <a:buFont typeface="Webdings" pitchFamily="18" charset="2"/>
              <a:buChar char="ø"/>
            </a:pPr>
            <a:endParaRPr lang="nl-NL" altLang="nl-BE" sz="2600" dirty="0">
              <a:solidFill>
                <a:schemeClr val="accent6">
                  <a:lumMod val="75000"/>
                </a:schemeClr>
              </a:solidFill>
              <a:latin typeface="Arial" panose="020B0604020202020204" pitchFamily="34" charset="0"/>
              <a:cs typeface="Arial" panose="020B0604020202020204" pitchFamily="34" charset="0"/>
              <a:sym typeface="Webdings" pitchFamily="18" charset="2"/>
            </a:endParaRPr>
          </a:p>
        </p:txBody>
      </p:sp>
    </p:spTree>
    <p:extLst>
      <p:ext uri="{BB962C8B-B14F-4D97-AF65-F5344CB8AC3E}">
        <p14:creationId xmlns:p14="http://schemas.microsoft.com/office/powerpoint/2010/main" val="428935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6"/>
          <p:cNvSpPr txBox="1">
            <a:spLocks noChangeArrowheads="1"/>
          </p:cNvSpPr>
          <p:nvPr/>
        </p:nvSpPr>
        <p:spPr bwMode="auto">
          <a:xfrm>
            <a:off x="287462" y="1196752"/>
            <a:ext cx="8569076"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600" dirty="0" smtClean="0">
                <a:solidFill>
                  <a:schemeClr val="accent6">
                    <a:lumMod val="75000"/>
                  </a:schemeClr>
                </a:solidFill>
                <a:latin typeface="Arial" panose="020B0604020202020204" pitchFamily="34" charset="0"/>
                <a:cs typeface="Arial" panose="020B0604020202020204" pitchFamily="34" charset="0"/>
                <a:sym typeface="Webdings" pitchFamily="18" charset="2"/>
              </a:rPr>
              <a:t>Internet speelt belangrijke rol in verspreiding van informatie</a:t>
            </a:r>
          </a:p>
          <a:p>
            <a:endParaRPr lang="nl-NL" altLang="nl-BE" sz="20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r>
              <a:rPr lang="nl-NL" altLang="nl-BE" dirty="0" smtClean="0">
                <a:latin typeface="Arial" panose="020B0604020202020204" pitchFamily="34" charset="0"/>
                <a:cs typeface="Arial" panose="020B0604020202020204" pitchFamily="34" charset="0"/>
                <a:sym typeface="Webdings" pitchFamily="18" charset="2"/>
              </a:rPr>
              <a:t>Informatie </a:t>
            </a:r>
            <a:r>
              <a:rPr lang="nl-NL" altLang="nl-BE" dirty="0" err="1" smtClean="0">
                <a:latin typeface="Arial" panose="020B0604020202020204" pitchFamily="34" charset="0"/>
                <a:cs typeface="Arial" panose="020B0604020202020204" pitchFamily="34" charset="0"/>
                <a:sym typeface="Webdings" pitchFamily="18" charset="2"/>
              </a:rPr>
              <a:t>mbt</a:t>
            </a:r>
            <a:r>
              <a:rPr lang="nl-NL" altLang="nl-BE" dirty="0" smtClean="0">
                <a:latin typeface="Arial" panose="020B0604020202020204" pitchFamily="34" charset="0"/>
                <a:cs typeface="Arial" panose="020B0604020202020204" pitchFamily="34" charset="0"/>
                <a:sym typeface="Webdings" pitchFamily="18" charset="2"/>
              </a:rPr>
              <a:t> vaccinatie is veranderd</a:t>
            </a:r>
          </a:p>
          <a:p>
            <a:endParaRPr lang="nl-NL" altLang="nl-BE" sz="20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pPr marL="800100" indent="-347663">
              <a:buAutoNum type="arabicPeriod"/>
            </a:pP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Oorsprong van informatie:</a:t>
            </a:r>
            <a:endParaRPr lang="nl-NL" altLang="nl-BE" dirty="0" smtClean="0">
              <a:latin typeface="Arial" panose="020B0604020202020204" pitchFamily="34" charset="0"/>
              <a:cs typeface="Arial" panose="020B0604020202020204" pitchFamily="34" charset="0"/>
              <a:sym typeface="Webdings" pitchFamily="18" charset="2"/>
            </a:endParaRPr>
          </a:p>
          <a:p>
            <a:pPr marL="452438"/>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	</a:t>
            </a:r>
            <a:r>
              <a:rPr lang="nl-NL" altLang="nl-BE" dirty="0">
                <a:latin typeface="Arial" panose="020B0604020202020204" pitchFamily="34" charset="0"/>
                <a:cs typeface="Arial" panose="020B0604020202020204" pitchFamily="34" charset="0"/>
                <a:sym typeface="Webdings" pitchFamily="18" charset="2"/>
              </a:rPr>
              <a:t> </a:t>
            </a:r>
            <a:r>
              <a:rPr lang="nl-NL" altLang="nl-BE" dirty="0" smtClean="0">
                <a:latin typeface="Arial" panose="020B0604020202020204" pitchFamily="34" charset="0"/>
                <a:cs typeface="Arial" panose="020B0604020202020204" pitchFamily="34" charset="0"/>
                <a:sym typeface="Webdings" pitchFamily="18" charset="2"/>
              </a:rPr>
              <a:t>sociale netwerken versus artsen/experten</a:t>
            </a:r>
            <a:endPar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endParaRPr>
          </a:p>
          <a:p>
            <a:pPr marL="1252538" indent="-352425">
              <a:tabLst>
                <a:tab pos="1252538" algn="l"/>
              </a:tabLst>
            </a:pPr>
            <a:endParaRPr lang="nl-NL" altLang="nl-BE" dirty="0">
              <a:latin typeface="Arial" panose="020B0604020202020204" pitchFamily="34" charset="0"/>
              <a:cs typeface="Arial" panose="020B0604020202020204" pitchFamily="34" charset="0"/>
              <a:sym typeface="Webdings" pitchFamily="18" charset="2"/>
            </a:endParaRPr>
          </a:p>
          <a:p>
            <a:pPr marL="1519238" indent="-1066800"/>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2. </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Aard van de informatie</a:t>
            </a:r>
          </a:p>
          <a:p>
            <a:pPr marL="985838" indent="-533400"/>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	</a:t>
            </a:r>
            <a:r>
              <a:rPr lang="nl-NL" altLang="nl-BE" dirty="0" smtClean="0">
                <a:latin typeface="Arial" panose="020B0604020202020204" pitchFamily="34" charset="0"/>
                <a:cs typeface="Arial" panose="020B0604020202020204" pitchFamily="34" charset="0"/>
                <a:sym typeface="Webdings" pitchFamily="18" charset="2"/>
              </a:rPr>
              <a:t>niet meer op basis van onderzoek, maar iedereen en eender wat</a:t>
            </a:r>
          </a:p>
          <a:p>
            <a:pPr marL="1519238" indent="-1066800"/>
            <a:endPar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endParaRPr>
          </a:p>
          <a:p>
            <a:pPr marL="1519238" indent="-1066800"/>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3. </a:t>
            </a:r>
            <a:r>
              <a:rPr lang="nl-NL" altLang="nl-BE" dirty="0" err="1"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Sneldheid</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 van verspreiding van informatie</a:t>
            </a:r>
          </a:p>
          <a:p>
            <a:pPr marL="1519238" indent="-447675"/>
            <a:r>
              <a:rPr lang="nl-NL" altLang="nl-BE" dirty="0" smtClean="0">
                <a:latin typeface="Arial" panose="020B0604020202020204" pitchFamily="34" charset="0"/>
                <a:cs typeface="Arial" panose="020B0604020202020204" pitchFamily="34" charset="0"/>
                <a:sym typeface="Webdings" pitchFamily="18" charset="2"/>
              </a:rPr>
              <a:t>Versnelde verspreiding via “</a:t>
            </a:r>
            <a:r>
              <a:rPr lang="nl-NL" altLang="nl-BE" dirty="0" err="1" smtClean="0">
                <a:latin typeface="Arial" panose="020B0604020202020204" pitchFamily="34" charset="0"/>
                <a:cs typeface="Arial" panose="020B0604020202020204" pitchFamily="34" charset="0"/>
                <a:sym typeface="Webdings" pitchFamily="18" charset="2"/>
              </a:rPr>
              <a:t>likes</a:t>
            </a:r>
            <a:r>
              <a:rPr lang="nl-NL" altLang="nl-BE" dirty="0" smtClean="0">
                <a:latin typeface="Arial" panose="020B0604020202020204" pitchFamily="34" charset="0"/>
                <a:cs typeface="Arial" panose="020B0604020202020204" pitchFamily="34" charset="0"/>
                <a:sym typeface="Webdings" pitchFamily="18" charset="2"/>
              </a:rPr>
              <a:t>”, “shares”, “tweets”</a:t>
            </a:r>
          </a:p>
          <a:p>
            <a:pPr marL="457200" indent="-457200">
              <a:buFont typeface="Webdings" pitchFamily="18" charset="2"/>
              <a:buChar char="ø"/>
            </a:pPr>
            <a:endParaRPr lang="nl-NL" altLang="nl-BE" sz="2600" dirty="0">
              <a:solidFill>
                <a:schemeClr val="accent6">
                  <a:lumMod val="75000"/>
                </a:schemeClr>
              </a:solidFill>
              <a:latin typeface="Arial" panose="020B0604020202020204" pitchFamily="34" charset="0"/>
              <a:cs typeface="Arial" panose="020B0604020202020204" pitchFamily="34" charset="0"/>
              <a:sym typeface="Webdings" pitchFamily="18" charset="2"/>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700808"/>
            <a:ext cx="1979712" cy="1979712"/>
          </a:xfrm>
          <a:prstGeom prst="rect">
            <a:avLst/>
          </a:prstGeom>
        </p:spPr>
      </p:pic>
      <p:sp>
        <p:nvSpPr>
          <p:cNvPr id="7" name="Tekstvak 6"/>
          <p:cNvSpPr txBox="1"/>
          <p:nvPr/>
        </p:nvSpPr>
        <p:spPr>
          <a:xfrm>
            <a:off x="5571382" y="6521286"/>
            <a:ext cx="3428887" cy="276999"/>
          </a:xfrm>
          <a:prstGeom prst="rect">
            <a:avLst/>
          </a:prstGeom>
          <a:noFill/>
        </p:spPr>
        <p:txBody>
          <a:bodyPr wrap="none" rtlCol="0">
            <a:spAutoFit/>
          </a:bodyPr>
          <a:lstStyle/>
          <a:p>
            <a:r>
              <a:rPr lang="fr-BE" sz="1200" dirty="0" err="1" smtClean="0"/>
              <a:t>Ref</a:t>
            </a:r>
            <a:r>
              <a:rPr lang="fr-BE" sz="1200" dirty="0" smtClean="0"/>
              <a:t>: </a:t>
            </a:r>
            <a:r>
              <a:rPr lang="nl-BE" sz="1200" dirty="0" err="1" smtClean="0"/>
              <a:t>Stahl</a:t>
            </a:r>
            <a:r>
              <a:rPr lang="nl-BE" sz="1200" dirty="0" smtClean="0"/>
              <a:t>, Médécine et maladies </a:t>
            </a:r>
            <a:r>
              <a:rPr lang="nl-BE" sz="1200" dirty="0" err="1" smtClean="0"/>
              <a:t>infectieuses</a:t>
            </a:r>
            <a:r>
              <a:rPr lang="nl-BE" sz="1200" dirty="0" smtClean="0"/>
              <a:t> </a:t>
            </a:r>
            <a:r>
              <a:rPr lang="fr-BE" sz="1200" dirty="0" smtClean="0"/>
              <a:t>, 2016</a:t>
            </a:r>
            <a:endParaRPr lang="nl-BE" sz="1200" dirty="0"/>
          </a:p>
        </p:txBody>
      </p:sp>
    </p:spTree>
    <p:extLst>
      <p:ext uri="{BB962C8B-B14F-4D97-AF65-F5344CB8AC3E}">
        <p14:creationId xmlns:p14="http://schemas.microsoft.com/office/powerpoint/2010/main" val="298300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6"/>
          <p:cNvSpPr txBox="1">
            <a:spLocks noChangeArrowheads="1"/>
          </p:cNvSpPr>
          <p:nvPr/>
        </p:nvSpPr>
        <p:spPr bwMode="auto">
          <a:xfrm>
            <a:off x="287462" y="1129382"/>
            <a:ext cx="8569076"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600" dirty="0" smtClean="0">
                <a:solidFill>
                  <a:schemeClr val="accent6">
                    <a:lumMod val="75000"/>
                  </a:schemeClr>
                </a:solidFill>
                <a:latin typeface="Arial" panose="020B0604020202020204" pitchFamily="34" charset="0"/>
                <a:cs typeface="Arial" panose="020B0604020202020204" pitchFamily="34" charset="0"/>
                <a:sym typeface="Webdings" pitchFamily="18" charset="2"/>
              </a:rPr>
              <a:t>Internet verandert ook het gezondheidsgedrag</a:t>
            </a:r>
          </a:p>
          <a:p>
            <a:endParaRPr lang="nl-NL" altLang="nl-BE" sz="20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r>
              <a:rPr lang="nl-NL" altLang="nl-BE" dirty="0" smtClean="0">
                <a:latin typeface="Arial" panose="020B0604020202020204" pitchFamily="34" charset="0"/>
                <a:cs typeface="Arial" panose="020B0604020202020204" pitchFamily="34" charset="0"/>
                <a:sym typeface="Webdings" pitchFamily="18" charset="2"/>
              </a:rPr>
              <a:t>Internet: gratis informatie, altijd beschikbaar, anoniem</a:t>
            </a:r>
          </a:p>
          <a:p>
            <a:endParaRPr lang="nl-NL" altLang="nl-BE" sz="2000" dirty="0" smtClean="0">
              <a:solidFill>
                <a:schemeClr val="accent6">
                  <a:lumMod val="75000"/>
                </a:schemeClr>
              </a:solidFill>
              <a:latin typeface="Arial" panose="020B0604020202020204" pitchFamily="34" charset="0"/>
              <a:cs typeface="Arial" panose="020B0604020202020204" pitchFamily="34" charset="0"/>
              <a:sym typeface="Webdings" pitchFamily="18" charset="2"/>
            </a:endParaRPr>
          </a:p>
          <a:p>
            <a:pPr marL="800100" indent="-347663">
              <a:buAutoNum type="arabicPeriod"/>
            </a:pP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Moeders discussiëren met artsen op basis van info gevonden op internet</a:t>
            </a:r>
            <a:endParaRPr lang="nl-NL" altLang="nl-BE" dirty="0" smtClean="0">
              <a:latin typeface="Arial" panose="020B0604020202020204" pitchFamily="34" charset="0"/>
              <a:cs typeface="Arial" panose="020B0604020202020204" pitchFamily="34" charset="0"/>
              <a:sym typeface="Webdings" pitchFamily="18" charset="2"/>
            </a:endParaRPr>
          </a:p>
          <a:p>
            <a:pPr marL="1343025" indent="-357188"/>
            <a:r>
              <a:rPr lang="nl-NL" altLang="nl-BE" dirty="0" smtClean="0">
                <a:latin typeface="Arial" panose="020B0604020202020204" pitchFamily="34" charset="0"/>
                <a:cs typeface="Arial" panose="020B0604020202020204" pitchFamily="34" charset="0"/>
                <a:sym typeface="Wingdings" panose="05000000000000000000" pitchFamily="2" charset="2"/>
              </a:rPr>
              <a:t> advies van arts wordt nadien niet steeds meer gevolgd</a:t>
            </a:r>
            <a:endPar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endParaRPr>
          </a:p>
          <a:p>
            <a:pPr marL="1252538" indent="-352425">
              <a:tabLst>
                <a:tab pos="1252538" algn="l"/>
              </a:tabLst>
            </a:pPr>
            <a:endParaRPr lang="nl-NL" altLang="nl-BE" dirty="0">
              <a:latin typeface="Arial" panose="020B0604020202020204" pitchFamily="34" charset="0"/>
              <a:cs typeface="Arial" panose="020B0604020202020204" pitchFamily="34" charset="0"/>
              <a:sym typeface="Webdings" pitchFamily="18" charset="2"/>
            </a:endParaRPr>
          </a:p>
          <a:p>
            <a:pPr marL="1519238" indent="-1066800"/>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2. </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Invloed van zoekmachines is groot</a:t>
            </a:r>
          </a:p>
          <a:p>
            <a:pPr marL="1238250" indent="-342900">
              <a:buFontTx/>
              <a:buChar char="-"/>
            </a:pPr>
            <a:r>
              <a:rPr lang="nl-NL" altLang="nl-BE" dirty="0" smtClean="0">
                <a:latin typeface="Arial" panose="020B0604020202020204" pitchFamily="34" charset="0"/>
                <a:cs typeface="Arial" panose="020B0604020202020204" pitchFamily="34" charset="0"/>
                <a:sym typeface="Webdings" pitchFamily="18" charset="2"/>
              </a:rPr>
              <a:t>Google/facebook/… suggereert sleutelwoorden/zoektermen bij zoekopdrachten</a:t>
            </a:r>
          </a:p>
          <a:p>
            <a:pPr marL="1238250" indent="-342900">
              <a:buFontTx/>
              <a:buChar char="-"/>
            </a:pPr>
            <a:r>
              <a:rPr lang="nl-NL" altLang="nl-BE" dirty="0" smtClean="0">
                <a:latin typeface="Arial" panose="020B0604020202020204" pitchFamily="34" charset="0"/>
                <a:cs typeface="Arial" panose="020B0604020202020204" pitchFamily="34" charset="0"/>
                <a:sym typeface="Webdings" pitchFamily="18" charset="2"/>
              </a:rPr>
              <a:t>Google beslist ook het resultaat van de zoekopdracht omdat “top” resultaten eerst worden geplaatst</a:t>
            </a:r>
          </a:p>
        </p:txBody>
      </p:sp>
      <p:sp>
        <p:nvSpPr>
          <p:cNvPr id="7" name="Tekstvak 6"/>
          <p:cNvSpPr txBox="1"/>
          <p:nvPr/>
        </p:nvSpPr>
        <p:spPr>
          <a:xfrm>
            <a:off x="5571382" y="6521286"/>
            <a:ext cx="3428887" cy="276999"/>
          </a:xfrm>
          <a:prstGeom prst="rect">
            <a:avLst/>
          </a:prstGeom>
          <a:noFill/>
        </p:spPr>
        <p:txBody>
          <a:bodyPr wrap="none" rtlCol="0">
            <a:spAutoFit/>
          </a:bodyPr>
          <a:lstStyle/>
          <a:p>
            <a:r>
              <a:rPr lang="fr-BE" sz="1200" dirty="0" err="1" smtClean="0"/>
              <a:t>Ref</a:t>
            </a:r>
            <a:r>
              <a:rPr lang="fr-BE" sz="1200" dirty="0" smtClean="0"/>
              <a:t>: </a:t>
            </a:r>
            <a:r>
              <a:rPr lang="nl-BE" sz="1200" dirty="0" err="1" smtClean="0"/>
              <a:t>Stahl</a:t>
            </a:r>
            <a:r>
              <a:rPr lang="nl-BE" sz="1200" dirty="0" smtClean="0"/>
              <a:t>, Médécine et maladies </a:t>
            </a:r>
            <a:r>
              <a:rPr lang="nl-BE" sz="1200" dirty="0" err="1" smtClean="0"/>
              <a:t>infectieuses</a:t>
            </a:r>
            <a:r>
              <a:rPr lang="nl-BE" sz="1200" dirty="0" smtClean="0"/>
              <a:t> </a:t>
            </a:r>
            <a:r>
              <a:rPr lang="fr-BE" sz="1200" dirty="0" smtClean="0"/>
              <a:t>, 2016</a:t>
            </a:r>
            <a:endParaRPr lang="nl-BE" sz="1200" dirty="0"/>
          </a:p>
        </p:txBody>
      </p:sp>
    </p:spTree>
    <p:extLst>
      <p:ext uri="{BB962C8B-B14F-4D97-AF65-F5344CB8AC3E}">
        <p14:creationId xmlns:p14="http://schemas.microsoft.com/office/powerpoint/2010/main" val="40550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pic>
        <p:nvPicPr>
          <p:cNvPr id="2" name="Afbeelding 1"/>
          <p:cNvPicPr>
            <a:picLocks noChangeAspect="1"/>
          </p:cNvPicPr>
          <p:nvPr/>
        </p:nvPicPr>
        <p:blipFill>
          <a:blip r:embed="rId2"/>
          <a:stretch>
            <a:fillRect/>
          </a:stretch>
        </p:blipFill>
        <p:spPr>
          <a:xfrm>
            <a:off x="323528" y="1087488"/>
            <a:ext cx="8405459" cy="4725763"/>
          </a:xfrm>
          <a:prstGeom prst="rect">
            <a:avLst/>
          </a:prstGeom>
        </p:spPr>
      </p:pic>
    </p:spTree>
    <p:extLst>
      <p:ext uri="{BB962C8B-B14F-4D97-AF65-F5344CB8AC3E}">
        <p14:creationId xmlns:p14="http://schemas.microsoft.com/office/powerpoint/2010/main" val="690248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pic>
        <p:nvPicPr>
          <p:cNvPr id="3" name="Afbeelding 2"/>
          <p:cNvPicPr>
            <a:picLocks noChangeAspect="1"/>
          </p:cNvPicPr>
          <p:nvPr/>
        </p:nvPicPr>
        <p:blipFill>
          <a:blip r:embed="rId2"/>
          <a:stretch>
            <a:fillRect/>
          </a:stretch>
        </p:blipFill>
        <p:spPr>
          <a:xfrm>
            <a:off x="467544" y="1340768"/>
            <a:ext cx="8280920" cy="4655744"/>
          </a:xfrm>
          <a:prstGeom prst="rect">
            <a:avLst/>
          </a:prstGeom>
        </p:spPr>
      </p:pic>
      <p:pic>
        <p:nvPicPr>
          <p:cNvPr id="5" name="Afbeelding 4"/>
          <p:cNvPicPr>
            <a:picLocks noChangeAspect="1"/>
          </p:cNvPicPr>
          <p:nvPr/>
        </p:nvPicPr>
        <p:blipFill>
          <a:blip r:embed="rId3"/>
          <a:stretch>
            <a:fillRect/>
          </a:stretch>
        </p:blipFill>
        <p:spPr>
          <a:xfrm>
            <a:off x="1799961" y="4356227"/>
            <a:ext cx="7115439" cy="2073002"/>
          </a:xfrm>
          <a:prstGeom prst="rect">
            <a:avLst/>
          </a:prstGeom>
        </p:spPr>
      </p:pic>
      <p:sp>
        <p:nvSpPr>
          <p:cNvPr id="10" name="Ovaal 9"/>
          <p:cNvSpPr/>
          <p:nvPr/>
        </p:nvSpPr>
        <p:spPr>
          <a:xfrm>
            <a:off x="467544" y="1480011"/>
            <a:ext cx="3780420" cy="11521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409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6"/>
          <p:cNvSpPr txBox="1">
            <a:spLocks noChangeArrowheads="1"/>
          </p:cNvSpPr>
          <p:nvPr/>
        </p:nvSpPr>
        <p:spPr bwMode="auto">
          <a:xfrm>
            <a:off x="262856" y="1091531"/>
            <a:ext cx="85690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442913" indent="-347663">
              <a:buAutoNum type="arabicPeriod"/>
            </a:pP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Internet kan voorkeur geven aan geruchten</a:t>
            </a:r>
            <a:endParaRPr lang="nl-NL" altLang="nl-BE" dirty="0" smtClean="0">
              <a:latin typeface="Arial" panose="020B0604020202020204" pitchFamily="34" charset="0"/>
              <a:cs typeface="Arial" panose="020B0604020202020204" pitchFamily="34" charset="0"/>
              <a:sym typeface="Webdings" pitchFamily="18" charset="2"/>
            </a:endParaRPr>
          </a:p>
          <a:p>
            <a:pPr marL="1343025" indent="-357188">
              <a:buFont typeface="Arial" panose="020B0604020202020204" pitchFamily="34" charset="0"/>
              <a:buChar char="-"/>
            </a:pPr>
            <a:r>
              <a:rPr lang="nl-NL" altLang="nl-BE" dirty="0" smtClean="0">
                <a:latin typeface="Arial" panose="020B0604020202020204" pitchFamily="34" charset="0"/>
                <a:cs typeface="Arial" panose="020B0604020202020204" pitchFamily="34" charset="0"/>
                <a:sym typeface="Wingdings" panose="05000000000000000000" pitchFamily="2" charset="2"/>
              </a:rPr>
              <a:t>Informatie: snel, ongecontroleerd, anoniem en dikwijls emotioneel</a:t>
            </a:r>
          </a:p>
          <a:p>
            <a:pPr marL="1343025" indent="-357188">
              <a:buFont typeface="Arial" panose="020B0604020202020204" pitchFamily="34" charset="0"/>
              <a:buChar char="-"/>
            </a:pPr>
            <a:r>
              <a:rPr lang="nl-NL" altLang="nl-BE" dirty="0" smtClean="0">
                <a:latin typeface="Arial" panose="020B0604020202020204" pitchFamily="34" charset="0"/>
                <a:cs typeface="Arial" panose="020B0604020202020204" pitchFamily="34" charset="0"/>
                <a:sym typeface="Wingdings" panose="05000000000000000000" pitchFamily="2" charset="2"/>
              </a:rPr>
              <a:t>Mogelijk nog aangewakkerd door trollen</a:t>
            </a:r>
          </a:p>
          <a:p>
            <a:pPr marL="1343025" indent="-357188">
              <a:buFont typeface="Arial" panose="020B0604020202020204" pitchFamily="34" charset="0"/>
              <a:buChar char="-"/>
            </a:pPr>
            <a:r>
              <a:rPr lang="nl-NL" altLang="nl-BE" dirty="0" err="1" smtClean="0">
                <a:latin typeface="Arial" panose="020B0604020202020204" pitchFamily="34" charset="0"/>
                <a:cs typeface="Arial" panose="020B0604020202020204" pitchFamily="34" charset="0"/>
                <a:sym typeface="Wingdings" panose="05000000000000000000" pitchFamily="2" charset="2"/>
              </a:rPr>
              <a:t>Webgebruikers</a:t>
            </a:r>
            <a:r>
              <a:rPr lang="nl-NL" altLang="nl-BE" dirty="0" smtClean="0">
                <a:latin typeface="Arial" panose="020B0604020202020204" pitchFamily="34" charset="0"/>
                <a:cs typeface="Arial" panose="020B0604020202020204" pitchFamily="34" charset="0"/>
                <a:sym typeface="Wingdings" panose="05000000000000000000" pitchFamily="2" charset="2"/>
              </a:rPr>
              <a:t>: eerder klikken op verontrustende berichten</a:t>
            </a:r>
            <a:endParaRPr lang="nl-NL" altLang="nl-BE" dirty="0">
              <a:latin typeface="Arial" panose="020B0604020202020204" pitchFamily="34" charset="0"/>
              <a:cs typeface="Arial" panose="020B0604020202020204" pitchFamily="34" charset="0"/>
              <a:sym typeface="Webdings" pitchFamily="18" charset="2"/>
            </a:endParaRPr>
          </a:p>
          <a:p>
            <a:pPr marL="1252538" indent="-352425">
              <a:tabLst>
                <a:tab pos="1252538" algn="l"/>
              </a:tabLst>
            </a:pPr>
            <a:endParaRPr lang="nl-NL" altLang="nl-BE" dirty="0">
              <a:latin typeface="Arial" panose="020B0604020202020204" pitchFamily="34" charset="0"/>
              <a:cs typeface="Arial" panose="020B0604020202020204" pitchFamily="34" charset="0"/>
              <a:sym typeface="Webdings" pitchFamily="18" charset="2"/>
            </a:endParaRPr>
          </a:p>
          <a:p>
            <a:pPr marL="1171575" indent="-1066800"/>
            <a:r>
              <a:rPr lang="nl-NL" altLang="nl-BE" dirty="0">
                <a:solidFill>
                  <a:schemeClr val="tx2">
                    <a:lumMod val="60000"/>
                    <a:lumOff val="40000"/>
                  </a:schemeClr>
                </a:solidFill>
                <a:latin typeface="Arial" panose="020B0604020202020204" pitchFamily="34" charset="0"/>
                <a:cs typeface="Arial" panose="020B0604020202020204" pitchFamily="34" charset="0"/>
                <a:sym typeface="Webdings" pitchFamily="18" charset="2"/>
              </a:rPr>
              <a:t>2. </a:t>
            </a:r>
            <a:r>
              <a:rPr lang="nl-NL" altLang="nl-BE" dirty="0" smtClean="0">
                <a:solidFill>
                  <a:schemeClr val="tx2">
                    <a:lumMod val="60000"/>
                    <a:lumOff val="40000"/>
                  </a:schemeClr>
                </a:solidFill>
                <a:latin typeface="Arial" panose="020B0604020202020204" pitchFamily="34" charset="0"/>
                <a:cs typeface="Arial" panose="020B0604020202020204" pitchFamily="34" charset="0"/>
                <a:sym typeface="Webdings" pitchFamily="18" charset="2"/>
              </a:rPr>
              <a:t>Op internet floreren eerder negatieve berichten over vaccinatie</a:t>
            </a:r>
          </a:p>
          <a:p>
            <a:pPr marL="1238250" indent="-342900">
              <a:buFontTx/>
              <a:buChar char="-"/>
            </a:pPr>
            <a:r>
              <a:rPr lang="nl-NL" altLang="nl-BE" dirty="0" smtClean="0">
                <a:latin typeface="Arial" panose="020B0604020202020204" pitchFamily="34" charset="0"/>
                <a:cs typeface="Arial" panose="020B0604020202020204" pitchFamily="34" charset="0"/>
                <a:sym typeface="Webdings" pitchFamily="18" charset="2"/>
              </a:rPr>
              <a:t>Ouders posten geen positieve berichten over vaccinatie</a:t>
            </a:r>
          </a:p>
          <a:p>
            <a:pPr marL="1238250" indent="-342900">
              <a:buFontTx/>
              <a:buChar char="-"/>
            </a:pPr>
            <a:r>
              <a:rPr lang="nl-NL" altLang="nl-BE" dirty="0" smtClean="0">
                <a:latin typeface="Arial" panose="020B0604020202020204" pitchFamily="34" charset="0"/>
                <a:cs typeface="Arial" panose="020B0604020202020204" pitchFamily="34" charset="0"/>
                <a:sym typeface="Webdings" pitchFamily="18" charset="2"/>
              </a:rPr>
              <a:t>Eenvoudiger om zogenaamde risico’s van vaccinatie  te posten</a:t>
            </a:r>
          </a:p>
          <a:p>
            <a:pPr marL="1238250" indent="-342900">
              <a:buFontTx/>
              <a:buChar char="-"/>
            </a:pPr>
            <a:r>
              <a:rPr lang="nl-NL" altLang="nl-BE" dirty="0" smtClean="0">
                <a:latin typeface="Arial" panose="020B0604020202020204" pitchFamily="34" charset="0"/>
                <a:cs typeface="Arial" panose="020B0604020202020204" pitchFamily="34" charset="0"/>
                <a:sym typeface="Webdings" pitchFamily="18" charset="2"/>
              </a:rPr>
              <a:t>Positieve berichten: kennis over vaccinatie zelf noodzakelijk</a:t>
            </a:r>
          </a:p>
        </p:txBody>
      </p:sp>
      <p:sp>
        <p:nvSpPr>
          <p:cNvPr id="7" name="Tekstvak 6"/>
          <p:cNvSpPr txBox="1"/>
          <p:nvPr/>
        </p:nvSpPr>
        <p:spPr>
          <a:xfrm>
            <a:off x="5571382" y="6521286"/>
            <a:ext cx="3428887" cy="276999"/>
          </a:xfrm>
          <a:prstGeom prst="rect">
            <a:avLst/>
          </a:prstGeom>
          <a:noFill/>
        </p:spPr>
        <p:txBody>
          <a:bodyPr wrap="none" rtlCol="0">
            <a:spAutoFit/>
          </a:bodyPr>
          <a:lstStyle/>
          <a:p>
            <a:r>
              <a:rPr lang="fr-BE" sz="1200" dirty="0" err="1" smtClean="0"/>
              <a:t>Ref</a:t>
            </a:r>
            <a:r>
              <a:rPr lang="fr-BE" sz="1200" dirty="0" smtClean="0"/>
              <a:t>: </a:t>
            </a:r>
            <a:r>
              <a:rPr lang="nl-BE" sz="1200" dirty="0" err="1" smtClean="0"/>
              <a:t>Stahl</a:t>
            </a:r>
            <a:r>
              <a:rPr lang="nl-BE" sz="1200" dirty="0" smtClean="0"/>
              <a:t>, Médécine et maladies </a:t>
            </a:r>
            <a:r>
              <a:rPr lang="nl-BE" sz="1200" dirty="0" err="1" smtClean="0"/>
              <a:t>infectieuses</a:t>
            </a:r>
            <a:r>
              <a:rPr lang="nl-BE" sz="1200" dirty="0" smtClean="0"/>
              <a:t> </a:t>
            </a:r>
            <a:r>
              <a:rPr lang="fr-BE" sz="1200" dirty="0" smtClean="0"/>
              <a:t>, 2016</a:t>
            </a:r>
            <a:endParaRPr lang="nl-BE" sz="1200" dirty="0"/>
          </a:p>
        </p:txBody>
      </p:sp>
    </p:spTree>
    <p:extLst>
      <p:ext uri="{BB962C8B-B14F-4D97-AF65-F5344CB8AC3E}">
        <p14:creationId xmlns:p14="http://schemas.microsoft.com/office/powerpoint/2010/main" val="98881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a:solidFill>
                  <a:srgbClr val="0070C0"/>
                </a:solidFill>
                <a:latin typeface="Arial" charset="0"/>
              </a:rPr>
              <a:t>Vaccinologie in een notendop</a:t>
            </a:r>
          </a:p>
        </p:txBody>
      </p:sp>
      <p:pic>
        <p:nvPicPr>
          <p:cNvPr id="5" name="Picture 5" descr="Mumps Virus&#10;(Epidemic Parotitis)&#10;Family Paramyxovirus (824-710 © Sup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04963"/>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p:cNvSpPr>
            <a:spLocks noChangeArrowheads="1"/>
          </p:cNvSpPr>
          <p:nvPr/>
        </p:nvSpPr>
        <p:spPr bwMode="auto">
          <a:xfrm>
            <a:off x="755650" y="1773238"/>
            <a:ext cx="357188" cy="215900"/>
          </a:xfrm>
          <a:prstGeom prst="notchedRightArrow">
            <a:avLst>
              <a:gd name="adj1" fmla="val 50000"/>
              <a:gd name="adj2" fmla="val 41360"/>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7" name="AutoShape 7"/>
          <p:cNvSpPr>
            <a:spLocks noChangeArrowheads="1"/>
          </p:cNvSpPr>
          <p:nvPr/>
        </p:nvSpPr>
        <p:spPr bwMode="auto">
          <a:xfrm>
            <a:off x="2668588" y="1773238"/>
            <a:ext cx="431800" cy="217487"/>
          </a:xfrm>
          <a:prstGeom prst="notchedRightArrow">
            <a:avLst>
              <a:gd name="adj1" fmla="val 50000"/>
              <a:gd name="adj2" fmla="val 4963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endParaRPr lang="nl-BE" altLang="nl-BE" sz="1800">
              <a:solidFill>
                <a:srgbClr val="CC0000"/>
              </a:solidFill>
              <a:latin typeface="Arial" charset="0"/>
            </a:endParaRPr>
          </a:p>
        </p:txBody>
      </p:sp>
      <p:sp>
        <p:nvSpPr>
          <p:cNvPr id="8" name="Text Box 8"/>
          <p:cNvSpPr txBox="1">
            <a:spLocks noChangeArrowheads="1"/>
          </p:cNvSpPr>
          <p:nvPr/>
        </p:nvSpPr>
        <p:spPr bwMode="auto">
          <a:xfrm>
            <a:off x="1116013" y="1444625"/>
            <a:ext cx="1527175" cy="835025"/>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p:txBody>
      </p:sp>
      <p:sp>
        <p:nvSpPr>
          <p:cNvPr id="9" name="Text Box 9"/>
          <p:cNvSpPr txBox="1">
            <a:spLocks noChangeArrowheads="1"/>
          </p:cNvSpPr>
          <p:nvPr/>
        </p:nvSpPr>
        <p:spPr bwMode="auto">
          <a:xfrm>
            <a:off x="5435600" y="1484313"/>
            <a:ext cx="1527175" cy="8350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dirty="0">
                <a:solidFill>
                  <a:srgbClr val="33CC00"/>
                </a:solidFill>
                <a:latin typeface="Arial" charset="0"/>
                <a:sym typeface="Webdings" pitchFamily="18" charset="2"/>
              </a:rPr>
              <a:t></a:t>
            </a:r>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000090"/>
                </a:solidFill>
                <a:latin typeface="Arial" charset="0"/>
                <a:sym typeface="Webdings" pitchFamily="18" charset="2"/>
              </a:rPr>
              <a:t> </a:t>
            </a:r>
            <a:r>
              <a:rPr lang="nl-BE" altLang="nl-BE" sz="1600" b="1" dirty="0">
                <a:solidFill>
                  <a:srgbClr val="C00000"/>
                </a:solidFill>
                <a:latin typeface="Arial" charset="0"/>
                <a:sym typeface="Webdings" pitchFamily="18" charset="2"/>
              </a:rPr>
              <a:t></a:t>
            </a:r>
            <a:r>
              <a:rPr lang="nl-BE" altLang="nl-BE" sz="1600" b="1" dirty="0">
                <a:solidFill>
                  <a:srgbClr val="33CC00"/>
                </a:solidFill>
                <a:latin typeface="Arial" charset="0"/>
                <a:sym typeface="Webdings" pitchFamily="18" charset="2"/>
              </a:rPr>
              <a:t></a:t>
            </a:r>
          </a:p>
          <a:p>
            <a:pPr eaLnBrk="1" hangingPunct="1"/>
            <a:r>
              <a:rPr lang="nl-BE" altLang="nl-BE" sz="1600" b="1" dirty="0">
                <a:solidFill>
                  <a:srgbClr val="000090"/>
                </a:solidFill>
                <a:latin typeface="Arial" charset="0"/>
                <a:sym typeface="Webdings" pitchFamily="18" charset="2"/>
              </a:rPr>
              <a:t></a:t>
            </a:r>
            <a:r>
              <a:rPr lang="nl-BE" altLang="nl-BE" sz="1600" b="1" dirty="0" smtClean="0">
                <a:solidFill>
                  <a:srgbClr val="33CC00"/>
                </a:solidFill>
                <a:latin typeface="Arial" charset="0"/>
                <a:sym typeface="Webdings" pitchFamily="18" charset="2"/>
              </a:rPr>
              <a:t> </a:t>
            </a:r>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33CC00"/>
                </a:solidFill>
                <a:latin typeface="Arial" charset="0"/>
                <a:sym typeface="Webdings" pitchFamily="18" charset="2"/>
              </a:rPr>
              <a:t></a:t>
            </a:r>
          </a:p>
          <a:p>
            <a:pPr eaLnBrk="1" hangingPunct="1"/>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92D05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C00000"/>
                </a:solidFill>
                <a:latin typeface="Arial" charset="0"/>
                <a:sym typeface="Webdings" pitchFamily="18" charset="2"/>
              </a:rPr>
              <a:t></a:t>
            </a:r>
            <a:r>
              <a:rPr lang="nl-BE" altLang="nl-BE" sz="1600" b="1" dirty="0">
                <a:solidFill>
                  <a:srgbClr val="000090"/>
                </a:solidFill>
                <a:latin typeface="Arial" charset="0"/>
                <a:sym typeface="Webdings" pitchFamily="18" charset="2"/>
              </a:rPr>
              <a:t></a:t>
            </a:r>
          </a:p>
        </p:txBody>
      </p:sp>
      <p:sp>
        <p:nvSpPr>
          <p:cNvPr id="10" name="Text Box 12"/>
          <p:cNvSpPr txBox="1">
            <a:spLocks noChangeArrowheads="1"/>
          </p:cNvSpPr>
          <p:nvPr/>
        </p:nvSpPr>
        <p:spPr bwMode="auto">
          <a:xfrm>
            <a:off x="3132138" y="1444625"/>
            <a:ext cx="1527175"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000090"/>
                </a:solidFill>
                <a:latin typeface="Arial" charset="0"/>
                <a:sym typeface="Webdings" pitchFamily="18" charset="2"/>
              </a:rPr>
              <a:t> </a:t>
            </a:r>
            <a:r>
              <a:rPr lang="nl-BE" altLang="nl-BE" sz="1600" b="1" dirty="0">
                <a:solidFill>
                  <a:srgbClr val="CC0000"/>
                </a:solidFill>
                <a:latin typeface="Arial" charset="0"/>
                <a:sym typeface="Webdings" pitchFamily="18" charset="2"/>
              </a:rPr>
              <a:t></a:t>
            </a:r>
          </a:p>
          <a:p>
            <a:pPr eaLnBrk="1" hangingPunct="1"/>
            <a:r>
              <a:rPr lang="nl-BE" altLang="nl-BE" sz="1600" b="1" dirty="0">
                <a:solidFill>
                  <a:srgbClr val="00009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CC00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CC0000"/>
                </a:solidFill>
                <a:latin typeface="Arial" charset="0"/>
                <a:sym typeface="Webdings" pitchFamily="18" charset="2"/>
              </a:rPr>
              <a:t></a:t>
            </a:r>
          </a:p>
          <a:p>
            <a:pPr eaLnBrk="1" hangingPunct="1"/>
            <a:r>
              <a:rPr lang="nl-BE" altLang="nl-BE" sz="1600" b="1" dirty="0">
                <a:solidFill>
                  <a:srgbClr val="CC00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000090"/>
                </a:solidFill>
                <a:latin typeface="Arial" charset="0"/>
                <a:sym typeface="Webdings" pitchFamily="18" charset="2"/>
              </a:rPr>
              <a:t></a:t>
            </a:r>
          </a:p>
        </p:txBody>
      </p:sp>
      <p:pic>
        <p:nvPicPr>
          <p:cNvPr id="11" name="Picture 14" descr="syrin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685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8"/>
          <p:cNvSpPr>
            <a:spLocks noChangeShapeType="1"/>
          </p:cNvSpPr>
          <p:nvPr/>
        </p:nvSpPr>
        <p:spPr bwMode="auto">
          <a:xfrm>
            <a:off x="4354513" y="3356992"/>
            <a:ext cx="1587" cy="431800"/>
          </a:xfrm>
          <a:prstGeom prst="line">
            <a:avLst/>
          </a:prstGeom>
          <a:noFill/>
          <a:ln w="7620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3" name="Text Box 37"/>
          <p:cNvSpPr txBox="1">
            <a:spLocks noChangeArrowheads="1"/>
          </p:cNvSpPr>
          <p:nvPr/>
        </p:nvSpPr>
        <p:spPr bwMode="auto">
          <a:xfrm>
            <a:off x="57567" y="1196975"/>
            <a:ext cx="914033" cy="338554"/>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fr-BE" altLang="nl-BE" sz="1600" dirty="0" smtClean="0">
                <a:solidFill>
                  <a:srgbClr val="000090"/>
                </a:solidFill>
                <a:latin typeface="Arial" charset="0"/>
              </a:rPr>
              <a:t>Microbe</a:t>
            </a:r>
            <a:endParaRPr lang="nl-BE" altLang="nl-BE" sz="1600" dirty="0">
              <a:solidFill>
                <a:srgbClr val="000090"/>
              </a:solidFill>
              <a:latin typeface="Arial" charset="0"/>
            </a:endParaRPr>
          </a:p>
        </p:txBody>
      </p:sp>
      <p:sp>
        <p:nvSpPr>
          <p:cNvPr id="14" name="AutoShape 38"/>
          <p:cNvSpPr>
            <a:spLocks noChangeArrowheads="1"/>
          </p:cNvSpPr>
          <p:nvPr/>
        </p:nvSpPr>
        <p:spPr bwMode="auto">
          <a:xfrm rot="27891" flipV="1">
            <a:off x="4754563" y="1771650"/>
            <a:ext cx="576262" cy="215900"/>
          </a:xfrm>
          <a:prstGeom prst="notchedRightArrow">
            <a:avLst>
              <a:gd name="adj1" fmla="val 50000"/>
              <a:gd name="adj2" fmla="val 66728"/>
            </a:avLst>
          </a:prstGeom>
          <a:solidFill>
            <a:srgbClr val="C00000"/>
          </a:solidFill>
          <a:ln>
            <a:noFill/>
          </a:ln>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5" name="Line 39"/>
          <p:cNvSpPr>
            <a:spLocks noChangeShapeType="1"/>
          </p:cNvSpPr>
          <p:nvPr/>
        </p:nvSpPr>
        <p:spPr bwMode="auto">
          <a:xfrm>
            <a:off x="539750" y="2205038"/>
            <a:ext cx="2808288" cy="15843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6" name="Text Box 55"/>
          <p:cNvSpPr txBox="1">
            <a:spLocks noChangeArrowheads="1"/>
          </p:cNvSpPr>
          <p:nvPr/>
        </p:nvSpPr>
        <p:spPr bwMode="auto">
          <a:xfrm>
            <a:off x="2870200" y="3911600"/>
            <a:ext cx="2917825" cy="669925"/>
          </a:xfrm>
          <a:prstGeom prst="rect">
            <a:avLst/>
          </a:prstGeom>
          <a:noFill/>
          <a:ln w="28575">
            <a:solidFill>
              <a:schemeClr val="accent5">
                <a:lumMod val="75000"/>
              </a:schemeClr>
            </a:solidFill>
            <a:miter lim="800000"/>
            <a:headEnd/>
            <a:tailEnd/>
          </a:ln>
          <a:effectLst/>
        </p:spPr>
        <p:txBody>
          <a:bodyPr wrap="none">
            <a:spAutoFit/>
          </a:bodyPr>
          <a:lstStyle/>
          <a:p>
            <a:pPr algn="ctr">
              <a:defRPr/>
            </a:pPr>
            <a:r>
              <a:rPr lang="nl-BE" sz="1800" b="1" dirty="0">
                <a:solidFill>
                  <a:schemeClr val="accent5">
                    <a:lumMod val="75000"/>
                  </a:schemeClr>
                </a:solidFill>
                <a:latin typeface="Arial" charset="0"/>
                <a:ea typeface="+mn-ea"/>
              </a:rPr>
              <a:t>Individuele Bescherming</a:t>
            </a:r>
          </a:p>
          <a:p>
            <a:pPr algn="ctr">
              <a:defRPr/>
            </a:pPr>
            <a:r>
              <a:rPr lang="nl-BE" sz="1800" b="1" dirty="0">
                <a:solidFill>
                  <a:schemeClr val="accent5">
                    <a:lumMod val="75000"/>
                  </a:schemeClr>
                </a:solidFill>
                <a:latin typeface="Arial" charset="0"/>
                <a:ea typeface="+mn-ea"/>
              </a:rPr>
              <a:t>= immuniteit</a:t>
            </a:r>
          </a:p>
        </p:txBody>
      </p:sp>
      <p:sp>
        <p:nvSpPr>
          <p:cNvPr id="17" name="Text Box 57"/>
          <p:cNvSpPr txBox="1">
            <a:spLocks noChangeArrowheads="1"/>
          </p:cNvSpPr>
          <p:nvPr/>
        </p:nvSpPr>
        <p:spPr bwMode="auto">
          <a:xfrm>
            <a:off x="5667375" y="1050925"/>
            <a:ext cx="1228725" cy="3143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8000"/>
                </a:solidFill>
                <a:latin typeface="Arial" charset="0"/>
              </a:rPr>
              <a:t>Bescherming</a:t>
            </a:r>
          </a:p>
        </p:txBody>
      </p:sp>
      <p:sp>
        <p:nvSpPr>
          <p:cNvPr id="18" name="Text Box 58"/>
          <p:cNvSpPr txBox="1">
            <a:spLocks noChangeArrowheads="1"/>
          </p:cNvSpPr>
          <p:nvPr/>
        </p:nvSpPr>
        <p:spPr bwMode="auto">
          <a:xfrm>
            <a:off x="1071563" y="1038225"/>
            <a:ext cx="1533525" cy="314325"/>
          </a:xfrm>
          <a:prstGeom prst="rect">
            <a:avLst/>
          </a:prstGeom>
          <a:solidFill>
            <a:srgbClr val="FFFFFF"/>
          </a:solidFill>
          <a:ln w="9525">
            <a:solidFill>
              <a:srgbClr val="000090"/>
            </a:solidFill>
            <a:miter lim="800000"/>
            <a:headEnd/>
            <a:tailEnd/>
          </a:ln>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dirty="0">
                <a:solidFill>
                  <a:srgbClr val="000090"/>
                </a:solidFill>
                <a:latin typeface="Arial" charset="0"/>
              </a:rPr>
              <a:t>Infectie/epidemie</a:t>
            </a:r>
          </a:p>
        </p:txBody>
      </p:sp>
      <p:sp>
        <p:nvSpPr>
          <p:cNvPr id="19" name="Text Box 59"/>
          <p:cNvSpPr txBox="1">
            <a:spLocks noChangeArrowheads="1"/>
          </p:cNvSpPr>
          <p:nvPr/>
        </p:nvSpPr>
        <p:spPr bwMode="auto">
          <a:xfrm>
            <a:off x="3492500" y="1052513"/>
            <a:ext cx="704850" cy="3143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b="1">
                <a:solidFill>
                  <a:srgbClr val="CC0000"/>
                </a:solidFill>
                <a:latin typeface="Arial" charset="0"/>
              </a:rPr>
              <a:t>Ziekte</a:t>
            </a:r>
          </a:p>
        </p:txBody>
      </p:sp>
      <p:sp>
        <p:nvSpPr>
          <p:cNvPr id="20" name="Text Box 37"/>
          <p:cNvSpPr txBox="1">
            <a:spLocks noChangeArrowheads="1"/>
          </p:cNvSpPr>
          <p:nvPr/>
        </p:nvSpPr>
        <p:spPr bwMode="auto">
          <a:xfrm>
            <a:off x="3276600" y="2743200"/>
            <a:ext cx="785813" cy="33813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a:solidFill>
                  <a:srgbClr val="000090"/>
                </a:solidFill>
                <a:latin typeface="Arial" charset="0"/>
              </a:rPr>
              <a:t>Vaccin</a:t>
            </a:r>
          </a:p>
        </p:txBody>
      </p:sp>
      <p:pic>
        <p:nvPicPr>
          <p:cNvPr id="22" name="Picture 2" descr="http://eoswetenschap.eu/sites/default/files/imagecache/400xY/vaccine_5.jpg"/>
          <p:cNvPicPr>
            <a:picLocks noChangeAspect="1" noChangeArrowheads="1"/>
          </p:cNvPicPr>
          <p:nvPr/>
        </p:nvPicPr>
        <p:blipFill>
          <a:blip r:embed="rId5" cstate="print"/>
          <a:srcRect/>
          <a:stretch>
            <a:fillRect/>
          </a:stretch>
        </p:blipFill>
        <p:spPr bwMode="auto">
          <a:xfrm>
            <a:off x="6083149" y="4725144"/>
            <a:ext cx="2801888" cy="1863256"/>
          </a:xfrm>
          <a:prstGeom prst="rect">
            <a:avLst/>
          </a:prstGeom>
          <a:noFill/>
        </p:spPr>
      </p:pic>
      <p:sp>
        <p:nvSpPr>
          <p:cNvPr id="23" name="Tekstvak 22"/>
          <p:cNvSpPr txBox="1"/>
          <p:nvPr/>
        </p:nvSpPr>
        <p:spPr>
          <a:xfrm>
            <a:off x="1441899" y="5392881"/>
            <a:ext cx="4346126" cy="369332"/>
          </a:xfrm>
          <a:prstGeom prst="rect">
            <a:avLst/>
          </a:prstGeom>
          <a:noFill/>
        </p:spPr>
        <p:txBody>
          <a:bodyPr wrap="none" rtlCol="0">
            <a:spAutoFit/>
          </a:bodyPr>
          <a:lstStyle/>
          <a:p>
            <a:r>
              <a:rPr lang="fr-BE" dirty="0" smtClean="0"/>
              <a:t>Maar </a:t>
            </a:r>
            <a:r>
              <a:rPr lang="fr-BE" dirty="0" err="1" smtClean="0"/>
              <a:t>ook</a:t>
            </a:r>
            <a:r>
              <a:rPr lang="fr-BE" dirty="0" smtClean="0"/>
              <a:t>: </a:t>
            </a:r>
            <a:r>
              <a:rPr lang="fr-BE" dirty="0" err="1" smtClean="0"/>
              <a:t>ziekte</a:t>
            </a:r>
            <a:r>
              <a:rPr lang="fr-BE" dirty="0"/>
              <a:t> </a:t>
            </a:r>
            <a:r>
              <a:rPr lang="fr-BE" dirty="0" smtClean="0"/>
              <a:t>en </a:t>
            </a:r>
            <a:r>
              <a:rPr lang="fr-BE" dirty="0" err="1" smtClean="0"/>
              <a:t>mogelijk</a:t>
            </a:r>
            <a:r>
              <a:rPr lang="fr-BE" dirty="0" smtClean="0"/>
              <a:t> </a:t>
            </a:r>
            <a:r>
              <a:rPr lang="fr-BE" dirty="0" err="1" smtClean="0"/>
              <a:t>verwikkelingen</a:t>
            </a:r>
            <a:endParaRPr lang="nl-BE" dirty="0"/>
          </a:p>
        </p:txBody>
      </p:sp>
      <p:sp>
        <p:nvSpPr>
          <p:cNvPr id="21" name="Vermenigvuldigen 20"/>
          <p:cNvSpPr/>
          <p:nvPr/>
        </p:nvSpPr>
        <p:spPr>
          <a:xfrm>
            <a:off x="2236267" y="5015064"/>
            <a:ext cx="1457325" cy="128341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4149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4" grpId="0" animBg="1"/>
      <p:bldP spid="15" grpId="0" animBg="1"/>
      <p:bldP spid="16" grpId="0" animBg="1"/>
      <p:bldP spid="17" grpId="0" animBg="1"/>
      <p:bldP spid="18" grpId="0" animBg="1"/>
      <p:bldP spid="19" grpId="0" animBg="1"/>
      <p:bldP spid="20" grpId="0" animBg="1"/>
      <p:bldP spid="23"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pic>
        <p:nvPicPr>
          <p:cNvPr id="5" name="Afbeelding 4"/>
          <p:cNvPicPr>
            <a:picLocks noChangeAspect="1"/>
          </p:cNvPicPr>
          <p:nvPr/>
        </p:nvPicPr>
        <p:blipFill>
          <a:blip r:embed="rId2"/>
          <a:stretch>
            <a:fillRect/>
          </a:stretch>
        </p:blipFill>
        <p:spPr>
          <a:xfrm>
            <a:off x="490464" y="1196752"/>
            <a:ext cx="8424936" cy="4736714"/>
          </a:xfrm>
          <a:prstGeom prst="rect">
            <a:avLst/>
          </a:prstGeom>
        </p:spPr>
      </p:pic>
    </p:spTree>
    <p:extLst>
      <p:ext uri="{BB962C8B-B14F-4D97-AF65-F5344CB8AC3E}">
        <p14:creationId xmlns:p14="http://schemas.microsoft.com/office/powerpoint/2010/main" val="3223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3" name="Afbeelding 2"/>
          <p:cNvPicPr>
            <a:picLocks noChangeAspect="1"/>
          </p:cNvPicPr>
          <p:nvPr/>
        </p:nvPicPr>
        <p:blipFill>
          <a:blip r:embed="rId2"/>
          <a:stretch>
            <a:fillRect/>
          </a:stretch>
        </p:blipFill>
        <p:spPr>
          <a:xfrm>
            <a:off x="467545" y="1089225"/>
            <a:ext cx="8260088" cy="4644032"/>
          </a:xfrm>
          <a:prstGeom prst="rect">
            <a:avLst/>
          </a:prstGeom>
        </p:spPr>
      </p:pic>
      <p:pic>
        <p:nvPicPr>
          <p:cNvPr id="5" name="Afbeelding 4"/>
          <p:cNvPicPr>
            <a:picLocks noChangeAspect="1"/>
          </p:cNvPicPr>
          <p:nvPr/>
        </p:nvPicPr>
        <p:blipFill>
          <a:blip r:embed="rId3"/>
          <a:stretch>
            <a:fillRect/>
          </a:stretch>
        </p:blipFill>
        <p:spPr>
          <a:xfrm>
            <a:off x="228677" y="1772816"/>
            <a:ext cx="8737823" cy="4912627"/>
          </a:xfrm>
          <a:prstGeom prst="rect">
            <a:avLst/>
          </a:prstGeom>
        </p:spPr>
      </p:pic>
      <p:sp>
        <p:nvSpPr>
          <p:cNvPr id="6"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spTree>
    <p:extLst>
      <p:ext uri="{BB962C8B-B14F-4D97-AF65-F5344CB8AC3E}">
        <p14:creationId xmlns:p14="http://schemas.microsoft.com/office/powerpoint/2010/main" val="35247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Impact van internet en sociale media</a:t>
            </a:r>
            <a:endParaRPr lang="nl-BE" altLang="nl-BE" sz="3200" dirty="0">
              <a:solidFill>
                <a:srgbClr val="0070C0"/>
              </a:solidFill>
              <a:latin typeface="Arial" charset="0"/>
            </a:endParaRPr>
          </a:p>
        </p:txBody>
      </p:sp>
      <p:pic>
        <p:nvPicPr>
          <p:cNvPr id="2" name="Afbeelding 1"/>
          <p:cNvPicPr>
            <a:picLocks noChangeAspect="1"/>
          </p:cNvPicPr>
          <p:nvPr/>
        </p:nvPicPr>
        <p:blipFill>
          <a:blip r:embed="rId2"/>
          <a:stretch>
            <a:fillRect/>
          </a:stretch>
        </p:blipFill>
        <p:spPr>
          <a:xfrm>
            <a:off x="744959" y="1140275"/>
            <a:ext cx="7654081" cy="5147958"/>
          </a:xfrm>
          <a:prstGeom prst="rect">
            <a:avLst/>
          </a:prstGeom>
        </p:spPr>
      </p:pic>
      <p:sp>
        <p:nvSpPr>
          <p:cNvPr id="4" name="Rechthoek 3"/>
          <p:cNvSpPr/>
          <p:nvPr/>
        </p:nvSpPr>
        <p:spPr>
          <a:xfrm>
            <a:off x="3887416" y="6550223"/>
            <a:ext cx="5256584" cy="307777"/>
          </a:xfrm>
          <a:prstGeom prst="rect">
            <a:avLst/>
          </a:prstGeom>
        </p:spPr>
        <p:txBody>
          <a:bodyPr wrap="square">
            <a:spAutoFit/>
          </a:bodyPr>
          <a:lstStyle/>
          <a:p>
            <a:r>
              <a:rPr lang="nl-BE" sz="1400" dirty="0">
                <a:latin typeface="Arial" panose="020B0604020202020204" pitchFamily="34" charset="0"/>
                <a:cs typeface="Arial" panose="020B0604020202020204" pitchFamily="34" charset="0"/>
                <a:hlinkClick r:id="rId3"/>
              </a:rPr>
              <a:t>http://</a:t>
            </a:r>
            <a:r>
              <a:rPr lang="nl-BE" sz="1400" dirty="0" smtClean="0">
                <a:latin typeface="Arial" panose="020B0604020202020204" pitchFamily="34" charset="0"/>
                <a:cs typeface="Arial" panose="020B0604020202020204" pitchFamily="34" charset="0"/>
                <a:hlinkClick r:id="rId3"/>
              </a:rPr>
              <a:t>www.nvm2016.is/sites/default/files/Palle%20Valentiner.pdf</a:t>
            </a:r>
            <a:r>
              <a:rPr lang="nl-BE" sz="1400" dirty="0" smtClean="0">
                <a:latin typeface="Arial" panose="020B0604020202020204" pitchFamily="34" charset="0"/>
                <a:cs typeface="Arial" panose="020B0604020202020204" pitchFamily="34" charset="0"/>
              </a:rPr>
              <a:t> </a:t>
            </a:r>
            <a:endParaRPr lang="nl-B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957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4"/>
          <p:cNvSpPr>
            <a:spLocks noChangeShapeType="1"/>
          </p:cNvSpPr>
          <p:nvPr/>
        </p:nvSpPr>
        <p:spPr bwMode="auto">
          <a:xfrm>
            <a:off x="0" y="908050"/>
            <a:ext cx="9144000" cy="0"/>
          </a:xfrm>
          <a:prstGeom prst="line">
            <a:avLst/>
          </a:prstGeom>
          <a:noFill/>
          <a:ln w="9525">
            <a:solidFill>
              <a:srgbClr val="00B0F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 name="Text Box 3"/>
          <p:cNvSpPr txBox="1">
            <a:spLocks noChangeArrowheads="1"/>
          </p:cNvSpPr>
          <p:nvPr/>
        </p:nvSpPr>
        <p:spPr bwMode="auto">
          <a:xfrm>
            <a:off x="247341" y="1340768"/>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sz="3600" dirty="0" smtClean="0">
                <a:solidFill>
                  <a:srgbClr val="0070C0"/>
                </a:solidFill>
                <a:sym typeface="Webdings" pitchFamily="18" charset="2"/>
              </a:rPr>
              <a:t>Humaan papillomavirus</a:t>
            </a:r>
            <a:endParaRPr lang="nl-NL" altLang="nl-BE" sz="3600"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08160"/>
            <a:ext cx="360040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95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Humaan </a:t>
            </a:r>
            <a:r>
              <a:rPr lang="nl-BE" altLang="nl-BE" sz="3200" dirty="0" err="1" smtClean="0">
                <a:solidFill>
                  <a:srgbClr val="0070C0"/>
                </a:solidFill>
                <a:latin typeface="Arial" charset="0"/>
              </a:rPr>
              <a:t>Papilloma</a:t>
            </a:r>
            <a:r>
              <a:rPr lang="nl-BE" altLang="nl-BE" sz="3200" dirty="0" smtClean="0">
                <a:solidFill>
                  <a:srgbClr val="0070C0"/>
                </a:solidFill>
                <a:latin typeface="Arial" charset="0"/>
              </a:rPr>
              <a:t> Virus (HPV)</a:t>
            </a:r>
            <a:endParaRPr lang="nl-BE"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 name="Tekstvak 4"/>
          <p:cNvSpPr txBox="1"/>
          <p:nvPr/>
        </p:nvSpPr>
        <p:spPr>
          <a:xfrm>
            <a:off x="440458" y="1386505"/>
            <a:ext cx="8445877" cy="4524315"/>
          </a:xfrm>
          <a:prstGeom prst="rect">
            <a:avLst/>
          </a:prstGeom>
          <a:noFill/>
        </p:spPr>
        <p:txBody>
          <a:bodyPr wrap="square" rtlCol="0">
            <a:spAutoFit/>
          </a:bodyPr>
          <a:lstStyle/>
          <a:p>
            <a:pPr marL="985838" indent="-985838"/>
            <a:r>
              <a:rPr lang="nl-BE" sz="2400" dirty="0" smtClean="0">
                <a:solidFill>
                  <a:schemeClr val="accent6">
                    <a:lumMod val="75000"/>
                  </a:schemeClr>
                </a:solidFill>
                <a:latin typeface="Arial" panose="020B0604020202020204" pitchFamily="34" charset="0"/>
                <a:cs typeface="Arial" panose="020B0604020202020204" pitchFamily="34" charset="0"/>
              </a:rPr>
              <a:t>HPV = meest voorkomende virale infectie van de genitale tractus</a:t>
            </a:r>
          </a:p>
          <a:p>
            <a:endParaRPr lang="nl-BE" sz="2400" dirty="0" smtClean="0">
              <a:solidFill>
                <a:schemeClr val="accent6">
                  <a:lumMod val="75000"/>
                </a:schemeClr>
              </a:solidFill>
              <a:latin typeface="Arial" panose="020B0604020202020204" pitchFamily="34" charset="0"/>
              <a:cs typeface="Arial" panose="020B0604020202020204" pitchFamily="34" charset="0"/>
            </a:endParaRPr>
          </a:p>
          <a:p>
            <a:pPr marL="985838" indent="-985838"/>
            <a:r>
              <a:rPr lang="nl-BE" sz="2400" u="sng" dirty="0" smtClean="0">
                <a:latin typeface="Arial" panose="020B0604020202020204" pitchFamily="34" charset="0"/>
                <a:cs typeface="Arial" panose="020B0604020202020204" pitchFamily="34" charset="0"/>
              </a:rPr>
              <a:t>Verspreiding</a:t>
            </a:r>
            <a:r>
              <a:rPr lang="nl-BE" sz="2400" dirty="0" smtClean="0">
                <a:latin typeface="Arial" panose="020B0604020202020204" pitchFamily="34" charset="0"/>
                <a:cs typeface="Arial" panose="020B0604020202020204" pitchFamily="34" charset="0"/>
              </a:rPr>
              <a:t> hoofdzakelijk door contact met besmette huid, slijmvliezen en besmette lichaamsvochten.</a:t>
            </a:r>
          </a:p>
          <a:p>
            <a:pPr defTabSz="985838"/>
            <a:r>
              <a:rPr lang="nl-BE" sz="2400" dirty="0" smtClean="0">
                <a:latin typeface="Arial" panose="020B0604020202020204" pitchFamily="34" charset="0"/>
                <a:cs typeface="Arial" panose="020B0604020202020204" pitchFamily="34" charset="0"/>
              </a:rPr>
              <a:t>	Vooral door seksueel contact</a:t>
            </a:r>
          </a:p>
          <a:p>
            <a:endParaRPr lang="nl-BE" sz="2400" dirty="0">
              <a:latin typeface="Arial" panose="020B0604020202020204" pitchFamily="34" charset="0"/>
              <a:cs typeface="Arial" panose="020B0604020202020204" pitchFamily="34" charset="0"/>
            </a:endParaRPr>
          </a:p>
          <a:p>
            <a:r>
              <a:rPr lang="nl-BE" sz="2400" dirty="0" smtClean="0">
                <a:latin typeface="Arial" panose="020B0604020202020204" pitchFamily="34" charset="0"/>
                <a:cs typeface="Arial" panose="020B0604020202020204" pitchFamily="34" charset="0"/>
              </a:rPr>
              <a:t>70-90% van de infecties </a:t>
            </a:r>
            <a:r>
              <a:rPr lang="nl-BE" sz="2400" dirty="0" smtClean="0">
                <a:latin typeface="Arial" panose="020B0604020202020204" pitchFamily="34" charset="0"/>
                <a:cs typeface="Arial" panose="020B0604020202020204" pitchFamily="34" charset="0"/>
                <a:sym typeface="Wingdings" panose="05000000000000000000" pitchFamily="2" charset="2"/>
              </a:rPr>
              <a:t> Spontane genezing na 1-2 jaar</a:t>
            </a:r>
          </a:p>
          <a:p>
            <a:endParaRPr lang="nl-BE" sz="2400" dirty="0">
              <a:latin typeface="Arial" panose="020B0604020202020204" pitchFamily="34" charset="0"/>
              <a:cs typeface="Arial" panose="020B0604020202020204" pitchFamily="34" charset="0"/>
              <a:sym typeface="Wingdings" panose="05000000000000000000" pitchFamily="2" charset="2"/>
            </a:endParaRPr>
          </a:p>
          <a:p>
            <a:r>
              <a:rPr lang="nl-BE" sz="2400" dirty="0" smtClean="0">
                <a:latin typeface="Arial" panose="020B0604020202020204" pitchFamily="34" charset="0"/>
                <a:cs typeface="Arial" panose="020B0604020202020204" pitchFamily="34" charset="0"/>
                <a:sym typeface="Wingdings" panose="05000000000000000000" pitchFamily="2" charset="2"/>
              </a:rPr>
              <a:t>MAAR persisterende infecties  risico op kanker</a:t>
            </a:r>
          </a:p>
          <a:p>
            <a:r>
              <a:rPr lang="nl-BE" sz="2400" dirty="0">
                <a:latin typeface="Arial" panose="020B0604020202020204" pitchFamily="34" charset="0"/>
                <a:cs typeface="Arial" panose="020B0604020202020204" pitchFamily="34" charset="0"/>
                <a:sym typeface="Wingdings" panose="05000000000000000000" pitchFamily="2" charset="2"/>
              </a:rPr>
              <a:t>	</a:t>
            </a:r>
            <a:r>
              <a:rPr lang="nl-BE" sz="2400" dirty="0" smtClean="0">
                <a:latin typeface="Arial" panose="020B0604020202020204" pitchFamily="34" charset="0"/>
                <a:cs typeface="Arial" panose="020B0604020202020204" pitchFamily="34" charset="0"/>
                <a:sym typeface="Wingdings" panose="05000000000000000000" pitchFamily="2" charset="2"/>
              </a:rPr>
              <a:t> eerst pre-kankerletsels</a:t>
            </a:r>
          </a:p>
          <a:p>
            <a:r>
              <a:rPr lang="nl-BE" sz="2400" dirty="0">
                <a:latin typeface="Arial" panose="020B0604020202020204" pitchFamily="34" charset="0"/>
                <a:cs typeface="Arial" panose="020B0604020202020204" pitchFamily="34" charset="0"/>
                <a:sym typeface="Wingdings" panose="05000000000000000000" pitchFamily="2" charset="2"/>
              </a:rPr>
              <a:t>	</a:t>
            </a:r>
            <a:r>
              <a:rPr lang="nl-BE" sz="2400" dirty="0" smtClean="0">
                <a:latin typeface="Arial" panose="020B0604020202020204" pitchFamily="34" charset="0"/>
                <a:cs typeface="Arial" panose="020B0604020202020204" pitchFamily="34" charset="0"/>
                <a:sym typeface="Wingdings" panose="05000000000000000000" pitchFamily="2" charset="2"/>
              </a:rPr>
              <a:t>	 na jaren: kanker</a:t>
            </a:r>
            <a:endParaRPr lang="nl-BE" sz="2400" dirty="0">
              <a:latin typeface="Arial" panose="020B0604020202020204" pitchFamily="34" charset="0"/>
              <a:cs typeface="Arial" panose="020B0604020202020204" pitchFamily="34" charset="0"/>
            </a:endParaRPr>
          </a:p>
        </p:txBody>
      </p:sp>
      <p:sp>
        <p:nvSpPr>
          <p:cNvPr id="6" name="Tekstvak 5"/>
          <p:cNvSpPr txBox="1"/>
          <p:nvPr/>
        </p:nvSpPr>
        <p:spPr>
          <a:xfrm>
            <a:off x="6537807" y="6389274"/>
            <a:ext cx="2348528" cy="276999"/>
          </a:xfrm>
          <a:prstGeom prst="rect">
            <a:avLst/>
          </a:prstGeom>
          <a:noFill/>
        </p:spPr>
        <p:txBody>
          <a:bodyPr wrap="none" rtlCol="0">
            <a:spAutoFit/>
          </a:bodyPr>
          <a:lstStyle/>
          <a:p>
            <a:r>
              <a:rPr lang="nl-BE" sz="1200" dirty="0" smtClean="0">
                <a:latin typeface="Arial" panose="020B0604020202020204" pitchFamily="34" charset="0"/>
                <a:cs typeface="Arial" panose="020B0604020202020204" pitchFamily="34" charset="0"/>
              </a:rPr>
              <a:t>Ref: Schiller et al, Vaccine 2012</a:t>
            </a:r>
            <a:endParaRPr lang="nl-B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472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03" y="1199063"/>
            <a:ext cx="5026782" cy="518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0644" name="Tekstvak 2"/>
          <p:cNvSpPr txBox="1">
            <a:spLocks noChangeArrowheads="1"/>
          </p:cNvSpPr>
          <p:nvPr/>
        </p:nvSpPr>
        <p:spPr bwMode="auto">
          <a:xfrm>
            <a:off x="5634993" y="6555432"/>
            <a:ext cx="3310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Comic Sans MS" panose="030F0702030302020204" pitchFamily="66" charset="0"/>
              </a:defRPr>
            </a:lvl1pPr>
            <a:lvl2pPr marL="742950" indent="-285750">
              <a:defRPr sz="2400">
                <a:solidFill>
                  <a:schemeClr val="bg1"/>
                </a:solidFill>
                <a:latin typeface="Comic Sans MS" panose="030F0702030302020204" pitchFamily="66" charset="0"/>
              </a:defRPr>
            </a:lvl2pPr>
            <a:lvl3pPr marL="1143000" indent="-228600">
              <a:defRPr sz="2400">
                <a:solidFill>
                  <a:schemeClr val="bg1"/>
                </a:solidFill>
                <a:latin typeface="Comic Sans MS" panose="030F0702030302020204" pitchFamily="66" charset="0"/>
              </a:defRPr>
            </a:lvl3pPr>
            <a:lvl4pPr marL="1600200" indent="-228600">
              <a:defRPr sz="2400">
                <a:solidFill>
                  <a:schemeClr val="bg1"/>
                </a:solidFill>
                <a:latin typeface="Comic Sans MS" panose="030F0702030302020204" pitchFamily="66" charset="0"/>
              </a:defRPr>
            </a:lvl4pPr>
            <a:lvl5pPr marL="2057400" indent="-22860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pPr eaLnBrk="1" hangingPunct="1"/>
            <a:r>
              <a:rPr lang="fr-FR" altLang="nl-BE" sz="1200" dirty="0" err="1" smtClean="0">
                <a:solidFill>
                  <a:srgbClr val="000000"/>
                </a:solidFill>
                <a:latin typeface="Arial" panose="020B0604020202020204" pitchFamily="34" charset="0"/>
                <a:cs typeface="Arial" panose="020B0604020202020204" pitchFamily="34" charset="0"/>
              </a:rPr>
              <a:t>Ref</a:t>
            </a:r>
            <a:r>
              <a:rPr lang="fr-FR" altLang="nl-BE" sz="1200" dirty="0" smtClean="0">
                <a:solidFill>
                  <a:srgbClr val="000000"/>
                </a:solidFill>
                <a:latin typeface="Arial" panose="020B0604020202020204" pitchFamily="34" charset="0"/>
                <a:cs typeface="Arial" panose="020B0604020202020204" pitchFamily="34" charset="0"/>
              </a:rPr>
              <a:t>: Stanley </a:t>
            </a:r>
            <a:r>
              <a:rPr lang="fr-FR" altLang="nl-BE" sz="1200" dirty="0">
                <a:solidFill>
                  <a:srgbClr val="000000"/>
                </a:solidFill>
                <a:latin typeface="Arial" panose="020B0604020202020204" pitchFamily="34" charset="0"/>
                <a:cs typeface="Arial" panose="020B0604020202020204" pitchFamily="34" charset="0"/>
              </a:rPr>
              <a:t>M. Nature 2012; vol 488, 30 </a:t>
            </a:r>
            <a:r>
              <a:rPr lang="fr-FR" altLang="nl-BE" sz="1200" dirty="0" err="1">
                <a:solidFill>
                  <a:srgbClr val="000000"/>
                </a:solidFill>
                <a:latin typeface="Arial" panose="020B0604020202020204" pitchFamily="34" charset="0"/>
                <a:cs typeface="Arial" panose="020B0604020202020204" pitchFamily="34" charset="0"/>
              </a:rPr>
              <a:t>Aug</a:t>
            </a:r>
            <a:r>
              <a:rPr lang="fr-FR" altLang="nl-BE" sz="1200" dirty="0">
                <a:solidFill>
                  <a:srgbClr val="000000"/>
                </a:solidFill>
                <a:latin typeface="Arial" panose="020B0604020202020204" pitchFamily="34" charset="0"/>
                <a:cs typeface="Arial" panose="020B0604020202020204" pitchFamily="34" charset="0"/>
              </a:rPr>
              <a:t> </a:t>
            </a:r>
            <a:endParaRPr lang="nl-BE" altLang="nl-BE" sz="1200" dirty="0">
              <a:solidFill>
                <a:srgbClr val="000000"/>
              </a:solidFill>
              <a:latin typeface="Arial" panose="020B0604020202020204" pitchFamily="34" charset="0"/>
              <a:cs typeface="Arial" panose="020B0604020202020204" pitchFamily="34" charset="0"/>
            </a:endParaRPr>
          </a:p>
        </p:txBody>
      </p:sp>
      <p:sp>
        <p:nvSpPr>
          <p:cNvPr id="5" name="Text Box 48"/>
          <p:cNvSpPr txBox="1">
            <a:spLocks noChangeArrowheads="1"/>
          </p:cNvSpPr>
          <p:nvPr/>
        </p:nvSpPr>
        <p:spPr bwMode="auto">
          <a:xfrm>
            <a:off x="179388" y="152400"/>
            <a:ext cx="8736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Humaan </a:t>
            </a:r>
            <a:r>
              <a:rPr lang="nl-BE" altLang="nl-BE" sz="3200" dirty="0" err="1" smtClean="0">
                <a:solidFill>
                  <a:srgbClr val="0070C0"/>
                </a:solidFill>
                <a:latin typeface="Arial" charset="0"/>
              </a:rPr>
              <a:t>Papilloma</a:t>
            </a:r>
            <a:r>
              <a:rPr lang="nl-BE" altLang="nl-BE" sz="3200" dirty="0" smtClean="0">
                <a:solidFill>
                  <a:srgbClr val="0070C0"/>
                </a:solidFill>
                <a:latin typeface="Arial" charset="0"/>
              </a:rPr>
              <a:t> Virus (HPV)</a:t>
            </a:r>
            <a:endParaRPr lang="nl-BE" altLang="nl-BE" sz="3200" dirty="0">
              <a:solidFill>
                <a:srgbClr val="0070C0"/>
              </a:solidFill>
              <a:latin typeface="Arial" charset="0"/>
            </a:endParaRPr>
          </a:p>
        </p:txBody>
      </p:sp>
      <p:sp>
        <p:nvSpPr>
          <p:cNvPr id="6"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132704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179388" y="789907"/>
            <a:ext cx="8577144" cy="6023469"/>
          </a:xfrm>
          <a:prstGeom prst="rect">
            <a:avLst/>
          </a:prstGeom>
        </p:spPr>
      </p:pic>
      <p:sp>
        <p:nvSpPr>
          <p:cNvPr id="6" name="Rectangle 6"/>
          <p:cNvSpPr>
            <a:spLocks noChangeArrowheads="1"/>
          </p:cNvSpPr>
          <p:nvPr/>
        </p:nvSpPr>
        <p:spPr bwMode="auto">
          <a:xfrm>
            <a:off x="827584" y="1730308"/>
            <a:ext cx="7272808" cy="360040"/>
          </a:xfrm>
          <a:prstGeom prst="rect">
            <a:avLst/>
          </a:prstGeom>
          <a:noFill/>
          <a:ln w="38100" cap="sq">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40000"/>
              </a:spcBef>
              <a:buClr>
                <a:schemeClr val="tx1"/>
              </a:buClr>
              <a:buChar char="–"/>
              <a:defRPr sz="2400">
                <a:solidFill>
                  <a:schemeClr val="tx1"/>
                </a:solidFill>
                <a:latin typeface="Arial" panose="020B0604020202020204" pitchFamily="34" charset="0"/>
              </a:defRPr>
            </a:lvl2pPr>
            <a:lvl3pPr marL="1143000" indent="-228600">
              <a:spcBef>
                <a:spcPct val="4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endParaRPr lang="nl-BE" altLang="nl-BE">
              <a:solidFill>
                <a:srgbClr val="FFFFFF"/>
              </a:solidFill>
            </a:endParaRPr>
          </a:p>
        </p:txBody>
      </p:sp>
      <p:sp>
        <p:nvSpPr>
          <p:cNvPr id="7" name="Text Box 48"/>
          <p:cNvSpPr txBox="1">
            <a:spLocks noChangeArrowheads="1"/>
          </p:cNvSpPr>
          <p:nvPr/>
        </p:nvSpPr>
        <p:spPr bwMode="auto">
          <a:xfrm>
            <a:off x="179388" y="152400"/>
            <a:ext cx="8736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Humaan </a:t>
            </a:r>
            <a:r>
              <a:rPr lang="nl-BE" altLang="nl-BE" sz="3200" dirty="0" err="1" smtClean="0">
                <a:solidFill>
                  <a:srgbClr val="0070C0"/>
                </a:solidFill>
                <a:latin typeface="Arial" charset="0"/>
              </a:rPr>
              <a:t>Papilloma</a:t>
            </a:r>
            <a:r>
              <a:rPr lang="nl-BE" altLang="nl-BE" sz="3200" dirty="0" smtClean="0">
                <a:solidFill>
                  <a:srgbClr val="0070C0"/>
                </a:solidFill>
                <a:latin typeface="Arial" charset="0"/>
              </a:rPr>
              <a:t> Virus (HPV)</a:t>
            </a:r>
            <a:endParaRPr lang="nl-BE" altLang="nl-BE" sz="3200" dirty="0">
              <a:solidFill>
                <a:srgbClr val="0070C0"/>
              </a:solidFill>
              <a:latin typeface="Arial" charset="0"/>
            </a:endParaRPr>
          </a:p>
        </p:txBody>
      </p:sp>
      <p:sp>
        <p:nvSpPr>
          <p:cNvPr id="8"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 name="Rectangle 6"/>
          <p:cNvSpPr>
            <a:spLocks noChangeArrowheads="1"/>
          </p:cNvSpPr>
          <p:nvPr/>
        </p:nvSpPr>
        <p:spPr bwMode="auto">
          <a:xfrm>
            <a:off x="825300" y="1715030"/>
            <a:ext cx="7260803" cy="1253346"/>
          </a:xfrm>
          <a:prstGeom prst="rect">
            <a:avLst/>
          </a:prstGeom>
          <a:noFill/>
          <a:ln w="3810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tx2"/>
              </a:buClr>
              <a:buChar char="•"/>
              <a:defRPr sz="2800">
                <a:solidFill>
                  <a:schemeClr val="tx1"/>
                </a:solidFill>
                <a:latin typeface="Arial" panose="020B0604020202020204" pitchFamily="34" charset="0"/>
              </a:defRPr>
            </a:lvl1pPr>
            <a:lvl2pPr marL="742950" indent="-285750">
              <a:spcBef>
                <a:spcPct val="40000"/>
              </a:spcBef>
              <a:buClr>
                <a:schemeClr val="tx1"/>
              </a:buClr>
              <a:buChar char="–"/>
              <a:defRPr sz="2400">
                <a:solidFill>
                  <a:schemeClr val="tx1"/>
                </a:solidFill>
                <a:latin typeface="Arial" panose="020B0604020202020204" pitchFamily="34" charset="0"/>
              </a:defRPr>
            </a:lvl2pPr>
            <a:lvl3pPr marL="1143000" indent="-228600">
              <a:spcBef>
                <a:spcPct val="4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endParaRPr lang="nl-BE" altLang="nl-BE">
              <a:solidFill>
                <a:srgbClr val="FFFFFF"/>
              </a:solidFill>
            </a:endParaRPr>
          </a:p>
        </p:txBody>
      </p:sp>
      <p:sp>
        <p:nvSpPr>
          <p:cNvPr id="10" name="Tekstvak 2"/>
          <p:cNvSpPr txBox="1">
            <a:spLocks noChangeArrowheads="1"/>
          </p:cNvSpPr>
          <p:nvPr/>
        </p:nvSpPr>
        <p:spPr bwMode="auto">
          <a:xfrm rot="16200000">
            <a:off x="7734176" y="4561140"/>
            <a:ext cx="20938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Comic Sans MS" panose="030F0702030302020204" pitchFamily="66" charset="0"/>
              </a:defRPr>
            </a:lvl1pPr>
            <a:lvl2pPr marL="742950" indent="-285750">
              <a:defRPr sz="2400">
                <a:solidFill>
                  <a:schemeClr val="bg1"/>
                </a:solidFill>
                <a:latin typeface="Comic Sans MS" panose="030F0702030302020204" pitchFamily="66" charset="0"/>
              </a:defRPr>
            </a:lvl2pPr>
            <a:lvl3pPr marL="1143000" indent="-228600">
              <a:defRPr sz="2400">
                <a:solidFill>
                  <a:schemeClr val="bg1"/>
                </a:solidFill>
                <a:latin typeface="Comic Sans MS" panose="030F0702030302020204" pitchFamily="66" charset="0"/>
              </a:defRPr>
            </a:lvl3pPr>
            <a:lvl4pPr marL="1600200" indent="-228600">
              <a:defRPr sz="2400">
                <a:solidFill>
                  <a:schemeClr val="bg1"/>
                </a:solidFill>
                <a:latin typeface="Comic Sans MS" panose="030F0702030302020204" pitchFamily="66" charset="0"/>
              </a:defRPr>
            </a:lvl4pPr>
            <a:lvl5pPr marL="2057400" indent="-228600">
              <a:defRPr sz="2400">
                <a:solidFill>
                  <a:schemeClr val="bg1"/>
                </a:solidFill>
                <a:latin typeface="Comic Sans MS" panose="030F0702030302020204" pitchFamily="66" charset="0"/>
              </a:defRPr>
            </a:lvl5pPr>
            <a:lvl6pPr marL="2514600" indent="-228600" eaLnBrk="0" fontAlgn="base" hangingPunct="0">
              <a:spcBef>
                <a:spcPct val="0"/>
              </a:spcBef>
              <a:spcAft>
                <a:spcPct val="0"/>
              </a:spcAft>
              <a:defRPr sz="2400">
                <a:solidFill>
                  <a:schemeClr val="bg1"/>
                </a:solidFill>
                <a:latin typeface="Comic Sans MS" panose="030F0702030302020204" pitchFamily="66" charset="0"/>
              </a:defRPr>
            </a:lvl6pPr>
            <a:lvl7pPr marL="2971800" indent="-228600" eaLnBrk="0" fontAlgn="base" hangingPunct="0">
              <a:spcBef>
                <a:spcPct val="0"/>
              </a:spcBef>
              <a:spcAft>
                <a:spcPct val="0"/>
              </a:spcAft>
              <a:defRPr sz="2400">
                <a:solidFill>
                  <a:schemeClr val="bg1"/>
                </a:solidFill>
                <a:latin typeface="Comic Sans MS" panose="030F0702030302020204" pitchFamily="66" charset="0"/>
              </a:defRPr>
            </a:lvl7pPr>
            <a:lvl8pPr marL="3429000" indent="-228600" eaLnBrk="0" fontAlgn="base" hangingPunct="0">
              <a:spcBef>
                <a:spcPct val="0"/>
              </a:spcBef>
              <a:spcAft>
                <a:spcPct val="0"/>
              </a:spcAft>
              <a:defRPr sz="2400">
                <a:solidFill>
                  <a:schemeClr val="bg1"/>
                </a:solidFill>
                <a:latin typeface="Comic Sans MS" panose="030F0702030302020204" pitchFamily="66" charset="0"/>
              </a:defRPr>
            </a:lvl8pPr>
            <a:lvl9pPr marL="3886200" indent="-228600" eaLnBrk="0" fontAlgn="base" hangingPunct="0">
              <a:spcBef>
                <a:spcPct val="0"/>
              </a:spcBef>
              <a:spcAft>
                <a:spcPct val="0"/>
              </a:spcAft>
              <a:defRPr sz="2400">
                <a:solidFill>
                  <a:schemeClr val="bg1"/>
                </a:solidFill>
                <a:latin typeface="Comic Sans MS" panose="030F0702030302020204" pitchFamily="66" charset="0"/>
              </a:defRPr>
            </a:lvl9pPr>
          </a:lstStyle>
          <a:p>
            <a:r>
              <a:rPr lang="fr-FR" altLang="nl-BE" sz="1100" dirty="0" err="1" smtClean="0">
                <a:solidFill>
                  <a:schemeClr val="tx1"/>
                </a:solidFill>
                <a:latin typeface="Arial" panose="020B0604020202020204" pitchFamily="34" charset="0"/>
                <a:cs typeface="Arial" panose="020B0604020202020204" pitchFamily="34" charset="0"/>
              </a:rPr>
              <a:t>Ref</a:t>
            </a:r>
            <a:r>
              <a:rPr lang="fr-FR" altLang="nl-BE" sz="1100" dirty="0" smtClean="0">
                <a:solidFill>
                  <a:schemeClr val="tx1"/>
                </a:solidFill>
                <a:latin typeface="Arial" panose="020B0604020202020204" pitchFamily="34" charset="0"/>
                <a:cs typeface="Arial" panose="020B0604020202020204" pitchFamily="34" charset="0"/>
              </a:rPr>
              <a:t>: </a:t>
            </a:r>
            <a:r>
              <a:rPr lang="fr-FR" altLang="nl-BE" sz="1100" dirty="0" err="1" smtClean="0">
                <a:solidFill>
                  <a:schemeClr val="tx1"/>
                </a:solidFill>
                <a:latin typeface="Arial" panose="020B0604020202020204" pitchFamily="34" charset="0"/>
                <a:cs typeface="Arial" panose="020B0604020202020204" pitchFamily="34" charset="0"/>
              </a:rPr>
              <a:t>Arbyn</a:t>
            </a:r>
            <a:r>
              <a:rPr lang="fr-FR" altLang="nl-BE" sz="1100" dirty="0" smtClean="0">
                <a:solidFill>
                  <a:schemeClr val="tx1"/>
                </a:solidFill>
                <a:latin typeface="Arial" panose="020B0604020202020204" pitchFamily="34" charset="0"/>
                <a:cs typeface="Arial" panose="020B0604020202020204" pitchFamily="34" charset="0"/>
              </a:rPr>
              <a:t> et al, J </a:t>
            </a:r>
            <a:r>
              <a:rPr lang="fr-FR" altLang="nl-BE" sz="1100" dirty="0" err="1" smtClean="0">
                <a:solidFill>
                  <a:schemeClr val="tx1"/>
                </a:solidFill>
                <a:latin typeface="Arial" panose="020B0604020202020204" pitchFamily="34" charset="0"/>
                <a:cs typeface="Arial" panose="020B0604020202020204" pitchFamily="34" charset="0"/>
              </a:rPr>
              <a:t>Pathol</a:t>
            </a:r>
            <a:r>
              <a:rPr lang="fr-FR" altLang="nl-BE" sz="1100" dirty="0" smtClean="0">
                <a:solidFill>
                  <a:schemeClr val="tx1"/>
                </a:solidFill>
                <a:latin typeface="Arial" panose="020B0604020202020204" pitchFamily="34" charset="0"/>
                <a:cs typeface="Arial" panose="020B0604020202020204" pitchFamily="34" charset="0"/>
              </a:rPr>
              <a:t> 2014</a:t>
            </a:r>
            <a:endParaRPr lang="nl-BE" altLang="nl-BE"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18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HPV: vaccinatie</a:t>
            </a:r>
            <a:endParaRPr lang="nl-BE"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 name="Tekstvak 4"/>
          <p:cNvSpPr txBox="1"/>
          <p:nvPr/>
        </p:nvSpPr>
        <p:spPr>
          <a:xfrm>
            <a:off x="324455" y="1079501"/>
            <a:ext cx="8445877" cy="5062924"/>
          </a:xfrm>
          <a:prstGeom prst="rect">
            <a:avLst/>
          </a:prstGeom>
          <a:noFill/>
        </p:spPr>
        <p:txBody>
          <a:bodyPr wrap="square" rtlCol="0">
            <a:spAutoFit/>
          </a:bodyPr>
          <a:lstStyle/>
          <a:p>
            <a:endParaRPr lang="nl-BE" sz="2400" dirty="0">
              <a:solidFill>
                <a:schemeClr val="accent6">
                  <a:lumMod val="75000"/>
                </a:schemeClr>
              </a:solidFill>
              <a:latin typeface="Arial" panose="020B0604020202020204" pitchFamily="34" charset="0"/>
              <a:cs typeface="Arial" panose="020B0604020202020204" pitchFamily="34" charset="0"/>
            </a:endParaRPr>
          </a:p>
          <a:p>
            <a:r>
              <a:rPr lang="nl-BE" sz="2400" dirty="0" smtClean="0">
                <a:latin typeface="Arial" panose="020B0604020202020204" pitchFamily="34" charset="0"/>
                <a:cs typeface="Arial" panose="020B0604020202020204" pitchFamily="34" charset="0"/>
              </a:rPr>
              <a:t>Momenteel 3 HPV-vaccins:</a:t>
            </a:r>
          </a:p>
          <a:p>
            <a:endParaRPr lang="nl-BE" sz="2400" dirty="0" smtClean="0">
              <a:latin typeface="Arial" panose="020B0604020202020204" pitchFamily="34" charset="0"/>
              <a:cs typeface="Arial" panose="020B0604020202020204" pitchFamily="34" charset="0"/>
            </a:endParaRPr>
          </a:p>
          <a:p>
            <a:pPr marL="633413" indent="-342900" defTabSz="919163">
              <a:spcBef>
                <a:spcPts val="600"/>
              </a:spcBef>
              <a:spcAft>
                <a:spcPts val="600"/>
              </a:spcAft>
              <a:buFont typeface="Wingdings" panose="05000000000000000000" pitchFamily="2" charset="2"/>
              <a:buChar char="§"/>
            </a:pPr>
            <a:r>
              <a:rPr lang="nl-BE" sz="2200" dirty="0" smtClean="0">
                <a:latin typeface="Arial" panose="020B0604020202020204" pitchFamily="34" charset="0"/>
                <a:cs typeface="Arial" panose="020B0604020202020204" pitchFamily="34" charset="0"/>
              </a:rPr>
              <a:t>Bivalent vaccin:		HPV 16 en 18</a:t>
            </a:r>
          </a:p>
          <a:p>
            <a:pPr marL="633413" indent="-342900">
              <a:spcBef>
                <a:spcPts val="600"/>
              </a:spcBef>
              <a:spcAft>
                <a:spcPts val="600"/>
              </a:spcAft>
              <a:buFont typeface="Wingdings" panose="05000000000000000000" pitchFamily="2" charset="2"/>
              <a:buChar char="§"/>
            </a:pPr>
            <a:r>
              <a:rPr lang="nl-BE" sz="2200" dirty="0" err="1" smtClean="0">
                <a:latin typeface="Arial" panose="020B0604020202020204" pitchFamily="34" charset="0"/>
                <a:cs typeface="Arial" panose="020B0604020202020204" pitchFamily="34" charset="0"/>
              </a:rPr>
              <a:t>Quadrivalent</a:t>
            </a:r>
            <a:r>
              <a:rPr lang="nl-BE" sz="2200" dirty="0">
                <a:latin typeface="Arial" panose="020B0604020202020204" pitchFamily="34" charset="0"/>
                <a:cs typeface="Arial" panose="020B0604020202020204" pitchFamily="34" charset="0"/>
              </a:rPr>
              <a:t> </a:t>
            </a:r>
            <a:r>
              <a:rPr lang="nl-BE" sz="2200" dirty="0" smtClean="0">
                <a:latin typeface="Arial" panose="020B0604020202020204" pitchFamily="34" charset="0"/>
                <a:cs typeface="Arial" panose="020B0604020202020204" pitchFamily="34" charset="0"/>
              </a:rPr>
              <a:t>vaccin: 	HPV 6, 11, 16 en 18</a:t>
            </a:r>
            <a:endParaRPr lang="nl-BE" sz="2200" dirty="0" smtClean="0">
              <a:solidFill>
                <a:srgbClr val="00B0F0"/>
              </a:solidFill>
              <a:latin typeface="Arial" panose="020B0604020202020204" pitchFamily="34" charset="0"/>
              <a:cs typeface="Arial" panose="020B0604020202020204" pitchFamily="34" charset="0"/>
            </a:endParaRPr>
          </a:p>
          <a:p>
            <a:pPr marL="633413" indent="-342900">
              <a:spcBef>
                <a:spcPts val="600"/>
              </a:spcBef>
              <a:spcAft>
                <a:spcPts val="600"/>
              </a:spcAft>
              <a:buFont typeface="Wingdings" panose="05000000000000000000" pitchFamily="2" charset="2"/>
              <a:buChar char="§"/>
            </a:pPr>
            <a:r>
              <a:rPr lang="nl-BE" sz="2200" dirty="0" err="1" smtClean="0">
                <a:latin typeface="Arial" panose="020B0604020202020204" pitchFamily="34" charset="0"/>
                <a:cs typeface="Arial" panose="020B0604020202020204" pitchFamily="34" charset="0"/>
              </a:rPr>
              <a:t>Nonavalent</a:t>
            </a:r>
            <a:r>
              <a:rPr lang="nl-BE" sz="2200" dirty="0" smtClean="0">
                <a:latin typeface="Arial" panose="020B0604020202020204" pitchFamily="34" charset="0"/>
                <a:cs typeface="Arial" panose="020B0604020202020204" pitchFamily="34" charset="0"/>
              </a:rPr>
              <a:t> vaccin: 	HPV 6, 11, 16, 18, 31, 33, 45, 52, 58</a:t>
            </a:r>
            <a:endParaRPr lang="nl-BE" sz="2200" dirty="0">
              <a:solidFill>
                <a:srgbClr val="00B0F0"/>
              </a:solidFill>
              <a:latin typeface="Arial" panose="020B0604020202020204" pitchFamily="34" charset="0"/>
              <a:cs typeface="Arial" panose="020B0604020202020204" pitchFamily="34" charset="0"/>
            </a:endParaRPr>
          </a:p>
          <a:p>
            <a:pPr>
              <a:spcBef>
                <a:spcPts val="600"/>
              </a:spcBef>
              <a:spcAft>
                <a:spcPts val="600"/>
              </a:spcAft>
            </a:pPr>
            <a:endParaRPr lang="nl-BE" sz="2200" dirty="0" smtClean="0">
              <a:solidFill>
                <a:srgbClr val="00B0F0"/>
              </a:solidFill>
              <a:latin typeface="Arial" panose="020B0604020202020204" pitchFamily="34" charset="0"/>
              <a:cs typeface="Arial" panose="020B0604020202020204" pitchFamily="34" charset="0"/>
            </a:endParaRPr>
          </a:p>
          <a:p>
            <a:pPr>
              <a:spcBef>
                <a:spcPts val="600"/>
              </a:spcBef>
              <a:spcAft>
                <a:spcPts val="600"/>
              </a:spcAft>
            </a:pPr>
            <a:r>
              <a:rPr lang="en-US" altLang="nl-BE" sz="2200" kern="0" dirty="0" smtClean="0">
                <a:latin typeface="Arial" panose="020B0604020202020204" pitchFamily="34" charset="0"/>
              </a:rPr>
              <a:t>Viral-Like-</a:t>
            </a:r>
            <a:r>
              <a:rPr lang="en-US" altLang="nl-BE" sz="2200" kern="0" dirty="0" err="1" smtClean="0">
                <a:latin typeface="Arial" panose="020B0604020202020204" pitchFamily="34" charset="0"/>
              </a:rPr>
              <a:t>Partikel</a:t>
            </a:r>
            <a:r>
              <a:rPr lang="en-US" altLang="nl-BE" sz="2200" kern="0" dirty="0" smtClean="0">
                <a:latin typeface="Arial" panose="020B0604020202020204" pitchFamily="34" charset="0"/>
              </a:rPr>
              <a:t> </a:t>
            </a:r>
            <a:r>
              <a:rPr lang="en-US" altLang="nl-BE" sz="2200" kern="0" dirty="0" err="1" smtClean="0">
                <a:latin typeface="Arial" panose="020B0604020202020204" pitchFamily="34" charset="0"/>
              </a:rPr>
              <a:t>vaccin</a:t>
            </a:r>
            <a:r>
              <a:rPr lang="en-US" altLang="nl-BE" sz="2200" kern="0" dirty="0" smtClean="0">
                <a:latin typeface="Arial" panose="020B0604020202020204" pitchFamily="34" charset="0"/>
              </a:rPr>
              <a:t>: </a:t>
            </a:r>
          </a:p>
          <a:p>
            <a:pPr marL="342900" indent="-342900">
              <a:spcBef>
                <a:spcPts val="600"/>
              </a:spcBef>
              <a:spcAft>
                <a:spcPts val="600"/>
              </a:spcAft>
              <a:buFontTx/>
              <a:buChar char="-"/>
            </a:pPr>
            <a:r>
              <a:rPr lang="en-US" altLang="nl-BE" sz="2200" kern="0" dirty="0" err="1" smtClean="0">
                <a:latin typeface="Arial" panose="020B0604020202020204" pitchFamily="34" charset="0"/>
              </a:rPr>
              <a:t>bevat</a:t>
            </a:r>
            <a:r>
              <a:rPr lang="en-US" altLang="nl-BE" sz="2200" kern="0" dirty="0" smtClean="0">
                <a:latin typeface="Arial" panose="020B0604020202020204" pitchFamily="34" charset="0"/>
              </a:rPr>
              <a:t> </a:t>
            </a:r>
            <a:r>
              <a:rPr lang="en-US" altLang="nl-BE" sz="2200" kern="0" dirty="0" err="1" smtClean="0">
                <a:latin typeface="Arial" panose="020B0604020202020204" pitchFamily="34" charset="0"/>
              </a:rPr>
              <a:t>geen</a:t>
            </a:r>
            <a:r>
              <a:rPr lang="en-US" altLang="nl-BE" sz="2200" kern="0" dirty="0" smtClean="0">
                <a:latin typeface="Arial" panose="020B0604020202020204" pitchFamily="34" charset="0"/>
              </a:rPr>
              <a:t> DNA</a:t>
            </a:r>
          </a:p>
          <a:p>
            <a:pPr marL="342900" indent="-342900">
              <a:spcBef>
                <a:spcPts val="600"/>
              </a:spcBef>
              <a:spcAft>
                <a:spcPts val="600"/>
              </a:spcAft>
              <a:buFontTx/>
              <a:buChar char="-"/>
            </a:pPr>
            <a:r>
              <a:rPr lang="en-US" sz="2200" kern="0" dirty="0" smtClean="0">
                <a:latin typeface="Arial" panose="020B0604020202020204" pitchFamily="34" charset="0"/>
                <a:cs typeface="Arial" panose="020B0604020202020204" pitchFamily="34" charset="0"/>
              </a:rPr>
              <a:t>HPV-</a:t>
            </a:r>
            <a:r>
              <a:rPr lang="en-US" sz="2200" kern="0" dirty="0" err="1" smtClean="0">
                <a:latin typeface="Arial" panose="020B0604020202020204" pitchFamily="34" charset="0"/>
                <a:cs typeface="Arial" panose="020B0604020202020204" pitchFamily="34" charset="0"/>
              </a:rPr>
              <a:t>specifiek</a:t>
            </a:r>
            <a:r>
              <a:rPr lang="en-US" sz="2200" kern="0" dirty="0" smtClean="0">
                <a:latin typeface="Arial" panose="020B0604020202020204" pitchFamily="34" charset="0"/>
                <a:cs typeface="Arial" panose="020B0604020202020204" pitchFamily="34" charset="0"/>
              </a:rPr>
              <a:t> </a:t>
            </a:r>
            <a:r>
              <a:rPr lang="en-US" sz="2200" kern="0" dirty="0" err="1" smtClean="0">
                <a:latin typeface="Arial" panose="020B0604020202020204" pitchFamily="34" charset="0"/>
                <a:cs typeface="Arial" panose="020B0604020202020204" pitchFamily="34" charset="0"/>
              </a:rPr>
              <a:t>kapsel</a:t>
            </a:r>
            <a:endParaRPr lang="en-US" sz="2200" kern="0" dirty="0" smtClean="0">
              <a:latin typeface="Arial" panose="020B0604020202020204" pitchFamily="34" charset="0"/>
              <a:cs typeface="Arial" panose="020B0604020202020204" pitchFamily="34" charset="0"/>
            </a:endParaRPr>
          </a:p>
          <a:p>
            <a:pPr marL="342900" indent="-342900">
              <a:spcBef>
                <a:spcPts val="600"/>
              </a:spcBef>
              <a:spcAft>
                <a:spcPts val="600"/>
              </a:spcAft>
              <a:buFontTx/>
              <a:buChar char="-"/>
            </a:pPr>
            <a:r>
              <a:rPr lang="en-US" sz="2200" kern="0" dirty="0" err="1" smtClean="0">
                <a:latin typeface="Arial" panose="020B0604020202020204" pitchFamily="34" charset="0"/>
                <a:cs typeface="Arial" panose="020B0604020202020204" pitchFamily="34" charset="0"/>
              </a:rPr>
              <a:t>Hulpstof</a:t>
            </a:r>
            <a:endParaRPr lang="nl-BE" sz="2200" dirty="0">
              <a:latin typeface="Arial" panose="020B0604020202020204" pitchFamily="34" charset="0"/>
              <a:cs typeface="Arial" panose="020B0604020202020204" pitchFamily="34" charset="0"/>
            </a:endParaRPr>
          </a:p>
        </p:txBody>
      </p:sp>
      <p:sp>
        <p:nvSpPr>
          <p:cNvPr id="6" name="Tekstvak 5"/>
          <p:cNvSpPr txBox="1"/>
          <p:nvPr/>
        </p:nvSpPr>
        <p:spPr>
          <a:xfrm>
            <a:off x="802035" y="6563240"/>
            <a:ext cx="8143576" cy="276999"/>
          </a:xfrm>
          <a:prstGeom prst="rect">
            <a:avLst/>
          </a:prstGeom>
          <a:noFill/>
        </p:spPr>
        <p:txBody>
          <a:bodyPr wrap="none" rtlCol="0">
            <a:spAutoFit/>
          </a:bodyPr>
          <a:lstStyle/>
          <a:p>
            <a:r>
              <a:rPr lang="nl-BE" sz="1200" dirty="0" smtClean="0">
                <a:latin typeface="Arial" panose="020B0604020202020204" pitchFamily="34" charset="0"/>
                <a:cs typeface="Arial" panose="020B0604020202020204" pitchFamily="34" charset="0"/>
              </a:rPr>
              <a:t>Ref: </a:t>
            </a:r>
            <a:r>
              <a:rPr lang="nl-BE" sz="1200" dirty="0">
                <a:latin typeface="Arial" panose="020B0604020202020204" pitchFamily="34" charset="0"/>
                <a:cs typeface="Arial" panose="020B0604020202020204" pitchFamily="34" charset="0"/>
              </a:rPr>
              <a:t>https://promo.gelifesciences.com/gl/BP3/purification-procedure-for-human-papillomavirus.html#.WSAKCKNCTIU</a:t>
            </a:r>
            <a:endParaRPr lang="nl-BE" sz="105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3923928" y="4531828"/>
            <a:ext cx="4746104" cy="1839115"/>
          </a:xfrm>
          <a:prstGeom prst="rect">
            <a:avLst/>
          </a:prstGeom>
        </p:spPr>
      </p:pic>
    </p:spTree>
    <p:extLst>
      <p:ext uri="{BB962C8B-B14F-4D97-AF65-F5344CB8AC3E}">
        <p14:creationId xmlns:p14="http://schemas.microsoft.com/office/powerpoint/2010/main" val="4172123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HPV: effect van vaccinatie</a:t>
            </a:r>
            <a:endParaRPr lang="nl-BE"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 name="Tekstvak 4"/>
          <p:cNvSpPr txBox="1"/>
          <p:nvPr/>
        </p:nvSpPr>
        <p:spPr>
          <a:xfrm>
            <a:off x="469523" y="1124744"/>
            <a:ext cx="8445877" cy="4985980"/>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Efficaciteit aangetoond in verschillende fase 3 klinische studies</a:t>
            </a:r>
          </a:p>
          <a:p>
            <a:pPr marL="633413" indent="-342900">
              <a:spcBef>
                <a:spcPts val="1200"/>
              </a:spcBef>
              <a:buFont typeface="Wingdings" panose="05000000000000000000" pitchFamily="2" charset="2"/>
              <a:buChar char="§"/>
            </a:pPr>
            <a:r>
              <a:rPr lang="nl-BE" sz="2000" dirty="0" smtClean="0">
                <a:solidFill>
                  <a:srgbClr val="00B0F0"/>
                </a:solidFill>
                <a:latin typeface="Arial" panose="020B0604020202020204" pitchFamily="34" charset="0"/>
                <a:cs typeface="Arial" panose="020B0604020202020204" pitchFamily="34" charset="0"/>
              </a:rPr>
              <a:t>Afwijkende letsels </a:t>
            </a:r>
            <a:r>
              <a:rPr lang="nl-BE" sz="2000" dirty="0" err="1" smtClean="0">
                <a:solidFill>
                  <a:srgbClr val="00B0F0"/>
                </a:solidFill>
                <a:latin typeface="Arial" panose="020B0604020202020204" pitchFamily="34" charset="0"/>
                <a:cs typeface="Arial" panose="020B0604020202020204" pitchFamily="34" charset="0"/>
              </a:rPr>
              <a:t>thv</a:t>
            </a:r>
            <a:r>
              <a:rPr lang="nl-BE" sz="2000" dirty="0" smtClean="0">
                <a:solidFill>
                  <a:srgbClr val="00B0F0"/>
                </a:solidFill>
                <a:latin typeface="Arial" panose="020B0604020202020204" pitchFamily="34" charset="0"/>
                <a:cs typeface="Arial" panose="020B0604020202020204" pitchFamily="34" charset="0"/>
              </a:rPr>
              <a:t> baarmoederhals </a:t>
            </a:r>
            <a:r>
              <a:rPr lang="nl-BE" sz="2000" dirty="0" smtClean="0">
                <a:latin typeface="Arial" panose="020B0604020202020204" pitchFamily="34" charset="0"/>
                <a:cs typeface="Arial" panose="020B0604020202020204" pitchFamily="34" charset="0"/>
              </a:rPr>
              <a:t>(vaccintypes)</a:t>
            </a:r>
          </a:p>
          <a:p>
            <a:pPr marL="984250" lvl="1" indent="-342900">
              <a:buFontTx/>
              <a:buChar char="-"/>
            </a:pPr>
            <a:r>
              <a:rPr lang="nl-BE" sz="2000" dirty="0" smtClean="0">
                <a:latin typeface="Arial" panose="020B0604020202020204" pitchFamily="34" charset="0"/>
                <a:cs typeface="Arial" panose="020B0604020202020204" pitchFamily="34" charset="0"/>
              </a:rPr>
              <a:t>98-100% bij meisjes/vrouwen HPV-naïef</a:t>
            </a:r>
          </a:p>
          <a:p>
            <a:pPr marL="984250" lvl="1" indent="-342900">
              <a:buFontTx/>
              <a:buChar char="-"/>
            </a:pPr>
            <a:r>
              <a:rPr lang="nl-BE" sz="2000" dirty="0" smtClean="0">
                <a:latin typeface="Arial" panose="020B0604020202020204" pitchFamily="34" charset="0"/>
                <a:cs typeface="Arial" panose="020B0604020202020204" pitchFamily="34" charset="0"/>
              </a:rPr>
              <a:t>70-90% bij vrouwen niet HPV-naïef</a:t>
            </a:r>
            <a:endParaRPr lang="nl-BE" sz="2000" dirty="0">
              <a:latin typeface="Arial" panose="020B0604020202020204" pitchFamily="34" charset="0"/>
              <a:cs typeface="Arial" panose="020B0604020202020204" pitchFamily="34" charset="0"/>
            </a:endParaRPr>
          </a:p>
          <a:p>
            <a:pPr marL="633413" indent="-342900">
              <a:buFont typeface="Wingdings" panose="05000000000000000000" pitchFamily="2" charset="2"/>
              <a:buChar char="§"/>
            </a:pPr>
            <a:r>
              <a:rPr lang="nl-BE" sz="2000" dirty="0" smtClean="0">
                <a:solidFill>
                  <a:srgbClr val="00B0F0"/>
                </a:solidFill>
                <a:latin typeface="Arial" panose="020B0604020202020204" pitchFamily="34" charset="0"/>
                <a:cs typeface="Arial" panose="020B0604020202020204" pitchFamily="34" charset="0"/>
              </a:rPr>
              <a:t>Letsels </a:t>
            </a:r>
            <a:r>
              <a:rPr lang="nl-BE" sz="2000" dirty="0" err="1" smtClean="0">
                <a:solidFill>
                  <a:srgbClr val="00B0F0"/>
                </a:solidFill>
                <a:latin typeface="Arial" panose="020B0604020202020204" pitchFamily="34" charset="0"/>
                <a:cs typeface="Arial" panose="020B0604020202020204" pitchFamily="34" charset="0"/>
              </a:rPr>
              <a:t>thv</a:t>
            </a:r>
            <a:r>
              <a:rPr lang="nl-BE" sz="2000" dirty="0" smtClean="0">
                <a:solidFill>
                  <a:srgbClr val="00B0F0"/>
                </a:solidFill>
                <a:latin typeface="Arial" panose="020B0604020202020204" pitchFamily="34" charset="0"/>
                <a:cs typeface="Arial" panose="020B0604020202020204" pitchFamily="34" charset="0"/>
              </a:rPr>
              <a:t> vulva en vagina</a:t>
            </a:r>
          </a:p>
          <a:p>
            <a:pPr marL="984250" lvl="1" indent="-342900">
              <a:buFontTx/>
              <a:buChar char="-"/>
            </a:pPr>
            <a:r>
              <a:rPr lang="nl-BE" sz="2000" dirty="0" smtClean="0">
                <a:latin typeface="Arial" panose="020B0604020202020204" pitchFamily="34" charset="0"/>
                <a:cs typeface="Arial" panose="020B0604020202020204" pitchFamily="34" charset="0"/>
              </a:rPr>
              <a:t>≈ cervicale letsels</a:t>
            </a:r>
          </a:p>
          <a:p>
            <a:pPr marL="633413" indent="-342900">
              <a:buFont typeface="Wingdings" panose="05000000000000000000" pitchFamily="2" charset="2"/>
              <a:buChar char="§"/>
            </a:pPr>
            <a:r>
              <a:rPr lang="nl-BE" sz="2000" dirty="0" smtClean="0">
                <a:solidFill>
                  <a:srgbClr val="00B0F0"/>
                </a:solidFill>
                <a:latin typeface="Arial" panose="020B0604020202020204" pitchFamily="34" charset="0"/>
                <a:cs typeface="Arial" panose="020B0604020202020204" pitchFamily="34" charset="0"/>
              </a:rPr>
              <a:t>Anale afwijkende letsels </a:t>
            </a:r>
          </a:p>
          <a:p>
            <a:pPr marL="984250" lvl="1" indent="-342900">
              <a:buFontTx/>
              <a:buChar char="-"/>
            </a:pPr>
            <a:r>
              <a:rPr lang="nl-BE" sz="2400" dirty="0" smtClean="0">
                <a:latin typeface="Arial" panose="020B0604020202020204" pitchFamily="34" charset="0"/>
                <a:cs typeface="Arial" panose="020B0604020202020204" pitchFamily="34" charset="0"/>
                <a:sym typeface="Webdings"/>
              </a:rPr>
              <a:t></a:t>
            </a:r>
            <a:r>
              <a:rPr lang="nl-BE" sz="2000" dirty="0" smtClean="0">
                <a:latin typeface="Arial" panose="020B0604020202020204" pitchFamily="34" charset="0"/>
                <a:cs typeface="Arial" panose="020B0604020202020204" pitchFamily="34" charset="0"/>
                <a:sym typeface="Webdings"/>
              </a:rPr>
              <a:t>: 62 – 100% </a:t>
            </a:r>
            <a:endParaRPr lang="nl-BE" sz="2400" dirty="0" smtClean="0">
              <a:latin typeface="Arial" panose="020B0604020202020204" pitchFamily="34" charset="0"/>
              <a:cs typeface="Arial" panose="020B0604020202020204" pitchFamily="34" charset="0"/>
              <a:sym typeface="Webdings"/>
            </a:endParaRPr>
          </a:p>
          <a:p>
            <a:pPr marL="984250" lvl="1" indent="-342900">
              <a:buFontTx/>
              <a:buChar char="-"/>
            </a:pPr>
            <a:r>
              <a:rPr lang="nl-BE" sz="2400" dirty="0" smtClean="0">
                <a:latin typeface="Arial" panose="020B0604020202020204" pitchFamily="34" charset="0"/>
                <a:cs typeface="Arial" panose="020B0604020202020204" pitchFamily="34" charset="0"/>
                <a:sym typeface="Webdings"/>
              </a:rPr>
              <a:t></a:t>
            </a:r>
            <a:r>
              <a:rPr lang="nl-BE" sz="2000" dirty="0" smtClean="0">
                <a:latin typeface="Arial" panose="020B0604020202020204" pitchFamily="34" charset="0"/>
                <a:cs typeface="Arial" panose="020B0604020202020204" pitchFamily="34" charset="0"/>
                <a:sym typeface="Webdings"/>
              </a:rPr>
              <a:t>: 65 – 90% </a:t>
            </a:r>
            <a:endParaRPr lang="nl-BE" sz="2400" dirty="0" smtClean="0">
              <a:latin typeface="Arial" panose="020B0604020202020204" pitchFamily="34" charset="0"/>
              <a:cs typeface="Arial" panose="020B0604020202020204" pitchFamily="34" charset="0"/>
            </a:endParaRPr>
          </a:p>
          <a:p>
            <a:pPr marL="633413" indent="-342900">
              <a:buFont typeface="Wingdings" panose="05000000000000000000" pitchFamily="2" charset="2"/>
              <a:buChar char="§"/>
            </a:pPr>
            <a:r>
              <a:rPr lang="nl-BE" sz="2000" dirty="0" smtClean="0">
                <a:solidFill>
                  <a:srgbClr val="00B0F0"/>
                </a:solidFill>
                <a:latin typeface="Arial" panose="020B0604020202020204" pitchFamily="34" charset="0"/>
                <a:cs typeface="Arial" panose="020B0604020202020204" pitchFamily="34" charset="0"/>
              </a:rPr>
              <a:t>Mond- en keelkanker</a:t>
            </a:r>
          </a:p>
          <a:p>
            <a:pPr marL="1090613" lvl="1" indent="-342900">
              <a:buFont typeface="Wingdings" panose="05000000000000000000" pitchFamily="2" charset="2"/>
              <a:buChar char="§"/>
            </a:pPr>
            <a:r>
              <a:rPr lang="nl-BE" sz="2000" dirty="0" smtClean="0">
                <a:latin typeface="Arial" panose="020B0604020202020204" pitchFamily="34" charset="0"/>
                <a:cs typeface="Arial" panose="020B0604020202020204" pitchFamily="34" charset="0"/>
              </a:rPr>
              <a:t>HPV-specifieke antistoffen in de mond na vaccinatie aangetoond en/of verminderde incidentie van HPV infectie in de mond</a:t>
            </a:r>
          </a:p>
          <a:p>
            <a:pPr marL="633413" indent="-342900">
              <a:buFont typeface="Wingdings" panose="05000000000000000000" pitchFamily="2" charset="2"/>
              <a:buChar char="§"/>
            </a:pPr>
            <a:r>
              <a:rPr lang="nl-BE" sz="2000" dirty="0" smtClean="0">
                <a:solidFill>
                  <a:srgbClr val="00B0F0"/>
                </a:solidFill>
                <a:latin typeface="Arial" panose="020B0604020202020204" pitchFamily="34" charset="0"/>
                <a:cs typeface="Arial" panose="020B0604020202020204" pitchFamily="34" charset="0"/>
              </a:rPr>
              <a:t>Genitale wratten</a:t>
            </a:r>
            <a:r>
              <a:rPr lang="nl-BE" sz="2000" dirty="0" smtClean="0">
                <a:latin typeface="Arial" panose="020B0604020202020204" pitchFamily="34" charset="0"/>
                <a:cs typeface="Arial" panose="020B0604020202020204" pitchFamily="34" charset="0"/>
              </a:rPr>
              <a:t> (</a:t>
            </a:r>
            <a:r>
              <a:rPr lang="nl-BE" sz="2000" dirty="0" err="1" smtClean="0">
                <a:latin typeface="Arial" panose="020B0604020202020204" pitchFamily="34" charset="0"/>
                <a:cs typeface="Arial" panose="020B0604020202020204" pitchFamily="34" charset="0"/>
              </a:rPr>
              <a:t>Gardasil</a:t>
            </a:r>
            <a:r>
              <a:rPr lang="nl-BE" sz="2000" dirty="0" smtClean="0">
                <a:latin typeface="Arial" panose="020B0604020202020204" pitchFamily="34" charset="0"/>
                <a:cs typeface="Arial" panose="020B0604020202020204" pitchFamily="34" charset="0"/>
              </a:rPr>
              <a:t> (9)®)</a:t>
            </a:r>
          </a:p>
          <a:p>
            <a:pPr marL="984250" lvl="1" indent="-342900">
              <a:buFontTx/>
              <a:buChar char="-"/>
            </a:pPr>
            <a:r>
              <a:rPr lang="nl-BE" sz="2000" dirty="0" smtClean="0">
                <a:latin typeface="Arial" panose="020B0604020202020204" pitchFamily="34" charset="0"/>
                <a:cs typeface="Arial" panose="020B0604020202020204" pitchFamily="34" charset="0"/>
              </a:rPr>
              <a:t>Tot 93% </a:t>
            </a:r>
            <a:r>
              <a:rPr lang="nl-BE" sz="2000" dirty="0" smtClean="0">
                <a:latin typeface="Arial" panose="020B0604020202020204" pitchFamily="34" charset="0"/>
                <a:cs typeface="Arial" panose="020B0604020202020204" pitchFamily="34" charset="0"/>
                <a:sym typeface="Wingdings"/>
              </a:rPr>
              <a:t></a:t>
            </a:r>
            <a:r>
              <a:rPr lang="nl-BE" sz="2000" dirty="0" smtClean="0">
                <a:latin typeface="Arial" panose="020B0604020202020204" pitchFamily="34" charset="0"/>
                <a:cs typeface="Arial" panose="020B0604020202020204" pitchFamily="34" charset="0"/>
              </a:rPr>
              <a:t> in gevaccineerde cohorten</a:t>
            </a:r>
          </a:p>
        </p:txBody>
      </p:sp>
      <p:sp>
        <p:nvSpPr>
          <p:cNvPr id="6" name="Tekstvak 5"/>
          <p:cNvSpPr txBox="1"/>
          <p:nvPr/>
        </p:nvSpPr>
        <p:spPr>
          <a:xfrm>
            <a:off x="3800684" y="6453336"/>
            <a:ext cx="5140959" cy="276999"/>
          </a:xfrm>
          <a:prstGeom prst="rect">
            <a:avLst/>
          </a:prstGeom>
          <a:noFill/>
        </p:spPr>
        <p:txBody>
          <a:bodyPr wrap="none" rtlCol="0">
            <a:spAutoFit/>
          </a:bodyPr>
          <a:lstStyle/>
          <a:p>
            <a:r>
              <a:rPr lang="nl-BE" sz="1200" dirty="0" smtClean="0">
                <a:latin typeface="Arial" panose="020B0604020202020204" pitchFamily="34" charset="0"/>
                <a:cs typeface="Arial" panose="020B0604020202020204" pitchFamily="34" charset="0"/>
              </a:rPr>
              <a:t>Ref: Schiller et al, Vaccine 2012, </a:t>
            </a:r>
            <a:r>
              <a:rPr lang="nl-BE" sz="1200" dirty="0" err="1" smtClean="0">
                <a:latin typeface="Arial" panose="020B0604020202020204" pitchFamily="34" charset="0"/>
                <a:cs typeface="Arial" panose="020B0604020202020204" pitchFamily="34" charset="0"/>
              </a:rPr>
              <a:t>Pinto</a:t>
            </a:r>
            <a:r>
              <a:rPr lang="nl-BE" sz="1200" dirty="0" smtClean="0">
                <a:latin typeface="Arial" panose="020B0604020202020204" pitchFamily="34" charset="0"/>
                <a:cs typeface="Arial" panose="020B0604020202020204" pitchFamily="34" charset="0"/>
              </a:rPr>
              <a:t> et al, JID 2016, </a:t>
            </a:r>
            <a:r>
              <a:rPr lang="nl-BE" sz="1200" dirty="0" err="1" smtClean="0">
                <a:latin typeface="Arial" panose="020B0604020202020204" pitchFamily="34" charset="0"/>
                <a:cs typeface="Arial" panose="020B0604020202020204" pitchFamily="34" charset="0"/>
              </a:rPr>
              <a:t>Herrero</a:t>
            </a:r>
            <a:r>
              <a:rPr lang="nl-BE" sz="1200" dirty="0" smtClean="0">
                <a:latin typeface="Arial" panose="020B0604020202020204" pitchFamily="34" charset="0"/>
                <a:cs typeface="Arial" panose="020B0604020202020204" pitchFamily="34" charset="0"/>
              </a:rPr>
              <a:t> et al 2013</a:t>
            </a:r>
            <a:endParaRPr lang="nl-B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23528" y="220216"/>
            <a:ext cx="8568952" cy="68850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BE" sz="3200" dirty="0" smtClean="0">
                <a:solidFill>
                  <a:srgbClr val="0070C0"/>
                </a:solidFill>
                <a:latin typeface="Arial" charset="0"/>
              </a:rPr>
              <a:t>Impact op </a:t>
            </a:r>
            <a:r>
              <a:rPr lang="nl-NL" altLang="nl-BE" sz="3200" dirty="0">
                <a:solidFill>
                  <a:srgbClr val="0070C0"/>
                </a:solidFill>
                <a:latin typeface="Arial" charset="0"/>
              </a:rPr>
              <a:t>h</a:t>
            </a:r>
            <a:r>
              <a:rPr lang="nl-NL" altLang="nl-BE" sz="3200" dirty="0" smtClean="0">
                <a:solidFill>
                  <a:srgbClr val="0070C0"/>
                </a:solidFill>
                <a:latin typeface="Arial" charset="0"/>
              </a:rPr>
              <a:t>ooggradige abnormale letsels</a:t>
            </a:r>
            <a:endParaRPr lang="nl-NL"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9" name="Group 2"/>
          <p:cNvGrpSpPr>
            <a:grpSpLocks/>
          </p:cNvGrpSpPr>
          <p:nvPr/>
        </p:nvGrpSpPr>
        <p:grpSpPr bwMode="auto">
          <a:xfrm>
            <a:off x="1143442" y="1759473"/>
            <a:ext cx="6486525" cy="4149725"/>
            <a:chOff x="954" y="725"/>
            <a:chExt cx="4267" cy="2406"/>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 y="725"/>
              <a:ext cx="4236"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1410" y="2861"/>
              <a:ext cx="381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eaLnBrk="1" hangingPunct="1">
                <a:spcBef>
                  <a:spcPct val="0"/>
                </a:spcBef>
                <a:buFontTx/>
                <a:buNone/>
              </a:pPr>
              <a:r>
                <a:rPr lang="fr-FR" altLang="nl-BE" sz="1000" baseline="-25000">
                  <a:latin typeface="Calibri" panose="020F0502020204030204" pitchFamily="34" charset="0"/>
                </a:rPr>
                <a:t>2003                  2004                     2005                   2006                   2007                  2008       	   2009                   2010</a:t>
              </a:r>
            </a:p>
          </p:txBody>
        </p:sp>
      </p:grpSp>
      <p:sp>
        <p:nvSpPr>
          <p:cNvPr id="14" name="Text Box 8"/>
          <p:cNvSpPr txBox="1">
            <a:spLocks noChangeArrowheads="1"/>
          </p:cNvSpPr>
          <p:nvPr/>
        </p:nvSpPr>
        <p:spPr bwMode="auto">
          <a:xfrm>
            <a:off x="6637044" y="2465388"/>
            <a:ext cx="1931987" cy="107721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algn="ctr" eaLnBrk="1" hangingPunct="1">
              <a:spcBef>
                <a:spcPct val="50000"/>
              </a:spcBef>
              <a:buFontTx/>
              <a:buNone/>
            </a:pPr>
            <a:r>
              <a:rPr lang="en-GB" altLang="nl-BE" sz="2400" baseline="-25000" dirty="0">
                <a:solidFill>
                  <a:srgbClr val="FF0000"/>
                </a:solidFill>
                <a:latin typeface="Arial" panose="020B0604020202020204" pitchFamily="34" charset="0"/>
                <a:cs typeface="Arial" panose="020B0604020202020204" pitchFamily="34" charset="0"/>
              </a:rPr>
              <a:t>~50% decline in incidence of high grade cervical lesions</a:t>
            </a:r>
          </a:p>
        </p:txBody>
      </p:sp>
      <p:sp>
        <p:nvSpPr>
          <p:cNvPr id="15" name="Text Box 9"/>
          <p:cNvSpPr txBox="1">
            <a:spLocks noChangeArrowheads="1"/>
          </p:cNvSpPr>
          <p:nvPr/>
        </p:nvSpPr>
        <p:spPr bwMode="auto">
          <a:xfrm>
            <a:off x="4149725" y="1473200"/>
            <a:ext cx="2098675" cy="14462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algn="ctr" eaLnBrk="1" hangingPunct="1">
              <a:spcBef>
                <a:spcPct val="50000"/>
              </a:spcBef>
              <a:buFontTx/>
              <a:buNone/>
            </a:pPr>
            <a:r>
              <a:rPr lang="en-GB" altLang="nl-BE" sz="2400" b="1" baseline="-25000" dirty="0">
                <a:solidFill>
                  <a:srgbClr val="000000"/>
                </a:solidFill>
                <a:latin typeface="Calibri" panose="020F0502020204030204" pitchFamily="34" charset="0"/>
              </a:rPr>
              <a:t>2007: Start </a:t>
            </a:r>
            <a:r>
              <a:rPr lang="en-GB" altLang="nl-BE" sz="2400" b="1" baseline="-25000" dirty="0">
                <a:solidFill>
                  <a:srgbClr val="000000"/>
                </a:solidFill>
                <a:latin typeface="Arial" panose="020B0604020202020204" pitchFamily="34" charset="0"/>
                <a:cs typeface="Arial" panose="020B0604020202020204" pitchFamily="34" charset="0"/>
              </a:rPr>
              <a:t>of</a:t>
            </a:r>
            <a:r>
              <a:rPr lang="en-GB" altLang="nl-BE" sz="2400" b="1" baseline="-25000" dirty="0">
                <a:solidFill>
                  <a:srgbClr val="000000"/>
                </a:solidFill>
                <a:latin typeface="Calibri" panose="020F0502020204030204" pitchFamily="34" charset="0"/>
              </a:rPr>
              <a:t> nationwide vaccination programme: women</a:t>
            </a:r>
          </a:p>
          <a:p>
            <a:pPr algn="ctr" eaLnBrk="1" hangingPunct="1">
              <a:spcBef>
                <a:spcPct val="50000"/>
              </a:spcBef>
              <a:buFontTx/>
              <a:buNone/>
            </a:pPr>
            <a:r>
              <a:rPr lang="en-GB" altLang="nl-BE" sz="2400" b="1" baseline="-25000" dirty="0">
                <a:solidFill>
                  <a:srgbClr val="000000"/>
                </a:solidFill>
                <a:latin typeface="Calibri" panose="020F0502020204030204" pitchFamily="34" charset="0"/>
              </a:rPr>
              <a:t>12-26 years</a:t>
            </a:r>
          </a:p>
        </p:txBody>
      </p: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11" y="5665517"/>
            <a:ext cx="8553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p:cNvSpPr txBox="1">
            <a:spLocks noChangeArrowheads="1"/>
          </p:cNvSpPr>
          <p:nvPr/>
        </p:nvSpPr>
        <p:spPr bwMode="auto">
          <a:xfrm>
            <a:off x="194495" y="1050780"/>
            <a:ext cx="8609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a:spcBef>
                <a:spcPct val="0"/>
              </a:spcBef>
              <a:buFontTx/>
              <a:buNone/>
            </a:pP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Vermindering</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aantal</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hooggradige</a:t>
            </a:r>
            <a:r>
              <a:rPr lang="en-GB" altLang="nl-BE" sz="2400" baseline="-2500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letsels</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thv</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baarmoederhals</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a:solidFill>
                  <a:srgbClr val="000000"/>
                </a:solidFill>
                <a:latin typeface="Arial" panose="020B0604020202020204" pitchFamily="34" charset="0"/>
                <a:ea typeface="Tahoma" panose="020B0604030504040204" pitchFamily="34" charset="0"/>
                <a:cs typeface="Arial" panose="020B0604020202020204" pitchFamily="34" charset="0"/>
              </a:rPr>
              <a:t>&lt;18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jr</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err="1" smtClean="0">
                <a:solidFill>
                  <a:srgbClr val="000000"/>
                </a:solidFill>
                <a:latin typeface="Arial" panose="020B0604020202020204" pitchFamily="34" charset="0"/>
                <a:ea typeface="Tahoma" panose="020B0604030504040204" pitchFamily="34" charset="0"/>
                <a:cs typeface="Arial" panose="020B0604020202020204" pitchFamily="34" charset="0"/>
              </a:rPr>
              <a:t>Vaccinatiegraad</a:t>
            </a:r>
            <a:r>
              <a:rPr lang="en-GB" altLang="nl-BE" sz="2400" baseline="-25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GB" altLang="nl-BE" sz="2400" baseline="-25000" dirty="0">
                <a:solidFill>
                  <a:srgbClr val="000000"/>
                </a:solidFill>
                <a:latin typeface="Arial" panose="020B0604020202020204" pitchFamily="34" charset="0"/>
                <a:ea typeface="Tahoma" panose="020B0604030504040204" pitchFamily="34" charset="0"/>
                <a:cs typeface="Arial" panose="020B0604020202020204" pitchFamily="34" charset="0"/>
                <a:sym typeface="Symbol" panose="05050102010706020507" pitchFamily="18" charset="2"/>
              </a:rPr>
              <a:t> 80%</a:t>
            </a:r>
            <a:endParaRPr lang="nl-NL" altLang="nl-BE" sz="2400" baseline="-25000" dirty="0">
              <a:solidFill>
                <a:srgbClr val="000000"/>
              </a:solidFill>
              <a:latin typeface="Arial" panose="020B0604020202020204" pitchFamily="34" charset="0"/>
              <a:ea typeface="Tahoma" panose="020B0604030504040204" pitchFamily="34" charset="0"/>
              <a:cs typeface="Arial" panose="020B0604020202020204" pitchFamily="34" charset="0"/>
              <a:sym typeface="Symbol" panose="05050102010706020507" pitchFamily="18" charset="2"/>
            </a:endParaRPr>
          </a:p>
        </p:txBody>
      </p:sp>
      <p:sp>
        <p:nvSpPr>
          <p:cNvPr id="18" name="Tekstvak 17"/>
          <p:cNvSpPr txBox="1"/>
          <p:nvPr/>
        </p:nvSpPr>
        <p:spPr>
          <a:xfrm>
            <a:off x="6238272" y="6423025"/>
            <a:ext cx="2783391" cy="276999"/>
          </a:xfrm>
          <a:prstGeom prst="rect">
            <a:avLst/>
          </a:prstGeom>
          <a:noFill/>
        </p:spPr>
        <p:txBody>
          <a:bodyPr wrap="none" rtlCol="0">
            <a:spAutoFit/>
          </a:bodyPr>
          <a:lstStyle/>
          <a:p>
            <a:r>
              <a:rPr lang="nl-BE" sz="1200" dirty="0" smtClean="0">
                <a:latin typeface="Arial" panose="020B0604020202020204" pitchFamily="34" charset="0"/>
                <a:cs typeface="Arial" panose="020B0604020202020204" pitchFamily="34" charset="0"/>
              </a:rPr>
              <a:t>Ref: </a:t>
            </a:r>
            <a:r>
              <a:rPr lang="nl-BE" sz="1200" dirty="0" err="1" smtClean="0">
                <a:latin typeface="Arial" panose="020B0604020202020204" pitchFamily="34" charset="0"/>
                <a:cs typeface="Arial" panose="020B0604020202020204" pitchFamily="34" charset="0"/>
              </a:rPr>
              <a:t>Brotherton</a:t>
            </a:r>
            <a:r>
              <a:rPr lang="nl-BE" sz="1200" dirty="0" smtClean="0">
                <a:latin typeface="Arial" panose="020B0604020202020204" pitchFamily="34" charset="0"/>
                <a:cs typeface="Arial" panose="020B0604020202020204" pitchFamily="34" charset="0"/>
              </a:rPr>
              <a:t> et al, The Lancet 2011</a:t>
            </a:r>
            <a:endParaRPr lang="nl-B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818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a:solidFill>
                  <a:srgbClr val="0070C0"/>
                </a:solidFill>
                <a:latin typeface="Arial" charset="0"/>
              </a:rPr>
              <a:t>Vaccinologie in een notendop</a:t>
            </a:r>
          </a:p>
        </p:txBody>
      </p:sp>
      <p:sp>
        <p:nvSpPr>
          <p:cNvPr id="6" name="Text Box 2"/>
          <p:cNvSpPr txBox="1">
            <a:spLocks noChangeArrowheads="1"/>
          </p:cNvSpPr>
          <p:nvPr/>
        </p:nvSpPr>
        <p:spPr bwMode="auto">
          <a:xfrm>
            <a:off x="304800" y="1321604"/>
            <a:ext cx="34879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800" b="1" dirty="0">
                <a:solidFill>
                  <a:schemeClr val="bg2"/>
                </a:solidFill>
                <a:latin typeface="Arial" panose="020B0604020202020204" pitchFamily="34" charset="0"/>
                <a:cs typeface="Arial" panose="020B0604020202020204" pitchFamily="34" charset="0"/>
              </a:rPr>
              <a:t> </a:t>
            </a:r>
            <a:r>
              <a:rPr lang="nl-NL" altLang="nl-BE" sz="2800" b="1" dirty="0">
                <a:solidFill>
                  <a:srgbClr val="92D050"/>
                </a:solidFill>
                <a:latin typeface="Arial" panose="020B0604020202020204" pitchFamily="34" charset="0"/>
                <a:cs typeface="Arial" panose="020B0604020202020204" pitchFamily="34" charset="0"/>
              </a:rPr>
              <a:t>Wat is een vaccin?</a:t>
            </a:r>
          </a:p>
        </p:txBody>
      </p:sp>
      <p:sp>
        <p:nvSpPr>
          <p:cNvPr id="7" name="Text Box 4"/>
          <p:cNvSpPr txBox="1">
            <a:spLocks noChangeArrowheads="1"/>
          </p:cNvSpPr>
          <p:nvPr/>
        </p:nvSpPr>
        <p:spPr bwMode="auto">
          <a:xfrm>
            <a:off x="506413" y="2867452"/>
            <a:ext cx="75328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42900" indent="-342900">
              <a:buFont typeface="Wingdings" panose="05000000000000000000" pitchFamily="2" charset="2"/>
              <a:buChar char="§"/>
            </a:pPr>
            <a:r>
              <a:rPr lang="nl-NL" altLang="nl-BE" dirty="0">
                <a:latin typeface="Arial" panose="020B0604020202020204" pitchFamily="34" charset="0"/>
                <a:cs typeface="Arial" panose="020B0604020202020204" pitchFamily="34" charset="0"/>
              </a:rPr>
              <a:t>D</a:t>
            </a:r>
            <a:r>
              <a:rPr lang="nl-NL" altLang="nl-BE" dirty="0" smtClean="0">
                <a:latin typeface="Arial" panose="020B0604020202020204" pitchFamily="34" charset="0"/>
                <a:cs typeface="Arial" panose="020B0604020202020204" pitchFamily="34" charset="0"/>
              </a:rPr>
              <a:t>oel</a:t>
            </a:r>
            <a:r>
              <a:rPr lang="nl-NL" altLang="nl-BE" dirty="0">
                <a:latin typeface="Arial" panose="020B0604020202020204" pitchFamily="34" charset="0"/>
                <a:cs typeface="Arial" panose="020B0604020202020204" pitchFamily="34" charset="0"/>
              </a:rPr>
              <a:t>: </a:t>
            </a:r>
            <a:endParaRPr lang="nl-NL" altLang="nl-BE" dirty="0" smtClean="0">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r>
              <a:rPr lang="nl-NL" altLang="nl-BE" u="sng" dirty="0" smtClean="0">
                <a:latin typeface="Arial" panose="020B0604020202020204" pitchFamily="34" charset="0"/>
                <a:cs typeface="Arial" panose="020B0604020202020204" pitchFamily="34" charset="0"/>
              </a:rPr>
              <a:t>preventief</a:t>
            </a:r>
            <a:r>
              <a:rPr lang="nl-NL" altLang="nl-BE" dirty="0" smtClean="0">
                <a:latin typeface="Arial" panose="020B0604020202020204" pitchFamily="34" charset="0"/>
                <a:cs typeface="Arial" panose="020B0604020202020204" pitchFamily="34" charset="0"/>
              </a:rPr>
              <a:t> </a:t>
            </a:r>
          </a:p>
          <a:p>
            <a:pPr marL="1085850" lvl="1" indent="-342900">
              <a:buFont typeface="Arial" panose="020B0604020202020204" pitchFamily="34" charset="0"/>
              <a:buChar char="•"/>
            </a:pPr>
            <a:r>
              <a:rPr lang="nl-NL" altLang="nl-BE" dirty="0" smtClean="0">
                <a:latin typeface="Arial" panose="020B0604020202020204" pitchFamily="34" charset="0"/>
                <a:cs typeface="Arial" panose="020B0604020202020204" pitchFamily="34" charset="0"/>
              </a:rPr>
              <a:t>bescherming </a:t>
            </a:r>
            <a:r>
              <a:rPr lang="nl-NL" altLang="nl-BE" dirty="0">
                <a:latin typeface="Arial" panose="020B0604020202020204" pitchFamily="34" charset="0"/>
                <a:cs typeface="Arial" panose="020B0604020202020204" pitchFamily="34" charset="0"/>
              </a:rPr>
              <a:t>opbouwen tegen </a:t>
            </a:r>
            <a:r>
              <a:rPr lang="nl-NL" altLang="nl-BE" dirty="0" smtClean="0">
                <a:latin typeface="Arial" panose="020B0604020202020204" pitchFamily="34" charset="0"/>
                <a:cs typeface="Arial" panose="020B0604020202020204" pitchFamily="34" charset="0"/>
              </a:rPr>
              <a:t>infectieziekten </a:t>
            </a:r>
          </a:p>
          <a:p>
            <a:pPr marL="1085850" lvl="1" indent="-342900">
              <a:buFont typeface="Arial" panose="020B0604020202020204" pitchFamily="34" charset="0"/>
              <a:buChar char="•"/>
            </a:pPr>
            <a:r>
              <a:rPr lang="nl-NL" altLang="nl-BE" dirty="0" smtClean="0">
                <a:latin typeface="Arial" panose="020B0604020202020204" pitchFamily="34" charset="0"/>
                <a:cs typeface="Arial" panose="020B0604020202020204" pitchFamily="34" charset="0"/>
              </a:rPr>
              <a:t>bij </a:t>
            </a:r>
            <a:r>
              <a:rPr lang="nl-NL" altLang="nl-BE" u="sng" dirty="0">
                <a:latin typeface="Arial" panose="020B0604020202020204" pitchFamily="34" charset="0"/>
                <a:cs typeface="Arial" panose="020B0604020202020204" pitchFamily="34" charset="0"/>
              </a:rPr>
              <a:t>gezonde</a:t>
            </a:r>
            <a:r>
              <a:rPr lang="nl-NL" altLang="nl-BE" dirty="0">
                <a:latin typeface="Arial" panose="020B0604020202020204" pitchFamily="34" charset="0"/>
                <a:cs typeface="Arial" panose="020B0604020202020204" pitchFamily="34" charset="0"/>
              </a:rPr>
              <a:t> </a:t>
            </a:r>
            <a:r>
              <a:rPr lang="nl-NL" altLang="nl-BE" dirty="0" smtClean="0">
                <a:latin typeface="Arial" panose="020B0604020202020204" pitchFamily="34" charset="0"/>
                <a:cs typeface="Arial" panose="020B0604020202020204" pitchFamily="34" charset="0"/>
              </a:rPr>
              <a:t>personen </a:t>
            </a:r>
          </a:p>
          <a:p>
            <a:pPr marL="1085850" lvl="1" indent="-342900">
              <a:buFont typeface="Arial" panose="020B0604020202020204" pitchFamily="34" charset="0"/>
              <a:buChar char="•"/>
            </a:pPr>
            <a:r>
              <a:rPr lang="nl-NL" altLang="nl-BE" dirty="0" smtClean="0">
                <a:latin typeface="Arial" panose="020B0604020202020204" pitchFamily="34" charset="0"/>
                <a:cs typeface="Arial" panose="020B0604020202020204" pitchFamily="34" charset="0"/>
              </a:rPr>
              <a:t>in hele </a:t>
            </a:r>
            <a:r>
              <a:rPr lang="nl-NL" altLang="nl-BE" u="sng" dirty="0" smtClean="0">
                <a:latin typeface="Arial" panose="020B0604020202020204" pitchFamily="34" charset="0"/>
                <a:cs typeface="Arial" panose="020B0604020202020204" pitchFamily="34" charset="0"/>
              </a:rPr>
              <a:t>populaties</a:t>
            </a:r>
          </a:p>
        </p:txBody>
      </p:sp>
      <p:sp>
        <p:nvSpPr>
          <p:cNvPr id="8" name="Text Box 5"/>
          <p:cNvSpPr txBox="1">
            <a:spLocks noChangeArrowheads="1"/>
          </p:cNvSpPr>
          <p:nvPr/>
        </p:nvSpPr>
        <p:spPr bwMode="auto">
          <a:xfrm>
            <a:off x="506413" y="2031231"/>
            <a:ext cx="304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42900" indent="-342900">
              <a:buFont typeface="Wingdings" panose="05000000000000000000" pitchFamily="2" charset="2"/>
              <a:buChar char="§"/>
            </a:pPr>
            <a:r>
              <a:rPr lang="nl-NL" altLang="nl-BE" dirty="0" smtClean="0">
                <a:latin typeface="Arial" panose="020B0604020202020204" pitchFamily="34" charset="0"/>
                <a:cs typeface="Arial" panose="020B0604020202020204" pitchFamily="34" charset="0"/>
              </a:rPr>
              <a:t>Biologisch </a:t>
            </a:r>
            <a:r>
              <a:rPr lang="nl-NL" altLang="nl-BE" dirty="0">
                <a:latin typeface="Arial" panose="020B0604020202020204" pitchFamily="34" charset="0"/>
                <a:cs typeface="Arial" panose="020B0604020202020204" pitchFamily="34" charset="0"/>
              </a:rPr>
              <a:t>product</a:t>
            </a:r>
            <a:endParaRPr lang="nl-NL" altLang="nl-BE" sz="2000" dirty="0">
              <a:latin typeface="Arial" panose="020B0604020202020204" pitchFamily="34" charset="0"/>
              <a:cs typeface="Arial" panose="020B0604020202020204" pitchFamily="34" charset="0"/>
            </a:endParaRPr>
          </a:p>
        </p:txBody>
      </p:sp>
      <p:sp>
        <p:nvSpPr>
          <p:cNvPr id="9" name="Text Box 6"/>
          <p:cNvSpPr txBox="1">
            <a:spLocks noChangeArrowheads="1"/>
          </p:cNvSpPr>
          <p:nvPr/>
        </p:nvSpPr>
        <p:spPr bwMode="auto">
          <a:xfrm>
            <a:off x="506413" y="5013176"/>
            <a:ext cx="5147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342900" indent="-342900">
              <a:buFont typeface="Wingdings" panose="05000000000000000000" pitchFamily="2" charset="2"/>
              <a:buChar char="§"/>
            </a:pPr>
            <a:r>
              <a:rPr lang="nl-NL" altLang="nl-BE" dirty="0" smtClean="0">
                <a:latin typeface="Arial" panose="020B0604020202020204" pitchFamily="34" charset="0"/>
                <a:cs typeface="Arial" panose="020B0604020202020204" pitchFamily="34" charset="0"/>
              </a:rPr>
              <a:t>Soorten vaccins</a:t>
            </a:r>
            <a:endParaRPr lang="nl-NL" altLang="nl-BE" dirty="0">
              <a:latin typeface="Arial" panose="020B0604020202020204" pitchFamily="34" charset="0"/>
              <a:cs typeface="Arial" panose="020B0604020202020204" pitchFamily="34" charset="0"/>
            </a:endParaRPr>
          </a:p>
          <a:p>
            <a:r>
              <a:rPr lang="nl-NL" altLang="nl-BE" dirty="0">
                <a:latin typeface="Arial" panose="020B0604020202020204" pitchFamily="34" charset="0"/>
                <a:cs typeface="Arial" panose="020B0604020202020204" pitchFamily="34" charset="0"/>
              </a:rPr>
              <a:t>	- </a:t>
            </a:r>
            <a:r>
              <a:rPr lang="nl-NL" altLang="nl-BE" dirty="0" smtClean="0">
                <a:latin typeface="Arial" panose="020B0604020202020204" pitchFamily="34" charset="0"/>
                <a:cs typeface="Arial" panose="020B0604020202020204" pitchFamily="34" charset="0"/>
              </a:rPr>
              <a:t>Gedode of inactieve vaccins</a:t>
            </a:r>
            <a:endParaRPr lang="nl-NL" altLang="nl-BE" dirty="0">
              <a:latin typeface="Arial" panose="020B0604020202020204" pitchFamily="34" charset="0"/>
              <a:cs typeface="Arial" panose="020B0604020202020204" pitchFamily="34" charset="0"/>
            </a:endParaRPr>
          </a:p>
          <a:p>
            <a:r>
              <a:rPr lang="nl-NL" altLang="nl-BE" dirty="0">
                <a:latin typeface="Arial" panose="020B0604020202020204" pitchFamily="34" charset="0"/>
                <a:cs typeface="Arial" panose="020B0604020202020204" pitchFamily="34" charset="0"/>
              </a:rPr>
              <a:t>	- </a:t>
            </a:r>
            <a:r>
              <a:rPr lang="nl-NL" altLang="nl-BE" dirty="0" smtClean="0">
                <a:latin typeface="Arial" panose="020B0604020202020204" pitchFamily="34" charset="0"/>
                <a:cs typeface="Arial" panose="020B0604020202020204" pitchFamily="34" charset="0"/>
              </a:rPr>
              <a:t>Levende vaccins</a:t>
            </a:r>
            <a:endParaRPr lang="nl-NL" altLang="nl-BE" dirty="0">
              <a:latin typeface="Arial" panose="020B0604020202020204" pitchFamily="34" charset="0"/>
              <a:cs typeface="Arial" panose="020B0604020202020204" pitchFamily="34" charset="0"/>
            </a:endParaRPr>
          </a:p>
        </p:txBody>
      </p:sp>
      <p:pic>
        <p:nvPicPr>
          <p:cNvPr id="10" name="Picture 4" descr="http://i.telegraph.co.uk/multimedia/archive/01797/flu_1797500c.jpg"/>
          <p:cNvPicPr>
            <a:picLocks noChangeAspect="1" noChangeArrowheads="1"/>
          </p:cNvPicPr>
          <p:nvPr/>
        </p:nvPicPr>
        <p:blipFill>
          <a:blip r:embed="rId3" cstate="print"/>
          <a:srcRect/>
          <a:stretch>
            <a:fillRect/>
          </a:stretch>
        </p:blipFill>
        <p:spPr bwMode="auto">
          <a:xfrm>
            <a:off x="6660231" y="5278790"/>
            <a:ext cx="2329837" cy="1453616"/>
          </a:xfrm>
          <a:prstGeom prst="rect">
            <a:avLst/>
          </a:prstGeom>
          <a:noFill/>
        </p:spPr>
      </p:pic>
      <p:sp>
        <p:nvSpPr>
          <p:cNvPr id="11"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26655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23528" y="220216"/>
            <a:ext cx="8568952" cy="68850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altLang="nl-BE" sz="3200" dirty="0" smtClean="0">
                <a:solidFill>
                  <a:srgbClr val="0070C0"/>
                </a:solidFill>
                <a:latin typeface="Arial" charset="0"/>
              </a:rPr>
              <a:t>Impact op incidentie genitale wratten</a:t>
            </a:r>
            <a:endParaRPr lang="nl-NL"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kstvak 6"/>
          <p:cNvSpPr txBox="1"/>
          <p:nvPr/>
        </p:nvSpPr>
        <p:spPr>
          <a:xfrm>
            <a:off x="5673457" y="6362498"/>
            <a:ext cx="3147015" cy="276999"/>
          </a:xfrm>
          <a:prstGeom prst="rect">
            <a:avLst/>
          </a:prstGeom>
          <a:noFill/>
        </p:spPr>
        <p:txBody>
          <a:bodyPr wrap="none" rtlCol="0">
            <a:spAutoFit/>
          </a:bodyPr>
          <a:lstStyle/>
          <a:p>
            <a:pPr>
              <a:tabLst>
                <a:tab pos="449263" algn="l"/>
                <a:tab pos="536575" algn="l"/>
              </a:tabLst>
            </a:pPr>
            <a:r>
              <a:rPr lang="nl-BE" sz="1200" dirty="0" smtClean="0">
                <a:latin typeface="Arial" panose="020B0604020202020204" pitchFamily="34" charset="0"/>
                <a:cs typeface="Arial" panose="020B0604020202020204" pitchFamily="34" charset="0"/>
              </a:rPr>
              <a:t>Ref: Chow EP et al </a:t>
            </a:r>
            <a:r>
              <a:rPr lang="nl-BE" sz="1200" dirty="0" err="1" smtClean="0">
                <a:latin typeface="Arial" panose="020B0604020202020204" pitchFamily="34" charset="0"/>
                <a:cs typeface="Arial" panose="020B0604020202020204" pitchFamily="34" charset="0"/>
              </a:rPr>
              <a:t>Sex</a:t>
            </a:r>
            <a:r>
              <a:rPr lang="nl-BE" sz="1200" dirty="0" smtClean="0">
                <a:latin typeface="Arial" panose="020B0604020202020204" pitchFamily="34" charset="0"/>
                <a:cs typeface="Arial" panose="020B0604020202020204" pitchFamily="34" charset="0"/>
              </a:rPr>
              <a:t> </a:t>
            </a:r>
            <a:r>
              <a:rPr lang="nl-BE" sz="1200" dirty="0" err="1" smtClean="0">
                <a:latin typeface="Arial" panose="020B0604020202020204" pitchFamily="34" charset="0"/>
                <a:cs typeface="Arial" panose="020B0604020202020204" pitchFamily="34" charset="0"/>
              </a:rPr>
              <a:t>Transm</a:t>
            </a:r>
            <a:r>
              <a:rPr lang="nl-BE" sz="1200" dirty="0" smtClean="0">
                <a:latin typeface="Arial" panose="020B0604020202020204" pitchFamily="34" charset="0"/>
                <a:cs typeface="Arial" panose="020B0604020202020204" pitchFamily="34" charset="0"/>
              </a:rPr>
              <a:t> Infect 2014</a:t>
            </a:r>
          </a:p>
        </p:txBody>
      </p:sp>
      <p:sp>
        <p:nvSpPr>
          <p:cNvPr id="6" name="Tekstvak 5"/>
          <p:cNvSpPr txBox="1"/>
          <p:nvPr/>
        </p:nvSpPr>
        <p:spPr>
          <a:xfrm>
            <a:off x="467544" y="1116975"/>
            <a:ext cx="7719677" cy="430887"/>
          </a:xfrm>
          <a:prstGeom prst="rect">
            <a:avLst/>
          </a:prstGeom>
          <a:noFill/>
        </p:spPr>
        <p:txBody>
          <a:bodyPr wrap="none" rtlCol="0">
            <a:spAutoFit/>
          </a:bodyPr>
          <a:lstStyle/>
          <a:p>
            <a:r>
              <a:rPr lang="nl-BE" sz="2200" dirty="0" smtClean="0">
                <a:latin typeface="Arial" panose="020B0604020202020204" pitchFamily="34" charset="0"/>
                <a:cs typeface="Arial" panose="020B0604020202020204" pitchFamily="34" charset="0"/>
              </a:rPr>
              <a:t>Evoluties d/ genitale wratten - </a:t>
            </a:r>
            <a:r>
              <a:rPr lang="nl-BE" sz="2200" dirty="0" err="1">
                <a:latin typeface="Arial" panose="020B0604020202020204" pitchFamily="34" charset="0"/>
                <a:cs typeface="Arial" panose="020B0604020202020204" pitchFamily="34" charset="0"/>
              </a:rPr>
              <a:t>s</a:t>
            </a:r>
            <a:r>
              <a:rPr lang="nl-BE" sz="2200" dirty="0" err="1" smtClean="0">
                <a:latin typeface="Arial" panose="020B0604020202020204" pitchFamily="34" charset="0"/>
                <a:cs typeface="Arial" panose="020B0604020202020204" pitchFamily="34" charset="0"/>
              </a:rPr>
              <a:t>exual</a:t>
            </a:r>
            <a:r>
              <a:rPr lang="nl-BE" sz="2200" dirty="0" smtClean="0">
                <a:latin typeface="Arial" panose="020B0604020202020204" pitchFamily="34" charset="0"/>
                <a:cs typeface="Arial" panose="020B0604020202020204" pitchFamily="34" charset="0"/>
              </a:rPr>
              <a:t> health center, Australia</a:t>
            </a:r>
          </a:p>
        </p:txBody>
      </p:sp>
      <p:sp>
        <p:nvSpPr>
          <p:cNvPr id="5" name="Tekstvak 4"/>
          <p:cNvSpPr txBox="1"/>
          <p:nvPr/>
        </p:nvSpPr>
        <p:spPr>
          <a:xfrm>
            <a:off x="323528" y="5435382"/>
            <a:ext cx="6993133" cy="646331"/>
          </a:xfrm>
          <a:prstGeom prst="rect">
            <a:avLst/>
          </a:prstGeom>
          <a:noFill/>
        </p:spPr>
        <p:txBody>
          <a:bodyPr wrap="none" rtlCol="0">
            <a:spAutoFit/>
          </a:bodyPr>
          <a:lstStyle/>
          <a:p>
            <a:pPr marL="285750" indent="-285750">
              <a:buFontTx/>
              <a:buChar char="-"/>
            </a:pPr>
            <a:r>
              <a:rPr lang="nl-BE" dirty="0" smtClean="0">
                <a:latin typeface="Arial" panose="020B0604020202020204" pitchFamily="34" charset="0"/>
                <a:cs typeface="Arial" panose="020B0604020202020204" pitchFamily="34" charset="0"/>
              </a:rPr>
              <a:t>Vaccinatie </a:t>
            </a:r>
            <a:r>
              <a:rPr lang="nl-BE" dirty="0">
                <a:latin typeface="Arial" panose="020B0604020202020204" pitchFamily="34" charset="0"/>
                <a:cs typeface="Arial" panose="020B0604020202020204" pitchFamily="34" charset="0"/>
              </a:rPr>
              <a:t>van </a:t>
            </a:r>
            <a:r>
              <a:rPr lang="nl-BE" dirty="0">
                <a:latin typeface="Arial" panose="020B0604020202020204" pitchFamily="34" charset="0"/>
                <a:cs typeface="Arial" panose="020B0604020202020204" pitchFamily="34" charset="0"/>
                <a:sym typeface="Webdings"/>
              </a:rPr>
              <a:t></a:t>
            </a:r>
            <a:r>
              <a:rPr lang="nl-BE" dirty="0">
                <a:latin typeface="Arial" panose="020B0604020202020204" pitchFamily="34" charset="0"/>
                <a:cs typeface="Arial" panose="020B0604020202020204" pitchFamily="34" charset="0"/>
              </a:rPr>
              <a:t> (12jr + catch-up </a:t>
            </a:r>
            <a:r>
              <a:rPr lang="nl-BE" dirty="0" smtClean="0">
                <a:latin typeface="Arial" panose="020B0604020202020204" pitchFamily="34" charset="0"/>
                <a:cs typeface="Arial" panose="020B0604020202020204" pitchFamily="34" charset="0"/>
              </a:rPr>
              <a:t>tot 18 </a:t>
            </a:r>
            <a:r>
              <a:rPr lang="nl-BE" dirty="0" err="1">
                <a:latin typeface="Arial" panose="020B0604020202020204" pitchFamily="34" charset="0"/>
                <a:cs typeface="Arial" panose="020B0604020202020204" pitchFamily="34" charset="0"/>
              </a:rPr>
              <a:t>jr</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G</a:t>
            </a:r>
            <a:r>
              <a:rPr lang="nl-BE" dirty="0" err="1" smtClean="0">
                <a:latin typeface="Arial" panose="020B0604020202020204" pitchFamily="34" charset="0"/>
                <a:cs typeface="Arial" panose="020B0604020202020204" pitchFamily="34" charset="0"/>
              </a:rPr>
              <a:t>ardasil</a:t>
            </a:r>
            <a:r>
              <a:rPr lang="nl-BE" baseline="30000" dirty="0" smtClean="0">
                <a:latin typeface="Arial" panose="020B0604020202020204" pitchFamily="34" charset="0"/>
                <a:cs typeface="Arial" panose="020B0604020202020204" pitchFamily="34" charset="0"/>
              </a:rPr>
              <a:t>®</a:t>
            </a:r>
            <a:r>
              <a:rPr lang="nl-BE" dirty="0" smtClean="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sinds </a:t>
            </a:r>
            <a:r>
              <a:rPr lang="nl-BE" dirty="0" smtClean="0">
                <a:latin typeface="Arial" panose="020B0604020202020204" pitchFamily="34" charset="0"/>
                <a:cs typeface="Arial" panose="020B0604020202020204" pitchFamily="34" charset="0"/>
              </a:rPr>
              <a:t>2007</a:t>
            </a:r>
          </a:p>
          <a:p>
            <a:pPr marL="285750" indent="-285750">
              <a:buFontTx/>
              <a:buChar char="-"/>
            </a:pPr>
            <a:r>
              <a:rPr lang="nl-BE" dirty="0" smtClean="0">
                <a:latin typeface="Arial" panose="020B0604020202020204" pitchFamily="34" charset="0"/>
                <a:cs typeface="Arial" panose="020B0604020202020204" pitchFamily="34" charset="0"/>
              </a:rPr>
              <a:t>Vaccinatiegraad van 70%</a:t>
            </a:r>
            <a:endParaRPr lang="nl-BE"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700808"/>
            <a:ext cx="5298427" cy="359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00808"/>
            <a:ext cx="5446352" cy="359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670" y="1700808"/>
            <a:ext cx="5372133" cy="359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413" y="1700808"/>
            <a:ext cx="5436059" cy="363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0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040" y="5013176"/>
            <a:ext cx="209446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HPV: vaccinatie van jongens</a:t>
            </a:r>
            <a:endParaRPr lang="nl-BE"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 name="Tekstvak 7"/>
          <p:cNvSpPr txBox="1"/>
          <p:nvPr/>
        </p:nvSpPr>
        <p:spPr>
          <a:xfrm>
            <a:off x="179388" y="1079501"/>
            <a:ext cx="8810404" cy="5755422"/>
          </a:xfrm>
          <a:prstGeom prst="rect">
            <a:avLst/>
          </a:prstGeom>
          <a:noFill/>
        </p:spPr>
        <p:txBody>
          <a:bodyPr wrap="square" rtlCol="0">
            <a:spAutoFit/>
          </a:bodyPr>
          <a:lstStyle/>
          <a:p>
            <a:r>
              <a:rPr lang="nl-BE" sz="2400" dirty="0">
                <a:latin typeface="Arial" panose="020B0604020202020204" pitchFamily="34" charset="0"/>
                <a:cs typeface="Arial" panose="020B0604020202020204" pitchFamily="34" charset="0"/>
              </a:rPr>
              <a:t>Oorspronkelijk doel HPV-vaccinatie: </a:t>
            </a:r>
          </a:p>
          <a:p>
            <a:pPr marL="342900" indent="-342900">
              <a:buFontTx/>
              <a:buChar char="-"/>
            </a:pPr>
            <a:r>
              <a:rPr lang="nl-BE" sz="2400" dirty="0">
                <a:latin typeface="Arial" panose="020B0604020202020204" pitchFamily="34" charset="0"/>
                <a:cs typeface="Arial" panose="020B0604020202020204" pitchFamily="34" charset="0"/>
              </a:rPr>
              <a:t>bescherming voor baarmoederhalskanker: HPV type 16 - 18</a:t>
            </a:r>
          </a:p>
          <a:p>
            <a:pPr marL="342900" indent="-342900">
              <a:buFontTx/>
              <a:buChar char="-"/>
            </a:pPr>
            <a:r>
              <a:rPr lang="nl-BE" sz="2400" dirty="0">
                <a:latin typeface="Arial" panose="020B0604020202020204" pitchFamily="34" charset="0"/>
                <a:cs typeface="Arial" panose="020B0604020202020204" pitchFamily="34" charset="0"/>
              </a:rPr>
              <a:t>In eerste plaats gericht op meisjes en vrouwen</a:t>
            </a:r>
          </a:p>
          <a:p>
            <a:endParaRPr lang="nl-BE"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nl-BE" sz="2400" dirty="0" smtClean="0">
                <a:latin typeface="Arial" panose="020B0604020202020204" pitchFamily="34" charset="0"/>
                <a:cs typeface="Arial" panose="020B0604020202020204" pitchFamily="34" charset="0"/>
              </a:rPr>
              <a:t>30</a:t>
            </a:r>
            <a:r>
              <a:rPr lang="nl-BE" sz="2400" dirty="0">
                <a:latin typeface="Arial" panose="020B0604020202020204" pitchFamily="34" charset="0"/>
                <a:cs typeface="Arial" panose="020B0604020202020204" pitchFamily="34" charset="0"/>
              </a:rPr>
              <a:t>% van alle HPV-gerelateerde kankers bij mannen</a:t>
            </a:r>
          </a:p>
          <a:p>
            <a:pPr>
              <a:tabLst>
                <a:tab pos="536575" algn="l"/>
              </a:tabLst>
            </a:pPr>
            <a:r>
              <a:rPr lang="nl-BE" sz="2400" dirty="0" smtClean="0">
                <a:latin typeface="Arial" panose="020B0604020202020204" pitchFamily="34" charset="0"/>
                <a:cs typeface="Arial" panose="020B0604020202020204" pitchFamily="34" charset="0"/>
                <a:sym typeface="Wingdings"/>
              </a:rPr>
              <a:t>	 Europa </a:t>
            </a:r>
            <a:r>
              <a:rPr lang="nl-BE" sz="2400" dirty="0">
                <a:latin typeface="Arial" panose="020B0604020202020204" pitchFamily="34" charset="0"/>
                <a:cs typeface="Arial" panose="020B0604020202020204" pitchFamily="34" charset="0"/>
                <a:sym typeface="Wingdings"/>
              </a:rPr>
              <a:t>= </a:t>
            </a:r>
            <a:r>
              <a:rPr lang="nl-BE" sz="2400" dirty="0" smtClean="0">
                <a:latin typeface="Arial" panose="020B0604020202020204" pitchFamily="34" charset="0"/>
                <a:cs typeface="Arial" panose="020B0604020202020204" pitchFamily="34" charset="0"/>
                <a:sym typeface="Wingdings"/>
              </a:rPr>
              <a:t>17.000 kankers/</a:t>
            </a:r>
            <a:r>
              <a:rPr lang="nl-BE" sz="2400" dirty="0" err="1" smtClean="0">
                <a:latin typeface="Arial" panose="020B0604020202020204" pitchFamily="34" charset="0"/>
                <a:cs typeface="Arial" panose="020B0604020202020204" pitchFamily="34" charset="0"/>
                <a:sym typeface="Wingdings"/>
              </a:rPr>
              <a:t>jr</a:t>
            </a:r>
            <a:r>
              <a:rPr lang="nl-BE" sz="2400" dirty="0" smtClean="0">
                <a:latin typeface="Arial" panose="020B0604020202020204" pitchFamily="34" charset="0"/>
                <a:cs typeface="Arial" panose="020B0604020202020204" pitchFamily="34" charset="0"/>
                <a:sym typeface="Wingdings"/>
              </a:rPr>
              <a:t> waarvan 15.000 </a:t>
            </a:r>
            <a:r>
              <a:rPr lang="nl-BE" sz="2400" dirty="0">
                <a:latin typeface="Arial" panose="020B0604020202020204" pitchFamily="34" charset="0"/>
                <a:cs typeface="Arial" panose="020B0604020202020204" pitchFamily="34" charset="0"/>
                <a:sym typeface="Wingdings"/>
              </a:rPr>
              <a:t>tgv </a:t>
            </a:r>
            <a:r>
              <a:rPr lang="nl-BE" sz="2400" dirty="0" smtClean="0">
                <a:latin typeface="Arial" panose="020B0604020202020204" pitchFamily="34" charset="0"/>
                <a:cs typeface="Arial" panose="020B0604020202020204" pitchFamily="34" charset="0"/>
                <a:sym typeface="Wingdings"/>
              </a:rPr>
              <a:t>HPV16</a:t>
            </a:r>
          </a:p>
          <a:p>
            <a:pPr>
              <a:tabLst>
                <a:tab pos="536575" algn="l"/>
              </a:tabLst>
            </a:pPr>
            <a:r>
              <a:rPr lang="nl-BE" sz="2400" dirty="0">
                <a:latin typeface="Arial" panose="020B0604020202020204" pitchFamily="34" charset="0"/>
                <a:cs typeface="Arial" panose="020B0604020202020204" pitchFamily="34" charset="0"/>
                <a:sym typeface="Wingdings"/>
              </a:rPr>
              <a:t>	</a:t>
            </a:r>
            <a:r>
              <a:rPr lang="nl-BE" sz="2400" dirty="0" smtClean="0">
                <a:latin typeface="Arial" panose="020B0604020202020204" pitchFamily="34" charset="0"/>
                <a:cs typeface="Arial" panose="020B0604020202020204" pitchFamily="34" charset="0"/>
                <a:sym typeface="Wingdings"/>
              </a:rPr>
              <a:t> sterke toename mond- en keelkankers bij mannen</a:t>
            </a:r>
            <a:endParaRPr lang="nl-BE" sz="2400" dirty="0">
              <a:latin typeface="Arial" panose="020B0604020202020204" pitchFamily="34" charset="0"/>
              <a:cs typeface="Arial" panose="020B0604020202020204" pitchFamily="34" charset="0"/>
            </a:endParaRPr>
          </a:p>
          <a:p>
            <a:endParaRPr lang="nl-BE"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nl-BE" sz="2400" dirty="0" smtClean="0">
                <a:latin typeface="Arial" panose="020B0604020202020204" pitchFamily="34" charset="0"/>
                <a:cs typeface="Arial" panose="020B0604020202020204" pitchFamily="34" charset="0"/>
              </a:rPr>
              <a:t>Indien alleen </a:t>
            </a:r>
            <a:r>
              <a:rPr lang="nl-BE" sz="3200" dirty="0" smtClean="0">
                <a:latin typeface="Arial" panose="020B0604020202020204" pitchFamily="34" charset="0"/>
                <a:cs typeface="Arial" panose="020B0604020202020204" pitchFamily="34" charset="0"/>
                <a:sym typeface="Webdings"/>
              </a:rPr>
              <a:t></a:t>
            </a:r>
            <a:r>
              <a:rPr lang="nl-BE" sz="2400" dirty="0" smtClean="0">
                <a:latin typeface="Arial" panose="020B0604020202020204" pitchFamily="34" charset="0"/>
                <a:cs typeface="Arial" panose="020B0604020202020204" pitchFamily="34" charset="0"/>
                <a:sym typeface="Webdings"/>
              </a:rPr>
              <a:t> gevaccineerd: geen bescherming bij MSM</a:t>
            </a:r>
            <a:endParaRPr lang="nl-BE"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nl-BE"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nl-BE" sz="2400" dirty="0" smtClean="0">
                <a:latin typeface="Arial" panose="020B0604020202020204" pitchFamily="34" charset="0"/>
                <a:cs typeface="Arial" panose="020B0604020202020204" pitchFamily="34" charset="0"/>
              </a:rPr>
              <a:t>Bijkomend voordeel: groepsimmuniteit</a:t>
            </a:r>
          </a:p>
          <a:p>
            <a:pPr marL="0" lvl="1" defTabSz="898525">
              <a:tabLst>
                <a:tab pos="536575" algn="l"/>
              </a:tabLst>
            </a:pPr>
            <a:r>
              <a:rPr lang="nl-BE" sz="2400" dirty="0">
                <a:latin typeface="Arial" panose="020B0604020202020204" pitchFamily="34" charset="0"/>
                <a:cs typeface="Arial" panose="020B0604020202020204" pitchFamily="34" charset="0"/>
                <a:sym typeface="Wingdings"/>
              </a:rPr>
              <a:t>	</a:t>
            </a:r>
            <a:r>
              <a:rPr lang="nl-BE" sz="2400" dirty="0" smtClean="0">
                <a:latin typeface="Arial" panose="020B0604020202020204" pitchFamily="34" charset="0"/>
                <a:cs typeface="Arial" panose="020B0604020202020204" pitchFamily="34" charset="0"/>
                <a:sym typeface="Wingdings"/>
              </a:rPr>
              <a:t></a:t>
            </a:r>
            <a:r>
              <a:rPr lang="nl-BE" sz="2400" dirty="0" smtClean="0">
                <a:latin typeface="Arial" panose="020B0604020202020204" pitchFamily="34" charset="0"/>
                <a:cs typeface="Arial" panose="020B0604020202020204" pitchFamily="34" charset="0"/>
              </a:rPr>
              <a:t>Onderbreking van de circulatie van HPV-virussen</a:t>
            </a:r>
          </a:p>
          <a:p>
            <a:pPr marL="0" lvl="1" defTabSz="898525">
              <a:tabLst>
                <a:tab pos="536575" algn="l"/>
              </a:tabLst>
            </a:pPr>
            <a:endParaRPr lang="nl-BE" sz="2400" dirty="0">
              <a:latin typeface="Arial" panose="020B0604020202020204" pitchFamily="34" charset="0"/>
              <a:cs typeface="Arial" panose="020B0604020202020204" pitchFamily="34" charset="0"/>
            </a:endParaRPr>
          </a:p>
          <a:p>
            <a:pPr marL="0" lvl="1" defTabSz="898525">
              <a:tabLst>
                <a:tab pos="536575" algn="l"/>
              </a:tabLst>
            </a:pPr>
            <a:r>
              <a:rPr lang="nl-BE" sz="2400" dirty="0" smtClean="0">
                <a:latin typeface="Arial" panose="020B0604020202020204" pitchFamily="34" charset="0"/>
                <a:cs typeface="Arial" panose="020B0604020202020204" pitchFamily="34" charset="0"/>
              </a:rPr>
              <a:t>Steeds meer landen: aanbeveling </a:t>
            </a:r>
            <a:r>
              <a:rPr lang="nl-BE" sz="2400" dirty="0">
                <a:latin typeface="Arial" panose="020B0604020202020204" pitchFamily="34" charset="0"/>
                <a:cs typeface="Arial" panose="020B0604020202020204" pitchFamily="34" charset="0"/>
              </a:rPr>
              <a:t>voor </a:t>
            </a:r>
            <a:r>
              <a:rPr lang="nl-BE" sz="2400" dirty="0" smtClean="0">
                <a:latin typeface="Arial" panose="020B0604020202020204" pitchFamily="34" charset="0"/>
                <a:cs typeface="Arial" panose="020B0604020202020204" pitchFamily="34" charset="0"/>
              </a:rPr>
              <a:t>mannen</a:t>
            </a:r>
          </a:p>
          <a:p>
            <a:pPr marL="0" lvl="1" defTabSz="898525">
              <a:tabLst>
                <a:tab pos="536575" algn="l"/>
              </a:tabLst>
            </a:pPr>
            <a:r>
              <a:rPr lang="nl-BE" sz="2400" dirty="0" smtClean="0">
                <a:latin typeface="Arial" panose="020B0604020202020204" pitchFamily="34" charset="0"/>
                <a:cs typeface="Arial" panose="020B0604020202020204" pitchFamily="34" charset="0"/>
              </a:rPr>
              <a:t>			</a:t>
            </a:r>
            <a:endParaRPr lang="nl-BE" sz="2400"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4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HPV: veiligheid van vaccinatie</a:t>
            </a:r>
            <a:endParaRPr lang="nl-BE" altLang="nl-BE" sz="3200" dirty="0">
              <a:solidFill>
                <a:srgbClr val="0070C0"/>
              </a:solidFill>
              <a:latin typeface="Arial" charset="0"/>
            </a:endParaRPr>
          </a:p>
        </p:txBody>
      </p:sp>
      <p:sp>
        <p:nvSpPr>
          <p:cNvPr id="3"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5" name="Tekstvak 4"/>
          <p:cNvSpPr txBox="1"/>
          <p:nvPr/>
        </p:nvSpPr>
        <p:spPr>
          <a:xfrm>
            <a:off x="199642" y="1124744"/>
            <a:ext cx="8810404" cy="5632311"/>
          </a:xfrm>
          <a:prstGeom prst="rect">
            <a:avLst/>
          </a:prstGeom>
          <a:noFill/>
        </p:spPr>
        <p:txBody>
          <a:bodyPr wrap="square" rtlCol="0">
            <a:spAutoFit/>
          </a:bodyPr>
          <a:lstStyle/>
          <a:p>
            <a:pPr marL="342900" indent="-342900">
              <a:buFont typeface="Wingdings" panose="05000000000000000000" pitchFamily="2" charset="2"/>
              <a:buChar char="§"/>
            </a:pPr>
            <a:r>
              <a:rPr lang="nl-BE" sz="2400" dirty="0" smtClean="0">
                <a:latin typeface="Arial" panose="020B0604020202020204" pitchFamily="34" charset="0"/>
                <a:cs typeface="Arial" panose="020B0604020202020204" pitchFamily="34" charset="0"/>
              </a:rPr>
              <a:t>Wereldgezondheidsorganisatie, EMA, FDA: controle van veiligheid van vaccinatie:</a:t>
            </a:r>
          </a:p>
          <a:p>
            <a:endParaRPr lang="nl-BE" sz="2400" dirty="0">
              <a:latin typeface="Arial" panose="020B0604020202020204" pitchFamily="34" charset="0"/>
              <a:cs typeface="Arial" panose="020B0604020202020204" pitchFamily="34" charset="0"/>
            </a:endParaRPr>
          </a:p>
          <a:p>
            <a:pPr marL="357188"/>
            <a:r>
              <a:rPr lang="nl-BE" sz="2400" dirty="0" smtClean="0">
                <a:solidFill>
                  <a:srgbClr val="C00000"/>
                </a:solidFill>
                <a:latin typeface="Arial" panose="020B0604020202020204" pitchFamily="34" charset="0"/>
                <a:cs typeface="Arial" panose="020B0604020202020204" pitchFamily="34" charset="0"/>
              </a:rPr>
              <a:t>Conclusie van grote studies: HPV-vaccin is veilig!</a:t>
            </a:r>
            <a:endParaRPr lang="nl-BE" sz="2400" dirty="0">
              <a:solidFill>
                <a:srgbClr val="C00000"/>
              </a:solidFill>
              <a:latin typeface="Arial" panose="020B0604020202020204" pitchFamily="34" charset="0"/>
              <a:cs typeface="Arial" panose="020B0604020202020204" pitchFamily="34" charset="0"/>
            </a:endParaRPr>
          </a:p>
          <a:p>
            <a:endParaRPr lang="nl-BE"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nl-BE" sz="2400" dirty="0" smtClean="0">
                <a:latin typeface="Arial" panose="020B0604020202020204" pitchFamily="34" charset="0"/>
                <a:cs typeface="Arial" panose="020B0604020202020204" pitchFamily="34" charset="0"/>
              </a:rPr>
              <a:t>Lokale reacties: mild, zelden ernstig</a:t>
            </a:r>
          </a:p>
          <a:p>
            <a:pPr marL="800100" lvl="1" indent="-342900">
              <a:buFont typeface="Arial" panose="020B0604020202020204" pitchFamily="34" charset="0"/>
              <a:buChar char="•"/>
            </a:pPr>
            <a:r>
              <a:rPr lang="nl-BE" sz="2400" dirty="0" smtClean="0">
                <a:latin typeface="Arial" panose="020B0604020202020204" pitchFamily="34" charset="0"/>
                <a:cs typeface="Arial" panose="020B0604020202020204" pitchFamily="34" charset="0"/>
              </a:rPr>
              <a:t>Lokaal pijn: 80-90% </a:t>
            </a:r>
          </a:p>
          <a:p>
            <a:pPr marL="800100" lvl="1" indent="-342900">
              <a:buFont typeface="Arial" panose="020B0604020202020204" pitchFamily="34" charset="0"/>
              <a:buChar char="•"/>
            </a:pPr>
            <a:r>
              <a:rPr lang="nl-BE" sz="2400" dirty="0" smtClean="0">
                <a:latin typeface="Arial" panose="020B0604020202020204" pitchFamily="34" charset="0"/>
                <a:cs typeface="Arial" panose="020B0604020202020204" pitchFamily="34" charset="0"/>
              </a:rPr>
              <a:t>Roodheid: 25%</a:t>
            </a:r>
          </a:p>
          <a:p>
            <a:pPr marL="800100" lvl="1" indent="-342900">
              <a:buFont typeface="Arial" panose="020B0604020202020204" pitchFamily="34" charset="0"/>
              <a:buChar char="•"/>
            </a:pPr>
            <a:r>
              <a:rPr lang="nl-BE" sz="2400" dirty="0" smtClean="0">
                <a:latin typeface="Arial" panose="020B0604020202020204" pitchFamily="34" charset="0"/>
                <a:cs typeface="Arial" panose="020B0604020202020204" pitchFamily="34" charset="0"/>
              </a:rPr>
              <a:t>Zwelling: 20%</a:t>
            </a:r>
          </a:p>
          <a:p>
            <a:pPr marL="342900" indent="-342900">
              <a:buFont typeface="Wingdings" panose="05000000000000000000" pitchFamily="2" charset="2"/>
              <a:buChar char="§"/>
            </a:pPr>
            <a:endParaRPr lang="nl-BE"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nl-BE" sz="2400" dirty="0" smtClean="0">
                <a:latin typeface="Arial" panose="020B0604020202020204" pitchFamily="34" charset="0"/>
                <a:cs typeface="Arial" panose="020B0604020202020204" pitchFamily="34" charset="0"/>
              </a:rPr>
              <a:t>Algemene reacties: mild en spontaan voorbij gaand</a:t>
            </a:r>
          </a:p>
          <a:p>
            <a:pPr marL="800100" lvl="1" indent="-342900" defTabSz="898525">
              <a:buFont typeface="Arial" panose="020B0604020202020204" pitchFamily="34" charset="0"/>
              <a:buChar char="•"/>
              <a:tabLst>
                <a:tab pos="536575" algn="l"/>
              </a:tabLst>
            </a:pPr>
            <a:r>
              <a:rPr lang="nl-BE" sz="2400" dirty="0" smtClean="0">
                <a:latin typeface="Arial" panose="020B0604020202020204" pitchFamily="34" charset="0"/>
                <a:cs typeface="Arial" panose="020B0604020202020204" pitchFamily="34" charset="0"/>
                <a:sym typeface="Wingdings"/>
              </a:rPr>
              <a:t>Lichte koorts: 10%</a:t>
            </a:r>
          </a:p>
          <a:p>
            <a:pPr marL="800100" lvl="1" indent="-342900" defTabSz="898525">
              <a:buFont typeface="Arial" panose="020B0604020202020204" pitchFamily="34" charset="0"/>
              <a:buChar char="•"/>
              <a:tabLst>
                <a:tab pos="536575" algn="l"/>
              </a:tabLst>
            </a:pPr>
            <a:r>
              <a:rPr lang="nl-BE" sz="2400" dirty="0" smtClean="0">
                <a:latin typeface="Arial" panose="020B0604020202020204" pitchFamily="34" charset="0"/>
                <a:cs typeface="Arial" panose="020B0604020202020204" pitchFamily="34" charset="0"/>
                <a:sym typeface="Wingdings"/>
              </a:rPr>
              <a:t>Hoofdpijn</a:t>
            </a:r>
          </a:p>
          <a:p>
            <a:pPr marL="800100" lvl="1" indent="-342900" defTabSz="898525">
              <a:buFont typeface="Arial" panose="020B0604020202020204" pitchFamily="34" charset="0"/>
              <a:buChar char="•"/>
              <a:tabLst>
                <a:tab pos="536575" algn="l"/>
              </a:tabLst>
            </a:pPr>
            <a:r>
              <a:rPr lang="nl-BE" sz="2400" dirty="0" smtClean="0">
                <a:latin typeface="Arial" panose="020B0604020202020204" pitchFamily="34" charset="0"/>
                <a:cs typeface="Arial" panose="020B0604020202020204" pitchFamily="34" charset="0"/>
                <a:sym typeface="Wingdings"/>
              </a:rPr>
              <a:t>Spierpijn </a:t>
            </a:r>
            <a:endParaRPr lang="nl-BE" sz="2400" dirty="0" smtClean="0">
              <a:latin typeface="Arial" panose="020B0604020202020204" pitchFamily="34" charset="0"/>
              <a:cs typeface="Arial" panose="020B0604020202020204" pitchFamily="34" charset="0"/>
            </a:endParaRPr>
          </a:p>
          <a:p>
            <a:pPr marL="0" lvl="1" defTabSz="898525">
              <a:tabLst>
                <a:tab pos="536575" algn="l"/>
              </a:tabLst>
            </a:pPr>
            <a:endParaRPr lang="nl-BE" sz="2400" dirty="0">
              <a:latin typeface="Arial" panose="020B0604020202020204" pitchFamily="34" charset="0"/>
              <a:cs typeface="Arial" panose="020B0604020202020204" pitchFamily="34" charset="0"/>
            </a:endParaRPr>
          </a:p>
        </p:txBody>
      </p:sp>
      <p:sp>
        <p:nvSpPr>
          <p:cNvPr id="6" name="Tekstvak 5"/>
          <p:cNvSpPr txBox="1"/>
          <p:nvPr/>
        </p:nvSpPr>
        <p:spPr>
          <a:xfrm>
            <a:off x="5827066" y="6441891"/>
            <a:ext cx="3316934" cy="276999"/>
          </a:xfrm>
          <a:prstGeom prst="rect">
            <a:avLst/>
          </a:prstGeom>
          <a:noFill/>
        </p:spPr>
        <p:txBody>
          <a:bodyPr wrap="none" rtlCol="0">
            <a:spAutoFit/>
          </a:bodyPr>
          <a:lstStyle/>
          <a:p>
            <a:r>
              <a:rPr lang="nl-BE" sz="1200" dirty="0" smtClean="0">
                <a:latin typeface="Arial" panose="020B0604020202020204" pitchFamily="34" charset="0"/>
                <a:cs typeface="Arial" panose="020B0604020202020204" pitchFamily="34" charset="0"/>
              </a:rPr>
              <a:t>Ref: WHO </a:t>
            </a:r>
            <a:r>
              <a:rPr lang="nl-BE" sz="1200" dirty="0" err="1" smtClean="0">
                <a:latin typeface="Arial" panose="020B0604020202020204" pitchFamily="34" charset="0"/>
                <a:cs typeface="Arial" panose="020B0604020202020204" pitchFamily="34" charset="0"/>
              </a:rPr>
              <a:t>position</a:t>
            </a:r>
            <a:r>
              <a:rPr lang="nl-BE" sz="1200" dirty="0" smtClean="0">
                <a:latin typeface="Arial" panose="020B0604020202020204" pitchFamily="34" charset="0"/>
                <a:cs typeface="Arial" panose="020B0604020202020204" pitchFamily="34" charset="0"/>
              </a:rPr>
              <a:t> paper HPV vaccines, 2017</a:t>
            </a:r>
            <a:endParaRPr lang="nl-B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Text Box 2"/>
          <p:cNvSpPr txBox="1">
            <a:spLocks noChangeArrowheads="1"/>
          </p:cNvSpPr>
          <p:nvPr/>
        </p:nvSpPr>
        <p:spPr bwMode="auto">
          <a:xfrm>
            <a:off x="6491818" y="6183063"/>
            <a:ext cx="1681871" cy="207749"/>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_tradnl" sz="750" b="1">
                <a:solidFill>
                  <a:srgbClr val="000000"/>
                </a:solidFill>
                <a:effectLst>
                  <a:outerShdw blurRad="38100" dist="38100" dir="2700000" algn="tl">
                    <a:srgbClr val="DDDDDD"/>
                  </a:outerShdw>
                </a:effectLst>
                <a:latin typeface="Tahoma" charset="0"/>
              </a:rPr>
              <a:t>Martinón-Torres, GENVIP 2014</a:t>
            </a:r>
            <a:endParaRPr lang="es-ES" sz="750" b="1">
              <a:solidFill>
                <a:srgbClr val="000000"/>
              </a:solidFill>
              <a:effectLst>
                <a:outerShdw blurRad="38100" dist="38100" dir="2700000" algn="tl">
                  <a:srgbClr val="DDDDDD"/>
                </a:outerShdw>
              </a:effectLst>
              <a:latin typeface="Tahoma" charset="0"/>
            </a:endParaRPr>
          </a:p>
        </p:txBody>
      </p:sp>
      <p:pic>
        <p:nvPicPr>
          <p:cNvPr id="176130" name="Picture 3" descr="usantia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0" y="1294357"/>
            <a:ext cx="405342"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4" descr="logo chus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80301" y="1294357"/>
            <a:ext cx="404283"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83244" y="1245542"/>
            <a:ext cx="5301191" cy="15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6133"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75393" y="2306387"/>
            <a:ext cx="4128558" cy="42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76134" name="Object 7"/>
          <p:cNvGraphicFramePr>
            <a:graphicFrameLocks noChangeAspect="1"/>
          </p:cNvGraphicFramePr>
          <p:nvPr>
            <p:extLst>
              <p:ext uri="{D42A27DB-BD31-4B8C-83A1-F6EECF244321}">
                <p14:modId xmlns:p14="http://schemas.microsoft.com/office/powerpoint/2010/main" val="2178811875"/>
              </p:ext>
            </p:extLst>
          </p:nvPr>
        </p:nvGraphicFramePr>
        <p:xfrm>
          <a:off x="1163109" y="2954089"/>
          <a:ext cx="5233458" cy="3499247"/>
        </p:xfrm>
        <a:graphic>
          <a:graphicData uri="http://schemas.openxmlformats.org/presentationml/2006/ole">
            <mc:AlternateContent xmlns:mc="http://schemas.openxmlformats.org/markup-compatibility/2006">
              <mc:Choice xmlns:v="urn:schemas-microsoft-com:vml" Requires="v">
                <p:oleObj spid="_x0000_s5159" name="Gráfico" r:id="rId8" imgW="7307647" imgH="4290071" progId="MSGraph.Chart.8">
                  <p:embed followColorScheme="full"/>
                </p:oleObj>
              </mc:Choice>
              <mc:Fallback>
                <p:oleObj name="Gráfico" r:id="rId8" imgW="7307647" imgH="4290071" progId="MSGraph.Chart.8">
                  <p:embed followColorScheme="full"/>
                  <p:pic>
                    <p:nvPicPr>
                      <p:cNvPr id="0" name=""/>
                      <p:cNvPicPr>
                        <a:picLocks noChangeAspect="1" noChangeArrowheads="1"/>
                      </p:cNvPicPr>
                      <p:nvPr/>
                    </p:nvPicPr>
                    <p:blipFill>
                      <a:blip r:embed="rId9"/>
                      <a:srcRect/>
                      <a:stretch>
                        <a:fillRect/>
                      </a:stretch>
                    </p:blipFill>
                    <p:spPr bwMode="auto">
                      <a:xfrm>
                        <a:off x="1163109" y="2954089"/>
                        <a:ext cx="5233458" cy="3499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9"/>
          <p:cNvGrpSpPr>
            <a:grpSpLocks/>
          </p:cNvGrpSpPr>
          <p:nvPr/>
        </p:nvGrpSpPr>
        <p:grpSpPr bwMode="auto">
          <a:xfrm>
            <a:off x="1162050" y="2792164"/>
            <a:ext cx="5008033" cy="3501628"/>
            <a:chOff x="18" y="1308"/>
            <a:chExt cx="4732" cy="2941"/>
          </a:xfrm>
        </p:grpSpPr>
        <p:sp>
          <p:nvSpPr>
            <p:cNvPr id="1381386" name="Text Box 10"/>
            <p:cNvSpPr txBox="1">
              <a:spLocks noChangeArrowheads="1"/>
            </p:cNvSpPr>
            <p:nvPr/>
          </p:nvSpPr>
          <p:spPr bwMode="auto">
            <a:xfrm>
              <a:off x="1983" y="130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nvGrpSpPr>
            <p:cNvPr id="176140" name="Group 11"/>
            <p:cNvGrpSpPr>
              <a:grpSpLocks/>
            </p:cNvGrpSpPr>
            <p:nvPr/>
          </p:nvGrpSpPr>
          <p:grpSpPr bwMode="auto">
            <a:xfrm>
              <a:off x="518" y="1684"/>
              <a:ext cx="4210" cy="2422"/>
              <a:chOff x="518" y="1629"/>
              <a:chExt cx="4210" cy="2422"/>
            </a:xfrm>
          </p:grpSpPr>
          <p:sp>
            <p:nvSpPr>
              <p:cNvPr id="1381388" name="Text Box 12"/>
              <p:cNvSpPr txBox="1">
                <a:spLocks noChangeArrowheads="1"/>
              </p:cNvSpPr>
              <p:nvPr/>
            </p:nvSpPr>
            <p:spPr bwMode="auto">
              <a:xfrm>
                <a:off x="1458" y="239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89" name="Text Box 13"/>
              <p:cNvSpPr txBox="1">
                <a:spLocks noChangeArrowheads="1"/>
              </p:cNvSpPr>
              <p:nvPr/>
            </p:nvSpPr>
            <p:spPr bwMode="auto">
              <a:xfrm>
                <a:off x="1594" y="252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0" name="Text Box 14"/>
              <p:cNvSpPr txBox="1">
                <a:spLocks noChangeArrowheads="1"/>
              </p:cNvSpPr>
              <p:nvPr/>
            </p:nvSpPr>
            <p:spPr bwMode="auto">
              <a:xfrm>
                <a:off x="1801" y="2646"/>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1" name="Text Box 15"/>
              <p:cNvSpPr txBox="1">
                <a:spLocks noChangeArrowheads="1"/>
              </p:cNvSpPr>
              <p:nvPr/>
            </p:nvSpPr>
            <p:spPr bwMode="auto">
              <a:xfrm>
                <a:off x="1244" y="278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2" name="Text Box 16"/>
              <p:cNvSpPr txBox="1">
                <a:spLocks noChangeArrowheads="1"/>
              </p:cNvSpPr>
              <p:nvPr/>
            </p:nvSpPr>
            <p:spPr bwMode="auto">
              <a:xfrm>
                <a:off x="1937" y="291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3" name="Text Box 17"/>
              <p:cNvSpPr txBox="1">
                <a:spLocks noChangeArrowheads="1"/>
              </p:cNvSpPr>
              <p:nvPr/>
            </p:nvSpPr>
            <p:spPr bwMode="auto">
              <a:xfrm>
                <a:off x="2754" y="226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4" name="Text Box 18"/>
              <p:cNvSpPr txBox="1">
                <a:spLocks noChangeArrowheads="1"/>
              </p:cNvSpPr>
              <p:nvPr/>
            </p:nvSpPr>
            <p:spPr bwMode="auto">
              <a:xfrm>
                <a:off x="3706" y="278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5" name="Text Box 19"/>
              <p:cNvSpPr txBox="1">
                <a:spLocks noChangeArrowheads="1"/>
              </p:cNvSpPr>
              <p:nvPr/>
            </p:nvSpPr>
            <p:spPr bwMode="auto">
              <a:xfrm>
                <a:off x="2346" y="1720"/>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6" name="Text Box 20"/>
              <p:cNvSpPr txBox="1">
                <a:spLocks noChangeArrowheads="1"/>
              </p:cNvSpPr>
              <p:nvPr/>
            </p:nvSpPr>
            <p:spPr bwMode="auto">
              <a:xfrm>
                <a:off x="2333" y="278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7" name="Text Box 21"/>
              <p:cNvSpPr txBox="1">
                <a:spLocks noChangeArrowheads="1"/>
              </p:cNvSpPr>
              <p:nvPr/>
            </p:nvSpPr>
            <p:spPr bwMode="auto">
              <a:xfrm>
                <a:off x="4432" y="1765"/>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8" name="Text Box 22"/>
              <p:cNvSpPr txBox="1">
                <a:spLocks noChangeArrowheads="1"/>
              </p:cNvSpPr>
              <p:nvPr/>
            </p:nvSpPr>
            <p:spPr bwMode="auto">
              <a:xfrm>
                <a:off x="791" y="3417"/>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399" name="Text Box 23"/>
              <p:cNvSpPr txBox="1">
                <a:spLocks noChangeArrowheads="1"/>
              </p:cNvSpPr>
              <p:nvPr/>
            </p:nvSpPr>
            <p:spPr bwMode="auto">
              <a:xfrm>
                <a:off x="518" y="1765"/>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0" name="Text Box 24"/>
              <p:cNvSpPr txBox="1">
                <a:spLocks noChangeArrowheads="1"/>
              </p:cNvSpPr>
              <p:nvPr/>
            </p:nvSpPr>
            <p:spPr bwMode="auto">
              <a:xfrm>
                <a:off x="972" y="1629"/>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1" name="Text Box 25"/>
              <p:cNvSpPr txBox="1">
                <a:spLocks noChangeArrowheads="1"/>
              </p:cNvSpPr>
              <p:nvPr/>
            </p:nvSpPr>
            <p:spPr bwMode="auto">
              <a:xfrm>
                <a:off x="3389" y="2037"/>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2" name="Text Box 26"/>
              <p:cNvSpPr txBox="1">
                <a:spLocks noChangeArrowheads="1"/>
              </p:cNvSpPr>
              <p:nvPr/>
            </p:nvSpPr>
            <p:spPr bwMode="auto">
              <a:xfrm>
                <a:off x="3071" y="337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3" name="Text Box 27"/>
              <p:cNvSpPr txBox="1">
                <a:spLocks noChangeArrowheads="1"/>
              </p:cNvSpPr>
              <p:nvPr/>
            </p:nvSpPr>
            <p:spPr bwMode="auto">
              <a:xfrm>
                <a:off x="3207" y="350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4" name="Text Box 28"/>
              <p:cNvSpPr txBox="1">
                <a:spLocks noChangeArrowheads="1"/>
              </p:cNvSpPr>
              <p:nvPr/>
            </p:nvSpPr>
            <p:spPr bwMode="auto">
              <a:xfrm>
                <a:off x="3331" y="2491"/>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5" name="Text Box 29"/>
              <p:cNvSpPr txBox="1">
                <a:spLocks noChangeArrowheads="1"/>
              </p:cNvSpPr>
              <p:nvPr/>
            </p:nvSpPr>
            <p:spPr bwMode="auto">
              <a:xfrm>
                <a:off x="3570" y="1629"/>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6" name="Text Box 30"/>
              <p:cNvSpPr txBox="1">
                <a:spLocks noChangeArrowheads="1"/>
              </p:cNvSpPr>
              <p:nvPr/>
            </p:nvSpPr>
            <p:spPr bwMode="auto">
              <a:xfrm>
                <a:off x="1743" y="1661"/>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07" name="Text Box 31"/>
              <p:cNvSpPr txBox="1">
                <a:spLocks noChangeArrowheads="1"/>
              </p:cNvSpPr>
              <p:nvPr/>
            </p:nvSpPr>
            <p:spPr bwMode="auto">
              <a:xfrm>
                <a:off x="3071" y="3086"/>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08" name="Text Box 32"/>
              <p:cNvSpPr txBox="1">
                <a:spLocks noChangeArrowheads="1"/>
              </p:cNvSpPr>
              <p:nvPr/>
            </p:nvSpPr>
            <p:spPr bwMode="auto">
              <a:xfrm>
                <a:off x="2196" y="327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09" name="Text Box 33"/>
              <p:cNvSpPr txBox="1">
                <a:spLocks noChangeArrowheads="1"/>
              </p:cNvSpPr>
              <p:nvPr/>
            </p:nvSpPr>
            <p:spPr bwMode="auto">
              <a:xfrm>
                <a:off x="2650" y="313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10" name="Text Box 34"/>
              <p:cNvSpPr txBox="1">
                <a:spLocks noChangeArrowheads="1"/>
              </p:cNvSpPr>
              <p:nvPr/>
            </p:nvSpPr>
            <p:spPr bwMode="auto">
              <a:xfrm>
                <a:off x="3285" y="303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1" name="Text Box 35"/>
              <p:cNvSpPr txBox="1">
                <a:spLocks noChangeArrowheads="1"/>
              </p:cNvSpPr>
              <p:nvPr/>
            </p:nvSpPr>
            <p:spPr bwMode="auto">
              <a:xfrm>
                <a:off x="3421" y="317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2" name="Text Box 36"/>
              <p:cNvSpPr txBox="1">
                <a:spLocks noChangeArrowheads="1"/>
              </p:cNvSpPr>
              <p:nvPr/>
            </p:nvSpPr>
            <p:spPr bwMode="auto">
              <a:xfrm>
                <a:off x="3661" y="2762"/>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3" name="Text Box 37"/>
              <p:cNvSpPr txBox="1">
                <a:spLocks noChangeArrowheads="1"/>
              </p:cNvSpPr>
              <p:nvPr/>
            </p:nvSpPr>
            <p:spPr bwMode="auto">
              <a:xfrm>
                <a:off x="3797" y="289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4" name="Text Box 38"/>
              <p:cNvSpPr txBox="1">
                <a:spLocks noChangeArrowheads="1"/>
              </p:cNvSpPr>
              <p:nvPr/>
            </p:nvSpPr>
            <p:spPr bwMode="auto">
              <a:xfrm>
                <a:off x="835" y="2730"/>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15" name="Text Box 39"/>
              <p:cNvSpPr txBox="1">
                <a:spLocks noChangeArrowheads="1"/>
              </p:cNvSpPr>
              <p:nvPr/>
            </p:nvSpPr>
            <p:spPr bwMode="auto">
              <a:xfrm>
                <a:off x="1289" y="259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16" name="Text Box 40"/>
              <p:cNvSpPr txBox="1">
                <a:spLocks noChangeArrowheads="1"/>
              </p:cNvSpPr>
              <p:nvPr/>
            </p:nvSpPr>
            <p:spPr bwMode="auto">
              <a:xfrm>
                <a:off x="1924" y="249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7" name="Text Box 41"/>
              <p:cNvSpPr txBox="1">
                <a:spLocks noChangeArrowheads="1"/>
              </p:cNvSpPr>
              <p:nvPr/>
            </p:nvSpPr>
            <p:spPr bwMode="auto">
              <a:xfrm>
                <a:off x="2060" y="2626"/>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8" name="Text Box 42"/>
              <p:cNvSpPr txBox="1">
                <a:spLocks noChangeArrowheads="1"/>
              </p:cNvSpPr>
              <p:nvPr/>
            </p:nvSpPr>
            <p:spPr bwMode="auto">
              <a:xfrm>
                <a:off x="2300" y="221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19" name="Text Box 43"/>
              <p:cNvSpPr txBox="1">
                <a:spLocks noChangeArrowheads="1"/>
              </p:cNvSpPr>
              <p:nvPr/>
            </p:nvSpPr>
            <p:spPr bwMode="auto">
              <a:xfrm>
                <a:off x="2436" y="235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20" name="Text Box 44"/>
              <p:cNvSpPr txBox="1">
                <a:spLocks noChangeArrowheads="1"/>
              </p:cNvSpPr>
              <p:nvPr/>
            </p:nvSpPr>
            <p:spPr bwMode="auto">
              <a:xfrm>
                <a:off x="1063" y="1765"/>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1" name="Text Box 45"/>
              <p:cNvSpPr txBox="1">
                <a:spLocks noChangeArrowheads="1"/>
              </p:cNvSpPr>
              <p:nvPr/>
            </p:nvSpPr>
            <p:spPr bwMode="auto">
              <a:xfrm>
                <a:off x="1108" y="1959"/>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2" name="Text Box 46"/>
              <p:cNvSpPr txBox="1">
                <a:spLocks noChangeArrowheads="1"/>
              </p:cNvSpPr>
              <p:nvPr/>
            </p:nvSpPr>
            <p:spPr bwMode="auto">
              <a:xfrm>
                <a:off x="655" y="2231"/>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3" name="Text Box 47"/>
              <p:cNvSpPr txBox="1">
                <a:spLocks noChangeArrowheads="1"/>
              </p:cNvSpPr>
              <p:nvPr/>
            </p:nvSpPr>
            <p:spPr bwMode="auto">
              <a:xfrm>
                <a:off x="836" y="1913"/>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4" name="Text Box 48"/>
              <p:cNvSpPr txBox="1">
                <a:spLocks noChangeArrowheads="1"/>
              </p:cNvSpPr>
              <p:nvPr/>
            </p:nvSpPr>
            <p:spPr bwMode="auto">
              <a:xfrm>
                <a:off x="4060" y="263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5" name="Text Box 49"/>
              <p:cNvSpPr txBox="1">
                <a:spLocks noChangeArrowheads="1"/>
              </p:cNvSpPr>
              <p:nvPr/>
            </p:nvSpPr>
            <p:spPr bwMode="auto">
              <a:xfrm>
                <a:off x="4015" y="261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26" name="Text Box 50"/>
              <p:cNvSpPr txBox="1">
                <a:spLocks noChangeArrowheads="1"/>
              </p:cNvSpPr>
              <p:nvPr/>
            </p:nvSpPr>
            <p:spPr bwMode="auto">
              <a:xfrm>
                <a:off x="3920" y="1953"/>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7" name="Text Box 51"/>
              <p:cNvSpPr txBox="1">
                <a:spLocks noChangeArrowheads="1"/>
              </p:cNvSpPr>
              <p:nvPr/>
            </p:nvSpPr>
            <p:spPr bwMode="auto">
              <a:xfrm>
                <a:off x="3875" y="1933"/>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28" name="Text Box 52"/>
              <p:cNvSpPr txBox="1">
                <a:spLocks noChangeArrowheads="1"/>
              </p:cNvSpPr>
              <p:nvPr/>
            </p:nvSpPr>
            <p:spPr bwMode="auto">
              <a:xfrm>
                <a:off x="1561" y="3450"/>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1429" name="Text Box 53"/>
              <p:cNvSpPr txBox="1">
                <a:spLocks noChangeArrowheads="1"/>
              </p:cNvSpPr>
              <p:nvPr/>
            </p:nvSpPr>
            <p:spPr bwMode="auto">
              <a:xfrm>
                <a:off x="1516" y="34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sp>
          <p:nvSpPr>
            <p:cNvPr id="1381430" name="Text Box 54"/>
            <p:cNvSpPr txBox="1">
              <a:spLocks noChangeArrowheads="1"/>
            </p:cNvSpPr>
            <p:nvPr/>
          </p:nvSpPr>
          <p:spPr bwMode="auto">
            <a:xfrm>
              <a:off x="18" y="4075"/>
              <a:ext cx="561" cy="174"/>
            </a:xfrm>
            <a:prstGeom prst="rect">
              <a:avLst/>
            </a:prstGeom>
            <a:solidFill>
              <a:schemeClr val="bg1"/>
            </a:solid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750">
                  <a:solidFill>
                    <a:srgbClr val="000000"/>
                  </a:solidFill>
                  <a:effectLst>
                    <a:outerShdw blurRad="38100" dist="38100" dir="2700000" algn="tl">
                      <a:srgbClr val="DDDDDD"/>
                    </a:outerShdw>
                  </a:effectLst>
                  <a:latin typeface="Arial" charset="0"/>
                </a:rPr>
                <a:t>Año 2009</a:t>
              </a:r>
              <a:endParaRPr lang="es-ES_tradnl" sz="750">
                <a:solidFill>
                  <a:srgbClr val="000000"/>
                </a:solidFill>
                <a:effectLst>
                  <a:outerShdw blurRad="38100" dist="38100" dir="2700000" algn="tl">
                    <a:srgbClr val="DDDDDD"/>
                  </a:outerShdw>
                </a:effectLst>
                <a:latin typeface="Arial" charset="0"/>
              </a:endParaRPr>
            </a:p>
          </p:txBody>
        </p:sp>
        <p:sp>
          <p:nvSpPr>
            <p:cNvPr id="1381431" name="Text Box 55"/>
            <p:cNvSpPr txBox="1">
              <a:spLocks noChangeArrowheads="1"/>
            </p:cNvSpPr>
            <p:nvPr/>
          </p:nvSpPr>
          <p:spPr bwMode="auto">
            <a:xfrm>
              <a:off x="4465" y="34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32" name="Text Box 56"/>
            <p:cNvSpPr txBox="1">
              <a:spLocks noChangeArrowheads="1"/>
            </p:cNvSpPr>
            <p:nvPr/>
          </p:nvSpPr>
          <p:spPr bwMode="auto">
            <a:xfrm>
              <a:off x="3389" y="35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nvGrpSpPr>
            <p:cNvPr id="176144" name="Group 57"/>
            <p:cNvGrpSpPr>
              <a:grpSpLocks/>
            </p:cNvGrpSpPr>
            <p:nvPr/>
          </p:nvGrpSpPr>
          <p:grpSpPr bwMode="auto">
            <a:xfrm>
              <a:off x="1607" y="1444"/>
              <a:ext cx="2579" cy="2454"/>
              <a:chOff x="1607" y="1444"/>
              <a:chExt cx="2579" cy="2454"/>
            </a:xfrm>
          </p:grpSpPr>
          <p:sp>
            <p:nvSpPr>
              <p:cNvPr id="1381434" name="Text Box 58"/>
              <p:cNvSpPr txBox="1">
                <a:spLocks noChangeArrowheads="1"/>
              </p:cNvSpPr>
              <p:nvPr/>
            </p:nvSpPr>
            <p:spPr bwMode="auto">
              <a:xfrm>
                <a:off x="2696" y="158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35" name="Text Box 59"/>
              <p:cNvSpPr txBox="1">
                <a:spLocks noChangeArrowheads="1"/>
              </p:cNvSpPr>
              <p:nvPr/>
            </p:nvSpPr>
            <p:spPr bwMode="auto">
              <a:xfrm>
                <a:off x="1607" y="158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36" name="Text Box 60"/>
              <p:cNvSpPr txBox="1">
                <a:spLocks noChangeArrowheads="1"/>
              </p:cNvSpPr>
              <p:nvPr/>
            </p:nvSpPr>
            <p:spPr bwMode="auto">
              <a:xfrm>
                <a:off x="2119" y="144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37" name="Text Box 61"/>
              <p:cNvSpPr txBox="1">
                <a:spLocks noChangeArrowheads="1"/>
              </p:cNvSpPr>
              <p:nvPr/>
            </p:nvSpPr>
            <p:spPr bwMode="auto">
              <a:xfrm>
                <a:off x="2255" y="158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38" name="Text Box 62"/>
              <p:cNvSpPr txBox="1">
                <a:spLocks noChangeArrowheads="1"/>
              </p:cNvSpPr>
              <p:nvPr/>
            </p:nvSpPr>
            <p:spPr bwMode="auto">
              <a:xfrm>
                <a:off x="3765" y="325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1439" name="Text Box 63"/>
              <p:cNvSpPr txBox="1">
                <a:spLocks noChangeArrowheads="1"/>
              </p:cNvSpPr>
              <p:nvPr/>
            </p:nvSpPr>
            <p:spPr bwMode="auto">
              <a:xfrm>
                <a:off x="3901" y="339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sp>
          <p:nvSpPr>
            <p:cNvPr id="1381440" name="Text Box 64"/>
            <p:cNvSpPr txBox="1">
              <a:spLocks noChangeArrowheads="1"/>
            </p:cNvSpPr>
            <p:nvPr/>
          </p:nvSpPr>
          <p:spPr bwMode="auto">
            <a:xfrm>
              <a:off x="4037" y="35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sp>
        <p:nvSpPr>
          <p:cNvPr id="176137" name="Line 65"/>
          <p:cNvSpPr>
            <a:spLocks noChangeShapeType="1"/>
          </p:cNvSpPr>
          <p:nvPr/>
        </p:nvSpPr>
        <p:spPr bwMode="auto">
          <a:xfrm flipV="1">
            <a:off x="1143000" y="2726678"/>
            <a:ext cx="6858000" cy="0"/>
          </a:xfrm>
          <a:prstGeom prst="line">
            <a:avLst/>
          </a:prstGeom>
          <a:noFill/>
          <a:ln w="38100">
            <a:solidFill>
              <a:srgbClr val="D60093"/>
            </a:solidFill>
            <a:round/>
            <a:headEnd/>
            <a:tailEnd/>
          </a:ln>
          <a:extLst>
            <a:ext uri="{909E8E84-426E-40DD-AFC4-6F175D3DCCD1}">
              <a14:hiddenFill xmlns:a14="http://schemas.microsoft.com/office/drawing/2010/main">
                <a:noFill/>
              </a14:hiddenFill>
            </a:ext>
          </a:extLst>
        </p:spPr>
        <p:txBody>
          <a:bodyPr/>
          <a:lstStyle/>
          <a:p>
            <a:endParaRPr lang="es-ES" sz="1350">
              <a:solidFill>
                <a:srgbClr val="000000"/>
              </a:solidFill>
            </a:endParaRPr>
          </a:p>
        </p:txBody>
      </p:sp>
      <p:pic>
        <p:nvPicPr>
          <p:cNvPr id="176138" name="Picture 6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7550" y="1808705"/>
            <a:ext cx="864659"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HPV: veiligheid van vaccinatie</a:t>
            </a:r>
            <a:endParaRPr lang="nl-BE" altLang="nl-BE" sz="3200" dirty="0">
              <a:solidFill>
                <a:srgbClr val="0070C0"/>
              </a:solidFill>
              <a:latin typeface="Arial" charset="0"/>
            </a:endParaRPr>
          </a:p>
        </p:txBody>
      </p:sp>
      <p:sp>
        <p:nvSpPr>
          <p:cNvPr id="68"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9" name="Text Box 8"/>
          <p:cNvSpPr txBox="1">
            <a:spLocks noChangeArrowheads="1"/>
          </p:cNvSpPr>
          <p:nvPr/>
        </p:nvSpPr>
        <p:spPr bwMode="auto">
          <a:xfrm>
            <a:off x="6529385" y="3082360"/>
            <a:ext cx="1644303" cy="3139321"/>
          </a:xfrm>
          <a:prstGeom prst="rect">
            <a:avLst/>
          </a:prstGeom>
          <a:solidFill>
            <a:schemeClr val="bg1"/>
          </a:solidFill>
          <a:ln w="28575" algn="ctr">
            <a:solidFill>
              <a:srgbClr val="00FF00"/>
            </a:solidFill>
            <a:miter lim="800000"/>
            <a:headEnd/>
            <a:tailEnd/>
          </a:ln>
          <a:effectLst/>
        </p:spPr>
        <p:txBody>
          <a:bodyPr wrap="squar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lgn="ctr">
              <a:lnSpc>
                <a:spcPct val="110000"/>
              </a:lnSpc>
              <a:defRPr/>
            </a:pPr>
            <a:r>
              <a:rPr lang="es-ES" sz="1800" b="1">
                <a:solidFill>
                  <a:srgbClr val="3333CC"/>
                </a:solidFill>
                <a:effectLst>
                  <a:outerShdw blurRad="38100" dist="38100" dir="2700000" algn="tl">
                    <a:srgbClr val="DDDDDD"/>
                  </a:outerShdw>
                </a:effectLst>
                <a:latin typeface="Arial" charset="0"/>
              </a:rPr>
              <a:t>50-60</a:t>
            </a:r>
            <a:r>
              <a:rPr lang="es-ES" sz="1800" b="1">
                <a:solidFill>
                  <a:srgbClr val="000000"/>
                </a:solidFill>
                <a:effectLst>
                  <a:outerShdw blurRad="38100" dist="38100" dir="2700000" algn="tl">
                    <a:srgbClr val="DDDDDD"/>
                  </a:outerShdw>
                </a:effectLst>
                <a:latin typeface="Arial" charset="0"/>
              </a:rPr>
              <a:t> adolescents</a:t>
            </a:r>
          </a:p>
          <a:p>
            <a:pPr algn="ctr">
              <a:lnSpc>
                <a:spcPct val="110000"/>
              </a:lnSpc>
              <a:defRPr/>
            </a:pPr>
            <a:r>
              <a:rPr lang="es-ES" sz="1800" b="1">
                <a:solidFill>
                  <a:srgbClr val="000000"/>
                </a:solidFill>
                <a:effectLst>
                  <a:outerShdw blurRad="38100" dist="38100" dir="2700000" algn="tl">
                    <a:srgbClr val="DDDDDD"/>
                  </a:outerShdw>
                </a:effectLst>
                <a:latin typeface="Arial" charset="0"/>
              </a:rPr>
              <a:t>(9-18 years)</a:t>
            </a:r>
          </a:p>
          <a:p>
            <a:pPr algn="ctr">
              <a:lnSpc>
                <a:spcPct val="110000"/>
              </a:lnSpc>
              <a:defRPr/>
            </a:pPr>
            <a:r>
              <a:rPr lang="es-ES" sz="1800" b="1">
                <a:solidFill>
                  <a:srgbClr val="000000"/>
                </a:solidFill>
                <a:effectLst>
                  <a:outerShdw blurRad="38100" dist="38100" dir="2700000" algn="tl">
                    <a:srgbClr val="DDDDDD"/>
                  </a:outerShdw>
                </a:effectLst>
                <a:latin typeface="Arial" charset="0"/>
              </a:rPr>
              <a:t> per each 100.000</a:t>
            </a:r>
          </a:p>
          <a:p>
            <a:pPr algn="ctr">
              <a:lnSpc>
                <a:spcPct val="110000"/>
              </a:lnSpc>
              <a:defRPr/>
            </a:pPr>
            <a:r>
              <a:rPr lang="es-ES" sz="1800" b="1">
                <a:solidFill>
                  <a:srgbClr val="000000"/>
                </a:solidFill>
                <a:effectLst>
                  <a:outerShdw blurRad="38100" dist="38100" dir="2700000" algn="tl">
                    <a:srgbClr val="DDDDDD"/>
                  </a:outerShdw>
                </a:effectLst>
                <a:latin typeface="Arial" charset="0"/>
              </a:rPr>
              <a:t>are yearly admitted with</a:t>
            </a:r>
          </a:p>
          <a:p>
            <a:pPr algn="ctr">
              <a:lnSpc>
                <a:spcPct val="110000"/>
              </a:lnSpc>
              <a:defRPr/>
            </a:pPr>
            <a:r>
              <a:rPr lang="es-ES" sz="1800" b="1">
                <a:solidFill>
                  <a:srgbClr val="FF0000"/>
                </a:solidFill>
                <a:effectLst>
                  <a:outerShdw blurRad="38100" dist="38100" dir="2700000" algn="tl">
                    <a:srgbClr val="DDDDDD"/>
                  </a:outerShdw>
                </a:effectLst>
                <a:latin typeface="Arial" charset="0"/>
              </a:rPr>
              <a:t>diabetes debút</a:t>
            </a:r>
            <a:endParaRPr lang="es-ES_tradnl" sz="1800" b="1">
              <a:solidFill>
                <a:srgbClr val="000000"/>
              </a:solidFill>
              <a:effectLst>
                <a:outerShdw blurRad="38100" dist="38100" dir="2700000" algn="tl">
                  <a:srgbClr val="DDDDDD"/>
                </a:outerShdw>
              </a:effectLst>
              <a:latin typeface="Arial" charset="0"/>
            </a:endParaRPr>
          </a:p>
        </p:txBody>
      </p:sp>
      <p:sp>
        <p:nvSpPr>
          <p:cNvPr id="70" name="TextBox 5"/>
          <p:cNvSpPr txBox="1"/>
          <p:nvPr/>
        </p:nvSpPr>
        <p:spPr>
          <a:xfrm>
            <a:off x="7506040" y="6523784"/>
            <a:ext cx="1409360" cy="230832"/>
          </a:xfrm>
          <a:prstGeom prst="rect">
            <a:avLst/>
          </a:prstGeom>
          <a:noFill/>
        </p:spPr>
        <p:txBody>
          <a:bodyPr wrap="none" rtlCol="0">
            <a:spAutoFit/>
          </a:bodyPr>
          <a:lstStyle/>
          <a:p>
            <a:r>
              <a:rPr lang="nl-BE" sz="900" dirty="0">
                <a:latin typeface="Arial" panose="020B0604020202020204" pitchFamily="34" charset="0"/>
                <a:cs typeface="Arial" panose="020B0604020202020204" pitchFamily="34" charset="0"/>
              </a:rPr>
              <a:t>Ref: </a:t>
            </a:r>
            <a:r>
              <a:rPr lang="nl-BE" sz="900" dirty="0" smtClean="0">
                <a:latin typeface="Arial" panose="020B0604020202020204" pitchFamily="34" charset="0"/>
                <a:cs typeface="Arial" panose="020B0604020202020204" pitchFamily="34" charset="0"/>
              </a:rPr>
              <a:t>Pierre Van Damme</a:t>
            </a:r>
            <a:endParaRPr lang="nl-B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471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Text Box 2"/>
          <p:cNvSpPr txBox="1">
            <a:spLocks noChangeArrowheads="1"/>
          </p:cNvSpPr>
          <p:nvPr/>
        </p:nvSpPr>
        <p:spPr bwMode="auto">
          <a:xfrm>
            <a:off x="6491818" y="6183063"/>
            <a:ext cx="1681871" cy="207749"/>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_tradnl" sz="750" b="1">
                <a:solidFill>
                  <a:srgbClr val="000000"/>
                </a:solidFill>
                <a:effectLst>
                  <a:outerShdw blurRad="38100" dist="38100" dir="2700000" algn="tl">
                    <a:srgbClr val="DDDDDD"/>
                  </a:outerShdw>
                </a:effectLst>
                <a:latin typeface="Tahoma" charset="0"/>
              </a:rPr>
              <a:t>Martinón-Torres, GENVIP 2014</a:t>
            </a:r>
            <a:endParaRPr lang="es-ES" sz="750" b="1">
              <a:solidFill>
                <a:srgbClr val="000000"/>
              </a:solidFill>
              <a:effectLst>
                <a:outerShdw blurRad="38100" dist="38100" dir="2700000" algn="tl">
                  <a:srgbClr val="DDDDDD"/>
                </a:outerShdw>
              </a:effectLst>
              <a:latin typeface="Tahoma" charset="0"/>
            </a:endParaRPr>
          </a:p>
        </p:txBody>
      </p:sp>
      <p:pic>
        <p:nvPicPr>
          <p:cNvPr id="178178" name="Picture 3" descr="usantia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0" y="1294357"/>
            <a:ext cx="405342"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4" descr="logo chus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80301" y="1294357"/>
            <a:ext cx="404283"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83244" y="1245542"/>
            <a:ext cx="5301191" cy="15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8181"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75393" y="2306387"/>
            <a:ext cx="4128558" cy="42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78182" name="Object 7"/>
          <p:cNvGraphicFramePr>
            <a:graphicFrameLocks noChangeAspect="1"/>
          </p:cNvGraphicFramePr>
          <p:nvPr>
            <p:extLst>
              <p:ext uri="{D42A27DB-BD31-4B8C-83A1-F6EECF244321}">
                <p14:modId xmlns:p14="http://schemas.microsoft.com/office/powerpoint/2010/main" val="3364821301"/>
              </p:ext>
            </p:extLst>
          </p:nvPr>
        </p:nvGraphicFramePr>
        <p:xfrm>
          <a:off x="1163109" y="2954089"/>
          <a:ext cx="5233458" cy="3499247"/>
        </p:xfrm>
        <a:graphic>
          <a:graphicData uri="http://schemas.openxmlformats.org/presentationml/2006/ole">
            <mc:AlternateContent xmlns:mc="http://schemas.openxmlformats.org/markup-compatibility/2006">
              <mc:Choice xmlns:v="urn:schemas-microsoft-com:vml" Requires="v">
                <p:oleObj spid="_x0000_s6183" name="Gráfico" r:id="rId8" imgW="7307647" imgH="4290071" progId="MSGraph.Chart.8">
                  <p:embed followColorScheme="full"/>
                </p:oleObj>
              </mc:Choice>
              <mc:Fallback>
                <p:oleObj name="Gráfico" r:id="rId8" imgW="7307647" imgH="4290071" progId="MSGraph.Chart.8">
                  <p:embed followColorScheme="full"/>
                  <p:pic>
                    <p:nvPicPr>
                      <p:cNvPr id="0" name=""/>
                      <p:cNvPicPr>
                        <a:picLocks noChangeAspect="1" noChangeArrowheads="1"/>
                      </p:cNvPicPr>
                      <p:nvPr/>
                    </p:nvPicPr>
                    <p:blipFill>
                      <a:blip r:embed="rId9"/>
                      <a:srcRect/>
                      <a:stretch>
                        <a:fillRect/>
                      </a:stretch>
                    </p:blipFill>
                    <p:spPr bwMode="auto">
                      <a:xfrm>
                        <a:off x="1163109" y="2954089"/>
                        <a:ext cx="5233458" cy="3499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8"/>
          <p:cNvGrpSpPr>
            <a:grpSpLocks/>
          </p:cNvGrpSpPr>
          <p:nvPr/>
        </p:nvGrpSpPr>
        <p:grpSpPr bwMode="auto">
          <a:xfrm>
            <a:off x="1162050" y="2792164"/>
            <a:ext cx="5008033" cy="3501628"/>
            <a:chOff x="18" y="1308"/>
            <a:chExt cx="4732" cy="2941"/>
          </a:xfrm>
        </p:grpSpPr>
        <p:sp>
          <p:nvSpPr>
            <p:cNvPr id="1383433" name="Text Box 9"/>
            <p:cNvSpPr txBox="1">
              <a:spLocks noChangeArrowheads="1"/>
            </p:cNvSpPr>
            <p:nvPr/>
          </p:nvSpPr>
          <p:spPr bwMode="auto">
            <a:xfrm>
              <a:off x="1983" y="130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nvGrpSpPr>
            <p:cNvPr id="178195" name="Group 10"/>
            <p:cNvGrpSpPr>
              <a:grpSpLocks/>
            </p:cNvGrpSpPr>
            <p:nvPr/>
          </p:nvGrpSpPr>
          <p:grpSpPr bwMode="auto">
            <a:xfrm>
              <a:off x="518" y="1684"/>
              <a:ext cx="4210" cy="2422"/>
              <a:chOff x="518" y="1629"/>
              <a:chExt cx="4210" cy="2422"/>
            </a:xfrm>
          </p:grpSpPr>
          <p:sp>
            <p:nvSpPr>
              <p:cNvPr id="1383435" name="Text Box 11"/>
              <p:cNvSpPr txBox="1">
                <a:spLocks noChangeArrowheads="1"/>
              </p:cNvSpPr>
              <p:nvPr/>
            </p:nvSpPr>
            <p:spPr bwMode="auto">
              <a:xfrm>
                <a:off x="1458" y="239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36" name="Text Box 12"/>
              <p:cNvSpPr txBox="1">
                <a:spLocks noChangeArrowheads="1"/>
              </p:cNvSpPr>
              <p:nvPr/>
            </p:nvSpPr>
            <p:spPr bwMode="auto">
              <a:xfrm>
                <a:off x="1594" y="252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37" name="Text Box 13"/>
              <p:cNvSpPr txBox="1">
                <a:spLocks noChangeArrowheads="1"/>
              </p:cNvSpPr>
              <p:nvPr/>
            </p:nvSpPr>
            <p:spPr bwMode="auto">
              <a:xfrm>
                <a:off x="1801" y="2646"/>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38" name="Text Box 14"/>
              <p:cNvSpPr txBox="1">
                <a:spLocks noChangeArrowheads="1"/>
              </p:cNvSpPr>
              <p:nvPr/>
            </p:nvSpPr>
            <p:spPr bwMode="auto">
              <a:xfrm>
                <a:off x="1244" y="278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39" name="Text Box 15"/>
              <p:cNvSpPr txBox="1">
                <a:spLocks noChangeArrowheads="1"/>
              </p:cNvSpPr>
              <p:nvPr/>
            </p:nvSpPr>
            <p:spPr bwMode="auto">
              <a:xfrm>
                <a:off x="1937" y="291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0" name="Text Box 16"/>
              <p:cNvSpPr txBox="1">
                <a:spLocks noChangeArrowheads="1"/>
              </p:cNvSpPr>
              <p:nvPr/>
            </p:nvSpPr>
            <p:spPr bwMode="auto">
              <a:xfrm>
                <a:off x="2754" y="226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1" name="Text Box 17"/>
              <p:cNvSpPr txBox="1">
                <a:spLocks noChangeArrowheads="1"/>
              </p:cNvSpPr>
              <p:nvPr/>
            </p:nvSpPr>
            <p:spPr bwMode="auto">
              <a:xfrm>
                <a:off x="3706" y="278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2" name="Text Box 18"/>
              <p:cNvSpPr txBox="1">
                <a:spLocks noChangeArrowheads="1"/>
              </p:cNvSpPr>
              <p:nvPr/>
            </p:nvSpPr>
            <p:spPr bwMode="auto">
              <a:xfrm>
                <a:off x="2346" y="1720"/>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3" name="Text Box 19"/>
              <p:cNvSpPr txBox="1">
                <a:spLocks noChangeArrowheads="1"/>
              </p:cNvSpPr>
              <p:nvPr/>
            </p:nvSpPr>
            <p:spPr bwMode="auto">
              <a:xfrm>
                <a:off x="2333" y="278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4" name="Text Box 20"/>
              <p:cNvSpPr txBox="1">
                <a:spLocks noChangeArrowheads="1"/>
              </p:cNvSpPr>
              <p:nvPr/>
            </p:nvSpPr>
            <p:spPr bwMode="auto">
              <a:xfrm>
                <a:off x="4432" y="1765"/>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5" name="Text Box 21"/>
              <p:cNvSpPr txBox="1">
                <a:spLocks noChangeArrowheads="1"/>
              </p:cNvSpPr>
              <p:nvPr/>
            </p:nvSpPr>
            <p:spPr bwMode="auto">
              <a:xfrm>
                <a:off x="791" y="3417"/>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6" name="Text Box 22"/>
              <p:cNvSpPr txBox="1">
                <a:spLocks noChangeArrowheads="1"/>
              </p:cNvSpPr>
              <p:nvPr/>
            </p:nvSpPr>
            <p:spPr bwMode="auto">
              <a:xfrm>
                <a:off x="518" y="1765"/>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7" name="Text Box 23"/>
              <p:cNvSpPr txBox="1">
                <a:spLocks noChangeArrowheads="1"/>
              </p:cNvSpPr>
              <p:nvPr/>
            </p:nvSpPr>
            <p:spPr bwMode="auto">
              <a:xfrm>
                <a:off x="972" y="1629"/>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8" name="Text Box 24"/>
              <p:cNvSpPr txBox="1">
                <a:spLocks noChangeArrowheads="1"/>
              </p:cNvSpPr>
              <p:nvPr/>
            </p:nvSpPr>
            <p:spPr bwMode="auto">
              <a:xfrm>
                <a:off x="3389" y="2037"/>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49" name="Text Box 25"/>
              <p:cNvSpPr txBox="1">
                <a:spLocks noChangeArrowheads="1"/>
              </p:cNvSpPr>
              <p:nvPr/>
            </p:nvSpPr>
            <p:spPr bwMode="auto">
              <a:xfrm>
                <a:off x="3071" y="3372"/>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50" name="Text Box 26"/>
              <p:cNvSpPr txBox="1">
                <a:spLocks noChangeArrowheads="1"/>
              </p:cNvSpPr>
              <p:nvPr/>
            </p:nvSpPr>
            <p:spPr bwMode="auto">
              <a:xfrm>
                <a:off x="3207" y="350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51" name="Text Box 27"/>
              <p:cNvSpPr txBox="1">
                <a:spLocks noChangeArrowheads="1"/>
              </p:cNvSpPr>
              <p:nvPr/>
            </p:nvSpPr>
            <p:spPr bwMode="auto">
              <a:xfrm>
                <a:off x="3331" y="2491"/>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52" name="Text Box 28"/>
              <p:cNvSpPr txBox="1">
                <a:spLocks noChangeArrowheads="1"/>
              </p:cNvSpPr>
              <p:nvPr/>
            </p:nvSpPr>
            <p:spPr bwMode="auto">
              <a:xfrm>
                <a:off x="3570" y="1629"/>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53" name="Text Box 29"/>
              <p:cNvSpPr txBox="1">
                <a:spLocks noChangeArrowheads="1"/>
              </p:cNvSpPr>
              <p:nvPr/>
            </p:nvSpPr>
            <p:spPr bwMode="auto">
              <a:xfrm>
                <a:off x="1743" y="1661"/>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54" name="Text Box 30"/>
              <p:cNvSpPr txBox="1">
                <a:spLocks noChangeArrowheads="1"/>
              </p:cNvSpPr>
              <p:nvPr/>
            </p:nvSpPr>
            <p:spPr bwMode="auto">
              <a:xfrm>
                <a:off x="3071" y="3086"/>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55" name="Text Box 31"/>
              <p:cNvSpPr txBox="1">
                <a:spLocks noChangeArrowheads="1"/>
              </p:cNvSpPr>
              <p:nvPr/>
            </p:nvSpPr>
            <p:spPr bwMode="auto">
              <a:xfrm>
                <a:off x="2196" y="327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56" name="Text Box 32"/>
              <p:cNvSpPr txBox="1">
                <a:spLocks noChangeArrowheads="1"/>
              </p:cNvSpPr>
              <p:nvPr/>
            </p:nvSpPr>
            <p:spPr bwMode="auto">
              <a:xfrm>
                <a:off x="2650" y="3138"/>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57" name="Text Box 33"/>
              <p:cNvSpPr txBox="1">
                <a:spLocks noChangeArrowheads="1"/>
              </p:cNvSpPr>
              <p:nvPr/>
            </p:nvSpPr>
            <p:spPr bwMode="auto">
              <a:xfrm>
                <a:off x="3285" y="303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58" name="Text Box 34"/>
              <p:cNvSpPr txBox="1">
                <a:spLocks noChangeArrowheads="1"/>
              </p:cNvSpPr>
              <p:nvPr/>
            </p:nvSpPr>
            <p:spPr bwMode="auto">
              <a:xfrm>
                <a:off x="3421" y="317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59" name="Text Box 35"/>
              <p:cNvSpPr txBox="1">
                <a:spLocks noChangeArrowheads="1"/>
              </p:cNvSpPr>
              <p:nvPr/>
            </p:nvSpPr>
            <p:spPr bwMode="auto">
              <a:xfrm>
                <a:off x="3661" y="2762"/>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60" name="Text Box 36"/>
              <p:cNvSpPr txBox="1">
                <a:spLocks noChangeArrowheads="1"/>
              </p:cNvSpPr>
              <p:nvPr/>
            </p:nvSpPr>
            <p:spPr bwMode="auto">
              <a:xfrm>
                <a:off x="3797" y="289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61" name="Text Box 37"/>
              <p:cNvSpPr txBox="1">
                <a:spLocks noChangeArrowheads="1"/>
              </p:cNvSpPr>
              <p:nvPr/>
            </p:nvSpPr>
            <p:spPr bwMode="auto">
              <a:xfrm>
                <a:off x="835" y="2730"/>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62" name="Text Box 38"/>
              <p:cNvSpPr txBox="1">
                <a:spLocks noChangeArrowheads="1"/>
              </p:cNvSpPr>
              <p:nvPr/>
            </p:nvSpPr>
            <p:spPr bwMode="auto">
              <a:xfrm>
                <a:off x="1289" y="259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63" name="Text Box 39"/>
              <p:cNvSpPr txBox="1">
                <a:spLocks noChangeArrowheads="1"/>
              </p:cNvSpPr>
              <p:nvPr/>
            </p:nvSpPr>
            <p:spPr bwMode="auto">
              <a:xfrm>
                <a:off x="1924" y="249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64" name="Text Box 40"/>
              <p:cNvSpPr txBox="1">
                <a:spLocks noChangeArrowheads="1"/>
              </p:cNvSpPr>
              <p:nvPr/>
            </p:nvSpPr>
            <p:spPr bwMode="auto">
              <a:xfrm>
                <a:off x="2060" y="2626"/>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65" name="Text Box 41"/>
              <p:cNvSpPr txBox="1">
                <a:spLocks noChangeArrowheads="1"/>
              </p:cNvSpPr>
              <p:nvPr/>
            </p:nvSpPr>
            <p:spPr bwMode="auto">
              <a:xfrm>
                <a:off x="2300" y="221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66" name="Text Box 42"/>
              <p:cNvSpPr txBox="1">
                <a:spLocks noChangeArrowheads="1"/>
              </p:cNvSpPr>
              <p:nvPr/>
            </p:nvSpPr>
            <p:spPr bwMode="auto">
              <a:xfrm>
                <a:off x="2436" y="235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67" name="Text Box 43"/>
              <p:cNvSpPr txBox="1">
                <a:spLocks noChangeArrowheads="1"/>
              </p:cNvSpPr>
              <p:nvPr/>
            </p:nvSpPr>
            <p:spPr bwMode="auto">
              <a:xfrm>
                <a:off x="1063" y="1765"/>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68" name="Text Box 44"/>
              <p:cNvSpPr txBox="1">
                <a:spLocks noChangeArrowheads="1"/>
              </p:cNvSpPr>
              <p:nvPr/>
            </p:nvSpPr>
            <p:spPr bwMode="auto">
              <a:xfrm>
                <a:off x="1108" y="1959"/>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69" name="Text Box 45"/>
              <p:cNvSpPr txBox="1">
                <a:spLocks noChangeArrowheads="1"/>
              </p:cNvSpPr>
              <p:nvPr/>
            </p:nvSpPr>
            <p:spPr bwMode="auto">
              <a:xfrm>
                <a:off x="655" y="2231"/>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70" name="Text Box 46"/>
              <p:cNvSpPr txBox="1">
                <a:spLocks noChangeArrowheads="1"/>
              </p:cNvSpPr>
              <p:nvPr/>
            </p:nvSpPr>
            <p:spPr bwMode="auto">
              <a:xfrm>
                <a:off x="836" y="1913"/>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71" name="Text Box 47"/>
              <p:cNvSpPr txBox="1">
                <a:spLocks noChangeArrowheads="1"/>
              </p:cNvSpPr>
              <p:nvPr/>
            </p:nvSpPr>
            <p:spPr bwMode="auto">
              <a:xfrm>
                <a:off x="4060" y="2634"/>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72" name="Text Box 48"/>
              <p:cNvSpPr txBox="1">
                <a:spLocks noChangeArrowheads="1"/>
              </p:cNvSpPr>
              <p:nvPr/>
            </p:nvSpPr>
            <p:spPr bwMode="auto">
              <a:xfrm>
                <a:off x="4015" y="261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73" name="Text Box 49"/>
              <p:cNvSpPr txBox="1">
                <a:spLocks noChangeArrowheads="1"/>
              </p:cNvSpPr>
              <p:nvPr/>
            </p:nvSpPr>
            <p:spPr bwMode="auto">
              <a:xfrm>
                <a:off x="3920" y="1953"/>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74" name="Text Box 50"/>
              <p:cNvSpPr txBox="1">
                <a:spLocks noChangeArrowheads="1"/>
              </p:cNvSpPr>
              <p:nvPr/>
            </p:nvSpPr>
            <p:spPr bwMode="auto">
              <a:xfrm>
                <a:off x="3875" y="1933"/>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75" name="Text Box 51"/>
              <p:cNvSpPr txBox="1">
                <a:spLocks noChangeArrowheads="1"/>
              </p:cNvSpPr>
              <p:nvPr/>
            </p:nvSpPr>
            <p:spPr bwMode="auto">
              <a:xfrm>
                <a:off x="1561" y="3450"/>
                <a:ext cx="296" cy="543"/>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600">
                    <a:solidFill>
                      <a:srgbClr val="FF0000"/>
                    </a:solidFill>
                    <a:effectLst>
                      <a:outerShdw blurRad="38100" dist="38100" dir="2700000" algn="tl">
                        <a:srgbClr val="DDDDDD"/>
                      </a:outerShdw>
                    </a:effectLst>
                    <a:latin typeface="Arial" charset="0"/>
                  </a:rPr>
                  <a:t>.</a:t>
                </a:r>
              </a:p>
            </p:txBody>
          </p:sp>
          <p:sp>
            <p:nvSpPr>
              <p:cNvPr id="1383476" name="Text Box 52"/>
              <p:cNvSpPr txBox="1">
                <a:spLocks noChangeArrowheads="1"/>
              </p:cNvSpPr>
              <p:nvPr/>
            </p:nvSpPr>
            <p:spPr bwMode="auto">
              <a:xfrm>
                <a:off x="1516" y="34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sp>
          <p:nvSpPr>
            <p:cNvPr id="1383477" name="Text Box 53"/>
            <p:cNvSpPr txBox="1">
              <a:spLocks noChangeArrowheads="1"/>
            </p:cNvSpPr>
            <p:nvPr/>
          </p:nvSpPr>
          <p:spPr bwMode="auto">
            <a:xfrm>
              <a:off x="18" y="4075"/>
              <a:ext cx="561" cy="174"/>
            </a:xfrm>
            <a:prstGeom prst="rect">
              <a:avLst/>
            </a:prstGeom>
            <a:solidFill>
              <a:schemeClr val="bg1"/>
            </a:solid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750">
                  <a:solidFill>
                    <a:srgbClr val="000000"/>
                  </a:solidFill>
                  <a:effectLst>
                    <a:outerShdw blurRad="38100" dist="38100" dir="2700000" algn="tl">
                      <a:srgbClr val="DDDDDD"/>
                    </a:outerShdw>
                  </a:effectLst>
                  <a:latin typeface="Arial" charset="0"/>
                </a:rPr>
                <a:t>Año 2009</a:t>
              </a:r>
              <a:endParaRPr lang="es-ES_tradnl" sz="750">
                <a:solidFill>
                  <a:srgbClr val="000000"/>
                </a:solidFill>
                <a:effectLst>
                  <a:outerShdw blurRad="38100" dist="38100" dir="2700000" algn="tl">
                    <a:srgbClr val="DDDDDD"/>
                  </a:outerShdw>
                </a:effectLst>
                <a:latin typeface="Arial" charset="0"/>
              </a:endParaRPr>
            </a:p>
          </p:txBody>
        </p:sp>
        <p:sp>
          <p:nvSpPr>
            <p:cNvPr id="1383478" name="Text Box 54"/>
            <p:cNvSpPr txBox="1">
              <a:spLocks noChangeArrowheads="1"/>
            </p:cNvSpPr>
            <p:nvPr/>
          </p:nvSpPr>
          <p:spPr bwMode="auto">
            <a:xfrm>
              <a:off x="4465" y="34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79" name="Text Box 55"/>
            <p:cNvSpPr txBox="1">
              <a:spLocks noChangeArrowheads="1"/>
            </p:cNvSpPr>
            <p:nvPr/>
          </p:nvSpPr>
          <p:spPr bwMode="auto">
            <a:xfrm>
              <a:off x="3389" y="35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nvGrpSpPr>
            <p:cNvPr id="178199" name="Group 56"/>
            <p:cNvGrpSpPr>
              <a:grpSpLocks/>
            </p:cNvGrpSpPr>
            <p:nvPr/>
          </p:nvGrpSpPr>
          <p:grpSpPr bwMode="auto">
            <a:xfrm>
              <a:off x="1607" y="1444"/>
              <a:ext cx="2579" cy="2454"/>
              <a:chOff x="1607" y="1444"/>
              <a:chExt cx="2579" cy="2454"/>
            </a:xfrm>
          </p:grpSpPr>
          <p:sp>
            <p:nvSpPr>
              <p:cNvPr id="1383481" name="Text Box 57"/>
              <p:cNvSpPr txBox="1">
                <a:spLocks noChangeArrowheads="1"/>
              </p:cNvSpPr>
              <p:nvPr/>
            </p:nvSpPr>
            <p:spPr bwMode="auto">
              <a:xfrm>
                <a:off x="2696" y="158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82" name="Text Box 58"/>
              <p:cNvSpPr txBox="1">
                <a:spLocks noChangeArrowheads="1"/>
              </p:cNvSpPr>
              <p:nvPr/>
            </p:nvSpPr>
            <p:spPr bwMode="auto">
              <a:xfrm>
                <a:off x="1607" y="158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83" name="Text Box 59"/>
              <p:cNvSpPr txBox="1">
                <a:spLocks noChangeArrowheads="1"/>
              </p:cNvSpPr>
              <p:nvPr/>
            </p:nvSpPr>
            <p:spPr bwMode="auto">
              <a:xfrm>
                <a:off x="2119" y="144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84" name="Text Box 60"/>
              <p:cNvSpPr txBox="1">
                <a:spLocks noChangeArrowheads="1"/>
              </p:cNvSpPr>
              <p:nvPr/>
            </p:nvSpPr>
            <p:spPr bwMode="auto">
              <a:xfrm>
                <a:off x="2255" y="158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85" name="Text Box 61"/>
              <p:cNvSpPr txBox="1">
                <a:spLocks noChangeArrowheads="1"/>
              </p:cNvSpPr>
              <p:nvPr/>
            </p:nvSpPr>
            <p:spPr bwMode="auto">
              <a:xfrm>
                <a:off x="3765" y="3258"/>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sp>
            <p:nvSpPr>
              <p:cNvPr id="1383486" name="Text Box 62"/>
              <p:cNvSpPr txBox="1">
                <a:spLocks noChangeArrowheads="1"/>
              </p:cNvSpPr>
              <p:nvPr/>
            </p:nvSpPr>
            <p:spPr bwMode="auto">
              <a:xfrm>
                <a:off x="3901" y="3394"/>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sp>
          <p:nvSpPr>
            <p:cNvPr id="1383487" name="Text Box 63"/>
            <p:cNvSpPr txBox="1">
              <a:spLocks noChangeArrowheads="1"/>
            </p:cNvSpPr>
            <p:nvPr/>
          </p:nvSpPr>
          <p:spPr bwMode="auto">
            <a:xfrm>
              <a:off x="4037" y="3530"/>
              <a:ext cx="285" cy="504"/>
            </a:xfrm>
            <a:prstGeom prst="rect">
              <a:avLst/>
            </a:prstGeom>
            <a:no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3300">
                  <a:solidFill>
                    <a:srgbClr val="FF0000"/>
                  </a:solidFill>
                  <a:effectLst>
                    <a:outerShdw blurRad="38100" dist="38100" dir="2700000" algn="tl">
                      <a:srgbClr val="DDDDDD"/>
                    </a:outerShdw>
                  </a:effectLst>
                  <a:latin typeface="Arial" charset="0"/>
                </a:rPr>
                <a:t>.</a:t>
              </a:r>
            </a:p>
          </p:txBody>
        </p:sp>
      </p:grpSp>
      <p:sp>
        <p:nvSpPr>
          <p:cNvPr id="178184" name="Line 64"/>
          <p:cNvSpPr>
            <a:spLocks noChangeShapeType="1"/>
          </p:cNvSpPr>
          <p:nvPr/>
        </p:nvSpPr>
        <p:spPr bwMode="auto">
          <a:xfrm flipV="1">
            <a:off x="1143000" y="2726678"/>
            <a:ext cx="6858000" cy="0"/>
          </a:xfrm>
          <a:prstGeom prst="line">
            <a:avLst/>
          </a:prstGeom>
          <a:noFill/>
          <a:ln w="38100">
            <a:solidFill>
              <a:srgbClr val="D60093"/>
            </a:solidFill>
            <a:round/>
            <a:headEnd/>
            <a:tailEnd/>
          </a:ln>
          <a:extLst>
            <a:ext uri="{909E8E84-426E-40DD-AFC4-6F175D3DCCD1}">
              <a14:hiddenFill xmlns:a14="http://schemas.microsoft.com/office/drawing/2010/main">
                <a:noFill/>
              </a14:hiddenFill>
            </a:ext>
          </a:extLst>
        </p:spPr>
        <p:txBody>
          <a:bodyPr/>
          <a:lstStyle/>
          <a:p>
            <a:endParaRPr lang="es-ES" sz="1350">
              <a:solidFill>
                <a:srgbClr val="000000"/>
              </a:solidFill>
            </a:endParaRPr>
          </a:p>
        </p:txBody>
      </p:sp>
      <p:pic>
        <p:nvPicPr>
          <p:cNvPr id="178185" name="Picture 6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7550" y="1808705"/>
            <a:ext cx="864659"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3490" name="Text Box 66"/>
          <p:cNvSpPr txBox="1">
            <a:spLocks noChangeArrowheads="1"/>
          </p:cNvSpPr>
          <p:nvPr/>
        </p:nvSpPr>
        <p:spPr bwMode="auto">
          <a:xfrm>
            <a:off x="2219326" y="2845741"/>
            <a:ext cx="793807" cy="300082"/>
          </a:xfrm>
          <a:prstGeom prst="rect">
            <a:avLst/>
          </a:prstGeom>
          <a:solidFill>
            <a:srgbClr val="00FF00"/>
          </a:solidFill>
          <a:ln w="12700" algn="ctr">
            <a:noFill/>
            <a:miter lim="800000"/>
            <a:headEnd/>
            <a:tailEnd/>
          </a:ln>
          <a:effectLst/>
        </p:spPr>
        <p:txBody>
          <a:bodyPr wrap="none">
            <a:spAutoFit/>
          </a:bodyPr>
          <a:lstStyle/>
          <a:p>
            <a:pPr>
              <a:defRPr/>
            </a:pPr>
            <a:r>
              <a:rPr lang="es-ES" sz="1350" dirty="0">
                <a:solidFill>
                  <a:srgbClr val="000000"/>
                </a:solidFill>
                <a:effectLst>
                  <a:outerShdw blurRad="38100" dist="38100" dir="2700000" algn="tl">
                    <a:srgbClr val="FFFFFF"/>
                  </a:outerShdw>
                </a:effectLst>
                <a:latin typeface="Arial" pitchFamily="34" charset="0"/>
                <a:ea typeface="MS PGothic" pitchFamily="34" charset="-128"/>
                <a:cs typeface="Arial"/>
              </a:rPr>
              <a:t>1</a:t>
            </a:r>
            <a:r>
              <a:rPr lang="es-ES" sz="1350" baseline="30000" dirty="0">
                <a:solidFill>
                  <a:srgbClr val="000000"/>
                </a:solidFill>
                <a:effectLst>
                  <a:outerShdw blurRad="38100" dist="38100" dir="2700000" algn="tl">
                    <a:srgbClr val="FFFFFF"/>
                  </a:outerShdw>
                </a:effectLst>
                <a:latin typeface="Arial" pitchFamily="34" charset="0"/>
                <a:ea typeface="MS PGothic" pitchFamily="34" charset="-128"/>
                <a:cs typeface="Arial"/>
              </a:rPr>
              <a:t>st</a:t>
            </a:r>
            <a:r>
              <a:rPr lang="es-ES" sz="1350" dirty="0">
                <a:solidFill>
                  <a:srgbClr val="000000"/>
                </a:solidFill>
                <a:effectLst>
                  <a:outerShdw blurRad="38100" dist="38100" dir="2700000" algn="tl">
                    <a:srgbClr val="FFFFFF"/>
                  </a:outerShdw>
                </a:effectLst>
                <a:latin typeface="Arial" pitchFamily="34" charset="0"/>
                <a:ea typeface="MS PGothic" pitchFamily="34" charset="-128"/>
                <a:cs typeface="Arial"/>
              </a:rPr>
              <a:t> </a:t>
            </a:r>
            <a:r>
              <a:rPr lang="es-ES" sz="1350" dirty="0" err="1">
                <a:solidFill>
                  <a:srgbClr val="000000"/>
                </a:solidFill>
                <a:effectLst>
                  <a:outerShdw blurRad="38100" dist="38100" dir="2700000" algn="tl">
                    <a:srgbClr val="FFFFFF"/>
                  </a:outerShdw>
                </a:effectLst>
                <a:latin typeface="Arial" pitchFamily="34" charset="0"/>
                <a:ea typeface="MS PGothic" pitchFamily="34" charset="-128"/>
                <a:cs typeface="Arial"/>
              </a:rPr>
              <a:t>dose</a:t>
            </a:r>
            <a:endParaRPr lang="es-ES_tradnl" sz="1350" dirty="0">
              <a:solidFill>
                <a:srgbClr val="000000"/>
              </a:solidFill>
              <a:effectLst>
                <a:outerShdw blurRad="38100" dist="38100" dir="2700000" algn="tl">
                  <a:srgbClr val="FFFFFF"/>
                </a:outerShdw>
              </a:effectLst>
              <a:latin typeface="Arial" pitchFamily="34" charset="0"/>
              <a:ea typeface="MS PGothic" pitchFamily="34" charset="-128"/>
              <a:cs typeface="Arial"/>
            </a:endParaRPr>
          </a:p>
        </p:txBody>
      </p:sp>
      <p:sp>
        <p:nvSpPr>
          <p:cNvPr id="1383493" name="Text Box 69"/>
          <p:cNvSpPr txBox="1">
            <a:spLocks noChangeArrowheads="1"/>
          </p:cNvSpPr>
          <p:nvPr/>
        </p:nvSpPr>
        <p:spPr bwMode="auto">
          <a:xfrm>
            <a:off x="2987677" y="2835024"/>
            <a:ext cx="832279" cy="300082"/>
          </a:xfrm>
          <a:prstGeom prst="rect">
            <a:avLst/>
          </a:prstGeom>
          <a:solidFill>
            <a:srgbClr val="00FF00"/>
          </a:solidFill>
          <a:ln w="12700" algn="ctr">
            <a:noFill/>
            <a:miter lim="800000"/>
            <a:headEnd/>
            <a:tailEnd/>
          </a:ln>
          <a:effectLst/>
        </p:spPr>
        <p:txBody>
          <a:bodyPr wrap="none">
            <a:spAutoFit/>
          </a:bodyPr>
          <a:lstStyle/>
          <a:p>
            <a:pPr>
              <a:defRPr/>
            </a:pPr>
            <a:r>
              <a:rPr lang="es-ES" sz="1350" dirty="0">
                <a:solidFill>
                  <a:srgbClr val="000000"/>
                </a:solidFill>
                <a:effectLst>
                  <a:outerShdw blurRad="38100" dist="38100" dir="2700000" algn="tl">
                    <a:srgbClr val="FFFFFF"/>
                  </a:outerShdw>
                </a:effectLst>
                <a:latin typeface="Arial" pitchFamily="34" charset="0"/>
                <a:ea typeface="MS PGothic" pitchFamily="34" charset="-128"/>
                <a:cs typeface="Arial"/>
              </a:rPr>
              <a:t>2</a:t>
            </a:r>
            <a:r>
              <a:rPr lang="es-ES" sz="1350" baseline="30000" dirty="0">
                <a:solidFill>
                  <a:srgbClr val="000000"/>
                </a:solidFill>
                <a:effectLst>
                  <a:outerShdw blurRad="38100" dist="38100" dir="2700000" algn="tl">
                    <a:srgbClr val="FFFFFF"/>
                  </a:outerShdw>
                </a:effectLst>
                <a:latin typeface="Arial" pitchFamily="34" charset="0"/>
                <a:ea typeface="MS PGothic" pitchFamily="34" charset="-128"/>
                <a:cs typeface="Arial"/>
              </a:rPr>
              <a:t>nd</a:t>
            </a:r>
            <a:r>
              <a:rPr lang="es-ES" sz="1350" dirty="0">
                <a:solidFill>
                  <a:srgbClr val="000000"/>
                </a:solidFill>
                <a:effectLst>
                  <a:outerShdw blurRad="38100" dist="38100" dir="2700000" algn="tl">
                    <a:srgbClr val="FFFFFF"/>
                  </a:outerShdw>
                </a:effectLst>
                <a:latin typeface="Arial" pitchFamily="34" charset="0"/>
                <a:ea typeface="MS PGothic" pitchFamily="34" charset="-128"/>
                <a:cs typeface="Arial"/>
              </a:rPr>
              <a:t> </a:t>
            </a:r>
            <a:r>
              <a:rPr lang="es-ES" sz="1350" dirty="0" err="1">
                <a:solidFill>
                  <a:srgbClr val="000000"/>
                </a:solidFill>
                <a:effectLst>
                  <a:outerShdw blurRad="38100" dist="38100" dir="2700000" algn="tl">
                    <a:srgbClr val="FFFFFF"/>
                  </a:outerShdw>
                </a:effectLst>
                <a:latin typeface="Arial" pitchFamily="34" charset="0"/>
                <a:ea typeface="MS PGothic" pitchFamily="34" charset="-128"/>
                <a:cs typeface="Arial"/>
              </a:rPr>
              <a:t>dose</a:t>
            </a:r>
            <a:endParaRPr lang="es-ES_tradnl" sz="1350" dirty="0">
              <a:solidFill>
                <a:srgbClr val="000000"/>
              </a:solidFill>
              <a:effectLst>
                <a:outerShdw blurRad="38100" dist="38100" dir="2700000" algn="tl">
                  <a:srgbClr val="FFFFFF"/>
                </a:outerShdw>
              </a:effectLst>
              <a:latin typeface="Arial" pitchFamily="34" charset="0"/>
              <a:ea typeface="MS PGothic" pitchFamily="34" charset="-128"/>
              <a:cs typeface="Arial"/>
            </a:endParaRPr>
          </a:p>
        </p:txBody>
      </p:sp>
      <p:sp>
        <p:nvSpPr>
          <p:cNvPr id="1383495" name="Text Box 71"/>
          <p:cNvSpPr txBox="1">
            <a:spLocks noChangeArrowheads="1"/>
          </p:cNvSpPr>
          <p:nvPr/>
        </p:nvSpPr>
        <p:spPr bwMode="auto">
          <a:xfrm>
            <a:off x="4486276" y="2835024"/>
            <a:ext cx="806631" cy="300082"/>
          </a:xfrm>
          <a:prstGeom prst="rect">
            <a:avLst/>
          </a:prstGeom>
          <a:solidFill>
            <a:srgbClr val="00FF00"/>
          </a:solidFill>
          <a:ln w="12700" algn="ctr">
            <a:noFill/>
            <a:miter lim="800000"/>
            <a:headEnd/>
            <a:tailEnd/>
          </a:ln>
          <a:effectLst/>
        </p:spPr>
        <p:txBody>
          <a:bodyPr wrap="none">
            <a:spAutoFit/>
          </a:bodyPr>
          <a:lstStyle/>
          <a:p>
            <a:pPr>
              <a:defRPr/>
            </a:pPr>
            <a:r>
              <a:rPr lang="es-ES" sz="1350" dirty="0">
                <a:solidFill>
                  <a:srgbClr val="000000"/>
                </a:solidFill>
                <a:effectLst>
                  <a:outerShdw blurRad="38100" dist="38100" dir="2700000" algn="tl">
                    <a:srgbClr val="FFFFFF"/>
                  </a:outerShdw>
                </a:effectLst>
                <a:latin typeface="Arial" pitchFamily="34" charset="0"/>
                <a:ea typeface="MS PGothic" pitchFamily="34" charset="-128"/>
                <a:cs typeface="Arial"/>
              </a:rPr>
              <a:t>3</a:t>
            </a:r>
            <a:r>
              <a:rPr lang="es-ES" sz="1350" baseline="30000" dirty="0">
                <a:solidFill>
                  <a:srgbClr val="000000"/>
                </a:solidFill>
                <a:effectLst>
                  <a:outerShdw blurRad="38100" dist="38100" dir="2700000" algn="tl">
                    <a:srgbClr val="FFFFFF"/>
                  </a:outerShdw>
                </a:effectLst>
                <a:latin typeface="Arial" pitchFamily="34" charset="0"/>
                <a:ea typeface="MS PGothic" pitchFamily="34" charset="-128"/>
                <a:cs typeface="Arial"/>
              </a:rPr>
              <a:t>rd</a:t>
            </a:r>
            <a:r>
              <a:rPr lang="es-ES" sz="1350" dirty="0">
                <a:solidFill>
                  <a:srgbClr val="000000"/>
                </a:solidFill>
                <a:effectLst>
                  <a:outerShdw blurRad="38100" dist="38100" dir="2700000" algn="tl">
                    <a:srgbClr val="FFFFFF"/>
                  </a:outerShdw>
                </a:effectLst>
                <a:latin typeface="Arial" pitchFamily="34" charset="0"/>
                <a:ea typeface="MS PGothic" pitchFamily="34" charset="-128"/>
                <a:cs typeface="Arial"/>
              </a:rPr>
              <a:t> </a:t>
            </a:r>
            <a:r>
              <a:rPr lang="es-ES" sz="1350" dirty="0" err="1">
                <a:solidFill>
                  <a:srgbClr val="000000"/>
                </a:solidFill>
                <a:effectLst>
                  <a:outerShdw blurRad="38100" dist="38100" dir="2700000" algn="tl">
                    <a:srgbClr val="FFFFFF"/>
                  </a:outerShdw>
                </a:effectLst>
                <a:latin typeface="Arial" pitchFamily="34" charset="0"/>
                <a:ea typeface="MS PGothic" pitchFamily="34" charset="-128"/>
                <a:cs typeface="Arial"/>
              </a:rPr>
              <a:t>dose</a:t>
            </a:r>
            <a:endParaRPr lang="es-ES_tradnl" sz="1350" dirty="0">
              <a:solidFill>
                <a:srgbClr val="000000"/>
              </a:solidFill>
              <a:effectLst>
                <a:outerShdw blurRad="38100" dist="38100" dir="2700000" algn="tl">
                  <a:srgbClr val="FFFFFF"/>
                </a:outerShdw>
              </a:effectLst>
              <a:latin typeface="Arial" pitchFamily="34" charset="0"/>
              <a:ea typeface="MS PGothic" pitchFamily="34" charset="-128"/>
              <a:cs typeface="Arial"/>
            </a:endParaRPr>
          </a:p>
        </p:txBody>
      </p:sp>
      <p:sp>
        <p:nvSpPr>
          <p:cNvPr id="1383496" name="Text Box 72"/>
          <p:cNvSpPr txBox="1">
            <a:spLocks noChangeArrowheads="1"/>
          </p:cNvSpPr>
          <p:nvPr/>
        </p:nvSpPr>
        <p:spPr bwMode="auto">
          <a:xfrm>
            <a:off x="1246717" y="2795734"/>
            <a:ext cx="957313" cy="300082"/>
          </a:xfrm>
          <a:prstGeom prst="rect">
            <a:avLst/>
          </a:prstGeom>
          <a:solidFill>
            <a:srgbClr val="EEE4A8"/>
          </a:solidFill>
          <a:ln w="12700" algn="ctr">
            <a:noFill/>
            <a:miter lim="800000"/>
            <a:headEnd/>
            <a:tailEnd/>
          </a:ln>
          <a:effectLst/>
        </p:spPr>
        <p:txBody>
          <a:bodyPr wrap="non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defRPr/>
            </a:pPr>
            <a:r>
              <a:rPr lang="es-ES" sz="1350">
                <a:solidFill>
                  <a:srgbClr val="000000"/>
                </a:solidFill>
                <a:effectLst>
                  <a:outerShdw blurRad="38100" dist="38100" dir="2700000" algn="tl">
                    <a:srgbClr val="FFFFFF"/>
                  </a:outerShdw>
                </a:effectLst>
                <a:latin typeface="Arial" charset="0"/>
              </a:rPr>
              <a:t>Gardasil®</a:t>
            </a:r>
          </a:p>
        </p:txBody>
      </p:sp>
      <p:sp>
        <p:nvSpPr>
          <p:cNvPr id="74" name="Text Box 8"/>
          <p:cNvSpPr txBox="1">
            <a:spLocks noChangeArrowheads="1"/>
          </p:cNvSpPr>
          <p:nvPr/>
        </p:nvSpPr>
        <p:spPr bwMode="auto">
          <a:xfrm>
            <a:off x="6529385" y="3082360"/>
            <a:ext cx="1644303" cy="3139321"/>
          </a:xfrm>
          <a:prstGeom prst="rect">
            <a:avLst/>
          </a:prstGeom>
          <a:solidFill>
            <a:schemeClr val="bg1"/>
          </a:solidFill>
          <a:ln w="28575" algn="ctr">
            <a:solidFill>
              <a:srgbClr val="00FF00"/>
            </a:solidFill>
            <a:miter lim="800000"/>
            <a:headEnd/>
            <a:tailEnd/>
          </a:ln>
          <a:effectLst/>
        </p:spPr>
        <p:txBody>
          <a:bodyPr wrap="square">
            <a:spAutoFit/>
          </a:bodyPr>
          <a:lstStyle>
            <a:lvl1pPr>
              <a:defRPr sz="3200">
                <a:solidFill>
                  <a:schemeClr val="tx1"/>
                </a:solidFill>
                <a:latin typeface="Comic Sans MS" charset="0"/>
                <a:ea typeface="MS PGothic" charset="0"/>
                <a:cs typeface="Arial" charset="0"/>
              </a:defRPr>
            </a:lvl1pPr>
            <a:lvl2pPr>
              <a:defRPr sz="3200">
                <a:solidFill>
                  <a:schemeClr val="tx1"/>
                </a:solidFill>
                <a:latin typeface="Comic Sans MS" charset="0"/>
                <a:ea typeface="Arial" charset="0"/>
                <a:cs typeface="Arial" charset="0"/>
              </a:defRPr>
            </a:lvl2pPr>
            <a:lvl3pPr>
              <a:defRPr sz="3200">
                <a:solidFill>
                  <a:schemeClr val="tx1"/>
                </a:solidFill>
                <a:latin typeface="Comic Sans MS" charset="0"/>
                <a:ea typeface="Arial" charset="0"/>
                <a:cs typeface="Arial" charset="0"/>
              </a:defRPr>
            </a:lvl3pPr>
            <a:lvl4pPr>
              <a:defRPr sz="3200">
                <a:solidFill>
                  <a:schemeClr val="tx1"/>
                </a:solidFill>
                <a:latin typeface="Comic Sans MS" charset="0"/>
                <a:ea typeface="Arial" charset="0"/>
                <a:cs typeface="Arial" charset="0"/>
              </a:defRPr>
            </a:lvl4pPr>
            <a:lvl5pPr>
              <a:defRPr sz="3200">
                <a:solidFill>
                  <a:schemeClr val="tx1"/>
                </a:solidFill>
                <a:latin typeface="Comic Sans MS" charset="0"/>
                <a:ea typeface="Arial" charset="0"/>
                <a:cs typeface="Arial" charset="0"/>
              </a:defRPr>
            </a:lvl5pPr>
            <a:lvl6pPr eaLnBrk="0" hangingPunct="0">
              <a:buFont typeface="Monotype Sorts" charset="0"/>
              <a:defRPr sz="3200">
                <a:solidFill>
                  <a:schemeClr val="tx1"/>
                </a:solidFill>
                <a:latin typeface="Comic Sans MS" charset="0"/>
                <a:ea typeface="Arial" charset="0"/>
                <a:cs typeface="Arial" charset="0"/>
              </a:defRPr>
            </a:lvl6pPr>
            <a:lvl7pPr eaLnBrk="0" hangingPunct="0">
              <a:buFont typeface="Monotype Sorts" charset="0"/>
              <a:defRPr sz="3200">
                <a:solidFill>
                  <a:schemeClr val="tx1"/>
                </a:solidFill>
                <a:latin typeface="Comic Sans MS" charset="0"/>
                <a:ea typeface="Arial" charset="0"/>
                <a:cs typeface="Arial" charset="0"/>
              </a:defRPr>
            </a:lvl7pPr>
            <a:lvl8pPr eaLnBrk="0" hangingPunct="0">
              <a:buFont typeface="Monotype Sorts" charset="0"/>
              <a:defRPr sz="3200">
                <a:solidFill>
                  <a:schemeClr val="tx1"/>
                </a:solidFill>
                <a:latin typeface="Comic Sans MS" charset="0"/>
                <a:ea typeface="Arial" charset="0"/>
                <a:cs typeface="Arial" charset="0"/>
              </a:defRPr>
            </a:lvl8pPr>
            <a:lvl9pPr eaLnBrk="0" hangingPunct="0">
              <a:buFont typeface="Monotype Sorts" charset="0"/>
              <a:defRPr sz="3200">
                <a:solidFill>
                  <a:schemeClr val="tx1"/>
                </a:solidFill>
                <a:latin typeface="Comic Sans MS" charset="0"/>
                <a:ea typeface="Arial" charset="0"/>
                <a:cs typeface="Arial" charset="0"/>
              </a:defRPr>
            </a:lvl9pPr>
          </a:lstStyle>
          <a:p>
            <a:pPr algn="ctr">
              <a:lnSpc>
                <a:spcPct val="110000"/>
              </a:lnSpc>
              <a:defRPr/>
            </a:pPr>
            <a:r>
              <a:rPr lang="es-ES" sz="1800" b="1">
                <a:solidFill>
                  <a:srgbClr val="3333CC"/>
                </a:solidFill>
                <a:effectLst>
                  <a:outerShdw blurRad="38100" dist="38100" dir="2700000" algn="tl">
                    <a:srgbClr val="DDDDDD"/>
                  </a:outerShdw>
                </a:effectLst>
                <a:latin typeface="Arial" charset="0"/>
              </a:rPr>
              <a:t>50-60</a:t>
            </a:r>
            <a:r>
              <a:rPr lang="es-ES" sz="1800" b="1">
                <a:solidFill>
                  <a:srgbClr val="000000"/>
                </a:solidFill>
                <a:effectLst>
                  <a:outerShdw blurRad="38100" dist="38100" dir="2700000" algn="tl">
                    <a:srgbClr val="DDDDDD"/>
                  </a:outerShdw>
                </a:effectLst>
                <a:latin typeface="Arial" charset="0"/>
              </a:rPr>
              <a:t> adolescents</a:t>
            </a:r>
          </a:p>
          <a:p>
            <a:pPr algn="ctr">
              <a:lnSpc>
                <a:spcPct val="110000"/>
              </a:lnSpc>
              <a:defRPr/>
            </a:pPr>
            <a:r>
              <a:rPr lang="es-ES" sz="1800" b="1">
                <a:solidFill>
                  <a:srgbClr val="000000"/>
                </a:solidFill>
                <a:effectLst>
                  <a:outerShdw blurRad="38100" dist="38100" dir="2700000" algn="tl">
                    <a:srgbClr val="DDDDDD"/>
                  </a:outerShdw>
                </a:effectLst>
                <a:latin typeface="Arial" charset="0"/>
              </a:rPr>
              <a:t>(9-18 years)</a:t>
            </a:r>
          </a:p>
          <a:p>
            <a:pPr algn="ctr">
              <a:lnSpc>
                <a:spcPct val="110000"/>
              </a:lnSpc>
              <a:defRPr/>
            </a:pPr>
            <a:r>
              <a:rPr lang="es-ES" sz="1800" b="1">
                <a:solidFill>
                  <a:srgbClr val="000000"/>
                </a:solidFill>
                <a:effectLst>
                  <a:outerShdw blurRad="38100" dist="38100" dir="2700000" algn="tl">
                    <a:srgbClr val="DDDDDD"/>
                  </a:outerShdw>
                </a:effectLst>
                <a:latin typeface="Arial" charset="0"/>
              </a:rPr>
              <a:t> per each 100.000</a:t>
            </a:r>
          </a:p>
          <a:p>
            <a:pPr algn="ctr">
              <a:lnSpc>
                <a:spcPct val="110000"/>
              </a:lnSpc>
              <a:defRPr/>
            </a:pPr>
            <a:r>
              <a:rPr lang="es-ES" sz="1800" b="1">
                <a:solidFill>
                  <a:srgbClr val="000000"/>
                </a:solidFill>
                <a:effectLst>
                  <a:outerShdw blurRad="38100" dist="38100" dir="2700000" algn="tl">
                    <a:srgbClr val="DDDDDD"/>
                  </a:outerShdw>
                </a:effectLst>
                <a:latin typeface="Arial" charset="0"/>
              </a:rPr>
              <a:t>are yearly admitted with</a:t>
            </a:r>
          </a:p>
          <a:p>
            <a:pPr algn="ctr">
              <a:lnSpc>
                <a:spcPct val="110000"/>
              </a:lnSpc>
              <a:defRPr/>
            </a:pPr>
            <a:r>
              <a:rPr lang="es-ES" sz="1800" b="1">
                <a:solidFill>
                  <a:srgbClr val="FF0000"/>
                </a:solidFill>
                <a:effectLst>
                  <a:outerShdw blurRad="38100" dist="38100" dir="2700000" algn="tl">
                    <a:srgbClr val="DDDDDD"/>
                  </a:outerShdw>
                </a:effectLst>
                <a:latin typeface="Arial" charset="0"/>
              </a:rPr>
              <a:t>diabetes debút</a:t>
            </a:r>
            <a:endParaRPr lang="es-ES_tradnl" sz="1800" b="1">
              <a:solidFill>
                <a:srgbClr val="000000"/>
              </a:solidFill>
              <a:effectLst>
                <a:outerShdw blurRad="38100" dist="38100" dir="2700000" algn="tl">
                  <a:srgbClr val="DDDDDD"/>
                </a:outerShdw>
              </a:effectLst>
              <a:latin typeface="Arial" charset="0"/>
            </a:endParaRPr>
          </a:p>
        </p:txBody>
      </p:sp>
      <p:sp>
        <p:nvSpPr>
          <p:cNvPr id="75" name="74 Rectángulo"/>
          <p:cNvSpPr/>
          <p:nvPr/>
        </p:nvSpPr>
        <p:spPr>
          <a:xfrm>
            <a:off x="2411944" y="3158874"/>
            <a:ext cx="143933" cy="2915841"/>
          </a:xfrm>
          <a:prstGeom prst="rect">
            <a:avLst/>
          </a:prstGeom>
          <a:solidFill>
            <a:srgbClr val="66FF33">
              <a:alpha val="40000"/>
            </a:srgb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a:solidFill>
                <a:srgbClr val="FFFFFF"/>
              </a:solidFill>
              <a:latin typeface="Comic Sans MS"/>
              <a:cs typeface="Arial"/>
            </a:endParaRPr>
          </a:p>
        </p:txBody>
      </p:sp>
      <p:sp>
        <p:nvSpPr>
          <p:cNvPr id="78" name="77 Rectángulo"/>
          <p:cNvSpPr/>
          <p:nvPr/>
        </p:nvSpPr>
        <p:spPr>
          <a:xfrm>
            <a:off x="3131610" y="3158874"/>
            <a:ext cx="143933" cy="2915841"/>
          </a:xfrm>
          <a:prstGeom prst="rect">
            <a:avLst/>
          </a:prstGeom>
          <a:solidFill>
            <a:srgbClr val="66FF33">
              <a:alpha val="40000"/>
            </a:srgb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a:solidFill>
                <a:srgbClr val="FFFFFF"/>
              </a:solidFill>
              <a:latin typeface="Comic Sans MS"/>
              <a:cs typeface="Arial"/>
            </a:endParaRPr>
          </a:p>
        </p:txBody>
      </p:sp>
      <p:sp>
        <p:nvSpPr>
          <p:cNvPr id="79" name="78 Rectángulo"/>
          <p:cNvSpPr/>
          <p:nvPr/>
        </p:nvSpPr>
        <p:spPr>
          <a:xfrm>
            <a:off x="4668310" y="3158874"/>
            <a:ext cx="143933" cy="2915841"/>
          </a:xfrm>
          <a:prstGeom prst="rect">
            <a:avLst/>
          </a:prstGeom>
          <a:solidFill>
            <a:srgbClr val="66FF33">
              <a:alpha val="40000"/>
            </a:srgb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a:solidFill>
                <a:srgbClr val="FFFFFF"/>
              </a:solidFill>
              <a:latin typeface="Comic Sans MS"/>
              <a:cs typeface="Arial"/>
            </a:endParaRPr>
          </a:p>
        </p:txBody>
      </p:sp>
      <p:sp>
        <p:nvSpPr>
          <p:cNvPr id="76"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HPV: veiligheid van vaccinatie</a:t>
            </a:r>
            <a:endParaRPr lang="nl-BE" altLang="nl-BE" sz="3200" dirty="0">
              <a:solidFill>
                <a:srgbClr val="0070C0"/>
              </a:solidFill>
              <a:latin typeface="Arial" charset="0"/>
            </a:endParaRPr>
          </a:p>
        </p:txBody>
      </p:sp>
      <p:sp>
        <p:nvSpPr>
          <p:cNvPr id="77"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80" name="TextBox 5"/>
          <p:cNvSpPr txBox="1"/>
          <p:nvPr/>
        </p:nvSpPr>
        <p:spPr>
          <a:xfrm>
            <a:off x="7506040" y="6523784"/>
            <a:ext cx="1409360" cy="230832"/>
          </a:xfrm>
          <a:prstGeom prst="rect">
            <a:avLst/>
          </a:prstGeom>
          <a:noFill/>
        </p:spPr>
        <p:txBody>
          <a:bodyPr wrap="none" rtlCol="0">
            <a:spAutoFit/>
          </a:bodyPr>
          <a:lstStyle/>
          <a:p>
            <a:r>
              <a:rPr lang="nl-BE" sz="900" dirty="0">
                <a:latin typeface="Arial" panose="020B0604020202020204" pitchFamily="34" charset="0"/>
                <a:cs typeface="Arial" panose="020B0604020202020204" pitchFamily="34" charset="0"/>
              </a:rPr>
              <a:t>Ref: </a:t>
            </a:r>
            <a:r>
              <a:rPr lang="nl-BE" sz="900" dirty="0" smtClean="0">
                <a:latin typeface="Arial" panose="020B0604020202020204" pitchFamily="34" charset="0"/>
                <a:cs typeface="Arial" panose="020B0604020202020204" pitchFamily="34" charset="0"/>
              </a:rPr>
              <a:t>Pierre Van Damme</a:t>
            </a:r>
            <a:endParaRPr lang="nl-B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732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7" y="312175"/>
            <a:ext cx="4896544" cy="6529014"/>
          </a:xfrm>
          <a:prstGeom prst="rect">
            <a:avLst/>
          </a:prstGeom>
        </p:spPr>
      </p:pic>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Vertrouwen in vaccinatie</a:t>
            </a:r>
            <a:endParaRPr lang="nl-BE" altLang="nl-BE" sz="3200" dirty="0">
              <a:solidFill>
                <a:srgbClr val="0070C0"/>
              </a:solidFill>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61" y="4358897"/>
            <a:ext cx="2763262" cy="246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002" y="1484784"/>
            <a:ext cx="1554188" cy="134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590685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04843" y="1138099"/>
            <a:ext cx="8334333" cy="1138773"/>
          </a:xfrm>
          <a:prstGeom prst="rect">
            <a:avLst/>
          </a:prstGeom>
          <a:noFill/>
        </p:spPr>
        <p:txBody>
          <a:bodyPr wrap="none" rtlCol="0">
            <a:spAutoFit/>
          </a:bodyPr>
          <a:lstStyle/>
          <a:p>
            <a:pPr algn="ctr"/>
            <a:r>
              <a:rPr lang="en-US" sz="2400" dirty="0" smtClean="0">
                <a:solidFill>
                  <a:srgbClr val="0070C0"/>
                </a:solidFill>
                <a:latin typeface="Arial" pitchFamily="34" charset="0"/>
                <a:cs typeface="Arial" pitchFamily="34" charset="0"/>
              </a:rPr>
              <a:t>“</a:t>
            </a:r>
            <a:r>
              <a:rPr lang="en-US" sz="2400" dirty="0" err="1" smtClean="0">
                <a:solidFill>
                  <a:srgbClr val="0070C0"/>
                </a:solidFill>
                <a:latin typeface="Arial" pitchFamily="34" charset="0"/>
                <a:cs typeface="Arial" pitchFamily="34" charset="0"/>
              </a:rPr>
              <a:t>Een</a:t>
            </a:r>
            <a:r>
              <a:rPr lang="en-US" sz="2400" dirty="0" smtClean="0">
                <a:solidFill>
                  <a:srgbClr val="0070C0"/>
                </a:solidFill>
                <a:latin typeface="Arial" pitchFamily="34" charset="0"/>
                <a:cs typeface="Arial" pitchFamily="34" charset="0"/>
              </a:rPr>
              <a:t> boot </a:t>
            </a:r>
            <a:r>
              <a:rPr lang="en-US" sz="2400" dirty="0" err="1" smtClean="0">
                <a:solidFill>
                  <a:srgbClr val="0070C0"/>
                </a:solidFill>
                <a:latin typeface="Arial" pitchFamily="34" charset="0"/>
                <a:cs typeface="Arial" pitchFamily="34" charset="0"/>
              </a:rPr>
              <a:t>kan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niet</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vooruit</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gaan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als</a:t>
            </a:r>
            <a:r>
              <a:rPr lang="en-US" sz="2400" dirty="0" smtClean="0">
                <a:solidFill>
                  <a:srgbClr val="0070C0"/>
                </a:solidFill>
                <a:latin typeface="Arial" pitchFamily="34" charset="0"/>
                <a:cs typeface="Arial" pitchFamily="34" charset="0"/>
              </a:rPr>
              <a:t> elk </a:t>
            </a:r>
            <a:r>
              <a:rPr lang="en-US" sz="2400" dirty="0" err="1" smtClean="0">
                <a:solidFill>
                  <a:srgbClr val="0070C0"/>
                </a:solidFill>
                <a:latin typeface="Arial" pitchFamily="34" charset="0"/>
                <a:cs typeface="Arial" pitchFamily="34" charset="0"/>
              </a:rPr>
              <a:t>zijn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eigen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weg</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roeit</a:t>
            </a:r>
            <a:r>
              <a:rPr lang="en-US" sz="2400" dirty="0" smtClean="0">
                <a:solidFill>
                  <a:srgbClr val="0070C0"/>
                </a:solidFill>
                <a:latin typeface="Arial" pitchFamily="34" charset="0"/>
                <a:cs typeface="Arial" pitchFamily="34" charset="0"/>
              </a:rPr>
              <a:t>.“</a:t>
            </a:r>
          </a:p>
          <a:p>
            <a:pPr algn="ctr"/>
            <a:r>
              <a:rPr lang="en-US" sz="2400" dirty="0" smtClean="0">
                <a:solidFill>
                  <a:srgbClr val="0070C0"/>
                </a:solidFill>
                <a:latin typeface="Arial" pitchFamily="34" charset="0"/>
                <a:cs typeface="Arial" pitchFamily="34" charset="0"/>
              </a:rPr>
              <a:t> </a:t>
            </a:r>
          </a:p>
          <a:p>
            <a:pPr algn="ctr"/>
            <a:r>
              <a:rPr lang="en-US" sz="2000" dirty="0" smtClean="0">
                <a:solidFill>
                  <a:srgbClr val="0070C0"/>
                </a:solidFill>
                <a:latin typeface="Arial" pitchFamily="34" charset="0"/>
                <a:cs typeface="Arial" pitchFamily="34" charset="0"/>
              </a:rPr>
              <a:t>Swahili </a:t>
            </a:r>
            <a:r>
              <a:rPr lang="en-US" sz="2000" dirty="0" err="1" smtClean="0">
                <a:solidFill>
                  <a:srgbClr val="0070C0"/>
                </a:solidFill>
                <a:latin typeface="Arial" pitchFamily="34" charset="0"/>
                <a:cs typeface="Arial" pitchFamily="34" charset="0"/>
              </a:rPr>
              <a:t>gezegde</a:t>
            </a:r>
            <a:endParaRPr lang="nl-BE" sz="2000" dirty="0">
              <a:solidFill>
                <a:srgbClr val="0070C0"/>
              </a:solidFill>
              <a:latin typeface="Arial" pitchFamily="34" charset="0"/>
              <a:cs typeface="Arial" pitchFamily="34" charset="0"/>
            </a:endParaRPr>
          </a:p>
        </p:txBody>
      </p:sp>
      <p:pic>
        <p:nvPicPr>
          <p:cNvPr id="6" name="Picture 2" descr="http://www.sandiegocoastrentals.com/wp-content/uploads/Row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924944"/>
            <a:ext cx="4464496" cy="297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9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a:solidFill>
                  <a:srgbClr val="0070C0"/>
                </a:solidFill>
                <a:latin typeface="Arial" charset="0"/>
              </a:rPr>
              <a:t>Vaccinologie in een notendop</a:t>
            </a:r>
          </a:p>
        </p:txBody>
      </p:sp>
      <p:pic>
        <p:nvPicPr>
          <p:cNvPr id="5" name="Picture 5" descr="Mumps Virus&#10;(Epidemic Parotitis)&#10;Family Paramyxovirus (824-710 © Sup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604963"/>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p:cNvSpPr>
            <a:spLocks noChangeArrowheads="1"/>
          </p:cNvSpPr>
          <p:nvPr/>
        </p:nvSpPr>
        <p:spPr bwMode="auto">
          <a:xfrm>
            <a:off x="755650" y="1773238"/>
            <a:ext cx="357188" cy="215900"/>
          </a:xfrm>
          <a:prstGeom prst="notchedRightArrow">
            <a:avLst>
              <a:gd name="adj1" fmla="val 50000"/>
              <a:gd name="adj2" fmla="val 41360"/>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7" name="AutoShape 7"/>
          <p:cNvSpPr>
            <a:spLocks noChangeArrowheads="1"/>
          </p:cNvSpPr>
          <p:nvPr/>
        </p:nvSpPr>
        <p:spPr bwMode="auto">
          <a:xfrm>
            <a:off x="2668588" y="1773238"/>
            <a:ext cx="431800" cy="217487"/>
          </a:xfrm>
          <a:prstGeom prst="notchedRightArrow">
            <a:avLst>
              <a:gd name="adj1" fmla="val 50000"/>
              <a:gd name="adj2" fmla="val 4963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endParaRPr lang="nl-BE" altLang="nl-BE" sz="1800">
              <a:solidFill>
                <a:srgbClr val="CC0000"/>
              </a:solidFill>
              <a:latin typeface="Arial" charset="0"/>
            </a:endParaRPr>
          </a:p>
        </p:txBody>
      </p:sp>
      <p:sp>
        <p:nvSpPr>
          <p:cNvPr id="8" name="Text Box 8"/>
          <p:cNvSpPr txBox="1">
            <a:spLocks noChangeArrowheads="1"/>
          </p:cNvSpPr>
          <p:nvPr/>
        </p:nvSpPr>
        <p:spPr bwMode="auto">
          <a:xfrm>
            <a:off x="1116013" y="1444625"/>
            <a:ext cx="1527175" cy="835025"/>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a:p>
            <a:pPr eaLnBrk="1" hangingPunct="1"/>
            <a:r>
              <a:rPr lang="nl-BE" altLang="nl-BE" sz="1600" b="1">
                <a:solidFill>
                  <a:srgbClr val="000090"/>
                </a:solidFill>
                <a:latin typeface="Arial" charset="0"/>
                <a:sym typeface="Webdings" pitchFamily="18" charset="2"/>
              </a:rPr>
              <a:t>  </a:t>
            </a:r>
          </a:p>
        </p:txBody>
      </p:sp>
      <p:sp>
        <p:nvSpPr>
          <p:cNvPr id="9" name="Text Box 9"/>
          <p:cNvSpPr txBox="1">
            <a:spLocks noChangeArrowheads="1"/>
          </p:cNvSpPr>
          <p:nvPr/>
        </p:nvSpPr>
        <p:spPr bwMode="auto">
          <a:xfrm>
            <a:off x="5435600" y="1484313"/>
            <a:ext cx="1527175" cy="8350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dirty="0">
                <a:solidFill>
                  <a:srgbClr val="33CC00"/>
                </a:solidFill>
                <a:latin typeface="Arial" charset="0"/>
                <a:sym typeface="Webdings" pitchFamily="18" charset="2"/>
              </a:rPr>
              <a:t></a:t>
            </a:r>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000090"/>
                </a:solidFill>
                <a:latin typeface="Arial" charset="0"/>
                <a:sym typeface="Webdings" pitchFamily="18" charset="2"/>
              </a:rPr>
              <a:t> </a:t>
            </a:r>
            <a:r>
              <a:rPr lang="nl-BE" altLang="nl-BE" sz="1600" b="1" dirty="0">
                <a:solidFill>
                  <a:srgbClr val="33CC00"/>
                </a:solidFill>
                <a:latin typeface="Arial" charset="0"/>
                <a:sym typeface="Webdings" pitchFamily="18" charset="2"/>
              </a:rPr>
              <a:t></a:t>
            </a:r>
          </a:p>
          <a:p>
            <a:pPr eaLnBrk="1" hangingPunct="1"/>
            <a:r>
              <a:rPr lang="nl-BE" altLang="nl-BE" sz="1600" b="1" dirty="0">
                <a:solidFill>
                  <a:srgbClr val="000090"/>
                </a:solidFill>
                <a:latin typeface="Arial" charset="0"/>
                <a:sym typeface="Webdings" pitchFamily="18" charset="2"/>
              </a:rPr>
              <a:t></a:t>
            </a:r>
            <a:r>
              <a:rPr lang="nl-BE" altLang="nl-BE" sz="1600" b="1" dirty="0" smtClean="0">
                <a:solidFill>
                  <a:srgbClr val="33CC00"/>
                </a:solidFill>
                <a:latin typeface="Arial" charset="0"/>
                <a:sym typeface="Webdings" pitchFamily="18" charset="2"/>
              </a:rPr>
              <a:t> </a:t>
            </a:r>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33CC00"/>
                </a:solidFill>
                <a:latin typeface="Arial" charset="0"/>
                <a:sym typeface="Webdings" pitchFamily="18" charset="2"/>
              </a:rPr>
              <a:t></a:t>
            </a:r>
          </a:p>
          <a:p>
            <a:pPr eaLnBrk="1" hangingPunct="1"/>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 </a:t>
            </a:r>
            <a:r>
              <a:rPr lang="nl-BE" altLang="nl-BE" sz="1600" b="1" dirty="0">
                <a:solidFill>
                  <a:srgbClr val="CC0000"/>
                </a:solidFill>
                <a:latin typeface="Arial" charset="0"/>
                <a:sym typeface="Webdings" pitchFamily="18" charset="2"/>
              </a:rPr>
              <a:t></a:t>
            </a:r>
            <a:r>
              <a:rPr lang="nl-BE" altLang="nl-BE" sz="1600" b="1" dirty="0">
                <a:solidFill>
                  <a:schemeClr val="tx1"/>
                </a:solidFill>
                <a:latin typeface="Arial" charset="0"/>
                <a:sym typeface="Webdings" pitchFamily="18" charset="2"/>
              </a:rPr>
              <a:t> </a:t>
            </a:r>
            <a:r>
              <a:rPr lang="nl-BE" altLang="nl-BE" sz="1600" b="1" dirty="0">
                <a:solidFill>
                  <a:srgbClr val="33CC00"/>
                </a:solidFill>
                <a:latin typeface="Arial" charset="0"/>
                <a:sym typeface="Webdings" pitchFamily="18" charset="2"/>
              </a:rPr>
              <a:t></a:t>
            </a:r>
            <a:r>
              <a:rPr lang="nl-BE" altLang="nl-BE" sz="1600" b="1" dirty="0">
                <a:solidFill>
                  <a:srgbClr val="000090"/>
                </a:solidFill>
                <a:latin typeface="Arial" charset="0"/>
                <a:sym typeface="Webdings" pitchFamily="18" charset="2"/>
              </a:rPr>
              <a:t></a:t>
            </a:r>
          </a:p>
        </p:txBody>
      </p:sp>
      <p:sp>
        <p:nvSpPr>
          <p:cNvPr id="10" name="Text Box 12"/>
          <p:cNvSpPr txBox="1">
            <a:spLocks noChangeArrowheads="1"/>
          </p:cNvSpPr>
          <p:nvPr/>
        </p:nvSpPr>
        <p:spPr bwMode="auto">
          <a:xfrm>
            <a:off x="3132138" y="1444625"/>
            <a:ext cx="1527175"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p>
          <a:p>
            <a:pPr eaLnBrk="1" hangingPunct="1"/>
            <a:r>
              <a:rPr lang="nl-BE" altLang="nl-BE" sz="1600" b="1">
                <a:solidFill>
                  <a:srgbClr val="00009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p>
          <a:p>
            <a:pPr eaLnBrk="1" hangingPunct="1"/>
            <a:r>
              <a:rPr lang="nl-BE" altLang="nl-BE" sz="1600" b="1">
                <a:solidFill>
                  <a:srgbClr val="CC0000"/>
                </a:solidFill>
                <a:latin typeface="Arial" charset="0"/>
                <a:sym typeface="Webdings" pitchFamily="18" charset="2"/>
              </a:rPr>
              <a:t></a:t>
            </a:r>
            <a:r>
              <a:rPr lang="nl-BE" altLang="nl-BE" sz="1600" b="1">
                <a:solidFill>
                  <a:srgbClr val="000090"/>
                </a:solidFill>
                <a:latin typeface="Arial" charset="0"/>
                <a:sym typeface="Webdings" pitchFamily="18" charset="2"/>
              </a:rPr>
              <a:t> </a:t>
            </a:r>
            <a:r>
              <a:rPr lang="nl-BE" altLang="nl-BE" sz="1600" b="1">
                <a:solidFill>
                  <a:srgbClr val="CC0000"/>
                </a:solidFill>
                <a:latin typeface="Arial" charset="0"/>
                <a:sym typeface="Webdings" pitchFamily="18" charset="2"/>
              </a:rPr>
              <a:t></a:t>
            </a:r>
            <a:r>
              <a:rPr lang="nl-BE" altLang="nl-BE" sz="1600" b="1">
                <a:solidFill>
                  <a:schemeClr val="tx1"/>
                </a:solidFill>
                <a:latin typeface="Arial" charset="0"/>
                <a:sym typeface="Webdings" pitchFamily="18" charset="2"/>
              </a:rPr>
              <a:t> </a:t>
            </a:r>
            <a:r>
              <a:rPr lang="nl-BE" altLang="nl-BE" sz="1600" b="1">
                <a:solidFill>
                  <a:srgbClr val="000090"/>
                </a:solidFill>
                <a:latin typeface="Arial" charset="0"/>
                <a:sym typeface="Webdings" pitchFamily="18" charset="2"/>
              </a:rPr>
              <a:t></a:t>
            </a:r>
          </a:p>
        </p:txBody>
      </p:sp>
      <p:pic>
        <p:nvPicPr>
          <p:cNvPr id="11" name="Picture 14" descr="syrin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685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8"/>
          <p:cNvSpPr>
            <a:spLocks noChangeShapeType="1"/>
          </p:cNvSpPr>
          <p:nvPr/>
        </p:nvSpPr>
        <p:spPr bwMode="auto">
          <a:xfrm>
            <a:off x="4354513" y="3429000"/>
            <a:ext cx="1587" cy="431800"/>
          </a:xfrm>
          <a:prstGeom prst="line">
            <a:avLst/>
          </a:prstGeom>
          <a:noFill/>
          <a:ln w="7620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3" name="Oval 21"/>
          <p:cNvSpPr>
            <a:spLocks noChangeArrowheads="1"/>
          </p:cNvSpPr>
          <p:nvPr/>
        </p:nvSpPr>
        <p:spPr bwMode="auto">
          <a:xfrm>
            <a:off x="250825" y="6167438"/>
            <a:ext cx="1368425" cy="574675"/>
          </a:xfrm>
          <a:prstGeom prst="ellipse">
            <a:avLst/>
          </a:prstGeom>
          <a:solidFill>
            <a:srgbClr val="99FF66"/>
          </a:solidFill>
          <a:ln w="9525">
            <a:solidFill>
              <a:schemeClr val="tx1"/>
            </a:solidFill>
            <a:round/>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4" name="Oval 22"/>
          <p:cNvSpPr>
            <a:spLocks noChangeArrowheads="1"/>
          </p:cNvSpPr>
          <p:nvPr/>
        </p:nvSpPr>
        <p:spPr bwMode="auto">
          <a:xfrm>
            <a:off x="2554288" y="6167438"/>
            <a:ext cx="1368425" cy="574675"/>
          </a:xfrm>
          <a:prstGeom prst="ellipse">
            <a:avLst/>
          </a:prstGeom>
          <a:solidFill>
            <a:srgbClr val="33CC00"/>
          </a:solidFill>
          <a:ln w="9525">
            <a:solidFill>
              <a:schemeClr val="tx1"/>
            </a:solidFill>
            <a:round/>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5" name="Line 25"/>
          <p:cNvSpPr>
            <a:spLocks noChangeShapeType="1"/>
          </p:cNvSpPr>
          <p:nvPr/>
        </p:nvSpPr>
        <p:spPr bwMode="auto">
          <a:xfrm flipH="1">
            <a:off x="1042988" y="5537200"/>
            <a:ext cx="431800" cy="576262"/>
          </a:xfrm>
          <a:prstGeom prst="line">
            <a:avLst/>
          </a:prstGeom>
          <a:noFill/>
          <a:ln w="5715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6" name="Line 26"/>
          <p:cNvSpPr>
            <a:spLocks noChangeShapeType="1"/>
          </p:cNvSpPr>
          <p:nvPr/>
        </p:nvSpPr>
        <p:spPr bwMode="auto">
          <a:xfrm>
            <a:off x="2698750" y="5531520"/>
            <a:ext cx="431800" cy="576263"/>
          </a:xfrm>
          <a:prstGeom prst="line">
            <a:avLst/>
          </a:prstGeom>
          <a:noFill/>
          <a:ln w="57150">
            <a:solidFill>
              <a:srgbClr val="33CC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17" name="Rectangle 33"/>
          <p:cNvSpPr>
            <a:spLocks noChangeArrowheads="1"/>
          </p:cNvSpPr>
          <p:nvPr/>
        </p:nvSpPr>
        <p:spPr bwMode="auto">
          <a:xfrm>
            <a:off x="4211638" y="4724400"/>
            <a:ext cx="142875" cy="650875"/>
          </a:xfrm>
          <a:prstGeom prst="rect">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8" name="AutoShape 34"/>
          <p:cNvSpPr>
            <a:spLocks noChangeArrowheads="1"/>
          </p:cNvSpPr>
          <p:nvPr/>
        </p:nvSpPr>
        <p:spPr bwMode="auto">
          <a:xfrm>
            <a:off x="4427538" y="5230813"/>
            <a:ext cx="935037" cy="288925"/>
          </a:xfrm>
          <a:prstGeom prst="rightArrow">
            <a:avLst>
              <a:gd name="adj1" fmla="val 50000"/>
              <a:gd name="adj2" fmla="val 80907"/>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19" name="AutoShape 35"/>
          <p:cNvSpPr>
            <a:spLocks noChangeArrowheads="1"/>
          </p:cNvSpPr>
          <p:nvPr/>
        </p:nvSpPr>
        <p:spPr bwMode="auto">
          <a:xfrm flipH="1">
            <a:off x="3562350" y="5230813"/>
            <a:ext cx="935038" cy="288925"/>
          </a:xfrm>
          <a:prstGeom prst="rightArrow">
            <a:avLst>
              <a:gd name="adj1" fmla="val 50000"/>
              <a:gd name="adj2" fmla="val 80907"/>
            </a:avLst>
          </a:prstGeom>
          <a:solidFill>
            <a:srgbClr val="FFCC00"/>
          </a:solidFill>
          <a:ln w="9525">
            <a:solidFill>
              <a:srgbClr val="FFCC66"/>
            </a:solidFill>
            <a:miter lim="800000"/>
            <a:headEnd/>
            <a:tailEnd/>
          </a:ln>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0" name="Text Box 37"/>
          <p:cNvSpPr txBox="1">
            <a:spLocks noChangeArrowheads="1"/>
          </p:cNvSpPr>
          <p:nvPr/>
        </p:nvSpPr>
        <p:spPr bwMode="auto">
          <a:xfrm>
            <a:off x="35496" y="1196975"/>
            <a:ext cx="914033" cy="338554"/>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fr-BE" altLang="nl-BE" sz="1600" dirty="0" smtClean="0">
                <a:solidFill>
                  <a:srgbClr val="000090"/>
                </a:solidFill>
                <a:latin typeface="Arial" charset="0"/>
              </a:rPr>
              <a:t>Microbe</a:t>
            </a:r>
            <a:endParaRPr lang="nl-BE" altLang="nl-BE" sz="1600" dirty="0">
              <a:solidFill>
                <a:srgbClr val="000090"/>
              </a:solidFill>
              <a:latin typeface="Arial" charset="0"/>
            </a:endParaRPr>
          </a:p>
        </p:txBody>
      </p:sp>
      <p:sp>
        <p:nvSpPr>
          <p:cNvPr id="21" name="AutoShape 38"/>
          <p:cNvSpPr>
            <a:spLocks noChangeArrowheads="1"/>
          </p:cNvSpPr>
          <p:nvPr/>
        </p:nvSpPr>
        <p:spPr bwMode="auto">
          <a:xfrm rot="27891" flipV="1">
            <a:off x="4754563" y="1771650"/>
            <a:ext cx="576262" cy="215900"/>
          </a:xfrm>
          <a:prstGeom prst="notchedRightArrow">
            <a:avLst>
              <a:gd name="adj1" fmla="val 50000"/>
              <a:gd name="adj2" fmla="val 6672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endParaRPr lang="en-US" altLang="nl-BE"/>
          </a:p>
        </p:txBody>
      </p:sp>
      <p:sp>
        <p:nvSpPr>
          <p:cNvPr id="22" name="Line 39"/>
          <p:cNvSpPr>
            <a:spLocks noChangeShapeType="1"/>
          </p:cNvSpPr>
          <p:nvPr/>
        </p:nvSpPr>
        <p:spPr bwMode="auto">
          <a:xfrm>
            <a:off x="539750" y="2205038"/>
            <a:ext cx="2808288" cy="15843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23" name="Text Box 49"/>
          <p:cNvSpPr txBox="1">
            <a:spLocks noChangeArrowheads="1"/>
          </p:cNvSpPr>
          <p:nvPr/>
        </p:nvSpPr>
        <p:spPr bwMode="auto">
          <a:xfrm>
            <a:off x="250825" y="6240463"/>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b="1" dirty="0">
                <a:solidFill>
                  <a:schemeClr val="tx1"/>
                </a:solidFill>
                <a:latin typeface="Arial" charset="0"/>
              </a:rPr>
              <a:t>Antistoffen</a:t>
            </a:r>
          </a:p>
        </p:txBody>
      </p:sp>
      <p:sp>
        <p:nvSpPr>
          <p:cNvPr id="24" name="Text Box 50"/>
          <p:cNvSpPr txBox="1">
            <a:spLocks noChangeArrowheads="1"/>
          </p:cNvSpPr>
          <p:nvPr/>
        </p:nvSpPr>
        <p:spPr bwMode="auto">
          <a:xfrm>
            <a:off x="2627313" y="6240463"/>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b="1">
                <a:solidFill>
                  <a:schemeClr val="tx1"/>
                </a:solidFill>
                <a:latin typeface="Arial" charset="0"/>
              </a:rPr>
              <a:t>Geheugen</a:t>
            </a:r>
          </a:p>
        </p:txBody>
      </p:sp>
      <p:sp>
        <p:nvSpPr>
          <p:cNvPr id="25" name="Text Box 55"/>
          <p:cNvSpPr txBox="1">
            <a:spLocks noChangeArrowheads="1"/>
          </p:cNvSpPr>
          <p:nvPr/>
        </p:nvSpPr>
        <p:spPr bwMode="auto">
          <a:xfrm>
            <a:off x="2870200" y="3911600"/>
            <a:ext cx="2917825" cy="669925"/>
          </a:xfrm>
          <a:prstGeom prst="rect">
            <a:avLst/>
          </a:prstGeom>
          <a:noFill/>
          <a:ln w="28575">
            <a:solidFill>
              <a:schemeClr val="accent5">
                <a:lumMod val="75000"/>
              </a:schemeClr>
            </a:solidFill>
            <a:miter lim="800000"/>
            <a:headEnd/>
            <a:tailEnd/>
          </a:ln>
          <a:effectLst/>
        </p:spPr>
        <p:txBody>
          <a:bodyPr wrap="none">
            <a:spAutoFit/>
          </a:bodyPr>
          <a:lstStyle/>
          <a:p>
            <a:pPr algn="ctr">
              <a:defRPr/>
            </a:pPr>
            <a:r>
              <a:rPr lang="nl-BE" sz="1800" b="1" dirty="0">
                <a:solidFill>
                  <a:schemeClr val="accent5">
                    <a:lumMod val="75000"/>
                  </a:schemeClr>
                </a:solidFill>
                <a:latin typeface="Arial" charset="0"/>
                <a:ea typeface="+mn-ea"/>
              </a:rPr>
              <a:t>Individuele Bescherming</a:t>
            </a:r>
          </a:p>
          <a:p>
            <a:pPr algn="ctr">
              <a:defRPr/>
            </a:pPr>
            <a:r>
              <a:rPr lang="nl-BE" sz="1800" b="1" dirty="0">
                <a:solidFill>
                  <a:schemeClr val="accent5">
                    <a:lumMod val="75000"/>
                  </a:schemeClr>
                </a:solidFill>
                <a:latin typeface="Arial" charset="0"/>
                <a:ea typeface="+mn-ea"/>
              </a:rPr>
              <a:t>= immuniteit</a:t>
            </a:r>
          </a:p>
        </p:txBody>
      </p:sp>
      <p:sp>
        <p:nvSpPr>
          <p:cNvPr id="26" name="Text Box 56"/>
          <p:cNvSpPr txBox="1">
            <a:spLocks noChangeArrowheads="1"/>
          </p:cNvSpPr>
          <p:nvPr/>
        </p:nvSpPr>
        <p:spPr bwMode="auto">
          <a:xfrm>
            <a:off x="395288" y="5159375"/>
            <a:ext cx="2762295" cy="369332"/>
          </a:xfrm>
          <a:prstGeom prst="rect">
            <a:avLst/>
          </a:prstGeom>
          <a:noFill/>
          <a:ln w="38100">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800" dirty="0" smtClean="0">
                <a:solidFill>
                  <a:srgbClr val="33CC00"/>
                </a:solidFill>
                <a:latin typeface="Arial" charset="0"/>
              </a:rPr>
              <a:t>B-cellen immuunsysteem</a:t>
            </a:r>
            <a:endParaRPr lang="nl-BE" altLang="nl-BE" sz="1800" dirty="0">
              <a:solidFill>
                <a:srgbClr val="33CC00"/>
              </a:solidFill>
              <a:latin typeface="Arial" charset="0"/>
            </a:endParaRPr>
          </a:p>
        </p:txBody>
      </p:sp>
      <p:sp>
        <p:nvSpPr>
          <p:cNvPr id="27" name="Text Box 57"/>
          <p:cNvSpPr txBox="1">
            <a:spLocks noChangeArrowheads="1"/>
          </p:cNvSpPr>
          <p:nvPr/>
        </p:nvSpPr>
        <p:spPr bwMode="auto">
          <a:xfrm>
            <a:off x="5667375" y="1050925"/>
            <a:ext cx="1228725" cy="314325"/>
          </a:xfrm>
          <a:prstGeom prst="rect">
            <a:avLst/>
          </a:prstGeom>
          <a:noFill/>
          <a:ln w="9525">
            <a:solidFill>
              <a:srgbClr val="33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8000"/>
                </a:solidFill>
                <a:latin typeface="Arial" charset="0"/>
              </a:rPr>
              <a:t>Bescherming</a:t>
            </a:r>
          </a:p>
        </p:txBody>
      </p:sp>
      <p:sp>
        <p:nvSpPr>
          <p:cNvPr id="28" name="Text Box 58"/>
          <p:cNvSpPr txBox="1">
            <a:spLocks noChangeArrowheads="1"/>
          </p:cNvSpPr>
          <p:nvPr/>
        </p:nvSpPr>
        <p:spPr bwMode="auto">
          <a:xfrm>
            <a:off x="1071563" y="1038225"/>
            <a:ext cx="1533525" cy="314325"/>
          </a:xfrm>
          <a:prstGeom prst="rect">
            <a:avLst/>
          </a:prstGeom>
          <a:solidFill>
            <a:srgbClr val="FFFFFF"/>
          </a:solidFill>
          <a:ln w="9525">
            <a:solidFill>
              <a:srgbClr val="000090"/>
            </a:solidFill>
            <a:miter lim="800000"/>
            <a:headEnd/>
            <a:tailEnd/>
          </a:ln>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a:solidFill>
                  <a:srgbClr val="000090"/>
                </a:solidFill>
                <a:latin typeface="Arial" charset="0"/>
              </a:rPr>
              <a:t>Infectie/epidemie</a:t>
            </a:r>
          </a:p>
        </p:txBody>
      </p:sp>
      <p:sp>
        <p:nvSpPr>
          <p:cNvPr id="29" name="Text Box 59"/>
          <p:cNvSpPr txBox="1">
            <a:spLocks noChangeArrowheads="1"/>
          </p:cNvSpPr>
          <p:nvPr/>
        </p:nvSpPr>
        <p:spPr bwMode="auto">
          <a:xfrm>
            <a:off x="3492500" y="1052513"/>
            <a:ext cx="704850" cy="3143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400" b="1">
                <a:solidFill>
                  <a:srgbClr val="CC0000"/>
                </a:solidFill>
                <a:latin typeface="Arial" charset="0"/>
              </a:rPr>
              <a:t>Ziekte</a:t>
            </a:r>
          </a:p>
        </p:txBody>
      </p:sp>
      <p:sp>
        <p:nvSpPr>
          <p:cNvPr id="30" name="Text Box 37"/>
          <p:cNvSpPr txBox="1">
            <a:spLocks noChangeArrowheads="1"/>
          </p:cNvSpPr>
          <p:nvPr/>
        </p:nvSpPr>
        <p:spPr bwMode="auto">
          <a:xfrm>
            <a:off x="3276600" y="2743200"/>
            <a:ext cx="785813" cy="33813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eaLnBrk="1" hangingPunct="1"/>
            <a:r>
              <a:rPr lang="nl-BE" altLang="nl-BE" sz="1600">
                <a:solidFill>
                  <a:srgbClr val="000090"/>
                </a:solidFill>
                <a:latin typeface="Arial" charset="0"/>
              </a:rPr>
              <a:t>Vaccin</a:t>
            </a:r>
          </a:p>
        </p:txBody>
      </p:sp>
      <p:sp>
        <p:nvSpPr>
          <p:cNvPr id="32" name="Tekstvak 3"/>
          <p:cNvSpPr txBox="1"/>
          <p:nvPr/>
        </p:nvSpPr>
        <p:spPr>
          <a:xfrm>
            <a:off x="2717132" y="4653136"/>
            <a:ext cx="3223959" cy="369332"/>
          </a:xfrm>
          <a:prstGeom prst="rect">
            <a:avLst/>
          </a:prstGeom>
          <a:solidFill>
            <a:schemeClr val="accent5">
              <a:lumMod val="75000"/>
            </a:schemeClr>
          </a:solidFill>
          <a:ln>
            <a:noFill/>
          </a:ln>
        </p:spPr>
        <p:txBody>
          <a:bodyPr wrap="none" rtlCol="0">
            <a:spAutoFit/>
          </a:bodyPr>
          <a:lstStyle/>
          <a:p>
            <a:pPr algn="ctr"/>
            <a:r>
              <a:rPr lang="nl-BE" dirty="0" smtClean="0">
                <a:solidFill>
                  <a:schemeClr val="bg1"/>
                </a:solidFill>
                <a:latin typeface="Arial" panose="020B0604020202020204" pitchFamily="34" charset="0"/>
                <a:cs typeface="Arial" panose="020B0604020202020204" pitchFamily="34" charset="0"/>
              </a:rPr>
              <a:t>AANGEBOREN IMMUNITEIT</a:t>
            </a:r>
            <a:endParaRPr lang="nl-BE" dirty="0">
              <a:solidFill>
                <a:schemeClr val="bg1"/>
              </a:solidFill>
              <a:latin typeface="Arial" panose="020B0604020202020204" pitchFamily="34" charset="0"/>
              <a:cs typeface="Arial" panose="020B0604020202020204" pitchFamily="34" charset="0"/>
            </a:endParaRPr>
          </a:p>
        </p:txBody>
      </p:sp>
      <p:sp>
        <p:nvSpPr>
          <p:cNvPr id="31"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Tree>
    <p:extLst>
      <p:ext uri="{BB962C8B-B14F-4D97-AF65-F5344CB8AC3E}">
        <p14:creationId xmlns:p14="http://schemas.microsoft.com/office/powerpoint/2010/main" val="9664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3" grpId="0"/>
      <p:bldP spid="24"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B-cel immuniteit</a:t>
            </a:r>
            <a:endParaRPr lang="nl-BE" altLang="nl-BE" sz="3200" dirty="0">
              <a:solidFill>
                <a:srgbClr val="0070C0"/>
              </a:solidFill>
              <a:latin typeface="Arial" charset="0"/>
            </a:endParaRPr>
          </a:p>
        </p:txBody>
      </p:sp>
      <p:sp>
        <p:nvSpPr>
          <p:cNvPr id="20" name="Rectangle 3"/>
          <p:cNvSpPr txBox="1">
            <a:spLocks noChangeArrowheads="1"/>
          </p:cNvSpPr>
          <p:nvPr/>
        </p:nvSpPr>
        <p:spPr>
          <a:xfrm>
            <a:off x="250825" y="1268760"/>
            <a:ext cx="8664575" cy="48245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1200"/>
              </a:spcBef>
              <a:buFont typeface="Wingdings" panose="05000000000000000000" pitchFamily="2" charset="2"/>
              <a:buChar char="§"/>
            </a:pPr>
            <a:r>
              <a:rPr lang="en-GB" altLang="nl-BE" dirty="0" smtClean="0">
                <a:solidFill>
                  <a:srgbClr val="0070C0"/>
                </a:solidFill>
                <a:latin typeface="Arial" panose="020B0604020202020204" pitchFamily="34" charset="0"/>
                <a:cs typeface="Arial" panose="020B0604020202020204" pitchFamily="34" charset="0"/>
              </a:rPr>
              <a:t>B-</a:t>
            </a:r>
            <a:r>
              <a:rPr lang="en-GB" altLang="nl-BE" dirty="0" err="1" smtClean="0">
                <a:solidFill>
                  <a:srgbClr val="0070C0"/>
                </a:solidFill>
                <a:latin typeface="Arial" panose="020B0604020202020204" pitchFamily="34" charset="0"/>
                <a:cs typeface="Arial" panose="020B0604020202020204" pitchFamily="34" charset="0"/>
              </a:rPr>
              <a:t>cellen</a:t>
            </a:r>
            <a:r>
              <a:rPr lang="en-GB" altLang="nl-BE" dirty="0" smtClean="0">
                <a:solidFill>
                  <a:srgbClr val="0070C0"/>
                </a:solidFill>
                <a:latin typeface="Arial" panose="020B0604020202020204" pitchFamily="34" charset="0"/>
                <a:cs typeface="Arial" panose="020B0604020202020204" pitchFamily="34" charset="0"/>
              </a:rPr>
              <a:t>: </a:t>
            </a:r>
          </a:p>
          <a:p>
            <a:pPr marL="0" indent="0" algn="ctr">
              <a:lnSpc>
                <a:spcPct val="90000"/>
              </a:lnSpc>
              <a:spcBef>
                <a:spcPts val="1200"/>
              </a:spcBef>
              <a:buNone/>
            </a:pPr>
            <a:endParaRPr lang="en-GB" altLang="nl-BE" sz="2800" dirty="0" smtClean="0">
              <a:latin typeface="Arial" panose="020B0604020202020204" pitchFamily="34" charset="0"/>
              <a:cs typeface="Arial" panose="020B0604020202020204" pitchFamily="34" charset="0"/>
            </a:endParaRPr>
          </a:p>
          <a:p>
            <a:pPr marL="0" indent="0" algn="ctr">
              <a:lnSpc>
                <a:spcPct val="90000"/>
              </a:lnSpc>
              <a:spcBef>
                <a:spcPts val="1200"/>
              </a:spcBef>
              <a:buNone/>
            </a:pPr>
            <a:r>
              <a:rPr lang="en-GB" altLang="nl-BE" sz="2800" dirty="0" smtClean="0">
                <a:latin typeface="Arial" panose="020B0604020202020204" pitchFamily="34" charset="0"/>
                <a:cs typeface="Arial" panose="020B0604020202020204" pitchFamily="34" charset="0"/>
              </a:rPr>
              <a:t>Contact met microbe of </a:t>
            </a:r>
            <a:r>
              <a:rPr lang="en-GB" altLang="nl-BE" sz="2800" dirty="0" err="1" smtClean="0">
                <a:latin typeface="Arial" panose="020B0604020202020204" pitchFamily="34" charset="0"/>
                <a:cs typeface="Arial" panose="020B0604020202020204" pitchFamily="34" charset="0"/>
              </a:rPr>
              <a:t>na</a:t>
            </a:r>
            <a:r>
              <a:rPr lang="en-GB" altLang="nl-BE" sz="2800" dirty="0" smtClean="0">
                <a:latin typeface="Arial" panose="020B0604020202020204" pitchFamily="34" charset="0"/>
                <a:cs typeface="Arial" panose="020B0604020202020204" pitchFamily="34" charset="0"/>
              </a:rPr>
              <a:t> </a:t>
            </a:r>
            <a:r>
              <a:rPr lang="en-GB" altLang="nl-BE" sz="2800" dirty="0" err="1" smtClean="0">
                <a:latin typeface="Arial" panose="020B0604020202020204" pitchFamily="34" charset="0"/>
                <a:cs typeface="Arial" panose="020B0604020202020204" pitchFamily="34" charset="0"/>
              </a:rPr>
              <a:t>vaccinatie</a:t>
            </a:r>
            <a:endParaRPr lang="en-GB" altLang="nl-BE" sz="2800" dirty="0" smtClean="0">
              <a:latin typeface="Arial" panose="020B0604020202020204" pitchFamily="34" charset="0"/>
              <a:cs typeface="Arial" panose="020B0604020202020204" pitchFamily="34" charset="0"/>
            </a:endParaRPr>
          </a:p>
          <a:p>
            <a:pPr marL="0" indent="0" algn="ctr">
              <a:lnSpc>
                <a:spcPct val="90000"/>
              </a:lnSpc>
              <a:spcBef>
                <a:spcPts val="1200"/>
              </a:spcBef>
              <a:buNone/>
            </a:pPr>
            <a:r>
              <a:rPr lang="en-GB" altLang="nl-BE" sz="2800" dirty="0" smtClean="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GB" altLang="nl-BE" sz="2800" dirty="0" smtClean="0">
              <a:solidFill>
                <a:srgbClr val="0070C0"/>
              </a:solidFill>
              <a:latin typeface="Arial" panose="020B0604020202020204" pitchFamily="34" charset="0"/>
              <a:cs typeface="Arial" panose="020B0604020202020204" pitchFamily="34" charset="0"/>
            </a:endParaRPr>
          </a:p>
          <a:p>
            <a:pPr marL="0" indent="0" algn="ctr">
              <a:lnSpc>
                <a:spcPct val="90000"/>
              </a:lnSpc>
              <a:spcBef>
                <a:spcPts val="1200"/>
              </a:spcBef>
              <a:buNone/>
            </a:pPr>
            <a:r>
              <a:rPr lang="en-GB" altLang="nl-BE" sz="2800" dirty="0" smtClean="0">
                <a:latin typeface="Arial" panose="020B0604020202020204" pitchFamily="34" charset="0"/>
                <a:cs typeface="Arial" panose="020B0604020202020204" pitchFamily="34" charset="0"/>
              </a:rPr>
              <a:t>Activatie van naïve B-</a:t>
            </a:r>
            <a:r>
              <a:rPr lang="en-GB" altLang="nl-BE" sz="2800" dirty="0" err="1" smtClean="0">
                <a:latin typeface="Arial" panose="020B0604020202020204" pitchFamily="34" charset="0"/>
                <a:cs typeface="Arial" panose="020B0604020202020204" pitchFamily="34" charset="0"/>
              </a:rPr>
              <a:t>cellen</a:t>
            </a:r>
            <a:endParaRPr lang="en-GB" altLang="nl-BE" sz="2800" dirty="0" smtClean="0">
              <a:latin typeface="Arial" panose="020B0604020202020204" pitchFamily="34" charset="0"/>
              <a:cs typeface="Arial" panose="020B0604020202020204" pitchFamily="34" charset="0"/>
            </a:endParaRPr>
          </a:p>
          <a:p>
            <a:pPr marL="0" indent="0" algn="ctr">
              <a:lnSpc>
                <a:spcPct val="90000"/>
              </a:lnSpc>
              <a:spcBef>
                <a:spcPts val="1200"/>
              </a:spcBef>
              <a:buNone/>
            </a:pPr>
            <a:r>
              <a:rPr lang="en-GB" altLang="nl-BE" sz="28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GB" altLang="nl-BE" sz="2800" dirty="0" smtClean="0">
              <a:latin typeface="Arial" panose="020B0604020202020204" pitchFamily="34" charset="0"/>
              <a:cs typeface="Arial" panose="020B0604020202020204" pitchFamily="34" charset="0"/>
            </a:endParaRPr>
          </a:p>
          <a:p>
            <a:pPr marL="1428750">
              <a:lnSpc>
                <a:spcPct val="90000"/>
              </a:lnSpc>
              <a:spcBef>
                <a:spcPts val="1200"/>
              </a:spcBef>
              <a:buFont typeface="Wingdings" panose="05000000000000000000" pitchFamily="2" charset="2"/>
              <a:buChar char="§"/>
            </a:pPr>
            <a:r>
              <a:rPr lang="en-GB" altLang="nl-BE" sz="2800" dirty="0" err="1" smtClean="0">
                <a:solidFill>
                  <a:srgbClr val="0070C0"/>
                </a:solidFill>
                <a:latin typeface="Arial" panose="020B0604020202020204" pitchFamily="34" charset="0"/>
                <a:cs typeface="Arial" panose="020B0604020202020204" pitchFamily="34" charset="0"/>
              </a:rPr>
              <a:t>Plasmacellen</a:t>
            </a:r>
            <a:r>
              <a:rPr lang="en-GB" altLang="nl-BE" sz="2800" dirty="0" smtClean="0">
                <a:latin typeface="Arial" panose="020B0604020202020204" pitchFamily="34" charset="0"/>
                <a:cs typeface="Arial" panose="020B0604020202020204" pitchFamily="34" charset="0"/>
              </a:rPr>
              <a:t>: </a:t>
            </a:r>
            <a:r>
              <a:rPr lang="en-GB" altLang="nl-BE" sz="2800" dirty="0" err="1" smtClean="0">
                <a:latin typeface="Arial" panose="020B0604020202020204" pitchFamily="34" charset="0"/>
                <a:cs typeface="Arial" panose="020B0604020202020204" pitchFamily="34" charset="0"/>
              </a:rPr>
              <a:t>productie</a:t>
            </a:r>
            <a:r>
              <a:rPr lang="en-GB" altLang="nl-BE" sz="2800" dirty="0" smtClean="0">
                <a:latin typeface="Arial" panose="020B0604020202020204" pitchFamily="34" charset="0"/>
                <a:cs typeface="Arial" panose="020B0604020202020204" pitchFamily="34" charset="0"/>
              </a:rPr>
              <a:t> van </a:t>
            </a:r>
            <a:r>
              <a:rPr lang="en-GB" altLang="nl-BE" sz="2800" dirty="0" err="1" smtClean="0">
                <a:latin typeface="Arial" panose="020B0604020202020204" pitchFamily="34" charset="0"/>
                <a:cs typeface="Arial" panose="020B0604020202020204" pitchFamily="34" charset="0"/>
              </a:rPr>
              <a:t>antistoffen</a:t>
            </a:r>
            <a:endParaRPr lang="en-GB" altLang="nl-BE" sz="2800" dirty="0" smtClean="0">
              <a:solidFill>
                <a:srgbClr val="0070C0"/>
              </a:solidFill>
              <a:latin typeface="Arial" panose="020B0604020202020204" pitchFamily="34" charset="0"/>
              <a:cs typeface="Arial" panose="020B0604020202020204" pitchFamily="34" charset="0"/>
            </a:endParaRPr>
          </a:p>
        </p:txBody>
      </p:sp>
      <p:sp>
        <p:nvSpPr>
          <p:cNvPr id="21"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3" name="Afbeelding 2"/>
          <p:cNvPicPr>
            <a:picLocks noChangeAspect="1"/>
          </p:cNvPicPr>
          <p:nvPr/>
        </p:nvPicPr>
        <p:blipFill>
          <a:blip r:embed="rId2"/>
          <a:stretch>
            <a:fillRect/>
          </a:stretch>
        </p:blipFill>
        <p:spPr>
          <a:xfrm>
            <a:off x="1187624" y="5013176"/>
            <a:ext cx="3279687" cy="1844824"/>
          </a:xfrm>
          <a:prstGeom prst="rect">
            <a:avLst/>
          </a:prstGeom>
        </p:spPr>
      </p:pic>
      <p:pic>
        <p:nvPicPr>
          <p:cNvPr id="5" name="Afbeelding 4"/>
          <p:cNvPicPr>
            <a:picLocks noChangeAspect="1"/>
          </p:cNvPicPr>
          <p:nvPr/>
        </p:nvPicPr>
        <p:blipFill>
          <a:blip r:embed="rId3"/>
          <a:stretch>
            <a:fillRect/>
          </a:stretch>
        </p:blipFill>
        <p:spPr>
          <a:xfrm>
            <a:off x="2483768" y="1050951"/>
            <a:ext cx="1676577" cy="1244661"/>
          </a:xfrm>
          <a:prstGeom prst="rect">
            <a:avLst/>
          </a:prstGeom>
        </p:spPr>
      </p:pic>
      <p:sp>
        <p:nvSpPr>
          <p:cNvPr id="6" name="PIJL-RECHTS 5"/>
          <p:cNvSpPr/>
          <p:nvPr/>
        </p:nvSpPr>
        <p:spPr>
          <a:xfrm>
            <a:off x="4220930" y="5655826"/>
            <a:ext cx="1584176" cy="559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p:cNvPicPr>
            <a:picLocks noChangeAspect="1"/>
          </p:cNvPicPr>
          <p:nvPr/>
        </p:nvPicPr>
        <p:blipFill>
          <a:blip r:embed="rId4"/>
          <a:stretch>
            <a:fillRect/>
          </a:stretch>
        </p:blipFill>
        <p:spPr>
          <a:xfrm>
            <a:off x="6652892" y="5097388"/>
            <a:ext cx="1695450" cy="1676400"/>
          </a:xfrm>
          <a:prstGeom prst="rect">
            <a:avLst/>
          </a:prstGeom>
        </p:spPr>
      </p:pic>
    </p:spTree>
    <p:extLst>
      <p:ext uri="{BB962C8B-B14F-4D97-AF65-F5344CB8AC3E}">
        <p14:creationId xmlns:p14="http://schemas.microsoft.com/office/powerpoint/2010/main" val="3279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B-cel immuniteit</a:t>
            </a:r>
            <a:endParaRPr lang="nl-BE" altLang="nl-BE" sz="3200" dirty="0">
              <a:solidFill>
                <a:srgbClr val="0070C0"/>
              </a:solidFill>
              <a:latin typeface="Arial" charset="0"/>
            </a:endParaRPr>
          </a:p>
        </p:txBody>
      </p:sp>
      <p:sp>
        <p:nvSpPr>
          <p:cNvPr id="5" name="Text Box 4"/>
          <p:cNvSpPr txBox="1">
            <a:spLocks noChangeArrowheads="1"/>
          </p:cNvSpPr>
          <p:nvPr/>
        </p:nvSpPr>
        <p:spPr bwMode="auto">
          <a:xfrm>
            <a:off x="342900" y="2619892"/>
            <a:ext cx="84582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800" dirty="0" smtClean="0">
                <a:latin typeface="Arial" panose="020B0604020202020204" pitchFamily="34" charset="0"/>
                <a:cs typeface="Arial" panose="020B0604020202020204" pitchFamily="34" charset="0"/>
              </a:rPr>
              <a:t>Hoge antistoftiters belangrijk voor de </a:t>
            </a:r>
            <a:r>
              <a:rPr lang="nl-NL" altLang="nl-BE" sz="2800" dirty="0">
                <a:latin typeface="Arial" panose="020B0604020202020204" pitchFamily="34" charset="0"/>
                <a:cs typeface="Arial" panose="020B0604020202020204" pitchFamily="34" charset="0"/>
              </a:rPr>
              <a:t>efficiëntie van een </a:t>
            </a:r>
            <a:r>
              <a:rPr lang="nl-NL" altLang="nl-BE" sz="2800" dirty="0" smtClean="0">
                <a:latin typeface="Arial" panose="020B0604020202020204" pitchFamily="34" charset="0"/>
                <a:cs typeface="Arial" panose="020B0604020202020204" pitchFamily="34" charset="0"/>
              </a:rPr>
              <a:t>vaccin!</a:t>
            </a:r>
            <a:endParaRPr lang="nl-NL" altLang="nl-BE" i="1" dirty="0" smtClean="0">
              <a:latin typeface="Arial" panose="020B0604020202020204" pitchFamily="34" charset="0"/>
              <a:cs typeface="Arial" panose="020B0604020202020204" pitchFamily="34" charset="0"/>
            </a:endParaRPr>
          </a:p>
          <a:p>
            <a:endParaRPr lang="nl-NL" altLang="nl-BE" i="1" dirty="0">
              <a:latin typeface="Arial" panose="020B0604020202020204" pitchFamily="34" charset="0"/>
              <a:cs typeface="Arial" panose="020B0604020202020204" pitchFamily="34" charset="0"/>
            </a:endParaRPr>
          </a:p>
          <a:p>
            <a:r>
              <a:rPr lang="nl-NL" altLang="nl-BE" sz="2800" dirty="0" smtClean="0">
                <a:solidFill>
                  <a:srgbClr val="C00000"/>
                </a:solidFill>
                <a:latin typeface="Arial" panose="020B0604020202020204" pitchFamily="34" charset="0"/>
                <a:cs typeface="Arial" panose="020B0604020202020204" pitchFamily="34" charset="0"/>
                <a:sym typeface="Webdings" pitchFamily="18" charset="2"/>
              </a:rPr>
              <a:t>MAAR</a:t>
            </a:r>
          </a:p>
          <a:p>
            <a:endParaRPr lang="nl-NL" altLang="nl-BE" sz="1200" dirty="0">
              <a:solidFill>
                <a:srgbClr val="C00000"/>
              </a:solidFill>
              <a:latin typeface="Arial" panose="020B0604020202020204" pitchFamily="34" charset="0"/>
              <a:cs typeface="Arial" panose="020B0604020202020204" pitchFamily="34" charset="0"/>
              <a:sym typeface="Webdings" pitchFamily="18" charset="2"/>
            </a:endParaRPr>
          </a:p>
          <a:p>
            <a:pPr marL="704850" indent="-342900">
              <a:buFont typeface="Wingdings" panose="05000000000000000000" pitchFamily="2" charset="2"/>
              <a:buChar char="Ø"/>
            </a:pPr>
            <a:r>
              <a:rPr lang="nl-NL" altLang="nl-BE" sz="2800" dirty="0" smtClean="0">
                <a:latin typeface="Arial" panose="020B0604020202020204" pitchFamily="34" charset="0"/>
                <a:cs typeface="Arial" panose="020B0604020202020204" pitchFamily="34" charset="0"/>
                <a:sym typeface="Webdings" pitchFamily="18" charset="2"/>
              </a:rPr>
              <a:t>Kwaliteit </a:t>
            </a:r>
            <a:r>
              <a:rPr lang="nl-NL" altLang="nl-BE" sz="2800" dirty="0">
                <a:latin typeface="Arial" panose="020B0604020202020204" pitchFamily="34" charset="0"/>
                <a:cs typeface="Arial" panose="020B0604020202020204" pitchFamily="34" charset="0"/>
                <a:sym typeface="Webdings" pitchFamily="18" charset="2"/>
              </a:rPr>
              <a:t>van antistoffen</a:t>
            </a:r>
          </a:p>
          <a:p>
            <a:pPr marL="704850" indent="-342900"/>
            <a:r>
              <a:rPr lang="nl-NL" altLang="nl-BE" sz="2800" dirty="0">
                <a:latin typeface="Arial" panose="020B0604020202020204" pitchFamily="34" charset="0"/>
                <a:cs typeface="Arial" panose="020B0604020202020204" pitchFamily="34" charset="0"/>
                <a:sym typeface="Webdings" pitchFamily="18" charset="2"/>
              </a:rPr>
              <a:t>	</a:t>
            </a:r>
          </a:p>
          <a:p>
            <a:pPr marL="704850" indent="-342900">
              <a:buFont typeface="Wingdings" panose="05000000000000000000" pitchFamily="2" charset="2"/>
              <a:buChar char="Ø"/>
            </a:pPr>
            <a:r>
              <a:rPr lang="nl-NL" altLang="nl-BE" sz="2800" dirty="0" smtClean="0">
                <a:latin typeface="Arial" panose="020B0604020202020204" pitchFamily="34" charset="0"/>
                <a:cs typeface="Arial" panose="020B0604020202020204" pitchFamily="34" charset="0"/>
                <a:sym typeface="Webdings" pitchFamily="18" charset="2"/>
              </a:rPr>
              <a:t>Geheugen</a:t>
            </a:r>
            <a:endParaRPr lang="nl-NL" altLang="nl-BE" sz="2800" dirty="0">
              <a:latin typeface="Arial" panose="020B0604020202020204" pitchFamily="34" charset="0"/>
              <a:cs typeface="Arial" panose="020B0604020202020204" pitchFamily="34" charset="0"/>
              <a:sym typeface="Webdings" pitchFamily="18" charset="2"/>
            </a:endParaRPr>
          </a:p>
        </p:txBody>
      </p:sp>
      <p:sp>
        <p:nvSpPr>
          <p:cNvPr id="6"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 name="Text Box 4"/>
          <p:cNvSpPr txBox="1">
            <a:spLocks noChangeArrowheads="1"/>
          </p:cNvSpPr>
          <p:nvPr/>
        </p:nvSpPr>
        <p:spPr bwMode="auto">
          <a:xfrm>
            <a:off x="380534" y="1079501"/>
            <a:ext cx="85348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800" dirty="0">
                <a:solidFill>
                  <a:srgbClr val="00B0F0"/>
                </a:solidFill>
                <a:latin typeface="Arial" panose="020B0604020202020204" pitchFamily="34" charset="0"/>
                <a:cs typeface="Arial" panose="020B0604020202020204" pitchFamily="34" charset="0"/>
                <a:sym typeface="Webdings" pitchFamily="18" charset="2"/>
              </a:rPr>
              <a:t>R</a:t>
            </a:r>
            <a:r>
              <a:rPr lang="nl-NL" altLang="nl-BE" sz="2800" dirty="0" smtClean="0">
                <a:solidFill>
                  <a:srgbClr val="00B0F0"/>
                </a:solidFill>
                <a:latin typeface="Arial" panose="020B0604020202020204" pitchFamily="34" charset="0"/>
                <a:cs typeface="Arial" panose="020B0604020202020204" pitchFamily="34" charset="0"/>
                <a:sym typeface="Webdings" pitchFamily="18" charset="2"/>
              </a:rPr>
              <a:t>ol </a:t>
            </a:r>
            <a:r>
              <a:rPr lang="nl-NL" altLang="nl-BE" sz="2800" dirty="0">
                <a:solidFill>
                  <a:srgbClr val="00B0F0"/>
                </a:solidFill>
                <a:latin typeface="Arial" panose="020B0604020202020204" pitchFamily="34" charset="0"/>
                <a:cs typeface="Arial" panose="020B0604020202020204" pitchFamily="34" charset="0"/>
                <a:sym typeface="Webdings" pitchFamily="18" charset="2"/>
              </a:rPr>
              <a:t>van antistoffen</a:t>
            </a:r>
            <a:r>
              <a:rPr lang="nl-NL" altLang="nl-BE" sz="2800" dirty="0" smtClean="0">
                <a:solidFill>
                  <a:srgbClr val="00B0F0"/>
                </a:solidFill>
                <a:latin typeface="Arial" panose="020B0604020202020204" pitchFamily="34" charset="0"/>
                <a:cs typeface="Arial" panose="020B0604020202020204" pitchFamily="34" charset="0"/>
                <a:sym typeface="Webdings" pitchFamily="18" charset="2"/>
              </a:rPr>
              <a:t>:</a:t>
            </a:r>
          </a:p>
          <a:p>
            <a:r>
              <a:rPr lang="nl-NL" altLang="nl-BE" dirty="0">
                <a:latin typeface="Arial" panose="020B0604020202020204" pitchFamily="34" charset="0"/>
                <a:cs typeface="Arial" panose="020B0604020202020204" pitchFamily="34" charset="0"/>
                <a:sym typeface="Webdings" pitchFamily="18" charset="2"/>
              </a:rPr>
              <a:t>	</a:t>
            </a:r>
            <a:r>
              <a:rPr lang="nl-NL" altLang="nl-BE" dirty="0" smtClean="0">
                <a:latin typeface="Arial" panose="020B0604020202020204" pitchFamily="34" charset="0"/>
                <a:cs typeface="Arial" panose="020B0604020202020204" pitchFamily="34" charset="0"/>
                <a:sym typeface="Wingdings" panose="05000000000000000000" pitchFamily="2" charset="2"/>
              </a:rPr>
              <a:t></a:t>
            </a:r>
            <a:r>
              <a:rPr lang="nl-NL" altLang="nl-BE" dirty="0" smtClean="0">
                <a:latin typeface="Arial" panose="020B0604020202020204" pitchFamily="34" charset="0"/>
                <a:cs typeface="Arial" panose="020B0604020202020204" pitchFamily="34" charset="0"/>
                <a:sym typeface="Webdings" pitchFamily="18" charset="2"/>
              </a:rPr>
              <a:t> </a:t>
            </a:r>
            <a:r>
              <a:rPr lang="nl-NL" altLang="nl-BE" sz="2800" dirty="0">
                <a:latin typeface="Arial" panose="020B0604020202020204" pitchFamily="34" charset="0"/>
                <a:cs typeface="Arial" panose="020B0604020202020204" pitchFamily="34" charset="0"/>
                <a:sym typeface="Webdings" pitchFamily="18" charset="2"/>
              </a:rPr>
              <a:t>snelle vermindering van de </a:t>
            </a:r>
            <a:r>
              <a:rPr lang="nl-NL" altLang="nl-BE" sz="2800" dirty="0" smtClean="0">
                <a:latin typeface="Arial" panose="020B0604020202020204" pitchFamily="34" charset="0"/>
                <a:cs typeface="Arial" panose="020B0604020202020204" pitchFamily="34" charset="0"/>
                <a:sym typeface="Webdings" pitchFamily="18" charset="2"/>
              </a:rPr>
              <a:t>microben</a:t>
            </a:r>
            <a:endParaRPr lang="nl-NL" altLang="nl-BE" dirty="0">
              <a:latin typeface="Arial" panose="020B0604020202020204" pitchFamily="34" charset="0"/>
              <a:cs typeface="Arial" panose="020B0604020202020204" pitchFamily="34" charset="0"/>
              <a:sym typeface="Webdings" pitchFamily="18" charset="2"/>
            </a:endParaRPr>
          </a:p>
          <a:p>
            <a:r>
              <a:rPr lang="nl-NL" altLang="nl-BE" dirty="0">
                <a:latin typeface="Arial" panose="020B0604020202020204" pitchFamily="34" charset="0"/>
                <a:cs typeface="Arial" panose="020B0604020202020204" pitchFamily="34" charset="0"/>
                <a:sym typeface="Webdings" pitchFamily="18" charset="2"/>
              </a:rPr>
              <a:t>	</a:t>
            </a:r>
            <a:endParaRPr lang="nl-NL" altLang="nl-BE"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34994"/>
            <a:ext cx="2664296" cy="177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36871" y="5797251"/>
            <a:ext cx="85717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622300" indent="-622300"/>
            <a:r>
              <a:rPr lang="nl-NL" altLang="nl-BE" sz="2200" b="1" dirty="0">
                <a:solidFill>
                  <a:srgbClr val="00B0F0"/>
                </a:solidFill>
                <a:latin typeface="Arial" panose="020B0604020202020204" pitchFamily="34" charset="0"/>
                <a:cs typeface="Arial" panose="020B0604020202020204" pitchFamily="34" charset="0"/>
                <a:sym typeface="Symbol" pitchFamily="18" charset="2"/>
              </a:rPr>
              <a:t>Tijd</a:t>
            </a:r>
            <a:r>
              <a:rPr lang="nl-NL" altLang="nl-BE" sz="2200" dirty="0">
                <a:latin typeface="Arial" panose="020B0604020202020204" pitchFamily="34" charset="0"/>
                <a:cs typeface="Arial" panose="020B0604020202020204" pitchFamily="34" charset="0"/>
                <a:sym typeface="Symbol" pitchFamily="18" charset="2"/>
              </a:rPr>
              <a:t> is </a:t>
            </a:r>
            <a:r>
              <a:rPr lang="nl-NL" altLang="nl-BE" sz="2200" dirty="0" smtClean="0">
                <a:latin typeface="Arial" panose="020B0604020202020204" pitchFamily="34" charset="0"/>
                <a:cs typeface="Arial" panose="020B0604020202020204" pitchFamily="34" charset="0"/>
                <a:sym typeface="Symbol" pitchFamily="18" charset="2"/>
              </a:rPr>
              <a:t>een </a:t>
            </a:r>
            <a:r>
              <a:rPr lang="nl-NL" altLang="nl-BE" sz="2200" dirty="0">
                <a:latin typeface="Arial" panose="020B0604020202020204" pitchFamily="34" charset="0"/>
                <a:cs typeface="Arial" panose="020B0604020202020204" pitchFamily="34" charset="0"/>
                <a:sym typeface="Symbol" pitchFamily="18" charset="2"/>
              </a:rPr>
              <a:t>essentiële </a:t>
            </a:r>
            <a:r>
              <a:rPr lang="nl-NL" altLang="nl-BE" sz="2200" dirty="0" smtClean="0">
                <a:latin typeface="Arial" panose="020B0604020202020204" pitchFamily="34" charset="0"/>
                <a:cs typeface="Arial" panose="020B0604020202020204" pitchFamily="34" charset="0"/>
                <a:sym typeface="Symbol" pitchFamily="18" charset="2"/>
              </a:rPr>
              <a:t>factor</a:t>
            </a:r>
            <a:r>
              <a:rPr lang="nl-NL" altLang="nl-BE" sz="2200" dirty="0">
                <a:latin typeface="Arial" panose="020B0604020202020204" pitchFamily="34" charset="0"/>
                <a:cs typeface="Arial" panose="020B0604020202020204" pitchFamily="34" charset="0"/>
                <a:sym typeface="Symbol" pitchFamily="18" charset="2"/>
              </a:rPr>
              <a:t> </a:t>
            </a:r>
            <a:r>
              <a:rPr lang="nl-NL" altLang="nl-BE" sz="2200" dirty="0" smtClean="0">
                <a:latin typeface="Arial" panose="020B0604020202020204" pitchFamily="34" charset="0"/>
                <a:cs typeface="Arial" panose="020B0604020202020204" pitchFamily="34" charset="0"/>
                <a:sym typeface="Symbol" pitchFamily="18" charset="2"/>
              </a:rPr>
              <a:t>4-6 maanden</a:t>
            </a:r>
            <a:endParaRPr lang="nl-NL" altLang="nl-BE" sz="2200" dirty="0">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399668" y="1339631"/>
            <a:ext cx="51812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b="1" dirty="0" smtClean="0">
                <a:solidFill>
                  <a:srgbClr val="C00000"/>
                </a:solidFill>
                <a:latin typeface="Arial" panose="020B0604020202020204" pitchFamily="34" charset="0"/>
                <a:cs typeface="Arial" panose="020B0604020202020204" pitchFamily="34" charset="0"/>
              </a:rPr>
              <a:t>Kwaliteitsvolle antistoffen?</a:t>
            </a:r>
          </a:p>
          <a:p>
            <a:r>
              <a:rPr lang="nl-NL" altLang="nl-BE" b="1" dirty="0">
                <a:solidFill>
                  <a:srgbClr val="C00000"/>
                </a:solidFill>
                <a:latin typeface="Arial" panose="020B0604020202020204" pitchFamily="34" charset="0"/>
                <a:cs typeface="Arial" panose="020B0604020202020204" pitchFamily="34" charset="0"/>
              </a:rPr>
              <a:t>	</a:t>
            </a:r>
            <a:r>
              <a:rPr lang="nl-NL" altLang="nl-BE" b="1" dirty="0" smtClean="0">
                <a:solidFill>
                  <a:srgbClr val="C00000"/>
                </a:solidFill>
                <a:latin typeface="Arial" panose="020B0604020202020204" pitchFamily="34" charset="0"/>
                <a:cs typeface="Arial" panose="020B0604020202020204" pitchFamily="34" charset="0"/>
              </a:rPr>
              <a:t>			</a:t>
            </a:r>
          </a:p>
          <a:p>
            <a:r>
              <a:rPr lang="nl-NL" altLang="nl-BE" b="1" dirty="0">
                <a:solidFill>
                  <a:srgbClr val="C00000"/>
                </a:solidFill>
                <a:latin typeface="Arial" panose="020B0604020202020204" pitchFamily="34" charset="0"/>
                <a:cs typeface="Arial" panose="020B0604020202020204" pitchFamily="34" charset="0"/>
              </a:rPr>
              <a:t>	</a:t>
            </a:r>
            <a:r>
              <a:rPr lang="nl-NL" altLang="nl-BE" b="1" dirty="0" smtClean="0">
                <a:solidFill>
                  <a:srgbClr val="C00000"/>
                </a:solidFill>
                <a:latin typeface="Arial" panose="020B0604020202020204" pitchFamily="34" charset="0"/>
                <a:cs typeface="Arial" panose="020B0604020202020204" pitchFamily="34" charset="0"/>
              </a:rPr>
              <a:t>	</a:t>
            </a:r>
            <a:r>
              <a:rPr lang="nl-NL" altLang="nl-BE"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nl-NL" altLang="nl-BE" b="1" dirty="0" smtClean="0">
                <a:solidFill>
                  <a:srgbClr val="C00000"/>
                </a:solidFill>
                <a:latin typeface="Arial" panose="020B0604020202020204" pitchFamily="34" charset="0"/>
                <a:cs typeface="Arial" panose="020B0604020202020204" pitchFamily="34" charset="0"/>
              </a:rPr>
              <a:t>RIJPINGSPROCES</a:t>
            </a:r>
            <a:endParaRPr lang="nl-NL" altLang="nl-BE" b="1" dirty="0">
              <a:solidFill>
                <a:srgbClr val="C000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413906" y="2564904"/>
            <a:ext cx="66955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200" dirty="0" smtClean="0">
                <a:latin typeface="Arial" panose="020B0604020202020204" pitchFamily="34" charset="0"/>
                <a:cs typeface="Arial" panose="020B0604020202020204" pitchFamily="34" charset="0"/>
              </a:rPr>
              <a:t> </a:t>
            </a:r>
            <a:endParaRPr lang="nl-NL" altLang="nl-BE" sz="2200" dirty="0">
              <a:latin typeface="Arial" panose="020B0604020202020204" pitchFamily="34" charset="0"/>
              <a:cs typeface="Arial" panose="020B0604020202020204" pitchFamily="34" charset="0"/>
            </a:endParaRPr>
          </a:p>
          <a:p>
            <a:pPr marL="622300" defTabSz="712788">
              <a:tabLst>
                <a:tab pos="180975" algn="l"/>
              </a:tabLst>
            </a:pPr>
            <a:r>
              <a:rPr lang="nl-NL" altLang="nl-BE" sz="2200" dirty="0" smtClean="0">
                <a:latin typeface="Arial" panose="020B0604020202020204" pitchFamily="34" charset="0"/>
                <a:cs typeface="Arial" panose="020B0604020202020204" pitchFamily="34" charset="0"/>
              </a:rPr>
              <a:t>Eerste antistoffen = </a:t>
            </a:r>
            <a:r>
              <a:rPr lang="nl-NL" altLang="nl-BE" sz="2200" dirty="0" err="1" smtClean="0">
                <a:solidFill>
                  <a:srgbClr val="00B0F0"/>
                </a:solidFill>
                <a:latin typeface="Arial" panose="020B0604020202020204" pitchFamily="34" charset="0"/>
                <a:cs typeface="Arial" panose="020B0604020202020204" pitchFamily="34" charset="0"/>
              </a:rPr>
              <a:t>IgM</a:t>
            </a:r>
            <a:endParaRPr lang="nl-NL" altLang="nl-BE" sz="2200" dirty="0" smtClean="0">
              <a:solidFill>
                <a:srgbClr val="00B0F0"/>
              </a:solidFill>
              <a:latin typeface="Arial" panose="020B0604020202020204" pitchFamily="34" charset="0"/>
              <a:cs typeface="Arial" panose="020B0604020202020204" pitchFamily="34" charset="0"/>
            </a:endParaRPr>
          </a:p>
          <a:p>
            <a:pPr marL="622300" defTabSz="712788">
              <a:tabLst>
                <a:tab pos="180975" algn="l"/>
              </a:tabLst>
            </a:pPr>
            <a:r>
              <a:rPr lang="nl-NL" altLang="nl-BE" sz="2200" dirty="0" smtClean="0">
                <a:latin typeface="Arial" panose="020B0604020202020204" pitchFamily="34" charset="0"/>
                <a:cs typeface="Arial" panose="020B0604020202020204" pitchFamily="34" charset="0"/>
              </a:rPr>
              <a:t>		- zwakke binding met </a:t>
            </a:r>
            <a:r>
              <a:rPr lang="nl-NL" altLang="nl-BE" sz="2200" dirty="0">
                <a:latin typeface="Arial" panose="020B0604020202020204" pitchFamily="34" charset="0"/>
                <a:cs typeface="Arial" panose="020B0604020202020204" pitchFamily="34" charset="0"/>
              </a:rPr>
              <a:t>a</a:t>
            </a:r>
            <a:r>
              <a:rPr lang="nl-NL" altLang="nl-BE" sz="2200" dirty="0" smtClean="0">
                <a:latin typeface="Arial" panose="020B0604020202020204" pitchFamily="34" charset="0"/>
                <a:cs typeface="Arial" panose="020B0604020202020204" pitchFamily="34" charset="0"/>
              </a:rPr>
              <a:t>ntigen of microbe</a:t>
            </a:r>
          </a:p>
          <a:p>
            <a:pPr marL="622300" defTabSz="712788">
              <a:tabLst>
                <a:tab pos="180975" algn="l"/>
                <a:tab pos="1435100" algn="l"/>
              </a:tabLst>
            </a:pPr>
            <a:r>
              <a:rPr lang="nl-NL" altLang="nl-BE" sz="2200" dirty="0">
                <a:latin typeface="Arial" panose="020B0604020202020204" pitchFamily="34" charset="0"/>
                <a:cs typeface="Arial" panose="020B0604020202020204" pitchFamily="34" charset="0"/>
              </a:rPr>
              <a:t>	</a:t>
            </a:r>
            <a:r>
              <a:rPr lang="nl-NL" altLang="nl-BE" sz="2200" dirty="0" smtClean="0">
                <a:latin typeface="Arial" panose="020B0604020202020204" pitchFamily="34" charset="0"/>
                <a:cs typeface="Arial" panose="020B0604020202020204" pitchFamily="34" charset="0"/>
              </a:rPr>
              <a:t>- korte levensduur</a:t>
            </a:r>
            <a:endParaRPr lang="nl-NL" altLang="nl-BE" sz="2200" dirty="0">
              <a:latin typeface="Arial" panose="020B0604020202020204" pitchFamily="34" charset="0"/>
              <a:cs typeface="Arial" panose="020B0604020202020204" pitchFamily="34" charset="0"/>
            </a:endParaRPr>
          </a:p>
          <a:p>
            <a:r>
              <a:rPr lang="nl-NL" altLang="nl-BE" sz="2200" dirty="0">
                <a:latin typeface="Arial" panose="020B0604020202020204" pitchFamily="34" charset="0"/>
                <a:cs typeface="Arial" panose="020B0604020202020204" pitchFamily="34" charset="0"/>
              </a:rPr>
              <a:t>				</a:t>
            </a:r>
            <a:r>
              <a:rPr lang="nl-NL" altLang="nl-BE" sz="2200" dirty="0" smtClean="0">
                <a:latin typeface="Arial" panose="020B0604020202020204" pitchFamily="34" charset="0"/>
                <a:cs typeface="Arial" panose="020B0604020202020204" pitchFamily="34" charset="0"/>
                <a:sym typeface="Symbol" pitchFamily="18" charset="2"/>
              </a:rPr>
              <a:t></a:t>
            </a:r>
            <a:endParaRPr lang="nl-NL" altLang="nl-BE" sz="2200" dirty="0">
              <a:latin typeface="Arial" panose="020B0604020202020204" pitchFamily="34" charset="0"/>
              <a:cs typeface="Arial" panose="020B0604020202020204" pitchFamily="34" charset="0"/>
            </a:endParaRPr>
          </a:p>
          <a:p>
            <a:pPr marL="622300"/>
            <a:r>
              <a:rPr lang="nl-NL" altLang="nl-BE" sz="2200" dirty="0" smtClean="0">
                <a:latin typeface="Arial" panose="020B0604020202020204" pitchFamily="34" charset="0"/>
                <a:cs typeface="Arial" panose="020B0604020202020204" pitchFamily="34" charset="0"/>
              </a:rPr>
              <a:t>Na rijping = </a:t>
            </a:r>
            <a:r>
              <a:rPr lang="nl-NL" altLang="nl-BE" sz="2200" dirty="0" smtClean="0">
                <a:solidFill>
                  <a:srgbClr val="00B0F0"/>
                </a:solidFill>
                <a:latin typeface="Arial" panose="020B0604020202020204" pitchFamily="34" charset="0"/>
                <a:cs typeface="Arial" panose="020B0604020202020204" pitchFamily="34" charset="0"/>
              </a:rPr>
              <a:t>IgG</a:t>
            </a:r>
          </a:p>
          <a:p>
            <a:pPr marL="622300">
              <a:tabLst>
                <a:tab pos="1435100" algn="l"/>
              </a:tabLst>
            </a:pPr>
            <a:r>
              <a:rPr lang="nl-NL" altLang="nl-BE" sz="2200" dirty="0">
                <a:latin typeface="Arial" panose="020B0604020202020204" pitchFamily="34" charset="0"/>
                <a:cs typeface="Arial" panose="020B0604020202020204" pitchFamily="34" charset="0"/>
              </a:rPr>
              <a:t>	</a:t>
            </a:r>
            <a:r>
              <a:rPr lang="nl-NL" altLang="nl-BE" sz="2200" dirty="0" smtClean="0">
                <a:latin typeface="Arial" panose="020B0604020202020204" pitchFamily="34" charset="0"/>
                <a:cs typeface="Arial" panose="020B0604020202020204" pitchFamily="34" charset="0"/>
              </a:rPr>
              <a:t>- antistoffen met sterke binding</a:t>
            </a:r>
          </a:p>
          <a:p>
            <a:pPr marL="622300">
              <a:tabLst>
                <a:tab pos="1435100" algn="l"/>
              </a:tabLst>
            </a:pPr>
            <a:r>
              <a:rPr lang="nl-NL" altLang="nl-BE" sz="2200" dirty="0">
                <a:latin typeface="Arial" panose="020B0604020202020204" pitchFamily="34" charset="0"/>
                <a:cs typeface="Arial" panose="020B0604020202020204" pitchFamily="34" charset="0"/>
              </a:rPr>
              <a:t>	</a:t>
            </a:r>
            <a:r>
              <a:rPr lang="nl-NL" altLang="nl-BE" sz="2200" dirty="0" smtClean="0">
                <a:latin typeface="Arial" panose="020B0604020202020204" pitchFamily="34" charset="0"/>
                <a:cs typeface="Arial" panose="020B0604020202020204" pitchFamily="34" charset="0"/>
              </a:rPr>
              <a:t>- lange levensduur</a:t>
            </a:r>
            <a:endParaRPr lang="nl-NL" altLang="nl-BE" sz="2200" dirty="0">
              <a:latin typeface="Arial" panose="020B0604020202020204" pitchFamily="34" charset="0"/>
              <a:cs typeface="Arial" panose="020B0604020202020204" pitchFamily="34" charset="0"/>
            </a:endParaRPr>
          </a:p>
        </p:txBody>
      </p:sp>
      <p:sp>
        <p:nvSpPr>
          <p:cNvPr id="1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B-cel immuniteit</a:t>
            </a:r>
            <a:endParaRPr lang="nl-BE" altLang="nl-BE" sz="3200" dirty="0">
              <a:solidFill>
                <a:srgbClr val="0070C0"/>
              </a:solidFill>
              <a:latin typeface="Arial" charset="0"/>
            </a:endParaRPr>
          </a:p>
        </p:txBody>
      </p:sp>
      <p:sp>
        <p:nvSpPr>
          <p:cNvPr id="7"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13" name="Groep 12"/>
          <p:cNvGrpSpPr/>
          <p:nvPr/>
        </p:nvGrpSpPr>
        <p:grpSpPr>
          <a:xfrm>
            <a:off x="7454525" y="3439353"/>
            <a:ext cx="1460875" cy="2824392"/>
            <a:chOff x="7454525" y="3439353"/>
            <a:chExt cx="1460875" cy="2824392"/>
          </a:xfrm>
        </p:grpSpPr>
        <p:sp>
          <p:nvSpPr>
            <p:cNvPr id="4" name="Rechthoek 3"/>
            <p:cNvSpPr/>
            <p:nvPr/>
          </p:nvSpPr>
          <p:spPr>
            <a:xfrm rot="17912647">
              <a:off x="6757829" y="5508460"/>
              <a:ext cx="1451979" cy="5858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p:cNvSpPr/>
            <p:nvPr/>
          </p:nvSpPr>
          <p:spPr>
            <a:xfrm rot="3687353" flipV="1">
              <a:off x="7484201" y="5508462"/>
              <a:ext cx="1451979" cy="5858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p:nvSpPr>
          <p:spPr>
            <a:xfrm rot="16200000">
              <a:off x="7130465" y="4170178"/>
              <a:ext cx="1451979" cy="131045"/>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Stroomdiagram: Ponsband 4"/>
            <p:cNvSpPr/>
            <p:nvPr/>
          </p:nvSpPr>
          <p:spPr>
            <a:xfrm>
              <a:off x="7928715" y="3439353"/>
              <a:ext cx="986685" cy="725989"/>
            </a:xfrm>
            <a:prstGeom prst="flowChartPunchedTap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5" name="Groep 14"/>
          <p:cNvGrpSpPr/>
          <p:nvPr/>
        </p:nvGrpSpPr>
        <p:grpSpPr>
          <a:xfrm>
            <a:off x="6511531" y="5037370"/>
            <a:ext cx="2632065" cy="1729632"/>
            <a:chOff x="6511531" y="5037370"/>
            <a:chExt cx="2632065" cy="1729632"/>
          </a:xfrm>
        </p:grpSpPr>
        <p:sp>
          <p:nvSpPr>
            <p:cNvPr id="2" name="Stroomdiagram: Samenvoegen 1"/>
            <p:cNvSpPr/>
            <p:nvPr/>
          </p:nvSpPr>
          <p:spPr>
            <a:xfrm flipV="1">
              <a:off x="7308304" y="5037370"/>
              <a:ext cx="1096303" cy="115212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Stroomdiagram: Uitstel 13"/>
            <p:cNvSpPr/>
            <p:nvPr/>
          </p:nvSpPr>
          <p:spPr>
            <a:xfrm rot="16200000">
              <a:off x="7532608" y="5156013"/>
              <a:ext cx="589912" cy="263206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21735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3"/>
                                        </p:tgtEl>
                                        <p:attrNameLst>
                                          <p:attrName>r</p:attrName>
                                        </p:attrNameLst>
                                      </p:cBhvr>
                                    </p:animRot>
                                    <p:animRot by="-240000">
                                      <p:cBhvr>
                                        <p:cTn id="35" dur="200" fill="hold">
                                          <p:stCondLst>
                                            <p:cond delay="200"/>
                                          </p:stCondLst>
                                        </p:cTn>
                                        <p:tgtEl>
                                          <p:spTgt spid="13"/>
                                        </p:tgtEl>
                                        <p:attrNameLst>
                                          <p:attrName>r</p:attrName>
                                        </p:attrNameLst>
                                      </p:cBhvr>
                                    </p:animRot>
                                    <p:animRot by="240000">
                                      <p:cBhvr>
                                        <p:cTn id="36" dur="200" fill="hold">
                                          <p:stCondLst>
                                            <p:cond delay="400"/>
                                          </p:stCondLst>
                                        </p:cTn>
                                        <p:tgtEl>
                                          <p:spTgt spid="13"/>
                                        </p:tgtEl>
                                        <p:attrNameLst>
                                          <p:attrName>r</p:attrName>
                                        </p:attrNameLst>
                                      </p:cBhvr>
                                    </p:animRot>
                                    <p:animRot by="-240000">
                                      <p:cBhvr>
                                        <p:cTn id="37" dur="200" fill="hold">
                                          <p:stCondLst>
                                            <p:cond delay="600"/>
                                          </p:stCondLst>
                                        </p:cTn>
                                        <p:tgtEl>
                                          <p:spTgt spid="13"/>
                                        </p:tgtEl>
                                        <p:attrNameLst>
                                          <p:attrName>r</p:attrName>
                                        </p:attrNameLst>
                                      </p:cBhvr>
                                    </p:animRot>
                                    <p:animRot by="120000">
                                      <p:cBhvr>
                                        <p:cTn id="38" dur="200" fill="hold">
                                          <p:stCondLst>
                                            <p:cond delay="800"/>
                                          </p:stCondLst>
                                        </p:cTn>
                                        <p:tgtEl>
                                          <p:spTgt spid="1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5868144" y="4805657"/>
            <a:ext cx="3275856" cy="2052343"/>
          </a:xfrm>
          <a:prstGeom prst="rect">
            <a:avLst/>
          </a:prstGeom>
        </p:spPr>
      </p:pic>
      <p:sp>
        <p:nvSpPr>
          <p:cNvPr id="2" name="Text Box 48"/>
          <p:cNvSpPr txBox="1">
            <a:spLocks noChangeArrowheads="1"/>
          </p:cNvSpPr>
          <p:nvPr/>
        </p:nvSpPr>
        <p:spPr bwMode="auto">
          <a:xfrm>
            <a:off x="179388" y="152400"/>
            <a:ext cx="8736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charset="0"/>
                <a:ea typeface="MS PGothic" pitchFamily="34" charset="-128"/>
              </a:defRPr>
            </a:lvl1pPr>
            <a:lvl2pPr marL="742950" indent="-285750" eaLnBrk="0" hangingPunct="0">
              <a:defRPr sz="2000">
                <a:solidFill>
                  <a:schemeClr val="bg1"/>
                </a:solidFill>
                <a:latin typeface="Verdana" charset="0"/>
                <a:ea typeface="MS PGothic" pitchFamily="34" charset="-128"/>
              </a:defRPr>
            </a:lvl2pPr>
            <a:lvl3pPr marL="1143000" indent="-228600" eaLnBrk="0" hangingPunct="0">
              <a:defRPr sz="2000">
                <a:solidFill>
                  <a:schemeClr val="bg1"/>
                </a:solidFill>
                <a:latin typeface="Verdana" charset="0"/>
                <a:ea typeface="MS PGothic" pitchFamily="34" charset="-128"/>
              </a:defRPr>
            </a:lvl3pPr>
            <a:lvl4pPr marL="1600200" indent="-228600" eaLnBrk="0" hangingPunct="0">
              <a:defRPr sz="2000">
                <a:solidFill>
                  <a:schemeClr val="bg1"/>
                </a:solidFill>
                <a:latin typeface="Verdana" charset="0"/>
                <a:ea typeface="MS PGothic" pitchFamily="34" charset="-128"/>
              </a:defRPr>
            </a:lvl4pPr>
            <a:lvl5pPr marL="2057400" indent="-228600" eaLnBrk="0" hangingPunct="0">
              <a:defRPr sz="2000">
                <a:solidFill>
                  <a:schemeClr val="bg1"/>
                </a:solidFill>
                <a:latin typeface="Verdana" charset="0"/>
                <a:ea typeface="MS PGothic" pitchFamily="34" charset="-128"/>
              </a:defRPr>
            </a:lvl5pPr>
            <a:lvl6pPr marL="2514600" indent="-228600" eaLnBrk="0" fontAlgn="base" hangingPunct="0">
              <a:spcBef>
                <a:spcPct val="0"/>
              </a:spcBef>
              <a:spcAft>
                <a:spcPct val="0"/>
              </a:spcAft>
              <a:defRPr sz="2000">
                <a:solidFill>
                  <a:schemeClr val="bg1"/>
                </a:solidFill>
                <a:latin typeface="Verdana" charset="0"/>
                <a:ea typeface="MS PGothic" pitchFamily="34" charset="-128"/>
              </a:defRPr>
            </a:lvl6pPr>
            <a:lvl7pPr marL="2971800" indent="-228600" eaLnBrk="0" fontAlgn="base" hangingPunct="0">
              <a:spcBef>
                <a:spcPct val="0"/>
              </a:spcBef>
              <a:spcAft>
                <a:spcPct val="0"/>
              </a:spcAft>
              <a:defRPr sz="2000">
                <a:solidFill>
                  <a:schemeClr val="bg1"/>
                </a:solidFill>
                <a:latin typeface="Verdana" charset="0"/>
                <a:ea typeface="MS PGothic" pitchFamily="34" charset="-128"/>
              </a:defRPr>
            </a:lvl7pPr>
            <a:lvl8pPr marL="3429000" indent="-228600" eaLnBrk="0" fontAlgn="base" hangingPunct="0">
              <a:spcBef>
                <a:spcPct val="0"/>
              </a:spcBef>
              <a:spcAft>
                <a:spcPct val="0"/>
              </a:spcAft>
              <a:defRPr sz="2000">
                <a:solidFill>
                  <a:schemeClr val="bg1"/>
                </a:solidFill>
                <a:latin typeface="Verdana" charset="0"/>
                <a:ea typeface="MS PGothic" pitchFamily="34" charset="-128"/>
              </a:defRPr>
            </a:lvl8pPr>
            <a:lvl9pPr marL="3886200" indent="-228600" eaLnBrk="0" fontAlgn="base" hangingPunct="0">
              <a:spcBef>
                <a:spcPct val="0"/>
              </a:spcBef>
              <a:spcAft>
                <a:spcPct val="0"/>
              </a:spcAft>
              <a:defRPr sz="2000">
                <a:solidFill>
                  <a:schemeClr val="bg1"/>
                </a:solidFill>
                <a:latin typeface="Verdana" charset="0"/>
                <a:ea typeface="MS PGothic" pitchFamily="34" charset="-128"/>
              </a:defRPr>
            </a:lvl9pPr>
          </a:lstStyle>
          <a:p>
            <a:pPr algn="ctr" eaLnBrk="1" hangingPunct="1"/>
            <a:r>
              <a:rPr lang="nl-BE" altLang="nl-BE" sz="3200" dirty="0" smtClean="0">
                <a:solidFill>
                  <a:srgbClr val="0070C0"/>
                </a:solidFill>
                <a:latin typeface="Arial" charset="0"/>
              </a:rPr>
              <a:t>B-cel geheugencellen</a:t>
            </a:r>
            <a:endParaRPr lang="nl-BE" altLang="nl-BE" sz="3200" dirty="0">
              <a:solidFill>
                <a:srgbClr val="0070C0"/>
              </a:solidFill>
              <a:latin typeface="Arial" charset="0"/>
            </a:endParaRPr>
          </a:p>
        </p:txBody>
      </p:sp>
      <p:sp>
        <p:nvSpPr>
          <p:cNvPr id="6" name="Text Box 3"/>
          <p:cNvSpPr txBox="1">
            <a:spLocks noChangeArrowheads="1"/>
          </p:cNvSpPr>
          <p:nvPr/>
        </p:nvSpPr>
        <p:spPr bwMode="auto">
          <a:xfrm>
            <a:off x="304800" y="1321604"/>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nl-NL" altLang="nl-BE" sz="2800" b="1" dirty="0">
                <a:solidFill>
                  <a:srgbClr val="92D050"/>
                </a:solidFill>
                <a:latin typeface="Arial" panose="020B0604020202020204" pitchFamily="34" charset="0"/>
                <a:cs typeface="Arial" panose="020B0604020202020204" pitchFamily="34" charset="0"/>
              </a:rPr>
              <a:t>De werking van geheugencellen</a:t>
            </a:r>
          </a:p>
        </p:txBody>
      </p:sp>
      <p:sp>
        <p:nvSpPr>
          <p:cNvPr id="7" name="Text Box 4"/>
          <p:cNvSpPr txBox="1">
            <a:spLocks noChangeArrowheads="1"/>
          </p:cNvSpPr>
          <p:nvPr/>
        </p:nvSpPr>
        <p:spPr bwMode="auto">
          <a:xfrm>
            <a:off x="396057" y="2016275"/>
            <a:ext cx="855027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nl-NL" altLang="nl-BE" dirty="0">
                <a:latin typeface="Arial" panose="020B0604020202020204" pitchFamily="34" charset="0"/>
                <a:cs typeface="Arial" panose="020B0604020202020204" pitchFamily="34" charset="0"/>
              </a:rPr>
              <a:t>N</a:t>
            </a:r>
            <a:r>
              <a:rPr lang="nl-NL" altLang="nl-BE" dirty="0" smtClean="0">
                <a:latin typeface="Arial" panose="020B0604020202020204" pitchFamily="34" charset="0"/>
                <a:cs typeface="Arial" panose="020B0604020202020204" pitchFamily="34" charset="0"/>
              </a:rPr>
              <a:t>ieuw </a:t>
            </a:r>
            <a:r>
              <a:rPr lang="nl-NL" altLang="nl-BE" dirty="0">
                <a:latin typeface="Arial" panose="020B0604020202020204" pitchFamily="34" charset="0"/>
                <a:cs typeface="Arial" panose="020B0604020202020204" pitchFamily="34" charset="0"/>
              </a:rPr>
              <a:t>contact met hetzelfde m</a:t>
            </a:r>
            <a:r>
              <a:rPr lang="nl-NL" altLang="nl-BE" dirty="0" smtClean="0">
                <a:latin typeface="Arial" panose="020B0604020202020204" pitchFamily="34" charset="0"/>
                <a:cs typeface="Arial" panose="020B0604020202020204" pitchFamily="34" charset="0"/>
              </a:rPr>
              <a:t>icrobe</a:t>
            </a:r>
            <a:endParaRPr lang="nl-NL" altLang="nl-BE" dirty="0">
              <a:latin typeface="Arial" panose="020B0604020202020204" pitchFamily="34" charset="0"/>
              <a:cs typeface="Arial" panose="020B0604020202020204" pitchFamily="34" charset="0"/>
            </a:endParaRPr>
          </a:p>
          <a:p>
            <a:pPr algn="ctr"/>
            <a:r>
              <a:rPr lang="en-GB" altLang="nl-BE" dirty="0" smtClean="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nl-NL" altLang="nl-BE" dirty="0">
              <a:latin typeface="Arial" panose="020B0604020202020204" pitchFamily="34" charset="0"/>
              <a:cs typeface="Arial" panose="020B0604020202020204" pitchFamily="34" charset="0"/>
            </a:endParaRPr>
          </a:p>
          <a:p>
            <a:pPr algn="ctr"/>
            <a:r>
              <a:rPr lang="nl-NL" altLang="nl-BE" dirty="0">
                <a:latin typeface="Arial" panose="020B0604020202020204" pitchFamily="34" charset="0"/>
                <a:cs typeface="Arial" panose="020B0604020202020204" pitchFamily="34" charset="0"/>
              </a:rPr>
              <a:t>G</a:t>
            </a:r>
            <a:r>
              <a:rPr lang="nl-NL" altLang="nl-BE" dirty="0" smtClean="0">
                <a:latin typeface="Arial" panose="020B0604020202020204" pitchFamily="34" charset="0"/>
                <a:cs typeface="Arial" panose="020B0604020202020204" pitchFamily="34" charset="0"/>
              </a:rPr>
              <a:t>eheugen </a:t>
            </a:r>
            <a:r>
              <a:rPr lang="nl-NL" altLang="nl-BE" dirty="0">
                <a:latin typeface="Arial" panose="020B0604020202020204" pitchFamily="34" charset="0"/>
                <a:cs typeface="Arial" panose="020B0604020202020204" pitchFamily="34" charset="0"/>
              </a:rPr>
              <a:t>B-cellen </a:t>
            </a:r>
            <a:r>
              <a:rPr lang="nl-NL" altLang="nl-BE" dirty="0" smtClean="0">
                <a:latin typeface="Arial" panose="020B0604020202020204" pitchFamily="34" charset="0"/>
                <a:cs typeface="Arial" panose="020B0604020202020204" pitchFamily="34" charset="0"/>
              </a:rPr>
              <a:t>worden geactiveerd </a:t>
            </a:r>
          </a:p>
          <a:p>
            <a:pPr algn="ctr"/>
            <a:r>
              <a:rPr lang="en-GB" altLang="nl-BE"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nl-NL" altLang="nl-BE" dirty="0" smtClean="0">
              <a:latin typeface="Arial" panose="020B0604020202020204" pitchFamily="34" charset="0"/>
              <a:cs typeface="Arial" panose="020B0604020202020204" pitchFamily="34" charset="0"/>
            </a:endParaRPr>
          </a:p>
          <a:p>
            <a:pPr algn="ctr"/>
            <a:r>
              <a:rPr lang="nl-NL" altLang="nl-BE" dirty="0" smtClean="0">
                <a:latin typeface="Arial" panose="020B0604020202020204" pitchFamily="34" charset="0"/>
                <a:cs typeface="Arial" panose="020B0604020202020204" pitchFamily="34" charset="0"/>
              </a:rPr>
              <a:t>Opnieuw antistoffen aanmaken</a:t>
            </a:r>
            <a:endParaRPr lang="nl-NL" altLang="nl-BE" dirty="0">
              <a:latin typeface="Arial" panose="020B0604020202020204" pitchFamily="34" charset="0"/>
              <a:cs typeface="Arial" panose="020B0604020202020204" pitchFamily="34" charset="0"/>
            </a:endParaRPr>
          </a:p>
        </p:txBody>
      </p:sp>
      <p:sp>
        <p:nvSpPr>
          <p:cNvPr id="8" name="Text Box 6"/>
          <p:cNvSpPr txBox="1">
            <a:spLocks noChangeArrowheads="1"/>
          </p:cNvSpPr>
          <p:nvPr/>
        </p:nvSpPr>
        <p:spPr bwMode="auto">
          <a:xfrm>
            <a:off x="305395" y="4188274"/>
            <a:ext cx="66584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81000" algn="l"/>
              </a:tabLst>
              <a:defRPr sz="2400">
                <a:solidFill>
                  <a:schemeClr val="tx1"/>
                </a:solidFill>
                <a:latin typeface="Tahoma" pitchFamily="34" charset="0"/>
              </a:defRPr>
            </a:lvl1pPr>
            <a:lvl2pPr marL="742950" indent="-285750">
              <a:tabLst>
                <a:tab pos="381000" algn="l"/>
              </a:tabLst>
              <a:defRPr sz="2400">
                <a:solidFill>
                  <a:schemeClr val="tx1"/>
                </a:solidFill>
                <a:latin typeface="Tahoma" pitchFamily="34" charset="0"/>
              </a:defRPr>
            </a:lvl2pPr>
            <a:lvl3pPr marL="1143000" indent="-228600">
              <a:tabLst>
                <a:tab pos="381000" algn="l"/>
              </a:tabLst>
              <a:defRPr sz="2400">
                <a:solidFill>
                  <a:schemeClr val="tx1"/>
                </a:solidFill>
                <a:latin typeface="Tahoma" pitchFamily="34" charset="0"/>
              </a:defRPr>
            </a:lvl3pPr>
            <a:lvl4pPr marL="1600200" indent="-228600">
              <a:tabLst>
                <a:tab pos="381000" algn="l"/>
              </a:tabLst>
              <a:defRPr sz="2400">
                <a:solidFill>
                  <a:schemeClr val="tx1"/>
                </a:solidFill>
                <a:latin typeface="Tahoma" pitchFamily="34" charset="0"/>
              </a:defRPr>
            </a:lvl4pPr>
            <a:lvl5pPr marL="2057400" indent="-228600">
              <a:tabLst>
                <a:tab pos="381000" algn="l"/>
              </a:tabLst>
              <a:defRPr sz="2400">
                <a:solidFill>
                  <a:schemeClr val="tx1"/>
                </a:solidFill>
                <a:latin typeface="Tahoma" pitchFamily="34" charset="0"/>
              </a:defRPr>
            </a:lvl5pPr>
            <a:lvl6pPr marL="2514600" indent="-228600" eaLnBrk="0" fontAlgn="base" hangingPunct="0">
              <a:spcBef>
                <a:spcPct val="0"/>
              </a:spcBef>
              <a:spcAft>
                <a:spcPct val="0"/>
              </a:spcAft>
              <a:tabLst>
                <a:tab pos="381000" algn="l"/>
              </a:tabLst>
              <a:defRPr sz="2400">
                <a:solidFill>
                  <a:schemeClr val="tx1"/>
                </a:solidFill>
                <a:latin typeface="Tahoma" pitchFamily="34" charset="0"/>
              </a:defRPr>
            </a:lvl6pPr>
            <a:lvl7pPr marL="2971800" indent="-228600" eaLnBrk="0" fontAlgn="base" hangingPunct="0">
              <a:spcBef>
                <a:spcPct val="0"/>
              </a:spcBef>
              <a:spcAft>
                <a:spcPct val="0"/>
              </a:spcAft>
              <a:tabLst>
                <a:tab pos="381000" algn="l"/>
              </a:tabLst>
              <a:defRPr sz="2400">
                <a:solidFill>
                  <a:schemeClr val="tx1"/>
                </a:solidFill>
                <a:latin typeface="Tahoma" pitchFamily="34" charset="0"/>
              </a:defRPr>
            </a:lvl7pPr>
            <a:lvl8pPr marL="3429000" indent="-228600" eaLnBrk="0" fontAlgn="base" hangingPunct="0">
              <a:spcBef>
                <a:spcPct val="0"/>
              </a:spcBef>
              <a:spcAft>
                <a:spcPct val="0"/>
              </a:spcAft>
              <a:tabLst>
                <a:tab pos="381000" algn="l"/>
              </a:tabLst>
              <a:defRPr sz="2400">
                <a:solidFill>
                  <a:schemeClr val="tx1"/>
                </a:solidFill>
                <a:latin typeface="Tahoma" pitchFamily="34" charset="0"/>
              </a:defRPr>
            </a:lvl8pPr>
            <a:lvl9pPr marL="3886200" indent="-228600" eaLnBrk="0" fontAlgn="base" hangingPunct="0">
              <a:spcBef>
                <a:spcPct val="0"/>
              </a:spcBef>
              <a:spcAft>
                <a:spcPct val="0"/>
              </a:spcAft>
              <a:tabLst>
                <a:tab pos="381000" algn="l"/>
              </a:tabLst>
              <a:defRPr sz="2400">
                <a:solidFill>
                  <a:schemeClr val="tx1"/>
                </a:solidFill>
                <a:latin typeface="Tahoma" pitchFamily="34" charset="0"/>
              </a:defRPr>
            </a:lvl9pPr>
          </a:lstStyle>
          <a:p>
            <a:r>
              <a:rPr lang="nl-NL" altLang="nl-BE" dirty="0">
                <a:latin typeface="Arial" panose="020B0604020202020204" pitchFamily="34" charset="0"/>
                <a:cs typeface="Arial" panose="020B0604020202020204" pitchFamily="34" charset="0"/>
              </a:rPr>
              <a:t>Karakteristieken:</a:t>
            </a:r>
          </a:p>
          <a:p>
            <a:r>
              <a:rPr lang="nl-NL" altLang="nl-BE" dirty="0">
                <a:latin typeface="Arial" panose="020B0604020202020204" pitchFamily="34" charset="0"/>
                <a:cs typeface="Arial" panose="020B0604020202020204" pitchFamily="34" charset="0"/>
              </a:rPr>
              <a:t>	- </a:t>
            </a:r>
            <a:r>
              <a:rPr lang="nl-NL" altLang="nl-BE" u="sng" dirty="0">
                <a:latin typeface="Arial" panose="020B0604020202020204" pitchFamily="34" charset="0"/>
                <a:cs typeface="Arial" panose="020B0604020202020204" pitchFamily="34" charset="0"/>
              </a:rPr>
              <a:t>s</a:t>
            </a:r>
            <a:r>
              <a:rPr lang="nl-NL" altLang="nl-BE" u="sng" dirty="0" smtClean="0">
                <a:latin typeface="Arial" panose="020B0604020202020204" pitchFamily="34" charset="0"/>
                <a:cs typeface="Arial" panose="020B0604020202020204" pitchFamily="34" charset="0"/>
              </a:rPr>
              <a:t>nelle</a:t>
            </a:r>
            <a:r>
              <a:rPr lang="nl-NL" altLang="nl-BE" dirty="0" smtClean="0">
                <a:latin typeface="Arial" panose="020B0604020202020204" pitchFamily="34" charset="0"/>
                <a:cs typeface="Arial" panose="020B0604020202020204" pitchFamily="34" charset="0"/>
              </a:rPr>
              <a:t> </a:t>
            </a:r>
            <a:r>
              <a:rPr lang="nl-NL" altLang="nl-BE" dirty="0">
                <a:latin typeface="Arial" panose="020B0604020202020204" pitchFamily="34" charset="0"/>
                <a:cs typeface="Arial" panose="020B0604020202020204" pitchFamily="34" charset="0"/>
              </a:rPr>
              <a:t>toename van </a:t>
            </a:r>
            <a:r>
              <a:rPr lang="nl-NL" altLang="nl-BE" dirty="0" smtClean="0">
                <a:latin typeface="Arial" panose="020B0604020202020204" pitchFamily="34" charset="0"/>
                <a:cs typeface="Arial" panose="020B0604020202020204" pitchFamily="34" charset="0"/>
              </a:rPr>
              <a:t>antistoffen (</a:t>
            </a:r>
            <a:r>
              <a:rPr lang="nl-NL" altLang="nl-BE" dirty="0">
                <a:latin typeface="Arial" panose="020B0604020202020204" pitchFamily="34" charset="0"/>
                <a:cs typeface="Arial" panose="020B0604020202020204" pitchFamily="34" charset="0"/>
              </a:rPr>
              <a:t>4-7 dagen)</a:t>
            </a:r>
          </a:p>
          <a:p>
            <a:r>
              <a:rPr lang="nl-NL" altLang="nl-BE" dirty="0">
                <a:latin typeface="Arial" panose="020B0604020202020204" pitchFamily="34" charset="0"/>
                <a:cs typeface="Arial" panose="020B0604020202020204" pitchFamily="34" charset="0"/>
              </a:rPr>
              <a:t>	- </a:t>
            </a:r>
            <a:r>
              <a:rPr lang="nl-NL" altLang="nl-BE" u="sng" dirty="0" smtClean="0">
                <a:latin typeface="Arial" panose="020B0604020202020204" pitchFamily="34" charset="0"/>
                <a:cs typeface="Arial" panose="020B0604020202020204" pitchFamily="34" charset="0"/>
              </a:rPr>
              <a:t>onmiddellijk</a:t>
            </a:r>
            <a:r>
              <a:rPr lang="nl-NL" altLang="nl-BE" dirty="0" smtClean="0">
                <a:latin typeface="Arial" panose="020B0604020202020204" pitchFamily="34" charset="0"/>
                <a:cs typeface="Arial" panose="020B0604020202020204" pitchFamily="34" charset="0"/>
              </a:rPr>
              <a:t> goede kwaliteit </a:t>
            </a:r>
          </a:p>
        </p:txBody>
      </p:sp>
      <p:sp>
        <p:nvSpPr>
          <p:cNvPr id="9" name="Line 4"/>
          <p:cNvSpPr>
            <a:spLocks noChangeShapeType="1"/>
          </p:cNvSpPr>
          <p:nvPr/>
        </p:nvSpPr>
        <p:spPr bwMode="auto">
          <a:xfrm>
            <a:off x="0" y="908050"/>
            <a:ext cx="914400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 name="U-vormige pijl 2"/>
          <p:cNvSpPr/>
          <p:nvPr/>
        </p:nvSpPr>
        <p:spPr>
          <a:xfrm flipH="1">
            <a:off x="6963821" y="4945027"/>
            <a:ext cx="1280587" cy="360040"/>
          </a:xfrm>
          <a:prstGeom prst="utur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220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3"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1596</Words>
  <Application>Microsoft Office PowerPoint</Application>
  <PresentationFormat>Diavoorstelling (4:3)</PresentationFormat>
  <Paragraphs>546</Paragraphs>
  <Slides>46</Slides>
  <Notes>5</Notes>
  <HiddenSlides>0</HiddenSlides>
  <MMClips>0</MMClips>
  <ScaleCrop>false</ScaleCrop>
  <HeadingPairs>
    <vt:vector size="8" baseType="variant">
      <vt:variant>
        <vt:lpstr>Gebruikte lettertypen</vt:lpstr>
      </vt:variant>
      <vt:variant>
        <vt:i4>10</vt:i4>
      </vt:variant>
      <vt:variant>
        <vt:lpstr>Thema</vt:lpstr>
      </vt:variant>
      <vt:variant>
        <vt:i4>1</vt:i4>
      </vt:variant>
      <vt:variant>
        <vt:lpstr>Ingesloten OLE-bronprogramma's</vt:lpstr>
      </vt:variant>
      <vt:variant>
        <vt:i4>1</vt:i4>
      </vt:variant>
      <vt:variant>
        <vt:lpstr>Diatitels</vt:lpstr>
      </vt:variant>
      <vt:variant>
        <vt:i4>46</vt:i4>
      </vt:variant>
    </vt:vector>
  </HeadingPairs>
  <TitlesOfParts>
    <vt:vector size="58" baseType="lpstr">
      <vt:lpstr>MS PGothic</vt:lpstr>
      <vt:lpstr>Arial</vt:lpstr>
      <vt:lpstr>Calibri</vt:lpstr>
      <vt:lpstr>Comic Sans MS</vt:lpstr>
      <vt:lpstr>Symbol</vt:lpstr>
      <vt:lpstr>Tahoma</vt:lpstr>
      <vt:lpstr>Times New Roman</vt:lpstr>
      <vt:lpstr>Verdana</vt:lpstr>
      <vt:lpstr>Webdings</vt:lpstr>
      <vt:lpstr>Wingdings</vt:lpstr>
      <vt:lpstr>Kantoorthema</vt:lpstr>
      <vt:lpstr>Gráfico</vt:lpstr>
      <vt:lpstr>Vaccins en vaccinatie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UZL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Vaccinatie</dc:title>
  <dc:creator>Corinne Vandermeulen</dc:creator>
  <cp:lastModifiedBy>Corinne Vandermeulen</cp:lastModifiedBy>
  <cp:revision>336</cp:revision>
  <dcterms:created xsi:type="dcterms:W3CDTF">2014-02-02T13:44:20Z</dcterms:created>
  <dcterms:modified xsi:type="dcterms:W3CDTF">2017-05-28T20:19:10Z</dcterms:modified>
</cp:coreProperties>
</file>