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08" r:id="rId3"/>
  </p:sldMasterIdLst>
  <p:notesMasterIdLst>
    <p:notesMasterId r:id="rId11"/>
  </p:notesMasterIdLst>
  <p:handoutMasterIdLst>
    <p:handoutMasterId r:id="rId12"/>
  </p:handoutMasterIdLst>
  <p:sldIdLst>
    <p:sldId id="276" r:id="rId4"/>
    <p:sldId id="401" r:id="rId5"/>
    <p:sldId id="402" r:id="rId6"/>
    <p:sldId id="399" r:id="rId7"/>
    <p:sldId id="400" r:id="rId8"/>
    <p:sldId id="397" r:id="rId9"/>
    <p:sldId id="395" r:id="rId10"/>
  </p:sldIdLst>
  <p:sldSz cx="9144000" cy="6858000" type="screen4x3"/>
  <p:notesSz cx="666908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A8A"/>
    <a:srgbClr val="FFE9BD"/>
    <a:srgbClr val="FFD88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7" autoAdjust="0"/>
    <p:restoredTop sz="89520" autoAdjust="0"/>
  </p:normalViewPr>
  <p:slideViewPr>
    <p:cSldViewPr>
      <p:cViewPr varScale="1">
        <p:scale>
          <a:sx n="74" d="100"/>
          <a:sy n="74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6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8136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4"/>
            <a:ext cx="2889938" cy="498135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30094"/>
            <a:ext cx="2889938" cy="498135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/>
            </a:lvl1pPr>
          </a:lstStyle>
          <a:p>
            <a:fld id="{27461A59-6301-4030-BE9A-9BD2A4A607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26494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2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412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0" tIns="45370" rIns="90740" bIns="4537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10" y="4715909"/>
            <a:ext cx="5335270" cy="4467701"/>
          </a:xfrm>
          <a:prstGeom prst="rect">
            <a:avLst/>
          </a:prstGeom>
        </p:spPr>
        <p:txBody>
          <a:bodyPr vert="horz" lIns="90740" tIns="45370" rIns="90740" bIns="4537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8" y="9430091"/>
            <a:ext cx="2889938" cy="496412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/>
            </a:lvl1pPr>
          </a:lstStyle>
          <a:p>
            <a:fld id="{15EAFED8-0659-4CBE-BCAC-F89888CD5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305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ED8-0659-4CBE-BCAC-F89888CD5ED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ED8-0659-4CBE-BCAC-F89888CD5ED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398">
              <a:defRPr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ED8-0659-4CBE-BCAC-F89888CD5ED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8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B3B9-37D5-4AC1-AC32-02B51BE6227C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9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92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59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78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922573"/>
            <a:ext cx="6400800" cy="1477328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68581" y="2492149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>
            <a:off x="568581" y="2997079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grpSp>
        <p:nvGrpSpPr>
          <p:cNvPr id="3" name="Group 27"/>
          <p:cNvGrpSpPr/>
          <p:nvPr/>
        </p:nvGrpSpPr>
        <p:grpSpPr>
          <a:xfrm>
            <a:off x="482283" y="6553201"/>
            <a:ext cx="50800" cy="304803"/>
            <a:chOff x="482283" y="6553200"/>
            <a:chExt cx="50800" cy="304803"/>
          </a:xfrm>
        </p:grpSpPr>
        <p:cxnSp>
          <p:nvCxnSpPr>
            <p:cNvPr id="29" name="Straight Connector 28"/>
            <p:cNvCxnSpPr/>
            <p:nvPr userDrawn="1"/>
          </p:nvCxnSpPr>
          <p:spPr>
            <a:xfrm>
              <a:off x="533083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 userDrawn="1"/>
          </p:nvCxnSpPr>
          <p:spPr>
            <a:xfrm>
              <a:off x="482283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sp>
        <p:nvSpPr>
          <p:cNvPr id="2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467214" y="3072320"/>
            <a:ext cx="1415164" cy="455107"/>
          </a:xfrm>
          <a:prstGeom prst="rect">
            <a:avLst/>
          </a:prstGeom>
          <a:noFill/>
        </p:spPr>
        <p:txBody>
          <a:bodyPr wrap="square" tIns="91440" bIns="91440" anchor="ctr">
            <a:normAutofit/>
          </a:bodyPr>
          <a:lstStyle>
            <a:lvl1pPr algn="ctr">
              <a:defRPr sz="700" spc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Op. co LOGO HERE</a:t>
            </a:r>
            <a:endParaRPr lang="en-US" dirty="0"/>
          </a:p>
        </p:txBody>
      </p:sp>
      <p:pic>
        <p:nvPicPr>
          <p:cNvPr id="31" name="Picture 30" descr="optimor_semiknocko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9" y="3118947"/>
            <a:ext cx="1618488" cy="382023"/>
          </a:xfrm>
          <a:prstGeom prst="rect">
            <a:avLst/>
          </a:prstGeom>
        </p:spPr>
      </p:pic>
      <p:pic>
        <p:nvPicPr>
          <p:cNvPr id="32" name="Picture 31" descr="MBOan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901"/>
          <a:stretch>
            <a:fillRect/>
          </a:stretch>
        </p:blipFill>
        <p:spPr>
          <a:xfrm>
            <a:off x="2224055" y="3127681"/>
            <a:ext cx="243161" cy="399744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68575" y="2590112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i="0" spc="300">
                <a:solidFill>
                  <a:schemeClr val="accent5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99000"/>
              <a:buFont typeface="Arial" pitchFamily="34" charset="0"/>
              <a:buNone/>
              <a:defRPr/>
            </a:pPr>
            <a:r>
              <a:rPr lang="en-US" cap="all" dirty="0" smtClean="0">
                <a:solidFill>
                  <a:srgbClr val="C2D1D4"/>
                </a:solidFill>
                <a:cs typeface="Arial" pitchFamily="34" charset="0"/>
              </a:rPr>
              <a:t>2013</a:t>
            </a:r>
            <a:endParaRPr lang="en-US" cap="all" dirty="0">
              <a:solidFill>
                <a:srgbClr val="C2D1D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9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 F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577" y="3239947"/>
            <a:ext cx="8213475" cy="738664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8577" y="4168825"/>
            <a:ext cx="82134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accent4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568579" y="4070607"/>
            <a:ext cx="5696143" cy="0"/>
          </a:xfrm>
          <a:prstGeom prst="line">
            <a:avLst/>
          </a:prstGeom>
          <a:ln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083" y="6669886"/>
            <a:ext cx="0" cy="188119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lumMod val="0"/>
                    <a:lumOff val="100000"/>
                  </a:srgbClr>
                </a:gs>
                <a:gs pos="0">
                  <a:srgbClr val="5091CD">
                    <a:alpha val="0"/>
                  </a:srgb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82283" y="6553200"/>
            <a:ext cx="0" cy="30480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3"/>
                </a:gs>
                <a:gs pos="0">
                  <a:srgbClr val="5091CD">
                    <a:alpha val="0"/>
                  </a:srgbClr>
                </a:gs>
              </a:gsLst>
              <a:lin ang="5400000" scaled="0"/>
            </a:gradFill>
            <a:prstDash val="solid"/>
          </a:ln>
          <a:effectLst/>
        </p:spPr>
      </p:cxnSp>
      <p:pic>
        <p:nvPicPr>
          <p:cNvPr id="12" name="Picture 11" descr="optimor_knockout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74" y="6500044"/>
            <a:ext cx="1325880" cy="3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0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Gre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/>
          <p:cNvSpPr/>
          <p:nvPr userDrawn="1"/>
        </p:nvSpPr>
        <p:spPr>
          <a:xfrm>
            <a:off x="7881998" y="6567311"/>
            <a:ext cx="1124814" cy="156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0277" y="1161420"/>
            <a:ext cx="3133725" cy="4080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3" y="937260"/>
            <a:ext cx="3844339" cy="0"/>
          </a:xfrm>
          <a:prstGeom prst="line">
            <a:avLst/>
          </a:prstGeom>
          <a:ln>
            <a:gradFill>
              <a:gsLst>
                <a:gs pos="100000">
                  <a:schemeClr val="bg2">
                    <a:lumMod val="75000"/>
                    <a:alpha val="0"/>
                  </a:schemeClr>
                </a:gs>
                <a:gs pos="44000">
                  <a:schemeClr val="accent2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3" y="980659"/>
            <a:ext cx="2180639" cy="0"/>
          </a:xfrm>
          <a:prstGeom prst="line">
            <a:avLst/>
          </a:prstGeom>
          <a:ln>
            <a:gradFill>
              <a:gsLst>
                <a:gs pos="100000">
                  <a:schemeClr val="accent1">
                    <a:tint val="66000"/>
                    <a:satMod val="160000"/>
                    <a:lumMod val="0"/>
                    <a:lumOff val="100000"/>
                    <a:alpha val="0"/>
                  </a:schemeClr>
                </a:gs>
                <a:gs pos="44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8"/>
          <p:cNvGrpSpPr/>
          <p:nvPr userDrawn="1"/>
        </p:nvGrpSpPr>
        <p:grpSpPr>
          <a:xfrm>
            <a:off x="482283" y="6553201"/>
            <a:ext cx="50800" cy="304803"/>
            <a:chOff x="482283" y="6553200"/>
            <a:chExt cx="50800" cy="304803"/>
          </a:xfrm>
        </p:grpSpPr>
        <p:cxnSp>
          <p:nvCxnSpPr>
            <p:cNvPr id="30" name="Straight Connector 29"/>
            <p:cNvCxnSpPr/>
            <p:nvPr userDrawn="1"/>
          </p:nvCxnSpPr>
          <p:spPr>
            <a:xfrm>
              <a:off x="533083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 userDrawn="1"/>
          </p:nvCxnSpPr>
          <p:spPr>
            <a:xfrm>
              <a:off x="482283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0" y="6460411"/>
            <a:ext cx="474480" cy="397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AB4E72-7858-48F1-A40D-12FF09E4BFB8}" type="slidenum">
              <a:rPr smtClean="0">
                <a:solidFill>
                  <a:prstClr val="white"/>
                </a:solidFill>
                <a:cs typeface="Arial" pitchFamily="34" charset="0"/>
              </a:rPr>
              <a:pPr/>
              <a:t>‹#›</a:t>
            </a:fld>
            <a:endParaRPr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33334" y="6741560"/>
            <a:ext cx="452438" cy="87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0923AD-6EA7-4C68-96A7-2B7EEF4E3893}" type="datetime1">
              <a:rPr lang="en-US" smtClean="0">
                <a:solidFill>
                  <a:prstClr val="white"/>
                </a:solidFill>
                <a:cs typeface="Arial" pitchFamily="34" charset="0"/>
              </a:rPr>
              <a:pPr/>
              <a:t>9/10/2015</a:t>
            </a:fld>
            <a:endParaRPr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865855"/>
            <a:ext cx="9144000" cy="446276"/>
          </a:xfrm>
          <a:prstGeom prst="rect">
            <a:avLst/>
          </a:prstGeom>
          <a:gradFill>
            <a:gsLst>
              <a:gs pos="81000">
                <a:schemeClr val="accent2"/>
              </a:gs>
              <a:gs pos="0">
                <a:srgbClr val="9EAE24"/>
              </a:gs>
            </a:gsLst>
            <a:path path="circle">
              <a:fillToRect l="100000" b="100000"/>
            </a:path>
          </a:gradFill>
        </p:spPr>
        <p:txBody>
          <a:bodyPr lIns="356616" bIns="91440" anchor="b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lvl="0"/>
            <a:r>
              <a:rPr lang="en-US" dirty="0" smtClean="0"/>
              <a:t>Enter key takeaway here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68290" y="1168577"/>
            <a:ext cx="5200583" cy="40337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22860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 marL="40005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 marL="57150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 marL="74295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 useBgFill="1">
        <p:nvSpPr>
          <p:cNvPr id="49" name="Rectangle 48"/>
          <p:cNvSpPr/>
          <p:nvPr userDrawn="1"/>
        </p:nvSpPr>
        <p:spPr>
          <a:xfrm>
            <a:off x="6829425" y="6489306"/>
            <a:ext cx="2314575" cy="339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59593" y="6460331"/>
            <a:ext cx="6407753" cy="396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50" name="Picture 49" descr="optimor_knockou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74" y="6500029"/>
            <a:ext cx="1325880" cy="3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1196975"/>
            <a:ext cx="8785225" cy="53276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28"/>
          <p:cNvGrpSpPr/>
          <p:nvPr userDrawn="1"/>
        </p:nvGrpSpPr>
        <p:grpSpPr>
          <a:xfrm>
            <a:off x="4" y="937261"/>
            <a:ext cx="3844339" cy="43399"/>
            <a:chOff x="0" y="718602"/>
            <a:chExt cx="3844339" cy="43398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MBOand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346" y="6428881"/>
            <a:ext cx="1610481" cy="399745"/>
          </a:xfrm>
          <a:prstGeom prst="rect">
            <a:avLst/>
          </a:prstGeom>
        </p:spPr>
      </p:pic>
      <p:pic>
        <p:nvPicPr>
          <p:cNvPr id="8" name="Picture 2" descr="http://beerjobs.org/files/2009/05/budweiser-job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1742" y="6520408"/>
            <a:ext cx="573116" cy="250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13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2" y="936625"/>
            <a:ext cx="3844925" cy="44451"/>
            <a:chOff x="0" y="718602"/>
            <a:chExt cx="3844339" cy="43398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0" y="708806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750469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 userDrawn="1"/>
        </p:nvCxnSpPr>
        <p:spPr>
          <a:xfrm>
            <a:off x="517525" y="6668908"/>
            <a:ext cx="0" cy="18909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2" name="Straight Connector 11"/>
          <p:cNvCxnSpPr/>
          <p:nvPr userDrawn="1"/>
        </p:nvCxnSpPr>
        <p:spPr>
          <a:xfrm>
            <a:off x="469900" y="6580600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0278" y="1161421"/>
            <a:ext cx="3133725" cy="4038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0" y="5864038"/>
            <a:ext cx="9144000" cy="446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68290" y="1168577"/>
            <a:ext cx="5200583" cy="40337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0005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7150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4295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Footer Placeholder 24"/>
          <p:cNvSpPr>
            <a:spLocks noGrp="1"/>
          </p:cNvSpPr>
          <p:nvPr>
            <p:ph type="ftr" sz="quarter" idx="22"/>
          </p:nvPr>
        </p:nvSpPr>
        <p:spPr>
          <a:xfrm>
            <a:off x="558802" y="6461125"/>
            <a:ext cx="5535613" cy="39687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Slide Number Placeholder 25"/>
          <p:cNvSpPr>
            <a:spLocks noGrp="1"/>
          </p:cNvSpPr>
          <p:nvPr>
            <p:ph type="sldNum" sz="quarter" idx="23"/>
          </p:nvPr>
        </p:nvSpPr>
        <p:spPr>
          <a:xfrm>
            <a:off x="2" y="6461125"/>
            <a:ext cx="474663" cy="39687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BA573FF-A5D6-4BF2-9036-AF4F7C561314}" type="slidenum">
              <a:rPr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4"/>
          </p:nvPr>
        </p:nvSpPr>
        <p:spPr>
          <a:xfrm>
            <a:off x="33340" y="6742114"/>
            <a:ext cx="452437" cy="857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B1A2A92-24E2-4014-9ED2-04048451507B}" type="datetime1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9/10/2015</a:t>
            </a:fld>
            <a:endParaRPr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3708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383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5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22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13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3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7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6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366" y="137637"/>
            <a:ext cx="8467344" cy="740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0" y="6460413"/>
            <a:ext cx="474480" cy="397588"/>
          </a:xfrm>
          <a:prstGeom prst="rect">
            <a:avLst/>
          </a:prstGeom>
        </p:spPr>
        <p:txBody>
          <a:bodyPr vert="horz" lIns="91440" tIns="0" rIns="91440" bIns="36576" rtlCol="0" anchor="ctr"/>
          <a:lstStyle>
            <a:lvl1pPr>
              <a:defRPr lang="en-US" i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algn="r">
              <a:defRPr/>
            </a:pPr>
            <a:fld id="{19AB4E72-7858-48F1-A40D-12FF09E4BFB8}" type="slidenum">
              <a:rPr sz="1200">
                <a:solidFill>
                  <a:srgbClr val="C2D1D4">
                    <a:lumMod val="75000"/>
                  </a:srgb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sz="1200" dirty="0">
              <a:solidFill>
                <a:srgbClr val="C2D1D4">
                  <a:lumMod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kumimoji="0" lang="en-US" sz="2000" b="0" i="0" u="none" strike="noStrike" kern="1200" cap="none" spc="0" normalizeH="0" baseline="0" noProof="0" dirty="0">
          <a:ln>
            <a:noFill/>
          </a:ln>
          <a:solidFill>
            <a:schemeClr val="accent6"/>
          </a:solidFill>
          <a:effectLst/>
          <a:uLnTx/>
          <a:uFillTx/>
          <a:latin typeface="Georgi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ClrTx/>
        <a:buSzPct val="99000"/>
        <a:buFont typeface="Arial" pitchFamily="34" charset="0"/>
        <a:buNone/>
        <a:defRPr lang="en-US" sz="2000" i="0" kern="1200" cap="all" spc="300" baseline="0" dirty="0" smtClean="0">
          <a:solidFill>
            <a:schemeClr val="accent5"/>
          </a:solidFill>
          <a:latin typeface="Arial Narrow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spcAft>
          <a:spcPts val="600"/>
        </a:spcAft>
        <a:buClrTx/>
        <a:buSzPct val="99000"/>
        <a:buFont typeface="Arial" pitchFamily="34" charset="0"/>
        <a:buNone/>
        <a:defRPr lang="en-US" sz="2000" i="0" kern="1200" cap="all" spc="300" baseline="0" dirty="0" smtClean="0">
          <a:solidFill>
            <a:schemeClr val="accent5"/>
          </a:solidFill>
          <a:latin typeface="Arial Narrow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spcAft>
          <a:spcPts val="600"/>
        </a:spcAft>
        <a:buClrTx/>
        <a:buSzPct val="99000"/>
        <a:buFont typeface="Arial" pitchFamily="34" charset="0"/>
        <a:buNone/>
        <a:defRPr lang="en-US" sz="2000" i="0" kern="1200" cap="all" spc="300" baseline="0" dirty="0" smtClean="0">
          <a:solidFill>
            <a:schemeClr val="accent5"/>
          </a:solidFill>
          <a:latin typeface="Arial Narrow" pitchFamily="34" charset="0"/>
          <a:ea typeface="+mn-ea"/>
          <a:cs typeface="+mn-cs"/>
        </a:defRPr>
      </a:lvl3pPr>
      <a:lvl4pPr marL="0" indent="0" algn="l" defTabSz="914400" rtl="0" eaLnBrk="1" latinLnBrk="0" hangingPunct="1">
        <a:spcBef>
          <a:spcPts val="600"/>
        </a:spcBef>
        <a:spcAft>
          <a:spcPts val="600"/>
        </a:spcAft>
        <a:buClrTx/>
        <a:buSzPct val="99000"/>
        <a:buFont typeface="Arial" pitchFamily="34" charset="0"/>
        <a:buNone/>
        <a:defRPr lang="en-US" sz="2000" i="0" kern="1200" cap="all" spc="300" baseline="0" dirty="0" smtClean="0">
          <a:solidFill>
            <a:schemeClr val="accent5"/>
          </a:solidFill>
          <a:latin typeface="Arial Narrow" pitchFamily="34" charset="0"/>
          <a:ea typeface="+mn-ea"/>
          <a:cs typeface="+mn-cs"/>
        </a:defRPr>
      </a:lvl4pPr>
      <a:lvl5pPr marL="0" indent="0" algn="l" defTabSz="914400" rtl="0" eaLnBrk="1" latinLnBrk="0" hangingPunct="1">
        <a:spcBef>
          <a:spcPts val="600"/>
        </a:spcBef>
        <a:spcAft>
          <a:spcPts val="600"/>
        </a:spcAft>
        <a:buClrTx/>
        <a:buSzPct val="99000"/>
        <a:buFont typeface="Arial" pitchFamily="34" charset="0"/>
        <a:buNone/>
        <a:defRPr lang="en-US" sz="2000" i="0" kern="1200" cap="all" spc="300" baseline="0" dirty="0">
          <a:solidFill>
            <a:schemeClr val="accent5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32000" y="1629000"/>
              <a:ext cx="6480000" cy="3600000"/>
            </a:xfrm>
            <a:prstGeom prst="rect">
              <a:avLst/>
            </a:prstGeom>
            <a:blipFill dpi="0" rotWithShape="1">
              <a:blip r:embed="rId14" cstate="email">
                <a:alphaModFix amt="1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252000" y="692696"/>
              <a:ext cx="86400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4" descr="L:\Marketing\Grpmkt\GRPMKT\LEFFE\VISUELS\LOGOS\LEFFE_LOGO SEUL.jpg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963" y="116632"/>
              <a:ext cx="77752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239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5.jpe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128" r="30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624"/>
            <a:ext cx="6322624" cy="5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832" y="5589240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chemeClr val="bg1"/>
                </a:solidFill>
                <a:ea typeface="Gulim" pitchFamily="34" charset="-127"/>
                <a:cs typeface="ヒラギノ角ゴ Pro W3"/>
                <a:sym typeface="Gill Sans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ea typeface="Gulim" pitchFamily="34" charset="-127"/>
                <a:cs typeface="ヒラギノ角ゴ Pro W3"/>
                <a:sym typeface="Gill Sans"/>
              </a:rPr>
              <a:t>Whitbread</a:t>
            </a:r>
            <a:r>
              <a:rPr lang="fr-FR" sz="3200" b="1" dirty="0" smtClean="0">
                <a:solidFill>
                  <a:schemeClr val="bg1"/>
                </a:solidFill>
                <a:ea typeface="Gulim" pitchFamily="34" charset="-127"/>
                <a:cs typeface="ヒラギノ角ゴ Pro W3"/>
                <a:sym typeface="Gill Sans"/>
              </a:rPr>
              <a:t> Golding </a:t>
            </a:r>
            <a:r>
              <a:rPr lang="fr-FR" sz="3200" b="1" dirty="0" err="1" smtClean="0">
                <a:solidFill>
                  <a:schemeClr val="bg1"/>
                </a:solidFill>
                <a:ea typeface="Gulim" pitchFamily="34" charset="-127"/>
                <a:cs typeface="ヒラギノ角ゴ Pro W3"/>
                <a:sym typeface="Gill Sans"/>
              </a:rPr>
              <a:t>Hopoogst</a:t>
            </a:r>
            <a:endParaRPr lang="fr-FR" sz="3200" b="1" dirty="0">
              <a:solidFill>
                <a:schemeClr val="bg1"/>
              </a:solidFill>
              <a:ea typeface="Gulim" pitchFamily="34" charset="-127"/>
              <a:cs typeface="ヒラギノ角ゴ Pro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685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" t="6128" r="3078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332000" y="1629000"/>
              <a:ext cx="6480000" cy="3600000"/>
            </a:xfrm>
            <a:prstGeom prst="rect">
              <a:avLst/>
            </a:prstGeom>
            <a:blipFill dpi="0" rotWithShape="1">
              <a:blip r:embed="rId3">
                <a:alphaModFix amt="1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252000" y="692696"/>
              <a:ext cx="86400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4" descr="L:\Marketing\Grpmkt\GRPMKT\LEFFE\VISUELS\LOGOS\LEFFE_LOGO SEU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475" y="213383"/>
              <a:ext cx="77752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3850" y="182563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Verdana" pitchFamily="34" charset="0"/>
                <a:ea typeface="Gulim" pitchFamily="34" charset="-127"/>
                <a:cs typeface="ヒラギノ角ゴ Pro W3"/>
                <a:sym typeface="Gill Sans"/>
              </a:rPr>
              <a:t>LEFFE</a:t>
            </a:r>
            <a:endParaRPr lang="fr-FR" sz="2200" dirty="0">
              <a:solidFill>
                <a:prstClr val="black"/>
              </a:solidFill>
              <a:latin typeface="Verdana" pitchFamily="34" charset="0"/>
              <a:ea typeface="Gulim" pitchFamily="34" charset="-127"/>
              <a:cs typeface="ヒラギノ角ゴ Pro W3"/>
              <a:sym typeface="Gill San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t="32500" r="44949" b="18542"/>
          <a:stretch/>
        </p:blipFill>
        <p:spPr bwMode="auto">
          <a:xfrm>
            <a:off x="323528" y="836712"/>
            <a:ext cx="2914923" cy="202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"/>
          <p:cNvSpPr txBox="1"/>
          <p:nvPr/>
        </p:nvSpPr>
        <p:spPr>
          <a:xfrm>
            <a:off x="3491880" y="1628800"/>
            <a:ext cx="4933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Een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cs typeface="Calibri" pitchFamily="34" charset="0"/>
              </a:rPr>
              <a:t>Belgisch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cs typeface="Calibri" pitchFamily="34" charset="0"/>
              </a:rPr>
              <a:t>Abdij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bier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, </a:t>
            </a:r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gebrouwen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sinds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meer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 dan 800 </a:t>
            </a:r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jaar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!</a:t>
            </a:r>
            <a:endParaRPr lang="fr-FR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5" name="ZoneTexte 10"/>
          <p:cNvSpPr txBox="1"/>
          <p:nvPr/>
        </p:nvSpPr>
        <p:spPr>
          <a:xfrm>
            <a:off x="3526680" y="1196752"/>
            <a:ext cx="493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 smtClean="0">
                <a:solidFill>
                  <a:prstClr val="black"/>
                </a:solidFill>
                <a:cs typeface="Calibri" pitchFamily="34" charset="0"/>
              </a:rPr>
              <a:t>Een</a:t>
            </a:r>
            <a:r>
              <a:rPr lang="fr-FR" sz="2400" b="1" u="sng" dirty="0" smtClean="0">
                <a:solidFill>
                  <a:prstClr val="black"/>
                </a:solidFill>
                <a:cs typeface="Calibri" pitchFamily="34" charset="0"/>
              </a:rPr>
              <a:t> TRADITIE van KNOWHOW</a:t>
            </a:r>
            <a:endParaRPr lang="fr-FR" sz="2400" b="1" u="sng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899914" y="3140968"/>
            <a:ext cx="493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prstClr val="black"/>
                </a:solidFill>
                <a:cs typeface="Calibri" pitchFamily="34" charset="0"/>
              </a:rPr>
              <a:t>EEN UITZONDERLIJK BIER</a:t>
            </a:r>
            <a:endParaRPr lang="fr-FR" sz="2400" b="1" u="sng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7" name="ZoneTexte 12"/>
          <p:cNvSpPr txBox="1"/>
          <p:nvPr/>
        </p:nvSpPr>
        <p:spPr>
          <a:xfrm>
            <a:off x="934392" y="3635732"/>
            <a:ext cx="4933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Volledig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cs typeface="Calibri" pitchFamily="34" charset="0"/>
              </a:rPr>
              <a:t>gamma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 van </a:t>
            </a:r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degustatie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bieren</a:t>
            </a:r>
            <a:endParaRPr lang="fr-FR" sz="2400" b="1" dirty="0" smtClean="0">
              <a:solidFill>
                <a:prstClr val="black"/>
              </a:solidFill>
              <a:cs typeface="Calibri" pitchFamily="34" charset="0"/>
            </a:endParaRPr>
          </a:p>
          <a:p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Een</a:t>
            </a:r>
            <a:r>
              <a:rPr lang="fr-FR" sz="2400" b="1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cs typeface="Calibri" pitchFamily="34" charset="0"/>
              </a:rPr>
              <a:t>Iconisch</a:t>
            </a:r>
            <a:r>
              <a:rPr lang="fr-FR" sz="2400" b="1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cs typeface="Calibri" pitchFamily="34" charset="0"/>
              </a:rPr>
              <a:t>glas</a:t>
            </a:r>
            <a:endParaRPr lang="fr-FR" sz="24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18" name="Picture 6" descr="http://us.123rf.com/400wm/400/400/koi88/koi881208/koi88120800011/14814560-l-39-orge-et-le-houblon-ripe-les-deux-principaux-ingredients-de-la-bie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20" y="2962210"/>
            <a:ext cx="2520280" cy="16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5"/>
          <p:cNvSpPr txBox="1"/>
          <p:nvPr/>
        </p:nvSpPr>
        <p:spPr>
          <a:xfrm>
            <a:off x="3780234" y="4920843"/>
            <a:ext cx="493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u="sng" dirty="0" smtClean="0">
                <a:solidFill>
                  <a:prstClr val="black"/>
                </a:solidFill>
                <a:cs typeface="Calibri" pitchFamily="34" charset="0"/>
              </a:rPr>
              <a:t>CONSUMPTIEGELEGENDHEID</a:t>
            </a:r>
            <a:endParaRPr lang="fr-FR" sz="2400" b="1" u="sng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0" name="ZoneTexte 16"/>
          <p:cNvSpPr txBox="1"/>
          <p:nvPr/>
        </p:nvSpPr>
        <p:spPr>
          <a:xfrm>
            <a:off x="3780234" y="5411493"/>
            <a:ext cx="493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prstClr val="black"/>
                </a:solidFill>
                <a:cs typeface="Calibri" pitchFamily="34" charset="0"/>
              </a:rPr>
              <a:t>APERITIEF 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: relax, </a:t>
            </a:r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connect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, </a:t>
            </a:r>
            <a:r>
              <a:rPr lang="fr-FR" dirty="0" err="1" smtClean="0">
                <a:solidFill>
                  <a:prstClr val="black"/>
                </a:solidFill>
                <a:cs typeface="Calibri" pitchFamily="34" charset="0"/>
              </a:rPr>
              <a:t>celebrate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.</a:t>
            </a:r>
            <a:endParaRPr lang="fr-FR" sz="2400" b="1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21" name="Picture 8" descr="http://www.pompeabiere.com/media/catalog/product/cache/23/image/9df78eab33525d08d6e5fb8d27136e95/v/e/verre-biere-leffe-pied_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r="22876"/>
          <a:stretch/>
        </p:blipFill>
        <p:spPr bwMode="auto">
          <a:xfrm>
            <a:off x="4960476" y="2962210"/>
            <a:ext cx="907668" cy="16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92" y="4694587"/>
            <a:ext cx="249396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" t="6128" r="3078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332000" y="1629000"/>
              <a:ext cx="6480000" cy="3600000"/>
            </a:xfrm>
            <a:prstGeom prst="rect">
              <a:avLst/>
            </a:prstGeom>
            <a:blipFill dpi="0" rotWithShape="1">
              <a:blip r:embed="rId4">
                <a:alphaModFix amt="1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252000" y="692696"/>
              <a:ext cx="86400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4" descr="L:\Marketing\Grpmkt\GRPMKT\LEFFE\VISUELS\LOGOS\LEFFE_LOGO SEUL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475" y="213383"/>
              <a:ext cx="77752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178" name="Picture 2" descr="grunge world ma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12247" r="4030" b="14682"/>
          <a:stretch/>
        </p:blipFill>
        <p:spPr bwMode="auto">
          <a:xfrm>
            <a:off x="336498" y="963447"/>
            <a:ext cx="8411967" cy="50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-162272"/>
            <a:ext cx="8424936" cy="1143000"/>
          </a:xfrm>
        </p:spPr>
        <p:txBody>
          <a:bodyPr>
            <a:normAutofit/>
          </a:bodyPr>
          <a:lstStyle/>
          <a:p>
            <a:pPr algn="l"/>
            <a:r>
              <a:rPr lang="fr-BE" sz="2000" b="1" dirty="0" smtClean="0"/>
              <a:t>Leffe </a:t>
            </a:r>
            <a:r>
              <a:rPr lang="fr-BE" sz="2000" b="1" dirty="0" err="1" smtClean="0"/>
              <a:t>is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aanwezig</a:t>
            </a:r>
            <a:r>
              <a:rPr lang="fr-BE" sz="2000" b="1" dirty="0" smtClean="0"/>
              <a:t> in </a:t>
            </a:r>
            <a:r>
              <a:rPr lang="fr-BE" sz="2000" b="1" dirty="0" err="1" smtClean="0"/>
              <a:t>meer</a:t>
            </a:r>
            <a:r>
              <a:rPr lang="fr-BE" sz="2000" b="1" dirty="0" smtClean="0"/>
              <a:t> dan 80 </a:t>
            </a:r>
            <a:r>
              <a:rPr lang="fr-BE" sz="2000" b="1" dirty="0" err="1" smtClean="0"/>
              <a:t>landen</a:t>
            </a:r>
            <a:r>
              <a:rPr lang="fr-BE" sz="2000" b="1" dirty="0" smtClean="0"/>
              <a:t> en </a:t>
            </a:r>
            <a:r>
              <a:rPr lang="fr-BE" sz="2000" b="1" dirty="0" err="1" smtClean="0"/>
              <a:t>België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is</a:t>
            </a:r>
            <a:r>
              <a:rPr lang="fr-BE" sz="2000" b="1" dirty="0" smtClean="0"/>
              <a:t> het centrum!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517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" t="6128" r="3078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332000" y="1629000"/>
              <a:ext cx="6480000" cy="3600000"/>
            </a:xfrm>
            <a:prstGeom prst="rect">
              <a:avLst/>
            </a:prstGeom>
            <a:blipFill dpi="0" rotWithShape="1">
              <a:blip r:embed="rId4">
                <a:alphaModFix amt="1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252000" y="692696"/>
              <a:ext cx="86400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4" descr="L:\Marketing\Grpmkt\GRPMKT\LEFFE\VISUELS\LOGOS\LEFFE_LOGO SEUL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475" y="213383"/>
              <a:ext cx="77752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3850" y="182563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prstClr val="black"/>
                </a:solidFill>
                <a:ea typeface="Gulim" pitchFamily="34" charset="-127"/>
                <a:cs typeface="ヒラギノ角ゴ Pro W3"/>
                <a:sym typeface="Gill Sans"/>
              </a:rPr>
              <a:t>HET HART VAN HET LEFFE GAMMA</a:t>
            </a:r>
            <a:endParaRPr lang="fr-FR" sz="3200" b="1" dirty="0">
              <a:solidFill>
                <a:prstClr val="black"/>
              </a:solidFill>
              <a:ea typeface="Gulim" pitchFamily="34" charset="-127"/>
              <a:cs typeface="ヒラギノ角ゴ Pro W3"/>
              <a:sym typeface="Gill San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38" y="1090174"/>
            <a:ext cx="1406402" cy="20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55931"/>
            <a:ext cx="1446164" cy="19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55931"/>
            <a:ext cx="1512168" cy="211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90174"/>
            <a:ext cx="1359447" cy="20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3455931"/>
            <a:ext cx="1437806" cy="19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90174"/>
            <a:ext cx="1473385" cy="205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1090174"/>
            <a:ext cx="1455402" cy="20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0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" t="6128" r="3078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332000" y="1629000"/>
              <a:ext cx="6480000" cy="3600000"/>
            </a:xfrm>
            <a:prstGeom prst="rect">
              <a:avLst/>
            </a:prstGeom>
            <a:blipFill dpi="0" rotWithShape="1">
              <a:blip r:embed="rId3">
                <a:alphaModFix amt="1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252000" y="692696"/>
              <a:ext cx="86400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4" descr="L:\Marketing\Grpmkt\GRPMKT\LEFFE\VISUELS\LOGOS\LEFFE_LOGO SEU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475" y="213383"/>
              <a:ext cx="77752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3850" y="116632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prstClr val="black"/>
                </a:solidFill>
                <a:ea typeface="Gulim" pitchFamily="34" charset="-127"/>
                <a:cs typeface="ヒラギノ角ゴ Pro W3"/>
                <a:sym typeface="Gill Sans"/>
              </a:rPr>
              <a:t>De </a:t>
            </a:r>
            <a:r>
              <a:rPr lang="fr-FR" sz="3200" b="1" dirty="0" err="1" smtClean="0">
                <a:solidFill>
                  <a:prstClr val="black"/>
                </a:solidFill>
                <a:ea typeface="Gulim" pitchFamily="34" charset="-127"/>
                <a:cs typeface="ヒラギノ角ゴ Pro W3"/>
                <a:sym typeface="Gill Sans"/>
              </a:rPr>
              <a:t>ontmoeting</a:t>
            </a:r>
            <a:r>
              <a:rPr lang="fr-FR" sz="3200" b="1" dirty="0" smtClean="0">
                <a:solidFill>
                  <a:prstClr val="black"/>
                </a:solidFill>
                <a:ea typeface="Gulim" pitchFamily="34" charset="-127"/>
                <a:cs typeface="ヒラギノ角ゴ Pro W3"/>
                <a:sym typeface="Gill Sans"/>
              </a:rPr>
              <a:t> van </a:t>
            </a:r>
            <a:r>
              <a:rPr lang="fr-FR" sz="3200" b="1" dirty="0" err="1" smtClean="0">
                <a:solidFill>
                  <a:prstClr val="black"/>
                </a:solidFill>
                <a:ea typeface="Gulim" pitchFamily="34" charset="-127"/>
                <a:cs typeface="ヒラギノ角ゴ Pro W3"/>
                <a:sym typeface="Gill Sans"/>
              </a:rPr>
              <a:t>passies</a:t>
            </a:r>
            <a:endParaRPr lang="fr-FR" sz="3200" b="1" dirty="0">
              <a:solidFill>
                <a:prstClr val="black"/>
              </a:solidFill>
              <a:ea typeface="Gulim" pitchFamily="34" charset="-127"/>
              <a:cs typeface="ヒラギノ角ゴ Pro W3"/>
              <a:sym typeface="Gill Sans"/>
            </a:endParaRPr>
          </a:p>
        </p:txBody>
      </p:sp>
      <p:pic>
        <p:nvPicPr>
          <p:cNvPr id="4098" name="Picture 2" descr="C:\Users\joana.ferreira\Desktop\ABI\brand manual\photos\hand_h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93" y="3212976"/>
            <a:ext cx="43830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8" y="822970"/>
            <a:ext cx="5168152" cy="296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13656" y="2771636"/>
            <a:ext cx="301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De hoptelers</a:t>
            </a:r>
            <a:endParaRPr lang="fr-F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8517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De meester brouwers van Leffe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699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128" r="30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>
              <a:solidFill>
                <a:srgbClr val="FFE9B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660" y="148680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rgbClr val="FAEA8A"/>
                </a:solidFill>
              </a:rPr>
              <a:t>NIEUW LEFFE ROYALE GAMMA</a:t>
            </a:r>
            <a:endParaRPr lang="nl-BE" sz="3200" b="1" dirty="0">
              <a:solidFill>
                <a:srgbClr val="FAEA8A"/>
              </a:solidFill>
            </a:endParaRPr>
          </a:p>
          <a:p>
            <a:pPr algn="ctr"/>
            <a:endParaRPr lang="nl-BE" sz="3200" b="1" dirty="0">
              <a:solidFill>
                <a:srgbClr val="FAEA8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8" t="28142" r="34437" b="21438"/>
          <a:stretch/>
        </p:blipFill>
        <p:spPr bwMode="auto">
          <a:xfrm>
            <a:off x="1979712" y="1056436"/>
            <a:ext cx="5256584" cy="503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0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576" y="1700808"/>
            <a:ext cx="3927090" cy="443319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Su</a:t>
            </a:r>
          </a:p>
        </p:txBody>
      </p:sp>
      <p:sp>
        <p:nvSpPr>
          <p:cNvPr id="6" name="AutoShape 2" descr="data:image/jpeg;base64,/9j/4AAQSkZJRgABAQAAAQABAAD/2wCEAAkGBxIOEhIUEhQWFRQVGRQXFxQYFRcVERgiFRQXHBgWFBkaHSgsGCYlIRQUIjEkJyksLi4uGB8zOTMzNyouLjcBCgoKBQUFDgUFDisZExkrKysrKysrKysrKysrKysrKysrKysrKysrKysrKysrKysrKysrKysrKysrKysrKysrK//AABEIAGEAPAMBIgACEQEDEQH/xAAcAAACAwADAQAAAAAAAAAAAAAACAUGBwECAwT/xAA+EAABAgMFBAUICAcAAAAAAAABAAIDBBEFBxITMQYhQXMiNZGxslFSYXGBocLRCBQlNEKSs8EVFyNEU2KT/8QAFAEBAAAAAAAAAAAAAAAAAAAAAP/EABQRAQAAAAAAAAAAAAAAAAAAAAD/2gAMAwEAAhEDEQA/ANxVFvRvAbYkJoY0PmItcDCei0DV7vlxV6S3/SHl4jbRhvdXA6C0MPDoudiA7Qgiv5wWvmY89tP8eWzL9Wlfettuw2+ZbcJwc0MmIVMxgPRIOj2ejuSq0Wp/R1l4jrRivbXA2A4PPDpPZhB/KT7CgY9CEIBCEIKptheBI2QWsmHuMRwqITG4n0846AD1lZztlePYlsQcqPDmBTeyI1jMbD5W9L3LPb24xfa87Uk0eGj0AMbQBU9BNiVkMz7zGy66/Vxjp/0otY2OvIsSyIGTLwpnfve9zGY3nyuOL3LDFyCgbjY7b+RtcubLvIiNFTCeMMSnnN84bxporUlNuhjFlryWEkVe5p9IMNwIKbJAIQhApF63W89zPhaq3NyjoWDFTpsDxQ13EmlewqyXr9bz3M+Bqibf/tuRD8T0ESveVlXRceGnQaXmppuBANPzBeClbC0muQ/xsQTF1A+15HmfA5NslKum63keYfA5Nog5QhCBWr3bDmGWrMuynlsVzXQ3NaXBwLWjdQa1BFFBbZ2fElYkCFFbhe2XhYm8RXEaHtCcBzAaVANNN2nqSw37n7Wi8uF3FBnin9j7PiTT5iFCbiiOl42Fo1OHC4geU0aVAK93Kxiy1IZGuXG8BQed1llTAtOWeIT2iE5z3uc0gNAaRvqNakCiYh8y92rj2rl80XVqG7/9QvNsSnAdiD7LNfELhQkjjXRTar7bQiDQgewKXkYjnsBdqUH0pX79+tonLhdxTQJYL+OtonLhdxQUEy7svM/Diw+moFf3Vyua6zh8uN4Cq24D6kDxz3fpNVlua6zh8uN4CgYBdmDUnT91w1pJAGpUwbKBDekRTVBHSMvmOA4DeVYQKLxlpZsIUb7TxK90Algv462icuF3FM+sCv22Omok22agQnxYcRjWuDGl7mubXUDfvqOxBlbvuY5zv02qz3NdZw+XG8BUm67Ce/hWZlOzhFzMin9TAWhunlFK01UncpsRNtmjMxoT4MNjXNGY0sc4u3GjTv3CvuQbdZEt+M+z5qWXWGwNAA0C7IBCEIBdRohCA4oQhB2QhCAQhCD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82665" y="1915085"/>
            <a:ext cx="49420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W</a:t>
            </a:r>
            <a:r>
              <a:rPr lang="fr-FR" sz="20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hitbread</a:t>
            </a:r>
            <a:r>
              <a:rPr lang="fr-FR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Golding hop </a:t>
            </a:r>
            <a:r>
              <a:rPr lang="fr-FR" sz="20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geoogst</a:t>
            </a:r>
            <a:r>
              <a:rPr lang="fr-FR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in </a:t>
            </a:r>
            <a:r>
              <a:rPr lang="fr-FR" sz="20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regio</a:t>
            </a:r>
            <a:r>
              <a:rPr lang="fr-FR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Poperinge </a:t>
            </a:r>
            <a:endParaRPr lang="en-US" sz="20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solidFill>
                  <a:prstClr val="black"/>
                </a:solidFill>
              </a:rPr>
              <a:t>Behoudt</a:t>
            </a:r>
            <a:r>
              <a:rPr lang="fr-FR" sz="2000" b="1" dirty="0" smtClean="0">
                <a:solidFill>
                  <a:prstClr val="black"/>
                </a:solidFill>
              </a:rPr>
              <a:t> het </a:t>
            </a:r>
            <a:r>
              <a:rPr lang="fr-FR" sz="2000" b="1" dirty="0" err="1">
                <a:solidFill>
                  <a:prstClr val="black"/>
                </a:solidFill>
              </a:rPr>
              <a:t>B</a:t>
            </a:r>
            <a:r>
              <a:rPr lang="fr-FR" sz="2000" b="1" dirty="0" err="1" smtClean="0">
                <a:solidFill>
                  <a:prstClr val="black"/>
                </a:solidFill>
              </a:rPr>
              <a:t>elgisch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</a:rPr>
              <a:t>karakter</a:t>
            </a:r>
            <a:r>
              <a:rPr lang="fr-FR" sz="2000" b="1" dirty="0" smtClean="0">
                <a:solidFill>
                  <a:prstClr val="black"/>
                </a:solidFill>
              </a:rPr>
              <a:t> van Leffe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prstClr val="black"/>
                </a:solidFill>
              </a:rPr>
              <a:t>Origineel </a:t>
            </a:r>
            <a:r>
              <a:rPr lang="nl-NL" sz="2000" b="1" dirty="0">
                <a:solidFill>
                  <a:prstClr val="black"/>
                </a:solidFill>
              </a:rPr>
              <a:t>recept van Leffe Royale, uitgebracht in </a:t>
            </a:r>
            <a:r>
              <a:rPr lang="nl-NL" sz="2000" b="1" dirty="0" smtClean="0">
                <a:solidFill>
                  <a:prstClr val="black"/>
                </a:solidFill>
              </a:rPr>
              <a:t>2012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prstClr val="black"/>
                </a:solidFill>
              </a:rPr>
              <a:t>Subtiele </a:t>
            </a:r>
            <a:r>
              <a:rPr lang="nl-NL" sz="2000" b="1" dirty="0">
                <a:solidFill>
                  <a:prstClr val="black"/>
                </a:solidFill>
              </a:rPr>
              <a:t>bitterheid en een toets van citroen en </a:t>
            </a:r>
            <a:r>
              <a:rPr lang="nl-NL" sz="2000" b="1" dirty="0" smtClean="0">
                <a:solidFill>
                  <a:prstClr val="black"/>
                </a:solidFill>
              </a:rPr>
              <a:t>hars</a:t>
            </a:r>
            <a:endParaRPr lang="fr-FR" sz="2000" b="1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307975" y="136943"/>
            <a:ext cx="8229600" cy="3667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nl-BE" sz="2800" b="1" dirty="0" smtClean="0">
                <a:solidFill>
                  <a:prstClr val="black"/>
                </a:solidFill>
              </a:rPr>
              <a:t>LEFFE ROYALE WHITBREAD GOLDING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2" name="Picture 4" descr="L:\Marketing\Leffe\2014\INNOVATIONS 2015\PROJECT PHILIPPE (ROYALE)\Packs for consumer test\CLPT\141205 Leffe Royale 75cl Black Sleeved Bottle Whitbread Gol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2" b="89958" l="26614" r="74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911" y="1457134"/>
            <a:ext cx="2146675" cy="46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84" y="2879634"/>
            <a:ext cx="1115360" cy="28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L:\Marketing\Leffe\2014\INNOVATIONS 2015\PROJECT PHILIPPE (ROYALE)\Packs for consumer test\CLPT\141205 Leffe Royale 4x33cl Basket 3D Whitbread Golding BROW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2" t="9266" r="23427" b="9390"/>
          <a:stretch/>
        </p:blipFill>
        <p:spPr bwMode="auto">
          <a:xfrm>
            <a:off x="2279892" y="2733770"/>
            <a:ext cx="1629791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5" y="1124744"/>
            <a:ext cx="871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Uitzonderlijke hop afkomstig van de velden van </a:t>
            </a:r>
            <a:r>
              <a:rPr lang="nl-NL" sz="2000" b="1" dirty="0" err="1"/>
              <a:t>Poperinge</a:t>
            </a:r>
            <a:r>
              <a:rPr lang="nl-NL" sz="2000" b="1" dirty="0"/>
              <a:t>, België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4656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ore Template_paired_WITHOUT">
  <a:themeElements>
    <a:clrScheme name="MB Colors">
      <a:dk1>
        <a:srgbClr val="000000"/>
      </a:dk1>
      <a:lt1>
        <a:sysClr val="window" lastClr="FFFFFF"/>
      </a:lt1>
      <a:dk2>
        <a:srgbClr val="FDB924"/>
      </a:dk2>
      <a:lt2>
        <a:srgbClr val="EC881D"/>
      </a:lt2>
      <a:accent1>
        <a:srgbClr val="B2BB1E"/>
      </a:accent1>
      <a:accent2>
        <a:srgbClr val="6D8D24"/>
      </a:accent2>
      <a:accent3>
        <a:srgbClr val="5091CD"/>
      </a:accent3>
      <a:accent4>
        <a:srgbClr val="19398A"/>
      </a:accent4>
      <a:accent5>
        <a:srgbClr val="C2D1D4"/>
      </a:accent5>
      <a:accent6>
        <a:srgbClr val="537177"/>
      </a:accent6>
      <a:hlink>
        <a:srgbClr val="DBD8BD"/>
      </a:hlink>
      <a:folHlink>
        <a:srgbClr val="847E47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127</Words>
  <Application>Microsoft Office PowerPoint</Application>
  <PresentationFormat>On-screen Show (4:3)</PresentationFormat>
  <Paragraphs>26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Gulim</vt:lpstr>
      <vt:lpstr>Arial</vt:lpstr>
      <vt:lpstr>Arial Narrow</vt:lpstr>
      <vt:lpstr>Calibri</vt:lpstr>
      <vt:lpstr>Georgia</vt:lpstr>
      <vt:lpstr>Gill Sans</vt:lpstr>
      <vt:lpstr>Verdana</vt:lpstr>
      <vt:lpstr>Wingdings</vt:lpstr>
      <vt:lpstr>ヒラギノ角ゴ Pro W3</vt:lpstr>
      <vt:lpstr>Thème Office</vt:lpstr>
      <vt:lpstr>9_Core Template_paired_WITHOUT</vt:lpstr>
      <vt:lpstr>3_Thème Office</vt:lpstr>
      <vt:lpstr>PowerPoint Presentation</vt:lpstr>
      <vt:lpstr>PowerPoint Presentation</vt:lpstr>
      <vt:lpstr>Leffe is aanwezig in meer dan 80 landen en België is het centrum! </vt:lpstr>
      <vt:lpstr>PowerPoint Presentation</vt:lpstr>
      <vt:lpstr>PowerPoint Presentation</vt:lpstr>
      <vt:lpstr>PowerPoint Presentation</vt:lpstr>
      <vt:lpstr>PowerPoint Presentation</vt:lpstr>
    </vt:vector>
  </TitlesOfParts>
  <Company>Anheuser-Busch InBev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Vlieghe, Audrey</dc:creator>
  <cp:lastModifiedBy>Yelena</cp:lastModifiedBy>
  <cp:revision>160</cp:revision>
  <cp:lastPrinted>2015-09-10T16:36:43Z</cp:lastPrinted>
  <dcterms:created xsi:type="dcterms:W3CDTF">2014-01-29T17:37:32Z</dcterms:created>
  <dcterms:modified xsi:type="dcterms:W3CDTF">2015-09-10T16:41:29Z</dcterms:modified>
</cp:coreProperties>
</file>