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05613" cy="99441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E9C2D-205A-4B39-A687-7C15AD73ADD5}" type="datetimeFigureOut">
              <a:rPr lang="nl-BE" smtClean="0"/>
              <a:t>9/06/2016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09C3B-DDA6-4D05-B585-7D3AB23BF8B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7258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E9C2D-205A-4B39-A687-7C15AD73ADD5}" type="datetimeFigureOut">
              <a:rPr lang="nl-BE" smtClean="0"/>
              <a:t>9/06/2016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09C3B-DDA6-4D05-B585-7D3AB23BF8B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424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smtClean="0">
                <a:solidFill>
                  <a:srgbClr val="00B0F0"/>
                </a:solidFill>
                <a:latin typeface="+mj-lt"/>
              </a:rPr>
              <a:t>Conjunctuurvooruitzichten tweede helft 2016</a:t>
            </a:r>
            <a:br>
              <a:rPr lang="en-US" sz="3200" b="1" smtClean="0">
                <a:solidFill>
                  <a:srgbClr val="00B0F0"/>
                </a:solidFill>
                <a:latin typeface="+mj-lt"/>
              </a:rPr>
            </a:br>
            <a:r>
              <a:rPr lang="en-US" sz="3200" b="1" smtClean="0">
                <a:solidFill>
                  <a:srgbClr val="00B0F0"/>
                </a:solidFill>
                <a:latin typeface="+mj-lt"/>
              </a:rPr>
              <a:t/>
            </a:r>
            <a:br>
              <a:rPr lang="en-US" sz="3200" b="1" smtClean="0">
                <a:solidFill>
                  <a:srgbClr val="00B0F0"/>
                </a:solidFill>
                <a:latin typeface="+mj-lt"/>
              </a:rPr>
            </a:br>
            <a:r>
              <a:rPr lang="en-US" sz="3200" smtClean="0">
                <a:solidFill>
                  <a:srgbClr val="00B0F0"/>
                </a:solidFill>
                <a:latin typeface="+mj-lt"/>
              </a:rPr>
              <a:t>Matige groei </a:t>
            </a:r>
            <a:r>
              <a:rPr lang="en-US" sz="3200" b="1" smtClean="0">
                <a:solidFill>
                  <a:srgbClr val="00B0F0"/>
                </a:solidFill>
                <a:latin typeface="+mj-lt"/>
              </a:rPr>
              <a:t>volgt op recessievrees</a:t>
            </a:r>
            <a:r>
              <a:rPr lang="en-US" sz="3200" smtClean="0">
                <a:solidFill>
                  <a:srgbClr val="00B0F0"/>
                </a:solidFill>
                <a:latin typeface="+mj-lt"/>
              </a:rPr>
              <a:t>.</a:t>
            </a:r>
            <a:r>
              <a:rPr lang="en-US" sz="3200" b="1" smtClean="0">
                <a:solidFill>
                  <a:srgbClr val="00B0F0"/>
                </a:solidFill>
                <a:latin typeface="+mj-lt"/>
              </a:rPr>
              <a:t/>
            </a:r>
            <a:br>
              <a:rPr lang="en-US" sz="3200" b="1" smtClean="0">
                <a:solidFill>
                  <a:srgbClr val="00B0F0"/>
                </a:solidFill>
                <a:latin typeface="+mj-lt"/>
              </a:rPr>
            </a:br>
            <a:r>
              <a:rPr lang="en-US" sz="3200" b="1" smtClean="0">
                <a:solidFill>
                  <a:srgbClr val="00B0F0"/>
                </a:solidFill>
                <a:latin typeface="+mj-lt"/>
              </a:rPr>
              <a:t/>
            </a:r>
            <a:br>
              <a:rPr lang="en-US" sz="3200" b="1" smtClean="0">
                <a:solidFill>
                  <a:srgbClr val="00B0F0"/>
                </a:solidFill>
                <a:latin typeface="+mj-lt"/>
              </a:rPr>
            </a:br>
            <a:endParaRPr lang="en-US" sz="2800" b="1" dirty="0">
              <a:solidFill>
                <a:srgbClr val="00B0F0"/>
              </a:solidFill>
              <a:latin typeface="+mj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49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INTERNATIONAAL </a:t>
            </a:r>
            <a:br>
              <a:rPr lang="en-US" smtClean="0"/>
            </a:br>
            <a:r>
              <a:rPr lang="en-US" smtClean="0"/>
              <a:t>conjunctuurvrees bezworen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17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INTERNATIONAAL </a:t>
            </a:r>
            <a:br>
              <a:rPr lang="en-US" smtClean="0"/>
            </a:br>
            <a:r>
              <a:rPr lang="en-US" smtClean="0"/>
              <a:t>conjunctuurvrees bezworen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247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smtClean="0"/>
              <a:t>Conjunctuurvooruitzichten 2H16</a:t>
            </a:r>
            <a:endParaRPr lang="en-US" i="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9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Eurozone – labour market</a:t>
            </a:r>
            <a:br>
              <a:rPr lang="en-GB" smtClean="0"/>
            </a:br>
            <a:r>
              <a:rPr lang="en-GB" sz="1400" smtClean="0"/>
              <a:t>Unemployment continues to decline, supporting view that economic expansion will continue  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5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9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8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VS</a:t>
            </a:r>
            <a:br>
              <a:rPr lang="en-US" smtClean="0">
                <a:solidFill>
                  <a:prstClr val="white"/>
                </a:solidFill>
              </a:rPr>
            </a:br>
            <a:r>
              <a:rPr lang="en-US" b="0" smtClean="0">
                <a:solidFill>
                  <a:prstClr val="white"/>
                </a:solidFill>
              </a:rPr>
              <a:t>consumptie ruggengraat VS economie</a:t>
            </a:r>
            <a:endParaRPr lang="en-US" sz="4000" b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2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VS</a:t>
            </a:r>
            <a:br>
              <a:rPr lang="en-US" smtClean="0">
                <a:solidFill>
                  <a:prstClr val="white"/>
                </a:solidFill>
              </a:rPr>
            </a:br>
            <a:r>
              <a:rPr lang="en-US" b="0" smtClean="0">
                <a:solidFill>
                  <a:prstClr val="white"/>
                </a:solidFill>
              </a:rPr>
              <a:t>consumptie ruggengraat VS economie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04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smtClean="0"/>
              <a:t>Conjunctuurvooruitzichten 2H16</a:t>
            </a:r>
            <a:endParaRPr lang="en-US" i="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22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7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Basisscenario</a:t>
            </a:r>
            <a:endParaRPr lang="en-US" i="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1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BCE</a:t>
            </a:r>
            <a:br>
              <a:rPr lang="en-US" smtClean="0"/>
            </a:br>
            <a:r>
              <a:rPr lang="en-US" b="0" smtClean="0"/>
              <a:t>wait &amp; see</a:t>
            </a:r>
            <a:endParaRPr lang="en-US" b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06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BCE</a:t>
            </a:r>
            <a:br>
              <a:rPr lang="en-US" smtClean="0"/>
            </a:br>
            <a:r>
              <a:rPr lang="en-US" b="0" smtClean="0"/>
              <a:t>wait and see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65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FED</a:t>
            </a:r>
            <a:br>
              <a:rPr lang="en-US" smtClean="0"/>
            </a:br>
            <a:r>
              <a:rPr lang="en-US" b="0" smtClean="0"/>
              <a:t>pied sur le frein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29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FED</a:t>
            </a:r>
            <a:br>
              <a:rPr lang="en-US" smtClean="0"/>
            </a:br>
            <a:r>
              <a:rPr lang="en-US" b="0" smtClean="0"/>
              <a:t>pied sur le frein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57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USD</a:t>
            </a:r>
            <a:br>
              <a:rPr lang="en-US" smtClean="0"/>
            </a:br>
            <a:r>
              <a:rPr lang="en-US" b="0" smtClean="0"/>
              <a:t>augmentation modérée</a:t>
            </a:r>
            <a:endParaRPr lang="en-US" b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8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TAUX LONG TERME</a:t>
            </a:r>
            <a:br>
              <a:rPr lang="en-US" smtClean="0"/>
            </a:br>
            <a:r>
              <a:rPr lang="en-US" b="0" smtClean="0"/>
              <a:t>Augmentation modérée </a:t>
            </a:r>
            <a:endParaRPr lang="nl-BE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1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smtClean="0"/>
              <a:t>Perspectives conjoncturelles 2S16</a:t>
            </a:r>
            <a:endParaRPr lang="en-US" i="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3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Perspectives économiques</a:t>
            </a:r>
            <a:endParaRPr lang="nl-BE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9152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z="2600" smtClean="0"/>
              <a:t>Risques par rapport au scénario de base dans une perspective européenne</a:t>
            </a:r>
            <a:endParaRPr lang="en-GB" sz="2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9534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00B0F0"/>
                </a:solidFill>
                <a:latin typeface="+mj-lt"/>
              </a:rPr>
              <a:t>Perspectives conjoncturelles second semestre 2016</a:t>
            </a:r>
            <a:br>
              <a:rPr lang="en-US" sz="2800" b="1" smtClean="0">
                <a:solidFill>
                  <a:srgbClr val="00B0F0"/>
                </a:solidFill>
                <a:latin typeface="+mj-lt"/>
              </a:rPr>
            </a:br>
            <a:r>
              <a:rPr lang="en-US" sz="2800" b="1" smtClean="0">
                <a:solidFill>
                  <a:srgbClr val="00B0F0"/>
                </a:solidFill>
                <a:latin typeface="+mj-lt"/>
              </a:rPr>
              <a:t/>
            </a:r>
            <a:br>
              <a:rPr lang="en-US" sz="2800" b="1" smtClean="0">
                <a:solidFill>
                  <a:srgbClr val="00B0F0"/>
                </a:solidFill>
                <a:latin typeface="+mj-lt"/>
              </a:rPr>
            </a:br>
            <a:r>
              <a:rPr lang="en-US" sz="2800" smtClean="0">
                <a:solidFill>
                  <a:srgbClr val="00B0F0"/>
                </a:solidFill>
              </a:rPr>
              <a:t>Croissance modérée qui suit les craintes de récession </a:t>
            </a:r>
            <a:r>
              <a:rPr lang="en-US" sz="2800" b="1" smtClean="0">
                <a:solidFill>
                  <a:srgbClr val="00B0F0"/>
                </a:solidFill>
                <a:latin typeface="+mj-lt"/>
              </a:rPr>
              <a:t> </a:t>
            </a:r>
            <a:br>
              <a:rPr lang="en-US" sz="2800" b="1" smtClean="0">
                <a:solidFill>
                  <a:srgbClr val="00B0F0"/>
                </a:solidFill>
                <a:latin typeface="+mj-lt"/>
              </a:rPr>
            </a:br>
            <a:r>
              <a:rPr lang="en-US" sz="3200" b="1" smtClean="0">
                <a:solidFill>
                  <a:srgbClr val="00B0F0"/>
                </a:solidFill>
                <a:latin typeface="+mj-lt"/>
              </a:rPr>
              <a:t/>
            </a:r>
            <a:br>
              <a:rPr lang="en-US" sz="3200" b="1" smtClean="0">
                <a:solidFill>
                  <a:srgbClr val="00B0F0"/>
                </a:solidFill>
                <a:latin typeface="+mj-lt"/>
              </a:rPr>
            </a:br>
            <a:endParaRPr lang="en-US" sz="2800" b="1" dirty="0">
              <a:solidFill>
                <a:srgbClr val="00B0F0"/>
              </a:solidFill>
              <a:latin typeface="+mj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1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smtClean="0"/>
              <a:t>Conjunctuurvooruitzichten 2H16</a:t>
            </a:r>
            <a:endParaRPr lang="en-US" i="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3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INTERNATIONAAL </a:t>
            </a:r>
            <a:br>
              <a:rPr lang="en-US" smtClean="0"/>
            </a:br>
            <a:r>
              <a:rPr lang="en-US" smtClean="0"/>
              <a:t>conjunctuurvrees bezworen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73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INTERNATIONAAL </a:t>
            </a:r>
            <a:br>
              <a:rPr lang="en-US" smtClean="0"/>
            </a:br>
            <a:r>
              <a:rPr lang="en-US" smtClean="0"/>
              <a:t>conjunctuurvrees bezworen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85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INTERNATIONAAL </a:t>
            </a:r>
            <a:br>
              <a:rPr lang="en-US" smtClean="0"/>
            </a:br>
            <a:r>
              <a:rPr lang="en-US" smtClean="0"/>
              <a:t>conjunctuurvrees bezworen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89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INTERNATIONAAL </a:t>
            </a:r>
            <a:br>
              <a:rPr lang="en-US" smtClean="0"/>
            </a:br>
            <a:r>
              <a:rPr lang="en-US" smtClean="0"/>
              <a:t>conjunctuurvrees bezworen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96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INTERNATIONAAL </a:t>
            </a:r>
            <a:br>
              <a:rPr lang="en-US" smtClean="0"/>
            </a:br>
            <a:r>
              <a:rPr lang="en-US" smtClean="0"/>
              <a:t>conjunctuurvrees bezworen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22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INTERNATIONAAL </a:t>
            </a:r>
            <a:br>
              <a:rPr lang="en-US" smtClean="0"/>
            </a:br>
            <a:r>
              <a:rPr lang="en-US" smtClean="0"/>
              <a:t>conjunctuurvrees bezworen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51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Office PowerPoint</Application>
  <PresentationFormat>On-screen Show (4:3)</PresentationFormat>
  <Paragraphs>26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Conjunctuurvooruitzichten tweede helft 2016  Matige groei volgt op recessievrees.  </vt:lpstr>
      <vt:lpstr>Basisscenario</vt:lpstr>
      <vt:lpstr>Conjunctuurvooruitzichten 2H16</vt:lpstr>
      <vt:lpstr>INTERNATIONAAL  conjunctuurvrees bezworen</vt:lpstr>
      <vt:lpstr>INTERNATIONAAL  conjunctuurvrees bezworen</vt:lpstr>
      <vt:lpstr>INTERNATIONAAL  conjunctuurvrees bezworen</vt:lpstr>
      <vt:lpstr>INTERNATIONAAL  conjunctuurvrees bezworen</vt:lpstr>
      <vt:lpstr>INTERNATIONAAL  conjunctuurvrees bezworen</vt:lpstr>
      <vt:lpstr>INTERNATIONAAL  conjunctuurvrees bezworen</vt:lpstr>
      <vt:lpstr>INTERNATIONAAL  conjunctuurvrees bezworen</vt:lpstr>
      <vt:lpstr>INTERNATIONAAL  conjunctuurvrees bezworen</vt:lpstr>
      <vt:lpstr>Conjunctuurvooruitzichten 2H16</vt:lpstr>
      <vt:lpstr>Eurozone – labour market Unemployment continues to decline, supporting view that economic expansion will continue  </vt:lpstr>
      <vt:lpstr>PowerPoint Presentation</vt:lpstr>
      <vt:lpstr>PowerPoint Presentation</vt:lpstr>
      <vt:lpstr>VS consumptie ruggengraat VS economie</vt:lpstr>
      <vt:lpstr>VS consumptie ruggengraat VS economie</vt:lpstr>
      <vt:lpstr>Conjunctuurvooruitzichten 2H16</vt:lpstr>
      <vt:lpstr>PowerPoint Presentation</vt:lpstr>
      <vt:lpstr>BCE wait &amp; see</vt:lpstr>
      <vt:lpstr>BCE wait and see</vt:lpstr>
      <vt:lpstr>FED pied sur le frein</vt:lpstr>
      <vt:lpstr>FED pied sur le frein</vt:lpstr>
      <vt:lpstr>USD augmentation modérée</vt:lpstr>
      <vt:lpstr>TAUX LONG TERME Augmentation modérée </vt:lpstr>
      <vt:lpstr>Perspectives conjoncturelles 2S16</vt:lpstr>
      <vt:lpstr>Perspectives économiques</vt:lpstr>
      <vt:lpstr>Risques par rapport au scénario de base dans une perspective européenne</vt:lpstr>
      <vt:lpstr>Perspectives conjoncturelles second semestre 2016  Croissance modérée qui suit les craintes de récession    </vt:lpstr>
    </vt:vector>
  </TitlesOfParts>
  <Company>KBC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Conjunctuurvooruitzichten tweede helft 2016  Matige groei volgt op recessievrees.  </dc:title>
  <dc:creator>Leunens Stef</dc:creator>
  <cp:lastModifiedBy>Leunens Stef</cp:lastModifiedBy>
  <cp:revision>1</cp:revision>
  <dcterms:created xsi:type="dcterms:W3CDTF">2016-06-09T10:13:09Z</dcterms:created>
  <dcterms:modified xsi:type="dcterms:W3CDTF">2016-06-09T10:13:09Z</dcterms:modified>
</cp:coreProperties>
</file>