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 id="2147483925" r:id="rId2"/>
    <p:sldMasterId id="2147483938" r:id="rId3"/>
  </p:sldMasterIdLst>
  <p:notesMasterIdLst>
    <p:notesMasterId r:id="rId39"/>
  </p:notesMasterIdLst>
  <p:handoutMasterIdLst>
    <p:handoutMasterId r:id="rId40"/>
  </p:handoutMasterIdLst>
  <p:sldIdLst>
    <p:sldId id="297" r:id="rId4"/>
    <p:sldId id="269" r:id="rId5"/>
    <p:sldId id="257" r:id="rId6"/>
    <p:sldId id="258" r:id="rId7"/>
    <p:sldId id="260" r:id="rId8"/>
    <p:sldId id="289" r:id="rId9"/>
    <p:sldId id="259" r:id="rId10"/>
    <p:sldId id="261" r:id="rId11"/>
    <p:sldId id="262" r:id="rId12"/>
    <p:sldId id="264" r:id="rId13"/>
    <p:sldId id="265" r:id="rId14"/>
    <p:sldId id="263" r:id="rId15"/>
    <p:sldId id="267" r:id="rId16"/>
    <p:sldId id="266" r:id="rId17"/>
    <p:sldId id="270" r:id="rId18"/>
    <p:sldId id="274" r:id="rId19"/>
    <p:sldId id="290" r:id="rId20"/>
    <p:sldId id="271" r:id="rId21"/>
    <p:sldId id="275" r:id="rId22"/>
    <p:sldId id="285" r:id="rId23"/>
    <p:sldId id="286" r:id="rId24"/>
    <p:sldId id="276" r:id="rId25"/>
    <p:sldId id="288" r:id="rId26"/>
    <p:sldId id="277" r:id="rId27"/>
    <p:sldId id="278" r:id="rId28"/>
    <p:sldId id="280" r:id="rId29"/>
    <p:sldId id="287" r:id="rId30"/>
    <p:sldId id="281" r:id="rId31"/>
    <p:sldId id="283" r:id="rId32"/>
    <p:sldId id="295" r:id="rId33"/>
    <p:sldId id="291" r:id="rId34"/>
    <p:sldId id="292" r:id="rId35"/>
    <p:sldId id="293" r:id="rId36"/>
    <p:sldId id="294" r:id="rId37"/>
    <p:sldId id="29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22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971EE2-5177-0547-B9CA-C5D9DAE53697}" type="datetimeFigureOut">
              <a:rPr lang="en-US" smtClean="0"/>
              <a:t>02/04/15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C73FC8-2D9B-424C-B96C-E83957E02825}" type="slidenum">
              <a:rPr lang="en-US" smtClean="0"/>
              <a:t>‹#›</a:t>
            </a:fld>
            <a:endParaRPr lang="en-US"/>
          </a:p>
        </p:txBody>
      </p:sp>
    </p:spTree>
    <p:extLst>
      <p:ext uri="{BB962C8B-B14F-4D97-AF65-F5344CB8AC3E}">
        <p14:creationId xmlns:p14="http://schemas.microsoft.com/office/powerpoint/2010/main" val="3786765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D6CA98-9E5F-C74C-BDE8-81855840E59F}" type="datetimeFigureOut">
              <a:rPr lang="nl-NL" smtClean="0"/>
              <a:t>02/04/15</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ADE2F-C32C-2C49-8D3C-68C0CDC40EE6}" type="slidenum">
              <a:rPr lang="nl-NL" smtClean="0"/>
              <a:t>‹#›</a:t>
            </a:fld>
            <a:endParaRPr lang="nl-NL"/>
          </a:p>
        </p:txBody>
      </p:sp>
    </p:spTree>
    <p:extLst>
      <p:ext uri="{BB962C8B-B14F-4D97-AF65-F5344CB8AC3E}">
        <p14:creationId xmlns:p14="http://schemas.microsoft.com/office/powerpoint/2010/main" val="18451066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onlinelibrary.wiley.com.ezproxy.ulb.ac.be/doi/10.1111/j.1365-2133.2012.11125.x/ful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5DDD6E1D-5C13-AE45-8AD4-0A627765F18E}" type="slidenum">
              <a:rPr lang="fr-BE"/>
              <a:pPr/>
              <a:t>6</a:t>
            </a:fld>
            <a:endParaRPr lang="fr-BE"/>
          </a:p>
        </p:txBody>
      </p:sp>
      <p:sp>
        <p:nvSpPr>
          <p:cNvPr id="46081"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9pPr>
          </a:lstStyle>
          <a:p>
            <a:pPr hangingPunct="1">
              <a:lnSpc>
                <a:spcPct val="100000"/>
              </a:lnSpc>
              <a:buClrTx/>
              <a:buFontTx/>
              <a:buNone/>
            </a:pPr>
            <a:fld id="{A404872C-CD12-8B47-9D43-C0FA5C00A724}" type="slidenum">
              <a:rPr lang="fr-BE">
                <a:latin typeface="+mn-lt" charset="0"/>
                <a:cs typeface="+mn-ea" charset="0"/>
              </a:rPr>
              <a:pPr hangingPunct="1">
                <a:lnSpc>
                  <a:spcPct val="100000"/>
                </a:lnSpc>
                <a:buClrTx/>
                <a:buFontTx/>
                <a:buNone/>
              </a:pPr>
              <a:t>6</a:t>
            </a:fld>
            <a:endParaRPr lang="fr-BE">
              <a:latin typeface="+mn-lt" charset="0"/>
              <a:cs typeface="+mn-ea" charset="0"/>
            </a:endParaRPr>
          </a:p>
        </p:txBody>
      </p:sp>
      <p:sp>
        <p:nvSpPr>
          <p:cNvPr id="46082" name="Text Box 2"/>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3" name="Text Box 3"/>
          <p:cNvSpPr txBox="1">
            <a:spLocks noGrp="1" noChangeArrowheads="1"/>
          </p:cNvSpPr>
          <p:nvPr>
            <p:ph type="body" idx="1"/>
          </p:nvPr>
        </p:nvSpPr>
        <p:spPr bwMode="auto">
          <a:xfrm>
            <a:off x="685800" y="4343400"/>
            <a:ext cx="5486400" cy="94043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936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lgn="just" eaLnBrk="1">
              <a:lnSpc>
                <a:spcPct val="93000"/>
              </a:lnSpc>
              <a:spcBef>
                <a:spcPct val="0"/>
              </a:spcBef>
              <a:buClrTx/>
              <a:buFontTx/>
              <a:buNone/>
            </a:pPr>
            <a:r>
              <a:rPr lang="fr-BE" sz="2000">
                <a:latin typeface="Arial" charset="0"/>
                <a:cs typeface="Microsoft YaHei" charset="0"/>
              </a:rPr>
              <a:t> Estimates of incidence and mortality rates of melanoma in Europe, 2008 (GLOBOCAN 2008), measured as cases per 100 000 residents. Blue columns, melanoma incidence age-standardized world rates (ASWRs). Red columns, melanoma mortality ASWRs. aCountries with no national cancer registries but with regional registries (cf. </a:t>
            </a:r>
            <a:r>
              <a:rPr lang="fr-BE" sz="2000">
                <a:solidFill>
                  <a:srgbClr val="CCCCFF"/>
                </a:solidFill>
                <a:latin typeface="Arial" charset="0"/>
                <a:cs typeface="Microsoft YaHei" charset="0"/>
                <a:hlinkClick r:id="rId3"/>
              </a:rPr>
              <a:t>Table 1</a:t>
            </a:r>
            <a:r>
              <a:rPr lang="fr-BE" sz="2000">
                <a:latin typeface="Arial" charset="0"/>
                <a:cs typeface="Microsoft YaHei" charset="0"/>
              </a:rPr>
              <a:t>). bCountries with no national/regional registry, where estimates were made through modelling from neighbouring countries (cf. </a:t>
            </a:r>
            <a:r>
              <a:rPr lang="fr-BE" sz="2000">
                <a:solidFill>
                  <a:srgbClr val="CCCCFF"/>
                </a:solidFill>
                <a:latin typeface="Arial" charset="0"/>
                <a:cs typeface="Microsoft YaHei" charset="0"/>
                <a:hlinkClick r:id="rId3"/>
              </a:rPr>
              <a:t>Table 1</a:t>
            </a:r>
            <a:r>
              <a:rPr lang="fr-BE" sz="2000">
                <a:latin typeface="Arial" charset="0"/>
                <a:cs typeface="Microsoft YaHei" charset="0"/>
              </a:rPr>
              <a:t>).</a:t>
            </a:r>
          </a:p>
          <a:p>
            <a:pPr algn="just" eaLnBrk="1">
              <a:lnSpc>
                <a:spcPct val="93000"/>
              </a:lnSpc>
              <a:spcBef>
                <a:spcPct val="0"/>
              </a:spcBef>
              <a:buClrTx/>
              <a:buFontTx/>
              <a:buNone/>
            </a:pPr>
            <a:endParaRPr lang="fr-BE" sz="2000">
              <a:latin typeface="Arial" charset="0"/>
              <a:cs typeface="DejaVu Sans" charset="0"/>
            </a:endParaRPr>
          </a:p>
          <a:p>
            <a:pPr algn="just" eaLnBrk="1">
              <a:lnSpc>
                <a:spcPct val="93000"/>
              </a:lnSpc>
              <a:spcBef>
                <a:spcPct val="0"/>
              </a:spcBef>
              <a:buClrTx/>
              <a:buFontTx/>
              <a:buNone/>
            </a:pPr>
            <a:endParaRPr lang="fr-BE" sz="2000">
              <a:latin typeface="Arial" charset="0"/>
              <a:cs typeface="DejaVu Sans" charset="0"/>
            </a:endParaRPr>
          </a:p>
          <a:p>
            <a:pPr algn="just" eaLnBrk="1">
              <a:lnSpc>
                <a:spcPct val="93000"/>
              </a:lnSpc>
              <a:spcBef>
                <a:spcPct val="0"/>
              </a:spcBef>
              <a:buClrTx/>
              <a:buFontTx/>
              <a:buNone/>
            </a:pPr>
            <a:endParaRPr lang="fr-BE" sz="2000">
              <a:latin typeface="Arial" charset="0"/>
              <a:cs typeface="DejaVu Sans" charset="0"/>
            </a:endParaRPr>
          </a:p>
          <a:p>
            <a:pPr algn="just" eaLnBrk="1">
              <a:lnSpc>
                <a:spcPct val="93000"/>
              </a:lnSpc>
              <a:spcBef>
                <a:spcPct val="0"/>
              </a:spcBef>
              <a:buClrTx/>
              <a:buFontTx/>
              <a:buNone/>
            </a:pPr>
            <a:r>
              <a:rPr lang="fr-BE" sz="2000">
                <a:latin typeface="Arial" charset="0"/>
                <a:cs typeface="DejaVu Sans" charset="0"/>
              </a:rPr>
              <a:t> Estimates of incidence and mortality rates of melanoma in Europe, 2008 (GLOBOCAN 2008), measured as cases per 100 000 residents. Blue columns, melanoma incidence age‐standardized world rates (ASWRs). Red columns, melanoma mortality ASWRs. aCountries with no national cancer registries but with regional registries (cf. Table 1). bCountries with no national/regional registry, where estimates were made through modelling from neighbouring countries (cf. Table 1).</a:t>
            </a:r>
          </a:p>
          <a:p>
            <a:pPr algn="just" eaLnBrk="1">
              <a:lnSpc>
                <a:spcPct val="93000"/>
              </a:lnSpc>
              <a:spcBef>
                <a:spcPct val="0"/>
              </a:spcBef>
              <a:buClrTx/>
              <a:buFontTx/>
              <a:buNone/>
            </a:pPr>
            <a:endParaRPr lang="fr-BE" sz="2000">
              <a:latin typeface="Arial" charset="0"/>
              <a:cs typeface="DejaVu Sans" charset="0"/>
            </a:endParaRPr>
          </a:p>
          <a:p>
            <a:pPr algn="just" eaLnBrk="1">
              <a:lnSpc>
                <a:spcPct val="93000"/>
              </a:lnSpc>
              <a:spcBef>
                <a:spcPct val="0"/>
              </a:spcBef>
              <a:buClrTx/>
              <a:buFontTx/>
              <a:buNone/>
            </a:pPr>
            <a:endParaRPr lang="fr-BE" sz="2000">
              <a:latin typeface="Arial" charset="0"/>
              <a:cs typeface="DejaVu Sans" charset="0"/>
            </a:endParaRPr>
          </a:p>
          <a:p>
            <a:pPr algn="just" eaLnBrk="1">
              <a:lnSpc>
                <a:spcPct val="93000"/>
              </a:lnSpc>
              <a:spcBef>
                <a:spcPct val="0"/>
              </a:spcBef>
              <a:buClrTx/>
              <a:buFontTx/>
              <a:buNone/>
            </a:pPr>
            <a:r>
              <a:rPr lang="fr-BE" sz="2000">
                <a:latin typeface="Arial" charset="0"/>
                <a:cs typeface="DejaVu Sans" charset="0"/>
              </a:rPr>
              <a:t>© This slide is made available for non-commercial use only. Please note that permission may be required for re-use of images in which the copyright is owned by a third party.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D05CF8E8-FF8F-AE4B-81B3-53CA9B9977D3}" type="slidenum">
              <a:rPr lang="nl-BE"/>
              <a:pPr>
                <a:defRPr/>
              </a:pPr>
              <a:t>32</a:t>
            </a:fld>
            <a:endParaRPr lang="nl-BE"/>
          </a:p>
        </p:txBody>
      </p:sp>
      <p:sp>
        <p:nvSpPr>
          <p:cNvPr id="11265" name="Text Box 1"/>
          <p:cNvSpPr txBox="1">
            <a:spLocks noGrp="1" noRot="1" noChangeAspect="1" noChangeArrowheads="1"/>
          </p:cNvSpPr>
          <p:nvPr>
            <p:ph type="sldImg"/>
          </p:nvPr>
        </p:nvSpPr>
        <p:spPr>
          <a:xfrm>
            <a:off x="1141413" y="685800"/>
            <a:ext cx="4573587"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266" name="Text Box 2"/>
          <p:cNvSpPr txBox="1">
            <a:spLocks noGrp="1" noChangeArrowheads="1"/>
          </p:cNvSpPr>
          <p:nvPr>
            <p:ph type="body" idx="1"/>
          </p:nvPr>
        </p:nvSpPr>
        <p:spPr>
          <a:xfrm>
            <a:off x="914400" y="4343856"/>
            <a:ext cx="5029200" cy="411419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5633B780-6220-6547-89AA-9EEEA229A26C}" type="slidenum">
              <a:rPr lang="nl-BE"/>
              <a:pPr>
                <a:defRPr/>
              </a:pPr>
              <a:t>33</a:t>
            </a:fld>
            <a:endParaRPr lang="nl-BE"/>
          </a:p>
        </p:txBody>
      </p:sp>
      <p:sp>
        <p:nvSpPr>
          <p:cNvPr id="12289" name="Text Box 1"/>
          <p:cNvSpPr txBox="1">
            <a:spLocks noGrp="1" noRot="1" noChangeAspect="1" noChangeArrowheads="1"/>
          </p:cNvSpPr>
          <p:nvPr>
            <p:ph type="sldImg"/>
          </p:nvPr>
        </p:nvSpPr>
        <p:spPr>
          <a:xfrm>
            <a:off x="1141413" y="685800"/>
            <a:ext cx="4573587"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290" name="Text Box 2"/>
          <p:cNvSpPr txBox="1">
            <a:spLocks noGrp="1" noChangeArrowheads="1"/>
          </p:cNvSpPr>
          <p:nvPr>
            <p:ph type="body" idx="1"/>
          </p:nvPr>
        </p:nvSpPr>
        <p:spPr>
          <a:xfrm>
            <a:off x="914400" y="4343856"/>
            <a:ext cx="5029200" cy="411419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8A4EB478-B434-B149-B2DF-90F30B0AAD32}" type="slidenum">
              <a:rPr lang="nl-BE"/>
              <a:pPr>
                <a:defRPr/>
              </a:pPr>
              <a:t>34</a:t>
            </a:fld>
            <a:endParaRPr lang="nl-BE"/>
          </a:p>
        </p:txBody>
      </p:sp>
      <p:sp>
        <p:nvSpPr>
          <p:cNvPr id="13313" name="Text Box 1"/>
          <p:cNvSpPr txBox="1">
            <a:spLocks noGrp="1" noRot="1" noChangeAspect="1" noChangeArrowheads="1"/>
          </p:cNvSpPr>
          <p:nvPr>
            <p:ph type="sldImg"/>
          </p:nvPr>
        </p:nvSpPr>
        <p:spPr>
          <a:xfrm>
            <a:off x="1219200" y="779463"/>
            <a:ext cx="5119688" cy="3840162"/>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314" name="Text Box 2"/>
          <p:cNvSpPr txBox="1">
            <a:spLocks noGrp="1" noChangeArrowheads="1"/>
          </p:cNvSpPr>
          <p:nvPr>
            <p:ph type="body" idx="1"/>
          </p:nvPr>
        </p:nvSpPr>
        <p:spPr>
          <a:xfrm>
            <a:off x="755650" y="4865546"/>
            <a:ext cx="6048375" cy="46100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F73BF8BE-3216-994D-A6D9-766B368C229B}" type="slidenum">
              <a:rPr lang="nl-BE"/>
              <a:pPr>
                <a:defRPr/>
              </a:pPr>
              <a:t>35</a:t>
            </a:fld>
            <a:endParaRPr lang="nl-BE"/>
          </a:p>
        </p:txBody>
      </p:sp>
      <p:sp>
        <p:nvSpPr>
          <p:cNvPr id="10241" name="Text Box 1"/>
          <p:cNvSpPr txBox="1">
            <a:spLocks noGrp="1" noRot="1" noChangeAspect="1" noChangeArrowheads="1"/>
          </p:cNvSpPr>
          <p:nvPr>
            <p:ph type="sldImg"/>
          </p:nvPr>
        </p:nvSpPr>
        <p:spPr>
          <a:xfrm>
            <a:off x="1141413" y="685800"/>
            <a:ext cx="4573587"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2" name="Text Box 2"/>
          <p:cNvSpPr txBox="1">
            <a:spLocks noGrp="1" noChangeArrowheads="1"/>
          </p:cNvSpPr>
          <p:nvPr>
            <p:ph type="body" idx="1"/>
          </p:nvPr>
        </p:nvSpPr>
        <p:spPr>
          <a:xfrm>
            <a:off x="914400" y="4343856"/>
            <a:ext cx="5029200" cy="411419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F9193BD-BD5E-BF48-A8B9-43CEB09E25F6}" type="slidenum">
              <a:rPr lang="fr-BE"/>
              <a:pPr>
                <a:defRPr/>
              </a:pPr>
              <a:t>17</a:t>
            </a:fld>
            <a:endParaRPr lang="fr-BE"/>
          </a:p>
        </p:txBody>
      </p:sp>
      <p:sp>
        <p:nvSpPr>
          <p:cNvPr id="5734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a:xfrm>
            <a:off x="755650" y="5078413"/>
            <a:ext cx="6048375" cy="481171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nl-NL"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DF2F5B3-E573-8D47-A848-E83FE5F3DE65}" type="slidenum">
              <a:rPr lang="fr-BE"/>
              <a:pPr/>
              <a:t>23</a:t>
            </a:fld>
            <a:endParaRPr lang="fr-BE"/>
          </a:p>
        </p:txBody>
      </p:sp>
      <p:sp>
        <p:nvSpPr>
          <p:cNvPr id="41985"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BB13BA3-B31B-CA4A-AC92-0BAAE43E1E1A}" type="slidenum">
              <a:rPr lang="en-US" sz="1200"/>
              <a:pPr eaLnBrk="1" hangingPunct="1"/>
              <a:t>24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85497A7-6E0A-C446-87AD-6352F4114B5C}" type="slidenum">
              <a:rPr lang="en-US" sz="1200"/>
              <a:pPr eaLnBrk="1" hangingPunct="1"/>
              <a:t>25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7E9CC76-E32E-CB4A-9578-7FD23A5065C2}" type="slidenum">
              <a:rPr lang="en-US" sz="1200"/>
              <a:pPr eaLnBrk="1" hangingPunct="1"/>
              <a:t>26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7DEFE4E-E157-9E42-BE1E-E94744490DA2}" type="slidenum">
              <a:rPr lang="fr-BE"/>
              <a:pPr/>
              <a:t>27</a:t>
            </a:fld>
            <a:endParaRPr lang="fr-BE"/>
          </a:p>
        </p:txBody>
      </p:sp>
      <p:sp>
        <p:nvSpPr>
          <p:cNvPr id="39937"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F73BF8BE-3216-994D-A6D9-766B368C229B}" type="slidenum">
              <a:rPr lang="nl-BE"/>
              <a:pPr>
                <a:defRPr/>
              </a:pPr>
              <a:t>30</a:t>
            </a:fld>
            <a:endParaRPr lang="nl-BE"/>
          </a:p>
        </p:txBody>
      </p:sp>
      <p:sp>
        <p:nvSpPr>
          <p:cNvPr id="10241" name="Text Box 1"/>
          <p:cNvSpPr txBox="1">
            <a:spLocks noGrp="1" noRot="1" noChangeAspect="1" noChangeArrowheads="1"/>
          </p:cNvSpPr>
          <p:nvPr>
            <p:ph type="sldImg"/>
          </p:nvPr>
        </p:nvSpPr>
        <p:spPr>
          <a:xfrm>
            <a:off x="1141413" y="685800"/>
            <a:ext cx="4573587"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2" name="Text Box 2"/>
          <p:cNvSpPr txBox="1">
            <a:spLocks noGrp="1" noChangeArrowheads="1"/>
          </p:cNvSpPr>
          <p:nvPr>
            <p:ph type="body" idx="1"/>
          </p:nvPr>
        </p:nvSpPr>
        <p:spPr>
          <a:xfrm>
            <a:off x="914400" y="4343856"/>
            <a:ext cx="5029200" cy="411419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F73BF8BE-3216-994D-A6D9-766B368C229B}" type="slidenum">
              <a:rPr lang="nl-BE"/>
              <a:pPr>
                <a:defRPr/>
              </a:pPr>
              <a:t>31</a:t>
            </a:fld>
            <a:endParaRPr lang="nl-BE"/>
          </a:p>
        </p:txBody>
      </p:sp>
      <p:sp>
        <p:nvSpPr>
          <p:cNvPr id="10241" name="Text Box 1"/>
          <p:cNvSpPr txBox="1">
            <a:spLocks noGrp="1" noRot="1" noChangeAspect="1" noChangeArrowheads="1"/>
          </p:cNvSpPr>
          <p:nvPr>
            <p:ph type="sldImg"/>
          </p:nvPr>
        </p:nvSpPr>
        <p:spPr>
          <a:xfrm>
            <a:off x="1141413" y="685800"/>
            <a:ext cx="4573587"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2" name="Text Box 2"/>
          <p:cNvSpPr txBox="1">
            <a:spLocks noGrp="1" noChangeArrowheads="1"/>
          </p:cNvSpPr>
          <p:nvPr>
            <p:ph type="body" idx="1"/>
          </p:nvPr>
        </p:nvSpPr>
        <p:spPr>
          <a:xfrm>
            <a:off x="914400" y="4343856"/>
            <a:ext cx="5029200" cy="411419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nl-BE" smtClean="0"/>
              <a:t>Titelstijl van model bewerken</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April 2, 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Titelstijl van model bewerken</a:t>
            </a:r>
            <a:endParaRPr lang="en-US"/>
          </a:p>
        </p:txBody>
      </p:sp>
      <p:sp>
        <p:nvSpPr>
          <p:cNvPr id="3" name="Vertical Text Placeholder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en-US"/>
          </a:p>
        </p:txBody>
      </p:sp>
      <p:sp>
        <p:nvSpPr>
          <p:cNvPr id="4" name="Date Placeholder 3"/>
          <p:cNvSpPr>
            <a:spLocks noGrp="1"/>
          </p:cNvSpPr>
          <p:nvPr>
            <p:ph type="dt" sz="half" idx="10"/>
          </p:nvPr>
        </p:nvSpPr>
        <p:spPr/>
        <p:txBody>
          <a:bodyPr/>
          <a:lstStyle/>
          <a:p>
            <a:fld id="{F3131F9E-604E-4343-9F29-EF72E8231CAD}" type="datetime4">
              <a:rPr lang="en-US" smtClean="0"/>
              <a:pPr/>
              <a:t>April 2, 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Titelstijl van model bewerken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en-US"/>
          </a:p>
        </p:txBody>
      </p:sp>
      <p:sp>
        <p:nvSpPr>
          <p:cNvPr id="4" name="Date Placeholder 3"/>
          <p:cNvSpPr>
            <a:spLocks noGrp="1"/>
          </p:cNvSpPr>
          <p:nvPr>
            <p:ph type="dt" sz="half" idx="10"/>
          </p:nvPr>
        </p:nvSpPr>
        <p:spPr/>
        <p:txBody>
          <a:bodyPr/>
          <a:lstStyle/>
          <a:p>
            <a:fld id="{34A8E1CE-37F8-4102-8DF9-852A0A51F293}" type="datetime4">
              <a:rPr lang="en-US" smtClean="0"/>
              <a:pPr/>
              <a:t>April 2, 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M_Template">
    <p:spTree>
      <p:nvGrpSpPr>
        <p:cNvPr id="1" name=""/>
        <p:cNvGrpSpPr/>
        <p:nvPr/>
      </p:nvGrpSpPr>
      <p:grpSpPr>
        <a:xfrm>
          <a:off x="0" y="0"/>
          <a:ext cx="0" cy="0"/>
          <a:chOff x="0" y="0"/>
          <a:chExt cx="0" cy="0"/>
        </a:xfrm>
      </p:grpSpPr>
      <p:sp>
        <p:nvSpPr>
          <p:cNvPr id="3" name="Rectangle 7"/>
          <p:cNvSpPr/>
          <p:nvPr userDrawn="1"/>
        </p:nvSpPr>
        <p:spPr>
          <a:xfrm>
            <a:off x="0" y="0"/>
            <a:ext cx="9180513" cy="71438"/>
          </a:xfrm>
          <a:prstGeom prst="rect">
            <a:avLst/>
          </a:prstGeom>
          <a:solidFill>
            <a:srgbClr val="CE96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8"/>
          <p:cNvSpPr/>
          <p:nvPr userDrawn="1"/>
        </p:nvSpPr>
        <p:spPr>
          <a:xfrm>
            <a:off x="0" y="6804025"/>
            <a:ext cx="9180513" cy="73025"/>
          </a:xfrm>
          <a:prstGeom prst="rect">
            <a:avLst/>
          </a:prstGeom>
          <a:solidFill>
            <a:srgbClr val="2C3E7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 name="Straight Connector 4"/>
          <p:cNvCxnSpPr/>
          <p:nvPr userDrawn="1"/>
        </p:nvCxnSpPr>
        <p:spPr>
          <a:xfrm>
            <a:off x="431800" y="1196975"/>
            <a:ext cx="3240088" cy="0"/>
          </a:xfrm>
          <a:prstGeom prst="line">
            <a:avLst/>
          </a:prstGeom>
          <a:ln w="3175" cmpd="sng">
            <a:solidFill>
              <a:srgbClr val="2C3E72"/>
            </a:solidFill>
          </a:ln>
          <a:effectLst/>
        </p:spPr>
        <p:style>
          <a:lnRef idx="2">
            <a:schemeClr val="accent1"/>
          </a:lnRef>
          <a:fillRef idx="0">
            <a:schemeClr val="accent1"/>
          </a:fillRef>
          <a:effectRef idx="1">
            <a:schemeClr val="accent1"/>
          </a:effectRef>
          <a:fontRef idx="minor">
            <a:schemeClr val="tx1"/>
          </a:fontRef>
        </p:style>
      </p:cxnSp>
      <p:sp>
        <p:nvSpPr>
          <p:cNvPr id="6" name="Titre 1"/>
          <p:cNvSpPr>
            <a:spLocks noGrp="1"/>
          </p:cNvSpPr>
          <p:nvPr>
            <p:ph type="title" idx="4294967295"/>
          </p:nvPr>
        </p:nvSpPr>
        <p:spPr>
          <a:xfrm>
            <a:off x="323528" y="332656"/>
            <a:ext cx="8229600" cy="1143000"/>
          </a:xfrm>
          <a:prstGeom prst="rect">
            <a:avLst/>
          </a:prstGeom>
        </p:spPr>
        <p:txBody>
          <a:bodyPr anchor="t">
            <a:noAutofit/>
          </a:bodyPr>
          <a:lstStyle>
            <a:lvl1pPr algn="l">
              <a:lnSpc>
                <a:spcPct val="90000"/>
              </a:lnSpc>
              <a:defRPr sz="2600">
                <a:solidFill>
                  <a:srgbClr val="2C3E72"/>
                </a:solidFill>
              </a:defRPr>
            </a:lvl1pPr>
          </a:lstStyle>
          <a:p>
            <a:endParaRPr lang="fr-BE" dirty="0"/>
          </a:p>
        </p:txBody>
      </p:sp>
    </p:spTree>
    <p:extLst>
      <p:ext uri="{BB962C8B-B14F-4D97-AF65-F5344CB8AC3E}">
        <p14:creationId xmlns:p14="http://schemas.microsoft.com/office/powerpoint/2010/main" val="979491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29638" cy="1138238"/>
          </a:xfrm>
        </p:spPr>
        <p:txBody>
          <a:bodyPr/>
          <a:lstStyle/>
          <a:p>
            <a:r>
              <a:rPr lang="nl-BE" smtClean="0"/>
              <a:t>Click to edit Master title style</a:t>
            </a:r>
            <a:endParaRPr lang="en-US"/>
          </a:p>
        </p:txBody>
      </p:sp>
      <p:sp>
        <p:nvSpPr>
          <p:cNvPr id="3"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4" name="Rectangle 4"/>
          <p:cNvSpPr>
            <a:spLocks noGrp="1" noChangeArrowheads="1"/>
          </p:cNvSpPr>
          <p:nvPr>
            <p:ph type="sldNum" idx="11"/>
          </p:nvPr>
        </p:nvSpPr>
        <p:spPr>
          <a:ln/>
        </p:spPr>
        <p:txBody>
          <a:bodyPr/>
          <a:lstStyle>
            <a:lvl1pPr>
              <a:defRPr/>
            </a:lvl1pPr>
          </a:lstStyle>
          <a:p>
            <a:pPr>
              <a:defRPr/>
            </a:pPr>
            <a:fld id="{1F722C23-12BB-CB41-B9D1-DF3C4F26D323}" type="slidenum">
              <a:rPr lang="nl-BE"/>
              <a:pPr>
                <a:defRPr/>
              </a:pPr>
              <a:t>‹#›</a:t>
            </a:fld>
            <a:endParaRPr lang="nl-BE"/>
          </a:p>
        </p:txBody>
      </p:sp>
    </p:spTree>
    <p:extLst>
      <p:ext uri="{BB962C8B-B14F-4D97-AF65-F5344CB8AC3E}">
        <p14:creationId xmlns:p14="http://schemas.microsoft.com/office/powerpoint/2010/main" val="2640948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en-US"/>
          </a:p>
        </p:txBody>
      </p:sp>
      <p:sp>
        <p:nvSpPr>
          <p:cNvPr id="4"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5" name="Rectangle 4"/>
          <p:cNvSpPr>
            <a:spLocks noGrp="1" noChangeArrowheads="1"/>
          </p:cNvSpPr>
          <p:nvPr>
            <p:ph type="sldNum" idx="11"/>
          </p:nvPr>
        </p:nvSpPr>
        <p:spPr>
          <a:ln/>
        </p:spPr>
        <p:txBody>
          <a:bodyPr/>
          <a:lstStyle>
            <a:lvl1pPr>
              <a:defRPr/>
            </a:lvl1pPr>
          </a:lstStyle>
          <a:p>
            <a:pPr>
              <a:defRPr/>
            </a:pPr>
            <a:fld id="{FF5F6C46-9977-6740-B546-EDEE21BC0C1B}" type="slidenum">
              <a:rPr lang="nl-BE"/>
              <a:pPr>
                <a:defRPr/>
              </a:pPr>
              <a:t>‹#›</a:t>
            </a:fld>
            <a:endParaRPr lang="nl-BE"/>
          </a:p>
        </p:txBody>
      </p:sp>
    </p:spTree>
    <p:extLst>
      <p:ext uri="{BB962C8B-B14F-4D97-AF65-F5344CB8AC3E}">
        <p14:creationId xmlns:p14="http://schemas.microsoft.com/office/powerpoint/2010/main" val="2608474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5" name="Rectangle 4"/>
          <p:cNvSpPr>
            <a:spLocks noGrp="1" noChangeArrowheads="1"/>
          </p:cNvSpPr>
          <p:nvPr>
            <p:ph type="sldNum" idx="11"/>
          </p:nvPr>
        </p:nvSpPr>
        <p:spPr>
          <a:ln/>
        </p:spPr>
        <p:txBody>
          <a:bodyPr/>
          <a:lstStyle>
            <a:lvl1pPr>
              <a:defRPr/>
            </a:lvl1pPr>
          </a:lstStyle>
          <a:p>
            <a:pPr>
              <a:defRPr/>
            </a:pPr>
            <a:fld id="{4F547357-B547-5A4B-9BDE-B9CB477357EE}" type="slidenum">
              <a:rPr lang="nl-BE"/>
              <a:pPr>
                <a:defRPr/>
              </a:pPr>
              <a:t>‹#›</a:t>
            </a:fld>
            <a:endParaRPr lang="nl-BE"/>
          </a:p>
        </p:txBody>
      </p:sp>
    </p:spTree>
    <p:extLst>
      <p:ext uri="{BB962C8B-B14F-4D97-AF65-F5344CB8AC3E}">
        <p14:creationId xmlns:p14="http://schemas.microsoft.com/office/powerpoint/2010/main" val="2413494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5" name="Rectangle 4"/>
          <p:cNvSpPr>
            <a:spLocks noGrp="1" noChangeArrowheads="1"/>
          </p:cNvSpPr>
          <p:nvPr>
            <p:ph type="sldNum" idx="11"/>
          </p:nvPr>
        </p:nvSpPr>
        <p:spPr>
          <a:ln/>
        </p:spPr>
        <p:txBody>
          <a:bodyPr/>
          <a:lstStyle>
            <a:lvl1pPr>
              <a:defRPr/>
            </a:lvl1pPr>
          </a:lstStyle>
          <a:p>
            <a:pPr>
              <a:defRPr/>
            </a:pPr>
            <a:fld id="{249C2A54-025D-AE45-ACA2-9C06418C5BD0}" type="slidenum">
              <a:rPr lang="nl-BE"/>
              <a:pPr>
                <a:defRPr/>
              </a:pPr>
              <a:t>‹#›</a:t>
            </a:fld>
            <a:endParaRPr lang="nl-BE"/>
          </a:p>
        </p:txBody>
      </p:sp>
    </p:spTree>
    <p:extLst>
      <p:ext uri="{BB962C8B-B14F-4D97-AF65-F5344CB8AC3E}">
        <p14:creationId xmlns:p14="http://schemas.microsoft.com/office/powerpoint/2010/main" val="4014957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1447800" y="2133600"/>
            <a:ext cx="3235325" cy="5599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835525" y="2133600"/>
            <a:ext cx="3236913" cy="5599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6" name="Rectangle 4"/>
          <p:cNvSpPr>
            <a:spLocks noGrp="1" noChangeArrowheads="1"/>
          </p:cNvSpPr>
          <p:nvPr>
            <p:ph type="sldNum" idx="11"/>
          </p:nvPr>
        </p:nvSpPr>
        <p:spPr>
          <a:ln/>
        </p:spPr>
        <p:txBody>
          <a:bodyPr/>
          <a:lstStyle>
            <a:lvl1pPr>
              <a:defRPr/>
            </a:lvl1pPr>
          </a:lstStyle>
          <a:p>
            <a:pPr>
              <a:defRPr/>
            </a:pPr>
            <a:fld id="{714D01A7-B9BE-BD47-830F-94BB7DAB0DE2}" type="slidenum">
              <a:rPr lang="nl-BE"/>
              <a:pPr>
                <a:defRPr/>
              </a:pPr>
              <a:t>‹#›</a:t>
            </a:fld>
            <a:endParaRPr lang="nl-BE"/>
          </a:p>
        </p:txBody>
      </p:sp>
    </p:spTree>
    <p:extLst>
      <p:ext uri="{BB962C8B-B14F-4D97-AF65-F5344CB8AC3E}">
        <p14:creationId xmlns:p14="http://schemas.microsoft.com/office/powerpoint/2010/main" val="3462286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8" name="Rectangle 4"/>
          <p:cNvSpPr>
            <a:spLocks noGrp="1" noChangeArrowheads="1"/>
          </p:cNvSpPr>
          <p:nvPr>
            <p:ph type="sldNum" idx="11"/>
          </p:nvPr>
        </p:nvSpPr>
        <p:spPr>
          <a:ln/>
        </p:spPr>
        <p:txBody>
          <a:bodyPr/>
          <a:lstStyle>
            <a:lvl1pPr>
              <a:defRPr/>
            </a:lvl1pPr>
          </a:lstStyle>
          <a:p>
            <a:pPr>
              <a:defRPr/>
            </a:pPr>
            <a:fld id="{7566A3AC-D518-BC4D-834B-B8492DDF2B74}" type="slidenum">
              <a:rPr lang="nl-BE"/>
              <a:pPr>
                <a:defRPr/>
              </a:pPr>
              <a:t>‹#›</a:t>
            </a:fld>
            <a:endParaRPr lang="nl-BE"/>
          </a:p>
        </p:txBody>
      </p:sp>
    </p:spTree>
    <p:extLst>
      <p:ext uri="{BB962C8B-B14F-4D97-AF65-F5344CB8AC3E}">
        <p14:creationId xmlns:p14="http://schemas.microsoft.com/office/powerpoint/2010/main" val="1529128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4" name="Rectangle 4"/>
          <p:cNvSpPr>
            <a:spLocks noGrp="1" noChangeArrowheads="1"/>
          </p:cNvSpPr>
          <p:nvPr>
            <p:ph type="sldNum" idx="11"/>
          </p:nvPr>
        </p:nvSpPr>
        <p:spPr>
          <a:ln/>
        </p:spPr>
        <p:txBody>
          <a:bodyPr/>
          <a:lstStyle>
            <a:lvl1pPr>
              <a:defRPr/>
            </a:lvl1pPr>
          </a:lstStyle>
          <a:p>
            <a:pPr>
              <a:defRPr/>
            </a:pPr>
            <a:fld id="{A0376E5A-ECAF-1B45-B130-B97E64AF22ED}" type="slidenum">
              <a:rPr lang="nl-BE"/>
              <a:pPr>
                <a:defRPr/>
              </a:pPr>
              <a:t>‹#›</a:t>
            </a:fld>
            <a:endParaRPr lang="nl-BE"/>
          </a:p>
        </p:txBody>
      </p:sp>
    </p:spTree>
    <p:extLst>
      <p:ext uri="{BB962C8B-B14F-4D97-AF65-F5344CB8AC3E}">
        <p14:creationId xmlns:p14="http://schemas.microsoft.com/office/powerpoint/2010/main" val="269707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Titelstijl van model bewerken</a:t>
            </a:r>
            <a:endParaRPr lang="en-US"/>
          </a:p>
        </p:txBody>
      </p:sp>
      <p:sp>
        <p:nvSpPr>
          <p:cNvPr id="3" name="Content Placeholder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en-US" dirty="0"/>
          </a:p>
        </p:txBody>
      </p:sp>
      <p:sp>
        <p:nvSpPr>
          <p:cNvPr id="4" name="Date Placeholder 3"/>
          <p:cNvSpPr>
            <a:spLocks noGrp="1"/>
          </p:cNvSpPr>
          <p:nvPr>
            <p:ph type="dt" sz="half" idx="10"/>
          </p:nvPr>
        </p:nvSpPr>
        <p:spPr/>
        <p:txBody>
          <a:bodyPr/>
          <a:lstStyle/>
          <a:p>
            <a:fld id="{93333F43-3E86-47E4-BFBB-2476D384E1C6}" type="datetime4">
              <a:rPr lang="en-US" smtClean="0"/>
              <a:pPr/>
              <a:t>April 2, 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3" name="Rectangle 4"/>
          <p:cNvSpPr>
            <a:spLocks noGrp="1" noChangeArrowheads="1"/>
          </p:cNvSpPr>
          <p:nvPr>
            <p:ph type="sldNum" idx="11"/>
          </p:nvPr>
        </p:nvSpPr>
        <p:spPr>
          <a:ln/>
        </p:spPr>
        <p:txBody>
          <a:bodyPr/>
          <a:lstStyle>
            <a:lvl1pPr>
              <a:defRPr/>
            </a:lvl1pPr>
          </a:lstStyle>
          <a:p>
            <a:pPr>
              <a:defRPr/>
            </a:pPr>
            <a:fld id="{352159BD-5F13-7442-A29A-7EC743B4214D}" type="slidenum">
              <a:rPr lang="nl-BE"/>
              <a:pPr>
                <a:defRPr/>
              </a:pPr>
              <a:t>‹#›</a:t>
            </a:fld>
            <a:endParaRPr lang="nl-BE"/>
          </a:p>
        </p:txBody>
      </p:sp>
    </p:spTree>
    <p:extLst>
      <p:ext uri="{BB962C8B-B14F-4D97-AF65-F5344CB8AC3E}">
        <p14:creationId xmlns:p14="http://schemas.microsoft.com/office/powerpoint/2010/main" val="1380176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6" name="Rectangle 4"/>
          <p:cNvSpPr>
            <a:spLocks noGrp="1" noChangeArrowheads="1"/>
          </p:cNvSpPr>
          <p:nvPr>
            <p:ph type="sldNum" idx="11"/>
          </p:nvPr>
        </p:nvSpPr>
        <p:spPr>
          <a:ln/>
        </p:spPr>
        <p:txBody>
          <a:bodyPr/>
          <a:lstStyle>
            <a:lvl1pPr>
              <a:defRPr/>
            </a:lvl1pPr>
          </a:lstStyle>
          <a:p>
            <a:pPr>
              <a:defRPr/>
            </a:pPr>
            <a:fld id="{FCF256EB-DFCE-D24A-98F2-24522439E216}" type="slidenum">
              <a:rPr lang="nl-BE"/>
              <a:pPr>
                <a:defRPr/>
              </a:pPr>
              <a:t>‹#›</a:t>
            </a:fld>
            <a:endParaRPr lang="nl-BE"/>
          </a:p>
        </p:txBody>
      </p:sp>
    </p:spTree>
    <p:extLst>
      <p:ext uri="{BB962C8B-B14F-4D97-AF65-F5344CB8AC3E}">
        <p14:creationId xmlns:p14="http://schemas.microsoft.com/office/powerpoint/2010/main" val="1080031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6" name="Rectangle 4"/>
          <p:cNvSpPr>
            <a:spLocks noGrp="1" noChangeArrowheads="1"/>
          </p:cNvSpPr>
          <p:nvPr>
            <p:ph type="sldNum" idx="11"/>
          </p:nvPr>
        </p:nvSpPr>
        <p:spPr>
          <a:ln/>
        </p:spPr>
        <p:txBody>
          <a:bodyPr/>
          <a:lstStyle>
            <a:lvl1pPr>
              <a:defRPr/>
            </a:lvl1pPr>
          </a:lstStyle>
          <a:p>
            <a:pPr>
              <a:defRPr/>
            </a:pPr>
            <a:fld id="{494B440C-E82C-9D41-937A-9990460E5BB0}" type="slidenum">
              <a:rPr lang="nl-BE"/>
              <a:pPr>
                <a:defRPr/>
              </a:pPr>
              <a:t>‹#›</a:t>
            </a:fld>
            <a:endParaRPr lang="nl-BE"/>
          </a:p>
        </p:txBody>
      </p:sp>
    </p:spTree>
    <p:extLst>
      <p:ext uri="{BB962C8B-B14F-4D97-AF65-F5344CB8AC3E}">
        <p14:creationId xmlns:p14="http://schemas.microsoft.com/office/powerpoint/2010/main" val="2549860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5" name="Rectangle 4"/>
          <p:cNvSpPr>
            <a:spLocks noGrp="1" noChangeArrowheads="1"/>
          </p:cNvSpPr>
          <p:nvPr>
            <p:ph type="sldNum" idx="11"/>
          </p:nvPr>
        </p:nvSpPr>
        <p:spPr>
          <a:ln/>
        </p:spPr>
        <p:txBody>
          <a:bodyPr/>
          <a:lstStyle>
            <a:lvl1pPr>
              <a:defRPr/>
            </a:lvl1pPr>
          </a:lstStyle>
          <a:p>
            <a:pPr>
              <a:defRPr/>
            </a:pPr>
            <a:fld id="{EF99ADEF-09C1-DD47-9D11-3C70093613AC}" type="slidenum">
              <a:rPr lang="nl-BE"/>
              <a:pPr>
                <a:defRPr/>
              </a:pPr>
              <a:t>‹#›</a:t>
            </a:fld>
            <a:endParaRPr lang="nl-BE"/>
          </a:p>
        </p:txBody>
      </p:sp>
    </p:spTree>
    <p:extLst>
      <p:ext uri="{BB962C8B-B14F-4D97-AF65-F5344CB8AC3E}">
        <p14:creationId xmlns:p14="http://schemas.microsoft.com/office/powerpoint/2010/main" val="3731603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2425" y="228600"/>
            <a:ext cx="2132013" cy="7504113"/>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304800" y="228600"/>
            <a:ext cx="6245225" cy="7504113"/>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5" name="Rectangle 4"/>
          <p:cNvSpPr>
            <a:spLocks noGrp="1" noChangeArrowheads="1"/>
          </p:cNvSpPr>
          <p:nvPr>
            <p:ph type="sldNum" idx="11"/>
          </p:nvPr>
        </p:nvSpPr>
        <p:spPr>
          <a:ln/>
        </p:spPr>
        <p:txBody>
          <a:bodyPr/>
          <a:lstStyle>
            <a:lvl1pPr>
              <a:defRPr/>
            </a:lvl1pPr>
          </a:lstStyle>
          <a:p>
            <a:pPr>
              <a:defRPr/>
            </a:pPr>
            <a:fld id="{B19E06B2-B2BF-D24F-B90B-D9CE680CABBA}" type="slidenum">
              <a:rPr lang="nl-BE"/>
              <a:pPr>
                <a:defRPr/>
              </a:pPr>
              <a:t>‹#›</a:t>
            </a:fld>
            <a:endParaRPr lang="nl-BE"/>
          </a:p>
        </p:txBody>
      </p:sp>
    </p:spTree>
    <p:extLst>
      <p:ext uri="{BB962C8B-B14F-4D97-AF65-F5344CB8AC3E}">
        <p14:creationId xmlns:p14="http://schemas.microsoft.com/office/powerpoint/2010/main" val="3217142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29638" cy="1138238"/>
          </a:xfrm>
        </p:spPr>
        <p:txBody>
          <a:bodyPr/>
          <a:lstStyle/>
          <a:p>
            <a:r>
              <a:rPr lang="nl-BE" smtClean="0"/>
              <a:t>Click to edit Master title style</a:t>
            </a:r>
            <a:endParaRPr lang="en-US"/>
          </a:p>
        </p:txBody>
      </p:sp>
      <p:sp>
        <p:nvSpPr>
          <p:cNvPr id="3" name="Rectangle 3"/>
          <p:cNvSpPr>
            <a:spLocks noGrp="1" noChangeArrowheads="1"/>
          </p:cNvSpPr>
          <p:nvPr>
            <p:ph type="ftr" idx="10"/>
          </p:nvPr>
        </p:nvSpPr>
        <p:spPr>
          <a:ln/>
        </p:spPr>
        <p:txBody>
          <a:bodyPr/>
          <a:lstStyle>
            <a:lvl1pPr>
              <a:defRPr/>
            </a:lvl1pPr>
          </a:lstStyle>
          <a:p>
            <a:pPr>
              <a:defRPr/>
            </a:pPr>
            <a:r>
              <a:rPr lang="nl-BE"/>
              <a:t>dag van de voet 7 feb. 2004</a:t>
            </a:r>
          </a:p>
        </p:txBody>
      </p:sp>
      <p:sp>
        <p:nvSpPr>
          <p:cNvPr id="4" name="Rectangle 4"/>
          <p:cNvSpPr>
            <a:spLocks noGrp="1" noChangeArrowheads="1"/>
          </p:cNvSpPr>
          <p:nvPr>
            <p:ph type="sldNum" idx="11"/>
          </p:nvPr>
        </p:nvSpPr>
        <p:spPr>
          <a:ln/>
        </p:spPr>
        <p:txBody>
          <a:bodyPr/>
          <a:lstStyle>
            <a:lvl1pPr>
              <a:defRPr/>
            </a:lvl1pPr>
          </a:lstStyle>
          <a:p>
            <a:pPr>
              <a:defRPr/>
            </a:pPr>
            <a:fld id="{1F722C23-12BB-CB41-B9D1-DF3C4F26D323}" type="slidenum">
              <a:rPr lang="nl-BE"/>
              <a:pPr>
                <a:defRPr/>
              </a:pPr>
              <a:t>‹#›</a:t>
            </a:fld>
            <a:endParaRPr lang="nl-BE"/>
          </a:p>
        </p:txBody>
      </p:sp>
    </p:spTree>
    <p:extLst>
      <p:ext uri="{BB962C8B-B14F-4D97-AF65-F5344CB8AC3E}">
        <p14:creationId xmlns:p14="http://schemas.microsoft.com/office/powerpoint/2010/main" val="3279916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en-US"/>
          </a:p>
        </p:txBody>
      </p:sp>
      <p:sp>
        <p:nvSpPr>
          <p:cNvPr id="4"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5" name="Rectangle 7"/>
          <p:cNvSpPr>
            <a:spLocks noGrp="1" noChangeArrowheads="1"/>
          </p:cNvSpPr>
          <p:nvPr>
            <p:ph type="sldNum" idx="11"/>
          </p:nvPr>
        </p:nvSpPr>
        <p:spPr>
          <a:ln/>
        </p:spPr>
        <p:txBody>
          <a:bodyPr/>
          <a:lstStyle>
            <a:lvl1pPr>
              <a:defRPr/>
            </a:lvl1pPr>
          </a:lstStyle>
          <a:p>
            <a:pPr>
              <a:defRPr/>
            </a:pPr>
            <a:fld id="{6CEE70FE-6DAD-6148-9C68-8BA06A534886}"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894431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5" name="Rectangle 7"/>
          <p:cNvSpPr>
            <a:spLocks noGrp="1" noChangeArrowheads="1"/>
          </p:cNvSpPr>
          <p:nvPr>
            <p:ph type="sldNum" idx="11"/>
          </p:nvPr>
        </p:nvSpPr>
        <p:spPr>
          <a:ln/>
        </p:spPr>
        <p:txBody>
          <a:bodyPr/>
          <a:lstStyle>
            <a:lvl1pPr>
              <a:defRPr/>
            </a:lvl1pPr>
          </a:lstStyle>
          <a:p>
            <a:pPr>
              <a:defRPr/>
            </a:pPr>
            <a:fld id="{91215DBD-1EC7-054B-9AB5-469955CA8504}"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1688053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5" name="Rectangle 7"/>
          <p:cNvSpPr>
            <a:spLocks noGrp="1" noChangeArrowheads="1"/>
          </p:cNvSpPr>
          <p:nvPr>
            <p:ph type="sldNum" idx="11"/>
          </p:nvPr>
        </p:nvSpPr>
        <p:spPr>
          <a:ln/>
        </p:spPr>
        <p:txBody>
          <a:bodyPr/>
          <a:lstStyle>
            <a:lvl1pPr>
              <a:defRPr/>
            </a:lvl1pPr>
          </a:lstStyle>
          <a:p>
            <a:pPr>
              <a:defRPr/>
            </a:pPr>
            <a:fld id="{079BF384-1B42-E34A-AC6C-7464DAA0A809}"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2922806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752600"/>
            <a:ext cx="3732213" cy="4371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341813" y="1752600"/>
            <a:ext cx="3733800" cy="4371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6" name="Rectangle 7"/>
          <p:cNvSpPr>
            <a:spLocks noGrp="1" noChangeArrowheads="1"/>
          </p:cNvSpPr>
          <p:nvPr>
            <p:ph type="sldNum" idx="11"/>
          </p:nvPr>
        </p:nvSpPr>
        <p:spPr>
          <a:ln/>
        </p:spPr>
        <p:txBody>
          <a:bodyPr/>
          <a:lstStyle>
            <a:lvl1pPr>
              <a:defRPr/>
            </a:lvl1pPr>
          </a:lstStyle>
          <a:p>
            <a:pPr>
              <a:defRPr/>
            </a:pPr>
            <a:fld id="{6C883D7C-EFDC-0441-8D99-495E34D7CEE5}"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1254934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nl-BE" smtClean="0"/>
              <a:t>Titelstijl van model bewerken</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7" name="Date Placeholder 6"/>
          <p:cNvSpPr>
            <a:spLocks noGrp="1"/>
          </p:cNvSpPr>
          <p:nvPr>
            <p:ph type="dt" sz="half" idx="10"/>
          </p:nvPr>
        </p:nvSpPr>
        <p:spPr/>
        <p:txBody>
          <a:bodyPr/>
          <a:lstStyle/>
          <a:p>
            <a:fld id="{751663BA-01FC-4367-B6F3-ABB2645D55F1}" type="datetime4">
              <a:rPr lang="en-US" smtClean="0"/>
              <a:pPr/>
              <a:t>April 2, 2015</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8" name="Rectangle 7"/>
          <p:cNvSpPr>
            <a:spLocks noGrp="1" noChangeArrowheads="1"/>
          </p:cNvSpPr>
          <p:nvPr>
            <p:ph type="sldNum" idx="11"/>
          </p:nvPr>
        </p:nvSpPr>
        <p:spPr>
          <a:ln/>
        </p:spPr>
        <p:txBody>
          <a:bodyPr/>
          <a:lstStyle>
            <a:lvl1pPr>
              <a:defRPr/>
            </a:lvl1pPr>
          </a:lstStyle>
          <a:p>
            <a:pPr>
              <a:defRPr/>
            </a:pPr>
            <a:fld id="{1579E19A-36EA-BD4E-8112-19D3DF46A5DB}"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3790597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4" name="Rectangle 7"/>
          <p:cNvSpPr>
            <a:spLocks noGrp="1" noChangeArrowheads="1"/>
          </p:cNvSpPr>
          <p:nvPr>
            <p:ph type="sldNum" idx="11"/>
          </p:nvPr>
        </p:nvSpPr>
        <p:spPr>
          <a:ln/>
        </p:spPr>
        <p:txBody>
          <a:bodyPr/>
          <a:lstStyle>
            <a:lvl1pPr>
              <a:defRPr/>
            </a:lvl1pPr>
          </a:lstStyle>
          <a:p>
            <a:pPr>
              <a:defRPr/>
            </a:pPr>
            <a:fld id="{493735BF-AE98-F542-AA62-31A80BC4F96A}"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3481864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3" name="Rectangle 7"/>
          <p:cNvSpPr>
            <a:spLocks noGrp="1" noChangeArrowheads="1"/>
          </p:cNvSpPr>
          <p:nvPr>
            <p:ph type="sldNum" idx="11"/>
          </p:nvPr>
        </p:nvSpPr>
        <p:spPr>
          <a:ln/>
        </p:spPr>
        <p:txBody>
          <a:bodyPr/>
          <a:lstStyle>
            <a:lvl1pPr>
              <a:defRPr/>
            </a:lvl1pPr>
          </a:lstStyle>
          <a:p>
            <a:pPr>
              <a:defRPr/>
            </a:pPr>
            <a:fld id="{42001DDE-9E2C-E84E-8E53-3A7B63D2798A}"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461097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6" name="Rectangle 7"/>
          <p:cNvSpPr>
            <a:spLocks noGrp="1" noChangeArrowheads="1"/>
          </p:cNvSpPr>
          <p:nvPr>
            <p:ph type="sldNum" idx="11"/>
          </p:nvPr>
        </p:nvSpPr>
        <p:spPr>
          <a:ln/>
        </p:spPr>
        <p:txBody>
          <a:bodyPr/>
          <a:lstStyle>
            <a:lvl1pPr>
              <a:defRPr/>
            </a:lvl1pPr>
          </a:lstStyle>
          <a:p>
            <a:pPr>
              <a:defRPr/>
            </a:pPr>
            <a:fld id="{D96A8132-68A2-AF4C-8A45-1BB26FC5431C}"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2639377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6" name="Rectangle 7"/>
          <p:cNvSpPr>
            <a:spLocks noGrp="1" noChangeArrowheads="1"/>
          </p:cNvSpPr>
          <p:nvPr>
            <p:ph type="sldNum" idx="11"/>
          </p:nvPr>
        </p:nvSpPr>
        <p:spPr>
          <a:ln/>
        </p:spPr>
        <p:txBody>
          <a:bodyPr/>
          <a:lstStyle>
            <a:lvl1pPr>
              <a:defRPr/>
            </a:lvl1pPr>
          </a:lstStyle>
          <a:p>
            <a:pPr>
              <a:defRPr/>
            </a:pPr>
            <a:fld id="{25DA924B-76D0-BA48-AE4E-AF11CAC6F5A8}"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1756192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5" name="Rectangle 7"/>
          <p:cNvSpPr>
            <a:spLocks noGrp="1" noChangeArrowheads="1"/>
          </p:cNvSpPr>
          <p:nvPr>
            <p:ph type="sldNum" idx="11"/>
          </p:nvPr>
        </p:nvSpPr>
        <p:spPr>
          <a:ln/>
        </p:spPr>
        <p:txBody>
          <a:bodyPr/>
          <a:lstStyle>
            <a:lvl1pPr>
              <a:defRPr/>
            </a:lvl1pPr>
          </a:lstStyle>
          <a:p>
            <a:pPr>
              <a:defRPr/>
            </a:pPr>
            <a:fld id="{21D53DDB-AB55-564D-A2E4-587323D30085}"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1175025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72200" y="152400"/>
            <a:ext cx="1903413" cy="5972175"/>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457200" y="152400"/>
            <a:ext cx="5562600" cy="597217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Rectangle 5"/>
          <p:cNvSpPr>
            <a:spLocks noGrp="1" noChangeArrowheads="1"/>
          </p:cNvSpPr>
          <p:nvPr>
            <p:ph type="dt" idx="10"/>
          </p:nvPr>
        </p:nvSpPr>
        <p:spPr>
          <a:ln/>
        </p:spPr>
        <p:txBody>
          <a:bodyPr/>
          <a:lstStyle>
            <a:lvl1pPr>
              <a:defRPr/>
            </a:lvl1pPr>
          </a:lstStyle>
          <a:p>
            <a:pPr>
              <a:defRPr/>
            </a:pPr>
            <a:r>
              <a:rPr lang="fr-BE">
                <a:latin typeface="Arial"/>
              </a:rPr>
              <a:t>30/03/15</a:t>
            </a:r>
          </a:p>
        </p:txBody>
      </p:sp>
      <p:sp>
        <p:nvSpPr>
          <p:cNvPr id="5" name="Rectangle 7"/>
          <p:cNvSpPr>
            <a:spLocks noGrp="1" noChangeArrowheads="1"/>
          </p:cNvSpPr>
          <p:nvPr>
            <p:ph type="sldNum" idx="11"/>
          </p:nvPr>
        </p:nvSpPr>
        <p:spPr>
          <a:ln/>
        </p:spPr>
        <p:txBody>
          <a:bodyPr/>
          <a:lstStyle>
            <a:lvl1pPr>
              <a:defRPr/>
            </a:lvl1pPr>
          </a:lstStyle>
          <a:p>
            <a:pPr>
              <a:defRPr/>
            </a:pPr>
            <a:fld id="{186CFF04-F177-1041-94A2-068E082D4AA8}" type="slidenum">
              <a:rPr lang="fr-BE">
                <a:latin typeface="Arial"/>
              </a:rPr>
              <a:pPr>
                <a:defRPr/>
              </a:pPr>
              <a:t>‹#›</a:t>
            </a:fld>
            <a:endParaRPr lang="fr-BE">
              <a:latin typeface="Arial"/>
            </a:endParaRPr>
          </a:p>
        </p:txBody>
      </p:sp>
    </p:spTree>
    <p:extLst>
      <p:ext uri="{BB962C8B-B14F-4D97-AF65-F5344CB8AC3E}">
        <p14:creationId xmlns:p14="http://schemas.microsoft.com/office/powerpoint/2010/main" val="2091074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29638" cy="1138238"/>
          </a:xfrm>
        </p:spPr>
        <p:txBody>
          <a:bodyPr/>
          <a:lstStyle/>
          <a:p>
            <a:r>
              <a:rPr lang="nl-BE" smtClean="0"/>
              <a:t>Click to edit Master title style</a:t>
            </a:r>
            <a:endParaRPr lang="en-US"/>
          </a:p>
        </p:txBody>
      </p:sp>
      <p:sp>
        <p:nvSpPr>
          <p:cNvPr id="3" name="Rectangle 3"/>
          <p:cNvSpPr>
            <a:spLocks noGrp="1" noChangeArrowheads="1"/>
          </p:cNvSpPr>
          <p:nvPr>
            <p:ph type="ftr" idx="10"/>
          </p:nvPr>
        </p:nvSpPr>
        <p:spPr>
          <a:xfrm>
            <a:off x="457200" y="6492875"/>
            <a:ext cx="3429000" cy="283845"/>
          </a:xfrm>
          <a:prstGeom prst="rect">
            <a:avLst/>
          </a:prstGeom>
          <a:ln/>
        </p:spPr>
        <p:txBody>
          <a:bodyPr/>
          <a:lstStyle>
            <a:lvl1pPr>
              <a:defRPr/>
            </a:lvl1pPr>
          </a:lstStyle>
          <a:p>
            <a:pPr>
              <a:defRPr/>
            </a:pPr>
            <a:r>
              <a:rPr lang="nl-BE"/>
              <a:t>dag van de voet 7 feb. 2004</a:t>
            </a:r>
          </a:p>
        </p:txBody>
      </p:sp>
      <p:sp>
        <p:nvSpPr>
          <p:cNvPr id="4" name="Rectangle 4"/>
          <p:cNvSpPr>
            <a:spLocks noGrp="1" noChangeArrowheads="1"/>
          </p:cNvSpPr>
          <p:nvPr>
            <p:ph type="sldNum" idx="11"/>
          </p:nvPr>
        </p:nvSpPr>
        <p:spPr>
          <a:ln/>
        </p:spPr>
        <p:txBody>
          <a:bodyPr/>
          <a:lstStyle>
            <a:lvl1pPr>
              <a:defRPr/>
            </a:lvl1pPr>
          </a:lstStyle>
          <a:p>
            <a:pPr>
              <a:defRPr/>
            </a:pPr>
            <a:fld id="{1F722C23-12BB-CB41-B9D1-DF3C4F26D323}" type="slidenum">
              <a:rPr lang="nl-BE"/>
              <a:pPr>
                <a:defRPr/>
              </a:pPr>
              <a:t>‹#›</a:t>
            </a:fld>
            <a:endParaRPr lang="nl-BE"/>
          </a:p>
        </p:txBody>
      </p:sp>
    </p:spTree>
    <p:extLst>
      <p:ext uri="{BB962C8B-B14F-4D97-AF65-F5344CB8AC3E}">
        <p14:creationId xmlns:p14="http://schemas.microsoft.com/office/powerpoint/2010/main" val="3433994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Titelstijl van model bewerken</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April 2, 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Titelstijl van model bewerken</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nl-BE" smtClean="0"/>
              <a:t>Klik om de tekststijl van het model te bewerken</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en-US" dirty="0"/>
          </a:p>
        </p:txBody>
      </p:sp>
      <p:sp>
        <p:nvSpPr>
          <p:cNvPr id="7" name="Date Placeholder 6"/>
          <p:cNvSpPr>
            <a:spLocks noGrp="1"/>
          </p:cNvSpPr>
          <p:nvPr>
            <p:ph type="dt" sz="half" idx="10"/>
          </p:nvPr>
        </p:nvSpPr>
        <p:spPr/>
        <p:txBody>
          <a:bodyPr/>
          <a:lstStyle/>
          <a:p>
            <a:fld id="{6A5CDA29-3CBE-48EA-92AE-A996835462BA}" type="datetime4">
              <a:rPr lang="en-US" smtClean="0"/>
              <a:pPr/>
              <a:t>April 2, 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Titelstijl van model bewerken</a:t>
            </a:r>
            <a:endParaRPr lang="en-US"/>
          </a:p>
        </p:txBody>
      </p:sp>
      <p:sp>
        <p:nvSpPr>
          <p:cNvPr id="3" name="Date Placeholder 2"/>
          <p:cNvSpPr>
            <a:spLocks noGrp="1"/>
          </p:cNvSpPr>
          <p:nvPr>
            <p:ph type="dt" sz="half" idx="10"/>
          </p:nvPr>
        </p:nvSpPr>
        <p:spPr/>
        <p:txBody>
          <a:bodyPr/>
          <a:lstStyle/>
          <a:p>
            <a:fld id="{E29EC054-3869-4501-B163-1BBFDE8DCE04}" type="datetime4">
              <a:rPr lang="en-US" smtClean="0"/>
              <a:pPr/>
              <a:t>April 2, 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April 2, 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Date Placeholder 4"/>
          <p:cNvSpPr>
            <a:spLocks noGrp="1"/>
          </p:cNvSpPr>
          <p:nvPr>
            <p:ph type="dt" sz="half" idx="10"/>
          </p:nvPr>
        </p:nvSpPr>
        <p:spPr/>
        <p:txBody>
          <a:bodyPr/>
          <a:lstStyle/>
          <a:p>
            <a:fld id="{6EAD5615-7F4F-4584-84D5-CC95918C321F}" type="datetime4">
              <a:rPr lang="en-US" smtClean="0"/>
              <a:pPr/>
              <a:t>April 2, 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nl-BE" smtClean="0"/>
              <a:t>Titelstijl van model bewerken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Sleep de afbeelding naar de tijdelijke aanduiding of klik op het pictogram als u een afbeelding wilt toevoegen</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Date Placeholder 4"/>
          <p:cNvSpPr>
            <a:spLocks noGrp="1"/>
          </p:cNvSpPr>
          <p:nvPr>
            <p:ph type="dt" sz="half" idx="10"/>
          </p:nvPr>
        </p:nvSpPr>
        <p:spPr/>
        <p:txBody>
          <a:bodyPr/>
          <a:lstStyle/>
          <a:p>
            <a:fld id="{76EEA923-9BEE-48CE-9F28-5B525F399BAD}" type="datetime4">
              <a:rPr lang="en-US" smtClean="0"/>
              <a:pPr/>
              <a:t>April 2, 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nl-BE" smtClean="0"/>
              <a:t>Titelstijl van model bewerken</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nl-BE" smtClean="0"/>
              <a:t>Titelstijl van model bewerken</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April 2, 2015</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50" r:id="rId13"/>
  </p:sldLayoutIdLst>
  <p:hf sldNum="0"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04800" y="228600"/>
            <a:ext cx="8529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t>Cliquez pour éditer le format du texte-titre</a:t>
            </a:r>
          </a:p>
        </p:txBody>
      </p:sp>
      <p:sp>
        <p:nvSpPr>
          <p:cNvPr id="1026" name="Rectangle 2"/>
          <p:cNvSpPr>
            <a:spLocks noGrp="1" noChangeArrowheads="1"/>
          </p:cNvSpPr>
          <p:nvPr>
            <p:ph type="body" idx="1"/>
          </p:nvPr>
        </p:nvSpPr>
        <p:spPr bwMode="auto">
          <a:xfrm>
            <a:off x="1447800" y="2133600"/>
            <a:ext cx="6624638" cy="559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160" tIns="46080" rIns="92160" bIns="46080"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4"/>
            <a:r>
              <a:rPr lang="en-GB"/>
              <a:t>Neuvième niveau de plan</a:t>
            </a:r>
          </a:p>
        </p:txBody>
      </p:sp>
      <p:sp>
        <p:nvSpPr>
          <p:cNvPr id="1027" name="Rectangle 3"/>
          <p:cNvSpPr>
            <a:spLocks noGrp="1" noChangeArrowheads="1"/>
          </p:cNvSpPr>
          <p:nvPr>
            <p:ph type="ftr"/>
          </p:nvPr>
        </p:nvSpPr>
        <p:spPr bwMode="auto">
          <a:xfrm>
            <a:off x="3124200" y="5873750"/>
            <a:ext cx="2890838"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6600"/>
                </a:solidFill>
                <a:cs typeface="Microsoft YaHei" charset="0"/>
              </a:defRPr>
            </a:lvl1pPr>
          </a:lstStyle>
          <a:p>
            <a:pPr algn="ctr" defTabSz="449263" fontAlgn="base">
              <a:spcBef>
                <a:spcPct val="0"/>
              </a:spcBef>
              <a:spcAft>
                <a:spcPct val="0"/>
              </a:spcAft>
              <a:buSzPct val="100000"/>
              <a:defRPr/>
            </a:pPr>
            <a:r>
              <a:rPr lang="nl-BE" sz="2400">
                <a:latin typeface="Times New Roman" charset="0"/>
                <a:ea typeface="ＭＳ Ｐゴシック" charset="0"/>
              </a:rPr>
              <a:t>dag van de voet 7 feb. 2004</a:t>
            </a:r>
          </a:p>
        </p:txBody>
      </p:sp>
      <p:sp>
        <p:nvSpPr>
          <p:cNvPr id="1028" name="Rectangle 4"/>
          <p:cNvSpPr>
            <a:spLocks noGrp="1" noChangeArrowheads="1"/>
          </p:cNvSpPr>
          <p:nvPr>
            <p:ph type="sldNum"/>
          </p:nvPr>
        </p:nvSpPr>
        <p:spPr bwMode="auto">
          <a:xfrm>
            <a:off x="7010400" y="6248400"/>
            <a:ext cx="19002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6600"/>
                </a:solidFill>
                <a:cs typeface="Microsoft YaHei" charset="0"/>
              </a:defRPr>
            </a:lvl1pPr>
          </a:lstStyle>
          <a:p>
            <a:pPr algn="ctr" defTabSz="449263" fontAlgn="base">
              <a:spcBef>
                <a:spcPct val="0"/>
              </a:spcBef>
              <a:spcAft>
                <a:spcPct val="0"/>
              </a:spcAft>
              <a:buSzPct val="100000"/>
              <a:defRPr/>
            </a:pPr>
            <a:fld id="{A47A1A36-A719-AC4E-9DDD-0F4E4E7B32C9}" type="slidenum">
              <a:rPr lang="nl-BE" sz="2400">
                <a:latin typeface="Times New Roman" charset="0"/>
                <a:ea typeface="ＭＳ Ｐゴシック" charset="0"/>
              </a:rPr>
              <a:pPr algn="ctr" defTabSz="449263" fontAlgn="base">
                <a:spcBef>
                  <a:spcPct val="0"/>
                </a:spcBef>
                <a:spcAft>
                  <a:spcPct val="0"/>
                </a:spcAft>
                <a:buSzPct val="100000"/>
                <a:defRPr/>
              </a:pPr>
              <a:t>‹#›</a:t>
            </a:fld>
            <a:endParaRPr lang="nl-BE" sz="2400">
              <a:latin typeface="Times New Roman" charset="0"/>
              <a:ea typeface="ＭＳ Ｐゴシック" charset="0"/>
            </a:endParaRPr>
          </a:p>
        </p:txBody>
      </p:sp>
      <p:sp>
        <p:nvSpPr>
          <p:cNvPr id="1029" name="Rectangle 5"/>
          <p:cNvSpPr>
            <a:spLocks noChangeArrowheads="1"/>
          </p:cNvSpPr>
          <p:nvPr/>
        </p:nvSpPr>
        <p:spPr bwMode="auto">
          <a:xfrm>
            <a:off x="3733800" y="60960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hf sldNum="0" hdr="0" dt="0"/>
  <p:txStyles>
    <p:titleStyle>
      <a:lvl1pPr algn="ctr" defTabSz="449263" rtl="0" eaLnBrk="0" fontAlgn="base" hangingPunct="0">
        <a:lnSpc>
          <a:spcPct val="70000"/>
        </a:lnSpc>
        <a:spcBef>
          <a:spcPct val="0"/>
        </a:spcBef>
        <a:spcAft>
          <a:spcPct val="0"/>
        </a:spcAft>
        <a:buClr>
          <a:srgbClr val="000000"/>
        </a:buClr>
        <a:buSzPct val="100000"/>
        <a:buFont typeface="Times New Roman" charset="0"/>
        <a:defRPr sz="3200" b="1">
          <a:solidFill>
            <a:srgbClr val="000000"/>
          </a:solidFill>
          <a:latin typeface="+mj-lt"/>
          <a:ea typeface="+mj-ea"/>
          <a:cs typeface="+mj-cs"/>
        </a:defRPr>
      </a:lvl1pPr>
      <a:lvl2pPr algn="ctr" defTabSz="449263" rtl="0" eaLnBrk="0" fontAlgn="base" hangingPunct="0">
        <a:lnSpc>
          <a:spcPct val="70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Microsoft YaHei" charset="0"/>
        </a:defRPr>
      </a:lvl2pPr>
      <a:lvl3pPr algn="ctr" defTabSz="449263" rtl="0" eaLnBrk="0" fontAlgn="base" hangingPunct="0">
        <a:lnSpc>
          <a:spcPct val="70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Microsoft YaHei" charset="0"/>
        </a:defRPr>
      </a:lvl3pPr>
      <a:lvl4pPr algn="ctr" defTabSz="449263" rtl="0" eaLnBrk="0" fontAlgn="base" hangingPunct="0">
        <a:lnSpc>
          <a:spcPct val="70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Microsoft YaHei" charset="0"/>
        </a:defRPr>
      </a:lvl4pPr>
      <a:lvl5pPr algn="ctr" defTabSz="449263" rtl="0" eaLnBrk="0" fontAlgn="base" hangingPunct="0">
        <a:lnSpc>
          <a:spcPct val="70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Microsoft YaHei" charset="0"/>
        </a:defRPr>
      </a:lvl5pPr>
      <a:lvl6pPr marL="2514600" indent="-228600" algn="ctr" defTabSz="449263" rtl="0" eaLnBrk="0" fontAlgn="base" hangingPunct="0">
        <a:lnSpc>
          <a:spcPct val="70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Microsoft YaHei" charset="0"/>
        </a:defRPr>
      </a:lvl6pPr>
      <a:lvl7pPr marL="2971800" indent="-228600" algn="ctr" defTabSz="449263" rtl="0" eaLnBrk="0" fontAlgn="base" hangingPunct="0">
        <a:lnSpc>
          <a:spcPct val="70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Microsoft YaHei" charset="0"/>
        </a:defRPr>
      </a:lvl7pPr>
      <a:lvl8pPr marL="3429000" indent="-228600" algn="ctr" defTabSz="449263" rtl="0" eaLnBrk="0" fontAlgn="base" hangingPunct="0">
        <a:lnSpc>
          <a:spcPct val="70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Microsoft YaHei" charset="0"/>
        </a:defRPr>
      </a:lvl8pPr>
      <a:lvl9pPr marL="3886200" indent="-228600" algn="ctr" defTabSz="449263" rtl="0" eaLnBrk="0" fontAlgn="base" hangingPunct="0">
        <a:lnSpc>
          <a:spcPct val="70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Microsoft YaHei"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1pPr>
      <a:lvl2pPr marL="742950" indent="-285750" algn="l" defTabSz="449263" rtl="0" eaLnBrk="0" fontAlgn="base" hangingPunct="0">
        <a:spcBef>
          <a:spcPts val="65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FF66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FF66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FF66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charset="0"/>
        <a:defRPr sz="2000">
          <a:solidFill>
            <a:srgbClr val="FF66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charset="0"/>
        <a:defRPr sz="2000">
          <a:solidFill>
            <a:srgbClr val="FF66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charset="0"/>
        <a:defRPr sz="2000">
          <a:solidFill>
            <a:srgbClr val="FF66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charset="0"/>
        <a:defRPr sz="2000">
          <a:solidFill>
            <a:srgbClr val="FF66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ChangeArrowheads="1"/>
          </p:cNvSpPr>
          <p:nvPr/>
        </p:nvSpPr>
        <p:spPr bwMode="auto">
          <a:xfrm>
            <a:off x="9001125" y="0"/>
            <a:ext cx="142875" cy="1371600"/>
          </a:xfrm>
          <a:prstGeom prst="rect">
            <a:avLst/>
          </a:prstGeom>
          <a:solidFill>
            <a:srgbClr val="D1282E"/>
          </a:solidFill>
          <a:ln>
            <a:noFill/>
          </a:ln>
          <a:effectLst/>
          <a:extLst>
            <a:ext uri="{91240B29-F687-4f45-9708-019B960494DF}">
              <a14:hiddenLine xmlns:a14="http://schemas.microsoft.com/office/drawing/2010/main" w="2844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4098" name="Rectangle 2"/>
          <p:cNvSpPr>
            <a:spLocks noChangeArrowheads="1"/>
          </p:cNvSpPr>
          <p:nvPr/>
        </p:nvSpPr>
        <p:spPr bwMode="auto">
          <a:xfrm>
            <a:off x="9001125" y="1371600"/>
            <a:ext cx="142875" cy="5486400"/>
          </a:xfrm>
          <a:prstGeom prst="rect">
            <a:avLst/>
          </a:prstGeom>
          <a:solidFill>
            <a:srgbClr val="000000"/>
          </a:solidFill>
          <a:ln>
            <a:noFill/>
          </a:ln>
          <a:effectLst/>
          <a:extLst>
            <a:ext uri="{91240B29-F687-4f45-9708-019B960494DF}">
              <a14:hiddenLine xmlns:a14="http://schemas.microsoft.com/office/drawing/2010/main" w="2844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4099" name="Rectangle 3"/>
          <p:cNvSpPr>
            <a:spLocks noGrp="1" noChangeArrowheads="1"/>
          </p:cNvSpPr>
          <p:nvPr>
            <p:ph type="title"/>
          </p:nvPr>
        </p:nvSpPr>
        <p:spPr bwMode="auto">
          <a:xfrm>
            <a:off x="457200" y="152400"/>
            <a:ext cx="5789613" cy="13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p>
            <a:pPr lvl="0"/>
            <a:r>
              <a:rPr lang="en-GB"/>
              <a:t>Cliquez pour éditer le format du texte-titreTitelstijl van model bewerken</a:t>
            </a:r>
          </a:p>
        </p:txBody>
      </p:sp>
      <p:sp>
        <p:nvSpPr>
          <p:cNvPr id="4100" name="Rectangle 4"/>
          <p:cNvSpPr>
            <a:spLocks noGrp="1" noChangeArrowheads="1"/>
          </p:cNvSpPr>
          <p:nvPr>
            <p:ph type="body" idx="1"/>
          </p:nvPr>
        </p:nvSpPr>
        <p:spPr bwMode="auto">
          <a:xfrm>
            <a:off x="457200" y="1752600"/>
            <a:ext cx="7618413" cy="437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0"/>
            <a:r>
              <a:rPr lang="en-GB"/>
              <a:t>Neuvième niveau de planKlik om de tekststijl van het model te bewerken</a:t>
            </a:r>
          </a:p>
          <a:p>
            <a:pPr lvl="1"/>
            <a:r>
              <a:rPr lang="en-GB"/>
              <a:t>Tweede niveau</a:t>
            </a:r>
          </a:p>
          <a:p>
            <a:pPr lvl="2"/>
            <a:r>
              <a:rPr lang="en-GB"/>
              <a:t>Derde niveau</a:t>
            </a:r>
          </a:p>
          <a:p>
            <a:pPr lvl="3"/>
            <a:r>
              <a:rPr lang="en-GB"/>
              <a:t>Vierde niveau</a:t>
            </a:r>
          </a:p>
          <a:p>
            <a:pPr lvl="4"/>
            <a:r>
              <a:rPr lang="en-GB"/>
              <a:t>Vijfde niveau</a:t>
            </a:r>
          </a:p>
        </p:txBody>
      </p:sp>
      <p:sp>
        <p:nvSpPr>
          <p:cNvPr id="4101" name="Rectangle 5"/>
          <p:cNvSpPr>
            <a:spLocks noGrp="1" noChangeArrowheads="1"/>
          </p:cNvSpPr>
          <p:nvPr>
            <p:ph type="dt"/>
          </p:nvPr>
        </p:nvSpPr>
        <p:spPr bwMode="auto">
          <a:xfrm>
            <a:off x="457200" y="6172200"/>
            <a:ext cx="3427413"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algn="l">
              <a:tabLst>
                <a:tab pos="723900" algn="l"/>
                <a:tab pos="1447800" algn="l"/>
                <a:tab pos="2171700" algn="l"/>
                <a:tab pos="2895600" algn="l"/>
              </a:tabLst>
              <a:defRPr sz="1800">
                <a:solidFill>
                  <a:srgbClr val="000000"/>
                </a:solidFill>
                <a:latin typeface="+mn-lt"/>
                <a:cs typeface="Lucida Sans Unicode" charset="0"/>
              </a:defRPr>
            </a:lvl1pPr>
          </a:lstStyle>
          <a:p>
            <a:pPr defTabSz="449263" fontAlgn="base">
              <a:spcBef>
                <a:spcPct val="0"/>
              </a:spcBef>
              <a:spcAft>
                <a:spcPct val="0"/>
              </a:spcAft>
              <a:buClr>
                <a:srgbClr val="000000"/>
              </a:buClr>
              <a:buSzPct val="100000"/>
              <a:buFont typeface="Times New Roman" charset="0"/>
              <a:buNone/>
              <a:defRPr/>
            </a:pPr>
            <a:r>
              <a:rPr lang="fr-BE">
                <a:latin typeface="Arial"/>
                <a:ea typeface="ＭＳ Ｐゴシック" charset="0"/>
              </a:rPr>
              <a:t>30/03/15</a:t>
            </a:r>
          </a:p>
        </p:txBody>
      </p:sp>
      <p:sp>
        <p:nvSpPr>
          <p:cNvPr id="4102" name="Text Box 6"/>
          <p:cNvSpPr txBox="1">
            <a:spLocks noChangeArrowheads="1"/>
          </p:cNvSpPr>
          <p:nvPr/>
        </p:nvSpPr>
        <p:spPr bwMode="auto">
          <a:xfrm>
            <a:off x="457200" y="6492875"/>
            <a:ext cx="3429000" cy="28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4103" name="Rectangle 7"/>
          <p:cNvSpPr>
            <a:spLocks noGrp="1" noChangeArrowheads="1"/>
          </p:cNvSpPr>
          <p:nvPr>
            <p:ph type="sldNum"/>
          </p:nvPr>
        </p:nvSpPr>
        <p:spPr bwMode="auto">
          <a:xfrm>
            <a:off x="8702675" y="6726238"/>
            <a:ext cx="1314450"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algn="l">
              <a:tabLst>
                <a:tab pos="723900" algn="l"/>
              </a:tabLst>
              <a:defRPr sz="1800">
                <a:solidFill>
                  <a:srgbClr val="000000"/>
                </a:solidFill>
                <a:latin typeface="+mn-lt"/>
                <a:cs typeface="Lucida Sans Unicode" charset="0"/>
              </a:defRPr>
            </a:lvl1pPr>
          </a:lstStyle>
          <a:p>
            <a:pPr defTabSz="449263" fontAlgn="base">
              <a:spcBef>
                <a:spcPct val="0"/>
              </a:spcBef>
              <a:spcAft>
                <a:spcPct val="0"/>
              </a:spcAft>
              <a:buClr>
                <a:srgbClr val="000000"/>
              </a:buClr>
              <a:buSzPct val="100000"/>
              <a:buFont typeface="Times New Roman" charset="0"/>
              <a:buNone/>
              <a:defRPr/>
            </a:pPr>
            <a:fld id="{01B7ECEE-A1CD-0E45-A0B1-E0F3588E2048}" type="slidenum">
              <a:rPr lang="fr-BE">
                <a:latin typeface="Arial"/>
                <a:ea typeface="ＭＳ Ｐゴシック" charset="0"/>
              </a:rPr>
              <a:pPr defTabSz="449263" fontAlgn="base">
                <a:spcBef>
                  <a:spcPct val="0"/>
                </a:spcBef>
                <a:spcAft>
                  <a:spcPct val="0"/>
                </a:spcAft>
                <a:buClr>
                  <a:srgbClr val="000000"/>
                </a:buClr>
                <a:buSzPct val="100000"/>
                <a:buFont typeface="Times New Roman" charset="0"/>
                <a:buNone/>
                <a:defRPr/>
              </a:pPr>
              <a:t>‹#›</a:t>
            </a:fld>
            <a:endParaRPr lang="fr-BE">
              <a:latin typeface="Arial"/>
              <a:ea typeface="ＭＳ Ｐゴシック" charset="0"/>
            </a:endParaRPr>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1" r:id="rId12"/>
  </p:sldLayoutIdLst>
  <p:hf sldNum="0" hdr="0" ftr="0"/>
  <p:txStyles>
    <p:titleStyle>
      <a:lvl1pPr algn="l" defTabSz="449263" rtl="0" eaLnBrk="0" fontAlgn="base" hangingPunct="0">
        <a:lnSpc>
          <a:spcPct val="93000"/>
        </a:lnSpc>
        <a:spcBef>
          <a:spcPct val="0"/>
        </a:spcBef>
        <a:spcAft>
          <a:spcPct val="0"/>
        </a:spcAft>
        <a:buClr>
          <a:srgbClr val="000000"/>
        </a:buClr>
        <a:buSzPct val="100000"/>
        <a:buFont typeface="Times New Roman" charset="0"/>
        <a:defRPr>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ea typeface="ＭＳ Ｐゴシック" charset="0"/>
          <a:cs typeface="Microsoft YaHei" charset="0"/>
        </a:defRPr>
      </a:lvl2pPr>
      <a:lvl3pPr algn="l" defTabSz="449263" rtl="0" eaLnBrk="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ea typeface="ＭＳ Ｐゴシック" charset="0"/>
          <a:cs typeface="Microsoft YaHei" charset="0"/>
        </a:defRPr>
      </a:lvl3pPr>
      <a:lvl4pPr algn="l" defTabSz="449263" rtl="0" eaLnBrk="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ea typeface="ＭＳ Ｐゴシック" charset="0"/>
          <a:cs typeface="Microsoft YaHei" charset="0"/>
        </a:defRPr>
      </a:lvl4pPr>
      <a:lvl5pPr algn="l" defTabSz="449263" rtl="0" eaLnBrk="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ea typeface="ＭＳ Ｐゴシック" charset="0"/>
          <a:cs typeface="Microsoft YaHei" charset="0"/>
        </a:defRPr>
      </a:lvl5pPr>
      <a:lvl6pPr marL="2514600" indent="-228600" algn="l" defTabSz="449263" rtl="0" fontAlgn="base">
        <a:lnSpc>
          <a:spcPct val="93000"/>
        </a:lnSpc>
        <a:spcBef>
          <a:spcPct val="0"/>
        </a:spcBef>
        <a:spcAft>
          <a:spcPct val="0"/>
        </a:spcAft>
        <a:buClr>
          <a:srgbClr val="000000"/>
        </a:buClr>
        <a:buSzPct val="100000"/>
        <a:buFont typeface="Times New Roman" charset="0"/>
        <a:defRPr>
          <a:solidFill>
            <a:srgbClr val="000000"/>
          </a:solidFill>
          <a:latin typeface="Arial" charset="0"/>
          <a:ea typeface="ＭＳ Ｐゴシック" charset="0"/>
          <a:cs typeface="Microsoft YaHei" charset="0"/>
        </a:defRPr>
      </a:lvl6pPr>
      <a:lvl7pPr marL="2971800" indent="-228600" algn="l" defTabSz="449263" rtl="0" fontAlgn="base">
        <a:lnSpc>
          <a:spcPct val="93000"/>
        </a:lnSpc>
        <a:spcBef>
          <a:spcPct val="0"/>
        </a:spcBef>
        <a:spcAft>
          <a:spcPct val="0"/>
        </a:spcAft>
        <a:buClr>
          <a:srgbClr val="000000"/>
        </a:buClr>
        <a:buSzPct val="100000"/>
        <a:buFont typeface="Times New Roman" charset="0"/>
        <a:defRPr>
          <a:solidFill>
            <a:srgbClr val="000000"/>
          </a:solidFill>
          <a:latin typeface="Arial" charset="0"/>
          <a:ea typeface="ＭＳ Ｐゴシック" charset="0"/>
          <a:cs typeface="Microsoft YaHei" charset="0"/>
        </a:defRPr>
      </a:lvl7pPr>
      <a:lvl8pPr marL="3429000" indent="-228600" algn="l" defTabSz="449263" rtl="0" fontAlgn="base">
        <a:lnSpc>
          <a:spcPct val="93000"/>
        </a:lnSpc>
        <a:spcBef>
          <a:spcPct val="0"/>
        </a:spcBef>
        <a:spcAft>
          <a:spcPct val="0"/>
        </a:spcAft>
        <a:buClr>
          <a:srgbClr val="000000"/>
        </a:buClr>
        <a:buSzPct val="100000"/>
        <a:buFont typeface="Times New Roman" charset="0"/>
        <a:defRPr>
          <a:solidFill>
            <a:srgbClr val="000000"/>
          </a:solidFill>
          <a:latin typeface="Arial" charset="0"/>
          <a:ea typeface="ＭＳ Ｐゴシック" charset="0"/>
          <a:cs typeface="Microsoft YaHei" charset="0"/>
        </a:defRPr>
      </a:lvl8pPr>
      <a:lvl9pPr marL="3886200" indent="-228600" algn="l" defTabSz="449263" rtl="0" fontAlgn="base">
        <a:lnSpc>
          <a:spcPct val="93000"/>
        </a:lnSpc>
        <a:spcBef>
          <a:spcPct val="0"/>
        </a:spcBef>
        <a:spcAft>
          <a:spcPct val="0"/>
        </a:spcAft>
        <a:buClr>
          <a:srgbClr val="000000"/>
        </a:buClr>
        <a:buSzPct val="100000"/>
        <a:buFont typeface="Times New Roman" charset="0"/>
        <a:defRPr>
          <a:solidFill>
            <a:srgbClr val="000000"/>
          </a:solidFill>
          <a:latin typeface="Arial" charset="0"/>
          <a:ea typeface="ＭＳ Ｐゴシック" charset="0"/>
          <a:cs typeface="Microsoft YaHei"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charset="0"/>
        <a:defRPr sz="2000" b="1">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defRPr>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defRPr>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defRPr>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fontAlgn="base">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fontAlgn="base">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fontAlgn="base">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fontAlgn="base">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uromelanoma.org" TargetMode="External"/><Relationship Id="rId3"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 Id="rId25" Type="http://schemas.openxmlformats.org/officeDocument/2006/relationships/image" Target="../media/image48.png"/><Relationship Id="rId26" Type="http://schemas.openxmlformats.org/officeDocument/2006/relationships/image" Target="../media/image49.png"/><Relationship Id="rId27" Type="http://schemas.openxmlformats.org/officeDocument/2006/relationships/image" Target="../media/image50.png"/><Relationship Id="rId28" Type="http://schemas.openxmlformats.org/officeDocument/2006/relationships/image" Target="../media/image51.png"/><Relationship Id="rId29"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30" Type="http://schemas.openxmlformats.org/officeDocument/2006/relationships/image" Target="../media/image53.png"/><Relationship Id="rId31" Type="http://schemas.openxmlformats.org/officeDocument/2006/relationships/image" Target="../media/image54.png"/><Relationship Id="rId32" Type="http://schemas.openxmlformats.org/officeDocument/2006/relationships/image" Target="../media/image55.png"/><Relationship Id="rId9" Type="http://schemas.openxmlformats.org/officeDocument/2006/relationships/image" Target="../media/image32.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33" Type="http://schemas.openxmlformats.org/officeDocument/2006/relationships/image" Target="../media/image56.png"/><Relationship Id="rId34" Type="http://schemas.openxmlformats.org/officeDocument/2006/relationships/image" Target="../media/image57.png"/><Relationship Id="rId35" Type="http://schemas.openxmlformats.org/officeDocument/2006/relationships/image" Target="../media/image58.png"/><Relationship Id="rId36" Type="http://schemas.openxmlformats.org/officeDocument/2006/relationships/image" Target="../media/image59.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8" Type="http://schemas.openxmlformats.org/officeDocument/2006/relationships/image" Target="../media/image41.png"/><Relationship Id="rId19" Type="http://schemas.openxmlformats.org/officeDocument/2006/relationships/image" Target="../media/image42.png"/><Relationship Id="rId37" Type="http://schemas.openxmlformats.org/officeDocument/2006/relationships/image" Target="../media/image60.png"/><Relationship Id="rId38" Type="http://schemas.openxmlformats.org/officeDocument/2006/relationships/image" Target="../media/image61.png"/><Relationship Id="rId39" Type="http://schemas.openxmlformats.org/officeDocument/2006/relationships/image" Target="../media/image62.png"/><Relationship Id="rId40" Type="http://schemas.openxmlformats.org/officeDocument/2006/relationships/image" Target="../media/image63.png"/><Relationship Id="rId41" Type="http://schemas.openxmlformats.org/officeDocument/2006/relationships/image" Target="../media/image64.png"/><Relationship Id="rId42" Type="http://schemas.openxmlformats.org/officeDocument/2006/relationships/image" Target="../media/image65.png"/><Relationship Id="rId43"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7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2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defRPr/>
            </a:pPr>
            <a:r>
              <a:rPr lang="nl-NL" sz="5400" dirty="0">
                <a:latin typeface="Arial (Headings)"/>
                <a:cs typeface="Arial (Headings)"/>
              </a:rPr>
              <a:t>EUROMELANOMA 2015</a:t>
            </a:r>
          </a:p>
        </p:txBody>
      </p:sp>
      <p:sp>
        <p:nvSpPr>
          <p:cNvPr id="3" name="Subtitel 2"/>
          <p:cNvSpPr>
            <a:spLocks noGrp="1"/>
          </p:cNvSpPr>
          <p:nvPr>
            <p:ph type="subTitle" idx="1"/>
          </p:nvPr>
        </p:nvSpPr>
        <p:spPr>
          <a:xfrm>
            <a:off x="1371600" y="4724400"/>
            <a:ext cx="6400800" cy="914400"/>
          </a:xfrm>
        </p:spPr>
        <p:txBody>
          <a:bodyPr>
            <a:normAutofit/>
          </a:bodyPr>
          <a:lstStyle/>
          <a:p>
            <a:pPr algn="ctr" eaLnBrk="1" hangingPunct="1">
              <a:defRPr/>
            </a:pPr>
            <a:r>
              <a:rPr lang="nl-NL" b="1" dirty="0" smtClean="0">
                <a:solidFill>
                  <a:srgbClr val="FF6600"/>
                </a:solidFill>
                <a:latin typeface="Arial"/>
                <a:cs typeface="Arial"/>
              </a:rPr>
              <a:t>Persconferentie 2 April 2015</a:t>
            </a:r>
          </a:p>
          <a:p>
            <a:pPr algn="ctr" eaLnBrk="1" hangingPunct="1">
              <a:defRPr/>
            </a:pPr>
            <a:r>
              <a:rPr lang="nl-NL" b="1" dirty="0" err="1">
                <a:solidFill>
                  <a:srgbClr val="FF6600"/>
                </a:solidFill>
                <a:latin typeface="+mn-lt"/>
              </a:rPr>
              <a:t>www.euromelanoma.org</a:t>
            </a:r>
            <a:endParaRPr lang="nl-NL" b="1" dirty="0">
              <a:solidFill>
                <a:srgbClr val="FF6600"/>
              </a:solidFill>
              <a:latin typeface="+mn-lt"/>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100" y="150813"/>
            <a:ext cx="1601788" cy="1601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810479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5982481" y="4927600"/>
            <a:ext cx="2895600" cy="1930400"/>
          </a:xfrm>
          <a:prstGeom prst="rect">
            <a:avLst/>
          </a:prstGeom>
        </p:spPr>
      </p:pic>
      <p:sp>
        <p:nvSpPr>
          <p:cNvPr id="2" name="Titel 1"/>
          <p:cNvSpPr>
            <a:spLocks noGrp="1"/>
          </p:cNvSpPr>
          <p:nvPr>
            <p:ph type="title"/>
          </p:nvPr>
        </p:nvSpPr>
        <p:spPr/>
        <p:txBody>
          <a:bodyPr>
            <a:normAutofit/>
          </a:bodyPr>
          <a:lstStyle/>
          <a:p>
            <a:r>
              <a:rPr lang="nl-NL" sz="1800" dirty="0"/>
              <a:t>Populaire onderwerpen:</a:t>
            </a:r>
            <a:br>
              <a:rPr lang="nl-NL" sz="1800" dirty="0"/>
            </a:br>
            <a:r>
              <a:rPr lang="nl-NL" dirty="0"/>
              <a:t>Vitamine </a:t>
            </a:r>
            <a:r>
              <a:rPr lang="nl-NL" dirty="0" smtClean="0"/>
              <a:t>D</a:t>
            </a:r>
            <a:endParaRPr lang="nl-NL" dirty="0"/>
          </a:p>
        </p:txBody>
      </p:sp>
      <p:sp>
        <p:nvSpPr>
          <p:cNvPr id="3" name="Tijdelijke aanduiding voor inhoud 2"/>
          <p:cNvSpPr>
            <a:spLocks noGrp="1"/>
          </p:cNvSpPr>
          <p:nvPr>
            <p:ph idx="1"/>
          </p:nvPr>
        </p:nvSpPr>
        <p:spPr/>
        <p:txBody>
          <a:bodyPr/>
          <a:lstStyle/>
          <a:p>
            <a:pPr marL="342900" indent="-342900">
              <a:buFont typeface="Arial"/>
              <a:buChar char="•"/>
            </a:pPr>
            <a:r>
              <a:rPr lang="nl-NL" dirty="0" smtClean="0"/>
              <a:t>30% van de bevolking zit onder de gewenste dosis</a:t>
            </a:r>
          </a:p>
          <a:p>
            <a:pPr marL="342900" indent="-342900">
              <a:buFont typeface="Arial"/>
              <a:buChar char="•"/>
            </a:pPr>
            <a:r>
              <a:rPr lang="nl-NL" dirty="0" smtClean="0"/>
              <a:t>Het lichaam maakt vit D </a:t>
            </a:r>
            <a:r>
              <a:rPr lang="nl-NL" dirty="0" err="1" smtClean="0"/>
              <a:t>o.i.v</a:t>
            </a:r>
            <a:r>
              <a:rPr lang="nl-NL" dirty="0" smtClean="0"/>
              <a:t>. UVB licht.</a:t>
            </a:r>
          </a:p>
          <a:p>
            <a:pPr marL="342900" indent="-342900">
              <a:buFont typeface="Arial"/>
              <a:buChar char="•"/>
            </a:pPr>
            <a:r>
              <a:rPr lang="nl-NL" dirty="0" smtClean="0"/>
              <a:t>Inname via voeding (vette vis) of supplementen (oppassen te veel vit D is ook niet goed)</a:t>
            </a:r>
          </a:p>
          <a:p>
            <a:pPr marL="342900" indent="-342900">
              <a:buFont typeface="Arial"/>
              <a:buChar char="•"/>
            </a:pPr>
            <a:r>
              <a:rPr lang="nl-NL" dirty="0" smtClean="0"/>
              <a:t>Blanke huid maakt sneller vit D dan donkere huid</a:t>
            </a:r>
          </a:p>
          <a:p>
            <a:pPr marL="342900" indent="-342900">
              <a:buFont typeface="Arial"/>
              <a:buChar char="•"/>
            </a:pPr>
            <a:r>
              <a:rPr lang="nl-NL" dirty="0" smtClean="0"/>
              <a:t>Vitamine D bevordert stevige botaanmaak én beschermt tegen sommige vaste tumoren en MS</a:t>
            </a:r>
          </a:p>
          <a:p>
            <a:pPr marL="342900" indent="-342900">
              <a:buFont typeface="Arial"/>
              <a:buChar char="•"/>
            </a:pPr>
            <a:r>
              <a:rPr lang="nl-NL" dirty="0" smtClean="0"/>
              <a:t>Na 15 à 20’ </a:t>
            </a:r>
            <a:r>
              <a:rPr lang="nl-NL" dirty="0" err="1" smtClean="0"/>
              <a:t>uvb</a:t>
            </a:r>
            <a:r>
              <a:rPr lang="nl-NL" dirty="0" smtClean="0"/>
              <a:t> valt de productie vit D stil (precursoren in de huid zijn opgebruikt)</a:t>
            </a:r>
          </a:p>
          <a:p>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0"/>
            <a:ext cx="191293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1624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Vitamine D: advies</a:t>
            </a:r>
            <a:endParaRPr lang="nl-NL" dirty="0"/>
          </a:p>
        </p:txBody>
      </p:sp>
      <p:sp>
        <p:nvSpPr>
          <p:cNvPr id="3" name="Tijdelijke aanduiding voor inhoud 2"/>
          <p:cNvSpPr>
            <a:spLocks noGrp="1"/>
          </p:cNvSpPr>
          <p:nvPr>
            <p:ph idx="1"/>
          </p:nvPr>
        </p:nvSpPr>
        <p:spPr/>
        <p:txBody>
          <a:bodyPr/>
          <a:lstStyle/>
          <a:p>
            <a:r>
              <a:rPr lang="nl-NL" dirty="0" smtClean="0"/>
              <a:t>5% van de huid, dagelijks 30’ aan de gewone zon blootstellen zou moeten volstaan.</a:t>
            </a:r>
          </a:p>
          <a:p>
            <a:r>
              <a:rPr lang="nl-NL" dirty="0" smtClean="0"/>
              <a:t>Mensen met een donkere huid hebben meer zonlicht nodig (zeker als ze om culturele of religieuze redenen de huid afdekken)</a:t>
            </a:r>
            <a:endParaRPr lang="nl-NL" dirty="0"/>
          </a:p>
          <a:p>
            <a:r>
              <a:rPr lang="nl-NL" dirty="0" smtClean="0"/>
              <a:t>Bij dreigend tekort kan best een supplement gegeven worden via inname.</a:t>
            </a:r>
          </a:p>
          <a:p>
            <a:endParaRPr lang="nl-NL" dirty="0" smtClean="0"/>
          </a:p>
          <a:p>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pic>
        <p:nvPicPr>
          <p:cNvPr id="5" name="Tijdelijke aanduiding voor inhoud 3" descr="bu004740.png"/>
          <p:cNvPicPr>
            <a:picLocks noChangeAspect="1"/>
          </p:cNvPicPr>
          <p:nvPr/>
        </p:nvPicPr>
        <p:blipFill>
          <a:blip r:embed="rId3">
            <a:extLst>
              <a:ext uri="{28A0092B-C50C-407E-A947-70E740481C1C}">
                <a14:useLocalDpi xmlns:a14="http://schemas.microsoft.com/office/drawing/2010/main" val="0"/>
              </a:ext>
            </a:extLst>
          </a:blip>
          <a:srcRect l="8995" r="8995"/>
          <a:stretch>
            <a:fillRect/>
          </a:stretch>
        </p:blipFill>
        <p:spPr>
          <a:xfrm>
            <a:off x="2294031" y="4588357"/>
            <a:ext cx="3954369" cy="2269643"/>
          </a:xfrm>
          <a:prstGeom prst="rect">
            <a:avLst/>
          </a:prstGeom>
        </p:spPr>
      </p:pic>
    </p:spTree>
    <p:extLst>
      <p:ext uri="{BB962C8B-B14F-4D97-AF65-F5344CB8AC3E}">
        <p14:creationId xmlns:p14="http://schemas.microsoft.com/office/powerpoint/2010/main" val="40782924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risicogroepen</a:t>
            </a:r>
            <a:endParaRPr lang="nl-NL" dirty="0"/>
          </a:p>
        </p:txBody>
      </p:sp>
      <p:sp>
        <p:nvSpPr>
          <p:cNvPr id="3" name="Tijdelijke aanduiding voor inhoud 2"/>
          <p:cNvSpPr>
            <a:spLocks noGrp="1"/>
          </p:cNvSpPr>
          <p:nvPr>
            <p:ph idx="1"/>
          </p:nvPr>
        </p:nvSpPr>
        <p:spPr/>
        <p:txBody>
          <a:bodyPr/>
          <a:lstStyle/>
          <a:p>
            <a:pPr marL="342900" indent="-342900">
              <a:buFont typeface="Arial"/>
              <a:buChar char="•"/>
            </a:pPr>
            <a:r>
              <a:rPr lang="nl-NL" dirty="0" smtClean="0"/>
              <a:t>Huidkanker komt voor bij een dicht familielid</a:t>
            </a:r>
          </a:p>
          <a:p>
            <a:pPr marL="342900" indent="-342900">
              <a:buFont typeface="Arial"/>
              <a:buChar char="•"/>
            </a:pPr>
            <a:r>
              <a:rPr lang="nl-NL" dirty="0" smtClean="0"/>
              <a:t>100 pigmentvlekken op het lichaam of &gt; 50 als ze onregelmatig of groot zijn.</a:t>
            </a:r>
          </a:p>
          <a:p>
            <a:pPr marL="342900" indent="-342900">
              <a:buFont typeface="Arial"/>
              <a:buChar char="•"/>
            </a:pPr>
            <a:r>
              <a:rPr lang="nl-NL" dirty="0" smtClean="0"/>
              <a:t>Huid met chronische zonblootstelling: buitenwerker, buitensporter, kale mannen, …</a:t>
            </a:r>
          </a:p>
          <a:p>
            <a:pPr marL="342900" indent="-342900">
              <a:buFont typeface="Arial"/>
              <a:buChar char="•"/>
            </a:pPr>
            <a:r>
              <a:rPr lang="nl-NL" dirty="0" smtClean="0"/>
              <a:t>Huid met te hevige zonblootstelling: zonnebrand in het leven (en vooral de jeugd), zonnebank, vakanties in zuidelijke landen - vooral bij mensen met een lichte huid.</a:t>
            </a:r>
          </a:p>
          <a:p>
            <a:endParaRPr lang="nl-NL" dirty="0" smtClean="0"/>
          </a:p>
          <a:p>
            <a:pPr marL="342900" indent="-342900">
              <a:buFont typeface="Wingdings" charset="0"/>
              <a:buChar char="Ø"/>
            </a:pPr>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rotWithShape="1">
          <a:blip r:embed="rId3"/>
          <a:srcRect l="51267" t="34517"/>
          <a:stretch/>
        </p:blipFill>
        <p:spPr>
          <a:xfrm>
            <a:off x="5452402" y="4834784"/>
            <a:ext cx="2647989" cy="2002866"/>
          </a:xfrm>
          <a:prstGeom prst="rect">
            <a:avLst/>
          </a:prstGeom>
        </p:spPr>
      </p:pic>
    </p:spTree>
    <p:extLst>
      <p:ext uri="{BB962C8B-B14F-4D97-AF65-F5344CB8AC3E}">
        <p14:creationId xmlns:p14="http://schemas.microsoft.com/office/powerpoint/2010/main" val="31873070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Hou de zon te vriend</a:t>
            </a:r>
            <a:endParaRPr lang="nl-NL" dirty="0"/>
          </a:p>
        </p:txBody>
      </p:sp>
      <p:sp>
        <p:nvSpPr>
          <p:cNvPr id="3" name="Tijdelijke aanduiding voor inhoud 2"/>
          <p:cNvSpPr>
            <a:spLocks noGrp="1"/>
          </p:cNvSpPr>
          <p:nvPr>
            <p:ph idx="1"/>
          </p:nvPr>
        </p:nvSpPr>
        <p:spPr>
          <a:xfrm>
            <a:off x="457200" y="1752600"/>
            <a:ext cx="8002954" cy="4373563"/>
          </a:xfrm>
        </p:spPr>
        <p:txBody>
          <a:bodyPr/>
          <a:lstStyle/>
          <a:p>
            <a:pPr marL="342900" indent="-342900">
              <a:buFont typeface="Arial"/>
              <a:buChar char="•"/>
            </a:pPr>
            <a:r>
              <a:rPr lang="nl-NL" dirty="0" smtClean="0"/>
              <a:t>Zon is ook goed voor de mens (algemeen welbevinden, vit D)</a:t>
            </a:r>
          </a:p>
          <a:p>
            <a:pPr marL="342900" indent="-342900">
              <a:buFont typeface="Arial"/>
              <a:buChar char="•"/>
            </a:pPr>
            <a:r>
              <a:rPr lang="nl-NL" dirty="0" smtClean="0"/>
              <a:t>Ga </a:t>
            </a:r>
            <a:r>
              <a:rPr lang="nl-NL" dirty="0" smtClean="0">
                <a:solidFill>
                  <a:srgbClr val="FF0000"/>
                </a:solidFill>
              </a:rPr>
              <a:t>verstandig</a:t>
            </a:r>
            <a:r>
              <a:rPr lang="nl-NL" dirty="0" smtClean="0"/>
              <a:t> om met de zon</a:t>
            </a:r>
          </a:p>
          <a:p>
            <a:pPr marL="342900" indent="-342900">
              <a:buFont typeface="Arial"/>
              <a:buChar char="•"/>
            </a:pPr>
            <a:r>
              <a:rPr lang="nl-NL" dirty="0" smtClean="0"/>
              <a:t>Goede zonprotectie is een investering in de toekomst - minder snel verouderen van de huid, minder kans op huidkanker</a:t>
            </a:r>
          </a:p>
          <a:p>
            <a:pPr marL="342900" indent="-342900">
              <a:buFont typeface="Arial"/>
              <a:buChar char="•"/>
            </a:pPr>
            <a:r>
              <a:rPr lang="nl-NL" dirty="0" smtClean="0"/>
              <a:t>Ken je huid (zongevoeligheid, aantal moedervlekjes, …) en leef er naar</a:t>
            </a:r>
          </a:p>
          <a:p>
            <a:pPr marL="342900" indent="-342900">
              <a:buFont typeface="Arial"/>
              <a:buChar char="•"/>
            </a:pPr>
            <a:r>
              <a:rPr lang="nl-NL" dirty="0" smtClean="0"/>
              <a:t>Bescherm (kleine) kinderen, bij hen wordt de basis gelegd voor de toekomst van hun huid</a:t>
            </a:r>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107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VROEG</a:t>
            </a:r>
            <a:endParaRPr lang="nl-NL" dirty="0"/>
          </a:p>
        </p:txBody>
      </p:sp>
      <p:sp>
        <p:nvSpPr>
          <p:cNvPr id="3" name="Tijdelijke aanduiding voor inhoud 2"/>
          <p:cNvSpPr>
            <a:spLocks noGrp="1"/>
          </p:cNvSpPr>
          <p:nvPr>
            <p:ph idx="1"/>
          </p:nvPr>
        </p:nvSpPr>
        <p:spPr/>
        <p:txBody>
          <a:bodyPr/>
          <a:lstStyle/>
          <a:p>
            <a:r>
              <a:rPr lang="nl-NL" dirty="0" smtClean="0"/>
              <a:t>Huidtumoren die voldoende vroeg worden gediagnosticeerd zijn meestal te genezen met een beperkte morbiditeit</a:t>
            </a:r>
          </a:p>
          <a:p>
            <a:r>
              <a:rPr lang="nl-NL" dirty="0" smtClean="0"/>
              <a:t>Late diagnose leidt tot mutilerende chirurgie, angst voor uitzaaiingen en een veel grotere kans op overlijden. </a:t>
            </a:r>
          </a:p>
          <a:p>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rotWithShape="1">
          <a:blip r:embed="rId3"/>
          <a:srcRect l="14771" t="20005" r="23600" b="38346"/>
          <a:stretch/>
        </p:blipFill>
        <p:spPr>
          <a:xfrm>
            <a:off x="4964591" y="3589575"/>
            <a:ext cx="3913490" cy="2644679"/>
          </a:xfrm>
          <a:prstGeom prst="rect">
            <a:avLst/>
          </a:prstGeom>
        </p:spPr>
      </p:pic>
      <p:pic>
        <p:nvPicPr>
          <p:cNvPr id="6" name="Afbeelding 5"/>
          <p:cNvPicPr>
            <a:picLocks noChangeAspect="1"/>
          </p:cNvPicPr>
          <p:nvPr/>
        </p:nvPicPr>
        <p:blipFill rotWithShape="1">
          <a:blip r:embed="rId4"/>
          <a:srcRect l="19470" t="28847" r="23341" b="19528"/>
          <a:stretch/>
        </p:blipFill>
        <p:spPr>
          <a:xfrm>
            <a:off x="243755" y="3578923"/>
            <a:ext cx="4503043" cy="2655331"/>
          </a:xfrm>
          <a:prstGeom prst="rect">
            <a:avLst/>
          </a:prstGeom>
        </p:spPr>
      </p:pic>
    </p:spTree>
    <p:extLst>
      <p:ext uri="{BB962C8B-B14F-4D97-AF65-F5344CB8AC3E}">
        <p14:creationId xmlns:p14="http://schemas.microsoft.com/office/powerpoint/2010/main" val="4826320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Delay Survey 2015</a:t>
            </a:r>
            <a:endParaRPr lang="nl-NL" dirty="0"/>
          </a:p>
        </p:txBody>
      </p:sp>
      <p:sp>
        <p:nvSpPr>
          <p:cNvPr id="3" name="Tijdelijke aanduiding voor inhoud 2"/>
          <p:cNvSpPr>
            <a:spLocks noGrp="1"/>
          </p:cNvSpPr>
          <p:nvPr>
            <p:ph idx="1"/>
          </p:nvPr>
        </p:nvSpPr>
        <p:spPr/>
        <p:txBody>
          <a:bodyPr>
            <a:normAutofit/>
          </a:bodyPr>
          <a:lstStyle/>
          <a:p>
            <a:r>
              <a:rPr lang="nl-NL" dirty="0" smtClean="0"/>
              <a:t>1.300 </a:t>
            </a:r>
            <a:r>
              <a:rPr lang="nl-NL" dirty="0"/>
              <a:t>dermatologen in Europa beantwoordden een vragenlijst</a:t>
            </a:r>
          </a:p>
          <a:p>
            <a:endParaRPr lang="nl-NL" dirty="0"/>
          </a:p>
          <a:p>
            <a:r>
              <a:rPr lang="nl-NL" dirty="0" smtClean="0"/>
              <a:t>De gemiddelde Europese dermatoloog ziet 4.975 patiënten per jaar daarvan zijn 836 consultaties i.v.m. huidkanker en ze vinden gemiddeld 19 melanomen per jaar.</a:t>
            </a:r>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745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Delay Survey 2015</a:t>
            </a:r>
            <a:endParaRPr lang="nl-NL" dirty="0"/>
          </a:p>
        </p:txBody>
      </p:sp>
      <p:sp>
        <p:nvSpPr>
          <p:cNvPr id="3" name="Tijdelijke aanduiding voor inhoud 2"/>
          <p:cNvSpPr>
            <a:spLocks noGrp="1"/>
          </p:cNvSpPr>
          <p:nvPr>
            <p:ph idx="1"/>
          </p:nvPr>
        </p:nvSpPr>
        <p:spPr/>
        <p:txBody>
          <a:bodyPr/>
          <a:lstStyle/>
          <a:p>
            <a:r>
              <a:rPr lang="nl-NL" dirty="0" smtClean="0"/>
              <a:t>Vragen over uitstelgedrag van de patiënt.</a:t>
            </a:r>
          </a:p>
          <a:p>
            <a:r>
              <a:rPr lang="nl-NL" u="sng" dirty="0" smtClean="0"/>
              <a:t>Conclusie</a:t>
            </a:r>
            <a:r>
              <a:rPr lang="nl-NL" dirty="0" smtClean="0"/>
              <a:t>:</a:t>
            </a:r>
          </a:p>
          <a:p>
            <a:pPr marL="342900" indent="-342900">
              <a:buFont typeface="Arial"/>
              <a:buChar char="•"/>
            </a:pPr>
            <a:r>
              <a:rPr lang="nl-NL" dirty="0" smtClean="0"/>
              <a:t>Ongeveer </a:t>
            </a:r>
            <a:r>
              <a:rPr lang="nl-NL" dirty="0" smtClean="0">
                <a:solidFill>
                  <a:srgbClr val="FF0000"/>
                </a:solidFill>
              </a:rPr>
              <a:t>54% </a:t>
            </a:r>
            <a:r>
              <a:rPr lang="nl-NL" dirty="0" smtClean="0"/>
              <a:t>van de patiënten die sterven aan huidkanker dit had kunnen voorkomen worden als ze hun eerste bezoek aan de arts niet zelf hadden uitgesteld.</a:t>
            </a:r>
          </a:p>
          <a:p>
            <a:pPr marL="342900" indent="-342900">
              <a:buFont typeface="Arial"/>
              <a:buChar char="•"/>
            </a:pPr>
            <a:r>
              <a:rPr lang="nl-NL" dirty="0" smtClean="0"/>
              <a:t>Per jaar komen in Europa 3,5 miljoen huidkankers voor*</a:t>
            </a:r>
          </a:p>
          <a:p>
            <a:pPr marL="342900" indent="-342900">
              <a:buFont typeface="Arial"/>
              <a:buChar char="•"/>
            </a:pPr>
            <a:r>
              <a:rPr lang="nl-NL" dirty="0" smtClean="0"/>
              <a:t>100.000 </a:t>
            </a:r>
            <a:r>
              <a:rPr lang="nl-NL" dirty="0" err="1" smtClean="0"/>
              <a:t>sterftes</a:t>
            </a:r>
            <a:r>
              <a:rPr lang="nl-NL" dirty="0" smtClean="0"/>
              <a:t> door huidkanker</a:t>
            </a:r>
          </a:p>
          <a:p>
            <a:pPr marL="342900" indent="-342900">
              <a:buFont typeface="Wingdings" charset="0"/>
              <a:buChar char="è"/>
            </a:pPr>
            <a:r>
              <a:rPr lang="nl-NL" dirty="0" smtClean="0"/>
              <a:t>54.000 levens hadden gered kunnen worden in Europa indien tijdig naar de arts was gegaan.</a:t>
            </a:r>
          </a:p>
          <a:p>
            <a:pPr marL="342900" indent="-342900">
              <a:buFont typeface="Wingdings" charset="0"/>
              <a:buChar char="è"/>
            </a:pPr>
            <a:endParaRPr lang="nl-NL" dirty="0" smtClean="0"/>
          </a:p>
          <a:p>
            <a:r>
              <a:rPr lang="nl-NL" sz="800" dirty="0" smtClean="0"/>
              <a:t>*EUCAN </a:t>
            </a:r>
            <a:r>
              <a:rPr lang="nl-NL" sz="800" dirty="0" err="1" smtClean="0"/>
              <a:t>fact</a:t>
            </a:r>
            <a:r>
              <a:rPr lang="nl-NL" sz="800" dirty="0" smtClean="0"/>
              <a:t> sheet – </a:t>
            </a:r>
            <a:r>
              <a:rPr lang="nl-NL" sz="800" dirty="0" err="1" smtClean="0"/>
              <a:t>international</a:t>
            </a:r>
            <a:r>
              <a:rPr lang="nl-NL" sz="800" dirty="0" smtClean="0"/>
              <a:t> Agency </a:t>
            </a:r>
            <a:r>
              <a:rPr lang="nl-NL" sz="800" dirty="0" err="1" smtClean="0"/>
              <a:t>for</a:t>
            </a:r>
            <a:r>
              <a:rPr lang="nl-NL" sz="800" dirty="0" smtClean="0"/>
              <a:t> Research on Cancer, World Health </a:t>
            </a:r>
            <a:r>
              <a:rPr lang="nl-NL" sz="800" dirty="0" err="1" smtClean="0"/>
              <a:t>Organisation</a:t>
            </a:r>
            <a:endParaRPr lang="nl-NL" sz="800"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1549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457200" y="152400"/>
            <a:ext cx="5791200" cy="13716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dirty="0" smtClean="0">
                <a:solidFill>
                  <a:srgbClr val="D1282E"/>
                </a:solidFill>
                <a:latin typeface="Arial Black" charset="0"/>
              </a:rPr>
              <a:t>Delay Survey 2015 - </a:t>
            </a:r>
            <a:r>
              <a:rPr lang="en-US" sz="3600" dirty="0" err="1" smtClean="0">
                <a:solidFill>
                  <a:srgbClr val="D1282E"/>
                </a:solidFill>
                <a:latin typeface="Arial Black" charset="0"/>
              </a:rPr>
              <a:t>BelgiË</a:t>
            </a:r>
            <a:endParaRPr lang="en-US" sz="3600" dirty="0" smtClean="0">
              <a:solidFill>
                <a:srgbClr val="D1282E"/>
              </a:solidFill>
              <a:latin typeface="Arial Black" charset="0"/>
            </a:endParaRPr>
          </a:p>
        </p:txBody>
      </p:sp>
      <p:sp>
        <p:nvSpPr>
          <p:cNvPr id="25602" name="Text Box 2"/>
          <p:cNvSpPr txBox="1">
            <a:spLocks noChangeArrowheads="1"/>
          </p:cNvSpPr>
          <p:nvPr/>
        </p:nvSpPr>
        <p:spPr bwMode="auto">
          <a:xfrm>
            <a:off x="457200" y="1772816"/>
            <a:ext cx="7620000" cy="437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icrosoft YaHei" charset="0"/>
              </a:defRPr>
            </a:lvl9pPr>
          </a:lstStyle>
          <a:p>
            <a:pPr>
              <a:spcBef>
                <a:spcPts val="400"/>
              </a:spcBef>
              <a:spcAft>
                <a:spcPts val="600"/>
              </a:spcAft>
              <a:defRPr/>
            </a:pPr>
            <a:r>
              <a:rPr lang="nl-NL" sz="2000" b="1" dirty="0" smtClean="0"/>
              <a:t>100 </a:t>
            </a:r>
            <a:r>
              <a:rPr lang="nl-NL" sz="2000" b="1" dirty="0"/>
              <a:t>Belgische dermatologen in Europa beantwoordden de vragenlijst</a:t>
            </a:r>
          </a:p>
          <a:p>
            <a:pPr hangingPunct="1">
              <a:lnSpc>
                <a:spcPct val="100000"/>
              </a:lnSpc>
              <a:spcBef>
                <a:spcPts val="400"/>
              </a:spcBef>
              <a:spcAft>
                <a:spcPts val="600"/>
              </a:spcAft>
              <a:buClrTx/>
              <a:buFontTx/>
              <a:buNone/>
              <a:defRPr/>
            </a:pPr>
            <a:endParaRPr lang="en-US" sz="2000" b="1" dirty="0"/>
          </a:p>
          <a:p>
            <a:pPr hangingPunct="1">
              <a:lnSpc>
                <a:spcPct val="100000"/>
              </a:lnSpc>
              <a:spcBef>
                <a:spcPts val="400"/>
              </a:spcBef>
              <a:spcAft>
                <a:spcPts val="600"/>
              </a:spcAft>
              <a:buClrTx/>
              <a:buFontTx/>
              <a:buNone/>
              <a:defRPr/>
            </a:pPr>
            <a:r>
              <a:rPr lang="en-US" sz="2000" b="1" u="sng" dirty="0" err="1" smtClean="0"/>
              <a:t>Conclusie</a:t>
            </a:r>
            <a:r>
              <a:rPr lang="en-US" sz="2000" b="1" dirty="0" smtClean="0"/>
              <a:t>: </a:t>
            </a:r>
          </a:p>
          <a:p>
            <a:pPr marL="342900" indent="-342900" hangingPunct="1">
              <a:lnSpc>
                <a:spcPct val="100000"/>
              </a:lnSpc>
              <a:spcBef>
                <a:spcPts val="400"/>
              </a:spcBef>
              <a:spcAft>
                <a:spcPts val="600"/>
              </a:spcAft>
              <a:buClrTx/>
              <a:buFont typeface="Arial"/>
              <a:buChar char="•"/>
              <a:defRPr/>
            </a:pPr>
            <a:r>
              <a:rPr lang="en-US" sz="2000" b="1" dirty="0" smtClean="0">
                <a:solidFill>
                  <a:srgbClr val="FF0000"/>
                </a:solidFill>
              </a:rPr>
              <a:t>41% </a:t>
            </a:r>
            <a:r>
              <a:rPr lang="en-US" sz="2000" b="1" dirty="0" smtClean="0"/>
              <a:t>van de </a:t>
            </a:r>
            <a:r>
              <a:rPr lang="en-US" sz="2000" b="1" dirty="0" err="1" smtClean="0"/>
              <a:t>overlijdens</a:t>
            </a:r>
            <a:r>
              <a:rPr lang="en-US" sz="2000" b="1" dirty="0" smtClean="0"/>
              <a:t> door </a:t>
            </a:r>
            <a:r>
              <a:rPr lang="en-US" sz="2000" b="1" dirty="0" err="1" smtClean="0"/>
              <a:t>huidkanker</a:t>
            </a:r>
            <a:r>
              <a:rPr lang="en-US" sz="2000" b="1" dirty="0" smtClean="0"/>
              <a:t> </a:t>
            </a:r>
            <a:r>
              <a:rPr lang="en-US" sz="2000" b="1" dirty="0" err="1" smtClean="0"/>
              <a:t>kon</a:t>
            </a:r>
            <a:r>
              <a:rPr lang="en-US" sz="2000" b="1" dirty="0" smtClean="0"/>
              <a:t> </a:t>
            </a:r>
            <a:r>
              <a:rPr lang="en-US" sz="2000" b="1" dirty="0" err="1" smtClean="0"/>
              <a:t>vermeden</a:t>
            </a:r>
            <a:r>
              <a:rPr lang="en-US" sz="2000" b="1" dirty="0" smtClean="0"/>
              <a:t> </a:t>
            </a:r>
            <a:r>
              <a:rPr lang="en-US" sz="2000" b="1" dirty="0" err="1" smtClean="0"/>
              <a:t>worden</a:t>
            </a:r>
            <a:endParaRPr lang="en-US" sz="2000" b="1" dirty="0" smtClean="0"/>
          </a:p>
          <a:p>
            <a:pPr marL="342900" indent="-342900" hangingPunct="1">
              <a:lnSpc>
                <a:spcPct val="100000"/>
              </a:lnSpc>
              <a:spcBef>
                <a:spcPts val="400"/>
              </a:spcBef>
              <a:spcAft>
                <a:spcPts val="600"/>
              </a:spcAft>
              <a:buClrTx/>
              <a:buFont typeface="Arial"/>
              <a:buChar char="•"/>
              <a:defRPr/>
            </a:pPr>
            <a:r>
              <a:rPr lang="en-US" sz="2000" b="1" dirty="0" smtClean="0"/>
              <a:t>Meer </a:t>
            </a:r>
            <a:r>
              <a:rPr lang="en-US" sz="2000" b="1" dirty="0" err="1" smtClean="0"/>
              <a:t>dan</a:t>
            </a:r>
            <a:r>
              <a:rPr lang="en-US" sz="2000" b="1" dirty="0" smtClean="0"/>
              <a:t> 40% van de </a:t>
            </a:r>
            <a:r>
              <a:rPr lang="en-US" sz="2000" b="1" dirty="0" err="1" smtClean="0"/>
              <a:t>Belgische</a:t>
            </a:r>
            <a:r>
              <a:rPr lang="en-US" sz="2000" b="1" dirty="0" smtClean="0"/>
              <a:t> </a:t>
            </a:r>
            <a:r>
              <a:rPr lang="en-US" sz="2000" b="1" dirty="0" err="1" smtClean="0"/>
              <a:t>patiënten</a:t>
            </a:r>
            <a:r>
              <a:rPr lang="en-US" sz="2000" b="1" dirty="0" smtClean="0"/>
              <a:t> </a:t>
            </a:r>
            <a:r>
              <a:rPr lang="en-US" sz="2000" b="1" dirty="0" err="1" smtClean="0"/>
              <a:t>stellen</a:t>
            </a:r>
            <a:r>
              <a:rPr lang="en-US" sz="2000" b="1" dirty="0" smtClean="0"/>
              <a:t> </a:t>
            </a:r>
            <a:r>
              <a:rPr lang="en-US" sz="2000" b="1" dirty="0" err="1" smtClean="0"/>
              <a:t>hun</a:t>
            </a:r>
            <a:r>
              <a:rPr lang="en-US" sz="2000" b="1" dirty="0" smtClean="0"/>
              <a:t> </a:t>
            </a:r>
            <a:r>
              <a:rPr lang="en-US" sz="2000" b="1" dirty="0" err="1" smtClean="0"/>
              <a:t>consultatie</a:t>
            </a:r>
            <a:r>
              <a:rPr lang="en-US" sz="2000" b="1" dirty="0" smtClean="0"/>
              <a:t> 3 tot 6 </a:t>
            </a:r>
            <a:r>
              <a:rPr lang="en-US" sz="2000" b="1" dirty="0" err="1" smtClean="0"/>
              <a:t>maanden</a:t>
            </a:r>
            <a:r>
              <a:rPr lang="en-US" sz="2000" b="1" dirty="0" smtClean="0"/>
              <a:t> </a:t>
            </a:r>
            <a:r>
              <a:rPr lang="en-US" sz="2000" b="1" dirty="0" err="1" smtClean="0"/>
              <a:t>uit</a:t>
            </a:r>
            <a:endParaRPr lang="en-US" sz="2000" b="1" dirty="0" smtClean="0"/>
          </a:p>
          <a:p>
            <a:pPr marL="342900" indent="-342900">
              <a:spcBef>
                <a:spcPts val="400"/>
              </a:spcBef>
              <a:spcAft>
                <a:spcPts val="600"/>
              </a:spcAft>
              <a:buFont typeface="Arial"/>
              <a:buChar char="•"/>
              <a:defRPr/>
            </a:pPr>
            <a:r>
              <a:rPr lang="en-US" sz="2000" b="1" dirty="0" smtClean="0"/>
              <a:t>De </a:t>
            </a:r>
            <a:r>
              <a:rPr lang="en-US" sz="2000" b="1" dirty="0" err="1" smtClean="0"/>
              <a:t>Belgische</a:t>
            </a:r>
            <a:r>
              <a:rPr lang="en-US" sz="2000" b="1" dirty="0" smtClean="0"/>
              <a:t> </a:t>
            </a:r>
            <a:r>
              <a:rPr lang="en-US" sz="2000" b="1" dirty="0" err="1" smtClean="0"/>
              <a:t>dermatologen</a:t>
            </a:r>
            <a:r>
              <a:rPr lang="en-US" sz="2000" b="1" dirty="0"/>
              <a:t> </a:t>
            </a:r>
            <a:r>
              <a:rPr lang="en-US" sz="2000" b="1" dirty="0" err="1"/>
              <a:t>schatten</a:t>
            </a:r>
            <a:r>
              <a:rPr lang="en-US" sz="2000" b="1" dirty="0"/>
              <a:t> </a:t>
            </a:r>
            <a:r>
              <a:rPr lang="en-US" sz="2000" b="1" dirty="0" err="1"/>
              <a:t>dat</a:t>
            </a:r>
            <a:r>
              <a:rPr lang="en-US" sz="2000" b="1" dirty="0"/>
              <a:t> </a:t>
            </a:r>
            <a:r>
              <a:rPr lang="en-US" sz="2000" b="1" dirty="0" err="1"/>
              <a:t>bijna</a:t>
            </a:r>
            <a:r>
              <a:rPr lang="en-US" sz="2000" b="1" dirty="0"/>
              <a:t> 50% van de </a:t>
            </a:r>
            <a:r>
              <a:rPr lang="en-US" sz="2000" b="1" dirty="0" err="1"/>
              <a:t>patiënten</a:t>
            </a:r>
            <a:r>
              <a:rPr lang="en-US" sz="2000" b="1" dirty="0"/>
              <a:t> </a:t>
            </a:r>
            <a:r>
              <a:rPr lang="en-US" sz="2000" b="1" dirty="0" err="1"/>
              <a:t>behandeld</a:t>
            </a:r>
            <a:r>
              <a:rPr lang="en-US" sz="2000" b="1" dirty="0"/>
              <a:t> </a:t>
            </a:r>
            <a:r>
              <a:rPr lang="en-US" sz="2000" b="1" dirty="0" err="1" smtClean="0"/>
              <a:t>kunnen</a:t>
            </a:r>
            <a:r>
              <a:rPr lang="en-US" sz="2000" b="1" dirty="0" smtClean="0"/>
              <a:t> </a:t>
            </a:r>
            <a:r>
              <a:rPr lang="en-US" sz="2000" b="1" dirty="0" err="1"/>
              <a:t>worden</a:t>
            </a:r>
            <a:r>
              <a:rPr lang="en-US" sz="2000" b="1" dirty="0"/>
              <a:t> </a:t>
            </a:r>
            <a:r>
              <a:rPr lang="en-US" sz="2000" b="1" dirty="0" err="1"/>
              <a:t>indien</a:t>
            </a:r>
            <a:r>
              <a:rPr lang="en-US" sz="2000" b="1" dirty="0"/>
              <a:t> </a:t>
            </a:r>
            <a:r>
              <a:rPr lang="en-US" sz="2000" b="1" dirty="0" err="1"/>
              <a:t>zij</a:t>
            </a:r>
            <a:r>
              <a:rPr lang="en-US" sz="2000" b="1" dirty="0"/>
              <a:t> </a:t>
            </a:r>
            <a:r>
              <a:rPr lang="en-US" sz="2000" b="1" dirty="0" err="1" smtClean="0"/>
              <a:t>hun</a:t>
            </a:r>
            <a:r>
              <a:rPr lang="en-US" sz="2000" b="1" dirty="0" smtClean="0"/>
              <a:t> </a:t>
            </a:r>
            <a:r>
              <a:rPr lang="en-US" sz="2000" b="1" dirty="0" err="1" smtClean="0"/>
              <a:t>consultatie</a:t>
            </a:r>
            <a:r>
              <a:rPr lang="en-US" sz="2000" b="1" dirty="0" smtClean="0"/>
              <a:t> </a:t>
            </a:r>
            <a:r>
              <a:rPr lang="en-US" sz="2000" b="1" dirty="0" err="1" smtClean="0"/>
              <a:t>niet</a:t>
            </a:r>
            <a:r>
              <a:rPr lang="en-US" sz="2000" b="1" dirty="0" smtClean="0"/>
              <a:t> </a:t>
            </a:r>
            <a:r>
              <a:rPr lang="en-US" sz="2000" b="1" dirty="0" err="1" smtClean="0"/>
              <a:t>uitgesteld</a:t>
            </a:r>
            <a:r>
              <a:rPr lang="en-US" sz="2000" b="1" dirty="0" smtClean="0"/>
              <a:t> </a:t>
            </a:r>
            <a:r>
              <a:rPr lang="en-US" sz="2000" b="1" dirty="0" err="1" smtClean="0"/>
              <a:t>hadden</a:t>
            </a:r>
            <a:r>
              <a:rPr lang="en-US" sz="2000" b="1" dirty="0" smtClean="0"/>
              <a:t> </a:t>
            </a:r>
            <a:endParaRPr lang="en-US" sz="2000" b="1" dirty="0"/>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150813"/>
            <a:ext cx="1601788" cy="1601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014659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Survey 2015</a:t>
            </a:r>
            <a:endParaRPr lang="nl-NL" dirty="0"/>
          </a:p>
        </p:txBody>
      </p:sp>
      <p:sp>
        <p:nvSpPr>
          <p:cNvPr id="3" name="Tijdelijke aanduiding voor inhoud 2"/>
          <p:cNvSpPr>
            <a:spLocks noGrp="1"/>
          </p:cNvSpPr>
          <p:nvPr>
            <p:ph idx="1"/>
          </p:nvPr>
        </p:nvSpPr>
        <p:spPr/>
        <p:txBody>
          <a:bodyPr/>
          <a:lstStyle/>
          <a:p>
            <a:r>
              <a:rPr lang="nl-NL" dirty="0" smtClean="0"/>
              <a:t>De belangrijkste redenen waarom wordt uitgesteld:</a:t>
            </a:r>
          </a:p>
          <a:p>
            <a:pPr marL="800100" lvl="1" indent="-342900">
              <a:buClrTx/>
            </a:pPr>
            <a:r>
              <a:rPr lang="nl-NL" dirty="0" smtClean="0"/>
              <a:t>‘</a:t>
            </a:r>
            <a:r>
              <a:rPr lang="nl-NL" dirty="0" err="1" smtClean="0"/>
              <a:t>wait</a:t>
            </a:r>
            <a:r>
              <a:rPr lang="nl-NL" dirty="0" smtClean="0"/>
              <a:t> </a:t>
            </a:r>
            <a:r>
              <a:rPr lang="nl-NL" dirty="0" err="1" smtClean="0"/>
              <a:t>and</a:t>
            </a:r>
            <a:r>
              <a:rPr lang="nl-NL" dirty="0" smtClean="0"/>
              <a:t> </a:t>
            </a:r>
            <a:r>
              <a:rPr lang="nl-NL" dirty="0" err="1" smtClean="0"/>
              <a:t>see</a:t>
            </a:r>
            <a:r>
              <a:rPr lang="nl-NL" dirty="0" smtClean="0"/>
              <a:t>’, misschien geneest het wel vanzelf</a:t>
            </a:r>
          </a:p>
          <a:p>
            <a:pPr marL="800100" lvl="1" indent="-342900">
              <a:buClrTx/>
            </a:pPr>
            <a:r>
              <a:rPr lang="nl-NL" dirty="0" smtClean="0"/>
              <a:t>‘te druk’, geen tijd om naar een arts te gaan</a:t>
            </a:r>
          </a:p>
          <a:p>
            <a:pPr marL="800100" lvl="1" indent="-342900">
              <a:buClrTx/>
            </a:pPr>
            <a:r>
              <a:rPr lang="nl-NL" dirty="0" smtClean="0"/>
              <a:t>schrik van de diagnose</a:t>
            </a:r>
          </a:p>
          <a:p>
            <a:pPr marL="800100" lvl="1" indent="-342900">
              <a:buClrTx/>
            </a:pPr>
            <a:r>
              <a:rPr lang="nl-NL" dirty="0" smtClean="0"/>
              <a:t>ontkenning van het gezondheidsrisico</a:t>
            </a:r>
          </a:p>
          <a:p>
            <a:r>
              <a:rPr lang="nl-NL" dirty="0"/>
              <a:t>	</a:t>
            </a:r>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996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jl omlaag 12"/>
          <p:cNvSpPr/>
          <p:nvPr/>
        </p:nvSpPr>
        <p:spPr>
          <a:xfrm>
            <a:off x="4224659" y="2867062"/>
            <a:ext cx="930432" cy="3259101"/>
          </a:xfrm>
          <a:prstGeom prst="downArrow">
            <a:avLst>
              <a:gd name="adj1" fmla="val 30328"/>
              <a:gd name="adj2" fmla="val 516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Pijl omlaag 11"/>
          <p:cNvSpPr/>
          <p:nvPr/>
        </p:nvSpPr>
        <p:spPr>
          <a:xfrm>
            <a:off x="1848289" y="2867062"/>
            <a:ext cx="766977" cy="325910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fontScale="90000"/>
          </a:bodyPr>
          <a:lstStyle/>
          <a:p>
            <a:r>
              <a:rPr lang="nl-NL" dirty="0" smtClean="0"/>
              <a:t>Doel campagne 2015 uitstel verkorten</a:t>
            </a:r>
            <a:endParaRPr lang="nl-NL" dirty="0"/>
          </a:p>
        </p:txBody>
      </p:sp>
      <p:sp>
        <p:nvSpPr>
          <p:cNvPr id="4" name="Rechthoek 3"/>
          <p:cNvSpPr/>
          <p:nvPr/>
        </p:nvSpPr>
        <p:spPr>
          <a:xfrm>
            <a:off x="1282485" y="1752600"/>
            <a:ext cx="6525591" cy="10012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800" dirty="0" smtClean="0"/>
              <a:t>Uitstel houdt gevaar in </a:t>
            </a:r>
            <a:endParaRPr lang="nl-NL" sz="2800" dirty="0"/>
          </a:p>
        </p:txBody>
      </p:sp>
      <p:sp>
        <p:nvSpPr>
          <p:cNvPr id="6" name="Rechthoek 5"/>
          <p:cNvSpPr/>
          <p:nvPr/>
        </p:nvSpPr>
        <p:spPr>
          <a:xfrm>
            <a:off x="1282485" y="3093409"/>
            <a:ext cx="1823143" cy="9053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smtClean="0"/>
              <a:t>Reageer snel bij vroeg teken van huidkanker</a:t>
            </a:r>
            <a:endParaRPr lang="nl-NL" dirty="0"/>
          </a:p>
        </p:txBody>
      </p:sp>
      <p:sp>
        <p:nvSpPr>
          <p:cNvPr id="7" name="Rechthoek 6"/>
          <p:cNvSpPr/>
          <p:nvPr/>
        </p:nvSpPr>
        <p:spPr>
          <a:xfrm>
            <a:off x="1282485" y="4401192"/>
            <a:ext cx="1823143" cy="9305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smtClean="0"/>
              <a:t>54% van de patiënten stellen uit</a:t>
            </a:r>
            <a:endParaRPr lang="nl-NL" dirty="0"/>
          </a:p>
        </p:txBody>
      </p:sp>
      <p:sp>
        <p:nvSpPr>
          <p:cNvPr id="8" name="Rechthoek 7"/>
          <p:cNvSpPr/>
          <p:nvPr/>
        </p:nvSpPr>
        <p:spPr>
          <a:xfrm>
            <a:off x="3671431" y="3093409"/>
            <a:ext cx="1936303" cy="9053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smtClean="0"/>
              <a:t>De meeste kankers zijn geneesbaar in een vroeg stadium</a:t>
            </a:r>
            <a:endParaRPr lang="nl-NL" sz="1200" dirty="0"/>
          </a:p>
        </p:txBody>
      </p:sp>
      <p:sp>
        <p:nvSpPr>
          <p:cNvPr id="9" name="Rechthoek 8"/>
          <p:cNvSpPr/>
          <p:nvPr/>
        </p:nvSpPr>
        <p:spPr>
          <a:xfrm>
            <a:off x="3671432" y="4401192"/>
            <a:ext cx="1936302"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smtClean="0"/>
              <a:t>Overlevingskans steeg van 60% in 1960 tot 89%nu (melanoom)</a:t>
            </a:r>
            <a:endParaRPr lang="nl-NL" sz="1200" dirty="0"/>
          </a:p>
        </p:txBody>
      </p:sp>
      <p:sp>
        <p:nvSpPr>
          <p:cNvPr id="14" name="Pijl omlaag 13"/>
          <p:cNvSpPr/>
          <p:nvPr/>
        </p:nvSpPr>
        <p:spPr>
          <a:xfrm>
            <a:off x="6412430" y="2886600"/>
            <a:ext cx="854990" cy="325910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 10"/>
          <p:cNvSpPr/>
          <p:nvPr/>
        </p:nvSpPr>
        <p:spPr>
          <a:xfrm>
            <a:off x="5997510" y="4401192"/>
            <a:ext cx="1810566"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smtClean="0"/>
              <a:t>100.442 nieuwe melanomen in Europa (2012)</a:t>
            </a:r>
            <a:endParaRPr lang="nl-NL" sz="1200" dirty="0"/>
          </a:p>
        </p:txBody>
      </p:sp>
      <p:sp>
        <p:nvSpPr>
          <p:cNvPr id="10" name="Rechthoek 9"/>
          <p:cNvSpPr/>
          <p:nvPr/>
        </p:nvSpPr>
        <p:spPr>
          <a:xfrm>
            <a:off x="5997509" y="3084397"/>
            <a:ext cx="1810566"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smtClean="0"/>
              <a:t>Huidkanker is de frequentste vorm van kanker </a:t>
            </a:r>
            <a:endParaRPr lang="nl-NL" sz="1200" dirty="0"/>
          </a:p>
        </p:txBody>
      </p:sp>
      <p:pic>
        <p:nvPicPr>
          <p:cNvPr id="16"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9535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Huidkanker</a:t>
            </a:r>
            <a:br>
              <a:rPr lang="nl-NL" dirty="0" smtClean="0"/>
            </a:br>
            <a:r>
              <a:rPr lang="nl-NL" dirty="0" smtClean="0"/>
              <a:t>even opfrissen</a:t>
            </a:r>
            <a:endParaRPr lang="nl-NL" dirty="0"/>
          </a:p>
        </p:txBody>
      </p:sp>
      <p:sp>
        <p:nvSpPr>
          <p:cNvPr id="3" name="Tijdelijke aanduiding voor inhoud 2"/>
          <p:cNvSpPr>
            <a:spLocks noGrp="1"/>
          </p:cNvSpPr>
          <p:nvPr>
            <p:ph idx="1"/>
          </p:nvPr>
        </p:nvSpPr>
        <p:spPr/>
        <p:txBody>
          <a:bodyPr>
            <a:normAutofit fontScale="92500" lnSpcReduction="20000"/>
          </a:bodyPr>
          <a:lstStyle/>
          <a:p>
            <a:r>
              <a:rPr lang="nl-NL" dirty="0" smtClean="0">
                <a:solidFill>
                  <a:srgbClr val="FF0000"/>
                </a:solidFill>
              </a:rPr>
              <a:t>Melanoom</a:t>
            </a:r>
            <a:r>
              <a:rPr lang="nl-NL" dirty="0" smtClean="0"/>
              <a:t> (8%) gevaarlijk door snelle uitzaaiing </a:t>
            </a:r>
          </a:p>
          <a:p>
            <a:endParaRPr lang="nl-NL" dirty="0"/>
          </a:p>
          <a:p>
            <a:endParaRPr lang="nl-NL" dirty="0" smtClean="0"/>
          </a:p>
          <a:p>
            <a:r>
              <a:rPr lang="nl-NL" dirty="0" err="1" smtClean="0">
                <a:solidFill>
                  <a:srgbClr val="FF0000"/>
                </a:solidFill>
              </a:rPr>
              <a:t>Spinocellulair</a:t>
            </a:r>
            <a:r>
              <a:rPr lang="nl-NL" dirty="0" smtClean="0">
                <a:solidFill>
                  <a:srgbClr val="FF0000"/>
                </a:solidFill>
              </a:rPr>
              <a:t> epithelioom </a:t>
            </a:r>
            <a:r>
              <a:rPr lang="nl-NL" dirty="0" smtClean="0"/>
              <a:t>(</a:t>
            </a:r>
            <a:r>
              <a:rPr lang="nl-NL" dirty="0" err="1" smtClean="0"/>
              <a:t>plaveicelcarcinoom</a:t>
            </a:r>
            <a:r>
              <a:rPr lang="nl-NL" dirty="0" smtClean="0"/>
              <a:t>)</a:t>
            </a:r>
          </a:p>
          <a:p>
            <a:r>
              <a:rPr lang="nl-NL" dirty="0" smtClean="0"/>
              <a:t>(10%) vooral op chronisch blootgestelde huid </a:t>
            </a:r>
          </a:p>
          <a:p>
            <a:r>
              <a:rPr lang="nl-NL" dirty="0" smtClean="0"/>
              <a:t>zaait uit in laat stadium</a:t>
            </a:r>
          </a:p>
          <a:p>
            <a:endParaRPr lang="nl-NL" dirty="0"/>
          </a:p>
          <a:p>
            <a:endParaRPr lang="nl-NL" dirty="0" smtClean="0"/>
          </a:p>
          <a:p>
            <a:r>
              <a:rPr lang="nl-NL" dirty="0" err="1" smtClean="0">
                <a:solidFill>
                  <a:srgbClr val="FF0000"/>
                </a:solidFill>
              </a:rPr>
              <a:t>Basaalcelcarcinoom</a:t>
            </a:r>
            <a:r>
              <a:rPr lang="nl-NL" dirty="0" smtClean="0"/>
              <a:t> (80%) zaait zelden of</a:t>
            </a:r>
          </a:p>
          <a:p>
            <a:r>
              <a:rPr lang="nl-NL" dirty="0" smtClean="0"/>
              <a:t>nooit uit maar groeit wel lokaal verder</a:t>
            </a:r>
          </a:p>
          <a:p>
            <a:endParaRPr lang="nl-NL" dirty="0"/>
          </a:p>
          <a:p>
            <a:r>
              <a:rPr lang="nl-NL" dirty="0" smtClean="0"/>
              <a:t>Andere (2%)</a:t>
            </a:r>
            <a:endParaRPr lang="nl-NL" dirty="0"/>
          </a:p>
        </p:txBody>
      </p:sp>
      <p:pic>
        <p:nvPicPr>
          <p:cNvPr id="4" name="Tijdelijke aanduiding voor inhoud 10" descr="012.JPG"/>
          <p:cNvPicPr>
            <a:picLocks noChangeAspect="1"/>
          </p:cNvPicPr>
          <p:nvPr/>
        </p:nvPicPr>
        <p:blipFill>
          <a:blip r:embed="rId2" cstate="print">
            <a:extLst>
              <a:ext uri="{28A0092B-C50C-407E-A947-70E740481C1C}">
                <a14:useLocalDpi xmlns:a14="http://schemas.microsoft.com/office/drawing/2010/main" val="0"/>
              </a:ext>
            </a:extLst>
          </a:blip>
          <a:srcRect t="13268" b="13268"/>
          <a:stretch>
            <a:fillRect/>
          </a:stretch>
        </p:blipFill>
        <p:spPr>
          <a:xfrm>
            <a:off x="6555297" y="0"/>
            <a:ext cx="2434680" cy="2018218"/>
          </a:xfrm>
          <a:prstGeom prst="rect">
            <a:avLst/>
          </a:prstGeom>
        </p:spPr>
      </p:pic>
      <p:pic>
        <p:nvPicPr>
          <p:cNvPr id="5" name="Afbeelding 4"/>
          <p:cNvPicPr>
            <a:picLocks noChangeAspect="1"/>
          </p:cNvPicPr>
          <p:nvPr/>
        </p:nvPicPr>
        <p:blipFill>
          <a:blip r:embed="rId3"/>
          <a:stretch>
            <a:fillRect/>
          </a:stretch>
        </p:blipFill>
        <p:spPr>
          <a:xfrm>
            <a:off x="6555297" y="2179814"/>
            <a:ext cx="2434680" cy="1792195"/>
          </a:xfrm>
          <a:prstGeom prst="rect">
            <a:avLst/>
          </a:prstGeom>
        </p:spPr>
      </p:pic>
      <p:pic>
        <p:nvPicPr>
          <p:cNvPr id="6" name="Afbeelding 5"/>
          <p:cNvPicPr>
            <a:picLocks noChangeAspect="1"/>
          </p:cNvPicPr>
          <p:nvPr/>
        </p:nvPicPr>
        <p:blipFill>
          <a:blip r:embed="rId4"/>
          <a:stretch>
            <a:fillRect/>
          </a:stretch>
        </p:blipFill>
        <p:spPr>
          <a:xfrm>
            <a:off x="6555297" y="4149695"/>
            <a:ext cx="2434680" cy="2364069"/>
          </a:xfrm>
          <a:prstGeom prst="rect">
            <a:avLst/>
          </a:prstGeom>
        </p:spPr>
      </p:pic>
    </p:spTree>
    <p:extLst>
      <p:ext uri="{BB962C8B-B14F-4D97-AF65-F5344CB8AC3E}">
        <p14:creationId xmlns:p14="http://schemas.microsoft.com/office/powerpoint/2010/main" val="15258094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0" y="0"/>
            <a:ext cx="9144000" cy="6849275"/>
          </a:xfrm>
          <a:prstGeom prst="rect">
            <a:avLst/>
          </a:prstGeom>
        </p:spPr>
      </p:pic>
      <p:sp>
        <p:nvSpPr>
          <p:cNvPr id="3" name="Tekstvak 2"/>
          <p:cNvSpPr txBox="1"/>
          <p:nvPr/>
        </p:nvSpPr>
        <p:spPr>
          <a:xfrm>
            <a:off x="2207847" y="3294606"/>
            <a:ext cx="5392616" cy="369332"/>
          </a:xfrm>
          <a:prstGeom prst="rect">
            <a:avLst/>
          </a:prstGeom>
          <a:noFill/>
        </p:spPr>
        <p:txBody>
          <a:bodyPr wrap="square" rtlCol="0">
            <a:spAutoFit/>
          </a:bodyPr>
          <a:lstStyle/>
          <a:p>
            <a:pPr algn="ctr"/>
            <a:r>
              <a:rPr lang="nl-NL" dirty="0" smtClean="0"/>
              <a:t>MANNEN KOMEN IN EEN LATER STADIUM</a:t>
            </a:r>
            <a:endParaRPr lang="nl-NL" dirty="0"/>
          </a:p>
        </p:txBody>
      </p:sp>
    </p:spTree>
    <p:extLst>
      <p:ext uri="{BB962C8B-B14F-4D97-AF65-F5344CB8AC3E}">
        <p14:creationId xmlns:p14="http://schemas.microsoft.com/office/powerpoint/2010/main" val="6498697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0" y="0"/>
            <a:ext cx="9144000" cy="6844987"/>
          </a:xfrm>
          <a:prstGeom prst="rect">
            <a:avLst/>
          </a:prstGeom>
        </p:spPr>
      </p:pic>
    </p:spTree>
    <p:extLst>
      <p:ext uri="{BB962C8B-B14F-4D97-AF65-F5344CB8AC3E}">
        <p14:creationId xmlns:p14="http://schemas.microsoft.com/office/powerpoint/2010/main" val="21420547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152718"/>
            <a:ext cx="7394063" cy="1371600"/>
          </a:xfrm>
        </p:spPr>
        <p:txBody>
          <a:bodyPr/>
          <a:lstStyle/>
          <a:p>
            <a:r>
              <a:rPr lang="nl-NL" dirty="0" smtClean="0"/>
              <a:t>Campagne 2015</a:t>
            </a:r>
            <a:endParaRPr lang="nl-NL" dirty="0"/>
          </a:p>
        </p:txBody>
      </p:sp>
      <p:sp>
        <p:nvSpPr>
          <p:cNvPr id="3" name="Tijdelijke aanduiding voor inhoud 2"/>
          <p:cNvSpPr>
            <a:spLocks noGrp="1"/>
          </p:cNvSpPr>
          <p:nvPr>
            <p:ph idx="1"/>
          </p:nvPr>
        </p:nvSpPr>
        <p:spPr/>
        <p:txBody>
          <a:bodyPr/>
          <a:lstStyle/>
          <a:p>
            <a:r>
              <a:rPr lang="nl-NL" dirty="0" smtClean="0"/>
              <a:t>Gratis huidonderzoek in de week van 4 – </a:t>
            </a:r>
            <a:r>
              <a:rPr lang="nl-NL" dirty="0" smtClean="0"/>
              <a:t>8mei </a:t>
            </a:r>
            <a:r>
              <a:rPr lang="nl-NL" dirty="0" smtClean="0"/>
              <a:t>2015</a:t>
            </a:r>
          </a:p>
          <a:p>
            <a:r>
              <a:rPr lang="nl-NL" dirty="0" smtClean="0"/>
              <a:t>Inschrijven vanaf nu op </a:t>
            </a:r>
            <a:r>
              <a:rPr lang="nl-NL" dirty="0" smtClean="0">
                <a:hlinkClick r:id="rId2"/>
              </a:rPr>
              <a:t>www.euromelanoma.org</a:t>
            </a:r>
            <a:r>
              <a:rPr lang="nl-NL" dirty="0" smtClean="0"/>
              <a:t> doorklikken op België, taal, gratis huidonderzoek per gemeente.</a:t>
            </a:r>
          </a:p>
          <a:p>
            <a:r>
              <a:rPr lang="nl-NL" dirty="0" smtClean="0"/>
              <a:t>Aantal plaatsen is beperkt en soms snel volzet!</a:t>
            </a:r>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2657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2015_poster N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141"/>
            <a:ext cx="9144000" cy="6464524"/>
          </a:xfrm>
          <a:prstGeom prst="rect">
            <a:avLst/>
          </a:prstGeom>
        </p:spPr>
      </p:pic>
    </p:spTree>
    <p:extLst>
      <p:ext uri="{BB962C8B-B14F-4D97-AF65-F5344CB8AC3E}">
        <p14:creationId xmlns:p14="http://schemas.microsoft.com/office/powerpoint/2010/main" val="28144013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idx="4294967295"/>
          </p:nvPr>
        </p:nvSpPr>
        <p:spPr>
          <a:xfrm>
            <a:off x="374650" y="260350"/>
            <a:ext cx="8229600" cy="1143000"/>
          </a:xfrm>
        </p:spPr>
        <p:txBody>
          <a:bodyPr anchor="t"/>
          <a:lstStyle/>
          <a:p>
            <a:pPr algn="l"/>
            <a:r>
              <a:rPr lang="en-US" sz="2600" b="1" dirty="0" smtClean="0">
                <a:solidFill>
                  <a:srgbClr val="2C3E72"/>
                </a:solidFill>
                <a:latin typeface="Arial" charset="0"/>
              </a:rPr>
              <a:t>Tablet en smartphone</a:t>
            </a:r>
            <a:endParaRPr lang="en-US" sz="2600" b="1" dirty="0">
              <a:solidFill>
                <a:srgbClr val="2C3E72"/>
              </a:solidFill>
              <a:latin typeface="Arial" charset="0"/>
            </a:endParaRPr>
          </a:p>
        </p:txBody>
      </p:sp>
      <p:pic>
        <p:nvPicPr>
          <p:cNvPr id="378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836613"/>
            <a:ext cx="4117975" cy="5832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5878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idx="4294967295"/>
          </p:nvPr>
        </p:nvSpPr>
        <p:spPr>
          <a:xfrm>
            <a:off x="323850" y="333375"/>
            <a:ext cx="8229600" cy="1143000"/>
          </a:xfrm>
        </p:spPr>
        <p:txBody>
          <a:bodyPr anchor="t"/>
          <a:lstStyle/>
          <a:p>
            <a:pPr algn="l">
              <a:lnSpc>
                <a:spcPct val="90000"/>
              </a:lnSpc>
            </a:pPr>
            <a:r>
              <a:rPr lang="en-US" sz="2600" b="1" dirty="0" smtClean="0">
                <a:solidFill>
                  <a:srgbClr val="2C3E72"/>
                </a:solidFill>
                <a:latin typeface="Arial" charset="0"/>
              </a:rPr>
              <a:t>INFORMATIE !! FOLDERS</a:t>
            </a:r>
            <a:endParaRPr lang="en-US" sz="2600" b="1" dirty="0">
              <a:solidFill>
                <a:srgbClr val="2C3E72"/>
              </a:solidFill>
              <a:latin typeface="Arial" charset="0"/>
            </a:endParaRPr>
          </a:p>
        </p:txBody>
      </p:sp>
      <p:sp>
        <p:nvSpPr>
          <p:cNvPr id="39938" name="TextBox 10"/>
          <p:cNvSpPr txBox="1">
            <a:spLocks noChangeArrowheads="1"/>
          </p:cNvSpPr>
          <p:nvPr/>
        </p:nvSpPr>
        <p:spPr bwMode="auto">
          <a:xfrm>
            <a:off x="5364163" y="1785938"/>
            <a:ext cx="3529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smtClean="0">
                <a:solidFill>
                  <a:srgbClr val="404040"/>
                </a:solidFill>
                <a:latin typeface="Arial" charset="0"/>
              </a:rPr>
              <a:t>Folder met </a:t>
            </a:r>
            <a:r>
              <a:rPr lang="en-US" sz="1800" dirty="0" err="1" smtClean="0">
                <a:solidFill>
                  <a:srgbClr val="404040"/>
                </a:solidFill>
                <a:latin typeface="Arial" charset="0"/>
              </a:rPr>
              <a:t>gedetailleerde</a:t>
            </a:r>
            <a:r>
              <a:rPr lang="en-US" sz="1800" dirty="0" smtClean="0">
                <a:solidFill>
                  <a:srgbClr val="404040"/>
                </a:solidFill>
                <a:latin typeface="Arial" charset="0"/>
              </a:rPr>
              <a:t> </a:t>
            </a:r>
            <a:r>
              <a:rPr lang="en-US" sz="1800" dirty="0" err="1" smtClean="0">
                <a:solidFill>
                  <a:srgbClr val="404040"/>
                </a:solidFill>
                <a:latin typeface="Arial" charset="0"/>
              </a:rPr>
              <a:t>informatie</a:t>
            </a:r>
            <a:r>
              <a:rPr lang="en-US" sz="1800" dirty="0" smtClean="0">
                <a:solidFill>
                  <a:srgbClr val="404040"/>
                </a:solidFill>
                <a:latin typeface="Arial" charset="0"/>
              </a:rPr>
              <a:t> over </a:t>
            </a:r>
            <a:r>
              <a:rPr lang="en-US" sz="1800" dirty="0" err="1" smtClean="0">
                <a:solidFill>
                  <a:srgbClr val="404040"/>
                </a:solidFill>
                <a:latin typeface="Arial" charset="0"/>
              </a:rPr>
              <a:t>huidkanker</a:t>
            </a:r>
            <a:r>
              <a:rPr lang="en-US" sz="1800" dirty="0" smtClean="0">
                <a:solidFill>
                  <a:srgbClr val="404040"/>
                </a:solidFill>
                <a:latin typeface="Arial" charset="0"/>
              </a:rPr>
              <a:t>.</a:t>
            </a:r>
            <a:endParaRPr lang="en-US" sz="1800" dirty="0">
              <a:solidFill>
                <a:srgbClr val="404040"/>
              </a:solidFill>
              <a:latin typeface="Arial" charset="0"/>
            </a:endParaRPr>
          </a:p>
        </p:txBody>
      </p:sp>
      <p:pic>
        <p:nvPicPr>
          <p:cNvPr id="2" name="Picture 1" descr="EM2015_folder NL_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1253066"/>
            <a:ext cx="4562338" cy="2692400"/>
          </a:xfrm>
          <a:prstGeom prst="rect">
            <a:avLst/>
          </a:prstGeom>
        </p:spPr>
      </p:pic>
      <p:pic>
        <p:nvPicPr>
          <p:cNvPr id="3" name="Picture 2" descr="EM2015_folder NL_V.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367" y="3945466"/>
            <a:ext cx="4705808" cy="2777067"/>
          </a:xfrm>
          <a:prstGeom prst="rect">
            <a:avLst/>
          </a:prstGeom>
        </p:spPr>
      </p:pic>
    </p:spTree>
    <p:extLst>
      <p:ext uri="{BB962C8B-B14F-4D97-AF65-F5344CB8AC3E}">
        <p14:creationId xmlns:p14="http://schemas.microsoft.com/office/powerpoint/2010/main" val="228954669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5"/>
          <p:cNvSpPr txBox="1">
            <a:spLocks noChangeArrowheads="1"/>
          </p:cNvSpPr>
          <p:nvPr/>
        </p:nvSpPr>
        <p:spPr bwMode="auto">
          <a:xfrm>
            <a:off x="323850" y="1639888"/>
            <a:ext cx="33115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Tx/>
              <a:buChar char="•"/>
            </a:pPr>
            <a:r>
              <a:rPr lang="nl-BE" sz="1600" dirty="0" smtClean="0">
                <a:solidFill>
                  <a:srgbClr val="404040"/>
                </a:solidFill>
                <a:latin typeface="Arial" charset="0"/>
              </a:rPr>
              <a:t>De Euromelanoma website werd grondig geüpdated</a:t>
            </a:r>
          </a:p>
          <a:p>
            <a:pPr eaLnBrk="1" hangingPunct="1">
              <a:buFontTx/>
              <a:buChar char="•"/>
            </a:pPr>
            <a:endParaRPr lang="nl-BE" sz="1600" dirty="0" smtClean="0">
              <a:solidFill>
                <a:srgbClr val="404040"/>
              </a:solidFill>
              <a:latin typeface="Arial" charset="0"/>
            </a:endParaRPr>
          </a:p>
          <a:p>
            <a:pPr eaLnBrk="1" hangingPunct="1">
              <a:buFontTx/>
              <a:buChar char="•"/>
            </a:pPr>
            <a:r>
              <a:rPr lang="nl-BE" sz="1600" dirty="0" smtClean="0">
                <a:solidFill>
                  <a:srgbClr val="404040"/>
                </a:solidFill>
                <a:latin typeface="Arial" charset="0"/>
              </a:rPr>
              <a:t>Een nieuwe, moderne design</a:t>
            </a:r>
          </a:p>
          <a:p>
            <a:pPr eaLnBrk="1" hangingPunct="1">
              <a:buFontTx/>
              <a:buChar char="•"/>
            </a:pPr>
            <a:endParaRPr lang="nl-BE" sz="1600" dirty="0" smtClean="0">
              <a:solidFill>
                <a:srgbClr val="404040"/>
              </a:solidFill>
              <a:latin typeface="Arial" charset="0"/>
            </a:endParaRPr>
          </a:p>
          <a:p>
            <a:pPr eaLnBrk="1" hangingPunct="1">
              <a:buFontTx/>
              <a:buChar char="•"/>
            </a:pPr>
            <a:r>
              <a:rPr lang="nl-BE" sz="1600" dirty="0" smtClean="0">
                <a:solidFill>
                  <a:srgbClr val="404040"/>
                </a:solidFill>
                <a:latin typeface="Arial" charset="0"/>
              </a:rPr>
              <a:t>De inhoud werd herschreven</a:t>
            </a:r>
          </a:p>
          <a:p>
            <a:pPr eaLnBrk="1" hangingPunct="1">
              <a:buFontTx/>
              <a:buChar char="•"/>
            </a:pPr>
            <a:endParaRPr lang="nl-BE" sz="1600" dirty="0" smtClean="0">
              <a:solidFill>
                <a:srgbClr val="404040"/>
              </a:solidFill>
              <a:latin typeface="Arial" charset="0"/>
            </a:endParaRPr>
          </a:p>
          <a:p>
            <a:pPr eaLnBrk="1" hangingPunct="1">
              <a:buFontTx/>
              <a:buChar char="•"/>
            </a:pPr>
            <a:r>
              <a:rPr lang="nl-BE" sz="1600" dirty="0" smtClean="0">
                <a:solidFill>
                  <a:srgbClr val="404040"/>
                </a:solidFill>
                <a:latin typeface="Arial" charset="0"/>
              </a:rPr>
              <a:t>In alle talen van de betrokken landen </a:t>
            </a:r>
          </a:p>
          <a:p>
            <a:pPr eaLnBrk="1" hangingPunct="1">
              <a:buFontTx/>
              <a:buChar char="•"/>
            </a:pPr>
            <a:endParaRPr lang="nl-BE" sz="1600" dirty="0">
              <a:solidFill>
                <a:srgbClr val="404040"/>
              </a:solidFill>
              <a:latin typeface="Arial" charset="0"/>
            </a:endParaRPr>
          </a:p>
        </p:txBody>
      </p:sp>
      <p:sp>
        <p:nvSpPr>
          <p:cNvPr id="44034" name="Title 1"/>
          <p:cNvSpPr>
            <a:spLocks noGrp="1"/>
          </p:cNvSpPr>
          <p:nvPr>
            <p:ph type="title" idx="4294967295"/>
          </p:nvPr>
        </p:nvSpPr>
        <p:spPr>
          <a:xfrm>
            <a:off x="374650" y="260350"/>
            <a:ext cx="8229600" cy="1143000"/>
          </a:xfrm>
        </p:spPr>
        <p:txBody>
          <a:bodyPr anchor="t"/>
          <a:lstStyle/>
          <a:p>
            <a:pPr algn="l"/>
            <a:r>
              <a:rPr lang="en-US" sz="2600" b="1">
                <a:solidFill>
                  <a:srgbClr val="2C3E72"/>
                </a:solidFill>
                <a:latin typeface="Arial" charset="0"/>
              </a:rPr>
              <a:t>Website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749425"/>
            <a:ext cx="4968875" cy="32639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4689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1"/>
          <p:cNvSpPr>
            <a:spLocks noChangeArrowheads="1"/>
          </p:cNvSpPr>
          <p:nvPr/>
        </p:nvSpPr>
        <p:spPr bwMode="auto">
          <a:xfrm rot="5400000">
            <a:off x="4763" y="0"/>
            <a:ext cx="2667000" cy="2667000"/>
          </a:xfrm>
          <a:prstGeom prst="rtTriangle">
            <a:avLst/>
          </a:prstGeom>
          <a:gradFill rotWithShape="0">
            <a:gsLst>
              <a:gs pos="0">
                <a:srgbClr val="10417B"/>
              </a:gs>
              <a:gs pos="100000">
                <a:srgbClr val="FFFFFF"/>
              </a:gs>
            </a:gsLst>
            <a:lin ang="13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a:p>
        </p:txBody>
      </p:sp>
      <p:sp>
        <p:nvSpPr>
          <p:cNvPr id="8194" name="Rectangle 2"/>
          <p:cNvSpPr>
            <a:spLocks noChangeArrowheads="1"/>
          </p:cNvSpPr>
          <p:nvPr/>
        </p:nvSpPr>
        <p:spPr bwMode="auto">
          <a:xfrm>
            <a:off x="682625" y="176213"/>
            <a:ext cx="7781925" cy="1370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BE" sz="2800" b="1">
                <a:solidFill>
                  <a:srgbClr val="10417B"/>
                </a:solidFill>
              </a:rPr>
              <a:t>Euromelanoma 2014</a:t>
            </a:r>
          </a:p>
          <a:p>
            <a:pPr algn="ct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BE" sz="2800" b="1">
                <a:solidFill>
                  <a:srgbClr val="10417B"/>
                </a:solidFill>
              </a:rPr>
              <a:t> A common communication</a:t>
            </a:r>
          </a:p>
          <a:p>
            <a:pPr algn="ct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BE" sz="2800" b="1">
              <a:solidFill>
                <a:srgbClr val="10417B"/>
              </a:solidFill>
            </a:endParaRPr>
          </a:p>
        </p:txBody>
      </p:sp>
      <p:sp>
        <p:nvSpPr>
          <p:cNvPr id="8195" name="Line 3"/>
          <p:cNvSpPr>
            <a:spLocks noChangeShapeType="1"/>
          </p:cNvSpPr>
          <p:nvPr/>
        </p:nvSpPr>
        <p:spPr bwMode="auto">
          <a:xfrm>
            <a:off x="179388" y="1196975"/>
            <a:ext cx="8785225" cy="1588"/>
          </a:xfrm>
          <a:prstGeom prst="line">
            <a:avLst/>
          </a:prstGeom>
          <a:noFill/>
          <a:ln w="38160">
            <a:solidFill>
              <a:srgbClr val="10417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nl-NL"/>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350" y="98425"/>
            <a:ext cx="360363" cy="369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3888" y="908050"/>
            <a:ext cx="661987" cy="233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3888" y="549275"/>
            <a:ext cx="6477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 y="1571625"/>
            <a:ext cx="1333500" cy="1111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0" y="1427163"/>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1800" y="1563688"/>
            <a:ext cx="1343025" cy="1119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1800" y="1427163"/>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6425" y="1563688"/>
            <a:ext cx="1343025" cy="1119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6425" y="1427163"/>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4863" y="1563688"/>
            <a:ext cx="1343025" cy="1119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6"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427163"/>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7"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65838" y="1563688"/>
            <a:ext cx="1343025" cy="1119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8"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65838" y="1427163"/>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9"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18400" y="1571625"/>
            <a:ext cx="1333500" cy="1111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0"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18400" y="1427163"/>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1"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01800" y="3006725"/>
            <a:ext cx="1352550" cy="1127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2"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01800" y="2852738"/>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3" name="Picture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46425" y="2998788"/>
            <a:ext cx="1362075" cy="1135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4" name="Picture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46425" y="2852738"/>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5" name="Picture 2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14863" y="3006725"/>
            <a:ext cx="1352550" cy="1127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6" name="Picture 2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14863" y="2852738"/>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7" name="Picture 2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65838" y="3005138"/>
            <a:ext cx="1354137" cy="1128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8" name="Picture 2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065838" y="2852738"/>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9" name="Picture 2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4000" y="2943225"/>
            <a:ext cx="1343025" cy="1119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0" name="Picture 2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4000" y="2794000"/>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1" name="Picture 2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18400" y="4435475"/>
            <a:ext cx="1352550" cy="1127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2" name="Picture 3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518400" y="4286250"/>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3" name="Picture 3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518400" y="3024188"/>
            <a:ext cx="1331913" cy="1109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4" name="Picture 3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518400" y="2852738"/>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5" name="Picture 3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4000" y="4445000"/>
            <a:ext cx="1328738" cy="1108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6" name="Picture 3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54000" y="4286250"/>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7" name="Picture 35"/>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701800" y="4448175"/>
            <a:ext cx="1323975" cy="110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8" name="Picture 36"/>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701800" y="4286250"/>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29" name="Picture 37"/>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146425" y="4448175"/>
            <a:ext cx="1323975" cy="110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30" name="Picture 3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146425" y="4286250"/>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31" name="Picture 39"/>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910013" y="5691188"/>
            <a:ext cx="1323975" cy="1103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32" name="Picture 40"/>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629025" y="5705475"/>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33" name="Picture 41"/>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065838" y="4448175"/>
            <a:ext cx="1323975" cy="110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34" name="Picture 42"/>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065838" y="4286250"/>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35" name="Picture 4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614863" y="4446588"/>
            <a:ext cx="1325562" cy="110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36" name="Picture 4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614863" y="4286250"/>
            <a:ext cx="190500" cy="10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38" name="Rectangle 46"/>
          <p:cNvSpPr>
            <a:spLocks noChangeArrowheads="1"/>
          </p:cNvSpPr>
          <p:nvPr/>
        </p:nvSpPr>
        <p:spPr bwMode="auto">
          <a:xfrm rot="20220000">
            <a:off x="6791325" y="5280025"/>
            <a:ext cx="7493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BE" sz="900" b="1">
                <a:solidFill>
                  <a:srgbClr val="000000"/>
                </a:solidFill>
              </a:rPr>
              <a:t>Thank you</a:t>
            </a:r>
          </a:p>
        </p:txBody>
      </p:sp>
    </p:spTree>
    <p:extLst>
      <p:ext uri="{BB962C8B-B14F-4D97-AF65-F5344CB8AC3E}">
        <p14:creationId xmlns:p14="http://schemas.microsoft.com/office/powerpoint/2010/main" val="15955577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0825" y="149225"/>
            <a:ext cx="8229600" cy="1077913"/>
          </a:xfrm>
          <a:ln>
            <a:miter lim="800000"/>
            <a:headEnd/>
            <a:tailEnd/>
          </a:ln>
        </p:spPr>
        <p:txBody>
          <a:bodyPr>
            <a:spAutoFit/>
          </a:bodyPr>
          <a:lstStyle/>
          <a:p>
            <a:pPr>
              <a:defRPr/>
            </a:pPr>
            <a:r>
              <a:rPr lang="fr-BE" sz="3200" b="1" dirty="0" err="1" smtClean="0">
                <a:solidFill>
                  <a:srgbClr val="10417B"/>
                </a:solidFill>
                <a:latin typeface="Calibri" pitchFamily="34" charset="0"/>
                <a:ea typeface="+mn-ea"/>
                <a:cs typeface="+mn-cs"/>
              </a:rPr>
              <a:t>Euromelanoma</a:t>
            </a:r>
            <a:r>
              <a:rPr lang="fr-BE" sz="3200" b="1" dirty="0" smtClean="0">
                <a:solidFill>
                  <a:srgbClr val="10417B"/>
                </a:solidFill>
                <a:latin typeface="Calibri" pitchFamily="34" charset="0"/>
                <a:ea typeface="+mn-ea"/>
                <a:cs typeface="+mn-cs"/>
              </a:rPr>
              <a:t> </a:t>
            </a:r>
            <a:r>
              <a:rPr lang="fr-BE" sz="3200" b="1" dirty="0" err="1" smtClean="0">
                <a:solidFill>
                  <a:srgbClr val="10417B"/>
                </a:solidFill>
                <a:latin typeface="Calibri" pitchFamily="34" charset="0"/>
                <a:ea typeface="+mn-ea"/>
                <a:cs typeface="+mn-cs"/>
              </a:rPr>
              <a:t>Website</a:t>
            </a:r>
            <a:r>
              <a:rPr lang="fr-BE" sz="3200" b="1" dirty="0" smtClean="0">
                <a:solidFill>
                  <a:srgbClr val="10417B"/>
                </a:solidFill>
                <a:latin typeface="Calibri" pitchFamily="34" charset="0"/>
                <a:ea typeface="+mn-ea"/>
                <a:cs typeface="+mn-cs"/>
              </a:rPr>
              <a:t> 2009-August 2014</a:t>
            </a:r>
            <a:br>
              <a:rPr lang="fr-BE" sz="3200" b="1" dirty="0" smtClean="0">
                <a:solidFill>
                  <a:srgbClr val="10417B"/>
                </a:solidFill>
                <a:latin typeface="Calibri" pitchFamily="34" charset="0"/>
                <a:ea typeface="+mn-ea"/>
                <a:cs typeface="+mn-cs"/>
              </a:rPr>
            </a:br>
            <a:r>
              <a:rPr lang="fr-BE" sz="3200" b="1" dirty="0" smtClean="0">
                <a:solidFill>
                  <a:srgbClr val="10417B"/>
                </a:solidFill>
                <a:latin typeface="Calibri" pitchFamily="34" charset="0"/>
                <a:ea typeface="+mn-ea"/>
                <a:cs typeface="+mn-cs"/>
              </a:rPr>
              <a:t>Public impact </a:t>
            </a:r>
            <a:endParaRPr lang="en-US" sz="3200" b="1" dirty="0">
              <a:solidFill>
                <a:srgbClr val="10417B"/>
              </a:solidFill>
              <a:latin typeface="Calibri" pitchFamily="34" charset="0"/>
              <a:ea typeface="+mn-ea"/>
              <a:cs typeface="+mn-cs"/>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9575" y="1339850"/>
            <a:ext cx="7581900" cy="3744913"/>
          </a:xfrm>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25" y="4241800"/>
            <a:ext cx="4619625" cy="23558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323850" y="3213100"/>
            <a:ext cx="1042988"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Ellipse 5"/>
          <p:cNvSpPr/>
          <p:nvPr/>
        </p:nvSpPr>
        <p:spPr>
          <a:xfrm>
            <a:off x="1511300" y="3068638"/>
            <a:ext cx="1368425" cy="800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ZoneTexte 4"/>
          <p:cNvSpPr txBox="1">
            <a:spLocks noChangeArrowheads="1"/>
          </p:cNvSpPr>
          <p:nvPr/>
        </p:nvSpPr>
        <p:spPr bwMode="auto">
          <a:xfrm>
            <a:off x="395288" y="5427663"/>
            <a:ext cx="3492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fr-BE" sz="2800" b="1" dirty="0">
                <a:latin typeface="Calibri"/>
                <a:cs typeface="Calibri"/>
              </a:rPr>
              <a:t> </a:t>
            </a:r>
            <a:r>
              <a:rPr lang="fr-BE" sz="2800" b="1" dirty="0" smtClean="0">
                <a:latin typeface="Calibri"/>
                <a:cs typeface="Calibri"/>
              </a:rPr>
              <a:t>goede bron van infoverspreiding</a:t>
            </a:r>
            <a:endParaRPr lang="en-US" sz="2800" b="1" dirty="0">
              <a:latin typeface="Calibri"/>
              <a:cs typeface="Calibri"/>
            </a:endParaRPr>
          </a:p>
        </p:txBody>
      </p:sp>
      <p:sp>
        <p:nvSpPr>
          <p:cNvPr id="7" name="Rectangle 6"/>
          <p:cNvSpPr/>
          <p:nvPr/>
        </p:nvSpPr>
        <p:spPr>
          <a:xfrm>
            <a:off x="468313" y="5324475"/>
            <a:ext cx="3330575" cy="11287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8" name="Line 11"/>
          <p:cNvSpPr>
            <a:spLocks noChangeShapeType="1"/>
          </p:cNvSpPr>
          <p:nvPr/>
        </p:nvSpPr>
        <p:spPr bwMode="auto">
          <a:xfrm>
            <a:off x="179388" y="1196975"/>
            <a:ext cx="8785225" cy="0"/>
          </a:xfrm>
          <a:prstGeom prst="line">
            <a:avLst/>
          </a:prstGeom>
          <a:noFill/>
          <a:ln w="38100">
            <a:solidFill>
              <a:srgbClr val="10417B"/>
            </a:solidFill>
            <a:round/>
            <a:headEnd/>
            <a:tailEnd/>
          </a:ln>
          <a:extLst>
            <a:ext uri="{909E8E84-426E-40dd-AFC4-6F175D3DCCD1}">
              <a14:hiddenFill xmlns:a14="http://schemas.microsoft.com/office/drawing/2010/main">
                <a:noFill/>
              </a14:hiddenFill>
            </a:ext>
          </a:extLst>
        </p:spPr>
        <p:txBody>
          <a:bodyPr/>
          <a:lstStyle/>
          <a:p>
            <a:endParaRPr lang="nl-NL"/>
          </a:p>
        </p:txBody>
      </p:sp>
      <p:pic>
        <p:nvPicPr>
          <p:cNvPr id="20489" name="Picture 7" descr="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8350" y="98425"/>
            <a:ext cx="36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Image 10" descr="Logo earsm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3888" y="908050"/>
            <a:ext cx="661987"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888" y="549275"/>
            <a:ext cx="649287"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25135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BEDANKT voor uw medewerking</a:t>
            </a:r>
            <a:endParaRPr lang="nl-NL" dirty="0"/>
          </a:p>
        </p:txBody>
      </p:sp>
      <p:pic>
        <p:nvPicPr>
          <p:cNvPr id="3" name="Afbeelding 2"/>
          <p:cNvPicPr>
            <a:picLocks noChangeAspect="1"/>
          </p:cNvPicPr>
          <p:nvPr/>
        </p:nvPicPr>
        <p:blipFill>
          <a:blip r:embed="rId2"/>
          <a:stretch>
            <a:fillRect/>
          </a:stretch>
        </p:blipFill>
        <p:spPr>
          <a:xfrm>
            <a:off x="4631334" y="938773"/>
            <a:ext cx="3858377" cy="1716842"/>
          </a:xfrm>
          <a:prstGeom prst="rect">
            <a:avLst/>
          </a:prstGeom>
        </p:spPr>
      </p:pic>
      <p:pic>
        <p:nvPicPr>
          <p:cNvPr id="4" name="Picture 3" descr="Screen Shot 2015-04-01 at 18.09.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54634"/>
            <a:ext cx="9144000" cy="3591098"/>
          </a:xfrm>
          <a:prstGeom prst="rect">
            <a:avLst/>
          </a:prstGeom>
        </p:spPr>
      </p:pic>
    </p:spTree>
    <p:extLst>
      <p:ext uri="{BB962C8B-B14F-4D97-AF65-F5344CB8AC3E}">
        <p14:creationId xmlns:p14="http://schemas.microsoft.com/office/powerpoint/2010/main" val="35524008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FACTS België</a:t>
            </a:r>
            <a:endParaRPr lang="nl-NL" dirty="0"/>
          </a:p>
        </p:txBody>
      </p:sp>
      <p:sp>
        <p:nvSpPr>
          <p:cNvPr id="3" name="Tijdelijke aanduiding voor inhoud 2"/>
          <p:cNvSpPr>
            <a:spLocks noGrp="1"/>
          </p:cNvSpPr>
          <p:nvPr>
            <p:ph idx="1"/>
          </p:nvPr>
        </p:nvSpPr>
        <p:spPr/>
        <p:txBody>
          <a:bodyPr>
            <a:normAutofit fontScale="92500" lnSpcReduction="10000"/>
          </a:bodyPr>
          <a:lstStyle/>
          <a:p>
            <a:pPr marL="342900" indent="-342900">
              <a:buFont typeface="Arial"/>
              <a:buChar char="•"/>
            </a:pPr>
            <a:r>
              <a:rPr lang="nl-NL" dirty="0" smtClean="0"/>
              <a:t>Huidkanker stijgt jaarlijks met 13%</a:t>
            </a:r>
          </a:p>
          <a:p>
            <a:pPr marL="342900" indent="-342900">
              <a:buFont typeface="Arial"/>
              <a:buChar char="•"/>
            </a:pPr>
            <a:r>
              <a:rPr lang="nl-NL" dirty="0" smtClean="0"/>
              <a:t>Huid produceert evenveel tumoren als alle andere organen samen (</a:t>
            </a:r>
            <a:r>
              <a:rPr lang="nl-NL" dirty="0" err="1" smtClean="0"/>
              <a:t>Basaalcel</a:t>
            </a:r>
            <a:r>
              <a:rPr lang="nl-NL" dirty="0" smtClean="0"/>
              <a:t> carcinoom inbegrepen) </a:t>
            </a:r>
            <a:r>
              <a:rPr lang="fr-FR" dirty="0"/>
              <a:t>±</a:t>
            </a:r>
            <a:r>
              <a:rPr lang="nl-NL" dirty="0" smtClean="0"/>
              <a:t> 30.000 per jaar.</a:t>
            </a:r>
          </a:p>
          <a:p>
            <a:pPr marL="342900" indent="-342900">
              <a:buFont typeface="Arial"/>
              <a:buChar char="•"/>
            </a:pPr>
            <a:r>
              <a:rPr lang="nl-NL" dirty="0" smtClean="0"/>
              <a:t>1 op 5 </a:t>
            </a:r>
            <a:r>
              <a:rPr lang="nl-NL" dirty="0"/>
              <a:t>B</a:t>
            </a:r>
            <a:r>
              <a:rPr lang="nl-NL" dirty="0" smtClean="0"/>
              <a:t>elgen krijgt in zijn leven te maken met een of andere vorm van huidkanker</a:t>
            </a:r>
          </a:p>
          <a:p>
            <a:pPr marL="342900" indent="-342900">
              <a:buFont typeface="Arial"/>
              <a:buChar char="•"/>
            </a:pPr>
            <a:r>
              <a:rPr lang="nl-NL" dirty="0" smtClean="0"/>
              <a:t>Jaarlijks 2500 x diagnose van het gevaarlijke melanoom in België</a:t>
            </a:r>
          </a:p>
          <a:p>
            <a:pPr marL="342900" indent="-342900">
              <a:buFont typeface="Arial"/>
              <a:buChar char="•"/>
            </a:pPr>
            <a:r>
              <a:rPr lang="nl-NL" dirty="0" smtClean="0"/>
              <a:t>De kosten gerelateerd aan huidkanker stijgen zeer sterk (ziektedagen, behandelingskosten, etc.) </a:t>
            </a:r>
          </a:p>
          <a:p>
            <a:pPr marL="342900" indent="-342900">
              <a:buFont typeface="Arial"/>
              <a:buChar char="•"/>
            </a:pPr>
            <a:r>
              <a:rPr lang="nl-NL" dirty="0" smtClean="0"/>
              <a:t>De behandeling van huidkanker in een later stadium kan zeer mutilerend zijn</a:t>
            </a:r>
          </a:p>
          <a:p>
            <a:pPr marL="342900" indent="-342900">
              <a:buFont typeface="Arial"/>
              <a:buChar char="•"/>
            </a:pPr>
            <a:r>
              <a:rPr lang="nl-NL" dirty="0" smtClean="0"/>
              <a:t>Elk jaar sterven 300-350 Belgen aan huidkanker - dit moet nog lager!</a:t>
            </a:r>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43210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912813"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Rectangle 3"/>
          <p:cNvSpPr>
            <a:spLocks noChangeArrowheads="1"/>
          </p:cNvSpPr>
          <p:nvPr/>
        </p:nvSpPr>
        <p:spPr bwMode="auto">
          <a:xfrm>
            <a:off x="0" y="0"/>
            <a:ext cx="9180513" cy="71438"/>
          </a:xfrm>
          <a:prstGeom prst="rect">
            <a:avLst/>
          </a:prstGeom>
          <a:solidFill>
            <a:srgbClr val="CE965B"/>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6148" name="Rectangle 4"/>
          <p:cNvSpPr>
            <a:spLocks noChangeArrowheads="1"/>
          </p:cNvSpPr>
          <p:nvPr/>
        </p:nvSpPr>
        <p:spPr bwMode="auto">
          <a:xfrm>
            <a:off x="0" y="6804025"/>
            <a:ext cx="9180513" cy="73025"/>
          </a:xfrm>
          <a:prstGeom prst="rect">
            <a:avLst/>
          </a:prstGeom>
          <a:solidFill>
            <a:srgbClr val="2C3E7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2" name="TextBox 1"/>
          <p:cNvSpPr txBox="1"/>
          <p:nvPr/>
        </p:nvSpPr>
        <p:spPr>
          <a:xfrm>
            <a:off x="841905" y="2673697"/>
            <a:ext cx="7523162" cy="1754327"/>
          </a:xfrm>
          <a:prstGeom prst="rect">
            <a:avLst/>
          </a:prstGeom>
          <a:noFill/>
        </p:spPr>
        <p:txBody>
          <a:bodyPr wrap="square" rtlCol="0">
            <a:spAutoFit/>
          </a:bodyPr>
          <a:lstStyle/>
          <a:p>
            <a:pPr algn="ctr"/>
            <a:r>
              <a:rPr lang="en-US" sz="3600" dirty="0" err="1" smtClean="0"/>
              <a:t>Thema</a:t>
            </a:r>
            <a:r>
              <a:rPr lang="en-US" sz="3600" dirty="0" smtClean="0"/>
              <a:t> 2015: </a:t>
            </a:r>
            <a:r>
              <a:rPr lang="en-US" sz="3600" dirty="0"/>
              <a:t> </a:t>
            </a:r>
            <a:endParaRPr lang="en-US" sz="3600" dirty="0" smtClean="0"/>
          </a:p>
          <a:p>
            <a:pPr algn="ctr"/>
            <a:endParaRPr lang="en-US" sz="3600" dirty="0"/>
          </a:p>
          <a:p>
            <a:pPr algn="ctr"/>
            <a:r>
              <a:rPr lang="en-US" sz="3600" dirty="0" smtClean="0"/>
              <a:t>Door </a:t>
            </a:r>
            <a:r>
              <a:rPr lang="en-US" sz="3600" dirty="0" err="1" smtClean="0"/>
              <a:t>Dr</a:t>
            </a:r>
            <a:r>
              <a:rPr lang="en-US" sz="3600" dirty="0" smtClean="0"/>
              <a:t> Nathalie </a:t>
            </a:r>
            <a:r>
              <a:rPr lang="en-US" sz="3600" dirty="0" err="1" smtClean="0"/>
              <a:t>Rooseleer</a:t>
            </a:r>
            <a:endParaRPr lang="en-US" sz="3600" dirty="0"/>
          </a:p>
        </p:txBody>
      </p:sp>
    </p:spTree>
    <p:extLst>
      <p:ext uri="{BB962C8B-B14F-4D97-AF65-F5344CB8AC3E}">
        <p14:creationId xmlns:p14="http://schemas.microsoft.com/office/powerpoint/2010/main" val="2002782159"/>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285750" y="359022"/>
            <a:ext cx="8534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nl-BE" dirty="0" smtClean="0"/>
              <a:t>Euromelanoma 2015</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912813"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Rectangle 3"/>
          <p:cNvSpPr>
            <a:spLocks noChangeArrowheads="1"/>
          </p:cNvSpPr>
          <p:nvPr/>
        </p:nvSpPr>
        <p:spPr bwMode="auto">
          <a:xfrm>
            <a:off x="0" y="0"/>
            <a:ext cx="9180513" cy="71438"/>
          </a:xfrm>
          <a:prstGeom prst="rect">
            <a:avLst/>
          </a:prstGeom>
          <a:solidFill>
            <a:srgbClr val="CE965B"/>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6148" name="Rectangle 4"/>
          <p:cNvSpPr>
            <a:spLocks noChangeArrowheads="1"/>
          </p:cNvSpPr>
          <p:nvPr/>
        </p:nvSpPr>
        <p:spPr bwMode="auto">
          <a:xfrm>
            <a:off x="0" y="6804025"/>
            <a:ext cx="9180513" cy="73025"/>
          </a:xfrm>
          <a:prstGeom prst="rect">
            <a:avLst/>
          </a:prstGeom>
          <a:solidFill>
            <a:srgbClr val="2C3E7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6149" name="Rectangle 5"/>
          <p:cNvSpPr>
            <a:spLocks noGrp="1" noChangeArrowheads="1"/>
          </p:cNvSpPr>
          <p:nvPr>
            <p:ph type="subTitle" idx="4294967295"/>
          </p:nvPr>
        </p:nvSpPr>
        <p:spPr>
          <a:xfrm>
            <a:off x="1439863" y="1438275"/>
            <a:ext cx="6472237" cy="4768850"/>
          </a:xfrm>
        </p:spPr>
        <p:txBody>
          <a:bodyPr lIns="0" tIns="0" rIns="0" bIns="0" anchor="ctr"/>
          <a:lstStyle/>
          <a:p>
            <a:pPr marL="0" indent="0">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a:t>
            </a:r>
            <a:r>
              <a:rPr lang="fr-BE" sz="2600" b="1" dirty="0" smtClean="0"/>
              <a:t> Uitstel?</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1</a:t>
            </a:r>
            <a:r>
              <a:rPr lang="fr-BE" sz="2600" baseline="30000" dirty="0" smtClean="0"/>
              <a:t>e</a:t>
            </a:r>
            <a:r>
              <a:rPr lang="fr-BE" sz="2600" dirty="0" smtClean="0"/>
              <a:t> tekenen</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1</a:t>
            </a:r>
            <a:r>
              <a:rPr lang="fr-BE" sz="2600" baseline="30000" dirty="0" smtClean="0"/>
              <a:t>e</a:t>
            </a:r>
            <a:r>
              <a:rPr lang="fr-BE" sz="2600" dirty="0" smtClean="0"/>
              <a:t> twijfel</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1</a:t>
            </a:r>
            <a:r>
              <a:rPr lang="fr-BE" sz="2600" baseline="30000" dirty="0" smtClean="0"/>
              <a:t>e</a:t>
            </a:r>
            <a:r>
              <a:rPr lang="fr-BE" sz="2600" dirty="0" smtClean="0"/>
              <a:t> consultatie</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Chirurgische behandeling</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fr-BE" sz="2600" dirty="0" smtClean="0"/>
          </a:p>
          <a:p>
            <a:pPr marL="0" indent="0">
              <a:buClrTx/>
              <a:buSzPct val="4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Hoeveel tijd?</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Tussen de 1</a:t>
            </a:r>
            <a:r>
              <a:rPr lang="fr-BE" sz="2600" baseline="30000" dirty="0" smtClean="0"/>
              <a:t>e</a:t>
            </a:r>
            <a:r>
              <a:rPr lang="fr-BE" sz="2600" dirty="0" smtClean="0"/>
              <a:t> twijfel en behandeling:</a:t>
            </a:r>
          </a:p>
          <a:p>
            <a:pPr marL="0" indent="0">
              <a:buClrTx/>
              <a:buSzPct val="4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meerdere maanden (14% &gt;1 jaar!)</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¼ vergevorderd stadium: korst, « lekkend » of bloedend</a:t>
            </a:r>
          </a:p>
          <a:p>
            <a:pPr marL="0" indent="0">
              <a:buClrTx/>
              <a:buSzPct val="4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fr-BE" sz="2600" dirty="0" smtClean="0"/>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304800" y="228600"/>
            <a:ext cx="8534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nl-BE" smtClean="0"/>
              <a:t>Euromelanoma 2015</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912813"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1" name="Rectangle 3"/>
          <p:cNvSpPr>
            <a:spLocks noChangeArrowheads="1"/>
          </p:cNvSpPr>
          <p:nvPr/>
        </p:nvSpPr>
        <p:spPr bwMode="auto">
          <a:xfrm>
            <a:off x="0" y="0"/>
            <a:ext cx="9180513" cy="71438"/>
          </a:xfrm>
          <a:prstGeom prst="rect">
            <a:avLst/>
          </a:prstGeom>
          <a:solidFill>
            <a:srgbClr val="CE965B"/>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7172" name="Rectangle 4"/>
          <p:cNvSpPr>
            <a:spLocks noChangeArrowheads="1"/>
          </p:cNvSpPr>
          <p:nvPr/>
        </p:nvSpPr>
        <p:spPr bwMode="auto">
          <a:xfrm>
            <a:off x="0" y="6804025"/>
            <a:ext cx="9180513" cy="73025"/>
          </a:xfrm>
          <a:prstGeom prst="rect">
            <a:avLst/>
          </a:prstGeom>
          <a:solidFill>
            <a:srgbClr val="2C3E7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7173" name="Rectangle 5"/>
          <p:cNvSpPr>
            <a:spLocks noGrp="1" noChangeArrowheads="1"/>
          </p:cNvSpPr>
          <p:nvPr>
            <p:ph type="subTitle" idx="4294967295"/>
          </p:nvPr>
        </p:nvSpPr>
        <p:spPr>
          <a:xfrm>
            <a:off x="1470025" y="1079500"/>
            <a:ext cx="6450013" cy="5580063"/>
          </a:xfrm>
        </p:spPr>
        <p:txBody>
          <a:bodyPr lIns="0" tIns="0" rIns="0" bIns="0" anchor="ctr"/>
          <a:lstStyle/>
          <a:p>
            <a:pPr marL="0" indent="0" algn="ctr">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b="1" dirty="0" smtClean="0"/>
              <a:t>Redenen voor uitstel</a:t>
            </a:r>
            <a:r>
              <a:rPr lang="fr-BE" sz="2400" dirty="0" smtClean="0"/>
              <a:t>:</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Onwetendheid:</a:t>
            </a:r>
          </a:p>
          <a:p>
            <a:pPr marL="457200" lvl="1" indent="0">
              <a:spcBef>
                <a:spcPts val="700"/>
              </a:spcBef>
              <a:buClr>
                <a:srgbClr val="FF66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Tekenen</a:t>
            </a:r>
          </a:p>
          <a:p>
            <a:pPr marL="457200" lvl="1" indent="0">
              <a:spcBef>
                <a:spcPts val="700"/>
              </a:spcBef>
              <a:buClr>
                <a:srgbClr val="FF66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Gevaar</a:t>
            </a:r>
          </a:p>
          <a:p>
            <a:pPr marL="457200" lvl="1" indent="0">
              <a:spcBef>
                <a:spcPts val="700"/>
              </a:spcBef>
              <a:buClr>
                <a:srgbClr val="FF66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Belang van vroegtijdige behandeling</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Té drukbezet</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Angst voor de diagnose</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Ontkenning</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Mannen &gt; vrouwen (cf.auto-examen)</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&gt;50 jaar of jongeren</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Plaatsen op het lichaam waar het voorkomt</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400" dirty="0" smtClean="0"/>
              <a:t> </a:t>
            </a:r>
            <a:r>
              <a:rPr lang="fr-BE" sz="2400" dirty="0"/>
              <a:t>V</a:t>
            </a:r>
            <a:r>
              <a:rPr lang="fr-BE" sz="2400" dirty="0" smtClean="0"/>
              <a:t>oetzool </a:t>
            </a:r>
          </a:p>
        </p:txBody>
      </p:sp>
      <p:sp>
        <p:nvSpPr>
          <p:cNvPr id="7174" name="Text Box 6"/>
          <p:cNvSpPr txBox="1">
            <a:spLocks noChangeArrowheads="1"/>
          </p:cNvSpPr>
          <p:nvPr/>
        </p:nvSpPr>
        <p:spPr bwMode="auto">
          <a:xfrm>
            <a:off x="1331913" y="2436813"/>
            <a:ext cx="180975"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304800" y="228600"/>
            <a:ext cx="8534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nl-BE" smtClean="0"/>
              <a:t>Euromelanoma 2015</a:t>
            </a:r>
          </a:p>
        </p:txBody>
      </p:sp>
      <p:sp>
        <p:nvSpPr>
          <p:cNvPr id="8194" name="Text Box 2"/>
          <p:cNvSpPr txBox="1">
            <a:spLocks noChangeArrowheads="1"/>
          </p:cNvSpPr>
          <p:nvPr/>
        </p:nvSpPr>
        <p:spPr bwMode="auto">
          <a:xfrm>
            <a:off x="1260475" y="1512888"/>
            <a:ext cx="66294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912813"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6" name="Rectangle 4"/>
          <p:cNvSpPr>
            <a:spLocks noChangeArrowheads="1"/>
          </p:cNvSpPr>
          <p:nvPr/>
        </p:nvSpPr>
        <p:spPr bwMode="auto">
          <a:xfrm>
            <a:off x="0" y="0"/>
            <a:ext cx="9180513" cy="71438"/>
          </a:xfrm>
          <a:prstGeom prst="rect">
            <a:avLst/>
          </a:prstGeom>
          <a:solidFill>
            <a:srgbClr val="CE965B"/>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8197" name="Rectangle 5"/>
          <p:cNvSpPr>
            <a:spLocks noChangeArrowheads="1"/>
          </p:cNvSpPr>
          <p:nvPr/>
        </p:nvSpPr>
        <p:spPr bwMode="auto">
          <a:xfrm>
            <a:off x="0" y="6804025"/>
            <a:ext cx="9180513" cy="73025"/>
          </a:xfrm>
          <a:prstGeom prst="rect">
            <a:avLst/>
          </a:prstGeom>
          <a:solidFill>
            <a:srgbClr val="2C3E7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8198" name="Rectangle 6"/>
          <p:cNvSpPr>
            <a:spLocks noGrp="1" noChangeArrowheads="1"/>
          </p:cNvSpPr>
          <p:nvPr>
            <p:ph type="subTitle" idx="4294967295"/>
          </p:nvPr>
        </p:nvSpPr>
        <p:spPr>
          <a:xfrm>
            <a:off x="1387475" y="1274763"/>
            <a:ext cx="6629400" cy="4075112"/>
          </a:xfrm>
        </p:spPr>
        <p:txBody>
          <a:bodyPr lIns="0" tIns="0" rIns="0" bIns="0" anchor="ctr"/>
          <a:lstStyle/>
          <a:p>
            <a:pPr marL="0" indent="0">
              <a:buClrTx/>
              <a:buSzPct val="4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b="1" dirty="0" smtClean="0"/>
              <a:t>Hoe uitstel aanpakken?</a:t>
            </a:r>
            <a:r>
              <a:rPr lang="fr-BE" sz="2600" dirty="0" smtClean="0"/>
              <a:t> :</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Informatie vermeerderen (tekenen, aantal gevallen, mogelijke ernst, vroegtijdige behandeling)</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Angst en ontkenning verminderen</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Zelfonderzoek stimuleren</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Aantal screenings verhogen</a:t>
            </a:r>
          </a:p>
          <a:p>
            <a:pPr marL="0" indent="0">
              <a:buClr>
                <a:srgbClr val="800000"/>
              </a:buClr>
              <a:buSzPct val="45000"/>
              <a:buFont typeface="Wingdings"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fr-BE" sz="2600" dirty="0" smtClean="0"/>
              <a:t> Het uitstellen van afspraken verminderen (diagnose en behandeling)</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457200" y="152400"/>
            <a:ext cx="7080672" cy="620205"/>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Lst>
              <a:defRPr/>
            </a:pPr>
            <a:r>
              <a:rPr lang="en-US" sz="3600" dirty="0" smtClean="0">
                <a:solidFill>
                  <a:srgbClr val="D1282E"/>
                </a:solidFill>
                <a:latin typeface="Arial Black" charset="0"/>
              </a:rPr>
              <a:t> </a:t>
            </a:r>
            <a:r>
              <a:rPr lang="en-US" sz="3600" dirty="0" err="1">
                <a:solidFill>
                  <a:srgbClr val="D1282E"/>
                </a:solidFill>
                <a:latin typeface="Arial Black" charset="0"/>
              </a:rPr>
              <a:t>Getuigenis</a:t>
            </a:r>
            <a:r>
              <a:rPr lang="en-US" sz="3600" dirty="0">
                <a:solidFill>
                  <a:srgbClr val="D1282E"/>
                </a:solidFill>
                <a:latin typeface="Arial Black" charset="0"/>
              </a:rPr>
              <a:t> van </a:t>
            </a:r>
            <a:r>
              <a:rPr lang="en-US" sz="3600" dirty="0" err="1">
                <a:solidFill>
                  <a:srgbClr val="D1282E"/>
                </a:solidFill>
                <a:latin typeface="Arial Black" charset="0"/>
              </a:rPr>
              <a:t>een</a:t>
            </a:r>
            <a:r>
              <a:rPr lang="en-US" sz="3600" dirty="0">
                <a:solidFill>
                  <a:srgbClr val="D1282E"/>
                </a:solidFill>
                <a:latin typeface="Arial Black" charset="0"/>
              </a:rPr>
              <a:t> </a:t>
            </a:r>
            <a:r>
              <a:rPr lang="en-US" sz="3600" dirty="0" err="1">
                <a:solidFill>
                  <a:srgbClr val="D1282E"/>
                </a:solidFill>
                <a:latin typeface="Arial Black" charset="0"/>
              </a:rPr>
              <a:t>patiënt</a:t>
            </a:r>
            <a:r>
              <a:rPr lang="en-US" sz="3600" dirty="0"/>
              <a:t> </a:t>
            </a:r>
            <a:endParaRPr lang="en-US" sz="3600" dirty="0" smtClean="0">
              <a:solidFill>
                <a:srgbClr val="D1282E"/>
              </a:solidFill>
              <a:latin typeface="Arial Black" charset="0"/>
            </a:endParaRPr>
          </a:p>
        </p:txBody>
      </p:sp>
      <p:pic>
        <p:nvPicPr>
          <p:cNvPr id="5" name="Picture 4" descr="EM2015_poster N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68" y="772605"/>
            <a:ext cx="7856664" cy="555441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912813"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Rectangle 3"/>
          <p:cNvSpPr>
            <a:spLocks noChangeArrowheads="1"/>
          </p:cNvSpPr>
          <p:nvPr/>
        </p:nvSpPr>
        <p:spPr bwMode="auto">
          <a:xfrm>
            <a:off x="0" y="0"/>
            <a:ext cx="9180513" cy="71438"/>
          </a:xfrm>
          <a:prstGeom prst="rect">
            <a:avLst/>
          </a:prstGeom>
          <a:solidFill>
            <a:srgbClr val="CE965B"/>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6148" name="Rectangle 4"/>
          <p:cNvSpPr>
            <a:spLocks noChangeArrowheads="1"/>
          </p:cNvSpPr>
          <p:nvPr/>
        </p:nvSpPr>
        <p:spPr bwMode="auto">
          <a:xfrm>
            <a:off x="0" y="6804025"/>
            <a:ext cx="9180513" cy="73025"/>
          </a:xfrm>
          <a:prstGeom prst="rect">
            <a:avLst/>
          </a:prstGeom>
          <a:solidFill>
            <a:srgbClr val="2C3E7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49263" fontAlgn="base">
              <a:spcBef>
                <a:spcPct val="0"/>
              </a:spcBef>
              <a:spcAft>
                <a:spcPct val="0"/>
              </a:spcAft>
              <a:buClr>
                <a:srgbClr val="000000"/>
              </a:buClr>
              <a:buSzPct val="100000"/>
              <a:buFont typeface="Times New Roman" charset="0"/>
              <a:buNone/>
              <a:defRPr/>
            </a:pPr>
            <a:endParaRPr lang="en-US" sz="2400">
              <a:solidFill>
                <a:srgbClr val="FFFFFF"/>
              </a:solidFill>
              <a:latin typeface="Times New Roman" charset="0"/>
              <a:ea typeface="ＭＳ Ｐゴシック" charset="0"/>
              <a:cs typeface="Microsoft YaHei" charset="0"/>
            </a:endParaRPr>
          </a:p>
        </p:txBody>
      </p:sp>
      <p:sp>
        <p:nvSpPr>
          <p:cNvPr id="2" name="TextBox 1"/>
          <p:cNvSpPr txBox="1"/>
          <p:nvPr/>
        </p:nvSpPr>
        <p:spPr>
          <a:xfrm>
            <a:off x="841320" y="2673697"/>
            <a:ext cx="7523162" cy="646331"/>
          </a:xfrm>
          <a:prstGeom prst="rect">
            <a:avLst/>
          </a:prstGeom>
          <a:noFill/>
        </p:spPr>
        <p:txBody>
          <a:bodyPr wrap="square" rtlCol="0">
            <a:spAutoFit/>
          </a:bodyPr>
          <a:lstStyle/>
          <a:p>
            <a:pPr algn="ctr"/>
            <a:r>
              <a:rPr lang="en-US" sz="3600" dirty="0" err="1"/>
              <a:t>Bedankt</a:t>
            </a:r>
            <a:r>
              <a:rPr lang="en-US" sz="3600" dirty="0">
                <a:solidFill>
                  <a:srgbClr val="D1282E"/>
                </a:solidFill>
                <a:latin typeface="Arial Black" charset="0"/>
              </a:rPr>
              <a:t> </a:t>
            </a:r>
            <a:r>
              <a:rPr lang="en-US" sz="3600" dirty="0" err="1"/>
              <a:t>voor</a:t>
            </a:r>
            <a:r>
              <a:rPr lang="en-US" sz="3600" dirty="0"/>
              <a:t> </a:t>
            </a:r>
            <a:r>
              <a:rPr lang="en-US" sz="3600" dirty="0" err="1"/>
              <a:t>uw</a:t>
            </a:r>
            <a:r>
              <a:rPr lang="en-US" sz="3600" dirty="0"/>
              <a:t> </a:t>
            </a:r>
            <a:r>
              <a:rPr lang="en-US" sz="3600" dirty="0" err="1"/>
              <a:t>aandacht</a:t>
            </a:r>
            <a:r>
              <a:rPr lang="en-US" sz="3600" dirty="0"/>
              <a:t>!</a:t>
            </a:r>
          </a:p>
        </p:txBody>
      </p:sp>
    </p:spTree>
    <p:extLst>
      <p:ext uri="{BB962C8B-B14F-4D97-AF65-F5344CB8AC3E}">
        <p14:creationId xmlns:p14="http://schemas.microsoft.com/office/powerpoint/2010/main" val="833813840"/>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Facts</a:t>
            </a:r>
            <a:r>
              <a:rPr lang="nl-NL" dirty="0" smtClean="0"/>
              <a:t> - wereld</a:t>
            </a:r>
            <a:endParaRPr lang="nl-NL" dirty="0"/>
          </a:p>
        </p:txBody>
      </p:sp>
      <p:sp>
        <p:nvSpPr>
          <p:cNvPr id="3" name="Tijdelijke aanduiding voor inhoud 2"/>
          <p:cNvSpPr>
            <a:spLocks noGrp="1"/>
          </p:cNvSpPr>
          <p:nvPr>
            <p:ph idx="1"/>
          </p:nvPr>
        </p:nvSpPr>
        <p:spPr/>
        <p:txBody>
          <a:bodyPr>
            <a:normAutofit/>
          </a:bodyPr>
          <a:lstStyle/>
          <a:p>
            <a:pPr marL="342900" indent="-342900">
              <a:buFont typeface="Arial"/>
              <a:buChar char="•"/>
            </a:pPr>
            <a:r>
              <a:rPr lang="nl-NL" dirty="0"/>
              <a:t>In </a:t>
            </a:r>
            <a:r>
              <a:rPr lang="nl-NL" dirty="0" smtClean="0"/>
              <a:t>2012 </a:t>
            </a:r>
            <a:r>
              <a:rPr lang="nl-NL" dirty="0"/>
              <a:t>werden </a:t>
            </a:r>
            <a:r>
              <a:rPr lang="nl-NL" dirty="0" smtClean="0"/>
              <a:t>232.130 </a:t>
            </a:r>
            <a:r>
              <a:rPr lang="nl-NL" dirty="0"/>
              <a:t>melanomen gediagnosticeerd wereldwijd </a:t>
            </a:r>
            <a:r>
              <a:rPr lang="en-US" dirty="0" smtClean="0"/>
              <a:t>55.488 </a:t>
            </a:r>
            <a:r>
              <a:rPr lang="nl-NL" dirty="0" smtClean="0"/>
              <a:t>van </a:t>
            </a:r>
            <a:r>
              <a:rPr lang="nl-NL" dirty="0"/>
              <a:t>hen stierven hieraan</a:t>
            </a:r>
            <a:r>
              <a:rPr lang="nl-NL" sz="1600" dirty="0"/>
              <a:t>. </a:t>
            </a:r>
            <a:r>
              <a:rPr lang="nl-NL" sz="1600" dirty="0" smtClean="0"/>
              <a:t>(</a:t>
            </a:r>
            <a:r>
              <a:rPr lang="en-US" sz="1600" b="0" i="1" dirty="0" err="1" smtClean="0"/>
              <a:t>Globocan</a:t>
            </a:r>
            <a:r>
              <a:rPr lang="en-US" sz="1600" i="1" dirty="0" smtClean="0"/>
              <a:t> </a:t>
            </a:r>
            <a:r>
              <a:rPr lang="en-US" sz="1600" b="0" i="1" dirty="0"/>
              <a:t>2012</a:t>
            </a:r>
            <a:r>
              <a:rPr lang="en-US" sz="1600" i="1" dirty="0" smtClean="0"/>
              <a:t>)</a:t>
            </a:r>
            <a:endParaRPr lang="nl-NL" sz="1600" i="1" dirty="0"/>
          </a:p>
          <a:p>
            <a:pPr marL="342900" lvl="0" indent="-342900">
              <a:buFont typeface="Arial"/>
              <a:buChar char="•"/>
            </a:pPr>
            <a:r>
              <a:rPr lang="nl-NL" dirty="0"/>
              <a:t>Zowat de </a:t>
            </a:r>
            <a:r>
              <a:rPr lang="nl-NL" dirty="0" smtClean="0"/>
              <a:t>helft </a:t>
            </a:r>
            <a:r>
              <a:rPr lang="nl-NL" dirty="0"/>
              <a:t>van de totaliteit van de </a:t>
            </a:r>
            <a:r>
              <a:rPr lang="nl-NL" dirty="0" smtClean="0"/>
              <a:t>melanomen </a:t>
            </a:r>
            <a:r>
              <a:rPr lang="nl-NL" dirty="0"/>
              <a:t>wordt geregistreerd in </a:t>
            </a:r>
            <a:r>
              <a:rPr lang="nl-NL" dirty="0" smtClean="0"/>
              <a:t>Europa </a:t>
            </a:r>
            <a:r>
              <a:rPr lang="nl-NL" dirty="0"/>
              <a:t>(</a:t>
            </a:r>
            <a:r>
              <a:rPr lang="nl-NL" dirty="0" smtClean="0"/>
              <a:t>100.442 </a:t>
            </a:r>
            <a:r>
              <a:rPr lang="nl-NL" dirty="0"/>
              <a:t>nieuwe gevallen en </a:t>
            </a:r>
            <a:r>
              <a:rPr lang="nl-NL" dirty="0" smtClean="0"/>
              <a:t>22.211 </a:t>
            </a:r>
            <a:r>
              <a:rPr lang="nl-NL" dirty="0"/>
              <a:t>doden in 2012) en 82% van de melanomen werden gediagnosticeerd in </a:t>
            </a:r>
            <a:r>
              <a:rPr lang="nl-NL" dirty="0" smtClean="0"/>
              <a:t>‘ontwikkelde’ landen</a:t>
            </a:r>
            <a:endParaRPr lang="nl-NL" dirty="0"/>
          </a:p>
          <a:p>
            <a:pPr marL="342900" lvl="0" indent="-342900">
              <a:buFont typeface="Arial"/>
              <a:buChar char="•"/>
            </a:pPr>
            <a:r>
              <a:rPr lang="nl-NL" dirty="0"/>
              <a:t>De hoogste incidentie ter wereld noteert men in </a:t>
            </a:r>
            <a:r>
              <a:rPr lang="nl-NL" dirty="0" smtClean="0"/>
              <a:t>Australia en Nieuw Zeeland.</a:t>
            </a:r>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3508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Europa</a:t>
            </a:r>
            <a:endParaRPr lang="nl-NL" dirty="0"/>
          </a:p>
        </p:txBody>
      </p:sp>
      <p:sp>
        <p:nvSpPr>
          <p:cNvPr id="3" name="Tijdelijke aanduiding voor inhoud 2"/>
          <p:cNvSpPr>
            <a:spLocks noGrp="1"/>
          </p:cNvSpPr>
          <p:nvPr>
            <p:ph idx="1"/>
          </p:nvPr>
        </p:nvSpPr>
        <p:spPr/>
        <p:txBody>
          <a:bodyPr/>
          <a:lstStyle/>
          <a:p>
            <a:pPr marL="342900" lvl="0" indent="-342900">
              <a:buFont typeface="Arial"/>
              <a:buChar char="•"/>
            </a:pPr>
            <a:r>
              <a:rPr lang="nl-NL" dirty="0"/>
              <a:t>In Europa, wordt de hoogste incidentie van melanoom genoteerd in Noorwegen, Denemarken en </a:t>
            </a:r>
            <a:r>
              <a:rPr lang="nl-NL" dirty="0" smtClean="0"/>
              <a:t>Zwitserland.</a:t>
            </a:r>
          </a:p>
          <a:p>
            <a:pPr marL="342900" lvl="0" indent="-342900">
              <a:buFont typeface="Arial"/>
              <a:buChar char="•"/>
            </a:pPr>
            <a:endParaRPr lang="nl-NL" dirty="0"/>
          </a:p>
          <a:p>
            <a:pPr marL="342900" lvl="0" indent="-342900">
              <a:buFont typeface="Arial"/>
              <a:buChar char="•"/>
            </a:pPr>
            <a:r>
              <a:rPr lang="nl-NL" dirty="0" smtClean="0"/>
              <a:t>De laagste </a:t>
            </a:r>
            <a:r>
              <a:rPr lang="nl-NL" dirty="0" err="1"/>
              <a:t>incidenties</a:t>
            </a:r>
            <a:r>
              <a:rPr lang="nl-NL" dirty="0"/>
              <a:t> in de </a:t>
            </a:r>
            <a:r>
              <a:rPr lang="nl-NL" dirty="0" err="1"/>
              <a:t>Mediterane</a:t>
            </a:r>
            <a:r>
              <a:rPr lang="nl-NL" dirty="0"/>
              <a:t> landen waar de </a:t>
            </a:r>
            <a:r>
              <a:rPr lang="nl-NL" dirty="0" smtClean="0"/>
              <a:t>populatie met een donkerder huidtype </a:t>
            </a:r>
            <a:r>
              <a:rPr lang="nl-NL" dirty="0"/>
              <a:t>domineert en men anders omspringt met de zon.</a:t>
            </a:r>
          </a:p>
          <a:p>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532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1"/>
          <p:cNvSpPr>
            <a:spLocks noChangeArrowheads="1"/>
          </p:cNvSpPr>
          <p:nvPr/>
        </p:nvSpPr>
        <p:spPr bwMode="auto">
          <a:xfrm rot="5400000">
            <a:off x="4763" y="0"/>
            <a:ext cx="2667000" cy="2667000"/>
          </a:xfrm>
          <a:prstGeom prst="rtTriangle">
            <a:avLst/>
          </a:prstGeom>
          <a:gradFill rotWithShape="0">
            <a:gsLst>
              <a:gs pos="0">
                <a:srgbClr val="10417B"/>
              </a:gs>
              <a:gs pos="100000">
                <a:srgbClr val="FFFFFF"/>
              </a:gs>
            </a:gsLst>
            <a:lin ang="13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a:p>
        </p:txBody>
      </p:sp>
      <p:sp>
        <p:nvSpPr>
          <p:cNvPr id="14338" name="Rectangle 2"/>
          <p:cNvSpPr>
            <a:spLocks noGrp="1" noChangeArrowheads="1"/>
          </p:cNvSpPr>
          <p:nvPr>
            <p:ph type="title" idx="4294967295"/>
          </p:nvPr>
        </p:nvSpPr>
        <p:spPr>
          <a:xfrm>
            <a:off x="0" y="82550"/>
            <a:ext cx="8229600" cy="1143000"/>
          </a:xfrm>
          <a:ln/>
        </p:spPr>
        <p:txBody>
          <a:bodyPr tIns="12960"/>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D1282E"/>
                </a:solidFill>
                <a:latin typeface="Arial Black" charset="0"/>
              </a:rPr>
              <a:t>Melanoma incidence and mortality in Europe</a:t>
            </a:r>
          </a:p>
        </p:txBody>
      </p:sp>
      <p:sp>
        <p:nvSpPr>
          <p:cNvPr id="14339" name="Rectangle 3"/>
          <p:cNvSpPr>
            <a:spLocks noGrp="1" noChangeArrowheads="1"/>
          </p:cNvSpPr>
          <p:nvPr>
            <p:ph type="body" idx="4294967295"/>
          </p:nvPr>
        </p:nvSpPr>
        <p:spPr>
          <a:xfrm>
            <a:off x="5105400" y="2786063"/>
            <a:ext cx="4038600" cy="820737"/>
          </a:xfrm>
          <a:ln/>
        </p:spPr>
        <p:txBody>
          <a:bodyPr>
            <a:normAutofit lnSpcReduction="10000"/>
          </a:bodyPr>
          <a:lstStyle/>
          <a:p>
            <a:pPr indent="-339725">
              <a:lnSpc>
                <a:spcPct val="100000"/>
              </a:lnSpc>
              <a:spcBef>
                <a:spcPts val="400"/>
              </a:spcBef>
              <a:spcAft>
                <a:spcPts val="60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a:t>Estimated number of deaths caused by melanoma in the European regions in 2008 </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379538"/>
            <a:ext cx="4173538" cy="482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88" cy="1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2" name="Rectangle 6"/>
          <p:cNvSpPr>
            <a:spLocks noChangeArrowheads="1"/>
          </p:cNvSpPr>
          <p:nvPr/>
        </p:nvSpPr>
        <p:spPr bwMode="auto">
          <a:xfrm>
            <a:off x="163513" y="6126163"/>
            <a:ext cx="863282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720" tIns="49680" rIns="81720" bIns="4068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BE" sz="1600" b="1" i="1" dirty="0">
              <a:solidFill>
                <a:srgbClr val="000000"/>
              </a:solidFill>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BE" sz="1600" b="1" i="1" dirty="0">
                <a:solidFill>
                  <a:srgbClr val="000000"/>
                </a:solidFill>
              </a:rPr>
              <a:t>Forsea AM, del Marmol V et al British Journal of Dermatology, 2012, </a:t>
            </a:r>
            <a:r>
              <a:rPr lang="fr-BE" sz="1600" i="1" dirty="0">
                <a:solidFill>
                  <a:srgbClr val="000000"/>
                </a:solidFill>
              </a:rPr>
              <a:t> Volume 167, Issue 5, </a:t>
            </a:r>
          </a:p>
        </p:txBody>
      </p:sp>
      <p:pic>
        <p:nvPicPr>
          <p:cNvPr id="14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200" y="1644650"/>
            <a:ext cx="3406775" cy="1223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4" name="Rectangle 8"/>
          <p:cNvSpPr>
            <a:spLocks noChangeArrowheads="1"/>
          </p:cNvSpPr>
          <p:nvPr/>
        </p:nvSpPr>
        <p:spPr bwMode="auto">
          <a:xfrm>
            <a:off x="4876800" y="1325563"/>
            <a:ext cx="2752725"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BE" sz="1600" b="1">
                <a:solidFill>
                  <a:srgbClr val="000000"/>
                </a:solidFill>
                <a:latin typeface="Calibri" charset="0"/>
              </a:rPr>
              <a:t>Incidence/mortality ratio</a:t>
            </a:r>
          </a:p>
        </p:txBody>
      </p:sp>
      <p:pic>
        <p:nvPicPr>
          <p:cNvPr id="1434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0413" y="3552825"/>
            <a:ext cx="4116387" cy="2825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6" name="Line 10"/>
          <p:cNvSpPr>
            <a:spLocks noChangeShapeType="1"/>
          </p:cNvSpPr>
          <p:nvPr/>
        </p:nvSpPr>
        <p:spPr bwMode="auto">
          <a:xfrm>
            <a:off x="179388" y="1196975"/>
            <a:ext cx="8785225" cy="1588"/>
          </a:xfrm>
          <a:prstGeom prst="line">
            <a:avLst/>
          </a:prstGeom>
          <a:noFill/>
          <a:ln w="38160">
            <a:solidFill>
              <a:srgbClr val="10417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nl-NL"/>
          </a:p>
        </p:txBody>
      </p:sp>
      <p:pic>
        <p:nvPicPr>
          <p:cNvPr id="1434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350" y="98425"/>
            <a:ext cx="360363" cy="369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3888" y="908050"/>
            <a:ext cx="661987" cy="233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9"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3888" y="549275"/>
            <a:ext cx="6477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26967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Europa</a:t>
            </a:r>
            <a:endParaRPr lang="nl-NL" dirty="0"/>
          </a:p>
        </p:txBody>
      </p:sp>
      <p:sp>
        <p:nvSpPr>
          <p:cNvPr id="3" name="Tijdelijke aanduiding voor inhoud 2"/>
          <p:cNvSpPr>
            <a:spLocks noGrp="1"/>
          </p:cNvSpPr>
          <p:nvPr>
            <p:ph idx="1"/>
          </p:nvPr>
        </p:nvSpPr>
        <p:spPr/>
        <p:txBody>
          <a:bodyPr>
            <a:normAutofit/>
          </a:bodyPr>
          <a:lstStyle/>
          <a:p>
            <a:pPr lvl="0"/>
            <a:r>
              <a:rPr lang="nl-NL" dirty="0"/>
              <a:t>De verschillen doorheen de Europese landen zijn groot maar minder uitgesproken voor mortaliteit dan voor incidentie: </a:t>
            </a:r>
            <a:endParaRPr lang="nl-NL" dirty="0" smtClean="0"/>
          </a:p>
          <a:p>
            <a:pPr marL="342900" lvl="0" indent="-342900">
              <a:buFont typeface="Arial"/>
              <a:buChar char="•"/>
            </a:pPr>
            <a:r>
              <a:rPr lang="nl-NL" dirty="0" smtClean="0"/>
              <a:t>De oostelijke </a:t>
            </a:r>
            <a:r>
              <a:rPr lang="nl-NL" dirty="0"/>
              <a:t>landen hebben een hogere melanoom-gerelateerde </a:t>
            </a:r>
            <a:r>
              <a:rPr lang="nl-NL" dirty="0" smtClean="0"/>
              <a:t>mortaliteit mogelijks </a:t>
            </a:r>
            <a:r>
              <a:rPr lang="nl-NL" dirty="0"/>
              <a:t>te wijten aan de latere-en dus prognostisch slechtere </a:t>
            </a:r>
            <a:r>
              <a:rPr lang="nl-NL" dirty="0" smtClean="0"/>
              <a:t>- stadia </a:t>
            </a:r>
            <a:r>
              <a:rPr lang="nl-NL" dirty="0"/>
              <a:t>waarin melanoom wordt gediagnosticeerd. </a:t>
            </a:r>
          </a:p>
          <a:p>
            <a:pPr marL="342900" indent="-342900">
              <a:buFont typeface="Arial"/>
              <a:buChar char="•"/>
            </a:pPr>
            <a:r>
              <a:rPr lang="nl-NL" dirty="0" err="1" smtClean="0"/>
              <a:t>Melanoma</a:t>
            </a:r>
            <a:r>
              <a:rPr lang="nl-NL" dirty="0" smtClean="0"/>
              <a:t> </a:t>
            </a:r>
            <a:r>
              <a:rPr lang="nl-NL" dirty="0"/>
              <a:t>wordt vooral vastgesteld tussen de leeftijd </a:t>
            </a:r>
            <a:r>
              <a:rPr lang="nl-NL" dirty="0" smtClean="0"/>
              <a:t>van 40 </a:t>
            </a:r>
            <a:r>
              <a:rPr lang="nl-NL" dirty="0"/>
              <a:t>tot 60 jaar.</a:t>
            </a:r>
          </a:p>
          <a:p>
            <a:pPr marL="342900" lvl="0" indent="-342900">
              <a:buFont typeface="Arial"/>
              <a:buChar char="•"/>
            </a:pPr>
            <a:r>
              <a:rPr lang="nl-NL" dirty="0" smtClean="0"/>
              <a:t>Chirurgische </a:t>
            </a:r>
            <a:r>
              <a:rPr lang="nl-NL" dirty="0"/>
              <a:t>behandeling in een </a:t>
            </a:r>
            <a:r>
              <a:rPr lang="nl-NL" dirty="0">
                <a:solidFill>
                  <a:srgbClr val="FF0000"/>
                </a:solidFill>
              </a:rPr>
              <a:t>vroeg stadium </a:t>
            </a:r>
            <a:r>
              <a:rPr lang="nl-NL" dirty="0"/>
              <a:t>(dun melanoom</a:t>
            </a:r>
            <a:r>
              <a:rPr lang="nl-NL" dirty="0" smtClean="0"/>
              <a:t>) leidt </a:t>
            </a:r>
            <a:r>
              <a:rPr lang="nl-NL" dirty="0"/>
              <a:t>tot een uitstekende overleving – meer dan 90% </a:t>
            </a:r>
            <a:r>
              <a:rPr lang="nl-NL" dirty="0" smtClean="0"/>
              <a:t>na 5jaar. Deze goed score halen we reeds in België.</a:t>
            </a:r>
            <a:endParaRPr lang="nl-NL" dirty="0"/>
          </a:p>
          <a:p>
            <a:pPr marL="342900" indent="-342900">
              <a:buFont typeface="Arial"/>
              <a:buChar char="•"/>
            </a:pPr>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978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Hebben preventiecampagnes  nut?</a:t>
            </a:r>
            <a:endParaRPr lang="nl-NL" dirty="0"/>
          </a:p>
        </p:txBody>
      </p:sp>
      <p:sp>
        <p:nvSpPr>
          <p:cNvPr id="3" name="Tijdelijke aanduiding voor inhoud 2"/>
          <p:cNvSpPr>
            <a:spLocks noGrp="1"/>
          </p:cNvSpPr>
          <p:nvPr>
            <p:ph idx="1"/>
          </p:nvPr>
        </p:nvSpPr>
        <p:spPr/>
        <p:txBody>
          <a:bodyPr/>
          <a:lstStyle/>
          <a:p>
            <a:r>
              <a:rPr lang="nl-NL" dirty="0" smtClean="0"/>
              <a:t>Landen waar de overheden aanvankelijk sceptisch stonden tegenover campagnes als </a:t>
            </a:r>
            <a:r>
              <a:rPr lang="nl-NL" dirty="0" err="1" smtClean="0"/>
              <a:t>Euromelanoma</a:t>
            </a:r>
            <a:r>
              <a:rPr lang="nl-NL" dirty="0" smtClean="0"/>
              <a:t> stimuleren ze nu (bv: nationale </a:t>
            </a:r>
            <a:r>
              <a:rPr lang="nl-NL" dirty="0" err="1" smtClean="0"/>
              <a:t>Huidkankerdag</a:t>
            </a:r>
            <a:r>
              <a:rPr lang="nl-NL" dirty="0" smtClean="0"/>
              <a:t> Nederland- gesteund door HGR en KWF die aanvankelijk </a:t>
            </a:r>
            <a:r>
              <a:rPr lang="nl-NL" dirty="0" err="1" smtClean="0"/>
              <a:t>Euromelanoma</a:t>
            </a:r>
            <a:r>
              <a:rPr lang="nl-NL" dirty="0" smtClean="0"/>
              <a:t> afwezen)</a:t>
            </a:r>
          </a:p>
          <a:p>
            <a:r>
              <a:rPr lang="nl-NL" dirty="0" smtClean="0"/>
              <a:t>In landen met preventiecampagnes vermindert of stabiliseert het aantal melanomen bij </a:t>
            </a:r>
            <a:r>
              <a:rPr lang="nl-NL" dirty="0" err="1" smtClean="0"/>
              <a:t>jong-volwassenen</a:t>
            </a:r>
            <a:r>
              <a:rPr lang="nl-NL" dirty="0" smtClean="0"/>
              <a:t>.</a:t>
            </a:r>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rotWithShape="1">
          <a:blip r:embed="rId3"/>
          <a:srcRect t="19124" b="22909"/>
          <a:stretch/>
        </p:blipFill>
        <p:spPr>
          <a:xfrm>
            <a:off x="2592010" y="4669692"/>
            <a:ext cx="3810000" cy="1730394"/>
          </a:xfrm>
          <a:prstGeom prst="rect">
            <a:avLst/>
          </a:prstGeom>
        </p:spPr>
      </p:pic>
    </p:spTree>
    <p:extLst>
      <p:ext uri="{BB962C8B-B14F-4D97-AF65-F5344CB8AC3E}">
        <p14:creationId xmlns:p14="http://schemas.microsoft.com/office/powerpoint/2010/main" val="1962110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1600" dirty="0" smtClean="0"/>
              <a:t>Populaire onderwerpen:</a:t>
            </a:r>
            <a:r>
              <a:rPr lang="nl-NL" dirty="0" smtClean="0"/>
              <a:t/>
            </a:r>
            <a:br>
              <a:rPr lang="nl-NL" dirty="0" smtClean="0"/>
            </a:br>
            <a:r>
              <a:rPr lang="nl-NL" dirty="0" smtClean="0"/>
              <a:t>zonnebanken</a:t>
            </a:r>
            <a:endParaRPr lang="nl-NL" dirty="0"/>
          </a:p>
        </p:txBody>
      </p:sp>
      <p:sp>
        <p:nvSpPr>
          <p:cNvPr id="3" name="Tijdelijke aanduiding voor inhoud 2"/>
          <p:cNvSpPr>
            <a:spLocks noGrp="1"/>
          </p:cNvSpPr>
          <p:nvPr>
            <p:ph idx="1"/>
          </p:nvPr>
        </p:nvSpPr>
        <p:spPr/>
        <p:txBody>
          <a:bodyPr/>
          <a:lstStyle/>
          <a:p>
            <a:r>
              <a:rPr lang="nl-NL" dirty="0" smtClean="0"/>
              <a:t>Zonnebankgebruik verhoogt de kans op huidkanker en vroegtijdige huidveroudering</a:t>
            </a:r>
          </a:p>
          <a:p>
            <a:r>
              <a:rPr lang="nl-NL" dirty="0" smtClean="0"/>
              <a:t>Zonnebank wordt helaas nog steeds sociaal geaccepteerd</a:t>
            </a:r>
          </a:p>
          <a:p>
            <a:r>
              <a:rPr lang="nl-NL" dirty="0" smtClean="0"/>
              <a:t>De wet op zonnebanken is ontoereikend en wordt weinig nageleefd.</a:t>
            </a:r>
          </a:p>
          <a:p>
            <a:r>
              <a:rPr lang="nl-NL" dirty="0"/>
              <a:t>	</a:t>
            </a:r>
            <a:r>
              <a:rPr lang="nl-NL" dirty="0" smtClean="0"/>
              <a:t>er zijn ± 4000 zonnebankcentra in ons land</a:t>
            </a:r>
          </a:p>
          <a:p>
            <a:r>
              <a:rPr lang="nl-NL" dirty="0"/>
              <a:t>	</a:t>
            </a:r>
            <a:r>
              <a:rPr lang="nl-NL" dirty="0" smtClean="0"/>
              <a:t>vorig jaar werden er 58 gecontroleerd</a:t>
            </a:r>
          </a:p>
          <a:p>
            <a:r>
              <a:rPr lang="nl-NL" dirty="0"/>
              <a:t>	</a:t>
            </a:r>
            <a:r>
              <a:rPr lang="nl-NL" dirty="0" smtClean="0"/>
              <a:t>van die 58 waren er minder dan 10 in orde met de 	wettelijke voorschriften…</a:t>
            </a:r>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a:p>
        </p:txBody>
      </p:sp>
      <p:pic>
        <p:nvPicPr>
          <p:cNvPr id="4" name="Picture 2" descr="Z:\Secretariat Scientifique\Francisca\Fichiers 2001\DIAPOSITIVES POWERPOINT\del Marmol\me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318" y="150837"/>
            <a:ext cx="1601763" cy="160176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3"/>
          <a:stretch>
            <a:fillRect/>
          </a:stretch>
        </p:blipFill>
        <p:spPr>
          <a:xfrm>
            <a:off x="5582586" y="5218131"/>
            <a:ext cx="2956917" cy="1420021"/>
          </a:xfrm>
          <a:prstGeom prst="rect">
            <a:avLst/>
          </a:prstGeom>
        </p:spPr>
      </p:pic>
    </p:spTree>
    <p:extLst>
      <p:ext uri="{BB962C8B-B14F-4D97-AF65-F5344CB8AC3E}">
        <p14:creationId xmlns:p14="http://schemas.microsoft.com/office/powerpoint/2010/main" val="324808493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ee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Microsoft YaHei"/>
      </a:majorFont>
      <a:minorFont>
        <a:latin typeface="Arial"/>
        <a:ea typeface="ＭＳ Ｐゴシック"/>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ea typeface="ＭＳ Ｐゴシック" charset="0"/>
            <a:cs typeface="Microsoft YaHe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Microsoft YaHei"/>
      </a:majorFont>
      <a:minorFont>
        <a:latin typeface="Arial"/>
        <a:ea typeface="ＭＳ Ｐゴシック"/>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ea typeface="ＭＳ Ｐゴシック" charset="0"/>
            <a:cs typeface="Microsoft YaHe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Essentieel.thmx</Template>
  <TotalTime>2758</TotalTime>
  <Words>1313</Words>
  <Application>Microsoft Macintosh PowerPoint</Application>
  <PresentationFormat>On-screen Show (4:3)</PresentationFormat>
  <Paragraphs>234</Paragraphs>
  <Slides>35</Slides>
  <Notes>13</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Essentieel</vt:lpstr>
      <vt:lpstr>Office Theme</vt:lpstr>
      <vt:lpstr>3_Office Theme</vt:lpstr>
      <vt:lpstr>EUROMELANOMA 2015</vt:lpstr>
      <vt:lpstr>Huidkanker even opfrissen</vt:lpstr>
      <vt:lpstr>FACTS België</vt:lpstr>
      <vt:lpstr>Facts - wereld</vt:lpstr>
      <vt:lpstr>Europa</vt:lpstr>
      <vt:lpstr>Melanoma incidence and mortality in Europe</vt:lpstr>
      <vt:lpstr>Europa</vt:lpstr>
      <vt:lpstr>Hebben preventiecampagnes  nut?</vt:lpstr>
      <vt:lpstr>Populaire onderwerpen: zonnebanken</vt:lpstr>
      <vt:lpstr>Populaire onderwerpen: Vitamine D</vt:lpstr>
      <vt:lpstr>Vitamine D: advies</vt:lpstr>
      <vt:lpstr>risicogroepen</vt:lpstr>
      <vt:lpstr>Hou de zon te vriend</vt:lpstr>
      <vt:lpstr>VROEG</vt:lpstr>
      <vt:lpstr>Delay Survey 2015</vt:lpstr>
      <vt:lpstr>Delay Survey 2015</vt:lpstr>
      <vt:lpstr>Delay Survey 2015 - BelgiË</vt:lpstr>
      <vt:lpstr>Survey 2015</vt:lpstr>
      <vt:lpstr>Doel campagne 2015 uitstel verkorten</vt:lpstr>
      <vt:lpstr>PowerPoint Presentation</vt:lpstr>
      <vt:lpstr>PowerPoint Presentation</vt:lpstr>
      <vt:lpstr>Campagne 2015</vt:lpstr>
      <vt:lpstr>PowerPoint Presentation</vt:lpstr>
      <vt:lpstr>Tablet en smartphone</vt:lpstr>
      <vt:lpstr>INFORMATIE !! FOLDERS</vt:lpstr>
      <vt:lpstr>Website</vt:lpstr>
      <vt:lpstr>PowerPoint Presentation</vt:lpstr>
      <vt:lpstr>Euromelanoma Website 2009-August 2014 Public impact </vt:lpstr>
      <vt:lpstr>BEDANKT voor uw medewerking</vt:lpstr>
      <vt:lpstr>PowerPoint Presentation</vt:lpstr>
      <vt:lpstr>Euromelanoma 2015</vt:lpstr>
      <vt:lpstr>Euromelanoma 2015</vt:lpstr>
      <vt:lpstr>Euromelanoma 2015</vt:lpstr>
      <vt:lpstr> Getuigenis van een patiënt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EURO-MELANOMA</dc:title>
  <dc:creator>THOMAS MASELIS</dc:creator>
  <cp:lastModifiedBy>Heloise Richard</cp:lastModifiedBy>
  <cp:revision>57</cp:revision>
  <cp:lastPrinted>2015-04-01T16:13:05Z</cp:lastPrinted>
  <dcterms:created xsi:type="dcterms:W3CDTF">2015-03-14T07:28:37Z</dcterms:created>
  <dcterms:modified xsi:type="dcterms:W3CDTF">2015-04-02T11:27:07Z</dcterms:modified>
</cp:coreProperties>
</file>