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activeX/activeX1.xml" ContentType="application/vnd.ms-office.activeX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15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295" r:id="rId22"/>
    <p:sldId id="327" r:id="rId23"/>
    <p:sldId id="297" r:id="rId24"/>
    <p:sldId id="298" r:id="rId25"/>
    <p:sldId id="299" r:id="rId26"/>
    <p:sldId id="301" r:id="rId27"/>
    <p:sldId id="302" r:id="rId28"/>
    <p:sldId id="303" r:id="rId29"/>
    <p:sldId id="304" r:id="rId30"/>
    <p:sldId id="305" r:id="rId31"/>
    <p:sldId id="306" r:id="rId32"/>
    <p:sldId id="269" r:id="rId33"/>
    <p:sldId id="259" r:id="rId34"/>
    <p:sldId id="267" r:id="rId35"/>
  </p:sldIdLst>
  <p:sldSz cx="9144000" cy="5715000" type="screen16x1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C8F3"/>
    <a:srgbClr val="197460"/>
    <a:srgbClr val="EABFAE"/>
    <a:srgbClr val="E28729"/>
    <a:srgbClr val="599317"/>
    <a:srgbClr val="9D0122"/>
    <a:srgbClr val="DC7D76"/>
    <a:srgbClr val="003366"/>
    <a:srgbClr val="00AEEF"/>
    <a:srgbClr val="B1B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84" autoAdjust="0"/>
  </p:normalViewPr>
  <p:slideViewPr>
    <p:cSldViewPr snapToGrid="0" showGuides="1">
      <p:cViewPr>
        <p:scale>
          <a:sx n="94" d="100"/>
          <a:sy n="94" d="100"/>
        </p:scale>
        <p:origin x="-474" y="-636"/>
      </p:cViewPr>
      <p:guideLst>
        <p:guide orient="horz" pos="362"/>
        <p:guide pos="3725"/>
        <p:guide pos="5548"/>
        <p:guide pos="3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GLOW001.AD.SYS\0005_data\diensten\Bvh_h000\Dbe_h001\Pmo_6pn0\1_Data\Interne_Werking\Inhoud\03.%20communicatie\02.%20persconferenties\2014-09-24%20KBC%20Zorgplan\Stef%20Leunens\Grafieken%20Afhankelijkheid%20en%20zorg_illustraties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GLOW001.AD.SYS\0005_data\diensten\Bvh_h000\Dbe_h001\Pmo_6pn0\1_Data\Interne_Werking\Inhoud\03.%20communicatie\02.%20persconferenties\2014-09-24%20KBC%20Zorgplan\Stef%20Leunens\Grafieken%20Afhankelijkheid%20en%20zorg_illustratie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576613268169064E-2"/>
          <c:y val="0.18554936970906805"/>
          <c:w val="0.88910272422843695"/>
          <c:h val="0.649259361545826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'Grafiek 1'!$A$25</c:f>
              <c:strCache>
                <c:ptCount val="1"/>
                <c:pt idx="0">
                  <c:v>65-74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'Grafiek 1'!$B$24:$I$24</c:f>
              <c:strCache>
                <c:ptCount val="8"/>
                <c:pt idx="0">
                  <c:v>België</c:v>
                </c:pt>
                <c:pt idx="1">
                  <c:v>Vlaanderen</c:v>
                </c:pt>
                <c:pt idx="3">
                  <c:v>België</c:v>
                </c:pt>
                <c:pt idx="4">
                  <c:v>Vlaanderen</c:v>
                </c:pt>
                <c:pt idx="6">
                  <c:v>België</c:v>
                </c:pt>
                <c:pt idx="7">
                  <c:v>Vlaanderen</c:v>
                </c:pt>
              </c:strCache>
            </c:strRef>
          </c:cat>
          <c:val>
            <c:numRef>
              <c:f>'Grafiek 1'!$B$25:$I$25</c:f>
              <c:numCache>
                <c:formatCode>0.00</c:formatCode>
                <c:ptCount val="8"/>
                <c:pt idx="0">
                  <c:v>14.774254050166572</c:v>
                </c:pt>
                <c:pt idx="1">
                  <c:v>15.877101023129841</c:v>
                </c:pt>
                <c:pt idx="3">
                  <c:v>21.16033869554736</c:v>
                </c:pt>
                <c:pt idx="4">
                  <c:v>23.046204521143444</c:v>
                </c:pt>
                <c:pt idx="6">
                  <c:v>20.288436859051046</c:v>
                </c:pt>
                <c:pt idx="7">
                  <c:v>21.341931568166299</c:v>
                </c:pt>
              </c:numCache>
            </c:numRef>
          </c:val>
        </c:ser>
        <c:ser>
          <c:idx val="1"/>
          <c:order val="1"/>
          <c:tx>
            <c:strRef>
              <c:f>'Grafiek 1'!$A$26</c:f>
              <c:strCache>
                <c:ptCount val="1"/>
                <c:pt idx="0">
                  <c:v>75-84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'Grafiek 1'!$B$24:$I$24</c:f>
              <c:strCache>
                <c:ptCount val="8"/>
                <c:pt idx="0">
                  <c:v>België</c:v>
                </c:pt>
                <c:pt idx="1">
                  <c:v>Vlaanderen</c:v>
                </c:pt>
                <c:pt idx="3">
                  <c:v>België</c:v>
                </c:pt>
                <c:pt idx="4">
                  <c:v>Vlaanderen</c:v>
                </c:pt>
                <c:pt idx="6">
                  <c:v>België</c:v>
                </c:pt>
                <c:pt idx="7">
                  <c:v>Vlaanderen</c:v>
                </c:pt>
              </c:strCache>
            </c:strRef>
          </c:cat>
          <c:val>
            <c:numRef>
              <c:f>'Grafiek 1'!$B$26:$I$26</c:f>
              <c:numCache>
                <c:formatCode>0.00</c:formatCode>
                <c:ptCount val="8"/>
                <c:pt idx="0">
                  <c:v>10.746022295314797</c:v>
                </c:pt>
                <c:pt idx="1">
                  <c:v>11.654383343053823</c:v>
                </c:pt>
                <c:pt idx="3">
                  <c:v>14.569865585824862</c:v>
                </c:pt>
                <c:pt idx="4">
                  <c:v>15.902190535856448</c:v>
                </c:pt>
                <c:pt idx="6">
                  <c:v>17.288026590645117</c:v>
                </c:pt>
                <c:pt idx="7">
                  <c:v>18.849749294783813</c:v>
                </c:pt>
              </c:numCache>
            </c:numRef>
          </c:val>
        </c:ser>
        <c:ser>
          <c:idx val="2"/>
          <c:order val="2"/>
          <c:tx>
            <c:strRef>
              <c:f>'Grafiek 1'!$A$27</c:f>
              <c:strCache>
                <c:ptCount val="1"/>
                <c:pt idx="0">
                  <c:v>85+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'Grafiek 1'!$B$24:$I$24</c:f>
              <c:strCache>
                <c:ptCount val="8"/>
                <c:pt idx="0">
                  <c:v>België</c:v>
                </c:pt>
                <c:pt idx="1">
                  <c:v>Vlaanderen</c:v>
                </c:pt>
                <c:pt idx="3">
                  <c:v>België</c:v>
                </c:pt>
                <c:pt idx="4">
                  <c:v>Vlaanderen</c:v>
                </c:pt>
                <c:pt idx="6">
                  <c:v>België</c:v>
                </c:pt>
                <c:pt idx="7">
                  <c:v>Vlaanderen</c:v>
                </c:pt>
              </c:strCache>
            </c:strRef>
          </c:cat>
          <c:val>
            <c:numRef>
              <c:f>'Grafiek 1'!$B$27:$I$27</c:f>
              <c:numCache>
                <c:formatCode>0.00</c:formatCode>
                <c:ptCount val="8"/>
                <c:pt idx="0">
                  <c:v>4.0551181340098053</c:v>
                </c:pt>
                <c:pt idx="1">
                  <c:v>4.1338885789347675</c:v>
                </c:pt>
                <c:pt idx="3">
                  <c:v>5.4884189711614049</c:v>
                </c:pt>
                <c:pt idx="4">
                  <c:v>6.323171749282543</c:v>
                </c:pt>
                <c:pt idx="6">
                  <c:v>11.672372812595286</c:v>
                </c:pt>
                <c:pt idx="7">
                  <c:v>13.200709009524731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13828608"/>
        <c:axId val="113830144"/>
      </c:barChart>
      <c:catAx>
        <c:axId val="1138286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13830144"/>
        <c:crosses val="autoZero"/>
        <c:auto val="1"/>
        <c:lblAlgn val="ctr"/>
        <c:lblOffset val="100"/>
        <c:noMultiLvlLbl val="0"/>
      </c:catAx>
      <c:valAx>
        <c:axId val="113830144"/>
        <c:scaling>
          <c:orientation val="minMax"/>
          <c:max val="55"/>
        </c:scaling>
        <c:delete val="0"/>
        <c:axPos val="l"/>
        <c:numFmt formatCode="0" sourceLinked="0"/>
        <c:majorTickMark val="none"/>
        <c:minorTickMark val="none"/>
        <c:tickLblPos val="nextTo"/>
        <c:crossAx val="113828608"/>
        <c:crosses val="autoZero"/>
        <c:crossBetween val="between"/>
        <c:majorUnit val="5"/>
        <c:minorUnit val="5"/>
      </c:valAx>
    </c:plotArea>
    <c:legend>
      <c:legendPos val="r"/>
      <c:layout>
        <c:manualLayout>
          <c:xMode val="edge"/>
          <c:yMode val="edge"/>
          <c:x val="9.8104624852927869E-2"/>
          <c:y val="0.16305798685972969"/>
          <c:w val="9.2699972848221554E-2"/>
          <c:h val="0.200921201247827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5657417375081"/>
          <c:y val="7.7939210972955475E-2"/>
          <c:w val="0.8480532814361621"/>
          <c:h val="0.78552208432611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50-64</c:v>
                </c:pt>
              </c:strCache>
            </c:strRef>
          </c:tx>
          <c:invertIfNegative val="0"/>
          <c:cat>
            <c:strRef>
              <c:f>Sheet1!$B$1:$H$1</c:f>
              <c:strCache>
                <c:ptCount val="7"/>
                <c:pt idx="0">
                  <c:v>1990-00</c:v>
                </c:pt>
                <c:pt idx="1">
                  <c:v>2000-10</c:v>
                </c:pt>
                <c:pt idx="2">
                  <c:v>2010-20</c:v>
                </c:pt>
                <c:pt idx="3">
                  <c:v>2020-30</c:v>
                </c:pt>
                <c:pt idx="4">
                  <c:v>2030-40</c:v>
                </c:pt>
                <c:pt idx="5">
                  <c:v>2040-50</c:v>
                </c:pt>
                <c:pt idx="6">
                  <c:v>2050-60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19.222000000000001</c:v>
                </c:pt>
                <c:pt idx="1">
                  <c:v>374.88400000000001</c:v>
                </c:pt>
                <c:pt idx="2">
                  <c:v>217.37100000000001</c:v>
                </c:pt>
                <c:pt idx="3">
                  <c:v>-123.268</c:v>
                </c:pt>
                <c:pt idx="4">
                  <c:v>-67.543000000000006</c:v>
                </c:pt>
                <c:pt idx="5">
                  <c:v>13.282</c:v>
                </c:pt>
                <c:pt idx="6">
                  <c:v>-29.12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65-79</c:v>
                </c:pt>
              </c:strCache>
            </c:strRef>
          </c:tx>
          <c:invertIfNegative val="0"/>
          <c:cat>
            <c:strRef>
              <c:f>Sheet1!$B$1:$H$1</c:f>
              <c:strCache>
                <c:ptCount val="7"/>
                <c:pt idx="0">
                  <c:v>1990-00</c:v>
                </c:pt>
                <c:pt idx="1">
                  <c:v>2000-10</c:v>
                </c:pt>
                <c:pt idx="2">
                  <c:v>2010-20</c:v>
                </c:pt>
                <c:pt idx="3">
                  <c:v>2020-30</c:v>
                </c:pt>
                <c:pt idx="4">
                  <c:v>2030-40</c:v>
                </c:pt>
                <c:pt idx="5">
                  <c:v>2040-50</c:v>
                </c:pt>
                <c:pt idx="6">
                  <c:v>2050-60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211.197</c:v>
                </c:pt>
                <c:pt idx="1">
                  <c:v>-31.584</c:v>
                </c:pt>
                <c:pt idx="2">
                  <c:v>237.40600000000001</c:v>
                </c:pt>
                <c:pt idx="3">
                  <c:v>349.28699999999998</c:v>
                </c:pt>
                <c:pt idx="4">
                  <c:v>66.980999999999995</c:v>
                </c:pt>
                <c:pt idx="5">
                  <c:v>-98.87</c:v>
                </c:pt>
                <c:pt idx="6">
                  <c:v>52.040999999999997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80-94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1990-00</c:v>
                </c:pt>
                <c:pt idx="1">
                  <c:v>2000-10</c:v>
                </c:pt>
                <c:pt idx="2">
                  <c:v>2010-20</c:v>
                </c:pt>
                <c:pt idx="3">
                  <c:v>2020-30</c:v>
                </c:pt>
                <c:pt idx="4">
                  <c:v>2030-40</c:v>
                </c:pt>
                <c:pt idx="5">
                  <c:v>2040-50</c:v>
                </c:pt>
                <c:pt idx="6">
                  <c:v>2050-60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-1.262</c:v>
                </c:pt>
                <c:pt idx="1">
                  <c:v>171.96899999999999</c:v>
                </c:pt>
                <c:pt idx="2">
                  <c:v>98.936999999999998</c:v>
                </c:pt>
                <c:pt idx="3">
                  <c:v>122.514</c:v>
                </c:pt>
                <c:pt idx="4">
                  <c:v>259.86</c:v>
                </c:pt>
                <c:pt idx="5">
                  <c:v>188.53399999999999</c:v>
                </c:pt>
                <c:pt idx="6">
                  <c:v>7.5140000000000002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569024"/>
        <c:axId val="159600640"/>
      </c:barChart>
      <c:catAx>
        <c:axId val="159569024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200" b="1"/>
            </a:pPr>
            <a:endParaRPr lang="nl-BE"/>
          </a:p>
        </c:txPr>
        <c:crossAx val="159600640"/>
        <c:crosses val="autoZero"/>
        <c:auto val="1"/>
        <c:lblAlgn val="ctr"/>
        <c:lblOffset val="100"/>
        <c:noMultiLvlLbl val="0"/>
      </c:catAx>
      <c:valAx>
        <c:axId val="159600640"/>
        <c:scaling>
          <c:orientation val="minMax"/>
          <c:max val="400"/>
          <c:min val="-1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nl-BE"/>
          </a:p>
        </c:txPr>
        <c:crossAx val="159569024"/>
        <c:crosses val="autoZero"/>
        <c:crossBetween val="between"/>
        <c:majorUnit val="50"/>
        <c:minorUnit val="5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571546648073588"/>
          <c:y val="9.8523609071392168E-2"/>
          <c:w val="0.14346753617414157"/>
          <c:h val="0.17544677237545162"/>
        </c:manualLayout>
      </c:layout>
      <c:overlay val="0"/>
      <c:txPr>
        <a:bodyPr/>
        <a:lstStyle/>
        <a:p>
          <a:pPr>
            <a:defRPr sz="1200" b="1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00243454176468E-2"/>
          <c:y val="3.7425688031277972E-2"/>
          <c:w val="0.89095895532008151"/>
          <c:h val="0.86914924750763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Mannen</c:v>
                </c:pt>
                <c:pt idx="1">
                  <c:v>Vrouwen</c:v>
                </c:pt>
                <c:pt idx="3">
                  <c:v>Mannen</c:v>
                </c:pt>
                <c:pt idx="4">
                  <c:v>Vrouwen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73.8</c:v>
                </c:pt>
                <c:pt idx="1">
                  <c:v>73.7</c:v>
                </c:pt>
                <c:pt idx="3">
                  <c:v>81.5</c:v>
                </c:pt>
                <c:pt idx="4">
                  <c:v>85.2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Mannen</c:v>
                </c:pt>
                <c:pt idx="1">
                  <c:v>Vrouwen</c:v>
                </c:pt>
                <c:pt idx="3">
                  <c:v>Mannen</c:v>
                </c:pt>
                <c:pt idx="4">
                  <c:v>Vrouwen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75.7</c:v>
                </c:pt>
                <c:pt idx="1">
                  <c:v>76.099999999999994</c:v>
                </c:pt>
                <c:pt idx="3">
                  <c:v>82.7</c:v>
                </c:pt>
                <c:pt idx="4">
                  <c:v>86.3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Mannen</c:v>
                </c:pt>
                <c:pt idx="1">
                  <c:v>Vrouwen</c:v>
                </c:pt>
                <c:pt idx="3">
                  <c:v>Mannen</c:v>
                </c:pt>
                <c:pt idx="4">
                  <c:v>Vrouwen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"2004</c:v>
                </c:pt>
              </c:strCache>
            </c:strRef>
          </c:tx>
          <c:spPr>
            <a:pattFill prst="wdDnDiag">
              <a:fgClr>
                <a:schemeClr val="bg1"/>
              </a:fgClr>
              <a:bgClr>
                <a:schemeClr val="accent1"/>
              </a:bgClr>
            </a:pattFill>
          </c:spPr>
          <c:invertIfNegative val="0"/>
          <c:cat>
            <c:strRef>
              <c:f>Sheet1!$A$2:$A$6</c:f>
              <c:strCache>
                <c:ptCount val="5"/>
                <c:pt idx="0">
                  <c:v>Mannen</c:v>
                </c:pt>
                <c:pt idx="1">
                  <c:v>Vrouwen</c:v>
                </c:pt>
                <c:pt idx="3">
                  <c:v>Mannen</c:v>
                </c:pt>
                <c:pt idx="4">
                  <c:v>Vrouwen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73</c:v>
                </c:pt>
                <c:pt idx="1">
                  <c:v>73.099999999999994</c:v>
                </c:pt>
                <c:pt idx="3">
                  <c:v>81.400000000000006</c:v>
                </c:pt>
                <c:pt idx="4">
                  <c:v>85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20122</c:v>
                </c:pt>
              </c:strCache>
            </c:strRef>
          </c:tx>
          <c:spPr>
            <a:pattFill prst="wdDnDiag">
              <a:fgClr>
                <a:schemeClr val="bg1"/>
              </a:fgClr>
              <a:bgClr>
                <a:schemeClr val="accent2"/>
              </a:bgClr>
            </a:pattFill>
          </c:spPr>
          <c:invertIfNegative val="0"/>
          <c:cat>
            <c:strRef>
              <c:f>Sheet1!$A$2:$A$6</c:f>
              <c:strCache>
                <c:ptCount val="5"/>
                <c:pt idx="0">
                  <c:v>Mannen</c:v>
                </c:pt>
                <c:pt idx="1">
                  <c:v>Vrouwen</c:v>
                </c:pt>
                <c:pt idx="3">
                  <c:v>Mannen</c:v>
                </c:pt>
                <c:pt idx="4">
                  <c:v>Vrouwen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73.400000000000006</c:v>
                </c:pt>
                <c:pt idx="1">
                  <c:v>73.5</c:v>
                </c:pt>
                <c:pt idx="3">
                  <c:v>82.8</c:v>
                </c:pt>
                <c:pt idx="4">
                  <c:v>86.3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785536"/>
        <c:axId val="158787072"/>
      </c:barChart>
      <c:catAx>
        <c:axId val="158785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nl-BE"/>
          </a:p>
        </c:txPr>
        <c:crossAx val="158787072"/>
        <c:crosses val="autoZero"/>
        <c:auto val="1"/>
        <c:lblAlgn val="ctr"/>
        <c:lblOffset val="100"/>
        <c:noMultiLvlLbl val="0"/>
      </c:catAx>
      <c:valAx>
        <c:axId val="158787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nl-BE"/>
          </a:p>
        </c:txPr>
        <c:crossAx val="158785536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8287377214015005"/>
          <c:y val="9.3844205005394074E-2"/>
          <c:w val="0.16250151928665349"/>
          <c:h val="0.15337842102847002"/>
        </c:manualLayout>
      </c:layout>
      <c:overlay val="0"/>
      <c:txPr>
        <a:bodyPr/>
        <a:lstStyle/>
        <a:p>
          <a:pPr>
            <a:defRPr sz="1200" b="1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5657417375081"/>
          <c:y val="7.7939210972955475E-2"/>
          <c:w val="0.8480532814361621"/>
          <c:h val="0.78552208432611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50-64</c:v>
                </c:pt>
              </c:strCache>
            </c:strRef>
          </c:tx>
          <c:invertIfNegative val="0"/>
          <c:cat>
            <c:strRef>
              <c:f>Sheet1!$B$1:$H$1</c:f>
              <c:strCache>
                <c:ptCount val="7"/>
                <c:pt idx="0">
                  <c:v>1990-00</c:v>
                </c:pt>
                <c:pt idx="1">
                  <c:v>2000-10</c:v>
                </c:pt>
                <c:pt idx="2">
                  <c:v>2010-20</c:v>
                </c:pt>
                <c:pt idx="3">
                  <c:v>2020-30</c:v>
                </c:pt>
                <c:pt idx="4">
                  <c:v>2030-40</c:v>
                </c:pt>
                <c:pt idx="5">
                  <c:v>2040-50</c:v>
                </c:pt>
                <c:pt idx="6">
                  <c:v>2050-60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19.222000000000001</c:v>
                </c:pt>
                <c:pt idx="1">
                  <c:v>374.88400000000001</c:v>
                </c:pt>
                <c:pt idx="2">
                  <c:v>217.37100000000001</c:v>
                </c:pt>
                <c:pt idx="3">
                  <c:v>-123.268</c:v>
                </c:pt>
                <c:pt idx="4">
                  <c:v>-67.543000000000006</c:v>
                </c:pt>
                <c:pt idx="5">
                  <c:v>13.282</c:v>
                </c:pt>
                <c:pt idx="6">
                  <c:v>-29.12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65-79</c:v>
                </c:pt>
              </c:strCache>
            </c:strRef>
          </c:tx>
          <c:invertIfNegative val="0"/>
          <c:cat>
            <c:strRef>
              <c:f>Sheet1!$B$1:$H$1</c:f>
              <c:strCache>
                <c:ptCount val="7"/>
                <c:pt idx="0">
                  <c:v>1990-00</c:v>
                </c:pt>
                <c:pt idx="1">
                  <c:v>2000-10</c:v>
                </c:pt>
                <c:pt idx="2">
                  <c:v>2010-20</c:v>
                </c:pt>
                <c:pt idx="3">
                  <c:v>2020-30</c:v>
                </c:pt>
                <c:pt idx="4">
                  <c:v>2030-40</c:v>
                </c:pt>
                <c:pt idx="5">
                  <c:v>2040-50</c:v>
                </c:pt>
                <c:pt idx="6">
                  <c:v>2050-60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211.197</c:v>
                </c:pt>
                <c:pt idx="1">
                  <c:v>-31.584</c:v>
                </c:pt>
                <c:pt idx="2">
                  <c:v>237.40600000000001</c:v>
                </c:pt>
                <c:pt idx="3">
                  <c:v>349.28699999999998</c:v>
                </c:pt>
                <c:pt idx="4">
                  <c:v>66.980999999999995</c:v>
                </c:pt>
                <c:pt idx="5">
                  <c:v>-98.87</c:v>
                </c:pt>
                <c:pt idx="6">
                  <c:v>52.040999999999997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80-94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1990-00</c:v>
                </c:pt>
                <c:pt idx="1">
                  <c:v>2000-10</c:v>
                </c:pt>
                <c:pt idx="2">
                  <c:v>2010-20</c:v>
                </c:pt>
                <c:pt idx="3">
                  <c:v>2020-30</c:v>
                </c:pt>
                <c:pt idx="4">
                  <c:v>2030-40</c:v>
                </c:pt>
                <c:pt idx="5">
                  <c:v>2040-50</c:v>
                </c:pt>
                <c:pt idx="6">
                  <c:v>2050-60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-1.262</c:v>
                </c:pt>
                <c:pt idx="1">
                  <c:v>171.96899999999999</c:v>
                </c:pt>
                <c:pt idx="2">
                  <c:v>98.936999999999998</c:v>
                </c:pt>
                <c:pt idx="3">
                  <c:v>122.514</c:v>
                </c:pt>
                <c:pt idx="4">
                  <c:v>259.86</c:v>
                </c:pt>
                <c:pt idx="5">
                  <c:v>188.53399999999999</c:v>
                </c:pt>
                <c:pt idx="6">
                  <c:v>7.5140000000000002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924800"/>
        <c:axId val="158926336"/>
      </c:barChart>
      <c:catAx>
        <c:axId val="158924800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200" b="1"/>
            </a:pPr>
            <a:endParaRPr lang="nl-BE"/>
          </a:p>
        </c:txPr>
        <c:crossAx val="158926336"/>
        <c:crosses val="autoZero"/>
        <c:auto val="1"/>
        <c:lblAlgn val="ctr"/>
        <c:lblOffset val="100"/>
        <c:noMultiLvlLbl val="0"/>
      </c:catAx>
      <c:valAx>
        <c:axId val="158926336"/>
        <c:scaling>
          <c:orientation val="minMax"/>
          <c:max val="400"/>
          <c:min val="-1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nl-BE"/>
          </a:p>
        </c:txPr>
        <c:crossAx val="158924800"/>
        <c:crosses val="autoZero"/>
        <c:crossBetween val="between"/>
        <c:majorUnit val="50"/>
        <c:minorUnit val="5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571546648073588"/>
          <c:y val="9.8523609071392168E-2"/>
          <c:w val="0.14346753617414157"/>
          <c:h val="0.17544677237545162"/>
        </c:manualLayout>
      </c:layout>
      <c:overlay val="0"/>
      <c:txPr>
        <a:bodyPr/>
        <a:lstStyle/>
        <a:p>
          <a:pPr>
            <a:defRPr sz="1200" b="1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913218487757601E-2"/>
          <c:y val="3.563437070372464E-2"/>
          <c:w val="0.89848657083560557"/>
          <c:h val="0.881194632898459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Matige beperkingen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65-74</c:v>
                </c:pt>
                <c:pt idx="1">
                  <c:v>75-84</c:v>
                </c:pt>
                <c:pt idx="2">
                  <c:v>+85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23.6</c:v>
                </c:pt>
                <c:pt idx="1">
                  <c:v>29.5</c:v>
                </c:pt>
                <c:pt idx="2">
                  <c:v>40.5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Ernstige beperkingen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65-74</c:v>
                </c:pt>
                <c:pt idx="1">
                  <c:v>75-84</c:v>
                </c:pt>
                <c:pt idx="2">
                  <c:v>+85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9.8000000000000007</c:v>
                </c:pt>
                <c:pt idx="1">
                  <c:v>18.600000000000001</c:v>
                </c:pt>
                <c:pt idx="2">
                  <c:v>24.1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312512"/>
        <c:axId val="159453568"/>
      </c:barChart>
      <c:catAx>
        <c:axId val="159312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nl-BE"/>
          </a:p>
        </c:txPr>
        <c:crossAx val="159453568"/>
        <c:crosses val="autoZero"/>
        <c:auto val="1"/>
        <c:lblAlgn val="ctr"/>
        <c:lblOffset val="100"/>
        <c:noMultiLvlLbl val="0"/>
      </c:catAx>
      <c:valAx>
        <c:axId val="159453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nl-BE"/>
          </a:p>
        </c:txPr>
        <c:crossAx val="159312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5324773532423404E-2"/>
          <c:y val="0.14579499719187644"/>
          <c:w val="0.43822530434339113"/>
          <c:h val="0.13016625867109166"/>
        </c:manualLayout>
      </c:layout>
      <c:overlay val="0"/>
      <c:txPr>
        <a:bodyPr/>
        <a:lstStyle/>
        <a:p>
          <a:pPr>
            <a:defRPr sz="1200" b="1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72622629887836"/>
          <c:y val="4.6223284409530274E-2"/>
          <c:w val="0.88214417422212443"/>
          <c:h val="0.7971678816230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België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Pensioen-     uitgaven</c:v>
                </c:pt>
                <c:pt idx="1">
                  <c:v>Uitgaven gezondheidszorg</c:v>
                </c:pt>
                <c:pt idx="2">
                  <c:v>Uitgaven langdurige zorg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5.6</c:v>
                </c:pt>
                <c:pt idx="1">
                  <c:v>0.4</c:v>
                </c:pt>
                <c:pt idx="2">
                  <c:v>2.7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Eurozone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Pensioen-     uitgaven</c:v>
                </c:pt>
                <c:pt idx="1">
                  <c:v>Uitgaven gezondheidszorg</c:v>
                </c:pt>
                <c:pt idx="2">
                  <c:v>Uitgaven langdurige zorg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523584"/>
        <c:axId val="159525120"/>
      </c:barChart>
      <c:catAx>
        <c:axId val="159523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+mn-lt"/>
              </a:defRPr>
            </a:pPr>
            <a:endParaRPr lang="nl-BE"/>
          </a:p>
        </c:txPr>
        <c:crossAx val="159525120"/>
        <c:crosses val="autoZero"/>
        <c:auto val="1"/>
        <c:lblAlgn val="ctr"/>
        <c:lblOffset val="100"/>
        <c:noMultiLvlLbl val="0"/>
      </c:catAx>
      <c:valAx>
        <c:axId val="159525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nl-BE"/>
          </a:p>
        </c:txPr>
        <c:crossAx val="159523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989301575632644"/>
          <c:y val="0.17292908952813918"/>
          <c:w val="0.20520080975154281"/>
          <c:h val="0.11856041039809334"/>
        </c:manualLayout>
      </c:layout>
      <c:overlay val="0"/>
      <c:txPr>
        <a:bodyPr/>
        <a:lstStyle/>
        <a:p>
          <a:pPr>
            <a:defRPr sz="1200" b="1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13955659825888"/>
          <c:y val="4.91145020059814E-2"/>
          <c:w val="0.85462159612072519"/>
          <c:h val="0.718065592481486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instellingen</c:v>
                </c:pt>
              </c:strCache>
            </c:strRef>
          </c:tx>
          <c:invertIfNegative val="0"/>
          <c:cat>
            <c:strRef>
              <c:f>Sheet1!$A$2:$A$17</c:f>
              <c:strCache>
                <c:ptCount val="16"/>
                <c:pt idx="0">
                  <c:v>Zwitserland</c:v>
                </c:pt>
                <c:pt idx="1">
                  <c:v>Nederland</c:v>
                </c:pt>
                <c:pt idx="2">
                  <c:v>Noorwegen</c:v>
                </c:pt>
                <c:pt idx="3">
                  <c:v>Denemarken</c:v>
                </c:pt>
                <c:pt idx="4">
                  <c:v>Zweden</c:v>
                </c:pt>
                <c:pt idx="5">
                  <c:v>België</c:v>
                </c:pt>
                <c:pt idx="6">
                  <c:v>Tsjechië</c:v>
                </c:pt>
                <c:pt idx="7">
                  <c:v>Luxemburg</c:v>
                </c:pt>
                <c:pt idx="8">
                  <c:v>Finland</c:v>
                </c:pt>
                <c:pt idx="9">
                  <c:v>Duitsland</c:v>
                </c:pt>
                <c:pt idx="10">
                  <c:v>Frankrijk</c:v>
                </c:pt>
                <c:pt idx="11">
                  <c:v>Hongarije</c:v>
                </c:pt>
                <c:pt idx="12">
                  <c:v>Italië</c:v>
                </c:pt>
                <c:pt idx="13">
                  <c:v>Spanje</c:v>
                </c:pt>
                <c:pt idx="14">
                  <c:v>Slovenië</c:v>
                </c:pt>
                <c:pt idx="15">
                  <c:v>Estland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6.2</c:v>
                </c:pt>
                <c:pt idx="1">
                  <c:v>6.4</c:v>
                </c:pt>
                <c:pt idx="2">
                  <c:v>5.2</c:v>
                </c:pt>
                <c:pt idx="3">
                  <c:v>4.3</c:v>
                </c:pt>
                <c:pt idx="4">
                  <c:v>4.9000000000000004</c:v>
                </c:pt>
                <c:pt idx="5">
                  <c:v>6.6</c:v>
                </c:pt>
                <c:pt idx="6">
                  <c:v>2.2000000000000002</c:v>
                </c:pt>
                <c:pt idx="7">
                  <c:v>5.3</c:v>
                </c:pt>
                <c:pt idx="8">
                  <c:v>4.9000000000000004</c:v>
                </c:pt>
                <c:pt idx="9">
                  <c:v>3.9</c:v>
                </c:pt>
                <c:pt idx="10">
                  <c:v>4.3</c:v>
                </c:pt>
                <c:pt idx="11">
                  <c:v>3</c:v>
                </c:pt>
                <c:pt idx="12">
                  <c:v>3.2</c:v>
                </c:pt>
                <c:pt idx="13">
                  <c:v>1.7</c:v>
                </c:pt>
                <c:pt idx="14">
                  <c:v>5</c:v>
                </c:pt>
                <c:pt idx="15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Thuiszorg</c:v>
                </c:pt>
              </c:strCache>
            </c:strRef>
          </c:tx>
          <c:invertIfNegative val="0"/>
          <c:cat>
            <c:strRef>
              <c:f>Sheet1!$A$2:$A$17</c:f>
              <c:strCache>
                <c:ptCount val="16"/>
                <c:pt idx="0">
                  <c:v>Zwitserland</c:v>
                </c:pt>
                <c:pt idx="1">
                  <c:v>Nederland</c:v>
                </c:pt>
                <c:pt idx="2">
                  <c:v>Noorwegen</c:v>
                </c:pt>
                <c:pt idx="3">
                  <c:v>Denemarken</c:v>
                </c:pt>
                <c:pt idx="4">
                  <c:v>Zweden</c:v>
                </c:pt>
                <c:pt idx="5">
                  <c:v>België</c:v>
                </c:pt>
                <c:pt idx="6">
                  <c:v>Tsjechië</c:v>
                </c:pt>
                <c:pt idx="7">
                  <c:v>Luxemburg</c:v>
                </c:pt>
                <c:pt idx="8">
                  <c:v>Finland</c:v>
                </c:pt>
                <c:pt idx="9">
                  <c:v>Duitsland</c:v>
                </c:pt>
                <c:pt idx="10">
                  <c:v>Frankrijk</c:v>
                </c:pt>
                <c:pt idx="11">
                  <c:v>Hongarije</c:v>
                </c:pt>
                <c:pt idx="12">
                  <c:v>Italië</c:v>
                </c:pt>
                <c:pt idx="13">
                  <c:v>Spanje</c:v>
                </c:pt>
                <c:pt idx="14">
                  <c:v>Slovenië</c:v>
                </c:pt>
                <c:pt idx="15">
                  <c:v>Estland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14.1</c:v>
                </c:pt>
                <c:pt idx="1">
                  <c:v>12.7</c:v>
                </c:pt>
                <c:pt idx="2">
                  <c:v>12.2</c:v>
                </c:pt>
                <c:pt idx="3">
                  <c:v>12.4</c:v>
                </c:pt>
                <c:pt idx="4">
                  <c:v>11.4</c:v>
                </c:pt>
                <c:pt idx="5">
                  <c:v>7.4</c:v>
                </c:pt>
                <c:pt idx="6">
                  <c:v>10.9</c:v>
                </c:pt>
                <c:pt idx="7">
                  <c:v>7.7</c:v>
                </c:pt>
                <c:pt idx="8">
                  <c:v>7.4</c:v>
                </c:pt>
                <c:pt idx="9">
                  <c:v>7.8</c:v>
                </c:pt>
                <c:pt idx="10">
                  <c:v>6.9</c:v>
                </c:pt>
                <c:pt idx="11">
                  <c:v>8.1999999999999993</c:v>
                </c:pt>
                <c:pt idx="12">
                  <c:v>4.0999999999999996</c:v>
                </c:pt>
                <c:pt idx="13">
                  <c:v>5.5</c:v>
                </c:pt>
                <c:pt idx="14">
                  <c:v>1.7</c:v>
                </c:pt>
                <c:pt idx="15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609792"/>
        <c:axId val="160611328"/>
      </c:barChart>
      <c:catAx>
        <c:axId val="160609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1200" b="1"/>
            </a:pPr>
            <a:endParaRPr lang="nl-BE"/>
          </a:p>
        </c:txPr>
        <c:crossAx val="160611328"/>
        <c:crosses val="autoZero"/>
        <c:auto val="1"/>
        <c:lblAlgn val="ctr"/>
        <c:lblOffset val="100"/>
        <c:tickLblSkip val="1"/>
        <c:noMultiLvlLbl val="0"/>
      </c:catAx>
      <c:valAx>
        <c:axId val="160611328"/>
        <c:scaling>
          <c:orientation val="minMax"/>
          <c:max val="22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nl-BE"/>
          </a:p>
        </c:txPr>
        <c:crossAx val="160609792"/>
        <c:crosses val="autoZero"/>
        <c:crossBetween val="between"/>
        <c:majorUnit val="5"/>
        <c:minorUnit val="5"/>
      </c:valAx>
    </c:plotArea>
    <c:legend>
      <c:legendPos val="r"/>
      <c:layout>
        <c:manualLayout>
          <c:xMode val="edge"/>
          <c:yMode val="edge"/>
          <c:x val="0.61586528464885271"/>
          <c:y val="0.18051009729288697"/>
          <c:w val="0.27825695487910612"/>
          <c:h val="0.11856041039809333"/>
        </c:manualLayout>
      </c:layout>
      <c:overlay val="0"/>
      <c:txPr>
        <a:bodyPr/>
        <a:lstStyle/>
        <a:p>
          <a:pPr>
            <a:defRPr sz="1200" b="1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00983511372593E-2"/>
          <c:y val="0.15981380268642889"/>
          <c:w val="0.75867474804927038"/>
          <c:h val="0.74194441871236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'C:\Bvh_h000\Dcs_07n8\Gce_y64h\1_Data\Interne_Werking\Personal\JVG\Spaarcampagne 2014\[Healthy life years.xlsx]Sheet5'!$B$24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'C:\Bvh_h000\Dcs_07n8\Gce_y64h\1_Data\Interne_Werking\Personal\JVG\Spaarcampagne 2014\[Healthy life years.xlsx]Sheet5'!$A$25:$A$29</c:f>
              <c:strCache>
                <c:ptCount val="5"/>
                <c:pt idx="0">
                  <c:v>Mannen</c:v>
                </c:pt>
                <c:pt idx="1">
                  <c:v>Vrouwen</c:v>
                </c:pt>
                <c:pt idx="3">
                  <c:v>Mannen</c:v>
                </c:pt>
                <c:pt idx="4">
                  <c:v>Vrouwen</c:v>
                </c:pt>
              </c:strCache>
            </c:strRef>
          </c:cat>
          <c:val>
            <c:numRef>
              <c:f>'C:\Bvh_h000\Dcs_07n8\Gce_y64h\1_Data\Interne_Werking\Personal\JVG\Spaarcampagne 2014\[Healthy life years.xlsx]Sheet5'!$B$25:$B$29</c:f>
              <c:numCache>
                <c:formatCode>General</c:formatCode>
                <c:ptCount val="5"/>
                <c:pt idx="0">
                  <c:v>73.8</c:v>
                </c:pt>
                <c:pt idx="1">
                  <c:v>73.7</c:v>
                </c:pt>
                <c:pt idx="3">
                  <c:v>81.5</c:v>
                </c:pt>
                <c:pt idx="4">
                  <c:v>85.2</c:v>
                </c:pt>
              </c:numCache>
            </c:numRef>
          </c:val>
        </c:ser>
        <c:ser>
          <c:idx val="1"/>
          <c:order val="1"/>
          <c:tx>
            <c:strRef>
              <c:f>'C:\Bvh_h000\Dcs_07n8\Gce_y64h\1_Data\Interne_Werking\Personal\JVG\Spaarcampagne 2014\[Healthy life years.xlsx]Sheet5'!$C$24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'C:\Bvh_h000\Dcs_07n8\Gce_y64h\1_Data\Interne_Werking\Personal\JVG\Spaarcampagne 2014\[Healthy life years.xlsx]Sheet5'!$A$25:$A$29</c:f>
              <c:strCache>
                <c:ptCount val="5"/>
                <c:pt idx="0">
                  <c:v>Mannen</c:v>
                </c:pt>
                <c:pt idx="1">
                  <c:v>Vrouwen</c:v>
                </c:pt>
                <c:pt idx="3">
                  <c:v>Mannen</c:v>
                </c:pt>
                <c:pt idx="4">
                  <c:v>Vrouwen</c:v>
                </c:pt>
              </c:strCache>
            </c:strRef>
          </c:cat>
          <c:val>
            <c:numRef>
              <c:f>'C:\Bvh_h000\Dcs_07n8\Gce_y64h\1_Data\Interne_Werking\Personal\JVG\Spaarcampagne 2014\[Healthy life years.xlsx]Sheet5'!$C$25:$C$29</c:f>
              <c:numCache>
                <c:formatCode>General</c:formatCode>
                <c:ptCount val="5"/>
                <c:pt idx="0">
                  <c:v>75.400000000000006</c:v>
                </c:pt>
                <c:pt idx="1">
                  <c:v>75.400000000000006</c:v>
                </c:pt>
                <c:pt idx="3">
                  <c:v>82.3</c:v>
                </c:pt>
                <c:pt idx="4">
                  <c:v>85.9</c:v>
                </c:pt>
              </c:numCache>
            </c:numRef>
          </c:val>
        </c:ser>
        <c:ser>
          <c:idx val="2"/>
          <c:order val="2"/>
          <c:tx>
            <c:strRef>
              <c:f>'C:\Bvh_h000\Dcs_07n8\Gce_y64h\1_Data\Interne_Werking\Personal\JVG\Spaarcampagne 2014\[Healthy life years.xlsx]Sheet5'!$D$24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'C:\Bvh_h000\Dcs_07n8\Gce_y64h\1_Data\Interne_Werking\Personal\JVG\Spaarcampagne 2014\[Healthy life years.xlsx]Sheet5'!$A$25:$A$29</c:f>
              <c:strCache>
                <c:ptCount val="5"/>
                <c:pt idx="0">
                  <c:v>Mannen</c:v>
                </c:pt>
                <c:pt idx="1">
                  <c:v>Vrouwen</c:v>
                </c:pt>
                <c:pt idx="3">
                  <c:v>Mannen</c:v>
                </c:pt>
                <c:pt idx="4">
                  <c:v>Vrouwen</c:v>
                </c:pt>
              </c:strCache>
            </c:strRef>
          </c:cat>
          <c:val>
            <c:numRef>
              <c:f>'C:\Bvh_h000\Dcs_07n8\Gce_y64h\1_Data\Interne_Werking\Personal\JVG\Spaarcampagne 2014\[Healthy life years.xlsx]Sheet5'!$D$25:$D$29</c:f>
              <c:numCache>
                <c:formatCode>General</c:formatCode>
                <c:ptCount val="5"/>
                <c:pt idx="0">
                  <c:v>75.7</c:v>
                </c:pt>
                <c:pt idx="1">
                  <c:v>76.099999999999994</c:v>
                </c:pt>
                <c:pt idx="3">
                  <c:v>82.7</c:v>
                </c:pt>
                <c:pt idx="4">
                  <c:v>86.3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101888"/>
        <c:axId val="116103424"/>
      </c:barChart>
      <c:catAx>
        <c:axId val="1161018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16103424"/>
        <c:crosses val="autoZero"/>
        <c:auto val="1"/>
        <c:lblAlgn val="ctr"/>
        <c:lblOffset val="100"/>
        <c:noMultiLvlLbl val="0"/>
      </c:catAx>
      <c:valAx>
        <c:axId val="116103424"/>
        <c:scaling>
          <c:orientation val="minMax"/>
          <c:min val="65"/>
        </c:scaling>
        <c:delete val="0"/>
        <c:axPos val="l"/>
        <c:numFmt formatCode="General" sourceLinked="1"/>
        <c:majorTickMark val="none"/>
        <c:minorTickMark val="none"/>
        <c:tickLblPos val="nextTo"/>
        <c:crossAx val="116101888"/>
        <c:crosses val="autoZero"/>
        <c:crossBetween val="between"/>
        <c:majorUnit val="4"/>
        <c:minorUnit val="4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778146124059893E-2"/>
          <c:y val="7.3220199457589369E-2"/>
          <c:w val="0.85627866398841868"/>
          <c:h val="0.77160046780353886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50-64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Sheet1!$B$1:$BT$1</c:f>
              <c:strCache>
                <c:ptCount val="7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</c:strCache>
            </c:strRef>
          </c:cat>
          <c:val>
            <c:numRef>
              <c:f>Sheet1!$B$2:$BT$2</c:f>
              <c:numCache>
                <c:formatCode>0.0</c:formatCode>
                <c:ptCount val="71"/>
                <c:pt idx="0" formatCode="General">
                  <c:v>17.2</c:v>
                </c:pt>
                <c:pt idx="1">
                  <c:v>16.969532816493484</c:v>
                </c:pt>
                <c:pt idx="2">
                  <c:v>16.622834750399544</c:v>
                </c:pt>
                <c:pt idx="3">
                  <c:v>16.372782785289182</c:v>
                </c:pt>
                <c:pt idx="4">
                  <c:v>16.265983778637196</c:v>
                </c:pt>
                <c:pt idx="5">
                  <c:v>16.215408919573559</c:v>
                </c:pt>
                <c:pt idx="6">
                  <c:v>16.126623488977227</c:v>
                </c:pt>
                <c:pt idx="7">
                  <c:v>16.246453127000322</c:v>
                </c:pt>
                <c:pt idx="8">
                  <c:v>16.378137379487033</c:v>
                </c:pt>
                <c:pt idx="9">
                  <c:v>16.56652716846855</c:v>
                </c:pt>
                <c:pt idx="10">
                  <c:v>16.739435213205088</c:v>
                </c:pt>
                <c:pt idx="11">
                  <c:v>16.94822015364478</c:v>
                </c:pt>
                <c:pt idx="12">
                  <c:v>17.121659404106317</c:v>
                </c:pt>
                <c:pt idx="13">
                  <c:v>17.331479693977624</c:v>
                </c:pt>
                <c:pt idx="14">
                  <c:v>17.523030281286221</c:v>
                </c:pt>
                <c:pt idx="15">
                  <c:v>17.749763255309382</c:v>
                </c:pt>
                <c:pt idx="16">
                  <c:v>18.051194410021441</c:v>
                </c:pt>
                <c:pt idx="17">
                  <c:v>18.456589586277488</c:v>
                </c:pt>
                <c:pt idx="18">
                  <c:v>18.799992425141554</c:v>
                </c:pt>
                <c:pt idx="19">
                  <c:v>19.04007037983536</c:v>
                </c:pt>
                <c:pt idx="20">
                  <c:v>19.269993602342456</c:v>
                </c:pt>
                <c:pt idx="21">
                  <c:v>19.468726264159777</c:v>
                </c:pt>
                <c:pt idx="22">
                  <c:v>19.526007190320215</c:v>
                </c:pt>
                <c:pt idx="23">
                  <c:v>19.612220454984048</c:v>
                </c:pt>
                <c:pt idx="24">
                  <c:v>19.735316749171094</c:v>
                </c:pt>
                <c:pt idx="25">
                  <c:v>19.895801268266059</c:v>
                </c:pt>
                <c:pt idx="26">
                  <c:v>20.006196171315715</c:v>
                </c:pt>
                <c:pt idx="27">
                  <c:v>20.094856960396292</c:v>
                </c:pt>
                <c:pt idx="28">
                  <c:v>20.104979096895999</c:v>
                </c:pt>
                <c:pt idx="29">
                  <c:v>20.099094274173297</c:v>
                </c:pt>
                <c:pt idx="30">
                  <c:v>20.072342315502421</c:v>
                </c:pt>
                <c:pt idx="31">
                  <c:v>20.034940289683046</c:v>
                </c:pt>
                <c:pt idx="32">
                  <c:v>19.974104654757788</c:v>
                </c:pt>
                <c:pt idx="33">
                  <c:v>19.866934691028444</c:v>
                </c:pt>
                <c:pt idx="34">
                  <c:v>19.700723885462136</c:v>
                </c:pt>
                <c:pt idx="35">
                  <c:v>19.480298669507238</c:v>
                </c:pt>
                <c:pt idx="36">
                  <c:v>19.237429052450125</c:v>
                </c:pt>
                <c:pt idx="37">
                  <c:v>19.004703805909898</c:v>
                </c:pt>
                <c:pt idx="38">
                  <c:v>18.790730775581178</c:v>
                </c:pt>
                <c:pt idx="39">
                  <c:v>18.571275265143701</c:v>
                </c:pt>
                <c:pt idx="40">
                  <c:v>18.352382230266173</c:v>
                </c:pt>
                <c:pt idx="41">
                  <c:v>18.191641316154858</c:v>
                </c:pt>
                <c:pt idx="42">
                  <c:v>18.059533087372071</c:v>
                </c:pt>
                <c:pt idx="43">
                  <c:v>17.946358921670829</c:v>
                </c:pt>
                <c:pt idx="44">
                  <c:v>17.824932834557753</c:v>
                </c:pt>
                <c:pt idx="45">
                  <c:v>17.70015879856706</c:v>
                </c:pt>
                <c:pt idx="46">
                  <c:v>17.557293480334042</c:v>
                </c:pt>
                <c:pt idx="47">
                  <c:v>17.456505165333432</c:v>
                </c:pt>
                <c:pt idx="48">
                  <c:v>17.385801666846483</c:v>
                </c:pt>
                <c:pt idx="49">
                  <c:v>17.371225697256975</c:v>
                </c:pt>
                <c:pt idx="50">
                  <c:v>17.394770473715621</c:v>
                </c:pt>
                <c:pt idx="51">
                  <c:v>17.468027048400909</c:v>
                </c:pt>
                <c:pt idx="52">
                  <c:v>17.534589290353885</c:v>
                </c:pt>
                <c:pt idx="53">
                  <c:v>17.575015103876883</c:v>
                </c:pt>
                <c:pt idx="54">
                  <c:v>17.567140375836331</c:v>
                </c:pt>
                <c:pt idx="55">
                  <c:v>17.509661763469659</c:v>
                </c:pt>
                <c:pt idx="56">
                  <c:v>17.431692405335557</c:v>
                </c:pt>
                <c:pt idx="57">
                  <c:v>17.367364409513904</c:v>
                </c:pt>
                <c:pt idx="58">
                  <c:v>17.31893743314475</c:v>
                </c:pt>
                <c:pt idx="59">
                  <c:v>17.275869092922829</c:v>
                </c:pt>
                <c:pt idx="60">
                  <c:v>17.230310743456208</c:v>
                </c:pt>
                <c:pt idx="61">
                  <c:v>17.20559717016523</c:v>
                </c:pt>
                <c:pt idx="62">
                  <c:v>17.142066752491022</c:v>
                </c:pt>
                <c:pt idx="63">
                  <c:v>17.060839842962746</c:v>
                </c:pt>
                <c:pt idx="64">
                  <c:v>16.970440518108084</c:v>
                </c:pt>
                <c:pt idx="65">
                  <c:v>16.89819931084925</c:v>
                </c:pt>
                <c:pt idx="66">
                  <c:v>16.821598291839088</c:v>
                </c:pt>
                <c:pt idx="67">
                  <c:v>16.76051462375457</c:v>
                </c:pt>
                <c:pt idx="68">
                  <c:v>16.717493029493063</c:v>
                </c:pt>
                <c:pt idx="69">
                  <c:v>16.72681344784359</c:v>
                </c:pt>
                <c:pt idx="70">
                  <c:v>16.76587437845787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65-79</c:v>
                </c:pt>
              </c:strCache>
            </c:strRef>
          </c:tx>
          <c:cat>
            <c:strRef>
              <c:f>Sheet1!$B$1:$BT$1</c:f>
              <c:strCache>
                <c:ptCount val="7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</c:strCache>
            </c:strRef>
          </c:cat>
          <c:val>
            <c:numRef>
              <c:f>Sheet1!$B$3:$BT$3</c:f>
              <c:numCache>
                <c:formatCode>0.0</c:formatCode>
                <c:ptCount val="71"/>
                <c:pt idx="0" formatCode="General">
                  <c:v>11.4</c:v>
                </c:pt>
                <c:pt idx="1">
                  <c:v>11.488944350015897</c:v>
                </c:pt>
                <c:pt idx="2">
                  <c:v>11.628830062511494</c:v>
                </c:pt>
                <c:pt idx="3">
                  <c:v>11.714795687343639</c:v>
                </c:pt>
                <c:pt idx="4">
                  <c:v>11.821528773796409</c:v>
                </c:pt>
                <c:pt idx="5">
                  <c:v>11.946874875994192</c:v>
                </c:pt>
                <c:pt idx="6">
                  <c:v>12.218419179167759</c:v>
                </c:pt>
                <c:pt idx="7">
                  <c:v>12.541904181873637</c:v>
                </c:pt>
                <c:pt idx="8">
                  <c:v>12.889403178724571</c:v>
                </c:pt>
                <c:pt idx="9">
                  <c:v>13.158279151481258</c:v>
                </c:pt>
                <c:pt idx="10">
                  <c:v>13.2687149291172</c:v>
                </c:pt>
                <c:pt idx="11">
                  <c:v>13.196213267826865</c:v>
                </c:pt>
                <c:pt idx="12">
                  <c:v>13.105228315983211</c:v>
                </c:pt>
                <c:pt idx="13">
                  <c:v>13.038937241619323</c:v>
                </c:pt>
                <c:pt idx="14">
                  <c:v>12.999502424921038</c:v>
                </c:pt>
                <c:pt idx="15">
                  <c:v>12.941481460775053</c:v>
                </c:pt>
                <c:pt idx="16">
                  <c:v>12.778196054524516</c:v>
                </c:pt>
                <c:pt idx="17">
                  <c:v>12.531709001076477</c:v>
                </c:pt>
                <c:pt idx="18">
                  <c:v>12.36082838201961</c:v>
                </c:pt>
                <c:pt idx="19">
                  <c:v>12.276194355477687</c:v>
                </c:pt>
                <c:pt idx="20">
                  <c:v>12.241906179067067</c:v>
                </c:pt>
                <c:pt idx="21">
                  <c:v>12.143116604052901</c:v>
                </c:pt>
                <c:pt idx="22">
                  <c:v>12.250501724002325</c:v>
                </c:pt>
                <c:pt idx="23">
                  <c:v>12.361469659051165</c:v>
                </c:pt>
                <c:pt idx="24">
                  <c:v>12.527694757600246</c:v>
                </c:pt>
                <c:pt idx="25">
                  <c:v>12.677152905431527</c:v>
                </c:pt>
                <c:pt idx="26">
                  <c:v>12.846444869144664</c:v>
                </c:pt>
                <c:pt idx="27">
                  <c:v>13.009472465107827</c:v>
                </c:pt>
                <c:pt idx="28">
                  <c:v>13.206770400193296</c:v>
                </c:pt>
                <c:pt idx="29">
                  <c:v>13.392884068545202</c:v>
                </c:pt>
                <c:pt idx="30">
                  <c:v>13.616009551643534</c:v>
                </c:pt>
                <c:pt idx="31">
                  <c:v>13.91048366422725</c:v>
                </c:pt>
                <c:pt idx="32">
                  <c:v>14.276291474456896</c:v>
                </c:pt>
                <c:pt idx="33">
                  <c:v>14.608029846411586</c:v>
                </c:pt>
                <c:pt idx="34">
                  <c:v>14.884582706939838</c:v>
                </c:pt>
                <c:pt idx="35">
                  <c:v>15.151955110806114</c:v>
                </c:pt>
                <c:pt idx="36">
                  <c:v>15.408777237304683</c:v>
                </c:pt>
                <c:pt idx="37">
                  <c:v>15.559217491431843</c:v>
                </c:pt>
                <c:pt idx="38">
                  <c:v>15.714803473968193</c:v>
                </c:pt>
                <c:pt idx="39">
                  <c:v>15.887209784308173</c:v>
                </c:pt>
                <c:pt idx="40">
                  <c:v>16.088776704017906</c:v>
                </c:pt>
                <c:pt idx="41">
                  <c:v>16.246576863327604</c:v>
                </c:pt>
                <c:pt idx="42">
                  <c:v>16.377625794866233</c:v>
                </c:pt>
                <c:pt idx="43">
                  <c:v>16.443183035772403</c:v>
                </c:pt>
                <c:pt idx="44">
                  <c:v>16.491423329572619</c:v>
                </c:pt>
                <c:pt idx="45">
                  <c:v>16.522992563814327</c:v>
                </c:pt>
                <c:pt idx="46">
                  <c:v>16.547294283545629</c:v>
                </c:pt>
                <c:pt idx="47">
                  <c:v>16.551135655379415</c:v>
                </c:pt>
                <c:pt idx="48">
                  <c:v>16.513316999405575</c:v>
                </c:pt>
                <c:pt idx="49">
                  <c:v>16.424144530923034</c:v>
                </c:pt>
                <c:pt idx="50">
                  <c:v>16.286950162229349</c:v>
                </c:pt>
                <c:pt idx="51">
                  <c:v>16.129158289451706</c:v>
                </c:pt>
                <c:pt idx="52">
                  <c:v>15.978379506874269</c:v>
                </c:pt>
                <c:pt idx="53">
                  <c:v>15.842809417621009</c:v>
                </c:pt>
                <c:pt idx="54">
                  <c:v>15.704544699152171</c:v>
                </c:pt>
                <c:pt idx="55">
                  <c:v>15.567516645286677</c:v>
                </c:pt>
                <c:pt idx="56">
                  <c:v>15.478256961831372</c:v>
                </c:pt>
                <c:pt idx="57">
                  <c:v>15.411906351513569</c:v>
                </c:pt>
                <c:pt idx="58">
                  <c:v>15.358537333335715</c:v>
                </c:pt>
                <c:pt idx="59">
                  <c:v>15.297063237051015</c:v>
                </c:pt>
                <c:pt idx="60">
                  <c:v>15.232016864682116</c:v>
                </c:pt>
                <c:pt idx="61">
                  <c:v>15.150861391299863</c:v>
                </c:pt>
                <c:pt idx="62">
                  <c:v>15.106240735054277</c:v>
                </c:pt>
                <c:pt idx="63">
                  <c:v>15.086829991857925</c:v>
                </c:pt>
                <c:pt idx="64">
                  <c:v>15.115449467329706</c:v>
                </c:pt>
                <c:pt idx="65">
                  <c:v>15.175644035634772</c:v>
                </c:pt>
                <c:pt idx="66">
                  <c:v>15.27774476766519</c:v>
                </c:pt>
                <c:pt idx="67">
                  <c:v>15.372974562861453</c:v>
                </c:pt>
                <c:pt idx="68">
                  <c:v>15.442397562897122</c:v>
                </c:pt>
                <c:pt idx="69">
                  <c:v>15.465986147581074</c:v>
                </c:pt>
                <c:pt idx="70">
                  <c:v>15.442576965497723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80-94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strRef>
              <c:f>Sheet1!$B$1:$BT$1</c:f>
              <c:strCache>
                <c:ptCount val="7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  <c:pt idx="61">
                  <c:v>2051</c:v>
                </c:pt>
                <c:pt idx="62">
                  <c:v>2052</c:v>
                </c:pt>
                <c:pt idx="63">
                  <c:v>2053</c:v>
                </c:pt>
                <c:pt idx="64">
                  <c:v>2054</c:v>
                </c:pt>
                <c:pt idx="65">
                  <c:v>2055</c:v>
                </c:pt>
                <c:pt idx="66">
                  <c:v>2056</c:v>
                </c:pt>
                <c:pt idx="67">
                  <c:v>2057</c:v>
                </c:pt>
                <c:pt idx="68">
                  <c:v>2058</c:v>
                </c:pt>
                <c:pt idx="69">
                  <c:v>2059</c:v>
                </c:pt>
                <c:pt idx="70">
                  <c:v>2060</c:v>
                </c:pt>
              </c:strCache>
            </c:strRef>
          </c:cat>
          <c:val>
            <c:numRef>
              <c:f>Sheet1!$B$4:$BT$4</c:f>
              <c:numCache>
                <c:formatCode>0.0</c:formatCode>
                <c:ptCount val="71"/>
                <c:pt idx="0" formatCode="General">
                  <c:v>3.5</c:v>
                </c:pt>
                <c:pt idx="1">
                  <c:v>3.4771990517649241</c:v>
                </c:pt>
                <c:pt idx="2">
                  <c:v>3.5316813605112829</c:v>
                </c:pt>
                <c:pt idx="3">
                  <c:v>3.6121521378096979</c:v>
                </c:pt>
                <c:pt idx="4">
                  <c:v>3.6677708551079631</c:v>
                </c:pt>
                <c:pt idx="5">
                  <c:v>3.7376756736587677</c:v>
                </c:pt>
                <c:pt idx="6">
                  <c:v>3.7286231642227428</c:v>
                </c:pt>
                <c:pt idx="7">
                  <c:v>3.6258191312562769</c:v>
                </c:pt>
                <c:pt idx="8">
                  <c:v>3.488155330356435</c:v>
                </c:pt>
                <c:pt idx="9">
                  <c:v>3.3632890244446898</c:v>
                </c:pt>
                <c:pt idx="10">
                  <c:v>3.3792570332212302</c:v>
                </c:pt>
                <c:pt idx="11">
                  <c:v>3.5500662839869848</c:v>
                </c:pt>
                <c:pt idx="12">
                  <c:v>3.722824808615167</c:v>
                </c:pt>
                <c:pt idx="13">
                  <c:v>3.8649191702771883</c:v>
                </c:pt>
                <c:pt idx="14">
                  <c:v>4.0071963226575757</c:v>
                </c:pt>
                <c:pt idx="15">
                  <c:v>4.1672330796951744</c:v>
                </c:pt>
                <c:pt idx="16">
                  <c:v>4.3109269551805847</c:v>
                </c:pt>
                <c:pt idx="17">
                  <c:v>4.4463648564972251</c:v>
                </c:pt>
                <c:pt idx="18">
                  <c:v>4.5678271387303448</c:v>
                </c:pt>
                <c:pt idx="19">
                  <c:v>4.6707826966785335</c:v>
                </c:pt>
                <c:pt idx="20">
                  <c:v>4.7783998106994474</c:v>
                </c:pt>
                <c:pt idx="21">
                  <c:v>4.9122905059561148</c:v>
                </c:pt>
                <c:pt idx="22">
                  <c:v>5.0563667027064643</c:v>
                </c:pt>
                <c:pt idx="23">
                  <c:v>5.168694165549355</c:v>
                </c:pt>
                <c:pt idx="24">
                  <c:v>5.231207597617944</c:v>
                </c:pt>
                <c:pt idx="25">
                  <c:v>5.2699597189972724</c:v>
                </c:pt>
                <c:pt idx="26">
                  <c:v>5.2744487269039704</c:v>
                </c:pt>
                <c:pt idx="27">
                  <c:v>5.2817879751999408</c:v>
                </c:pt>
                <c:pt idx="28">
                  <c:v>5.302292528264144</c:v>
                </c:pt>
                <c:pt idx="29">
                  <c:v>5.3422675461488183</c:v>
                </c:pt>
                <c:pt idx="30">
                  <c:v>5.3693267642284406</c:v>
                </c:pt>
                <c:pt idx="31">
                  <c:v>5.3445400640739535</c:v>
                </c:pt>
                <c:pt idx="32">
                  <c:v>5.2620580973403284</c:v>
                </c:pt>
                <c:pt idx="33">
                  <c:v>5.2339376892364644</c:v>
                </c:pt>
                <c:pt idx="34">
                  <c:v>5.281500401254446</c:v>
                </c:pt>
                <c:pt idx="35">
                  <c:v>5.3630346979675583</c:v>
                </c:pt>
                <c:pt idx="36">
                  <c:v>5.4415529828616593</c:v>
                </c:pt>
                <c:pt idx="37">
                  <c:v>5.6410225535244374</c:v>
                </c:pt>
                <c:pt idx="38">
                  <c:v>5.8332832421674112</c:v>
                </c:pt>
                <c:pt idx="39">
                  <c:v>6.03277211471159</c:v>
                </c:pt>
                <c:pt idx="40">
                  <c:v>6.2164492075934632</c:v>
                </c:pt>
                <c:pt idx="41">
                  <c:v>6.3998756945850168</c:v>
                </c:pt>
                <c:pt idx="42">
                  <c:v>6.5716023899291001</c:v>
                </c:pt>
                <c:pt idx="43">
                  <c:v>6.7657852160500314</c:v>
                </c:pt>
                <c:pt idx="44">
                  <c:v>6.9544259089553888</c:v>
                </c:pt>
                <c:pt idx="45">
                  <c:v>7.1544752187509246</c:v>
                </c:pt>
                <c:pt idx="46">
                  <c:v>7.3681690646829026</c:v>
                </c:pt>
                <c:pt idx="47">
                  <c:v>7.5882380626755079</c:v>
                </c:pt>
                <c:pt idx="48">
                  <c:v>7.801298189826479</c:v>
                </c:pt>
                <c:pt idx="49">
                  <c:v>8.0063528699958546</c:v>
                </c:pt>
                <c:pt idx="50">
                  <c:v>8.2170082536412181</c:v>
                </c:pt>
                <c:pt idx="51">
                  <c:v>8.4113599344022525</c:v>
                </c:pt>
                <c:pt idx="52">
                  <c:v>8.5889824401499855</c:v>
                </c:pt>
                <c:pt idx="53">
                  <c:v>8.7611401827908573</c:v>
                </c:pt>
                <c:pt idx="54">
                  <c:v>8.9440769694307445</c:v>
                </c:pt>
                <c:pt idx="55">
                  <c:v>9.1364867439846904</c:v>
                </c:pt>
                <c:pt idx="56">
                  <c:v>9.2882762937163488</c:v>
                </c:pt>
                <c:pt idx="57">
                  <c:v>9.4090135615482815</c:v>
                </c:pt>
                <c:pt idx="58">
                  <c:v>9.4897969288753483</c:v>
                </c:pt>
                <c:pt idx="59">
                  <c:v>9.5553755923095949</c:v>
                </c:pt>
                <c:pt idx="60">
                  <c:v>9.6145896595520011</c:v>
                </c:pt>
                <c:pt idx="61">
                  <c:v>9.6741310529197246</c:v>
                </c:pt>
                <c:pt idx="62">
                  <c:v>9.7204073072754049</c:v>
                </c:pt>
                <c:pt idx="63">
                  <c:v>9.7399130974549966</c:v>
                </c:pt>
                <c:pt idx="64">
                  <c:v>9.7262404445563675</c:v>
                </c:pt>
                <c:pt idx="65">
                  <c:v>9.6861724507416085</c:v>
                </c:pt>
                <c:pt idx="66">
                  <c:v>9.6273386683385134</c:v>
                </c:pt>
                <c:pt idx="67">
                  <c:v>9.5836297280113243</c:v>
                </c:pt>
                <c:pt idx="68">
                  <c:v>9.5567816237753664</c:v>
                </c:pt>
                <c:pt idx="69">
                  <c:v>9.5436340320531912</c:v>
                </c:pt>
                <c:pt idx="70">
                  <c:v>9.5451894308052356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398976"/>
        <c:axId val="38400768"/>
      </c:areaChart>
      <c:catAx>
        <c:axId val="38398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1200" b="1"/>
            </a:pPr>
            <a:endParaRPr lang="nl-BE"/>
          </a:p>
        </c:txPr>
        <c:crossAx val="38400768"/>
        <c:crosses val="autoZero"/>
        <c:auto val="1"/>
        <c:lblAlgn val="ctr"/>
        <c:lblOffset val="100"/>
        <c:tickLblSkip val="5"/>
        <c:noMultiLvlLbl val="0"/>
      </c:catAx>
      <c:valAx>
        <c:axId val="38400768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nl-BE"/>
          </a:p>
        </c:txPr>
        <c:crossAx val="383989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882041680234451"/>
          <c:y val="6.7024798223745199E-2"/>
          <c:w val="0.14692120811477757"/>
          <c:h val="0.17784061559714001"/>
        </c:manualLayout>
      </c:layout>
      <c:overlay val="0"/>
      <c:txPr>
        <a:bodyPr/>
        <a:lstStyle/>
        <a:p>
          <a:pPr>
            <a:defRPr sz="1200" b="1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5657417375081"/>
          <c:y val="7.7939210972955475E-2"/>
          <c:w val="0.8480532814361621"/>
          <c:h val="0.78552208432611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50-64</c:v>
                </c:pt>
              </c:strCache>
            </c:strRef>
          </c:tx>
          <c:invertIfNegative val="0"/>
          <c:cat>
            <c:strRef>
              <c:f>Sheet1!$B$1:$H$1</c:f>
              <c:strCache>
                <c:ptCount val="7"/>
                <c:pt idx="0">
                  <c:v>1990-00</c:v>
                </c:pt>
                <c:pt idx="1">
                  <c:v>2000-10</c:v>
                </c:pt>
                <c:pt idx="2">
                  <c:v>2010-20</c:v>
                </c:pt>
                <c:pt idx="3">
                  <c:v>2020-30</c:v>
                </c:pt>
                <c:pt idx="4">
                  <c:v>2030-40</c:v>
                </c:pt>
                <c:pt idx="5">
                  <c:v>2040-50</c:v>
                </c:pt>
                <c:pt idx="6">
                  <c:v>2050-60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19.222000000000001</c:v>
                </c:pt>
                <c:pt idx="1">
                  <c:v>374.88400000000001</c:v>
                </c:pt>
                <c:pt idx="2">
                  <c:v>217.37100000000001</c:v>
                </c:pt>
                <c:pt idx="3">
                  <c:v>-123.268</c:v>
                </c:pt>
                <c:pt idx="4">
                  <c:v>-67.543000000000006</c:v>
                </c:pt>
                <c:pt idx="5">
                  <c:v>13.282</c:v>
                </c:pt>
                <c:pt idx="6">
                  <c:v>-29.12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65-79</c:v>
                </c:pt>
              </c:strCache>
            </c:strRef>
          </c:tx>
          <c:invertIfNegative val="0"/>
          <c:cat>
            <c:strRef>
              <c:f>Sheet1!$B$1:$H$1</c:f>
              <c:strCache>
                <c:ptCount val="7"/>
                <c:pt idx="0">
                  <c:v>1990-00</c:v>
                </c:pt>
                <c:pt idx="1">
                  <c:v>2000-10</c:v>
                </c:pt>
                <c:pt idx="2">
                  <c:v>2010-20</c:v>
                </c:pt>
                <c:pt idx="3">
                  <c:v>2020-30</c:v>
                </c:pt>
                <c:pt idx="4">
                  <c:v>2030-40</c:v>
                </c:pt>
                <c:pt idx="5">
                  <c:v>2040-50</c:v>
                </c:pt>
                <c:pt idx="6">
                  <c:v>2050-60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211.197</c:v>
                </c:pt>
                <c:pt idx="1">
                  <c:v>-31.584</c:v>
                </c:pt>
                <c:pt idx="2">
                  <c:v>237.40600000000001</c:v>
                </c:pt>
                <c:pt idx="3">
                  <c:v>349.28699999999998</c:v>
                </c:pt>
                <c:pt idx="4">
                  <c:v>66.980999999999995</c:v>
                </c:pt>
                <c:pt idx="5">
                  <c:v>-98.87</c:v>
                </c:pt>
                <c:pt idx="6">
                  <c:v>52.040999999999997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80-94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1990-00</c:v>
                </c:pt>
                <c:pt idx="1">
                  <c:v>2000-10</c:v>
                </c:pt>
                <c:pt idx="2">
                  <c:v>2010-20</c:v>
                </c:pt>
                <c:pt idx="3">
                  <c:v>2020-30</c:v>
                </c:pt>
                <c:pt idx="4">
                  <c:v>2030-40</c:v>
                </c:pt>
                <c:pt idx="5">
                  <c:v>2040-50</c:v>
                </c:pt>
                <c:pt idx="6">
                  <c:v>2050-60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-1.262</c:v>
                </c:pt>
                <c:pt idx="1">
                  <c:v>171.96899999999999</c:v>
                </c:pt>
                <c:pt idx="2">
                  <c:v>98.936999999999998</c:v>
                </c:pt>
                <c:pt idx="3">
                  <c:v>122.514</c:v>
                </c:pt>
                <c:pt idx="4">
                  <c:v>259.86</c:v>
                </c:pt>
                <c:pt idx="5">
                  <c:v>188.53399999999999</c:v>
                </c:pt>
                <c:pt idx="6">
                  <c:v>7.5140000000000002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47808"/>
        <c:axId val="39849344"/>
      </c:barChart>
      <c:catAx>
        <c:axId val="39847808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200" b="1"/>
            </a:pPr>
            <a:endParaRPr lang="nl-BE"/>
          </a:p>
        </c:txPr>
        <c:crossAx val="39849344"/>
        <c:crosses val="autoZero"/>
        <c:auto val="1"/>
        <c:lblAlgn val="ctr"/>
        <c:lblOffset val="100"/>
        <c:noMultiLvlLbl val="0"/>
      </c:catAx>
      <c:valAx>
        <c:axId val="39849344"/>
        <c:scaling>
          <c:orientation val="minMax"/>
          <c:max val="400"/>
          <c:min val="-1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nl-BE"/>
          </a:p>
        </c:txPr>
        <c:crossAx val="39847808"/>
        <c:crosses val="autoZero"/>
        <c:crossBetween val="between"/>
        <c:majorUnit val="50"/>
        <c:minorUnit val="5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571546648073588"/>
          <c:y val="9.8523609071392168E-2"/>
          <c:w val="0.14346753617414157"/>
          <c:h val="0.17544677237545162"/>
        </c:manualLayout>
      </c:layout>
      <c:overlay val="0"/>
      <c:txPr>
        <a:bodyPr/>
        <a:lstStyle/>
        <a:p>
          <a:pPr>
            <a:defRPr sz="1200" b="1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1920413663772"/>
          <c:y val="6.4546546668235963E-2"/>
          <c:w val="0.84702821379951587"/>
          <c:h val="0.806978576940675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Bij de geboorte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Sheet1!$B$1:$BB$1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Sheet1!$B$2:$BB$2</c:f>
              <c:numCache>
                <c:formatCode>General</c:formatCode>
                <c:ptCount val="53"/>
                <c:pt idx="0">
                  <c:v>69.7</c:v>
                </c:pt>
                <c:pt idx="1">
                  <c:v>70.5</c:v>
                </c:pt>
                <c:pt idx="2">
                  <c:v>70.3</c:v>
                </c:pt>
                <c:pt idx="3">
                  <c:v>70.099999999999994</c:v>
                </c:pt>
                <c:pt idx="4">
                  <c:v>70.8</c:v>
                </c:pt>
                <c:pt idx="5">
                  <c:v>70.7</c:v>
                </c:pt>
                <c:pt idx="6">
                  <c:v>70.7</c:v>
                </c:pt>
                <c:pt idx="7">
                  <c:v>71</c:v>
                </c:pt>
                <c:pt idx="8">
                  <c:v>70.7</c:v>
                </c:pt>
                <c:pt idx="9">
                  <c:v>70.8</c:v>
                </c:pt>
                <c:pt idx="10">
                  <c:v>71</c:v>
                </c:pt>
                <c:pt idx="11">
                  <c:v>71.099999999999994</c:v>
                </c:pt>
                <c:pt idx="12">
                  <c:v>71.400000000000006</c:v>
                </c:pt>
                <c:pt idx="13">
                  <c:v>71.7</c:v>
                </c:pt>
                <c:pt idx="14">
                  <c:v>72</c:v>
                </c:pt>
                <c:pt idx="15">
                  <c:v>72</c:v>
                </c:pt>
                <c:pt idx="16">
                  <c:v>72.2</c:v>
                </c:pt>
                <c:pt idx="17">
                  <c:v>72.8</c:v>
                </c:pt>
                <c:pt idx="18">
                  <c:v>72.8</c:v>
                </c:pt>
                <c:pt idx="19">
                  <c:v>73.3</c:v>
                </c:pt>
                <c:pt idx="20">
                  <c:v>73.3</c:v>
                </c:pt>
                <c:pt idx="21">
                  <c:v>73.7</c:v>
                </c:pt>
                <c:pt idx="22">
                  <c:v>74</c:v>
                </c:pt>
                <c:pt idx="23">
                  <c:v>73.900000000000006</c:v>
                </c:pt>
                <c:pt idx="24">
                  <c:v>74.5</c:v>
                </c:pt>
                <c:pt idx="25">
                  <c:v>74.599999999999994</c:v>
                </c:pt>
                <c:pt idx="26">
                  <c:v>74.8</c:v>
                </c:pt>
                <c:pt idx="27">
                  <c:v>75.400000000000006</c:v>
                </c:pt>
                <c:pt idx="28">
                  <c:v>75.7</c:v>
                </c:pt>
                <c:pt idx="29">
                  <c:v>75.7</c:v>
                </c:pt>
                <c:pt idx="30">
                  <c:v>76.2</c:v>
                </c:pt>
                <c:pt idx="31">
                  <c:v>76.3</c:v>
                </c:pt>
                <c:pt idx="32">
                  <c:v>76.5</c:v>
                </c:pt>
                <c:pt idx="33">
                  <c:v>76.5</c:v>
                </c:pt>
                <c:pt idx="34">
                  <c:v>76.8</c:v>
                </c:pt>
                <c:pt idx="35">
                  <c:v>77</c:v>
                </c:pt>
                <c:pt idx="36">
                  <c:v>77.3</c:v>
                </c:pt>
                <c:pt idx="37">
                  <c:v>77.5</c:v>
                </c:pt>
                <c:pt idx="38">
                  <c:v>77.599999999999994</c:v>
                </c:pt>
                <c:pt idx="39">
                  <c:v>77.7</c:v>
                </c:pt>
                <c:pt idx="40">
                  <c:v>77.900000000000006</c:v>
                </c:pt>
                <c:pt idx="41">
                  <c:v>78.099999999999994</c:v>
                </c:pt>
                <c:pt idx="42">
                  <c:v>78.2</c:v>
                </c:pt>
                <c:pt idx="43">
                  <c:v>78.3</c:v>
                </c:pt>
                <c:pt idx="44">
                  <c:v>79</c:v>
                </c:pt>
                <c:pt idx="45">
                  <c:v>79.099999999999994</c:v>
                </c:pt>
                <c:pt idx="46">
                  <c:v>79.5</c:v>
                </c:pt>
                <c:pt idx="47">
                  <c:v>79.900000000000006</c:v>
                </c:pt>
                <c:pt idx="48">
                  <c:v>79.8</c:v>
                </c:pt>
                <c:pt idx="49">
                  <c:v>80.099999999999994</c:v>
                </c:pt>
                <c:pt idx="50">
                  <c:v>80.3</c:v>
                </c:pt>
                <c:pt idx="51">
                  <c:v>80.7</c:v>
                </c:pt>
                <c:pt idx="52">
                  <c:v>80.5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 65 jaar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Sheet1!$B$1:$BB$1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Sheet1!$B$3:$BB$3</c:f>
              <c:numCache>
                <c:formatCode>General</c:formatCode>
                <c:ptCount val="53"/>
                <c:pt idx="0">
                  <c:v>78.5</c:v>
                </c:pt>
                <c:pt idx="1">
                  <c:v>79.099999999999994</c:v>
                </c:pt>
                <c:pt idx="2">
                  <c:v>78.8</c:v>
                </c:pt>
                <c:pt idx="3">
                  <c:v>78.599999999999994</c:v>
                </c:pt>
                <c:pt idx="4">
                  <c:v>79.099999999999994</c:v>
                </c:pt>
                <c:pt idx="5">
                  <c:v>78.900000000000006</c:v>
                </c:pt>
                <c:pt idx="6">
                  <c:v>79</c:v>
                </c:pt>
                <c:pt idx="7">
                  <c:v>79</c:v>
                </c:pt>
                <c:pt idx="8">
                  <c:v>78.599999999999994</c:v>
                </c:pt>
                <c:pt idx="9">
                  <c:v>78.8</c:v>
                </c:pt>
                <c:pt idx="10">
                  <c:v>78.900000000000006</c:v>
                </c:pt>
                <c:pt idx="11">
                  <c:v>78.900000000000006</c:v>
                </c:pt>
                <c:pt idx="12">
                  <c:v>79.099999999999994</c:v>
                </c:pt>
                <c:pt idx="13">
                  <c:v>79.099999999999994</c:v>
                </c:pt>
                <c:pt idx="14">
                  <c:v>79.3</c:v>
                </c:pt>
                <c:pt idx="15">
                  <c:v>79.099999999999994</c:v>
                </c:pt>
                <c:pt idx="16">
                  <c:v>79.3</c:v>
                </c:pt>
                <c:pt idx="17">
                  <c:v>79.8</c:v>
                </c:pt>
                <c:pt idx="18">
                  <c:v>79.7</c:v>
                </c:pt>
                <c:pt idx="19">
                  <c:v>80.099999999999994</c:v>
                </c:pt>
                <c:pt idx="20">
                  <c:v>80</c:v>
                </c:pt>
                <c:pt idx="21">
                  <c:v>80.2</c:v>
                </c:pt>
                <c:pt idx="22">
                  <c:v>80.400000000000006</c:v>
                </c:pt>
                <c:pt idx="23">
                  <c:v>80.3</c:v>
                </c:pt>
                <c:pt idx="24">
                  <c:v>80.7</c:v>
                </c:pt>
                <c:pt idx="25">
                  <c:v>80.7</c:v>
                </c:pt>
                <c:pt idx="26">
                  <c:v>80.8</c:v>
                </c:pt>
                <c:pt idx="27">
                  <c:v>81.400000000000006</c:v>
                </c:pt>
                <c:pt idx="28">
                  <c:v>81.5</c:v>
                </c:pt>
                <c:pt idx="29">
                  <c:v>81.400000000000006</c:v>
                </c:pt>
                <c:pt idx="30">
                  <c:v>81.8</c:v>
                </c:pt>
                <c:pt idx="31">
                  <c:v>81.900000000000006</c:v>
                </c:pt>
                <c:pt idx="32">
                  <c:v>82</c:v>
                </c:pt>
                <c:pt idx="33">
                  <c:v>81.900000000000006</c:v>
                </c:pt>
                <c:pt idx="34">
                  <c:v>82.3</c:v>
                </c:pt>
                <c:pt idx="35">
                  <c:v>82.3</c:v>
                </c:pt>
                <c:pt idx="36">
                  <c:v>82.4</c:v>
                </c:pt>
                <c:pt idx="37">
                  <c:v>82.6</c:v>
                </c:pt>
                <c:pt idx="38">
                  <c:v>82.6</c:v>
                </c:pt>
                <c:pt idx="39">
                  <c:v>82.7</c:v>
                </c:pt>
                <c:pt idx="40">
                  <c:v>82.8</c:v>
                </c:pt>
                <c:pt idx="41">
                  <c:v>83.1</c:v>
                </c:pt>
                <c:pt idx="42">
                  <c:v>83</c:v>
                </c:pt>
                <c:pt idx="43">
                  <c:v>82.9</c:v>
                </c:pt>
                <c:pt idx="44">
                  <c:v>83.5</c:v>
                </c:pt>
                <c:pt idx="45">
                  <c:v>83.6</c:v>
                </c:pt>
                <c:pt idx="46">
                  <c:v>84</c:v>
                </c:pt>
                <c:pt idx="47">
                  <c:v>84.3</c:v>
                </c:pt>
                <c:pt idx="48">
                  <c:v>84.3</c:v>
                </c:pt>
                <c:pt idx="49">
                  <c:v>84.5</c:v>
                </c:pt>
                <c:pt idx="50">
                  <c:v>84.6</c:v>
                </c:pt>
                <c:pt idx="51">
                  <c:v>84.9</c:v>
                </c:pt>
                <c:pt idx="52">
                  <c:v>84.6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Op 80 jaar</c:v>
                </c:pt>
              </c:strCache>
            </c:strRef>
          </c:tx>
          <c:spPr>
            <a:ln w="3175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Sheet1!$B$1:$BB$1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Sheet1!$B$4:$BB$4</c:f>
              <c:numCache>
                <c:formatCode>General</c:formatCode>
                <c:ptCount val="53"/>
                <c:pt idx="0">
                  <c:v>85.6</c:v>
                </c:pt>
                <c:pt idx="1">
                  <c:v>86.1</c:v>
                </c:pt>
                <c:pt idx="2">
                  <c:v>85.8</c:v>
                </c:pt>
                <c:pt idx="3">
                  <c:v>85.6</c:v>
                </c:pt>
                <c:pt idx="4">
                  <c:v>86.2</c:v>
                </c:pt>
                <c:pt idx="5">
                  <c:v>86.1</c:v>
                </c:pt>
                <c:pt idx="6">
                  <c:v>86.1</c:v>
                </c:pt>
                <c:pt idx="7">
                  <c:v>86.2</c:v>
                </c:pt>
                <c:pt idx="8">
                  <c:v>85.8</c:v>
                </c:pt>
                <c:pt idx="9">
                  <c:v>86</c:v>
                </c:pt>
                <c:pt idx="10">
                  <c:v>86.1</c:v>
                </c:pt>
                <c:pt idx="11">
                  <c:v>86</c:v>
                </c:pt>
                <c:pt idx="12">
                  <c:v>86.2</c:v>
                </c:pt>
                <c:pt idx="13">
                  <c:v>86.1</c:v>
                </c:pt>
                <c:pt idx="14">
                  <c:v>86.3</c:v>
                </c:pt>
                <c:pt idx="15">
                  <c:v>86.1</c:v>
                </c:pt>
                <c:pt idx="16">
                  <c:v>86.2</c:v>
                </c:pt>
                <c:pt idx="17">
                  <c:v>86.7</c:v>
                </c:pt>
                <c:pt idx="18">
                  <c:v>86.6</c:v>
                </c:pt>
                <c:pt idx="19">
                  <c:v>86.8</c:v>
                </c:pt>
                <c:pt idx="20">
                  <c:v>86.7</c:v>
                </c:pt>
                <c:pt idx="21">
                  <c:v>86.8</c:v>
                </c:pt>
                <c:pt idx="22">
                  <c:v>86.9</c:v>
                </c:pt>
                <c:pt idx="23">
                  <c:v>86.7</c:v>
                </c:pt>
                <c:pt idx="24">
                  <c:v>87.1</c:v>
                </c:pt>
                <c:pt idx="25">
                  <c:v>87.1</c:v>
                </c:pt>
                <c:pt idx="26">
                  <c:v>87.2</c:v>
                </c:pt>
                <c:pt idx="27">
                  <c:v>87.6</c:v>
                </c:pt>
                <c:pt idx="28">
                  <c:v>87.6</c:v>
                </c:pt>
                <c:pt idx="29">
                  <c:v>87.3</c:v>
                </c:pt>
                <c:pt idx="30">
                  <c:v>87.6</c:v>
                </c:pt>
                <c:pt idx="31">
                  <c:v>87.7</c:v>
                </c:pt>
                <c:pt idx="32">
                  <c:v>87.7</c:v>
                </c:pt>
                <c:pt idx="33">
                  <c:v>87.5</c:v>
                </c:pt>
                <c:pt idx="34">
                  <c:v>87.9</c:v>
                </c:pt>
                <c:pt idx="35">
                  <c:v>87.9</c:v>
                </c:pt>
                <c:pt idx="36">
                  <c:v>87.9</c:v>
                </c:pt>
                <c:pt idx="37">
                  <c:v>87.9</c:v>
                </c:pt>
                <c:pt idx="38">
                  <c:v>88</c:v>
                </c:pt>
                <c:pt idx="39">
                  <c:v>88</c:v>
                </c:pt>
                <c:pt idx="40">
                  <c:v>88</c:v>
                </c:pt>
                <c:pt idx="41">
                  <c:v>88.1</c:v>
                </c:pt>
                <c:pt idx="42">
                  <c:v>87.9</c:v>
                </c:pt>
                <c:pt idx="43">
                  <c:v>87.7</c:v>
                </c:pt>
                <c:pt idx="44">
                  <c:v>88.2</c:v>
                </c:pt>
                <c:pt idx="45">
                  <c:v>88.2</c:v>
                </c:pt>
                <c:pt idx="46">
                  <c:v>88.6</c:v>
                </c:pt>
                <c:pt idx="47">
                  <c:v>88.9</c:v>
                </c:pt>
                <c:pt idx="48">
                  <c:v>88.8</c:v>
                </c:pt>
                <c:pt idx="49">
                  <c:v>89</c:v>
                </c:pt>
                <c:pt idx="50">
                  <c:v>89.2</c:v>
                </c:pt>
                <c:pt idx="51">
                  <c:v>89.4</c:v>
                </c:pt>
                <c:pt idx="52">
                  <c:v>89.1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27808"/>
        <c:axId val="39929344"/>
      </c:lineChart>
      <c:catAx>
        <c:axId val="39927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1200" b="1"/>
            </a:pPr>
            <a:endParaRPr lang="nl-BE"/>
          </a:p>
        </c:txPr>
        <c:crossAx val="39929344"/>
        <c:crosses val="autoZero"/>
        <c:auto val="1"/>
        <c:lblAlgn val="ctr"/>
        <c:lblOffset val="100"/>
        <c:tickLblSkip val="5"/>
        <c:noMultiLvlLbl val="0"/>
      </c:catAx>
      <c:valAx>
        <c:axId val="39929344"/>
        <c:scaling>
          <c:orientation val="minMax"/>
          <c:max val="90"/>
          <c:min val="7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nl-BE"/>
          </a:p>
        </c:txPr>
        <c:crossAx val="39927808"/>
        <c:crosses val="autoZero"/>
        <c:crossBetween val="between"/>
        <c:majorUnit val="4"/>
        <c:minorUnit val="4"/>
      </c:valAx>
    </c:plotArea>
    <c:legend>
      <c:legendPos val="r"/>
      <c:layout>
        <c:manualLayout>
          <c:xMode val="edge"/>
          <c:yMode val="edge"/>
          <c:x val="0.6226384698677484"/>
          <c:y val="0.67128927588203191"/>
          <c:w val="0.33065075345340988"/>
          <c:h val="0.17784061559714001"/>
        </c:manualLayout>
      </c:layout>
      <c:overlay val="0"/>
      <c:txPr>
        <a:bodyPr/>
        <a:lstStyle/>
        <a:p>
          <a:pPr>
            <a:defRPr sz="1200" b="1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5657417375081"/>
          <c:y val="7.7939210972955475E-2"/>
          <c:w val="0.8480532814361621"/>
          <c:h val="0.78552208432611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50-64</c:v>
                </c:pt>
              </c:strCache>
            </c:strRef>
          </c:tx>
          <c:invertIfNegative val="0"/>
          <c:cat>
            <c:strRef>
              <c:f>Sheet1!$B$1:$H$1</c:f>
              <c:strCache>
                <c:ptCount val="7"/>
                <c:pt idx="0">
                  <c:v>1990-00</c:v>
                </c:pt>
                <c:pt idx="1">
                  <c:v>2000-10</c:v>
                </c:pt>
                <c:pt idx="2">
                  <c:v>2010-20</c:v>
                </c:pt>
                <c:pt idx="3">
                  <c:v>2020-30</c:v>
                </c:pt>
                <c:pt idx="4">
                  <c:v>2030-40</c:v>
                </c:pt>
                <c:pt idx="5">
                  <c:v>2040-50</c:v>
                </c:pt>
                <c:pt idx="6">
                  <c:v>2050-60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19.222000000000001</c:v>
                </c:pt>
                <c:pt idx="1">
                  <c:v>374.88400000000001</c:v>
                </c:pt>
                <c:pt idx="2">
                  <c:v>217.37100000000001</c:v>
                </c:pt>
                <c:pt idx="3">
                  <c:v>-123.268</c:v>
                </c:pt>
                <c:pt idx="4">
                  <c:v>-67.543000000000006</c:v>
                </c:pt>
                <c:pt idx="5">
                  <c:v>13.282</c:v>
                </c:pt>
                <c:pt idx="6">
                  <c:v>-29.12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65-79</c:v>
                </c:pt>
              </c:strCache>
            </c:strRef>
          </c:tx>
          <c:invertIfNegative val="0"/>
          <c:cat>
            <c:strRef>
              <c:f>Sheet1!$B$1:$H$1</c:f>
              <c:strCache>
                <c:ptCount val="7"/>
                <c:pt idx="0">
                  <c:v>1990-00</c:v>
                </c:pt>
                <c:pt idx="1">
                  <c:v>2000-10</c:v>
                </c:pt>
                <c:pt idx="2">
                  <c:v>2010-20</c:v>
                </c:pt>
                <c:pt idx="3">
                  <c:v>2020-30</c:v>
                </c:pt>
                <c:pt idx="4">
                  <c:v>2030-40</c:v>
                </c:pt>
                <c:pt idx="5">
                  <c:v>2040-50</c:v>
                </c:pt>
                <c:pt idx="6">
                  <c:v>2050-60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211.197</c:v>
                </c:pt>
                <c:pt idx="1">
                  <c:v>-31.584</c:v>
                </c:pt>
                <c:pt idx="2">
                  <c:v>237.40600000000001</c:v>
                </c:pt>
                <c:pt idx="3">
                  <c:v>349.28699999999998</c:v>
                </c:pt>
                <c:pt idx="4">
                  <c:v>66.980999999999995</c:v>
                </c:pt>
                <c:pt idx="5">
                  <c:v>-98.87</c:v>
                </c:pt>
                <c:pt idx="6">
                  <c:v>52.040999999999997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80-94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1990-00</c:v>
                </c:pt>
                <c:pt idx="1">
                  <c:v>2000-10</c:v>
                </c:pt>
                <c:pt idx="2">
                  <c:v>2010-20</c:v>
                </c:pt>
                <c:pt idx="3">
                  <c:v>2020-30</c:v>
                </c:pt>
                <c:pt idx="4">
                  <c:v>2030-40</c:v>
                </c:pt>
                <c:pt idx="5">
                  <c:v>2040-50</c:v>
                </c:pt>
                <c:pt idx="6">
                  <c:v>2050-60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-1.262</c:v>
                </c:pt>
                <c:pt idx="1">
                  <c:v>171.96899999999999</c:v>
                </c:pt>
                <c:pt idx="2">
                  <c:v>98.936999999999998</c:v>
                </c:pt>
                <c:pt idx="3">
                  <c:v>122.514</c:v>
                </c:pt>
                <c:pt idx="4">
                  <c:v>259.86</c:v>
                </c:pt>
                <c:pt idx="5">
                  <c:v>188.53399999999999</c:v>
                </c:pt>
                <c:pt idx="6">
                  <c:v>7.5140000000000002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18912"/>
        <c:axId val="40124800"/>
      </c:barChart>
      <c:catAx>
        <c:axId val="40118912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200" b="1"/>
            </a:pPr>
            <a:endParaRPr lang="nl-BE"/>
          </a:p>
        </c:txPr>
        <c:crossAx val="40124800"/>
        <c:crosses val="autoZero"/>
        <c:auto val="1"/>
        <c:lblAlgn val="ctr"/>
        <c:lblOffset val="100"/>
        <c:noMultiLvlLbl val="0"/>
      </c:catAx>
      <c:valAx>
        <c:axId val="40124800"/>
        <c:scaling>
          <c:orientation val="minMax"/>
          <c:max val="400"/>
          <c:min val="-1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nl-BE"/>
          </a:p>
        </c:txPr>
        <c:crossAx val="40118912"/>
        <c:crosses val="autoZero"/>
        <c:crossBetween val="between"/>
        <c:majorUnit val="50"/>
        <c:minorUnit val="5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571546648073588"/>
          <c:y val="9.8523609071392168E-2"/>
          <c:w val="0.14346753617414157"/>
          <c:h val="0.17544677237545162"/>
        </c:manualLayout>
      </c:layout>
      <c:overlay val="0"/>
      <c:txPr>
        <a:bodyPr/>
        <a:lstStyle/>
        <a:p>
          <a:pPr>
            <a:defRPr sz="1200" b="1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428048224526773E-2"/>
          <c:y val="2.1833933881502409E-2"/>
          <c:w val="0.86300839454749845"/>
          <c:h val="0.7920678305047086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/>
            </a:solidFill>
            <a:ln w="25367">
              <a:noFill/>
            </a:ln>
          </c:spPr>
          <c:invertIfNegative val="0"/>
          <c:cat>
            <c:strRef>
              <c:f>Sheet1!$B$1:$J$1</c:f>
              <c:strCache>
                <c:ptCount val="9"/>
                <c:pt idx="0">
                  <c:v>50-54</c:v>
                </c:pt>
                <c:pt idx="1">
                  <c:v>55-59</c:v>
                </c:pt>
                <c:pt idx="2">
                  <c:v>60-64</c:v>
                </c:pt>
                <c:pt idx="3">
                  <c:v>65-69</c:v>
                </c:pt>
                <c:pt idx="5">
                  <c:v>50-54</c:v>
                </c:pt>
                <c:pt idx="6">
                  <c:v>55-59</c:v>
                </c:pt>
                <c:pt idx="7">
                  <c:v>60-64</c:v>
                </c:pt>
                <c:pt idx="8">
                  <c:v>65-69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65.3</c:v>
                </c:pt>
                <c:pt idx="1">
                  <c:v>43</c:v>
                </c:pt>
                <c:pt idx="2">
                  <c:v>13.3</c:v>
                </c:pt>
                <c:pt idx="3">
                  <c:v>3.2</c:v>
                </c:pt>
                <c:pt idx="5">
                  <c:v>71.2</c:v>
                </c:pt>
                <c:pt idx="6">
                  <c:v>52.8</c:v>
                </c:pt>
                <c:pt idx="7">
                  <c:v>22.6</c:v>
                </c:pt>
                <c:pt idx="8">
                  <c:v>6.3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 w="25367">
              <a:noFill/>
            </a:ln>
          </c:spPr>
          <c:invertIfNegative val="0"/>
          <c:cat>
            <c:strRef>
              <c:f>Sheet1!$B$1:$J$1</c:f>
              <c:strCache>
                <c:ptCount val="9"/>
                <c:pt idx="0">
                  <c:v>50-54</c:v>
                </c:pt>
                <c:pt idx="1">
                  <c:v>55-59</c:v>
                </c:pt>
                <c:pt idx="2">
                  <c:v>60-64</c:v>
                </c:pt>
                <c:pt idx="3">
                  <c:v>65-69</c:v>
                </c:pt>
                <c:pt idx="5">
                  <c:v>50-54</c:v>
                </c:pt>
                <c:pt idx="6">
                  <c:v>55-59</c:v>
                </c:pt>
                <c:pt idx="7">
                  <c:v>60-64</c:v>
                </c:pt>
                <c:pt idx="8">
                  <c:v>65-69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75.099999999999994</c:v>
                </c:pt>
                <c:pt idx="1">
                  <c:v>58.6</c:v>
                </c:pt>
                <c:pt idx="2">
                  <c:v>22.8</c:v>
                </c:pt>
                <c:pt idx="3">
                  <c:v>4.3</c:v>
                </c:pt>
                <c:pt idx="5">
                  <c:v>75.3</c:v>
                </c:pt>
                <c:pt idx="6">
                  <c:v>65.099999999999994</c:v>
                </c:pt>
                <c:pt idx="7">
                  <c:v>34.1</c:v>
                </c:pt>
                <c:pt idx="8">
                  <c:v>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63968"/>
        <c:axId val="40169856"/>
      </c:barChart>
      <c:catAx>
        <c:axId val="4016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+mn-lt"/>
                <a:ea typeface="?????? Pro W3"/>
                <a:cs typeface="?????? Pro W3"/>
              </a:defRPr>
            </a:pPr>
            <a:endParaRPr lang="nl-BE"/>
          </a:p>
        </c:txPr>
        <c:crossAx val="40169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169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+mn-lt"/>
                <a:ea typeface="?????? Pro W3"/>
                <a:cs typeface="?????? Pro W3"/>
              </a:defRPr>
            </a:pPr>
            <a:endParaRPr lang="nl-BE"/>
          </a:p>
        </c:txPr>
        <c:crossAx val="40163968"/>
        <c:crosses val="autoZero"/>
        <c:crossBetween val="between"/>
      </c:valAx>
      <c:spPr>
        <a:noFill/>
        <a:ln w="25408">
          <a:noFill/>
        </a:ln>
      </c:spPr>
    </c:plotArea>
    <c:legend>
      <c:legendPos val="r"/>
      <c:layout>
        <c:manualLayout>
          <c:xMode val="edge"/>
          <c:yMode val="edge"/>
          <c:x val="0.37178590326121963"/>
          <c:y val="0.36097059343133092"/>
          <c:w val="0.15436561662640125"/>
          <c:h val="0.12726932890880976"/>
        </c:manualLayout>
      </c:layout>
      <c:overlay val="0"/>
      <c:spPr>
        <a:noFill/>
        <a:ln w="25367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+mn-lt"/>
              <a:ea typeface="?????? Pro W3"/>
              <a:cs typeface="?????? Pro W3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73" b="1" i="0" u="none" strike="noStrike" baseline="0">
          <a:solidFill>
            <a:schemeClr val="tx1"/>
          </a:solidFill>
          <a:latin typeface="?????? Pro W3"/>
          <a:ea typeface="?????? Pro W3"/>
          <a:cs typeface="?????? Pro W3"/>
        </a:defRPr>
      </a:pPr>
      <a:endParaRPr lang="nl-B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5657417375081"/>
          <c:y val="7.7939210972955475E-2"/>
          <c:w val="0.8480532814361621"/>
          <c:h val="0.78552208432611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50-64</c:v>
                </c:pt>
              </c:strCache>
            </c:strRef>
          </c:tx>
          <c:invertIfNegative val="0"/>
          <c:cat>
            <c:strRef>
              <c:f>Sheet1!$B$1:$H$1</c:f>
              <c:strCache>
                <c:ptCount val="7"/>
                <c:pt idx="0">
                  <c:v>1990-00</c:v>
                </c:pt>
                <c:pt idx="1">
                  <c:v>2000-10</c:v>
                </c:pt>
                <c:pt idx="2">
                  <c:v>2010-20</c:v>
                </c:pt>
                <c:pt idx="3">
                  <c:v>2020-30</c:v>
                </c:pt>
                <c:pt idx="4">
                  <c:v>2030-40</c:v>
                </c:pt>
                <c:pt idx="5">
                  <c:v>2040-50</c:v>
                </c:pt>
                <c:pt idx="6">
                  <c:v>2050-60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19.222000000000001</c:v>
                </c:pt>
                <c:pt idx="1">
                  <c:v>374.88400000000001</c:v>
                </c:pt>
                <c:pt idx="2">
                  <c:v>217.37100000000001</c:v>
                </c:pt>
                <c:pt idx="3">
                  <c:v>-123.268</c:v>
                </c:pt>
                <c:pt idx="4">
                  <c:v>-67.543000000000006</c:v>
                </c:pt>
                <c:pt idx="5">
                  <c:v>13.282</c:v>
                </c:pt>
                <c:pt idx="6">
                  <c:v>-29.12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65-79</c:v>
                </c:pt>
              </c:strCache>
            </c:strRef>
          </c:tx>
          <c:invertIfNegative val="0"/>
          <c:cat>
            <c:strRef>
              <c:f>Sheet1!$B$1:$H$1</c:f>
              <c:strCache>
                <c:ptCount val="7"/>
                <c:pt idx="0">
                  <c:v>1990-00</c:v>
                </c:pt>
                <c:pt idx="1">
                  <c:v>2000-10</c:v>
                </c:pt>
                <c:pt idx="2">
                  <c:v>2010-20</c:v>
                </c:pt>
                <c:pt idx="3">
                  <c:v>2020-30</c:v>
                </c:pt>
                <c:pt idx="4">
                  <c:v>2030-40</c:v>
                </c:pt>
                <c:pt idx="5">
                  <c:v>2040-50</c:v>
                </c:pt>
                <c:pt idx="6">
                  <c:v>2050-60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211.197</c:v>
                </c:pt>
                <c:pt idx="1">
                  <c:v>-31.584</c:v>
                </c:pt>
                <c:pt idx="2">
                  <c:v>237.40600000000001</c:v>
                </c:pt>
                <c:pt idx="3">
                  <c:v>349.28699999999998</c:v>
                </c:pt>
                <c:pt idx="4">
                  <c:v>66.980999999999995</c:v>
                </c:pt>
                <c:pt idx="5">
                  <c:v>-98.87</c:v>
                </c:pt>
                <c:pt idx="6">
                  <c:v>52.040999999999997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80-94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1990-00</c:v>
                </c:pt>
                <c:pt idx="1">
                  <c:v>2000-10</c:v>
                </c:pt>
                <c:pt idx="2">
                  <c:v>2010-20</c:v>
                </c:pt>
                <c:pt idx="3">
                  <c:v>2020-30</c:v>
                </c:pt>
                <c:pt idx="4">
                  <c:v>2030-40</c:v>
                </c:pt>
                <c:pt idx="5">
                  <c:v>2040-50</c:v>
                </c:pt>
                <c:pt idx="6">
                  <c:v>2050-60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-1.262</c:v>
                </c:pt>
                <c:pt idx="1">
                  <c:v>171.96899999999999</c:v>
                </c:pt>
                <c:pt idx="2">
                  <c:v>98.936999999999998</c:v>
                </c:pt>
                <c:pt idx="3">
                  <c:v>122.514</c:v>
                </c:pt>
                <c:pt idx="4">
                  <c:v>259.86</c:v>
                </c:pt>
                <c:pt idx="5">
                  <c:v>188.53399999999999</c:v>
                </c:pt>
                <c:pt idx="6">
                  <c:v>7.5140000000000002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21952"/>
        <c:axId val="40623488"/>
      </c:barChart>
      <c:catAx>
        <c:axId val="40621952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200" b="1"/>
            </a:pPr>
            <a:endParaRPr lang="nl-BE"/>
          </a:p>
        </c:txPr>
        <c:crossAx val="40623488"/>
        <c:crosses val="autoZero"/>
        <c:auto val="1"/>
        <c:lblAlgn val="ctr"/>
        <c:lblOffset val="100"/>
        <c:noMultiLvlLbl val="0"/>
      </c:catAx>
      <c:valAx>
        <c:axId val="40623488"/>
        <c:scaling>
          <c:orientation val="minMax"/>
          <c:max val="400"/>
          <c:min val="-1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nl-BE"/>
          </a:p>
        </c:txPr>
        <c:crossAx val="40621952"/>
        <c:crosses val="autoZero"/>
        <c:crossBetween val="between"/>
        <c:majorUnit val="50"/>
        <c:minorUnit val="5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571546648073588"/>
          <c:y val="9.8523609071392168E-2"/>
          <c:w val="0.14346753617414157"/>
          <c:h val="0.17544677237545162"/>
        </c:manualLayout>
      </c:layout>
      <c:overlay val="0"/>
      <c:txPr>
        <a:bodyPr/>
        <a:lstStyle/>
        <a:p>
          <a:pPr>
            <a:defRPr sz="1200" b="1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00243454176468E-2"/>
          <c:y val="3.7425688031277972E-2"/>
          <c:w val="0.89095895532008151"/>
          <c:h val="0.86914924750763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Mannen</c:v>
                </c:pt>
                <c:pt idx="1">
                  <c:v>Vrouwen</c:v>
                </c:pt>
                <c:pt idx="3">
                  <c:v>Mannen</c:v>
                </c:pt>
                <c:pt idx="4">
                  <c:v>Vrouwen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73.8</c:v>
                </c:pt>
                <c:pt idx="1">
                  <c:v>73.7</c:v>
                </c:pt>
                <c:pt idx="3">
                  <c:v>81.5</c:v>
                </c:pt>
                <c:pt idx="4">
                  <c:v>85.2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Mannen</c:v>
                </c:pt>
                <c:pt idx="1">
                  <c:v>Vrouwen</c:v>
                </c:pt>
                <c:pt idx="3">
                  <c:v>Mannen</c:v>
                </c:pt>
                <c:pt idx="4">
                  <c:v>Vrouwen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75.7</c:v>
                </c:pt>
                <c:pt idx="1">
                  <c:v>76.099999999999994</c:v>
                </c:pt>
                <c:pt idx="3">
                  <c:v>82.7</c:v>
                </c:pt>
                <c:pt idx="4">
                  <c:v>86.3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Mannen</c:v>
                </c:pt>
                <c:pt idx="1">
                  <c:v>Vrouwen</c:v>
                </c:pt>
                <c:pt idx="3">
                  <c:v>Mannen</c:v>
                </c:pt>
                <c:pt idx="4">
                  <c:v>Vrouwen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"2004</c:v>
                </c:pt>
              </c:strCache>
            </c:strRef>
          </c:tx>
          <c:spPr>
            <a:pattFill prst="wdDnDiag">
              <a:fgClr>
                <a:schemeClr val="bg1"/>
              </a:fgClr>
              <a:bgClr>
                <a:schemeClr val="accent1"/>
              </a:bgClr>
            </a:pattFill>
          </c:spPr>
          <c:invertIfNegative val="0"/>
          <c:cat>
            <c:strRef>
              <c:f>Sheet1!$A$2:$A$6</c:f>
              <c:strCache>
                <c:ptCount val="5"/>
                <c:pt idx="0">
                  <c:v>Mannen</c:v>
                </c:pt>
                <c:pt idx="1">
                  <c:v>Vrouwen</c:v>
                </c:pt>
                <c:pt idx="3">
                  <c:v>Mannen</c:v>
                </c:pt>
                <c:pt idx="4">
                  <c:v>Vrouwen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73</c:v>
                </c:pt>
                <c:pt idx="1">
                  <c:v>73.099999999999994</c:v>
                </c:pt>
                <c:pt idx="3">
                  <c:v>81.400000000000006</c:v>
                </c:pt>
                <c:pt idx="4">
                  <c:v>85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20122</c:v>
                </c:pt>
              </c:strCache>
            </c:strRef>
          </c:tx>
          <c:spPr>
            <a:pattFill prst="wdDnDiag">
              <a:fgClr>
                <a:schemeClr val="bg1"/>
              </a:fgClr>
              <a:bgClr>
                <a:schemeClr val="accent2"/>
              </a:bgClr>
            </a:pattFill>
          </c:spPr>
          <c:invertIfNegative val="0"/>
          <c:cat>
            <c:strRef>
              <c:f>Sheet1!$A$2:$A$6</c:f>
              <c:strCache>
                <c:ptCount val="5"/>
                <c:pt idx="0">
                  <c:v>Mannen</c:v>
                </c:pt>
                <c:pt idx="1">
                  <c:v>Vrouwen</c:v>
                </c:pt>
                <c:pt idx="3">
                  <c:v>Mannen</c:v>
                </c:pt>
                <c:pt idx="4">
                  <c:v>Vrouwen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73.400000000000006</c:v>
                </c:pt>
                <c:pt idx="1">
                  <c:v>73.5</c:v>
                </c:pt>
                <c:pt idx="3">
                  <c:v>82.8</c:v>
                </c:pt>
                <c:pt idx="4">
                  <c:v>86.3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43328"/>
        <c:axId val="41861504"/>
      </c:barChart>
      <c:catAx>
        <c:axId val="41843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nl-BE"/>
          </a:p>
        </c:txPr>
        <c:crossAx val="41861504"/>
        <c:crosses val="autoZero"/>
        <c:auto val="1"/>
        <c:lblAlgn val="ctr"/>
        <c:lblOffset val="100"/>
        <c:noMultiLvlLbl val="0"/>
      </c:catAx>
      <c:valAx>
        <c:axId val="41861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nl-BE"/>
          </a:p>
        </c:txPr>
        <c:crossAx val="41843328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8287377214015005"/>
          <c:y val="9.3844205005394074E-2"/>
          <c:w val="0.16250151928665349"/>
          <c:h val="0.15337842102847002"/>
        </c:manualLayout>
      </c:layout>
      <c:overlay val="0"/>
      <c:txPr>
        <a:bodyPr/>
        <a:lstStyle/>
        <a:p>
          <a:pPr>
            <a:defRPr sz="1200" b="1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8F7A1-DDC6-4278-95A1-1312CB69D14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76281C5-E99A-45C3-BDC4-BDBE756BBD79}">
      <dgm:prSet phldrT="[Tekst]"/>
      <dgm:spPr/>
      <dgm:t>
        <a:bodyPr/>
        <a:lstStyle/>
        <a:p>
          <a:r>
            <a:rPr lang="nl-B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Verzekeren van excess risico</a:t>
          </a:r>
          <a:endParaRPr lang="nl-B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4B5615-EB4D-48F7-93F9-7895C6452C6A}" type="parTrans" cxnId="{46F23FC6-C1D3-4481-95B5-6D7FC08C741C}">
      <dgm:prSet/>
      <dgm:spPr/>
      <dgm:t>
        <a:bodyPr/>
        <a:lstStyle/>
        <a:p>
          <a:endParaRPr lang="nl-BE"/>
        </a:p>
      </dgm:t>
    </dgm:pt>
    <dgm:pt modelId="{1FE41999-22DC-483A-B470-D81CD8AB4B75}" type="sibTrans" cxnId="{46F23FC6-C1D3-4481-95B5-6D7FC08C741C}">
      <dgm:prSet/>
      <dgm:spPr/>
      <dgm:t>
        <a:bodyPr/>
        <a:lstStyle/>
        <a:p>
          <a:endParaRPr lang="nl-BE"/>
        </a:p>
      </dgm:t>
    </dgm:pt>
    <dgm:pt modelId="{8C8CAB08-C3A5-4586-9E60-CD8A9984CD9B}">
      <dgm:prSet phldrT="[Tekst]"/>
      <dgm:spPr/>
      <dgm:t>
        <a:bodyPr/>
        <a:lstStyle/>
        <a:p>
          <a:r>
            <a:rPr lang="nl-B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Geld opzij zetten voor verwachte risico’s</a:t>
          </a:r>
          <a:endParaRPr lang="nl-B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BAC3C3-6574-4D97-8D4B-A344F89F78FE}" type="parTrans" cxnId="{C3886ECC-A647-42AC-A1BB-EC947CBD49AC}">
      <dgm:prSet/>
      <dgm:spPr/>
      <dgm:t>
        <a:bodyPr/>
        <a:lstStyle/>
        <a:p>
          <a:endParaRPr lang="nl-BE"/>
        </a:p>
      </dgm:t>
    </dgm:pt>
    <dgm:pt modelId="{54260ED4-E71E-46A8-91E8-3D92A9D00654}" type="sibTrans" cxnId="{C3886ECC-A647-42AC-A1BB-EC947CBD49AC}">
      <dgm:prSet/>
      <dgm:spPr/>
      <dgm:t>
        <a:bodyPr/>
        <a:lstStyle/>
        <a:p>
          <a:endParaRPr lang="nl-BE"/>
        </a:p>
      </dgm:t>
    </dgm:pt>
    <dgm:pt modelId="{9DD0AC18-C42F-400E-A38C-D16B63EA2112}">
      <dgm:prSet phldrT="[Tekst]"/>
      <dgm:spPr/>
      <dgm:t>
        <a:bodyPr/>
        <a:lstStyle/>
        <a:p>
          <a:r>
            <a:rPr lang="nl-B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Preventie</a:t>
          </a:r>
        </a:p>
        <a:p>
          <a:r>
            <a:rPr lang="nl-B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 DNA verzekeraar</a:t>
          </a:r>
          <a:endParaRPr lang="nl-B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07649-49E1-45F9-953D-9F3C9B297086}" type="parTrans" cxnId="{669C673C-95BB-4293-82DC-8639DBCABF51}">
      <dgm:prSet/>
      <dgm:spPr/>
      <dgm:t>
        <a:bodyPr/>
        <a:lstStyle/>
        <a:p>
          <a:endParaRPr lang="nl-BE"/>
        </a:p>
      </dgm:t>
    </dgm:pt>
    <dgm:pt modelId="{A6B78440-7E29-4E12-956C-0B5F724B39CC}" type="sibTrans" cxnId="{669C673C-95BB-4293-82DC-8639DBCABF51}">
      <dgm:prSet/>
      <dgm:spPr/>
      <dgm:t>
        <a:bodyPr/>
        <a:lstStyle/>
        <a:p>
          <a:endParaRPr lang="nl-BE"/>
        </a:p>
      </dgm:t>
    </dgm:pt>
    <dgm:pt modelId="{FF1FB579-9F47-4D53-B75D-69E0AE9CF837}" type="pres">
      <dgm:prSet presAssocID="{8EB8F7A1-DDC6-4278-95A1-1312CB69D143}" presName="compositeShape" presStyleCnt="0">
        <dgm:presLayoutVars>
          <dgm:dir/>
          <dgm:resizeHandles/>
        </dgm:presLayoutVars>
      </dgm:prSet>
      <dgm:spPr/>
    </dgm:pt>
    <dgm:pt modelId="{ED495664-F4F7-45D1-A56B-9F1380DCBE7D}" type="pres">
      <dgm:prSet presAssocID="{8EB8F7A1-DDC6-4278-95A1-1312CB69D143}" presName="pyramid" presStyleLbl="node1" presStyleIdx="0" presStyleCnt="1"/>
      <dgm:spPr>
        <a:gradFill rotWithShape="0">
          <a:gsLst>
            <a:gs pos="18000">
              <a:srgbClr val="000000"/>
            </a:gs>
            <a:gs pos="47000">
              <a:srgbClr val="0A128C"/>
            </a:gs>
            <a:gs pos="73000">
              <a:srgbClr val="181CC7"/>
            </a:gs>
            <a:gs pos="98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gm:spPr>
    </dgm:pt>
    <dgm:pt modelId="{C77C5144-F97E-46A8-9ACB-4E055430C292}" type="pres">
      <dgm:prSet presAssocID="{8EB8F7A1-DDC6-4278-95A1-1312CB69D143}" presName="theList" presStyleCnt="0"/>
      <dgm:spPr/>
    </dgm:pt>
    <dgm:pt modelId="{40E97AA6-7F39-48E9-8E11-238260607EA7}" type="pres">
      <dgm:prSet presAssocID="{176281C5-E99A-45C3-BDC4-BDBE756BBD79}" presName="aNode" presStyleLbl="fgAcc1" presStyleIdx="0" presStyleCnt="3" custLinFactY="-6794" custLinFactNeighborY="-10000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B15B408B-B036-4947-B355-62AFDF29F29E}" type="pres">
      <dgm:prSet presAssocID="{176281C5-E99A-45C3-BDC4-BDBE756BBD79}" presName="aSpace" presStyleCnt="0"/>
      <dgm:spPr/>
    </dgm:pt>
    <dgm:pt modelId="{93FA2C44-F79C-409A-B6F3-F2A35C8E7A94}" type="pres">
      <dgm:prSet presAssocID="{8C8CAB08-C3A5-4586-9E60-CD8A9984CD9B}" presName="aNode" presStyleLbl="fgAcc1" presStyleIdx="1" presStyleCnt="3" custLinFactY="-3826" custLinFactNeighborY="-10000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CCE57CB-13DE-4E95-8BDE-1A0A453B5B52}" type="pres">
      <dgm:prSet presAssocID="{8C8CAB08-C3A5-4586-9E60-CD8A9984CD9B}" presName="aSpace" presStyleCnt="0"/>
      <dgm:spPr/>
    </dgm:pt>
    <dgm:pt modelId="{8A054B3A-7A3D-42F6-B154-3C43CBA6954A}" type="pres">
      <dgm:prSet presAssocID="{9DD0AC18-C42F-400E-A38C-D16B63EA2112}" presName="aNode" presStyleLbl="fgAcc1" presStyleIdx="2" presStyleCnt="3" custLinFactY="31742" custLinFactNeighborX="-438" custLinFactNeighborY="10000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0830665-5837-48F0-9815-8DD472EFC28E}" type="pres">
      <dgm:prSet presAssocID="{9DD0AC18-C42F-400E-A38C-D16B63EA2112}" presName="aSpace" presStyleCnt="0"/>
      <dgm:spPr/>
    </dgm:pt>
  </dgm:ptLst>
  <dgm:cxnLst>
    <dgm:cxn modelId="{97244899-974B-49E5-906F-08881107ABFB}" type="presOf" srcId="{8C8CAB08-C3A5-4586-9E60-CD8A9984CD9B}" destId="{93FA2C44-F79C-409A-B6F3-F2A35C8E7A94}" srcOrd="0" destOrd="0" presId="urn:microsoft.com/office/officeart/2005/8/layout/pyramid2"/>
    <dgm:cxn modelId="{669C673C-95BB-4293-82DC-8639DBCABF51}" srcId="{8EB8F7A1-DDC6-4278-95A1-1312CB69D143}" destId="{9DD0AC18-C42F-400E-A38C-D16B63EA2112}" srcOrd="2" destOrd="0" parTransId="{64707649-49E1-45F9-953D-9F3C9B297086}" sibTransId="{A6B78440-7E29-4E12-956C-0B5F724B39CC}"/>
    <dgm:cxn modelId="{7A24C520-AC83-4E15-8930-C88A62864C4B}" type="presOf" srcId="{176281C5-E99A-45C3-BDC4-BDBE756BBD79}" destId="{40E97AA6-7F39-48E9-8E11-238260607EA7}" srcOrd="0" destOrd="0" presId="urn:microsoft.com/office/officeart/2005/8/layout/pyramid2"/>
    <dgm:cxn modelId="{C3886ECC-A647-42AC-A1BB-EC947CBD49AC}" srcId="{8EB8F7A1-DDC6-4278-95A1-1312CB69D143}" destId="{8C8CAB08-C3A5-4586-9E60-CD8A9984CD9B}" srcOrd="1" destOrd="0" parTransId="{76BAC3C3-6574-4D97-8D4B-A344F89F78FE}" sibTransId="{54260ED4-E71E-46A8-91E8-3D92A9D00654}"/>
    <dgm:cxn modelId="{46F23FC6-C1D3-4481-95B5-6D7FC08C741C}" srcId="{8EB8F7A1-DDC6-4278-95A1-1312CB69D143}" destId="{176281C5-E99A-45C3-BDC4-BDBE756BBD79}" srcOrd="0" destOrd="0" parTransId="{2E4B5615-EB4D-48F7-93F9-7895C6452C6A}" sibTransId="{1FE41999-22DC-483A-B470-D81CD8AB4B75}"/>
    <dgm:cxn modelId="{D4E35B6B-277B-4430-AEC7-A30438063830}" type="presOf" srcId="{8EB8F7A1-DDC6-4278-95A1-1312CB69D143}" destId="{FF1FB579-9F47-4D53-B75D-69E0AE9CF837}" srcOrd="0" destOrd="0" presId="urn:microsoft.com/office/officeart/2005/8/layout/pyramid2"/>
    <dgm:cxn modelId="{04650591-831E-4170-9765-166ACF1639A7}" type="presOf" srcId="{9DD0AC18-C42F-400E-A38C-D16B63EA2112}" destId="{8A054B3A-7A3D-42F6-B154-3C43CBA6954A}" srcOrd="0" destOrd="0" presId="urn:microsoft.com/office/officeart/2005/8/layout/pyramid2"/>
    <dgm:cxn modelId="{1F5AD5F3-5B22-4CB7-BB72-E9E205649DC8}" type="presParOf" srcId="{FF1FB579-9F47-4D53-B75D-69E0AE9CF837}" destId="{ED495664-F4F7-45D1-A56B-9F1380DCBE7D}" srcOrd="0" destOrd="0" presId="urn:microsoft.com/office/officeart/2005/8/layout/pyramid2"/>
    <dgm:cxn modelId="{0461FD72-9B8D-4916-B1FB-B9D689956555}" type="presParOf" srcId="{FF1FB579-9F47-4D53-B75D-69E0AE9CF837}" destId="{C77C5144-F97E-46A8-9ACB-4E055430C292}" srcOrd="1" destOrd="0" presId="urn:microsoft.com/office/officeart/2005/8/layout/pyramid2"/>
    <dgm:cxn modelId="{B9F4F1F2-A2D3-4537-87CB-F18A108B9937}" type="presParOf" srcId="{C77C5144-F97E-46A8-9ACB-4E055430C292}" destId="{40E97AA6-7F39-48E9-8E11-238260607EA7}" srcOrd="0" destOrd="0" presId="urn:microsoft.com/office/officeart/2005/8/layout/pyramid2"/>
    <dgm:cxn modelId="{8CB7FC98-D233-40B5-86C4-8D2EB131F1C1}" type="presParOf" srcId="{C77C5144-F97E-46A8-9ACB-4E055430C292}" destId="{B15B408B-B036-4947-B355-62AFDF29F29E}" srcOrd="1" destOrd="0" presId="urn:microsoft.com/office/officeart/2005/8/layout/pyramid2"/>
    <dgm:cxn modelId="{96446175-4074-4833-B56C-C74F60487848}" type="presParOf" srcId="{C77C5144-F97E-46A8-9ACB-4E055430C292}" destId="{93FA2C44-F79C-409A-B6F3-F2A35C8E7A94}" srcOrd="2" destOrd="0" presId="urn:microsoft.com/office/officeart/2005/8/layout/pyramid2"/>
    <dgm:cxn modelId="{11B8D86B-2876-4B75-B936-455F32E78FBD}" type="presParOf" srcId="{C77C5144-F97E-46A8-9ACB-4E055430C292}" destId="{9CCE57CB-13DE-4E95-8BDE-1A0A453B5B52}" srcOrd="3" destOrd="0" presId="urn:microsoft.com/office/officeart/2005/8/layout/pyramid2"/>
    <dgm:cxn modelId="{670B009C-17F7-4892-B2D8-3C6F689EA1B8}" type="presParOf" srcId="{C77C5144-F97E-46A8-9ACB-4E055430C292}" destId="{8A054B3A-7A3D-42F6-B154-3C43CBA6954A}" srcOrd="4" destOrd="0" presId="urn:microsoft.com/office/officeart/2005/8/layout/pyramid2"/>
    <dgm:cxn modelId="{211E25A7-28E7-4F2C-BF35-F51B066F611A}" type="presParOf" srcId="{C77C5144-F97E-46A8-9ACB-4E055430C292}" destId="{50830665-5837-48F0-9815-8DD472EFC28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95664-F4F7-45D1-A56B-9F1380DCBE7D}">
      <dsp:nvSpPr>
        <dsp:cNvPr id="0" name=""/>
        <dsp:cNvSpPr/>
      </dsp:nvSpPr>
      <dsp:spPr>
        <a:xfrm>
          <a:off x="36353" y="0"/>
          <a:ext cx="3600450" cy="3600450"/>
        </a:xfrm>
        <a:prstGeom prst="triangle">
          <a:avLst/>
        </a:prstGeom>
        <a:gradFill rotWithShape="0">
          <a:gsLst>
            <a:gs pos="18000">
              <a:srgbClr val="000000"/>
            </a:gs>
            <a:gs pos="47000">
              <a:srgbClr val="0A128C"/>
            </a:gs>
            <a:gs pos="73000">
              <a:srgbClr val="181CC7"/>
            </a:gs>
            <a:gs pos="98000">
              <a:schemeClr val="accent1">
                <a:lumMod val="20000"/>
                <a:lumOff val="8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97AA6-7F39-48E9-8E11-238260607EA7}">
      <dsp:nvSpPr>
        <dsp:cNvPr id="0" name=""/>
        <dsp:cNvSpPr/>
      </dsp:nvSpPr>
      <dsp:spPr>
        <a:xfrm>
          <a:off x="1836578" y="197537"/>
          <a:ext cx="2340292" cy="8522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Verzekeren van excess risico</a:t>
          </a:r>
          <a:endParaRPr lang="nl-BE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8184" y="239143"/>
        <a:ext cx="2257080" cy="769082"/>
      </dsp:txXfrm>
    </dsp:sp>
    <dsp:sp modelId="{93FA2C44-F79C-409A-B6F3-F2A35C8E7A94}">
      <dsp:nvSpPr>
        <dsp:cNvPr id="0" name=""/>
        <dsp:cNvSpPr/>
      </dsp:nvSpPr>
      <dsp:spPr>
        <a:xfrm>
          <a:off x="1836578" y="1181664"/>
          <a:ext cx="2340292" cy="8522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Geld opzij zetten voor verwachte risico’s</a:t>
          </a:r>
          <a:endParaRPr lang="nl-BE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8184" y="1223270"/>
        <a:ext cx="2257080" cy="769082"/>
      </dsp:txXfrm>
    </dsp:sp>
    <dsp:sp modelId="{8A054B3A-7A3D-42F6-B154-3C43CBA6954A}">
      <dsp:nvSpPr>
        <dsp:cNvPr id="0" name=""/>
        <dsp:cNvSpPr/>
      </dsp:nvSpPr>
      <dsp:spPr>
        <a:xfrm>
          <a:off x="1826328" y="2656712"/>
          <a:ext cx="2340292" cy="8522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Preventie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= DNA verzekeraar</a:t>
          </a:r>
          <a:endParaRPr lang="nl-BE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67934" y="2698318"/>
        <a:ext cx="2257080" cy="769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0.45472</cdr:x>
      <cdr:y>0.13039</cdr:y>
    </cdr:from>
    <cdr:to>
      <cdr:x>0.74742</cdr:x>
      <cdr:y>0.26471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616049" y="472762"/>
          <a:ext cx="1683933" cy="48702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l-BE" i="1" dirty="0" smtClean="0"/>
            <a:t>Algemene</a:t>
          </a:r>
          <a:r>
            <a:rPr lang="nl-BE" dirty="0" smtClean="0"/>
            <a:t> </a:t>
          </a:r>
          <a:r>
            <a:rPr lang="nl-BE" baseline="0" dirty="0" smtClean="0"/>
            <a:t>levensverwachting</a:t>
          </a:r>
          <a:endParaRPr lang="nl-BE" dirty="0"/>
        </a:p>
      </cdr:txBody>
    </cdr:sp>
  </cdr:relSizeAnchor>
  <cdr:relSizeAnchor xmlns:cdr="http://schemas.openxmlformats.org/drawingml/2006/chartDrawing">
    <cdr:from>
      <cdr:x>0.04286</cdr:x>
      <cdr:y>0.00392</cdr:y>
    </cdr:from>
    <cdr:to>
      <cdr:x>0.92143</cdr:x>
      <cdr:y>0.08945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228600" y="12700"/>
          <a:ext cx="46863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l-BE" sz="1200" b="1" dirty="0" smtClean="0">
              <a:solidFill>
                <a:srgbClr val="002060"/>
              </a:solidFill>
            </a:rPr>
            <a:t>Levensverwachting 65-jarige Belgen</a:t>
          </a:r>
        </a:p>
      </cdr:txBody>
    </cdr:sp>
  </cdr:relSizeAnchor>
  <cdr:relSizeAnchor xmlns:cdr="http://schemas.openxmlformats.org/drawingml/2006/chartDrawing">
    <cdr:from>
      <cdr:x>0.31891</cdr:x>
      <cdr:y>0.09412</cdr:y>
    </cdr:from>
    <cdr:to>
      <cdr:x>0.63333</cdr:x>
      <cdr:y>0.09412</cdr:y>
    </cdr:to>
    <cdr:grpSp>
      <cdr:nvGrpSpPr>
        <cdr:cNvPr id="3" name="Group 2"/>
        <cdr:cNvGrpSpPr/>
      </cdr:nvGrpSpPr>
      <cdr:grpSpPr>
        <a:xfrm xmlns:a="http://schemas.openxmlformats.org/drawingml/2006/main">
          <a:off x="1834721" y="341265"/>
          <a:ext cx="1808890" cy="0"/>
          <a:chOff x="7838207" y="1088497"/>
          <a:chExt cx="1562674" cy="0"/>
        </a:xfrm>
      </cdr:grpSpPr>
      <cdr:cxnSp macro="">
        <cdr:nvCxnSpPr>
          <cdr:cNvPr id="5" name="Straight Connector 4"/>
          <cdr:cNvCxnSpPr/>
        </cdr:nvCxnSpPr>
        <cdr:spPr bwMode="auto">
          <a:xfrm xmlns:a="http://schemas.openxmlformats.org/drawingml/2006/main">
            <a:off x="7960199" y="1088497"/>
            <a:ext cx="939306" cy="0"/>
          </a:xfrm>
          <a:prstGeom xmlns:a="http://schemas.openxmlformats.org/drawingml/2006/main" prst="line">
            <a:avLst/>
          </a:prstGeom>
          <a:solidFill xmlns:a="http://schemas.openxmlformats.org/drawingml/2006/main">
            <a:schemeClr val="accent1"/>
          </a:solidFill>
          <a:ln xmlns:a="http://schemas.openxmlformats.org/drawingml/2006/main"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  <cdr:cxnSp macro="">
        <cdr:nvCxnSpPr>
          <cdr:cNvPr id="6" name="Straight Connector 5"/>
          <cdr:cNvCxnSpPr/>
        </cdr:nvCxnSpPr>
        <cdr:spPr bwMode="auto">
          <a:xfrm xmlns:a="http://schemas.openxmlformats.org/drawingml/2006/main">
            <a:off x="7838207" y="1088497"/>
            <a:ext cx="1562674" cy="0"/>
          </a:xfrm>
          <a:prstGeom xmlns:a="http://schemas.openxmlformats.org/drawingml/2006/main" prst="line">
            <a:avLst/>
          </a:prstGeom>
          <a:solidFill xmlns:a="http://schemas.openxmlformats.org/drawingml/2006/main">
            <a:schemeClr val="accent1"/>
          </a:solidFill>
          <a:ln xmlns:a="http://schemas.openxmlformats.org/drawingml/2006/main"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 xmlns:a="http://schemas.openxmlformats.org/drawingml/2006/main"/>
        </cdr:spPr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0.69492</cdr:x>
      <cdr:y>0.07214</cdr:y>
    </cdr:from>
    <cdr:to>
      <cdr:x>0.96275</cdr:x>
      <cdr:y>0.1352</cdr:y>
    </cdr:to>
    <cdr:sp macro="" textlink="">
      <cdr:nvSpPr>
        <cdr:cNvPr id="2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52328" y="316864"/>
          <a:ext cx="1137888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GB"/>
          </a:defPPr>
          <a:lvl1pPr algn="ct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ヒラギノ角ゴ Pro W3" pitchFamily="48" charset="-128"/>
              <a:cs typeface="+mn-cs"/>
            </a:defRPr>
          </a:lvl1pPr>
          <a:lvl2pPr marL="457200" algn="ct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ヒラギノ角ゴ Pro W3" pitchFamily="48" charset="-128"/>
              <a:cs typeface="+mn-cs"/>
            </a:defRPr>
          </a:lvl2pPr>
          <a:lvl3pPr marL="914400" algn="ct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ヒラギノ角ゴ Pro W3" pitchFamily="48" charset="-128"/>
              <a:cs typeface="+mn-cs"/>
            </a:defRPr>
          </a:lvl3pPr>
          <a:lvl4pPr marL="1371600" algn="ct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ヒラギノ角ゴ Pro W3" pitchFamily="48" charset="-128"/>
              <a:cs typeface="+mn-cs"/>
            </a:defRPr>
          </a:lvl4pPr>
          <a:lvl5pPr marL="1828800" algn="ctr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ヒラギノ角ゴ Pro W3" pitchFamily="48" charset="-128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pitchFamily="34" charset="0"/>
              <a:ea typeface="ヒラギノ角ゴ Pro W3" pitchFamily="48" charset="-128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pitchFamily="34" charset="0"/>
              <a:ea typeface="ヒラギノ角ゴ Pro W3" pitchFamily="48" charset="-128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pitchFamily="34" charset="0"/>
              <a:ea typeface="ヒラギノ角ゴ Pro W3" pitchFamily="48" charset="-128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pitchFamily="34" charset="0"/>
              <a:ea typeface="ヒラギノ角ゴ Pro W3" pitchFamily="48" charset="-128"/>
              <a:cs typeface="+mn-cs"/>
            </a:defRPr>
          </a:lvl9pPr>
        </a:lstStyle>
        <a:p xmlns:a="http://schemas.openxmlformats.org/drawingml/2006/main">
          <a:r>
            <a:rPr lang="nl-BE" sz="1200" dirty="0" smtClean="0">
              <a:latin typeface="+mn-lt"/>
            </a:rPr>
            <a:t>Eurozone</a:t>
          </a:r>
          <a:endParaRPr lang="nl-BE" sz="1200" dirty="0">
            <a:latin typeface="+mn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94570-68FE-4FF7-84D8-7BE50220C91B}" type="datetimeFigureOut">
              <a:rPr lang="nl-BE" smtClean="0"/>
              <a:t>23/09/2014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6125"/>
            <a:ext cx="59642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C6CBA-CEA6-4DC8-BB86-0368BD84E9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53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6CBA-CEA6-4DC8-BB86-0368BD84E9A4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1377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6CBA-CEA6-4DC8-BB86-0368BD84E9A4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156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6CBA-CEA6-4DC8-BB86-0368BD84E9A4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9482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509BAA8-F830-46CE-812A-EA82A7A8DECA}" type="datetime1">
              <a:rPr lang="nl-BE" smtClean="0"/>
              <a:pPr>
                <a:defRPr/>
              </a:pPr>
              <a:t>23/09/2014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564261-0999-4212-ACC7-8BFE81CF2A6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819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BF689-E123-4235-AC4A-0DF854AFDFF3}" type="slidenum">
              <a:rPr lang="fr-BE" smtClean="0"/>
              <a:pPr>
                <a:defRPr/>
              </a:pPr>
              <a:t>23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96865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BF689-E123-4235-AC4A-0DF854AFDFF3}" type="slidenum">
              <a:rPr lang="fr-BE" smtClean="0"/>
              <a:pPr>
                <a:defRPr/>
              </a:pPr>
              <a:t>24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28868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BF689-E123-4235-AC4A-0DF854AFDFF3}" type="slidenum">
              <a:rPr lang="fr-BE" smtClean="0"/>
              <a:pPr>
                <a:defRPr/>
              </a:pPr>
              <a:t>25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4432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BF689-E123-4235-AC4A-0DF854AFDFF3}" type="slidenum">
              <a:rPr lang="fr-BE" smtClean="0"/>
              <a:pPr>
                <a:defRPr/>
              </a:pPr>
              <a:t>26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41286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058"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BF689-E123-4235-AC4A-0DF854AFDFF3}" type="slidenum">
              <a:rPr lang="fr-BE" smtClean="0"/>
              <a:pPr>
                <a:defRPr/>
              </a:pPr>
              <a:t>27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02729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BF689-E123-4235-AC4A-0DF854AFDFF3}" type="slidenum">
              <a:rPr lang="fr-BE" smtClean="0"/>
              <a:pPr>
                <a:defRPr/>
              </a:pPr>
              <a:t>29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61518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6CBA-CEA6-4DC8-BB86-0368BD84E9A4}" type="slidenum">
              <a:rPr lang="nl-BE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7733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6CBA-CEA6-4DC8-BB86-0368BD84E9A4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1377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/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6CBA-CEA6-4DC8-BB86-0368BD84E9A4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7208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6CBA-CEA6-4DC8-BB86-0368BD84E9A4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7733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6CBA-CEA6-4DC8-BB86-0368BD84E9A4}" type="slidenum">
              <a:rPr lang="nl-BE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422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6CBA-CEA6-4DC8-BB86-0368BD84E9A4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385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BE" sz="12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6CBA-CEA6-4DC8-BB86-0368BD84E9A4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8702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6CBA-CEA6-4DC8-BB86-0368BD84E9A4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0596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6CBA-CEA6-4DC8-BB86-0368BD84E9A4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0550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6CBA-CEA6-4DC8-BB86-0368BD84E9A4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156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6CBA-CEA6-4DC8-BB86-0368BD84E9A4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758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C6CBA-CEA6-4DC8-BB86-0368BD84E9A4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446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cree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KBC2"/>
          <p:cNvPicPr>
            <a:picLocks noChangeAspect="1" noChangeArrowheads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0" t="1418" r="86490" b="86678"/>
          <a:stretch/>
        </p:blipFill>
        <p:spPr bwMode="auto">
          <a:xfrm>
            <a:off x="410254" y="4714714"/>
            <a:ext cx="793775" cy="58964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8916" y="725884"/>
            <a:ext cx="5089728" cy="1225021"/>
          </a:xfrm>
        </p:spPr>
        <p:txBody>
          <a:bodyPr anchor="t" anchorCtr="0"/>
          <a:lstStyle>
            <a:lvl1pPr>
              <a:defRPr sz="4000">
                <a:solidFill>
                  <a:srgbClr val="00AEEF"/>
                </a:solidFill>
              </a:defRPr>
            </a:lvl1pPr>
          </a:lstStyle>
          <a:p>
            <a:r>
              <a:rPr lang="en-GB" noProof="0" smtClean="0">
                <a:latin typeface="Trebuchet MS" charset="0"/>
                <a:cs typeface="Trebuchet MS" charset="0"/>
              </a:rPr>
              <a:t>KBC template</a:t>
            </a:r>
            <a:endParaRPr lang="en-GB" noProof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5244" y="3085479"/>
            <a:ext cx="5098101" cy="1460500"/>
          </a:xfrm>
        </p:spPr>
        <p:txBody>
          <a:bodyPr anchor="b">
            <a:noAutofit/>
          </a:bodyPr>
          <a:lstStyle>
            <a:lvl1pPr marL="0" indent="0" algn="l" eaLnBrk="1" hangingPunct="1">
              <a:buNone/>
              <a:defRPr sz="2000" baseline="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en-GB" noProof="0" smtClean="0">
                <a:latin typeface="Trebuchet MS" charset="0"/>
                <a:cs typeface="Trebuchet MS" charset="0"/>
              </a:rPr>
              <a:t>Name of the speaker(s)</a:t>
            </a:r>
            <a:endParaRPr lang="en-GB" noProof="0">
              <a:latin typeface="Trebuchet MS" charset="0"/>
              <a:cs typeface="Trebuchet MS" charset="0"/>
            </a:endParaRPr>
          </a:p>
        </p:txBody>
      </p:sp>
      <p:sp>
        <p:nvSpPr>
          <p:cNvPr id="25" name="Tijdelijke aanduiding voor afbeelding 6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6038522" y="-6833"/>
            <a:ext cx="3128826" cy="5727233"/>
          </a:xfrm>
          <a:custGeom>
            <a:avLst/>
            <a:gdLst>
              <a:gd name="T0" fmla="*/ 63 w 7808562"/>
              <a:gd name="T1" fmla="*/ 0 h 6925674"/>
              <a:gd name="T2" fmla="*/ 1342410 w 7808562"/>
              <a:gd name="T3" fmla="*/ 12911 h 6925674"/>
              <a:gd name="T4" fmla="*/ 1592162 w 7808562"/>
              <a:gd name="T5" fmla="*/ 361897 h 6925674"/>
              <a:gd name="T6" fmla="*/ 1593947 w 7808562"/>
              <a:gd name="T7" fmla="*/ 1881171 h 6925674"/>
              <a:gd name="T8" fmla="*/ 1395714 w 7808562"/>
              <a:gd name="T9" fmla="*/ 2234516 h 6925674"/>
              <a:gd name="T10" fmla="*/ 13413 w 7808562"/>
              <a:gd name="T11" fmla="*/ 2231692 h 6925674"/>
              <a:gd name="T12" fmla="*/ 63 w 7808562"/>
              <a:gd name="T13" fmla="*/ 0 h 69256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310 w 7808562"/>
              <a:gd name="connsiteY0" fmla="*/ 0 h 6925676"/>
              <a:gd name="connsiteX1" fmla="*/ 6574615 w 7808562"/>
              <a:gd name="connsiteY1" fmla="*/ 39986 h 6925676"/>
              <a:gd name="connsiteX2" fmla="*/ 7797802 w 7808562"/>
              <a:gd name="connsiteY2" fmla="*/ 1048687 h 6925676"/>
              <a:gd name="connsiteX3" fmla="*/ 7806547 w 7808562"/>
              <a:gd name="connsiteY3" fmla="*/ 5825942 h 6925676"/>
              <a:gd name="connsiteX4" fmla="*/ 6835675 w 7808562"/>
              <a:gd name="connsiteY4" fmla="*/ 6920243 h 6925676"/>
              <a:gd name="connsiteX5" fmla="*/ 65693 w 7808562"/>
              <a:gd name="connsiteY5" fmla="*/ 6911496 h 6925676"/>
              <a:gd name="connsiteX6" fmla="*/ 310 w 7808562"/>
              <a:gd name="connsiteY6" fmla="*/ 0 h 6925676"/>
              <a:gd name="connsiteX0" fmla="*/ 310 w 7806628"/>
              <a:gd name="connsiteY0" fmla="*/ 0 h 6925674"/>
              <a:gd name="connsiteX1" fmla="*/ 6574615 w 7806628"/>
              <a:gd name="connsiteY1" fmla="*/ 39986 h 6925674"/>
              <a:gd name="connsiteX2" fmla="*/ 7806547 w 7806628"/>
              <a:gd name="connsiteY2" fmla="*/ 5825942 h 6925674"/>
              <a:gd name="connsiteX3" fmla="*/ 6835675 w 7806628"/>
              <a:gd name="connsiteY3" fmla="*/ 6920243 h 6925674"/>
              <a:gd name="connsiteX4" fmla="*/ 65693 w 7806628"/>
              <a:gd name="connsiteY4" fmla="*/ 6911496 h 6925674"/>
              <a:gd name="connsiteX5" fmla="*/ 310 w 7806628"/>
              <a:gd name="connsiteY5" fmla="*/ 0 h 6925674"/>
              <a:gd name="connsiteX0" fmla="*/ 310 w 7819718"/>
              <a:gd name="connsiteY0" fmla="*/ 8079 h 6933755"/>
              <a:gd name="connsiteX1" fmla="*/ 6816334 w 7819718"/>
              <a:gd name="connsiteY1" fmla="*/ 0 h 6933755"/>
              <a:gd name="connsiteX2" fmla="*/ 7806547 w 7819718"/>
              <a:gd name="connsiteY2" fmla="*/ 5834021 h 6933755"/>
              <a:gd name="connsiteX3" fmla="*/ 6835675 w 7819718"/>
              <a:gd name="connsiteY3" fmla="*/ 6928322 h 6933755"/>
              <a:gd name="connsiteX4" fmla="*/ 65693 w 7819718"/>
              <a:gd name="connsiteY4" fmla="*/ 6919575 h 6933755"/>
              <a:gd name="connsiteX5" fmla="*/ 310 w 7819718"/>
              <a:gd name="connsiteY5" fmla="*/ 8079 h 6933755"/>
              <a:gd name="connsiteX0" fmla="*/ 310 w 7806628"/>
              <a:gd name="connsiteY0" fmla="*/ 8079 h 6933753"/>
              <a:gd name="connsiteX1" fmla="*/ 6816334 w 7806628"/>
              <a:gd name="connsiteY1" fmla="*/ 0 h 6933753"/>
              <a:gd name="connsiteX2" fmla="*/ 7806547 w 7806628"/>
              <a:gd name="connsiteY2" fmla="*/ 5834021 h 6933753"/>
              <a:gd name="connsiteX3" fmla="*/ 6835675 w 7806628"/>
              <a:gd name="connsiteY3" fmla="*/ 6928322 h 6933753"/>
              <a:gd name="connsiteX4" fmla="*/ 65693 w 7806628"/>
              <a:gd name="connsiteY4" fmla="*/ 6919575 h 6933753"/>
              <a:gd name="connsiteX5" fmla="*/ 310 w 7806628"/>
              <a:gd name="connsiteY5" fmla="*/ 8079 h 6933753"/>
              <a:gd name="connsiteX0" fmla="*/ 310 w 7675153"/>
              <a:gd name="connsiteY0" fmla="*/ 8079 h 6933755"/>
              <a:gd name="connsiteX1" fmla="*/ 6816334 w 7675153"/>
              <a:gd name="connsiteY1" fmla="*/ 0 h 6933755"/>
              <a:gd name="connsiteX2" fmla="*/ 6835675 w 7675153"/>
              <a:gd name="connsiteY2" fmla="*/ 6928322 h 6933755"/>
              <a:gd name="connsiteX3" fmla="*/ 65693 w 7675153"/>
              <a:gd name="connsiteY3" fmla="*/ 6919575 h 6933755"/>
              <a:gd name="connsiteX4" fmla="*/ 310 w 7675153"/>
              <a:gd name="connsiteY4" fmla="*/ 8079 h 6933755"/>
              <a:gd name="connsiteX0" fmla="*/ 310 w 7343338"/>
              <a:gd name="connsiteY0" fmla="*/ 8079 h 6933753"/>
              <a:gd name="connsiteX1" fmla="*/ 6816334 w 7343338"/>
              <a:gd name="connsiteY1" fmla="*/ 0 h 6933753"/>
              <a:gd name="connsiteX2" fmla="*/ 6835675 w 7343338"/>
              <a:gd name="connsiteY2" fmla="*/ 6928322 h 6933753"/>
              <a:gd name="connsiteX3" fmla="*/ 65693 w 7343338"/>
              <a:gd name="connsiteY3" fmla="*/ 6919575 h 6933753"/>
              <a:gd name="connsiteX4" fmla="*/ 310 w 7343338"/>
              <a:gd name="connsiteY4" fmla="*/ 8079 h 6933753"/>
              <a:gd name="connsiteX0" fmla="*/ 310 w 6865449"/>
              <a:gd name="connsiteY0" fmla="*/ 8079 h 6933755"/>
              <a:gd name="connsiteX1" fmla="*/ 6816334 w 6865449"/>
              <a:gd name="connsiteY1" fmla="*/ 0 h 6933755"/>
              <a:gd name="connsiteX2" fmla="*/ 6835675 w 6865449"/>
              <a:gd name="connsiteY2" fmla="*/ 6928322 h 6933755"/>
              <a:gd name="connsiteX3" fmla="*/ 65693 w 6865449"/>
              <a:gd name="connsiteY3" fmla="*/ 6919575 h 6933755"/>
              <a:gd name="connsiteX4" fmla="*/ 310 w 6865449"/>
              <a:gd name="connsiteY4" fmla="*/ 8079 h 6933755"/>
              <a:gd name="connsiteX0" fmla="*/ 310 w 6865449"/>
              <a:gd name="connsiteY0" fmla="*/ 8079 h 6933753"/>
              <a:gd name="connsiteX1" fmla="*/ 6816334 w 6865449"/>
              <a:gd name="connsiteY1" fmla="*/ 0 h 6933753"/>
              <a:gd name="connsiteX2" fmla="*/ 6835675 w 6865449"/>
              <a:gd name="connsiteY2" fmla="*/ 6928322 h 6933753"/>
              <a:gd name="connsiteX3" fmla="*/ 65693 w 6865449"/>
              <a:gd name="connsiteY3" fmla="*/ 6919575 h 6933753"/>
              <a:gd name="connsiteX4" fmla="*/ 310 w 6865449"/>
              <a:gd name="connsiteY4" fmla="*/ 8079 h 6933753"/>
              <a:gd name="connsiteX0" fmla="*/ 310 w 6838693"/>
              <a:gd name="connsiteY0" fmla="*/ 8079 h 6933755"/>
              <a:gd name="connsiteX1" fmla="*/ 6816334 w 6838693"/>
              <a:gd name="connsiteY1" fmla="*/ 0 h 6933755"/>
              <a:gd name="connsiteX2" fmla="*/ 6835675 w 6838693"/>
              <a:gd name="connsiteY2" fmla="*/ 6928322 h 6933755"/>
              <a:gd name="connsiteX3" fmla="*/ 65693 w 6838693"/>
              <a:gd name="connsiteY3" fmla="*/ 6919575 h 6933755"/>
              <a:gd name="connsiteX4" fmla="*/ 310 w 6838693"/>
              <a:gd name="connsiteY4" fmla="*/ 8079 h 6933755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55727 w 7328727"/>
              <a:gd name="connsiteY3" fmla="*/ 6919575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93248 w 7328727"/>
              <a:gd name="connsiteY3" fmla="*/ 6919576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86357 w 7324740"/>
              <a:gd name="connsiteY0" fmla="*/ 8079 h 6933754"/>
              <a:gd name="connsiteX1" fmla="*/ 7302381 w 7324740"/>
              <a:gd name="connsiteY1" fmla="*/ 0 h 6933754"/>
              <a:gd name="connsiteX2" fmla="*/ 7321722 w 7324740"/>
              <a:gd name="connsiteY2" fmla="*/ 6928322 h 6933754"/>
              <a:gd name="connsiteX3" fmla="*/ 589261 w 7324740"/>
              <a:gd name="connsiteY3" fmla="*/ 6919576 h 6933754"/>
              <a:gd name="connsiteX4" fmla="*/ 537987 w 7324740"/>
              <a:gd name="connsiteY4" fmla="*/ 5816805 h 6933754"/>
              <a:gd name="connsiteX5" fmla="*/ 486357 w 7324740"/>
              <a:gd name="connsiteY5" fmla="*/ 8079 h 6933754"/>
              <a:gd name="connsiteX0" fmla="*/ 410717 w 7249100"/>
              <a:gd name="connsiteY0" fmla="*/ 8079 h 6933754"/>
              <a:gd name="connsiteX1" fmla="*/ 7226741 w 7249100"/>
              <a:gd name="connsiteY1" fmla="*/ 0 h 6933754"/>
              <a:gd name="connsiteX2" fmla="*/ 7246082 w 7249100"/>
              <a:gd name="connsiteY2" fmla="*/ 6928322 h 6933754"/>
              <a:gd name="connsiteX3" fmla="*/ 513621 w 7249100"/>
              <a:gd name="connsiteY3" fmla="*/ 6919576 h 6933754"/>
              <a:gd name="connsiteX4" fmla="*/ 462347 w 7249100"/>
              <a:gd name="connsiteY4" fmla="*/ 5816805 h 6933754"/>
              <a:gd name="connsiteX5" fmla="*/ 410717 w 7249100"/>
              <a:gd name="connsiteY5" fmla="*/ 8079 h 6933754"/>
              <a:gd name="connsiteX0" fmla="*/ 291981 w 7130364"/>
              <a:gd name="connsiteY0" fmla="*/ 8079 h 7255016"/>
              <a:gd name="connsiteX1" fmla="*/ 7108005 w 7130364"/>
              <a:gd name="connsiteY1" fmla="*/ 0 h 7255016"/>
              <a:gd name="connsiteX2" fmla="*/ 7127346 w 7130364"/>
              <a:gd name="connsiteY2" fmla="*/ 6928322 h 7255016"/>
              <a:gd name="connsiteX3" fmla="*/ 563735 w 7130364"/>
              <a:gd name="connsiteY3" fmla="*/ 7254995 h 7255016"/>
              <a:gd name="connsiteX4" fmla="*/ 343611 w 7130364"/>
              <a:gd name="connsiteY4" fmla="*/ 5816805 h 7255016"/>
              <a:gd name="connsiteX5" fmla="*/ 291981 w 7130364"/>
              <a:gd name="connsiteY5" fmla="*/ 8079 h 7255016"/>
              <a:gd name="connsiteX0" fmla="*/ 285946 w 7124329"/>
              <a:gd name="connsiteY0" fmla="*/ 8079 h 7255015"/>
              <a:gd name="connsiteX1" fmla="*/ 7101970 w 7124329"/>
              <a:gd name="connsiteY1" fmla="*/ 0 h 7255015"/>
              <a:gd name="connsiteX2" fmla="*/ 7121311 w 7124329"/>
              <a:gd name="connsiteY2" fmla="*/ 6928322 h 7255015"/>
              <a:gd name="connsiteX3" fmla="*/ 557700 w 7124329"/>
              <a:gd name="connsiteY3" fmla="*/ 7254995 h 7255015"/>
              <a:gd name="connsiteX4" fmla="*/ 356338 w 7124329"/>
              <a:gd name="connsiteY4" fmla="*/ 5774878 h 7255015"/>
              <a:gd name="connsiteX5" fmla="*/ 285946 w 7124329"/>
              <a:gd name="connsiteY5" fmla="*/ 8079 h 7255015"/>
              <a:gd name="connsiteX0" fmla="*/ 186927 w 7025310"/>
              <a:gd name="connsiteY0" fmla="*/ 8079 h 7255015"/>
              <a:gd name="connsiteX1" fmla="*/ 7002951 w 7025310"/>
              <a:gd name="connsiteY1" fmla="*/ 0 h 7255015"/>
              <a:gd name="connsiteX2" fmla="*/ 7022292 w 7025310"/>
              <a:gd name="connsiteY2" fmla="*/ 6928322 h 7255015"/>
              <a:gd name="connsiteX3" fmla="*/ 458681 w 7025310"/>
              <a:gd name="connsiteY3" fmla="*/ 7254995 h 7255015"/>
              <a:gd name="connsiteX4" fmla="*/ 257319 w 7025310"/>
              <a:gd name="connsiteY4" fmla="*/ 5774878 h 7255015"/>
              <a:gd name="connsiteX5" fmla="*/ 186927 w 7025310"/>
              <a:gd name="connsiteY5" fmla="*/ 8079 h 7255015"/>
              <a:gd name="connsiteX0" fmla="*/ 254832 w 7093215"/>
              <a:gd name="connsiteY0" fmla="*/ 8079 h 7255015"/>
              <a:gd name="connsiteX1" fmla="*/ 7070856 w 7093215"/>
              <a:gd name="connsiteY1" fmla="*/ 0 h 7255015"/>
              <a:gd name="connsiteX2" fmla="*/ 7090197 w 7093215"/>
              <a:gd name="connsiteY2" fmla="*/ 6928322 h 7255015"/>
              <a:gd name="connsiteX3" fmla="*/ 526586 w 7093215"/>
              <a:gd name="connsiteY3" fmla="*/ 7254995 h 7255015"/>
              <a:gd name="connsiteX4" fmla="*/ 388457 w 7093215"/>
              <a:gd name="connsiteY4" fmla="*/ 6089967 h 7255015"/>
              <a:gd name="connsiteX5" fmla="*/ 325224 w 7093215"/>
              <a:gd name="connsiteY5" fmla="*/ 5774878 h 7255015"/>
              <a:gd name="connsiteX6" fmla="*/ 254832 w 7093215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238752 w 7077135"/>
              <a:gd name="connsiteY0" fmla="*/ 8079 h 7255015"/>
              <a:gd name="connsiteX1" fmla="*/ 7054776 w 7077135"/>
              <a:gd name="connsiteY1" fmla="*/ 0 h 7255015"/>
              <a:gd name="connsiteX2" fmla="*/ 7074117 w 7077135"/>
              <a:gd name="connsiteY2" fmla="*/ 6928322 h 7255015"/>
              <a:gd name="connsiteX3" fmla="*/ 510506 w 7077135"/>
              <a:gd name="connsiteY3" fmla="*/ 7254995 h 7255015"/>
              <a:gd name="connsiteX4" fmla="*/ 466182 w 7077135"/>
              <a:gd name="connsiteY4" fmla="*/ 6456832 h 7255015"/>
              <a:gd name="connsiteX5" fmla="*/ 747599 w 7077135"/>
              <a:gd name="connsiteY5" fmla="*/ 6121412 h 7255015"/>
              <a:gd name="connsiteX6" fmla="*/ 309144 w 7077135"/>
              <a:gd name="connsiteY6" fmla="*/ 5774878 h 7255015"/>
              <a:gd name="connsiteX7" fmla="*/ 238752 w 7077135"/>
              <a:gd name="connsiteY7" fmla="*/ 8079 h 7255015"/>
              <a:gd name="connsiteX0" fmla="*/ 272287 w 7110670"/>
              <a:gd name="connsiteY0" fmla="*/ 8079 h 7255015"/>
              <a:gd name="connsiteX1" fmla="*/ 7088311 w 7110670"/>
              <a:gd name="connsiteY1" fmla="*/ 0 h 7255015"/>
              <a:gd name="connsiteX2" fmla="*/ 7107652 w 7110670"/>
              <a:gd name="connsiteY2" fmla="*/ 6928322 h 7255015"/>
              <a:gd name="connsiteX3" fmla="*/ 544041 w 7110670"/>
              <a:gd name="connsiteY3" fmla="*/ 7254995 h 7255015"/>
              <a:gd name="connsiteX4" fmla="*/ 387150 w 7110670"/>
              <a:gd name="connsiteY4" fmla="*/ 6435868 h 7255015"/>
              <a:gd name="connsiteX5" fmla="*/ 781134 w 7110670"/>
              <a:gd name="connsiteY5" fmla="*/ 6121412 h 7255015"/>
              <a:gd name="connsiteX6" fmla="*/ 342679 w 7110670"/>
              <a:gd name="connsiteY6" fmla="*/ 5774878 h 7255015"/>
              <a:gd name="connsiteX7" fmla="*/ 272287 w 7110670"/>
              <a:gd name="connsiteY7" fmla="*/ 8079 h 7255015"/>
              <a:gd name="connsiteX0" fmla="*/ 272287 w 7110670"/>
              <a:gd name="connsiteY0" fmla="*/ 8079 h 7255016"/>
              <a:gd name="connsiteX1" fmla="*/ 7088311 w 7110670"/>
              <a:gd name="connsiteY1" fmla="*/ 0 h 7255016"/>
              <a:gd name="connsiteX2" fmla="*/ 7107652 w 7110670"/>
              <a:gd name="connsiteY2" fmla="*/ 6928322 h 7255016"/>
              <a:gd name="connsiteX3" fmla="*/ 544042 w 7110670"/>
              <a:gd name="connsiteY3" fmla="*/ 7254996 h 7255016"/>
              <a:gd name="connsiteX4" fmla="*/ 387150 w 7110670"/>
              <a:gd name="connsiteY4" fmla="*/ 6435868 h 7255016"/>
              <a:gd name="connsiteX5" fmla="*/ 781134 w 7110670"/>
              <a:gd name="connsiteY5" fmla="*/ 6121412 h 7255016"/>
              <a:gd name="connsiteX6" fmla="*/ 342679 w 7110670"/>
              <a:gd name="connsiteY6" fmla="*/ 5774878 h 7255016"/>
              <a:gd name="connsiteX7" fmla="*/ 272287 w 7110670"/>
              <a:gd name="connsiteY7" fmla="*/ 8079 h 7255016"/>
              <a:gd name="connsiteX0" fmla="*/ 285166 w 7123549"/>
              <a:gd name="connsiteY0" fmla="*/ 8079 h 6961778"/>
              <a:gd name="connsiteX1" fmla="*/ 7101190 w 7123549"/>
              <a:gd name="connsiteY1" fmla="*/ 0 h 6961778"/>
              <a:gd name="connsiteX2" fmla="*/ 7120531 w 7123549"/>
              <a:gd name="connsiteY2" fmla="*/ 6928322 h 6961778"/>
              <a:gd name="connsiteX3" fmla="*/ 538159 w 7123549"/>
              <a:gd name="connsiteY3" fmla="*/ 6961504 h 6961778"/>
              <a:gd name="connsiteX4" fmla="*/ 400029 w 7123549"/>
              <a:gd name="connsiteY4" fmla="*/ 6435868 h 6961778"/>
              <a:gd name="connsiteX5" fmla="*/ 794013 w 7123549"/>
              <a:gd name="connsiteY5" fmla="*/ 6121412 h 6961778"/>
              <a:gd name="connsiteX6" fmla="*/ 355558 w 7123549"/>
              <a:gd name="connsiteY6" fmla="*/ 5774878 h 6961778"/>
              <a:gd name="connsiteX7" fmla="*/ 285166 w 7123549"/>
              <a:gd name="connsiteY7" fmla="*/ 8079 h 6961778"/>
              <a:gd name="connsiteX0" fmla="*/ 1 w 6838384"/>
              <a:gd name="connsiteY0" fmla="*/ 8079 h 6961778"/>
              <a:gd name="connsiteX1" fmla="*/ 6816025 w 6838384"/>
              <a:gd name="connsiteY1" fmla="*/ 0 h 6961778"/>
              <a:gd name="connsiteX2" fmla="*/ 6835366 w 6838384"/>
              <a:gd name="connsiteY2" fmla="*/ 6928322 h 6961778"/>
              <a:gd name="connsiteX3" fmla="*/ 252994 w 6838384"/>
              <a:gd name="connsiteY3" fmla="*/ 6961504 h 6961778"/>
              <a:gd name="connsiteX4" fmla="*/ 114864 w 6838384"/>
              <a:gd name="connsiteY4" fmla="*/ 6435868 h 6961778"/>
              <a:gd name="connsiteX5" fmla="*/ 508848 w 6838384"/>
              <a:gd name="connsiteY5" fmla="*/ 6121412 h 6961778"/>
              <a:gd name="connsiteX6" fmla="*/ 70393 w 6838384"/>
              <a:gd name="connsiteY6" fmla="*/ 5774878 h 6961778"/>
              <a:gd name="connsiteX7" fmla="*/ 1 w 6838384"/>
              <a:gd name="connsiteY7" fmla="*/ 8079 h 6961778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70393 w 6838384"/>
              <a:gd name="connsiteY6" fmla="*/ 5774878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31964 w 6838384"/>
              <a:gd name="connsiteY5" fmla="*/ 6139669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0 w 6838384"/>
              <a:gd name="connsiteY0" fmla="*/ 0 h 6944742"/>
              <a:gd name="connsiteX1" fmla="*/ 6816025 w 6838384"/>
              <a:gd name="connsiteY1" fmla="*/ 2696 h 6944742"/>
              <a:gd name="connsiteX2" fmla="*/ 6835366 w 6838384"/>
              <a:gd name="connsiteY2" fmla="*/ 6931018 h 6944742"/>
              <a:gd name="connsiteX3" fmla="*/ 65384 w 6838384"/>
              <a:gd name="connsiteY3" fmla="*/ 6943236 h 6944742"/>
              <a:gd name="connsiteX4" fmla="*/ 68572 w 6838384"/>
              <a:gd name="connsiteY4" fmla="*/ 6405548 h 6944742"/>
              <a:gd name="connsiteX5" fmla="*/ 518175 w 6838384"/>
              <a:gd name="connsiteY5" fmla="*/ 6157773 h 6944742"/>
              <a:gd name="connsiteX6" fmla="*/ 507851 w 6838384"/>
              <a:gd name="connsiteY6" fmla="*/ 6080631 h 6944742"/>
              <a:gd name="connsiteX7" fmla="*/ 60544 w 6838384"/>
              <a:gd name="connsiteY7" fmla="*/ 5810593 h 6944742"/>
              <a:gd name="connsiteX8" fmla="*/ 0 w 6838384"/>
              <a:gd name="connsiteY8" fmla="*/ 0 h 6944742"/>
              <a:gd name="connsiteX0" fmla="*/ 3477 w 6841861"/>
              <a:gd name="connsiteY0" fmla="*/ 0 h 6944742"/>
              <a:gd name="connsiteX1" fmla="*/ 6819502 w 6841861"/>
              <a:gd name="connsiteY1" fmla="*/ 2696 h 6944742"/>
              <a:gd name="connsiteX2" fmla="*/ 6838843 w 6841861"/>
              <a:gd name="connsiteY2" fmla="*/ 6931018 h 6944742"/>
              <a:gd name="connsiteX3" fmla="*/ 68861 w 6841861"/>
              <a:gd name="connsiteY3" fmla="*/ 6943236 h 6944742"/>
              <a:gd name="connsiteX4" fmla="*/ 72049 w 6841861"/>
              <a:gd name="connsiteY4" fmla="*/ 6405548 h 6944742"/>
              <a:gd name="connsiteX5" fmla="*/ 521652 w 6841861"/>
              <a:gd name="connsiteY5" fmla="*/ 6157773 h 6944742"/>
              <a:gd name="connsiteX6" fmla="*/ 511328 w 6841861"/>
              <a:gd name="connsiteY6" fmla="*/ 6080631 h 6944742"/>
              <a:gd name="connsiteX7" fmla="*/ 64021 w 6841861"/>
              <a:gd name="connsiteY7" fmla="*/ 5810593 h 6944742"/>
              <a:gd name="connsiteX8" fmla="*/ 3477 w 6841861"/>
              <a:gd name="connsiteY8" fmla="*/ 0 h 6944742"/>
              <a:gd name="connsiteX0" fmla="*/ 7794 w 6788325"/>
              <a:gd name="connsiteY0" fmla="*/ 0 h 6977067"/>
              <a:gd name="connsiteX1" fmla="*/ 6765966 w 6788325"/>
              <a:gd name="connsiteY1" fmla="*/ 35021 h 6977067"/>
              <a:gd name="connsiteX2" fmla="*/ 6785307 w 6788325"/>
              <a:gd name="connsiteY2" fmla="*/ 6963343 h 6977067"/>
              <a:gd name="connsiteX3" fmla="*/ 15325 w 6788325"/>
              <a:gd name="connsiteY3" fmla="*/ 6975561 h 6977067"/>
              <a:gd name="connsiteX4" fmla="*/ 18513 w 6788325"/>
              <a:gd name="connsiteY4" fmla="*/ 6437873 h 6977067"/>
              <a:gd name="connsiteX5" fmla="*/ 468116 w 6788325"/>
              <a:gd name="connsiteY5" fmla="*/ 6190098 h 6977067"/>
              <a:gd name="connsiteX6" fmla="*/ 457792 w 6788325"/>
              <a:gd name="connsiteY6" fmla="*/ 6112956 h 6977067"/>
              <a:gd name="connsiteX7" fmla="*/ 10485 w 6788325"/>
              <a:gd name="connsiteY7" fmla="*/ 5842918 h 6977067"/>
              <a:gd name="connsiteX8" fmla="*/ 7794 w 6788325"/>
              <a:gd name="connsiteY8" fmla="*/ 0 h 6977067"/>
              <a:gd name="connsiteX0" fmla="*/ 16595 w 6777841"/>
              <a:gd name="connsiteY0" fmla="*/ 8080 h 6942046"/>
              <a:gd name="connsiteX1" fmla="*/ 6755482 w 6777841"/>
              <a:gd name="connsiteY1" fmla="*/ 0 h 6942046"/>
              <a:gd name="connsiteX2" fmla="*/ 6774823 w 6777841"/>
              <a:gd name="connsiteY2" fmla="*/ 6928322 h 6942046"/>
              <a:gd name="connsiteX3" fmla="*/ 4841 w 6777841"/>
              <a:gd name="connsiteY3" fmla="*/ 6940540 h 6942046"/>
              <a:gd name="connsiteX4" fmla="*/ 8029 w 6777841"/>
              <a:gd name="connsiteY4" fmla="*/ 6402852 h 6942046"/>
              <a:gd name="connsiteX5" fmla="*/ 457632 w 6777841"/>
              <a:gd name="connsiteY5" fmla="*/ 6155077 h 6942046"/>
              <a:gd name="connsiteX6" fmla="*/ 447308 w 6777841"/>
              <a:gd name="connsiteY6" fmla="*/ 6077935 h 6942046"/>
              <a:gd name="connsiteX7" fmla="*/ 1 w 6777841"/>
              <a:gd name="connsiteY7" fmla="*/ 5807897 h 6942046"/>
              <a:gd name="connsiteX8" fmla="*/ 16595 w 6777841"/>
              <a:gd name="connsiteY8" fmla="*/ 8080 h 6942046"/>
              <a:gd name="connsiteX0" fmla="*/ 16595 w 6794284"/>
              <a:gd name="connsiteY0" fmla="*/ 8080 h 6981820"/>
              <a:gd name="connsiteX1" fmla="*/ 6755482 w 6794284"/>
              <a:gd name="connsiteY1" fmla="*/ 0 h 6981820"/>
              <a:gd name="connsiteX2" fmla="*/ 6792968 w 6794284"/>
              <a:gd name="connsiteY2" fmla="*/ 6979008 h 6981820"/>
              <a:gd name="connsiteX3" fmla="*/ 4841 w 6794284"/>
              <a:gd name="connsiteY3" fmla="*/ 6940540 h 6981820"/>
              <a:gd name="connsiteX4" fmla="*/ 8029 w 6794284"/>
              <a:gd name="connsiteY4" fmla="*/ 6402852 h 6981820"/>
              <a:gd name="connsiteX5" fmla="*/ 457632 w 6794284"/>
              <a:gd name="connsiteY5" fmla="*/ 6155077 h 6981820"/>
              <a:gd name="connsiteX6" fmla="*/ 447308 w 6794284"/>
              <a:gd name="connsiteY6" fmla="*/ 6077935 h 6981820"/>
              <a:gd name="connsiteX7" fmla="*/ 1 w 6794284"/>
              <a:gd name="connsiteY7" fmla="*/ 5807897 h 6981820"/>
              <a:gd name="connsiteX8" fmla="*/ 16595 w 6794284"/>
              <a:gd name="connsiteY8" fmla="*/ 8080 h 6981820"/>
              <a:gd name="connsiteX0" fmla="*/ 16595 w 6884009"/>
              <a:gd name="connsiteY0" fmla="*/ 8080 h 7009419"/>
              <a:gd name="connsiteX1" fmla="*/ 6755482 w 6884009"/>
              <a:gd name="connsiteY1" fmla="*/ 0 h 7009419"/>
              <a:gd name="connsiteX2" fmla="*/ 6883687 w 6884009"/>
              <a:gd name="connsiteY2" fmla="*/ 7009419 h 7009419"/>
              <a:gd name="connsiteX3" fmla="*/ 4841 w 6884009"/>
              <a:gd name="connsiteY3" fmla="*/ 6940540 h 7009419"/>
              <a:gd name="connsiteX4" fmla="*/ 8029 w 6884009"/>
              <a:gd name="connsiteY4" fmla="*/ 6402852 h 7009419"/>
              <a:gd name="connsiteX5" fmla="*/ 457632 w 6884009"/>
              <a:gd name="connsiteY5" fmla="*/ 6155077 h 7009419"/>
              <a:gd name="connsiteX6" fmla="*/ 447308 w 6884009"/>
              <a:gd name="connsiteY6" fmla="*/ 6077935 h 7009419"/>
              <a:gd name="connsiteX7" fmla="*/ 1 w 6884009"/>
              <a:gd name="connsiteY7" fmla="*/ 5807897 h 7009419"/>
              <a:gd name="connsiteX8" fmla="*/ 16595 w 6884009"/>
              <a:gd name="connsiteY8" fmla="*/ 8080 h 7009419"/>
              <a:gd name="connsiteX0" fmla="*/ 16595 w 6794282"/>
              <a:gd name="connsiteY0" fmla="*/ 8080 h 6958734"/>
              <a:gd name="connsiteX1" fmla="*/ 6755482 w 6794282"/>
              <a:gd name="connsiteY1" fmla="*/ 0 h 6958734"/>
              <a:gd name="connsiteX2" fmla="*/ 6792968 w 6794282"/>
              <a:gd name="connsiteY2" fmla="*/ 6958734 h 6958734"/>
              <a:gd name="connsiteX3" fmla="*/ 4841 w 6794282"/>
              <a:gd name="connsiteY3" fmla="*/ 6940540 h 6958734"/>
              <a:gd name="connsiteX4" fmla="*/ 8029 w 6794282"/>
              <a:gd name="connsiteY4" fmla="*/ 6402852 h 6958734"/>
              <a:gd name="connsiteX5" fmla="*/ 457632 w 6794282"/>
              <a:gd name="connsiteY5" fmla="*/ 6155077 h 6958734"/>
              <a:gd name="connsiteX6" fmla="*/ 447308 w 6794282"/>
              <a:gd name="connsiteY6" fmla="*/ 6077935 h 6958734"/>
              <a:gd name="connsiteX7" fmla="*/ 1 w 6794282"/>
              <a:gd name="connsiteY7" fmla="*/ 5807897 h 6958734"/>
              <a:gd name="connsiteX8" fmla="*/ 16595 w 6794282"/>
              <a:gd name="connsiteY8" fmla="*/ 8080 h 6958734"/>
              <a:gd name="connsiteX0" fmla="*/ 16595 w 6794282"/>
              <a:gd name="connsiteY0" fmla="*/ 8080 h 6989145"/>
              <a:gd name="connsiteX1" fmla="*/ 6755482 w 6794282"/>
              <a:gd name="connsiteY1" fmla="*/ 0 h 6989145"/>
              <a:gd name="connsiteX2" fmla="*/ 6792968 w 6794282"/>
              <a:gd name="connsiteY2" fmla="*/ 6989145 h 6989145"/>
              <a:gd name="connsiteX3" fmla="*/ 4841 w 6794282"/>
              <a:gd name="connsiteY3" fmla="*/ 6940540 h 6989145"/>
              <a:gd name="connsiteX4" fmla="*/ 8029 w 6794282"/>
              <a:gd name="connsiteY4" fmla="*/ 6402852 h 6989145"/>
              <a:gd name="connsiteX5" fmla="*/ 457632 w 6794282"/>
              <a:gd name="connsiteY5" fmla="*/ 6155077 h 6989145"/>
              <a:gd name="connsiteX6" fmla="*/ 447308 w 6794282"/>
              <a:gd name="connsiteY6" fmla="*/ 6077935 h 6989145"/>
              <a:gd name="connsiteX7" fmla="*/ 1 w 6794282"/>
              <a:gd name="connsiteY7" fmla="*/ 5807897 h 6989145"/>
              <a:gd name="connsiteX8" fmla="*/ 16595 w 6794282"/>
              <a:gd name="connsiteY8" fmla="*/ 8080 h 6989145"/>
              <a:gd name="connsiteX0" fmla="*/ 16595 w 6794282"/>
              <a:gd name="connsiteY0" fmla="*/ 8080 h 6948597"/>
              <a:gd name="connsiteX1" fmla="*/ 6755482 w 6794282"/>
              <a:gd name="connsiteY1" fmla="*/ 0 h 6948597"/>
              <a:gd name="connsiteX2" fmla="*/ 6792968 w 6794282"/>
              <a:gd name="connsiteY2" fmla="*/ 6948597 h 6948597"/>
              <a:gd name="connsiteX3" fmla="*/ 4841 w 6794282"/>
              <a:gd name="connsiteY3" fmla="*/ 6940540 h 6948597"/>
              <a:gd name="connsiteX4" fmla="*/ 8029 w 6794282"/>
              <a:gd name="connsiteY4" fmla="*/ 6402852 h 6948597"/>
              <a:gd name="connsiteX5" fmla="*/ 457632 w 6794282"/>
              <a:gd name="connsiteY5" fmla="*/ 6155077 h 6948597"/>
              <a:gd name="connsiteX6" fmla="*/ 447308 w 6794282"/>
              <a:gd name="connsiteY6" fmla="*/ 6077935 h 6948597"/>
              <a:gd name="connsiteX7" fmla="*/ 1 w 6794282"/>
              <a:gd name="connsiteY7" fmla="*/ 5807897 h 6948597"/>
              <a:gd name="connsiteX8" fmla="*/ 16595 w 6794282"/>
              <a:gd name="connsiteY8" fmla="*/ 8080 h 694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282" h="6948597">
                <a:moveTo>
                  <a:pt x="16595" y="8080"/>
                </a:moveTo>
                <a:lnTo>
                  <a:pt x="6755482" y="0"/>
                </a:lnTo>
                <a:cubicBezTo>
                  <a:pt x="6776755" y="1706114"/>
                  <a:pt x="6800122" y="5915497"/>
                  <a:pt x="6792968" y="6948597"/>
                </a:cubicBezTo>
                <a:lnTo>
                  <a:pt x="4841" y="6940540"/>
                </a:lnTo>
                <a:cubicBezTo>
                  <a:pt x="5451" y="6683767"/>
                  <a:pt x="7911" y="6586279"/>
                  <a:pt x="8029" y="6402852"/>
                </a:cubicBezTo>
                <a:lnTo>
                  <a:pt x="457632" y="6155077"/>
                </a:lnTo>
                <a:cubicBezTo>
                  <a:pt x="538889" y="6108628"/>
                  <a:pt x="478765" y="6112686"/>
                  <a:pt x="447308" y="6077935"/>
                </a:cubicBezTo>
                <a:cubicBezTo>
                  <a:pt x="141479" y="5902345"/>
                  <a:pt x="453778" y="6098297"/>
                  <a:pt x="1" y="5807897"/>
                </a:cubicBezTo>
                <a:cubicBezTo>
                  <a:pt x="7867" y="5358267"/>
                  <a:pt x="-5468" y="1198253"/>
                  <a:pt x="16595" y="808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smtClean="0"/>
              <a:t>Click icon </a:t>
            </a:r>
            <a:br>
              <a:rPr lang="en-GB" noProof="0" smtClean="0"/>
            </a:br>
            <a:r>
              <a:rPr lang="en-GB" noProof="0" smtClean="0"/>
              <a:t>to add picture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723" y="2036763"/>
            <a:ext cx="5103022" cy="765175"/>
          </a:xfrm>
        </p:spPr>
        <p:txBody>
          <a:bodyPr/>
          <a:lstStyle>
            <a:lvl1pPr marL="0" indent="0">
              <a:buNone/>
              <a:defRPr b="1">
                <a:latin typeface="Trebuchet MS"/>
                <a:cs typeface="Trebuchet MS"/>
              </a:defRPr>
            </a:lvl1pPr>
          </a:lstStyle>
          <a:p>
            <a:pPr lvl="0"/>
            <a:r>
              <a:rPr lang="en-GB" noProof="0" smtClean="0"/>
              <a:t>PowerPoint</a:t>
            </a:r>
          </a:p>
        </p:txBody>
      </p:sp>
    </p:spTree>
    <p:extLst>
      <p:ext uri="{BB962C8B-B14F-4D97-AF65-F5344CB8AC3E}">
        <p14:creationId xmlns:p14="http://schemas.microsoft.com/office/powerpoint/2010/main" val="25670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3" hasCustomPrompt="1"/>
          </p:nvPr>
        </p:nvSpPr>
        <p:spPr>
          <a:xfrm>
            <a:off x="514358" y="1550147"/>
            <a:ext cx="2627188" cy="2759228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Tx/>
              <a:buNone/>
              <a:tabLst/>
              <a:defRPr/>
            </a:lvl1pPr>
          </a:lstStyle>
          <a:p>
            <a:r>
              <a:rPr lang="en-GB" noProof="0" smtClean="0"/>
              <a:t>Click icon to add picture</a:t>
            </a:r>
          </a:p>
        </p:txBody>
      </p:sp>
      <p:sp>
        <p:nvSpPr>
          <p:cNvPr id="8" name="Tijdelijke aanduiding voor afbeelding 6"/>
          <p:cNvSpPr>
            <a:spLocks noGrp="1"/>
          </p:cNvSpPr>
          <p:nvPr>
            <p:ph type="pic" sz="quarter" idx="14" hasCustomPrompt="1"/>
          </p:nvPr>
        </p:nvSpPr>
        <p:spPr>
          <a:xfrm>
            <a:off x="3273733" y="1550147"/>
            <a:ext cx="2627188" cy="2759228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Tx/>
              <a:buNone/>
              <a:tabLst/>
              <a:defRPr/>
            </a:lvl1pPr>
          </a:lstStyle>
          <a:p>
            <a:r>
              <a:rPr lang="en-GB" noProof="0" smtClean="0"/>
              <a:t>Click icon to add picture</a:t>
            </a:r>
          </a:p>
        </p:txBody>
      </p:sp>
      <p:sp>
        <p:nvSpPr>
          <p:cNvPr id="9" name="Tijdelijke aanduiding voor afbeelding 6"/>
          <p:cNvSpPr>
            <a:spLocks noGrp="1"/>
          </p:cNvSpPr>
          <p:nvPr>
            <p:ph type="pic" sz="quarter" idx="15" hasCustomPrompt="1"/>
          </p:nvPr>
        </p:nvSpPr>
        <p:spPr>
          <a:xfrm>
            <a:off x="6038253" y="1550147"/>
            <a:ext cx="2627188" cy="2759228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Tx/>
              <a:buNone/>
              <a:tabLst/>
              <a:defRPr/>
            </a:lvl1pPr>
          </a:lstStyle>
          <a:p>
            <a:r>
              <a:rPr lang="en-GB" noProof="0" smtClean="0"/>
              <a:t>Click icon to add picture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16241" y="4389989"/>
            <a:ext cx="2623256" cy="584918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smtClean="0"/>
              <a:t>Click to add text</a:t>
            </a:r>
          </a:p>
        </p:txBody>
      </p:sp>
      <p:sp>
        <p:nvSpPr>
          <p:cNvPr id="12" name="Tijdelijke aanduiding voor tekst 1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58446" y="4388450"/>
            <a:ext cx="2644696" cy="584918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smtClean="0"/>
              <a:t>Click to add text</a:t>
            </a:r>
          </a:p>
        </p:txBody>
      </p:sp>
      <p:sp>
        <p:nvSpPr>
          <p:cNvPr id="13" name="Tijdelijke aanduiding voor tekst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032539" y="4386911"/>
            <a:ext cx="2642434" cy="584918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smtClean="0"/>
              <a:t>Click to add text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88001"/>
            <a:ext cx="8397258" cy="1058282"/>
          </a:xfrm>
        </p:spPr>
        <p:txBody>
          <a:bodyPr/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691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, subtitle and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428753" y="989740"/>
            <a:ext cx="7601719" cy="669925"/>
          </a:xfrm>
        </p:spPr>
        <p:txBody>
          <a:bodyPr/>
          <a:lstStyle>
            <a:lvl1pPr marL="0" indent="0">
              <a:buNone/>
              <a:defRPr sz="2400" b="1"/>
            </a:lvl1pPr>
            <a:lvl2pPr marL="261938" indent="0">
              <a:buNone/>
              <a:defRPr/>
            </a:lvl2pPr>
            <a:lvl3pPr marL="538162" indent="0">
              <a:buNone/>
              <a:defRPr/>
            </a:lvl3pPr>
            <a:lvl4pPr marL="717550" indent="0">
              <a:buNone/>
              <a:defRPr/>
            </a:lvl4pPr>
            <a:lvl5pPr marL="979487" indent="0">
              <a:buNone/>
              <a:defRPr/>
            </a:lvl5pPr>
          </a:lstStyle>
          <a:p>
            <a:pPr lvl="0"/>
            <a:r>
              <a:rPr lang="en-GB" noProof="0" smtClean="0"/>
              <a:t>Subtitle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88001"/>
            <a:ext cx="8397258" cy="1058282"/>
          </a:xfrm>
        </p:spPr>
        <p:txBody>
          <a:bodyPr/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23" name="Tijdelijke aanduiding voor afbeelding 6"/>
          <p:cNvSpPr>
            <a:spLocks noGrp="1"/>
          </p:cNvSpPr>
          <p:nvPr>
            <p:ph type="pic" sz="quarter" idx="13" hasCustomPrompt="1"/>
          </p:nvPr>
        </p:nvSpPr>
        <p:spPr>
          <a:xfrm>
            <a:off x="514358" y="1550147"/>
            <a:ext cx="2627188" cy="2759228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Tx/>
              <a:buNone/>
              <a:tabLst/>
              <a:defRPr/>
            </a:lvl1pPr>
          </a:lstStyle>
          <a:p>
            <a:r>
              <a:rPr lang="en-GB" noProof="0" smtClean="0"/>
              <a:t>Click icon to add picture</a:t>
            </a:r>
          </a:p>
        </p:txBody>
      </p:sp>
      <p:sp>
        <p:nvSpPr>
          <p:cNvPr id="24" name="Tijdelijke aanduiding voor afbeelding 6"/>
          <p:cNvSpPr>
            <a:spLocks noGrp="1"/>
          </p:cNvSpPr>
          <p:nvPr>
            <p:ph type="pic" sz="quarter" idx="14" hasCustomPrompt="1"/>
          </p:nvPr>
        </p:nvSpPr>
        <p:spPr>
          <a:xfrm>
            <a:off x="3273733" y="1550147"/>
            <a:ext cx="2627188" cy="2759228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Tx/>
              <a:buNone/>
              <a:tabLst/>
              <a:defRPr/>
            </a:lvl1pPr>
          </a:lstStyle>
          <a:p>
            <a:r>
              <a:rPr lang="en-GB" noProof="0" smtClean="0"/>
              <a:t>Click icon to add picture</a:t>
            </a:r>
          </a:p>
        </p:txBody>
      </p:sp>
      <p:sp>
        <p:nvSpPr>
          <p:cNvPr id="25" name="Tijdelijke aanduiding voor afbeelding 6"/>
          <p:cNvSpPr>
            <a:spLocks noGrp="1"/>
          </p:cNvSpPr>
          <p:nvPr>
            <p:ph type="pic" sz="quarter" idx="15" hasCustomPrompt="1"/>
          </p:nvPr>
        </p:nvSpPr>
        <p:spPr>
          <a:xfrm>
            <a:off x="6038253" y="1550147"/>
            <a:ext cx="2627188" cy="2759228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Tx/>
              <a:buNone/>
              <a:tabLst/>
              <a:defRPr/>
            </a:lvl1pPr>
          </a:lstStyle>
          <a:p>
            <a:r>
              <a:rPr lang="en-GB" noProof="0" smtClean="0"/>
              <a:t>Click icon to add picture</a:t>
            </a:r>
          </a:p>
        </p:txBody>
      </p:sp>
      <p:sp>
        <p:nvSpPr>
          <p:cNvPr id="26" name="Tijdelijke aanduiding voor tekst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16241" y="4389989"/>
            <a:ext cx="2623256" cy="584918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smtClean="0"/>
              <a:t>Click to add text</a:t>
            </a:r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58446" y="4388450"/>
            <a:ext cx="2644696" cy="584918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smtClean="0"/>
              <a:t>Click to add text</a:t>
            </a:r>
          </a:p>
        </p:txBody>
      </p:sp>
      <p:sp>
        <p:nvSpPr>
          <p:cNvPr id="28" name="Tijdelijke aanduiding voor tekst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032539" y="4386911"/>
            <a:ext cx="2642434" cy="584918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4300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p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llustratie 4"/>
          <p:cNvSpPr>
            <a:spLocks noGrp="1"/>
          </p:cNvSpPr>
          <p:nvPr>
            <p:ph type="clipArt" sz="quarter" idx="10" hasCustomPrompt="1"/>
          </p:nvPr>
        </p:nvSpPr>
        <p:spPr>
          <a:xfrm>
            <a:off x="1347843" y="1131210"/>
            <a:ext cx="6402498" cy="3500555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 typeface="Wingdings" charset="2"/>
              <a:buNone/>
              <a:tabLst/>
              <a:defRPr/>
            </a:lvl1pPr>
          </a:lstStyle>
          <a:p>
            <a:r>
              <a:rPr lang="en-GB" noProof="0" smtClean="0"/>
              <a:t>Click icon to add ClipArt</a:t>
            </a:r>
          </a:p>
          <a:p>
            <a:endParaRPr lang="en-GB" noProof="0" smtClean="0"/>
          </a:p>
          <a:p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351164" y="4652652"/>
            <a:ext cx="6407217" cy="472282"/>
          </a:xfrm>
        </p:spPr>
        <p:txBody>
          <a:bodyPr anchor="t"/>
          <a:lstStyle>
            <a:lvl1pPr algn="ctr">
              <a:defRPr sz="1800" b="0">
                <a:solidFill>
                  <a:srgbClr val="003366"/>
                </a:solidFill>
              </a:defRPr>
            </a:lvl1pPr>
          </a:lstStyle>
          <a:p>
            <a:pPr lvl="0"/>
            <a:r>
              <a:rPr lang="en-GB" noProof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539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88001"/>
            <a:ext cx="8397258" cy="1058282"/>
          </a:xfrm>
        </p:spPr>
        <p:txBody>
          <a:bodyPr/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8529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title screen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KBCkopiewit.pn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61" y="4773685"/>
            <a:ext cx="554771" cy="433659"/>
          </a:xfrm>
          <a:prstGeom prst="rect">
            <a:avLst/>
          </a:prstGeom>
        </p:spPr>
      </p:pic>
      <p:sp>
        <p:nvSpPr>
          <p:cNvPr id="15" name="Tijdelijke aanduiding voor afbeelding 6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6011049" y="-41950"/>
            <a:ext cx="3141306" cy="5774164"/>
          </a:xfrm>
          <a:custGeom>
            <a:avLst/>
            <a:gdLst>
              <a:gd name="T0" fmla="*/ 63 w 7808562"/>
              <a:gd name="T1" fmla="*/ 0 h 6925674"/>
              <a:gd name="T2" fmla="*/ 1342410 w 7808562"/>
              <a:gd name="T3" fmla="*/ 12911 h 6925674"/>
              <a:gd name="T4" fmla="*/ 1592162 w 7808562"/>
              <a:gd name="T5" fmla="*/ 361897 h 6925674"/>
              <a:gd name="T6" fmla="*/ 1593947 w 7808562"/>
              <a:gd name="T7" fmla="*/ 1881171 h 6925674"/>
              <a:gd name="T8" fmla="*/ 1395714 w 7808562"/>
              <a:gd name="T9" fmla="*/ 2234516 h 6925674"/>
              <a:gd name="T10" fmla="*/ 13413 w 7808562"/>
              <a:gd name="T11" fmla="*/ 2231692 h 6925674"/>
              <a:gd name="T12" fmla="*/ 63 w 7808562"/>
              <a:gd name="T13" fmla="*/ 0 h 69256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310 w 7808562"/>
              <a:gd name="connsiteY0" fmla="*/ 0 h 6925676"/>
              <a:gd name="connsiteX1" fmla="*/ 6574615 w 7808562"/>
              <a:gd name="connsiteY1" fmla="*/ 39986 h 6925676"/>
              <a:gd name="connsiteX2" fmla="*/ 7797802 w 7808562"/>
              <a:gd name="connsiteY2" fmla="*/ 1048687 h 6925676"/>
              <a:gd name="connsiteX3" fmla="*/ 7806547 w 7808562"/>
              <a:gd name="connsiteY3" fmla="*/ 5825942 h 6925676"/>
              <a:gd name="connsiteX4" fmla="*/ 6835675 w 7808562"/>
              <a:gd name="connsiteY4" fmla="*/ 6920243 h 6925676"/>
              <a:gd name="connsiteX5" fmla="*/ 65693 w 7808562"/>
              <a:gd name="connsiteY5" fmla="*/ 6911496 h 6925676"/>
              <a:gd name="connsiteX6" fmla="*/ 310 w 7808562"/>
              <a:gd name="connsiteY6" fmla="*/ 0 h 6925676"/>
              <a:gd name="connsiteX0" fmla="*/ 310 w 7806628"/>
              <a:gd name="connsiteY0" fmla="*/ 0 h 6925674"/>
              <a:gd name="connsiteX1" fmla="*/ 6574615 w 7806628"/>
              <a:gd name="connsiteY1" fmla="*/ 39986 h 6925674"/>
              <a:gd name="connsiteX2" fmla="*/ 7806547 w 7806628"/>
              <a:gd name="connsiteY2" fmla="*/ 5825942 h 6925674"/>
              <a:gd name="connsiteX3" fmla="*/ 6835675 w 7806628"/>
              <a:gd name="connsiteY3" fmla="*/ 6920243 h 6925674"/>
              <a:gd name="connsiteX4" fmla="*/ 65693 w 7806628"/>
              <a:gd name="connsiteY4" fmla="*/ 6911496 h 6925674"/>
              <a:gd name="connsiteX5" fmla="*/ 310 w 7806628"/>
              <a:gd name="connsiteY5" fmla="*/ 0 h 6925674"/>
              <a:gd name="connsiteX0" fmla="*/ 310 w 7819718"/>
              <a:gd name="connsiteY0" fmla="*/ 8079 h 6933755"/>
              <a:gd name="connsiteX1" fmla="*/ 6816334 w 7819718"/>
              <a:gd name="connsiteY1" fmla="*/ 0 h 6933755"/>
              <a:gd name="connsiteX2" fmla="*/ 7806547 w 7819718"/>
              <a:gd name="connsiteY2" fmla="*/ 5834021 h 6933755"/>
              <a:gd name="connsiteX3" fmla="*/ 6835675 w 7819718"/>
              <a:gd name="connsiteY3" fmla="*/ 6928322 h 6933755"/>
              <a:gd name="connsiteX4" fmla="*/ 65693 w 7819718"/>
              <a:gd name="connsiteY4" fmla="*/ 6919575 h 6933755"/>
              <a:gd name="connsiteX5" fmla="*/ 310 w 7819718"/>
              <a:gd name="connsiteY5" fmla="*/ 8079 h 6933755"/>
              <a:gd name="connsiteX0" fmla="*/ 310 w 7806628"/>
              <a:gd name="connsiteY0" fmla="*/ 8079 h 6933753"/>
              <a:gd name="connsiteX1" fmla="*/ 6816334 w 7806628"/>
              <a:gd name="connsiteY1" fmla="*/ 0 h 6933753"/>
              <a:gd name="connsiteX2" fmla="*/ 7806547 w 7806628"/>
              <a:gd name="connsiteY2" fmla="*/ 5834021 h 6933753"/>
              <a:gd name="connsiteX3" fmla="*/ 6835675 w 7806628"/>
              <a:gd name="connsiteY3" fmla="*/ 6928322 h 6933753"/>
              <a:gd name="connsiteX4" fmla="*/ 65693 w 7806628"/>
              <a:gd name="connsiteY4" fmla="*/ 6919575 h 6933753"/>
              <a:gd name="connsiteX5" fmla="*/ 310 w 7806628"/>
              <a:gd name="connsiteY5" fmla="*/ 8079 h 6933753"/>
              <a:gd name="connsiteX0" fmla="*/ 310 w 7675153"/>
              <a:gd name="connsiteY0" fmla="*/ 8079 h 6933755"/>
              <a:gd name="connsiteX1" fmla="*/ 6816334 w 7675153"/>
              <a:gd name="connsiteY1" fmla="*/ 0 h 6933755"/>
              <a:gd name="connsiteX2" fmla="*/ 6835675 w 7675153"/>
              <a:gd name="connsiteY2" fmla="*/ 6928322 h 6933755"/>
              <a:gd name="connsiteX3" fmla="*/ 65693 w 7675153"/>
              <a:gd name="connsiteY3" fmla="*/ 6919575 h 6933755"/>
              <a:gd name="connsiteX4" fmla="*/ 310 w 7675153"/>
              <a:gd name="connsiteY4" fmla="*/ 8079 h 6933755"/>
              <a:gd name="connsiteX0" fmla="*/ 310 w 7343338"/>
              <a:gd name="connsiteY0" fmla="*/ 8079 h 6933753"/>
              <a:gd name="connsiteX1" fmla="*/ 6816334 w 7343338"/>
              <a:gd name="connsiteY1" fmla="*/ 0 h 6933753"/>
              <a:gd name="connsiteX2" fmla="*/ 6835675 w 7343338"/>
              <a:gd name="connsiteY2" fmla="*/ 6928322 h 6933753"/>
              <a:gd name="connsiteX3" fmla="*/ 65693 w 7343338"/>
              <a:gd name="connsiteY3" fmla="*/ 6919575 h 6933753"/>
              <a:gd name="connsiteX4" fmla="*/ 310 w 7343338"/>
              <a:gd name="connsiteY4" fmla="*/ 8079 h 6933753"/>
              <a:gd name="connsiteX0" fmla="*/ 310 w 6865449"/>
              <a:gd name="connsiteY0" fmla="*/ 8079 h 6933755"/>
              <a:gd name="connsiteX1" fmla="*/ 6816334 w 6865449"/>
              <a:gd name="connsiteY1" fmla="*/ 0 h 6933755"/>
              <a:gd name="connsiteX2" fmla="*/ 6835675 w 6865449"/>
              <a:gd name="connsiteY2" fmla="*/ 6928322 h 6933755"/>
              <a:gd name="connsiteX3" fmla="*/ 65693 w 6865449"/>
              <a:gd name="connsiteY3" fmla="*/ 6919575 h 6933755"/>
              <a:gd name="connsiteX4" fmla="*/ 310 w 6865449"/>
              <a:gd name="connsiteY4" fmla="*/ 8079 h 6933755"/>
              <a:gd name="connsiteX0" fmla="*/ 310 w 6865449"/>
              <a:gd name="connsiteY0" fmla="*/ 8079 h 6933753"/>
              <a:gd name="connsiteX1" fmla="*/ 6816334 w 6865449"/>
              <a:gd name="connsiteY1" fmla="*/ 0 h 6933753"/>
              <a:gd name="connsiteX2" fmla="*/ 6835675 w 6865449"/>
              <a:gd name="connsiteY2" fmla="*/ 6928322 h 6933753"/>
              <a:gd name="connsiteX3" fmla="*/ 65693 w 6865449"/>
              <a:gd name="connsiteY3" fmla="*/ 6919575 h 6933753"/>
              <a:gd name="connsiteX4" fmla="*/ 310 w 6865449"/>
              <a:gd name="connsiteY4" fmla="*/ 8079 h 6933753"/>
              <a:gd name="connsiteX0" fmla="*/ 310 w 6838693"/>
              <a:gd name="connsiteY0" fmla="*/ 8079 h 6933755"/>
              <a:gd name="connsiteX1" fmla="*/ 6816334 w 6838693"/>
              <a:gd name="connsiteY1" fmla="*/ 0 h 6933755"/>
              <a:gd name="connsiteX2" fmla="*/ 6835675 w 6838693"/>
              <a:gd name="connsiteY2" fmla="*/ 6928322 h 6933755"/>
              <a:gd name="connsiteX3" fmla="*/ 65693 w 6838693"/>
              <a:gd name="connsiteY3" fmla="*/ 6919575 h 6933755"/>
              <a:gd name="connsiteX4" fmla="*/ 310 w 6838693"/>
              <a:gd name="connsiteY4" fmla="*/ 8079 h 6933755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55727 w 7328727"/>
              <a:gd name="connsiteY3" fmla="*/ 6919575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93248 w 7328727"/>
              <a:gd name="connsiteY3" fmla="*/ 6919576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86357 w 7324740"/>
              <a:gd name="connsiteY0" fmla="*/ 8079 h 6933754"/>
              <a:gd name="connsiteX1" fmla="*/ 7302381 w 7324740"/>
              <a:gd name="connsiteY1" fmla="*/ 0 h 6933754"/>
              <a:gd name="connsiteX2" fmla="*/ 7321722 w 7324740"/>
              <a:gd name="connsiteY2" fmla="*/ 6928322 h 6933754"/>
              <a:gd name="connsiteX3" fmla="*/ 589261 w 7324740"/>
              <a:gd name="connsiteY3" fmla="*/ 6919576 h 6933754"/>
              <a:gd name="connsiteX4" fmla="*/ 537987 w 7324740"/>
              <a:gd name="connsiteY4" fmla="*/ 5816805 h 6933754"/>
              <a:gd name="connsiteX5" fmla="*/ 486357 w 7324740"/>
              <a:gd name="connsiteY5" fmla="*/ 8079 h 6933754"/>
              <a:gd name="connsiteX0" fmla="*/ 410717 w 7249100"/>
              <a:gd name="connsiteY0" fmla="*/ 8079 h 6933754"/>
              <a:gd name="connsiteX1" fmla="*/ 7226741 w 7249100"/>
              <a:gd name="connsiteY1" fmla="*/ 0 h 6933754"/>
              <a:gd name="connsiteX2" fmla="*/ 7246082 w 7249100"/>
              <a:gd name="connsiteY2" fmla="*/ 6928322 h 6933754"/>
              <a:gd name="connsiteX3" fmla="*/ 513621 w 7249100"/>
              <a:gd name="connsiteY3" fmla="*/ 6919576 h 6933754"/>
              <a:gd name="connsiteX4" fmla="*/ 462347 w 7249100"/>
              <a:gd name="connsiteY4" fmla="*/ 5816805 h 6933754"/>
              <a:gd name="connsiteX5" fmla="*/ 410717 w 7249100"/>
              <a:gd name="connsiteY5" fmla="*/ 8079 h 6933754"/>
              <a:gd name="connsiteX0" fmla="*/ 291981 w 7130364"/>
              <a:gd name="connsiteY0" fmla="*/ 8079 h 7255016"/>
              <a:gd name="connsiteX1" fmla="*/ 7108005 w 7130364"/>
              <a:gd name="connsiteY1" fmla="*/ 0 h 7255016"/>
              <a:gd name="connsiteX2" fmla="*/ 7127346 w 7130364"/>
              <a:gd name="connsiteY2" fmla="*/ 6928322 h 7255016"/>
              <a:gd name="connsiteX3" fmla="*/ 563735 w 7130364"/>
              <a:gd name="connsiteY3" fmla="*/ 7254995 h 7255016"/>
              <a:gd name="connsiteX4" fmla="*/ 343611 w 7130364"/>
              <a:gd name="connsiteY4" fmla="*/ 5816805 h 7255016"/>
              <a:gd name="connsiteX5" fmla="*/ 291981 w 7130364"/>
              <a:gd name="connsiteY5" fmla="*/ 8079 h 7255016"/>
              <a:gd name="connsiteX0" fmla="*/ 285946 w 7124329"/>
              <a:gd name="connsiteY0" fmla="*/ 8079 h 7255015"/>
              <a:gd name="connsiteX1" fmla="*/ 7101970 w 7124329"/>
              <a:gd name="connsiteY1" fmla="*/ 0 h 7255015"/>
              <a:gd name="connsiteX2" fmla="*/ 7121311 w 7124329"/>
              <a:gd name="connsiteY2" fmla="*/ 6928322 h 7255015"/>
              <a:gd name="connsiteX3" fmla="*/ 557700 w 7124329"/>
              <a:gd name="connsiteY3" fmla="*/ 7254995 h 7255015"/>
              <a:gd name="connsiteX4" fmla="*/ 356338 w 7124329"/>
              <a:gd name="connsiteY4" fmla="*/ 5774878 h 7255015"/>
              <a:gd name="connsiteX5" fmla="*/ 285946 w 7124329"/>
              <a:gd name="connsiteY5" fmla="*/ 8079 h 7255015"/>
              <a:gd name="connsiteX0" fmla="*/ 186927 w 7025310"/>
              <a:gd name="connsiteY0" fmla="*/ 8079 h 7255015"/>
              <a:gd name="connsiteX1" fmla="*/ 7002951 w 7025310"/>
              <a:gd name="connsiteY1" fmla="*/ 0 h 7255015"/>
              <a:gd name="connsiteX2" fmla="*/ 7022292 w 7025310"/>
              <a:gd name="connsiteY2" fmla="*/ 6928322 h 7255015"/>
              <a:gd name="connsiteX3" fmla="*/ 458681 w 7025310"/>
              <a:gd name="connsiteY3" fmla="*/ 7254995 h 7255015"/>
              <a:gd name="connsiteX4" fmla="*/ 257319 w 7025310"/>
              <a:gd name="connsiteY4" fmla="*/ 5774878 h 7255015"/>
              <a:gd name="connsiteX5" fmla="*/ 186927 w 7025310"/>
              <a:gd name="connsiteY5" fmla="*/ 8079 h 7255015"/>
              <a:gd name="connsiteX0" fmla="*/ 254832 w 7093215"/>
              <a:gd name="connsiteY0" fmla="*/ 8079 h 7255015"/>
              <a:gd name="connsiteX1" fmla="*/ 7070856 w 7093215"/>
              <a:gd name="connsiteY1" fmla="*/ 0 h 7255015"/>
              <a:gd name="connsiteX2" fmla="*/ 7090197 w 7093215"/>
              <a:gd name="connsiteY2" fmla="*/ 6928322 h 7255015"/>
              <a:gd name="connsiteX3" fmla="*/ 526586 w 7093215"/>
              <a:gd name="connsiteY3" fmla="*/ 7254995 h 7255015"/>
              <a:gd name="connsiteX4" fmla="*/ 388457 w 7093215"/>
              <a:gd name="connsiteY4" fmla="*/ 6089967 h 7255015"/>
              <a:gd name="connsiteX5" fmla="*/ 325224 w 7093215"/>
              <a:gd name="connsiteY5" fmla="*/ 5774878 h 7255015"/>
              <a:gd name="connsiteX6" fmla="*/ 254832 w 7093215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238752 w 7077135"/>
              <a:gd name="connsiteY0" fmla="*/ 8079 h 7255015"/>
              <a:gd name="connsiteX1" fmla="*/ 7054776 w 7077135"/>
              <a:gd name="connsiteY1" fmla="*/ 0 h 7255015"/>
              <a:gd name="connsiteX2" fmla="*/ 7074117 w 7077135"/>
              <a:gd name="connsiteY2" fmla="*/ 6928322 h 7255015"/>
              <a:gd name="connsiteX3" fmla="*/ 510506 w 7077135"/>
              <a:gd name="connsiteY3" fmla="*/ 7254995 h 7255015"/>
              <a:gd name="connsiteX4" fmla="*/ 466182 w 7077135"/>
              <a:gd name="connsiteY4" fmla="*/ 6456832 h 7255015"/>
              <a:gd name="connsiteX5" fmla="*/ 747599 w 7077135"/>
              <a:gd name="connsiteY5" fmla="*/ 6121412 h 7255015"/>
              <a:gd name="connsiteX6" fmla="*/ 309144 w 7077135"/>
              <a:gd name="connsiteY6" fmla="*/ 5774878 h 7255015"/>
              <a:gd name="connsiteX7" fmla="*/ 238752 w 7077135"/>
              <a:gd name="connsiteY7" fmla="*/ 8079 h 7255015"/>
              <a:gd name="connsiteX0" fmla="*/ 272287 w 7110670"/>
              <a:gd name="connsiteY0" fmla="*/ 8079 h 7255015"/>
              <a:gd name="connsiteX1" fmla="*/ 7088311 w 7110670"/>
              <a:gd name="connsiteY1" fmla="*/ 0 h 7255015"/>
              <a:gd name="connsiteX2" fmla="*/ 7107652 w 7110670"/>
              <a:gd name="connsiteY2" fmla="*/ 6928322 h 7255015"/>
              <a:gd name="connsiteX3" fmla="*/ 544041 w 7110670"/>
              <a:gd name="connsiteY3" fmla="*/ 7254995 h 7255015"/>
              <a:gd name="connsiteX4" fmla="*/ 387150 w 7110670"/>
              <a:gd name="connsiteY4" fmla="*/ 6435868 h 7255015"/>
              <a:gd name="connsiteX5" fmla="*/ 781134 w 7110670"/>
              <a:gd name="connsiteY5" fmla="*/ 6121412 h 7255015"/>
              <a:gd name="connsiteX6" fmla="*/ 342679 w 7110670"/>
              <a:gd name="connsiteY6" fmla="*/ 5774878 h 7255015"/>
              <a:gd name="connsiteX7" fmla="*/ 272287 w 7110670"/>
              <a:gd name="connsiteY7" fmla="*/ 8079 h 7255015"/>
              <a:gd name="connsiteX0" fmla="*/ 272287 w 7110670"/>
              <a:gd name="connsiteY0" fmla="*/ 8079 h 7255016"/>
              <a:gd name="connsiteX1" fmla="*/ 7088311 w 7110670"/>
              <a:gd name="connsiteY1" fmla="*/ 0 h 7255016"/>
              <a:gd name="connsiteX2" fmla="*/ 7107652 w 7110670"/>
              <a:gd name="connsiteY2" fmla="*/ 6928322 h 7255016"/>
              <a:gd name="connsiteX3" fmla="*/ 544042 w 7110670"/>
              <a:gd name="connsiteY3" fmla="*/ 7254996 h 7255016"/>
              <a:gd name="connsiteX4" fmla="*/ 387150 w 7110670"/>
              <a:gd name="connsiteY4" fmla="*/ 6435868 h 7255016"/>
              <a:gd name="connsiteX5" fmla="*/ 781134 w 7110670"/>
              <a:gd name="connsiteY5" fmla="*/ 6121412 h 7255016"/>
              <a:gd name="connsiteX6" fmla="*/ 342679 w 7110670"/>
              <a:gd name="connsiteY6" fmla="*/ 5774878 h 7255016"/>
              <a:gd name="connsiteX7" fmla="*/ 272287 w 7110670"/>
              <a:gd name="connsiteY7" fmla="*/ 8079 h 7255016"/>
              <a:gd name="connsiteX0" fmla="*/ 285166 w 7123549"/>
              <a:gd name="connsiteY0" fmla="*/ 8079 h 6961778"/>
              <a:gd name="connsiteX1" fmla="*/ 7101190 w 7123549"/>
              <a:gd name="connsiteY1" fmla="*/ 0 h 6961778"/>
              <a:gd name="connsiteX2" fmla="*/ 7120531 w 7123549"/>
              <a:gd name="connsiteY2" fmla="*/ 6928322 h 6961778"/>
              <a:gd name="connsiteX3" fmla="*/ 538159 w 7123549"/>
              <a:gd name="connsiteY3" fmla="*/ 6961504 h 6961778"/>
              <a:gd name="connsiteX4" fmla="*/ 400029 w 7123549"/>
              <a:gd name="connsiteY4" fmla="*/ 6435868 h 6961778"/>
              <a:gd name="connsiteX5" fmla="*/ 794013 w 7123549"/>
              <a:gd name="connsiteY5" fmla="*/ 6121412 h 6961778"/>
              <a:gd name="connsiteX6" fmla="*/ 355558 w 7123549"/>
              <a:gd name="connsiteY6" fmla="*/ 5774878 h 6961778"/>
              <a:gd name="connsiteX7" fmla="*/ 285166 w 7123549"/>
              <a:gd name="connsiteY7" fmla="*/ 8079 h 6961778"/>
              <a:gd name="connsiteX0" fmla="*/ 1 w 6838384"/>
              <a:gd name="connsiteY0" fmla="*/ 8079 h 6961778"/>
              <a:gd name="connsiteX1" fmla="*/ 6816025 w 6838384"/>
              <a:gd name="connsiteY1" fmla="*/ 0 h 6961778"/>
              <a:gd name="connsiteX2" fmla="*/ 6835366 w 6838384"/>
              <a:gd name="connsiteY2" fmla="*/ 6928322 h 6961778"/>
              <a:gd name="connsiteX3" fmla="*/ 252994 w 6838384"/>
              <a:gd name="connsiteY3" fmla="*/ 6961504 h 6961778"/>
              <a:gd name="connsiteX4" fmla="*/ 114864 w 6838384"/>
              <a:gd name="connsiteY4" fmla="*/ 6435868 h 6961778"/>
              <a:gd name="connsiteX5" fmla="*/ 508848 w 6838384"/>
              <a:gd name="connsiteY5" fmla="*/ 6121412 h 6961778"/>
              <a:gd name="connsiteX6" fmla="*/ 70393 w 6838384"/>
              <a:gd name="connsiteY6" fmla="*/ 5774878 h 6961778"/>
              <a:gd name="connsiteX7" fmla="*/ 1 w 6838384"/>
              <a:gd name="connsiteY7" fmla="*/ 8079 h 6961778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70393 w 6838384"/>
              <a:gd name="connsiteY6" fmla="*/ 5774878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31964 w 6838384"/>
              <a:gd name="connsiteY5" fmla="*/ 6139669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0 w 6838384"/>
              <a:gd name="connsiteY0" fmla="*/ 0 h 6944742"/>
              <a:gd name="connsiteX1" fmla="*/ 6816025 w 6838384"/>
              <a:gd name="connsiteY1" fmla="*/ 2696 h 6944742"/>
              <a:gd name="connsiteX2" fmla="*/ 6835366 w 6838384"/>
              <a:gd name="connsiteY2" fmla="*/ 6931018 h 6944742"/>
              <a:gd name="connsiteX3" fmla="*/ 65384 w 6838384"/>
              <a:gd name="connsiteY3" fmla="*/ 6943236 h 6944742"/>
              <a:gd name="connsiteX4" fmla="*/ 68572 w 6838384"/>
              <a:gd name="connsiteY4" fmla="*/ 6405548 h 6944742"/>
              <a:gd name="connsiteX5" fmla="*/ 518175 w 6838384"/>
              <a:gd name="connsiteY5" fmla="*/ 6157773 h 6944742"/>
              <a:gd name="connsiteX6" fmla="*/ 507851 w 6838384"/>
              <a:gd name="connsiteY6" fmla="*/ 6080631 h 6944742"/>
              <a:gd name="connsiteX7" fmla="*/ 60544 w 6838384"/>
              <a:gd name="connsiteY7" fmla="*/ 5810593 h 6944742"/>
              <a:gd name="connsiteX8" fmla="*/ 0 w 6838384"/>
              <a:gd name="connsiteY8" fmla="*/ 0 h 6944742"/>
              <a:gd name="connsiteX0" fmla="*/ 3477 w 6841861"/>
              <a:gd name="connsiteY0" fmla="*/ 0 h 6944742"/>
              <a:gd name="connsiteX1" fmla="*/ 6819502 w 6841861"/>
              <a:gd name="connsiteY1" fmla="*/ 2696 h 6944742"/>
              <a:gd name="connsiteX2" fmla="*/ 6838843 w 6841861"/>
              <a:gd name="connsiteY2" fmla="*/ 6931018 h 6944742"/>
              <a:gd name="connsiteX3" fmla="*/ 68861 w 6841861"/>
              <a:gd name="connsiteY3" fmla="*/ 6943236 h 6944742"/>
              <a:gd name="connsiteX4" fmla="*/ 72049 w 6841861"/>
              <a:gd name="connsiteY4" fmla="*/ 6405548 h 6944742"/>
              <a:gd name="connsiteX5" fmla="*/ 521652 w 6841861"/>
              <a:gd name="connsiteY5" fmla="*/ 6157773 h 6944742"/>
              <a:gd name="connsiteX6" fmla="*/ 511328 w 6841861"/>
              <a:gd name="connsiteY6" fmla="*/ 6080631 h 6944742"/>
              <a:gd name="connsiteX7" fmla="*/ 64021 w 6841861"/>
              <a:gd name="connsiteY7" fmla="*/ 5810593 h 6944742"/>
              <a:gd name="connsiteX8" fmla="*/ 3477 w 6841861"/>
              <a:gd name="connsiteY8" fmla="*/ 0 h 6944742"/>
              <a:gd name="connsiteX0" fmla="*/ 7794 w 6788325"/>
              <a:gd name="connsiteY0" fmla="*/ 0 h 6977067"/>
              <a:gd name="connsiteX1" fmla="*/ 6765966 w 6788325"/>
              <a:gd name="connsiteY1" fmla="*/ 35021 h 6977067"/>
              <a:gd name="connsiteX2" fmla="*/ 6785307 w 6788325"/>
              <a:gd name="connsiteY2" fmla="*/ 6963343 h 6977067"/>
              <a:gd name="connsiteX3" fmla="*/ 15325 w 6788325"/>
              <a:gd name="connsiteY3" fmla="*/ 6975561 h 6977067"/>
              <a:gd name="connsiteX4" fmla="*/ 18513 w 6788325"/>
              <a:gd name="connsiteY4" fmla="*/ 6437873 h 6977067"/>
              <a:gd name="connsiteX5" fmla="*/ 468116 w 6788325"/>
              <a:gd name="connsiteY5" fmla="*/ 6190098 h 6977067"/>
              <a:gd name="connsiteX6" fmla="*/ 457792 w 6788325"/>
              <a:gd name="connsiteY6" fmla="*/ 6112956 h 6977067"/>
              <a:gd name="connsiteX7" fmla="*/ 10485 w 6788325"/>
              <a:gd name="connsiteY7" fmla="*/ 5842918 h 6977067"/>
              <a:gd name="connsiteX8" fmla="*/ 7794 w 6788325"/>
              <a:gd name="connsiteY8" fmla="*/ 0 h 6977067"/>
              <a:gd name="connsiteX0" fmla="*/ 16595 w 6777841"/>
              <a:gd name="connsiteY0" fmla="*/ 8080 h 6942046"/>
              <a:gd name="connsiteX1" fmla="*/ 6755482 w 6777841"/>
              <a:gd name="connsiteY1" fmla="*/ 0 h 6942046"/>
              <a:gd name="connsiteX2" fmla="*/ 6774823 w 6777841"/>
              <a:gd name="connsiteY2" fmla="*/ 6928322 h 6942046"/>
              <a:gd name="connsiteX3" fmla="*/ 4841 w 6777841"/>
              <a:gd name="connsiteY3" fmla="*/ 6940540 h 6942046"/>
              <a:gd name="connsiteX4" fmla="*/ 8029 w 6777841"/>
              <a:gd name="connsiteY4" fmla="*/ 6402852 h 6942046"/>
              <a:gd name="connsiteX5" fmla="*/ 457632 w 6777841"/>
              <a:gd name="connsiteY5" fmla="*/ 6155077 h 6942046"/>
              <a:gd name="connsiteX6" fmla="*/ 447308 w 6777841"/>
              <a:gd name="connsiteY6" fmla="*/ 6077935 h 6942046"/>
              <a:gd name="connsiteX7" fmla="*/ 1 w 6777841"/>
              <a:gd name="connsiteY7" fmla="*/ 5807897 h 6942046"/>
              <a:gd name="connsiteX8" fmla="*/ 16595 w 6777841"/>
              <a:gd name="connsiteY8" fmla="*/ 8080 h 6942046"/>
              <a:gd name="connsiteX0" fmla="*/ 16595 w 6794284"/>
              <a:gd name="connsiteY0" fmla="*/ 8080 h 6962931"/>
              <a:gd name="connsiteX1" fmla="*/ 6755482 w 6794284"/>
              <a:gd name="connsiteY1" fmla="*/ 0 h 6962931"/>
              <a:gd name="connsiteX2" fmla="*/ 6792968 w 6794284"/>
              <a:gd name="connsiteY2" fmla="*/ 6958734 h 6962931"/>
              <a:gd name="connsiteX3" fmla="*/ 4841 w 6794284"/>
              <a:gd name="connsiteY3" fmla="*/ 6940540 h 6962931"/>
              <a:gd name="connsiteX4" fmla="*/ 8029 w 6794284"/>
              <a:gd name="connsiteY4" fmla="*/ 6402852 h 6962931"/>
              <a:gd name="connsiteX5" fmla="*/ 457632 w 6794284"/>
              <a:gd name="connsiteY5" fmla="*/ 6155077 h 6962931"/>
              <a:gd name="connsiteX6" fmla="*/ 447308 w 6794284"/>
              <a:gd name="connsiteY6" fmla="*/ 6077935 h 6962931"/>
              <a:gd name="connsiteX7" fmla="*/ 1 w 6794284"/>
              <a:gd name="connsiteY7" fmla="*/ 5807897 h 6962931"/>
              <a:gd name="connsiteX8" fmla="*/ 16595 w 6794284"/>
              <a:gd name="connsiteY8" fmla="*/ 8080 h 6962931"/>
              <a:gd name="connsiteX0" fmla="*/ 16595 w 6795984"/>
              <a:gd name="connsiteY0" fmla="*/ 28354 h 6983205"/>
              <a:gd name="connsiteX1" fmla="*/ 6773624 w 6795984"/>
              <a:gd name="connsiteY1" fmla="*/ 0 h 6983205"/>
              <a:gd name="connsiteX2" fmla="*/ 6792968 w 6795984"/>
              <a:gd name="connsiteY2" fmla="*/ 6979008 h 6983205"/>
              <a:gd name="connsiteX3" fmla="*/ 4841 w 6795984"/>
              <a:gd name="connsiteY3" fmla="*/ 6960814 h 6983205"/>
              <a:gd name="connsiteX4" fmla="*/ 8029 w 6795984"/>
              <a:gd name="connsiteY4" fmla="*/ 6423126 h 6983205"/>
              <a:gd name="connsiteX5" fmla="*/ 457632 w 6795984"/>
              <a:gd name="connsiteY5" fmla="*/ 6175351 h 6983205"/>
              <a:gd name="connsiteX6" fmla="*/ 447308 w 6795984"/>
              <a:gd name="connsiteY6" fmla="*/ 6098209 h 6983205"/>
              <a:gd name="connsiteX7" fmla="*/ 1 w 6795984"/>
              <a:gd name="connsiteY7" fmla="*/ 5828171 h 6983205"/>
              <a:gd name="connsiteX8" fmla="*/ 16595 w 6795984"/>
              <a:gd name="connsiteY8" fmla="*/ 28354 h 6983205"/>
              <a:gd name="connsiteX0" fmla="*/ 7989 w 6805523"/>
              <a:gd name="connsiteY0" fmla="*/ 0 h 6985263"/>
              <a:gd name="connsiteX1" fmla="*/ 6783163 w 6805523"/>
              <a:gd name="connsiteY1" fmla="*/ 2058 h 6985263"/>
              <a:gd name="connsiteX2" fmla="*/ 6802507 w 6805523"/>
              <a:gd name="connsiteY2" fmla="*/ 6981066 h 6985263"/>
              <a:gd name="connsiteX3" fmla="*/ 14380 w 6805523"/>
              <a:gd name="connsiteY3" fmla="*/ 6962872 h 6985263"/>
              <a:gd name="connsiteX4" fmla="*/ 17568 w 6805523"/>
              <a:gd name="connsiteY4" fmla="*/ 6425184 h 6985263"/>
              <a:gd name="connsiteX5" fmla="*/ 467171 w 6805523"/>
              <a:gd name="connsiteY5" fmla="*/ 6177409 h 6985263"/>
              <a:gd name="connsiteX6" fmla="*/ 456847 w 6805523"/>
              <a:gd name="connsiteY6" fmla="*/ 6100267 h 6985263"/>
              <a:gd name="connsiteX7" fmla="*/ 9540 w 6805523"/>
              <a:gd name="connsiteY7" fmla="*/ 5830229 h 6985263"/>
              <a:gd name="connsiteX8" fmla="*/ 7989 w 6805523"/>
              <a:gd name="connsiteY8" fmla="*/ 0 h 6985263"/>
              <a:gd name="connsiteX0" fmla="*/ 5703 w 6821382"/>
              <a:gd name="connsiteY0" fmla="*/ 0 h 7005538"/>
              <a:gd name="connsiteX1" fmla="*/ 6799022 w 6821382"/>
              <a:gd name="connsiteY1" fmla="*/ 22333 h 7005538"/>
              <a:gd name="connsiteX2" fmla="*/ 6818366 w 6821382"/>
              <a:gd name="connsiteY2" fmla="*/ 7001341 h 7005538"/>
              <a:gd name="connsiteX3" fmla="*/ 30239 w 6821382"/>
              <a:gd name="connsiteY3" fmla="*/ 6983147 h 7005538"/>
              <a:gd name="connsiteX4" fmla="*/ 33427 w 6821382"/>
              <a:gd name="connsiteY4" fmla="*/ 6445459 h 7005538"/>
              <a:gd name="connsiteX5" fmla="*/ 483030 w 6821382"/>
              <a:gd name="connsiteY5" fmla="*/ 6197684 h 7005538"/>
              <a:gd name="connsiteX6" fmla="*/ 472706 w 6821382"/>
              <a:gd name="connsiteY6" fmla="*/ 6120542 h 7005538"/>
              <a:gd name="connsiteX7" fmla="*/ 25399 w 6821382"/>
              <a:gd name="connsiteY7" fmla="*/ 5850504 h 7005538"/>
              <a:gd name="connsiteX8" fmla="*/ 5703 w 6821382"/>
              <a:gd name="connsiteY8" fmla="*/ 0 h 700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1382" h="7005538">
                <a:moveTo>
                  <a:pt x="5703" y="0"/>
                </a:moveTo>
                <a:lnTo>
                  <a:pt x="6799022" y="22333"/>
                </a:lnTo>
                <a:cubicBezTo>
                  <a:pt x="6820295" y="1728447"/>
                  <a:pt x="6825520" y="5968241"/>
                  <a:pt x="6818366" y="7001341"/>
                </a:cubicBezTo>
                <a:cubicBezTo>
                  <a:pt x="5928434" y="7016468"/>
                  <a:pt x="2286900" y="6986063"/>
                  <a:pt x="30239" y="6983147"/>
                </a:cubicBezTo>
                <a:cubicBezTo>
                  <a:pt x="30849" y="6726374"/>
                  <a:pt x="33309" y="6628886"/>
                  <a:pt x="33427" y="6445459"/>
                </a:cubicBezTo>
                <a:lnTo>
                  <a:pt x="483030" y="6197684"/>
                </a:lnTo>
                <a:cubicBezTo>
                  <a:pt x="564287" y="6151235"/>
                  <a:pt x="504163" y="6155293"/>
                  <a:pt x="472706" y="6120542"/>
                </a:cubicBezTo>
                <a:cubicBezTo>
                  <a:pt x="166877" y="5944952"/>
                  <a:pt x="479176" y="6140904"/>
                  <a:pt x="25399" y="5850504"/>
                </a:cubicBezTo>
                <a:cubicBezTo>
                  <a:pt x="33265" y="5400874"/>
                  <a:pt x="-16360" y="1190173"/>
                  <a:pt x="570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GB" noProof="0" smtClean="0"/>
              <a:t>Click icon </a:t>
            </a:r>
            <a:br>
              <a:rPr lang="en-GB" noProof="0" smtClean="0"/>
            </a:br>
            <a:r>
              <a:rPr lang="en-GB" noProof="0" smtClean="0"/>
              <a:t>to add picture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18161" y="388483"/>
            <a:ext cx="4754880" cy="454705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text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972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04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505345" y="1533233"/>
            <a:ext cx="4007542" cy="321315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834623" y="1533234"/>
            <a:ext cx="3961455" cy="321315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88001"/>
            <a:ext cx="8397258" cy="1058282"/>
          </a:xfrm>
        </p:spPr>
        <p:txBody>
          <a:bodyPr/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41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88001"/>
            <a:ext cx="8397258" cy="1058282"/>
          </a:xfrm>
        </p:spPr>
        <p:txBody>
          <a:bodyPr/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505345" y="1533233"/>
            <a:ext cx="4007542" cy="321315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834623" y="1533234"/>
            <a:ext cx="3961455" cy="321315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428753" y="989740"/>
            <a:ext cx="7601719" cy="669925"/>
          </a:xfrm>
        </p:spPr>
        <p:txBody>
          <a:bodyPr/>
          <a:lstStyle>
            <a:lvl1pPr marL="0" indent="0">
              <a:buNone/>
              <a:defRPr sz="2400" b="1"/>
            </a:lvl1pPr>
            <a:lvl2pPr marL="261938" indent="0">
              <a:buNone/>
              <a:defRPr/>
            </a:lvl2pPr>
            <a:lvl3pPr marL="538162" indent="0">
              <a:buNone/>
              <a:defRPr/>
            </a:lvl3pPr>
            <a:lvl4pPr marL="717550" indent="0">
              <a:buNone/>
              <a:defRPr/>
            </a:lvl4pPr>
            <a:lvl5pPr marL="979487" indent="0">
              <a:buNone/>
              <a:defRPr/>
            </a:lvl5pPr>
          </a:lstStyle>
          <a:p>
            <a:pPr lvl="0"/>
            <a:r>
              <a:rPr lang="en-GB" noProof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77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979135" y="1371102"/>
            <a:ext cx="3830168" cy="353301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0" hasCustomPrompt="1"/>
          </p:nvPr>
        </p:nvSpPr>
        <p:spPr>
          <a:xfrm>
            <a:off x="509293" y="1368591"/>
            <a:ext cx="4339295" cy="3535771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Click icon to add graph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88001"/>
            <a:ext cx="8397258" cy="1058282"/>
          </a:xfrm>
        </p:spPr>
        <p:txBody>
          <a:bodyPr/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884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grafiek 5"/>
          <p:cNvSpPr>
            <a:spLocks noGrp="1"/>
          </p:cNvSpPr>
          <p:nvPr>
            <p:ph type="chart" sz="quarter" idx="10" hasCustomPrompt="1"/>
          </p:nvPr>
        </p:nvSpPr>
        <p:spPr>
          <a:xfrm>
            <a:off x="509294" y="1428145"/>
            <a:ext cx="4233290" cy="345335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 typeface="Wingdings" charset="2"/>
              <a:buNone/>
              <a:tabLst/>
              <a:defRPr sz="2000" baseline="0"/>
            </a:lvl1pPr>
          </a:lstStyle>
          <a:p>
            <a:r>
              <a:rPr lang="en-GB" noProof="0" dirty="0" smtClean="0"/>
              <a:t>Click icon to add graph</a:t>
            </a:r>
          </a:p>
          <a:p>
            <a:endParaRPr lang="en-GB" noProof="0" dirty="0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1" hasCustomPrompt="1"/>
          </p:nvPr>
        </p:nvSpPr>
        <p:spPr>
          <a:xfrm>
            <a:off x="4953256" y="1400886"/>
            <a:ext cx="3856338" cy="1519787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None/>
              <a:tabLst/>
              <a:defRPr sz="2000"/>
            </a:lvl1pPr>
          </a:lstStyle>
          <a:p>
            <a:r>
              <a:rPr lang="en-GB" noProof="0" dirty="0" smtClean="0"/>
              <a:t>Click icon to add graph</a:t>
            </a:r>
          </a:p>
          <a:p>
            <a:endParaRPr lang="en-GB" noProof="0" dirty="0"/>
          </a:p>
        </p:txBody>
      </p:sp>
      <p:sp>
        <p:nvSpPr>
          <p:cNvPr id="8" name="Tijdelijke aanduiding voor grafiek 4"/>
          <p:cNvSpPr>
            <a:spLocks noGrp="1"/>
          </p:cNvSpPr>
          <p:nvPr>
            <p:ph type="chart" sz="quarter" idx="12" hasCustomPrompt="1"/>
          </p:nvPr>
        </p:nvSpPr>
        <p:spPr>
          <a:xfrm>
            <a:off x="4953256" y="3153665"/>
            <a:ext cx="3856338" cy="1727829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None/>
              <a:tabLst/>
              <a:defRPr sz="2000"/>
            </a:lvl1pPr>
          </a:lstStyle>
          <a:p>
            <a:r>
              <a:rPr lang="en-GB" noProof="0" dirty="0" smtClean="0"/>
              <a:t>Click icon to add graph</a:t>
            </a:r>
          </a:p>
          <a:p>
            <a:endParaRPr lang="en-GB" noProof="0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88001"/>
            <a:ext cx="8397258" cy="1058282"/>
          </a:xfrm>
        </p:spPr>
        <p:txBody>
          <a:bodyPr/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444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creen - dark blue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KBCkopiewit.pn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61" y="4773685"/>
            <a:ext cx="554771" cy="4336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0047" y="707234"/>
            <a:ext cx="4684235" cy="1225021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KBC template</a:t>
            </a:r>
            <a:endParaRPr lang="en-GB" noProof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55603" y="3085452"/>
            <a:ext cx="4684162" cy="1460500"/>
          </a:xfrm>
        </p:spPr>
        <p:txBody>
          <a:bodyPr anchor="b">
            <a:noAutofit/>
          </a:bodyPr>
          <a:lstStyle>
            <a:lvl1pPr marL="0" indent="0" algn="l" eaLnBrk="1" hangingPunct="1">
              <a:buNone/>
              <a:defRPr sz="1800">
                <a:solidFill>
                  <a:srgbClr val="FFFFFF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en-GB" noProof="0" smtClean="0">
                <a:latin typeface="Trebuchet MS" charset="0"/>
                <a:cs typeface="Trebuchet MS" charset="0"/>
              </a:rPr>
              <a:t>Name of the speaker(s)</a:t>
            </a:r>
            <a:endParaRPr lang="en-GB" noProof="0">
              <a:latin typeface="Trebuchet MS" charset="0"/>
              <a:cs typeface="Trebuchet MS" charset="0"/>
            </a:endParaRP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723" y="2036763"/>
            <a:ext cx="4696470" cy="765175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GB" noProof="0" smtClean="0"/>
              <a:t>PowerPoint</a:t>
            </a:r>
          </a:p>
        </p:txBody>
      </p:sp>
      <p:sp>
        <p:nvSpPr>
          <p:cNvPr id="10" name="Tijdelijke aanduiding voor afbeelding 6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6025231" y="-29893"/>
            <a:ext cx="3165056" cy="5770298"/>
          </a:xfrm>
          <a:custGeom>
            <a:avLst/>
            <a:gdLst>
              <a:gd name="T0" fmla="*/ 63 w 7808562"/>
              <a:gd name="T1" fmla="*/ 0 h 6925674"/>
              <a:gd name="T2" fmla="*/ 1342410 w 7808562"/>
              <a:gd name="T3" fmla="*/ 12911 h 6925674"/>
              <a:gd name="T4" fmla="*/ 1592162 w 7808562"/>
              <a:gd name="T5" fmla="*/ 361897 h 6925674"/>
              <a:gd name="T6" fmla="*/ 1593947 w 7808562"/>
              <a:gd name="T7" fmla="*/ 1881171 h 6925674"/>
              <a:gd name="T8" fmla="*/ 1395714 w 7808562"/>
              <a:gd name="T9" fmla="*/ 2234516 h 6925674"/>
              <a:gd name="T10" fmla="*/ 13413 w 7808562"/>
              <a:gd name="T11" fmla="*/ 2231692 h 6925674"/>
              <a:gd name="T12" fmla="*/ 63 w 7808562"/>
              <a:gd name="T13" fmla="*/ 0 h 69256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310 w 7808562"/>
              <a:gd name="connsiteY0" fmla="*/ 0 h 6925676"/>
              <a:gd name="connsiteX1" fmla="*/ 6574615 w 7808562"/>
              <a:gd name="connsiteY1" fmla="*/ 39986 h 6925676"/>
              <a:gd name="connsiteX2" fmla="*/ 7797802 w 7808562"/>
              <a:gd name="connsiteY2" fmla="*/ 1048687 h 6925676"/>
              <a:gd name="connsiteX3" fmla="*/ 7806547 w 7808562"/>
              <a:gd name="connsiteY3" fmla="*/ 5825942 h 6925676"/>
              <a:gd name="connsiteX4" fmla="*/ 6835675 w 7808562"/>
              <a:gd name="connsiteY4" fmla="*/ 6920243 h 6925676"/>
              <a:gd name="connsiteX5" fmla="*/ 65693 w 7808562"/>
              <a:gd name="connsiteY5" fmla="*/ 6911496 h 6925676"/>
              <a:gd name="connsiteX6" fmla="*/ 310 w 7808562"/>
              <a:gd name="connsiteY6" fmla="*/ 0 h 6925676"/>
              <a:gd name="connsiteX0" fmla="*/ 310 w 7806628"/>
              <a:gd name="connsiteY0" fmla="*/ 0 h 6925674"/>
              <a:gd name="connsiteX1" fmla="*/ 6574615 w 7806628"/>
              <a:gd name="connsiteY1" fmla="*/ 39986 h 6925674"/>
              <a:gd name="connsiteX2" fmla="*/ 7806547 w 7806628"/>
              <a:gd name="connsiteY2" fmla="*/ 5825942 h 6925674"/>
              <a:gd name="connsiteX3" fmla="*/ 6835675 w 7806628"/>
              <a:gd name="connsiteY3" fmla="*/ 6920243 h 6925674"/>
              <a:gd name="connsiteX4" fmla="*/ 65693 w 7806628"/>
              <a:gd name="connsiteY4" fmla="*/ 6911496 h 6925674"/>
              <a:gd name="connsiteX5" fmla="*/ 310 w 7806628"/>
              <a:gd name="connsiteY5" fmla="*/ 0 h 6925674"/>
              <a:gd name="connsiteX0" fmla="*/ 310 w 7819718"/>
              <a:gd name="connsiteY0" fmla="*/ 8079 h 6933755"/>
              <a:gd name="connsiteX1" fmla="*/ 6816334 w 7819718"/>
              <a:gd name="connsiteY1" fmla="*/ 0 h 6933755"/>
              <a:gd name="connsiteX2" fmla="*/ 7806547 w 7819718"/>
              <a:gd name="connsiteY2" fmla="*/ 5834021 h 6933755"/>
              <a:gd name="connsiteX3" fmla="*/ 6835675 w 7819718"/>
              <a:gd name="connsiteY3" fmla="*/ 6928322 h 6933755"/>
              <a:gd name="connsiteX4" fmla="*/ 65693 w 7819718"/>
              <a:gd name="connsiteY4" fmla="*/ 6919575 h 6933755"/>
              <a:gd name="connsiteX5" fmla="*/ 310 w 7819718"/>
              <a:gd name="connsiteY5" fmla="*/ 8079 h 6933755"/>
              <a:gd name="connsiteX0" fmla="*/ 310 w 7806628"/>
              <a:gd name="connsiteY0" fmla="*/ 8079 h 6933753"/>
              <a:gd name="connsiteX1" fmla="*/ 6816334 w 7806628"/>
              <a:gd name="connsiteY1" fmla="*/ 0 h 6933753"/>
              <a:gd name="connsiteX2" fmla="*/ 7806547 w 7806628"/>
              <a:gd name="connsiteY2" fmla="*/ 5834021 h 6933753"/>
              <a:gd name="connsiteX3" fmla="*/ 6835675 w 7806628"/>
              <a:gd name="connsiteY3" fmla="*/ 6928322 h 6933753"/>
              <a:gd name="connsiteX4" fmla="*/ 65693 w 7806628"/>
              <a:gd name="connsiteY4" fmla="*/ 6919575 h 6933753"/>
              <a:gd name="connsiteX5" fmla="*/ 310 w 7806628"/>
              <a:gd name="connsiteY5" fmla="*/ 8079 h 6933753"/>
              <a:gd name="connsiteX0" fmla="*/ 310 w 7675153"/>
              <a:gd name="connsiteY0" fmla="*/ 8079 h 6933755"/>
              <a:gd name="connsiteX1" fmla="*/ 6816334 w 7675153"/>
              <a:gd name="connsiteY1" fmla="*/ 0 h 6933755"/>
              <a:gd name="connsiteX2" fmla="*/ 6835675 w 7675153"/>
              <a:gd name="connsiteY2" fmla="*/ 6928322 h 6933755"/>
              <a:gd name="connsiteX3" fmla="*/ 65693 w 7675153"/>
              <a:gd name="connsiteY3" fmla="*/ 6919575 h 6933755"/>
              <a:gd name="connsiteX4" fmla="*/ 310 w 7675153"/>
              <a:gd name="connsiteY4" fmla="*/ 8079 h 6933755"/>
              <a:gd name="connsiteX0" fmla="*/ 310 w 7343338"/>
              <a:gd name="connsiteY0" fmla="*/ 8079 h 6933753"/>
              <a:gd name="connsiteX1" fmla="*/ 6816334 w 7343338"/>
              <a:gd name="connsiteY1" fmla="*/ 0 h 6933753"/>
              <a:gd name="connsiteX2" fmla="*/ 6835675 w 7343338"/>
              <a:gd name="connsiteY2" fmla="*/ 6928322 h 6933753"/>
              <a:gd name="connsiteX3" fmla="*/ 65693 w 7343338"/>
              <a:gd name="connsiteY3" fmla="*/ 6919575 h 6933753"/>
              <a:gd name="connsiteX4" fmla="*/ 310 w 7343338"/>
              <a:gd name="connsiteY4" fmla="*/ 8079 h 6933753"/>
              <a:gd name="connsiteX0" fmla="*/ 310 w 6865449"/>
              <a:gd name="connsiteY0" fmla="*/ 8079 h 6933755"/>
              <a:gd name="connsiteX1" fmla="*/ 6816334 w 6865449"/>
              <a:gd name="connsiteY1" fmla="*/ 0 h 6933755"/>
              <a:gd name="connsiteX2" fmla="*/ 6835675 w 6865449"/>
              <a:gd name="connsiteY2" fmla="*/ 6928322 h 6933755"/>
              <a:gd name="connsiteX3" fmla="*/ 65693 w 6865449"/>
              <a:gd name="connsiteY3" fmla="*/ 6919575 h 6933755"/>
              <a:gd name="connsiteX4" fmla="*/ 310 w 6865449"/>
              <a:gd name="connsiteY4" fmla="*/ 8079 h 6933755"/>
              <a:gd name="connsiteX0" fmla="*/ 310 w 6865449"/>
              <a:gd name="connsiteY0" fmla="*/ 8079 h 6933753"/>
              <a:gd name="connsiteX1" fmla="*/ 6816334 w 6865449"/>
              <a:gd name="connsiteY1" fmla="*/ 0 h 6933753"/>
              <a:gd name="connsiteX2" fmla="*/ 6835675 w 6865449"/>
              <a:gd name="connsiteY2" fmla="*/ 6928322 h 6933753"/>
              <a:gd name="connsiteX3" fmla="*/ 65693 w 6865449"/>
              <a:gd name="connsiteY3" fmla="*/ 6919575 h 6933753"/>
              <a:gd name="connsiteX4" fmla="*/ 310 w 6865449"/>
              <a:gd name="connsiteY4" fmla="*/ 8079 h 6933753"/>
              <a:gd name="connsiteX0" fmla="*/ 310 w 6838693"/>
              <a:gd name="connsiteY0" fmla="*/ 8079 h 6933755"/>
              <a:gd name="connsiteX1" fmla="*/ 6816334 w 6838693"/>
              <a:gd name="connsiteY1" fmla="*/ 0 h 6933755"/>
              <a:gd name="connsiteX2" fmla="*/ 6835675 w 6838693"/>
              <a:gd name="connsiteY2" fmla="*/ 6928322 h 6933755"/>
              <a:gd name="connsiteX3" fmla="*/ 65693 w 6838693"/>
              <a:gd name="connsiteY3" fmla="*/ 6919575 h 6933755"/>
              <a:gd name="connsiteX4" fmla="*/ 310 w 6838693"/>
              <a:gd name="connsiteY4" fmla="*/ 8079 h 6933755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55727 w 7328727"/>
              <a:gd name="connsiteY3" fmla="*/ 6919575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93248 w 7328727"/>
              <a:gd name="connsiteY3" fmla="*/ 6919576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86357 w 7324740"/>
              <a:gd name="connsiteY0" fmla="*/ 8079 h 6933754"/>
              <a:gd name="connsiteX1" fmla="*/ 7302381 w 7324740"/>
              <a:gd name="connsiteY1" fmla="*/ 0 h 6933754"/>
              <a:gd name="connsiteX2" fmla="*/ 7321722 w 7324740"/>
              <a:gd name="connsiteY2" fmla="*/ 6928322 h 6933754"/>
              <a:gd name="connsiteX3" fmla="*/ 589261 w 7324740"/>
              <a:gd name="connsiteY3" fmla="*/ 6919576 h 6933754"/>
              <a:gd name="connsiteX4" fmla="*/ 537987 w 7324740"/>
              <a:gd name="connsiteY4" fmla="*/ 5816805 h 6933754"/>
              <a:gd name="connsiteX5" fmla="*/ 486357 w 7324740"/>
              <a:gd name="connsiteY5" fmla="*/ 8079 h 6933754"/>
              <a:gd name="connsiteX0" fmla="*/ 410717 w 7249100"/>
              <a:gd name="connsiteY0" fmla="*/ 8079 h 6933754"/>
              <a:gd name="connsiteX1" fmla="*/ 7226741 w 7249100"/>
              <a:gd name="connsiteY1" fmla="*/ 0 h 6933754"/>
              <a:gd name="connsiteX2" fmla="*/ 7246082 w 7249100"/>
              <a:gd name="connsiteY2" fmla="*/ 6928322 h 6933754"/>
              <a:gd name="connsiteX3" fmla="*/ 513621 w 7249100"/>
              <a:gd name="connsiteY3" fmla="*/ 6919576 h 6933754"/>
              <a:gd name="connsiteX4" fmla="*/ 462347 w 7249100"/>
              <a:gd name="connsiteY4" fmla="*/ 5816805 h 6933754"/>
              <a:gd name="connsiteX5" fmla="*/ 410717 w 7249100"/>
              <a:gd name="connsiteY5" fmla="*/ 8079 h 6933754"/>
              <a:gd name="connsiteX0" fmla="*/ 291981 w 7130364"/>
              <a:gd name="connsiteY0" fmla="*/ 8079 h 7255016"/>
              <a:gd name="connsiteX1" fmla="*/ 7108005 w 7130364"/>
              <a:gd name="connsiteY1" fmla="*/ 0 h 7255016"/>
              <a:gd name="connsiteX2" fmla="*/ 7127346 w 7130364"/>
              <a:gd name="connsiteY2" fmla="*/ 6928322 h 7255016"/>
              <a:gd name="connsiteX3" fmla="*/ 563735 w 7130364"/>
              <a:gd name="connsiteY3" fmla="*/ 7254995 h 7255016"/>
              <a:gd name="connsiteX4" fmla="*/ 343611 w 7130364"/>
              <a:gd name="connsiteY4" fmla="*/ 5816805 h 7255016"/>
              <a:gd name="connsiteX5" fmla="*/ 291981 w 7130364"/>
              <a:gd name="connsiteY5" fmla="*/ 8079 h 7255016"/>
              <a:gd name="connsiteX0" fmla="*/ 285946 w 7124329"/>
              <a:gd name="connsiteY0" fmla="*/ 8079 h 7255015"/>
              <a:gd name="connsiteX1" fmla="*/ 7101970 w 7124329"/>
              <a:gd name="connsiteY1" fmla="*/ 0 h 7255015"/>
              <a:gd name="connsiteX2" fmla="*/ 7121311 w 7124329"/>
              <a:gd name="connsiteY2" fmla="*/ 6928322 h 7255015"/>
              <a:gd name="connsiteX3" fmla="*/ 557700 w 7124329"/>
              <a:gd name="connsiteY3" fmla="*/ 7254995 h 7255015"/>
              <a:gd name="connsiteX4" fmla="*/ 356338 w 7124329"/>
              <a:gd name="connsiteY4" fmla="*/ 5774878 h 7255015"/>
              <a:gd name="connsiteX5" fmla="*/ 285946 w 7124329"/>
              <a:gd name="connsiteY5" fmla="*/ 8079 h 7255015"/>
              <a:gd name="connsiteX0" fmla="*/ 186927 w 7025310"/>
              <a:gd name="connsiteY0" fmla="*/ 8079 h 7255015"/>
              <a:gd name="connsiteX1" fmla="*/ 7002951 w 7025310"/>
              <a:gd name="connsiteY1" fmla="*/ 0 h 7255015"/>
              <a:gd name="connsiteX2" fmla="*/ 7022292 w 7025310"/>
              <a:gd name="connsiteY2" fmla="*/ 6928322 h 7255015"/>
              <a:gd name="connsiteX3" fmla="*/ 458681 w 7025310"/>
              <a:gd name="connsiteY3" fmla="*/ 7254995 h 7255015"/>
              <a:gd name="connsiteX4" fmla="*/ 257319 w 7025310"/>
              <a:gd name="connsiteY4" fmla="*/ 5774878 h 7255015"/>
              <a:gd name="connsiteX5" fmla="*/ 186927 w 7025310"/>
              <a:gd name="connsiteY5" fmla="*/ 8079 h 7255015"/>
              <a:gd name="connsiteX0" fmla="*/ 254832 w 7093215"/>
              <a:gd name="connsiteY0" fmla="*/ 8079 h 7255015"/>
              <a:gd name="connsiteX1" fmla="*/ 7070856 w 7093215"/>
              <a:gd name="connsiteY1" fmla="*/ 0 h 7255015"/>
              <a:gd name="connsiteX2" fmla="*/ 7090197 w 7093215"/>
              <a:gd name="connsiteY2" fmla="*/ 6928322 h 7255015"/>
              <a:gd name="connsiteX3" fmla="*/ 526586 w 7093215"/>
              <a:gd name="connsiteY3" fmla="*/ 7254995 h 7255015"/>
              <a:gd name="connsiteX4" fmla="*/ 388457 w 7093215"/>
              <a:gd name="connsiteY4" fmla="*/ 6089967 h 7255015"/>
              <a:gd name="connsiteX5" fmla="*/ 325224 w 7093215"/>
              <a:gd name="connsiteY5" fmla="*/ 5774878 h 7255015"/>
              <a:gd name="connsiteX6" fmla="*/ 254832 w 7093215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238752 w 7077135"/>
              <a:gd name="connsiteY0" fmla="*/ 8079 h 7255015"/>
              <a:gd name="connsiteX1" fmla="*/ 7054776 w 7077135"/>
              <a:gd name="connsiteY1" fmla="*/ 0 h 7255015"/>
              <a:gd name="connsiteX2" fmla="*/ 7074117 w 7077135"/>
              <a:gd name="connsiteY2" fmla="*/ 6928322 h 7255015"/>
              <a:gd name="connsiteX3" fmla="*/ 510506 w 7077135"/>
              <a:gd name="connsiteY3" fmla="*/ 7254995 h 7255015"/>
              <a:gd name="connsiteX4" fmla="*/ 466182 w 7077135"/>
              <a:gd name="connsiteY4" fmla="*/ 6456832 h 7255015"/>
              <a:gd name="connsiteX5" fmla="*/ 747599 w 7077135"/>
              <a:gd name="connsiteY5" fmla="*/ 6121412 h 7255015"/>
              <a:gd name="connsiteX6" fmla="*/ 309144 w 7077135"/>
              <a:gd name="connsiteY6" fmla="*/ 5774878 h 7255015"/>
              <a:gd name="connsiteX7" fmla="*/ 238752 w 7077135"/>
              <a:gd name="connsiteY7" fmla="*/ 8079 h 7255015"/>
              <a:gd name="connsiteX0" fmla="*/ 272287 w 7110670"/>
              <a:gd name="connsiteY0" fmla="*/ 8079 h 7255015"/>
              <a:gd name="connsiteX1" fmla="*/ 7088311 w 7110670"/>
              <a:gd name="connsiteY1" fmla="*/ 0 h 7255015"/>
              <a:gd name="connsiteX2" fmla="*/ 7107652 w 7110670"/>
              <a:gd name="connsiteY2" fmla="*/ 6928322 h 7255015"/>
              <a:gd name="connsiteX3" fmla="*/ 544041 w 7110670"/>
              <a:gd name="connsiteY3" fmla="*/ 7254995 h 7255015"/>
              <a:gd name="connsiteX4" fmla="*/ 387150 w 7110670"/>
              <a:gd name="connsiteY4" fmla="*/ 6435868 h 7255015"/>
              <a:gd name="connsiteX5" fmla="*/ 781134 w 7110670"/>
              <a:gd name="connsiteY5" fmla="*/ 6121412 h 7255015"/>
              <a:gd name="connsiteX6" fmla="*/ 342679 w 7110670"/>
              <a:gd name="connsiteY6" fmla="*/ 5774878 h 7255015"/>
              <a:gd name="connsiteX7" fmla="*/ 272287 w 7110670"/>
              <a:gd name="connsiteY7" fmla="*/ 8079 h 7255015"/>
              <a:gd name="connsiteX0" fmla="*/ 272287 w 7110670"/>
              <a:gd name="connsiteY0" fmla="*/ 8079 h 7255016"/>
              <a:gd name="connsiteX1" fmla="*/ 7088311 w 7110670"/>
              <a:gd name="connsiteY1" fmla="*/ 0 h 7255016"/>
              <a:gd name="connsiteX2" fmla="*/ 7107652 w 7110670"/>
              <a:gd name="connsiteY2" fmla="*/ 6928322 h 7255016"/>
              <a:gd name="connsiteX3" fmla="*/ 544042 w 7110670"/>
              <a:gd name="connsiteY3" fmla="*/ 7254996 h 7255016"/>
              <a:gd name="connsiteX4" fmla="*/ 387150 w 7110670"/>
              <a:gd name="connsiteY4" fmla="*/ 6435868 h 7255016"/>
              <a:gd name="connsiteX5" fmla="*/ 781134 w 7110670"/>
              <a:gd name="connsiteY5" fmla="*/ 6121412 h 7255016"/>
              <a:gd name="connsiteX6" fmla="*/ 342679 w 7110670"/>
              <a:gd name="connsiteY6" fmla="*/ 5774878 h 7255016"/>
              <a:gd name="connsiteX7" fmla="*/ 272287 w 7110670"/>
              <a:gd name="connsiteY7" fmla="*/ 8079 h 7255016"/>
              <a:gd name="connsiteX0" fmla="*/ 285166 w 7123549"/>
              <a:gd name="connsiteY0" fmla="*/ 8079 h 6961778"/>
              <a:gd name="connsiteX1" fmla="*/ 7101190 w 7123549"/>
              <a:gd name="connsiteY1" fmla="*/ 0 h 6961778"/>
              <a:gd name="connsiteX2" fmla="*/ 7120531 w 7123549"/>
              <a:gd name="connsiteY2" fmla="*/ 6928322 h 6961778"/>
              <a:gd name="connsiteX3" fmla="*/ 538159 w 7123549"/>
              <a:gd name="connsiteY3" fmla="*/ 6961504 h 6961778"/>
              <a:gd name="connsiteX4" fmla="*/ 400029 w 7123549"/>
              <a:gd name="connsiteY4" fmla="*/ 6435868 h 6961778"/>
              <a:gd name="connsiteX5" fmla="*/ 794013 w 7123549"/>
              <a:gd name="connsiteY5" fmla="*/ 6121412 h 6961778"/>
              <a:gd name="connsiteX6" fmla="*/ 355558 w 7123549"/>
              <a:gd name="connsiteY6" fmla="*/ 5774878 h 6961778"/>
              <a:gd name="connsiteX7" fmla="*/ 285166 w 7123549"/>
              <a:gd name="connsiteY7" fmla="*/ 8079 h 6961778"/>
              <a:gd name="connsiteX0" fmla="*/ 1 w 6838384"/>
              <a:gd name="connsiteY0" fmla="*/ 8079 h 6961778"/>
              <a:gd name="connsiteX1" fmla="*/ 6816025 w 6838384"/>
              <a:gd name="connsiteY1" fmla="*/ 0 h 6961778"/>
              <a:gd name="connsiteX2" fmla="*/ 6835366 w 6838384"/>
              <a:gd name="connsiteY2" fmla="*/ 6928322 h 6961778"/>
              <a:gd name="connsiteX3" fmla="*/ 252994 w 6838384"/>
              <a:gd name="connsiteY3" fmla="*/ 6961504 h 6961778"/>
              <a:gd name="connsiteX4" fmla="*/ 114864 w 6838384"/>
              <a:gd name="connsiteY4" fmla="*/ 6435868 h 6961778"/>
              <a:gd name="connsiteX5" fmla="*/ 508848 w 6838384"/>
              <a:gd name="connsiteY5" fmla="*/ 6121412 h 6961778"/>
              <a:gd name="connsiteX6" fmla="*/ 70393 w 6838384"/>
              <a:gd name="connsiteY6" fmla="*/ 5774878 h 6961778"/>
              <a:gd name="connsiteX7" fmla="*/ 1 w 6838384"/>
              <a:gd name="connsiteY7" fmla="*/ 8079 h 6961778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70393 w 6838384"/>
              <a:gd name="connsiteY6" fmla="*/ 5774878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31964 w 6838384"/>
              <a:gd name="connsiteY5" fmla="*/ 6139669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0 w 6838384"/>
              <a:gd name="connsiteY0" fmla="*/ 0 h 6944742"/>
              <a:gd name="connsiteX1" fmla="*/ 6816025 w 6838384"/>
              <a:gd name="connsiteY1" fmla="*/ 2696 h 6944742"/>
              <a:gd name="connsiteX2" fmla="*/ 6835366 w 6838384"/>
              <a:gd name="connsiteY2" fmla="*/ 6931018 h 6944742"/>
              <a:gd name="connsiteX3" fmla="*/ 65384 w 6838384"/>
              <a:gd name="connsiteY3" fmla="*/ 6943236 h 6944742"/>
              <a:gd name="connsiteX4" fmla="*/ 68572 w 6838384"/>
              <a:gd name="connsiteY4" fmla="*/ 6405548 h 6944742"/>
              <a:gd name="connsiteX5" fmla="*/ 518175 w 6838384"/>
              <a:gd name="connsiteY5" fmla="*/ 6157773 h 6944742"/>
              <a:gd name="connsiteX6" fmla="*/ 507851 w 6838384"/>
              <a:gd name="connsiteY6" fmla="*/ 6080631 h 6944742"/>
              <a:gd name="connsiteX7" fmla="*/ 60544 w 6838384"/>
              <a:gd name="connsiteY7" fmla="*/ 5810593 h 6944742"/>
              <a:gd name="connsiteX8" fmla="*/ 0 w 6838384"/>
              <a:gd name="connsiteY8" fmla="*/ 0 h 6944742"/>
              <a:gd name="connsiteX0" fmla="*/ 3477 w 6841861"/>
              <a:gd name="connsiteY0" fmla="*/ 0 h 6944742"/>
              <a:gd name="connsiteX1" fmla="*/ 6819502 w 6841861"/>
              <a:gd name="connsiteY1" fmla="*/ 2696 h 6944742"/>
              <a:gd name="connsiteX2" fmla="*/ 6838843 w 6841861"/>
              <a:gd name="connsiteY2" fmla="*/ 6931018 h 6944742"/>
              <a:gd name="connsiteX3" fmla="*/ 68861 w 6841861"/>
              <a:gd name="connsiteY3" fmla="*/ 6943236 h 6944742"/>
              <a:gd name="connsiteX4" fmla="*/ 72049 w 6841861"/>
              <a:gd name="connsiteY4" fmla="*/ 6405548 h 6944742"/>
              <a:gd name="connsiteX5" fmla="*/ 521652 w 6841861"/>
              <a:gd name="connsiteY5" fmla="*/ 6157773 h 6944742"/>
              <a:gd name="connsiteX6" fmla="*/ 511328 w 6841861"/>
              <a:gd name="connsiteY6" fmla="*/ 6080631 h 6944742"/>
              <a:gd name="connsiteX7" fmla="*/ 64021 w 6841861"/>
              <a:gd name="connsiteY7" fmla="*/ 5810593 h 6944742"/>
              <a:gd name="connsiteX8" fmla="*/ 3477 w 6841861"/>
              <a:gd name="connsiteY8" fmla="*/ 0 h 6944742"/>
              <a:gd name="connsiteX0" fmla="*/ 7794 w 6788325"/>
              <a:gd name="connsiteY0" fmla="*/ 0 h 6977067"/>
              <a:gd name="connsiteX1" fmla="*/ 6765966 w 6788325"/>
              <a:gd name="connsiteY1" fmla="*/ 35021 h 6977067"/>
              <a:gd name="connsiteX2" fmla="*/ 6785307 w 6788325"/>
              <a:gd name="connsiteY2" fmla="*/ 6963343 h 6977067"/>
              <a:gd name="connsiteX3" fmla="*/ 15325 w 6788325"/>
              <a:gd name="connsiteY3" fmla="*/ 6975561 h 6977067"/>
              <a:gd name="connsiteX4" fmla="*/ 18513 w 6788325"/>
              <a:gd name="connsiteY4" fmla="*/ 6437873 h 6977067"/>
              <a:gd name="connsiteX5" fmla="*/ 468116 w 6788325"/>
              <a:gd name="connsiteY5" fmla="*/ 6190098 h 6977067"/>
              <a:gd name="connsiteX6" fmla="*/ 457792 w 6788325"/>
              <a:gd name="connsiteY6" fmla="*/ 6112956 h 6977067"/>
              <a:gd name="connsiteX7" fmla="*/ 10485 w 6788325"/>
              <a:gd name="connsiteY7" fmla="*/ 5842918 h 6977067"/>
              <a:gd name="connsiteX8" fmla="*/ 7794 w 6788325"/>
              <a:gd name="connsiteY8" fmla="*/ 0 h 6977067"/>
              <a:gd name="connsiteX0" fmla="*/ 16595 w 6777841"/>
              <a:gd name="connsiteY0" fmla="*/ 8080 h 6942046"/>
              <a:gd name="connsiteX1" fmla="*/ 6755482 w 6777841"/>
              <a:gd name="connsiteY1" fmla="*/ 0 h 6942046"/>
              <a:gd name="connsiteX2" fmla="*/ 6774823 w 6777841"/>
              <a:gd name="connsiteY2" fmla="*/ 6928322 h 6942046"/>
              <a:gd name="connsiteX3" fmla="*/ 4841 w 6777841"/>
              <a:gd name="connsiteY3" fmla="*/ 6940540 h 6942046"/>
              <a:gd name="connsiteX4" fmla="*/ 8029 w 6777841"/>
              <a:gd name="connsiteY4" fmla="*/ 6402852 h 6942046"/>
              <a:gd name="connsiteX5" fmla="*/ 457632 w 6777841"/>
              <a:gd name="connsiteY5" fmla="*/ 6155077 h 6942046"/>
              <a:gd name="connsiteX6" fmla="*/ 447308 w 6777841"/>
              <a:gd name="connsiteY6" fmla="*/ 6077935 h 6942046"/>
              <a:gd name="connsiteX7" fmla="*/ 1 w 6777841"/>
              <a:gd name="connsiteY7" fmla="*/ 5807897 h 6942046"/>
              <a:gd name="connsiteX8" fmla="*/ 16595 w 6777841"/>
              <a:gd name="connsiteY8" fmla="*/ 8080 h 6942046"/>
              <a:gd name="connsiteX0" fmla="*/ 16595 w 6777841"/>
              <a:gd name="connsiteY0" fmla="*/ 61 h 7022813"/>
              <a:gd name="connsiteX1" fmla="*/ 6755482 w 6777841"/>
              <a:gd name="connsiteY1" fmla="*/ 80767 h 7022813"/>
              <a:gd name="connsiteX2" fmla="*/ 6774823 w 6777841"/>
              <a:gd name="connsiteY2" fmla="*/ 7009089 h 7022813"/>
              <a:gd name="connsiteX3" fmla="*/ 4841 w 6777841"/>
              <a:gd name="connsiteY3" fmla="*/ 7021307 h 7022813"/>
              <a:gd name="connsiteX4" fmla="*/ 8029 w 6777841"/>
              <a:gd name="connsiteY4" fmla="*/ 6483619 h 7022813"/>
              <a:gd name="connsiteX5" fmla="*/ 457632 w 6777841"/>
              <a:gd name="connsiteY5" fmla="*/ 6235844 h 7022813"/>
              <a:gd name="connsiteX6" fmla="*/ 447308 w 6777841"/>
              <a:gd name="connsiteY6" fmla="*/ 6158702 h 7022813"/>
              <a:gd name="connsiteX7" fmla="*/ 1 w 6777841"/>
              <a:gd name="connsiteY7" fmla="*/ 5888664 h 7022813"/>
              <a:gd name="connsiteX8" fmla="*/ 16595 w 6777841"/>
              <a:gd name="connsiteY8" fmla="*/ 61 h 7022813"/>
              <a:gd name="connsiteX0" fmla="*/ 16595 w 6777841"/>
              <a:gd name="connsiteY0" fmla="*/ 0 h 6978358"/>
              <a:gd name="connsiteX1" fmla="*/ 6755482 w 6777841"/>
              <a:gd name="connsiteY1" fmla="*/ 36312 h 6978358"/>
              <a:gd name="connsiteX2" fmla="*/ 6774823 w 6777841"/>
              <a:gd name="connsiteY2" fmla="*/ 6964634 h 6978358"/>
              <a:gd name="connsiteX3" fmla="*/ 4841 w 6777841"/>
              <a:gd name="connsiteY3" fmla="*/ 6976852 h 6978358"/>
              <a:gd name="connsiteX4" fmla="*/ 8029 w 6777841"/>
              <a:gd name="connsiteY4" fmla="*/ 6439164 h 6978358"/>
              <a:gd name="connsiteX5" fmla="*/ 457632 w 6777841"/>
              <a:gd name="connsiteY5" fmla="*/ 6191389 h 6978358"/>
              <a:gd name="connsiteX6" fmla="*/ 447308 w 6777841"/>
              <a:gd name="connsiteY6" fmla="*/ 6114247 h 6978358"/>
              <a:gd name="connsiteX7" fmla="*/ 1 w 6777841"/>
              <a:gd name="connsiteY7" fmla="*/ 5844209 h 6978358"/>
              <a:gd name="connsiteX8" fmla="*/ 16595 w 6777841"/>
              <a:gd name="connsiteY8" fmla="*/ 0 h 6978358"/>
              <a:gd name="connsiteX0" fmla="*/ 16595 w 6857816"/>
              <a:gd name="connsiteY0" fmla="*/ 0 h 6978358"/>
              <a:gd name="connsiteX1" fmla="*/ 6854689 w 6857816"/>
              <a:gd name="connsiteY1" fmla="*/ 91804 h 6978358"/>
              <a:gd name="connsiteX2" fmla="*/ 6774823 w 6857816"/>
              <a:gd name="connsiteY2" fmla="*/ 6964634 h 6978358"/>
              <a:gd name="connsiteX3" fmla="*/ 4841 w 6857816"/>
              <a:gd name="connsiteY3" fmla="*/ 6976852 h 6978358"/>
              <a:gd name="connsiteX4" fmla="*/ 8029 w 6857816"/>
              <a:gd name="connsiteY4" fmla="*/ 6439164 h 6978358"/>
              <a:gd name="connsiteX5" fmla="*/ 457632 w 6857816"/>
              <a:gd name="connsiteY5" fmla="*/ 6191389 h 6978358"/>
              <a:gd name="connsiteX6" fmla="*/ 447308 w 6857816"/>
              <a:gd name="connsiteY6" fmla="*/ 6114247 h 6978358"/>
              <a:gd name="connsiteX7" fmla="*/ 1 w 6857816"/>
              <a:gd name="connsiteY7" fmla="*/ 5844209 h 6978358"/>
              <a:gd name="connsiteX8" fmla="*/ 16595 w 6857816"/>
              <a:gd name="connsiteY8" fmla="*/ 0 h 6978358"/>
              <a:gd name="connsiteX0" fmla="*/ 16595 w 6857816"/>
              <a:gd name="connsiteY0" fmla="*/ 0 h 6978358"/>
              <a:gd name="connsiteX1" fmla="*/ 6854689 w 6857816"/>
              <a:gd name="connsiteY1" fmla="*/ 3017 h 6978358"/>
              <a:gd name="connsiteX2" fmla="*/ 6774823 w 6857816"/>
              <a:gd name="connsiteY2" fmla="*/ 6964634 h 6978358"/>
              <a:gd name="connsiteX3" fmla="*/ 4841 w 6857816"/>
              <a:gd name="connsiteY3" fmla="*/ 6976852 h 6978358"/>
              <a:gd name="connsiteX4" fmla="*/ 8029 w 6857816"/>
              <a:gd name="connsiteY4" fmla="*/ 6439164 h 6978358"/>
              <a:gd name="connsiteX5" fmla="*/ 457632 w 6857816"/>
              <a:gd name="connsiteY5" fmla="*/ 6191389 h 6978358"/>
              <a:gd name="connsiteX6" fmla="*/ 447308 w 6857816"/>
              <a:gd name="connsiteY6" fmla="*/ 6114247 h 6978358"/>
              <a:gd name="connsiteX7" fmla="*/ 1 w 6857816"/>
              <a:gd name="connsiteY7" fmla="*/ 5844209 h 6978358"/>
              <a:gd name="connsiteX8" fmla="*/ 16595 w 6857816"/>
              <a:gd name="connsiteY8" fmla="*/ 0 h 6978358"/>
              <a:gd name="connsiteX0" fmla="*/ 16595 w 6865772"/>
              <a:gd name="connsiteY0" fmla="*/ 0 h 7001852"/>
              <a:gd name="connsiteX1" fmla="*/ 6854689 w 6865772"/>
              <a:gd name="connsiteY1" fmla="*/ 3017 h 7001852"/>
              <a:gd name="connsiteX2" fmla="*/ 6854190 w 6865772"/>
              <a:gd name="connsiteY2" fmla="*/ 6997929 h 7001852"/>
              <a:gd name="connsiteX3" fmla="*/ 4841 w 6865772"/>
              <a:gd name="connsiteY3" fmla="*/ 6976852 h 7001852"/>
              <a:gd name="connsiteX4" fmla="*/ 8029 w 6865772"/>
              <a:gd name="connsiteY4" fmla="*/ 6439164 h 7001852"/>
              <a:gd name="connsiteX5" fmla="*/ 457632 w 6865772"/>
              <a:gd name="connsiteY5" fmla="*/ 6191389 h 7001852"/>
              <a:gd name="connsiteX6" fmla="*/ 447308 w 6865772"/>
              <a:gd name="connsiteY6" fmla="*/ 6114247 h 7001852"/>
              <a:gd name="connsiteX7" fmla="*/ 1 w 6865772"/>
              <a:gd name="connsiteY7" fmla="*/ 5844209 h 7001852"/>
              <a:gd name="connsiteX8" fmla="*/ 16595 w 6865772"/>
              <a:gd name="connsiteY8" fmla="*/ 0 h 7001852"/>
              <a:gd name="connsiteX0" fmla="*/ 16595 w 6858510"/>
              <a:gd name="connsiteY0" fmla="*/ 0 h 7031225"/>
              <a:gd name="connsiteX1" fmla="*/ 6854689 w 6858510"/>
              <a:gd name="connsiteY1" fmla="*/ 3017 h 7031225"/>
              <a:gd name="connsiteX2" fmla="*/ 6794664 w 6858510"/>
              <a:gd name="connsiteY2" fmla="*/ 7031225 h 7031225"/>
              <a:gd name="connsiteX3" fmla="*/ 4841 w 6858510"/>
              <a:gd name="connsiteY3" fmla="*/ 6976852 h 7031225"/>
              <a:gd name="connsiteX4" fmla="*/ 8029 w 6858510"/>
              <a:gd name="connsiteY4" fmla="*/ 6439164 h 7031225"/>
              <a:gd name="connsiteX5" fmla="*/ 457632 w 6858510"/>
              <a:gd name="connsiteY5" fmla="*/ 6191389 h 7031225"/>
              <a:gd name="connsiteX6" fmla="*/ 447308 w 6858510"/>
              <a:gd name="connsiteY6" fmla="*/ 6114247 h 7031225"/>
              <a:gd name="connsiteX7" fmla="*/ 1 w 6858510"/>
              <a:gd name="connsiteY7" fmla="*/ 5844209 h 7031225"/>
              <a:gd name="connsiteX8" fmla="*/ 16595 w 6858510"/>
              <a:gd name="connsiteY8" fmla="*/ 0 h 7031225"/>
              <a:gd name="connsiteX0" fmla="*/ 16595 w 6858510"/>
              <a:gd name="connsiteY0" fmla="*/ 0 h 6998862"/>
              <a:gd name="connsiteX1" fmla="*/ 6854689 w 6858510"/>
              <a:gd name="connsiteY1" fmla="*/ 3017 h 6998862"/>
              <a:gd name="connsiteX2" fmla="*/ 6794663 w 6858510"/>
              <a:gd name="connsiteY2" fmla="*/ 6998862 h 6998862"/>
              <a:gd name="connsiteX3" fmla="*/ 4841 w 6858510"/>
              <a:gd name="connsiteY3" fmla="*/ 6976852 h 6998862"/>
              <a:gd name="connsiteX4" fmla="*/ 8029 w 6858510"/>
              <a:gd name="connsiteY4" fmla="*/ 6439164 h 6998862"/>
              <a:gd name="connsiteX5" fmla="*/ 457632 w 6858510"/>
              <a:gd name="connsiteY5" fmla="*/ 6191389 h 6998862"/>
              <a:gd name="connsiteX6" fmla="*/ 447308 w 6858510"/>
              <a:gd name="connsiteY6" fmla="*/ 6114247 h 6998862"/>
              <a:gd name="connsiteX7" fmla="*/ 1 w 6858510"/>
              <a:gd name="connsiteY7" fmla="*/ 5844209 h 6998862"/>
              <a:gd name="connsiteX8" fmla="*/ 16595 w 6858510"/>
              <a:gd name="connsiteY8" fmla="*/ 0 h 6998862"/>
              <a:gd name="connsiteX0" fmla="*/ 16595 w 6858510"/>
              <a:gd name="connsiteY0" fmla="*/ 0 h 6998862"/>
              <a:gd name="connsiteX1" fmla="*/ 6854689 w 6858510"/>
              <a:gd name="connsiteY1" fmla="*/ 3017 h 6998862"/>
              <a:gd name="connsiteX2" fmla="*/ 6794663 w 6858510"/>
              <a:gd name="connsiteY2" fmla="*/ 6998862 h 6998862"/>
              <a:gd name="connsiteX3" fmla="*/ 4840 w 6858510"/>
              <a:gd name="connsiteY3" fmla="*/ 6987641 h 6998862"/>
              <a:gd name="connsiteX4" fmla="*/ 8029 w 6858510"/>
              <a:gd name="connsiteY4" fmla="*/ 6439164 h 6998862"/>
              <a:gd name="connsiteX5" fmla="*/ 457632 w 6858510"/>
              <a:gd name="connsiteY5" fmla="*/ 6191389 h 6998862"/>
              <a:gd name="connsiteX6" fmla="*/ 447308 w 6858510"/>
              <a:gd name="connsiteY6" fmla="*/ 6114247 h 6998862"/>
              <a:gd name="connsiteX7" fmla="*/ 1 w 6858510"/>
              <a:gd name="connsiteY7" fmla="*/ 5844209 h 6998862"/>
              <a:gd name="connsiteX8" fmla="*/ 16595 w 6858510"/>
              <a:gd name="connsiteY8" fmla="*/ 0 h 6998862"/>
              <a:gd name="connsiteX0" fmla="*/ 31040 w 6872955"/>
              <a:gd name="connsiteY0" fmla="*/ 0 h 7009217"/>
              <a:gd name="connsiteX1" fmla="*/ 6869134 w 6872955"/>
              <a:gd name="connsiteY1" fmla="*/ 3017 h 7009217"/>
              <a:gd name="connsiteX2" fmla="*/ 6809108 w 6872955"/>
              <a:gd name="connsiteY2" fmla="*/ 6998862 h 7009217"/>
              <a:gd name="connsiteX3" fmla="*/ 0 w 6872955"/>
              <a:gd name="connsiteY3" fmla="*/ 7009217 h 7009217"/>
              <a:gd name="connsiteX4" fmla="*/ 22474 w 6872955"/>
              <a:gd name="connsiteY4" fmla="*/ 6439164 h 7009217"/>
              <a:gd name="connsiteX5" fmla="*/ 472077 w 6872955"/>
              <a:gd name="connsiteY5" fmla="*/ 6191389 h 7009217"/>
              <a:gd name="connsiteX6" fmla="*/ 461753 w 6872955"/>
              <a:gd name="connsiteY6" fmla="*/ 6114247 h 7009217"/>
              <a:gd name="connsiteX7" fmla="*/ 14446 w 6872955"/>
              <a:gd name="connsiteY7" fmla="*/ 5844209 h 7009217"/>
              <a:gd name="connsiteX8" fmla="*/ 31040 w 6872955"/>
              <a:gd name="connsiteY8" fmla="*/ 0 h 700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72955" h="7009217">
                <a:moveTo>
                  <a:pt x="31040" y="0"/>
                </a:moveTo>
                <a:lnTo>
                  <a:pt x="6869134" y="3017"/>
                </a:lnTo>
                <a:cubicBezTo>
                  <a:pt x="6890407" y="1709131"/>
                  <a:pt x="6816262" y="5965762"/>
                  <a:pt x="6809108" y="6998862"/>
                </a:cubicBezTo>
                <a:lnTo>
                  <a:pt x="0" y="7009217"/>
                </a:lnTo>
                <a:cubicBezTo>
                  <a:pt x="610" y="6752444"/>
                  <a:pt x="22356" y="6622591"/>
                  <a:pt x="22474" y="6439164"/>
                </a:cubicBezTo>
                <a:lnTo>
                  <a:pt x="472077" y="6191389"/>
                </a:lnTo>
                <a:cubicBezTo>
                  <a:pt x="553334" y="6144940"/>
                  <a:pt x="493210" y="6148998"/>
                  <a:pt x="461753" y="6114247"/>
                </a:cubicBezTo>
                <a:cubicBezTo>
                  <a:pt x="155924" y="5938657"/>
                  <a:pt x="468223" y="6134609"/>
                  <a:pt x="14446" y="5844209"/>
                </a:cubicBezTo>
                <a:cubicBezTo>
                  <a:pt x="22312" y="5394579"/>
                  <a:pt x="8977" y="1190173"/>
                  <a:pt x="310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0" indent="0">
              <a:buNone/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GB" noProof="0" smtClean="0"/>
              <a:t>Click icon </a:t>
            </a:r>
            <a:br>
              <a:rPr lang="en-GB" noProof="0" smtClean="0"/>
            </a:br>
            <a:r>
              <a:rPr lang="en-GB" noProof="0" smtClean="0"/>
              <a:t>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2391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grafiek 5"/>
          <p:cNvSpPr>
            <a:spLocks noGrp="1"/>
          </p:cNvSpPr>
          <p:nvPr>
            <p:ph type="chart" sz="quarter" idx="10" hasCustomPrompt="1"/>
          </p:nvPr>
        </p:nvSpPr>
        <p:spPr>
          <a:xfrm>
            <a:off x="513436" y="1410036"/>
            <a:ext cx="2651585" cy="3385733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Click icon </a:t>
            </a:r>
            <a:br>
              <a:rPr lang="en-GB" noProof="0" smtClean="0"/>
            </a:br>
            <a:r>
              <a:rPr lang="en-GB" noProof="0" smtClean="0"/>
              <a:t>to add graph</a:t>
            </a:r>
          </a:p>
        </p:txBody>
      </p:sp>
      <p:sp>
        <p:nvSpPr>
          <p:cNvPr id="7" name="Tijdelijke aanduiding voor grafiek 5"/>
          <p:cNvSpPr>
            <a:spLocks noGrp="1"/>
          </p:cNvSpPr>
          <p:nvPr>
            <p:ph type="chart" sz="quarter" idx="11" hasCustomPrompt="1"/>
          </p:nvPr>
        </p:nvSpPr>
        <p:spPr>
          <a:xfrm>
            <a:off x="3230775" y="1410037"/>
            <a:ext cx="2799020" cy="3385732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Click icon </a:t>
            </a:r>
            <a:br>
              <a:rPr lang="en-GB" noProof="0" smtClean="0"/>
            </a:br>
            <a:r>
              <a:rPr lang="en-GB" noProof="0" smtClean="0"/>
              <a:t>to add graph</a:t>
            </a:r>
          </a:p>
        </p:txBody>
      </p:sp>
      <p:sp>
        <p:nvSpPr>
          <p:cNvPr id="10" name="Tijdelijke aanduiding voor grafiek 5"/>
          <p:cNvSpPr>
            <a:spLocks noGrp="1"/>
          </p:cNvSpPr>
          <p:nvPr>
            <p:ph type="chart" sz="quarter" idx="12" hasCustomPrompt="1"/>
          </p:nvPr>
        </p:nvSpPr>
        <p:spPr>
          <a:xfrm>
            <a:off x="6093266" y="1410038"/>
            <a:ext cx="2720843" cy="3385731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Click icon </a:t>
            </a:r>
            <a:br>
              <a:rPr lang="en-GB" noProof="0" smtClean="0"/>
            </a:br>
            <a:r>
              <a:rPr lang="en-GB" noProof="0" smtClean="0"/>
              <a:t>to add graph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88001"/>
            <a:ext cx="8397258" cy="1058282"/>
          </a:xfrm>
        </p:spPr>
        <p:txBody>
          <a:bodyPr/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50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le, 2 subtitles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21420" y="1382873"/>
            <a:ext cx="4054948" cy="548396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add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05342" y="2072905"/>
            <a:ext cx="4113159" cy="2763904"/>
          </a:xfrm>
        </p:spPr>
        <p:txBody>
          <a:bodyPr/>
          <a:lstStyle>
            <a:lvl1pPr marL="177800" indent="-177800">
              <a:lnSpc>
                <a:spcPct val="90000"/>
              </a:lnSpc>
              <a:defRPr sz="1800" b="0"/>
            </a:lvl1pPr>
            <a:lvl2pPr marL="444500" indent="-182563">
              <a:lnSpc>
                <a:spcPct val="90000"/>
              </a:lnSpc>
              <a:defRPr sz="1600" b="0"/>
            </a:lvl2pPr>
            <a:lvl3pPr>
              <a:lnSpc>
                <a:spcPct val="90000"/>
              </a:lnSpc>
              <a:defRPr sz="1400" b="0"/>
            </a:lvl3pPr>
            <a:lvl4pPr>
              <a:lnSpc>
                <a:spcPct val="90000"/>
              </a:lnSpc>
              <a:defRPr sz="1200" b="0"/>
            </a:lvl4pPr>
            <a:lvl5pPr>
              <a:lnSpc>
                <a:spcPct val="90000"/>
              </a:lnSpc>
              <a:defRPr sz="12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15394" y="1382873"/>
            <a:ext cx="4092115" cy="548396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add text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 bwMode="gray">
          <a:xfrm>
            <a:off x="4715561" y="2072905"/>
            <a:ext cx="4089667" cy="2763904"/>
          </a:xfrm>
        </p:spPr>
        <p:txBody>
          <a:bodyPr/>
          <a:lstStyle>
            <a:lvl1pPr marL="177800" indent="-177800">
              <a:lnSpc>
                <a:spcPct val="90000"/>
              </a:lnSpc>
              <a:defRPr sz="1800"/>
            </a:lvl1pPr>
            <a:lvl2pPr marL="444500" indent="-182563"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88001"/>
            <a:ext cx="8397258" cy="1058282"/>
          </a:xfrm>
        </p:spPr>
        <p:txBody>
          <a:bodyPr/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8385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, 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8450" y="1290143"/>
            <a:ext cx="3043719" cy="1134229"/>
          </a:xfrm>
        </p:spPr>
        <p:txBody>
          <a:bodyPr anchor="t"/>
          <a:lstStyle>
            <a:lvl1pPr algn="l">
              <a:defRPr sz="2400" b="1">
                <a:solidFill>
                  <a:srgbClr val="003366"/>
                </a:solidFill>
              </a:defRPr>
            </a:lvl1pPr>
          </a:lstStyle>
          <a:p>
            <a:r>
              <a:rPr lang="en-GB" noProof="0" smtClean="0"/>
              <a:t>Click to add title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3688677" y="1283511"/>
            <a:ext cx="5126711" cy="3652026"/>
          </a:xfrm>
        </p:spPr>
        <p:txBody>
          <a:bodyPr/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26037" y="2499468"/>
            <a:ext cx="3046453" cy="2436070"/>
          </a:xfr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0609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4092" y="1402869"/>
            <a:ext cx="7371631" cy="3126565"/>
          </a:xfrm>
        </p:spPr>
        <p:txBody>
          <a:bodyPr anchor="t" anchorCtr="0"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pPr lvl="0"/>
            <a:r>
              <a:rPr lang="en-GB" noProof="0" smtClean="0"/>
              <a:t>Click to add title or text</a:t>
            </a:r>
          </a:p>
        </p:txBody>
      </p:sp>
      <p:pic>
        <p:nvPicPr>
          <p:cNvPr id="4" name="Picture 12" descr="KBC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519" y="4641823"/>
            <a:ext cx="990600" cy="733779"/>
          </a:xfrm>
          <a:prstGeom prst="rect">
            <a:avLst/>
          </a:prstGeom>
          <a:noFill/>
        </p:spPr>
      </p:pic>
      <p:pic>
        <p:nvPicPr>
          <p:cNvPr id="6" name="Afbeelding 5" descr="overlay_long_cyan_kbckopie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4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95275" y="1537243"/>
            <a:ext cx="4078288" cy="3660511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525969" y="1537231"/>
            <a:ext cx="4078287" cy="1766094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525969" y="3430323"/>
            <a:ext cx="4078287" cy="1767417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992188" y="5377659"/>
            <a:ext cx="844550" cy="1468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>
          <a:xfrm>
            <a:off x="457200" y="5377659"/>
            <a:ext cx="533400" cy="1468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</a:t>
            </a:r>
            <a:r>
              <a:rPr lang="en-GB" baseline="0"/>
              <a:t> </a:t>
            </a:r>
            <a:fld id="{2A0108A2-212E-44DA-BF8D-FD07B878546C}" type="slidenum">
              <a:rPr lang="en-GB" baseline="0"/>
              <a:pPr>
                <a:defRPr/>
              </a:pPr>
              <a:t>‹nr.›</a:t>
            </a:fld>
            <a:r>
              <a:rPr lang="en-GB" baseline="0"/>
              <a:t> </a:t>
            </a:r>
            <a:r>
              <a:rPr lang="en-GB"/>
              <a:t>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 i="0"/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 smtClean="0"/>
              <a:t>Ondertitel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46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creen - cyan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KBCkopiewit.pn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61" y="4773685"/>
            <a:ext cx="554771" cy="4336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0047" y="707234"/>
            <a:ext cx="4684235" cy="1225021"/>
          </a:xfrm>
        </p:spPr>
        <p:txBody>
          <a:bodyPr anchor="t" anchorCtr="0"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KBC template</a:t>
            </a:r>
            <a:endParaRPr lang="en-GB" noProof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55603" y="3085452"/>
            <a:ext cx="4692782" cy="1460500"/>
          </a:xfrm>
        </p:spPr>
        <p:txBody>
          <a:bodyPr anchor="b">
            <a:noAutofit/>
          </a:bodyPr>
          <a:lstStyle>
            <a:lvl1pPr marL="0" indent="0" algn="l" eaLnBrk="1" hangingPunct="1">
              <a:buNone/>
              <a:defRPr sz="1800">
                <a:solidFill>
                  <a:srgbClr val="FFFFFF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en-GB" noProof="0" smtClean="0">
                <a:latin typeface="Trebuchet MS" charset="0"/>
                <a:cs typeface="Trebuchet MS" charset="0"/>
              </a:rPr>
              <a:t>Name of the speakers</a:t>
            </a:r>
            <a:endParaRPr lang="en-GB" noProof="0">
              <a:latin typeface="Trebuchet MS" charset="0"/>
              <a:cs typeface="Trebuchet MS" charset="0"/>
            </a:endParaRP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723" y="2036763"/>
            <a:ext cx="4696470" cy="765175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GB" noProof="0" smtClean="0"/>
              <a:t>PowerPoint</a:t>
            </a:r>
          </a:p>
        </p:txBody>
      </p:sp>
      <p:sp>
        <p:nvSpPr>
          <p:cNvPr id="15" name="Tijdelijke aanduiding voor afbeelding 6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6011049" y="-41950"/>
            <a:ext cx="3141306" cy="5774164"/>
          </a:xfrm>
          <a:custGeom>
            <a:avLst/>
            <a:gdLst>
              <a:gd name="T0" fmla="*/ 63 w 7808562"/>
              <a:gd name="T1" fmla="*/ 0 h 6925674"/>
              <a:gd name="T2" fmla="*/ 1342410 w 7808562"/>
              <a:gd name="T3" fmla="*/ 12911 h 6925674"/>
              <a:gd name="T4" fmla="*/ 1592162 w 7808562"/>
              <a:gd name="T5" fmla="*/ 361897 h 6925674"/>
              <a:gd name="T6" fmla="*/ 1593947 w 7808562"/>
              <a:gd name="T7" fmla="*/ 1881171 h 6925674"/>
              <a:gd name="T8" fmla="*/ 1395714 w 7808562"/>
              <a:gd name="T9" fmla="*/ 2234516 h 6925674"/>
              <a:gd name="T10" fmla="*/ 13413 w 7808562"/>
              <a:gd name="T11" fmla="*/ 2231692 h 6925674"/>
              <a:gd name="T12" fmla="*/ 63 w 7808562"/>
              <a:gd name="T13" fmla="*/ 0 h 69256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310 w 7808562"/>
              <a:gd name="connsiteY0" fmla="*/ 0 h 6925676"/>
              <a:gd name="connsiteX1" fmla="*/ 6574615 w 7808562"/>
              <a:gd name="connsiteY1" fmla="*/ 39986 h 6925676"/>
              <a:gd name="connsiteX2" fmla="*/ 7797802 w 7808562"/>
              <a:gd name="connsiteY2" fmla="*/ 1048687 h 6925676"/>
              <a:gd name="connsiteX3" fmla="*/ 7806547 w 7808562"/>
              <a:gd name="connsiteY3" fmla="*/ 5825942 h 6925676"/>
              <a:gd name="connsiteX4" fmla="*/ 6835675 w 7808562"/>
              <a:gd name="connsiteY4" fmla="*/ 6920243 h 6925676"/>
              <a:gd name="connsiteX5" fmla="*/ 65693 w 7808562"/>
              <a:gd name="connsiteY5" fmla="*/ 6911496 h 6925676"/>
              <a:gd name="connsiteX6" fmla="*/ 310 w 7808562"/>
              <a:gd name="connsiteY6" fmla="*/ 0 h 6925676"/>
              <a:gd name="connsiteX0" fmla="*/ 310 w 7806628"/>
              <a:gd name="connsiteY0" fmla="*/ 0 h 6925674"/>
              <a:gd name="connsiteX1" fmla="*/ 6574615 w 7806628"/>
              <a:gd name="connsiteY1" fmla="*/ 39986 h 6925674"/>
              <a:gd name="connsiteX2" fmla="*/ 7806547 w 7806628"/>
              <a:gd name="connsiteY2" fmla="*/ 5825942 h 6925674"/>
              <a:gd name="connsiteX3" fmla="*/ 6835675 w 7806628"/>
              <a:gd name="connsiteY3" fmla="*/ 6920243 h 6925674"/>
              <a:gd name="connsiteX4" fmla="*/ 65693 w 7806628"/>
              <a:gd name="connsiteY4" fmla="*/ 6911496 h 6925674"/>
              <a:gd name="connsiteX5" fmla="*/ 310 w 7806628"/>
              <a:gd name="connsiteY5" fmla="*/ 0 h 6925674"/>
              <a:gd name="connsiteX0" fmla="*/ 310 w 7819718"/>
              <a:gd name="connsiteY0" fmla="*/ 8079 h 6933755"/>
              <a:gd name="connsiteX1" fmla="*/ 6816334 w 7819718"/>
              <a:gd name="connsiteY1" fmla="*/ 0 h 6933755"/>
              <a:gd name="connsiteX2" fmla="*/ 7806547 w 7819718"/>
              <a:gd name="connsiteY2" fmla="*/ 5834021 h 6933755"/>
              <a:gd name="connsiteX3" fmla="*/ 6835675 w 7819718"/>
              <a:gd name="connsiteY3" fmla="*/ 6928322 h 6933755"/>
              <a:gd name="connsiteX4" fmla="*/ 65693 w 7819718"/>
              <a:gd name="connsiteY4" fmla="*/ 6919575 h 6933755"/>
              <a:gd name="connsiteX5" fmla="*/ 310 w 7819718"/>
              <a:gd name="connsiteY5" fmla="*/ 8079 h 6933755"/>
              <a:gd name="connsiteX0" fmla="*/ 310 w 7806628"/>
              <a:gd name="connsiteY0" fmla="*/ 8079 h 6933753"/>
              <a:gd name="connsiteX1" fmla="*/ 6816334 w 7806628"/>
              <a:gd name="connsiteY1" fmla="*/ 0 h 6933753"/>
              <a:gd name="connsiteX2" fmla="*/ 7806547 w 7806628"/>
              <a:gd name="connsiteY2" fmla="*/ 5834021 h 6933753"/>
              <a:gd name="connsiteX3" fmla="*/ 6835675 w 7806628"/>
              <a:gd name="connsiteY3" fmla="*/ 6928322 h 6933753"/>
              <a:gd name="connsiteX4" fmla="*/ 65693 w 7806628"/>
              <a:gd name="connsiteY4" fmla="*/ 6919575 h 6933753"/>
              <a:gd name="connsiteX5" fmla="*/ 310 w 7806628"/>
              <a:gd name="connsiteY5" fmla="*/ 8079 h 6933753"/>
              <a:gd name="connsiteX0" fmla="*/ 310 w 7675153"/>
              <a:gd name="connsiteY0" fmla="*/ 8079 h 6933755"/>
              <a:gd name="connsiteX1" fmla="*/ 6816334 w 7675153"/>
              <a:gd name="connsiteY1" fmla="*/ 0 h 6933755"/>
              <a:gd name="connsiteX2" fmla="*/ 6835675 w 7675153"/>
              <a:gd name="connsiteY2" fmla="*/ 6928322 h 6933755"/>
              <a:gd name="connsiteX3" fmla="*/ 65693 w 7675153"/>
              <a:gd name="connsiteY3" fmla="*/ 6919575 h 6933755"/>
              <a:gd name="connsiteX4" fmla="*/ 310 w 7675153"/>
              <a:gd name="connsiteY4" fmla="*/ 8079 h 6933755"/>
              <a:gd name="connsiteX0" fmla="*/ 310 w 7343338"/>
              <a:gd name="connsiteY0" fmla="*/ 8079 h 6933753"/>
              <a:gd name="connsiteX1" fmla="*/ 6816334 w 7343338"/>
              <a:gd name="connsiteY1" fmla="*/ 0 h 6933753"/>
              <a:gd name="connsiteX2" fmla="*/ 6835675 w 7343338"/>
              <a:gd name="connsiteY2" fmla="*/ 6928322 h 6933753"/>
              <a:gd name="connsiteX3" fmla="*/ 65693 w 7343338"/>
              <a:gd name="connsiteY3" fmla="*/ 6919575 h 6933753"/>
              <a:gd name="connsiteX4" fmla="*/ 310 w 7343338"/>
              <a:gd name="connsiteY4" fmla="*/ 8079 h 6933753"/>
              <a:gd name="connsiteX0" fmla="*/ 310 w 6865449"/>
              <a:gd name="connsiteY0" fmla="*/ 8079 h 6933755"/>
              <a:gd name="connsiteX1" fmla="*/ 6816334 w 6865449"/>
              <a:gd name="connsiteY1" fmla="*/ 0 h 6933755"/>
              <a:gd name="connsiteX2" fmla="*/ 6835675 w 6865449"/>
              <a:gd name="connsiteY2" fmla="*/ 6928322 h 6933755"/>
              <a:gd name="connsiteX3" fmla="*/ 65693 w 6865449"/>
              <a:gd name="connsiteY3" fmla="*/ 6919575 h 6933755"/>
              <a:gd name="connsiteX4" fmla="*/ 310 w 6865449"/>
              <a:gd name="connsiteY4" fmla="*/ 8079 h 6933755"/>
              <a:gd name="connsiteX0" fmla="*/ 310 w 6865449"/>
              <a:gd name="connsiteY0" fmla="*/ 8079 h 6933753"/>
              <a:gd name="connsiteX1" fmla="*/ 6816334 w 6865449"/>
              <a:gd name="connsiteY1" fmla="*/ 0 h 6933753"/>
              <a:gd name="connsiteX2" fmla="*/ 6835675 w 6865449"/>
              <a:gd name="connsiteY2" fmla="*/ 6928322 h 6933753"/>
              <a:gd name="connsiteX3" fmla="*/ 65693 w 6865449"/>
              <a:gd name="connsiteY3" fmla="*/ 6919575 h 6933753"/>
              <a:gd name="connsiteX4" fmla="*/ 310 w 6865449"/>
              <a:gd name="connsiteY4" fmla="*/ 8079 h 6933753"/>
              <a:gd name="connsiteX0" fmla="*/ 310 w 6838693"/>
              <a:gd name="connsiteY0" fmla="*/ 8079 h 6933755"/>
              <a:gd name="connsiteX1" fmla="*/ 6816334 w 6838693"/>
              <a:gd name="connsiteY1" fmla="*/ 0 h 6933755"/>
              <a:gd name="connsiteX2" fmla="*/ 6835675 w 6838693"/>
              <a:gd name="connsiteY2" fmla="*/ 6928322 h 6933755"/>
              <a:gd name="connsiteX3" fmla="*/ 65693 w 6838693"/>
              <a:gd name="connsiteY3" fmla="*/ 6919575 h 6933755"/>
              <a:gd name="connsiteX4" fmla="*/ 310 w 6838693"/>
              <a:gd name="connsiteY4" fmla="*/ 8079 h 6933755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55727 w 7328727"/>
              <a:gd name="connsiteY3" fmla="*/ 6919575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93248 w 7328727"/>
              <a:gd name="connsiteY3" fmla="*/ 6919576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86357 w 7324740"/>
              <a:gd name="connsiteY0" fmla="*/ 8079 h 6933754"/>
              <a:gd name="connsiteX1" fmla="*/ 7302381 w 7324740"/>
              <a:gd name="connsiteY1" fmla="*/ 0 h 6933754"/>
              <a:gd name="connsiteX2" fmla="*/ 7321722 w 7324740"/>
              <a:gd name="connsiteY2" fmla="*/ 6928322 h 6933754"/>
              <a:gd name="connsiteX3" fmla="*/ 589261 w 7324740"/>
              <a:gd name="connsiteY3" fmla="*/ 6919576 h 6933754"/>
              <a:gd name="connsiteX4" fmla="*/ 537987 w 7324740"/>
              <a:gd name="connsiteY4" fmla="*/ 5816805 h 6933754"/>
              <a:gd name="connsiteX5" fmla="*/ 486357 w 7324740"/>
              <a:gd name="connsiteY5" fmla="*/ 8079 h 6933754"/>
              <a:gd name="connsiteX0" fmla="*/ 410717 w 7249100"/>
              <a:gd name="connsiteY0" fmla="*/ 8079 h 6933754"/>
              <a:gd name="connsiteX1" fmla="*/ 7226741 w 7249100"/>
              <a:gd name="connsiteY1" fmla="*/ 0 h 6933754"/>
              <a:gd name="connsiteX2" fmla="*/ 7246082 w 7249100"/>
              <a:gd name="connsiteY2" fmla="*/ 6928322 h 6933754"/>
              <a:gd name="connsiteX3" fmla="*/ 513621 w 7249100"/>
              <a:gd name="connsiteY3" fmla="*/ 6919576 h 6933754"/>
              <a:gd name="connsiteX4" fmla="*/ 462347 w 7249100"/>
              <a:gd name="connsiteY4" fmla="*/ 5816805 h 6933754"/>
              <a:gd name="connsiteX5" fmla="*/ 410717 w 7249100"/>
              <a:gd name="connsiteY5" fmla="*/ 8079 h 6933754"/>
              <a:gd name="connsiteX0" fmla="*/ 291981 w 7130364"/>
              <a:gd name="connsiteY0" fmla="*/ 8079 h 7255016"/>
              <a:gd name="connsiteX1" fmla="*/ 7108005 w 7130364"/>
              <a:gd name="connsiteY1" fmla="*/ 0 h 7255016"/>
              <a:gd name="connsiteX2" fmla="*/ 7127346 w 7130364"/>
              <a:gd name="connsiteY2" fmla="*/ 6928322 h 7255016"/>
              <a:gd name="connsiteX3" fmla="*/ 563735 w 7130364"/>
              <a:gd name="connsiteY3" fmla="*/ 7254995 h 7255016"/>
              <a:gd name="connsiteX4" fmla="*/ 343611 w 7130364"/>
              <a:gd name="connsiteY4" fmla="*/ 5816805 h 7255016"/>
              <a:gd name="connsiteX5" fmla="*/ 291981 w 7130364"/>
              <a:gd name="connsiteY5" fmla="*/ 8079 h 7255016"/>
              <a:gd name="connsiteX0" fmla="*/ 285946 w 7124329"/>
              <a:gd name="connsiteY0" fmla="*/ 8079 h 7255015"/>
              <a:gd name="connsiteX1" fmla="*/ 7101970 w 7124329"/>
              <a:gd name="connsiteY1" fmla="*/ 0 h 7255015"/>
              <a:gd name="connsiteX2" fmla="*/ 7121311 w 7124329"/>
              <a:gd name="connsiteY2" fmla="*/ 6928322 h 7255015"/>
              <a:gd name="connsiteX3" fmla="*/ 557700 w 7124329"/>
              <a:gd name="connsiteY3" fmla="*/ 7254995 h 7255015"/>
              <a:gd name="connsiteX4" fmla="*/ 356338 w 7124329"/>
              <a:gd name="connsiteY4" fmla="*/ 5774878 h 7255015"/>
              <a:gd name="connsiteX5" fmla="*/ 285946 w 7124329"/>
              <a:gd name="connsiteY5" fmla="*/ 8079 h 7255015"/>
              <a:gd name="connsiteX0" fmla="*/ 186927 w 7025310"/>
              <a:gd name="connsiteY0" fmla="*/ 8079 h 7255015"/>
              <a:gd name="connsiteX1" fmla="*/ 7002951 w 7025310"/>
              <a:gd name="connsiteY1" fmla="*/ 0 h 7255015"/>
              <a:gd name="connsiteX2" fmla="*/ 7022292 w 7025310"/>
              <a:gd name="connsiteY2" fmla="*/ 6928322 h 7255015"/>
              <a:gd name="connsiteX3" fmla="*/ 458681 w 7025310"/>
              <a:gd name="connsiteY3" fmla="*/ 7254995 h 7255015"/>
              <a:gd name="connsiteX4" fmla="*/ 257319 w 7025310"/>
              <a:gd name="connsiteY4" fmla="*/ 5774878 h 7255015"/>
              <a:gd name="connsiteX5" fmla="*/ 186927 w 7025310"/>
              <a:gd name="connsiteY5" fmla="*/ 8079 h 7255015"/>
              <a:gd name="connsiteX0" fmla="*/ 254832 w 7093215"/>
              <a:gd name="connsiteY0" fmla="*/ 8079 h 7255015"/>
              <a:gd name="connsiteX1" fmla="*/ 7070856 w 7093215"/>
              <a:gd name="connsiteY1" fmla="*/ 0 h 7255015"/>
              <a:gd name="connsiteX2" fmla="*/ 7090197 w 7093215"/>
              <a:gd name="connsiteY2" fmla="*/ 6928322 h 7255015"/>
              <a:gd name="connsiteX3" fmla="*/ 526586 w 7093215"/>
              <a:gd name="connsiteY3" fmla="*/ 7254995 h 7255015"/>
              <a:gd name="connsiteX4" fmla="*/ 388457 w 7093215"/>
              <a:gd name="connsiteY4" fmla="*/ 6089967 h 7255015"/>
              <a:gd name="connsiteX5" fmla="*/ 325224 w 7093215"/>
              <a:gd name="connsiteY5" fmla="*/ 5774878 h 7255015"/>
              <a:gd name="connsiteX6" fmla="*/ 254832 w 7093215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238752 w 7077135"/>
              <a:gd name="connsiteY0" fmla="*/ 8079 h 7255015"/>
              <a:gd name="connsiteX1" fmla="*/ 7054776 w 7077135"/>
              <a:gd name="connsiteY1" fmla="*/ 0 h 7255015"/>
              <a:gd name="connsiteX2" fmla="*/ 7074117 w 7077135"/>
              <a:gd name="connsiteY2" fmla="*/ 6928322 h 7255015"/>
              <a:gd name="connsiteX3" fmla="*/ 510506 w 7077135"/>
              <a:gd name="connsiteY3" fmla="*/ 7254995 h 7255015"/>
              <a:gd name="connsiteX4" fmla="*/ 466182 w 7077135"/>
              <a:gd name="connsiteY4" fmla="*/ 6456832 h 7255015"/>
              <a:gd name="connsiteX5" fmla="*/ 747599 w 7077135"/>
              <a:gd name="connsiteY5" fmla="*/ 6121412 h 7255015"/>
              <a:gd name="connsiteX6" fmla="*/ 309144 w 7077135"/>
              <a:gd name="connsiteY6" fmla="*/ 5774878 h 7255015"/>
              <a:gd name="connsiteX7" fmla="*/ 238752 w 7077135"/>
              <a:gd name="connsiteY7" fmla="*/ 8079 h 7255015"/>
              <a:gd name="connsiteX0" fmla="*/ 272287 w 7110670"/>
              <a:gd name="connsiteY0" fmla="*/ 8079 h 7255015"/>
              <a:gd name="connsiteX1" fmla="*/ 7088311 w 7110670"/>
              <a:gd name="connsiteY1" fmla="*/ 0 h 7255015"/>
              <a:gd name="connsiteX2" fmla="*/ 7107652 w 7110670"/>
              <a:gd name="connsiteY2" fmla="*/ 6928322 h 7255015"/>
              <a:gd name="connsiteX3" fmla="*/ 544041 w 7110670"/>
              <a:gd name="connsiteY3" fmla="*/ 7254995 h 7255015"/>
              <a:gd name="connsiteX4" fmla="*/ 387150 w 7110670"/>
              <a:gd name="connsiteY4" fmla="*/ 6435868 h 7255015"/>
              <a:gd name="connsiteX5" fmla="*/ 781134 w 7110670"/>
              <a:gd name="connsiteY5" fmla="*/ 6121412 h 7255015"/>
              <a:gd name="connsiteX6" fmla="*/ 342679 w 7110670"/>
              <a:gd name="connsiteY6" fmla="*/ 5774878 h 7255015"/>
              <a:gd name="connsiteX7" fmla="*/ 272287 w 7110670"/>
              <a:gd name="connsiteY7" fmla="*/ 8079 h 7255015"/>
              <a:gd name="connsiteX0" fmla="*/ 272287 w 7110670"/>
              <a:gd name="connsiteY0" fmla="*/ 8079 h 7255016"/>
              <a:gd name="connsiteX1" fmla="*/ 7088311 w 7110670"/>
              <a:gd name="connsiteY1" fmla="*/ 0 h 7255016"/>
              <a:gd name="connsiteX2" fmla="*/ 7107652 w 7110670"/>
              <a:gd name="connsiteY2" fmla="*/ 6928322 h 7255016"/>
              <a:gd name="connsiteX3" fmla="*/ 544042 w 7110670"/>
              <a:gd name="connsiteY3" fmla="*/ 7254996 h 7255016"/>
              <a:gd name="connsiteX4" fmla="*/ 387150 w 7110670"/>
              <a:gd name="connsiteY4" fmla="*/ 6435868 h 7255016"/>
              <a:gd name="connsiteX5" fmla="*/ 781134 w 7110670"/>
              <a:gd name="connsiteY5" fmla="*/ 6121412 h 7255016"/>
              <a:gd name="connsiteX6" fmla="*/ 342679 w 7110670"/>
              <a:gd name="connsiteY6" fmla="*/ 5774878 h 7255016"/>
              <a:gd name="connsiteX7" fmla="*/ 272287 w 7110670"/>
              <a:gd name="connsiteY7" fmla="*/ 8079 h 7255016"/>
              <a:gd name="connsiteX0" fmla="*/ 285166 w 7123549"/>
              <a:gd name="connsiteY0" fmla="*/ 8079 h 6961778"/>
              <a:gd name="connsiteX1" fmla="*/ 7101190 w 7123549"/>
              <a:gd name="connsiteY1" fmla="*/ 0 h 6961778"/>
              <a:gd name="connsiteX2" fmla="*/ 7120531 w 7123549"/>
              <a:gd name="connsiteY2" fmla="*/ 6928322 h 6961778"/>
              <a:gd name="connsiteX3" fmla="*/ 538159 w 7123549"/>
              <a:gd name="connsiteY3" fmla="*/ 6961504 h 6961778"/>
              <a:gd name="connsiteX4" fmla="*/ 400029 w 7123549"/>
              <a:gd name="connsiteY4" fmla="*/ 6435868 h 6961778"/>
              <a:gd name="connsiteX5" fmla="*/ 794013 w 7123549"/>
              <a:gd name="connsiteY5" fmla="*/ 6121412 h 6961778"/>
              <a:gd name="connsiteX6" fmla="*/ 355558 w 7123549"/>
              <a:gd name="connsiteY6" fmla="*/ 5774878 h 6961778"/>
              <a:gd name="connsiteX7" fmla="*/ 285166 w 7123549"/>
              <a:gd name="connsiteY7" fmla="*/ 8079 h 6961778"/>
              <a:gd name="connsiteX0" fmla="*/ 1 w 6838384"/>
              <a:gd name="connsiteY0" fmla="*/ 8079 h 6961778"/>
              <a:gd name="connsiteX1" fmla="*/ 6816025 w 6838384"/>
              <a:gd name="connsiteY1" fmla="*/ 0 h 6961778"/>
              <a:gd name="connsiteX2" fmla="*/ 6835366 w 6838384"/>
              <a:gd name="connsiteY2" fmla="*/ 6928322 h 6961778"/>
              <a:gd name="connsiteX3" fmla="*/ 252994 w 6838384"/>
              <a:gd name="connsiteY3" fmla="*/ 6961504 h 6961778"/>
              <a:gd name="connsiteX4" fmla="*/ 114864 w 6838384"/>
              <a:gd name="connsiteY4" fmla="*/ 6435868 h 6961778"/>
              <a:gd name="connsiteX5" fmla="*/ 508848 w 6838384"/>
              <a:gd name="connsiteY5" fmla="*/ 6121412 h 6961778"/>
              <a:gd name="connsiteX6" fmla="*/ 70393 w 6838384"/>
              <a:gd name="connsiteY6" fmla="*/ 5774878 h 6961778"/>
              <a:gd name="connsiteX7" fmla="*/ 1 w 6838384"/>
              <a:gd name="connsiteY7" fmla="*/ 8079 h 6961778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70393 w 6838384"/>
              <a:gd name="connsiteY6" fmla="*/ 5774878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31964 w 6838384"/>
              <a:gd name="connsiteY5" fmla="*/ 6139669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0 w 6838384"/>
              <a:gd name="connsiteY0" fmla="*/ 0 h 6944742"/>
              <a:gd name="connsiteX1" fmla="*/ 6816025 w 6838384"/>
              <a:gd name="connsiteY1" fmla="*/ 2696 h 6944742"/>
              <a:gd name="connsiteX2" fmla="*/ 6835366 w 6838384"/>
              <a:gd name="connsiteY2" fmla="*/ 6931018 h 6944742"/>
              <a:gd name="connsiteX3" fmla="*/ 65384 w 6838384"/>
              <a:gd name="connsiteY3" fmla="*/ 6943236 h 6944742"/>
              <a:gd name="connsiteX4" fmla="*/ 68572 w 6838384"/>
              <a:gd name="connsiteY4" fmla="*/ 6405548 h 6944742"/>
              <a:gd name="connsiteX5" fmla="*/ 518175 w 6838384"/>
              <a:gd name="connsiteY5" fmla="*/ 6157773 h 6944742"/>
              <a:gd name="connsiteX6" fmla="*/ 507851 w 6838384"/>
              <a:gd name="connsiteY6" fmla="*/ 6080631 h 6944742"/>
              <a:gd name="connsiteX7" fmla="*/ 60544 w 6838384"/>
              <a:gd name="connsiteY7" fmla="*/ 5810593 h 6944742"/>
              <a:gd name="connsiteX8" fmla="*/ 0 w 6838384"/>
              <a:gd name="connsiteY8" fmla="*/ 0 h 6944742"/>
              <a:gd name="connsiteX0" fmla="*/ 3477 w 6841861"/>
              <a:gd name="connsiteY0" fmla="*/ 0 h 6944742"/>
              <a:gd name="connsiteX1" fmla="*/ 6819502 w 6841861"/>
              <a:gd name="connsiteY1" fmla="*/ 2696 h 6944742"/>
              <a:gd name="connsiteX2" fmla="*/ 6838843 w 6841861"/>
              <a:gd name="connsiteY2" fmla="*/ 6931018 h 6944742"/>
              <a:gd name="connsiteX3" fmla="*/ 68861 w 6841861"/>
              <a:gd name="connsiteY3" fmla="*/ 6943236 h 6944742"/>
              <a:gd name="connsiteX4" fmla="*/ 72049 w 6841861"/>
              <a:gd name="connsiteY4" fmla="*/ 6405548 h 6944742"/>
              <a:gd name="connsiteX5" fmla="*/ 521652 w 6841861"/>
              <a:gd name="connsiteY5" fmla="*/ 6157773 h 6944742"/>
              <a:gd name="connsiteX6" fmla="*/ 511328 w 6841861"/>
              <a:gd name="connsiteY6" fmla="*/ 6080631 h 6944742"/>
              <a:gd name="connsiteX7" fmla="*/ 64021 w 6841861"/>
              <a:gd name="connsiteY7" fmla="*/ 5810593 h 6944742"/>
              <a:gd name="connsiteX8" fmla="*/ 3477 w 6841861"/>
              <a:gd name="connsiteY8" fmla="*/ 0 h 6944742"/>
              <a:gd name="connsiteX0" fmla="*/ 7794 w 6788325"/>
              <a:gd name="connsiteY0" fmla="*/ 0 h 6977067"/>
              <a:gd name="connsiteX1" fmla="*/ 6765966 w 6788325"/>
              <a:gd name="connsiteY1" fmla="*/ 35021 h 6977067"/>
              <a:gd name="connsiteX2" fmla="*/ 6785307 w 6788325"/>
              <a:gd name="connsiteY2" fmla="*/ 6963343 h 6977067"/>
              <a:gd name="connsiteX3" fmla="*/ 15325 w 6788325"/>
              <a:gd name="connsiteY3" fmla="*/ 6975561 h 6977067"/>
              <a:gd name="connsiteX4" fmla="*/ 18513 w 6788325"/>
              <a:gd name="connsiteY4" fmla="*/ 6437873 h 6977067"/>
              <a:gd name="connsiteX5" fmla="*/ 468116 w 6788325"/>
              <a:gd name="connsiteY5" fmla="*/ 6190098 h 6977067"/>
              <a:gd name="connsiteX6" fmla="*/ 457792 w 6788325"/>
              <a:gd name="connsiteY6" fmla="*/ 6112956 h 6977067"/>
              <a:gd name="connsiteX7" fmla="*/ 10485 w 6788325"/>
              <a:gd name="connsiteY7" fmla="*/ 5842918 h 6977067"/>
              <a:gd name="connsiteX8" fmla="*/ 7794 w 6788325"/>
              <a:gd name="connsiteY8" fmla="*/ 0 h 6977067"/>
              <a:gd name="connsiteX0" fmla="*/ 16595 w 6777841"/>
              <a:gd name="connsiteY0" fmla="*/ 8080 h 6942046"/>
              <a:gd name="connsiteX1" fmla="*/ 6755482 w 6777841"/>
              <a:gd name="connsiteY1" fmla="*/ 0 h 6942046"/>
              <a:gd name="connsiteX2" fmla="*/ 6774823 w 6777841"/>
              <a:gd name="connsiteY2" fmla="*/ 6928322 h 6942046"/>
              <a:gd name="connsiteX3" fmla="*/ 4841 w 6777841"/>
              <a:gd name="connsiteY3" fmla="*/ 6940540 h 6942046"/>
              <a:gd name="connsiteX4" fmla="*/ 8029 w 6777841"/>
              <a:gd name="connsiteY4" fmla="*/ 6402852 h 6942046"/>
              <a:gd name="connsiteX5" fmla="*/ 457632 w 6777841"/>
              <a:gd name="connsiteY5" fmla="*/ 6155077 h 6942046"/>
              <a:gd name="connsiteX6" fmla="*/ 447308 w 6777841"/>
              <a:gd name="connsiteY6" fmla="*/ 6077935 h 6942046"/>
              <a:gd name="connsiteX7" fmla="*/ 1 w 6777841"/>
              <a:gd name="connsiteY7" fmla="*/ 5807897 h 6942046"/>
              <a:gd name="connsiteX8" fmla="*/ 16595 w 6777841"/>
              <a:gd name="connsiteY8" fmla="*/ 8080 h 6942046"/>
              <a:gd name="connsiteX0" fmla="*/ 16595 w 6794284"/>
              <a:gd name="connsiteY0" fmla="*/ 8080 h 6962931"/>
              <a:gd name="connsiteX1" fmla="*/ 6755482 w 6794284"/>
              <a:gd name="connsiteY1" fmla="*/ 0 h 6962931"/>
              <a:gd name="connsiteX2" fmla="*/ 6792968 w 6794284"/>
              <a:gd name="connsiteY2" fmla="*/ 6958734 h 6962931"/>
              <a:gd name="connsiteX3" fmla="*/ 4841 w 6794284"/>
              <a:gd name="connsiteY3" fmla="*/ 6940540 h 6962931"/>
              <a:gd name="connsiteX4" fmla="*/ 8029 w 6794284"/>
              <a:gd name="connsiteY4" fmla="*/ 6402852 h 6962931"/>
              <a:gd name="connsiteX5" fmla="*/ 457632 w 6794284"/>
              <a:gd name="connsiteY5" fmla="*/ 6155077 h 6962931"/>
              <a:gd name="connsiteX6" fmla="*/ 447308 w 6794284"/>
              <a:gd name="connsiteY6" fmla="*/ 6077935 h 6962931"/>
              <a:gd name="connsiteX7" fmla="*/ 1 w 6794284"/>
              <a:gd name="connsiteY7" fmla="*/ 5807897 h 6962931"/>
              <a:gd name="connsiteX8" fmla="*/ 16595 w 6794284"/>
              <a:gd name="connsiteY8" fmla="*/ 8080 h 6962931"/>
              <a:gd name="connsiteX0" fmla="*/ 16595 w 6795984"/>
              <a:gd name="connsiteY0" fmla="*/ 28354 h 6983205"/>
              <a:gd name="connsiteX1" fmla="*/ 6773624 w 6795984"/>
              <a:gd name="connsiteY1" fmla="*/ 0 h 6983205"/>
              <a:gd name="connsiteX2" fmla="*/ 6792968 w 6795984"/>
              <a:gd name="connsiteY2" fmla="*/ 6979008 h 6983205"/>
              <a:gd name="connsiteX3" fmla="*/ 4841 w 6795984"/>
              <a:gd name="connsiteY3" fmla="*/ 6960814 h 6983205"/>
              <a:gd name="connsiteX4" fmla="*/ 8029 w 6795984"/>
              <a:gd name="connsiteY4" fmla="*/ 6423126 h 6983205"/>
              <a:gd name="connsiteX5" fmla="*/ 457632 w 6795984"/>
              <a:gd name="connsiteY5" fmla="*/ 6175351 h 6983205"/>
              <a:gd name="connsiteX6" fmla="*/ 447308 w 6795984"/>
              <a:gd name="connsiteY6" fmla="*/ 6098209 h 6983205"/>
              <a:gd name="connsiteX7" fmla="*/ 1 w 6795984"/>
              <a:gd name="connsiteY7" fmla="*/ 5828171 h 6983205"/>
              <a:gd name="connsiteX8" fmla="*/ 16595 w 6795984"/>
              <a:gd name="connsiteY8" fmla="*/ 28354 h 6983205"/>
              <a:gd name="connsiteX0" fmla="*/ 7989 w 6805523"/>
              <a:gd name="connsiteY0" fmla="*/ 0 h 6985263"/>
              <a:gd name="connsiteX1" fmla="*/ 6783163 w 6805523"/>
              <a:gd name="connsiteY1" fmla="*/ 2058 h 6985263"/>
              <a:gd name="connsiteX2" fmla="*/ 6802507 w 6805523"/>
              <a:gd name="connsiteY2" fmla="*/ 6981066 h 6985263"/>
              <a:gd name="connsiteX3" fmla="*/ 14380 w 6805523"/>
              <a:gd name="connsiteY3" fmla="*/ 6962872 h 6985263"/>
              <a:gd name="connsiteX4" fmla="*/ 17568 w 6805523"/>
              <a:gd name="connsiteY4" fmla="*/ 6425184 h 6985263"/>
              <a:gd name="connsiteX5" fmla="*/ 467171 w 6805523"/>
              <a:gd name="connsiteY5" fmla="*/ 6177409 h 6985263"/>
              <a:gd name="connsiteX6" fmla="*/ 456847 w 6805523"/>
              <a:gd name="connsiteY6" fmla="*/ 6100267 h 6985263"/>
              <a:gd name="connsiteX7" fmla="*/ 9540 w 6805523"/>
              <a:gd name="connsiteY7" fmla="*/ 5830229 h 6985263"/>
              <a:gd name="connsiteX8" fmla="*/ 7989 w 6805523"/>
              <a:gd name="connsiteY8" fmla="*/ 0 h 6985263"/>
              <a:gd name="connsiteX0" fmla="*/ 5703 w 6821382"/>
              <a:gd name="connsiteY0" fmla="*/ 0 h 7005538"/>
              <a:gd name="connsiteX1" fmla="*/ 6799022 w 6821382"/>
              <a:gd name="connsiteY1" fmla="*/ 22333 h 7005538"/>
              <a:gd name="connsiteX2" fmla="*/ 6818366 w 6821382"/>
              <a:gd name="connsiteY2" fmla="*/ 7001341 h 7005538"/>
              <a:gd name="connsiteX3" fmla="*/ 30239 w 6821382"/>
              <a:gd name="connsiteY3" fmla="*/ 6983147 h 7005538"/>
              <a:gd name="connsiteX4" fmla="*/ 33427 w 6821382"/>
              <a:gd name="connsiteY4" fmla="*/ 6445459 h 7005538"/>
              <a:gd name="connsiteX5" fmla="*/ 483030 w 6821382"/>
              <a:gd name="connsiteY5" fmla="*/ 6197684 h 7005538"/>
              <a:gd name="connsiteX6" fmla="*/ 472706 w 6821382"/>
              <a:gd name="connsiteY6" fmla="*/ 6120542 h 7005538"/>
              <a:gd name="connsiteX7" fmla="*/ 25399 w 6821382"/>
              <a:gd name="connsiteY7" fmla="*/ 5850504 h 7005538"/>
              <a:gd name="connsiteX8" fmla="*/ 5703 w 6821382"/>
              <a:gd name="connsiteY8" fmla="*/ 0 h 700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1382" h="7005538">
                <a:moveTo>
                  <a:pt x="5703" y="0"/>
                </a:moveTo>
                <a:lnTo>
                  <a:pt x="6799022" y="22333"/>
                </a:lnTo>
                <a:cubicBezTo>
                  <a:pt x="6820295" y="1728447"/>
                  <a:pt x="6825520" y="5968241"/>
                  <a:pt x="6818366" y="7001341"/>
                </a:cubicBezTo>
                <a:cubicBezTo>
                  <a:pt x="5928434" y="7016468"/>
                  <a:pt x="2286900" y="6986063"/>
                  <a:pt x="30239" y="6983147"/>
                </a:cubicBezTo>
                <a:cubicBezTo>
                  <a:pt x="30849" y="6726374"/>
                  <a:pt x="33309" y="6628886"/>
                  <a:pt x="33427" y="6445459"/>
                </a:cubicBezTo>
                <a:lnTo>
                  <a:pt x="483030" y="6197684"/>
                </a:lnTo>
                <a:cubicBezTo>
                  <a:pt x="564287" y="6151235"/>
                  <a:pt x="504163" y="6155293"/>
                  <a:pt x="472706" y="6120542"/>
                </a:cubicBezTo>
                <a:cubicBezTo>
                  <a:pt x="166877" y="5944952"/>
                  <a:pt x="479176" y="6140904"/>
                  <a:pt x="25399" y="5850504"/>
                </a:cubicBezTo>
                <a:cubicBezTo>
                  <a:pt x="33265" y="5400874"/>
                  <a:pt x="-16360" y="1190173"/>
                  <a:pt x="570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0" indent="0">
              <a:buNone/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GB" noProof="0" smtClean="0"/>
              <a:t>Click icon </a:t>
            </a:r>
            <a:br>
              <a:rPr lang="en-GB" noProof="0" smtClean="0"/>
            </a:br>
            <a:r>
              <a:rPr lang="en-GB" noProof="0" smtClean="0"/>
              <a:t>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2390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88001"/>
            <a:ext cx="8397258" cy="1058282"/>
          </a:xfrm>
        </p:spPr>
        <p:txBody>
          <a:bodyPr/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399018" y="1196592"/>
            <a:ext cx="8408432" cy="3601186"/>
          </a:xfrm>
        </p:spPr>
        <p:txBody>
          <a:bodyPr/>
          <a:lstStyle>
            <a:lvl1pPr>
              <a:buClr>
                <a:srgbClr val="003366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4"/>
            <a:endParaRPr lang="en-GB" noProof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7113603" y="58437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 smtClean="0">
              <a:solidFill>
                <a:srgbClr val="0033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044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431258" y="949886"/>
            <a:ext cx="8376191" cy="792163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1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en-GB" noProof="0" smtClean="0"/>
              <a:t>Subtitle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88001"/>
            <a:ext cx="8397258" cy="1058282"/>
          </a:xfrm>
        </p:spPr>
        <p:txBody>
          <a:bodyPr/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399018" y="1619926"/>
            <a:ext cx="8408432" cy="3601186"/>
          </a:xfrm>
        </p:spPr>
        <p:txBody>
          <a:bodyPr/>
          <a:lstStyle>
            <a:lvl1pPr>
              <a:buClr>
                <a:srgbClr val="003366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4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68798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r quot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4677" y="1167946"/>
            <a:ext cx="4809632" cy="3783772"/>
          </a:xfrm>
        </p:spPr>
        <p:txBody>
          <a:bodyPr anchor="t"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r>
              <a:rPr lang="en-GB" noProof="0" smtClean="0"/>
              <a:t>Click to add text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920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r quote with picture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6"/>
          <p:cNvSpPr>
            <a:spLocks noGrp="1"/>
          </p:cNvSpPr>
          <p:nvPr>
            <p:ph type="pic" sz="quarter" idx="12" hasCustomPrompt="1"/>
          </p:nvPr>
        </p:nvSpPr>
        <p:spPr bwMode="auto">
          <a:xfrm>
            <a:off x="0" y="832206"/>
            <a:ext cx="9203157" cy="4901470"/>
          </a:xfrm>
          <a:custGeom>
            <a:avLst/>
            <a:gdLst>
              <a:gd name="T0" fmla="*/ 63 w 7808562"/>
              <a:gd name="T1" fmla="*/ 0 h 6925674"/>
              <a:gd name="T2" fmla="*/ 1342410 w 7808562"/>
              <a:gd name="T3" fmla="*/ 12911 h 6925674"/>
              <a:gd name="T4" fmla="*/ 1592162 w 7808562"/>
              <a:gd name="T5" fmla="*/ 361897 h 6925674"/>
              <a:gd name="T6" fmla="*/ 1593947 w 7808562"/>
              <a:gd name="T7" fmla="*/ 1881171 h 6925674"/>
              <a:gd name="T8" fmla="*/ 1395714 w 7808562"/>
              <a:gd name="T9" fmla="*/ 2234516 h 6925674"/>
              <a:gd name="T10" fmla="*/ 13413 w 7808562"/>
              <a:gd name="T11" fmla="*/ 2231692 h 6925674"/>
              <a:gd name="T12" fmla="*/ 63 w 7808562"/>
              <a:gd name="T13" fmla="*/ 0 h 69256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310 w 7808562"/>
              <a:gd name="connsiteY0" fmla="*/ 0 h 6925676"/>
              <a:gd name="connsiteX1" fmla="*/ 6574615 w 7808562"/>
              <a:gd name="connsiteY1" fmla="*/ 39986 h 6925676"/>
              <a:gd name="connsiteX2" fmla="*/ 7797802 w 7808562"/>
              <a:gd name="connsiteY2" fmla="*/ 1048687 h 6925676"/>
              <a:gd name="connsiteX3" fmla="*/ 7806547 w 7808562"/>
              <a:gd name="connsiteY3" fmla="*/ 5825942 h 6925676"/>
              <a:gd name="connsiteX4" fmla="*/ 6835675 w 7808562"/>
              <a:gd name="connsiteY4" fmla="*/ 6920243 h 6925676"/>
              <a:gd name="connsiteX5" fmla="*/ 65693 w 7808562"/>
              <a:gd name="connsiteY5" fmla="*/ 6911496 h 6925676"/>
              <a:gd name="connsiteX6" fmla="*/ 310 w 7808562"/>
              <a:gd name="connsiteY6" fmla="*/ 0 h 6925676"/>
              <a:gd name="connsiteX0" fmla="*/ 310 w 7806628"/>
              <a:gd name="connsiteY0" fmla="*/ 0 h 6925674"/>
              <a:gd name="connsiteX1" fmla="*/ 6574615 w 7806628"/>
              <a:gd name="connsiteY1" fmla="*/ 39986 h 6925674"/>
              <a:gd name="connsiteX2" fmla="*/ 7806547 w 7806628"/>
              <a:gd name="connsiteY2" fmla="*/ 5825942 h 6925674"/>
              <a:gd name="connsiteX3" fmla="*/ 6835675 w 7806628"/>
              <a:gd name="connsiteY3" fmla="*/ 6920243 h 6925674"/>
              <a:gd name="connsiteX4" fmla="*/ 65693 w 7806628"/>
              <a:gd name="connsiteY4" fmla="*/ 6911496 h 6925674"/>
              <a:gd name="connsiteX5" fmla="*/ 310 w 7806628"/>
              <a:gd name="connsiteY5" fmla="*/ 0 h 6925674"/>
              <a:gd name="connsiteX0" fmla="*/ 310 w 7819718"/>
              <a:gd name="connsiteY0" fmla="*/ 8079 h 6933755"/>
              <a:gd name="connsiteX1" fmla="*/ 6816334 w 7819718"/>
              <a:gd name="connsiteY1" fmla="*/ 0 h 6933755"/>
              <a:gd name="connsiteX2" fmla="*/ 7806547 w 7819718"/>
              <a:gd name="connsiteY2" fmla="*/ 5834021 h 6933755"/>
              <a:gd name="connsiteX3" fmla="*/ 6835675 w 7819718"/>
              <a:gd name="connsiteY3" fmla="*/ 6928322 h 6933755"/>
              <a:gd name="connsiteX4" fmla="*/ 65693 w 7819718"/>
              <a:gd name="connsiteY4" fmla="*/ 6919575 h 6933755"/>
              <a:gd name="connsiteX5" fmla="*/ 310 w 7819718"/>
              <a:gd name="connsiteY5" fmla="*/ 8079 h 6933755"/>
              <a:gd name="connsiteX0" fmla="*/ 310 w 7806628"/>
              <a:gd name="connsiteY0" fmla="*/ 8079 h 6933753"/>
              <a:gd name="connsiteX1" fmla="*/ 6816334 w 7806628"/>
              <a:gd name="connsiteY1" fmla="*/ 0 h 6933753"/>
              <a:gd name="connsiteX2" fmla="*/ 7806547 w 7806628"/>
              <a:gd name="connsiteY2" fmla="*/ 5834021 h 6933753"/>
              <a:gd name="connsiteX3" fmla="*/ 6835675 w 7806628"/>
              <a:gd name="connsiteY3" fmla="*/ 6928322 h 6933753"/>
              <a:gd name="connsiteX4" fmla="*/ 65693 w 7806628"/>
              <a:gd name="connsiteY4" fmla="*/ 6919575 h 6933753"/>
              <a:gd name="connsiteX5" fmla="*/ 310 w 7806628"/>
              <a:gd name="connsiteY5" fmla="*/ 8079 h 6933753"/>
              <a:gd name="connsiteX0" fmla="*/ 310 w 7675153"/>
              <a:gd name="connsiteY0" fmla="*/ 8079 h 6933755"/>
              <a:gd name="connsiteX1" fmla="*/ 6816334 w 7675153"/>
              <a:gd name="connsiteY1" fmla="*/ 0 h 6933755"/>
              <a:gd name="connsiteX2" fmla="*/ 6835675 w 7675153"/>
              <a:gd name="connsiteY2" fmla="*/ 6928322 h 6933755"/>
              <a:gd name="connsiteX3" fmla="*/ 65693 w 7675153"/>
              <a:gd name="connsiteY3" fmla="*/ 6919575 h 6933755"/>
              <a:gd name="connsiteX4" fmla="*/ 310 w 7675153"/>
              <a:gd name="connsiteY4" fmla="*/ 8079 h 6933755"/>
              <a:gd name="connsiteX0" fmla="*/ 310 w 7343338"/>
              <a:gd name="connsiteY0" fmla="*/ 8079 h 6933753"/>
              <a:gd name="connsiteX1" fmla="*/ 6816334 w 7343338"/>
              <a:gd name="connsiteY1" fmla="*/ 0 h 6933753"/>
              <a:gd name="connsiteX2" fmla="*/ 6835675 w 7343338"/>
              <a:gd name="connsiteY2" fmla="*/ 6928322 h 6933753"/>
              <a:gd name="connsiteX3" fmla="*/ 65693 w 7343338"/>
              <a:gd name="connsiteY3" fmla="*/ 6919575 h 6933753"/>
              <a:gd name="connsiteX4" fmla="*/ 310 w 7343338"/>
              <a:gd name="connsiteY4" fmla="*/ 8079 h 6933753"/>
              <a:gd name="connsiteX0" fmla="*/ 310 w 6865449"/>
              <a:gd name="connsiteY0" fmla="*/ 8079 h 6933755"/>
              <a:gd name="connsiteX1" fmla="*/ 6816334 w 6865449"/>
              <a:gd name="connsiteY1" fmla="*/ 0 h 6933755"/>
              <a:gd name="connsiteX2" fmla="*/ 6835675 w 6865449"/>
              <a:gd name="connsiteY2" fmla="*/ 6928322 h 6933755"/>
              <a:gd name="connsiteX3" fmla="*/ 65693 w 6865449"/>
              <a:gd name="connsiteY3" fmla="*/ 6919575 h 6933755"/>
              <a:gd name="connsiteX4" fmla="*/ 310 w 6865449"/>
              <a:gd name="connsiteY4" fmla="*/ 8079 h 6933755"/>
              <a:gd name="connsiteX0" fmla="*/ 310 w 6865449"/>
              <a:gd name="connsiteY0" fmla="*/ 8079 h 6933753"/>
              <a:gd name="connsiteX1" fmla="*/ 6816334 w 6865449"/>
              <a:gd name="connsiteY1" fmla="*/ 0 h 6933753"/>
              <a:gd name="connsiteX2" fmla="*/ 6835675 w 6865449"/>
              <a:gd name="connsiteY2" fmla="*/ 6928322 h 6933753"/>
              <a:gd name="connsiteX3" fmla="*/ 65693 w 6865449"/>
              <a:gd name="connsiteY3" fmla="*/ 6919575 h 6933753"/>
              <a:gd name="connsiteX4" fmla="*/ 310 w 6865449"/>
              <a:gd name="connsiteY4" fmla="*/ 8079 h 6933753"/>
              <a:gd name="connsiteX0" fmla="*/ 310 w 6838693"/>
              <a:gd name="connsiteY0" fmla="*/ 8079 h 6933755"/>
              <a:gd name="connsiteX1" fmla="*/ 6816334 w 6838693"/>
              <a:gd name="connsiteY1" fmla="*/ 0 h 6933755"/>
              <a:gd name="connsiteX2" fmla="*/ 6835675 w 6838693"/>
              <a:gd name="connsiteY2" fmla="*/ 6928322 h 6933755"/>
              <a:gd name="connsiteX3" fmla="*/ 65693 w 6838693"/>
              <a:gd name="connsiteY3" fmla="*/ 6919575 h 6933755"/>
              <a:gd name="connsiteX4" fmla="*/ 310 w 6838693"/>
              <a:gd name="connsiteY4" fmla="*/ 8079 h 6933755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55727 w 7328727"/>
              <a:gd name="connsiteY3" fmla="*/ 6919575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93248 w 7328727"/>
              <a:gd name="connsiteY3" fmla="*/ 6919576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86357 w 7324740"/>
              <a:gd name="connsiteY0" fmla="*/ 8079 h 6933754"/>
              <a:gd name="connsiteX1" fmla="*/ 7302381 w 7324740"/>
              <a:gd name="connsiteY1" fmla="*/ 0 h 6933754"/>
              <a:gd name="connsiteX2" fmla="*/ 7321722 w 7324740"/>
              <a:gd name="connsiteY2" fmla="*/ 6928322 h 6933754"/>
              <a:gd name="connsiteX3" fmla="*/ 589261 w 7324740"/>
              <a:gd name="connsiteY3" fmla="*/ 6919576 h 6933754"/>
              <a:gd name="connsiteX4" fmla="*/ 537987 w 7324740"/>
              <a:gd name="connsiteY4" fmla="*/ 5816805 h 6933754"/>
              <a:gd name="connsiteX5" fmla="*/ 486357 w 7324740"/>
              <a:gd name="connsiteY5" fmla="*/ 8079 h 6933754"/>
              <a:gd name="connsiteX0" fmla="*/ 410717 w 7249100"/>
              <a:gd name="connsiteY0" fmla="*/ 8079 h 6933754"/>
              <a:gd name="connsiteX1" fmla="*/ 7226741 w 7249100"/>
              <a:gd name="connsiteY1" fmla="*/ 0 h 6933754"/>
              <a:gd name="connsiteX2" fmla="*/ 7246082 w 7249100"/>
              <a:gd name="connsiteY2" fmla="*/ 6928322 h 6933754"/>
              <a:gd name="connsiteX3" fmla="*/ 513621 w 7249100"/>
              <a:gd name="connsiteY3" fmla="*/ 6919576 h 6933754"/>
              <a:gd name="connsiteX4" fmla="*/ 462347 w 7249100"/>
              <a:gd name="connsiteY4" fmla="*/ 5816805 h 6933754"/>
              <a:gd name="connsiteX5" fmla="*/ 410717 w 7249100"/>
              <a:gd name="connsiteY5" fmla="*/ 8079 h 6933754"/>
              <a:gd name="connsiteX0" fmla="*/ 291981 w 7130364"/>
              <a:gd name="connsiteY0" fmla="*/ 8079 h 7255016"/>
              <a:gd name="connsiteX1" fmla="*/ 7108005 w 7130364"/>
              <a:gd name="connsiteY1" fmla="*/ 0 h 7255016"/>
              <a:gd name="connsiteX2" fmla="*/ 7127346 w 7130364"/>
              <a:gd name="connsiteY2" fmla="*/ 6928322 h 7255016"/>
              <a:gd name="connsiteX3" fmla="*/ 563735 w 7130364"/>
              <a:gd name="connsiteY3" fmla="*/ 7254995 h 7255016"/>
              <a:gd name="connsiteX4" fmla="*/ 343611 w 7130364"/>
              <a:gd name="connsiteY4" fmla="*/ 5816805 h 7255016"/>
              <a:gd name="connsiteX5" fmla="*/ 291981 w 7130364"/>
              <a:gd name="connsiteY5" fmla="*/ 8079 h 7255016"/>
              <a:gd name="connsiteX0" fmla="*/ 285946 w 7124329"/>
              <a:gd name="connsiteY0" fmla="*/ 8079 h 7255015"/>
              <a:gd name="connsiteX1" fmla="*/ 7101970 w 7124329"/>
              <a:gd name="connsiteY1" fmla="*/ 0 h 7255015"/>
              <a:gd name="connsiteX2" fmla="*/ 7121311 w 7124329"/>
              <a:gd name="connsiteY2" fmla="*/ 6928322 h 7255015"/>
              <a:gd name="connsiteX3" fmla="*/ 557700 w 7124329"/>
              <a:gd name="connsiteY3" fmla="*/ 7254995 h 7255015"/>
              <a:gd name="connsiteX4" fmla="*/ 356338 w 7124329"/>
              <a:gd name="connsiteY4" fmla="*/ 5774878 h 7255015"/>
              <a:gd name="connsiteX5" fmla="*/ 285946 w 7124329"/>
              <a:gd name="connsiteY5" fmla="*/ 8079 h 7255015"/>
              <a:gd name="connsiteX0" fmla="*/ 186927 w 7025310"/>
              <a:gd name="connsiteY0" fmla="*/ 8079 h 7255015"/>
              <a:gd name="connsiteX1" fmla="*/ 7002951 w 7025310"/>
              <a:gd name="connsiteY1" fmla="*/ 0 h 7255015"/>
              <a:gd name="connsiteX2" fmla="*/ 7022292 w 7025310"/>
              <a:gd name="connsiteY2" fmla="*/ 6928322 h 7255015"/>
              <a:gd name="connsiteX3" fmla="*/ 458681 w 7025310"/>
              <a:gd name="connsiteY3" fmla="*/ 7254995 h 7255015"/>
              <a:gd name="connsiteX4" fmla="*/ 257319 w 7025310"/>
              <a:gd name="connsiteY4" fmla="*/ 5774878 h 7255015"/>
              <a:gd name="connsiteX5" fmla="*/ 186927 w 7025310"/>
              <a:gd name="connsiteY5" fmla="*/ 8079 h 7255015"/>
              <a:gd name="connsiteX0" fmla="*/ 254832 w 7093215"/>
              <a:gd name="connsiteY0" fmla="*/ 8079 h 7255015"/>
              <a:gd name="connsiteX1" fmla="*/ 7070856 w 7093215"/>
              <a:gd name="connsiteY1" fmla="*/ 0 h 7255015"/>
              <a:gd name="connsiteX2" fmla="*/ 7090197 w 7093215"/>
              <a:gd name="connsiteY2" fmla="*/ 6928322 h 7255015"/>
              <a:gd name="connsiteX3" fmla="*/ 526586 w 7093215"/>
              <a:gd name="connsiteY3" fmla="*/ 7254995 h 7255015"/>
              <a:gd name="connsiteX4" fmla="*/ 388457 w 7093215"/>
              <a:gd name="connsiteY4" fmla="*/ 6089967 h 7255015"/>
              <a:gd name="connsiteX5" fmla="*/ 325224 w 7093215"/>
              <a:gd name="connsiteY5" fmla="*/ 5774878 h 7255015"/>
              <a:gd name="connsiteX6" fmla="*/ 254832 w 7093215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238752 w 7077135"/>
              <a:gd name="connsiteY0" fmla="*/ 8079 h 7255015"/>
              <a:gd name="connsiteX1" fmla="*/ 7054776 w 7077135"/>
              <a:gd name="connsiteY1" fmla="*/ 0 h 7255015"/>
              <a:gd name="connsiteX2" fmla="*/ 7074117 w 7077135"/>
              <a:gd name="connsiteY2" fmla="*/ 6928322 h 7255015"/>
              <a:gd name="connsiteX3" fmla="*/ 510506 w 7077135"/>
              <a:gd name="connsiteY3" fmla="*/ 7254995 h 7255015"/>
              <a:gd name="connsiteX4" fmla="*/ 466182 w 7077135"/>
              <a:gd name="connsiteY4" fmla="*/ 6456832 h 7255015"/>
              <a:gd name="connsiteX5" fmla="*/ 747599 w 7077135"/>
              <a:gd name="connsiteY5" fmla="*/ 6121412 h 7255015"/>
              <a:gd name="connsiteX6" fmla="*/ 309144 w 7077135"/>
              <a:gd name="connsiteY6" fmla="*/ 5774878 h 7255015"/>
              <a:gd name="connsiteX7" fmla="*/ 238752 w 7077135"/>
              <a:gd name="connsiteY7" fmla="*/ 8079 h 7255015"/>
              <a:gd name="connsiteX0" fmla="*/ 272287 w 7110670"/>
              <a:gd name="connsiteY0" fmla="*/ 8079 h 7255015"/>
              <a:gd name="connsiteX1" fmla="*/ 7088311 w 7110670"/>
              <a:gd name="connsiteY1" fmla="*/ 0 h 7255015"/>
              <a:gd name="connsiteX2" fmla="*/ 7107652 w 7110670"/>
              <a:gd name="connsiteY2" fmla="*/ 6928322 h 7255015"/>
              <a:gd name="connsiteX3" fmla="*/ 544041 w 7110670"/>
              <a:gd name="connsiteY3" fmla="*/ 7254995 h 7255015"/>
              <a:gd name="connsiteX4" fmla="*/ 387150 w 7110670"/>
              <a:gd name="connsiteY4" fmla="*/ 6435868 h 7255015"/>
              <a:gd name="connsiteX5" fmla="*/ 781134 w 7110670"/>
              <a:gd name="connsiteY5" fmla="*/ 6121412 h 7255015"/>
              <a:gd name="connsiteX6" fmla="*/ 342679 w 7110670"/>
              <a:gd name="connsiteY6" fmla="*/ 5774878 h 7255015"/>
              <a:gd name="connsiteX7" fmla="*/ 272287 w 7110670"/>
              <a:gd name="connsiteY7" fmla="*/ 8079 h 7255015"/>
              <a:gd name="connsiteX0" fmla="*/ 272287 w 7110670"/>
              <a:gd name="connsiteY0" fmla="*/ 8079 h 7255016"/>
              <a:gd name="connsiteX1" fmla="*/ 7088311 w 7110670"/>
              <a:gd name="connsiteY1" fmla="*/ 0 h 7255016"/>
              <a:gd name="connsiteX2" fmla="*/ 7107652 w 7110670"/>
              <a:gd name="connsiteY2" fmla="*/ 6928322 h 7255016"/>
              <a:gd name="connsiteX3" fmla="*/ 544042 w 7110670"/>
              <a:gd name="connsiteY3" fmla="*/ 7254996 h 7255016"/>
              <a:gd name="connsiteX4" fmla="*/ 387150 w 7110670"/>
              <a:gd name="connsiteY4" fmla="*/ 6435868 h 7255016"/>
              <a:gd name="connsiteX5" fmla="*/ 781134 w 7110670"/>
              <a:gd name="connsiteY5" fmla="*/ 6121412 h 7255016"/>
              <a:gd name="connsiteX6" fmla="*/ 342679 w 7110670"/>
              <a:gd name="connsiteY6" fmla="*/ 5774878 h 7255016"/>
              <a:gd name="connsiteX7" fmla="*/ 272287 w 7110670"/>
              <a:gd name="connsiteY7" fmla="*/ 8079 h 7255016"/>
              <a:gd name="connsiteX0" fmla="*/ 285166 w 7123549"/>
              <a:gd name="connsiteY0" fmla="*/ 8079 h 6961778"/>
              <a:gd name="connsiteX1" fmla="*/ 7101190 w 7123549"/>
              <a:gd name="connsiteY1" fmla="*/ 0 h 6961778"/>
              <a:gd name="connsiteX2" fmla="*/ 7120531 w 7123549"/>
              <a:gd name="connsiteY2" fmla="*/ 6928322 h 6961778"/>
              <a:gd name="connsiteX3" fmla="*/ 538159 w 7123549"/>
              <a:gd name="connsiteY3" fmla="*/ 6961504 h 6961778"/>
              <a:gd name="connsiteX4" fmla="*/ 400029 w 7123549"/>
              <a:gd name="connsiteY4" fmla="*/ 6435868 h 6961778"/>
              <a:gd name="connsiteX5" fmla="*/ 794013 w 7123549"/>
              <a:gd name="connsiteY5" fmla="*/ 6121412 h 6961778"/>
              <a:gd name="connsiteX6" fmla="*/ 355558 w 7123549"/>
              <a:gd name="connsiteY6" fmla="*/ 5774878 h 6961778"/>
              <a:gd name="connsiteX7" fmla="*/ 285166 w 7123549"/>
              <a:gd name="connsiteY7" fmla="*/ 8079 h 6961778"/>
              <a:gd name="connsiteX0" fmla="*/ 1 w 6838384"/>
              <a:gd name="connsiteY0" fmla="*/ 8079 h 6961778"/>
              <a:gd name="connsiteX1" fmla="*/ 6816025 w 6838384"/>
              <a:gd name="connsiteY1" fmla="*/ 0 h 6961778"/>
              <a:gd name="connsiteX2" fmla="*/ 6835366 w 6838384"/>
              <a:gd name="connsiteY2" fmla="*/ 6928322 h 6961778"/>
              <a:gd name="connsiteX3" fmla="*/ 252994 w 6838384"/>
              <a:gd name="connsiteY3" fmla="*/ 6961504 h 6961778"/>
              <a:gd name="connsiteX4" fmla="*/ 114864 w 6838384"/>
              <a:gd name="connsiteY4" fmla="*/ 6435868 h 6961778"/>
              <a:gd name="connsiteX5" fmla="*/ 508848 w 6838384"/>
              <a:gd name="connsiteY5" fmla="*/ 6121412 h 6961778"/>
              <a:gd name="connsiteX6" fmla="*/ 70393 w 6838384"/>
              <a:gd name="connsiteY6" fmla="*/ 5774878 h 6961778"/>
              <a:gd name="connsiteX7" fmla="*/ 1 w 6838384"/>
              <a:gd name="connsiteY7" fmla="*/ 8079 h 6961778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70393 w 6838384"/>
              <a:gd name="connsiteY6" fmla="*/ 5774878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31964 w 6838384"/>
              <a:gd name="connsiteY5" fmla="*/ 6139669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0 w 6838384"/>
              <a:gd name="connsiteY0" fmla="*/ 0 h 6944742"/>
              <a:gd name="connsiteX1" fmla="*/ 6816025 w 6838384"/>
              <a:gd name="connsiteY1" fmla="*/ 2696 h 6944742"/>
              <a:gd name="connsiteX2" fmla="*/ 6835366 w 6838384"/>
              <a:gd name="connsiteY2" fmla="*/ 6931018 h 6944742"/>
              <a:gd name="connsiteX3" fmla="*/ 65384 w 6838384"/>
              <a:gd name="connsiteY3" fmla="*/ 6943236 h 6944742"/>
              <a:gd name="connsiteX4" fmla="*/ 68572 w 6838384"/>
              <a:gd name="connsiteY4" fmla="*/ 6405548 h 6944742"/>
              <a:gd name="connsiteX5" fmla="*/ 518175 w 6838384"/>
              <a:gd name="connsiteY5" fmla="*/ 6157773 h 6944742"/>
              <a:gd name="connsiteX6" fmla="*/ 507851 w 6838384"/>
              <a:gd name="connsiteY6" fmla="*/ 6080631 h 6944742"/>
              <a:gd name="connsiteX7" fmla="*/ 60544 w 6838384"/>
              <a:gd name="connsiteY7" fmla="*/ 5810593 h 6944742"/>
              <a:gd name="connsiteX8" fmla="*/ 0 w 6838384"/>
              <a:gd name="connsiteY8" fmla="*/ 0 h 6944742"/>
              <a:gd name="connsiteX0" fmla="*/ 3477 w 6841861"/>
              <a:gd name="connsiteY0" fmla="*/ 0 h 6944742"/>
              <a:gd name="connsiteX1" fmla="*/ 6819502 w 6841861"/>
              <a:gd name="connsiteY1" fmla="*/ 2696 h 6944742"/>
              <a:gd name="connsiteX2" fmla="*/ 6838843 w 6841861"/>
              <a:gd name="connsiteY2" fmla="*/ 6931018 h 6944742"/>
              <a:gd name="connsiteX3" fmla="*/ 68861 w 6841861"/>
              <a:gd name="connsiteY3" fmla="*/ 6943236 h 6944742"/>
              <a:gd name="connsiteX4" fmla="*/ 72049 w 6841861"/>
              <a:gd name="connsiteY4" fmla="*/ 6405548 h 6944742"/>
              <a:gd name="connsiteX5" fmla="*/ 521652 w 6841861"/>
              <a:gd name="connsiteY5" fmla="*/ 6157773 h 6944742"/>
              <a:gd name="connsiteX6" fmla="*/ 511328 w 6841861"/>
              <a:gd name="connsiteY6" fmla="*/ 6080631 h 6944742"/>
              <a:gd name="connsiteX7" fmla="*/ 64021 w 6841861"/>
              <a:gd name="connsiteY7" fmla="*/ 5810593 h 6944742"/>
              <a:gd name="connsiteX8" fmla="*/ 3477 w 6841861"/>
              <a:gd name="connsiteY8" fmla="*/ 0 h 6944742"/>
              <a:gd name="connsiteX0" fmla="*/ 7794 w 6788325"/>
              <a:gd name="connsiteY0" fmla="*/ 0 h 6977067"/>
              <a:gd name="connsiteX1" fmla="*/ 6765966 w 6788325"/>
              <a:gd name="connsiteY1" fmla="*/ 35021 h 6977067"/>
              <a:gd name="connsiteX2" fmla="*/ 6785307 w 6788325"/>
              <a:gd name="connsiteY2" fmla="*/ 6963343 h 6977067"/>
              <a:gd name="connsiteX3" fmla="*/ 15325 w 6788325"/>
              <a:gd name="connsiteY3" fmla="*/ 6975561 h 6977067"/>
              <a:gd name="connsiteX4" fmla="*/ 18513 w 6788325"/>
              <a:gd name="connsiteY4" fmla="*/ 6437873 h 6977067"/>
              <a:gd name="connsiteX5" fmla="*/ 468116 w 6788325"/>
              <a:gd name="connsiteY5" fmla="*/ 6190098 h 6977067"/>
              <a:gd name="connsiteX6" fmla="*/ 457792 w 6788325"/>
              <a:gd name="connsiteY6" fmla="*/ 6112956 h 6977067"/>
              <a:gd name="connsiteX7" fmla="*/ 10485 w 6788325"/>
              <a:gd name="connsiteY7" fmla="*/ 5842918 h 6977067"/>
              <a:gd name="connsiteX8" fmla="*/ 7794 w 6788325"/>
              <a:gd name="connsiteY8" fmla="*/ 0 h 6977067"/>
              <a:gd name="connsiteX0" fmla="*/ 16595 w 6777841"/>
              <a:gd name="connsiteY0" fmla="*/ 8080 h 6942046"/>
              <a:gd name="connsiteX1" fmla="*/ 6755482 w 6777841"/>
              <a:gd name="connsiteY1" fmla="*/ 0 h 6942046"/>
              <a:gd name="connsiteX2" fmla="*/ 6774823 w 6777841"/>
              <a:gd name="connsiteY2" fmla="*/ 6928322 h 6942046"/>
              <a:gd name="connsiteX3" fmla="*/ 4841 w 6777841"/>
              <a:gd name="connsiteY3" fmla="*/ 6940540 h 6942046"/>
              <a:gd name="connsiteX4" fmla="*/ 8029 w 6777841"/>
              <a:gd name="connsiteY4" fmla="*/ 6402852 h 6942046"/>
              <a:gd name="connsiteX5" fmla="*/ 457632 w 6777841"/>
              <a:gd name="connsiteY5" fmla="*/ 6155077 h 6942046"/>
              <a:gd name="connsiteX6" fmla="*/ 447308 w 6777841"/>
              <a:gd name="connsiteY6" fmla="*/ 6077935 h 6942046"/>
              <a:gd name="connsiteX7" fmla="*/ 1 w 6777841"/>
              <a:gd name="connsiteY7" fmla="*/ 5807897 h 6942046"/>
              <a:gd name="connsiteX8" fmla="*/ 16595 w 6777841"/>
              <a:gd name="connsiteY8" fmla="*/ 8080 h 6942046"/>
              <a:gd name="connsiteX0" fmla="*/ 16595 w 6777841"/>
              <a:gd name="connsiteY0" fmla="*/ 61 h 7022813"/>
              <a:gd name="connsiteX1" fmla="*/ 6755482 w 6777841"/>
              <a:gd name="connsiteY1" fmla="*/ 80767 h 7022813"/>
              <a:gd name="connsiteX2" fmla="*/ 6774823 w 6777841"/>
              <a:gd name="connsiteY2" fmla="*/ 7009089 h 7022813"/>
              <a:gd name="connsiteX3" fmla="*/ 4841 w 6777841"/>
              <a:gd name="connsiteY3" fmla="*/ 7021307 h 7022813"/>
              <a:gd name="connsiteX4" fmla="*/ 8029 w 6777841"/>
              <a:gd name="connsiteY4" fmla="*/ 6483619 h 7022813"/>
              <a:gd name="connsiteX5" fmla="*/ 457632 w 6777841"/>
              <a:gd name="connsiteY5" fmla="*/ 6235844 h 7022813"/>
              <a:gd name="connsiteX6" fmla="*/ 447308 w 6777841"/>
              <a:gd name="connsiteY6" fmla="*/ 6158702 h 7022813"/>
              <a:gd name="connsiteX7" fmla="*/ 1 w 6777841"/>
              <a:gd name="connsiteY7" fmla="*/ 5888664 h 7022813"/>
              <a:gd name="connsiteX8" fmla="*/ 16595 w 6777841"/>
              <a:gd name="connsiteY8" fmla="*/ 61 h 7022813"/>
              <a:gd name="connsiteX0" fmla="*/ 16595 w 6777841"/>
              <a:gd name="connsiteY0" fmla="*/ 0 h 6978358"/>
              <a:gd name="connsiteX1" fmla="*/ 6755482 w 6777841"/>
              <a:gd name="connsiteY1" fmla="*/ 36312 h 6978358"/>
              <a:gd name="connsiteX2" fmla="*/ 6774823 w 6777841"/>
              <a:gd name="connsiteY2" fmla="*/ 6964634 h 6978358"/>
              <a:gd name="connsiteX3" fmla="*/ 4841 w 6777841"/>
              <a:gd name="connsiteY3" fmla="*/ 6976852 h 6978358"/>
              <a:gd name="connsiteX4" fmla="*/ 8029 w 6777841"/>
              <a:gd name="connsiteY4" fmla="*/ 6439164 h 6978358"/>
              <a:gd name="connsiteX5" fmla="*/ 457632 w 6777841"/>
              <a:gd name="connsiteY5" fmla="*/ 6191389 h 6978358"/>
              <a:gd name="connsiteX6" fmla="*/ 447308 w 6777841"/>
              <a:gd name="connsiteY6" fmla="*/ 6114247 h 6978358"/>
              <a:gd name="connsiteX7" fmla="*/ 1 w 6777841"/>
              <a:gd name="connsiteY7" fmla="*/ 5844209 h 6978358"/>
              <a:gd name="connsiteX8" fmla="*/ 16595 w 6777841"/>
              <a:gd name="connsiteY8" fmla="*/ 0 h 6978358"/>
              <a:gd name="connsiteX0" fmla="*/ 16595 w 6857816"/>
              <a:gd name="connsiteY0" fmla="*/ 0 h 6978358"/>
              <a:gd name="connsiteX1" fmla="*/ 6854689 w 6857816"/>
              <a:gd name="connsiteY1" fmla="*/ 91804 h 6978358"/>
              <a:gd name="connsiteX2" fmla="*/ 6774823 w 6857816"/>
              <a:gd name="connsiteY2" fmla="*/ 6964634 h 6978358"/>
              <a:gd name="connsiteX3" fmla="*/ 4841 w 6857816"/>
              <a:gd name="connsiteY3" fmla="*/ 6976852 h 6978358"/>
              <a:gd name="connsiteX4" fmla="*/ 8029 w 6857816"/>
              <a:gd name="connsiteY4" fmla="*/ 6439164 h 6978358"/>
              <a:gd name="connsiteX5" fmla="*/ 457632 w 6857816"/>
              <a:gd name="connsiteY5" fmla="*/ 6191389 h 6978358"/>
              <a:gd name="connsiteX6" fmla="*/ 447308 w 6857816"/>
              <a:gd name="connsiteY6" fmla="*/ 6114247 h 6978358"/>
              <a:gd name="connsiteX7" fmla="*/ 1 w 6857816"/>
              <a:gd name="connsiteY7" fmla="*/ 5844209 h 6978358"/>
              <a:gd name="connsiteX8" fmla="*/ 16595 w 6857816"/>
              <a:gd name="connsiteY8" fmla="*/ 0 h 6978358"/>
              <a:gd name="connsiteX0" fmla="*/ 16595 w 6857816"/>
              <a:gd name="connsiteY0" fmla="*/ 0 h 6978358"/>
              <a:gd name="connsiteX1" fmla="*/ 6854689 w 6857816"/>
              <a:gd name="connsiteY1" fmla="*/ 3017 h 6978358"/>
              <a:gd name="connsiteX2" fmla="*/ 6774823 w 6857816"/>
              <a:gd name="connsiteY2" fmla="*/ 6964634 h 6978358"/>
              <a:gd name="connsiteX3" fmla="*/ 4841 w 6857816"/>
              <a:gd name="connsiteY3" fmla="*/ 6976852 h 6978358"/>
              <a:gd name="connsiteX4" fmla="*/ 8029 w 6857816"/>
              <a:gd name="connsiteY4" fmla="*/ 6439164 h 6978358"/>
              <a:gd name="connsiteX5" fmla="*/ 457632 w 6857816"/>
              <a:gd name="connsiteY5" fmla="*/ 6191389 h 6978358"/>
              <a:gd name="connsiteX6" fmla="*/ 447308 w 6857816"/>
              <a:gd name="connsiteY6" fmla="*/ 6114247 h 6978358"/>
              <a:gd name="connsiteX7" fmla="*/ 1 w 6857816"/>
              <a:gd name="connsiteY7" fmla="*/ 5844209 h 6978358"/>
              <a:gd name="connsiteX8" fmla="*/ 16595 w 6857816"/>
              <a:gd name="connsiteY8" fmla="*/ 0 h 6978358"/>
              <a:gd name="connsiteX0" fmla="*/ 16595 w 6865772"/>
              <a:gd name="connsiteY0" fmla="*/ 0 h 7001852"/>
              <a:gd name="connsiteX1" fmla="*/ 6854689 w 6865772"/>
              <a:gd name="connsiteY1" fmla="*/ 3017 h 7001852"/>
              <a:gd name="connsiteX2" fmla="*/ 6854190 w 6865772"/>
              <a:gd name="connsiteY2" fmla="*/ 6997929 h 7001852"/>
              <a:gd name="connsiteX3" fmla="*/ 4841 w 6865772"/>
              <a:gd name="connsiteY3" fmla="*/ 6976852 h 7001852"/>
              <a:gd name="connsiteX4" fmla="*/ 8029 w 6865772"/>
              <a:gd name="connsiteY4" fmla="*/ 6439164 h 7001852"/>
              <a:gd name="connsiteX5" fmla="*/ 457632 w 6865772"/>
              <a:gd name="connsiteY5" fmla="*/ 6191389 h 7001852"/>
              <a:gd name="connsiteX6" fmla="*/ 447308 w 6865772"/>
              <a:gd name="connsiteY6" fmla="*/ 6114247 h 7001852"/>
              <a:gd name="connsiteX7" fmla="*/ 1 w 6865772"/>
              <a:gd name="connsiteY7" fmla="*/ 5844209 h 7001852"/>
              <a:gd name="connsiteX8" fmla="*/ 16595 w 6865772"/>
              <a:gd name="connsiteY8" fmla="*/ 0 h 7001852"/>
              <a:gd name="connsiteX0" fmla="*/ 16595 w 6858510"/>
              <a:gd name="connsiteY0" fmla="*/ 0 h 7031225"/>
              <a:gd name="connsiteX1" fmla="*/ 6854689 w 6858510"/>
              <a:gd name="connsiteY1" fmla="*/ 3017 h 7031225"/>
              <a:gd name="connsiteX2" fmla="*/ 6794664 w 6858510"/>
              <a:gd name="connsiteY2" fmla="*/ 7031225 h 7031225"/>
              <a:gd name="connsiteX3" fmla="*/ 4841 w 6858510"/>
              <a:gd name="connsiteY3" fmla="*/ 6976852 h 7031225"/>
              <a:gd name="connsiteX4" fmla="*/ 8029 w 6858510"/>
              <a:gd name="connsiteY4" fmla="*/ 6439164 h 7031225"/>
              <a:gd name="connsiteX5" fmla="*/ 457632 w 6858510"/>
              <a:gd name="connsiteY5" fmla="*/ 6191389 h 7031225"/>
              <a:gd name="connsiteX6" fmla="*/ 447308 w 6858510"/>
              <a:gd name="connsiteY6" fmla="*/ 6114247 h 7031225"/>
              <a:gd name="connsiteX7" fmla="*/ 1 w 6858510"/>
              <a:gd name="connsiteY7" fmla="*/ 5844209 h 7031225"/>
              <a:gd name="connsiteX8" fmla="*/ 16595 w 6858510"/>
              <a:gd name="connsiteY8" fmla="*/ 0 h 7031225"/>
              <a:gd name="connsiteX0" fmla="*/ 16595 w 6858510"/>
              <a:gd name="connsiteY0" fmla="*/ 0 h 6998862"/>
              <a:gd name="connsiteX1" fmla="*/ 6854689 w 6858510"/>
              <a:gd name="connsiteY1" fmla="*/ 3017 h 6998862"/>
              <a:gd name="connsiteX2" fmla="*/ 6794663 w 6858510"/>
              <a:gd name="connsiteY2" fmla="*/ 6998862 h 6998862"/>
              <a:gd name="connsiteX3" fmla="*/ 4841 w 6858510"/>
              <a:gd name="connsiteY3" fmla="*/ 6976852 h 6998862"/>
              <a:gd name="connsiteX4" fmla="*/ 8029 w 6858510"/>
              <a:gd name="connsiteY4" fmla="*/ 6439164 h 6998862"/>
              <a:gd name="connsiteX5" fmla="*/ 457632 w 6858510"/>
              <a:gd name="connsiteY5" fmla="*/ 6191389 h 6998862"/>
              <a:gd name="connsiteX6" fmla="*/ 447308 w 6858510"/>
              <a:gd name="connsiteY6" fmla="*/ 6114247 h 6998862"/>
              <a:gd name="connsiteX7" fmla="*/ 1 w 6858510"/>
              <a:gd name="connsiteY7" fmla="*/ 5844209 h 6998862"/>
              <a:gd name="connsiteX8" fmla="*/ 16595 w 6858510"/>
              <a:gd name="connsiteY8" fmla="*/ 0 h 6998862"/>
              <a:gd name="connsiteX0" fmla="*/ 16595 w 6858510"/>
              <a:gd name="connsiteY0" fmla="*/ 0 h 6998862"/>
              <a:gd name="connsiteX1" fmla="*/ 6854689 w 6858510"/>
              <a:gd name="connsiteY1" fmla="*/ 3017 h 6998862"/>
              <a:gd name="connsiteX2" fmla="*/ 6794663 w 6858510"/>
              <a:gd name="connsiteY2" fmla="*/ 6998862 h 6998862"/>
              <a:gd name="connsiteX3" fmla="*/ 4840 w 6858510"/>
              <a:gd name="connsiteY3" fmla="*/ 6987641 h 6998862"/>
              <a:gd name="connsiteX4" fmla="*/ 8029 w 6858510"/>
              <a:gd name="connsiteY4" fmla="*/ 6439164 h 6998862"/>
              <a:gd name="connsiteX5" fmla="*/ 457632 w 6858510"/>
              <a:gd name="connsiteY5" fmla="*/ 6191389 h 6998862"/>
              <a:gd name="connsiteX6" fmla="*/ 447308 w 6858510"/>
              <a:gd name="connsiteY6" fmla="*/ 6114247 h 6998862"/>
              <a:gd name="connsiteX7" fmla="*/ 1 w 6858510"/>
              <a:gd name="connsiteY7" fmla="*/ 5844209 h 6998862"/>
              <a:gd name="connsiteX8" fmla="*/ 16595 w 6858510"/>
              <a:gd name="connsiteY8" fmla="*/ 0 h 6998862"/>
              <a:gd name="connsiteX0" fmla="*/ 31040 w 6872955"/>
              <a:gd name="connsiteY0" fmla="*/ 0 h 7009217"/>
              <a:gd name="connsiteX1" fmla="*/ 6869134 w 6872955"/>
              <a:gd name="connsiteY1" fmla="*/ 3017 h 7009217"/>
              <a:gd name="connsiteX2" fmla="*/ 6809108 w 6872955"/>
              <a:gd name="connsiteY2" fmla="*/ 6998862 h 7009217"/>
              <a:gd name="connsiteX3" fmla="*/ 0 w 6872955"/>
              <a:gd name="connsiteY3" fmla="*/ 7009217 h 7009217"/>
              <a:gd name="connsiteX4" fmla="*/ 22474 w 6872955"/>
              <a:gd name="connsiteY4" fmla="*/ 6439164 h 7009217"/>
              <a:gd name="connsiteX5" fmla="*/ 472077 w 6872955"/>
              <a:gd name="connsiteY5" fmla="*/ 6191389 h 7009217"/>
              <a:gd name="connsiteX6" fmla="*/ 461753 w 6872955"/>
              <a:gd name="connsiteY6" fmla="*/ 6114247 h 7009217"/>
              <a:gd name="connsiteX7" fmla="*/ 14446 w 6872955"/>
              <a:gd name="connsiteY7" fmla="*/ 5844209 h 7009217"/>
              <a:gd name="connsiteX8" fmla="*/ 31040 w 6872955"/>
              <a:gd name="connsiteY8" fmla="*/ 0 h 7009217"/>
              <a:gd name="connsiteX0" fmla="*/ 31040 w 18643964"/>
              <a:gd name="connsiteY0" fmla="*/ 0 h 7009217"/>
              <a:gd name="connsiteX1" fmla="*/ 18643936 w 18643964"/>
              <a:gd name="connsiteY1" fmla="*/ 27505 h 7009217"/>
              <a:gd name="connsiteX2" fmla="*/ 6809108 w 18643964"/>
              <a:gd name="connsiteY2" fmla="*/ 6998862 h 7009217"/>
              <a:gd name="connsiteX3" fmla="*/ 0 w 18643964"/>
              <a:gd name="connsiteY3" fmla="*/ 7009217 h 7009217"/>
              <a:gd name="connsiteX4" fmla="*/ 22474 w 18643964"/>
              <a:gd name="connsiteY4" fmla="*/ 6439164 h 7009217"/>
              <a:gd name="connsiteX5" fmla="*/ 472077 w 18643964"/>
              <a:gd name="connsiteY5" fmla="*/ 6191389 h 7009217"/>
              <a:gd name="connsiteX6" fmla="*/ 461753 w 18643964"/>
              <a:gd name="connsiteY6" fmla="*/ 6114247 h 7009217"/>
              <a:gd name="connsiteX7" fmla="*/ 14446 w 18643964"/>
              <a:gd name="connsiteY7" fmla="*/ 5844209 h 7009217"/>
              <a:gd name="connsiteX8" fmla="*/ 31040 w 18643964"/>
              <a:gd name="connsiteY8" fmla="*/ 0 h 7009217"/>
              <a:gd name="connsiteX0" fmla="*/ 31040 w 18673392"/>
              <a:gd name="connsiteY0" fmla="*/ 0 h 7072325"/>
              <a:gd name="connsiteX1" fmla="*/ 18643936 w 18673392"/>
              <a:gd name="connsiteY1" fmla="*/ 27505 h 7072325"/>
              <a:gd name="connsiteX2" fmla="*/ 18671453 w 18673392"/>
              <a:gd name="connsiteY2" fmla="*/ 7072325 h 7072325"/>
              <a:gd name="connsiteX3" fmla="*/ 0 w 18673392"/>
              <a:gd name="connsiteY3" fmla="*/ 7009217 h 7072325"/>
              <a:gd name="connsiteX4" fmla="*/ 22474 w 18673392"/>
              <a:gd name="connsiteY4" fmla="*/ 6439164 h 7072325"/>
              <a:gd name="connsiteX5" fmla="*/ 472077 w 18673392"/>
              <a:gd name="connsiteY5" fmla="*/ 6191389 h 7072325"/>
              <a:gd name="connsiteX6" fmla="*/ 461753 w 18673392"/>
              <a:gd name="connsiteY6" fmla="*/ 6114247 h 7072325"/>
              <a:gd name="connsiteX7" fmla="*/ 14446 w 18673392"/>
              <a:gd name="connsiteY7" fmla="*/ 5844209 h 7072325"/>
              <a:gd name="connsiteX8" fmla="*/ 31040 w 18673392"/>
              <a:gd name="connsiteY8" fmla="*/ 0 h 7072325"/>
              <a:gd name="connsiteX0" fmla="*/ 31040 w 18717630"/>
              <a:gd name="connsiteY0" fmla="*/ 0 h 7034078"/>
              <a:gd name="connsiteX1" fmla="*/ 18643936 w 18717630"/>
              <a:gd name="connsiteY1" fmla="*/ 27505 h 7034078"/>
              <a:gd name="connsiteX2" fmla="*/ 18717033 w 18717630"/>
              <a:gd name="connsiteY2" fmla="*/ 7034078 h 7034078"/>
              <a:gd name="connsiteX3" fmla="*/ 0 w 18717630"/>
              <a:gd name="connsiteY3" fmla="*/ 7009217 h 7034078"/>
              <a:gd name="connsiteX4" fmla="*/ 22474 w 18717630"/>
              <a:gd name="connsiteY4" fmla="*/ 6439164 h 7034078"/>
              <a:gd name="connsiteX5" fmla="*/ 472077 w 18717630"/>
              <a:gd name="connsiteY5" fmla="*/ 6191389 h 7034078"/>
              <a:gd name="connsiteX6" fmla="*/ 461753 w 18717630"/>
              <a:gd name="connsiteY6" fmla="*/ 6114247 h 7034078"/>
              <a:gd name="connsiteX7" fmla="*/ 14446 w 18717630"/>
              <a:gd name="connsiteY7" fmla="*/ 5844209 h 7034078"/>
              <a:gd name="connsiteX8" fmla="*/ 31040 w 18717630"/>
              <a:gd name="connsiteY8" fmla="*/ 0 h 7034078"/>
              <a:gd name="connsiteX0" fmla="*/ 31040 w 18762754"/>
              <a:gd name="connsiteY0" fmla="*/ 0 h 7034078"/>
              <a:gd name="connsiteX1" fmla="*/ 18757890 w 18762754"/>
              <a:gd name="connsiteY1" fmla="*/ 91251 h 7034078"/>
              <a:gd name="connsiteX2" fmla="*/ 18717033 w 18762754"/>
              <a:gd name="connsiteY2" fmla="*/ 7034078 h 7034078"/>
              <a:gd name="connsiteX3" fmla="*/ 0 w 18762754"/>
              <a:gd name="connsiteY3" fmla="*/ 7009217 h 7034078"/>
              <a:gd name="connsiteX4" fmla="*/ 22474 w 18762754"/>
              <a:gd name="connsiteY4" fmla="*/ 6439164 h 7034078"/>
              <a:gd name="connsiteX5" fmla="*/ 472077 w 18762754"/>
              <a:gd name="connsiteY5" fmla="*/ 6191389 h 7034078"/>
              <a:gd name="connsiteX6" fmla="*/ 461753 w 18762754"/>
              <a:gd name="connsiteY6" fmla="*/ 6114247 h 7034078"/>
              <a:gd name="connsiteX7" fmla="*/ 14446 w 18762754"/>
              <a:gd name="connsiteY7" fmla="*/ 5844209 h 7034078"/>
              <a:gd name="connsiteX8" fmla="*/ 31040 w 18762754"/>
              <a:gd name="connsiteY8" fmla="*/ 0 h 7034078"/>
              <a:gd name="connsiteX0" fmla="*/ 31040 w 18717382"/>
              <a:gd name="connsiteY0" fmla="*/ 10743 h 7044821"/>
              <a:gd name="connsiteX1" fmla="*/ 18598355 w 18717382"/>
              <a:gd name="connsiteY1" fmla="*/ 0 h 7044821"/>
              <a:gd name="connsiteX2" fmla="*/ 18717033 w 18717382"/>
              <a:gd name="connsiteY2" fmla="*/ 7044821 h 7044821"/>
              <a:gd name="connsiteX3" fmla="*/ 0 w 18717382"/>
              <a:gd name="connsiteY3" fmla="*/ 7019960 h 7044821"/>
              <a:gd name="connsiteX4" fmla="*/ 22474 w 18717382"/>
              <a:gd name="connsiteY4" fmla="*/ 6449907 h 7044821"/>
              <a:gd name="connsiteX5" fmla="*/ 472077 w 18717382"/>
              <a:gd name="connsiteY5" fmla="*/ 6202132 h 7044821"/>
              <a:gd name="connsiteX6" fmla="*/ 461753 w 18717382"/>
              <a:gd name="connsiteY6" fmla="*/ 6124990 h 7044821"/>
              <a:gd name="connsiteX7" fmla="*/ 14446 w 18717382"/>
              <a:gd name="connsiteY7" fmla="*/ 5854952 h 7044821"/>
              <a:gd name="connsiteX8" fmla="*/ 31040 w 18717382"/>
              <a:gd name="connsiteY8" fmla="*/ 10743 h 7044821"/>
              <a:gd name="connsiteX0" fmla="*/ 31040 w 18725399"/>
              <a:gd name="connsiteY0" fmla="*/ 23491 h 7057569"/>
              <a:gd name="connsiteX1" fmla="*/ 18712307 w 18725399"/>
              <a:gd name="connsiteY1" fmla="*/ 0 h 7057569"/>
              <a:gd name="connsiteX2" fmla="*/ 18717033 w 18725399"/>
              <a:gd name="connsiteY2" fmla="*/ 7057569 h 7057569"/>
              <a:gd name="connsiteX3" fmla="*/ 0 w 18725399"/>
              <a:gd name="connsiteY3" fmla="*/ 7032708 h 7057569"/>
              <a:gd name="connsiteX4" fmla="*/ 22474 w 18725399"/>
              <a:gd name="connsiteY4" fmla="*/ 6462655 h 7057569"/>
              <a:gd name="connsiteX5" fmla="*/ 472077 w 18725399"/>
              <a:gd name="connsiteY5" fmla="*/ 6214880 h 7057569"/>
              <a:gd name="connsiteX6" fmla="*/ 461753 w 18725399"/>
              <a:gd name="connsiteY6" fmla="*/ 6137738 h 7057569"/>
              <a:gd name="connsiteX7" fmla="*/ 14446 w 18725399"/>
              <a:gd name="connsiteY7" fmla="*/ 5867700 h 7057569"/>
              <a:gd name="connsiteX8" fmla="*/ 31040 w 18725399"/>
              <a:gd name="connsiteY8" fmla="*/ 23491 h 7057569"/>
              <a:gd name="connsiteX0" fmla="*/ 31040 w 18742263"/>
              <a:gd name="connsiteY0" fmla="*/ 10741 h 7044819"/>
              <a:gd name="connsiteX1" fmla="*/ 18735099 w 18742263"/>
              <a:gd name="connsiteY1" fmla="*/ 0 h 7044819"/>
              <a:gd name="connsiteX2" fmla="*/ 18717033 w 18742263"/>
              <a:gd name="connsiteY2" fmla="*/ 7044819 h 7044819"/>
              <a:gd name="connsiteX3" fmla="*/ 0 w 18742263"/>
              <a:gd name="connsiteY3" fmla="*/ 7019958 h 7044819"/>
              <a:gd name="connsiteX4" fmla="*/ 22474 w 18742263"/>
              <a:gd name="connsiteY4" fmla="*/ 6449905 h 7044819"/>
              <a:gd name="connsiteX5" fmla="*/ 472077 w 18742263"/>
              <a:gd name="connsiteY5" fmla="*/ 6202130 h 7044819"/>
              <a:gd name="connsiteX6" fmla="*/ 461753 w 18742263"/>
              <a:gd name="connsiteY6" fmla="*/ 6124988 h 7044819"/>
              <a:gd name="connsiteX7" fmla="*/ 14446 w 18742263"/>
              <a:gd name="connsiteY7" fmla="*/ 5854950 h 7044819"/>
              <a:gd name="connsiteX8" fmla="*/ 31040 w 18742263"/>
              <a:gd name="connsiteY8" fmla="*/ 10741 h 7044819"/>
              <a:gd name="connsiteX0" fmla="*/ 31040 w 18742263"/>
              <a:gd name="connsiteY0" fmla="*/ 1 h 7034079"/>
              <a:gd name="connsiteX1" fmla="*/ 18735099 w 18742263"/>
              <a:gd name="connsiteY1" fmla="*/ 14759 h 7034079"/>
              <a:gd name="connsiteX2" fmla="*/ 18717033 w 18742263"/>
              <a:gd name="connsiteY2" fmla="*/ 7034079 h 7034079"/>
              <a:gd name="connsiteX3" fmla="*/ 0 w 18742263"/>
              <a:gd name="connsiteY3" fmla="*/ 7009218 h 7034079"/>
              <a:gd name="connsiteX4" fmla="*/ 22474 w 18742263"/>
              <a:gd name="connsiteY4" fmla="*/ 6439165 h 7034079"/>
              <a:gd name="connsiteX5" fmla="*/ 472077 w 18742263"/>
              <a:gd name="connsiteY5" fmla="*/ 6191390 h 7034079"/>
              <a:gd name="connsiteX6" fmla="*/ 461753 w 18742263"/>
              <a:gd name="connsiteY6" fmla="*/ 6114248 h 7034079"/>
              <a:gd name="connsiteX7" fmla="*/ 14446 w 18742263"/>
              <a:gd name="connsiteY7" fmla="*/ 5844210 h 7034079"/>
              <a:gd name="connsiteX8" fmla="*/ 31040 w 18742263"/>
              <a:gd name="connsiteY8" fmla="*/ 1 h 7034079"/>
              <a:gd name="connsiteX0" fmla="*/ 31040 w 18742263"/>
              <a:gd name="connsiteY0" fmla="*/ 0 h 7034078"/>
              <a:gd name="connsiteX1" fmla="*/ 18735099 w 18742263"/>
              <a:gd name="connsiteY1" fmla="*/ 14758 h 7034078"/>
              <a:gd name="connsiteX2" fmla="*/ 18717033 w 18742263"/>
              <a:gd name="connsiteY2" fmla="*/ 7034078 h 7034078"/>
              <a:gd name="connsiteX3" fmla="*/ 0 w 18742263"/>
              <a:gd name="connsiteY3" fmla="*/ 7009217 h 7034078"/>
              <a:gd name="connsiteX4" fmla="*/ 22474 w 18742263"/>
              <a:gd name="connsiteY4" fmla="*/ 6439164 h 7034078"/>
              <a:gd name="connsiteX5" fmla="*/ 472077 w 18742263"/>
              <a:gd name="connsiteY5" fmla="*/ 6191389 h 7034078"/>
              <a:gd name="connsiteX6" fmla="*/ 461753 w 18742263"/>
              <a:gd name="connsiteY6" fmla="*/ 6114247 h 7034078"/>
              <a:gd name="connsiteX7" fmla="*/ 14446 w 18742263"/>
              <a:gd name="connsiteY7" fmla="*/ 5844209 h 7034078"/>
              <a:gd name="connsiteX8" fmla="*/ 31040 w 18742263"/>
              <a:gd name="connsiteY8" fmla="*/ 0 h 7034078"/>
              <a:gd name="connsiteX0" fmla="*/ 31040 w 18725399"/>
              <a:gd name="connsiteY0" fmla="*/ 0 h 7034078"/>
              <a:gd name="connsiteX1" fmla="*/ 18712309 w 18725399"/>
              <a:gd name="connsiteY1" fmla="*/ 2008 h 7034078"/>
              <a:gd name="connsiteX2" fmla="*/ 18717033 w 18725399"/>
              <a:gd name="connsiteY2" fmla="*/ 7034078 h 7034078"/>
              <a:gd name="connsiteX3" fmla="*/ 0 w 18725399"/>
              <a:gd name="connsiteY3" fmla="*/ 7009217 h 7034078"/>
              <a:gd name="connsiteX4" fmla="*/ 22474 w 18725399"/>
              <a:gd name="connsiteY4" fmla="*/ 6439164 h 7034078"/>
              <a:gd name="connsiteX5" fmla="*/ 472077 w 18725399"/>
              <a:gd name="connsiteY5" fmla="*/ 6191389 h 7034078"/>
              <a:gd name="connsiteX6" fmla="*/ 461753 w 18725399"/>
              <a:gd name="connsiteY6" fmla="*/ 6114247 h 7034078"/>
              <a:gd name="connsiteX7" fmla="*/ 14446 w 18725399"/>
              <a:gd name="connsiteY7" fmla="*/ 5844209 h 7034078"/>
              <a:gd name="connsiteX8" fmla="*/ 31040 w 18725399"/>
              <a:gd name="connsiteY8" fmla="*/ 0 h 7034078"/>
              <a:gd name="connsiteX0" fmla="*/ 31040 w 18725399"/>
              <a:gd name="connsiteY0" fmla="*/ 0 h 7046828"/>
              <a:gd name="connsiteX1" fmla="*/ 18712309 w 18725399"/>
              <a:gd name="connsiteY1" fmla="*/ 2008 h 7046828"/>
              <a:gd name="connsiteX2" fmla="*/ 18717032 w 18725399"/>
              <a:gd name="connsiteY2" fmla="*/ 7046828 h 7046828"/>
              <a:gd name="connsiteX3" fmla="*/ 0 w 18725399"/>
              <a:gd name="connsiteY3" fmla="*/ 7009217 h 7046828"/>
              <a:gd name="connsiteX4" fmla="*/ 22474 w 18725399"/>
              <a:gd name="connsiteY4" fmla="*/ 6439164 h 7046828"/>
              <a:gd name="connsiteX5" fmla="*/ 472077 w 18725399"/>
              <a:gd name="connsiteY5" fmla="*/ 6191389 h 7046828"/>
              <a:gd name="connsiteX6" fmla="*/ 461753 w 18725399"/>
              <a:gd name="connsiteY6" fmla="*/ 6114247 h 7046828"/>
              <a:gd name="connsiteX7" fmla="*/ 14446 w 18725399"/>
              <a:gd name="connsiteY7" fmla="*/ 5844209 h 7046828"/>
              <a:gd name="connsiteX8" fmla="*/ 31040 w 18725399"/>
              <a:gd name="connsiteY8" fmla="*/ 0 h 7046828"/>
              <a:gd name="connsiteX0" fmla="*/ 31040 w 18719473"/>
              <a:gd name="connsiteY0" fmla="*/ 0 h 7034078"/>
              <a:gd name="connsiteX1" fmla="*/ 18712309 w 18719473"/>
              <a:gd name="connsiteY1" fmla="*/ 2008 h 7034078"/>
              <a:gd name="connsiteX2" fmla="*/ 18694240 w 18719473"/>
              <a:gd name="connsiteY2" fmla="*/ 7034078 h 7034078"/>
              <a:gd name="connsiteX3" fmla="*/ 0 w 18719473"/>
              <a:gd name="connsiteY3" fmla="*/ 7009217 h 7034078"/>
              <a:gd name="connsiteX4" fmla="*/ 22474 w 18719473"/>
              <a:gd name="connsiteY4" fmla="*/ 6439164 h 7034078"/>
              <a:gd name="connsiteX5" fmla="*/ 472077 w 18719473"/>
              <a:gd name="connsiteY5" fmla="*/ 6191389 h 7034078"/>
              <a:gd name="connsiteX6" fmla="*/ 461753 w 18719473"/>
              <a:gd name="connsiteY6" fmla="*/ 6114247 h 7034078"/>
              <a:gd name="connsiteX7" fmla="*/ 14446 w 18719473"/>
              <a:gd name="connsiteY7" fmla="*/ 5844209 h 7034078"/>
              <a:gd name="connsiteX8" fmla="*/ 31040 w 18719473"/>
              <a:gd name="connsiteY8" fmla="*/ 0 h 7034078"/>
              <a:gd name="connsiteX0" fmla="*/ 31040 w 18719473"/>
              <a:gd name="connsiteY0" fmla="*/ 0 h 7034078"/>
              <a:gd name="connsiteX1" fmla="*/ 18712309 w 18719473"/>
              <a:gd name="connsiteY1" fmla="*/ 2008 h 7034078"/>
              <a:gd name="connsiteX2" fmla="*/ 18694240 w 18719473"/>
              <a:gd name="connsiteY2" fmla="*/ 7034078 h 7034078"/>
              <a:gd name="connsiteX3" fmla="*/ 0 w 18719473"/>
              <a:gd name="connsiteY3" fmla="*/ 7009217 h 7034078"/>
              <a:gd name="connsiteX4" fmla="*/ 22474 w 18719473"/>
              <a:gd name="connsiteY4" fmla="*/ 6439164 h 7034078"/>
              <a:gd name="connsiteX5" fmla="*/ 472077 w 18719473"/>
              <a:gd name="connsiteY5" fmla="*/ 6191389 h 7034078"/>
              <a:gd name="connsiteX6" fmla="*/ 461753 w 18719473"/>
              <a:gd name="connsiteY6" fmla="*/ 6114247 h 7034078"/>
              <a:gd name="connsiteX7" fmla="*/ 14446 w 18719473"/>
              <a:gd name="connsiteY7" fmla="*/ 5844209 h 7034078"/>
              <a:gd name="connsiteX8" fmla="*/ 31040 w 18719473"/>
              <a:gd name="connsiteY8" fmla="*/ 0 h 7034078"/>
              <a:gd name="connsiteX0" fmla="*/ 1262956 w 19951389"/>
              <a:gd name="connsiteY0" fmla="*/ 0 h 7034078"/>
              <a:gd name="connsiteX1" fmla="*/ 19944225 w 19951389"/>
              <a:gd name="connsiteY1" fmla="*/ 2008 h 7034078"/>
              <a:gd name="connsiteX2" fmla="*/ 19926156 w 19951389"/>
              <a:gd name="connsiteY2" fmla="*/ 7034078 h 7034078"/>
              <a:gd name="connsiteX3" fmla="*/ 1231916 w 19951389"/>
              <a:gd name="connsiteY3" fmla="*/ 7009217 h 7034078"/>
              <a:gd name="connsiteX4" fmla="*/ 1254390 w 19951389"/>
              <a:gd name="connsiteY4" fmla="*/ 6439164 h 7034078"/>
              <a:gd name="connsiteX5" fmla="*/ 1703993 w 19951389"/>
              <a:gd name="connsiteY5" fmla="*/ 6191389 h 7034078"/>
              <a:gd name="connsiteX6" fmla="*/ 1693669 w 19951389"/>
              <a:gd name="connsiteY6" fmla="*/ 6114247 h 7034078"/>
              <a:gd name="connsiteX7" fmla="*/ 1262956 w 19951389"/>
              <a:gd name="connsiteY7" fmla="*/ 0 h 7034078"/>
              <a:gd name="connsiteX0" fmla="*/ 1245282 w 19933715"/>
              <a:gd name="connsiteY0" fmla="*/ 0 h 7034078"/>
              <a:gd name="connsiteX1" fmla="*/ 19926551 w 19933715"/>
              <a:gd name="connsiteY1" fmla="*/ 2008 h 7034078"/>
              <a:gd name="connsiteX2" fmla="*/ 19908482 w 19933715"/>
              <a:gd name="connsiteY2" fmla="*/ 7034078 h 7034078"/>
              <a:gd name="connsiteX3" fmla="*/ 1214242 w 19933715"/>
              <a:gd name="connsiteY3" fmla="*/ 7009217 h 7034078"/>
              <a:gd name="connsiteX4" fmla="*/ 1236716 w 19933715"/>
              <a:gd name="connsiteY4" fmla="*/ 6439164 h 7034078"/>
              <a:gd name="connsiteX5" fmla="*/ 1686319 w 19933715"/>
              <a:gd name="connsiteY5" fmla="*/ 6191389 h 7034078"/>
              <a:gd name="connsiteX6" fmla="*/ 1245282 w 19933715"/>
              <a:gd name="connsiteY6" fmla="*/ 0 h 7034078"/>
              <a:gd name="connsiteX0" fmla="*/ 31040 w 18719473"/>
              <a:gd name="connsiteY0" fmla="*/ 0 h 7034078"/>
              <a:gd name="connsiteX1" fmla="*/ 18712309 w 18719473"/>
              <a:gd name="connsiteY1" fmla="*/ 2008 h 7034078"/>
              <a:gd name="connsiteX2" fmla="*/ 18694240 w 18719473"/>
              <a:gd name="connsiteY2" fmla="*/ 7034078 h 7034078"/>
              <a:gd name="connsiteX3" fmla="*/ 0 w 18719473"/>
              <a:gd name="connsiteY3" fmla="*/ 7009217 h 7034078"/>
              <a:gd name="connsiteX4" fmla="*/ 22474 w 18719473"/>
              <a:gd name="connsiteY4" fmla="*/ 6439164 h 7034078"/>
              <a:gd name="connsiteX5" fmla="*/ 31040 w 18719473"/>
              <a:gd name="connsiteY5" fmla="*/ 0 h 7034078"/>
              <a:gd name="connsiteX0" fmla="*/ 2351532 w 21039965"/>
              <a:gd name="connsiteY0" fmla="*/ 0 h 7034078"/>
              <a:gd name="connsiteX1" fmla="*/ 21032801 w 21039965"/>
              <a:gd name="connsiteY1" fmla="*/ 2008 h 7034078"/>
              <a:gd name="connsiteX2" fmla="*/ 21014732 w 21039965"/>
              <a:gd name="connsiteY2" fmla="*/ 7034078 h 7034078"/>
              <a:gd name="connsiteX3" fmla="*/ 2320492 w 21039965"/>
              <a:gd name="connsiteY3" fmla="*/ 7009217 h 7034078"/>
              <a:gd name="connsiteX4" fmla="*/ 2351532 w 21039965"/>
              <a:gd name="connsiteY4" fmla="*/ 0 h 7034078"/>
              <a:gd name="connsiteX0" fmla="*/ 1392028 w 20080461"/>
              <a:gd name="connsiteY0" fmla="*/ 0 h 7034078"/>
              <a:gd name="connsiteX1" fmla="*/ 20073297 w 20080461"/>
              <a:gd name="connsiteY1" fmla="*/ 2008 h 7034078"/>
              <a:gd name="connsiteX2" fmla="*/ 20055228 w 20080461"/>
              <a:gd name="connsiteY2" fmla="*/ 7034078 h 7034078"/>
              <a:gd name="connsiteX3" fmla="*/ 1360988 w 20080461"/>
              <a:gd name="connsiteY3" fmla="*/ 7009217 h 7034078"/>
              <a:gd name="connsiteX4" fmla="*/ 1392028 w 20080461"/>
              <a:gd name="connsiteY4" fmla="*/ 0 h 7034078"/>
              <a:gd name="connsiteX0" fmla="*/ 31040 w 18719473"/>
              <a:gd name="connsiteY0" fmla="*/ 0 h 7034078"/>
              <a:gd name="connsiteX1" fmla="*/ 18712309 w 18719473"/>
              <a:gd name="connsiteY1" fmla="*/ 2008 h 7034078"/>
              <a:gd name="connsiteX2" fmla="*/ 18694240 w 18719473"/>
              <a:gd name="connsiteY2" fmla="*/ 7034078 h 7034078"/>
              <a:gd name="connsiteX3" fmla="*/ 0 w 18719473"/>
              <a:gd name="connsiteY3" fmla="*/ 7009217 h 7034078"/>
              <a:gd name="connsiteX4" fmla="*/ 31040 w 18719473"/>
              <a:gd name="connsiteY4" fmla="*/ 0 h 7034078"/>
              <a:gd name="connsiteX0" fmla="*/ 31040 w 18719473"/>
              <a:gd name="connsiteY0" fmla="*/ 13737 h 7047815"/>
              <a:gd name="connsiteX1" fmla="*/ 16472961 w 18719473"/>
              <a:gd name="connsiteY1" fmla="*/ 0 h 7047815"/>
              <a:gd name="connsiteX2" fmla="*/ 18712309 w 18719473"/>
              <a:gd name="connsiteY2" fmla="*/ 15745 h 7047815"/>
              <a:gd name="connsiteX3" fmla="*/ 18694240 w 18719473"/>
              <a:gd name="connsiteY3" fmla="*/ 7047815 h 7047815"/>
              <a:gd name="connsiteX4" fmla="*/ 0 w 18719473"/>
              <a:gd name="connsiteY4" fmla="*/ 7022954 h 7047815"/>
              <a:gd name="connsiteX5" fmla="*/ 31040 w 18719473"/>
              <a:gd name="connsiteY5" fmla="*/ 13737 h 7047815"/>
              <a:gd name="connsiteX0" fmla="*/ 31040 w 18719473"/>
              <a:gd name="connsiteY0" fmla="*/ 13737 h 7047815"/>
              <a:gd name="connsiteX1" fmla="*/ 16472961 w 18719473"/>
              <a:gd name="connsiteY1" fmla="*/ 0 h 7047815"/>
              <a:gd name="connsiteX2" fmla="*/ 17188314 w 18719473"/>
              <a:gd name="connsiteY2" fmla="*/ 0 h 7047815"/>
              <a:gd name="connsiteX3" fmla="*/ 18712309 w 18719473"/>
              <a:gd name="connsiteY3" fmla="*/ 15745 h 7047815"/>
              <a:gd name="connsiteX4" fmla="*/ 18694240 w 18719473"/>
              <a:gd name="connsiteY4" fmla="*/ 7047815 h 7047815"/>
              <a:gd name="connsiteX5" fmla="*/ 0 w 18719473"/>
              <a:gd name="connsiteY5" fmla="*/ 7022954 h 7047815"/>
              <a:gd name="connsiteX6" fmla="*/ 31040 w 18719473"/>
              <a:gd name="connsiteY6" fmla="*/ 13737 h 7047815"/>
              <a:gd name="connsiteX0" fmla="*/ 31040 w 18719473"/>
              <a:gd name="connsiteY0" fmla="*/ 13737 h 7047815"/>
              <a:gd name="connsiteX1" fmla="*/ 16472961 w 18719473"/>
              <a:gd name="connsiteY1" fmla="*/ 0 h 7047815"/>
              <a:gd name="connsiteX2" fmla="*/ 17029347 w 18719473"/>
              <a:gd name="connsiteY2" fmla="*/ 420602 h 7047815"/>
              <a:gd name="connsiteX3" fmla="*/ 18712309 w 18719473"/>
              <a:gd name="connsiteY3" fmla="*/ 15745 h 7047815"/>
              <a:gd name="connsiteX4" fmla="*/ 18694240 w 18719473"/>
              <a:gd name="connsiteY4" fmla="*/ 7047815 h 7047815"/>
              <a:gd name="connsiteX5" fmla="*/ 0 w 18719473"/>
              <a:gd name="connsiteY5" fmla="*/ 7022954 h 7047815"/>
              <a:gd name="connsiteX6" fmla="*/ 31040 w 18719473"/>
              <a:gd name="connsiteY6" fmla="*/ 13737 h 7047815"/>
              <a:gd name="connsiteX0" fmla="*/ 31040 w 18719473"/>
              <a:gd name="connsiteY0" fmla="*/ 13737 h 7047815"/>
              <a:gd name="connsiteX1" fmla="*/ 16472961 w 18719473"/>
              <a:gd name="connsiteY1" fmla="*/ 0 h 7047815"/>
              <a:gd name="connsiteX2" fmla="*/ 17029347 w 18719473"/>
              <a:gd name="connsiteY2" fmla="*/ 420602 h 7047815"/>
              <a:gd name="connsiteX3" fmla="*/ 17724828 w 18719473"/>
              <a:gd name="connsiteY3" fmla="*/ 252361 h 7047815"/>
              <a:gd name="connsiteX4" fmla="*/ 18712309 w 18719473"/>
              <a:gd name="connsiteY4" fmla="*/ 15745 h 7047815"/>
              <a:gd name="connsiteX5" fmla="*/ 18694240 w 18719473"/>
              <a:gd name="connsiteY5" fmla="*/ 7047815 h 7047815"/>
              <a:gd name="connsiteX6" fmla="*/ 0 w 18719473"/>
              <a:gd name="connsiteY6" fmla="*/ 7022954 h 7047815"/>
              <a:gd name="connsiteX7" fmla="*/ 31040 w 18719473"/>
              <a:gd name="connsiteY7" fmla="*/ 13737 h 7047815"/>
              <a:gd name="connsiteX0" fmla="*/ 31040 w 18719473"/>
              <a:gd name="connsiteY0" fmla="*/ 13737 h 7047815"/>
              <a:gd name="connsiteX1" fmla="*/ 16472961 w 18719473"/>
              <a:gd name="connsiteY1" fmla="*/ 0 h 7047815"/>
              <a:gd name="connsiteX2" fmla="*/ 17029347 w 18719473"/>
              <a:gd name="connsiteY2" fmla="*/ 420602 h 7047815"/>
              <a:gd name="connsiteX3" fmla="*/ 17526117 w 18719473"/>
              <a:gd name="connsiteY3" fmla="*/ 28039 h 7047815"/>
              <a:gd name="connsiteX4" fmla="*/ 18712309 w 18719473"/>
              <a:gd name="connsiteY4" fmla="*/ 15745 h 7047815"/>
              <a:gd name="connsiteX5" fmla="*/ 18694240 w 18719473"/>
              <a:gd name="connsiteY5" fmla="*/ 7047815 h 7047815"/>
              <a:gd name="connsiteX6" fmla="*/ 0 w 18719473"/>
              <a:gd name="connsiteY6" fmla="*/ 7022954 h 7047815"/>
              <a:gd name="connsiteX7" fmla="*/ 31040 w 18719473"/>
              <a:gd name="connsiteY7" fmla="*/ 13737 h 7047815"/>
              <a:gd name="connsiteX0" fmla="*/ 31040 w 18719473"/>
              <a:gd name="connsiteY0" fmla="*/ 13737 h 7047815"/>
              <a:gd name="connsiteX1" fmla="*/ 16472961 w 18719473"/>
              <a:gd name="connsiteY1" fmla="*/ 0 h 7047815"/>
              <a:gd name="connsiteX2" fmla="*/ 17029347 w 18719473"/>
              <a:gd name="connsiteY2" fmla="*/ 420602 h 7047815"/>
              <a:gd name="connsiteX3" fmla="*/ 17487556 w 18719473"/>
              <a:gd name="connsiteY3" fmla="*/ 14439 h 7047815"/>
              <a:gd name="connsiteX4" fmla="*/ 18712309 w 18719473"/>
              <a:gd name="connsiteY4" fmla="*/ 15745 h 7047815"/>
              <a:gd name="connsiteX5" fmla="*/ 18694240 w 18719473"/>
              <a:gd name="connsiteY5" fmla="*/ 7047815 h 7047815"/>
              <a:gd name="connsiteX6" fmla="*/ 0 w 18719473"/>
              <a:gd name="connsiteY6" fmla="*/ 7022954 h 7047815"/>
              <a:gd name="connsiteX7" fmla="*/ 31040 w 18719473"/>
              <a:gd name="connsiteY7" fmla="*/ 13737 h 7047815"/>
              <a:gd name="connsiteX0" fmla="*/ 31040 w 18719473"/>
              <a:gd name="connsiteY0" fmla="*/ 0 h 7034078"/>
              <a:gd name="connsiteX1" fmla="*/ 16434404 w 18719473"/>
              <a:gd name="connsiteY1" fmla="*/ 13466 h 7034078"/>
              <a:gd name="connsiteX2" fmla="*/ 17029347 w 18719473"/>
              <a:gd name="connsiteY2" fmla="*/ 406865 h 7034078"/>
              <a:gd name="connsiteX3" fmla="*/ 17487556 w 18719473"/>
              <a:gd name="connsiteY3" fmla="*/ 702 h 7034078"/>
              <a:gd name="connsiteX4" fmla="*/ 18712309 w 18719473"/>
              <a:gd name="connsiteY4" fmla="*/ 2008 h 7034078"/>
              <a:gd name="connsiteX5" fmla="*/ 18694240 w 18719473"/>
              <a:gd name="connsiteY5" fmla="*/ 7034078 h 7034078"/>
              <a:gd name="connsiteX6" fmla="*/ 0 w 18719473"/>
              <a:gd name="connsiteY6" fmla="*/ 7009217 h 7034078"/>
              <a:gd name="connsiteX7" fmla="*/ 31040 w 18719473"/>
              <a:gd name="connsiteY7" fmla="*/ 0 h 7034078"/>
              <a:gd name="connsiteX0" fmla="*/ 31040 w 18719473"/>
              <a:gd name="connsiteY0" fmla="*/ 135 h 7034213"/>
              <a:gd name="connsiteX1" fmla="*/ 16434404 w 18719473"/>
              <a:gd name="connsiteY1" fmla="*/ 0 h 7034213"/>
              <a:gd name="connsiteX2" fmla="*/ 17029347 w 18719473"/>
              <a:gd name="connsiteY2" fmla="*/ 407000 h 7034213"/>
              <a:gd name="connsiteX3" fmla="*/ 17487556 w 18719473"/>
              <a:gd name="connsiteY3" fmla="*/ 837 h 7034213"/>
              <a:gd name="connsiteX4" fmla="*/ 18712309 w 18719473"/>
              <a:gd name="connsiteY4" fmla="*/ 2143 h 7034213"/>
              <a:gd name="connsiteX5" fmla="*/ 18694240 w 18719473"/>
              <a:gd name="connsiteY5" fmla="*/ 7034213 h 7034213"/>
              <a:gd name="connsiteX6" fmla="*/ 0 w 18719473"/>
              <a:gd name="connsiteY6" fmla="*/ 7009352 h 7034213"/>
              <a:gd name="connsiteX7" fmla="*/ 31040 w 18719473"/>
              <a:gd name="connsiteY7" fmla="*/ 135 h 7034213"/>
              <a:gd name="connsiteX0" fmla="*/ 31040 w 18719473"/>
              <a:gd name="connsiteY0" fmla="*/ 135 h 7034213"/>
              <a:gd name="connsiteX1" fmla="*/ 16318731 w 18719473"/>
              <a:gd name="connsiteY1" fmla="*/ 0 h 7034213"/>
              <a:gd name="connsiteX2" fmla="*/ 17029347 w 18719473"/>
              <a:gd name="connsiteY2" fmla="*/ 407000 h 7034213"/>
              <a:gd name="connsiteX3" fmla="*/ 17487556 w 18719473"/>
              <a:gd name="connsiteY3" fmla="*/ 837 h 7034213"/>
              <a:gd name="connsiteX4" fmla="*/ 18712309 w 18719473"/>
              <a:gd name="connsiteY4" fmla="*/ 2143 h 7034213"/>
              <a:gd name="connsiteX5" fmla="*/ 18694240 w 18719473"/>
              <a:gd name="connsiteY5" fmla="*/ 7034213 h 7034213"/>
              <a:gd name="connsiteX6" fmla="*/ 0 w 18719473"/>
              <a:gd name="connsiteY6" fmla="*/ 7009352 h 7034213"/>
              <a:gd name="connsiteX7" fmla="*/ 31040 w 18719473"/>
              <a:gd name="connsiteY7" fmla="*/ 135 h 7034213"/>
              <a:gd name="connsiteX0" fmla="*/ 31040 w 18719473"/>
              <a:gd name="connsiteY0" fmla="*/ 135 h 7034213"/>
              <a:gd name="connsiteX1" fmla="*/ 16318731 w 18719473"/>
              <a:gd name="connsiteY1" fmla="*/ 0 h 7034213"/>
              <a:gd name="connsiteX2" fmla="*/ 16971511 w 18719473"/>
              <a:gd name="connsiteY2" fmla="*/ 406999 h 7034213"/>
              <a:gd name="connsiteX3" fmla="*/ 17487556 w 18719473"/>
              <a:gd name="connsiteY3" fmla="*/ 837 h 7034213"/>
              <a:gd name="connsiteX4" fmla="*/ 18712309 w 18719473"/>
              <a:gd name="connsiteY4" fmla="*/ 2143 h 7034213"/>
              <a:gd name="connsiteX5" fmla="*/ 18694240 w 18719473"/>
              <a:gd name="connsiteY5" fmla="*/ 7034213 h 7034213"/>
              <a:gd name="connsiteX6" fmla="*/ 0 w 18719473"/>
              <a:gd name="connsiteY6" fmla="*/ 7009352 h 7034213"/>
              <a:gd name="connsiteX7" fmla="*/ 31040 w 18719473"/>
              <a:gd name="connsiteY7" fmla="*/ 135 h 703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19473" h="7034213">
                <a:moveTo>
                  <a:pt x="31040" y="135"/>
                </a:moveTo>
                <a:lnTo>
                  <a:pt x="16318731" y="0"/>
                </a:lnTo>
                <a:lnTo>
                  <a:pt x="16971511" y="406999"/>
                </a:lnTo>
                <a:lnTo>
                  <a:pt x="17487556" y="837"/>
                </a:lnTo>
                <a:lnTo>
                  <a:pt x="18712309" y="2143"/>
                </a:lnTo>
                <a:cubicBezTo>
                  <a:pt x="18733582" y="1708257"/>
                  <a:pt x="18701394" y="6001113"/>
                  <a:pt x="18694240" y="7034213"/>
                </a:cubicBezTo>
                <a:lnTo>
                  <a:pt x="0" y="7009352"/>
                </a:lnTo>
                <a:cubicBezTo>
                  <a:pt x="9644" y="5587685"/>
                  <a:pt x="4638" y="1806890"/>
                  <a:pt x="31040" y="1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ltGray">
          <a:xfrm>
            <a:off x="416691" y="1524549"/>
            <a:ext cx="7525791" cy="4342500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206375" dist="38100" algn="l" rotWithShape="0">
              <a:prstClr val="black">
                <a:alpha val="83000"/>
              </a:prstClr>
            </a:outerShdw>
          </a:effectLst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 noProof="0" smtClean="0"/>
              <a:t>Click to add text</a:t>
            </a:r>
            <a:br>
              <a:rPr lang="en-GB" noProof="0" smtClean="0"/>
            </a:br>
            <a:endParaRPr lang="en-GB" noProof="0"/>
          </a:p>
        </p:txBody>
      </p:sp>
      <p:sp>
        <p:nvSpPr>
          <p:cNvPr id="4" name="Tijdelijke aanduiding voor dianummer 5"/>
          <p:cNvSpPr txBox="1">
            <a:spLocks/>
          </p:cNvSpPr>
          <p:nvPr/>
        </p:nvSpPr>
        <p:spPr>
          <a:xfrm>
            <a:off x="-765567" y="5288468"/>
            <a:ext cx="2133600" cy="30427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457200" rtl="0" eaLnBrk="1" latinLnBrk="0" hangingPunct="1">
              <a:defRPr sz="900" kern="1200">
                <a:solidFill>
                  <a:srgbClr val="0099C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71D7605-1008-454B-8CEA-01CEFD2483E5}" type="slidenum">
              <a:rPr lang="en-GB" noProof="0" smtClean="0">
                <a:solidFill>
                  <a:schemeClr val="bg1"/>
                </a:solidFill>
              </a:rPr>
              <a:pPr algn="ctr"/>
              <a:t>‹nr.›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bove a picture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ltGray">
          <a:xfrm>
            <a:off x="947815" y="2789464"/>
            <a:ext cx="7525791" cy="1009196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206375" dist="38100" algn="l" rotWithShape="0">
              <a:prstClr val="black">
                <a:alpha val="83000"/>
              </a:prstClr>
            </a:outerShdw>
          </a:effectLst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 noProof="0" smtClean="0"/>
              <a:t>Click to add text</a:t>
            </a:r>
            <a:endParaRPr lang="en-GB" noProof="0"/>
          </a:p>
        </p:txBody>
      </p:sp>
      <p:sp>
        <p:nvSpPr>
          <p:cNvPr id="4" name="Tijdelijke aanduiding voor dianummer 5"/>
          <p:cNvSpPr txBox="1">
            <a:spLocks/>
          </p:cNvSpPr>
          <p:nvPr/>
        </p:nvSpPr>
        <p:spPr>
          <a:xfrm>
            <a:off x="-765567" y="5288468"/>
            <a:ext cx="2133600" cy="30427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457200" rtl="0" eaLnBrk="1" latinLnBrk="0" hangingPunct="1">
              <a:defRPr sz="900" kern="1200">
                <a:solidFill>
                  <a:srgbClr val="0099C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71D7605-1008-454B-8CEA-01CEFD2483E5}" type="slidenum">
              <a:rPr lang="en-GB" noProof="0" smtClean="0">
                <a:solidFill>
                  <a:schemeClr val="bg1"/>
                </a:solidFill>
              </a:rPr>
              <a:pPr algn="ctr"/>
              <a:t>‹nr.›</a:t>
            </a:fld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6" name="Tijdelijke aanduiding voor afbeelding 6"/>
          <p:cNvSpPr>
            <a:spLocks noGrp="1"/>
          </p:cNvSpPr>
          <p:nvPr>
            <p:ph type="pic" sz="quarter" idx="12" hasCustomPrompt="1"/>
          </p:nvPr>
        </p:nvSpPr>
        <p:spPr bwMode="auto">
          <a:xfrm>
            <a:off x="0" y="832206"/>
            <a:ext cx="9203157" cy="4901470"/>
          </a:xfrm>
          <a:custGeom>
            <a:avLst/>
            <a:gdLst>
              <a:gd name="T0" fmla="*/ 63 w 7808562"/>
              <a:gd name="T1" fmla="*/ 0 h 6925674"/>
              <a:gd name="T2" fmla="*/ 1342410 w 7808562"/>
              <a:gd name="T3" fmla="*/ 12911 h 6925674"/>
              <a:gd name="T4" fmla="*/ 1592162 w 7808562"/>
              <a:gd name="T5" fmla="*/ 361897 h 6925674"/>
              <a:gd name="T6" fmla="*/ 1593947 w 7808562"/>
              <a:gd name="T7" fmla="*/ 1881171 h 6925674"/>
              <a:gd name="T8" fmla="*/ 1395714 w 7808562"/>
              <a:gd name="T9" fmla="*/ 2234516 h 6925674"/>
              <a:gd name="T10" fmla="*/ 13413 w 7808562"/>
              <a:gd name="T11" fmla="*/ 2231692 h 6925674"/>
              <a:gd name="T12" fmla="*/ 63 w 7808562"/>
              <a:gd name="T13" fmla="*/ 0 h 69256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310 w 7808562"/>
              <a:gd name="connsiteY0" fmla="*/ 0 h 6925676"/>
              <a:gd name="connsiteX1" fmla="*/ 6574615 w 7808562"/>
              <a:gd name="connsiteY1" fmla="*/ 39986 h 6925676"/>
              <a:gd name="connsiteX2" fmla="*/ 7797802 w 7808562"/>
              <a:gd name="connsiteY2" fmla="*/ 1048687 h 6925676"/>
              <a:gd name="connsiteX3" fmla="*/ 7806547 w 7808562"/>
              <a:gd name="connsiteY3" fmla="*/ 5825942 h 6925676"/>
              <a:gd name="connsiteX4" fmla="*/ 6835675 w 7808562"/>
              <a:gd name="connsiteY4" fmla="*/ 6920243 h 6925676"/>
              <a:gd name="connsiteX5" fmla="*/ 65693 w 7808562"/>
              <a:gd name="connsiteY5" fmla="*/ 6911496 h 6925676"/>
              <a:gd name="connsiteX6" fmla="*/ 310 w 7808562"/>
              <a:gd name="connsiteY6" fmla="*/ 0 h 6925676"/>
              <a:gd name="connsiteX0" fmla="*/ 310 w 7806628"/>
              <a:gd name="connsiteY0" fmla="*/ 0 h 6925674"/>
              <a:gd name="connsiteX1" fmla="*/ 6574615 w 7806628"/>
              <a:gd name="connsiteY1" fmla="*/ 39986 h 6925674"/>
              <a:gd name="connsiteX2" fmla="*/ 7806547 w 7806628"/>
              <a:gd name="connsiteY2" fmla="*/ 5825942 h 6925674"/>
              <a:gd name="connsiteX3" fmla="*/ 6835675 w 7806628"/>
              <a:gd name="connsiteY3" fmla="*/ 6920243 h 6925674"/>
              <a:gd name="connsiteX4" fmla="*/ 65693 w 7806628"/>
              <a:gd name="connsiteY4" fmla="*/ 6911496 h 6925674"/>
              <a:gd name="connsiteX5" fmla="*/ 310 w 7806628"/>
              <a:gd name="connsiteY5" fmla="*/ 0 h 6925674"/>
              <a:gd name="connsiteX0" fmla="*/ 310 w 7819718"/>
              <a:gd name="connsiteY0" fmla="*/ 8079 h 6933755"/>
              <a:gd name="connsiteX1" fmla="*/ 6816334 w 7819718"/>
              <a:gd name="connsiteY1" fmla="*/ 0 h 6933755"/>
              <a:gd name="connsiteX2" fmla="*/ 7806547 w 7819718"/>
              <a:gd name="connsiteY2" fmla="*/ 5834021 h 6933755"/>
              <a:gd name="connsiteX3" fmla="*/ 6835675 w 7819718"/>
              <a:gd name="connsiteY3" fmla="*/ 6928322 h 6933755"/>
              <a:gd name="connsiteX4" fmla="*/ 65693 w 7819718"/>
              <a:gd name="connsiteY4" fmla="*/ 6919575 h 6933755"/>
              <a:gd name="connsiteX5" fmla="*/ 310 w 7819718"/>
              <a:gd name="connsiteY5" fmla="*/ 8079 h 6933755"/>
              <a:gd name="connsiteX0" fmla="*/ 310 w 7806628"/>
              <a:gd name="connsiteY0" fmla="*/ 8079 h 6933753"/>
              <a:gd name="connsiteX1" fmla="*/ 6816334 w 7806628"/>
              <a:gd name="connsiteY1" fmla="*/ 0 h 6933753"/>
              <a:gd name="connsiteX2" fmla="*/ 7806547 w 7806628"/>
              <a:gd name="connsiteY2" fmla="*/ 5834021 h 6933753"/>
              <a:gd name="connsiteX3" fmla="*/ 6835675 w 7806628"/>
              <a:gd name="connsiteY3" fmla="*/ 6928322 h 6933753"/>
              <a:gd name="connsiteX4" fmla="*/ 65693 w 7806628"/>
              <a:gd name="connsiteY4" fmla="*/ 6919575 h 6933753"/>
              <a:gd name="connsiteX5" fmla="*/ 310 w 7806628"/>
              <a:gd name="connsiteY5" fmla="*/ 8079 h 6933753"/>
              <a:gd name="connsiteX0" fmla="*/ 310 w 7675153"/>
              <a:gd name="connsiteY0" fmla="*/ 8079 h 6933755"/>
              <a:gd name="connsiteX1" fmla="*/ 6816334 w 7675153"/>
              <a:gd name="connsiteY1" fmla="*/ 0 h 6933755"/>
              <a:gd name="connsiteX2" fmla="*/ 6835675 w 7675153"/>
              <a:gd name="connsiteY2" fmla="*/ 6928322 h 6933755"/>
              <a:gd name="connsiteX3" fmla="*/ 65693 w 7675153"/>
              <a:gd name="connsiteY3" fmla="*/ 6919575 h 6933755"/>
              <a:gd name="connsiteX4" fmla="*/ 310 w 7675153"/>
              <a:gd name="connsiteY4" fmla="*/ 8079 h 6933755"/>
              <a:gd name="connsiteX0" fmla="*/ 310 w 7343338"/>
              <a:gd name="connsiteY0" fmla="*/ 8079 h 6933753"/>
              <a:gd name="connsiteX1" fmla="*/ 6816334 w 7343338"/>
              <a:gd name="connsiteY1" fmla="*/ 0 h 6933753"/>
              <a:gd name="connsiteX2" fmla="*/ 6835675 w 7343338"/>
              <a:gd name="connsiteY2" fmla="*/ 6928322 h 6933753"/>
              <a:gd name="connsiteX3" fmla="*/ 65693 w 7343338"/>
              <a:gd name="connsiteY3" fmla="*/ 6919575 h 6933753"/>
              <a:gd name="connsiteX4" fmla="*/ 310 w 7343338"/>
              <a:gd name="connsiteY4" fmla="*/ 8079 h 6933753"/>
              <a:gd name="connsiteX0" fmla="*/ 310 w 6865449"/>
              <a:gd name="connsiteY0" fmla="*/ 8079 h 6933755"/>
              <a:gd name="connsiteX1" fmla="*/ 6816334 w 6865449"/>
              <a:gd name="connsiteY1" fmla="*/ 0 h 6933755"/>
              <a:gd name="connsiteX2" fmla="*/ 6835675 w 6865449"/>
              <a:gd name="connsiteY2" fmla="*/ 6928322 h 6933755"/>
              <a:gd name="connsiteX3" fmla="*/ 65693 w 6865449"/>
              <a:gd name="connsiteY3" fmla="*/ 6919575 h 6933755"/>
              <a:gd name="connsiteX4" fmla="*/ 310 w 6865449"/>
              <a:gd name="connsiteY4" fmla="*/ 8079 h 6933755"/>
              <a:gd name="connsiteX0" fmla="*/ 310 w 6865449"/>
              <a:gd name="connsiteY0" fmla="*/ 8079 h 6933753"/>
              <a:gd name="connsiteX1" fmla="*/ 6816334 w 6865449"/>
              <a:gd name="connsiteY1" fmla="*/ 0 h 6933753"/>
              <a:gd name="connsiteX2" fmla="*/ 6835675 w 6865449"/>
              <a:gd name="connsiteY2" fmla="*/ 6928322 h 6933753"/>
              <a:gd name="connsiteX3" fmla="*/ 65693 w 6865449"/>
              <a:gd name="connsiteY3" fmla="*/ 6919575 h 6933753"/>
              <a:gd name="connsiteX4" fmla="*/ 310 w 6865449"/>
              <a:gd name="connsiteY4" fmla="*/ 8079 h 6933753"/>
              <a:gd name="connsiteX0" fmla="*/ 310 w 6838693"/>
              <a:gd name="connsiteY0" fmla="*/ 8079 h 6933755"/>
              <a:gd name="connsiteX1" fmla="*/ 6816334 w 6838693"/>
              <a:gd name="connsiteY1" fmla="*/ 0 h 6933755"/>
              <a:gd name="connsiteX2" fmla="*/ 6835675 w 6838693"/>
              <a:gd name="connsiteY2" fmla="*/ 6928322 h 6933755"/>
              <a:gd name="connsiteX3" fmla="*/ 65693 w 6838693"/>
              <a:gd name="connsiteY3" fmla="*/ 6919575 h 6933755"/>
              <a:gd name="connsiteX4" fmla="*/ 310 w 6838693"/>
              <a:gd name="connsiteY4" fmla="*/ 8079 h 6933755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55727 w 7328727"/>
              <a:gd name="connsiteY3" fmla="*/ 6919575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93248 w 7328727"/>
              <a:gd name="connsiteY3" fmla="*/ 6919576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86357 w 7324740"/>
              <a:gd name="connsiteY0" fmla="*/ 8079 h 6933754"/>
              <a:gd name="connsiteX1" fmla="*/ 7302381 w 7324740"/>
              <a:gd name="connsiteY1" fmla="*/ 0 h 6933754"/>
              <a:gd name="connsiteX2" fmla="*/ 7321722 w 7324740"/>
              <a:gd name="connsiteY2" fmla="*/ 6928322 h 6933754"/>
              <a:gd name="connsiteX3" fmla="*/ 589261 w 7324740"/>
              <a:gd name="connsiteY3" fmla="*/ 6919576 h 6933754"/>
              <a:gd name="connsiteX4" fmla="*/ 537987 w 7324740"/>
              <a:gd name="connsiteY4" fmla="*/ 5816805 h 6933754"/>
              <a:gd name="connsiteX5" fmla="*/ 486357 w 7324740"/>
              <a:gd name="connsiteY5" fmla="*/ 8079 h 6933754"/>
              <a:gd name="connsiteX0" fmla="*/ 410717 w 7249100"/>
              <a:gd name="connsiteY0" fmla="*/ 8079 h 6933754"/>
              <a:gd name="connsiteX1" fmla="*/ 7226741 w 7249100"/>
              <a:gd name="connsiteY1" fmla="*/ 0 h 6933754"/>
              <a:gd name="connsiteX2" fmla="*/ 7246082 w 7249100"/>
              <a:gd name="connsiteY2" fmla="*/ 6928322 h 6933754"/>
              <a:gd name="connsiteX3" fmla="*/ 513621 w 7249100"/>
              <a:gd name="connsiteY3" fmla="*/ 6919576 h 6933754"/>
              <a:gd name="connsiteX4" fmla="*/ 462347 w 7249100"/>
              <a:gd name="connsiteY4" fmla="*/ 5816805 h 6933754"/>
              <a:gd name="connsiteX5" fmla="*/ 410717 w 7249100"/>
              <a:gd name="connsiteY5" fmla="*/ 8079 h 6933754"/>
              <a:gd name="connsiteX0" fmla="*/ 291981 w 7130364"/>
              <a:gd name="connsiteY0" fmla="*/ 8079 h 7255016"/>
              <a:gd name="connsiteX1" fmla="*/ 7108005 w 7130364"/>
              <a:gd name="connsiteY1" fmla="*/ 0 h 7255016"/>
              <a:gd name="connsiteX2" fmla="*/ 7127346 w 7130364"/>
              <a:gd name="connsiteY2" fmla="*/ 6928322 h 7255016"/>
              <a:gd name="connsiteX3" fmla="*/ 563735 w 7130364"/>
              <a:gd name="connsiteY3" fmla="*/ 7254995 h 7255016"/>
              <a:gd name="connsiteX4" fmla="*/ 343611 w 7130364"/>
              <a:gd name="connsiteY4" fmla="*/ 5816805 h 7255016"/>
              <a:gd name="connsiteX5" fmla="*/ 291981 w 7130364"/>
              <a:gd name="connsiteY5" fmla="*/ 8079 h 7255016"/>
              <a:gd name="connsiteX0" fmla="*/ 285946 w 7124329"/>
              <a:gd name="connsiteY0" fmla="*/ 8079 h 7255015"/>
              <a:gd name="connsiteX1" fmla="*/ 7101970 w 7124329"/>
              <a:gd name="connsiteY1" fmla="*/ 0 h 7255015"/>
              <a:gd name="connsiteX2" fmla="*/ 7121311 w 7124329"/>
              <a:gd name="connsiteY2" fmla="*/ 6928322 h 7255015"/>
              <a:gd name="connsiteX3" fmla="*/ 557700 w 7124329"/>
              <a:gd name="connsiteY3" fmla="*/ 7254995 h 7255015"/>
              <a:gd name="connsiteX4" fmla="*/ 356338 w 7124329"/>
              <a:gd name="connsiteY4" fmla="*/ 5774878 h 7255015"/>
              <a:gd name="connsiteX5" fmla="*/ 285946 w 7124329"/>
              <a:gd name="connsiteY5" fmla="*/ 8079 h 7255015"/>
              <a:gd name="connsiteX0" fmla="*/ 186927 w 7025310"/>
              <a:gd name="connsiteY0" fmla="*/ 8079 h 7255015"/>
              <a:gd name="connsiteX1" fmla="*/ 7002951 w 7025310"/>
              <a:gd name="connsiteY1" fmla="*/ 0 h 7255015"/>
              <a:gd name="connsiteX2" fmla="*/ 7022292 w 7025310"/>
              <a:gd name="connsiteY2" fmla="*/ 6928322 h 7255015"/>
              <a:gd name="connsiteX3" fmla="*/ 458681 w 7025310"/>
              <a:gd name="connsiteY3" fmla="*/ 7254995 h 7255015"/>
              <a:gd name="connsiteX4" fmla="*/ 257319 w 7025310"/>
              <a:gd name="connsiteY4" fmla="*/ 5774878 h 7255015"/>
              <a:gd name="connsiteX5" fmla="*/ 186927 w 7025310"/>
              <a:gd name="connsiteY5" fmla="*/ 8079 h 7255015"/>
              <a:gd name="connsiteX0" fmla="*/ 254832 w 7093215"/>
              <a:gd name="connsiteY0" fmla="*/ 8079 h 7255015"/>
              <a:gd name="connsiteX1" fmla="*/ 7070856 w 7093215"/>
              <a:gd name="connsiteY1" fmla="*/ 0 h 7255015"/>
              <a:gd name="connsiteX2" fmla="*/ 7090197 w 7093215"/>
              <a:gd name="connsiteY2" fmla="*/ 6928322 h 7255015"/>
              <a:gd name="connsiteX3" fmla="*/ 526586 w 7093215"/>
              <a:gd name="connsiteY3" fmla="*/ 7254995 h 7255015"/>
              <a:gd name="connsiteX4" fmla="*/ 388457 w 7093215"/>
              <a:gd name="connsiteY4" fmla="*/ 6089967 h 7255015"/>
              <a:gd name="connsiteX5" fmla="*/ 325224 w 7093215"/>
              <a:gd name="connsiteY5" fmla="*/ 5774878 h 7255015"/>
              <a:gd name="connsiteX6" fmla="*/ 254832 w 7093215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238752 w 7077135"/>
              <a:gd name="connsiteY0" fmla="*/ 8079 h 7255015"/>
              <a:gd name="connsiteX1" fmla="*/ 7054776 w 7077135"/>
              <a:gd name="connsiteY1" fmla="*/ 0 h 7255015"/>
              <a:gd name="connsiteX2" fmla="*/ 7074117 w 7077135"/>
              <a:gd name="connsiteY2" fmla="*/ 6928322 h 7255015"/>
              <a:gd name="connsiteX3" fmla="*/ 510506 w 7077135"/>
              <a:gd name="connsiteY3" fmla="*/ 7254995 h 7255015"/>
              <a:gd name="connsiteX4" fmla="*/ 466182 w 7077135"/>
              <a:gd name="connsiteY4" fmla="*/ 6456832 h 7255015"/>
              <a:gd name="connsiteX5" fmla="*/ 747599 w 7077135"/>
              <a:gd name="connsiteY5" fmla="*/ 6121412 h 7255015"/>
              <a:gd name="connsiteX6" fmla="*/ 309144 w 7077135"/>
              <a:gd name="connsiteY6" fmla="*/ 5774878 h 7255015"/>
              <a:gd name="connsiteX7" fmla="*/ 238752 w 7077135"/>
              <a:gd name="connsiteY7" fmla="*/ 8079 h 7255015"/>
              <a:gd name="connsiteX0" fmla="*/ 272287 w 7110670"/>
              <a:gd name="connsiteY0" fmla="*/ 8079 h 7255015"/>
              <a:gd name="connsiteX1" fmla="*/ 7088311 w 7110670"/>
              <a:gd name="connsiteY1" fmla="*/ 0 h 7255015"/>
              <a:gd name="connsiteX2" fmla="*/ 7107652 w 7110670"/>
              <a:gd name="connsiteY2" fmla="*/ 6928322 h 7255015"/>
              <a:gd name="connsiteX3" fmla="*/ 544041 w 7110670"/>
              <a:gd name="connsiteY3" fmla="*/ 7254995 h 7255015"/>
              <a:gd name="connsiteX4" fmla="*/ 387150 w 7110670"/>
              <a:gd name="connsiteY4" fmla="*/ 6435868 h 7255015"/>
              <a:gd name="connsiteX5" fmla="*/ 781134 w 7110670"/>
              <a:gd name="connsiteY5" fmla="*/ 6121412 h 7255015"/>
              <a:gd name="connsiteX6" fmla="*/ 342679 w 7110670"/>
              <a:gd name="connsiteY6" fmla="*/ 5774878 h 7255015"/>
              <a:gd name="connsiteX7" fmla="*/ 272287 w 7110670"/>
              <a:gd name="connsiteY7" fmla="*/ 8079 h 7255015"/>
              <a:gd name="connsiteX0" fmla="*/ 272287 w 7110670"/>
              <a:gd name="connsiteY0" fmla="*/ 8079 h 7255016"/>
              <a:gd name="connsiteX1" fmla="*/ 7088311 w 7110670"/>
              <a:gd name="connsiteY1" fmla="*/ 0 h 7255016"/>
              <a:gd name="connsiteX2" fmla="*/ 7107652 w 7110670"/>
              <a:gd name="connsiteY2" fmla="*/ 6928322 h 7255016"/>
              <a:gd name="connsiteX3" fmla="*/ 544042 w 7110670"/>
              <a:gd name="connsiteY3" fmla="*/ 7254996 h 7255016"/>
              <a:gd name="connsiteX4" fmla="*/ 387150 w 7110670"/>
              <a:gd name="connsiteY4" fmla="*/ 6435868 h 7255016"/>
              <a:gd name="connsiteX5" fmla="*/ 781134 w 7110670"/>
              <a:gd name="connsiteY5" fmla="*/ 6121412 h 7255016"/>
              <a:gd name="connsiteX6" fmla="*/ 342679 w 7110670"/>
              <a:gd name="connsiteY6" fmla="*/ 5774878 h 7255016"/>
              <a:gd name="connsiteX7" fmla="*/ 272287 w 7110670"/>
              <a:gd name="connsiteY7" fmla="*/ 8079 h 7255016"/>
              <a:gd name="connsiteX0" fmla="*/ 285166 w 7123549"/>
              <a:gd name="connsiteY0" fmla="*/ 8079 h 6961778"/>
              <a:gd name="connsiteX1" fmla="*/ 7101190 w 7123549"/>
              <a:gd name="connsiteY1" fmla="*/ 0 h 6961778"/>
              <a:gd name="connsiteX2" fmla="*/ 7120531 w 7123549"/>
              <a:gd name="connsiteY2" fmla="*/ 6928322 h 6961778"/>
              <a:gd name="connsiteX3" fmla="*/ 538159 w 7123549"/>
              <a:gd name="connsiteY3" fmla="*/ 6961504 h 6961778"/>
              <a:gd name="connsiteX4" fmla="*/ 400029 w 7123549"/>
              <a:gd name="connsiteY4" fmla="*/ 6435868 h 6961778"/>
              <a:gd name="connsiteX5" fmla="*/ 794013 w 7123549"/>
              <a:gd name="connsiteY5" fmla="*/ 6121412 h 6961778"/>
              <a:gd name="connsiteX6" fmla="*/ 355558 w 7123549"/>
              <a:gd name="connsiteY6" fmla="*/ 5774878 h 6961778"/>
              <a:gd name="connsiteX7" fmla="*/ 285166 w 7123549"/>
              <a:gd name="connsiteY7" fmla="*/ 8079 h 6961778"/>
              <a:gd name="connsiteX0" fmla="*/ 1 w 6838384"/>
              <a:gd name="connsiteY0" fmla="*/ 8079 h 6961778"/>
              <a:gd name="connsiteX1" fmla="*/ 6816025 w 6838384"/>
              <a:gd name="connsiteY1" fmla="*/ 0 h 6961778"/>
              <a:gd name="connsiteX2" fmla="*/ 6835366 w 6838384"/>
              <a:gd name="connsiteY2" fmla="*/ 6928322 h 6961778"/>
              <a:gd name="connsiteX3" fmla="*/ 252994 w 6838384"/>
              <a:gd name="connsiteY3" fmla="*/ 6961504 h 6961778"/>
              <a:gd name="connsiteX4" fmla="*/ 114864 w 6838384"/>
              <a:gd name="connsiteY4" fmla="*/ 6435868 h 6961778"/>
              <a:gd name="connsiteX5" fmla="*/ 508848 w 6838384"/>
              <a:gd name="connsiteY5" fmla="*/ 6121412 h 6961778"/>
              <a:gd name="connsiteX6" fmla="*/ 70393 w 6838384"/>
              <a:gd name="connsiteY6" fmla="*/ 5774878 h 6961778"/>
              <a:gd name="connsiteX7" fmla="*/ 1 w 6838384"/>
              <a:gd name="connsiteY7" fmla="*/ 8079 h 6961778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70393 w 6838384"/>
              <a:gd name="connsiteY6" fmla="*/ 5774878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31964 w 6838384"/>
              <a:gd name="connsiteY5" fmla="*/ 6139669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0 w 6838384"/>
              <a:gd name="connsiteY0" fmla="*/ 0 h 6944742"/>
              <a:gd name="connsiteX1" fmla="*/ 6816025 w 6838384"/>
              <a:gd name="connsiteY1" fmla="*/ 2696 h 6944742"/>
              <a:gd name="connsiteX2" fmla="*/ 6835366 w 6838384"/>
              <a:gd name="connsiteY2" fmla="*/ 6931018 h 6944742"/>
              <a:gd name="connsiteX3" fmla="*/ 65384 w 6838384"/>
              <a:gd name="connsiteY3" fmla="*/ 6943236 h 6944742"/>
              <a:gd name="connsiteX4" fmla="*/ 68572 w 6838384"/>
              <a:gd name="connsiteY4" fmla="*/ 6405548 h 6944742"/>
              <a:gd name="connsiteX5" fmla="*/ 518175 w 6838384"/>
              <a:gd name="connsiteY5" fmla="*/ 6157773 h 6944742"/>
              <a:gd name="connsiteX6" fmla="*/ 507851 w 6838384"/>
              <a:gd name="connsiteY6" fmla="*/ 6080631 h 6944742"/>
              <a:gd name="connsiteX7" fmla="*/ 60544 w 6838384"/>
              <a:gd name="connsiteY7" fmla="*/ 5810593 h 6944742"/>
              <a:gd name="connsiteX8" fmla="*/ 0 w 6838384"/>
              <a:gd name="connsiteY8" fmla="*/ 0 h 6944742"/>
              <a:gd name="connsiteX0" fmla="*/ 3477 w 6841861"/>
              <a:gd name="connsiteY0" fmla="*/ 0 h 6944742"/>
              <a:gd name="connsiteX1" fmla="*/ 6819502 w 6841861"/>
              <a:gd name="connsiteY1" fmla="*/ 2696 h 6944742"/>
              <a:gd name="connsiteX2" fmla="*/ 6838843 w 6841861"/>
              <a:gd name="connsiteY2" fmla="*/ 6931018 h 6944742"/>
              <a:gd name="connsiteX3" fmla="*/ 68861 w 6841861"/>
              <a:gd name="connsiteY3" fmla="*/ 6943236 h 6944742"/>
              <a:gd name="connsiteX4" fmla="*/ 72049 w 6841861"/>
              <a:gd name="connsiteY4" fmla="*/ 6405548 h 6944742"/>
              <a:gd name="connsiteX5" fmla="*/ 521652 w 6841861"/>
              <a:gd name="connsiteY5" fmla="*/ 6157773 h 6944742"/>
              <a:gd name="connsiteX6" fmla="*/ 511328 w 6841861"/>
              <a:gd name="connsiteY6" fmla="*/ 6080631 h 6944742"/>
              <a:gd name="connsiteX7" fmla="*/ 64021 w 6841861"/>
              <a:gd name="connsiteY7" fmla="*/ 5810593 h 6944742"/>
              <a:gd name="connsiteX8" fmla="*/ 3477 w 6841861"/>
              <a:gd name="connsiteY8" fmla="*/ 0 h 6944742"/>
              <a:gd name="connsiteX0" fmla="*/ 7794 w 6788325"/>
              <a:gd name="connsiteY0" fmla="*/ 0 h 6977067"/>
              <a:gd name="connsiteX1" fmla="*/ 6765966 w 6788325"/>
              <a:gd name="connsiteY1" fmla="*/ 35021 h 6977067"/>
              <a:gd name="connsiteX2" fmla="*/ 6785307 w 6788325"/>
              <a:gd name="connsiteY2" fmla="*/ 6963343 h 6977067"/>
              <a:gd name="connsiteX3" fmla="*/ 15325 w 6788325"/>
              <a:gd name="connsiteY3" fmla="*/ 6975561 h 6977067"/>
              <a:gd name="connsiteX4" fmla="*/ 18513 w 6788325"/>
              <a:gd name="connsiteY4" fmla="*/ 6437873 h 6977067"/>
              <a:gd name="connsiteX5" fmla="*/ 468116 w 6788325"/>
              <a:gd name="connsiteY5" fmla="*/ 6190098 h 6977067"/>
              <a:gd name="connsiteX6" fmla="*/ 457792 w 6788325"/>
              <a:gd name="connsiteY6" fmla="*/ 6112956 h 6977067"/>
              <a:gd name="connsiteX7" fmla="*/ 10485 w 6788325"/>
              <a:gd name="connsiteY7" fmla="*/ 5842918 h 6977067"/>
              <a:gd name="connsiteX8" fmla="*/ 7794 w 6788325"/>
              <a:gd name="connsiteY8" fmla="*/ 0 h 6977067"/>
              <a:gd name="connsiteX0" fmla="*/ 16595 w 6777841"/>
              <a:gd name="connsiteY0" fmla="*/ 8080 h 6942046"/>
              <a:gd name="connsiteX1" fmla="*/ 6755482 w 6777841"/>
              <a:gd name="connsiteY1" fmla="*/ 0 h 6942046"/>
              <a:gd name="connsiteX2" fmla="*/ 6774823 w 6777841"/>
              <a:gd name="connsiteY2" fmla="*/ 6928322 h 6942046"/>
              <a:gd name="connsiteX3" fmla="*/ 4841 w 6777841"/>
              <a:gd name="connsiteY3" fmla="*/ 6940540 h 6942046"/>
              <a:gd name="connsiteX4" fmla="*/ 8029 w 6777841"/>
              <a:gd name="connsiteY4" fmla="*/ 6402852 h 6942046"/>
              <a:gd name="connsiteX5" fmla="*/ 457632 w 6777841"/>
              <a:gd name="connsiteY5" fmla="*/ 6155077 h 6942046"/>
              <a:gd name="connsiteX6" fmla="*/ 447308 w 6777841"/>
              <a:gd name="connsiteY6" fmla="*/ 6077935 h 6942046"/>
              <a:gd name="connsiteX7" fmla="*/ 1 w 6777841"/>
              <a:gd name="connsiteY7" fmla="*/ 5807897 h 6942046"/>
              <a:gd name="connsiteX8" fmla="*/ 16595 w 6777841"/>
              <a:gd name="connsiteY8" fmla="*/ 8080 h 6942046"/>
              <a:gd name="connsiteX0" fmla="*/ 16595 w 6777841"/>
              <a:gd name="connsiteY0" fmla="*/ 61 h 7022813"/>
              <a:gd name="connsiteX1" fmla="*/ 6755482 w 6777841"/>
              <a:gd name="connsiteY1" fmla="*/ 80767 h 7022813"/>
              <a:gd name="connsiteX2" fmla="*/ 6774823 w 6777841"/>
              <a:gd name="connsiteY2" fmla="*/ 7009089 h 7022813"/>
              <a:gd name="connsiteX3" fmla="*/ 4841 w 6777841"/>
              <a:gd name="connsiteY3" fmla="*/ 7021307 h 7022813"/>
              <a:gd name="connsiteX4" fmla="*/ 8029 w 6777841"/>
              <a:gd name="connsiteY4" fmla="*/ 6483619 h 7022813"/>
              <a:gd name="connsiteX5" fmla="*/ 457632 w 6777841"/>
              <a:gd name="connsiteY5" fmla="*/ 6235844 h 7022813"/>
              <a:gd name="connsiteX6" fmla="*/ 447308 w 6777841"/>
              <a:gd name="connsiteY6" fmla="*/ 6158702 h 7022813"/>
              <a:gd name="connsiteX7" fmla="*/ 1 w 6777841"/>
              <a:gd name="connsiteY7" fmla="*/ 5888664 h 7022813"/>
              <a:gd name="connsiteX8" fmla="*/ 16595 w 6777841"/>
              <a:gd name="connsiteY8" fmla="*/ 61 h 7022813"/>
              <a:gd name="connsiteX0" fmla="*/ 16595 w 6777841"/>
              <a:gd name="connsiteY0" fmla="*/ 0 h 6978358"/>
              <a:gd name="connsiteX1" fmla="*/ 6755482 w 6777841"/>
              <a:gd name="connsiteY1" fmla="*/ 36312 h 6978358"/>
              <a:gd name="connsiteX2" fmla="*/ 6774823 w 6777841"/>
              <a:gd name="connsiteY2" fmla="*/ 6964634 h 6978358"/>
              <a:gd name="connsiteX3" fmla="*/ 4841 w 6777841"/>
              <a:gd name="connsiteY3" fmla="*/ 6976852 h 6978358"/>
              <a:gd name="connsiteX4" fmla="*/ 8029 w 6777841"/>
              <a:gd name="connsiteY4" fmla="*/ 6439164 h 6978358"/>
              <a:gd name="connsiteX5" fmla="*/ 457632 w 6777841"/>
              <a:gd name="connsiteY5" fmla="*/ 6191389 h 6978358"/>
              <a:gd name="connsiteX6" fmla="*/ 447308 w 6777841"/>
              <a:gd name="connsiteY6" fmla="*/ 6114247 h 6978358"/>
              <a:gd name="connsiteX7" fmla="*/ 1 w 6777841"/>
              <a:gd name="connsiteY7" fmla="*/ 5844209 h 6978358"/>
              <a:gd name="connsiteX8" fmla="*/ 16595 w 6777841"/>
              <a:gd name="connsiteY8" fmla="*/ 0 h 6978358"/>
              <a:gd name="connsiteX0" fmla="*/ 16595 w 6857816"/>
              <a:gd name="connsiteY0" fmla="*/ 0 h 6978358"/>
              <a:gd name="connsiteX1" fmla="*/ 6854689 w 6857816"/>
              <a:gd name="connsiteY1" fmla="*/ 91804 h 6978358"/>
              <a:gd name="connsiteX2" fmla="*/ 6774823 w 6857816"/>
              <a:gd name="connsiteY2" fmla="*/ 6964634 h 6978358"/>
              <a:gd name="connsiteX3" fmla="*/ 4841 w 6857816"/>
              <a:gd name="connsiteY3" fmla="*/ 6976852 h 6978358"/>
              <a:gd name="connsiteX4" fmla="*/ 8029 w 6857816"/>
              <a:gd name="connsiteY4" fmla="*/ 6439164 h 6978358"/>
              <a:gd name="connsiteX5" fmla="*/ 457632 w 6857816"/>
              <a:gd name="connsiteY5" fmla="*/ 6191389 h 6978358"/>
              <a:gd name="connsiteX6" fmla="*/ 447308 w 6857816"/>
              <a:gd name="connsiteY6" fmla="*/ 6114247 h 6978358"/>
              <a:gd name="connsiteX7" fmla="*/ 1 w 6857816"/>
              <a:gd name="connsiteY7" fmla="*/ 5844209 h 6978358"/>
              <a:gd name="connsiteX8" fmla="*/ 16595 w 6857816"/>
              <a:gd name="connsiteY8" fmla="*/ 0 h 6978358"/>
              <a:gd name="connsiteX0" fmla="*/ 16595 w 6857816"/>
              <a:gd name="connsiteY0" fmla="*/ 0 h 6978358"/>
              <a:gd name="connsiteX1" fmla="*/ 6854689 w 6857816"/>
              <a:gd name="connsiteY1" fmla="*/ 3017 h 6978358"/>
              <a:gd name="connsiteX2" fmla="*/ 6774823 w 6857816"/>
              <a:gd name="connsiteY2" fmla="*/ 6964634 h 6978358"/>
              <a:gd name="connsiteX3" fmla="*/ 4841 w 6857816"/>
              <a:gd name="connsiteY3" fmla="*/ 6976852 h 6978358"/>
              <a:gd name="connsiteX4" fmla="*/ 8029 w 6857816"/>
              <a:gd name="connsiteY4" fmla="*/ 6439164 h 6978358"/>
              <a:gd name="connsiteX5" fmla="*/ 457632 w 6857816"/>
              <a:gd name="connsiteY5" fmla="*/ 6191389 h 6978358"/>
              <a:gd name="connsiteX6" fmla="*/ 447308 w 6857816"/>
              <a:gd name="connsiteY6" fmla="*/ 6114247 h 6978358"/>
              <a:gd name="connsiteX7" fmla="*/ 1 w 6857816"/>
              <a:gd name="connsiteY7" fmla="*/ 5844209 h 6978358"/>
              <a:gd name="connsiteX8" fmla="*/ 16595 w 6857816"/>
              <a:gd name="connsiteY8" fmla="*/ 0 h 6978358"/>
              <a:gd name="connsiteX0" fmla="*/ 16595 w 6865772"/>
              <a:gd name="connsiteY0" fmla="*/ 0 h 7001852"/>
              <a:gd name="connsiteX1" fmla="*/ 6854689 w 6865772"/>
              <a:gd name="connsiteY1" fmla="*/ 3017 h 7001852"/>
              <a:gd name="connsiteX2" fmla="*/ 6854190 w 6865772"/>
              <a:gd name="connsiteY2" fmla="*/ 6997929 h 7001852"/>
              <a:gd name="connsiteX3" fmla="*/ 4841 w 6865772"/>
              <a:gd name="connsiteY3" fmla="*/ 6976852 h 7001852"/>
              <a:gd name="connsiteX4" fmla="*/ 8029 w 6865772"/>
              <a:gd name="connsiteY4" fmla="*/ 6439164 h 7001852"/>
              <a:gd name="connsiteX5" fmla="*/ 457632 w 6865772"/>
              <a:gd name="connsiteY5" fmla="*/ 6191389 h 7001852"/>
              <a:gd name="connsiteX6" fmla="*/ 447308 w 6865772"/>
              <a:gd name="connsiteY6" fmla="*/ 6114247 h 7001852"/>
              <a:gd name="connsiteX7" fmla="*/ 1 w 6865772"/>
              <a:gd name="connsiteY7" fmla="*/ 5844209 h 7001852"/>
              <a:gd name="connsiteX8" fmla="*/ 16595 w 6865772"/>
              <a:gd name="connsiteY8" fmla="*/ 0 h 7001852"/>
              <a:gd name="connsiteX0" fmla="*/ 16595 w 6858510"/>
              <a:gd name="connsiteY0" fmla="*/ 0 h 7031225"/>
              <a:gd name="connsiteX1" fmla="*/ 6854689 w 6858510"/>
              <a:gd name="connsiteY1" fmla="*/ 3017 h 7031225"/>
              <a:gd name="connsiteX2" fmla="*/ 6794664 w 6858510"/>
              <a:gd name="connsiteY2" fmla="*/ 7031225 h 7031225"/>
              <a:gd name="connsiteX3" fmla="*/ 4841 w 6858510"/>
              <a:gd name="connsiteY3" fmla="*/ 6976852 h 7031225"/>
              <a:gd name="connsiteX4" fmla="*/ 8029 w 6858510"/>
              <a:gd name="connsiteY4" fmla="*/ 6439164 h 7031225"/>
              <a:gd name="connsiteX5" fmla="*/ 457632 w 6858510"/>
              <a:gd name="connsiteY5" fmla="*/ 6191389 h 7031225"/>
              <a:gd name="connsiteX6" fmla="*/ 447308 w 6858510"/>
              <a:gd name="connsiteY6" fmla="*/ 6114247 h 7031225"/>
              <a:gd name="connsiteX7" fmla="*/ 1 w 6858510"/>
              <a:gd name="connsiteY7" fmla="*/ 5844209 h 7031225"/>
              <a:gd name="connsiteX8" fmla="*/ 16595 w 6858510"/>
              <a:gd name="connsiteY8" fmla="*/ 0 h 7031225"/>
              <a:gd name="connsiteX0" fmla="*/ 16595 w 6858510"/>
              <a:gd name="connsiteY0" fmla="*/ 0 h 6998862"/>
              <a:gd name="connsiteX1" fmla="*/ 6854689 w 6858510"/>
              <a:gd name="connsiteY1" fmla="*/ 3017 h 6998862"/>
              <a:gd name="connsiteX2" fmla="*/ 6794663 w 6858510"/>
              <a:gd name="connsiteY2" fmla="*/ 6998862 h 6998862"/>
              <a:gd name="connsiteX3" fmla="*/ 4841 w 6858510"/>
              <a:gd name="connsiteY3" fmla="*/ 6976852 h 6998862"/>
              <a:gd name="connsiteX4" fmla="*/ 8029 w 6858510"/>
              <a:gd name="connsiteY4" fmla="*/ 6439164 h 6998862"/>
              <a:gd name="connsiteX5" fmla="*/ 457632 w 6858510"/>
              <a:gd name="connsiteY5" fmla="*/ 6191389 h 6998862"/>
              <a:gd name="connsiteX6" fmla="*/ 447308 w 6858510"/>
              <a:gd name="connsiteY6" fmla="*/ 6114247 h 6998862"/>
              <a:gd name="connsiteX7" fmla="*/ 1 w 6858510"/>
              <a:gd name="connsiteY7" fmla="*/ 5844209 h 6998862"/>
              <a:gd name="connsiteX8" fmla="*/ 16595 w 6858510"/>
              <a:gd name="connsiteY8" fmla="*/ 0 h 6998862"/>
              <a:gd name="connsiteX0" fmla="*/ 16595 w 6858510"/>
              <a:gd name="connsiteY0" fmla="*/ 0 h 6998862"/>
              <a:gd name="connsiteX1" fmla="*/ 6854689 w 6858510"/>
              <a:gd name="connsiteY1" fmla="*/ 3017 h 6998862"/>
              <a:gd name="connsiteX2" fmla="*/ 6794663 w 6858510"/>
              <a:gd name="connsiteY2" fmla="*/ 6998862 h 6998862"/>
              <a:gd name="connsiteX3" fmla="*/ 4840 w 6858510"/>
              <a:gd name="connsiteY3" fmla="*/ 6987641 h 6998862"/>
              <a:gd name="connsiteX4" fmla="*/ 8029 w 6858510"/>
              <a:gd name="connsiteY4" fmla="*/ 6439164 h 6998862"/>
              <a:gd name="connsiteX5" fmla="*/ 457632 w 6858510"/>
              <a:gd name="connsiteY5" fmla="*/ 6191389 h 6998862"/>
              <a:gd name="connsiteX6" fmla="*/ 447308 w 6858510"/>
              <a:gd name="connsiteY6" fmla="*/ 6114247 h 6998862"/>
              <a:gd name="connsiteX7" fmla="*/ 1 w 6858510"/>
              <a:gd name="connsiteY7" fmla="*/ 5844209 h 6998862"/>
              <a:gd name="connsiteX8" fmla="*/ 16595 w 6858510"/>
              <a:gd name="connsiteY8" fmla="*/ 0 h 6998862"/>
              <a:gd name="connsiteX0" fmla="*/ 31040 w 6872955"/>
              <a:gd name="connsiteY0" fmla="*/ 0 h 7009217"/>
              <a:gd name="connsiteX1" fmla="*/ 6869134 w 6872955"/>
              <a:gd name="connsiteY1" fmla="*/ 3017 h 7009217"/>
              <a:gd name="connsiteX2" fmla="*/ 6809108 w 6872955"/>
              <a:gd name="connsiteY2" fmla="*/ 6998862 h 7009217"/>
              <a:gd name="connsiteX3" fmla="*/ 0 w 6872955"/>
              <a:gd name="connsiteY3" fmla="*/ 7009217 h 7009217"/>
              <a:gd name="connsiteX4" fmla="*/ 22474 w 6872955"/>
              <a:gd name="connsiteY4" fmla="*/ 6439164 h 7009217"/>
              <a:gd name="connsiteX5" fmla="*/ 472077 w 6872955"/>
              <a:gd name="connsiteY5" fmla="*/ 6191389 h 7009217"/>
              <a:gd name="connsiteX6" fmla="*/ 461753 w 6872955"/>
              <a:gd name="connsiteY6" fmla="*/ 6114247 h 7009217"/>
              <a:gd name="connsiteX7" fmla="*/ 14446 w 6872955"/>
              <a:gd name="connsiteY7" fmla="*/ 5844209 h 7009217"/>
              <a:gd name="connsiteX8" fmla="*/ 31040 w 6872955"/>
              <a:gd name="connsiteY8" fmla="*/ 0 h 7009217"/>
              <a:gd name="connsiteX0" fmla="*/ 31040 w 18643964"/>
              <a:gd name="connsiteY0" fmla="*/ 0 h 7009217"/>
              <a:gd name="connsiteX1" fmla="*/ 18643936 w 18643964"/>
              <a:gd name="connsiteY1" fmla="*/ 27505 h 7009217"/>
              <a:gd name="connsiteX2" fmla="*/ 6809108 w 18643964"/>
              <a:gd name="connsiteY2" fmla="*/ 6998862 h 7009217"/>
              <a:gd name="connsiteX3" fmla="*/ 0 w 18643964"/>
              <a:gd name="connsiteY3" fmla="*/ 7009217 h 7009217"/>
              <a:gd name="connsiteX4" fmla="*/ 22474 w 18643964"/>
              <a:gd name="connsiteY4" fmla="*/ 6439164 h 7009217"/>
              <a:gd name="connsiteX5" fmla="*/ 472077 w 18643964"/>
              <a:gd name="connsiteY5" fmla="*/ 6191389 h 7009217"/>
              <a:gd name="connsiteX6" fmla="*/ 461753 w 18643964"/>
              <a:gd name="connsiteY6" fmla="*/ 6114247 h 7009217"/>
              <a:gd name="connsiteX7" fmla="*/ 14446 w 18643964"/>
              <a:gd name="connsiteY7" fmla="*/ 5844209 h 7009217"/>
              <a:gd name="connsiteX8" fmla="*/ 31040 w 18643964"/>
              <a:gd name="connsiteY8" fmla="*/ 0 h 7009217"/>
              <a:gd name="connsiteX0" fmla="*/ 31040 w 18673392"/>
              <a:gd name="connsiteY0" fmla="*/ 0 h 7072325"/>
              <a:gd name="connsiteX1" fmla="*/ 18643936 w 18673392"/>
              <a:gd name="connsiteY1" fmla="*/ 27505 h 7072325"/>
              <a:gd name="connsiteX2" fmla="*/ 18671453 w 18673392"/>
              <a:gd name="connsiteY2" fmla="*/ 7072325 h 7072325"/>
              <a:gd name="connsiteX3" fmla="*/ 0 w 18673392"/>
              <a:gd name="connsiteY3" fmla="*/ 7009217 h 7072325"/>
              <a:gd name="connsiteX4" fmla="*/ 22474 w 18673392"/>
              <a:gd name="connsiteY4" fmla="*/ 6439164 h 7072325"/>
              <a:gd name="connsiteX5" fmla="*/ 472077 w 18673392"/>
              <a:gd name="connsiteY5" fmla="*/ 6191389 h 7072325"/>
              <a:gd name="connsiteX6" fmla="*/ 461753 w 18673392"/>
              <a:gd name="connsiteY6" fmla="*/ 6114247 h 7072325"/>
              <a:gd name="connsiteX7" fmla="*/ 14446 w 18673392"/>
              <a:gd name="connsiteY7" fmla="*/ 5844209 h 7072325"/>
              <a:gd name="connsiteX8" fmla="*/ 31040 w 18673392"/>
              <a:gd name="connsiteY8" fmla="*/ 0 h 7072325"/>
              <a:gd name="connsiteX0" fmla="*/ 31040 w 18717630"/>
              <a:gd name="connsiteY0" fmla="*/ 0 h 7034078"/>
              <a:gd name="connsiteX1" fmla="*/ 18643936 w 18717630"/>
              <a:gd name="connsiteY1" fmla="*/ 27505 h 7034078"/>
              <a:gd name="connsiteX2" fmla="*/ 18717033 w 18717630"/>
              <a:gd name="connsiteY2" fmla="*/ 7034078 h 7034078"/>
              <a:gd name="connsiteX3" fmla="*/ 0 w 18717630"/>
              <a:gd name="connsiteY3" fmla="*/ 7009217 h 7034078"/>
              <a:gd name="connsiteX4" fmla="*/ 22474 w 18717630"/>
              <a:gd name="connsiteY4" fmla="*/ 6439164 h 7034078"/>
              <a:gd name="connsiteX5" fmla="*/ 472077 w 18717630"/>
              <a:gd name="connsiteY5" fmla="*/ 6191389 h 7034078"/>
              <a:gd name="connsiteX6" fmla="*/ 461753 w 18717630"/>
              <a:gd name="connsiteY6" fmla="*/ 6114247 h 7034078"/>
              <a:gd name="connsiteX7" fmla="*/ 14446 w 18717630"/>
              <a:gd name="connsiteY7" fmla="*/ 5844209 h 7034078"/>
              <a:gd name="connsiteX8" fmla="*/ 31040 w 18717630"/>
              <a:gd name="connsiteY8" fmla="*/ 0 h 7034078"/>
              <a:gd name="connsiteX0" fmla="*/ 31040 w 18762754"/>
              <a:gd name="connsiteY0" fmla="*/ 0 h 7034078"/>
              <a:gd name="connsiteX1" fmla="*/ 18757890 w 18762754"/>
              <a:gd name="connsiteY1" fmla="*/ 91251 h 7034078"/>
              <a:gd name="connsiteX2" fmla="*/ 18717033 w 18762754"/>
              <a:gd name="connsiteY2" fmla="*/ 7034078 h 7034078"/>
              <a:gd name="connsiteX3" fmla="*/ 0 w 18762754"/>
              <a:gd name="connsiteY3" fmla="*/ 7009217 h 7034078"/>
              <a:gd name="connsiteX4" fmla="*/ 22474 w 18762754"/>
              <a:gd name="connsiteY4" fmla="*/ 6439164 h 7034078"/>
              <a:gd name="connsiteX5" fmla="*/ 472077 w 18762754"/>
              <a:gd name="connsiteY5" fmla="*/ 6191389 h 7034078"/>
              <a:gd name="connsiteX6" fmla="*/ 461753 w 18762754"/>
              <a:gd name="connsiteY6" fmla="*/ 6114247 h 7034078"/>
              <a:gd name="connsiteX7" fmla="*/ 14446 w 18762754"/>
              <a:gd name="connsiteY7" fmla="*/ 5844209 h 7034078"/>
              <a:gd name="connsiteX8" fmla="*/ 31040 w 18762754"/>
              <a:gd name="connsiteY8" fmla="*/ 0 h 7034078"/>
              <a:gd name="connsiteX0" fmla="*/ 31040 w 18717382"/>
              <a:gd name="connsiteY0" fmla="*/ 10743 h 7044821"/>
              <a:gd name="connsiteX1" fmla="*/ 18598355 w 18717382"/>
              <a:gd name="connsiteY1" fmla="*/ 0 h 7044821"/>
              <a:gd name="connsiteX2" fmla="*/ 18717033 w 18717382"/>
              <a:gd name="connsiteY2" fmla="*/ 7044821 h 7044821"/>
              <a:gd name="connsiteX3" fmla="*/ 0 w 18717382"/>
              <a:gd name="connsiteY3" fmla="*/ 7019960 h 7044821"/>
              <a:gd name="connsiteX4" fmla="*/ 22474 w 18717382"/>
              <a:gd name="connsiteY4" fmla="*/ 6449907 h 7044821"/>
              <a:gd name="connsiteX5" fmla="*/ 472077 w 18717382"/>
              <a:gd name="connsiteY5" fmla="*/ 6202132 h 7044821"/>
              <a:gd name="connsiteX6" fmla="*/ 461753 w 18717382"/>
              <a:gd name="connsiteY6" fmla="*/ 6124990 h 7044821"/>
              <a:gd name="connsiteX7" fmla="*/ 14446 w 18717382"/>
              <a:gd name="connsiteY7" fmla="*/ 5854952 h 7044821"/>
              <a:gd name="connsiteX8" fmla="*/ 31040 w 18717382"/>
              <a:gd name="connsiteY8" fmla="*/ 10743 h 7044821"/>
              <a:gd name="connsiteX0" fmla="*/ 31040 w 18725399"/>
              <a:gd name="connsiteY0" fmla="*/ 23491 h 7057569"/>
              <a:gd name="connsiteX1" fmla="*/ 18712307 w 18725399"/>
              <a:gd name="connsiteY1" fmla="*/ 0 h 7057569"/>
              <a:gd name="connsiteX2" fmla="*/ 18717033 w 18725399"/>
              <a:gd name="connsiteY2" fmla="*/ 7057569 h 7057569"/>
              <a:gd name="connsiteX3" fmla="*/ 0 w 18725399"/>
              <a:gd name="connsiteY3" fmla="*/ 7032708 h 7057569"/>
              <a:gd name="connsiteX4" fmla="*/ 22474 w 18725399"/>
              <a:gd name="connsiteY4" fmla="*/ 6462655 h 7057569"/>
              <a:gd name="connsiteX5" fmla="*/ 472077 w 18725399"/>
              <a:gd name="connsiteY5" fmla="*/ 6214880 h 7057569"/>
              <a:gd name="connsiteX6" fmla="*/ 461753 w 18725399"/>
              <a:gd name="connsiteY6" fmla="*/ 6137738 h 7057569"/>
              <a:gd name="connsiteX7" fmla="*/ 14446 w 18725399"/>
              <a:gd name="connsiteY7" fmla="*/ 5867700 h 7057569"/>
              <a:gd name="connsiteX8" fmla="*/ 31040 w 18725399"/>
              <a:gd name="connsiteY8" fmla="*/ 23491 h 7057569"/>
              <a:gd name="connsiteX0" fmla="*/ 31040 w 18742263"/>
              <a:gd name="connsiteY0" fmla="*/ 10741 h 7044819"/>
              <a:gd name="connsiteX1" fmla="*/ 18735099 w 18742263"/>
              <a:gd name="connsiteY1" fmla="*/ 0 h 7044819"/>
              <a:gd name="connsiteX2" fmla="*/ 18717033 w 18742263"/>
              <a:gd name="connsiteY2" fmla="*/ 7044819 h 7044819"/>
              <a:gd name="connsiteX3" fmla="*/ 0 w 18742263"/>
              <a:gd name="connsiteY3" fmla="*/ 7019958 h 7044819"/>
              <a:gd name="connsiteX4" fmla="*/ 22474 w 18742263"/>
              <a:gd name="connsiteY4" fmla="*/ 6449905 h 7044819"/>
              <a:gd name="connsiteX5" fmla="*/ 472077 w 18742263"/>
              <a:gd name="connsiteY5" fmla="*/ 6202130 h 7044819"/>
              <a:gd name="connsiteX6" fmla="*/ 461753 w 18742263"/>
              <a:gd name="connsiteY6" fmla="*/ 6124988 h 7044819"/>
              <a:gd name="connsiteX7" fmla="*/ 14446 w 18742263"/>
              <a:gd name="connsiteY7" fmla="*/ 5854950 h 7044819"/>
              <a:gd name="connsiteX8" fmla="*/ 31040 w 18742263"/>
              <a:gd name="connsiteY8" fmla="*/ 10741 h 7044819"/>
              <a:gd name="connsiteX0" fmla="*/ 31040 w 18742263"/>
              <a:gd name="connsiteY0" fmla="*/ 1 h 7034079"/>
              <a:gd name="connsiteX1" fmla="*/ 18735099 w 18742263"/>
              <a:gd name="connsiteY1" fmla="*/ 14759 h 7034079"/>
              <a:gd name="connsiteX2" fmla="*/ 18717033 w 18742263"/>
              <a:gd name="connsiteY2" fmla="*/ 7034079 h 7034079"/>
              <a:gd name="connsiteX3" fmla="*/ 0 w 18742263"/>
              <a:gd name="connsiteY3" fmla="*/ 7009218 h 7034079"/>
              <a:gd name="connsiteX4" fmla="*/ 22474 w 18742263"/>
              <a:gd name="connsiteY4" fmla="*/ 6439165 h 7034079"/>
              <a:gd name="connsiteX5" fmla="*/ 472077 w 18742263"/>
              <a:gd name="connsiteY5" fmla="*/ 6191390 h 7034079"/>
              <a:gd name="connsiteX6" fmla="*/ 461753 w 18742263"/>
              <a:gd name="connsiteY6" fmla="*/ 6114248 h 7034079"/>
              <a:gd name="connsiteX7" fmla="*/ 14446 w 18742263"/>
              <a:gd name="connsiteY7" fmla="*/ 5844210 h 7034079"/>
              <a:gd name="connsiteX8" fmla="*/ 31040 w 18742263"/>
              <a:gd name="connsiteY8" fmla="*/ 1 h 7034079"/>
              <a:gd name="connsiteX0" fmla="*/ 31040 w 18742263"/>
              <a:gd name="connsiteY0" fmla="*/ 0 h 7034078"/>
              <a:gd name="connsiteX1" fmla="*/ 18735099 w 18742263"/>
              <a:gd name="connsiteY1" fmla="*/ 14758 h 7034078"/>
              <a:gd name="connsiteX2" fmla="*/ 18717033 w 18742263"/>
              <a:gd name="connsiteY2" fmla="*/ 7034078 h 7034078"/>
              <a:gd name="connsiteX3" fmla="*/ 0 w 18742263"/>
              <a:gd name="connsiteY3" fmla="*/ 7009217 h 7034078"/>
              <a:gd name="connsiteX4" fmla="*/ 22474 w 18742263"/>
              <a:gd name="connsiteY4" fmla="*/ 6439164 h 7034078"/>
              <a:gd name="connsiteX5" fmla="*/ 472077 w 18742263"/>
              <a:gd name="connsiteY5" fmla="*/ 6191389 h 7034078"/>
              <a:gd name="connsiteX6" fmla="*/ 461753 w 18742263"/>
              <a:gd name="connsiteY6" fmla="*/ 6114247 h 7034078"/>
              <a:gd name="connsiteX7" fmla="*/ 14446 w 18742263"/>
              <a:gd name="connsiteY7" fmla="*/ 5844209 h 7034078"/>
              <a:gd name="connsiteX8" fmla="*/ 31040 w 18742263"/>
              <a:gd name="connsiteY8" fmla="*/ 0 h 7034078"/>
              <a:gd name="connsiteX0" fmla="*/ 31040 w 18725399"/>
              <a:gd name="connsiteY0" fmla="*/ 0 h 7034078"/>
              <a:gd name="connsiteX1" fmla="*/ 18712309 w 18725399"/>
              <a:gd name="connsiteY1" fmla="*/ 2008 h 7034078"/>
              <a:gd name="connsiteX2" fmla="*/ 18717033 w 18725399"/>
              <a:gd name="connsiteY2" fmla="*/ 7034078 h 7034078"/>
              <a:gd name="connsiteX3" fmla="*/ 0 w 18725399"/>
              <a:gd name="connsiteY3" fmla="*/ 7009217 h 7034078"/>
              <a:gd name="connsiteX4" fmla="*/ 22474 w 18725399"/>
              <a:gd name="connsiteY4" fmla="*/ 6439164 h 7034078"/>
              <a:gd name="connsiteX5" fmla="*/ 472077 w 18725399"/>
              <a:gd name="connsiteY5" fmla="*/ 6191389 h 7034078"/>
              <a:gd name="connsiteX6" fmla="*/ 461753 w 18725399"/>
              <a:gd name="connsiteY6" fmla="*/ 6114247 h 7034078"/>
              <a:gd name="connsiteX7" fmla="*/ 14446 w 18725399"/>
              <a:gd name="connsiteY7" fmla="*/ 5844209 h 7034078"/>
              <a:gd name="connsiteX8" fmla="*/ 31040 w 18725399"/>
              <a:gd name="connsiteY8" fmla="*/ 0 h 7034078"/>
              <a:gd name="connsiteX0" fmla="*/ 31040 w 18725399"/>
              <a:gd name="connsiteY0" fmla="*/ 0 h 7046828"/>
              <a:gd name="connsiteX1" fmla="*/ 18712309 w 18725399"/>
              <a:gd name="connsiteY1" fmla="*/ 2008 h 7046828"/>
              <a:gd name="connsiteX2" fmla="*/ 18717032 w 18725399"/>
              <a:gd name="connsiteY2" fmla="*/ 7046828 h 7046828"/>
              <a:gd name="connsiteX3" fmla="*/ 0 w 18725399"/>
              <a:gd name="connsiteY3" fmla="*/ 7009217 h 7046828"/>
              <a:gd name="connsiteX4" fmla="*/ 22474 w 18725399"/>
              <a:gd name="connsiteY4" fmla="*/ 6439164 h 7046828"/>
              <a:gd name="connsiteX5" fmla="*/ 472077 w 18725399"/>
              <a:gd name="connsiteY5" fmla="*/ 6191389 h 7046828"/>
              <a:gd name="connsiteX6" fmla="*/ 461753 w 18725399"/>
              <a:gd name="connsiteY6" fmla="*/ 6114247 h 7046828"/>
              <a:gd name="connsiteX7" fmla="*/ 14446 w 18725399"/>
              <a:gd name="connsiteY7" fmla="*/ 5844209 h 7046828"/>
              <a:gd name="connsiteX8" fmla="*/ 31040 w 18725399"/>
              <a:gd name="connsiteY8" fmla="*/ 0 h 7046828"/>
              <a:gd name="connsiteX0" fmla="*/ 31040 w 18719473"/>
              <a:gd name="connsiteY0" fmla="*/ 0 h 7034078"/>
              <a:gd name="connsiteX1" fmla="*/ 18712309 w 18719473"/>
              <a:gd name="connsiteY1" fmla="*/ 2008 h 7034078"/>
              <a:gd name="connsiteX2" fmla="*/ 18694240 w 18719473"/>
              <a:gd name="connsiteY2" fmla="*/ 7034078 h 7034078"/>
              <a:gd name="connsiteX3" fmla="*/ 0 w 18719473"/>
              <a:gd name="connsiteY3" fmla="*/ 7009217 h 7034078"/>
              <a:gd name="connsiteX4" fmla="*/ 22474 w 18719473"/>
              <a:gd name="connsiteY4" fmla="*/ 6439164 h 7034078"/>
              <a:gd name="connsiteX5" fmla="*/ 472077 w 18719473"/>
              <a:gd name="connsiteY5" fmla="*/ 6191389 h 7034078"/>
              <a:gd name="connsiteX6" fmla="*/ 461753 w 18719473"/>
              <a:gd name="connsiteY6" fmla="*/ 6114247 h 7034078"/>
              <a:gd name="connsiteX7" fmla="*/ 14446 w 18719473"/>
              <a:gd name="connsiteY7" fmla="*/ 5844209 h 7034078"/>
              <a:gd name="connsiteX8" fmla="*/ 31040 w 18719473"/>
              <a:gd name="connsiteY8" fmla="*/ 0 h 7034078"/>
              <a:gd name="connsiteX0" fmla="*/ 31040 w 18719473"/>
              <a:gd name="connsiteY0" fmla="*/ 0 h 7034078"/>
              <a:gd name="connsiteX1" fmla="*/ 18712309 w 18719473"/>
              <a:gd name="connsiteY1" fmla="*/ 2008 h 7034078"/>
              <a:gd name="connsiteX2" fmla="*/ 18694240 w 18719473"/>
              <a:gd name="connsiteY2" fmla="*/ 7034078 h 7034078"/>
              <a:gd name="connsiteX3" fmla="*/ 0 w 18719473"/>
              <a:gd name="connsiteY3" fmla="*/ 7009217 h 7034078"/>
              <a:gd name="connsiteX4" fmla="*/ 22474 w 18719473"/>
              <a:gd name="connsiteY4" fmla="*/ 6439164 h 7034078"/>
              <a:gd name="connsiteX5" fmla="*/ 472077 w 18719473"/>
              <a:gd name="connsiteY5" fmla="*/ 6191389 h 7034078"/>
              <a:gd name="connsiteX6" fmla="*/ 461753 w 18719473"/>
              <a:gd name="connsiteY6" fmla="*/ 6114247 h 7034078"/>
              <a:gd name="connsiteX7" fmla="*/ 14446 w 18719473"/>
              <a:gd name="connsiteY7" fmla="*/ 5844209 h 7034078"/>
              <a:gd name="connsiteX8" fmla="*/ 31040 w 18719473"/>
              <a:gd name="connsiteY8" fmla="*/ 0 h 7034078"/>
              <a:gd name="connsiteX0" fmla="*/ 1262956 w 19951389"/>
              <a:gd name="connsiteY0" fmla="*/ 0 h 7034078"/>
              <a:gd name="connsiteX1" fmla="*/ 19944225 w 19951389"/>
              <a:gd name="connsiteY1" fmla="*/ 2008 h 7034078"/>
              <a:gd name="connsiteX2" fmla="*/ 19926156 w 19951389"/>
              <a:gd name="connsiteY2" fmla="*/ 7034078 h 7034078"/>
              <a:gd name="connsiteX3" fmla="*/ 1231916 w 19951389"/>
              <a:gd name="connsiteY3" fmla="*/ 7009217 h 7034078"/>
              <a:gd name="connsiteX4" fmla="*/ 1254390 w 19951389"/>
              <a:gd name="connsiteY4" fmla="*/ 6439164 h 7034078"/>
              <a:gd name="connsiteX5" fmla="*/ 1703993 w 19951389"/>
              <a:gd name="connsiteY5" fmla="*/ 6191389 h 7034078"/>
              <a:gd name="connsiteX6" fmla="*/ 1693669 w 19951389"/>
              <a:gd name="connsiteY6" fmla="*/ 6114247 h 7034078"/>
              <a:gd name="connsiteX7" fmla="*/ 1262956 w 19951389"/>
              <a:gd name="connsiteY7" fmla="*/ 0 h 7034078"/>
              <a:gd name="connsiteX0" fmla="*/ 1245282 w 19933715"/>
              <a:gd name="connsiteY0" fmla="*/ 0 h 7034078"/>
              <a:gd name="connsiteX1" fmla="*/ 19926551 w 19933715"/>
              <a:gd name="connsiteY1" fmla="*/ 2008 h 7034078"/>
              <a:gd name="connsiteX2" fmla="*/ 19908482 w 19933715"/>
              <a:gd name="connsiteY2" fmla="*/ 7034078 h 7034078"/>
              <a:gd name="connsiteX3" fmla="*/ 1214242 w 19933715"/>
              <a:gd name="connsiteY3" fmla="*/ 7009217 h 7034078"/>
              <a:gd name="connsiteX4" fmla="*/ 1236716 w 19933715"/>
              <a:gd name="connsiteY4" fmla="*/ 6439164 h 7034078"/>
              <a:gd name="connsiteX5" fmla="*/ 1686319 w 19933715"/>
              <a:gd name="connsiteY5" fmla="*/ 6191389 h 7034078"/>
              <a:gd name="connsiteX6" fmla="*/ 1245282 w 19933715"/>
              <a:gd name="connsiteY6" fmla="*/ 0 h 7034078"/>
              <a:gd name="connsiteX0" fmla="*/ 31040 w 18719473"/>
              <a:gd name="connsiteY0" fmla="*/ 0 h 7034078"/>
              <a:gd name="connsiteX1" fmla="*/ 18712309 w 18719473"/>
              <a:gd name="connsiteY1" fmla="*/ 2008 h 7034078"/>
              <a:gd name="connsiteX2" fmla="*/ 18694240 w 18719473"/>
              <a:gd name="connsiteY2" fmla="*/ 7034078 h 7034078"/>
              <a:gd name="connsiteX3" fmla="*/ 0 w 18719473"/>
              <a:gd name="connsiteY3" fmla="*/ 7009217 h 7034078"/>
              <a:gd name="connsiteX4" fmla="*/ 22474 w 18719473"/>
              <a:gd name="connsiteY4" fmla="*/ 6439164 h 7034078"/>
              <a:gd name="connsiteX5" fmla="*/ 31040 w 18719473"/>
              <a:gd name="connsiteY5" fmla="*/ 0 h 7034078"/>
              <a:gd name="connsiteX0" fmla="*/ 2351532 w 21039965"/>
              <a:gd name="connsiteY0" fmla="*/ 0 h 7034078"/>
              <a:gd name="connsiteX1" fmla="*/ 21032801 w 21039965"/>
              <a:gd name="connsiteY1" fmla="*/ 2008 h 7034078"/>
              <a:gd name="connsiteX2" fmla="*/ 21014732 w 21039965"/>
              <a:gd name="connsiteY2" fmla="*/ 7034078 h 7034078"/>
              <a:gd name="connsiteX3" fmla="*/ 2320492 w 21039965"/>
              <a:gd name="connsiteY3" fmla="*/ 7009217 h 7034078"/>
              <a:gd name="connsiteX4" fmla="*/ 2351532 w 21039965"/>
              <a:gd name="connsiteY4" fmla="*/ 0 h 7034078"/>
              <a:gd name="connsiteX0" fmla="*/ 1392028 w 20080461"/>
              <a:gd name="connsiteY0" fmla="*/ 0 h 7034078"/>
              <a:gd name="connsiteX1" fmla="*/ 20073297 w 20080461"/>
              <a:gd name="connsiteY1" fmla="*/ 2008 h 7034078"/>
              <a:gd name="connsiteX2" fmla="*/ 20055228 w 20080461"/>
              <a:gd name="connsiteY2" fmla="*/ 7034078 h 7034078"/>
              <a:gd name="connsiteX3" fmla="*/ 1360988 w 20080461"/>
              <a:gd name="connsiteY3" fmla="*/ 7009217 h 7034078"/>
              <a:gd name="connsiteX4" fmla="*/ 1392028 w 20080461"/>
              <a:gd name="connsiteY4" fmla="*/ 0 h 7034078"/>
              <a:gd name="connsiteX0" fmla="*/ 31040 w 18719473"/>
              <a:gd name="connsiteY0" fmla="*/ 0 h 7034078"/>
              <a:gd name="connsiteX1" fmla="*/ 18712309 w 18719473"/>
              <a:gd name="connsiteY1" fmla="*/ 2008 h 7034078"/>
              <a:gd name="connsiteX2" fmla="*/ 18694240 w 18719473"/>
              <a:gd name="connsiteY2" fmla="*/ 7034078 h 7034078"/>
              <a:gd name="connsiteX3" fmla="*/ 0 w 18719473"/>
              <a:gd name="connsiteY3" fmla="*/ 7009217 h 7034078"/>
              <a:gd name="connsiteX4" fmla="*/ 31040 w 18719473"/>
              <a:gd name="connsiteY4" fmla="*/ 0 h 7034078"/>
              <a:gd name="connsiteX0" fmla="*/ 31040 w 18719473"/>
              <a:gd name="connsiteY0" fmla="*/ 13737 h 7047815"/>
              <a:gd name="connsiteX1" fmla="*/ 16472961 w 18719473"/>
              <a:gd name="connsiteY1" fmla="*/ 0 h 7047815"/>
              <a:gd name="connsiteX2" fmla="*/ 18712309 w 18719473"/>
              <a:gd name="connsiteY2" fmla="*/ 15745 h 7047815"/>
              <a:gd name="connsiteX3" fmla="*/ 18694240 w 18719473"/>
              <a:gd name="connsiteY3" fmla="*/ 7047815 h 7047815"/>
              <a:gd name="connsiteX4" fmla="*/ 0 w 18719473"/>
              <a:gd name="connsiteY4" fmla="*/ 7022954 h 7047815"/>
              <a:gd name="connsiteX5" fmla="*/ 31040 w 18719473"/>
              <a:gd name="connsiteY5" fmla="*/ 13737 h 7047815"/>
              <a:gd name="connsiteX0" fmla="*/ 31040 w 18719473"/>
              <a:gd name="connsiteY0" fmla="*/ 13737 h 7047815"/>
              <a:gd name="connsiteX1" fmla="*/ 16472961 w 18719473"/>
              <a:gd name="connsiteY1" fmla="*/ 0 h 7047815"/>
              <a:gd name="connsiteX2" fmla="*/ 17188314 w 18719473"/>
              <a:gd name="connsiteY2" fmla="*/ 0 h 7047815"/>
              <a:gd name="connsiteX3" fmla="*/ 18712309 w 18719473"/>
              <a:gd name="connsiteY3" fmla="*/ 15745 h 7047815"/>
              <a:gd name="connsiteX4" fmla="*/ 18694240 w 18719473"/>
              <a:gd name="connsiteY4" fmla="*/ 7047815 h 7047815"/>
              <a:gd name="connsiteX5" fmla="*/ 0 w 18719473"/>
              <a:gd name="connsiteY5" fmla="*/ 7022954 h 7047815"/>
              <a:gd name="connsiteX6" fmla="*/ 31040 w 18719473"/>
              <a:gd name="connsiteY6" fmla="*/ 13737 h 7047815"/>
              <a:gd name="connsiteX0" fmla="*/ 31040 w 18719473"/>
              <a:gd name="connsiteY0" fmla="*/ 13737 h 7047815"/>
              <a:gd name="connsiteX1" fmla="*/ 16472961 w 18719473"/>
              <a:gd name="connsiteY1" fmla="*/ 0 h 7047815"/>
              <a:gd name="connsiteX2" fmla="*/ 17029347 w 18719473"/>
              <a:gd name="connsiteY2" fmla="*/ 420602 h 7047815"/>
              <a:gd name="connsiteX3" fmla="*/ 18712309 w 18719473"/>
              <a:gd name="connsiteY3" fmla="*/ 15745 h 7047815"/>
              <a:gd name="connsiteX4" fmla="*/ 18694240 w 18719473"/>
              <a:gd name="connsiteY4" fmla="*/ 7047815 h 7047815"/>
              <a:gd name="connsiteX5" fmla="*/ 0 w 18719473"/>
              <a:gd name="connsiteY5" fmla="*/ 7022954 h 7047815"/>
              <a:gd name="connsiteX6" fmla="*/ 31040 w 18719473"/>
              <a:gd name="connsiteY6" fmla="*/ 13737 h 7047815"/>
              <a:gd name="connsiteX0" fmla="*/ 31040 w 18719473"/>
              <a:gd name="connsiteY0" fmla="*/ 13737 h 7047815"/>
              <a:gd name="connsiteX1" fmla="*/ 16472961 w 18719473"/>
              <a:gd name="connsiteY1" fmla="*/ 0 h 7047815"/>
              <a:gd name="connsiteX2" fmla="*/ 17029347 w 18719473"/>
              <a:gd name="connsiteY2" fmla="*/ 420602 h 7047815"/>
              <a:gd name="connsiteX3" fmla="*/ 17724828 w 18719473"/>
              <a:gd name="connsiteY3" fmla="*/ 252361 h 7047815"/>
              <a:gd name="connsiteX4" fmla="*/ 18712309 w 18719473"/>
              <a:gd name="connsiteY4" fmla="*/ 15745 h 7047815"/>
              <a:gd name="connsiteX5" fmla="*/ 18694240 w 18719473"/>
              <a:gd name="connsiteY5" fmla="*/ 7047815 h 7047815"/>
              <a:gd name="connsiteX6" fmla="*/ 0 w 18719473"/>
              <a:gd name="connsiteY6" fmla="*/ 7022954 h 7047815"/>
              <a:gd name="connsiteX7" fmla="*/ 31040 w 18719473"/>
              <a:gd name="connsiteY7" fmla="*/ 13737 h 7047815"/>
              <a:gd name="connsiteX0" fmla="*/ 31040 w 18719473"/>
              <a:gd name="connsiteY0" fmla="*/ 13737 h 7047815"/>
              <a:gd name="connsiteX1" fmla="*/ 16472961 w 18719473"/>
              <a:gd name="connsiteY1" fmla="*/ 0 h 7047815"/>
              <a:gd name="connsiteX2" fmla="*/ 17029347 w 18719473"/>
              <a:gd name="connsiteY2" fmla="*/ 420602 h 7047815"/>
              <a:gd name="connsiteX3" fmla="*/ 17526117 w 18719473"/>
              <a:gd name="connsiteY3" fmla="*/ 28039 h 7047815"/>
              <a:gd name="connsiteX4" fmla="*/ 18712309 w 18719473"/>
              <a:gd name="connsiteY4" fmla="*/ 15745 h 7047815"/>
              <a:gd name="connsiteX5" fmla="*/ 18694240 w 18719473"/>
              <a:gd name="connsiteY5" fmla="*/ 7047815 h 7047815"/>
              <a:gd name="connsiteX6" fmla="*/ 0 w 18719473"/>
              <a:gd name="connsiteY6" fmla="*/ 7022954 h 7047815"/>
              <a:gd name="connsiteX7" fmla="*/ 31040 w 18719473"/>
              <a:gd name="connsiteY7" fmla="*/ 13737 h 7047815"/>
              <a:gd name="connsiteX0" fmla="*/ 31040 w 18719473"/>
              <a:gd name="connsiteY0" fmla="*/ 13737 h 7047815"/>
              <a:gd name="connsiteX1" fmla="*/ 16472961 w 18719473"/>
              <a:gd name="connsiteY1" fmla="*/ 0 h 7047815"/>
              <a:gd name="connsiteX2" fmla="*/ 17029347 w 18719473"/>
              <a:gd name="connsiteY2" fmla="*/ 420602 h 7047815"/>
              <a:gd name="connsiteX3" fmla="*/ 17487556 w 18719473"/>
              <a:gd name="connsiteY3" fmla="*/ 14439 h 7047815"/>
              <a:gd name="connsiteX4" fmla="*/ 18712309 w 18719473"/>
              <a:gd name="connsiteY4" fmla="*/ 15745 h 7047815"/>
              <a:gd name="connsiteX5" fmla="*/ 18694240 w 18719473"/>
              <a:gd name="connsiteY5" fmla="*/ 7047815 h 7047815"/>
              <a:gd name="connsiteX6" fmla="*/ 0 w 18719473"/>
              <a:gd name="connsiteY6" fmla="*/ 7022954 h 7047815"/>
              <a:gd name="connsiteX7" fmla="*/ 31040 w 18719473"/>
              <a:gd name="connsiteY7" fmla="*/ 13737 h 7047815"/>
              <a:gd name="connsiteX0" fmla="*/ 31040 w 18719473"/>
              <a:gd name="connsiteY0" fmla="*/ 0 h 7034078"/>
              <a:gd name="connsiteX1" fmla="*/ 16434404 w 18719473"/>
              <a:gd name="connsiteY1" fmla="*/ 13466 h 7034078"/>
              <a:gd name="connsiteX2" fmla="*/ 17029347 w 18719473"/>
              <a:gd name="connsiteY2" fmla="*/ 406865 h 7034078"/>
              <a:gd name="connsiteX3" fmla="*/ 17487556 w 18719473"/>
              <a:gd name="connsiteY3" fmla="*/ 702 h 7034078"/>
              <a:gd name="connsiteX4" fmla="*/ 18712309 w 18719473"/>
              <a:gd name="connsiteY4" fmla="*/ 2008 h 7034078"/>
              <a:gd name="connsiteX5" fmla="*/ 18694240 w 18719473"/>
              <a:gd name="connsiteY5" fmla="*/ 7034078 h 7034078"/>
              <a:gd name="connsiteX6" fmla="*/ 0 w 18719473"/>
              <a:gd name="connsiteY6" fmla="*/ 7009217 h 7034078"/>
              <a:gd name="connsiteX7" fmla="*/ 31040 w 18719473"/>
              <a:gd name="connsiteY7" fmla="*/ 0 h 7034078"/>
              <a:gd name="connsiteX0" fmla="*/ 31040 w 18719473"/>
              <a:gd name="connsiteY0" fmla="*/ 135 h 7034213"/>
              <a:gd name="connsiteX1" fmla="*/ 16434404 w 18719473"/>
              <a:gd name="connsiteY1" fmla="*/ 0 h 7034213"/>
              <a:gd name="connsiteX2" fmla="*/ 17029347 w 18719473"/>
              <a:gd name="connsiteY2" fmla="*/ 407000 h 7034213"/>
              <a:gd name="connsiteX3" fmla="*/ 17487556 w 18719473"/>
              <a:gd name="connsiteY3" fmla="*/ 837 h 7034213"/>
              <a:gd name="connsiteX4" fmla="*/ 18712309 w 18719473"/>
              <a:gd name="connsiteY4" fmla="*/ 2143 h 7034213"/>
              <a:gd name="connsiteX5" fmla="*/ 18694240 w 18719473"/>
              <a:gd name="connsiteY5" fmla="*/ 7034213 h 7034213"/>
              <a:gd name="connsiteX6" fmla="*/ 0 w 18719473"/>
              <a:gd name="connsiteY6" fmla="*/ 7009352 h 7034213"/>
              <a:gd name="connsiteX7" fmla="*/ 31040 w 18719473"/>
              <a:gd name="connsiteY7" fmla="*/ 135 h 7034213"/>
              <a:gd name="connsiteX0" fmla="*/ 31040 w 18719473"/>
              <a:gd name="connsiteY0" fmla="*/ 135 h 7034213"/>
              <a:gd name="connsiteX1" fmla="*/ 16318731 w 18719473"/>
              <a:gd name="connsiteY1" fmla="*/ 0 h 7034213"/>
              <a:gd name="connsiteX2" fmla="*/ 17029347 w 18719473"/>
              <a:gd name="connsiteY2" fmla="*/ 407000 h 7034213"/>
              <a:gd name="connsiteX3" fmla="*/ 17487556 w 18719473"/>
              <a:gd name="connsiteY3" fmla="*/ 837 h 7034213"/>
              <a:gd name="connsiteX4" fmla="*/ 18712309 w 18719473"/>
              <a:gd name="connsiteY4" fmla="*/ 2143 h 7034213"/>
              <a:gd name="connsiteX5" fmla="*/ 18694240 w 18719473"/>
              <a:gd name="connsiteY5" fmla="*/ 7034213 h 7034213"/>
              <a:gd name="connsiteX6" fmla="*/ 0 w 18719473"/>
              <a:gd name="connsiteY6" fmla="*/ 7009352 h 7034213"/>
              <a:gd name="connsiteX7" fmla="*/ 31040 w 18719473"/>
              <a:gd name="connsiteY7" fmla="*/ 135 h 7034213"/>
              <a:gd name="connsiteX0" fmla="*/ 31040 w 18719473"/>
              <a:gd name="connsiteY0" fmla="*/ 135 h 7034213"/>
              <a:gd name="connsiteX1" fmla="*/ 16318731 w 18719473"/>
              <a:gd name="connsiteY1" fmla="*/ 0 h 7034213"/>
              <a:gd name="connsiteX2" fmla="*/ 16971511 w 18719473"/>
              <a:gd name="connsiteY2" fmla="*/ 406999 h 7034213"/>
              <a:gd name="connsiteX3" fmla="*/ 17487556 w 18719473"/>
              <a:gd name="connsiteY3" fmla="*/ 837 h 7034213"/>
              <a:gd name="connsiteX4" fmla="*/ 18712309 w 18719473"/>
              <a:gd name="connsiteY4" fmla="*/ 2143 h 7034213"/>
              <a:gd name="connsiteX5" fmla="*/ 18694240 w 18719473"/>
              <a:gd name="connsiteY5" fmla="*/ 7034213 h 7034213"/>
              <a:gd name="connsiteX6" fmla="*/ 0 w 18719473"/>
              <a:gd name="connsiteY6" fmla="*/ 7009352 h 7034213"/>
              <a:gd name="connsiteX7" fmla="*/ 31040 w 18719473"/>
              <a:gd name="connsiteY7" fmla="*/ 135 h 703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19473" h="7034213">
                <a:moveTo>
                  <a:pt x="31040" y="135"/>
                </a:moveTo>
                <a:lnTo>
                  <a:pt x="16318731" y="0"/>
                </a:lnTo>
                <a:lnTo>
                  <a:pt x="16971511" y="406999"/>
                </a:lnTo>
                <a:lnTo>
                  <a:pt x="17487556" y="837"/>
                </a:lnTo>
                <a:lnTo>
                  <a:pt x="18712309" y="2143"/>
                </a:lnTo>
                <a:cubicBezTo>
                  <a:pt x="18733582" y="1708257"/>
                  <a:pt x="18701394" y="6001113"/>
                  <a:pt x="18694240" y="7034213"/>
                </a:cubicBezTo>
                <a:lnTo>
                  <a:pt x="0" y="7009352"/>
                </a:lnTo>
                <a:cubicBezTo>
                  <a:pt x="9644" y="5587685"/>
                  <a:pt x="4638" y="1806890"/>
                  <a:pt x="31040" y="1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7221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399788" y="4671328"/>
            <a:ext cx="6350552" cy="472282"/>
          </a:xfrm>
        </p:spPr>
        <p:txBody>
          <a:bodyPr anchor="t"/>
          <a:lstStyle>
            <a:lvl1pPr algn="ctr">
              <a:defRPr sz="1800" b="0">
                <a:solidFill>
                  <a:srgbClr val="003366"/>
                </a:solidFill>
              </a:defRPr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399788" y="1212034"/>
            <a:ext cx="6350552" cy="3438408"/>
          </a:xfrm>
        </p:spPr>
        <p:txBody>
          <a:bodyPr anchor="t"/>
          <a:lstStyle>
            <a:lvl1pPr marL="0" indent="0" algn="ctr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792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overlay_long_cyan_kbckopie2.png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40118"/>
          </a:xfrm>
          <a:prstGeom prst="rect">
            <a:avLst/>
          </a:prstGeom>
        </p:spPr>
      </p:pic>
      <p:pic>
        <p:nvPicPr>
          <p:cNvPr id="8" name="Picture 12" descr="KBC2"/>
          <p:cNvPicPr>
            <a:picLocks noChangeAspect="1" noChangeArrowheads="1"/>
          </p:cNvPicPr>
          <p:nvPr/>
        </p:nvPicPr>
        <p:blipFill rotWithShape="1">
          <a:blip r:embed="rId2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0" t="1418" r="86490" b="86678"/>
          <a:stretch/>
        </p:blipFill>
        <p:spPr bwMode="auto">
          <a:xfrm>
            <a:off x="8198365" y="5055037"/>
            <a:ext cx="687762" cy="510894"/>
          </a:xfrm>
          <a:prstGeom prst="rect">
            <a:avLst/>
          </a:prstGeom>
          <a:noFill/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44913" y="168234"/>
            <a:ext cx="8362537" cy="5373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196" y="1275403"/>
            <a:ext cx="8403254" cy="3545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6" name="Tijdelijke aanduiding voor dianummer 5"/>
          <p:cNvSpPr txBox="1">
            <a:spLocks/>
          </p:cNvSpPr>
          <p:nvPr/>
        </p:nvSpPr>
        <p:spPr>
          <a:xfrm>
            <a:off x="434090" y="5288468"/>
            <a:ext cx="2133600" cy="30427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457200" rtl="0" eaLnBrk="1" latinLnBrk="0" hangingPunct="1">
              <a:defRPr sz="900" kern="1200">
                <a:solidFill>
                  <a:srgbClr val="0099C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71D7605-1008-454B-8CEA-01CEFD2483E5}" type="slidenum">
              <a:rPr lang="en-GB" noProof="0" smtClean="0">
                <a:solidFill>
                  <a:schemeClr val="accent2"/>
                </a:solidFill>
              </a:rPr>
              <a:pPr algn="l"/>
              <a:t>‹nr.›</a:t>
            </a:fld>
            <a:endParaRPr lang="en-GB" noProof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6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Trebuchet MS"/>
          <a:ea typeface="+mj-ea"/>
          <a:cs typeface="Trebuchet MS"/>
        </a:defRPr>
      </a:lvl1pPr>
    </p:titleStyle>
    <p:bodyStyle>
      <a:lvl1pPr marL="269875" indent="-269875" algn="l" defTabSz="4572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rgbClr val="003366"/>
        </a:buClr>
        <a:buFont typeface="Wingdings" charset="2"/>
        <a:buChar char="§"/>
        <a:defRPr sz="2400" kern="1200" baseline="0">
          <a:solidFill>
            <a:srgbClr val="003366"/>
          </a:solidFill>
          <a:latin typeface="Calibri"/>
          <a:ea typeface="+mn-ea"/>
          <a:cs typeface="+mn-cs"/>
        </a:defRPr>
      </a:lvl1pPr>
      <a:lvl2pPr marL="538163" indent="-268288" algn="l" defTabSz="4572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rgbClr val="00AEEF"/>
        </a:buClr>
        <a:buFont typeface="Wingdings" charset="2"/>
        <a:buChar char="§"/>
        <a:defRPr sz="2200" kern="1200" baseline="0">
          <a:solidFill>
            <a:srgbClr val="003366"/>
          </a:solidFill>
          <a:latin typeface="Calibri"/>
          <a:ea typeface="+mn-ea"/>
          <a:cs typeface="+mn-cs"/>
        </a:defRPr>
      </a:lvl2pPr>
      <a:lvl3pPr marL="808038" indent="-269875" algn="l" defTabSz="4572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rgbClr val="003366"/>
        </a:buClr>
        <a:buFont typeface="Lucida Grande"/>
        <a:buChar char="-"/>
        <a:defRPr sz="2000" kern="1200">
          <a:solidFill>
            <a:srgbClr val="003366"/>
          </a:solidFill>
          <a:latin typeface="Calibri"/>
          <a:ea typeface="+mn-ea"/>
          <a:cs typeface="+mn-cs"/>
        </a:defRPr>
      </a:lvl3pPr>
      <a:lvl4pPr marL="985838" indent="-266700" algn="l" defTabSz="457200" rtl="0" eaLnBrk="1" latinLnBrk="0" hangingPunct="1">
        <a:spcBef>
          <a:spcPts val="0"/>
        </a:spcBef>
        <a:spcAft>
          <a:spcPts val="800"/>
        </a:spcAft>
        <a:buClr>
          <a:srgbClr val="003366"/>
        </a:buClr>
        <a:buFont typeface="Arial"/>
        <a:buChar char="–"/>
        <a:defRPr sz="1600" kern="1200">
          <a:solidFill>
            <a:srgbClr val="003366"/>
          </a:solidFill>
          <a:latin typeface="Calibri"/>
          <a:ea typeface="+mn-ea"/>
          <a:cs typeface="+mn-cs"/>
        </a:defRPr>
      </a:lvl4pPr>
      <a:lvl5pPr marL="1163638" indent="-177800" algn="l" defTabSz="457200" rtl="0" eaLnBrk="1" latinLnBrk="0" hangingPunct="1">
        <a:spcBef>
          <a:spcPts val="0"/>
        </a:spcBef>
        <a:spcAft>
          <a:spcPts val="800"/>
        </a:spcAft>
        <a:buClr>
          <a:srgbClr val="003366"/>
        </a:buClr>
        <a:buFont typeface="Arial"/>
        <a:buChar char="•"/>
        <a:defRPr sz="1600" kern="1200">
          <a:solidFill>
            <a:srgbClr val="003366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1.png"/><Relationship Id="rId5" Type="http://schemas.openxmlformats.org/officeDocument/2006/relationships/tags" Target="../tags/tag5.xml"/><Relationship Id="rId1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“</a:t>
            </a:r>
            <a:r>
              <a:rPr lang="en-GB" dirty="0" err="1" smtClean="0"/>
              <a:t>Zorgen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morgen</a:t>
            </a:r>
            <a:r>
              <a:rPr lang="en-GB" dirty="0" smtClean="0"/>
              <a:t>?”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45244" y="3085479"/>
            <a:ext cx="5447556" cy="1460500"/>
          </a:xfrm>
        </p:spPr>
        <p:txBody>
          <a:bodyPr/>
          <a:lstStyle/>
          <a:p>
            <a:r>
              <a:rPr lang="en-GB" dirty="0" smtClean="0"/>
              <a:t>Daniel Falque </a:t>
            </a:r>
            <a:r>
              <a:rPr lang="en-GB" sz="1600" dirty="0" smtClean="0"/>
              <a:t>– CEO KBC </a:t>
            </a:r>
            <a:r>
              <a:rPr lang="en-GB" sz="1600" dirty="0" err="1" smtClean="0"/>
              <a:t>België</a:t>
            </a:r>
            <a:endParaRPr lang="en-GB" dirty="0" smtClean="0"/>
          </a:p>
          <a:p>
            <a:r>
              <a:rPr lang="en-GB" dirty="0" smtClean="0"/>
              <a:t>Edwin De Boeck </a:t>
            </a:r>
            <a:r>
              <a:rPr lang="en-GB" sz="1600" dirty="0" smtClean="0"/>
              <a:t>– </a:t>
            </a:r>
            <a:r>
              <a:rPr lang="en-GB" sz="1600" dirty="0" err="1" smtClean="0"/>
              <a:t>Hoofdeconoom</a:t>
            </a:r>
            <a:r>
              <a:rPr lang="en-GB" sz="1600" dirty="0" smtClean="0"/>
              <a:t> KBC </a:t>
            </a:r>
            <a:r>
              <a:rPr lang="en-GB" sz="1600" dirty="0" err="1" smtClean="0"/>
              <a:t>Groep</a:t>
            </a:r>
            <a:endParaRPr lang="en-GB" sz="1600" dirty="0" smtClean="0"/>
          </a:p>
          <a:p>
            <a:r>
              <a:rPr lang="en-GB" dirty="0" smtClean="0"/>
              <a:t>Hans Verstraete – </a:t>
            </a:r>
            <a:r>
              <a:rPr lang="en-GB" sz="1600" dirty="0" err="1" smtClean="0"/>
              <a:t>Algemeen</a:t>
            </a:r>
            <a:r>
              <a:rPr lang="en-GB" sz="1600" dirty="0" smtClean="0"/>
              <a:t> </a:t>
            </a:r>
            <a:r>
              <a:rPr lang="en-GB" sz="1600" dirty="0" err="1" smtClean="0"/>
              <a:t>Directeur</a:t>
            </a:r>
            <a:r>
              <a:rPr lang="en-GB" sz="1600" dirty="0" smtClean="0"/>
              <a:t> KBC Verzekeringen</a:t>
            </a:r>
            <a:endParaRPr lang="en-GB" sz="1600" dirty="0"/>
          </a:p>
        </p:txBody>
      </p:sp>
      <p:sp>
        <p:nvSpPr>
          <p:cNvPr id="2" name="Tijdelijke aanduiding voor afbeelding 1"/>
          <p:cNvSpPr>
            <a:spLocks noGrp="1"/>
          </p:cNvSpPr>
          <p:nvPr>
            <p:ph type="pic" sz="quarter" idx="11"/>
          </p:nvPr>
        </p:nvSpPr>
        <p:spPr>
          <a:solidFill>
            <a:srgbClr val="00B0F0"/>
          </a:solidFill>
        </p:spPr>
      </p:sp>
      <p:sp>
        <p:nvSpPr>
          <p:cNvPr id="6" name="Tekstvak 5"/>
          <p:cNvSpPr txBox="1"/>
          <p:nvPr/>
        </p:nvSpPr>
        <p:spPr>
          <a:xfrm>
            <a:off x="6360160" y="5100320"/>
            <a:ext cx="255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bg1"/>
                </a:solidFill>
                <a:latin typeface="Trebuchet MS"/>
                <a:cs typeface="Trebuchet MS"/>
              </a:rPr>
              <a:t>24 September 2014</a:t>
            </a:r>
            <a:endParaRPr lang="nl-BE" sz="2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3133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Terechte bekommernissen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9018" y="1171192"/>
            <a:ext cx="8529082" cy="3601186"/>
          </a:xfrm>
        </p:spPr>
        <p:txBody>
          <a:bodyPr/>
          <a:lstStyle/>
          <a:p>
            <a:pPr lvl="1"/>
            <a:r>
              <a:rPr lang="nl-BE" sz="2000" dirty="0"/>
              <a:t>Financiële voorbereiding botst op </a:t>
            </a:r>
            <a:r>
              <a:rPr lang="nl-BE" sz="2000" b="1" i="1" dirty="0">
                <a:solidFill>
                  <a:srgbClr val="00AEEF"/>
                </a:solidFill>
                <a:latin typeface="+mn-lt"/>
                <a:cs typeface="Arial"/>
              </a:rPr>
              <a:t>onzekerheden</a:t>
            </a:r>
            <a:r>
              <a:rPr lang="nl-BE" sz="2000" b="1" i="1" dirty="0" smtClean="0">
                <a:solidFill>
                  <a:srgbClr val="00AEEF"/>
                </a:solidFill>
                <a:latin typeface="+mn-lt"/>
                <a:cs typeface="Arial"/>
              </a:rPr>
              <a:t>:</a:t>
            </a:r>
          </a:p>
          <a:p>
            <a:pPr lvl="1"/>
            <a:endParaRPr lang="nl-BE" sz="500" b="1" i="1" dirty="0">
              <a:solidFill>
                <a:srgbClr val="00AEEF"/>
              </a:solidFill>
              <a:latin typeface="+mn-lt"/>
              <a:cs typeface="Arial"/>
            </a:endParaRPr>
          </a:p>
          <a:p>
            <a:pPr lvl="2"/>
            <a:r>
              <a:rPr lang="nl-BE" sz="1800" dirty="0"/>
              <a:t>Teveel “sparen voor later” leidt tot beperking levenskwaliteit actieve </a:t>
            </a:r>
            <a:r>
              <a:rPr lang="nl-BE" sz="1800" dirty="0" smtClean="0"/>
              <a:t>jaren</a:t>
            </a:r>
          </a:p>
          <a:p>
            <a:pPr lvl="2"/>
            <a:endParaRPr lang="nl-BE" sz="500" dirty="0"/>
          </a:p>
          <a:p>
            <a:pPr lvl="2"/>
            <a:r>
              <a:rPr lang="nl-BE" sz="1800" dirty="0"/>
              <a:t>Pensioenvoorzieningen en overheidstussenkomst bij zorgbehoevendheid meestal </a:t>
            </a:r>
            <a:r>
              <a:rPr lang="nl-BE" sz="1800" dirty="0" smtClean="0"/>
              <a:t>ontoereikend</a:t>
            </a:r>
          </a:p>
          <a:p>
            <a:pPr lvl="2"/>
            <a:endParaRPr lang="nl-BE" sz="500" dirty="0"/>
          </a:p>
          <a:p>
            <a:pPr lvl="2"/>
            <a:r>
              <a:rPr lang="nl-BE" sz="1800" dirty="0"/>
              <a:t>Hoe dromen realiseren en tegelijk financiële toekomst veilig stellen?</a:t>
            </a:r>
          </a:p>
          <a:p>
            <a:pPr lvl="1"/>
            <a:endParaRPr lang="nl-BE" b="1" i="1" dirty="0">
              <a:solidFill>
                <a:srgbClr val="00AEEF"/>
              </a:solidFill>
              <a:latin typeface="+mn-lt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775" y="50373"/>
            <a:ext cx="612211" cy="754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216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452460"/>
            <a:ext cx="5089728" cy="1225021"/>
          </a:xfrm>
          <a:noFill/>
        </p:spPr>
        <p:txBody>
          <a:bodyPr/>
          <a:lstStyle/>
          <a:p>
            <a:pPr algn="ctr"/>
            <a:r>
              <a:rPr lang="nl-BE" sz="3200" dirty="0" smtClean="0">
                <a:solidFill>
                  <a:schemeClr val="accent2"/>
                </a:solidFill>
              </a:rPr>
              <a:t>Afhankelijkheid &amp; zorg         </a:t>
            </a:r>
            <a:r>
              <a:rPr lang="nl-BE" sz="2400" i="1" dirty="0" smtClean="0">
                <a:solidFill>
                  <a:schemeClr val="accent2"/>
                </a:solidFill>
              </a:rPr>
              <a:t>Zorgen voor morgen? </a:t>
            </a:r>
            <a:endParaRPr lang="nl-BE" sz="2400" i="1" dirty="0">
              <a:solidFill>
                <a:schemeClr val="accent2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23528" y="3757600"/>
            <a:ext cx="5544616" cy="1460500"/>
          </a:xfrm>
        </p:spPr>
        <p:txBody>
          <a:bodyPr/>
          <a:lstStyle/>
          <a:p>
            <a:pPr algn="ctr">
              <a:lnSpc>
                <a:spcPct val="65000"/>
              </a:lnSpc>
              <a:spcBef>
                <a:spcPct val="20000"/>
              </a:spcBef>
              <a:buClr>
                <a:srgbClr val="0093D3"/>
              </a:buClr>
            </a:pPr>
            <a:r>
              <a:rPr lang="nl-BE" dirty="0" smtClean="0"/>
              <a:t> 24 september 2014</a:t>
            </a:r>
          </a:p>
          <a:p>
            <a:pPr algn="ctr">
              <a:lnSpc>
                <a:spcPct val="65000"/>
              </a:lnSpc>
              <a:spcBef>
                <a:spcPct val="20000"/>
              </a:spcBef>
              <a:buClr>
                <a:srgbClr val="0093D3"/>
              </a:buClr>
            </a:pPr>
            <a:r>
              <a:rPr lang="nl-BE" dirty="0" smtClean="0"/>
              <a:t>Edwin De Boeck</a:t>
            </a:r>
          </a:p>
          <a:p>
            <a:pPr algn="ctr">
              <a:lnSpc>
                <a:spcPct val="65000"/>
              </a:lnSpc>
              <a:spcBef>
                <a:spcPct val="20000"/>
              </a:spcBef>
              <a:buClr>
                <a:srgbClr val="0093D3"/>
              </a:buClr>
            </a:pPr>
            <a:r>
              <a:rPr lang="nl-BE" dirty="0" smtClean="0"/>
              <a:t>Hoofdeconoom KBC Groep</a:t>
            </a:r>
            <a:endParaRPr lang="nl-BE" dirty="0"/>
          </a:p>
        </p:txBody>
      </p:sp>
      <p:pic>
        <p:nvPicPr>
          <p:cNvPr id="8" name="Picture 6" descr="hebben ouderen de toekomst?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5" r="3242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83769" y="3337553"/>
            <a:ext cx="62642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lnSpc>
                <a:spcPct val="50000"/>
              </a:lnSpc>
              <a:spcBef>
                <a:spcPct val="20000"/>
              </a:spcBef>
              <a:buClr>
                <a:srgbClr val="0093D3"/>
              </a:buClr>
              <a:buFont typeface="Zapf Dingbats" pitchFamily="48" charset="2"/>
              <a:buNone/>
            </a:pPr>
            <a:endParaRPr lang="nl-BE" sz="1000" dirty="0"/>
          </a:p>
          <a:p>
            <a:pPr algn="r" eaLnBrk="1" hangingPunct="1">
              <a:lnSpc>
                <a:spcPct val="65000"/>
              </a:lnSpc>
              <a:spcBef>
                <a:spcPct val="20000"/>
              </a:spcBef>
              <a:buClr>
                <a:srgbClr val="0093D3"/>
              </a:buClr>
              <a:buFont typeface="Zapf Dingbats" pitchFamily="48" charset="2"/>
              <a:buNone/>
            </a:pPr>
            <a:endParaRPr lang="en-GB" sz="1800" dirty="0"/>
          </a:p>
          <a:p>
            <a:pPr algn="ctr" eaLnBrk="1" hangingPunct="1">
              <a:lnSpc>
                <a:spcPct val="65000"/>
              </a:lnSpc>
              <a:spcBef>
                <a:spcPct val="20000"/>
              </a:spcBef>
              <a:buClr>
                <a:srgbClr val="0093D3"/>
              </a:buClr>
              <a:buFont typeface="Zapf Dingbats" pitchFamily="48" charset="2"/>
              <a:buNone/>
            </a:pPr>
            <a:endParaRPr lang="nl-BE" sz="2000" dirty="0" smtClean="0"/>
          </a:p>
          <a:p>
            <a:pPr algn="ctr" eaLnBrk="1" hangingPunct="1">
              <a:lnSpc>
                <a:spcPct val="65000"/>
              </a:lnSpc>
              <a:spcBef>
                <a:spcPct val="20000"/>
              </a:spcBef>
              <a:buClr>
                <a:srgbClr val="0093D3"/>
              </a:buClr>
              <a:buFont typeface="Zapf Dingbats" pitchFamily="48" charset="2"/>
              <a:buNone/>
            </a:pPr>
            <a:r>
              <a:rPr lang="nl-BE" sz="1800" dirty="0" smtClean="0"/>
              <a:t> </a:t>
            </a:r>
          </a:p>
          <a:p>
            <a:pPr algn="r" eaLnBrk="1" hangingPunct="1">
              <a:lnSpc>
                <a:spcPct val="65000"/>
              </a:lnSpc>
              <a:spcBef>
                <a:spcPct val="20000"/>
              </a:spcBef>
              <a:buClr>
                <a:srgbClr val="0093D3"/>
              </a:buClr>
              <a:buFont typeface="Zapf Dingbats" pitchFamily="48" charset="2"/>
              <a:buNone/>
            </a:pPr>
            <a:r>
              <a:rPr lang="nl-BE" sz="1800" dirty="0" smtClean="0"/>
              <a:t> </a:t>
            </a:r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3240590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0862163"/>
              </p:ext>
            </p:extLst>
          </p:nvPr>
        </p:nvGraphicFramePr>
        <p:xfrm>
          <a:off x="410150" y="1597361"/>
          <a:ext cx="4078288" cy="371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0302" y="-82827"/>
            <a:ext cx="8574186" cy="89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1" hangingPunct="1">
              <a:lnSpc>
                <a:spcPct val="90000"/>
              </a:lnSpc>
            </a:pPr>
            <a:r>
              <a:rPr lang="nl-NL" sz="3200" b="0" i="0" dirty="0" smtClean="0"/>
              <a:t>Demografisch perspectief 2014-2060</a:t>
            </a:r>
          </a:p>
          <a:p>
            <a:pPr eaLnBrk="1" hangingPunct="1">
              <a:lnSpc>
                <a:spcPct val="90000"/>
              </a:lnSpc>
            </a:pPr>
            <a:r>
              <a:rPr lang="nl-NL" sz="2000" b="0" i="1" dirty="0" smtClean="0"/>
              <a:t>Vergrijzing en verzilvering van de Belgische bevolking </a:t>
            </a:r>
            <a:endParaRPr lang="nl-NL" sz="2000" b="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5307816"/>
            <a:ext cx="3875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latin typeface="+mn-lt"/>
                <a:cs typeface="Arial"/>
              </a:rPr>
              <a:t>Bron: Bevolkingsvooruitzichten Federaal Planbureau (2014)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05893" y="1357334"/>
            <a:ext cx="3888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nl-BE" sz="1400" b="1" dirty="0" smtClean="0">
                <a:latin typeface="+mn-lt"/>
              </a:rPr>
              <a:t>Aandeel in totale Belgische bevolking </a:t>
            </a:r>
            <a:r>
              <a:rPr lang="nl-BE" sz="1400" dirty="0" smtClean="0">
                <a:latin typeface="+mn-lt"/>
              </a:rPr>
              <a:t>(in %)</a:t>
            </a:r>
            <a:endParaRPr lang="nl-BE" sz="1400" dirty="0">
              <a:latin typeface="+mn-lt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436096" y="1357334"/>
            <a:ext cx="3456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nl-BE" sz="1400" b="1" dirty="0" smtClean="0">
                <a:latin typeface="+mn-lt"/>
              </a:rPr>
              <a:t>Verandering tijdens decennium </a:t>
            </a:r>
            <a:r>
              <a:rPr lang="nl-BE" sz="1400" dirty="0" smtClean="0">
                <a:latin typeface="+mn-lt"/>
              </a:rPr>
              <a:t>(in ‘000)</a:t>
            </a:r>
            <a:endParaRPr lang="nl-BE" sz="1400" dirty="0">
              <a:latin typeface="+mn-lt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278344801"/>
              </p:ext>
            </p:extLst>
          </p:nvPr>
        </p:nvGraphicFramePr>
        <p:xfrm>
          <a:off x="4590641" y="1602926"/>
          <a:ext cx="4176464" cy="371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73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1827371"/>
              </p:ext>
            </p:extLst>
          </p:nvPr>
        </p:nvGraphicFramePr>
        <p:xfrm>
          <a:off x="295275" y="1536700"/>
          <a:ext cx="4078288" cy="366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0302" y="-82827"/>
            <a:ext cx="8574186" cy="89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1" hangingPunct="1">
              <a:lnSpc>
                <a:spcPct val="90000"/>
              </a:lnSpc>
            </a:pPr>
            <a:r>
              <a:rPr lang="nl-NL" sz="3200" b="0" i="0" dirty="0" smtClean="0"/>
              <a:t>Demografisch perspectief 2014-2060</a:t>
            </a:r>
          </a:p>
          <a:p>
            <a:pPr eaLnBrk="1" hangingPunct="1">
              <a:lnSpc>
                <a:spcPct val="90000"/>
              </a:lnSpc>
            </a:pPr>
            <a:r>
              <a:rPr lang="nl-NL" sz="2000" b="0" i="1" dirty="0" smtClean="0"/>
              <a:t>We leven langer … </a:t>
            </a:r>
            <a:endParaRPr lang="nl-NL" sz="2000" b="0" i="1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436096" y="1357334"/>
            <a:ext cx="3456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nl-BE" sz="1400" b="1" dirty="0" smtClean="0">
                <a:latin typeface="+mn-lt"/>
              </a:rPr>
              <a:t>Verandering tijdens decennium </a:t>
            </a:r>
            <a:r>
              <a:rPr lang="nl-BE" sz="1400" dirty="0" smtClean="0">
                <a:latin typeface="+mn-lt"/>
              </a:rPr>
              <a:t>(in ‘000)</a:t>
            </a:r>
            <a:endParaRPr lang="nl-BE" sz="1400" dirty="0">
              <a:latin typeface="+mn-lt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05893" y="1357334"/>
            <a:ext cx="3888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nl-BE" sz="1400" b="1" dirty="0" smtClean="0">
                <a:latin typeface="+mn-lt"/>
              </a:rPr>
              <a:t>Levensverwachting van de Belgen</a:t>
            </a:r>
            <a:endParaRPr lang="nl-BE" sz="14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9" y="5307816"/>
            <a:ext cx="2467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latin typeface="+mn-lt"/>
                <a:cs typeface="Arial"/>
              </a:rPr>
              <a:t>Bron: </a:t>
            </a:r>
            <a:r>
              <a:rPr lang="nl-BE" sz="1200" dirty="0" err="1" smtClean="0">
                <a:latin typeface="+mn-lt"/>
                <a:cs typeface="Arial"/>
              </a:rPr>
              <a:t>Eurostat</a:t>
            </a:r>
            <a:r>
              <a:rPr lang="nl-BE" sz="1200" dirty="0" smtClean="0">
                <a:latin typeface="+mn-lt"/>
                <a:cs typeface="Arial"/>
              </a:rPr>
              <a:t> (</a:t>
            </a:r>
            <a:r>
              <a:rPr lang="nl-BE" sz="1200" dirty="0" err="1" smtClean="0">
                <a:latin typeface="+mn-lt"/>
                <a:cs typeface="Arial"/>
              </a:rPr>
              <a:t>Population</a:t>
            </a:r>
            <a:r>
              <a:rPr lang="nl-BE" sz="1200" dirty="0" smtClean="0">
                <a:latin typeface="+mn-lt"/>
                <a:cs typeface="Arial"/>
              </a:rPr>
              <a:t> </a:t>
            </a:r>
            <a:r>
              <a:rPr lang="nl-BE" sz="1200" dirty="0" err="1" smtClean="0">
                <a:latin typeface="+mn-lt"/>
                <a:cs typeface="Arial"/>
              </a:rPr>
              <a:t>Statistics</a:t>
            </a:r>
            <a:r>
              <a:rPr lang="nl-BE" sz="1200" dirty="0" smtClean="0">
                <a:latin typeface="+mn-lt"/>
                <a:cs typeface="Arial"/>
              </a:rPr>
              <a:t>)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67732313"/>
              </p:ext>
            </p:extLst>
          </p:nvPr>
        </p:nvGraphicFramePr>
        <p:xfrm>
          <a:off x="4590641" y="1602926"/>
          <a:ext cx="4176464" cy="371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37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0302" y="-82827"/>
            <a:ext cx="8574186" cy="89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1" hangingPunct="1">
              <a:lnSpc>
                <a:spcPct val="90000"/>
              </a:lnSpc>
            </a:pPr>
            <a:r>
              <a:rPr lang="nl-NL" sz="3200" b="0" i="0" dirty="0" smtClean="0"/>
              <a:t>Demografisch perspectief 2014-2060</a:t>
            </a:r>
          </a:p>
          <a:p>
            <a:pPr eaLnBrk="1" hangingPunct="1">
              <a:lnSpc>
                <a:spcPct val="90000"/>
              </a:lnSpc>
            </a:pPr>
            <a:r>
              <a:rPr lang="nl-NL" sz="2000" b="0" i="1" dirty="0" smtClean="0"/>
              <a:t>… maakt langer werken onvermijdelijk</a:t>
            </a:r>
            <a:endParaRPr lang="nl-NL" sz="2000" b="0" i="1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83842" y="1366532"/>
            <a:ext cx="3888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nl-BE" sz="1400" b="1" dirty="0" smtClean="0">
                <a:latin typeface="+mn-lt"/>
              </a:rPr>
              <a:t>Werkzaamheidsgraad </a:t>
            </a:r>
          </a:p>
          <a:p>
            <a:pPr algn="ctr"/>
            <a:r>
              <a:rPr lang="nl-BE" sz="1400" dirty="0" smtClean="0">
                <a:latin typeface="+mn-lt"/>
              </a:rPr>
              <a:t>(werkenden in % betrokken leeftijdsgroep)</a:t>
            </a:r>
            <a:endParaRPr lang="nl-BE" sz="1400" dirty="0">
              <a:latin typeface="+mn-lt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436096" y="1357334"/>
            <a:ext cx="3456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nl-BE" sz="1400" b="1" dirty="0" smtClean="0">
                <a:latin typeface="+mn-lt"/>
              </a:rPr>
              <a:t>Verandering tijdens decennium </a:t>
            </a:r>
            <a:r>
              <a:rPr lang="nl-BE" sz="1400" dirty="0" smtClean="0">
                <a:latin typeface="+mn-lt"/>
              </a:rPr>
              <a:t>(in ‘000)</a:t>
            </a:r>
            <a:endParaRPr lang="nl-BE" sz="1400" dirty="0">
              <a:latin typeface="+mn-lt"/>
            </a:endParaRP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224667"/>
              </p:ext>
            </p:extLst>
          </p:nvPr>
        </p:nvGraphicFramePr>
        <p:xfrm>
          <a:off x="398165" y="1837386"/>
          <a:ext cx="4248472" cy="3660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99593" y="5307816"/>
            <a:ext cx="1408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latin typeface="+mn-lt"/>
                <a:cs typeface="Arial"/>
              </a:rPr>
              <a:t>Bron: </a:t>
            </a:r>
            <a:r>
              <a:rPr lang="nl-BE" sz="1200" dirty="0" err="1" smtClean="0">
                <a:latin typeface="+mn-lt"/>
                <a:cs typeface="Arial"/>
              </a:rPr>
              <a:t>Eurostat</a:t>
            </a:r>
            <a:r>
              <a:rPr lang="nl-BE" sz="1200" dirty="0" smtClean="0">
                <a:latin typeface="+mn-lt"/>
                <a:cs typeface="Arial"/>
              </a:rPr>
              <a:t> (LFS)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15616" y="2126001"/>
            <a:ext cx="1137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nl-BE" sz="1200" dirty="0" smtClean="0">
                <a:latin typeface="+mn-lt"/>
              </a:rPr>
              <a:t>België</a:t>
            </a:r>
            <a:endParaRPr lang="nl-BE" sz="1200" dirty="0">
              <a:latin typeface="+mn-lt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66795548"/>
              </p:ext>
            </p:extLst>
          </p:nvPr>
        </p:nvGraphicFramePr>
        <p:xfrm>
          <a:off x="4590641" y="1602926"/>
          <a:ext cx="4176464" cy="371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Oval 16"/>
          <p:cNvSpPr/>
          <p:nvPr/>
        </p:nvSpPr>
        <p:spPr>
          <a:xfrm>
            <a:off x="5436096" y="1889752"/>
            <a:ext cx="1008112" cy="2460273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8158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0302" y="-82827"/>
            <a:ext cx="8574186" cy="89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1" hangingPunct="1">
              <a:lnSpc>
                <a:spcPct val="90000"/>
              </a:lnSpc>
            </a:pPr>
            <a:r>
              <a:rPr lang="nl-NL" sz="3200" b="0" i="0" dirty="0" smtClean="0"/>
              <a:t>Demografisch perspectief 2014-2060</a:t>
            </a:r>
          </a:p>
          <a:p>
            <a:pPr eaLnBrk="1" hangingPunct="1">
              <a:lnSpc>
                <a:spcPct val="90000"/>
              </a:lnSpc>
            </a:pPr>
            <a:r>
              <a:rPr lang="nl-NL" sz="2000" b="0" i="1" dirty="0" smtClean="0"/>
              <a:t>… maar ook meer goede jaren na de pensionering </a:t>
            </a:r>
            <a:endParaRPr lang="nl-NL" sz="2000" b="0" i="1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436096" y="1357334"/>
            <a:ext cx="3456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nl-BE" sz="1400" b="1" dirty="0" smtClean="0">
                <a:latin typeface="+mn-lt"/>
              </a:rPr>
              <a:t>Verandering tijdens decennium </a:t>
            </a:r>
            <a:r>
              <a:rPr lang="nl-BE" sz="1400" dirty="0" smtClean="0">
                <a:latin typeface="+mn-lt"/>
              </a:rPr>
              <a:t>(in ‘000)</a:t>
            </a:r>
            <a:endParaRPr lang="nl-BE" sz="1400" dirty="0">
              <a:latin typeface="+mn-lt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995413366"/>
              </p:ext>
            </p:extLst>
          </p:nvPr>
        </p:nvGraphicFramePr>
        <p:xfrm>
          <a:off x="167680" y="1631880"/>
          <a:ext cx="4344144" cy="3485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95536" y="1359835"/>
            <a:ext cx="3888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nl-BE" sz="1400" b="1" dirty="0" smtClean="0">
                <a:latin typeface="+mn-lt"/>
              </a:rPr>
              <a:t>Levensverwachting van 65-jarigen</a:t>
            </a:r>
          </a:p>
          <a:p>
            <a:pPr algn="ctr"/>
            <a:r>
              <a:rPr lang="nl-BE" sz="1400" dirty="0" smtClean="0">
                <a:latin typeface="+mn-lt"/>
              </a:rPr>
              <a:t>(vol = België, gearceerd = EU)</a:t>
            </a:r>
            <a:endParaRPr lang="nl-BE" sz="1400" dirty="0">
              <a:latin typeface="+mn-lt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22065" y="2935169"/>
            <a:ext cx="15862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nl-BE" sz="1200" dirty="0" smtClean="0">
                <a:latin typeface="+mn-lt"/>
              </a:rPr>
              <a:t>Gezonde levensverwachting</a:t>
            </a:r>
            <a:endParaRPr lang="nl-BE" sz="12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249" y="5306089"/>
            <a:ext cx="1625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latin typeface="+mn-lt"/>
                <a:cs typeface="Arial"/>
              </a:rPr>
              <a:t>Bron: </a:t>
            </a:r>
            <a:r>
              <a:rPr lang="nl-BE" sz="1200" dirty="0" err="1" smtClean="0">
                <a:latin typeface="+mn-lt"/>
                <a:cs typeface="Arial"/>
              </a:rPr>
              <a:t>Eurostat</a:t>
            </a:r>
            <a:r>
              <a:rPr lang="nl-BE" sz="1200" dirty="0" smtClean="0">
                <a:latin typeface="+mn-lt"/>
                <a:cs typeface="Arial"/>
              </a:rPr>
              <a:t> (EHLEIS)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7902" y="3398168"/>
            <a:ext cx="216024" cy="1439552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 smtClean="0"/>
          </a:p>
        </p:txBody>
      </p:sp>
      <p:sp>
        <p:nvSpPr>
          <p:cNvPr id="14" name="Rectangle 13"/>
          <p:cNvSpPr/>
          <p:nvPr/>
        </p:nvSpPr>
        <p:spPr>
          <a:xfrm>
            <a:off x="1482826" y="3388674"/>
            <a:ext cx="216024" cy="1449045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 smtClean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763689" y="3398168"/>
            <a:ext cx="10413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nl-BE" sz="1200" b="1" dirty="0" smtClean="0">
                <a:solidFill>
                  <a:srgbClr val="FF6600"/>
                </a:solidFill>
                <a:latin typeface="+mn-lt"/>
              </a:rPr>
              <a:t>Wonderjaren</a:t>
            </a:r>
            <a:endParaRPr lang="nl-BE" sz="1200" b="1" dirty="0">
              <a:solidFill>
                <a:srgbClr val="FF6600"/>
              </a:solidFill>
              <a:latin typeface="+mn-lt"/>
            </a:endParaRP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666157492"/>
              </p:ext>
            </p:extLst>
          </p:nvPr>
        </p:nvGraphicFramePr>
        <p:xfrm>
          <a:off x="4590641" y="1602926"/>
          <a:ext cx="4176464" cy="371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val 21"/>
          <p:cNvSpPr/>
          <p:nvPr/>
        </p:nvSpPr>
        <p:spPr>
          <a:xfrm>
            <a:off x="6041752" y="1705032"/>
            <a:ext cx="1008112" cy="2460273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 smtClean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403620" y="1816172"/>
            <a:ext cx="15862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nl-BE" sz="1200" dirty="0" smtClean="0">
                <a:latin typeface="+mn-lt"/>
              </a:rPr>
              <a:t>Algemene levensverwachting</a:t>
            </a:r>
            <a:endParaRPr lang="nl-BE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00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0302" y="-82827"/>
            <a:ext cx="8574186" cy="89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1" hangingPunct="1">
              <a:lnSpc>
                <a:spcPct val="90000"/>
              </a:lnSpc>
            </a:pPr>
            <a:r>
              <a:rPr lang="nl-NL" sz="3200" b="0" i="0" dirty="0" smtClean="0"/>
              <a:t>Demografisch perspectief 2014-2060</a:t>
            </a:r>
          </a:p>
          <a:p>
            <a:pPr eaLnBrk="1" hangingPunct="1">
              <a:lnSpc>
                <a:spcPct val="90000"/>
              </a:lnSpc>
            </a:pPr>
            <a:r>
              <a:rPr lang="nl-NL" sz="2000" b="0" i="1" dirty="0" smtClean="0"/>
              <a:t>… en tegelijk meer zorgjaren </a:t>
            </a:r>
            <a:endParaRPr lang="nl-NL" sz="2000" b="0" i="1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436096" y="1357334"/>
            <a:ext cx="3456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nl-BE" sz="1400" b="1" dirty="0" smtClean="0">
                <a:latin typeface="+mn-lt"/>
              </a:rPr>
              <a:t>Verandering tijdens decennium </a:t>
            </a:r>
            <a:r>
              <a:rPr lang="nl-BE" sz="1400" dirty="0" smtClean="0">
                <a:latin typeface="+mn-lt"/>
              </a:rPr>
              <a:t>(in ‘000)</a:t>
            </a:r>
            <a:endParaRPr lang="nl-BE" sz="1400" dirty="0">
              <a:latin typeface="+mn-lt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179947852"/>
              </p:ext>
            </p:extLst>
          </p:nvPr>
        </p:nvGraphicFramePr>
        <p:xfrm>
          <a:off x="167680" y="1631880"/>
          <a:ext cx="4344144" cy="3485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95536" y="1359835"/>
            <a:ext cx="3888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nl-BE" sz="1400" b="1" dirty="0" smtClean="0">
                <a:latin typeface="+mn-lt"/>
              </a:rPr>
              <a:t>Levensverwachting van 65-jarigen</a:t>
            </a:r>
          </a:p>
          <a:p>
            <a:pPr algn="ctr"/>
            <a:r>
              <a:rPr lang="nl-BE" sz="1400" dirty="0" smtClean="0">
                <a:latin typeface="+mn-lt"/>
              </a:rPr>
              <a:t>(vol = België, gearceerd = EU)</a:t>
            </a:r>
            <a:endParaRPr lang="nl-BE" sz="1400" dirty="0">
              <a:latin typeface="+mn-lt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22065" y="2935169"/>
            <a:ext cx="15862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nl-BE" sz="1200" dirty="0" smtClean="0">
                <a:latin typeface="+mn-lt"/>
              </a:rPr>
              <a:t>Gezonde levensverwachting</a:t>
            </a:r>
            <a:endParaRPr lang="nl-BE" sz="12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249" y="5306089"/>
            <a:ext cx="1625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latin typeface="+mn-lt"/>
                <a:cs typeface="Arial"/>
              </a:rPr>
              <a:t>Bron: </a:t>
            </a:r>
            <a:r>
              <a:rPr lang="nl-BE" sz="1200" dirty="0" err="1" smtClean="0">
                <a:latin typeface="+mn-lt"/>
                <a:cs typeface="Arial"/>
              </a:rPr>
              <a:t>Eurostat</a:t>
            </a:r>
            <a:r>
              <a:rPr lang="nl-BE" sz="1200" dirty="0" smtClean="0">
                <a:latin typeface="+mn-lt"/>
                <a:cs typeface="Arial"/>
              </a:rPr>
              <a:t> (EHLEIS)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0992" y="2617474"/>
            <a:ext cx="216024" cy="840093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 smtClean="0"/>
          </a:p>
        </p:txBody>
      </p:sp>
      <p:sp>
        <p:nvSpPr>
          <p:cNvPr id="13" name="Rectangle 12"/>
          <p:cNvSpPr/>
          <p:nvPr/>
        </p:nvSpPr>
        <p:spPr>
          <a:xfrm>
            <a:off x="3815916" y="2180573"/>
            <a:ext cx="216024" cy="1276994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 smtClean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712731" y="2294849"/>
            <a:ext cx="8382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nl-BE" sz="1200" b="1" dirty="0" smtClean="0">
                <a:solidFill>
                  <a:srgbClr val="FF6600"/>
                </a:solidFill>
                <a:latin typeface="+mn-lt"/>
              </a:rPr>
              <a:t>Zorgjaren</a:t>
            </a:r>
            <a:endParaRPr lang="nl-BE" sz="1200" b="1" dirty="0">
              <a:solidFill>
                <a:srgbClr val="FF6600"/>
              </a:solidFill>
              <a:latin typeface="+mn-lt"/>
            </a:endParaRP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966691452"/>
              </p:ext>
            </p:extLst>
          </p:nvPr>
        </p:nvGraphicFramePr>
        <p:xfrm>
          <a:off x="4590641" y="1602926"/>
          <a:ext cx="4176464" cy="371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Oval 21"/>
          <p:cNvSpPr/>
          <p:nvPr/>
        </p:nvSpPr>
        <p:spPr>
          <a:xfrm>
            <a:off x="7164288" y="2166697"/>
            <a:ext cx="1008112" cy="2460273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 smtClean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403620" y="1816172"/>
            <a:ext cx="15862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nl-BE" sz="1200" dirty="0" smtClean="0">
                <a:latin typeface="+mn-lt"/>
              </a:rPr>
              <a:t>Algemene levensverwachting</a:t>
            </a:r>
            <a:endParaRPr lang="nl-BE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80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2283857"/>
              </p:ext>
            </p:extLst>
          </p:nvPr>
        </p:nvGraphicFramePr>
        <p:xfrm>
          <a:off x="289892" y="1605104"/>
          <a:ext cx="4078288" cy="3660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24850593"/>
              </p:ext>
            </p:extLst>
          </p:nvPr>
        </p:nvGraphicFramePr>
        <p:xfrm>
          <a:off x="4355976" y="1610778"/>
          <a:ext cx="4222304" cy="3790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0302" y="-82827"/>
            <a:ext cx="8574186" cy="89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1" hangingPunct="1">
              <a:lnSpc>
                <a:spcPct val="90000"/>
              </a:lnSpc>
            </a:pPr>
            <a:r>
              <a:rPr lang="nl-NL" sz="3200" b="0" dirty="0" smtClean="0"/>
              <a:t>Toenemende zorgafhankelijkheid                          </a:t>
            </a:r>
            <a:r>
              <a:rPr lang="nl-NL" sz="2000" b="0" i="1" dirty="0" smtClean="0"/>
              <a:t>Belangrijke impact op de publieke uitgaven voor ‘langdurige zorg’ </a:t>
            </a:r>
            <a:endParaRPr lang="nl-NL" sz="2000" b="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55685" y="5306089"/>
            <a:ext cx="2025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latin typeface="+mn-lt"/>
                <a:cs typeface="Arial"/>
              </a:rPr>
              <a:t>Bron: </a:t>
            </a:r>
            <a:r>
              <a:rPr lang="nl-BE" sz="1200" dirty="0" err="1" smtClean="0">
                <a:latin typeface="+mn-lt"/>
                <a:cs typeface="Arial"/>
              </a:rPr>
              <a:t>Eurostat</a:t>
            </a:r>
            <a:r>
              <a:rPr lang="nl-BE" sz="1200" dirty="0" smtClean="0">
                <a:latin typeface="+mn-lt"/>
                <a:cs typeface="Arial"/>
              </a:rPr>
              <a:t> (SILC-enquête)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79304" y="1216047"/>
            <a:ext cx="38884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nl-BE" sz="1400" b="1" dirty="0" smtClean="0">
                <a:latin typeface="+mn-lt"/>
              </a:rPr>
              <a:t>Belgen met een langdurige </a:t>
            </a:r>
            <a:r>
              <a:rPr lang="nl-BE" sz="1400" b="1" dirty="0" err="1" smtClean="0">
                <a:latin typeface="+mn-lt"/>
              </a:rPr>
              <a:t>activiteitsbeperking</a:t>
            </a:r>
            <a:r>
              <a:rPr lang="nl-BE" sz="1400" b="1" dirty="0" smtClean="0">
                <a:latin typeface="+mn-lt"/>
              </a:rPr>
              <a:t> door gezondheidsproblemen</a:t>
            </a:r>
          </a:p>
          <a:p>
            <a:pPr algn="ctr"/>
            <a:r>
              <a:rPr lang="nl-BE" sz="1400" dirty="0" smtClean="0">
                <a:latin typeface="+mn-lt"/>
              </a:rPr>
              <a:t>(2012, in % betrokken leeftijdsgroep)</a:t>
            </a:r>
            <a:endParaRPr lang="nl-BE" sz="1400" dirty="0">
              <a:latin typeface="+mn-lt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259824" y="1216047"/>
            <a:ext cx="34563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nl-BE" sz="1400" b="1" dirty="0" err="1" smtClean="0">
                <a:latin typeface="+mn-lt"/>
              </a:rPr>
              <a:t>Vergrijzingsgerelateerde</a:t>
            </a:r>
            <a:r>
              <a:rPr lang="nl-BE" sz="1400" b="1" dirty="0" smtClean="0">
                <a:latin typeface="+mn-lt"/>
              </a:rPr>
              <a:t> overheidsuitgaven </a:t>
            </a:r>
          </a:p>
          <a:p>
            <a:pPr algn="ctr"/>
            <a:r>
              <a:rPr lang="nl-BE" sz="1400" dirty="0" smtClean="0">
                <a:latin typeface="+mn-lt"/>
              </a:rPr>
              <a:t>(toename 2010-2060 bij ongewijzigd beleid, in % van het </a:t>
            </a:r>
            <a:r>
              <a:rPr lang="nl-BE" sz="1400" dirty="0" err="1" smtClean="0">
                <a:latin typeface="+mn-lt"/>
              </a:rPr>
              <a:t>bbp</a:t>
            </a:r>
            <a:r>
              <a:rPr lang="nl-BE" sz="1400" dirty="0" smtClean="0">
                <a:latin typeface="+mn-lt"/>
              </a:rPr>
              <a:t>)</a:t>
            </a:r>
            <a:endParaRPr lang="nl-BE" sz="1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9328" y="5306089"/>
            <a:ext cx="2809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latin typeface="+mn-lt"/>
                <a:cs typeface="Arial"/>
              </a:rPr>
              <a:t>Bron: </a:t>
            </a:r>
            <a:r>
              <a:rPr lang="nl-BE" sz="1200" dirty="0" err="1" smtClean="0">
                <a:latin typeface="+mn-lt"/>
                <a:cs typeface="Arial"/>
              </a:rPr>
              <a:t>Ageing</a:t>
            </a:r>
            <a:r>
              <a:rPr lang="nl-BE" sz="1200" dirty="0" smtClean="0">
                <a:latin typeface="+mn-lt"/>
                <a:cs typeface="Arial"/>
              </a:rPr>
              <a:t> Report Europese Commissie </a:t>
            </a:r>
          </a:p>
        </p:txBody>
      </p:sp>
      <p:sp>
        <p:nvSpPr>
          <p:cNvPr id="14" name="Oval 13"/>
          <p:cNvSpPr/>
          <p:nvPr/>
        </p:nvSpPr>
        <p:spPr>
          <a:xfrm>
            <a:off x="7071960" y="3268340"/>
            <a:ext cx="1656184" cy="2203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17933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9784807"/>
              </p:ext>
            </p:extLst>
          </p:nvPr>
        </p:nvGraphicFramePr>
        <p:xfrm>
          <a:off x="277688" y="1515335"/>
          <a:ext cx="4150296" cy="3660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1"/>
          <p:cNvSpPr>
            <a:spLocks noGrp="1"/>
          </p:cNvSpPr>
          <p:nvPr>
            <p:ph sz="quarter" idx="2"/>
          </p:nvPr>
        </p:nvSpPr>
        <p:spPr>
          <a:xfrm>
            <a:off x="4644008" y="1373615"/>
            <a:ext cx="4320480" cy="4124178"/>
          </a:xfrm>
        </p:spPr>
        <p:txBody>
          <a:bodyPr/>
          <a:lstStyle/>
          <a:p>
            <a:r>
              <a:rPr lang="nl-BE" sz="1800" dirty="0" smtClean="0"/>
              <a:t>België kent verhoudingsgewijs groot    aandeel van zorgopvang in instellingen</a:t>
            </a:r>
          </a:p>
          <a:p>
            <a:r>
              <a:rPr lang="nl-BE" sz="1800" dirty="0" smtClean="0"/>
              <a:t>Mantelzorg op terugweg, vraag naar formele zorg neemt sterk toe</a:t>
            </a:r>
          </a:p>
          <a:p>
            <a:pPr lvl="1"/>
            <a:r>
              <a:rPr lang="nl-BE" sz="1400" dirty="0" smtClean="0"/>
              <a:t>Door langer werken kunnen minder 50-plussers informele zorg verstrekken</a:t>
            </a:r>
          </a:p>
          <a:p>
            <a:pPr lvl="1"/>
            <a:r>
              <a:rPr lang="nl-BE" sz="1400" dirty="0" smtClean="0"/>
              <a:t>Zorgopvang meer </a:t>
            </a:r>
            <a:r>
              <a:rPr lang="nl-BE" sz="1400" dirty="0"/>
              <a:t>aan de markt </a:t>
            </a:r>
            <a:r>
              <a:rPr lang="nl-BE" sz="1400" dirty="0" smtClean="0"/>
              <a:t>uitbesteed door toenemend aantal tweeverdienersgezinnen</a:t>
            </a:r>
          </a:p>
          <a:p>
            <a:pPr lvl="1"/>
            <a:r>
              <a:rPr lang="nl-BE" sz="1400" dirty="0" smtClean="0"/>
              <a:t>Zwaardere afhankelijkheidsvormen stijgen sterkst        (thuis-/mantelzorg is hiervoor minder geschikt)</a:t>
            </a:r>
          </a:p>
          <a:p>
            <a:r>
              <a:rPr lang="nl-BE" sz="1800" dirty="0" smtClean="0"/>
              <a:t>Vraag naar financiering </a:t>
            </a:r>
          </a:p>
          <a:p>
            <a:pPr lvl="1"/>
            <a:r>
              <a:rPr lang="nl-BE" sz="1400" dirty="0" smtClean="0"/>
              <a:t>Publieke financiering kan hoe langer hoe minder in dekking afhankelijkheidskosten voorzien</a:t>
            </a:r>
          </a:p>
          <a:p>
            <a:pPr lvl="1"/>
            <a:r>
              <a:rPr lang="nl-BE" sz="1400" dirty="0" smtClean="0"/>
              <a:t>Vandaag reeds beperkte financiële tegemoetkomingen</a:t>
            </a:r>
          </a:p>
          <a:p>
            <a:pPr lvl="1"/>
            <a:endParaRPr lang="nl-BE" sz="16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0302" y="-82827"/>
            <a:ext cx="8574186" cy="89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1" hangingPunct="1">
              <a:lnSpc>
                <a:spcPct val="90000"/>
              </a:lnSpc>
            </a:pPr>
            <a:r>
              <a:rPr lang="nl-NL" sz="3200" b="0" dirty="0" smtClean="0"/>
              <a:t>Groeiende behoefte aan formele zorg                          </a:t>
            </a:r>
            <a:r>
              <a:rPr lang="nl-NL" sz="2000" b="0" i="1" dirty="0" smtClean="0"/>
              <a:t>Mantelzorg op terugweg, formele zorg onder druk</a:t>
            </a:r>
            <a:endParaRPr lang="nl-NL" sz="2000" b="0" i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9144" y="1297327"/>
            <a:ext cx="3888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nl-BE" sz="1400" b="1" dirty="0" smtClean="0">
                <a:latin typeface="+mn-lt"/>
              </a:rPr>
              <a:t>Aandeel 65-plussers dat langdurige zorg ontvangt</a:t>
            </a:r>
          </a:p>
          <a:p>
            <a:pPr algn="ctr"/>
            <a:r>
              <a:rPr lang="nl-BE" sz="1400" dirty="0" smtClean="0">
                <a:latin typeface="+mn-lt"/>
              </a:rPr>
              <a:t>(2011, in % totaal aantal 65-plussers)</a:t>
            </a:r>
            <a:endParaRPr lang="nl-BE" sz="1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569" y="5306089"/>
            <a:ext cx="2652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latin typeface="+mn-lt"/>
                <a:cs typeface="Arial"/>
              </a:rPr>
              <a:t>Bron: OESO (Health </a:t>
            </a:r>
            <a:r>
              <a:rPr lang="nl-BE" sz="1200" dirty="0" err="1" smtClean="0">
                <a:latin typeface="+mn-lt"/>
                <a:cs typeface="Arial"/>
              </a:rPr>
              <a:t>Statistics</a:t>
            </a:r>
            <a:r>
              <a:rPr lang="nl-BE" sz="1200" dirty="0" smtClean="0">
                <a:latin typeface="+mn-lt"/>
                <a:cs typeface="Arial"/>
              </a:rPr>
              <a:t> Database)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7703" y="2617475"/>
            <a:ext cx="216997" cy="1761485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13063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sz="half" idx="1"/>
          </p:nvPr>
        </p:nvSpPr>
        <p:spPr>
          <a:xfrm>
            <a:off x="4644008" y="1373615"/>
            <a:ext cx="4320480" cy="4124178"/>
          </a:xfrm>
        </p:spPr>
        <p:txBody>
          <a:bodyPr/>
          <a:lstStyle/>
          <a:p>
            <a:r>
              <a:rPr lang="nl-BE" sz="1800" dirty="0" smtClean="0"/>
              <a:t>België kent verhoudingsgewijs groot    aandeel van zorgopvang in instellingen</a:t>
            </a:r>
          </a:p>
          <a:p>
            <a:r>
              <a:rPr lang="nl-BE" sz="1800" dirty="0" smtClean="0"/>
              <a:t>Mantelzorg op terugweg, vraag naar formele zorg neemt sterk toe</a:t>
            </a:r>
          </a:p>
          <a:p>
            <a:pPr lvl="1"/>
            <a:r>
              <a:rPr lang="nl-BE" sz="1400" dirty="0" smtClean="0"/>
              <a:t>Door langer werken kunnen minder 50-plussers informele zorg verstrekken</a:t>
            </a:r>
          </a:p>
          <a:p>
            <a:pPr lvl="1"/>
            <a:r>
              <a:rPr lang="nl-BE" sz="1400" dirty="0" smtClean="0"/>
              <a:t>Zorgopvang meer </a:t>
            </a:r>
            <a:r>
              <a:rPr lang="nl-BE" sz="1400" dirty="0"/>
              <a:t>aan de markt </a:t>
            </a:r>
            <a:r>
              <a:rPr lang="nl-BE" sz="1400" dirty="0" smtClean="0"/>
              <a:t>uitbesteed door toenemend aantal tweeverdienersgezinnen</a:t>
            </a:r>
          </a:p>
          <a:p>
            <a:pPr lvl="1"/>
            <a:r>
              <a:rPr lang="nl-BE" sz="1400" dirty="0" smtClean="0"/>
              <a:t>Zwaardere afhankelijkheidsvormen stijgen sterkst        (thuis-/mantelzorg is hiervoor minder geschikt)</a:t>
            </a:r>
          </a:p>
          <a:p>
            <a:r>
              <a:rPr lang="nl-BE" sz="1800" dirty="0" smtClean="0"/>
              <a:t>Vraag naar financiering </a:t>
            </a:r>
          </a:p>
          <a:p>
            <a:pPr lvl="1"/>
            <a:r>
              <a:rPr lang="nl-BE" sz="1400" dirty="0" smtClean="0"/>
              <a:t>Publieke financiering kan hoe langer hoe minder in dekking afhankelijkheidskosten voorzien</a:t>
            </a:r>
          </a:p>
          <a:p>
            <a:pPr lvl="1"/>
            <a:r>
              <a:rPr lang="nl-BE" sz="1400" dirty="0" smtClean="0"/>
              <a:t>Vandaag reeds beperkte financiële tegemoetkomingen</a:t>
            </a:r>
          </a:p>
          <a:p>
            <a:pPr lvl="1"/>
            <a:endParaRPr lang="nl-BE" sz="16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0302" y="-82827"/>
            <a:ext cx="8574186" cy="89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1" hangingPunct="1">
              <a:lnSpc>
                <a:spcPct val="90000"/>
              </a:lnSpc>
            </a:pPr>
            <a:r>
              <a:rPr lang="nl-NL" sz="3200" b="0" dirty="0" smtClean="0"/>
              <a:t>Groeiende behoefte aan formele zorg                          </a:t>
            </a:r>
            <a:r>
              <a:rPr lang="nl-NL" sz="2000" b="0" i="1" dirty="0" smtClean="0"/>
              <a:t>Mantelzorg op terugweg, formele zorg onder druk</a:t>
            </a:r>
            <a:endParaRPr lang="nl-NL" sz="2000" b="0" i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348101"/>
              </p:ext>
            </p:extLst>
          </p:nvPr>
        </p:nvGraphicFramePr>
        <p:xfrm>
          <a:off x="212489" y="1738252"/>
          <a:ext cx="4392487" cy="2876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1152127"/>
              </a:tblGrid>
              <a:tr h="431800">
                <a:tc gridSpan="3">
                  <a:txBody>
                    <a:bodyPr/>
                    <a:lstStyle/>
                    <a:p>
                      <a:pPr algn="ctr"/>
                      <a:r>
                        <a:rPr lang="nl-BE" sz="1200" noProof="0" dirty="0" smtClean="0">
                          <a:solidFill>
                            <a:schemeClr val="tx1"/>
                          </a:solidFill>
                        </a:rPr>
                        <a:t>Werkelijk versus geprogrammeerd</a:t>
                      </a:r>
                      <a:r>
                        <a:rPr lang="nl-BE" sz="1200" baseline="0" noProof="0" dirty="0" smtClean="0">
                          <a:solidFill>
                            <a:schemeClr val="tx1"/>
                          </a:solidFill>
                        </a:rPr>
                        <a:t> aantal plaatsen in de Vlaamse woonzorgcentra (aantal woongelegenheden)</a:t>
                      </a:r>
                      <a:endParaRPr lang="nl-BE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1200" noProof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26908">
                <a:tc>
                  <a:txBody>
                    <a:bodyPr/>
                    <a:lstStyle/>
                    <a:p>
                      <a:pPr algn="ctr"/>
                      <a:r>
                        <a:rPr lang="nl-BE" sz="1000" b="1" noProof="0" dirty="0" smtClean="0"/>
                        <a:t>Nodig aantal in 2013</a:t>
                      </a:r>
                    </a:p>
                    <a:p>
                      <a:pPr algn="ctr"/>
                      <a:r>
                        <a:rPr lang="nl-BE" sz="1000" b="1" noProof="0" dirty="0" smtClean="0"/>
                        <a:t>(programmacijfer 2008)</a:t>
                      </a:r>
                      <a:endParaRPr lang="nl-BE" sz="1000" b="1" noProof="0" dirty="0"/>
                    </a:p>
                  </a:txBody>
                  <a:tcPr marT="38100" marB="3810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noProof="0" dirty="0" smtClean="0"/>
                        <a:t>Bestaan</a:t>
                      </a:r>
                      <a:r>
                        <a:rPr lang="nl-BE" sz="1000" b="1" baseline="0" noProof="0" dirty="0" smtClean="0"/>
                        <a:t>d aantal </a:t>
                      </a:r>
                    </a:p>
                    <a:p>
                      <a:pPr algn="ctr"/>
                      <a:r>
                        <a:rPr lang="nl-BE" sz="1000" b="1" baseline="0" noProof="0" dirty="0" smtClean="0"/>
                        <a:t>in 2013 </a:t>
                      </a:r>
                    </a:p>
                    <a:p>
                      <a:pPr algn="ctr"/>
                      <a:r>
                        <a:rPr lang="nl-BE" sz="1000" b="1" baseline="0" noProof="0" dirty="0" smtClean="0"/>
                        <a:t>(werkelijk cijfers)</a:t>
                      </a:r>
                      <a:endParaRPr lang="nl-BE" sz="1000" b="1" noProof="0" dirty="0"/>
                    </a:p>
                  </a:txBody>
                  <a:tcPr marT="38100" marB="3810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noProof="0" dirty="0" smtClean="0"/>
                        <a:t>Invullingsgraad</a:t>
                      </a:r>
                      <a:r>
                        <a:rPr lang="nl-BE" sz="1000" b="1" baseline="0" noProof="0" dirty="0" smtClean="0"/>
                        <a:t> behoeften</a:t>
                      </a:r>
                      <a:endParaRPr lang="nl-BE" sz="1000" b="1" noProof="0" dirty="0"/>
                    </a:p>
                  </a:txBody>
                  <a:tcPr marT="38100" marB="3810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6409">
                <a:tc>
                  <a:txBody>
                    <a:bodyPr/>
                    <a:lstStyle/>
                    <a:p>
                      <a:pPr algn="ctr"/>
                      <a:r>
                        <a:rPr lang="nl-BE" sz="1200" noProof="0" dirty="0" smtClean="0"/>
                        <a:t>81.456</a:t>
                      </a:r>
                      <a:endParaRPr lang="nl-BE" sz="1200" noProof="0" dirty="0"/>
                    </a:p>
                  </a:txBody>
                  <a:tcPr marT="38100" marB="38100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noProof="0" dirty="0" smtClean="0"/>
                        <a:t>69.902</a:t>
                      </a:r>
                      <a:endParaRPr lang="nl-BE" sz="1200" noProof="0" dirty="0"/>
                    </a:p>
                  </a:txBody>
                  <a:tcPr marT="38100" marB="38100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noProof="0" dirty="0" smtClean="0"/>
                        <a:t>85,8%</a:t>
                      </a:r>
                      <a:endParaRPr lang="nl-BE" sz="1200" noProof="0" dirty="0"/>
                    </a:p>
                  </a:txBody>
                  <a:tcPr marT="38100" marB="38100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algn="ctr"/>
                      <a:r>
                        <a:rPr lang="nl-BE" sz="1000" b="1" noProof="0" dirty="0" smtClean="0"/>
                        <a:t>Bestaand aantal</a:t>
                      </a:r>
                      <a:r>
                        <a:rPr lang="nl-BE" sz="1000" b="1" baseline="0" noProof="0" dirty="0" smtClean="0"/>
                        <a:t> </a:t>
                      </a:r>
                    </a:p>
                    <a:p>
                      <a:pPr algn="ctr"/>
                      <a:r>
                        <a:rPr lang="nl-BE" sz="1000" b="1" baseline="0" noProof="0" dirty="0" smtClean="0"/>
                        <a:t>in 2014 </a:t>
                      </a:r>
                    </a:p>
                    <a:p>
                      <a:pPr algn="ctr"/>
                      <a:r>
                        <a:rPr lang="nl-BE" sz="1000" b="1" baseline="0" noProof="0" dirty="0" smtClean="0"/>
                        <a:t>(werkelijk cijfer)</a:t>
                      </a:r>
                      <a:endParaRPr lang="nl-BE" sz="1000" b="1" noProof="0" dirty="0"/>
                    </a:p>
                  </a:txBody>
                  <a:tcPr marT="38100" marB="3810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noProof="0" dirty="0" smtClean="0"/>
                        <a:t>Nodig</a:t>
                      </a:r>
                      <a:r>
                        <a:rPr lang="nl-BE" sz="1000" b="1" baseline="0" noProof="0" dirty="0" smtClean="0"/>
                        <a:t> aantal in 2019 (programmacijfer 2014)</a:t>
                      </a:r>
                      <a:endParaRPr lang="nl-BE" sz="1000" b="1" noProof="0" dirty="0"/>
                    </a:p>
                  </a:txBody>
                  <a:tcPr marT="38100" marB="3810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b="1" noProof="0" dirty="0" smtClean="0"/>
                        <a:t>Reeds aangevraagde </a:t>
                      </a:r>
                      <a:r>
                        <a:rPr lang="nl-BE" sz="1000" b="1" baseline="0" noProof="0" dirty="0" smtClean="0"/>
                        <a:t>en toegekende vergunningen</a:t>
                      </a:r>
                      <a:endParaRPr lang="nl-BE" sz="1000" b="1" noProof="0" dirty="0"/>
                    </a:p>
                  </a:txBody>
                  <a:tcPr marT="38100" marB="38100"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06105">
                <a:tc>
                  <a:txBody>
                    <a:bodyPr/>
                    <a:lstStyle/>
                    <a:p>
                      <a:pPr algn="ctr"/>
                      <a:r>
                        <a:rPr lang="nl-BE" sz="1200" noProof="0" dirty="0" smtClean="0"/>
                        <a:t>72.147</a:t>
                      </a:r>
                      <a:endParaRPr lang="nl-BE" sz="1200" noProof="0" dirty="0"/>
                    </a:p>
                  </a:txBody>
                  <a:tcPr marT="38100" marB="38100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noProof="0" dirty="0" smtClean="0"/>
                        <a:t>95.404</a:t>
                      </a:r>
                      <a:endParaRPr lang="nl-BE" sz="1200" noProof="0" dirty="0"/>
                    </a:p>
                  </a:txBody>
                  <a:tcPr marT="38100" marB="38100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noProof="0" dirty="0" smtClean="0"/>
                        <a:t>19.323</a:t>
                      </a:r>
                      <a:endParaRPr lang="nl-BE" sz="1200" noProof="0" dirty="0"/>
                    </a:p>
                  </a:txBody>
                  <a:tcPr marT="38100" marB="38100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22600" y="5257767"/>
            <a:ext cx="3057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latin typeface="+mn-lt"/>
                <a:cs typeface="Arial"/>
              </a:rPr>
              <a:t>Bron: Vlaams Agentschap Zorg en Gezondheid</a:t>
            </a:r>
          </a:p>
        </p:txBody>
      </p:sp>
    </p:spTree>
    <p:extLst>
      <p:ext uri="{BB962C8B-B14F-4D97-AF65-F5344CB8AC3E}">
        <p14:creationId xmlns:p14="http://schemas.microsoft.com/office/powerpoint/2010/main" val="6427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900" dirty="0" smtClean="0"/>
              <a:t>“</a:t>
            </a:r>
            <a:r>
              <a:rPr lang="en-GB" sz="3900" dirty="0" err="1" smtClean="0"/>
              <a:t>Senioren</a:t>
            </a:r>
            <a:r>
              <a:rPr lang="en-GB" sz="3900" dirty="0" smtClean="0"/>
              <a:t>”: </a:t>
            </a:r>
            <a:r>
              <a:rPr lang="en-GB" sz="3900" dirty="0" err="1" smtClean="0"/>
              <a:t>nieuwe</a:t>
            </a:r>
            <a:r>
              <a:rPr lang="en-GB" sz="3900" dirty="0" smtClean="0"/>
              <a:t> </a:t>
            </a:r>
            <a:r>
              <a:rPr lang="en-GB" sz="3900" dirty="0" err="1" smtClean="0"/>
              <a:t>invulling</a:t>
            </a:r>
            <a:r>
              <a:rPr lang="en-GB" sz="3900" dirty="0" smtClean="0"/>
              <a:t> </a:t>
            </a:r>
            <a:r>
              <a:rPr lang="en-GB" sz="3900" dirty="0" err="1" smtClean="0"/>
              <a:t>voor</a:t>
            </a:r>
            <a:r>
              <a:rPr lang="en-GB" sz="3900" dirty="0" smtClean="0"/>
              <a:t> </a:t>
            </a:r>
            <a:r>
              <a:rPr lang="en-GB" sz="3900" dirty="0" err="1" smtClean="0"/>
              <a:t>oud</a:t>
            </a:r>
            <a:r>
              <a:rPr lang="en-GB" sz="3900" dirty="0" smtClean="0"/>
              <a:t> </a:t>
            </a:r>
            <a:r>
              <a:rPr lang="en-GB" sz="3900" dirty="0" err="1" smtClean="0"/>
              <a:t>begrip</a:t>
            </a:r>
            <a:r>
              <a:rPr lang="en-GB" sz="3900" dirty="0" smtClean="0"/>
              <a:t>?</a:t>
            </a:r>
            <a:endParaRPr lang="en-GB" sz="39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45244" y="3992879"/>
            <a:ext cx="5447556" cy="553099"/>
          </a:xfrm>
        </p:spPr>
        <p:txBody>
          <a:bodyPr/>
          <a:lstStyle/>
          <a:p>
            <a:r>
              <a:rPr lang="en-GB" sz="2400" b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Daniel Falque – CEO KBC </a:t>
            </a:r>
            <a:r>
              <a:rPr lang="en-GB" sz="2400" b="1" dirty="0" err="1">
                <a:latin typeface="Trebuchet MS" pitchFamily="34" charset="0"/>
                <a:ea typeface="Trebuchet MS" pitchFamily="34" charset="0"/>
                <a:cs typeface="Trebuchet MS" pitchFamily="34" charset="0"/>
              </a:rPr>
              <a:t>België</a:t>
            </a:r>
            <a:endParaRPr lang="en-GB" sz="2400" b="1" dirty="0"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32515" r="32515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477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51520" y="1357229"/>
            <a:ext cx="8640960" cy="366051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BE" sz="2000" dirty="0" smtClean="0"/>
              <a:t>Vergrijzing komt op toerental, met opportuniteiten (“</a:t>
            </a:r>
            <a:r>
              <a:rPr lang="nl-BE" sz="2000" i="1" dirty="0" smtClean="0"/>
              <a:t>wonderjaren</a:t>
            </a:r>
            <a:r>
              <a:rPr lang="nl-BE" sz="2000" dirty="0" smtClean="0"/>
              <a:t>”) én bedreigingen (“</a:t>
            </a:r>
            <a:r>
              <a:rPr lang="nl-BE" sz="2000" i="1" dirty="0" smtClean="0"/>
              <a:t>zorgjaren</a:t>
            </a:r>
            <a:r>
              <a:rPr lang="nl-BE" sz="2000" dirty="0" smtClean="0"/>
              <a:t>”)</a:t>
            </a:r>
          </a:p>
          <a:p>
            <a:pPr marL="457200" indent="-457200">
              <a:buFont typeface="+mj-lt"/>
              <a:buAutoNum type="arabicPeriod"/>
            </a:pPr>
            <a:endParaRPr lang="nl-BE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nl-BE" sz="2000" dirty="0" smtClean="0"/>
              <a:t>Thuiszorg op de terugweg &amp; publieke uitgaven langdurige zorg onder druk, burgers moeten hun lot (deels) in eigen handen nemen</a:t>
            </a:r>
          </a:p>
          <a:p>
            <a:pPr marL="457200" indent="-457200">
              <a:buFont typeface="+mj-lt"/>
              <a:buAutoNum type="arabicPeriod"/>
            </a:pPr>
            <a:endParaRPr lang="nl-BE" sz="2000" dirty="0"/>
          </a:p>
          <a:p>
            <a:pPr marL="457200" indent="-457200">
              <a:buFont typeface="+mj-lt"/>
              <a:buAutoNum type="arabicPeriod"/>
            </a:pPr>
            <a:r>
              <a:rPr lang="nl-BE" sz="2000" dirty="0" smtClean="0"/>
              <a:t>Blijkt ook uit KBC-enquête bij 622 Vlamingen tussen 50-75 jaar</a:t>
            </a:r>
            <a:endParaRPr lang="nl-BE" sz="2000" dirty="0"/>
          </a:p>
          <a:p>
            <a:pPr marL="457200" indent="-457200">
              <a:buFont typeface="+mj-lt"/>
              <a:buAutoNum type="arabicPeriod"/>
            </a:pPr>
            <a:endParaRPr lang="nl-BE" sz="2000" dirty="0" smtClean="0"/>
          </a:p>
          <a:p>
            <a:pPr lvl="1"/>
            <a:endParaRPr lang="nl-BE" sz="1800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0302" y="-82827"/>
            <a:ext cx="8574186" cy="89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1" hangingPunct="1">
              <a:lnSpc>
                <a:spcPct val="90000"/>
              </a:lnSpc>
            </a:pPr>
            <a:r>
              <a:rPr lang="nl-NL" sz="3200" b="0" dirty="0" smtClean="0"/>
              <a:t>Samengevat</a:t>
            </a:r>
            <a:endParaRPr lang="nl-NL" sz="2000" b="0" i="1" dirty="0"/>
          </a:p>
        </p:txBody>
      </p:sp>
    </p:spTree>
    <p:extLst>
      <p:ext uri="{BB962C8B-B14F-4D97-AF65-F5344CB8AC3E}">
        <p14:creationId xmlns:p14="http://schemas.microsoft.com/office/powerpoint/2010/main" val="36118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51520" y="1357229"/>
            <a:ext cx="8640960" cy="36605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 sz="2000" dirty="0" smtClean="0"/>
              <a:t>Macro-economische benadering schetst abstract beeld van wat op onze samenleving afkomt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 smtClean="0"/>
              <a:t>Dagelijkse realiteit is veel </a:t>
            </a:r>
            <a:r>
              <a:rPr lang="nl-BE" sz="2000" dirty="0" err="1" smtClean="0"/>
              <a:t>confronterender</a:t>
            </a:r>
            <a:r>
              <a:rPr lang="nl-BE" sz="2000" dirty="0" smtClean="0"/>
              <a:t> en maakt problematiek tastbaar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sz="2000" dirty="0"/>
          </a:p>
          <a:p>
            <a:pPr marL="0" indent="0">
              <a:buNone/>
            </a:pPr>
            <a:endParaRPr lang="nl-BE" sz="2000" dirty="0" smtClean="0"/>
          </a:p>
          <a:p>
            <a:pPr lvl="1"/>
            <a:endParaRPr lang="nl-BE" sz="1800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0302" y="-82827"/>
            <a:ext cx="8574186" cy="89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1" hangingPunct="1">
              <a:lnSpc>
                <a:spcPct val="90000"/>
              </a:lnSpc>
            </a:pPr>
            <a:endParaRPr lang="nl-NL" sz="2000" b="0" i="1" dirty="0"/>
          </a:p>
        </p:txBody>
      </p:sp>
    </p:spTree>
    <p:extLst>
      <p:ext uri="{BB962C8B-B14F-4D97-AF65-F5344CB8AC3E}">
        <p14:creationId xmlns:p14="http://schemas.microsoft.com/office/powerpoint/2010/main" val="6304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1" name="ShockwaveFlash1" r:id="rId2" imgW="9142857" imgH="5714286"/>
        </mc:Choice>
        <mc:Fallback>
          <p:control name="ShockwaveFlash1" r:id="rId2" imgW="9142857" imgH="5714286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5715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6318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ctrTitle"/>
          </p:nvPr>
        </p:nvSpPr>
        <p:spPr>
          <a:xfrm>
            <a:off x="449263" y="725488"/>
            <a:ext cx="5089525" cy="1225550"/>
          </a:xfrm>
        </p:spPr>
        <p:txBody>
          <a:bodyPr/>
          <a:lstStyle/>
          <a:p>
            <a:pPr eaLnBrk="1" hangingPunct="1"/>
            <a:r>
              <a:rPr lang="en-GB" altLang="nl-BE" dirty="0" smtClean="0">
                <a:latin typeface="Trebuchet MS" pitchFamily="34" charset="0"/>
                <a:cs typeface="Trebuchet MS" pitchFamily="34" charset="0"/>
              </a:rPr>
              <a:t> </a:t>
            </a:r>
          </a:p>
        </p:txBody>
      </p:sp>
      <p:sp>
        <p:nvSpPr>
          <p:cNvPr id="2560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44158" y="3476308"/>
            <a:ext cx="5331291" cy="765175"/>
          </a:xfrm>
        </p:spPr>
        <p:txBody>
          <a:bodyPr/>
          <a:lstStyle/>
          <a:p>
            <a:pPr eaLnBrk="1" hangingPunct="1"/>
            <a:r>
              <a:rPr lang="nl-BE" altLang="nl-BE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Hans</a:t>
            </a:r>
            <a:r>
              <a:rPr lang="nl-BE" altLang="nl-BE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 Verstraete</a:t>
            </a:r>
          </a:p>
          <a:p>
            <a:pPr eaLnBrk="1" hangingPunct="1"/>
            <a:r>
              <a:rPr lang="nl-BE" altLang="nl-BE" sz="2000" dirty="0" smtClean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Algemeen Directeur KBC Verzekeringen</a:t>
            </a:r>
          </a:p>
        </p:txBody>
      </p:sp>
      <p:sp>
        <p:nvSpPr>
          <p:cNvPr id="25605" name="Tekstvak 2"/>
          <p:cNvSpPr txBox="1">
            <a:spLocks noChangeArrowheads="1"/>
          </p:cNvSpPr>
          <p:nvPr/>
        </p:nvSpPr>
        <p:spPr bwMode="auto">
          <a:xfrm>
            <a:off x="6281738" y="4289425"/>
            <a:ext cx="2676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fr-BE" altLang="nl-BE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25606" name="Tekstvak 3"/>
          <p:cNvSpPr txBox="1">
            <a:spLocks noChangeArrowheads="1"/>
          </p:cNvSpPr>
          <p:nvPr/>
        </p:nvSpPr>
        <p:spPr bwMode="auto">
          <a:xfrm>
            <a:off x="6281738" y="4289425"/>
            <a:ext cx="2763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fr-BE" altLang="nl-BE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25607" name="Titel 1"/>
          <p:cNvSpPr txBox="1">
            <a:spLocks/>
          </p:cNvSpPr>
          <p:nvPr/>
        </p:nvSpPr>
        <p:spPr bwMode="auto">
          <a:xfrm>
            <a:off x="449263" y="725488"/>
            <a:ext cx="50895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nl-NL" altLang="nl-BE" sz="3900" b="1" dirty="0" smtClean="0">
                <a:solidFill>
                  <a:srgbClr val="00AEEF"/>
                </a:solidFill>
                <a:latin typeface="Trebuchet MS" pitchFamily="34" charset="0"/>
              </a:rPr>
              <a:t>KBC-Zorgplan</a:t>
            </a:r>
            <a:endParaRPr lang="en-GB" altLang="nl-BE" sz="3900" b="1" dirty="0">
              <a:solidFill>
                <a:srgbClr val="00AEEF"/>
              </a:solidFill>
              <a:latin typeface="Trebuchet MS" pitchFamily="34" charset="0"/>
            </a:endParaRPr>
          </a:p>
        </p:txBody>
      </p:sp>
      <p:sp>
        <p:nvSpPr>
          <p:cNvPr id="2" name="AutoShape 2" descr="data:image/jpeg;base64,/9j/4AAQSkZJRgABAQAAAQABAAD/2wCEAAkGBhQSEBUSERESFBMVFxoaGRgWGRUYHhwYFxUXGBYdIBsZHScqHBklHxYVHy8gKCk1LCwtGB4xNTEqNSgrLCkBCQoKDgwOGg8PGjUkHyQ1Lik2KjUpNSwtLzIpNCo1Li0qNTAsKjA0NC01LywsLC8vLywsLCk0LCksLCwsLCwsLP/AABEIAHgAoAMBIgACEQEDEQH/xAAcAAEAAgMBAQEAAAAAAAAAAAAABgcDBAUCCAH/xAA/EAACAQMBBQUEBwYFBQAAAAABAgMABBEFBgcSITETQVGRoSJhcYEUMkJSgpKiI2KxssHCFTNjctIXJENEU//EABkBAQADAQEAAAAAAAAAAAAAAAACAwQBBf/EADIRAAEEAAIHBgYCAwAAAAAAAAEAAgMRBCESEzFBcYHwBSIyUWGhI0KxwdHhFDMVJZH/2gAMAwEAAhEDEQA/ALxpSlESlKURKUpREpSlESlKURKUpREpSlESlKURKUrzJKFGWIA8SQP40ReqVitrpJFDxuroejKQQeeORHXpWWiEUlKUoiUpSiJSlKIlKUoiUpSiJSlc/VNoLe2GbieOP3Mwz8l6nyrhNKTWlxoC10KVXOq77LdCRbwyTH7xxGvqCfSobq2969lyEaOBT9wZP5nz6AVU6ZgXoRdmYh+0Vx6tXhe6jHCvFLIka+LsFHqai2o72LCLpK0p8IlLepwPWqdtNn729bjWGeYn/wAj5x+d+XkalelblLl8G4mihHguZG/oPU1XrXu8IWv+Dhof7pM/Lqyt3VN+DHItrUL+9K2f0p/yqB6/tVc3pDXEpdR0UckHwUcs+886uXRt1FjBhmjadx3ynI/IMD0roba6Cs2nTQoighCyAADDJ7S4A6dMfOjo5HDvFSixeEieBEzn1f2Ue3Ma2JLNrYjDW7eaSFmHzBDDyqw6ovc5qfZ6h2ZPKaMr+JcOvoG86vSrIXWxYe0otXiDW/PrmlKUq5eclKVhubtIxxSOqDxYhR5mi6BexZqVHdY2/srYftLhGbuWM9o3kvT51CtS348yLe05dzSvj9KZ/mqt0jW7StUWCnlza37K161r/UooELzSJGo73IUevU1ROpbz9QuPZWTsh4QLg+fM1r6TsZf6ge04XI/+s7MB8i2SfkMVWZ7yaFuHZWgNKZ4AVoX2+GwTIVpZSPuIcebYqL6nvwkORb2yJ+9KxY/lXA9TWWw3Gt1nuwPdGmf1Of7aken7n7CPm6yzH/Uc48kxXPiu9FP/AF8Xm7rkFVeo7wL+4OGuZAD9mL2Pl7HM+dZNJ3d310eIQMgPV5iU+fP2j5VfGm6Bb24/YQRR+9VAPn1NZrrUYoiokljQucKGYKWPTAyeZ5jzpqN7ih7U0e7BGB15BVjpO4/nm6ucj7sIxn8T/wBBU30fYKytsGK3QsPtv7bebZx8qyXW10S3L2iq73CRGQIBgNheIKGP2jUDut5WoTXSWkNtHayyEBRNxFhkEgnIAAwD9k1L4bFTeLxO11Cr20K81bFcnU9q7S3bgnuYkbl7JYE8+mQOY699QbaTWbi11y1Mkz9hIqAoGPAC2Y39n/dhufjUf212bNxrc8KHDSRdqvLPEyw54fnwkZo6UjYPRRgwLXOGsdkW6Vj0Vk7Z7cLpwiLQvIJSRkEAKF4c5znJwcgY7jUkVgRkcwap7Ub36fs6HPOazdQ/jgezn5o4PxBqwd3uqfSNNt3JywTgb4x+x/QH51Jj7d7qvEYYRxA7wS0/b2VLatGdO1Ziox2E4dR4oTxAflYrX0PBOHVXU5VgCD4gjIPlVQb7dJ4biG4A5SIUb/chyvmGP5amW6jV+302NSctCTEfgvNP0lfKq4u68tWvHfGw0c+/YeuIXV1LbeygyJbqIEZBVW4myOowuTmolqm+23XIt4JZT4viNf6n0qv942l9hqU6gYV27RfhIOI/q4qsjYrd5YNaw3DRds8kasTISRxEe0AvTAORTTe5xaMl04bCwRNlkt19en1UNud5mpXbFLccGfswRl2/Mc49K1P+n+qXTccsUhJ+1PIM/qJI8qvm2tUjXhjRUUdAoCjyFZa7qb8RVX+SEeUMYHXJUvYbkblsdrPBGPBQzn+0etSXTtylqnOaWaY+GRGvkvP1qQ3m8Kwil7F7qMODg44iAfAsBgefKtTabeClldQQyRExTAMZuIYUFiucYOQORPPoe+mhE1HYnHSmhYvPZX/FINK0aG2jEdvEsaDuUdfeT1J95rbLgciRUIt9op5dTvLB5FVWhLW7IMEZUYPF3n2s/hqG7spoPpbzX9w4uo2Cx9pI3MtxI459Tnlj3ipawAgBU/w3Oa57zmAD5k3s/as59tLb6PPPFJ2yW4y4i5n3YzgH45xyNQ643xSBBOmnt9G4+DtGkGSwGSAApAOPHlXN2StBDq19pz8o50kUD3c3T9DtXJ2dt2k07UbFh+0hxMo/eiPDJ/IPzVWZHH39ltjwkDCbFjunM7ncK2FdreRrsxuLUx3csVncxo2UPDgFgHJxzOFZTjNZt5uixjTLd4ZTMLV+DtCwduFxg5Ze8MErg3v/AHOz8MnV7OYof9j9P5o/KpLs+tlPo7WVuyC4lhZ2jySxmRRknPTmq/Ko+K/UK2tS1hHyuIND3PJRGw21aTULG4lGJIgsUr5+upZl4j4Hhfn7xUp3vwGC5s75Oqtwn4xsJF8x2gqOw7FteaVBcWsJ+kRs0cigBTIvESr88ZYZHPvGfCrM13ZZ9Q06KCdhFMBGzHHHwuow/QjOcsOvfRrXFpHNJ5Yo5mOGQFtI9Pwo7vksxLZwXcf2HGCPuSqCD+ZU86j212pSPeadd28nZyzwRgP1w5co3LByBx9KtSDZiM2KWU5M0aoqEn2SeDGOh5dB391btjpEMKIkUSKsYIQAfVBOTgnnzNWujLjfBYYsayJobV1pD0o/tVjszsbd295c2siNJbXETK8wGEJZSUbBP1gSwx766uwewl9Zupku1WEEs0CZYMSuOZIGO48s9KsWuNrG2Npa5E9xGrD7IPE35Vya7q2tzKrOMmmtrRd1eV7N64e93Tu00x2xzhdXHwzwt6Maiu47UMTXEHcyLIPip4T6MvlW1tXvatp7aa3ihmftEZeJuFAMjGcZJ5delQvdvftFqluV58bGMgfddTnywD8qpc8awEL0oMPJ/CfHIK3j6qYb8NK529yB14omP60/vrubmtV7SwMRPtQSFfwv7a/xYfKupvL0rt9MmAGWjAkX4xnJ/TxVXG5rVuzvmhJ9meMj8Se0voXqZ7svFUM+PgC3e3r6EqX7w9pJ0vLWyhlMCzleOUAFhxScAAz0xj1Famyeo3iX91ps80syhH4JWByp4coeLuBDdCeo5V632acewguU+tFJwk+AfBU/JkXzrd1neO8IsGjiR0uwpZiTkZZFcADvHH19KE082VGNulh2iNoN2OBGd3w3Kv8AQtPWXS7+FkXt7dlmBwOLC+zIM9cDgbl+9W1rh+k6Daz9XtZDCx/dPIfwirp6kh03WJ5JIZWtLpXB4FLZEoywHvDg8vA1t7C7GzSaTdwSqYxcEGISAggqowxHUAkL7+WarDfl4j8Lc+ZoAlJytrhzFOHLaodoN9Na6laSXBcYEYBY5/YSLwrg/dAb5Yx3VIo9Jih2lMU0atHKxdAwyA0i8anHf7QYVK5N2ST2drDdyHtbdeHtIu9M/Vyw6fV547vfUnl2ct3mS4eJXmjUKrtzIAyR7s8zz99TbEfusk2PjJJG0gty9iFAtt9Kli1q0u4IpH4uHj4FLfUbhfOBy9hx18K/NT2Avf8AEriezeKKOcEFnOeUijtBwgHnkZzVoV5dwBkkADqTyq0xA/VYW457QAAMho+dj9KJbNbuYrayltZXMwn/AMwgcA5AABRkkYx1zmuroux1paHit7dFfGOM5ZufX2mya09T3j2EDcL3Ks3hGDJj4lQRXE1LfTaJyhSaY/AIvm3P0rlxtXdDGTXkc+Q/CsGlUfqu+e7kyIVigHj9dvNuXpXISLVNQ6fS5lPeSyp/RaiZxuFq9vZUlXI4NHXL3VybQbwLOzbgll4pPuRjjb545D5moVqe/E8xbWvwaVv7U/5VztJ3KXL4NxNFCPBQZG/oPU1MtL3QWMWDIsk7f6jcvyrgVy5XbMlPRwEHiOmeuA9yq9/xvVtU4hEZWQciIcRoPcWyM/DNftpugv3I4kijB6lnB9FBq87W1SNAkaKiLyCqAAPgBWWu6gHxG1A9qOblEwNHBVzou5eCJ1e4mecrg8GAiE+8cyR7s86ncOkQo/aJBEr4xxKig48MgZxW3SrWsa3YFglxMspt7rXmWMMpVhkEEEe48jXzdCTYakM9ba4wfeqvg+aH1r6Tqit8OldnqHaAezPGG/EvsN/BT86qnGQK9Hsl403RnY4fRXRqulx3UDwzLxRuMH+IIPcRyINR3Rd19pbyJJmaVozmMStxKhznIUADOefx5170TbK3j023muJ0TMSg5OWLKOFsKOZOR4Vw9U3226gi3hlkbuL4jX4959Kk5zMiVnihxXejjurryCsivxmxzPSqI1je5ezDCMluO/sxkn8TZx8sVxIIL++Ps/SrkHvJdl8yeEVE4gbgtDeyX1cjg3rkr1vtu7GHk93DkdytxnyTNRvUt9VonKGOaY/ARr5tz9KiGmbmbx+crQwD3kufJeXrUr07clbLznnmlPgvDGPTJ9a5pSu2Cl3U4CLxPLuH6/Ki2q757uTIhSKAeOC7ebcvSo8RqGon/wBq5/MUH8FFXlpuwljB/l2sWR3sOM+b5ruquOQpqXO8RXf8jDF/RHzPX3VLaLuXuZADcSJAPuj9o3oQB5mpdY7mbJP8wzSn95+EeSAVPKVYIWDcsknaOIk+auGX7XH07Y+zg5xWsKkd/CGP5mya7FKVYABsWFz3PNuNpSlK6opSlKIlKUoiVA97mzklzbxNBG0kscmOFRk8Mgw3yyENTylRc3SFK6CUwyB7dyofS90F9LzkWOAf6jZJ+SZ9TUu0zcjAuDcTyyHvCYjXPf4nHzqyqVWIWBbJO08Q/Ya4KOWO7uwiIZLSMsO98v6MSM1IUQAYAAA6AV6pVoAGxYHyPf4yTzSlKV1QSlKURKUpREpSlESlKURKUpREpSlESlKURKUpREpSlESlKURKUpREpSlESlKURKUpREpSlESlKURf/9k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292" y="15766"/>
            <a:ext cx="4003708" cy="573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6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endParaRPr lang="nl-BE" dirty="0" smtClean="0"/>
          </a:p>
          <a:p>
            <a:pPr marL="0" indent="0">
              <a:buNone/>
            </a:pPr>
            <a:r>
              <a:rPr lang="nl-BE" i="1" dirty="0" smtClean="0"/>
              <a:t>“Het is een paradox. Langer leven betekent meer goede jaren, maar …    ook meer zorgjaren.”</a:t>
            </a:r>
            <a:endParaRPr lang="nl-BE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714504" y="1533234"/>
            <a:ext cx="4429496" cy="3213150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Onze klanten zijn zich hiervan bewust: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69 % maakt zich zorgen over hun leven na pensionering / bij zorgbehoevendheid:</a:t>
            </a:r>
          </a:p>
          <a:p>
            <a:pPr lvl="1"/>
            <a:r>
              <a:rPr lang="nl-BE" dirty="0" smtClean="0"/>
              <a:t>beschikbaarheid en kwaliteit zorg (58 %);</a:t>
            </a:r>
          </a:p>
          <a:p>
            <a:pPr lvl="1"/>
            <a:r>
              <a:rPr lang="nl-BE" dirty="0"/>
              <a:t>b</a:t>
            </a:r>
            <a:r>
              <a:rPr lang="nl-BE" dirty="0" smtClean="0"/>
              <a:t>etaalbaarheid zorg (47 %).</a:t>
            </a:r>
          </a:p>
          <a:p>
            <a:pPr lvl="1"/>
            <a:endParaRPr lang="nl-B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uitdaging voor een verzekeraar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9" y="1496559"/>
            <a:ext cx="3121025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fgeronde rechthoek 4"/>
          <p:cNvSpPr/>
          <p:nvPr/>
        </p:nvSpPr>
        <p:spPr>
          <a:xfrm>
            <a:off x="4370118" y="3859481"/>
            <a:ext cx="4750129" cy="641267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600" dirty="0" smtClean="0"/>
              <a:t>Zij willen levenslang </a:t>
            </a:r>
            <a:r>
              <a:rPr lang="nl-BE" sz="1600" b="1" u="sng" dirty="0" smtClean="0"/>
              <a:t>financieel onafhankelijk </a:t>
            </a:r>
            <a:r>
              <a:rPr lang="nl-BE" sz="1600" dirty="0" smtClean="0"/>
              <a:t>blijven.</a:t>
            </a:r>
          </a:p>
        </p:txBody>
      </p:sp>
    </p:spTree>
    <p:extLst>
      <p:ext uri="{BB962C8B-B14F-4D97-AF65-F5344CB8AC3E}">
        <p14:creationId xmlns:p14="http://schemas.microsoft.com/office/powerpoint/2010/main" val="78096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505345" y="2410697"/>
            <a:ext cx="4007542" cy="2668203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in </a:t>
            </a:r>
            <a:r>
              <a:rPr lang="nl-BE" b="1" dirty="0" smtClean="0"/>
              <a:t>Frankrijk</a:t>
            </a:r>
            <a:r>
              <a:rPr lang="nl-BE" dirty="0" smtClean="0"/>
              <a:t> heeft ca. 15 % van de bevolking ouder dan 40 jaar een private zorgverzekering.</a:t>
            </a:r>
          </a:p>
          <a:p>
            <a:endParaRPr lang="nl-BE" dirty="0" smtClean="0"/>
          </a:p>
          <a:p>
            <a:r>
              <a:rPr lang="nl-BE" dirty="0" smtClean="0"/>
              <a:t>in </a:t>
            </a:r>
            <a:r>
              <a:rPr lang="nl-BE" b="1" dirty="0" smtClean="0"/>
              <a:t>België</a:t>
            </a:r>
            <a:r>
              <a:rPr lang="nl-BE" dirty="0" smtClean="0"/>
              <a:t> zijn private zorgverzekeringen weinig succesvol:</a:t>
            </a:r>
          </a:p>
          <a:p>
            <a:pPr lvl="1"/>
            <a:r>
              <a:rPr lang="nl-BE" dirty="0"/>
              <a:t>g</a:t>
            </a:r>
            <a:r>
              <a:rPr lang="nl-BE" dirty="0" smtClean="0"/>
              <a:t>een fiscale stimulering;</a:t>
            </a:r>
          </a:p>
          <a:p>
            <a:pPr lvl="1"/>
            <a:r>
              <a:rPr lang="nl-BE" dirty="0" smtClean="0"/>
              <a:t>premie;</a:t>
            </a:r>
          </a:p>
          <a:p>
            <a:pPr lvl="1"/>
            <a:r>
              <a:rPr lang="nl-BE" dirty="0" smtClean="0"/>
              <a:t>perceptie van dubbele dekking via verplichte Vlaamse Zorgverzekering.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833258" y="2161306"/>
            <a:ext cx="4227616" cy="3111328"/>
          </a:xfrm>
        </p:spPr>
        <p:txBody>
          <a:bodyPr>
            <a:normAutofit fontScale="92500" lnSpcReduction="10000"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sz="1900" dirty="0" smtClean="0"/>
              <a:t>nochtans, … 76 % heeft interesse in financieel product dat risico op financiële afhankelijkheid vermindert, maar:</a:t>
            </a:r>
          </a:p>
          <a:p>
            <a:pPr lvl="1"/>
            <a:r>
              <a:rPr lang="nl-BE" dirty="0" smtClean="0"/>
              <a:t>amper 1/3</a:t>
            </a:r>
            <a:r>
              <a:rPr lang="nl-BE" baseline="30000" dirty="0" smtClean="0"/>
              <a:t>de</a:t>
            </a:r>
            <a:r>
              <a:rPr lang="nl-BE" dirty="0" smtClean="0"/>
              <a:t> verkiest een zuiver verzekerings-product;</a:t>
            </a:r>
          </a:p>
          <a:p>
            <a:pPr lvl="1"/>
            <a:r>
              <a:rPr lang="nl-BE" dirty="0" smtClean="0"/>
              <a:t>bereidheid tot betalen is kleiner dan de prijs. </a:t>
            </a:r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Het antwoord van de verzekeraars</a:t>
            </a:r>
            <a:endParaRPr lang="nl-BE" dirty="0"/>
          </a:p>
        </p:txBody>
      </p:sp>
      <p:sp>
        <p:nvSpPr>
          <p:cNvPr id="5" name="Afgeronde rechthoek 4"/>
          <p:cNvSpPr/>
          <p:nvPr/>
        </p:nvSpPr>
        <p:spPr>
          <a:xfrm>
            <a:off x="415635" y="1199408"/>
            <a:ext cx="8526484" cy="641267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600" b="1" dirty="0" smtClean="0"/>
              <a:t>Zuivere</a:t>
            </a:r>
            <a:r>
              <a:rPr lang="nl-BE" sz="1600" dirty="0" smtClean="0"/>
              <a:t> </a:t>
            </a:r>
            <a:r>
              <a:rPr lang="nl-BE" sz="1600" b="1" dirty="0" smtClean="0"/>
              <a:t>zorgverzekering</a:t>
            </a:r>
            <a:r>
              <a:rPr lang="nl-BE" sz="1600" dirty="0" smtClean="0"/>
              <a:t> is  traditioneel hét antwoord van verzekeraars op deze problematiek.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8" y="1949408"/>
            <a:ext cx="372885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55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94" y="1241603"/>
            <a:ext cx="3814468" cy="304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Het antwoord van KBC</a:t>
            </a:r>
            <a:endParaRPr lang="nl-BE" dirty="0"/>
          </a:p>
        </p:txBody>
      </p:sp>
      <p:sp>
        <p:nvSpPr>
          <p:cNvPr id="5" name="Rechthoek 4"/>
          <p:cNvSpPr/>
          <p:nvPr/>
        </p:nvSpPr>
        <p:spPr>
          <a:xfrm>
            <a:off x="610256" y="3555999"/>
            <a:ext cx="3256404" cy="5305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sp>
        <p:nvSpPr>
          <p:cNvPr id="4" name="Tekstvak 3"/>
          <p:cNvSpPr txBox="1"/>
          <p:nvPr/>
        </p:nvSpPr>
        <p:spPr>
          <a:xfrm>
            <a:off x="294394" y="3545622"/>
            <a:ext cx="3814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Preparing people for a </a:t>
            </a:r>
            <a:r>
              <a:rPr lang="nl-BE" sz="14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healthy</a:t>
            </a:r>
            <a:r>
              <a:rPr lang="nl-BE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long life !</a:t>
            </a:r>
          </a:p>
          <a:p>
            <a:pPr algn="ctr"/>
            <a:r>
              <a:rPr lang="nl-BE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It’s a </a:t>
            </a:r>
            <a:r>
              <a:rPr lang="nl-BE" sz="14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bankassurer’s</a:t>
            </a:r>
            <a:r>
              <a:rPr lang="nl-BE" sz="1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job. </a:t>
            </a:r>
          </a:p>
        </p:txBody>
      </p:sp>
      <p:graphicFrame>
        <p:nvGraphicFramePr>
          <p:cNvPr id="7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322804"/>
              </p:ext>
            </p:extLst>
          </p:nvPr>
        </p:nvGraphicFramePr>
        <p:xfrm>
          <a:off x="4594225" y="1196975"/>
          <a:ext cx="4213225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hthoek 5"/>
          <p:cNvSpPr/>
          <p:nvPr/>
        </p:nvSpPr>
        <p:spPr>
          <a:xfrm>
            <a:off x="4865511" y="3498122"/>
            <a:ext cx="3239911" cy="182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sp>
        <p:nvSpPr>
          <p:cNvPr id="8" name="Tekstvak 7"/>
          <p:cNvSpPr txBox="1"/>
          <p:nvPr/>
        </p:nvSpPr>
        <p:spPr>
          <a:xfrm>
            <a:off x="4831642" y="4402669"/>
            <a:ext cx="99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3366"/>
                </a:solidFill>
                <a:latin typeface="Arial"/>
                <a:cs typeface="Arial"/>
              </a:rPr>
              <a:t>PLAN A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5481533" y="312138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Arial"/>
                <a:cs typeface="Arial"/>
              </a:rPr>
              <a:t>PLAN B</a:t>
            </a:r>
          </a:p>
        </p:txBody>
      </p:sp>
    </p:spTree>
    <p:extLst>
      <p:ext uri="{BB962C8B-B14F-4D97-AF65-F5344CB8AC3E}">
        <p14:creationId xmlns:p14="http://schemas.microsoft.com/office/powerpoint/2010/main" val="301601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1"/>
          <p:cNvSpPr txBox="1">
            <a:spLocks/>
          </p:cNvSpPr>
          <p:nvPr/>
        </p:nvSpPr>
        <p:spPr bwMode="gray">
          <a:xfrm>
            <a:off x="5339645" y="1903224"/>
            <a:ext cx="4593515" cy="321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69875" indent="-269875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003366"/>
              </a:buClr>
              <a:buFont typeface="Wingdings" pitchFamily="2" charset="2"/>
              <a:buChar char="§"/>
              <a:defRPr sz="1800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1pPr>
            <a:lvl2pPr marL="538163" indent="-268288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00AEEF"/>
              </a:buClr>
              <a:buFont typeface="Wingdings" pitchFamily="2" charset="2"/>
              <a:buChar char="§"/>
              <a:defRPr sz="1600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2pPr>
            <a:lvl3pPr marL="808038" indent="-269875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003366"/>
              </a:buClr>
              <a:buFont typeface="Lucida Grande"/>
              <a:buChar char="-"/>
              <a:defRPr sz="1400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3pPr>
            <a:lvl4pPr marL="985838" indent="-2667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003366"/>
              </a:buClr>
              <a:buFont typeface="Arial" pitchFamily="34" charset="0"/>
              <a:buChar char="–"/>
              <a:defRPr sz="1200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4pPr>
            <a:lvl5pPr marL="1163638" indent="-17780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003366"/>
              </a:buClr>
              <a:buFont typeface="Arial" pitchFamily="34" charset="0"/>
              <a:buChar char="•"/>
              <a:defRPr sz="1200" kern="1200">
                <a:solidFill>
                  <a:srgbClr val="003366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1200" dirty="0" smtClean="0"/>
          </a:p>
          <a:p>
            <a:pPr marL="538163" lvl="2" indent="0">
              <a:buFont typeface="Lucida Grande"/>
              <a:buNone/>
            </a:pPr>
            <a:endParaRPr lang="nl-BE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KBC-Zorgplan - werking</a:t>
            </a:r>
            <a:endParaRPr lang="nl-BE" dirty="0"/>
          </a:p>
        </p:txBody>
      </p:sp>
      <p:sp>
        <p:nvSpPr>
          <p:cNvPr id="11" name="Toelichting met PIJL-OMLAAG 10"/>
          <p:cNvSpPr/>
          <p:nvPr/>
        </p:nvSpPr>
        <p:spPr>
          <a:xfrm>
            <a:off x="120650" y="1918437"/>
            <a:ext cx="2988562" cy="813195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200" b="1" dirty="0" smtClean="0">
                <a:solidFill>
                  <a:schemeClr val="accent2">
                    <a:lumMod val="75000"/>
                  </a:schemeClr>
                </a:solidFill>
              </a:rPr>
              <a:t>Tak 21 = spaarpot met overheidsgarantie:  </a:t>
            </a:r>
          </a:p>
          <a:p>
            <a:r>
              <a:rPr lang="nl-BE" sz="1200" b="1" dirty="0" smtClean="0">
                <a:solidFill>
                  <a:schemeClr val="accent1">
                    <a:lumMod val="75000"/>
                  </a:schemeClr>
                </a:solidFill>
              </a:rPr>
              <a:t>	   28 000 EUR </a:t>
            </a:r>
            <a:r>
              <a:rPr lang="nl-BE" sz="900" dirty="0" smtClean="0">
                <a:solidFill>
                  <a:schemeClr val="accent1">
                    <a:lumMod val="75000"/>
                  </a:schemeClr>
                </a:solidFill>
              </a:rPr>
              <a:t>(voor 55-jarige)</a:t>
            </a:r>
          </a:p>
        </p:txBody>
      </p:sp>
      <p:sp>
        <p:nvSpPr>
          <p:cNvPr id="3" name="Gestreepte PIJL-RECHTS 2"/>
          <p:cNvSpPr/>
          <p:nvPr/>
        </p:nvSpPr>
        <p:spPr>
          <a:xfrm>
            <a:off x="936978" y="2667334"/>
            <a:ext cx="2345168" cy="932002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 smtClean="0">
                <a:solidFill>
                  <a:schemeClr val="tx1"/>
                </a:solidFill>
              </a:rPr>
              <a:t>Bij zware zorgbehoevendheid</a:t>
            </a:r>
          </a:p>
        </p:txBody>
      </p:sp>
      <p:sp>
        <p:nvSpPr>
          <p:cNvPr id="14" name="Stroomdiagram: Proces 13"/>
          <p:cNvSpPr/>
          <p:nvPr/>
        </p:nvSpPr>
        <p:spPr>
          <a:xfrm>
            <a:off x="3282147" y="2667334"/>
            <a:ext cx="2441760" cy="903421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200" b="1" dirty="0" smtClean="0">
                <a:solidFill>
                  <a:schemeClr val="accent2">
                    <a:lumMod val="50000"/>
                  </a:schemeClr>
                </a:solidFill>
              </a:rPr>
              <a:t>Uitkering van 1 000 EUR per md.</a:t>
            </a:r>
            <a:endParaRPr lang="nl-BE" sz="1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nl-BE" sz="1200" dirty="0" smtClean="0">
                <a:solidFill>
                  <a:schemeClr val="accent2">
                    <a:lumMod val="50000"/>
                  </a:schemeClr>
                </a:solidFill>
              </a:rPr>
              <a:t>eerste 26 maanden uit T21</a:t>
            </a:r>
          </a:p>
          <a:p>
            <a:pPr marL="171450" indent="-171450">
              <a:buFontTx/>
              <a:buChar char="-"/>
            </a:pPr>
            <a:r>
              <a:rPr lang="nl-BE" sz="1200" dirty="0" smtClean="0">
                <a:solidFill>
                  <a:schemeClr val="accent2">
                    <a:lumMod val="50000"/>
                  </a:schemeClr>
                </a:solidFill>
              </a:rPr>
              <a:t>vanaf 27</a:t>
            </a:r>
            <a:r>
              <a:rPr lang="nl-BE" sz="1200" baseline="30000" dirty="0" smtClean="0">
                <a:solidFill>
                  <a:schemeClr val="accent2">
                    <a:lumMod val="50000"/>
                  </a:schemeClr>
                </a:solidFill>
              </a:rPr>
              <a:t>ste</a:t>
            </a:r>
            <a:r>
              <a:rPr lang="nl-BE" sz="1200" dirty="0" smtClean="0">
                <a:solidFill>
                  <a:schemeClr val="accent2">
                    <a:lumMod val="50000"/>
                  </a:schemeClr>
                </a:solidFill>
              </a:rPr>
              <a:t>  maand  levenslange uitkering van 1 000 EUR per maand.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52928" y="2667334"/>
            <a:ext cx="853182" cy="2676875"/>
          </a:xfrm>
          <a:prstGeom prst="rect">
            <a:avLst/>
          </a:prstGeom>
          <a:solidFill>
            <a:schemeClr val="accent1"/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nl-BE" sz="4000" b="1" dirty="0" smtClean="0">
                <a:solidFill>
                  <a:schemeClr val="bg1"/>
                </a:solidFill>
                <a:latin typeface="Arial"/>
                <a:cs typeface="Arial"/>
              </a:rPr>
              <a:t>KBC</a:t>
            </a:r>
          </a:p>
        </p:txBody>
      </p:sp>
      <p:sp>
        <p:nvSpPr>
          <p:cNvPr id="19" name="Toelichting met PIJL-OMLAAG 18"/>
          <p:cNvSpPr/>
          <p:nvPr/>
        </p:nvSpPr>
        <p:spPr>
          <a:xfrm>
            <a:off x="120650" y="973778"/>
            <a:ext cx="2988562" cy="891652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200" b="1" dirty="0" smtClean="0">
                <a:solidFill>
                  <a:schemeClr val="accent2">
                    <a:lumMod val="75000"/>
                  </a:schemeClr>
                </a:solidFill>
              </a:rPr>
              <a:t>Hoeveel denkt u per maand extra nodig te hebben bij zware zorgbehoevendheid? </a:t>
            </a:r>
            <a:endParaRPr lang="nl-BE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sz="1200" b="1" dirty="0" smtClean="0">
                <a:solidFill>
                  <a:schemeClr val="accent1">
                    <a:lumMod val="75000"/>
                  </a:schemeClr>
                </a:solidFill>
              </a:rPr>
              <a:t>	   1 000 EUR per maand (°)</a:t>
            </a:r>
          </a:p>
        </p:txBody>
      </p:sp>
      <p:sp>
        <p:nvSpPr>
          <p:cNvPr id="20" name="Gestreepte PIJL-RECHTS 19"/>
          <p:cNvSpPr/>
          <p:nvPr/>
        </p:nvSpPr>
        <p:spPr>
          <a:xfrm>
            <a:off x="931331" y="4253437"/>
            <a:ext cx="2350815" cy="932002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 smtClean="0">
                <a:solidFill>
                  <a:schemeClr val="tx1"/>
                </a:solidFill>
              </a:rPr>
              <a:t>Bij niet-zorgbehoevendheid(°)</a:t>
            </a:r>
          </a:p>
        </p:txBody>
      </p:sp>
      <p:sp>
        <p:nvSpPr>
          <p:cNvPr id="9" name="AutoShape 2" descr="data:image/jpeg;base64,/9j/4AAQSkZJRgABAQAAAQABAAD/2wCEAAkGBxQQEhUSEBIUFBQVFRQQEhAQFA8QFBUVFBQWFhUUFBQYHCggGBolGxQUITEhJSkrLi4uFx8zODMsNygtLisBCgoKDg0OFBAQFCwcFRksLCwsLCw3LCwsLCwsLCwsLCwrLCwsLCwrNys3NywrLCs3LCwrKywsKywrLCsrKysrK//AABEIAMABAAMBIgACEQEDEQH/xAAcAAADAAMBAQEAAAAAAAAAAAADBAUBAgYABwj/xAA7EAABAwIEAggFAgUEAwEAAAABAAIDBBEFEiExQVEGEyIyYXGBkUKhscHRB1IUI3Lh8BUzgpJic6JT/8QAGAEBAQEBAQAAAAAAAAAAAAAAAAECAwT/xAAdEQEBAQACAgMAAAAAAAAAAAAAAREhMQJBAxJR/9oADAMBAAIRAxEAPwD6xmW7StCNF5hXZ5RQt7cStG8yhTTaINpZeAQd1oExDHcoN6aK++3FOSTgaBCJDRYJU6qZrW4K+S61kkJQ1glVlgleDlqXLUvQHzLIKXzrPXIGbrIKEwFGY8DZAVkfNEdJbZBY/MbXWJ49NFlrcZdKgvkS7nnkVoZVpky2/wDZFaEqJURsiBtqIEoJURsiWLpqy8RwOqE2RGa5YsbllKSaGy1zJmrZdt+I1U0SLUus+Uym2PTUTrqe1yNG9LNSXDq8tIlvZYdpdia9q9HHueAW7ghVEtm5ePFdHACaa5WGtuvRxpprEGscaPIcug3W8A48kE6m6isLK8sHRVGCgSlEkfZIzTIrz3oYdfQa+SDmLjZouqFJFl03cdygxHTE7n0CLnazZeqpMoyj1KlyTaoKUs5PFDa8pATjmitnCChESTdO50rRRXF3G3IJ9haNlCR6E6ojogdwPZYzFZA8Vl0mFZsPB7uh+SVkoJByPkqwWU2n1jnHSkGxuDyW8c6s1VOJBZw8iNwubq6V0R5jnZWVizFaKZORvUCnqOF1RgnuqyqsN9FEqWZHEeo8lXp3KHik381wPC1lJxW7zBmSI7HKayRNRyLTOK1O66YSVK5PBY8nX402olygW48UmGEm6bxLQAIVMFuOQrWrZbWWo3sgKdG+eqGAiS7rQcUgwgSvst5nWU2eVEZmmSsb8zwDtfVYN3XttzWaCmJdnN7DbxKKeFmDTRMxOyNLzxGiSlHaDTuTr5cUvj9dkaB6oYBW1u6mvq1Fq8Rud1pRvfO8RxgucfYDmTwCzrWLtNIZHBrdSV01FStZodSd3H7JDD6RlKLXzPPef9gOATIqrlVk/PE5tsvaB5bhLCtANuPEFO0dVwWMVw4TNu3R42PPwKm4uShx1wTDaoFcgKhzSWvBBG4KfgqQVUyulZKjtcolNOqUUyliynAk8Qps4uNxt4jiEyx91us9OvFjjaqMsuQDbiOIRKOpvt5qpjxyuaRxBBP5UKZtu0zbi38LblXSUMtyonSF+Wc+ICbwafMfRJ9MWZXRv/cC0+Ytb6n2QgMUqdheoFLUcFSglQdFROVMKRhp0VYLPk18aRXy3Ngi0zbBLSjtbJ6MLbmy5eh3WHrMQ3KDVxXibBYJS1dLYfNAtVTqZPOvVM6nh+d4aN3EN9yo06KjpiY2+Pa9/wCybjAF7d1vZHnxKLK4MbpwGikY7U9TAG8Xe/M/UIhM1eZxdzORv3K5zpZiXaOu2icbOGEAnuML3HkTt9CvlHS7pMTIWs1NzfwvsPFS1uR0FO+SplEUILnO9gOJJ5LvaWaOhi6mI5nn/cl/c7kPALlOjsJw6myvdeomAfM7i0HVsQ9DqqWGUJn7UjsjeAt2j+EkKotxLMeJJ4blVqaGZ20TrcyMv1TWFMjpxaJgB/c7V5/CoOqXHn6myrGloaeYbho83BVqV7xvY+IKTExHw+2qy2p5tI8bFAziWHRztu8WI2eNx+Qoj+j0zNWOa8f9T810VFK1wte/mkzMYH5SeydWn6hRpJDZIv8AcYW+O4907TVKrvlDmkHUELjmSOjkdEdS029OCqXHVwzpxki5umq78VTp6hLNSXBsbgzxm241C5PrbLss12kei43E4cpJHA2I+6k4W3TmBf7p5Fp99Ez0zbemLv2ua730+6S6Nuu9x5NHzKqdI2ZqZ7Txyj1zBVPblMKpdMzuKtw045INLFYKlCxFpvDdAqzCo9G/tEKtGVKvjcqZUjVOR7JOfdE6y4AHqtMCPcsxO0KFZZYd0BBqo+MzWdbwVDrg12ul+K53pNOWvN+WiLE2qqVt0dkzVUY/qPsCoVTWKh0HnzVgHJkh+X91nWvTuMYnysJG4sB5m1lzHSWq6ypDODOHz+qtzP6x8rf2SRu9twuN6WVXUT1crtmNuPMtv9h7q1I53G8aIp6mRu7pTDHruGDU+Vw72XE9BKISTmpm1jpx177/ABP+BvnfX0C6CK9qKA62Y+eQcMz8oFx6uQemtAaGla2naRFLL1kj98paLtYfAm/ssV1n4r02IZ3GWTckuAOtl3mEYaSwSTO6tp1DfjI5m+y+f/org3+oTzSzuzCBrMkZ7rpH5rF3gMvzV/px0q/h5DDcvl7obHqSfAcArGLOcddNjEMGgsPHc+6Qk6Wx/wCWXGYbhz5bvqnkOGvUxk2b/wCx4+g901VjqWlzIoS1veIGYjxN9VdTHVQ9JGP2cnYcUJ2df1XEYZUsqg8NjjzhuZoGhKlHpAY3BoilDs2V0YBcRyLeJ9E0x9ap665B4jkrddGJGAHiLgjnwXJYDhc0jA6YdVcAgO1frzbwXXhlmho4Cw/KqX8TKGsynI/ccPwpOLTiPEoWOI/nROy697Idbc9wrtRQse9r3DVpuOH+BAxnBmVDqeV2j6eUysP9TC1zfIi3/UJUjjKbF7PcAdnOFvIq/Q4hmItuVxnSzBXteZKd2V97lp7r/A8j4rp/04opHQ/xM7MrjcMYdbW0L7+PBSNO1iFhrvxULGGWeeThe31V5pULpCbFh8wqyX6PRZXScuzb/wCk9j7+wxv7ng+jQSfsk8Dfcu/4/dM4mM0jG8mk++ioHSxXT5aGi/gjU8GUKHi9deZkLTwMj/IaNB87/JQO4e/tE81cjcuepDqrcDkCzhc2HFHcwN0W9Ozd3oEF5VGwWr9ERgWsw0REnE3/AFC36WYUZoczO+0ZgBx01b8krib9W/1D6rp6btMCzW5H5+xPEQwEk2Vz9G8RjqKmdxeBI1gbFGe85p1c8eHZspX65dHHwObURj+RI4iQD4JDtfwOvsof6LRn/UOt/wDzjcR5uNvys+2s419yoT/NlJ+KQ+wsPsvnP60TgOjhbo6pcxptya4An5gL6k6mbnLwT2tS3ax805U4RDUNDZomSW1GdodY8wdwt3piXl8Cwt3W1szuDGsib8yfsu/qMJbWUstO63bbYE8HDVp9Cr7v09pGOc+Froi45nZTcE+RRIcCfD3SHj/qVJGrXEfpFSmga+OQWkc49Z4EaAf5zVaboZC6o/iC49YbEkAa22uqmKYebiZrSHt3HMfkIgxDML7K4m0rBgkULZMpJLxZznm+mugUmHD2RhwAuSwZr6i3HTxVOvc6XKyO5JOoHLirlBhDWHM+xJAFuAA+qYmvnXR/9OZhVNqWTmGEHM1hBLzfdo/8fNfUafDImOztjaH/AL7Au9+CaaFuArIluvLN1kLBCI0siSd1agLL9kHP1mG9c8N4E9ry4q9lDQGtFgBlA5AL0TMoJ4u+i8BdFbtUrHYM8ZtuNQqwGiTrToggdF35nP8ADL91eo4Mz3PPPKPRS8BgyulI4ltvY/ldE0BjfJChVcgaNVwOCymaaeY/E4NH9IvZPdKcYzXjYdNnH7BDwOnyRgHc9o+qixag3VWncpUKoQlVlScLA+aRedU/UbfNTQblSLezcS9ONFiNbTjRVHL4sdW/1BdPhkt2hcnjrrEeYVzC59Ap211yax7DY6mJ8Uzc0cjS148DxHivkXQzopJhVXUMkOYHJ1UmweztG9ufML7SHX0UnGsP6xuneb2mH6j1Uxfs1ppbhUYJ1zFJUZdDoRuCqkVQtMrTnoTnpVk/iiAAog5aCNdVBxPo8HHPC7IeLSLg+XJWytSEVEoaXqBY3Lju4p6OZOu13F0tJSDhogNE9GBU6zm7+4W7J0Q7fgtylmSI4132QeWXDgslyw06IMOKywLVZLrBBs5ym1jtEeWVLMi611uHE+CKNgkNmlx4kkJHHsVygsadfoncTq8jLM4CwXG1D7m59VFhGRmdwHMrpqdqiYdHmffl91fgCBmIJxhS8YRwVUVo9W25KeW2cU7C6x+RQKlmV1+Ck4q3mazGiSahCaihVlx3SXS/oi4XV6BY6Vstfyv7KRhdRoo16dvBUp0PDtCucp50/FUKs4xiVGHXPHmPqpTy6K19QdnDZdAJM3n9VIr4THdzRdh7zd7eiKxDWJ+GpUExB+sRsf2OOnoUV7ZIxd7TbncEfJDHQfxQWBOoDKoeaN/FBNMWetWc6Qp3Of3R67D1KdjYBub+Wg90QXOtXQA+CIzw0WbIBRRAcyjlywCt7oNC0ohFtF5gufmvSOQYJslJp1ieZLxxl5024lFZjBkNh6nkn9AMrNuJQtB2W7c+ay51giJONP0sOa5epcr2LSLnSMzw3mVGoq4XFZo8dSq0bUvSx2CdaEBYwhVtUI2lx9uZRQVy+L1nWPsO6NB9yg74Isgzt8UFqJG6x+qWJCbTbQ8EaNy3qIQ4fNLQyKoj9LouyDzDh8lxeGz6BfQOkUWaBxHw9r8r5hh0izW46+mlVGKRQqWRUIpVRWjmtsm45Q78c1JjeEZr1WQKzDMhzRmwPwnYJilq3MFnjT3BTbJMwsfUc0lKDEbjun5ICxwxXJaxuvqEwcNj0eGgHluPOyBBM07gJzrL8dEGwaTvf10HsFuHDYD1QZ5NdFiNyBkOXi5AzLe9kQRpWS5B6xatJcQBxQw9E7sk+g+6TqJ16rqQOy3YaKcM0hswX+iitzd5DW6k/wCXVaUBrQxvqtI4RC2w1ce85CkKDZuiBUyrV0iUqJFRKxKRIYVFmeXegRcSfon8LpcrR81Gj8LEw0WWrGJDHMSEDL/EdGjx5ohTHsUy/wAph1PePIclNkp8oFzqeCkiN7jmdzuSdOOq6alpTI7MdtA0eCK7FhRSgNRmFVl7rw2wdsdL+JSlVGWOuNjwQscH8o/56pfo7jjZx1b7dY0Wt+4cx4qaHg4PaWu2ILSfML5L/COp5XRSA3a4gG2jhwI9F9blg4jTwQp4bjtAOHiAfqmaSuCpXqhEVfkwyF3wAf09lKT4HbWN3/F35RdLxuTLHJJ9PJH3mkeO62jlQUmOsmQ4OFj7c1LbIjRyqgFQwxO8DsUaKpTDnB4s5SqmIxnw4FQU2zozJwpMDJHbNcfQqjBh0p+G39SIZbKsukRYsJPxO9gmmYc0cL+aCX1pcbDUqkynLW2aRmPedyHIJtkAbsAPJaSTNbuUCseFj4nE/IIr5RGMrAPRAnrb7bJNz7qkHdIhSPQnPQXyord70nUSLV0yVnlUC7GdZIBwGp+y6GGNTsHp9Mx3P04KpM7KNBc8Bt80CeLYq2nbtmedGxjcn8Ln20z5HdbPq47N4NHIKxDhmVxkec8jt3HSw5NHALSpGwHFAvSUXWO12C6OngtoFjD6QNAVFrLKpaG1yI1yVadFvnRHsT1jK+aTTmGdrxoWuBuvp1wdFPq8Lid3o2G+92i6liw3RVolaDxtqPuvOm6s33adxy8lPjo+qsY9AOG9vVMGcPGu/JUNT0/xM1CGw8EtSVvVHI7unY8lSfEDq3Y8kAroctKx27R9CmOrWuVETpMJb8JI8Dqt4sOaN3H2ATiwgxFTQj+904x0Q4tHslWrJYDuB8kxTzaiP9wWklfG3jfyU99G07Jd9ERsVnDVJ2LN4AnzsEGTFCdgApzqZ3BCdC9VTkle4/ElnVCXdE/khOY/9pQMGdamdJua79pQ3ZuRQOmdBkmSbpCOB9kB9SgZkksUuX53Bo4lYhifMbMF/E6AeqvYVggiOZxzO/dwHkgYji7OVptwv4eCM2AAW/umC0BKVE9kQGokDQlsPhMj83AbIMhMhtwVugiyBUPQssFuSstchyOQKkarxFkZjV5zUQJq2Oo1WSFhAFvZNjtzS9XBbUJ661jaM1jtw/CCRLZzbH3QqLFHQHK7VpVOsobd0JCfD8ws4eoRpcpq9kndIvyOhRSxcoMJkbqHA/IqjRyzs0IDh4nX0KJiw9q0cEmcSI70bh817/VGc/kUTDll5Yima4XBBXs6DYLa6EXrDnIN0MgLBctS5DHnRpd7Fu+W3NYjDnfDbxJCKXexAkIG/sqjKAnvH2TEVExmoGvPcqGo8VG5+wsOZTMeFtHeF/NVXbIT5Aqa0bAGizRYcgsGSyBUVdlPmqrhQwzPVcFOe4u0CxqSnqWlRRKGltuqGVYiHyWS7cKowJbLzn3S0j7If8RZNMf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3" name="Stroomdiagram: Proces 22"/>
          <p:cNvSpPr/>
          <p:nvPr/>
        </p:nvSpPr>
        <p:spPr>
          <a:xfrm>
            <a:off x="3282146" y="4452799"/>
            <a:ext cx="2441761" cy="44372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 smtClean="0">
                <a:solidFill>
                  <a:schemeClr val="accent2">
                    <a:lumMod val="50000"/>
                  </a:schemeClr>
                </a:solidFill>
              </a:rPr>
              <a:t>Uitkering reserve tak 21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909501" y="4955974"/>
            <a:ext cx="2166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smtClean="0">
                <a:solidFill>
                  <a:srgbClr val="003366"/>
                </a:solidFill>
                <a:latin typeface="Arial"/>
                <a:cs typeface="Arial"/>
              </a:rPr>
              <a:t>(°) Bijvoorbeeld, bij overlijden, palliatieve zorg, financiële nood.  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100428" y="1538572"/>
            <a:ext cx="126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dirty="0" smtClean="0">
                <a:solidFill>
                  <a:srgbClr val="003366"/>
                </a:solidFill>
                <a:latin typeface="Arial"/>
                <a:cs typeface="Arial"/>
              </a:rPr>
              <a:t>(°) 500 of 1 500 EUR ook mogelijk.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89" y="890650"/>
            <a:ext cx="3273425" cy="476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9562" y="1595447"/>
            <a:ext cx="269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rgbClr val="003366"/>
                </a:solidFill>
                <a:latin typeface="Arial"/>
                <a:cs typeface="Arial"/>
              </a:rPr>
              <a:t>Doelgroep 40-66 jarigen</a:t>
            </a:r>
          </a:p>
        </p:txBody>
      </p:sp>
    </p:spTree>
    <p:extLst>
      <p:ext uri="{BB962C8B-B14F-4D97-AF65-F5344CB8AC3E}">
        <p14:creationId xmlns:p14="http://schemas.microsoft.com/office/powerpoint/2010/main" val="327217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KBC-Zorgplan – definitie zorgbehoevendheid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5818" y="1082292"/>
            <a:ext cx="8408432" cy="3601186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2</a:t>
            </a:r>
            <a:r>
              <a:rPr lang="nl-BE" dirty="0" smtClean="0"/>
              <a:t> voorwaarden dienen </a:t>
            </a:r>
            <a:r>
              <a:rPr lang="nl-BE" u="sng" dirty="0" smtClean="0"/>
              <a:t>samen</a:t>
            </a:r>
            <a:r>
              <a:rPr lang="nl-BE" dirty="0" smtClean="0"/>
              <a:t> te zijn vervuld:</a:t>
            </a:r>
          </a:p>
          <a:p>
            <a:endParaRPr lang="nl-BE" b="1" dirty="0" smtClean="0"/>
          </a:p>
          <a:p>
            <a:pPr marL="457200" indent="-457200">
              <a:buFont typeface="+mj-lt"/>
              <a:buAutoNum type="arabicPeriod"/>
            </a:pPr>
            <a:r>
              <a:rPr lang="nl-BE" b="1" u="sng" dirty="0" smtClean="0"/>
              <a:t>zware</a:t>
            </a:r>
            <a:r>
              <a:rPr lang="nl-BE" b="1" dirty="0" smtClean="0"/>
              <a:t> zorgbehoevendheid</a:t>
            </a:r>
            <a:r>
              <a:rPr lang="nl-BE" dirty="0" smtClean="0"/>
              <a:t> </a:t>
            </a:r>
            <a:r>
              <a:rPr lang="nl-BE" sz="1600" dirty="0" smtClean="0"/>
              <a:t>(Katz B, cf. criteria                                                                    Vlaamse Zorgverzekering)</a:t>
            </a:r>
            <a:r>
              <a:rPr lang="nl-BE" dirty="0" smtClean="0"/>
              <a:t>:</a:t>
            </a:r>
          </a:p>
          <a:p>
            <a:pPr lvl="1"/>
            <a:r>
              <a:rPr lang="nl-BE" dirty="0" smtClean="0"/>
              <a:t>ofwel psychisch (bijv. dementie);</a:t>
            </a:r>
          </a:p>
          <a:p>
            <a:pPr lvl="1"/>
            <a:r>
              <a:rPr lang="nl-BE" dirty="0"/>
              <a:t>o</a:t>
            </a:r>
            <a:r>
              <a:rPr lang="nl-BE" dirty="0" smtClean="0"/>
              <a:t>fwel fysiek.</a:t>
            </a:r>
          </a:p>
          <a:p>
            <a:endParaRPr lang="nl-BE" b="1" u="sng" dirty="0"/>
          </a:p>
          <a:p>
            <a:pPr marL="0" indent="0">
              <a:buNone/>
            </a:pPr>
            <a:r>
              <a:rPr lang="nl-BE" b="1" dirty="0" smtClean="0"/>
              <a:t>2. 	</a:t>
            </a:r>
            <a:r>
              <a:rPr lang="nl-BE" b="1" u="sng" dirty="0" smtClean="0"/>
              <a:t>permanente</a:t>
            </a:r>
            <a:r>
              <a:rPr lang="nl-BE" b="1" dirty="0" smtClean="0"/>
              <a:t> zorgbehoevendheid</a:t>
            </a:r>
            <a:r>
              <a:rPr lang="nl-BE" dirty="0" smtClean="0"/>
              <a:t> :</a:t>
            </a:r>
          </a:p>
          <a:p>
            <a:pPr lvl="1"/>
            <a:r>
              <a:rPr lang="nl-BE" dirty="0"/>
              <a:t>e</a:t>
            </a:r>
            <a:r>
              <a:rPr lang="nl-BE" dirty="0" smtClean="0"/>
              <a:t>r mag geen perspectief zijn op een afname van de zorgbehoevendheid </a:t>
            </a:r>
            <a:r>
              <a:rPr lang="nl-BE" sz="1600" dirty="0" smtClean="0"/>
              <a:t>(zodat verzekerde niet lager aan criteria Katz B voldoet). </a:t>
            </a:r>
            <a:endParaRPr lang="nl-BE" dirty="0"/>
          </a:p>
          <a:p>
            <a:pPr marL="269875" lvl="1" indent="0">
              <a:buNone/>
            </a:pPr>
            <a:endParaRPr lang="nl-B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943100"/>
            <a:ext cx="2747964" cy="178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5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505345" y="1035393"/>
            <a:ext cx="4007542" cy="3213151"/>
          </a:xfrm>
        </p:spPr>
        <p:txBody>
          <a:bodyPr/>
          <a:lstStyle/>
          <a:p>
            <a:pPr marL="0" indent="0">
              <a:buNone/>
            </a:pPr>
            <a:r>
              <a:rPr lang="nl-BE" b="1" dirty="0" smtClean="0"/>
              <a:t>Algemene Preventie</a:t>
            </a:r>
          </a:p>
          <a:p>
            <a:r>
              <a:rPr lang="nl-BE" dirty="0" smtClean="0"/>
              <a:t>Moeders Preventiewinkel;</a:t>
            </a:r>
          </a:p>
          <a:p>
            <a:r>
              <a:rPr lang="nl-BE" dirty="0" smtClean="0"/>
              <a:t>Kom op tegen kanker;</a:t>
            </a:r>
          </a:p>
          <a:p>
            <a:r>
              <a:rPr lang="nl-BE" dirty="0" err="1" smtClean="0"/>
              <a:t>Lifecode</a:t>
            </a:r>
            <a:r>
              <a:rPr lang="nl-BE" dirty="0" smtClean="0"/>
              <a:t>-polsband</a:t>
            </a:r>
          </a:p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834623" y="1076034"/>
            <a:ext cx="3961455" cy="4064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b="1" dirty="0" smtClean="0"/>
              <a:t>Preventie toegespitst op zorg</a:t>
            </a:r>
          </a:p>
          <a:p>
            <a:pPr marL="0" indent="0">
              <a:buNone/>
            </a:pPr>
            <a:r>
              <a:rPr lang="nl-BE" dirty="0" smtClean="0"/>
              <a:t>Meest courante ziektebeelden bij zwaar zorgbehoevenden </a:t>
            </a:r>
            <a:r>
              <a:rPr lang="nl-BE" sz="1200" dirty="0" smtClean="0"/>
              <a:t>(cijfers Duitsland, 85-plussers)</a:t>
            </a:r>
          </a:p>
          <a:p>
            <a:endParaRPr lang="nl-BE" sz="1400" dirty="0" smtClean="0"/>
          </a:p>
          <a:p>
            <a:r>
              <a:rPr lang="nl-BE" sz="1400" dirty="0" smtClean="0"/>
              <a:t>water- en zouthuishouding		57 %</a:t>
            </a:r>
          </a:p>
          <a:p>
            <a:r>
              <a:rPr lang="nl-BE" sz="1400" dirty="0" smtClean="0"/>
              <a:t>urine-incontinentie			46 %</a:t>
            </a:r>
          </a:p>
          <a:p>
            <a:r>
              <a:rPr lang="nl-BE" sz="1400" dirty="0"/>
              <a:t>d</a:t>
            </a:r>
            <a:r>
              <a:rPr lang="nl-BE" sz="1400" dirty="0" smtClean="0"/>
              <a:t>ementie				44 %</a:t>
            </a:r>
          </a:p>
          <a:p>
            <a:r>
              <a:rPr lang="nl-BE" sz="1400" dirty="0"/>
              <a:t>k</a:t>
            </a:r>
            <a:r>
              <a:rPr lang="nl-BE" sz="1400" dirty="0" smtClean="0"/>
              <a:t>anker					43 %</a:t>
            </a:r>
          </a:p>
          <a:p>
            <a:r>
              <a:rPr lang="nl-BE" sz="1400" dirty="0"/>
              <a:t>b</a:t>
            </a:r>
            <a:r>
              <a:rPr lang="nl-BE" sz="1400" dirty="0" smtClean="0"/>
              <a:t>eroerte					42 %</a:t>
            </a:r>
          </a:p>
          <a:p>
            <a:r>
              <a:rPr lang="nl-BE" sz="1400" b="1" dirty="0" smtClean="0">
                <a:solidFill>
                  <a:schemeClr val="accent2">
                    <a:lumMod val="75000"/>
                  </a:schemeClr>
                </a:solidFill>
              </a:rPr>
              <a:t>vallen en  valneigingen		40 %</a:t>
            </a:r>
          </a:p>
          <a:p>
            <a:r>
              <a:rPr lang="nl-BE" sz="1400" b="1" dirty="0" smtClean="0">
                <a:solidFill>
                  <a:schemeClr val="accent2">
                    <a:lumMod val="75000"/>
                  </a:schemeClr>
                </a:solidFill>
              </a:rPr>
              <a:t>breuken					21 %</a:t>
            </a:r>
            <a:endParaRPr lang="nl-BE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Preventie = DNA Verzekeraar</a:t>
            </a:r>
            <a:endParaRPr lang="nl-BE" dirty="0"/>
          </a:p>
        </p:txBody>
      </p:sp>
      <p:sp>
        <p:nvSpPr>
          <p:cNvPr id="5" name="Toelichting met PIJL-LINKS 4"/>
          <p:cNvSpPr/>
          <p:nvPr/>
        </p:nvSpPr>
        <p:spPr>
          <a:xfrm>
            <a:off x="3869638" y="3766457"/>
            <a:ext cx="4334493" cy="629392"/>
          </a:xfrm>
          <a:prstGeom prst="leftArrowCallout">
            <a:avLst>
              <a:gd name="adj1" fmla="val 50000"/>
              <a:gd name="adj2" fmla="val 25000"/>
              <a:gd name="adj3" fmla="val 25000"/>
              <a:gd name="adj4" fmla="val 77580"/>
            </a:avLst>
          </a:prstGeom>
          <a:solidFill>
            <a:srgbClr val="003366">
              <a:alpha val="4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sp>
        <p:nvSpPr>
          <p:cNvPr id="6" name="Tekstvak 5"/>
          <p:cNvSpPr txBox="1"/>
          <p:nvPr/>
        </p:nvSpPr>
        <p:spPr>
          <a:xfrm>
            <a:off x="142240" y="3819174"/>
            <a:ext cx="3859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dirty="0" smtClean="0">
                <a:solidFill>
                  <a:srgbClr val="003366"/>
                </a:solidFill>
                <a:latin typeface="Arial"/>
                <a:cs typeface="Arial"/>
              </a:rPr>
              <a:t>KBC werkt initiatief uit - samen met Vlaamse Judofederatie - om valpreventie in Vlaanderen op de kaart te zetten (aankondiging november 2014).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13" y="4726404"/>
            <a:ext cx="955687" cy="6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5" y="4718409"/>
            <a:ext cx="873643" cy="68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" y="2391841"/>
            <a:ext cx="2733040" cy="12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77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KBC-</a:t>
            </a:r>
            <a:r>
              <a:rPr lang="en-GB" dirty="0" err="1" smtClean="0"/>
              <a:t>enquête</a:t>
            </a:r>
            <a:r>
              <a:rPr lang="en-GB" dirty="0" smtClean="0"/>
              <a:t> “De </a:t>
            </a:r>
            <a:r>
              <a:rPr lang="en-GB" dirty="0" err="1" smtClean="0"/>
              <a:t>Wonderjaren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i="1" dirty="0" smtClean="0"/>
              <a:t>Details</a:t>
            </a:r>
            <a:r>
              <a:rPr lang="nl-BE" dirty="0" smtClean="0"/>
              <a:t> van de </a:t>
            </a:r>
            <a:r>
              <a:rPr lang="nl-BE" b="1" dirty="0" smtClean="0"/>
              <a:t>studie</a:t>
            </a:r>
          </a:p>
          <a:p>
            <a:endParaRPr lang="nl-BE" dirty="0" smtClean="0">
              <a:sym typeface="Wingdings" panose="05000000000000000000" pitchFamily="2" charset="2"/>
            </a:endParaRPr>
          </a:p>
          <a:p>
            <a:endParaRPr lang="nl-BE" dirty="0" smtClean="0">
              <a:sym typeface="Wingdings" panose="05000000000000000000" pitchFamily="2" charset="2"/>
            </a:endParaRPr>
          </a:p>
          <a:p>
            <a:endParaRPr lang="nl-BE" dirty="0" smtClean="0">
              <a:sym typeface="Wingdings" panose="05000000000000000000" pitchFamily="2" charset="2"/>
            </a:endParaRPr>
          </a:p>
          <a:p>
            <a:endParaRPr lang="nl-BE" dirty="0" smtClean="0">
              <a:sym typeface="Wingdings" panose="05000000000000000000" pitchFamily="2" charset="2"/>
            </a:endParaRPr>
          </a:p>
          <a:p>
            <a:endParaRPr lang="nl-BE" dirty="0" smtClean="0">
              <a:sym typeface="Wingdings" panose="05000000000000000000" pitchFamily="2" charset="2"/>
            </a:endParaRPr>
          </a:p>
          <a:p>
            <a:endParaRPr lang="nl-BE" dirty="0" smtClean="0">
              <a:sym typeface="Wingdings" panose="05000000000000000000" pitchFamily="2" charset="2"/>
            </a:endParaRPr>
          </a:p>
          <a:p>
            <a:endParaRPr lang="nl-BE" dirty="0" smtClean="0">
              <a:sym typeface="Wingdings" panose="05000000000000000000" pitchFamily="2" charset="2"/>
            </a:endParaRPr>
          </a:p>
        </p:txBody>
      </p:sp>
      <p:grpSp>
        <p:nvGrpSpPr>
          <p:cNvPr id="4" name="Group 51"/>
          <p:cNvGrpSpPr/>
          <p:nvPr/>
        </p:nvGrpSpPr>
        <p:grpSpPr>
          <a:xfrm>
            <a:off x="1983936" y="1790108"/>
            <a:ext cx="2448000" cy="3352699"/>
            <a:chOff x="352425" y="1578634"/>
            <a:chExt cx="2448000" cy="1989115"/>
          </a:xfrm>
        </p:grpSpPr>
        <p:sp>
          <p:nvSpPr>
            <p:cNvPr id="5" name="Rounded Rectangle 4"/>
            <p:cNvSpPr/>
            <p:nvPr/>
          </p:nvSpPr>
          <p:spPr>
            <a:xfrm>
              <a:off x="352425" y="1578634"/>
              <a:ext cx="2448000" cy="1989114"/>
            </a:xfrm>
            <a:prstGeom prst="roundRect">
              <a:avLst/>
            </a:prstGeom>
            <a:noFill/>
            <a:ln w="38100" cap="flat" cmpd="sng" algn="ctr">
              <a:solidFill>
                <a:srgbClr val="008E9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2425" y="2950234"/>
              <a:ext cx="2447419" cy="617515"/>
            </a:xfrm>
            <a:prstGeom prst="rect">
              <a:avLst/>
            </a:prstGeom>
            <a:solidFill>
              <a:srgbClr val="008E94"/>
            </a:solidFill>
            <a:ln w="38100" cap="flat" cmpd="sng" algn="ctr">
              <a:solidFill>
                <a:srgbClr val="008E9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2425" y="2954872"/>
              <a:ext cx="2447419" cy="52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en-US" sz="1600" b="1" kern="0" dirty="0" smtClean="0">
                <a:solidFill>
                  <a:srgbClr val="FFFFFF"/>
                </a:solidFill>
                <a:ea typeface="ＭＳ Ｐゴシック" pitchFamily="-65" charset="-128"/>
              </a:endParaRPr>
            </a:p>
            <a:p>
              <a:pPr>
                <a:defRPr/>
              </a:pPr>
              <a:endParaRPr lang="en-US" sz="1600" b="1" kern="0" dirty="0">
                <a:solidFill>
                  <a:srgbClr val="FFFFFF"/>
                </a:solidFill>
                <a:ea typeface="ＭＳ Ｐゴシック" pitchFamily="-65" charset="-128"/>
              </a:endParaRPr>
            </a:p>
            <a:p>
              <a:pPr>
                <a:defRPr/>
              </a:pPr>
              <a:r>
                <a:rPr lang="nl-BE" sz="2000" b="1" kern="0" dirty="0" smtClean="0">
                  <a:solidFill>
                    <a:srgbClr val="FFFFFF"/>
                  </a:solidFill>
                  <a:ea typeface="ＭＳ Ｐゴシック" pitchFamily="-65" charset="-128"/>
                </a:rPr>
                <a:t>Onderzoeksopzet</a:t>
              </a:r>
              <a:endParaRPr lang="nl-BE" sz="2000" b="1" kern="0" dirty="0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55" y="1633773"/>
              <a:ext cx="23562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  <a:buFont typeface="Arial" pitchFamily="34" charset="0"/>
                <a:buChar char="•"/>
                <a:defRPr/>
              </a:pPr>
              <a:endParaRPr lang="en-US" sz="1000" b="1" kern="0" dirty="0">
                <a:solidFill>
                  <a:srgbClr val="008E94"/>
                </a:solidFill>
                <a:ea typeface="ＭＳ Ｐゴシック" pitchFamily="-65" charset="-128"/>
              </a:endParaRPr>
            </a:p>
          </p:txBody>
        </p:sp>
      </p:grpSp>
      <p:grpSp>
        <p:nvGrpSpPr>
          <p:cNvPr id="9" name="Group 52"/>
          <p:cNvGrpSpPr/>
          <p:nvPr/>
        </p:nvGrpSpPr>
        <p:grpSpPr>
          <a:xfrm>
            <a:off x="4635024" y="1790108"/>
            <a:ext cx="2448000" cy="3352701"/>
            <a:chOff x="352425" y="1578634"/>
            <a:chExt cx="2448000" cy="1989115"/>
          </a:xfrm>
        </p:grpSpPr>
        <p:sp>
          <p:nvSpPr>
            <p:cNvPr id="10" name="Rounded Rectangle 9"/>
            <p:cNvSpPr/>
            <p:nvPr/>
          </p:nvSpPr>
          <p:spPr>
            <a:xfrm>
              <a:off x="352425" y="1578634"/>
              <a:ext cx="2448000" cy="1989114"/>
            </a:xfrm>
            <a:prstGeom prst="roundRect">
              <a:avLst/>
            </a:prstGeom>
            <a:noFill/>
            <a:ln w="38100" cap="flat" cmpd="sng" algn="ctr">
              <a:solidFill>
                <a:srgbClr val="FBB04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2425" y="2950234"/>
              <a:ext cx="2447419" cy="617515"/>
            </a:xfrm>
            <a:prstGeom prst="rect">
              <a:avLst/>
            </a:prstGeom>
            <a:solidFill>
              <a:srgbClr val="FBB040"/>
            </a:solidFill>
            <a:ln w="38100" cap="flat" cmpd="sng" algn="ctr">
              <a:solidFill>
                <a:srgbClr val="FBB04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2425" y="2954872"/>
              <a:ext cx="2447999" cy="52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en-US" sz="1600" b="1" kern="0" dirty="0" smtClean="0">
                <a:solidFill>
                  <a:srgbClr val="FFFFFF"/>
                </a:solidFill>
                <a:ea typeface="ＭＳ Ｐゴシック" pitchFamily="-65" charset="-128"/>
              </a:endParaRPr>
            </a:p>
            <a:p>
              <a:pPr>
                <a:defRPr/>
              </a:pPr>
              <a:endParaRPr lang="en-US" sz="1600" b="1" kern="0" dirty="0" smtClean="0">
                <a:solidFill>
                  <a:srgbClr val="FFFFFF"/>
                </a:solidFill>
                <a:ea typeface="ＭＳ Ｐゴシック" pitchFamily="-65" charset="-128"/>
              </a:endParaRPr>
            </a:p>
            <a:p>
              <a:pPr>
                <a:defRPr/>
              </a:pPr>
              <a:r>
                <a:rPr lang="nl-BE" sz="2000" b="1" kern="0" dirty="0" smtClean="0">
                  <a:solidFill>
                    <a:srgbClr val="FFFFFF"/>
                  </a:solidFill>
                  <a:ea typeface="ＭＳ Ｐゴシック" pitchFamily="-65" charset="-128"/>
                </a:rPr>
                <a:t>Steekproefgrootte</a:t>
              </a:r>
              <a:endParaRPr lang="nl-BE" sz="2000" b="1" kern="0" dirty="0">
                <a:solidFill>
                  <a:srgbClr val="FFFFFF"/>
                </a:solidFill>
                <a:ea typeface="ＭＳ Ｐゴシック" pitchFamily="-65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5555" y="1613520"/>
              <a:ext cx="2356269" cy="26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en-US" sz="2000" b="1" kern="0" dirty="0">
                <a:solidFill>
                  <a:srgbClr val="FBB040"/>
                </a:solidFill>
                <a:ea typeface="ＭＳ Ｐゴシック" pitchFamily="-65" charset="-128"/>
              </a:endParaRPr>
            </a:p>
          </p:txBody>
        </p:sp>
      </p:grpSp>
      <p:grpSp>
        <p:nvGrpSpPr>
          <p:cNvPr id="14" name="Group 68"/>
          <p:cNvGrpSpPr/>
          <p:nvPr/>
        </p:nvGrpSpPr>
        <p:grpSpPr>
          <a:xfrm>
            <a:off x="6015455" y="3684696"/>
            <a:ext cx="949075" cy="1004136"/>
            <a:chOff x="4623759" y="4408098"/>
            <a:chExt cx="698740" cy="698740"/>
          </a:xfrm>
        </p:grpSpPr>
        <p:sp>
          <p:nvSpPr>
            <p:cNvPr id="15" name="Oval 14"/>
            <p:cNvSpPr/>
            <p:nvPr/>
          </p:nvSpPr>
          <p:spPr>
            <a:xfrm>
              <a:off x="4623759" y="4408098"/>
              <a:ext cx="698740" cy="698740"/>
            </a:xfrm>
            <a:prstGeom prst="ellipse">
              <a:avLst/>
            </a:prstGeom>
            <a:solidFill>
              <a:srgbClr val="FBB040">
                <a:lumMod val="40000"/>
                <a:lumOff val="60000"/>
              </a:srgbClr>
            </a:solidFill>
            <a:ln w="25400" cap="flat" cmpd="sng" algn="ctr">
              <a:solidFill>
                <a:srgbClr val="FBB04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pic>
          <p:nvPicPr>
            <p:cNvPr id="16" name="Picture 15" descr="user-group-icon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BB040">
                  <a:lumMod val="75000"/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679112" y="4463451"/>
              <a:ext cx="588034" cy="588034"/>
            </a:xfrm>
            <a:prstGeom prst="rect">
              <a:avLst/>
            </a:prstGeom>
          </p:spPr>
        </p:pic>
      </p:grpSp>
      <p:grpSp>
        <p:nvGrpSpPr>
          <p:cNvPr id="17" name="Group 93"/>
          <p:cNvGrpSpPr/>
          <p:nvPr/>
        </p:nvGrpSpPr>
        <p:grpSpPr>
          <a:xfrm>
            <a:off x="3277792" y="3695715"/>
            <a:ext cx="900731" cy="905898"/>
            <a:chOff x="4227513" y="633750"/>
            <a:chExt cx="828000" cy="828000"/>
          </a:xfrm>
        </p:grpSpPr>
        <p:sp>
          <p:nvSpPr>
            <p:cNvPr id="18" name="Oval 17"/>
            <p:cNvSpPr/>
            <p:nvPr/>
          </p:nvSpPr>
          <p:spPr>
            <a:xfrm>
              <a:off x="4227513" y="633750"/>
              <a:ext cx="828000" cy="828000"/>
            </a:xfrm>
            <a:prstGeom prst="ellipse">
              <a:avLst/>
            </a:prstGeom>
            <a:solidFill>
              <a:srgbClr val="BEE2E2"/>
            </a:solidFill>
            <a:ln w="25400" cap="flat" cmpd="sng" algn="ctr">
              <a:solidFill>
                <a:srgbClr val="008E9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FFFFFF"/>
                </a:solidFill>
              </a:endParaRPr>
            </a:p>
          </p:txBody>
        </p:sp>
        <p:pic>
          <p:nvPicPr>
            <p:cNvPr id="19" name="Picture 18" descr="Chat-icon.png"/>
            <p:cNvPicPr>
              <a:picLocks noChangeAspect="1"/>
            </p:cNvPicPr>
            <p:nvPr/>
          </p:nvPicPr>
          <p:blipFill>
            <a:blip r:embed="rId4" cstate="print">
              <a:duotone>
                <a:srgbClr val="008E94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4329675" y="779042"/>
              <a:ext cx="623677" cy="623677"/>
            </a:xfrm>
            <a:prstGeom prst="ellipse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1990275" y="1939369"/>
            <a:ext cx="25242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b="1" kern="0" dirty="0" smtClean="0">
                <a:solidFill>
                  <a:srgbClr val="008E94"/>
                </a:solidFill>
                <a:ea typeface="ＭＳ Ｐゴシック" pitchFamily="-65" charset="-128"/>
              </a:rPr>
              <a:t>Actieve 55-plussers</a:t>
            </a:r>
            <a:endParaRPr lang="nl-BE" sz="1200" b="1" kern="0" dirty="0">
              <a:solidFill>
                <a:srgbClr val="008E94"/>
              </a:solidFill>
              <a:ea typeface="ＭＳ Ｐゴシック" pitchFamily="-65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200" b="1" kern="0" dirty="0">
              <a:solidFill>
                <a:srgbClr val="008E94"/>
              </a:solidFill>
              <a:ea typeface="ＭＳ Ｐゴシック" pitchFamily="-65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b="1" kern="0" dirty="0" smtClean="0">
                <a:solidFill>
                  <a:srgbClr val="008E94"/>
                </a:solidFill>
                <a:ea typeface="ＭＳ Ｐゴシック" pitchFamily="-65" charset="-128"/>
              </a:rPr>
              <a:t>Wie zijn ze, wat doen ze, wat drijft hen?</a:t>
            </a:r>
            <a:endParaRPr lang="nl-BE" sz="1200" b="1" kern="0" dirty="0">
              <a:solidFill>
                <a:srgbClr val="008E94"/>
              </a:solidFill>
              <a:ea typeface="ＭＳ Ｐゴシック" pitchFamily="-65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200" b="1" kern="0" dirty="0">
              <a:solidFill>
                <a:srgbClr val="008E94"/>
              </a:solidFill>
              <a:ea typeface="ＭＳ Ｐゴシック" pitchFamily="-65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b="1" kern="0" dirty="0" smtClean="0">
                <a:solidFill>
                  <a:srgbClr val="008E94"/>
                </a:solidFill>
                <a:ea typeface="ＭＳ Ｐゴシック" pitchFamily="-65" charset="-128"/>
              </a:rPr>
              <a:t>Hoe staan 55-plussers in het leven en hoe kijken ze naar de toekomst?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200" b="1" kern="0" dirty="0" smtClean="0">
              <a:solidFill>
                <a:srgbClr val="008E94"/>
              </a:solidFill>
              <a:ea typeface="ＭＳ Ｐゴシック" pitchFamily="-65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b="1" kern="0" dirty="0" smtClean="0">
                <a:solidFill>
                  <a:srgbClr val="008E94"/>
                </a:solidFill>
                <a:ea typeface="ＭＳ Ｐゴシック" pitchFamily="-65" charset="-128"/>
              </a:rPr>
              <a:t>Panelstudie</a:t>
            </a:r>
            <a:endParaRPr lang="nl-BE" sz="1200" b="1" kern="0" dirty="0">
              <a:solidFill>
                <a:srgbClr val="008E94"/>
              </a:solidFill>
              <a:ea typeface="ＭＳ Ｐゴシック" pitchFamily="-65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8154" y="1972130"/>
            <a:ext cx="25242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b="1" kern="0" dirty="0" smtClean="0">
                <a:solidFill>
                  <a:srgbClr val="FF9900"/>
                </a:solidFill>
                <a:ea typeface="ＭＳ Ｐゴシック" pitchFamily="-65" charset="-128"/>
              </a:rPr>
              <a:t>55 tot 75-jarigen: 1158 deelnemers</a:t>
            </a:r>
            <a:endParaRPr lang="nl-BE" sz="1200" b="1" kern="0" dirty="0">
              <a:solidFill>
                <a:srgbClr val="FF9900"/>
              </a:solidFill>
              <a:ea typeface="ＭＳ Ｐゴシック" pitchFamily="-65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200" b="1" kern="0" dirty="0">
              <a:solidFill>
                <a:srgbClr val="FF9900"/>
              </a:solidFill>
              <a:ea typeface="ＭＳ Ｐゴシック" pitchFamily="-65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b="1" kern="0" dirty="0" smtClean="0">
                <a:solidFill>
                  <a:srgbClr val="FF9900"/>
                </a:solidFill>
                <a:ea typeface="ＭＳ Ｐゴシック" pitchFamily="-65" charset="-128"/>
              </a:rPr>
              <a:t>Parallelle bevraging bij 25 tot 54-jarigen: 1039 deelnemers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200" b="1" kern="0" dirty="0">
              <a:solidFill>
                <a:srgbClr val="FF9900"/>
              </a:solidFill>
              <a:ea typeface="ＭＳ Ｐゴシック" pitchFamily="-65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b="1" kern="0" dirty="0" smtClean="0">
                <a:solidFill>
                  <a:srgbClr val="FF9900"/>
                </a:solidFill>
                <a:ea typeface="ＭＳ Ｐゴシック" pitchFamily="-65" charset="-128"/>
              </a:rPr>
              <a:t>Mannen: 54%</a:t>
            </a:r>
          </a:p>
          <a:p>
            <a:pPr indent="266700"/>
            <a:r>
              <a:rPr lang="nl-BE" sz="1200" b="1" kern="0" dirty="0" smtClean="0">
                <a:solidFill>
                  <a:srgbClr val="FF9900"/>
                </a:solidFill>
                <a:ea typeface="ＭＳ Ｐゴシック" pitchFamily="-65" charset="-128"/>
              </a:rPr>
              <a:t>Vrouwen: 46%</a:t>
            </a:r>
            <a:endParaRPr lang="nl-BE" sz="1200" b="1" kern="0" dirty="0">
              <a:solidFill>
                <a:srgbClr val="FF9900"/>
              </a:solidFill>
              <a:ea typeface="ＭＳ Ｐゴシック" pitchFamily="-65" charset="-128"/>
            </a:endParaRPr>
          </a:p>
        </p:txBody>
      </p:sp>
      <p:pic>
        <p:nvPicPr>
          <p:cNvPr id="23" name="Picture 5" descr="C:\Users\YoraV\Desktop\puzzle-piec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1500" y="1"/>
            <a:ext cx="839470" cy="873218"/>
          </a:xfrm>
          <a:prstGeom prst="round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53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Samengevat, het globaal concept …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9018" y="1196592"/>
            <a:ext cx="6662182" cy="3601186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r>
              <a:rPr lang="nl-BE" dirty="0" smtClean="0"/>
              <a:t>KBC zal :</a:t>
            </a:r>
          </a:p>
          <a:p>
            <a:pPr lvl="1"/>
            <a:r>
              <a:rPr lang="nl-BE" sz="1600" dirty="0" smtClean="0"/>
              <a:t>via </a:t>
            </a:r>
            <a:r>
              <a:rPr lang="nl-BE" sz="1600" b="1" dirty="0" smtClean="0"/>
              <a:t>preventie </a:t>
            </a:r>
            <a:r>
              <a:rPr lang="nl-BE" sz="1600" dirty="0" smtClean="0"/>
              <a:t>mee de voorwaarden creëren om de </a:t>
            </a:r>
          </a:p>
          <a:p>
            <a:pPr marL="269875" lvl="1" indent="0">
              <a:buNone/>
            </a:pPr>
            <a:r>
              <a:rPr lang="nl-BE" sz="1600" dirty="0"/>
              <a:t>	</a:t>
            </a:r>
            <a:r>
              <a:rPr lang="nl-BE" sz="1600" dirty="0" smtClean="0"/>
              <a:t> wonderjaren zo lang mogelijk te laten duren;</a:t>
            </a:r>
          </a:p>
          <a:p>
            <a:pPr lvl="1"/>
            <a:r>
              <a:rPr lang="nl-BE" sz="1600" dirty="0" smtClean="0"/>
              <a:t>via </a:t>
            </a:r>
            <a:r>
              <a:rPr lang="nl-BE" sz="1600" b="1" dirty="0" smtClean="0"/>
              <a:t>KBC-Zorgplan</a:t>
            </a:r>
            <a:r>
              <a:rPr lang="nl-BE" sz="1600" dirty="0" smtClean="0"/>
              <a:t> levenslange financiële gemoedsrust </a:t>
            </a:r>
          </a:p>
          <a:p>
            <a:pPr marL="269875" lvl="1" indent="0">
              <a:buNone/>
            </a:pPr>
            <a:r>
              <a:rPr lang="nl-BE" sz="1600" dirty="0"/>
              <a:t>	</a:t>
            </a:r>
            <a:r>
              <a:rPr lang="nl-BE" sz="1600" dirty="0" smtClean="0"/>
              <a:t> schenken.</a:t>
            </a:r>
          </a:p>
          <a:p>
            <a:r>
              <a:rPr lang="nl-BE" dirty="0" smtClean="0"/>
              <a:t>Antwoord van KBC op het longevity-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vraagstuk is </a:t>
            </a:r>
            <a:r>
              <a:rPr lang="nl-BE" b="1" dirty="0" smtClean="0"/>
              <a:t>uniek</a:t>
            </a:r>
            <a:r>
              <a:rPr lang="nl-BE" dirty="0" smtClean="0"/>
              <a:t> in België én in Europa:</a:t>
            </a:r>
          </a:p>
          <a:p>
            <a:pPr lvl="1"/>
            <a:r>
              <a:rPr lang="nl-BE" sz="1600" dirty="0" smtClean="0"/>
              <a:t>door </a:t>
            </a:r>
            <a:r>
              <a:rPr lang="nl-BE" sz="1600" b="1" dirty="0" smtClean="0"/>
              <a:t>combinatie</a:t>
            </a:r>
            <a:r>
              <a:rPr lang="nl-BE" sz="1600" dirty="0" smtClean="0"/>
              <a:t> product en preventie;</a:t>
            </a:r>
          </a:p>
          <a:p>
            <a:pPr lvl="1"/>
            <a:r>
              <a:rPr lang="nl-BE" sz="1600" dirty="0" smtClean="0"/>
              <a:t>door structuur van het </a:t>
            </a:r>
            <a:r>
              <a:rPr lang="nl-BE" sz="1600" b="1" dirty="0" smtClean="0"/>
              <a:t>product </a:t>
            </a:r>
            <a:r>
              <a:rPr lang="nl-BE" sz="1600" dirty="0" smtClean="0"/>
              <a:t>(inclusief vaste premie).</a:t>
            </a:r>
          </a:p>
          <a:p>
            <a:pPr marL="269875" lvl="1" indent="0">
              <a:buNone/>
            </a:pPr>
            <a:r>
              <a:rPr lang="nl-BE" sz="1600" dirty="0" smtClean="0"/>
              <a:t> </a:t>
            </a:r>
          </a:p>
          <a:p>
            <a:pPr marL="0" indent="0">
              <a:buNone/>
            </a:pPr>
            <a:r>
              <a:rPr lang="nl-BE" dirty="0" smtClean="0"/>
              <a:t>    </a:t>
            </a:r>
            <a:endParaRPr lang="en-GB" dirty="0"/>
          </a:p>
          <a:p>
            <a:endParaRPr lang="nl-BE" dirty="0"/>
          </a:p>
        </p:txBody>
      </p:sp>
      <p:sp>
        <p:nvSpPr>
          <p:cNvPr id="4" name="Afgeronde rechthoek 3"/>
          <p:cNvSpPr/>
          <p:nvPr/>
        </p:nvSpPr>
        <p:spPr>
          <a:xfrm>
            <a:off x="423949" y="1116545"/>
            <a:ext cx="8514608" cy="437935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600" b="1" dirty="0" smtClean="0"/>
              <a:t>GENIET van UW wonderjaren 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0" y="1605038"/>
            <a:ext cx="2764473" cy="402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18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 de overheid…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4000" y="1196592"/>
            <a:ext cx="8991600" cy="3601186"/>
          </a:xfrm>
        </p:spPr>
        <p:txBody>
          <a:bodyPr/>
          <a:lstStyle/>
          <a:p>
            <a:pPr marL="3257550" lvl="6" indent="-285750">
              <a:buFont typeface="Wingdings" panose="05000000000000000000" pitchFamily="2" charset="2"/>
              <a:buChar char="q"/>
            </a:pPr>
            <a:r>
              <a:rPr lang="nl-BE" sz="1600" i="1" dirty="0" smtClean="0"/>
              <a:t>“Uitkeringen in </a:t>
            </a:r>
            <a:r>
              <a:rPr lang="nl-BE" sz="1600" b="1" i="1" dirty="0" smtClean="0">
                <a:solidFill>
                  <a:srgbClr val="0070C0"/>
                </a:solidFill>
              </a:rPr>
              <a:t>rente</a:t>
            </a:r>
            <a:r>
              <a:rPr lang="nl-BE" sz="1600" i="1" dirty="0" smtClean="0"/>
              <a:t> moeten worden aangemoedigd, … maar een rente heeft ook nadelen:</a:t>
            </a:r>
          </a:p>
          <a:p>
            <a:pPr marL="3714750" lvl="7" indent="-285750">
              <a:buFont typeface="Wingdings" panose="05000000000000000000" pitchFamily="2" charset="2"/>
              <a:buChar char="ü"/>
            </a:pPr>
            <a:r>
              <a:rPr lang="nl-BE" sz="1600" i="1" dirty="0" smtClean="0"/>
              <a:t>niets van pensioenkapitaal kan naar </a:t>
            </a:r>
            <a:r>
              <a:rPr lang="nl-BE" sz="1600" b="1" i="1" dirty="0" smtClean="0">
                <a:solidFill>
                  <a:srgbClr val="0070C0"/>
                </a:solidFill>
              </a:rPr>
              <a:t>erfgenamen</a:t>
            </a:r>
            <a:r>
              <a:rPr lang="nl-BE" sz="1600" i="1" dirty="0" smtClean="0"/>
              <a:t> gaan;</a:t>
            </a:r>
          </a:p>
          <a:p>
            <a:pPr marL="3714750" lvl="7" indent="-285750">
              <a:buFont typeface="Wingdings" panose="05000000000000000000" pitchFamily="2" charset="2"/>
              <a:buChar char="ü"/>
            </a:pPr>
            <a:r>
              <a:rPr lang="nl-BE" sz="1600" b="1" i="1" dirty="0" smtClean="0">
                <a:solidFill>
                  <a:srgbClr val="0070C0"/>
                </a:solidFill>
              </a:rPr>
              <a:t>financiële</a:t>
            </a:r>
            <a:r>
              <a:rPr lang="nl-BE" sz="1600" b="1" i="1" dirty="0" smtClean="0"/>
              <a:t> </a:t>
            </a:r>
            <a:r>
              <a:rPr lang="nl-BE" sz="1600" b="1" i="1" dirty="0" smtClean="0">
                <a:solidFill>
                  <a:srgbClr val="0070C0"/>
                </a:solidFill>
              </a:rPr>
              <a:t>behoeften van gepensioneerden verschillen over de periode van pensionering</a:t>
            </a:r>
            <a:r>
              <a:rPr lang="nl-BE" sz="1600" i="1" dirty="0" smtClean="0"/>
              <a:t>. Zo nemen de gezondheidskosten op latere leeftijd exponentieel toe. Bij een lijfrente kan hier echter geen rekening mee worden gehouden. “ </a:t>
            </a:r>
          </a:p>
          <a:p>
            <a:pPr lvl="7" indent="0">
              <a:buNone/>
            </a:pPr>
            <a:endParaRPr lang="nl-BE" sz="1400" i="1" dirty="0" smtClean="0"/>
          </a:p>
          <a:p>
            <a:pPr>
              <a:buFont typeface="Wingdings"/>
              <a:buChar char="è"/>
            </a:pPr>
            <a:r>
              <a:rPr lang="nl-BE" sz="1800" dirty="0" smtClean="0"/>
              <a:t>KBC-Zorgplan anticipeert op conclusie / bezorgdheid Commissie Pensioenhervorming:</a:t>
            </a:r>
          </a:p>
          <a:p>
            <a:pPr marL="269875" lvl="1" indent="0">
              <a:buNone/>
            </a:pPr>
            <a:endParaRPr lang="nl-BE" sz="1600" dirty="0" smtClean="0"/>
          </a:p>
          <a:p>
            <a:pPr marL="269875" lvl="1" indent="0">
              <a:buNone/>
            </a:pPr>
            <a:endParaRPr lang="nl-BE" sz="1600" dirty="0" smtClean="0"/>
          </a:p>
          <a:p>
            <a:pPr lvl="6" indent="0">
              <a:buNone/>
            </a:pPr>
            <a:endParaRPr lang="nl-BE" sz="1200" i="1" dirty="0" smtClean="0"/>
          </a:p>
          <a:p>
            <a:pPr marL="0" indent="0">
              <a:buNone/>
            </a:pPr>
            <a:endParaRPr lang="nl-BE" sz="1600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9" y="1261244"/>
            <a:ext cx="3436882" cy="208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fgeronde rechthoek 5"/>
          <p:cNvSpPr/>
          <p:nvPr/>
        </p:nvSpPr>
        <p:spPr>
          <a:xfrm>
            <a:off x="731519" y="4143847"/>
            <a:ext cx="7576909" cy="885348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600" b="1" dirty="0"/>
              <a:t>Fiscale stimuli </a:t>
            </a:r>
            <a:r>
              <a:rPr lang="nl-BE" sz="1600" dirty="0"/>
              <a:t>(bijv. verlaagde </a:t>
            </a:r>
            <a:r>
              <a:rPr lang="nl-BE" sz="1600" dirty="0" smtClean="0"/>
              <a:t>taxatie </a:t>
            </a:r>
            <a:r>
              <a:rPr lang="nl-BE" sz="1600" dirty="0"/>
              <a:t>gereserveerd deel uit groepsverzekering) </a:t>
            </a:r>
            <a:r>
              <a:rPr lang="nl-BE" sz="1600" dirty="0" smtClean="0"/>
              <a:t>kunnen helpen om dit </a:t>
            </a:r>
            <a:r>
              <a:rPr lang="nl-BE" sz="1600" dirty="0"/>
              <a:t>objectief </a:t>
            </a:r>
            <a:r>
              <a:rPr lang="nl-BE" sz="1600" dirty="0" smtClean="0"/>
              <a:t>van de Commissie te realiseren.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32487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KBC lanceert oproep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Vaststelling “</a:t>
            </a:r>
            <a:r>
              <a:rPr lang="nl-BE" dirty="0" err="1" smtClean="0"/>
              <a:t>burning</a:t>
            </a:r>
            <a:r>
              <a:rPr lang="nl-BE" dirty="0" smtClean="0"/>
              <a:t> platform”</a:t>
            </a:r>
          </a:p>
          <a:p>
            <a:pPr lvl="1"/>
            <a:r>
              <a:rPr lang="nl-BE" sz="2000" dirty="0" smtClean="0"/>
              <a:t>Op termijn minder overheidssubsidiëring beschikbaar</a:t>
            </a:r>
          </a:p>
          <a:p>
            <a:pPr lvl="1"/>
            <a:r>
              <a:rPr lang="nl-BE" sz="2000" dirty="0" smtClean="0"/>
              <a:t>Nood aan drempelverlagende maatregelen voor particuliere financieringsbronnen</a:t>
            </a:r>
          </a:p>
          <a:p>
            <a:pPr marL="269875" lvl="1" indent="-269875">
              <a:buClr>
                <a:srgbClr val="003366"/>
              </a:buClr>
            </a:pPr>
            <a:r>
              <a:rPr lang="nl-BE" sz="2400" dirty="0" smtClean="0"/>
              <a:t>Daarom oproep aan de overheid</a:t>
            </a:r>
            <a:endParaRPr lang="nl-BE" sz="2400" dirty="0"/>
          </a:p>
          <a:p>
            <a:pPr lvl="1"/>
            <a:r>
              <a:rPr lang="nl-BE" sz="2000" dirty="0"/>
              <a:t>Soepel kader creëren </a:t>
            </a:r>
            <a:r>
              <a:rPr lang="nl-BE" sz="2000" dirty="0" smtClean="0"/>
              <a:t>voor inschakeling </a:t>
            </a:r>
            <a:r>
              <a:rPr lang="nl-BE" sz="2000" dirty="0"/>
              <a:t>in bestaande systemen </a:t>
            </a:r>
            <a:r>
              <a:rPr lang="nl-BE" sz="2000" dirty="0" smtClean="0"/>
              <a:t>(groepsverzekering</a:t>
            </a:r>
            <a:r>
              <a:rPr lang="nl-BE" sz="2000" dirty="0"/>
              <a:t>,…)</a:t>
            </a:r>
          </a:p>
          <a:p>
            <a:pPr lvl="1"/>
            <a:r>
              <a:rPr lang="nl-BE" sz="2000" dirty="0" smtClean="0"/>
              <a:t>Particulier </a:t>
            </a:r>
            <a:r>
              <a:rPr lang="nl-BE" sz="2000" dirty="0"/>
              <a:t>initiatief </a:t>
            </a:r>
            <a:r>
              <a:rPr lang="nl-BE" sz="2000" dirty="0" smtClean="0"/>
              <a:t>aanmoedigen </a:t>
            </a:r>
            <a:r>
              <a:rPr lang="nl-BE" sz="2000" dirty="0"/>
              <a:t>dankzij fiscale stimuli</a:t>
            </a:r>
          </a:p>
          <a:p>
            <a:pPr lvl="1"/>
            <a:r>
              <a:rPr lang="nl-BE" sz="2000" dirty="0"/>
              <a:t>Ruimte maken voor overleg</a:t>
            </a:r>
          </a:p>
          <a:p>
            <a:pPr marL="538163" lvl="2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7065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Conclusie: KBC wil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lvl="1" indent="-269875">
              <a:buClr>
                <a:srgbClr val="003366"/>
              </a:buClr>
            </a:pPr>
            <a:r>
              <a:rPr lang="nl-BE" sz="2400" dirty="0" smtClean="0"/>
              <a:t>Sensibiliseren voor f</a:t>
            </a:r>
            <a:r>
              <a:rPr lang="nl-BE" dirty="0" smtClean="0"/>
              <a:t>inanciële impact vergrijzing </a:t>
            </a:r>
          </a:p>
          <a:p>
            <a:pPr lvl="1"/>
            <a:r>
              <a:rPr lang="nl-BE" dirty="0" smtClean="0"/>
              <a:t>Op samenleving: “</a:t>
            </a:r>
            <a:r>
              <a:rPr lang="nl-BE" dirty="0" err="1" smtClean="0"/>
              <a:t>burning</a:t>
            </a:r>
            <a:r>
              <a:rPr lang="nl-BE" dirty="0" smtClean="0"/>
              <a:t> platform”</a:t>
            </a:r>
          </a:p>
          <a:p>
            <a:pPr lvl="1"/>
            <a:r>
              <a:rPr lang="nl-BE" dirty="0" smtClean="0"/>
              <a:t>Op beschikbaar vermogen klant</a:t>
            </a:r>
          </a:p>
          <a:p>
            <a:pPr marL="269875" lvl="1" indent="-269875">
              <a:buClr>
                <a:srgbClr val="003366"/>
              </a:buClr>
            </a:pPr>
            <a:r>
              <a:rPr lang="nl-BE" sz="2400" dirty="0"/>
              <a:t>Stimuleren</a:t>
            </a:r>
          </a:p>
          <a:p>
            <a:pPr lvl="1"/>
            <a:r>
              <a:rPr lang="nl-BE" dirty="0" smtClean="0"/>
              <a:t>Constructieve dialoog met overheid</a:t>
            </a:r>
          </a:p>
          <a:p>
            <a:pPr lvl="1"/>
            <a:r>
              <a:rPr lang="nl-BE" dirty="0" smtClean="0"/>
              <a:t>Financiële en materiële preventie voor de klant</a:t>
            </a:r>
          </a:p>
          <a:p>
            <a:r>
              <a:rPr lang="nl-BE" dirty="0" smtClean="0"/>
              <a:t>En zo de klant helpen:</a:t>
            </a:r>
          </a:p>
          <a:p>
            <a:pPr lvl="1"/>
            <a:r>
              <a:rPr lang="nl-BE" dirty="0" smtClean="0"/>
              <a:t>zijn dromen te realiseren</a:t>
            </a:r>
          </a:p>
          <a:p>
            <a:pPr lvl="1"/>
            <a:r>
              <a:rPr lang="nl-BE" dirty="0" smtClean="0"/>
              <a:t>Zonder zorgen om morgen</a:t>
            </a:r>
          </a:p>
          <a:p>
            <a:endParaRPr lang="en-GB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2569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881" y="1830387"/>
            <a:ext cx="1962150" cy="2333625"/>
          </a:xfrm>
        </p:spPr>
      </p:pic>
    </p:spTree>
    <p:extLst>
      <p:ext uri="{BB962C8B-B14F-4D97-AF65-F5344CB8AC3E}">
        <p14:creationId xmlns:p14="http://schemas.microsoft.com/office/powerpoint/2010/main" val="29199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289" y="4420779"/>
            <a:ext cx="2430423" cy="115428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8700" y="3347995"/>
            <a:ext cx="2184400" cy="12523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Actieve senioren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9018" y="1130300"/>
            <a:ext cx="8408432" cy="3667478"/>
          </a:xfrm>
        </p:spPr>
        <p:txBody>
          <a:bodyPr/>
          <a:lstStyle/>
          <a:p>
            <a:r>
              <a:rPr lang="nl-BE" i="1" dirty="0" smtClean="0"/>
              <a:t>Resultaten</a:t>
            </a:r>
            <a:r>
              <a:rPr lang="nl-BE" dirty="0" smtClean="0"/>
              <a:t>: 55-plussers leiden een </a:t>
            </a:r>
            <a:r>
              <a:rPr lang="nl-BE" b="1" dirty="0" smtClean="0"/>
              <a:t>actief leven!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837" y="2080093"/>
            <a:ext cx="2735223" cy="1560187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9852" y="1978493"/>
            <a:ext cx="2692148" cy="152640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8000" y="4396673"/>
            <a:ext cx="2844000" cy="1178387"/>
          </a:xfrm>
          <a:prstGeom prst="rect">
            <a:avLst/>
          </a:prstGeom>
        </p:spPr>
      </p:pic>
      <p:cxnSp>
        <p:nvCxnSpPr>
          <p:cNvPr id="11" name="Straight Connector 10"/>
          <p:cNvCxnSpPr/>
          <p:nvPr>
            <p:custDataLst>
              <p:tags r:id="rId1"/>
            </p:custDataLst>
          </p:nvPr>
        </p:nvCxnSpPr>
        <p:spPr bwMode="auto">
          <a:xfrm>
            <a:off x="967284" y="1984524"/>
            <a:ext cx="18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425805" y="1635214"/>
            <a:ext cx="102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rgbClr val="002060"/>
                </a:solidFill>
              </a:rPr>
              <a:t>Reizen</a:t>
            </a:r>
            <a:endParaRPr lang="en-US" sz="700" b="1" dirty="0" smtClean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270105" y="1984524"/>
            <a:ext cx="1800000" cy="0"/>
            <a:chOff x="5881231" y="1844824"/>
            <a:chExt cx="1677144" cy="0"/>
          </a:xfrm>
        </p:grpSpPr>
        <p:cxnSp>
          <p:nvCxnSpPr>
            <p:cNvPr id="14" name="Straight Connector 13"/>
            <p:cNvCxnSpPr/>
            <p:nvPr>
              <p:custDataLst>
                <p:tags r:id="rId6"/>
              </p:custDataLst>
            </p:nvPr>
          </p:nvCxnSpPr>
          <p:spPr bwMode="auto">
            <a:xfrm>
              <a:off x="6012160" y="1844824"/>
              <a:ext cx="100811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>
              <p:custDataLst>
                <p:tags r:id="rId7"/>
              </p:custDataLst>
            </p:nvPr>
          </p:nvCxnSpPr>
          <p:spPr bwMode="auto">
            <a:xfrm>
              <a:off x="5881231" y="1844824"/>
              <a:ext cx="16771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727380" y="1632507"/>
            <a:ext cx="1121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002060"/>
                </a:solidFill>
              </a:rPr>
              <a:t>Sporten</a:t>
            </a: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18" name="Straight Connector 17"/>
          <p:cNvCxnSpPr/>
          <p:nvPr>
            <p:custDataLst>
              <p:tags r:id="rId2"/>
            </p:custDataLst>
          </p:nvPr>
        </p:nvCxnSpPr>
        <p:spPr bwMode="auto">
          <a:xfrm>
            <a:off x="992684" y="4346724"/>
            <a:ext cx="18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362305" y="3997414"/>
            <a:ext cx="1088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002060"/>
                </a:solidFill>
              </a:rPr>
              <a:t>Festivals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232005" y="4346724"/>
            <a:ext cx="1800000" cy="0"/>
            <a:chOff x="5881231" y="1844824"/>
            <a:chExt cx="1677144" cy="0"/>
          </a:xfrm>
        </p:grpSpPr>
        <p:cxnSp>
          <p:nvCxnSpPr>
            <p:cNvPr id="21" name="Straight Connector 20"/>
            <p:cNvCxnSpPr/>
            <p:nvPr>
              <p:custDataLst>
                <p:tags r:id="rId4"/>
              </p:custDataLst>
            </p:nvPr>
          </p:nvCxnSpPr>
          <p:spPr bwMode="auto">
            <a:xfrm>
              <a:off x="6012160" y="1844824"/>
              <a:ext cx="100811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>
              <p:custDataLst>
                <p:tags r:id="rId5"/>
              </p:custDataLst>
            </p:nvPr>
          </p:nvCxnSpPr>
          <p:spPr bwMode="auto">
            <a:xfrm>
              <a:off x="5881231" y="1844824"/>
              <a:ext cx="16771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6438900" y="3994707"/>
            <a:ext cx="156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002060"/>
                </a:solidFill>
              </a:rPr>
              <a:t>Opleidingen</a:t>
            </a: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24" name="Straight Connector 23"/>
          <p:cNvCxnSpPr/>
          <p:nvPr>
            <p:custDataLst>
              <p:tags r:id="rId3"/>
            </p:custDataLst>
          </p:nvPr>
        </p:nvCxnSpPr>
        <p:spPr bwMode="auto">
          <a:xfrm>
            <a:off x="3721481" y="3332209"/>
            <a:ext cx="18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116502" y="2982899"/>
            <a:ext cx="1088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002060"/>
                </a:solidFill>
              </a:rPr>
              <a:t>Passies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00999" y="101601"/>
            <a:ext cx="1024235" cy="65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910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Actieve senioren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300" dirty="0"/>
              <a:t>55-plussers zijn vol </a:t>
            </a:r>
            <a:r>
              <a:rPr lang="nl-BE" sz="2300" b="1" dirty="0"/>
              <a:t>verwachtingen en plannen </a:t>
            </a:r>
            <a:r>
              <a:rPr lang="nl-BE" sz="2300" dirty="0"/>
              <a:t>voor de toekomst:</a:t>
            </a:r>
          </a:p>
          <a:p>
            <a:pPr marL="1587" indent="0">
              <a:buNone/>
            </a:pPr>
            <a:endParaRPr lang="nl-BE" sz="300" dirty="0" smtClean="0"/>
          </a:p>
          <a:p>
            <a:pPr lvl="1"/>
            <a:r>
              <a:rPr lang="nl-BE" dirty="0" smtClean="0"/>
              <a:t>40% wil nog een </a:t>
            </a:r>
            <a:r>
              <a:rPr lang="nl-BE" b="1" i="1" dirty="0">
                <a:solidFill>
                  <a:srgbClr val="00AEEF"/>
                </a:solidFill>
                <a:latin typeface="+mn-lt"/>
                <a:cs typeface="Arial"/>
              </a:rPr>
              <a:t>grote droom </a:t>
            </a:r>
            <a:r>
              <a:rPr lang="nl-BE" dirty="0" smtClean="0"/>
              <a:t>verwezenlijken, voornamelijk reizen</a:t>
            </a:r>
          </a:p>
          <a:p>
            <a:pPr lvl="1"/>
            <a:endParaRPr lang="nl-BE" sz="500" dirty="0" smtClean="0"/>
          </a:p>
          <a:p>
            <a:pPr lvl="1"/>
            <a:r>
              <a:rPr lang="nl-BE" dirty="0" smtClean="0"/>
              <a:t>Meeste senioren willen meer tijd actief doorbrengen, minder taken die “moeten”, geniet van een “</a:t>
            </a:r>
            <a:r>
              <a:rPr lang="nl-BE" b="1" i="1" dirty="0">
                <a:solidFill>
                  <a:srgbClr val="00AEEF"/>
                </a:solidFill>
                <a:latin typeface="+mn-lt"/>
                <a:cs typeface="Arial"/>
              </a:rPr>
              <a:t>pluk de dag</a:t>
            </a:r>
            <a:r>
              <a:rPr lang="nl-BE" dirty="0" smtClean="0"/>
              <a:t>” mentaliteit</a:t>
            </a:r>
          </a:p>
          <a:p>
            <a:pPr lvl="1"/>
            <a:endParaRPr lang="nl-BE" sz="500" dirty="0" smtClean="0"/>
          </a:p>
          <a:p>
            <a:pPr lvl="1"/>
            <a:r>
              <a:rPr lang="nl-BE" dirty="0" smtClean="0"/>
              <a:t>83% heeft </a:t>
            </a:r>
            <a:r>
              <a:rPr lang="nl-BE" b="1" i="1" dirty="0">
                <a:solidFill>
                  <a:srgbClr val="00AEEF"/>
                </a:solidFill>
                <a:latin typeface="+mn-lt"/>
                <a:cs typeface="Arial"/>
              </a:rPr>
              <a:t>geen angst </a:t>
            </a:r>
            <a:r>
              <a:rPr lang="nl-BE" dirty="0" smtClean="0"/>
              <a:t>tijd niet zinvol in te vullen</a:t>
            </a:r>
          </a:p>
          <a:p>
            <a:pPr lvl="1"/>
            <a:endParaRPr lang="nl-BE" sz="500" dirty="0" smtClean="0"/>
          </a:p>
          <a:p>
            <a:pPr lvl="1"/>
            <a:r>
              <a:rPr lang="nl-BE" dirty="0" smtClean="0"/>
              <a:t>38% wil vooral </a:t>
            </a:r>
            <a:r>
              <a:rPr lang="nl-BE" b="1" i="1" dirty="0" err="1">
                <a:solidFill>
                  <a:srgbClr val="00AEEF"/>
                </a:solidFill>
                <a:latin typeface="+mn-lt"/>
                <a:cs typeface="Arial"/>
              </a:rPr>
              <a:t>nù</a:t>
            </a:r>
            <a:r>
              <a:rPr lang="nl-BE" b="1" i="1" dirty="0">
                <a:solidFill>
                  <a:srgbClr val="00AEEF"/>
                </a:solidFill>
                <a:latin typeface="+mn-lt"/>
                <a:cs typeface="Arial"/>
              </a:rPr>
              <a:t> genieten </a:t>
            </a:r>
            <a:r>
              <a:rPr lang="nl-BE" dirty="0" smtClean="0"/>
              <a:t>en minder “sparen voor later”</a:t>
            </a:r>
          </a:p>
          <a:p>
            <a:pPr lvl="1"/>
            <a:endParaRPr lang="nl-BE" sz="500" dirty="0" smtClean="0"/>
          </a:p>
          <a:p>
            <a:pPr lvl="1"/>
            <a:r>
              <a:rPr lang="nl-BE" dirty="0" smtClean="0"/>
              <a:t>Beeld dat </a:t>
            </a:r>
            <a:r>
              <a:rPr lang="nl-BE" b="1" i="1" dirty="0">
                <a:solidFill>
                  <a:srgbClr val="00AEEF"/>
                </a:solidFill>
                <a:latin typeface="+mn-lt"/>
                <a:cs typeface="Arial"/>
              </a:rPr>
              <a:t>jongeren</a:t>
            </a:r>
            <a:r>
              <a:rPr lang="nl-BE" dirty="0" smtClean="0"/>
              <a:t> hebben over hun toekomst, is grotendeels gelijklopend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999" y="101601"/>
            <a:ext cx="1024235" cy="65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413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Actieve senioren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Aan het </a:t>
            </a:r>
            <a:r>
              <a:rPr lang="nl-BE" b="1" dirty="0"/>
              <a:t>werk</a:t>
            </a:r>
            <a:r>
              <a:rPr lang="nl-BE" dirty="0" smtClean="0"/>
              <a:t>:</a:t>
            </a:r>
          </a:p>
          <a:p>
            <a:pPr lvl="1"/>
            <a:r>
              <a:rPr lang="nl-BE" sz="2000" dirty="0" smtClean="0"/>
              <a:t>55- tot 65-jarigen: 52% </a:t>
            </a:r>
            <a:r>
              <a:rPr lang="nl-BE" sz="2000" b="1" i="1" dirty="0">
                <a:solidFill>
                  <a:srgbClr val="00AEEF"/>
                </a:solidFill>
                <a:latin typeface="+mn-lt"/>
                <a:cs typeface="Arial"/>
              </a:rPr>
              <a:t>werkt nog</a:t>
            </a:r>
          </a:p>
          <a:p>
            <a:pPr lvl="1"/>
            <a:r>
              <a:rPr lang="nl-BE" sz="2000" dirty="0" smtClean="0"/>
              <a:t>Ouder dan 65-jarigen: </a:t>
            </a:r>
          </a:p>
          <a:p>
            <a:pPr lvl="2"/>
            <a:r>
              <a:rPr lang="nl-BE" sz="1800" dirty="0" smtClean="0"/>
              <a:t>22% doet vrijwilligerswerk </a:t>
            </a:r>
          </a:p>
          <a:p>
            <a:pPr lvl="2"/>
            <a:r>
              <a:rPr lang="nl-BE" sz="1800" dirty="0" smtClean="0"/>
              <a:t>4% werkt nog (arbeider/bediende/vrije beroeper)</a:t>
            </a:r>
          </a:p>
          <a:p>
            <a:pPr marL="538163" lvl="2" indent="0">
              <a:buNone/>
            </a:pPr>
            <a:endParaRPr lang="nl-BE" sz="500" dirty="0" smtClean="0"/>
          </a:p>
          <a:p>
            <a:r>
              <a:rPr lang="nl-BE" b="1" dirty="0" smtClean="0"/>
              <a:t>Technologiebewust</a:t>
            </a:r>
            <a:r>
              <a:rPr lang="nl-BE" dirty="0" smtClean="0"/>
              <a:t>: </a:t>
            </a:r>
          </a:p>
          <a:p>
            <a:pPr lvl="1"/>
            <a:r>
              <a:rPr lang="nl-BE" sz="2000" dirty="0" smtClean="0"/>
              <a:t>En houdt 75% op </a:t>
            </a:r>
            <a:r>
              <a:rPr lang="nl-BE" sz="2000" b="1" i="1" dirty="0">
                <a:solidFill>
                  <a:srgbClr val="00AEEF"/>
                </a:solidFill>
                <a:latin typeface="+mn-lt"/>
                <a:cs typeface="Arial"/>
              </a:rPr>
              <a:t>digitale</a:t>
            </a:r>
            <a:r>
              <a:rPr lang="nl-BE" sz="2000" dirty="0" smtClean="0"/>
              <a:t> manier contact met familie</a:t>
            </a:r>
          </a:p>
          <a:p>
            <a:pPr marL="269875" lvl="1" indent="263525">
              <a:buNone/>
            </a:pPr>
            <a:r>
              <a:rPr lang="nl-BE" sz="2000" dirty="0" smtClean="0"/>
              <a:t>en/of kleinkinderen</a:t>
            </a:r>
          </a:p>
          <a:p>
            <a:pPr lvl="1"/>
            <a:r>
              <a:rPr lang="nl-BE" sz="2000" dirty="0"/>
              <a:t>Van de hele groep 55-plussers heeft 59% </a:t>
            </a:r>
            <a:endParaRPr lang="nl-BE" sz="2000" dirty="0" smtClean="0"/>
          </a:p>
          <a:p>
            <a:pPr marL="269875" lvl="1" indent="263525">
              <a:buNone/>
            </a:pPr>
            <a:r>
              <a:rPr lang="nl-BE" sz="2000" dirty="0" smtClean="0"/>
              <a:t>een </a:t>
            </a:r>
            <a:r>
              <a:rPr lang="nl-BE" sz="2000" b="1" i="1" dirty="0" err="1">
                <a:solidFill>
                  <a:srgbClr val="00AEEF"/>
                </a:solidFill>
                <a:latin typeface="+mn-lt"/>
                <a:cs typeface="Arial"/>
              </a:rPr>
              <a:t>smartphone</a:t>
            </a:r>
            <a:r>
              <a:rPr lang="nl-BE" sz="2000" b="1" i="1" dirty="0">
                <a:solidFill>
                  <a:srgbClr val="00AEEF"/>
                </a:solidFill>
                <a:latin typeface="+mn-lt"/>
                <a:cs typeface="Arial"/>
              </a:rPr>
              <a:t> of tablet</a:t>
            </a:r>
          </a:p>
          <a:p>
            <a:pPr lvl="1"/>
            <a:endParaRPr lang="en-GB" sz="2000" dirty="0"/>
          </a:p>
          <a:p>
            <a:pPr lvl="1"/>
            <a:endParaRPr lang="nl-BE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7432" y="1017259"/>
            <a:ext cx="1412755" cy="1554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009" y="3429001"/>
            <a:ext cx="1335628" cy="1155699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723" y="4775200"/>
            <a:ext cx="1346277" cy="86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0999" y="101601"/>
            <a:ext cx="1024235" cy="65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794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Getemperd optimisme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9018" y="1171192"/>
            <a:ext cx="8529082" cy="3601186"/>
          </a:xfrm>
        </p:spPr>
        <p:txBody>
          <a:bodyPr/>
          <a:lstStyle/>
          <a:p>
            <a:r>
              <a:rPr lang="nl-BE" sz="2100" dirty="0" smtClean="0"/>
              <a:t>De optimistische </a:t>
            </a:r>
            <a:r>
              <a:rPr lang="nl-BE" sz="2100" dirty="0"/>
              <a:t>levenshouding van de actieve senioren wordt getemperd door </a:t>
            </a:r>
            <a:r>
              <a:rPr lang="nl-BE" sz="2100" dirty="0" smtClean="0"/>
              <a:t>het besef </a:t>
            </a:r>
            <a:r>
              <a:rPr lang="nl-BE" sz="2100" dirty="0"/>
              <a:t>dat </a:t>
            </a:r>
            <a:r>
              <a:rPr lang="nl-BE" sz="2100" dirty="0" smtClean="0"/>
              <a:t>de </a:t>
            </a:r>
            <a:r>
              <a:rPr lang="nl-BE" sz="2100" b="1" dirty="0" smtClean="0"/>
              <a:t>financiële </a:t>
            </a:r>
            <a:r>
              <a:rPr lang="nl-BE" sz="2100" b="1" dirty="0"/>
              <a:t>realiteit </a:t>
            </a:r>
            <a:r>
              <a:rPr lang="nl-BE" sz="2100" dirty="0"/>
              <a:t>minder rooskleurig is: </a:t>
            </a:r>
            <a:endParaRPr lang="nl-BE" sz="2100" dirty="0" smtClean="0"/>
          </a:p>
          <a:p>
            <a:endParaRPr lang="nl-BE" sz="100" dirty="0"/>
          </a:p>
          <a:p>
            <a:pPr lvl="1"/>
            <a:r>
              <a:rPr lang="nl-BE" sz="2000" dirty="0"/>
              <a:t>Kwart 55-plussers ervaart nu al </a:t>
            </a:r>
            <a:r>
              <a:rPr lang="nl-BE" sz="2000" b="1" i="1" dirty="0" smtClean="0">
                <a:solidFill>
                  <a:srgbClr val="00AEEF"/>
                </a:solidFill>
                <a:latin typeface="+mn-lt"/>
                <a:cs typeface="Arial"/>
              </a:rPr>
              <a:t>nood </a:t>
            </a:r>
            <a:r>
              <a:rPr lang="nl-BE" sz="2000" b="1" i="1" dirty="0">
                <a:solidFill>
                  <a:srgbClr val="00AEEF"/>
                </a:solidFill>
                <a:latin typeface="+mn-lt"/>
                <a:cs typeface="Arial"/>
              </a:rPr>
              <a:t>aan financiële </a:t>
            </a:r>
            <a:r>
              <a:rPr lang="nl-BE" sz="2000" b="1" i="1" dirty="0" smtClean="0">
                <a:solidFill>
                  <a:srgbClr val="00AEEF"/>
                </a:solidFill>
                <a:latin typeface="+mn-lt"/>
                <a:cs typeface="Arial"/>
              </a:rPr>
              <a:t>ruimte</a:t>
            </a:r>
          </a:p>
          <a:p>
            <a:pPr lvl="1"/>
            <a:endParaRPr lang="nl-BE" sz="100" b="1" i="1" dirty="0">
              <a:solidFill>
                <a:srgbClr val="00AEEF"/>
              </a:solidFill>
              <a:latin typeface="+mn-lt"/>
              <a:cs typeface="Arial"/>
            </a:endParaRPr>
          </a:p>
          <a:p>
            <a:pPr lvl="1"/>
            <a:r>
              <a:rPr lang="nl-BE" sz="2000" dirty="0"/>
              <a:t>Helft heeft </a:t>
            </a:r>
            <a:r>
              <a:rPr lang="nl-BE" sz="2000" b="1" i="1" dirty="0">
                <a:solidFill>
                  <a:srgbClr val="00AEEF"/>
                </a:solidFill>
                <a:latin typeface="+mn-lt"/>
                <a:cs typeface="Arial"/>
              </a:rPr>
              <a:t>angst voor ernstige </a:t>
            </a:r>
            <a:r>
              <a:rPr lang="nl-BE" sz="2000" b="1" i="1" dirty="0" smtClean="0">
                <a:solidFill>
                  <a:srgbClr val="00AEEF"/>
                </a:solidFill>
                <a:latin typeface="+mn-lt"/>
                <a:cs typeface="Arial"/>
              </a:rPr>
              <a:t>ziekte</a:t>
            </a:r>
          </a:p>
          <a:p>
            <a:pPr lvl="1"/>
            <a:endParaRPr lang="nl-BE" sz="100" b="1" i="1" dirty="0">
              <a:solidFill>
                <a:srgbClr val="00AEEF"/>
              </a:solidFill>
              <a:latin typeface="+mn-lt"/>
              <a:cs typeface="Arial"/>
            </a:endParaRPr>
          </a:p>
          <a:p>
            <a:pPr lvl="1"/>
            <a:r>
              <a:rPr lang="nl-BE" sz="2000" dirty="0"/>
              <a:t>70% ligt wakker van </a:t>
            </a:r>
            <a:r>
              <a:rPr lang="nl-BE" sz="2000" b="1" i="1" dirty="0" smtClean="0">
                <a:solidFill>
                  <a:srgbClr val="00AEEF"/>
                </a:solidFill>
                <a:latin typeface="+mn-lt"/>
                <a:cs typeface="Arial"/>
              </a:rPr>
              <a:t>afhankelijkheidsrisico</a:t>
            </a:r>
          </a:p>
          <a:p>
            <a:pPr lvl="1"/>
            <a:endParaRPr lang="nl-BE" sz="100" b="1" i="1" dirty="0" smtClean="0">
              <a:solidFill>
                <a:srgbClr val="00AEEF"/>
              </a:solidFill>
              <a:latin typeface="+mn-lt"/>
              <a:cs typeface="Arial"/>
            </a:endParaRPr>
          </a:p>
          <a:p>
            <a:pPr marL="269875" lvl="1" indent="0">
              <a:buNone/>
            </a:pPr>
            <a:r>
              <a:rPr lang="nl-BE" u="sng" dirty="0"/>
              <a:t>Daarom</a:t>
            </a:r>
            <a:r>
              <a:rPr lang="nl-BE" dirty="0" smtClean="0"/>
              <a:t>:</a:t>
            </a:r>
          </a:p>
          <a:p>
            <a:pPr marL="269875" lvl="1" indent="0">
              <a:buNone/>
            </a:pPr>
            <a:endParaRPr lang="nl-BE" sz="100" dirty="0"/>
          </a:p>
          <a:p>
            <a:pPr lvl="1"/>
            <a:r>
              <a:rPr lang="nl-BE" sz="2000" dirty="0"/>
              <a:t>31% overweegt </a:t>
            </a:r>
            <a:r>
              <a:rPr lang="nl-BE" sz="2000" b="1" i="1" dirty="0">
                <a:solidFill>
                  <a:srgbClr val="00AEEF"/>
                </a:solidFill>
                <a:cs typeface="Arial"/>
              </a:rPr>
              <a:t>woning aan te passen </a:t>
            </a:r>
            <a:r>
              <a:rPr lang="nl-BE" sz="2000" dirty="0"/>
              <a:t>aan toekomstige noden (of heeft dat al gedaan) om er langer te kunnen </a:t>
            </a:r>
            <a:r>
              <a:rPr lang="nl-BE" sz="2000" dirty="0" smtClean="0"/>
              <a:t>blijven</a:t>
            </a:r>
          </a:p>
          <a:p>
            <a:pPr lvl="1"/>
            <a:endParaRPr lang="nl-BE" sz="100" dirty="0"/>
          </a:p>
          <a:p>
            <a:pPr lvl="1"/>
            <a:r>
              <a:rPr lang="nl-BE" sz="2000" dirty="0"/>
              <a:t>48% overweegt installatie/aanschaf van </a:t>
            </a:r>
            <a:r>
              <a:rPr lang="nl-BE" sz="2000" b="1" i="1" dirty="0">
                <a:solidFill>
                  <a:srgbClr val="00AEEF"/>
                </a:solidFill>
                <a:cs typeface="Arial"/>
              </a:rPr>
              <a:t>technische hulpmiddelen </a:t>
            </a:r>
            <a:r>
              <a:rPr lang="nl-BE" sz="2000" b="1" i="1" dirty="0" smtClean="0">
                <a:solidFill>
                  <a:srgbClr val="00AEEF"/>
                </a:solidFill>
                <a:cs typeface="Arial"/>
              </a:rPr>
              <a:t>             </a:t>
            </a:r>
            <a:r>
              <a:rPr lang="nl-BE" sz="2000" dirty="0" smtClean="0"/>
              <a:t>(</a:t>
            </a:r>
            <a:r>
              <a:rPr lang="nl-BE" sz="2000" dirty="0"/>
              <a:t>of heeft dat al gedaan)</a:t>
            </a:r>
          </a:p>
          <a:p>
            <a:pPr lvl="1"/>
            <a:endParaRPr lang="nl-BE" b="1" i="1" dirty="0">
              <a:solidFill>
                <a:srgbClr val="00AEEF"/>
              </a:solidFill>
              <a:latin typeface="+mn-lt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775" y="50373"/>
            <a:ext cx="612211" cy="754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834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Terechte bekommernissen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lvl="1" indent="-269875">
              <a:buClr>
                <a:srgbClr val="003366"/>
              </a:buClr>
            </a:pPr>
            <a:r>
              <a:rPr lang="nl-BE" sz="2300" dirty="0" smtClean="0"/>
              <a:t>Bezorgdheid om </a:t>
            </a:r>
            <a:r>
              <a:rPr lang="nl-BE" sz="2300" b="1" dirty="0" smtClean="0"/>
              <a:t>afhankelijkheidsrisico</a:t>
            </a:r>
            <a:r>
              <a:rPr lang="nl-BE" sz="2300" dirty="0" smtClean="0"/>
              <a:t> en </a:t>
            </a:r>
            <a:r>
              <a:rPr lang="nl-BE" sz="2300" b="1" dirty="0" smtClean="0"/>
              <a:t>financiële toekomst</a:t>
            </a:r>
            <a:r>
              <a:rPr lang="nl-BE" sz="2300" dirty="0" smtClean="0"/>
              <a:t>:</a:t>
            </a:r>
          </a:p>
          <a:p>
            <a:pPr lvl="1"/>
            <a:r>
              <a:rPr lang="nl-BE" sz="2000" dirty="0" smtClean="0"/>
              <a:t>Toenemende </a:t>
            </a:r>
            <a:r>
              <a:rPr lang="nl-BE" sz="2000" b="1" i="1" dirty="0">
                <a:solidFill>
                  <a:srgbClr val="00AEEF"/>
                </a:solidFill>
                <a:latin typeface="+mn-lt"/>
                <a:cs typeface="Arial"/>
              </a:rPr>
              <a:t>vergrijzing</a:t>
            </a:r>
            <a:r>
              <a:rPr lang="nl-BE" sz="2000" dirty="0" smtClean="0"/>
              <a:t>: tegen 2060 drie maal meer +86-jarigen dan nu</a:t>
            </a:r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marL="269875" lvl="1" indent="0">
              <a:buNone/>
            </a:pPr>
            <a:r>
              <a:rPr lang="nl-BE" sz="1100" dirty="0" smtClean="0"/>
              <a:t>	Bron: Bevolkingsvooruitzichten Federaal Planbureau</a:t>
            </a:r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467256"/>
              </p:ext>
            </p:extLst>
          </p:nvPr>
        </p:nvGraphicFramePr>
        <p:xfrm>
          <a:off x="1879600" y="2044699"/>
          <a:ext cx="5524500" cy="34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780905" y="2601151"/>
            <a:ext cx="1800000" cy="0"/>
            <a:chOff x="5881231" y="1844824"/>
            <a:chExt cx="1677144" cy="0"/>
          </a:xfrm>
        </p:grpSpPr>
        <p:cxnSp>
          <p:nvCxnSpPr>
            <p:cNvPr id="7" name="Straight Connector 6"/>
            <p:cNvCxnSpPr/>
            <p:nvPr>
              <p:custDataLst>
                <p:tags r:id="rId1"/>
              </p:custDataLst>
            </p:nvPr>
          </p:nvCxnSpPr>
          <p:spPr bwMode="auto">
            <a:xfrm>
              <a:off x="6012160" y="1844824"/>
              <a:ext cx="100811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>
              <p:custDataLst>
                <p:tags r:id="rId2"/>
              </p:custDataLst>
            </p:nvPr>
          </p:nvCxnSpPr>
          <p:spPr bwMode="auto">
            <a:xfrm>
              <a:off x="5881231" y="1844824"/>
              <a:ext cx="16771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2298700" y="2147534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b="1" dirty="0" smtClean="0">
                <a:solidFill>
                  <a:srgbClr val="002060"/>
                </a:solidFill>
              </a:rPr>
              <a:t>Vergrijzing en verzilvering in België en Vlaanderen</a:t>
            </a:r>
          </a:p>
          <a:p>
            <a:pPr algn="ctr"/>
            <a:r>
              <a:rPr lang="nl-BE" sz="1100" dirty="0" smtClean="0">
                <a:solidFill>
                  <a:srgbClr val="002060"/>
                </a:solidFill>
              </a:rPr>
              <a:t>(in % van de bevolking op actieve leeftijd)</a:t>
            </a:r>
            <a:endParaRPr lang="en-US" sz="1100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5775" y="50373"/>
            <a:ext cx="612211" cy="754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405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Terechte bekommernissen</a:t>
            </a:r>
            <a:endParaRPr lang="nl-BE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BE" sz="2000" b="1" i="1" dirty="0" smtClean="0">
                <a:solidFill>
                  <a:srgbClr val="00AEEF"/>
                </a:solidFill>
                <a:latin typeface="+mn-lt"/>
                <a:cs typeface="Arial"/>
              </a:rPr>
              <a:t>Grote kloof </a:t>
            </a:r>
            <a:r>
              <a:rPr lang="nl-BE" sz="2000" dirty="0" smtClean="0"/>
              <a:t>tussen algemene levensverwachting en gezonde levensverwachting: </a:t>
            </a:r>
          </a:p>
          <a:p>
            <a:pPr lvl="1"/>
            <a:endParaRPr lang="nl-BE" sz="2000" dirty="0"/>
          </a:p>
          <a:p>
            <a:pPr lvl="1"/>
            <a:endParaRPr lang="nl-BE" sz="2000" dirty="0" smtClean="0"/>
          </a:p>
          <a:p>
            <a:pPr lvl="1"/>
            <a:endParaRPr lang="nl-BE" sz="2000" dirty="0"/>
          </a:p>
          <a:p>
            <a:pPr lvl="1"/>
            <a:endParaRPr lang="nl-BE" sz="2000" dirty="0" smtClean="0"/>
          </a:p>
          <a:p>
            <a:pPr lvl="1"/>
            <a:endParaRPr lang="nl-BE" sz="2000" dirty="0"/>
          </a:p>
          <a:p>
            <a:pPr lvl="1"/>
            <a:endParaRPr lang="nl-BE" sz="2000" dirty="0" smtClean="0"/>
          </a:p>
          <a:p>
            <a:pPr lvl="1"/>
            <a:endParaRPr lang="nl-BE" sz="1000" dirty="0"/>
          </a:p>
          <a:p>
            <a:pPr lvl="1"/>
            <a:endParaRPr lang="nl-BE" sz="2000" dirty="0" smtClean="0"/>
          </a:p>
          <a:p>
            <a:pPr marL="269875" lvl="1" indent="0">
              <a:buNone/>
            </a:pPr>
            <a:endParaRPr lang="nl-BE" sz="1000" dirty="0" smtClean="0"/>
          </a:p>
          <a:p>
            <a:pPr marL="269875" lvl="1" indent="0">
              <a:buNone/>
            </a:pPr>
            <a:endParaRPr lang="nl-BE" sz="1000" dirty="0" smtClean="0"/>
          </a:p>
          <a:p>
            <a:pPr marL="269875" lvl="1" indent="0">
              <a:buNone/>
            </a:pPr>
            <a:r>
              <a:rPr lang="nl-BE" sz="2000" dirty="0" smtClean="0"/>
              <a:t>	</a:t>
            </a:r>
            <a:r>
              <a:rPr lang="nl-BE" sz="1100" dirty="0" smtClean="0"/>
              <a:t>Bron</a:t>
            </a:r>
            <a:r>
              <a:rPr lang="nl-BE" sz="1100" dirty="0"/>
              <a:t>: </a:t>
            </a:r>
            <a:r>
              <a:rPr lang="nl-BE" sz="1100" dirty="0" err="1" smtClean="0"/>
              <a:t>Eurostat</a:t>
            </a:r>
            <a:r>
              <a:rPr lang="nl-BE" sz="1100" dirty="0" smtClean="0"/>
              <a:t> (EHLEIS)</a:t>
            </a:r>
            <a:endParaRPr lang="nl-BE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353336"/>
              </p:ext>
            </p:extLst>
          </p:nvPr>
        </p:nvGraphicFramePr>
        <p:xfrm>
          <a:off x="2108200" y="1847850"/>
          <a:ext cx="5753100" cy="362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3"/>
          <p:cNvSpPr txBox="1"/>
          <p:nvPr/>
        </p:nvSpPr>
        <p:spPr>
          <a:xfrm>
            <a:off x="2676524" y="3151187"/>
            <a:ext cx="1336675" cy="42862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i="1" dirty="0" smtClean="0"/>
              <a:t>Gezonde</a:t>
            </a:r>
            <a:r>
              <a:rPr lang="nl-BE" baseline="0" dirty="0" smtClean="0"/>
              <a:t> levensverwachting</a:t>
            </a:r>
            <a:endParaRPr lang="nl-B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775" y="50373"/>
            <a:ext cx="612211" cy="754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734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_P9cvysUCTHeu4IvEIt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FLV_FILE_PATH" val="O:\Bvh_h000\Dcs_07n8\Gcm_g838\1_Data\Interne_Werking\PERSDIENST\Word\Persberichten\2014\Zorgplan KBC VZ\presentatie\presentatie persontmoeting_finaal_pptx\Assets\M2420_Zorgplan_Margot (HD 720p)_2.mp4"/>
  <p:tag name="MMPROD_MANAGE_ASSETS" val="FALSE"/>
  <p:tag name="MMPROD_IS_H264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_P9cvysUCTHeu4IvEIt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_P9cvysUCTHeu4IvEI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_P9cvysUCTHeu4IvEIt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_P9cvysUCTHeu4IvEI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_P9cvysUCTHeu4IvEIt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_P9cvysUCTHeu4IvEIt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_P9cvysUCTHeu4IvEIt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_P9cvysUCTHeu4IvEItA"/>
</p:tagLst>
</file>

<file path=ppt/theme/theme1.xml><?xml version="1.0" encoding="utf-8"?>
<a:theme xmlns:a="http://schemas.openxmlformats.org/drawingml/2006/main" name="KBC horizontal banner">
  <a:themeElements>
    <a:clrScheme name="Aangepast 27">
      <a:dk1>
        <a:sysClr val="windowText" lastClr="000000"/>
      </a:dk1>
      <a:lt1>
        <a:sysClr val="window" lastClr="FFFFFF"/>
      </a:lt1>
      <a:dk2>
        <a:srgbClr val="3E3E3E"/>
      </a:dk2>
      <a:lt2>
        <a:srgbClr val="F6C5B5"/>
      </a:lt2>
      <a:accent1>
        <a:srgbClr val="0A3365"/>
      </a:accent1>
      <a:accent2>
        <a:srgbClr val="1F99CD"/>
      </a:accent2>
      <a:accent3>
        <a:srgbClr val="4B9C07"/>
      </a:accent3>
      <a:accent4>
        <a:srgbClr val="0D6B57"/>
      </a:accent4>
      <a:accent5>
        <a:srgbClr val="D97E76"/>
      </a:accent5>
      <a:accent6>
        <a:srgbClr val="9A0322"/>
      </a:accent6>
      <a:hlink>
        <a:srgbClr val="9A9A9A"/>
      </a:hlink>
      <a:folHlink>
        <a:srgbClr val="4ECB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EEF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3366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1615</Words>
  <Application>Microsoft Office PowerPoint</Application>
  <PresentationFormat>Diavoorstelling (16:10)</PresentationFormat>
  <Paragraphs>370</Paragraphs>
  <Slides>34</Slides>
  <Notes>22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5" baseType="lpstr">
      <vt:lpstr>KBC horizontal banner</vt:lpstr>
      <vt:lpstr>“Zorgen voor morgen?”</vt:lpstr>
      <vt:lpstr>“Senioren”: nieuwe invulling voor oud begrip?</vt:lpstr>
      <vt:lpstr>KBC-enquête “De Wonderjaren”</vt:lpstr>
      <vt:lpstr>Actieve senioren</vt:lpstr>
      <vt:lpstr>Actieve senioren</vt:lpstr>
      <vt:lpstr>Actieve senioren</vt:lpstr>
      <vt:lpstr>Getemperd optimisme</vt:lpstr>
      <vt:lpstr>Terechte bekommernissen</vt:lpstr>
      <vt:lpstr>Terechte bekommernissen</vt:lpstr>
      <vt:lpstr>Terechte bekommernissen</vt:lpstr>
      <vt:lpstr>Afhankelijkheid &amp; zorg         Zorgen voor morgen? </vt:lpstr>
      <vt:lpstr>Demografisch perspectief 2014-2060 Vergrijzing en verzilvering van de Belgische bevolking </vt:lpstr>
      <vt:lpstr>Demografisch perspectief 2014-2060 We leven langer … </vt:lpstr>
      <vt:lpstr>Demografisch perspectief 2014-2060 … maakt langer werken onvermijdelijk</vt:lpstr>
      <vt:lpstr>Demografisch perspectief 2014-2060 … maar ook meer goede jaren na de pensionering </vt:lpstr>
      <vt:lpstr>Demografisch perspectief 2014-2060 … en tegelijk meer zorgjaren </vt:lpstr>
      <vt:lpstr>Toenemende zorgafhankelijkheid                          Belangrijke impact op de publieke uitgaven voor ‘langdurige zorg’ </vt:lpstr>
      <vt:lpstr>Groeiende behoefte aan formele zorg                          Mantelzorg op terugweg, formele zorg onder druk</vt:lpstr>
      <vt:lpstr>Groeiende behoefte aan formele zorg                          Mantelzorg op terugweg, formele zorg onder druk</vt:lpstr>
      <vt:lpstr>Samengevat</vt:lpstr>
      <vt:lpstr>PowerPoint-presentatie</vt:lpstr>
      <vt:lpstr>PowerPoint-presentatie</vt:lpstr>
      <vt:lpstr> </vt:lpstr>
      <vt:lpstr>De uitdaging voor een verzekeraar</vt:lpstr>
      <vt:lpstr>Het antwoord van de verzekeraars</vt:lpstr>
      <vt:lpstr>Het antwoord van KBC</vt:lpstr>
      <vt:lpstr>KBC-Zorgplan - werking</vt:lpstr>
      <vt:lpstr>KBC-Zorgplan – definitie zorgbehoevendheid</vt:lpstr>
      <vt:lpstr>Preventie = DNA Verzekeraar</vt:lpstr>
      <vt:lpstr>Samengevat, het globaal concept … </vt:lpstr>
      <vt:lpstr>En de overheid…</vt:lpstr>
      <vt:lpstr>KBC lanceert oproep</vt:lpstr>
      <vt:lpstr>Conclusie: KBC wil</vt:lpstr>
      <vt:lpstr>PowerPoint-presentatie</vt:lpstr>
    </vt:vector>
  </TitlesOfParts>
  <Company>KBC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“De Wonderjaren” Het KBC Zorgplan</dc:title>
  <dc:creator>Libbrecht Annemie</dc:creator>
  <cp:lastModifiedBy>Libbrecht Annemie</cp:lastModifiedBy>
  <cp:revision>66</cp:revision>
  <cp:lastPrinted>2014-09-04T09:01:51Z</cp:lastPrinted>
  <dcterms:created xsi:type="dcterms:W3CDTF">2014-09-03T08:25:44Z</dcterms:created>
  <dcterms:modified xsi:type="dcterms:W3CDTF">2014-09-23T13:25:03Z</dcterms:modified>
</cp:coreProperties>
</file>