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8" r:id="rId3"/>
    <p:sldId id="291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07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09" r:id="rId23"/>
    <p:sldId id="30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22" r:id="rId35"/>
  </p:sldIdLst>
  <p:sldSz cx="9144000" cy="6858000" type="screen4x3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 Baes" initials="" lastIdx="0" clrIdx="0"/>
  <p:cmAuthor id="1" name="Erika van Bogget" initials="EvB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B346"/>
    <a:srgbClr val="3E6000"/>
    <a:srgbClr val="1EB53A"/>
    <a:srgbClr val="BB3738"/>
    <a:srgbClr val="290000"/>
    <a:srgbClr val="0066FF"/>
    <a:srgbClr val="29292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1474" autoAdjust="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958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7B346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0.33</c:v>
                </c:pt>
                <c:pt idx="1">
                  <c:v>0.66999999999999993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7B346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0.67999999999999994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7B346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7B346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0.33</c:v>
                </c:pt>
                <c:pt idx="1">
                  <c:v>0.66999999999999993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7B346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0.67999999999999994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97262B-3D20-42F2-A01A-900FE234B295}" type="doc">
      <dgm:prSet loTypeId="urn:microsoft.com/office/officeart/2008/layout/CircularPictureCallout" loCatId="picture" qsTypeId="urn:microsoft.com/office/officeart/2005/8/quickstyle/simple2" qsCatId="simple" csTypeId="urn:microsoft.com/office/officeart/2005/8/colors/accent1_2" csCatId="accent1" phldr="1"/>
      <dgm:spPr/>
    </dgm:pt>
    <dgm:pt modelId="{5AE57121-3508-41F5-9B42-42A74190E106}">
      <dgm:prSet phldrT="[Text]" custT="1"/>
      <dgm:spPr/>
      <dgm:t>
        <a:bodyPr/>
        <a:lstStyle/>
        <a:p>
          <a:r>
            <a:rPr lang="en-US" sz="1100" noProof="0" dirty="0" smtClean="0"/>
            <a:t>Sensitivity </a:t>
          </a:r>
          <a:br>
            <a:rPr lang="en-US" sz="1100" noProof="0" dirty="0" smtClean="0"/>
          </a:br>
          <a:r>
            <a:rPr lang="en-US" sz="1100" noProof="0" dirty="0" smtClean="0"/>
            <a:t>to Light </a:t>
          </a:r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84%</a:t>
          </a:r>
          <a:endParaRPr lang="en-US" sz="1100" noProof="0" dirty="0"/>
        </a:p>
      </dgm:t>
    </dgm:pt>
    <dgm:pt modelId="{36A7F9C9-7270-4788-8072-7EC02CA341BE}" type="parTrans" cxnId="{DCDB6AD2-59C8-451A-93AF-1EABEFBCA66F}">
      <dgm:prSet/>
      <dgm:spPr/>
      <dgm:t>
        <a:bodyPr/>
        <a:lstStyle/>
        <a:p>
          <a:endParaRPr lang="nl-BE"/>
        </a:p>
      </dgm:t>
    </dgm:pt>
    <dgm:pt modelId="{A2B7CBCE-42E4-4C48-A5D0-0D46DA410C74}" type="sibTrans" cxnId="{DCDB6AD2-59C8-451A-93AF-1EABEFBCA66F}">
      <dgm:prSet/>
      <dgm:spPr>
        <a:solidFill>
          <a:schemeClr val="accent3"/>
        </a:solidFill>
      </dgm:spPr>
      <dgm:t>
        <a:bodyPr/>
        <a:lstStyle/>
        <a:p>
          <a:endParaRPr lang="en-US" noProof="0" dirty="0"/>
        </a:p>
      </dgm:t>
    </dgm:pt>
    <dgm:pt modelId="{592F5696-9DB8-4D02-BC28-826D4B566DF0}">
      <dgm:prSet phldrT="[Text]" custT="1"/>
      <dgm:spPr/>
      <dgm:t>
        <a:bodyPr/>
        <a:lstStyle/>
        <a:p>
          <a:r>
            <a:rPr lang="en-US" sz="1100" noProof="0" dirty="0" smtClean="0"/>
            <a:t>Sensitivity </a:t>
          </a:r>
          <a:br>
            <a:rPr lang="en-US" sz="1100" noProof="0" dirty="0" smtClean="0"/>
          </a:br>
          <a:r>
            <a:rPr lang="en-US" sz="1100" noProof="0" dirty="0" smtClean="0"/>
            <a:t>to Sound </a:t>
          </a:r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73%</a:t>
          </a:r>
          <a:endParaRPr lang="en-US" sz="1100" noProof="0" dirty="0"/>
        </a:p>
      </dgm:t>
    </dgm:pt>
    <dgm:pt modelId="{F10B5145-D200-4FED-BB74-AFED59FB0D71}" type="parTrans" cxnId="{AB3395AA-3098-4135-AB83-E463C8A2D322}">
      <dgm:prSet/>
      <dgm:spPr/>
      <dgm:t>
        <a:bodyPr/>
        <a:lstStyle/>
        <a:p>
          <a:endParaRPr lang="nl-BE"/>
        </a:p>
      </dgm:t>
    </dgm:pt>
    <dgm:pt modelId="{88F8D039-3DA5-44BA-B3B8-F283922A5130}" type="sibTrans" cxnId="{AB3395AA-3098-4135-AB83-E463C8A2D322}">
      <dgm:prSet/>
      <dgm:spPr>
        <a:solidFill>
          <a:schemeClr val="accent3"/>
        </a:solidFill>
      </dgm:spPr>
      <dgm:t>
        <a:bodyPr/>
        <a:lstStyle/>
        <a:p>
          <a:endParaRPr lang="en-US" noProof="0" dirty="0"/>
        </a:p>
      </dgm:t>
    </dgm:pt>
    <dgm:pt modelId="{C2E3474C-4B8D-4046-93B1-73B940623F8D}">
      <dgm:prSet phldrT="[Text]" custT="1"/>
      <dgm:spPr/>
      <dgm:t>
        <a:bodyPr/>
        <a:lstStyle/>
        <a:p>
          <a:r>
            <a:rPr lang="en-US" sz="1100" noProof="0" dirty="0" smtClean="0"/>
            <a:t>Tiredness </a:t>
          </a:r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71%</a:t>
          </a:r>
          <a:endParaRPr lang="en-US" sz="1100" noProof="0" dirty="0"/>
        </a:p>
      </dgm:t>
    </dgm:pt>
    <dgm:pt modelId="{1B5D5D5C-A552-4884-BBA6-DB1FD04082AB}" type="parTrans" cxnId="{384FA19D-A15A-42D9-835A-FCD179ACB459}">
      <dgm:prSet/>
      <dgm:spPr/>
      <dgm:t>
        <a:bodyPr/>
        <a:lstStyle/>
        <a:p>
          <a:endParaRPr lang="nl-BE"/>
        </a:p>
      </dgm:t>
    </dgm:pt>
    <dgm:pt modelId="{625E1350-EDE8-4822-97D5-035AC0505FA9}" type="sibTrans" cxnId="{384FA19D-A15A-42D9-835A-FCD179ACB459}">
      <dgm:prSet/>
      <dgm:spPr>
        <a:solidFill>
          <a:schemeClr val="accent3"/>
        </a:solidFill>
      </dgm:spPr>
      <dgm:t>
        <a:bodyPr/>
        <a:lstStyle/>
        <a:p>
          <a:endParaRPr lang="en-US" noProof="0" dirty="0"/>
        </a:p>
      </dgm:t>
    </dgm:pt>
    <dgm:pt modelId="{3F45CBF8-B47F-4C2B-8C61-1350115AFE12}">
      <dgm:prSet phldrT="[Text]" custT="1"/>
      <dgm:spPr/>
      <dgm:t>
        <a:bodyPr/>
        <a:lstStyle/>
        <a:p>
          <a:r>
            <a:rPr lang="en-US" sz="1100" noProof="0" dirty="0" smtClean="0"/>
            <a:t>Pain on one side </a:t>
          </a:r>
          <a:br>
            <a:rPr lang="en-US" sz="1100" noProof="0" dirty="0" smtClean="0"/>
          </a:br>
          <a:r>
            <a:rPr lang="en-US" sz="1100" noProof="0" dirty="0" smtClean="0"/>
            <a:t>of the head </a:t>
          </a:r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62%</a:t>
          </a:r>
          <a:endParaRPr lang="en-US" sz="1100" noProof="0" dirty="0"/>
        </a:p>
      </dgm:t>
    </dgm:pt>
    <dgm:pt modelId="{A40927B3-A2DC-4E1D-804C-A3F6504A8FB3}" type="parTrans" cxnId="{A9732DC1-BA59-4DBC-ADE7-0CEA5A9ABD94}">
      <dgm:prSet/>
      <dgm:spPr/>
      <dgm:t>
        <a:bodyPr/>
        <a:lstStyle/>
        <a:p>
          <a:endParaRPr lang="nl-BE"/>
        </a:p>
      </dgm:t>
    </dgm:pt>
    <dgm:pt modelId="{BA0800AB-5CA1-49AB-8A15-18AC60F41114}" type="sibTrans" cxnId="{A9732DC1-BA59-4DBC-ADE7-0CEA5A9ABD94}">
      <dgm:prSet/>
      <dgm:spPr>
        <a:solidFill>
          <a:schemeClr val="accent3"/>
        </a:solidFill>
      </dgm:spPr>
      <dgm:t>
        <a:bodyPr/>
        <a:lstStyle/>
        <a:p>
          <a:endParaRPr lang="en-US" noProof="0" dirty="0"/>
        </a:p>
      </dgm:t>
    </dgm:pt>
    <dgm:pt modelId="{3975D94D-28F4-40DD-95B7-91B34DBA12BE}">
      <dgm:prSet phldrT="[Text]" custT="1"/>
      <dgm:spPr/>
      <dgm:t>
        <a:bodyPr/>
        <a:lstStyle/>
        <a:p>
          <a:r>
            <a:rPr lang="en-US" sz="1100" noProof="0" dirty="0" smtClean="0"/>
            <a:t>Nausea or Vomiting </a:t>
          </a:r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59%</a:t>
          </a:r>
          <a:endParaRPr lang="en-US" sz="1100" b="0" noProof="0" dirty="0">
            <a:solidFill>
              <a:srgbClr val="67B346"/>
            </a:solidFill>
            <a:latin typeface="Century Gothic" pitchFamily="34" charset="0"/>
            <a:ea typeface="Gungsuh" pitchFamily="18" charset="-127"/>
            <a:cs typeface="+mj-cs"/>
          </a:endParaRPr>
        </a:p>
      </dgm:t>
    </dgm:pt>
    <dgm:pt modelId="{019A39A2-535B-4D6D-ACC3-BA0FE0B72639}" type="parTrans" cxnId="{EF5ECD6D-1EB3-408C-B505-074195682192}">
      <dgm:prSet/>
      <dgm:spPr/>
      <dgm:t>
        <a:bodyPr/>
        <a:lstStyle/>
        <a:p>
          <a:endParaRPr lang="nl-BE"/>
        </a:p>
      </dgm:t>
    </dgm:pt>
    <dgm:pt modelId="{72A76C94-CB12-44A0-9186-C6A9A034BDF6}" type="sibTrans" cxnId="{EF5ECD6D-1EB3-408C-B505-074195682192}">
      <dgm:prSet/>
      <dgm:spPr>
        <a:solidFill>
          <a:schemeClr val="accent3"/>
        </a:solidFill>
      </dgm:spPr>
      <dgm:t>
        <a:bodyPr/>
        <a:lstStyle/>
        <a:p>
          <a:endParaRPr lang="en-US" noProof="0" dirty="0"/>
        </a:p>
      </dgm:t>
    </dgm:pt>
    <dgm:pt modelId="{B2438BAC-9941-49AC-9C0D-ED8260B46A11}">
      <dgm:prSet phldrT="[Text]"/>
      <dgm:spPr/>
      <dgm:t>
        <a:bodyPr/>
        <a:lstStyle/>
        <a:p>
          <a:endParaRPr lang="en-US" noProof="0" dirty="0"/>
        </a:p>
      </dgm:t>
    </dgm:pt>
    <dgm:pt modelId="{2DFEADA9-02CF-4CBE-9FD4-C63ADC3910A6}" type="sibTrans" cxnId="{F6382720-4370-4460-A515-FC9906226E1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19050">
          <a:solidFill>
            <a:srgbClr val="67B346"/>
          </a:solidFill>
        </a:ln>
      </dgm:spPr>
      <dgm:t>
        <a:bodyPr/>
        <a:lstStyle/>
        <a:p>
          <a:endParaRPr lang="en-US" noProof="0" dirty="0"/>
        </a:p>
      </dgm:t>
    </dgm:pt>
    <dgm:pt modelId="{2AB79A18-A653-489B-9413-30170980B73E}" type="parTrans" cxnId="{F6382720-4370-4460-A515-FC9906226E1A}">
      <dgm:prSet/>
      <dgm:spPr/>
      <dgm:t>
        <a:bodyPr/>
        <a:lstStyle/>
        <a:p>
          <a:endParaRPr lang="nl-BE"/>
        </a:p>
      </dgm:t>
    </dgm:pt>
    <dgm:pt modelId="{C7DD8203-3A2E-400B-98B1-EA453D3A07AD}" type="pres">
      <dgm:prSet presAssocID="{F697262B-3D20-42F2-A01A-900FE234B295}" presName="Name0" presStyleCnt="0">
        <dgm:presLayoutVars>
          <dgm:chMax val="7"/>
          <dgm:chPref val="7"/>
          <dgm:dir/>
        </dgm:presLayoutVars>
      </dgm:prSet>
      <dgm:spPr/>
    </dgm:pt>
    <dgm:pt modelId="{772CA331-00C0-4B13-80C8-1201349B4894}" type="pres">
      <dgm:prSet presAssocID="{F697262B-3D20-42F2-A01A-900FE234B295}" presName="Name1" presStyleCnt="0"/>
      <dgm:spPr/>
    </dgm:pt>
    <dgm:pt modelId="{B1EC7D54-F910-4987-B718-1ADEBEC36EEC}" type="pres">
      <dgm:prSet presAssocID="{2DFEADA9-02CF-4CBE-9FD4-C63ADC3910A6}" presName="picture_1" presStyleCnt="0"/>
      <dgm:spPr/>
    </dgm:pt>
    <dgm:pt modelId="{E7449264-6C1C-4FD3-86B2-60C552821DE3}" type="pres">
      <dgm:prSet presAssocID="{2DFEADA9-02CF-4CBE-9FD4-C63ADC3910A6}" presName="pictureRepeatNode" presStyleLbl="alignImgPlace1" presStyleIdx="0" presStyleCnt="6" custScaleX="113211" custScaleY="113211" custLinFactNeighborX="9091" custLinFactNeighborY="-5"/>
      <dgm:spPr/>
      <dgm:t>
        <a:bodyPr/>
        <a:lstStyle/>
        <a:p>
          <a:endParaRPr lang="nl-BE"/>
        </a:p>
      </dgm:t>
    </dgm:pt>
    <dgm:pt modelId="{38528697-779A-4B72-ABAB-DBB8805E6381}" type="pres">
      <dgm:prSet presAssocID="{B2438BAC-9941-49AC-9C0D-ED8260B46A11}" presName="text_1" presStyleLbl="node1" presStyleIdx="0" presStyleCnt="0" custLinFactNeighborX="4959" custLinFactNeighborY="312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6AA1AF5-80B2-4BF6-BBC6-BFCBF22BA296}" type="pres">
      <dgm:prSet presAssocID="{A2B7CBCE-42E4-4C48-A5D0-0D46DA410C74}" presName="picture_2" presStyleCnt="0"/>
      <dgm:spPr/>
    </dgm:pt>
    <dgm:pt modelId="{54074713-5F66-4FAA-BACD-B39011A9EBE9}" type="pres">
      <dgm:prSet presAssocID="{A2B7CBCE-42E4-4C48-A5D0-0D46DA410C74}" presName="pictureRepeatNode" presStyleLbl="alignImgPlace1" presStyleIdx="1" presStyleCnt="6" custScaleX="28166" custScaleY="28166"/>
      <dgm:spPr>
        <a:prstGeom prst="ellipse">
          <a:avLst/>
        </a:prstGeom>
      </dgm:spPr>
      <dgm:t>
        <a:bodyPr/>
        <a:lstStyle/>
        <a:p>
          <a:endParaRPr lang="nl-BE"/>
        </a:p>
      </dgm:t>
    </dgm:pt>
    <dgm:pt modelId="{4EC08A73-68C1-4762-BEEA-11465F40178F}" type="pres">
      <dgm:prSet presAssocID="{5AE57121-3508-41F5-9B42-42A74190E106}" presName="line_2" presStyleLbl="parChTrans1D1" presStyleIdx="0" presStyleCnt="5"/>
      <dgm:spPr>
        <a:ln w="9525">
          <a:solidFill>
            <a:srgbClr val="67B346"/>
          </a:solidFill>
        </a:ln>
      </dgm:spPr>
    </dgm:pt>
    <dgm:pt modelId="{3234A7AE-26A3-411B-9D0A-D3AC7C2B2755}" type="pres">
      <dgm:prSet presAssocID="{5AE57121-3508-41F5-9B42-42A74190E106}" presName="textparent_2" presStyleLbl="node1" presStyleIdx="0" presStyleCnt="0"/>
      <dgm:spPr/>
    </dgm:pt>
    <dgm:pt modelId="{B427E891-483B-4431-A101-1DD7B3C8AECE}" type="pres">
      <dgm:prSet presAssocID="{5AE57121-3508-41F5-9B42-42A74190E106}" presName="text_2" presStyleLbl="revTx" presStyleIdx="0" presStyleCnt="5" custScaleX="227537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18F4D02B-F7E1-4A8B-8730-5E624D88D40C}" type="pres">
      <dgm:prSet presAssocID="{88F8D039-3DA5-44BA-B3B8-F283922A5130}" presName="picture_3" presStyleCnt="0"/>
      <dgm:spPr/>
    </dgm:pt>
    <dgm:pt modelId="{5DC80327-4B28-4404-A169-D24955F3B5AE}" type="pres">
      <dgm:prSet presAssocID="{88F8D039-3DA5-44BA-B3B8-F283922A5130}" presName="pictureRepeatNode" presStyleLbl="alignImgPlace1" presStyleIdx="2" presStyleCnt="6" custScaleX="28166" custScaleY="28166"/>
      <dgm:spPr/>
      <dgm:t>
        <a:bodyPr/>
        <a:lstStyle/>
        <a:p>
          <a:endParaRPr lang="nl-BE"/>
        </a:p>
      </dgm:t>
    </dgm:pt>
    <dgm:pt modelId="{E24B5B0C-2173-42B6-8962-FAD9625F8C86}" type="pres">
      <dgm:prSet presAssocID="{592F5696-9DB8-4D02-BC28-826D4B566DF0}" presName="line_3" presStyleLbl="parChTrans1D1" presStyleIdx="1" presStyleCnt="5"/>
      <dgm:spPr>
        <a:ln w="9525">
          <a:solidFill>
            <a:srgbClr val="67B346"/>
          </a:solidFill>
        </a:ln>
      </dgm:spPr>
    </dgm:pt>
    <dgm:pt modelId="{79B025C8-3FDF-4B74-B143-3B3346FF667B}" type="pres">
      <dgm:prSet presAssocID="{592F5696-9DB8-4D02-BC28-826D4B566DF0}" presName="textparent_3" presStyleLbl="node1" presStyleIdx="0" presStyleCnt="0"/>
      <dgm:spPr/>
    </dgm:pt>
    <dgm:pt modelId="{489DF42F-2D34-4F45-AD3C-845BC0070C4D}" type="pres">
      <dgm:prSet presAssocID="{592F5696-9DB8-4D02-BC28-826D4B566DF0}" presName="text_3" presStyleLbl="revTx" presStyleIdx="1" presStyleCnt="5" custScaleX="368335" custLinFactNeighborY="113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7C15744-5DE2-4219-9068-99F1C0284BB2}" type="pres">
      <dgm:prSet presAssocID="{625E1350-EDE8-4822-97D5-035AC0505FA9}" presName="picture_4" presStyleCnt="0"/>
      <dgm:spPr/>
    </dgm:pt>
    <dgm:pt modelId="{349AF451-07A0-4518-BB9A-358FBAB569F6}" type="pres">
      <dgm:prSet presAssocID="{625E1350-EDE8-4822-97D5-035AC0505FA9}" presName="pictureRepeatNode" presStyleLbl="alignImgPlace1" presStyleIdx="3" presStyleCnt="6" custScaleX="28166" custScaleY="28166"/>
      <dgm:spPr/>
      <dgm:t>
        <a:bodyPr/>
        <a:lstStyle/>
        <a:p>
          <a:endParaRPr lang="nl-BE"/>
        </a:p>
      </dgm:t>
    </dgm:pt>
    <dgm:pt modelId="{78BC6408-10D1-4A07-B9B8-B9618CF2D705}" type="pres">
      <dgm:prSet presAssocID="{C2E3474C-4B8D-4046-93B1-73B940623F8D}" presName="line_4" presStyleLbl="parChTrans1D1" presStyleIdx="2" presStyleCnt="5"/>
      <dgm:spPr>
        <a:ln w="9525">
          <a:solidFill>
            <a:srgbClr val="67B346"/>
          </a:solidFill>
        </a:ln>
      </dgm:spPr>
    </dgm:pt>
    <dgm:pt modelId="{BBECE813-520C-445C-862E-BF0C7BAF9E5E}" type="pres">
      <dgm:prSet presAssocID="{C2E3474C-4B8D-4046-93B1-73B940623F8D}" presName="textparent_4" presStyleLbl="node1" presStyleIdx="0" presStyleCnt="0"/>
      <dgm:spPr/>
    </dgm:pt>
    <dgm:pt modelId="{567EE7F8-7F6A-423A-98D9-49BF54F5D682}" type="pres">
      <dgm:prSet presAssocID="{C2E3474C-4B8D-4046-93B1-73B940623F8D}" presName="text_4" presStyleLbl="revTx" presStyleIdx="2" presStyleCnt="5" custScaleX="273831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822CCC3-5C80-4E59-A94C-20F0C6F7FAFA}" type="pres">
      <dgm:prSet presAssocID="{BA0800AB-5CA1-49AB-8A15-18AC60F41114}" presName="picture_5" presStyleCnt="0"/>
      <dgm:spPr/>
    </dgm:pt>
    <dgm:pt modelId="{C4B58CF6-5C86-414B-BC0E-77C1C5F4858F}" type="pres">
      <dgm:prSet presAssocID="{BA0800AB-5CA1-49AB-8A15-18AC60F41114}" presName="pictureRepeatNode" presStyleLbl="alignImgPlace1" presStyleIdx="4" presStyleCnt="6" custScaleX="28166" custScaleY="28166"/>
      <dgm:spPr/>
      <dgm:t>
        <a:bodyPr/>
        <a:lstStyle/>
        <a:p>
          <a:endParaRPr lang="nl-BE"/>
        </a:p>
      </dgm:t>
    </dgm:pt>
    <dgm:pt modelId="{EC8ADCC6-F22B-48AD-BC1C-5907A1D2B48B}" type="pres">
      <dgm:prSet presAssocID="{3F45CBF8-B47F-4C2B-8C61-1350115AFE12}" presName="line_5" presStyleLbl="parChTrans1D1" presStyleIdx="3" presStyleCnt="5"/>
      <dgm:spPr>
        <a:ln w="9525">
          <a:solidFill>
            <a:srgbClr val="67B346"/>
          </a:solidFill>
        </a:ln>
      </dgm:spPr>
    </dgm:pt>
    <dgm:pt modelId="{3EA33CA9-F52C-46A8-B420-0B625FF6DC1D}" type="pres">
      <dgm:prSet presAssocID="{3F45CBF8-B47F-4C2B-8C61-1350115AFE12}" presName="textparent_5" presStyleLbl="node1" presStyleIdx="0" presStyleCnt="0"/>
      <dgm:spPr/>
    </dgm:pt>
    <dgm:pt modelId="{C639E39A-F27C-4D05-BB60-638812FFEE32}" type="pres">
      <dgm:prSet presAssocID="{3F45CBF8-B47F-4C2B-8C61-1350115AFE12}" presName="text_5" presStyleLbl="revTx" presStyleIdx="3" presStyleCnt="5" custScaleX="21898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CE7043A-07E8-48E2-BEF6-21FAE6C25713}" type="pres">
      <dgm:prSet presAssocID="{72A76C94-CB12-44A0-9186-C6A9A034BDF6}" presName="picture_6" presStyleCnt="0"/>
      <dgm:spPr/>
    </dgm:pt>
    <dgm:pt modelId="{50D6C1CF-4710-4AE8-9229-8154CC0755E1}" type="pres">
      <dgm:prSet presAssocID="{72A76C94-CB12-44A0-9186-C6A9A034BDF6}" presName="pictureRepeatNode" presStyleLbl="alignImgPlace1" presStyleIdx="5" presStyleCnt="6" custScaleX="28166" custScaleY="28166"/>
      <dgm:spPr/>
      <dgm:t>
        <a:bodyPr/>
        <a:lstStyle/>
        <a:p>
          <a:endParaRPr lang="nl-BE"/>
        </a:p>
      </dgm:t>
    </dgm:pt>
    <dgm:pt modelId="{027C495C-BC62-45DB-A372-E39172163FDE}" type="pres">
      <dgm:prSet presAssocID="{3975D94D-28F4-40DD-95B7-91B34DBA12BE}" presName="line_6" presStyleLbl="parChTrans1D1" presStyleIdx="4" presStyleCnt="5"/>
      <dgm:spPr>
        <a:ln w="9525">
          <a:solidFill>
            <a:srgbClr val="67B346"/>
          </a:solidFill>
        </a:ln>
      </dgm:spPr>
    </dgm:pt>
    <dgm:pt modelId="{F5D91F61-C015-465B-AEE5-81FBFC121DA0}" type="pres">
      <dgm:prSet presAssocID="{3975D94D-28F4-40DD-95B7-91B34DBA12BE}" presName="textparent_6" presStyleLbl="node1" presStyleIdx="0" presStyleCnt="0"/>
      <dgm:spPr/>
    </dgm:pt>
    <dgm:pt modelId="{A659C440-FA2D-4E8C-BBFF-2E64C9BA55FC}" type="pres">
      <dgm:prSet presAssocID="{3975D94D-28F4-40DD-95B7-91B34DBA12BE}" presName="text_6" presStyleLbl="revTx" presStyleIdx="4" presStyleCnt="5" custScaleX="499199" custLinFactNeighborX="-6356" custLinFactNeighborY="18112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4D2E1336-4F81-498D-B82A-A368A03AAC18}" type="presOf" srcId="{2DFEADA9-02CF-4CBE-9FD4-C63ADC3910A6}" destId="{E7449264-6C1C-4FD3-86B2-60C552821DE3}" srcOrd="0" destOrd="0" presId="urn:microsoft.com/office/officeart/2008/layout/CircularPictureCallout"/>
    <dgm:cxn modelId="{F23DD4AE-27E6-418A-920D-F308662C5E11}" type="presOf" srcId="{5AE57121-3508-41F5-9B42-42A74190E106}" destId="{B427E891-483B-4431-A101-1DD7B3C8AECE}" srcOrd="0" destOrd="0" presId="urn:microsoft.com/office/officeart/2008/layout/CircularPictureCallout"/>
    <dgm:cxn modelId="{DCDB6AD2-59C8-451A-93AF-1EABEFBCA66F}" srcId="{F697262B-3D20-42F2-A01A-900FE234B295}" destId="{5AE57121-3508-41F5-9B42-42A74190E106}" srcOrd="1" destOrd="0" parTransId="{36A7F9C9-7270-4788-8072-7EC02CA341BE}" sibTransId="{A2B7CBCE-42E4-4C48-A5D0-0D46DA410C74}"/>
    <dgm:cxn modelId="{F8437EB9-50C8-4FF5-942C-370138754C3A}" type="presOf" srcId="{3975D94D-28F4-40DD-95B7-91B34DBA12BE}" destId="{A659C440-FA2D-4E8C-BBFF-2E64C9BA55FC}" srcOrd="0" destOrd="0" presId="urn:microsoft.com/office/officeart/2008/layout/CircularPictureCallout"/>
    <dgm:cxn modelId="{F23DB875-74D4-4292-B3E6-1E25E8360927}" type="presOf" srcId="{A2B7CBCE-42E4-4C48-A5D0-0D46DA410C74}" destId="{54074713-5F66-4FAA-BACD-B39011A9EBE9}" srcOrd="0" destOrd="0" presId="urn:microsoft.com/office/officeart/2008/layout/CircularPictureCallout"/>
    <dgm:cxn modelId="{F6382720-4370-4460-A515-FC9906226E1A}" srcId="{F697262B-3D20-42F2-A01A-900FE234B295}" destId="{B2438BAC-9941-49AC-9C0D-ED8260B46A11}" srcOrd="0" destOrd="0" parTransId="{2AB79A18-A653-489B-9413-30170980B73E}" sibTransId="{2DFEADA9-02CF-4CBE-9FD4-C63ADC3910A6}"/>
    <dgm:cxn modelId="{AB3395AA-3098-4135-AB83-E463C8A2D322}" srcId="{F697262B-3D20-42F2-A01A-900FE234B295}" destId="{592F5696-9DB8-4D02-BC28-826D4B566DF0}" srcOrd="2" destOrd="0" parTransId="{F10B5145-D200-4FED-BB74-AFED59FB0D71}" sibTransId="{88F8D039-3DA5-44BA-B3B8-F283922A5130}"/>
    <dgm:cxn modelId="{D84DA231-3CAD-4CDA-893E-342571BA6F35}" type="presOf" srcId="{3F45CBF8-B47F-4C2B-8C61-1350115AFE12}" destId="{C639E39A-F27C-4D05-BB60-638812FFEE32}" srcOrd="0" destOrd="0" presId="urn:microsoft.com/office/officeart/2008/layout/CircularPictureCallout"/>
    <dgm:cxn modelId="{997BAC52-57D7-42DD-A37D-C43D4BB70955}" type="presOf" srcId="{88F8D039-3DA5-44BA-B3B8-F283922A5130}" destId="{5DC80327-4B28-4404-A169-D24955F3B5AE}" srcOrd="0" destOrd="0" presId="urn:microsoft.com/office/officeart/2008/layout/CircularPictureCallout"/>
    <dgm:cxn modelId="{666F119D-F5E3-4160-9FA3-641483EC7345}" type="presOf" srcId="{F697262B-3D20-42F2-A01A-900FE234B295}" destId="{C7DD8203-3A2E-400B-98B1-EA453D3A07AD}" srcOrd="0" destOrd="0" presId="urn:microsoft.com/office/officeart/2008/layout/CircularPictureCallout"/>
    <dgm:cxn modelId="{03E3BFC7-E2DF-43A9-B476-48265E1B5739}" type="presOf" srcId="{625E1350-EDE8-4822-97D5-035AC0505FA9}" destId="{349AF451-07A0-4518-BB9A-358FBAB569F6}" srcOrd="0" destOrd="0" presId="urn:microsoft.com/office/officeart/2008/layout/CircularPictureCallout"/>
    <dgm:cxn modelId="{231083D2-73F5-41FE-A311-D5F83C8C4BA5}" type="presOf" srcId="{BA0800AB-5CA1-49AB-8A15-18AC60F41114}" destId="{C4B58CF6-5C86-414B-BC0E-77C1C5F4858F}" srcOrd="0" destOrd="0" presId="urn:microsoft.com/office/officeart/2008/layout/CircularPictureCallout"/>
    <dgm:cxn modelId="{B0485706-89C1-4BAA-91D1-AA544F3CE4A7}" type="presOf" srcId="{592F5696-9DB8-4D02-BC28-826D4B566DF0}" destId="{489DF42F-2D34-4F45-AD3C-845BC0070C4D}" srcOrd="0" destOrd="0" presId="urn:microsoft.com/office/officeart/2008/layout/CircularPictureCallout"/>
    <dgm:cxn modelId="{102FA839-DB05-493F-AD24-82266410EE48}" type="presOf" srcId="{C2E3474C-4B8D-4046-93B1-73B940623F8D}" destId="{567EE7F8-7F6A-423A-98D9-49BF54F5D682}" srcOrd="0" destOrd="0" presId="urn:microsoft.com/office/officeart/2008/layout/CircularPictureCallout"/>
    <dgm:cxn modelId="{87441582-6E24-4393-A200-7FFCB5E2AFC6}" type="presOf" srcId="{72A76C94-CB12-44A0-9186-C6A9A034BDF6}" destId="{50D6C1CF-4710-4AE8-9229-8154CC0755E1}" srcOrd="0" destOrd="0" presId="urn:microsoft.com/office/officeart/2008/layout/CircularPictureCallout"/>
    <dgm:cxn modelId="{384FA19D-A15A-42D9-835A-FCD179ACB459}" srcId="{F697262B-3D20-42F2-A01A-900FE234B295}" destId="{C2E3474C-4B8D-4046-93B1-73B940623F8D}" srcOrd="3" destOrd="0" parTransId="{1B5D5D5C-A552-4884-BBA6-DB1FD04082AB}" sibTransId="{625E1350-EDE8-4822-97D5-035AC0505FA9}"/>
    <dgm:cxn modelId="{AF18185F-66A5-449B-9BA6-43E9E59EF296}" type="presOf" srcId="{B2438BAC-9941-49AC-9C0D-ED8260B46A11}" destId="{38528697-779A-4B72-ABAB-DBB8805E6381}" srcOrd="0" destOrd="0" presId="urn:microsoft.com/office/officeart/2008/layout/CircularPictureCallout"/>
    <dgm:cxn modelId="{A9732DC1-BA59-4DBC-ADE7-0CEA5A9ABD94}" srcId="{F697262B-3D20-42F2-A01A-900FE234B295}" destId="{3F45CBF8-B47F-4C2B-8C61-1350115AFE12}" srcOrd="4" destOrd="0" parTransId="{A40927B3-A2DC-4E1D-804C-A3F6504A8FB3}" sibTransId="{BA0800AB-5CA1-49AB-8A15-18AC60F41114}"/>
    <dgm:cxn modelId="{EF5ECD6D-1EB3-408C-B505-074195682192}" srcId="{F697262B-3D20-42F2-A01A-900FE234B295}" destId="{3975D94D-28F4-40DD-95B7-91B34DBA12BE}" srcOrd="5" destOrd="0" parTransId="{019A39A2-535B-4D6D-ACC3-BA0FE0B72639}" sibTransId="{72A76C94-CB12-44A0-9186-C6A9A034BDF6}"/>
    <dgm:cxn modelId="{411597C2-D879-4EE7-ADF0-08D7D6C65A97}" type="presParOf" srcId="{C7DD8203-3A2E-400B-98B1-EA453D3A07AD}" destId="{772CA331-00C0-4B13-80C8-1201349B4894}" srcOrd="0" destOrd="0" presId="urn:microsoft.com/office/officeart/2008/layout/CircularPictureCallout"/>
    <dgm:cxn modelId="{974B6362-B95C-4D35-8182-D943CCA72F31}" type="presParOf" srcId="{772CA331-00C0-4B13-80C8-1201349B4894}" destId="{B1EC7D54-F910-4987-B718-1ADEBEC36EEC}" srcOrd="0" destOrd="0" presId="urn:microsoft.com/office/officeart/2008/layout/CircularPictureCallout"/>
    <dgm:cxn modelId="{EBCDFE81-F31B-4ADD-B290-327F61674AAF}" type="presParOf" srcId="{B1EC7D54-F910-4987-B718-1ADEBEC36EEC}" destId="{E7449264-6C1C-4FD3-86B2-60C552821DE3}" srcOrd="0" destOrd="0" presId="urn:microsoft.com/office/officeart/2008/layout/CircularPictureCallout"/>
    <dgm:cxn modelId="{BCABB4FA-66B0-49D6-B81E-57387F6F8ED6}" type="presParOf" srcId="{772CA331-00C0-4B13-80C8-1201349B4894}" destId="{38528697-779A-4B72-ABAB-DBB8805E6381}" srcOrd="1" destOrd="0" presId="urn:microsoft.com/office/officeart/2008/layout/CircularPictureCallout"/>
    <dgm:cxn modelId="{BD048C82-EA89-4B57-904D-743A859D5C44}" type="presParOf" srcId="{772CA331-00C0-4B13-80C8-1201349B4894}" destId="{76AA1AF5-80B2-4BF6-BBC6-BFCBF22BA296}" srcOrd="2" destOrd="0" presId="urn:microsoft.com/office/officeart/2008/layout/CircularPictureCallout"/>
    <dgm:cxn modelId="{F7134DEA-7D9D-4E29-9D6F-F04D122E2124}" type="presParOf" srcId="{76AA1AF5-80B2-4BF6-BBC6-BFCBF22BA296}" destId="{54074713-5F66-4FAA-BACD-B39011A9EBE9}" srcOrd="0" destOrd="0" presId="urn:microsoft.com/office/officeart/2008/layout/CircularPictureCallout"/>
    <dgm:cxn modelId="{4A05B502-A473-46AE-8E7D-82407CBBDF07}" type="presParOf" srcId="{772CA331-00C0-4B13-80C8-1201349B4894}" destId="{4EC08A73-68C1-4762-BEEA-11465F40178F}" srcOrd="3" destOrd="0" presId="urn:microsoft.com/office/officeart/2008/layout/CircularPictureCallout"/>
    <dgm:cxn modelId="{7A73DE7B-D851-467B-8370-E9DFA55CA30D}" type="presParOf" srcId="{772CA331-00C0-4B13-80C8-1201349B4894}" destId="{3234A7AE-26A3-411B-9D0A-D3AC7C2B2755}" srcOrd="4" destOrd="0" presId="urn:microsoft.com/office/officeart/2008/layout/CircularPictureCallout"/>
    <dgm:cxn modelId="{06B9575C-6453-4350-8EE6-D9BDD4152F5A}" type="presParOf" srcId="{3234A7AE-26A3-411B-9D0A-D3AC7C2B2755}" destId="{B427E891-483B-4431-A101-1DD7B3C8AECE}" srcOrd="0" destOrd="0" presId="urn:microsoft.com/office/officeart/2008/layout/CircularPictureCallout"/>
    <dgm:cxn modelId="{8D94B607-EBB4-4129-9C8C-ACB620CFDF1B}" type="presParOf" srcId="{772CA331-00C0-4B13-80C8-1201349B4894}" destId="{18F4D02B-F7E1-4A8B-8730-5E624D88D40C}" srcOrd="5" destOrd="0" presId="urn:microsoft.com/office/officeart/2008/layout/CircularPictureCallout"/>
    <dgm:cxn modelId="{45312ECD-B2A8-4182-AFC4-B8C6E271048F}" type="presParOf" srcId="{18F4D02B-F7E1-4A8B-8730-5E624D88D40C}" destId="{5DC80327-4B28-4404-A169-D24955F3B5AE}" srcOrd="0" destOrd="0" presId="urn:microsoft.com/office/officeart/2008/layout/CircularPictureCallout"/>
    <dgm:cxn modelId="{2CD48E64-E007-42D0-B371-A6B06941D1AE}" type="presParOf" srcId="{772CA331-00C0-4B13-80C8-1201349B4894}" destId="{E24B5B0C-2173-42B6-8962-FAD9625F8C86}" srcOrd="6" destOrd="0" presId="urn:microsoft.com/office/officeart/2008/layout/CircularPictureCallout"/>
    <dgm:cxn modelId="{FF4F44F8-AB0D-437A-9481-2F1419AF7BD2}" type="presParOf" srcId="{772CA331-00C0-4B13-80C8-1201349B4894}" destId="{79B025C8-3FDF-4B74-B143-3B3346FF667B}" srcOrd="7" destOrd="0" presId="urn:microsoft.com/office/officeart/2008/layout/CircularPictureCallout"/>
    <dgm:cxn modelId="{082745C1-8C32-433E-8596-8D7708C9B270}" type="presParOf" srcId="{79B025C8-3FDF-4B74-B143-3B3346FF667B}" destId="{489DF42F-2D34-4F45-AD3C-845BC0070C4D}" srcOrd="0" destOrd="0" presId="urn:microsoft.com/office/officeart/2008/layout/CircularPictureCallout"/>
    <dgm:cxn modelId="{8539431A-BB3E-4A5C-93E4-1F27FAA3BEC6}" type="presParOf" srcId="{772CA331-00C0-4B13-80C8-1201349B4894}" destId="{77C15744-5DE2-4219-9068-99F1C0284BB2}" srcOrd="8" destOrd="0" presId="urn:microsoft.com/office/officeart/2008/layout/CircularPictureCallout"/>
    <dgm:cxn modelId="{FE85F88E-244D-494F-A991-45A9A675690C}" type="presParOf" srcId="{77C15744-5DE2-4219-9068-99F1C0284BB2}" destId="{349AF451-07A0-4518-BB9A-358FBAB569F6}" srcOrd="0" destOrd="0" presId="urn:microsoft.com/office/officeart/2008/layout/CircularPictureCallout"/>
    <dgm:cxn modelId="{88480280-567C-4AFE-8BAA-2D35B2B5DD08}" type="presParOf" srcId="{772CA331-00C0-4B13-80C8-1201349B4894}" destId="{78BC6408-10D1-4A07-B9B8-B9618CF2D705}" srcOrd="9" destOrd="0" presId="urn:microsoft.com/office/officeart/2008/layout/CircularPictureCallout"/>
    <dgm:cxn modelId="{36152BDE-A0FF-4BB3-8C17-EF8CECC7445C}" type="presParOf" srcId="{772CA331-00C0-4B13-80C8-1201349B4894}" destId="{BBECE813-520C-445C-862E-BF0C7BAF9E5E}" srcOrd="10" destOrd="0" presId="urn:microsoft.com/office/officeart/2008/layout/CircularPictureCallout"/>
    <dgm:cxn modelId="{8D367BD3-195F-47CF-AB39-7C27177FC15D}" type="presParOf" srcId="{BBECE813-520C-445C-862E-BF0C7BAF9E5E}" destId="{567EE7F8-7F6A-423A-98D9-49BF54F5D682}" srcOrd="0" destOrd="0" presId="urn:microsoft.com/office/officeart/2008/layout/CircularPictureCallout"/>
    <dgm:cxn modelId="{D2EB7270-E429-41A3-8C4D-B3AC501F9B72}" type="presParOf" srcId="{772CA331-00C0-4B13-80C8-1201349B4894}" destId="{E822CCC3-5C80-4E59-A94C-20F0C6F7FAFA}" srcOrd="11" destOrd="0" presId="urn:microsoft.com/office/officeart/2008/layout/CircularPictureCallout"/>
    <dgm:cxn modelId="{B26654CA-0B2C-40DA-A4DE-AA39D83EA07A}" type="presParOf" srcId="{E822CCC3-5C80-4E59-A94C-20F0C6F7FAFA}" destId="{C4B58CF6-5C86-414B-BC0E-77C1C5F4858F}" srcOrd="0" destOrd="0" presId="urn:microsoft.com/office/officeart/2008/layout/CircularPictureCallout"/>
    <dgm:cxn modelId="{EE020A29-17AC-4296-84A5-1EB340CBADC0}" type="presParOf" srcId="{772CA331-00C0-4B13-80C8-1201349B4894}" destId="{EC8ADCC6-F22B-48AD-BC1C-5907A1D2B48B}" srcOrd="12" destOrd="0" presId="urn:microsoft.com/office/officeart/2008/layout/CircularPictureCallout"/>
    <dgm:cxn modelId="{FDA0AB0C-2A58-4FA7-ACA5-965771088292}" type="presParOf" srcId="{772CA331-00C0-4B13-80C8-1201349B4894}" destId="{3EA33CA9-F52C-46A8-B420-0B625FF6DC1D}" srcOrd="13" destOrd="0" presId="urn:microsoft.com/office/officeart/2008/layout/CircularPictureCallout"/>
    <dgm:cxn modelId="{C221BB31-7A55-4D4D-A71F-34AD02D35868}" type="presParOf" srcId="{3EA33CA9-F52C-46A8-B420-0B625FF6DC1D}" destId="{C639E39A-F27C-4D05-BB60-638812FFEE32}" srcOrd="0" destOrd="0" presId="urn:microsoft.com/office/officeart/2008/layout/CircularPictureCallout"/>
    <dgm:cxn modelId="{35A42B62-F3E6-49CE-AEDC-8411DAE08199}" type="presParOf" srcId="{772CA331-00C0-4B13-80C8-1201349B4894}" destId="{BCE7043A-07E8-48E2-BEF6-21FAE6C25713}" srcOrd="14" destOrd="0" presId="urn:microsoft.com/office/officeart/2008/layout/CircularPictureCallout"/>
    <dgm:cxn modelId="{E882BB62-45B5-4E9A-892B-E1E4E99856D3}" type="presParOf" srcId="{BCE7043A-07E8-48E2-BEF6-21FAE6C25713}" destId="{50D6C1CF-4710-4AE8-9229-8154CC0755E1}" srcOrd="0" destOrd="0" presId="urn:microsoft.com/office/officeart/2008/layout/CircularPictureCallout"/>
    <dgm:cxn modelId="{18CB84C7-FD7E-4CB8-8894-662C7A2D9BC9}" type="presParOf" srcId="{772CA331-00C0-4B13-80C8-1201349B4894}" destId="{027C495C-BC62-45DB-A372-E39172163FDE}" srcOrd="15" destOrd="0" presId="urn:microsoft.com/office/officeart/2008/layout/CircularPictureCallout"/>
    <dgm:cxn modelId="{FB1AC7D9-C7C7-43B8-80B4-0665188113FE}" type="presParOf" srcId="{772CA331-00C0-4B13-80C8-1201349B4894}" destId="{F5D91F61-C015-465B-AEE5-81FBFC121DA0}" srcOrd="16" destOrd="0" presId="urn:microsoft.com/office/officeart/2008/layout/CircularPictureCallout"/>
    <dgm:cxn modelId="{47009DB7-2FE6-4C3E-8F29-5062DA35122C}" type="presParOf" srcId="{F5D91F61-C015-465B-AEE5-81FBFC121DA0}" destId="{A659C440-FA2D-4E8C-BBFF-2E64C9BA55FC}" srcOrd="0" destOrd="0" presId="urn:microsoft.com/office/officeart/2008/layout/CircularPictureCallou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7C2893-8BCD-43D9-8BA9-118E4818E94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B7DB08C0-5A19-4ECE-85E5-6A9792E06B59}">
      <dgm:prSet phldrT="[Text]"/>
      <dgm:spPr/>
      <dgm:t>
        <a:bodyPr/>
        <a:lstStyle/>
        <a:p>
          <a:r>
            <a:rPr lang="en-US" noProof="0" dirty="0" smtClean="0"/>
            <a:t> </a:t>
          </a:r>
          <a:endParaRPr lang="en-US" noProof="0" dirty="0"/>
        </a:p>
      </dgm:t>
    </dgm:pt>
    <dgm:pt modelId="{169EE8A8-9245-49C3-AE1A-903D8E8206B7}" type="parTrans" cxnId="{43B5D1E8-5DCB-4C29-A37A-95647B6C5D86}">
      <dgm:prSet/>
      <dgm:spPr/>
      <dgm:t>
        <a:bodyPr/>
        <a:lstStyle/>
        <a:p>
          <a:endParaRPr lang="nl-BE"/>
        </a:p>
      </dgm:t>
    </dgm:pt>
    <dgm:pt modelId="{9E3B2883-68A1-4106-8A72-65C452A380E6}" type="sibTrans" cxnId="{43B5D1E8-5DCB-4C29-A37A-95647B6C5D8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19050">
          <a:solidFill>
            <a:schemeClr val="tx1"/>
          </a:solidFill>
        </a:ln>
      </dgm:spPr>
      <dgm:t>
        <a:bodyPr/>
        <a:lstStyle/>
        <a:p>
          <a:endParaRPr lang="en-US" noProof="0" dirty="0"/>
        </a:p>
      </dgm:t>
    </dgm:pt>
    <dgm:pt modelId="{7B4F44AB-4728-48C6-B33F-3B3669610060}">
      <dgm:prSet phldrT="[Text]" custT="1"/>
      <dgm:spPr/>
      <dgm:t>
        <a:bodyPr/>
        <a:lstStyle/>
        <a:p>
          <a:r>
            <a:rPr lang="en-US" sz="1100" kern="1200" noProof="0" dirty="0" smtClean="0"/>
            <a:t>Emotional Causes</a:t>
          </a:r>
        </a:p>
        <a:p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44%</a:t>
          </a:r>
          <a:endParaRPr lang="en-US" sz="1100" b="0" kern="1200" noProof="0" dirty="0">
            <a:solidFill>
              <a:srgbClr val="67B346"/>
            </a:solidFill>
            <a:latin typeface="Century Gothic" pitchFamily="34" charset="0"/>
            <a:ea typeface="Gungsuh" pitchFamily="18" charset="-127"/>
            <a:cs typeface="+mj-cs"/>
          </a:endParaRPr>
        </a:p>
      </dgm:t>
    </dgm:pt>
    <dgm:pt modelId="{2841D056-AF13-4D81-83A3-447E9F1C31B8}" type="parTrans" cxnId="{D466C21C-1326-49BF-AE26-51CE4C9108F9}">
      <dgm:prSet/>
      <dgm:spPr/>
      <dgm:t>
        <a:bodyPr/>
        <a:lstStyle/>
        <a:p>
          <a:endParaRPr lang="nl-BE"/>
        </a:p>
      </dgm:t>
    </dgm:pt>
    <dgm:pt modelId="{227B91AB-4B3D-4CFF-9252-92E888C84201}" type="sibTrans" cxnId="{D466C21C-1326-49BF-AE26-51CE4C9108F9}">
      <dgm:prSet/>
      <dgm:spPr>
        <a:solidFill>
          <a:schemeClr val="tx1"/>
        </a:solidFill>
        <a:ln w="3810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noProof="0" dirty="0"/>
        </a:p>
      </dgm:t>
    </dgm:pt>
    <dgm:pt modelId="{AEB55C12-BD98-4987-B5F6-FA88D9CE7E4A}">
      <dgm:prSet phldrT="[Text]" custT="1"/>
      <dgm:spPr/>
      <dgm:t>
        <a:bodyPr/>
        <a:lstStyle/>
        <a:p>
          <a:r>
            <a:rPr lang="en-US" sz="1100" noProof="0" dirty="0" smtClean="0"/>
            <a:t>Tiredness</a:t>
          </a:r>
        </a:p>
        <a:p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35%</a:t>
          </a:r>
          <a:endParaRPr lang="en-US" sz="1100" noProof="0" dirty="0"/>
        </a:p>
      </dgm:t>
    </dgm:pt>
    <dgm:pt modelId="{5432F669-B367-4452-AFAC-9CA800D225C1}" type="parTrans" cxnId="{86091FED-975B-47DC-B4F6-1C43D805F581}">
      <dgm:prSet/>
      <dgm:spPr/>
      <dgm:t>
        <a:bodyPr/>
        <a:lstStyle/>
        <a:p>
          <a:endParaRPr lang="nl-BE"/>
        </a:p>
      </dgm:t>
    </dgm:pt>
    <dgm:pt modelId="{80DE2B57-4FE9-4CA1-A035-37B330FC83D7}" type="sibTrans" cxnId="{86091FED-975B-47DC-B4F6-1C43D805F581}">
      <dgm:prSet/>
      <dgm:spPr>
        <a:solidFill>
          <a:schemeClr val="tx1"/>
        </a:solidFill>
        <a:ln w="3810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noProof="0" dirty="0"/>
        </a:p>
      </dgm:t>
    </dgm:pt>
    <dgm:pt modelId="{0678489B-47C6-4C53-B6A6-F2267A75596C}">
      <dgm:prSet phldrT="[Text]" custT="1"/>
      <dgm:spPr/>
      <dgm:t>
        <a:bodyPr/>
        <a:lstStyle/>
        <a:p>
          <a:r>
            <a:rPr lang="en-US" sz="1100" noProof="0" dirty="0" smtClean="0"/>
            <a:t>Hormonal Causes</a:t>
          </a:r>
        </a:p>
        <a:p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25%</a:t>
          </a:r>
          <a:endParaRPr lang="en-US" sz="1100" noProof="0" dirty="0"/>
        </a:p>
      </dgm:t>
    </dgm:pt>
    <dgm:pt modelId="{2C187993-F5D6-4EAF-907D-20C3A0733D65}" type="parTrans" cxnId="{8D08C749-DF57-4B16-ACEA-513A91F0D841}">
      <dgm:prSet/>
      <dgm:spPr/>
      <dgm:t>
        <a:bodyPr/>
        <a:lstStyle/>
        <a:p>
          <a:endParaRPr lang="nl-BE"/>
        </a:p>
      </dgm:t>
    </dgm:pt>
    <dgm:pt modelId="{B535FD40-3583-449A-BDFD-FE7A610400F3}" type="sibTrans" cxnId="{8D08C749-DF57-4B16-ACEA-513A91F0D841}">
      <dgm:prSet/>
      <dgm:spPr>
        <a:solidFill>
          <a:schemeClr val="tx1"/>
        </a:solidFill>
        <a:ln w="3810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noProof="0" dirty="0"/>
        </a:p>
      </dgm:t>
    </dgm:pt>
    <dgm:pt modelId="{5D96E0FD-ED55-4794-B390-CFF6C2BFA42D}">
      <dgm:prSet phldrT="[Text]" custT="1"/>
      <dgm:spPr/>
      <dgm:t>
        <a:bodyPr/>
        <a:lstStyle/>
        <a:p>
          <a:r>
            <a:rPr lang="en-US" sz="1100" noProof="0" dirty="0" smtClean="0"/>
            <a:t>Lack of Sleep</a:t>
          </a:r>
        </a:p>
        <a:p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23%</a:t>
          </a:r>
          <a:endParaRPr lang="en-US" sz="1100" noProof="0" dirty="0"/>
        </a:p>
      </dgm:t>
    </dgm:pt>
    <dgm:pt modelId="{113E53DE-BE64-4082-974D-4F813A160751}" type="parTrans" cxnId="{EDC0C2DD-BDC3-4E93-9514-BE285326D24A}">
      <dgm:prSet/>
      <dgm:spPr/>
      <dgm:t>
        <a:bodyPr/>
        <a:lstStyle/>
        <a:p>
          <a:endParaRPr lang="nl-BE"/>
        </a:p>
      </dgm:t>
    </dgm:pt>
    <dgm:pt modelId="{F0E2236D-8803-42D1-B71E-2FF05DFE8B78}" type="sibTrans" cxnId="{EDC0C2DD-BDC3-4E93-9514-BE285326D24A}">
      <dgm:prSet/>
      <dgm:spPr>
        <a:solidFill>
          <a:schemeClr val="tx1"/>
        </a:solidFill>
        <a:ln w="3810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noProof="0" dirty="0"/>
        </a:p>
      </dgm:t>
    </dgm:pt>
    <dgm:pt modelId="{D7EE22E4-FFEE-4016-872B-DF823781034A}">
      <dgm:prSet phldrT="[Text]" custT="1"/>
      <dgm:spPr/>
      <dgm:t>
        <a:bodyPr/>
        <a:lstStyle/>
        <a:p>
          <a:r>
            <a:rPr lang="en-US" sz="1100" noProof="0" dirty="0" smtClean="0"/>
            <a:t>Certain Nutrition</a:t>
          </a:r>
        </a:p>
        <a:p>
          <a:r>
            <a:rPr lang="en-US" sz="1100" b="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11%</a:t>
          </a:r>
          <a:endParaRPr lang="en-US" sz="1100" noProof="0" dirty="0"/>
        </a:p>
      </dgm:t>
    </dgm:pt>
    <dgm:pt modelId="{8B59D0B2-AB90-4C42-B380-C018070C0E0A}" type="parTrans" cxnId="{ECC2147C-EB2B-4E91-A1E9-2AD440AE5B88}">
      <dgm:prSet/>
      <dgm:spPr/>
      <dgm:t>
        <a:bodyPr/>
        <a:lstStyle/>
        <a:p>
          <a:endParaRPr lang="nl-BE"/>
        </a:p>
      </dgm:t>
    </dgm:pt>
    <dgm:pt modelId="{A2634C27-8CAD-48D1-8C03-C589103DE9A2}" type="sibTrans" cxnId="{ECC2147C-EB2B-4E91-A1E9-2AD440AE5B88}">
      <dgm:prSet/>
      <dgm:spPr>
        <a:solidFill>
          <a:schemeClr val="tx1"/>
        </a:solidFill>
        <a:ln w="3810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noProof="0" dirty="0"/>
        </a:p>
      </dgm:t>
    </dgm:pt>
    <dgm:pt modelId="{CE1C00A3-C788-4FE2-B471-AA425FDA71BD}" type="pres">
      <dgm:prSet presAssocID="{5F7C2893-8BCD-43D9-8BA9-118E4818E94D}" presName="Name0" presStyleCnt="0">
        <dgm:presLayoutVars>
          <dgm:chMax val="7"/>
          <dgm:chPref val="7"/>
          <dgm:dir val="rev"/>
        </dgm:presLayoutVars>
      </dgm:prSet>
      <dgm:spPr/>
    </dgm:pt>
    <dgm:pt modelId="{1D28E9E5-512A-433E-A772-E6322B7E947E}" type="pres">
      <dgm:prSet presAssocID="{5F7C2893-8BCD-43D9-8BA9-118E4818E94D}" presName="Name1" presStyleCnt="0"/>
      <dgm:spPr/>
    </dgm:pt>
    <dgm:pt modelId="{8648D565-7CC5-415B-ABBC-7BC96C30E5B6}" type="pres">
      <dgm:prSet presAssocID="{9E3B2883-68A1-4106-8A72-65C452A380E6}" presName="picture_1" presStyleCnt="0"/>
      <dgm:spPr/>
    </dgm:pt>
    <dgm:pt modelId="{914DDE5F-78D8-495E-A5D5-A3559EB7F065}" type="pres">
      <dgm:prSet presAssocID="{9E3B2883-68A1-4106-8A72-65C452A380E6}" presName="pictureRepeatNode" presStyleLbl="alignImgPlace1" presStyleIdx="0" presStyleCnt="6" custAng="0" custScaleX="97415" custScaleY="97415" custLinFactNeighborX="-8606"/>
      <dgm:spPr/>
      <dgm:t>
        <a:bodyPr/>
        <a:lstStyle/>
        <a:p>
          <a:endParaRPr lang="nl-BE"/>
        </a:p>
      </dgm:t>
    </dgm:pt>
    <dgm:pt modelId="{7309C047-2ECE-446F-A45F-419F61BADE96}" type="pres">
      <dgm:prSet presAssocID="{B7DB08C0-5A19-4ECE-85E5-6A9792E06B59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95F1904-7DF2-42E6-AE26-A576750CF211}" type="pres">
      <dgm:prSet presAssocID="{227B91AB-4B3D-4CFF-9252-92E888C84201}" presName="picture_2" presStyleCnt="0"/>
      <dgm:spPr/>
    </dgm:pt>
    <dgm:pt modelId="{4E03F5C7-184C-45F9-8A2F-BA65FF9BFC4E}" type="pres">
      <dgm:prSet presAssocID="{227B91AB-4B3D-4CFF-9252-92E888C84201}" presName="pictureRepeatNode" presStyleLbl="alignImgPlace1" presStyleIdx="1" presStyleCnt="6" custScaleX="22122" custScaleY="22122" custLinFactNeighborX="94221" custLinFactNeighborY="-1261"/>
      <dgm:spPr/>
      <dgm:t>
        <a:bodyPr/>
        <a:lstStyle/>
        <a:p>
          <a:endParaRPr lang="nl-BE"/>
        </a:p>
      </dgm:t>
    </dgm:pt>
    <dgm:pt modelId="{FEC36980-461E-46EE-9407-4E5A6D2FAF6F}" type="pres">
      <dgm:prSet presAssocID="{7B4F44AB-4728-48C6-B33F-3B3669610060}" presName="line_2" presStyleLbl="parChTrans1D1" presStyleIdx="0" presStyleCnt="5" custLinFactNeighborX="15041"/>
      <dgm:spPr>
        <a:ln w="6350"/>
      </dgm:spPr>
    </dgm:pt>
    <dgm:pt modelId="{64F29D55-90B0-4FB3-AFD2-D7CEEA4920D5}" type="pres">
      <dgm:prSet presAssocID="{7B4F44AB-4728-48C6-B33F-3B3669610060}" presName="textparent_2" presStyleLbl="node1" presStyleIdx="0" presStyleCnt="0"/>
      <dgm:spPr/>
    </dgm:pt>
    <dgm:pt modelId="{5BF5BF7F-0F95-4C65-B9B2-CDBC6E6F0D73}" type="pres">
      <dgm:prSet presAssocID="{7B4F44AB-4728-48C6-B33F-3B3669610060}" presName="text_2" presStyleLbl="revTx" presStyleIdx="0" presStyleCnt="5" custScaleX="2000000" custLinFactX="400000" custLinFactNeighborX="412625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7FA5036-79FC-4270-8474-AA6C22E88607}" type="pres">
      <dgm:prSet presAssocID="{80DE2B57-4FE9-4CA1-A035-37B330FC83D7}" presName="picture_3" presStyleCnt="0"/>
      <dgm:spPr/>
    </dgm:pt>
    <dgm:pt modelId="{A437270F-2E24-4D99-9358-0A90F6AE92D1}" type="pres">
      <dgm:prSet presAssocID="{80DE2B57-4FE9-4CA1-A035-37B330FC83D7}" presName="pictureRepeatNode" presStyleLbl="alignImgPlace1" presStyleIdx="2" presStyleCnt="6" custScaleX="22122" custScaleY="22122" custLinFactNeighborX="70155" custLinFactNeighborY="843"/>
      <dgm:spPr/>
      <dgm:t>
        <a:bodyPr/>
        <a:lstStyle/>
        <a:p>
          <a:endParaRPr lang="nl-BE"/>
        </a:p>
      </dgm:t>
    </dgm:pt>
    <dgm:pt modelId="{6053FF15-BE23-4E8B-AFEF-DB9CE9D160A7}" type="pres">
      <dgm:prSet presAssocID="{AEB55C12-BD98-4987-B5F6-FA88D9CE7E4A}" presName="line_3" presStyleLbl="parChTrans1D1" presStyleIdx="1" presStyleCnt="5" custLinFactNeighborX="15096"/>
      <dgm:spPr>
        <a:ln w="6350"/>
      </dgm:spPr>
    </dgm:pt>
    <dgm:pt modelId="{18B18EB9-B657-4468-8F68-466C96C35103}" type="pres">
      <dgm:prSet presAssocID="{AEB55C12-BD98-4987-B5F6-FA88D9CE7E4A}" presName="textparent_3" presStyleLbl="node1" presStyleIdx="0" presStyleCnt="0"/>
      <dgm:spPr/>
    </dgm:pt>
    <dgm:pt modelId="{8B328940-DA94-4FBC-B02D-AE034DB17799}" type="pres">
      <dgm:prSet presAssocID="{AEB55C12-BD98-4987-B5F6-FA88D9CE7E4A}" presName="text_3" presStyleLbl="revTx" presStyleIdx="1" presStyleCnt="5" custScaleX="281508" custLinFactNeighborX="76927" custLinFactNeighborY="253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14DF1BE-B1A6-4390-B46D-8F360FAD85EF}" type="pres">
      <dgm:prSet presAssocID="{B535FD40-3583-449A-BDFD-FE7A610400F3}" presName="picture_4" presStyleCnt="0"/>
      <dgm:spPr/>
    </dgm:pt>
    <dgm:pt modelId="{ECE3E1DA-66E8-4398-8671-9D7A2D90F3F8}" type="pres">
      <dgm:prSet presAssocID="{B535FD40-3583-449A-BDFD-FE7A610400F3}" presName="pictureRepeatNode" presStyleLbl="alignImgPlace1" presStyleIdx="3" presStyleCnt="6" custScaleX="22122" custScaleY="22122" custLinFactNeighborX="54458" custLinFactNeighborY="875"/>
      <dgm:spPr/>
      <dgm:t>
        <a:bodyPr/>
        <a:lstStyle/>
        <a:p>
          <a:endParaRPr lang="nl-BE"/>
        </a:p>
      </dgm:t>
    </dgm:pt>
    <dgm:pt modelId="{FF563112-F7A6-4718-8D28-03D8E883588A}" type="pres">
      <dgm:prSet presAssocID="{0678489B-47C6-4C53-B6A6-F2267A75596C}" presName="line_4" presStyleLbl="parChTrans1D1" presStyleIdx="2" presStyleCnt="5" custLinFactNeighborX="16169"/>
      <dgm:spPr>
        <a:ln w="6350"/>
      </dgm:spPr>
    </dgm:pt>
    <dgm:pt modelId="{D808DD28-EE9C-4493-93B8-528F5CB1131E}" type="pres">
      <dgm:prSet presAssocID="{0678489B-47C6-4C53-B6A6-F2267A75596C}" presName="textparent_4" presStyleLbl="node1" presStyleIdx="0" presStyleCnt="0"/>
      <dgm:spPr/>
    </dgm:pt>
    <dgm:pt modelId="{6FA8AB4A-C73D-418E-B63C-91B5C9771DD4}" type="pres">
      <dgm:prSet presAssocID="{0678489B-47C6-4C53-B6A6-F2267A75596C}" presName="text_4" presStyleLbl="revTx" presStyleIdx="2" presStyleCnt="5" custScaleX="371515" custLinFactNeighborX="77717" custLinFactNeighborY="266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F11742C-D8B8-498D-8479-9EA34DE8E2A9}" type="pres">
      <dgm:prSet presAssocID="{F0E2236D-8803-42D1-B71E-2FF05DFE8B78}" presName="picture_5" presStyleCnt="0"/>
      <dgm:spPr/>
    </dgm:pt>
    <dgm:pt modelId="{05366A97-19E2-4C1E-BDED-13D1134B7E27}" type="pres">
      <dgm:prSet presAssocID="{F0E2236D-8803-42D1-B71E-2FF05DFE8B78}" presName="pictureRepeatNode" presStyleLbl="alignImgPlace1" presStyleIdx="4" presStyleCnt="6" custScaleX="22122" custScaleY="22122" custLinFactNeighborX="78057" custLinFactNeighborY="932"/>
      <dgm:spPr/>
      <dgm:t>
        <a:bodyPr/>
        <a:lstStyle/>
        <a:p>
          <a:endParaRPr lang="nl-BE"/>
        </a:p>
      </dgm:t>
    </dgm:pt>
    <dgm:pt modelId="{8D994B2E-6B54-4AD6-B605-520619FA3F71}" type="pres">
      <dgm:prSet presAssocID="{5D96E0FD-ED55-4794-B390-CFF6C2BFA42D}" presName="line_5" presStyleLbl="parChTrans1D1" presStyleIdx="3" presStyleCnt="5" custLinFactNeighborX="15504" custLinFactNeighborY="21167"/>
      <dgm:spPr>
        <a:ln w="6350"/>
      </dgm:spPr>
    </dgm:pt>
    <dgm:pt modelId="{3F800C79-B749-47A9-BDE8-D2906D2454D8}" type="pres">
      <dgm:prSet presAssocID="{5D96E0FD-ED55-4794-B390-CFF6C2BFA42D}" presName="textparent_5" presStyleLbl="node1" presStyleIdx="0" presStyleCnt="0"/>
      <dgm:spPr/>
    </dgm:pt>
    <dgm:pt modelId="{0C927C8F-3737-4A7D-8EF7-CF5F74D86320}" type="pres">
      <dgm:prSet presAssocID="{5D96E0FD-ED55-4794-B390-CFF6C2BFA42D}" presName="text_5" presStyleLbl="revTx" presStyleIdx="3" presStyleCnt="5" custScaleX="2000000" custLinFactX="258808" custLinFactNeighborX="300000" custLinFactNeighborY="291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93A1910-E345-4317-8128-F02EF67DA846}" type="pres">
      <dgm:prSet presAssocID="{A2634C27-8CAD-48D1-8C03-C589103DE9A2}" presName="picture_6" presStyleCnt="0"/>
      <dgm:spPr/>
    </dgm:pt>
    <dgm:pt modelId="{04973D2E-7412-4279-8B35-D269C6601060}" type="pres">
      <dgm:prSet presAssocID="{A2634C27-8CAD-48D1-8C03-C589103DE9A2}" presName="pictureRepeatNode" presStyleLbl="alignImgPlace1" presStyleIdx="5" presStyleCnt="6" custScaleX="22122" custScaleY="22122" custLinFactNeighborX="62615" custLinFactNeighborY="750"/>
      <dgm:spPr/>
      <dgm:t>
        <a:bodyPr/>
        <a:lstStyle/>
        <a:p>
          <a:endParaRPr lang="nl-BE"/>
        </a:p>
      </dgm:t>
    </dgm:pt>
    <dgm:pt modelId="{754E6892-6A9A-493C-8E82-4E52E88769CF}" type="pres">
      <dgm:prSet presAssocID="{D7EE22E4-FFEE-4016-872B-DF823781034A}" presName="line_6" presStyleLbl="parChTrans1D1" presStyleIdx="4" presStyleCnt="5" custLinFactNeighborX="13110" custLinFactNeighborY="21167"/>
      <dgm:spPr>
        <a:ln w="6350"/>
      </dgm:spPr>
    </dgm:pt>
    <dgm:pt modelId="{58F82916-4203-429A-8A19-1460B191AF22}" type="pres">
      <dgm:prSet presAssocID="{D7EE22E4-FFEE-4016-872B-DF823781034A}" presName="textparent_6" presStyleLbl="node1" presStyleIdx="0" presStyleCnt="0"/>
      <dgm:spPr/>
    </dgm:pt>
    <dgm:pt modelId="{DFE345C5-69A6-4A99-BC26-0313F52B66D7}" type="pres">
      <dgm:prSet presAssocID="{D7EE22E4-FFEE-4016-872B-DF823781034A}" presName="text_6" presStyleLbl="revTx" presStyleIdx="4" presStyleCnt="5" custScaleX="679313" custLinFactX="100000" custLinFactNeighborX="10134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11C638DC-10C6-4B91-8E23-4D7DB4968D06}" type="presOf" srcId="{B535FD40-3583-449A-BDFD-FE7A610400F3}" destId="{ECE3E1DA-66E8-4398-8671-9D7A2D90F3F8}" srcOrd="0" destOrd="0" presId="urn:microsoft.com/office/officeart/2008/layout/CircularPictureCallout"/>
    <dgm:cxn modelId="{AA7258F3-606F-434B-AC8E-D04EFDC5B0EC}" type="presOf" srcId="{80DE2B57-4FE9-4CA1-A035-37B330FC83D7}" destId="{A437270F-2E24-4D99-9358-0A90F6AE92D1}" srcOrd="0" destOrd="0" presId="urn:microsoft.com/office/officeart/2008/layout/CircularPictureCallout"/>
    <dgm:cxn modelId="{ECC2147C-EB2B-4E91-A1E9-2AD440AE5B88}" srcId="{5F7C2893-8BCD-43D9-8BA9-118E4818E94D}" destId="{D7EE22E4-FFEE-4016-872B-DF823781034A}" srcOrd="5" destOrd="0" parTransId="{8B59D0B2-AB90-4C42-B380-C018070C0E0A}" sibTransId="{A2634C27-8CAD-48D1-8C03-C589103DE9A2}"/>
    <dgm:cxn modelId="{8E1614E5-F3FB-465D-810C-B261305A3BB1}" type="presOf" srcId="{5F7C2893-8BCD-43D9-8BA9-118E4818E94D}" destId="{CE1C00A3-C788-4FE2-B471-AA425FDA71BD}" srcOrd="0" destOrd="0" presId="urn:microsoft.com/office/officeart/2008/layout/CircularPictureCallout"/>
    <dgm:cxn modelId="{12810F63-9472-4B64-8009-C194870AA5CE}" type="presOf" srcId="{0678489B-47C6-4C53-B6A6-F2267A75596C}" destId="{6FA8AB4A-C73D-418E-B63C-91B5C9771DD4}" srcOrd="0" destOrd="0" presId="urn:microsoft.com/office/officeart/2008/layout/CircularPictureCallout"/>
    <dgm:cxn modelId="{F6EC8119-4EA5-4FCC-9EB7-54CC873B9B3C}" type="presOf" srcId="{AEB55C12-BD98-4987-B5F6-FA88D9CE7E4A}" destId="{8B328940-DA94-4FBC-B02D-AE034DB17799}" srcOrd="0" destOrd="0" presId="urn:microsoft.com/office/officeart/2008/layout/CircularPictureCallout"/>
    <dgm:cxn modelId="{722347C3-8717-42EC-B502-1E029D4D3FAB}" type="presOf" srcId="{F0E2236D-8803-42D1-B71E-2FF05DFE8B78}" destId="{05366A97-19E2-4C1E-BDED-13D1134B7E27}" srcOrd="0" destOrd="0" presId="urn:microsoft.com/office/officeart/2008/layout/CircularPictureCallout"/>
    <dgm:cxn modelId="{805BBC49-AE69-4D83-BABC-A1CA90DE5176}" type="presOf" srcId="{A2634C27-8CAD-48D1-8C03-C589103DE9A2}" destId="{04973D2E-7412-4279-8B35-D269C6601060}" srcOrd="0" destOrd="0" presId="urn:microsoft.com/office/officeart/2008/layout/CircularPictureCallout"/>
    <dgm:cxn modelId="{2691D023-3C69-4CEA-9D3E-788FD619BC4A}" type="presOf" srcId="{9E3B2883-68A1-4106-8A72-65C452A380E6}" destId="{914DDE5F-78D8-495E-A5D5-A3559EB7F065}" srcOrd="0" destOrd="0" presId="urn:microsoft.com/office/officeart/2008/layout/CircularPictureCallout"/>
    <dgm:cxn modelId="{8D08C749-DF57-4B16-ACEA-513A91F0D841}" srcId="{5F7C2893-8BCD-43D9-8BA9-118E4818E94D}" destId="{0678489B-47C6-4C53-B6A6-F2267A75596C}" srcOrd="3" destOrd="0" parTransId="{2C187993-F5D6-4EAF-907D-20C3A0733D65}" sibTransId="{B535FD40-3583-449A-BDFD-FE7A610400F3}"/>
    <dgm:cxn modelId="{43B5D1E8-5DCB-4C29-A37A-95647B6C5D86}" srcId="{5F7C2893-8BCD-43D9-8BA9-118E4818E94D}" destId="{B7DB08C0-5A19-4ECE-85E5-6A9792E06B59}" srcOrd="0" destOrd="0" parTransId="{169EE8A8-9245-49C3-AE1A-903D8E8206B7}" sibTransId="{9E3B2883-68A1-4106-8A72-65C452A380E6}"/>
    <dgm:cxn modelId="{D466C21C-1326-49BF-AE26-51CE4C9108F9}" srcId="{5F7C2893-8BCD-43D9-8BA9-118E4818E94D}" destId="{7B4F44AB-4728-48C6-B33F-3B3669610060}" srcOrd="1" destOrd="0" parTransId="{2841D056-AF13-4D81-83A3-447E9F1C31B8}" sibTransId="{227B91AB-4B3D-4CFF-9252-92E888C84201}"/>
    <dgm:cxn modelId="{391A46A4-FDDF-48F2-8F56-3AE747445246}" type="presOf" srcId="{7B4F44AB-4728-48C6-B33F-3B3669610060}" destId="{5BF5BF7F-0F95-4C65-B9B2-CDBC6E6F0D73}" srcOrd="0" destOrd="0" presId="urn:microsoft.com/office/officeart/2008/layout/CircularPictureCallout"/>
    <dgm:cxn modelId="{8313A259-6560-4BA3-A002-E59D5FD46B49}" type="presOf" srcId="{5D96E0FD-ED55-4794-B390-CFF6C2BFA42D}" destId="{0C927C8F-3737-4A7D-8EF7-CF5F74D86320}" srcOrd="0" destOrd="0" presId="urn:microsoft.com/office/officeart/2008/layout/CircularPictureCallout"/>
    <dgm:cxn modelId="{EDC0C2DD-BDC3-4E93-9514-BE285326D24A}" srcId="{5F7C2893-8BCD-43D9-8BA9-118E4818E94D}" destId="{5D96E0FD-ED55-4794-B390-CFF6C2BFA42D}" srcOrd="4" destOrd="0" parTransId="{113E53DE-BE64-4082-974D-4F813A160751}" sibTransId="{F0E2236D-8803-42D1-B71E-2FF05DFE8B78}"/>
    <dgm:cxn modelId="{86091FED-975B-47DC-B4F6-1C43D805F581}" srcId="{5F7C2893-8BCD-43D9-8BA9-118E4818E94D}" destId="{AEB55C12-BD98-4987-B5F6-FA88D9CE7E4A}" srcOrd="2" destOrd="0" parTransId="{5432F669-B367-4452-AFAC-9CA800D225C1}" sibTransId="{80DE2B57-4FE9-4CA1-A035-37B330FC83D7}"/>
    <dgm:cxn modelId="{9BCB55B1-FA00-43DD-85B1-333F0BCE83FE}" type="presOf" srcId="{D7EE22E4-FFEE-4016-872B-DF823781034A}" destId="{DFE345C5-69A6-4A99-BC26-0313F52B66D7}" srcOrd="0" destOrd="0" presId="urn:microsoft.com/office/officeart/2008/layout/CircularPictureCallout"/>
    <dgm:cxn modelId="{0AA6B8E1-8A8F-4098-84EB-8A17E99E9D2E}" type="presOf" srcId="{B7DB08C0-5A19-4ECE-85E5-6A9792E06B59}" destId="{7309C047-2ECE-446F-A45F-419F61BADE96}" srcOrd="0" destOrd="0" presId="urn:microsoft.com/office/officeart/2008/layout/CircularPictureCallout"/>
    <dgm:cxn modelId="{59FEECFF-33CB-4970-B91E-21FF953F2984}" type="presOf" srcId="{227B91AB-4B3D-4CFF-9252-92E888C84201}" destId="{4E03F5C7-184C-45F9-8A2F-BA65FF9BFC4E}" srcOrd="0" destOrd="0" presId="urn:microsoft.com/office/officeart/2008/layout/CircularPictureCallout"/>
    <dgm:cxn modelId="{7677F4EF-567D-4E2F-AF62-518D73770E18}" type="presParOf" srcId="{CE1C00A3-C788-4FE2-B471-AA425FDA71BD}" destId="{1D28E9E5-512A-433E-A772-E6322B7E947E}" srcOrd="0" destOrd="0" presId="urn:microsoft.com/office/officeart/2008/layout/CircularPictureCallout"/>
    <dgm:cxn modelId="{9BCA6A10-4AF8-47F9-830A-A288AA322006}" type="presParOf" srcId="{1D28E9E5-512A-433E-A772-E6322B7E947E}" destId="{8648D565-7CC5-415B-ABBC-7BC96C30E5B6}" srcOrd="0" destOrd="0" presId="urn:microsoft.com/office/officeart/2008/layout/CircularPictureCallout"/>
    <dgm:cxn modelId="{02E6FB1A-7A86-4136-99D0-F567FF63E376}" type="presParOf" srcId="{8648D565-7CC5-415B-ABBC-7BC96C30E5B6}" destId="{914DDE5F-78D8-495E-A5D5-A3559EB7F065}" srcOrd="0" destOrd="0" presId="urn:microsoft.com/office/officeart/2008/layout/CircularPictureCallout"/>
    <dgm:cxn modelId="{A517FB7E-013F-46DE-B1DD-AD52F9FB5237}" type="presParOf" srcId="{1D28E9E5-512A-433E-A772-E6322B7E947E}" destId="{7309C047-2ECE-446F-A45F-419F61BADE96}" srcOrd="1" destOrd="0" presId="urn:microsoft.com/office/officeart/2008/layout/CircularPictureCallout"/>
    <dgm:cxn modelId="{9C4403FE-167E-4547-9B78-829BF6B6659F}" type="presParOf" srcId="{1D28E9E5-512A-433E-A772-E6322B7E947E}" destId="{A95F1904-7DF2-42E6-AE26-A576750CF211}" srcOrd="2" destOrd="0" presId="urn:microsoft.com/office/officeart/2008/layout/CircularPictureCallout"/>
    <dgm:cxn modelId="{0EB0B9F4-BFFD-4FA3-B032-90F5AC0F8AA0}" type="presParOf" srcId="{A95F1904-7DF2-42E6-AE26-A576750CF211}" destId="{4E03F5C7-184C-45F9-8A2F-BA65FF9BFC4E}" srcOrd="0" destOrd="0" presId="urn:microsoft.com/office/officeart/2008/layout/CircularPictureCallout"/>
    <dgm:cxn modelId="{F421EC38-2B57-47C9-B516-8169154C11F3}" type="presParOf" srcId="{1D28E9E5-512A-433E-A772-E6322B7E947E}" destId="{FEC36980-461E-46EE-9407-4E5A6D2FAF6F}" srcOrd="3" destOrd="0" presId="urn:microsoft.com/office/officeart/2008/layout/CircularPictureCallout"/>
    <dgm:cxn modelId="{48227E02-518D-40AB-B01E-C81FFAE772B5}" type="presParOf" srcId="{1D28E9E5-512A-433E-A772-E6322B7E947E}" destId="{64F29D55-90B0-4FB3-AFD2-D7CEEA4920D5}" srcOrd="4" destOrd="0" presId="urn:microsoft.com/office/officeart/2008/layout/CircularPictureCallout"/>
    <dgm:cxn modelId="{3CF471DF-2ABE-43E9-82E7-ED9FA11E9D38}" type="presParOf" srcId="{64F29D55-90B0-4FB3-AFD2-D7CEEA4920D5}" destId="{5BF5BF7F-0F95-4C65-B9B2-CDBC6E6F0D73}" srcOrd="0" destOrd="0" presId="urn:microsoft.com/office/officeart/2008/layout/CircularPictureCallout"/>
    <dgm:cxn modelId="{86C62DA8-22E8-4C11-9BD2-6E29BB2F70A1}" type="presParOf" srcId="{1D28E9E5-512A-433E-A772-E6322B7E947E}" destId="{A7FA5036-79FC-4270-8474-AA6C22E88607}" srcOrd="5" destOrd="0" presId="urn:microsoft.com/office/officeart/2008/layout/CircularPictureCallout"/>
    <dgm:cxn modelId="{BC899510-D6BA-4E92-BD5A-668EA93F7771}" type="presParOf" srcId="{A7FA5036-79FC-4270-8474-AA6C22E88607}" destId="{A437270F-2E24-4D99-9358-0A90F6AE92D1}" srcOrd="0" destOrd="0" presId="urn:microsoft.com/office/officeart/2008/layout/CircularPictureCallout"/>
    <dgm:cxn modelId="{E0A9FE7F-124B-43F3-B47A-5483ED44AB7E}" type="presParOf" srcId="{1D28E9E5-512A-433E-A772-E6322B7E947E}" destId="{6053FF15-BE23-4E8B-AFEF-DB9CE9D160A7}" srcOrd="6" destOrd="0" presId="urn:microsoft.com/office/officeart/2008/layout/CircularPictureCallout"/>
    <dgm:cxn modelId="{2ACFBFAC-2B33-47B4-8432-76E633EFDBBD}" type="presParOf" srcId="{1D28E9E5-512A-433E-A772-E6322B7E947E}" destId="{18B18EB9-B657-4468-8F68-466C96C35103}" srcOrd="7" destOrd="0" presId="urn:microsoft.com/office/officeart/2008/layout/CircularPictureCallout"/>
    <dgm:cxn modelId="{C8BBABF7-6EAE-4D5E-8788-E8365AB67DA3}" type="presParOf" srcId="{18B18EB9-B657-4468-8F68-466C96C35103}" destId="{8B328940-DA94-4FBC-B02D-AE034DB17799}" srcOrd="0" destOrd="0" presId="urn:microsoft.com/office/officeart/2008/layout/CircularPictureCallout"/>
    <dgm:cxn modelId="{DB5520FC-216C-4F62-845C-A33139999F28}" type="presParOf" srcId="{1D28E9E5-512A-433E-A772-E6322B7E947E}" destId="{414DF1BE-B1A6-4390-B46D-8F360FAD85EF}" srcOrd="8" destOrd="0" presId="urn:microsoft.com/office/officeart/2008/layout/CircularPictureCallout"/>
    <dgm:cxn modelId="{07A5E78B-C9E9-407F-A6DD-7611CF4086ED}" type="presParOf" srcId="{414DF1BE-B1A6-4390-B46D-8F360FAD85EF}" destId="{ECE3E1DA-66E8-4398-8671-9D7A2D90F3F8}" srcOrd="0" destOrd="0" presId="urn:microsoft.com/office/officeart/2008/layout/CircularPictureCallout"/>
    <dgm:cxn modelId="{50752D85-AE2C-4BC2-8C8D-3ED48FE64D92}" type="presParOf" srcId="{1D28E9E5-512A-433E-A772-E6322B7E947E}" destId="{FF563112-F7A6-4718-8D28-03D8E883588A}" srcOrd="9" destOrd="0" presId="urn:microsoft.com/office/officeart/2008/layout/CircularPictureCallout"/>
    <dgm:cxn modelId="{E0EB41C3-AE43-467C-BA96-196A0637D877}" type="presParOf" srcId="{1D28E9E5-512A-433E-A772-E6322B7E947E}" destId="{D808DD28-EE9C-4493-93B8-528F5CB1131E}" srcOrd="10" destOrd="0" presId="urn:microsoft.com/office/officeart/2008/layout/CircularPictureCallout"/>
    <dgm:cxn modelId="{203B3F5A-415A-42DE-B384-A36D3DA5EB92}" type="presParOf" srcId="{D808DD28-EE9C-4493-93B8-528F5CB1131E}" destId="{6FA8AB4A-C73D-418E-B63C-91B5C9771DD4}" srcOrd="0" destOrd="0" presId="urn:microsoft.com/office/officeart/2008/layout/CircularPictureCallout"/>
    <dgm:cxn modelId="{238DA1AD-A5DF-470A-84E8-15CD919E1EEE}" type="presParOf" srcId="{1D28E9E5-512A-433E-A772-E6322B7E947E}" destId="{0F11742C-D8B8-498D-8479-9EA34DE8E2A9}" srcOrd="11" destOrd="0" presId="urn:microsoft.com/office/officeart/2008/layout/CircularPictureCallout"/>
    <dgm:cxn modelId="{6111ED94-3B69-459B-A60B-BD4619F41DDB}" type="presParOf" srcId="{0F11742C-D8B8-498D-8479-9EA34DE8E2A9}" destId="{05366A97-19E2-4C1E-BDED-13D1134B7E27}" srcOrd="0" destOrd="0" presId="urn:microsoft.com/office/officeart/2008/layout/CircularPictureCallout"/>
    <dgm:cxn modelId="{E04B121C-E813-4087-9A06-1FC5856F0EC2}" type="presParOf" srcId="{1D28E9E5-512A-433E-A772-E6322B7E947E}" destId="{8D994B2E-6B54-4AD6-B605-520619FA3F71}" srcOrd="12" destOrd="0" presId="urn:microsoft.com/office/officeart/2008/layout/CircularPictureCallout"/>
    <dgm:cxn modelId="{FAC1A394-1D6D-45DD-A1D0-A42C6F3BC3E1}" type="presParOf" srcId="{1D28E9E5-512A-433E-A772-E6322B7E947E}" destId="{3F800C79-B749-47A9-BDE8-D2906D2454D8}" srcOrd="13" destOrd="0" presId="urn:microsoft.com/office/officeart/2008/layout/CircularPictureCallout"/>
    <dgm:cxn modelId="{4810A906-C460-4C21-B2C2-84CF4AA4CD8B}" type="presParOf" srcId="{3F800C79-B749-47A9-BDE8-D2906D2454D8}" destId="{0C927C8F-3737-4A7D-8EF7-CF5F74D86320}" srcOrd="0" destOrd="0" presId="urn:microsoft.com/office/officeart/2008/layout/CircularPictureCallout"/>
    <dgm:cxn modelId="{CC85C9FF-8FDD-4DA8-B8E7-F40CBE0D6507}" type="presParOf" srcId="{1D28E9E5-512A-433E-A772-E6322B7E947E}" destId="{C93A1910-E345-4317-8128-F02EF67DA846}" srcOrd="14" destOrd="0" presId="urn:microsoft.com/office/officeart/2008/layout/CircularPictureCallout"/>
    <dgm:cxn modelId="{D1D89643-BF39-4CEF-BB34-27FCBE76CC54}" type="presParOf" srcId="{C93A1910-E345-4317-8128-F02EF67DA846}" destId="{04973D2E-7412-4279-8B35-D269C6601060}" srcOrd="0" destOrd="0" presId="urn:microsoft.com/office/officeart/2008/layout/CircularPictureCallout"/>
    <dgm:cxn modelId="{A51EAFE3-7512-47B6-BDA2-5CB981D884C4}" type="presParOf" srcId="{1D28E9E5-512A-433E-A772-E6322B7E947E}" destId="{754E6892-6A9A-493C-8E82-4E52E88769CF}" srcOrd="15" destOrd="0" presId="urn:microsoft.com/office/officeart/2008/layout/CircularPictureCallout"/>
    <dgm:cxn modelId="{0F4A3BAD-8F76-4E15-9EB8-F583BE0C4823}" type="presParOf" srcId="{1D28E9E5-512A-433E-A772-E6322B7E947E}" destId="{58F82916-4203-429A-8A19-1460B191AF22}" srcOrd="16" destOrd="0" presId="urn:microsoft.com/office/officeart/2008/layout/CircularPictureCallout"/>
    <dgm:cxn modelId="{DCA74CDF-0D8A-4755-A9A7-120B0AB0918D}" type="presParOf" srcId="{58F82916-4203-429A-8A19-1460B191AF22}" destId="{DFE345C5-69A6-4A99-BC26-0313F52B66D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495C-BC62-45DB-A372-E39172163FDE}">
      <dsp:nvSpPr>
        <dsp:cNvPr id="0" name=""/>
        <dsp:cNvSpPr/>
      </dsp:nvSpPr>
      <dsp:spPr>
        <a:xfrm>
          <a:off x="1161209" y="2207225"/>
          <a:ext cx="2208301" cy="0"/>
        </a:xfrm>
        <a:prstGeom prst="line">
          <a:avLst/>
        </a:prstGeom>
        <a:noFill/>
        <a:ln w="9525" cap="flat" cmpd="sng" algn="ctr">
          <a:solidFill>
            <a:srgbClr val="67B34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8ADCC6-F22B-48AD-BC1C-5907A1D2B48B}">
      <dsp:nvSpPr>
        <dsp:cNvPr id="0" name=""/>
        <dsp:cNvSpPr/>
      </dsp:nvSpPr>
      <dsp:spPr>
        <a:xfrm>
          <a:off x="1161209" y="1834745"/>
          <a:ext cx="1866099" cy="0"/>
        </a:xfrm>
        <a:prstGeom prst="line">
          <a:avLst/>
        </a:prstGeom>
        <a:noFill/>
        <a:ln w="9525" cap="flat" cmpd="sng" algn="ctr">
          <a:solidFill>
            <a:srgbClr val="67B34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C6408-10D1-4A07-B9B8-B9618CF2D705}">
      <dsp:nvSpPr>
        <dsp:cNvPr id="0" name=""/>
        <dsp:cNvSpPr/>
      </dsp:nvSpPr>
      <dsp:spPr>
        <a:xfrm>
          <a:off x="1161209" y="1314145"/>
          <a:ext cx="1742593" cy="0"/>
        </a:xfrm>
        <a:prstGeom prst="line">
          <a:avLst/>
        </a:prstGeom>
        <a:noFill/>
        <a:ln w="9525" cap="flat" cmpd="sng" algn="ctr">
          <a:solidFill>
            <a:srgbClr val="67B34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B5B0C-2173-42B6-8962-FAD9625F8C86}">
      <dsp:nvSpPr>
        <dsp:cNvPr id="0" name=""/>
        <dsp:cNvSpPr/>
      </dsp:nvSpPr>
      <dsp:spPr>
        <a:xfrm>
          <a:off x="1161209" y="793546"/>
          <a:ext cx="1866099" cy="0"/>
        </a:xfrm>
        <a:prstGeom prst="line">
          <a:avLst/>
        </a:prstGeom>
        <a:noFill/>
        <a:ln w="9525" cap="flat" cmpd="sng" algn="ctr">
          <a:solidFill>
            <a:srgbClr val="67B34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08A73-68C1-4762-BEEA-11465F40178F}">
      <dsp:nvSpPr>
        <dsp:cNvPr id="0" name=""/>
        <dsp:cNvSpPr/>
      </dsp:nvSpPr>
      <dsp:spPr>
        <a:xfrm>
          <a:off x="1161209" y="421066"/>
          <a:ext cx="2208301" cy="0"/>
        </a:xfrm>
        <a:prstGeom prst="line">
          <a:avLst/>
        </a:prstGeom>
        <a:noFill/>
        <a:ln w="9525" cap="flat" cmpd="sng" algn="ctr">
          <a:solidFill>
            <a:srgbClr val="67B34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449264-6C1C-4FD3-86B2-60C552821DE3}">
      <dsp:nvSpPr>
        <dsp:cNvPr id="0" name=""/>
        <dsp:cNvSpPr/>
      </dsp:nvSpPr>
      <dsp:spPr>
        <a:xfrm>
          <a:off x="126229" y="81032"/>
          <a:ext cx="2466009" cy="24660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67B3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528697-779A-4B72-ABAB-DBB8805E6381}">
      <dsp:nvSpPr>
        <dsp:cNvPr id="0" name=""/>
        <dsp:cNvSpPr/>
      </dsp:nvSpPr>
      <dsp:spPr>
        <a:xfrm>
          <a:off x="533304" y="1404156"/>
          <a:ext cx="1394074" cy="718819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noProof="0" dirty="0"/>
        </a:p>
      </dsp:txBody>
      <dsp:txXfrm>
        <a:off x="533304" y="1404156"/>
        <a:ext cx="1394074" cy="718819"/>
      </dsp:txXfrm>
    </dsp:sp>
    <dsp:sp modelId="{54074713-5F66-4FAA-BACD-B39011A9EBE9}">
      <dsp:nvSpPr>
        <dsp:cNvPr id="0" name=""/>
        <dsp:cNvSpPr/>
      </dsp:nvSpPr>
      <dsp:spPr>
        <a:xfrm>
          <a:off x="3314294" y="365849"/>
          <a:ext cx="110434" cy="11043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27E891-483B-4431-A101-1DD7B3C8AECE}">
      <dsp:nvSpPr>
        <dsp:cNvPr id="0" name=""/>
        <dsp:cNvSpPr/>
      </dsp:nvSpPr>
      <dsp:spPr>
        <a:xfrm>
          <a:off x="3565553" y="225024"/>
          <a:ext cx="862367" cy="3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Sensitivity </a:t>
          </a:r>
          <a:br>
            <a:rPr lang="en-US" sz="1100" kern="1200" noProof="0" dirty="0" smtClean="0"/>
          </a:br>
          <a:r>
            <a:rPr lang="en-US" sz="1100" kern="1200" noProof="0" dirty="0" smtClean="0"/>
            <a:t>to Light </a:t>
          </a: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84%</a:t>
          </a:r>
          <a:endParaRPr lang="en-US" sz="1100" kern="1200" noProof="0" dirty="0"/>
        </a:p>
      </dsp:txBody>
      <dsp:txXfrm>
        <a:off x="3565553" y="225024"/>
        <a:ext cx="862367" cy="392083"/>
      </dsp:txXfrm>
    </dsp:sp>
    <dsp:sp modelId="{5DC80327-4B28-4404-A169-D24955F3B5AE}">
      <dsp:nvSpPr>
        <dsp:cNvPr id="0" name=""/>
        <dsp:cNvSpPr/>
      </dsp:nvSpPr>
      <dsp:spPr>
        <a:xfrm>
          <a:off x="2972092" y="738329"/>
          <a:ext cx="110434" cy="11043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9DF42F-2D34-4F45-AD3C-845BC0070C4D}">
      <dsp:nvSpPr>
        <dsp:cNvPr id="0" name=""/>
        <dsp:cNvSpPr/>
      </dsp:nvSpPr>
      <dsp:spPr>
        <a:xfrm>
          <a:off x="3223351" y="641888"/>
          <a:ext cx="1204483" cy="3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Sensitivity </a:t>
          </a:r>
          <a:br>
            <a:rPr lang="en-US" sz="1100" kern="1200" noProof="0" dirty="0" smtClean="0"/>
          </a:br>
          <a:r>
            <a:rPr lang="en-US" sz="1100" kern="1200" noProof="0" dirty="0" smtClean="0"/>
            <a:t>to Sound </a:t>
          </a: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73%</a:t>
          </a:r>
          <a:endParaRPr lang="en-US" sz="1100" kern="1200" noProof="0" dirty="0"/>
        </a:p>
      </dsp:txBody>
      <dsp:txXfrm>
        <a:off x="3223351" y="641888"/>
        <a:ext cx="1204483" cy="392083"/>
      </dsp:txXfrm>
    </dsp:sp>
    <dsp:sp modelId="{349AF451-07A0-4518-BB9A-358FBAB569F6}">
      <dsp:nvSpPr>
        <dsp:cNvPr id="0" name=""/>
        <dsp:cNvSpPr/>
      </dsp:nvSpPr>
      <dsp:spPr>
        <a:xfrm>
          <a:off x="2848586" y="1258928"/>
          <a:ext cx="110434" cy="11043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7EE7F8-7F6A-423A-98D9-49BF54F5D682}">
      <dsp:nvSpPr>
        <dsp:cNvPr id="0" name=""/>
        <dsp:cNvSpPr/>
      </dsp:nvSpPr>
      <dsp:spPr>
        <a:xfrm>
          <a:off x="3099845" y="1118104"/>
          <a:ext cx="1328071" cy="3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Tiredness </a:t>
          </a: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71%</a:t>
          </a:r>
          <a:endParaRPr lang="en-US" sz="1100" kern="1200" noProof="0" dirty="0"/>
        </a:p>
      </dsp:txBody>
      <dsp:txXfrm>
        <a:off x="3099845" y="1118104"/>
        <a:ext cx="1328071" cy="392083"/>
      </dsp:txXfrm>
    </dsp:sp>
    <dsp:sp modelId="{C4B58CF6-5C86-414B-BC0E-77C1C5F4858F}">
      <dsp:nvSpPr>
        <dsp:cNvPr id="0" name=""/>
        <dsp:cNvSpPr/>
      </dsp:nvSpPr>
      <dsp:spPr>
        <a:xfrm>
          <a:off x="2972092" y="1779528"/>
          <a:ext cx="110434" cy="11043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39E39A-F27C-4D05-BB60-638812FFEE32}">
      <dsp:nvSpPr>
        <dsp:cNvPr id="0" name=""/>
        <dsp:cNvSpPr/>
      </dsp:nvSpPr>
      <dsp:spPr>
        <a:xfrm>
          <a:off x="3223351" y="1638704"/>
          <a:ext cx="1204927" cy="3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Pain on one side </a:t>
          </a:r>
          <a:br>
            <a:rPr lang="en-US" sz="1100" kern="1200" noProof="0" dirty="0" smtClean="0"/>
          </a:br>
          <a:r>
            <a:rPr lang="en-US" sz="1100" kern="1200" noProof="0" dirty="0" smtClean="0"/>
            <a:t>of the head </a:t>
          </a: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62%</a:t>
          </a:r>
          <a:endParaRPr lang="en-US" sz="1100" kern="1200" noProof="0" dirty="0"/>
        </a:p>
      </dsp:txBody>
      <dsp:txXfrm>
        <a:off x="3223351" y="1638704"/>
        <a:ext cx="1204927" cy="392083"/>
      </dsp:txXfrm>
    </dsp:sp>
    <dsp:sp modelId="{50D6C1CF-4710-4AE8-9229-8154CC0755E1}">
      <dsp:nvSpPr>
        <dsp:cNvPr id="0" name=""/>
        <dsp:cNvSpPr/>
      </dsp:nvSpPr>
      <dsp:spPr>
        <a:xfrm>
          <a:off x="3314294" y="2152008"/>
          <a:ext cx="110434" cy="11043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59C440-FA2D-4E8C-BBFF-2E64C9BA55FC}">
      <dsp:nvSpPr>
        <dsp:cNvPr id="0" name=""/>
        <dsp:cNvSpPr/>
      </dsp:nvSpPr>
      <dsp:spPr>
        <a:xfrm>
          <a:off x="3554571" y="2082197"/>
          <a:ext cx="862478" cy="3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Nausea or Vomiting </a:t>
          </a: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59%</a:t>
          </a:r>
          <a:endParaRPr lang="en-US" sz="1100" b="0" kern="1200" noProof="0" dirty="0">
            <a:solidFill>
              <a:srgbClr val="67B346"/>
            </a:solidFill>
            <a:latin typeface="Century Gothic" pitchFamily="34" charset="0"/>
            <a:ea typeface="Gungsuh" pitchFamily="18" charset="-127"/>
            <a:cs typeface="+mj-cs"/>
          </a:endParaRPr>
        </a:p>
      </dsp:txBody>
      <dsp:txXfrm>
        <a:off x="3554571" y="2082197"/>
        <a:ext cx="862478" cy="392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E6892-6A9A-493C-8E82-4E52E88769CF}">
      <dsp:nvSpPr>
        <dsp:cNvPr id="0" name=""/>
        <dsp:cNvSpPr/>
      </dsp:nvSpPr>
      <dsp:spPr>
        <a:xfrm>
          <a:off x="1956797" y="2311234"/>
          <a:ext cx="2566377" cy="0"/>
        </a:xfrm>
        <a:prstGeom prst="line">
          <a:avLst/>
        </a:prstGeom>
        <a:noFill/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94B2E-6B54-4AD6-B605-520619FA3F71}">
      <dsp:nvSpPr>
        <dsp:cNvPr id="0" name=""/>
        <dsp:cNvSpPr/>
      </dsp:nvSpPr>
      <dsp:spPr>
        <a:xfrm>
          <a:off x="2354268" y="1878357"/>
          <a:ext cx="2168688" cy="0"/>
        </a:xfrm>
        <a:prstGeom prst="line">
          <a:avLst/>
        </a:prstGeom>
        <a:noFill/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63112-F7A6-4718-8D28-03D8E883588A}">
      <dsp:nvSpPr>
        <dsp:cNvPr id="0" name=""/>
        <dsp:cNvSpPr/>
      </dsp:nvSpPr>
      <dsp:spPr>
        <a:xfrm>
          <a:off x="2489015" y="1265722"/>
          <a:ext cx="2025155" cy="0"/>
        </a:xfrm>
        <a:prstGeom prst="line">
          <a:avLst/>
        </a:prstGeom>
        <a:noFill/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3FF15-BE23-4E8B-AFEF-DB9CE9D160A7}">
      <dsp:nvSpPr>
        <dsp:cNvPr id="0" name=""/>
        <dsp:cNvSpPr/>
      </dsp:nvSpPr>
      <dsp:spPr>
        <a:xfrm>
          <a:off x="2345420" y="660706"/>
          <a:ext cx="2168688" cy="0"/>
        </a:xfrm>
        <a:prstGeom prst="line">
          <a:avLst/>
        </a:prstGeom>
        <a:noFill/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36980-461E-46EE-9407-4E5A6D2FAF6F}">
      <dsp:nvSpPr>
        <dsp:cNvPr id="0" name=""/>
        <dsp:cNvSpPr/>
      </dsp:nvSpPr>
      <dsp:spPr>
        <a:xfrm>
          <a:off x="2006353" y="227829"/>
          <a:ext cx="2566377" cy="0"/>
        </a:xfrm>
        <a:prstGeom prst="line">
          <a:avLst/>
        </a:prstGeom>
        <a:noFill/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DDE5F-78D8-495E-A5D5-A3559EB7F065}">
      <dsp:nvSpPr>
        <dsp:cNvPr id="0" name=""/>
        <dsp:cNvSpPr/>
      </dsp:nvSpPr>
      <dsp:spPr>
        <a:xfrm>
          <a:off x="2735863" y="32718"/>
          <a:ext cx="2466006" cy="24660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9C047-2ECE-446F-A45F-419F61BADE96}">
      <dsp:nvSpPr>
        <dsp:cNvPr id="0" name=""/>
        <dsp:cNvSpPr/>
      </dsp:nvSpPr>
      <dsp:spPr>
        <a:xfrm>
          <a:off x="3376660" y="1344196"/>
          <a:ext cx="1620124" cy="8353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noProof="0" dirty="0" smtClean="0"/>
            <a:t> </a:t>
          </a:r>
          <a:endParaRPr lang="en-US" sz="5900" kern="1200" noProof="0" dirty="0"/>
        </a:p>
      </dsp:txBody>
      <dsp:txXfrm>
        <a:off x="3376660" y="1344196"/>
        <a:ext cx="1620124" cy="835376"/>
      </dsp:txXfrm>
    </dsp:sp>
    <dsp:sp modelId="{4E03F5C7-184C-45F9-8A2F-BA65FF9BFC4E}">
      <dsp:nvSpPr>
        <dsp:cNvPr id="0" name=""/>
        <dsp:cNvSpPr/>
      </dsp:nvSpPr>
      <dsp:spPr>
        <a:xfrm>
          <a:off x="1999271" y="171683"/>
          <a:ext cx="100801" cy="100801"/>
        </a:xfrm>
        <a:prstGeom prst="ellipse">
          <a:avLst/>
        </a:prstGeom>
        <a:solidFill>
          <a:schemeClr val="tx1"/>
        </a:solidFill>
        <a:ln w="3810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5BF7F-0F95-4C65-B9B2-CDBC6E6F0D73}">
      <dsp:nvSpPr>
        <dsp:cNvPr id="0" name=""/>
        <dsp:cNvSpPr/>
      </dsp:nvSpPr>
      <dsp:spPr>
        <a:xfrm>
          <a:off x="575514" y="0"/>
          <a:ext cx="1376145" cy="45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Emotional Causes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44%</a:t>
          </a:r>
          <a:endParaRPr lang="en-US" sz="1100" b="0" kern="1200" noProof="0" dirty="0">
            <a:solidFill>
              <a:srgbClr val="67B346"/>
            </a:solidFill>
            <a:latin typeface="Century Gothic" pitchFamily="34" charset="0"/>
            <a:ea typeface="Gungsuh" pitchFamily="18" charset="-127"/>
            <a:cs typeface="+mj-cs"/>
          </a:endParaRPr>
        </a:p>
      </dsp:txBody>
      <dsp:txXfrm>
        <a:off x="575514" y="0"/>
        <a:ext cx="1376145" cy="455659"/>
      </dsp:txXfrm>
    </dsp:sp>
    <dsp:sp modelId="{A437270F-2E24-4D99-9358-0A90F6AE92D1}">
      <dsp:nvSpPr>
        <dsp:cNvPr id="0" name=""/>
        <dsp:cNvSpPr/>
      </dsp:nvSpPr>
      <dsp:spPr>
        <a:xfrm>
          <a:off x="2287302" y="614147"/>
          <a:ext cx="100801" cy="100801"/>
        </a:xfrm>
        <a:prstGeom prst="ellipse">
          <a:avLst/>
        </a:prstGeom>
        <a:solidFill>
          <a:schemeClr val="tx1"/>
        </a:solidFill>
        <a:ln w="3810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28940-DA94-4FBC-B02D-AE034DB17799}">
      <dsp:nvSpPr>
        <dsp:cNvPr id="0" name=""/>
        <dsp:cNvSpPr/>
      </dsp:nvSpPr>
      <dsp:spPr>
        <a:xfrm>
          <a:off x="501237" y="444441"/>
          <a:ext cx="1773647" cy="45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Tiredness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35%</a:t>
          </a:r>
          <a:endParaRPr lang="en-US" sz="1100" kern="1200" noProof="0" dirty="0"/>
        </a:p>
      </dsp:txBody>
      <dsp:txXfrm>
        <a:off x="501237" y="444441"/>
        <a:ext cx="1773647" cy="455659"/>
      </dsp:txXfrm>
    </dsp:sp>
    <dsp:sp modelId="{ECE3E1DA-66E8-4398-8671-9D7A2D90F3F8}">
      <dsp:nvSpPr>
        <dsp:cNvPr id="0" name=""/>
        <dsp:cNvSpPr/>
      </dsp:nvSpPr>
      <dsp:spPr>
        <a:xfrm>
          <a:off x="2359310" y="1219308"/>
          <a:ext cx="100801" cy="100801"/>
        </a:xfrm>
        <a:prstGeom prst="ellipse">
          <a:avLst/>
        </a:prstGeom>
        <a:solidFill>
          <a:schemeClr val="tx1"/>
        </a:solidFill>
        <a:ln w="3810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8AB4A-C73D-418E-B63C-91B5C9771DD4}">
      <dsp:nvSpPr>
        <dsp:cNvPr id="0" name=""/>
        <dsp:cNvSpPr/>
      </dsp:nvSpPr>
      <dsp:spPr>
        <a:xfrm>
          <a:off x="418280" y="1050026"/>
          <a:ext cx="1916334" cy="45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Hormonal Causes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25%</a:t>
          </a:r>
          <a:endParaRPr lang="en-US" sz="1100" kern="1200" noProof="0" dirty="0"/>
        </a:p>
      </dsp:txBody>
      <dsp:txXfrm>
        <a:off x="418280" y="1050026"/>
        <a:ext cx="1916334" cy="455659"/>
      </dsp:txXfrm>
    </dsp:sp>
    <dsp:sp modelId="{05366A97-19E2-4C1E-BDED-13D1134B7E27}">
      <dsp:nvSpPr>
        <dsp:cNvPr id="0" name=""/>
        <dsp:cNvSpPr/>
      </dsp:nvSpPr>
      <dsp:spPr>
        <a:xfrm>
          <a:off x="2323308" y="1824583"/>
          <a:ext cx="100801" cy="100801"/>
        </a:xfrm>
        <a:prstGeom prst="ellipse">
          <a:avLst/>
        </a:prstGeom>
        <a:solidFill>
          <a:schemeClr val="tx1"/>
        </a:solidFill>
        <a:ln w="3810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27C8F-3737-4A7D-8EF7-CF5F74D86320}">
      <dsp:nvSpPr>
        <dsp:cNvPr id="0" name=""/>
        <dsp:cNvSpPr/>
      </dsp:nvSpPr>
      <dsp:spPr>
        <a:xfrm>
          <a:off x="512956" y="1656185"/>
          <a:ext cx="1772489" cy="45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Lack of Sleep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23%</a:t>
          </a:r>
          <a:endParaRPr lang="en-US" sz="1100" kern="1200" noProof="0" dirty="0"/>
        </a:p>
      </dsp:txBody>
      <dsp:txXfrm>
        <a:off x="512956" y="1656185"/>
        <a:ext cx="1772489" cy="455659"/>
      </dsp:txXfrm>
    </dsp:sp>
    <dsp:sp modelId="{04973D2E-7412-4279-8B35-D269C6601060}">
      <dsp:nvSpPr>
        <dsp:cNvPr id="0" name=""/>
        <dsp:cNvSpPr/>
      </dsp:nvSpPr>
      <dsp:spPr>
        <a:xfrm>
          <a:off x="1855255" y="2256630"/>
          <a:ext cx="100801" cy="100801"/>
        </a:xfrm>
        <a:prstGeom prst="ellipse">
          <a:avLst/>
        </a:prstGeom>
        <a:solidFill>
          <a:schemeClr val="tx1"/>
        </a:solidFill>
        <a:ln w="3810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345C5-69A6-4A99-BC26-0313F52B66D7}">
      <dsp:nvSpPr>
        <dsp:cNvPr id="0" name=""/>
        <dsp:cNvSpPr/>
      </dsp:nvSpPr>
      <dsp:spPr>
        <a:xfrm>
          <a:off x="424253" y="2075784"/>
          <a:ext cx="1376138" cy="45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Certain Nutrition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noProof="0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  <a:cs typeface="+mj-cs"/>
            </a:rPr>
            <a:t>11%</a:t>
          </a:r>
          <a:endParaRPr lang="en-US" sz="1100" kern="1200" noProof="0" dirty="0"/>
        </a:p>
      </dsp:txBody>
      <dsp:txXfrm>
        <a:off x="424253" y="2075784"/>
        <a:ext cx="1376138" cy="455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9074-8026-4E43-A568-1C3BD2ECACF1}" type="datetimeFigureOut">
              <a:rPr lang="nl-BE" smtClean="0"/>
              <a:t>17/05/2016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DAF2-D2A2-4A57-B5A8-91368F235A6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452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575D05F-E2C7-442F-9934-3DD0CD364B67}" type="datetimeFigureOut">
              <a:rPr lang="nl-BE"/>
              <a:pPr>
                <a:defRPr/>
              </a:pPr>
              <a:t>17/05/2016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0968F65-18BA-47A6-B790-82F05F7535E6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902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Incidence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4785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 des caractéristiques des différents types de céphalée primaire</a:t>
            </a: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 de migraine :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pharmacien peut effectuer le test avec le patient et lui donner une </a:t>
            </a:r>
            <a:r>
              <a:rPr lang="fr-B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premère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indication s’il souffre de migraine ou d’un autre type de céphalée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9921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Brochure destinée au patient</a:t>
            </a:r>
            <a:endParaRPr lang="en-GB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6119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pharmacien peut remettre au patient un journal de la migraine où consigner, pendant plusieurs mois successifs, le déroulement des crises de migraine et de céphalée.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journal de la migraine donne au patient un aperçu plus clair de la fréquence et de la sévérité des crises. Des schémas peuvent alors être établis.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patient peut présenter son journal lors de sa prochaine visite chez le pharmacien, le médecin ou le spécialiste.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professionnels de la santé disposent ainsi d’un document clair qui peut les aider à poser un diagnostic, à identifier les déclencheurs et à choisir un traitement.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424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756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538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Problem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6952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Impact on family/social life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902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Impact on professional</a:t>
            </a:r>
            <a:r>
              <a:rPr lang="nl-BE" baseline="0" dirty="0" smtClean="0"/>
              <a:t> life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093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Impact on professional</a:t>
            </a:r>
            <a:r>
              <a:rPr lang="nl-BE" baseline="0" dirty="0" smtClean="0"/>
              <a:t> life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325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Information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68F65-18BA-47A6-B790-82F05F7535E6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0321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43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67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5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-36513" y="5229200"/>
            <a:ext cx="9217025" cy="168498"/>
          </a:xfrm>
          <a:prstGeom prst="rect">
            <a:avLst/>
          </a:prstGeom>
          <a:solidFill>
            <a:srgbClr val="67B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xtBox 1"/>
          <p:cNvSpPr txBox="1"/>
          <p:nvPr userDrawn="1"/>
        </p:nvSpPr>
        <p:spPr>
          <a:xfrm>
            <a:off x="445909" y="2348880"/>
            <a:ext cx="8315098" cy="1025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BE" sz="3600" b="0" dirty="0" smtClean="0">
                <a:latin typeface="Century Gothic" pitchFamily="34" charset="0"/>
              </a:rPr>
              <a:t>Migraine, </a:t>
            </a:r>
            <a:r>
              <a:rPr lang="nl-BE" sz="3600" b="0" dirty="0" err="1" smtClean="0">
                <a:latin typeface="Century Gothic" pitchFamily="34" charset="0"/>
              </a:rPr>
              <a:t>reducing</a:t>
            </a:r>
            <a:r>
              <a:rPr lang="nl-BE" sz="3600" b="0" dirty="0" smtClean="0">
                <a:latin typeface="Century Gothic" pitchFamily="34" charset="0"/>
              </a:rPr>
              <a:t> a </a:t>
            </a:r>
            <a:r>
              <a:rPr lang="nl-BE" sz="3600" b="0" dirty="0" err="1" smtClean="0">
                <a:latin typeface="Century Gothic" pitchFamily="34" charset="0"/>
              </a:rPr>
              <a:t>negative</a:t>
            </a:r>
            <a:r>
              <a:rPr lang="nl-BE" sz="3600" b="0" dirty="0" smtClean="0">
                <a:latin typeface="Century Gothic" pitchFamily="34" charset="0"/>
              </a:rPr>
              <a:t> aura </a:t>
            </a:r>
            <a:endParaRPr lang="nl-BE" sz="3600" b="0" baseline="0" dirty="0" smtClean="0"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552"/>
            <a:ext cx="2376264" cy="237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218772" cy="1138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67B346"/>
                </a:solidFill>
                <a:latin typeface="Century Gothic" pitchFamily="34" charset="0"/>
                <a:ea typeface="Gungsuh" pitchFamily="18" charset="-12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36512" y="6716886"/>
            <a:ext cx="9217025" cy="168498"/>
          </a:xfrm>
          <a:prstGeom prst="rect">
            <a:avLst/>
          </a:prstGeom>
          <a:solidFill>
            <a:srgbClr val="67B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552"/>
            <a:ext cx="2376264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58738"/>
            <a:ext cx="8015288" cy="9144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5BB68-D1D9-4E5A-95B4-678BC6A97ED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979712" y="260648"/>
            <a:ext cx="5218772" cy="1138138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67B346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B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552"/>
            <a:ext cx="2376264" cy="237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1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C3A1C-75F9-426B-AA38-FE580B65E8C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218772" cy="1138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67B346"/>
                </a:solidFill>
                <a:latin typeface="Century Gothic" pitchFamily="34" charset="0"/>
                <a:ea typeface="Gungsuh" pitchFamily="18" charset="-127"/>
              </a:defRPr>
            </a:lvl1pPr>
          </a:lstStyle>
          <a:p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552"/>
            <a:ext cx="2376264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A2EBEE-1109-4182-AA30-C12268A44816}" type="datetime1">
              <a:rPr lang="fr-BE" smtClean="0"/>
              <a:t>17-05-16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5D932-F450-4632-9FDF-905B64B91AB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tags" Target="../tags/tag58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2.png"/><Relationship Id="rId2" Type="http://schemas.openxmlformats.org/officeDocument/2006/relationships/tags" Target="../tags/tag57.xml"/><Relationship Id="rId16" Type="http://schemas.microsoft.com/office/2007/relationships/diagramDrawing" Target="../diagrams/drawing2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6.xml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2.xml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tags" Target="../tags/tag59.xml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microsoft.com/office/2007/relationships/hdphoto" Target="../media/hdphoto2.wdp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26" Type="http://schemas.openxmlformats.org/officeDocument/2006/relationships/image" Target="../media/image1.png"/><Relationship Id="rId3" Type="http://schemas.openxmlformats.org/officeDocument/2006/relationships/tags" Target="../tags/tag22.xml"/><Relationship Id="rId21" Type="http://schemas.openxmlformats.org/officeDocument/2006/relationships/tags" Target="../tags/tag40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5" Type="http://schemas.openxmlformats.org/officeDocument/2006/relationships/image" Target="../media/image11.png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0" Type="http://schemas.openxmlformats.org/officeDocument/2006/relationships/tags" Target="../tags/tag39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notesSlide" Target="../notesSlides/notesSlide3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9.xml"/><Relationship Id="rId19" Type="http://schemas.openxmlformats.org/officeDocument/2006/relationships/tags" Target="../tags/tag38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tags" Target="../tags/tag41.xml"/><Relationship Id="rId27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chart" Target="../charts/chart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chart" Target="../charts/chart2.xml"/><Relationship Id="rId5" Type="http://schemas.openxmlformats.org/officeDocument/2006/relationships/tags" Target="../tags/tag46.xml"/><Relationship Id="rId10" Type="http://schemas.openxmlformats.org/officeDocument/2006/relationships/chart" Target="../charts/chart1.xml"/><Relationship Id="rId4" Type="http://schemas.openxmlformats.org/officeDocument/2006/relationships/tags" Target="../tags/tag45.xml"/><Relationship Id="rId9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chart" Target="../charts/chart5.xml"/><Relationship Id="rId5" Type="http://schemas.openxmlformats.org/officeDocument/2006/relationships/tags" Target="../tags/tag53.xml"/><Relationship Id="rId10" Type="http://schemas.openxmlformats.org/officeDocument/2006/relationships/chart" Target="../charts/chart4.xml"/><Relationship Id="rId4" Type="http://schemas.openxmlformats.org/officeDocument/2006/relationships/tags" Target="../tags/tag52.xml"/><Relationship Id="rId9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740" y="5445224"/>
            <a:ext cx="8988756" cy="1285146"/>
            <a:chOff x="47740" y="5445224"/>
            <a:chExt cx="8988756" cy="1285146"/>
          </a:xfrm>
        </p:grpSpPr>
        <p:pic>
          <p:nvPicPr>
            <p:cNvPr id="4" name="Picture 2" descr="I:\BLBPRORGA-Employees\2015\03 Clients\Novartis\04 - Actions\Week van de Migraine\Visuals\Logo Ophaco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11" y="5888218"/>
              <a:ext cx="2376985" cy="709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I:\BLBPRORGA-Employees\2015\03 Clients\Novartis\04 - Actions\Week van de Migraine\Visuals\LOGO_LIGUEBCC[2]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0" y="5445224"/>
              <a:ext cx="1715948" cy="128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I:\BLBPRORGA-Employees\2015\03 Clients\Novartis\04 - Actions\Week van de Migraine\Visuals\APB - Logo CMJN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908" y="5661248"/>
              <a:ext cx="1471588" cy="956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www.gsk.com/assets/img/gsk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661248"/>
            <a:ext cx="1157204" cy="9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57663" y="1387063"/>
            <a:ext cx="4814147" cy="5303654"/>
            <a:chOff x="-457663" y="1387063"/>
            <a:chExt cx="4814147" cy="5303654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1930490"/>
              <a:ext cx="4356484" cy="4760227"/>
              <a:chOff x="0" y="1930490"/>
              <a:chExt cx="4356484" cy="4760227"/>
            </a:xfrm>
          </p:grpSpPr>
          <p:cxnSp>
            <p:nvCxnSpPr>
              <p:cNvPr id="11" name="Gerade Verbindung 2"/>
              <p:cNvCxnSpPr/>
              <p:nvPr>
                <p:custDataLst>
                  <p:tags r:id="rId4"/>
                </p:custDataLst>
              </p:nvPr>
            </p:nvCxnSpPr>
            <p:spPr bwMode="gray">
              <a:xfrm>
                <a:off x="1347731" y="3702717"/>
                <a:ext cx="0" cy="298800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aphicFrame>
            <p:nvGraphicFramePr>
              <p:cNvPr id="5" name="Diagram 4"/>
              <p:cNvGraphicFramePr/>
              <p:nvPr>
                <p:extLst/>
              </p:nvPr>
            </p:nvGraphicFramePr>
            <p:xfrm>
              <a:off x="0" y="1930490"/>
              <a:ext cx="4356484" cy="262829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p:grpSp>
        <p:sp>
          <p:nvSpPr>
            <p:cNvPr id="6" name="Ellipse 116"/>
            <p:cNvSpPr/>
            <p:nvPr>
              <p:custDataLst>
                <p:tags r:id="rId3"/>
              </p:custDataLst>
            </p:nvPr>
          </p:nvSpPr>
          <p:spPr bwMode="gray">
            <a:xfrm rot="170088">
              <a:off x="-457663" y="1387063"/>
              <a:ext cx="3663070" cy="3443284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324000" numCol="1" spcCol="0" rtlCol="0" fromWordArt="0" anchor="b" anchorCtr="0" forceAA="0" compatLnSpc="1">
              <a:prstTxWarp prst="textArchUp">
                <a:avLst>
                  <a:gd name="adj" fmla="val 7698527"/>
                </a:avLst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b="1" dirty="0" smtClean="0">
                  <a:solidFill>
                    <a:srgbClr val="67B346"/>
                  </a:solidFill>
                  <a:latin typeface="Arial" pitchFamily="34" charset="0"/>
                  <a:cs typeface="Arial" pitchFamily="34" charset="0"/>
                </a:rPr>
                <a:t>SYMPTOMS</a:t>
              </a:r>
              <a:endParaRPr lang="en-US" sz="2000" b="1" dirty="0">
                <a:solidFill>
                  <a:srgbClr val="67B34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80420" y="-27384"/>
            <a:ext cx="5800454" cy="6305018"/>
            <a:chOff x="3780420" y="-27384"/>
            <a:chExt cx="5800454" cy="6305018"/>
          </a:xfrm>
        </p:grpSpPr>
        <p:graphicFrame>
          <p:nvGraphicFramePr>
            <p:cNvPr id="3" name="Diagram 2"/>
            <p:cNvGraphicFramePr/>
            <p:nvPr>
              <p:extLst/>
            </p:nvPr>
          </p:nvGraphicFramePr>
          <p:xfrm>
            <a:off x="3780420" y="3226634"/>
            <a:ext cx="5436096" cy="25314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4" name="Ellipse 117"/>
            <p:cNvSpPr/>
            <p:nvPr>
              <p:custDataLst>
                <p:tags r:id="rId1"/>
              </p:custDataLst>
            </p:nvPr>
          </p:nvSpPr>
          <p:spPr bwMode="gray">
            <a:xfrm rot="60000">
              <a:off x="5917804" y="2614566"/>
              <a:ext cx="3663070" cy="366306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324000" numCol="1" spcCol="0" rtlCol="0" fromWordArt="0" anchor="b" anchorCtr="0" forceAA="0" compatLnSpc="1">
              <a:prstTxWarp prst="textArchUp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b="1" dirty="0">
                  <a:solidFill>
                    <a:srgbClr val="67B346"/>
                  </a:solidFill>
                  <a:latin typeface="Arial" pitchFamily="34" charset="0"/>
                  <a:cs typeface="Arial" pitchFamily="34" charset="0"/>
                </a:rPr>
                <a:t>TRIGGERS</a:t>
              </a:r>
            </a:p>
          </p:txBody>
        </p:sp>
        <p:cxnSp>
          <p:nvCxnSpPr>
            <p:cNvPr id="8" name="Gerade Verbindung 2"/>
            <p:cNvCxnSpPr/>
            <p:nvPr>
              <p:custDataLst>
                <p:tags r:id="rId2"/>
              </p:custDataLst>
            </p:nvPr>
          </p:nvCxnSpPr>
          <p:spPr bwMode="gray">
            <a:xfrm>
              <a:off x="7924604" y="-27384"/>
              <a:ext cx="0" cy="298800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812360" y="692696"/>
            <a:ext cx="216024" cy="5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218772" cy="1138138"/>
          </a:xfrm>
        </p:spPr>
        <p:txBody>
          <a:bodyPr>
            <a:normAutofit fontScale="90000"/>
          </a:bodyPr>
          <a:lstStyle/>
          <a:p>
            <a:r>
              <a:rPr lang="en-US" dirty="0"/>
              <a:t>45% of migraine patients </a:t>
            </a:r>
            <a:r>
              <a:rPr lang="en-US" dirty="0" smtClean="0"/>
              <a:t>look for </a:t>
            </a:r>
            <a:r>
              <a:rPr lang="en-US" dirty="0"/>
              <a:t>information about </a:t>
            </a:r>
            <a:r>
              <a:rPr lang="en-US" dirty="0" smtClean="0"/>
              <a:t>symptoms</a:t>
            </a:r>
            <a:r>
              <a:rPr lang="en-US" dirty="0"/>
              <a:t>.</a:t>
            </a:r>
            <a:r>
              <a:rPr lang="en-US" dirty="0" smtClean="0"/>
              <a:t>  </a:t>
            </a:r>
            <a:r>
              <a:rPr lang="en-US" dirty="0"/>
              <a:t>58% of the </a:t>
            </a:r>
            <a:r>
              <a:rPr lang="en-US" dirty="0" smtClean="0"/>
              <a:t>triggers</a:t>
            </a:r>
            <a:r>
              <a:rPr lang="en-US" dirty="0"/>
              <a:t/>
            </a:r>
            <a:br>
              <a:rPr lang="en-US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586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dow_migra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0"/>
            <a:ext cx="774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69" y="4725144"/>
            <a:ext cx="8208912" cy="1872208"/>
          </a:xfrm>
        </p:spPr>
        <p:txBody>
          <a:bodyPr>
            <a:normAutofit fontScale="90000"/>
          </a:bodyPr>
          <a:lstStyle/>
          <a:p>
            <a:r>
              <a:rPr lang="nl-BE" sz="3100" dirty="0" smtClean="0">
                <a:solidFill>
                  <a:schemeClr val="tx1"/>
                </a:solidFill>
              </a:rPr>
              <a:t>Dr. Jan </a:t>
            </a:r>
            <a:r>
              <a:rPr lang="nl-BE" sz="3100" dirty="0" err="1" smtClean="0">
                <a:solidFill>
                  <a:schemeClr val="tx1"/>
                </a:solidFill>
              </a:rPr>
              <a:t>Versijpt</a:t>
            </a:r>
            <a:r>
              <a:rPr lang="nl-BE" sz="3100" dirty="0" smtClean="0">
                <a:solidFill>
                  <a:schemeClr val="tx1"/>
                </a:solidFill>
              </a:rPr>
              <a:t/>
            </a:r>
            <a:br>
              <a:rPr lang="nl-BE" sz="3100" dirty="0" smtClean="0">
                <a:solidFill>
                  <a:schemeClr val="tx1"/>
                </a:solidFill>
              </a:rPr>
            </a:br>
            <a:r>
              <a:rPr lang="nl-BE" sz="2200" b="0" dirty="0" err="1" smtClean="0">
                <a:solidFill>
                  <a:schemeClr val="tx1"/>
                </a:solidFill>
              </a:rPr>
              <a:t>Department</a:t>
            </a:r>
            <a:r>
              <a:rPr lang="nl-BE" sz="2200" b="0" dirty="0" smtClean="0">
                <a:solidFill>
                  <a:schemeClr val="tx1"/>
                </a:solidFill>
              </a:rPr>
              <a:t> </a:t>
            </a:r>
            <a:r>
              <a:rPr lang="nl-BE" sz="2200" b="0" dirty="0">
                <a:solidFill>
                  <a:schemeClr val="tx1"/>
                </a:solidFill>
              </a:rPr>
              <a:t>of </a:t>
            </a:r>
            <a:r>
              <a:rPr lang="nl-BE" sz="2200" b="0" dirty="0" err="1">
                <a:solidFill>
                  <a:schemeClr val="tx1"/>
                </a:solidFill>
              </a:rPr>
              <a:t>Neurology</a:t>
            </a:r>
            <a:r>
              <a:rPr lang="nl-BE" sz="2200" b="0" dirty="0">
                <a:solidFill>
                  <a:schemeClr val="tx1"/>
                </a:solidFill>
              </a:rPr>
              <a:t/>
            </a:r>
            <a:br>
              <a:rPr lang="nl-BE" sz="2200" b="0" dirty="0">
                <a:solidFill>
                  <a:schemeClr val="tx1"/>
                </a:solidFill>
              </a:rPr>
            </a:br>
            <a:r>
              <a:rPr lang="nl-BE" sz="2200" b="0" dirty="0" smtClean="0">
                <a:solidFill>
                  <a:schemeClr val="tx1"/>
                </a:solidFill>
              </a:rPr>
              <a:t>UZ Brussels</a:t>
            </a:r>
            <a:r>
              <a:rPr lang="nl-BE" dirty="0" smtClean="0"/>
              <a:t/>
            </a:r>
            <a:br>
              <a:rPr lang="nl-BE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97444" y="2358008"/>
            <a:ext cx="7162988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dirty="0" smtClean="0">
                <a:solidFill>
                  <a:srgbClr val="67B346"/>
                </a:solidFill>
              </a:rPr>
              <a:t>Migraine</a:t>
            </a:r>
          </a:p>
          <a:p>
            <a:endParaRPr lang="nl-BE" dirty="0">
              <a:solidFill>
                <a:srgbClr val="67B346"/>
              </a:solidFill>
            </a:endParaRPr>
          </a:p>
          <a:p>
            <a:r>
              <a:rPr lang="nl-BE" b="0" dirty="0" err="1">
                <a:solidFill>
                  <a:srgbClr val="67B346"/>
                </a:solidFill>
              </a:rPr>
              <a:t>S</a:t>
            </a:r>
            <a:r>
              <a:rPr lang="nl-BE" b="0" dirty="0" err="1" smtClean="0">
                <a:solidFill>
                  <a:srgbClr val="67B346"/>
                </a:solidFill>
              </a:rPr>
              <a:t>ymptoms</a:t>
            </a:r>
            <a:r>
              <a:rPr lang="nl-BE" b="0" dirty="0" smtClean="0">
                <a:solidFill>
                  <a:srgbClr val="67B346"/>
                </a:solidFill>
              </a:rPr>
              <a:t> </a:t>
            </a:r>
            <a:r>
              <a:rPr lang="nl-BE" b="0" dirty="0" err="1" smtClean="0">
                <a:solidFill>
                  <a:srgbClr val="67B346"/>
                </a:solidFill>
              </a:rPr>
              <a:t>and</a:t>
            </a:r>
            <a:r>
              <a:rPr lang="nl-BE" b="0" dirty="0" smtClean="0">
                <a:solidFill>
                  <a:srgbClr val="67B346"/>
                </a:solidFill>
              </a:rPr>
              <a:t> </a:t>
            </a:r>
            <a:r>
              <a:rPr lang="nl-BE" b="0" dirty="0" smtClean="0">
                <a:solidFill>
                  <a:srgbClr val="67B346"/>
                </a:solidFill>
              </a:rPr>
              <a:t>triggers</a:t>
            </a:r>
            <a:endParaRPr lang="nl-BE" b="0" dirty="0" smtClean="0">
              <a:solidFill>
                <a:srgbClr val="67B346"/>
              </a:solidFill>
            </a:endParaRPr>
          </a:p>
          <a:p>
            <a:endParaRPr lang="nl-BE" dirty="0">
              <a:solidFill>
                <a:srgbClr val="67B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ja-JP" sz="3600" b="1" dirty="0" smtClean="0">
                <a:solidFill>
                  <a:srgbClr val="67B346"/>
                </a:solidFill>
                <a:latin typeface="Century Gothic" pitchFamily="34" charset="0"/>
                <a:ea typeface="Gungsuh" pitchFamily="18" charset="-127"/>
              </a:rPr>
              <a:t>Definition</a:t>
            </a:r>
            <a:endParaRPr lang="nl-NL" sz="3600" b="1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Arial" charset="0"/>
              <a:buNone/>
            </a:pPr>
            <a:r>
              <a:rPr lang="en-GB" altLang="ja-JP" sz="1400" dirty="0" smtClean="0">
                <a:latin typeface="Century Gothic" pitchFamily="34" charset="0"/>
                <a:ea typeface="Gungsuh" pitchFamily="18" charset="-127"/>
              </a:rPr>
              <a:t>DEFINITION MIGRAINE 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None/>
            </a:pPr>
            <a:r>
              <a:rPr lang="en-GB" altLang="ja-JP" sz="1400" dirty="0" smtClean="0">
                <a:solidFill>
                  <a:srgbClr val="67B346"/>
                </a:solidFill>
                <a:latin typeface="Century Gothic" pitchFamily="34" charset="0"/>
                <a:ea typeface="Gungsuh" pitchFamily="18" charset="-127"/>
              </a:rPr>
              <a:t>&gt; criteria IHS: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en-GB" altLang="ja-JP" sz="1400" b="1" dirty="0" smtClean="0">
              <a:latin typeface="Century Gothic" pitchFamily="34" charset="0"/>
            </a:endParaRPr>
          </a:p>
          <a:p>
            <a:pPr marL="457200" indent="-457200" eaLnBrk="1" hangingPunct="1">
              <a:lnSpc>
                <a:spcPct val="150000"/>
              </a:lnSpc>
              <a:buFont typeface="Arial" charset="0"/>
              <a:buAutoNum type="alphaUcPeriod"/>
            </a:pPr>
            <a:r>
              <a:rPr lang="nl-NL" sz="1400" dirty="0" smtClean="0">
                <a:latin typeface="Century Gothic" pitchFamily="34" charset="0"/>
              </a:rPr>
              <a:t>At </a:t>
            </a:r>
            <a:r>
              <a:rPr lang="nl-NL" sz="1400" dirty="0" err="1" smtClean="0">
                <a:latin typeface="Century Gothic" pitchFamily="34" charset="0"/>
              </a:rPr>
              <a:t>least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b="1" dirty="0" smtClean="0">
                <a:latin typeface="Century Gothic" pitchFamily="34" charset="0"/>
              </a:rPr>
              <a:t>5 attacks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fulfilling</a:t>
            </a:r>
            <a:r>
              <a:rPr lang="nl-NL" sz="1400" dirty="0" smtClean="0">
                <a:latin typeface="Century Gothic" pitchFamily="34" charset="0"/>
              </a:rPr>
              <a:t> criteria B-D </a:t>
            </a:r>
          </a:p>
          <a:p>
            <a:pPr marL="457200" indent="-457200" eaLnBrk="1" hangingPunct="1">
              <a:lnSpc>
                <a:spcPct val="150000"/>
              </a:lnSpc>
              <a:buFont typeface="Arial" charset="0"/>
              <a:buAutoNum type="alphaUcPeriod"/>
            </a:pPr>
            <a:r>
              <a:rPr lang="nl-NL" sz="1400" dirty="0" err="1" smtClean="0">
                <a:latin typeface="Century Gothic" pitchFamily="34" charset="0"/>
              </a:rPr>
              <a:t>Headache</a:t>
            </a:r>
            <a:r>
              <a:rPr lang="nl-NL" sz="1400" dirty="0" smtClean="0">
                <a:latin typeface="Century Gothic" pitchFamily="34" charset="0"/>
              </a:rPr>
              <a:t> attacks </a:t>
            </a:r>
            <a:r>
              <a:rPr lang="nl-NL" sz="1400" dirty="0" err="1" smtClean="0">
                <a:latin typeface="Century Gothic" pitchFamily="34" charset="0"/>
              </a:rPr>
              <a:t>lasting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b="1" dirty="0" smtClean="0">
                <a:latin typeface="Century Gothic" pitchFamily="34" charset="0"/>
              </a:rPr>
              <a:t>4-72 </a:t>
            </a:r>
            <a:r>
              <a:rPr lang="nl-NL" sz="1400" b="1" dirty="0" err="1" smtClean="0">
                <a:latin typeface="Century Gothic" pitchFamily="34" charset="0"/>
              </a:rPr>
              <a:t>hours</a:t>
            </a:r>
            <a:r>
              <a:rPr lang="nl-NL" sz="1400" dirty="0" smtClean="0">
                <a:latin typeface="Century Gothic" pitchFamily="34" charset="0"/>
              </a:rPr>
              <a:t> (</a:t>
            </a:r>
            <a:r>
              <a:rPr lang="nl-NL" sz="1400" dirty="0" err="1" smtClean="0">
                <a:latin typeface="Century Gothic" pitchFamily="34" charset="0"/>
              </a:rPr>
              <a:t>untreated</a:t>
            </a:r>
            <a:r>
              <a:rPr lang="nl-NL" sz="1400" dirty="0" smtClean="0">
                <a:latin typeface="Century Gothic" pitchFamily="34" charset="0"/>
              </a:rPr>
              <a:t> or </a:t>
            </a:r>
            <a:r>
              <a:rPr lang="nl-NL" sz="1400" dirty="0" err="1" smtClean="0">
                <a:latin typeface="Century Gothic" pitchFamily="34" charset="0"/>
              </a:rPr>
              <a:t>unsuccessfully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treated</a:t>
            </a:r>
            <a:r>
              <a:rPr lang="nl-NL" sz="1400" dirty="0" smtClean="0">
                <a:latin typeface="Century Gothic" pitchFamily="34" charset="0"/>
              </a:rPr>
              <a:t>)</a:t>
            </a:r>
          </a:p>
          <a:p>
            <a:pPr marL="457200" indent="-457200" eaLnBrk="1" hangingPunct="1">
              <a:lnSpc>
                <a:spcPct val="150000"/>
              </a:lnSpc>
              <a:buFont typeface="Arial" charset="0"/>
              <a:buAutoNum type="alphaUcPeriod"/>
            </a:pPr>
            <a:r>
              <a:rPr lang="nl-NL" sz="1400" dirty="0" err="1" smtClean="0">
                <a:latin typeface="Century Gothic" pitchFamily="34" charset="0"/>
              </a:rPr>
              <a:t>Headache</a:t>
            </a:r>
            <a:r>
              <a:rPr lang="nl-NL" sz="1400" dirty="0" smtClean="0">
                <a:latin typeface="Century Gothic" pitchFamily="34" charset="0"/>
              </a:rPr>
              <a:t> has at </a:t>
            </a:r>
            <a:r>
              <a:rPr lang="nl-NL" sz="1400" dirty="0" err="1" smtClean="0">
                <a:latin typeface="Century Gothic" pitchFamily="34" charset="0"/>
              </a:rPr>
              <a:t>least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two</a:t>
            </a:r>
            <a:r>
              <a:rPr lang="nl-NL" sz="1400" dirty="0" smtClean="0">
                <a:latin typeface="Century Gothic" pitchFamily="34" charset="0"/>
              </a:rPr>
              <a:t> of the </a:t>
            </a:r>
            <a:r>
              <a:rPr lang="nl-NL" sz="1400" dirty="0" err="1" smtClean="0">
                <a:latin typeface="Century Gothic" pitchFamily="34" charset="0"/>
              </a:rPr>
              <a:t>following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b="1" dirty="0" err="1" smtClean="0">
                <a:latin typeface="Century Gothic" pitchFamily="34" charset="0"/>
              </a:rPr>
              <a:t>characteristics</a:t>
            </a:r>
            <a:r>
              <a:rPr lang="nl-NL" sz="1400" dirty="0" smtClean="0">
                <a:latin typeface="Century Gothic" pitchFamily="34" charset="0"/>
              </a:rPr>
              <a:t>:</a:t>
            </a:r>
          </a:p>
          <a:p>
            <a:pPr marL="1676400" lvl="3" indent="-3048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nl-NL" sz="1400" dirty="0" err="1" smtClean="0">
                <a:latin typeface="Century Gothic" pitchFamily="34" charset="0"/>
              </a:rPr>
              <a:t>Unilateral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location</a:t>
            </a:r>
            <a:endParaRPr lang="nl-NL" sz="1400" dirty="0" smtClean="0">
              <a:latin typeface="Century Gothic" pitchFamily="34" charset="0"/>
            </a:endParaRPr>
          </a:p>
          <a:p>
            <a:pPr marL="1676400" lvl="3" indent="-3048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nl-NL" sz="1400" dirty="0" err="1" smtClean="0">
                <a:latin typeface="Century Gothic" pitchFamily="34" charset="0"/>
              </a:rPr>
              <a:t>Pulsating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quality</a:t>
            </a:r>
            <a:endParaRPr lang="nl-NL" sz="1400" dirty="0" smtClean="0">
              <a:latin typeface="Century Gothic" pitchFamily="34" charset="0"/>
            </a:endParaRPr>
          </a:p>
          <a:p>
            <a:pPr marL="1676400" lvl="3" indent="-3048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nl-NL" sz="1400" dirty="0" smtClean="0">
                <a:latin typeface="Century Gothic" pitchFamily="34" charset="0"/>
              </a:rPr>
              <a:t>Moderate or severe </a:t>
            </a:r>
            <a:r>
              <a:rPr lang="nl-NL" sz="1400" dirty="0" err="1" smtClean="0">
                <a:latin typeface="Century Gothic" pitchFamily="34" charset="0"/>
              </a:rPr>
              <a:t>pain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intensity</a:t>
            </a:r>
            <a:endParaRPr lang="nl-NL" sz="1400" dirty="0" smtClean="0">
              <a:latin typeface="Century Gothic" pitchFamily="34" charset="0"/>
            </a:endParaRPr>
          </a:p>
          <a:p>
            <a:pPr marL="1676400" lvl="3" indent="-3048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nl-NL" sz="1400" dirty="0" err="1" smtClean="0">
                <a:latin typeface="Century Gothic" pitchFamily="34" charset="0"/>
              </a:rPr>
              <a:t>Aggravation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by</a:t>
            </a:r>
            <a:r>
              <a:rPr lang="nl-NL" sz="1400" dirty="0" smtClean="0">
                <a:latin typeface="Century Gothic" pitchFamily="34" charset="0"/>
              </a:rPr>
              <a:t> or </a:t>
            </a:r>
            <a:r>
              <a:rPr lang="nl-NL" sz="1400" dirty="0" err="1" smtClean="0">
                <a:latin typeface="Century Gothic" pitchFamily="34" charset="0"/>
              </a:rPr>
              <a:t>causing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avoidance</a:t>
            </a:r>
            <a:r>
              <a:rPr lang="nl-NL" sz="1400" dirty="0" smtClean="0">
                <a:latin typeface="Century Gothic" pitchFamily="34" charset="0"/>
              </a:rPr>
              <a:t> of routine </a:t>
            </a:r>
            <a:r>
              <a:rPr lang="nl-NL" sz="1400" dirty="0" err="1" smtClean="0">
                <a:latin typeface="Century Gothic" pitchFamily="34" charset="0"/>
              </a:rPr>
              <a:t>physical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activity</a:t>
            </a:r>
            <a:r>
              <a:rPr lang="nl-NL" sz="1400" dirty="0" smtClean="0">
                <a:latin typeface="Century Gothic" pitchFamily="34" charset="0"/>
              </a:rPr>
              <a:t> </a:t>
            </a:r>
            <a:br>
              <a:rPr lang="nl-NL" sz="1400" dirty="0" smtClean="0">
                <a:latin typeface="Century Gothic" pitchFamily="34" charset="0"/>
              </a:rPr>
            </a:br>
            <a:r>
              <a:rPr lang="nl-NL" sz="1400" dirty="0" smtClean="0">
                <a:latin typeface="Century Gothic" pitchFamily="34" charset="0"/>
              </a:rPr>
              <a:t>(e.g. </a:t>
            </a:r>
            <a:r>
              <a:rPr lang="nl-NL" sz="1400" dirty="0" err="1" smtClean="0">
                <a:latin typeface="Century Gothic" pitchFamily="34" charset="0"/>
              </a:rPr>
              <a:t>walking</a:t>
            </a:r>
            <a:r>
              <a:rPr lang="nl-NL" sz="1400" dirty="0" smtClean="0">
                <a:latin typeface="Century Gothic" pitchFamily="34" charset="0"/>
              </a:rPr>
              <a:t> or </a:t>
            </a:r>
            <a:r>
              <a:rPr lang="nl-NL" sz="1400" dirty="0" err="1" smtClean="0">
                <a:latin typeface="Century Gothic" pitchFamily="34" charset="0"/>
              </a:rPr>
              <a:t>climbing</a:t>
            </a:r>
            <a:r>
              <a:rPr lang="nl-NL" sz="1400" dirty="0" smtClean="0">
                <a:latin typeface="Century Gothic" pitchFamily="34" charset="0"/>
              </a:rPr>
              <a:t> </a:t>
            </a:r>
            <a:r>
              <a:rPr lang="nl-NL" sz="1400" dirty="0" err="1" smtClean="0">
                <a:latin typeface="Century Gothic" pitchFamily="34" charset="0"/>
              </a:rPr>
              <a:t>stairs</a:t>
            </a:r>
            <a:r>
              <a:rPr lang="nl-NL" sz="1400" dirty="0" smtClean="0">
                <a:latin typeface="Century Gothic" pitchFamily="34" charset="0"/>
              </a:rPr>
              <a:t>)</a:t>
            </a:r>
          </a:p>
          <a:p>
            <a:pPr marL="457200" indent="-457200" eaLnBrk="1" hangingPunct="1">
              <a:lnSpc>
                <a:spcPct val="150000"/>
              </a:lnSpc>
              <a:buFont typeface="Arial" charset="0"/>
              <a:buNone/>
            </a:pPr>
            <a:r>
              <a:rPr lang="en-US" sz="1400" dirty="0" smtClean="0">
                <a:latin typeface="Century Gothic" pitchFamily="34" charset="0"/>
              </a:rPr>
              <a:t>D.</a:t>
            </a:r>
            <a:r>
              <a:rPr lang="en-US" sz="1400" b="1" dirty="0" smtClean="0">
                <a:latin typeface="Century Gothic" pitchFamily="34" charset="0"/>
              </a:rPr>
              <a:t>   During headache </a:t>
            </a:r>
            <a:r>
              <a:rPr lang="en-US" sz="1400" dirty="0" smtClean="0">
                <a:latin typeface="Century Gothic" pitchFamily="34" charset="0"/>
              </a:rPr>
              <a:t>at least one of the following </a:t>
            </a:r>
            <a:r>
              <a:rPr lang="en-US" sz="1400" b="1" dirty="0" smtClean="0">
                <a:latin typeface="Century Gothic" pitchFamily="34" charset="0"/>
              </a:rPr>
              <a:t>characteristics</a:t>
            </a:r>
            <a:r>
              <a:rPr lang="en-US" sz="1400" dirty="0" smtClean="0">
                <a:latin typeface="Century Gothic" pitchFamily="34" charset="0"/>
              </a:rPr>
              <a:t>:</a:t>
            </a:r>
          </a:p>
          <a:p>
            <a:pPr marL="1257300" lvl="2" indent="-342900" eaLnBrk="1" hangingPunct="1">
              <a:lnSpc>
                <a:spcPct val="150000"/>
              </a:lnSpc>
              <a:buFont typeface="Arial" charset="0"/>
              <a:buAutoNum type="arabicPeriod"/>
            </a:pPr>
            <a:r>
              <a:rPr lang="en-US" sz="1400" dirty="0" smtClean="0">
                <a:latin typeface="Century Gothic" pitchFamily="34" charset="0"/>
              </a:rPr>
              <a:t>Nausea and/or vomiting </a:t>
            </a:r>
          </a:p>
          <a:p>
            <a:pPr marL="1257300" lvl="2" indent="-342900" eaLnBrk="1" hangingPunct="1">
              <a:lnSpc>
                <a:spcPct val="150000"/>
              </a:lnSpc>
              <a:buFont typeface="Arial" charset="0"/>
              <a:buAutoNum type="arabicPeriod"/>
            </a:pPr>
            <a:r>
              <a:rPr lang="en-US" sz="1400" dirty="0" smtClean="0">
                <a:latin typeface="Century Gothic" pitchFamily="34" charset="0"/>
              </a:rPr>
              <a:t>Photophobia and </a:t>
            </a:r>
            <a:r>
              <a:rPr lang="en-US" sz="1400" dirty="0" err="1" smtClean="0">
                <a:latin typeface="Century Gothic" pitchFamily="34" charset="0"/>
              </a:rPr>
              <a:t>phonophobia</a:t>
            </a:r>
            <a:endParaRPr lang="en-US" sz="1400" dirty="0" smtClean="0">
              <a:latin typeface="Century Gothic" pitchFamily="34" charset="0"/>
            </a:endParaRPr>
          </a:p>
          <a:p>
            <a:pPr marL="457200" indent="-457200" eaLnBrk="1" hangingPunct="1">
              <a:lnSpc>
                <a:spcPct val="150000"/>
              </a:lnSpc>
              <a:buFont typeface="Arial" charset="0"/>
              <a:buNone/>
            </a:pPr>
            <a:r>
              <a:rPr lang="en-US" sz="1400" dirty="0" smtClean="0">
                <a:latin typeface="Century Gothic" pitchFamily="34" charset="0"/>
              </a:rPr>
              <a:t>E.</a:t>
            </a:r>
            <a:r>
              <a:rPr lang="en-US" sz="1400" b="1" dirty="0" smtClean="0">
                <a:latin typeface="Century Gothic" pitchFamily="34" charset="0"/>
              </a:rPr>
              <a:t>   Not attributed to another disorder </a:t>
            </a:r>
          </a:p>
          <a:p>
            <a:pPr marL="1676400" lvl="3" indent="-304800" eaLnBrk="1" hangingPunct="1">
              <a:lnSpc>
                <a:spcPct val="90000"/>
              </a:lnSpc>
              <a:buFont typeface="Arial" charset="0"/>
              <a:buAutoNum type="arabicPeriod"/>
            </a:pPr>
            <a:endParaRPr lang="nl-NL" sz="1400" dirty="0" smtClean="0"/>
          </a:p>
          <a:p>
            <a:pPr marL="457200" indent="-457200">
              <a:lnSpc>
                <a:spcPct val="90000"/>
              </a:lnSpc>
            </a:pPr>
            <a:endParaRPr lang="nl-NL" sz="1600" dirty="0" smtClean="0"/>
          </a:p>
        </p:txBody>
      </p:sp>
    </p:spTree>
    <p:extLst>
      <p:ext uri="{BB962C8B-B14F-4D97-AF65-F5344CB8AC3E}">
        <p14:creationId xmlns:p14="http://schemas.microsoft.com/office/powerpoint/2010/main" val="3995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2362200" y="2209800"/>
            <a:ext cx="7620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216068" name="Group 4"/>
          <p:cNvGrpSpPr>
            <a:grpSpLocks/>
          </p:cNvGrpSpPr>
          <p:nvPr/>
        </p:nvGrpSpPr>
        <p:grpSpPr bwMode="auto">
          <a:xfrm>
            <a:off x="1447800" y="3009900"/>
            <a:ext cx="7162800" cy="3238500"/>
            <a:chOff x="144" y="1176"/>
            <a:chExt cx="5432" cy="2376"/>
          </a:xfrm>
        </p:grpSpPr>
        <p:sp>
          <p:nvSpPr>
            <p:cNvPr id="216104" name="Freeform 5"/>
            <p:cNvSpPr>
              <a:spLocks/>
            </p:cNvSpPr>
            <p:nvPr/>
          </p:nvSpPr>
          <p:spPr bwMode="auto">
            <a:xfrm>
              <a:off x="1968" y="1176"/>
              <a:ext cx="2006" cy="1176"/>
            </a:xfrm>
            <a:custGeom>
              <a:avLst/>
              <a:gdLst>
                <a:gd name="T0" fmla="*/ 0 w 2006"/>
                <a:gd name="T1" fmla="*/ 1068 h 1176"/>
                <a:gd name="T2" fmla="*/ 156 w 2006"/>
                <a:gd name="T3" fmla="*/ 996 h 1176"/>
                <a:gd name="T4" fmla="*/ 288 w 2006"/>
                <a:gd name="T5" fmla="*/ 852 h 1176"/>
                <a:gd name="T6" fmla="*/ 420 w 2006"/>
                <a:gd name="T7" fmla="*/ 648 h 1176"/>
                <a:gd name="T8" fmla="*/ 576 w 2006"/>
                <a:gd name="T9" fmla="*/ 456 h 1176"/>
                <a:gd name="T10" fmla="*/ 648 w 2006"/>
                <a:gd name="T11" fmla="*/ 360 h 1176"/>
                <a:gd name="T12" fmla="*/ 816 w 2006"/>
                <a:gd name="T13" fmla="*/ 228 h 1176"/>
                <a:gd name="T14" fmla="*/ 996 w 2006"/>
                <a:gd name="T15" fmla="*/ 120 h 1176"/>
                <a:gd name="T16" fmla="*/ 1236 w 2006"/>
                <a:gd name="T17" fmla="*/ 24 h 1176"/>
                <a:gd name="T18" fmla="*/ 1368 w 2006"/>
                <a:gd name="T19" fmla="*/ 0 h 1176"/>
                <a:gd name="T20" fmla="*/ 1500 w 2006"/>
                <a:gd name="T21" fmla="*/ 24 h 1176"/>
                <a:gd name="T22" fmla="*/ 1668 w 2006"/>
                <a:gd name="T23" fmla="*/ 72 h 1176"/>
                <a:gd name="T24" fmla="*/ 1788 w 2006"/>
                <a:gd name="T25" fmla="*/ 180 h 1176"/>
                <a:gd name="T26" fmla="*/ 1896 w 2006"/>
                <a:gd name="T27" fmla="*/ 312 h 1176"/>
                <a:gd name="T28" fmla="*/ 1932 w 2006"/>
                <a:gd name="T29" fmla="*/ 420 h 1176"/>
                <a:gd name="T30" fmla="*/ 1980 w 2006"/>
                <a:gd name="T31" fmla="*/ 648 h 1176"/>
                <a:gd name="T32" fmla="*/ 1992 w 2006"/>
                <a:gd name="T33" fmla="*/ 840 h 1176"/>
                <a:gd name="T34" fmla="*/ 2004 w 2006"/>
                <a:gd name="T35" fmla="*/ 960 h 1176"/>
                <a:gd name="T36" fmla="*/ 2004 w 2006"/>
                <a:gd name="T37" fmla="*/ 1176 h 11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6"/>
                <a:gd name="T58" fmla="*/ 0 h 1176"/>
                <a:gd name="T59" fmla="*/ 2006 w 2006"/>
                <a:gd name="T60" fmla="*/ 1176 h 117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6" h="1176">
                  <a:moveTo>
                    <a:pt x="0" y="1068"/>
                  </a:moveTo>
                  <a:cubicBezTo>
                    <a:pt x="54" y="1050"/>
                    <a:pt x="108" y="1032"/>
                    <a:pt x="156" y="996"/>
                  </a:cubicBezTo>
                  <a:cubicBezTo>
                    <a:pt x="204" y="960"/>
                    <a:pt x="244" y="910"/>
                    <a:pt x="288" y="852"/>
                  </a:cubicBezTo>
                  <a:cubicBezTo>
                    <a:pt x="332" y="794"/>
                    <a:pt x="372" y="714"/>
                    <a:pt x="420" y="648"/>
                  </a:cubicBezTo>
                  <a:cubicBezTo>
                    <a:pt x="468" y="582"/>
                    <a:pt x="538" y="504"/>
                    <a:pt x="576" y="456"/>
                  </a:cubicBezTo>
                  <a:cubicBezTo>
                    <a:pt x="614" y="408"/>
                    <a:pt x="608" y="398"/>
                    <a:pt x="648" y="360"/>
                  </a:cubicBezTo>
                  <a:cubicBezTo>
                    <a:pt x="688" y="322"/>
                    <a:pt x="758" y="268"/>
                    <a:pt x="816" y="228"/>
                  </a:cubicBezTo>
                  <a:cubicBezTo>
                    <a:pt x="874" y="188"/>
                    <a:pt x="926" y="154"/>
                    <a:pt x="996" y="120"/>
                  </a:cubicBezTo>
                  <a:cubicBezTo>
                    <a:pt x="1066" y="86"/>
                    <a:pt x="1174" y="44"/>
                    <a:pt x="1236" y="24"/>
                  </a:cubicBezTo>
                  <a:cubicBezTo>
                    <a:pt x="1298" y="4"/>
                    <a:pt x="1324" y="0"/>
                    <a:pt x="1368" y="0"/>
                  </a:cubicBezTo>
                  <a:cubicBezTo>
                    <a:pt x="1412" y="0"/>
                    <a:pt x="1450" y="12"/>
                    <a:pt x="1500" y="24"/>
                  </a:cubicBezTo>
                  <a:cubicBezTo>
                    <a:pt x="1550" y="36"/>
                    <a:pt x="1620" y="46"/>
                    <a:pt x="1668" y="72"/>
                  </a:cubicBezTo>
                  <a:cubicBezTo>
                    <a:pt x="1716" y="98"/>
                    <a:pt x="1750" y="140"/>
                    <a:pt x="1788" y="180"/>
                  </a:cubicBezTo>
                  <a:cubicBezTo>
                    <a:pt x="1826" y="220"/>
                    <a:pt x="1872" y="272"/>
                    <a:pt x="1896" y="312"/>
                  </a:cubicBezTo>
                  <a:cubicBezTo>
                    <a:pt x="1920" y="352"/>
                    <a:pt x="1918" y="364"/>
                    <a:pt x="1932" y="420"/>
                  </a:cubicBezTo>
                  <a:cubicBezTo>
                    <a:pt x="1946" y="476"/>
                    <a:pt x="1970" y="578"/>
                    <a:pt x="1980" y="648"/>
                  </a:cubicBezTo>
                  <a:cubicBezTo>
                    <a:pt x="1990" y="718"/>
                    <a:pt x="1988" y="788"/>
                    <a:pt x="1992" y="840"/>
                  </a:cubicBezTo>
                  <a:cubicBezTo>
                    <a:pt x="1996" y="892"/>
                    <a:pt x="2002" y="904"/>
                    <a:pt x="2004" y="960"/>
                  </a:cubicBezTo>
                  <a:cubicBezTo>
                    <a:pt x="2006" y="1016"/>
                    <a:pt x="2004" y="1144"/>
                    <a:pt x="2004" y="1176"/>
                  </a:cubicBezTo>
                </a:path>
              </a:pathLst>
            </a:custGeom>
            <a:gradFill rotWithShape="0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28575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grpSp>
          <p:nvGrpSpPr>
            <p:cNvPr id="216105" name="Group 6"/>
            <p:cNvGrpSpPr>
              <a:grpSpLocks/>
            </p:cNvGrpSpPr>
            <p:nvPr/>
          </p:nvGrpSpPr>
          <p:grpSpPr bwMode="auto">
            <a:xfrm>
              <a:off x="144" y="3024"/>
              <a:ext cx="5432" cy="528"/>
              <a:chOff x="144" y="2400"/>
              <a:chExt cx="5432" cy="528"/>
            </a:xfrm>
          </p:grpSpPr>
          <p:sp>
            <p:nvSpPr>
              <p:cNvPr id="216136" name="Line 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7" name="Freeform 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8" name="Freeform 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9" name="Freeform 1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6106" name="Group 11"/>
            <p:cNvGrpSpPr>
              <a:grpSpLocks/>
            </p:cNvGrpSpPr>
            <p:nvPr/>
          </p:nvGrpSpPr>
          <p:grpSpPr bwMode="auto">
            <a:xfrm>
              <a:off x="144" y="2880"/>
              <a:ext cx="5432" cy="528"/>
              <a:chOff x="144" y="2400"/>
              <a:chExt cx="5432" cy="528"/>
            </a:xfrm>
          </p:grpSpPr>
          <p:sp>
            <p:nvSpPr>
              <p:cNvPr id="216132" name="Line 12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3" name="Freeform 13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4" name="Freeform 14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5" name="Freeform 15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6107" name="Group 16"/>
            <p:cNvGrpSpPr>
              <a:grpSpLocks/>
            </p:cNvGrpSpPr>
            <p:nvPr/>
          </p:nvGrpSpPr>
          <p:grpSpPr bwMode="auto">
            <a:xfrm>
              <a:off x="144" y="2688"/>
              <a:ext cx="5432" cy="576"/>
              <a:chOff x="144" y="2400"/>
              <a:chExt cx="5432" cy="528"/>
            </a:xfrm>
          </p:grpSpPr>
          <p:sp>
            <p:nvSpPr>
              <p:cNvPr id="216128" name="Line 1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29" name="Freeform 1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0" name="Freeform 1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31" name="Freeform 2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6108" name="Group 21"/>
            <p:cNvGrpSpPr>
              <a:grpSpLocks/>
            </p:cNvGrpSpPr>
            <p:nvPr/>
          </p:nvGrpSpPr>
          <p:grpSpPr bwMode="auto">
            <a:xfrm>
              <a:off x="144" y="2544"/>
              <a:ext cx="5432" cy="576"/>
              <a:chOff x="144" y="2400"/>
              <a:chExt cx="5432" cy="528"/>
            </a:xfrm>
          </p:grpSpPr>
          <p:sp>
            <p:nvSpPr>
              <p:cNvPr id="216124" name="Line 22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25" name="Freeform 23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26" name="Freeform 24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27" name="Freeform 25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6109" name="Group 26"/>
            <p:cNvGrpSpPr>
              <a:grpSpLocks/>
            </p:cNvGrpSpPr>
            <p:nvPr/>
          </p:nvGrpSpPr>
          <p:grpSpPr bwMode="auto">
            <a:xfrm>
              <a:off x="144" y="2400"/>
              <a:ext cx="5432" cy="576"/>
              <a:chOff x="144" y="2400"/>
              <a:chExt cx="5432" cy="528"/>
            </a:xfrm>
          </p:grpSpPr>
          <p:sp>
            <p:nvSpPr>
              <p:cNvPr id="216120" name="Line 2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21" name="Freeform 2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22" name="Freeform 2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23" name="Freeform 3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6110" name="Group 31"/>
            <p:cNvGrpSpPr>
              <a:grpSpLocks/>
            </p:cNvGrpSpPr>
            <p:nvPr/>
          </p:nvGrpSpPr>
          <p:grpSpPr bwMode="auto">
            <a:xfrm>
              <a:off x="144" y="2256"/>
              <a:ext cx="5432" cy="576"/>
              <a:chOff x="144" y="2400"/>
              <a:chExt cx="5432" cy="528"/>
            </a:xfrm>
          </p:grpSpPr>
          <p:sp>
            <p:nvSpPr>
              <p:cNvPr id="216116" name="Line 32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17" name="Freeform 33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18" name="Freeform 34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19" name="Freeform 35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6111" name="Group 36"/>
            <p:cNvGrpSpPr>
              <a:grpSpLocks/>
            </p:cNvGrpSpPr>
            <p:nvPr/>
          </p:nvGrpSpPr>
          <p:grpSpPr bwMode="auto">
            <a:xfrm>
              <a:off x="144" y="2112"/>
              <a:ext cx="5432" cy="576"/>
              <a:chOff x="144" y="2400"/>
              <a:chExt cx="5432" cy="528"/>
            </a:xfrm>
          </p:grpSpPr>
          <p:sp>
            <p:nvSpPr>
              <p:cNvPr id="216112" name="Line 3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13" name="Freeform 3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14" name="Freeform 3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6115" name="Freeform 4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sp>
        <p:nvSpPr>
          <p:cNvPr id="216069" name="Rectangle 41"/>
          <p:cNvSpPr>
            <a:spLocks noChangeArrowheads="1"/>
          </p:cNvSpPr>
          <p:nvPr/>
        </p:nvSpPr>
        <p:spPr bwMode="auto">
          <a:xfrm>
            <a:off x="3124200" y="2209800"/>
            <a:ext cx="6096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6070" name="Rectangle 42"/>
          <p:cNvSpPr>
            <a:spLocks noChangeArrowheads="1"/>
          </p:cNvSpPr>
          <p:nvPr/>
        </p:nvSpPr>
        <p:spPr bwMode="auto">
          <a:xfrm>
            <a:off x="3733800" y="2209800"/>
            <a:ext cx="28194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6071" name="Rectangle 43"/>
          <p:cNvSpPr>
            <a:spLocks noChangeArrowheads="1"/>
          </p:cNvSpPr>
          <p:nvPr/>
        </p:nvSpPr>
        <p:spPr bwMode="auto">
          <a:xfrm>
            <a:off x="6553200" y="2209800"/>
            <a:ext cx="9144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6072" name="Rectangle 44"/>
          <p:cNvSpPr>
            <a:spLocks noChangeArrowheads="1"/>
          </p:cNvSpPr>
          <p:nvPr/>
        </p:nvSpPr>
        <p:spPr bwMode="auto">
          <a:xfrm>
            <a:off x="7467600" y="2209800"/>
            <a:ext cx="11430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6073" name="Rectangle 45"/>
          <p:cNvSpPr>
            <a:spLocks noChangeArrowheads="1"/>
          </p:cNvSpPr>
          <p:nvPr/>
        </p:nvSpPr>
        <p:spPr bwMode="auto">
          <a:xfrm>
            <a:off x="1447800" y="2209800"/>
            <a:ext cx="9144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1295400" y="2362200"/>
            <a:ext cx="1219200" cy="1908175"/>
            <a:chOff x="816" y="1488"/>
            <a:chExt cx="768" cy="1202"/>
          </a:xfrm>
        </p:grpSpPr>
        <p:sp>
          <p:nvSpPr>
            <p:cNvPr id="216100" name="Text Box 47"/>
            <p:cNvSpPr txBox="1">
              <a:spLocks noChangeArrowheads="1"/>
            </p:cNvSpPr>
            <p:nvPr/>
          </p:nvSpPr>
          <p:spPr bwMode="auto">
            <a:xfrm>
              <a:off x="1116" y="1488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I</a:t>
              </a:r>
              <a:endParaRPr lang="nl-NL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16101" name="Line 48"/>
            <p:cNvSpPr>
              <a:spLocks noChangeShapeType="1"/>
            </p:cNvSpPr>
            <p:nvPr/>
          </p:nvSpPr>
          <p:spPr bwMode="auto">
            <a:xfrm>
              <a:off x="1200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102" name="Rectangle 49"/>
            <p:cNvSpPr>
              <a:spLocks noChangeArrowheads="1"/>
            </p:cNvSpPr>
            <p:nvPr/>
          </p:nvSpPr>
          <p:spPr bwMode="auto">
            <a:xfrm>
              <a:off x="816" y="2352"/>
              <a:ext cx="76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103" name="Text Box 50"/>
            <p:cNvSpPr txBox="1">
              <a:spLocks noChangeArrowheads="1"/>
            </p:cNvSpPr>
            <p:nvPr/>
          </p:nvSpPr>
          <p:spPr bwMode="auto">
            <a:xfrm>
              <a:off x="959" y="2322"/>
              <a:ext cx="5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u="sng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Normal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NL" altLang="nl-BE" sz="16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99059" name="Text Box 51"/>
          <p:cNvSpPr txBox="1">
            <a:spLocks noChangeArrowheads="1"/>
          </p:cNvSpPr>
          <p:nvPr/>
        </p:nvSpPr>
        <p:spPr bwMode="auto">
          <a:xfrm>
            <a:off x="1771650" y="23622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9060" name="Text Box 52"/>
          <p:cNvSpPr txBox="1">
            <a:spLocks noChangeArrowheads="1"/>
          </p:cNvSpPr>
          <p:nvPr/>
        </p:nvSpPr>
        <p:spPr bwMode="auto">
          <a:xfrm>
            <a:off x="2559050" y="2362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II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467544" y="2362200"/>
            <a:ext cx="4572003" cy="2667000"/>
            <a:chOff x="288" y="1488"/>
            <a:chExt cx="2880" cy="1680"/>
          </a:xfrm>
        </p:grpSpPr>
        <p:sp>
          <p:nvSpPr>
            <p:cNvPr id="216096" name="Rectangle 54"/>
            <p:cNvSpPr>
              <a:spLocks noChangeArrowheads="1"/>
            </p:cNvSpPr>
            <p:nvPr/>
          </p:nvSpPr>
          <p:spPr bwMode="auto">
            <a:xfrm>
              <a:off x="288" y="2352"/>
              <a:ext cx="2880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97" name="Line 55"/>
            <p:cNvSpPr>
              <a:spLocks noChangeShapeType="1"/>
            </p:cNvSpPr>
            <p:nvPr/>
          </p:nvSpPr>
          <p:spPr bwMode="auto">
            <a:xfrm>
              <a:off x="1728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98" name="Text Box 56"/>
            <p:cNvSpPr txBox="1">
              <a:spLocks noChangeArrowheads="1"/>
            </p:cNvSpPr>
            <p:nvPr/>
          </p:nvSpPr>
          <p:spPr bwMode="auto">
            <a:xfrm>
              <a:off x="592" y="2340"/>
              <a:ext cx="2274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400" u="sng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Prodromal</a:t>
              </a:r>
              <a:r>
                <a:rPr lang="fr-BE" altLang="nl-BE" sz="1400" u="sng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 phase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fatigue (72%), concentration </a:t>
              </a: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difficulties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 (51%),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 neck pain (50%), </a:t>
              </a: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mood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 changes,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food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 </a:t>
              </a: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craving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, </a:t>
              </a: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yawning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,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intolerance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 to light and </a:t>
              </a: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sound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, </a:t>
              </a: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fluid</a:t>
              </a:r>
              <a:r>
                <a:rPr lang="fr-BE" altLang="nl-BE" sz="1400" dirty="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 </a:t>
              </a:r>
              <a:r>
                <a:rPr lang="fr-BE" altLang="nl-BE" sz="1400" dirty="0" err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retention</a:t>
              </a:r>
              <a:endParaRPr lang="nl-NL" altLang="nl-BE" sz="1400" dirty="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16099" name="Text Box 57"/>
            <p:cNvSpPr txBox="1">
              <a:spLocks noChangeArrowheads="1"/>
            </p:cNvSpPr>
            <p:nvPr/>
          </p:nvSpPr>
          <p:spPr bwMode="auto">
            <a:xfrm>
              <a:off x="1612" y="1488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II</a:t>
              </a:r>
              <a:endParaRPr lang="nl-NL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99066" name="Text Box 58"/>
          <p:cNvSpPr txBox="1">
            <a:spLocks noChangeArrowheads="1"/>
          </p:cNvSpPr>
          <p:nvPr/>
        </p:nvSpPr>
        <p:spPr bwMode="auto">
          <a:xfrm>
            <a:off x="3200400" y="2362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III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2362201" y="2348880"/>
            <a:ext cx="2133602" cy="2362200"/>
            <a:chOff x="912" y="96"/>
            <a:chExt cx="1344" cy="1488"/>
          </a:xfrm>
        </p:grpSpPr>
        <p:sp>
          <p:nvSpPr>
            <p:cNvPr id="216092" name="Line 60"/>
            <p:cNvSpPr>
              <a:spLocks noChangeShapeType="1"/>
            </p:cNvSpPr>
            <p:nvPr/>
          </p:nvSpPr>
          <p:spPr bwMode="auto">
            <a:xfrm>
              <a:off x="1584" y="43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93" name="Rectangle 61"/>
            <p:cNvSpPr>
              <a:spLocks noChangeArrowheads="1"/>
            </p:cNvSpPr>
            <p:nvPr/>
          </p:nvSpPr>
          <p:spPr bwMode="auto">
            <a:xfrm>
              <a:off x="912" y="960"/>
              <a:ext cx="134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94" name="Text Box 62"/>
            <p:cNvSpPr txBox="1">
              <a:spLocks noChangeArrowheads="1"/>
            </p:cNvSpPr>
            <p:nvPr/>
          </p:nvSpPr>
          <p:spPr bwMode="auto">
            <a:xfrm>
              <a:off x="1000" y="962"/>
              <a:ext cx="116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u="sng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Aura</a:t>
              </a:r>
              <a:endParaRPr lang="fr-BE" altLang="nl-BE" sz="12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NL" altLang="nl-BE" sz="12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visual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NL" altLang="nl-BE" sz="12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unilateral tingling (&gt; hand)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NL" altLang="nl-BE" sz="12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speech problems</a:t>
              </a:r>
            </a:p>
          </p:txBody>
        </p:sp>
        <p:sp>
          <p:nvSpPr>
            <p:cNvPr id="216095" name="Text Box 63"/>
            <p:cNvSpPr txBox="1">
              <a:spLocks noChangeArrowheads="1"/>
            </p:cNvSpPr>
            <p:nvPr/>
          </p:nvSpPr>
          <p:spPr bwMode="auto">
            <a:xfrm>
              <a:off x="1440" y="96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III</a:t>
              </a:r>
              <a:endParaRPr lang="nl-NL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2489202" y="6324600"/>
            <a:ext cx="544513" cy="479425"/>
            <a:chOff x="1580" y="3984"/>
            <a:chExt cx="343" cy="192"/>
          </a:xfrm>
        </p:grpSpPr>
        <p:sp>
          <p:nvSpPr>
            <p:cNvPr id="216090" name="Rectangle 65"/>
            <p:cNvSpPr>
              <a:spLocks noChangeArrowheads="1"/>
            </p:cNvSpPr>
            <p:nvPr/>
          </p:nvSpPr>
          <p:spPr bwMode="auto">
            <a:xfrm>
              <a:off x="1584" y="3984"/>
              <a:ext cx="336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91" name="Text Box 66"/>
            <p:cNvSpPr txBox="1">
              <a:spLocks noChangeArrowheads="1"/>
            </p:cNvSpPr>
            <p:nvPr/>
          </p:nvSpPr>
          <p:spPr bwMode="auto">
            <a:xfrm>
              <a:off x="1580" y="4003"/>
              <a:ext cx="343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2-48h</a:t>
              </a:r>
              <a:endParaRPr lang="nl-NL" altLang="nl-BE" sz="1200" smtClean="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3119438" y="6324600"/>
            <a:ext cx="3036887" cy="498475"/>
            <a:chOff x="1966" y="3984"/>
            <a:chExt cx="850" cy="195"/>
          </a:xfrm>
        </p:grpSpPr>
        <p:sp>
          <p:nvSpPr>
            <p:cNvPr id="216088" name="Rectangle 68"/>
            <p:cNvSpPr>
              <a:spLocks noChangeArrowheads="1"/>
            </p:cNvSpPr>
            <p:nvPr/>
          </p:nvSpPr>
          <p:spPr bwMode="auto">
            <a:xfrm>
              <a:off x="1994" y="3984"/>
              <a:ext cx="336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89" name="Text Box 69"/>
            <p:cNvSpPr txBox="1">
              <a:spLocks noChangeArrowheads="1"/>
            </p:cNvSpPr>
            <p:nvPr/>
          </p:nvSpPr>
          <p:spPr bwMode="auto">
            <a:xfrm>
              <a:off x="1966" y="4000"/>
              <a:ext cx="85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           10-60’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 </a:t>
              </a:r>
              <a:r>
                <a:rPr lang="fr-BE" altLang="nl-BE" sz="105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&lt;1h between III&amp;IV</a:t>
              </a:r>
              <a:endParaRPr lang="nl-NL" altLang="nl-BE" sz="1200" smtClean="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2411413" y="2057400"/>
            <a:ext cx="609600" cy="304800"/>
            <a:chOff x="1628" y="3696"/>
            <a:chExt cx="267" cy="192"/>
          </a:xfrm>
        </p:grpSpPr>
        <p:sp>
          <p:nvSpPr>
            <p:cNvPr id="216086" name="Rectangle 71"/>
            <p:cNvSpPr>
              <a:spLocks noChangeArrowheads="1"/>
            </p:cNvSpPr>
            <p:nvPr/>
          </p:nvSpPr>
          <p:spPr bwMode="auto">
            <a:xfrm>
              <a:off x="1640" y="3696"/>
              <a:ext cx="241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87" name="Text Box 72"/>
            <p:cNvSpPr txBox="1">
              <a:spLocks noChangeArrowheads="1"/>
            </p:cNvSpPr>
            <p:nvPr/>
          </p:nvSpPr>
          <p:spPr bwMode="auto">
            <a:xfrm>
              <a:off x="1628" y="3730"/>
              <a:ext cx="26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000" b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20-60%</a:t>
              </a:r>
              <a:endParaRPr lang="nl-NL" altLang="nl-BE" sz="1000" b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132138" y="2057400"/>
            <a:ext cx="606425" cy="304800"/>
            <a:chOff x="1628" y="3696"/>
            <a:chExt cx="268" cy="192"/>
          </a:xfrm>
        </p:grpSpPr>
        <p:sp>
          <p:nvSpPr>
            <p:cNvPr id="216084" name="Rectangle 74"/>
            <p:cNvSpPr>
              <a:spLocks noChangeArrowheads="1"/>
            </p:cNvSpPr>
            <p:nvPr/>
          </p:nvSpPr>
          <p:spPr bwMode="auto">
            <a:xfrm>
              <a:off x="1640" y="3696"/>
              <a:ext cx="241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16085" name="Text Box 75"/>
            <p:cNvSpPr txBox="1">
              <a:spLocks noChangeArrowheads="1"/>
            </p:cNvSpPr>
            <p:nvPr/>
          </p:nvSpPr>
          <p:spPr bwMode="auto">
            <a:xfrm>
              <a:off x="1628" y="3730"/>
              <a:ext cx="26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000" b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15-20%</a:t>
              </a:r>
              <a:endParaRPr lang="nl-NL" altLang="nl-BE" sz="1000" b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7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ja-JP" sz="3600" b="1" dirty="0" smtClean="0">
                <a:solidFill>
                  <a:srgbClr val="67B346"/>
                </a:solidFill>
                <a:latin typeface="Century Gothic" pitchFamily="34" charset="0"/>
                <a:ea typeface="Gungsuh" pitchFamily="18" charset="-127"/>
              </a:rPr>
              <a:t>Progress</a:t>
            </a:r>
            <a:endParaRPr lang="nl-NL" sz="3600" b="1" dirty="0" smtClean="0">
              <a:solidFill>
                <a:srgbClr val="67B346"/>
              </a:solidFill>
              <a:latin typeface="Century Gothic" pitchFamily="34" charset="0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40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59" grpId="0" autoUpdateAnimBg="0"/>
      <p:bldP spid="299060" grpId="0" autoUpdateAnimBg="0"/>
      <p:bldP spid="29906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3" descr="IMG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3137" r="2092" b="2092"/>
          <a:stretch>
            <a:fillRect/>
          </a:stretch>
        </p:blipFill>
        <p:spPr bwMode="auto">
          <a:xfrm>
            <a:off x="186384" y="1504156"/>
            <a:ext cx="2665413" cy="1776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8" name="Picture 6" descr="IMG000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3137" r="6233" b="3137"/>
          <a:stretch>
            <a:fillRect/>
          </a:stretch>
        </p:blipFill>
        <p:spPr bwMode="auto">
          <a:xfrm>
            <a:off x="4700970" y="1504156"/>
            <a:ext cx="3581400" cy="25336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9" name="Picture 7" descr="IMG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2092" r="2092" b="3137"/>
          <a:stretch>
            <a:fillRect/>
          </a:stretch>
        </p:blipFill>
        <p:spPr bwMode="auto">
          <a:xfrm>
            <a:off x="5580063" y="4622378"/>
            <a:ext cx="2667000" cy="17589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59907"/>
            <a:ext cx="4189413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12570" cy="5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8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43" y="4011613"/>
            <a:ext cx="414972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0" name="Picture 7"/>
          <p:cNvSpPr>
            <a:spLocks noChangeAspect="1" noChangeArrowheads="1"/>
          </p:cNvSpPr>
          <p:nvPr/>
        </p:nvSpPr>
        <p:spPr bwMode="auto">
          <a:xfrm>
            <a:off x="179388" y="115888"/>
            <a:ext cx="5113337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21914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43" y="244475"/>
            <a:ext cx="5113337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9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2" y="1883048"/>
            <a:ext cx="3059112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76B01"/>
                  </a:outerShdw>
                </a:effectLst>
              </a14:hiddenEffects>
            </a:ext>
          </a:extLst>
        </p:spPr>
      </p:pic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42" y="1449660"/>
            <a:ext cx="36385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4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428328"/>
            <a:ext cx="4791075" cy="4953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07816"/>
            <a:ext cx="3846513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76B0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3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7" descr="http://coverthink.com/wp-content/uploads/2012/10/intermediair-magaz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0"/>
            <a:ext cx="5106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2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dow_migra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0"/>
            <a:ext cx="7747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97444" y="2358008"/>
            <a:ext cx="651491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dirty="0" err="1" smtClean="0">
                <a:solidFill>
                  <a:srgbClr val="67B346"/>
                </a:solidFill>
              </a:rPr>
              <a:t>Introduction</a:t>
            </a:r>
            <a:endParaRPr lang="nl-BE" dirty="0" smtClean="0">
              <a:solidFill>
                <a:srgbClr val="67B346"/>
              </a:solidFill>
            </a:endParaRPr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669" y="4725144"/>
            <a:ext cx="8208912" cy="1872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sz="3100" dirty="0" smtClean="0">
                <a:solidFill>
                  <a:schemeClr val="tx1"/>
                </a:solidFill>
              </a:rPr>
              <a:t>Marc-Henry </a:t>
            </a:r>
            <a:r>
              <a:rPr lang="nl-BE" sz="3100" dirty="0" err="1" smtClean="0">
                <a:solidFill>
                  <a:schemeClr val="tx1"/>
                </a:solidFill>
              </a:rPr>
              <a:t>Cornély</a:t>
            </a:r>
            <a:endParaRPr lang="nl-BE" sz="3100" dirty="0" smtClean="0">
              <a:solidFill>
                <a:schemeClr val="tx1"/>
              </a:solidFill>
            </a:endParaRPr>
          </a:p>
          <a:p>
            <a:r>
              <a:rPr lang="nl-BE" sz="3200" b="0" dirty="0" err="1" smtClean="0">
                <a:solidFill>
                  <a:schemeClr val="tx1"/>
                </a:solidFill>
              </a:rPr>
              <a:t>Ophaco</a:t>
            </a:r>
            <a:endParaRPr lang="en-US" sz="3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2362200" y="2209800"/>
            <a:ext cx="7620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1447800" y="3009900"/>
            <a:ext cx="7162800" cy="3238500"/>
            <a:chOff x="144" y="1176"/>
            <a:chExt cx="5432" cy="2376"/>
          </a:xfrm>
        </p:grpSpPr>
        <p:sp>
          <p:nvSpPr>
            <p:cNvPr id="228403" name="Freeform 5"/>
            <p:cNvSpPr>
              <a:spLocks/>
            </p:cNvSpPr>
            <p:nvPr/>
          </p:nvSpPr>
          <p:spPr bwMode="auto">
            <a:xfrm>
              <a:off x="1968" y="1176"/>
              <a:ext cx="2006" cy="1176"/>
            </a:xfrm>
            <a:custGeom>
              <a:avLst/>
              <a:gdLst>
                <a:gd name="T0" fmla="*/ 0 w 2006"/>
                <a:gd name="T1" fmla="*/ 1068 h 1176"/>
                <a:gd name="T2" fmla="*/ 156 w 2006"/>
                <a:gd name="T3" fmla="*/ 996 h 1176"/>
                <a:gd name="T4" fmla="*/ 288 w 2006"/>
                <a:gd name="T5" fmla="*/ 852 h 1176"/>
                <a:gd name="T6" fmla="*/ 420 w 2006"/>
                <a:gd name="T7" fmla="*/ 648 h 1176"/>
                <a:gd name="T8" fmla="*/ 576 w 2006"/>
                <a:gd name="T9" fmla="*/ 456 h 1176"/>
                <a:gd name="T10" fmla="*/ 648 w 2006"/>
                <a:gd name="T11" fmla="*/ 360 h 1176"/>
                <a:gd name="T12" fmla="*/ 816 w 2006"/>
                <a:gd name="T13" fmla="*/ 228 h 1176"/>
                <a:gd name="T14" fmla="*/ 996 w 2006"/>
                <a:gd name="T15" fmla="*/ 120 h 1176"/>
                <a:gd name="T16" fmla="*/ 1236 w 2006"/>
                <a:gd name="T17" fmla="*/ 24 h 1176"/>
                <a:gd name="T18" fmla="*/ 1368 w 2006"/>
                <a:gd name="T19" fmla="*/ 0 h 1176"/>
                <a:gd name="T20" fmla="*/ 1500 w 2006"/>
                <a:gd name="T21" fmla="*/ 24 h 1176"/>
                <a:gd name="T22" fmla="*/ 1668 w 2006"/>
                <a:gd name="T23" fmla="*/ 72 h 1176"/>
                <a:gd name="T24" fmla="*/ 1788 w 2006"/>
                <a:gd name="T25" fmla="*/ 180 h 1176"/>
                <a:gd name="T26" fmla="*/ 1896 w 2006"/>
                <a:gd name="T27" fmla="*/ 312 h 1176"/>
                <a:gd name="T28" fmla="*/ 1932 w 2006"/>
                <a:gd name="T29" fmla="*/ 420 h 1176"/>
                <a:gd name="T30" fmla="*/ 1980 w 2006"/>
                <a:gd name="T31" fmla="*/ 648 h 1176"/>
                <a:gd name="T32" fmla="*/ 1992 w 2006"/>
                <a:gd name="T33" fmla="*/ 840 h 1176"/>
                <a:gd name="T34" fmla="*/ 2004 w 2006"/>
                <a:gd name="T35" fmla="*/ 960 h 1176"/>
                <a:gd name="T36" fmla="*/ 2004 w 2006"/>
                <a:gd name="T37" fmla="*/ 1176 h 11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6"/>
                <a:gd name="T58" fmla="*/ 0 h 1176"/>
                <a:gd name="T59" fmla="*/ 2006 w 2006"/>
                <a:gd name="T60" fmla="*/ 1176 h 117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6" h="1176">
                  <a:moveTo>
                    <a:pt x="0" y="1068"/>
                  </a:moveTo>
                  <a:cubicBezTo>
                    <a:pt x="54" y="1050"/>
                    <a:pt x="108" y="1032"/>
                    <a:pt x="156" y="996"/>
                  </a:cubicBezTo>
                  <a:cubicBezTo>
                    <a:pt x="204" y="960"/>
                    <a:pt x="244" y="910"/>
                    <a:pt x="288" y="852"/>
                  </a:cubicBezTo>
                  <a:cubicBezTo>
                    <a:pt x="332" y="794"/>
                    <a:pt x="372" y="714"/>
                    <a:pt x="420" y="648"/>
                  </a:cubicBezTo>
                  <a:cubicBezTo>
                    <a:pt x="468" y="582"/>
                    <a:pt x="538" y="504"/>
                    <a:pt x="576" y="456"/>
                  </a:cubicBezTo>
                  <a:cubicBezTo>
                    <a:pt x="614" y="408"/>
                    <a:pt x="608" y="398"/>
                    <a:pt x="648" y="360"/>
                  </a:cubicBezTo>
                  <a:cubicBezTo>
                    <a:pt x="688" y="322"/>
                    <a:pt x="758" y="268"/>
                    <a:pt x="816" y="228"/>
                  </a:cubicBezTo>
                  <a:cubicBezTo>
                    <a:pt x="874" y="188"/>
                    <a:pt x="926" y="154"/>
                    <a:pt x="996" y="120"/>
                  </a:cubicBezTo>
                  <a:cubicBezTo>
                    <a:pt x="1066" y="86"/>
                    <a:pt x="1174" y="44"/>
                    <a:pt x="1236" y="24"/>
                  </a:cubicBezTo>
                  <a:cubicBezTo>
                    <a:pt x="1298" y="4"/>
                    <a:pt x="1324" y="0"/>
                    <a:pt x="1368" y="0"/>
                  </a:cubicBezTo>
                  <a:cubicBezTo>
                    <a:pt x="1412" y="0"/>
                    <a:pt x="1450" y="12"/>
                    <a:pt x="1500" y="24"/>
                  </a:cubicBezTo>
                  <a:cubicBezTo>
                    <a:pt x="1550" y="36"/>
                    <a:pt x="1620" y="46"/>
                    <a:pt x="1668" y="72"/>
                  </a:cubicBezTo>
                  <a:cubicBezTo>
                    <a:pt x="1716" y="98"/>
                    <a:pt x="1750" y="140"/>
                    <a:pt x="1788" y="180"/>
                  </a:cubicBezTo>
                  <a:cubicBezTo>
                    <a:pt x="1826" y="220"/>
                    <a:pt x="1872" y="272"/>
                    <a:pt x="1896" y="312"/>
                  </a:cubicBezTo>
                  <a:cubicBezTo>
                    <a:pt x="1920" y="352"/>
                    <a:pt x="1918" y="364"/>
                    <a:pt x="1932" y="420"/>
                  </a:cubicBezTo>
                  <a:cubicBezTo>
                    <a:pt x="1946" y="476"/>
                    <a:pt x="1970" y="578"/>
                    <a:pt x="1980" y="648"/>
                  </a:cubicBezTo>
                  <a:cubicBezTo>
                    <a:pt x="1990" y="718"/>
                    <a:pt x="1988" y="788"/>
                    <a:pt x="1992" y="840"/>
                  </a:cubicBezTo>
                  <a:cubicBezTo>
                    <a:pt x="1996" y="892"/>
                    <a:pt x="2002" y="904"/>
                    <a:pt x="2004" y="960"/>
                  </a:cubicBezTo>
                  <a:cubicBezTo>
                    <a:pt x="2006" y="1016"/>
                    <a:pt x="2004" y="1144"/>
                    <a:pt x="2004" y="1176"/>
                  </a:cubicBezTo>
                </a:path>
              </a:pathLst>
            </a:custGeom>
            <a:gradFill rotWithShape="0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28575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grpSp>
          <p:nvGrpSpPr>
            <p:cNvPr id="228404" name="Group 6"/>
            <p:cNvGrpSpPr>
              <a:grpSpLocks/>
            </p:cNvGrpSpPr>
            <p:nvPr/>
          </p:nvGrpSpPr>
          <p:grpSpPr bwMode="auto">
            <a:xfrm>
              <a:off x="144" y="3024"/>
              <a:ext cx="5432" cy="528"/>
              <a:chOff x="144" y="2400"/>
              <a:chExt cx="5432" cy="528"/>
            </a:xfrm>
          </p:grpSpPr>
          <p:sp>
            <p:nvSpPr>
              <p:cNvPr id="228435" name="Line 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36" name="Freeform 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37" name="Freeform 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38" name="Freeform 1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28405" name="Group 11"/>
            <p:cNvGrpSpPr>
              <a:grpSpLocks/>
            </p:cNvGrpSpPr>
            <p:nvPr/>
          </p:nvGrpSpPr>
          <p:grpSpPr bwMode="auto">
            <a:xfrm>
              <a:off x="144" y="2880"/>
              <a:ext cx="5432" cy="528"/>
              <a:chOff x="144" y="2400"/>
              <a:chExt cx="5432" cy="528"/>
            </a:xfrm>
          </p:grpSpPr>
          <p:sp>
            <p:nvSpPr>
              <p:cNvPr id="228431" name="Line 12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32" name="Freeform 13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33" name="Freeform 14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34" name="Freeform 15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28406" name="Group 16"/>
            <p:cNvGrpSpPr>
              <a:grpSpLocks/>
            </p:cNvGrpSpPr>
            <p:nvPr/>
          </p:nvGrpSpPr>
          <p:grpSpPr bwMode="auto">
            <a:xfrm>
              <a:off x="144" y="2688"/>
              <a:ext cx="5432" cy="576"/>
              <a:chOff x="144" y="2400"/>
              <a:chExt cx="5432" cy="528"/>
            </a:xfrm>
          </p:grpSpPr>
          <p:sp>
            <p:nvSpPr>
              <p:cNvPr id="228427" name="Line 1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8" name="Freeform 1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9" name="Freeform 1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30" name="Freeform 2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28407" name="Group 21"/>
            <p:cNvGrpSpPr>
              <a:grpSpLocks/>
            </p:cNvGrpSpPr>
            <p:nvPr/>
          </p:nvGrpSpPr>
          <p:grpSpPr bwMode="auto">
            <a:xfrm>
              <a:off x="144" y="2544"/>
              <a:ext cx="5432" cy="576"/>
              <a:chOff x="144" y="2400"/>
              <a:chExt cx="5432" cy="528"/>
            </a:xfrm>
          </p:grpSpPr>
          <p:sp>
            <p:nvSpPr>
              <p:cNvPr id="228423" name="Line 22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4" name="Freeform 23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5" name="Freeform 24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6" name="Freeform 25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28408" name="Group 26"/>
            <p:cNvGrpSpPr>
              <a:grpSpLocks/>
            </p:cNvGrpSpPr>
            <p:nvPr/>
          </p:nvGrpSpPr>
          <p:grpSpPr bwMode="auto">
            <a:xfrm>
              <a:off x="144" y="2400"/>
              <a:ext cx="5432" cy="576"/>
              <a:chOff x="144" y="2400"/>
              <a:chExt cx="5432" cy="528"/>
            </a:xfrm>
          </p:grpSpPr>
          <p:sp>
            <p:nvSpPr>
              <p:cNvPr id="228419" name="Line 2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0" name="Freeform 2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1" name="Freeform 2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22" name="Freeform 3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28409" name="Group 31"/>
            <p:cNvGrpSpPr>
              <a:grpSpLocks/>
            </p:cNvGrpSpPr>
            <p:nvPr/>
          </p:nvGrpSpPr>
          <p:grpSpPr bwMode="auto">
            <a:xfrm>
              <a:off x="144" y="2256"/>
              <a:ext cx="5432" cy="576"/>
              <a:chOff x="144" y="2400"/>
              <a:chExt cx="5432" cy="528"/>
            </a:xfrm>
          </p:grpSpPr>
          <p:sp>
            <p:nvSpPr>
              <p:cNvPr id="228415" name="Line 32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16" name="Freeform 33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17" name="Freeform 34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18" name="Freeform 35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28410" name="Group 36"/>
            <p:cNvGrpSpPr>
              <a:grpSpLocks/>
            </p:cNvGrpSpPr>
            <p:nvPr/>
          </p:nvGrpSpPr>
          <p:grpSpPr bwMode="auto">
            <a:xfrm>
              <a:off x="144" y="2112"/>
              <a:ext cx="5432" cy="576"/>
              <a:chOff x="144" y="2400"/>
              <a:chExt cx="5432" cy="528"/>
            </a:xfrm>
          </p:grpSpPr>
          <p:sp>
            <p:nvSpPr>
              <p:cNvPr id="228411" name="Line 37"/>
              <p:cNvSpPr>
                <a:spLocks noChangeShapeType="1"/>
              </p:cNvSpPr>
              <p:nvPr/>
            </p:nvSpPr>
            <p:spPr bwMode="auto">
              <a:xfrm>
                <a:off x="144" y="2880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12" name="Freeform 38"/>
              <p:cNvSpPr>
                <a:spLocks/>
              </p:cNvSpPr>
              <p:nvPr/>
            </p:nvSpPr>
            <p:spPr bwMode="auto">
              <a:xfrm>
                <a:off x="816" y="2784"/>
                <a:ext cx="576" cy="96"/>
              </a:xfrm>
              <a:custGeom>
                <a:avLst/>
                <a:gdLst>
                  <a:gd name="T0" fmla="*/ 0 w 576"/>
                  <a:gd name="T1" fmla="*/ 0 h 384"/>
                  <a:gd name="T2" fmla="*/ 288 w 576"/>
                  <a:gd name="T3" fmla="*/ 0 h 384"/>
                  <a:gd name="T4" fmla="*/ 576 w 57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384"/>
                  <a:gd name="T11" fmla="*/ 576 w 57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384">
                    <a:moveTo>
                      <a:pt x="0" y="384"/>
                    </a:moveTo>
                    <a:cubicBezTo>
                      <a:pt x="96" y="344"/>
                      <a:pt x="192" y="304"/>
                      <a:pt x="288" y="240"/>
                    </a:cubicBezTo>
                    <a:cubicBezTo>
                      <a:pt x="384" y="176"/>
                      <a:pt x="536" y="56"/>
                      <a:pt x="576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13" name="Freeform 39"/>
              <p:cNvSpPr>
                <a:spLocks/>
              </p:cNvSpPr>
              <p:nvPr/>
            </p:nvSpPr>
            <p:spPr bwMode="auto">
              <a:xfrm>
                <a:off x="1392" y="2688"/>
                <a:ext cx="192" cy="96"/>
              </a:xfrm>
              <a:custGeom>
                <a:avLst/>
                <a:gdLst>
                  <a:gd name="T0" fmla="*/ 0 w 192"/>
                  <a:gd name="T1" fmla="*/ 96 h 96"/>
                  <a:gd name="T2" fmla="*/ 192 w 192"/>
                  <a:gd name="T3" fmla="*/ 0 h 96"/>
                  <a:gd name="T4" fmla="*/ 0 60000 65536"/>
                  <a:gd name="T5" fmla="*/ 0 60000 65536"/>
                  <a:gd name="T6" fmla="*/ 0 w 192"/>
                  <a:gd name="T7" fmla="*/ 0 h 96"/>
                  <a:gd name="T8" fmla="*/ 192 w 192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96">
                    <a:moveTo>
                      <a:pt x="0" y="96"/>
                    </a:moveTo>
                    <a:cubicBezTo>
                      <a:pt x="80" y="56"/>
                      <a:pt x="160" y="16"/>
                      <a:pt x="192" y="0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28414" name="Freeform 40"/>
              <p:cNvSpPr>
                <a:spLocks/>
              </p:cNvSpPr>
              <p:nvPr/>
            </p:nvSpPr>
            <p:spPr bwMode="auto">
              <a:xfrm>
                <a:off x="1584" y="2400"/>
                <a:ext cx="3992" cy="528"/>
              </a:xfrm>
              <a:custGeom>
                <a:avLst/>
                <a:gdLst>
                  <a:gd name="T0" fmla="*/ 0 w 3992"/>
                  <a:gd name="T1" fmla="*/ 285 h 528"/>
                  <a:gd name="T2" fmla="*/ 112 w 3992"/>
                  <a:gd name="T3" fmla="*/ 237 h 528"/>
                  <a:gd name="T4" fmla="*/ 368 w 3992"/>
                  <a:gd name="T5" fmla="*/ 125 h 528"/>
                  <a:gd name="T6" fmla="*/ 800 w 3992"/>
                  <a:gd name="T7" fmla="*/ 21 h 528"/>
                  <a:gd name="T8" fmla="*/ 1776 w 3992"/>
                  <a:gd name="T9" fmla="*/ 5 h 528"/>
                  <a:gd name="T10" fmla="*/ 2280 w 3992"/>
                  <a:gd name="T11" fmla="*/ 53 h 528"/>
                  <a:gd name="T12" fmla="*/ 2408 w 3992"/>
                  <a:gd name="T13" fmla="*/ 261 h 528"/>
                  <a:gd name="T14" fmla="*/ 2560 w 3992"/>
                  <a:gd name="T15" fmla="*/ 485 h 528"/>
                  <a:gd name="T16" fmla="*/ 2904 w 3992"/>
                  <a:gd name="T17" fmla="*/ 517 h 528"/>
                  <a:gd name="T18" fmla="*/ 3992 w 3992"/>
                  <a:gd name="T19" fmla="*/ 517 h 5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528"/>
                  <a:gd name="T32" fmla="*/ 3992 w 3992"/>
                  <a:gd name="T33" fmla="*/ 528 h 5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528">
                    <a:moveTo>
                      <a:pt x="0" y="285"/>
                    </a:moveTo>
                    <a:cubicBezTo>
                      <a:pt x="25" y="274"/>
                      <a:pt x="51" y="264"/>
                      <a:pt x="112" y="237"/>
                    </a:cubicBezTo>
                    <a:cubicBezTo>
                      <a:pt x="173" y="210"/>
                      <a:pt x="253" y="161"/>
                      <a:pt x="368" y="125"/>
                    </a:cubicBezTo>
                    <a:cubicBezTo>
                      <a:pt x="483" y="89"/>
                      <a:pt x="565" y="41"/>
                      <a:pt x="800" y="21"/>
                    </a:cubicBezTo>
                    <a:cubicBezTo>
                      <a:pt x="1035" y="1"/>
                      <a:pt x="1529" y="0"/>
                      <a:pt x="1776" y="5"/>
                    </a:cubicBezTo>
                    <a:cubicBezTo>
                      <a:pt x="2023" y="10"/>
                      <a:pt x="2175" y="10"/>
                      <a:pt x="2280" y="53"/>
                    </a:cubicBezTo>
                    <a:cubicBezTo>
                      <a:pt x="2385" y="96"/>
                      <a:pt x="2361" y="189"/>
                      <a:pt x="2408" y="261"/>
                    </a:cubicBezTo>
                    <a:cubicBezTo>
                      <a:pt x="2455" y="333"/>
                      <a:pt x="2477" y="442"/>
                      <a:pt x="2560" y="485"/>
                    </a:cubicBezTo>
                    <a:cubicBezTo>
                      <a:pt x="2643" y="528"/>
                      <a:pt x="2665" y="512"/>
                      <a:pt x="2904" y="517"/>
                    </a:cubicBezTo>
                    <a:cubicBezTo>
                      <a:pt x="3143" y="522"/>
                      <a:pt x="3567" y="519"/>
                      <a:pt x="3992" y="517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 sz="2000" smtClean="0">
                  <a:solidFill>
                    <a:srgbClr val="0000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sp>
        <p:nvSpPr>
          <p:cNvPr id="228357" name="Rectangle 41"/>
          <p:cNvSpPr>
            <a:spLocks noChangeArrowheads="1"/>
          </p:cNvSpPr>
          <p:nvPr/>
        </p:nvSpPr>
        <p:spPr bwMode="auto">
          <a:xfrm>
            <a:off x="3124200" y="2209800"/>
            <a:ext cx="6096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8358" name="Rectangle 42"/>
          <p:cNvSpPr>
            <a:spLocks noChangeArrowheads="1"/>
          </p:cNvSpPr>
          <p:nvPr/>
        </p:nvSpPr>
        <p:spPr bwMode="auto">
          <a:xfrm>
            <a:off x="3733800" y="2209800"/>
            <a:ext cx="28194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8359" name="Rectangle 43"/>
          <p:cNvSpPr>
            <a:spLocks noChangeArrowheads="1"/>
          </p:cNvSpPr>
          <p:nvPr/>
        </p:nvSpPr>
        <p:spPr bwMode="auto">
          <a:xfrm>
            <a:off x="6553200" y="2209800"/>
            <a:ext cx="9144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8360" name="Rectangle 44"/>
          <p:cNvSpPr>
            <a:spLocks noChangeArrowheads="1"/>
          </p:cNvSpPr>
          <p:nvPr/>
        </p:nvSpPr>
        <p:spPr bwMode="auto">
          <a:xfrm>
            <a:off x="7467600" y="2209800"/>
            <a:ext cx="11430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8361" name="Rectangle 45"/>
          <p:cNvSpPr>
            <a:spLocks noChangeArrowheads="1"/>
          </p:cNvSpPr>
          <p:nvPr/>
        </p:nvSpPr>
        <p:spPr bwMode="auto">
          <a:xfrm>
            <a:off x="1447800" y="2209800"/>
            <a:ext cx="9144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200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8362" name="Text Box 46"/>
          <p:cNvSpPr txBox="1">
            <a:spLocks noChangeArrowheads="1"/>
          </p:cNvSpPr>
          <p:nvPr/>
        </p:nvSpPr>
        <p:spPr bwMode="auto">
          <a:xfrm>
            <a:off x="1771650" y="23622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8363" name="Text Box 47"/>
          <p:cNvSpPr txBox="1">
            <a:spLocks noChangeArrowheads="1"/>
          </p:cNvSpPr>
          <p:nvPr/>
        </p:nvSpPr>
        <p:spPr bwMode="auto">
          <a:xfrm>
            <a:off x="2559050" y="2362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II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8364" name="Text Box 48"/>
          <p:cNvSpPr txBox="1">
            <a:spLocks noChangeArrowheads="1"/>
          </p:cNvSpPr>
          <p:nvPr/>
        </p:nvSpPr>
        <p:spPr bwMode="auto">
          <a:xfrm>
            <a:off x="3200400" y="2362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III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1105" name="Text Box 49"/>
          <p:cNvSpPr txBox="1">
            <a:spLocks noChangeArrowheads="1"/>
          </p:cNvSpPr>
          <p:nvPr/>
        </p:nvSpPr>
        <p:spPr bwMode="auto">
          <a:xfrm>
            <a:off x="4862513" y="2362200"/>
            <a:ext cx="50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IV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1106" name="Text Box 50"/>
          <p:cNvSpPr txBox="1">
            <a:spLocks noChangeArrowheads="1"/>
          </p:cNvSpPr>
          <p:nvPr/>
        </p:nvSpPr>
        <p:spPr bwMode="auto">
          <a:xfrm>
            <a:off x="7832481" y="2362200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VI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7391400" y="2349500"/>
            <a:ext cx="1371600" cy="1917700"/>
            <a:chOff x="4656" y="1480"/>
            <a:chExt cx="864" cy="1208"/>
          </a:xfrm>
        </p:grpSpPr>
        <p:sp>
          <p:nvSpPr>
            <p:cNvPr id="228399" name="Line 52"/>
            <p:cNvSpPr>
              <a:spLocks noChangeShapeType="1"/>
            </p:cNvSpPr>
            <p:nvPr/>
          </p:nvSpPr>
          <p:spPr bwMode="auto">
            <a:xfrm>
              <a:off x="5088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400" name="Rectangle 53"/>
            <p:cNvSpPr>
              <a:spLocks noChangeArrowheads="1"/>
            </p:cNvSpPr>
            <p:nvPr/>
          </p:nvSpPr>
          <p:spPr bwMode="auto">
            <a:xfrm>
              <a:off x="4656" y="2352"/>
              <a:ext cx="86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401" name="Text Box 54"/>
            <p:cNvSpPr txBox="1">
              <a:spLocks noChangeArrowheads="1"/>
            </p:cNvSpPr>
            <p:nvPr/>
          </p:nvSpPr>
          <p:spPr bwMode="auto">
            <a:xfrm>
              <a:off x="4851" y="2322"/>
              <a:ext cx="5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u="sng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Normal</a:t>
              </a:r>
            </a:p>
          </p:txBody>
        </p:sp>
        <p:sp>
          <p:nvSpPr>
            <p:cNvPr id="228402" name="Text Box 55"/>
            <p:cNvSpPr txBox="1">
              <a:spLocks noChangeArrowheads="1"/>
            </p:cNvSpPr>
            <p:nvPr/>
          </p:nvSpPr>
          <p:spPr bwMode="auto">
            <a:xfrm>
              <a:off x="4921" y="1480"/>
              <a:ext cx="3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VI</a:t>
              </a:r>
              <a:endParaRPr lang="nl-NL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301112" name="Text Box 56"/>
          <p:cNvSpPr txBox="1">
            <a:spLocks noChangeArrowheads="1"/>
          </p:cNvSpPr>
          <p:nvPr/>
        </p:nvSpPr>
        <p:spPr bwMode="auto">
          <a:xfrm>
            <a:off x="6816977" y="236220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000">
                <a:solidFill>
                  <a:schemeClr val="hlink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 3" pitchFamily="18" charset="2"/>
              <a:buChar char="g"/>
              <a:defRPr sz="2500">
                <a:solidFill>
                  <a:schemeClr val="hlink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sz="2200">
                <a:solidFill>
                  <a:schemeClr val="hlink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Arial Unicode MS" pitchFamily="34" charset="-128"/>
              <a:buChar char="-"/>
              <a:defRPr sz="2000">
                <a:solidFill>
                  <a:schemeClr val="hlink"/>
                </a:solidFill>
                <a:latin typeface="Lucida Sans" pitchFamily="34" charset="0"/>
              </a:defRPr>
            </a:lvl4pPr>
            <a:lvl5pPr marL="2057400" indent="-228600" eaLnBrk="0" hangingPunct="0">
              <a:lnSpc>
                <a:spcPts val="2700"/>
              </a:lnSpc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»"/>
              <a:defRPr sz="1500">
                <a:solidFill>
                  <a:schemeClr val="hlink"/>
                </a:solidFill>
                <a:latin typeface="Lucida San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V</a:t>
            </a:r>
            <a:endParaRPr lang="nl-NL" altLang="nl-BE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5943600" y="2348880"/>
            <a:ext cx="2209800" cy="2908301"/>
            <a:chOff x="3744" y="1480"/>
            <a:chExt cx="1392" cy="1832"/>
          </a:xfrm>
        </p:grpSpPr>
        <p:sp>
          <p:nvSpPr>
            <p:cNvPr id="228395" name="Line 58"/>
            <p:cNvSpPr>
              <a:spLocks noChangeShapeType="1"/>
            </p:cNvSpPr>
            <p:nvPr/>
          </p:nvSpPr>
          <p:spPr bwMode="auto">
            <a:xfrm>
              <a:off x="4416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96" name="Rectangle 59"/>
            <p:cNvSpPr>
              <a:spLocks noChangeArrowheads="1"/>
            </p:cNvSpPr>
            <p:nvPr/>
          </p:nvSpPr>
          <p:spPr bwMode="auto">
            <a:xfrm>
              <a:off x="3744" y="2352"/>
              <a:ext cx="1392" cy="9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97" name="Text Box 60"/>
            <p:cNvSpPr txBox="1">
              <a:spLocks noChangeArrowheads="1"/>
            </p:cNvSpPr>
            <p:nvPr/>
          </p:nvSpPr>
          <p:spPr bwMode="auto">
            <a:xfrm>
              <a:off x="3884" y="2322"/>
              <a:ext cx="1115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u="sng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Recovery phase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vomiting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deep sleep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smtClean="0">
                  <a:solidFill>
                    <a:srgbClr val="000000"/>
                  </a:solidFill>
                  <a:latin typeface="Times New Roman" pitchFamily="18" charset="0"/>
                  <a:cs typeface="+mn-cs"/>
                  <a:sym typeface="Symbol" pitchFamily="18" charset="2"/>
                </a:rPr>
                <a:t>mood changes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anorexia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600" smtClean="0">
                  <a:solidFill>
                    <a:srgbClr val="000000"/>
                  </a:solidFill>
                  <a:latin typeface="Times New Roman" pitchFamily="18" charset="0"/>
                  <a:cs typeface="+mn-cs"/>
                  <a:sym typeface="Symbol" pitchFamily="18" charset="2"/>
                </a:rPr>
                <a:t> urine production</a:t>
              </a:r>
              <a:endParaRPr lang="nl-NL" altLang="nl-BE" sz="16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28398" name="Text Box 61"/>
            <p:cNvSpPr txBox="1">
              <a:spLocks noChangeArrowheads="1"/>
            </p:cNvSpPr>
            <p:nvPr/>
          </p:nvSpPr>
          <p:spPr bwMode="auto">
            <a:xfrm>
              <a:off x="4294" y="1480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2400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V</a:t>
              </a:r>
              <a:endParaRPr lang="nl-NL" altLang="nl-BE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228370" name="Group 62"/>
          <p:cNvGrpSpPr>
            <a:grpSpLocks/>
          </p:cNvGrpSpPr>
          <p:nvPr/>
        </p:nvGrpSpPr>
        <p:grpSpPr bwMode="auto">
          <a:xfrm>
            <a:off x="2489202" y="6324600"/>
            <a:ext cx="544513" cy="476250"/>
            <a:chOff x="1580" y="3984"/>
            <a:chExt cx="343" cy="192"/>
          </a:xfrm>
        </p:grpSpPr>
        <p:sp>
          <p:nvSpPr>
            <p:cNvPr id="228393" name="Rectangle 63"/>
            <p:cNvSpPr>
              <a:spLocks noChangeArrowheads="1"/>
            </p:cNvSpPr>
            <p:nvPr/>
          </p:nvSpPr>
          <p:spPr bwMode="auto">
            <a:xfrm>
              <a:off x="1584" y="3984"/>
              <a:ext cx="336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94" name="Text Box 64"/>
            <p:cNvSpPr txBox="1">
              <a:spLocks noChangeArrowheads="1"/>
            </p:cNvSpPr>
            <p:nvPr/>
          </p:nvSpPr>
          <p:spPr bwMode="auto">
            <a:xfrm>
              <a:off x="1580" y="4003"/>
              <a:ext cx="343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2-48h</a:t>
              </a:r>
              <a:endParaRPr lang="nl-NL" altLang="nl-BE" sz="1200" smtClean="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228371" name="Group 65"/>
          <p:cNvGrpSpPr>
            <a:grpSpLocks/>
          </p:cNvGrpSpPr>
          <p:nvPr/>
        </p:nvGrpSpPr>
        <p:grpSpPr bwMode="auto">
          <a:xfrm>
            <a:off x="3119438" y="6324597"/>
            <a:ext cx="2965450" cy="490806"/>
            <a:chOff x="1966" y="3984"/>
            <a:chExt cx="850" cy="192"/>
          </a:xfrm>
        </p:grpSpPr>
        <p:sp>
          <p:nvSpPr>
            <p:cNvPr id="228391" name="Rectangle 66"/>
            <p:cNvSpPr>
              <a:spLocks noChangeArrowheads="1"/>
            </p:cNvSpPr>
            <p:nvPr/>
          </p:nvSpPr>
          <p:spPr bwMode="auto">
            <a:xfrm>
              <a:off x="1994" y="3984"/>
              <a:ext cx="336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92" name="Text Box 67"/>
            <p:cNvSpPr txBox="1">
              <a:spLocks noChangeArrowheads="1"/>
            </p:cNvSpPr>
            <p:nvPr/>
          </p:nvSpPr>
          <p:spPr bwMode="auto">
            <a:xfrm>
              <a:off x="1966" y="4000"/>
              <a:ext cx="85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          10-60’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05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&lt;1h between III&amp;IV</a:t>
              </a:r>
              <a:endParaRPr lang="nl-NL" altLang="nl-BE" sz="1050" smtClean="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" name="Group 68"/>
          <p:cNvGrpSpPr>
            <a:grpSpLocks/>
          </p:cNvGrpSpPr>
          <p:nvPr/>
        </p:nvGrpSpPr>
        <p:grpSpPr bwMode="auto">
          <a:xfrm>
            <a:off x="4832355" y="6324600"/>
            <a:ext cx="544513" cy="466725"/>
            <a:chOff x="3044" y="3984"/>
            <a:chExt cx="343" cy="192"/>
          </a:xfrm>
        </p:grpSpPr>
        <p:sp>
          <p:nvSpPr>
            <p:cNvPr id="228389" name="Rectangle 69"/>
            <p:cNvSpPr>
              <a:spLocks noChangeArrowheads="1"/>
            </p:cNvSpPr>
            <p:nvPr/>
          </p:nvSpPr>
          <p:spPr bwMode="auto">
            <a:xfrm>
              <a:off x="3051" y="3984"/>
              <a:ext cx="336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90" name="Text Box 70"/>
            <p:cNvSpPr txBox="1">
              <a:spLocks noChangeArrowheads="1"/>
            </p:cNvSpPr>
            <p:nvPr/>
          </p:nvSpPr>
          <p:spPr bwMode="auto">
            <a:xfrm>
              <a:off x="3044" y="4003"/>
              <a:ext cx="34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4-72h</a:t>
              </a:r>
              <a:endParaRPr lang="nl-NL" altLang="nl-BE" sz="1200" smtClean="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5" name="Group 71"/>
          <p:cNvGrpSpPr>
            <a:grpSpLocks/>
          </p:cNvGrpSpPr>
          <p:nvPr/>
        </p:nvGrpSpPr>
        <p:grpSpPr bwMode="auto">
          <a:xfrm>
            <a:off x="6746877" y="6324600"/>
            <a:ext cx="544513" cy="465138"/>
            <a:chOff x="1580" y="3984"/>
            <a:chExt cx="343" cy="192"/>
          </a:xfrm>
        </p:grpSpPr>
        <p:sp>
          <p:nvSpPr>
            <p:cNvPr id="228387" name="Rectangle 72"/>
            <p:cNvSpPr>
              <a:spLocks noChangeArrowheads="1"/>
            </p:cNvSpPr>
            <p:nvPr/>
          </p:nvSpPr>
          <p:spPr bwMode="auto">
            <a:xfrm>
              <a:off x="1584" y="3984"/>
              <a:ext cx="336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88" name="Text Box 73"/>
            <p:cNvSpPr txBox="1">
              <a:spLocks noChangeArrowheads="1"/>
            </p:cNvSpPr>
            <p:nvPr/>
          </p:nvSpPr>
          <p:spPr bwMode="auto">
            <a:xfrm>
              <a:off x="1580" y="4003"/>
              <a:ext cx="34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200" smtClean="0">
                  <a:solidFill>
                    <a:srgbClr val="FFFFFF"/>
                  </a:solidFill>
                  <a:latin typeface="Times New Roman" pitchFamily="18" charset="0"/>
                  <a:cs typeface="+mn-cs"/>
                </a:rPr>
                <a:t>1-48h</a:t>
              </a:r>
              <a:endParaRPr lang="nl-NL" altLang="nl-BE" sz="1200" smtClean="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228374" name="Group 74"/>
          <p:cNvGrpSpPr>
            <a:grpSpLocks/>
          </p:cNvGrpSpPr>
          <p:nvPr/>
        </p:nvGrpSpPr>
        <p:grpSpPr bwMode="auto">
          <a:xfrm>
            <a:off x="2411413" y="2057400"/>
            <a:ext cx="865187" cy="304800"/>
            <a:chOff x="1628" y="3696"/>
            <a:chExt cx="383" cy="192"/>
          </a:xfrm>
        </p:grpSpPr>
        <p:sp>
          <p:nvSpPr>
            <p:cNvPr id="228385" name="Rectangle 75"/>
            <p:cNvSpPr>
              <a:spLocks noChangeArrowheads="1"/>
            </p:cNvSpPr>
            <p:nvPr/>
          </p:nvSpPr>
          <p:spPr bwMode="auto">
            <a:xfrm>
              <a:off x="1640" y="3696"/>
              <a:ext cx="241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86" name="Text Box 76"/>
            <p:cNvSpPr txBox="1">
              <a:spLocks noChangeArrowheads="1"/>
            </p:cNvSpPr>
            <p:nvPr/>
          </p:nvSpPr>
          <p:spPr bwMode="auto">
            <a:xfrm>
              <a:off x="1628" y="3730"/>
              <a:ext cx="38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000" b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20-60%</a:t>
              </a:r>
              <a:endParaRPr lang="nl-NL" altLang="nl-BE" sz="1000" b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228375" name="Group 77"/>
          <p:cNvGrpSpPr>
            <a:grpSpLocks/>
          </p:cNvGrpSpPr>
          <p:nvPr/>
        </p:nvGrpSpPr>
        <p:grpSpPr bwMode="auto">
          <a:xfrm>
            <a:off x="3132138" y="2057400"/>
            <a:ext cx="608012" cy="304800"/>
            <a:chOff x="1628" y="3696"/>
            <a:chExt cx="299" cy="192"/>
          </a:xfrm>
        </p:grpSpPr>
        <p:sp>
          <p:nvSpPr>
            <p:cNvPr id="228383" name="Rectangle 78"/>
            <p:cNvSpPr>
              <a:spLocks noChangeArrowheads="1"/>
            </p:cNvSpPr>
            <p:nvPr/>
          </p:nvSpPr>
          <p:spPr bwMode="auto">
            <a:xfrm>
              <a:off x="1640" y="3696"/>
              <a:ext cx="241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BE" altLang="nl-BE" sz="2000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28384" name="Text Box 79"/>
            <p:cNvSpPr txBox="1">
              <a:spLocks noChangeArrowheads="1"/>
            </p:cNvSpPr>
            <p:nvPr/>
          </p:nvSpPr>
          <p:spPr bwMode="auto">
            <a:xfrm>
              <a:off x="1628" y="3730"/>
              <a:ext cx="29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l"/>
                <a:defRPr sz="3000">
                  <a:solidFill>
                    <a:schemeClr val="hlink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 3" pitchFamily="18" charset="2"/>
                <a:buChar char="g"/>
                <a:defRPr sz="2500">
                  <a:solidFill>
                    <a:schemeClr val="hlink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hlink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Arial Unicode MS" pitchFamily="34" charset="-128"/>
                <a:buChar char="-"/>
                <a:defRPr sz="2000">
                  <a:solidFill>
                    <a:schemeClr val="hlink"/>
                  </a:solidFill>
                  <a:latin typeface="Lucida Sans" pitchFamily="34" charset="0"/>
                </a:defRPr>
              </a:lvl4pPr>
              <a:lvl5pPr marL="2057400" indent="-228600" eaLnBrk="0" hangingPunct="0">
                <a:lnSpc>
                  <a:spcPts val="2700"/>
                </a:lnSpc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»"/>
                <a:defRPr sz="1500">
                  <a:solidFill>
                    <a:schemeClr val="hlink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nl-BE" sz="1000" b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15-20%</a:t>
              </a:r>
              <a:endParaRPr lang="nl-NL" altLang="nl-BE" sz="1000" b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301142" name="Picture 86" descr="blast_of_light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96975"/>
            <a:ext cx="216058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144" name="Picture 88" descr="disstress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3100"/>
            <a:ext cx="209391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3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105" grpId="0" autoUpdateAnimBg="0"/>
      <p:bldP spid="301106" grpId="0" autoUpdateAnimBg="0"/>
      <p:bldP spid="30111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423119"/>
            <a:ext cx="7956550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76B0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0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dow_migrain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896" r="6849" b="51843"/>
          <a:stretch/>
        </p:blipFill>
        <p:spPr>
          <a:xfrm>
            <a:off x="0" y="-111125"/>
            <a:ext cx="9032875" cy="6969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69" y="4725144"/>
            <a:ext cx="8208912" cy="1872208"/>
          </a:xfrm>
        </p:spPr>
        <p:txBody>
          <a:bodyPr>
            <a:normAutofit/>
          </a:bodyPr>
          <a:lstStyle/>
          <a:p>
            <a:r>
              <a:rPr lang="nl-BE" sz="3100" dirty="0" smtClean="0">
                <a:solidFill>
                  <a:schemeClr val="tx1"/>
                </a:solidFill>
              </a:rPr>
              <a:t>Isolde Lasoen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25667" y="2348880"/>
            <a:ext cx="651491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dirty="0" err="1" smtClean="0">
                <a:solidFill>
                  <a:srgbClr val="67B346"/>
                </a:solidFill>
              </a:rPr>
              <a:t>Testimonial</a:t>
            </a:r>
            <a:endParaRPr lang="nl-BE" dirty="0" smtClean="0">
              <a:solidFill>
                <a:srgbClr val="67B346"/>
              </a:solidFill>
            </a:endParaRPr>
          </a:p>
          <a:p>
            <a:endParaRPr lang="nl-BE" dirty="0"/>
          </a:p>
          <a:p>
            <a:endParaRPr lang="nl-BE" b="0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07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dow_migra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0"/>
            <a:ext cx="774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69" y="4725144"/>
            <a:ext cx="8208912" cy="1872208"/>
          </a:xfrm>
        </p:spPr>
        <p:txBody>
          <a:bodyPr>
            <a:normAutofit fontScale="90000"/>
          </a:bodyPr>
          <a:lstStyle/>
          <a:p>
            <a:r>
              <a:rPr lang="nl-BE" sz="3100" dirty="0" smtClean="0">
                <a:solidFill>
                  <a:schemeClr val="tx1"/>
                </a:solidFill>
              </a:rPr>
              <a:t>Alain Chaspierre</a:t>
            </a:r>
            <a:br>
              <a:rPr lang="nl-BE" sz="3100" dirty="0" smtClean="0">
                <a:solidFill>
                  <a:schemeClr val="tx1"/>
                </a:solidFill>
              </a:rPr>
            </a:br>
            <a:r>
              <a:rPr lang="nl-BE" sz="3100" dirty="0" smtClean="0">
                <a:solidFill>
                  <a:schemeClr val="tx1"/>
                </a:solidFill>
              </a:rPr>
              <a:t/>
            </a:r>
            <a:br>
              <a:rPr lang="nl-BE" sz="3100" dirty="0" smtClean="0">
                <a:solidFill>
                  <a:schemeClr val="tx1"/>
                </a:solidFill>
              </a:rPr>
            </a:br>
            <a:r>
              <a:rPr lang="nl-BE" sz="2200" b="0" dirty="0" err="1" smtClean="0">
                <a:solidFill>
                  <a:schemeClr val="tx1"/>
                </a:solidFill>
              </a:rPr>
              <a:t>Secretary</a:t>
            </a:r>
            <a:r>
              <a:rPr lang="nl-BE" sz="2200" b="0" dirty="0" smtClean="0">
                <a:solidFill>
                  <a:schemeClr val="tx1"/>
                </a:solidFill>
              </a:rPr>
              <a:t>-General of APB </a:t>
            </a:r>
            <a:br>
              <a:rPr lang="nl-BE" sz="2200" b="0" dirty="0" smtClean="0">
                <a:solidFill>
                  <a:schemeClr val="tx1"/>
                </a:solidFill>
              </a:rPr>
            </a:br>
            <a:r>
              <a:rPr lang="nl-BE" sz="2200" b="0" dirty="0" smtClean="0">
                <a:solidFill>
                  <a:schemeClr val="tx1"/>
                </a:solidFill>
              </a:rPr>
              <a:t>General </a:t>
            </a:r>
            <a:r>
              <a:rPr lang="nl-BE" sz="2200" b="0" dirty="0" err="1" smtClean="0">
                <a:solidFill>
                  <a:schemeClr val="tx1"/>
                </a:solidFill>
              </a:rPr>
              <a:t>Pharmacist</a:t>
            </a:r>
            <a:r>
              <a:rPr lang="nl-BE" sz="2200" b="0" dirty="0" smtClean="0">
                <a:solidFill>
                  <a:schemeClr val="tx1"/>
                </a:solidFill>
              </a:rPr>
              <a:t> </a:t>
            </a:r>
            <a:r>
              <a:rPr lang="nl-BE" sz="2200" b="0" dirty="0" err="1" smtClean="0">
                <a:solidFill>
                  <a:schemeClr val="tx1"/>
                </a:solidFill>
              </a:rPr>
              <a:t>Association</a:t>
            </a:r>
            <a:r>
              <a:rPr lang="nl-BE" dirty="0" smtClean="0"/>
              <a:t/>
            </a:r>
            <a:br>
              <a:rPr lang="nl-BE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25667" y="2358008"/>
            <a:ext cx="651491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dirty="0" smtClean="0">
                <a:solidFill>
                  <a:srgbClr val="67B346"/>
                </a:solidFill>
              </a:rPr>
              <a:t>The Week of Migraine</a:t>
            </a:r>
            <a:endParaRPr lang="nl-BE" dirty="0">
              <a:solidFill>
                <a:srgbClr val="67B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Community pharmacy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457200" y="1483108"/>
            <a:ext cx="8229600" cy="43221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sz="1600" b="1" dirty="0">
                <a:latin typeface="Century Gothic" panose="020B0502020202020204" pitchFamily="34" charset="0"/>
              </a:rPr>
              <a:t>5000</a:t>
            </a:r>
            <a:r>
              <a:rPr lang="fr-BE" sz="1600" dirty="0">
                <a:latin typeface="Century Gothic" panose="020B0502020202020204" pitchFamily="34" charset="0"/>
              </a:rPr>
              <a:t> </a:t>
            </a:r>
            <a:r>
              <a:rPr lang="fr-BE" sz="1600" dirty="0" err="1">
                <a:latin typeface="Century Gothic" panose="020B0502020202020204" pitchFamily="34" charset="0"/>
              </a:rPr>
              <a:t>community</a:t>
            </a:r>
            <a:r>
              <a:rPr lang="fr-BE" sz="1600" dirty="0">
                <a:latin typeface="Century Gothic" panose="020B0502020202020204" pitchFamily="34" charset="0"/>
              </a:rPr>
              <a:t> pharmacies in </a:t>
            </a:r>
            <a:r>
              <a:rPr lang="fr-BE" sz="1600" dirty="0" err="1">
                <a:latin typeface="Century Gothic" panose="020B0502020202020204" pitchFamily="34" charset="0"/>
              </a:rPr>
              <a:t>Belgium</a:t>
            </a:r>
            <a:endParaRPr lang="fr-BE" sz="16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sz="1600" b="1" dirty="0" err="1">
                <a:latin typeface="Century Gothic" panose="020B0502020202020204" pitchFamily="34" charset="0"/>
              </a:rPr>
              <a:t>Easily</a:t>
            </a:r>
            <a:r>
              <a:rPr lang="fr-BE" sz="1600" b="1" dirty="0">
                <a:latin typeface="Century Gothic" panose="020B0502020202020204" pitchFamily="34" charset="0"/>
              </a:rPr>
              <a:t> accessible </a:t>
            </a:r>
            <a:r>
              <a:rPr lang="fr-BE" sz="1600" dirty="0" err="1">
                <a:latin typeface="Century Gothic" panose="020B0502020202020204" pitchFamily="34" charset="0"/>
              </a:rPr>
              <a:t>health</a:t>
            </a:r>
            <a:r>
              <a:rPr lang="fr-BE" sz="1600" dirty="0">
                <a:latin typeface="Century Gothic" panose="020B0502020202020204" pitchFamily="34" charset="0"/>
              </a:rPr>
              <a:t> care provider. 24/24 – 7/7</a:t>
            </a:r>
          </a:p>
          <a:p>
            <a:pPr eaLnBrk="1" hangingPunct="1">
              <a:lnSpc>
                <a:spcPct val="150000"/>
              </a:lnSpc>
            </a:pPr>
            <a:r>
              <a:rPr lang="fr-BE" sz="1600" dirty="0">
                <a:latin typeface="Century Gothic" panose="020B0502020202020204" pitchFamily="34" charset="0"/>
              </a:rPr>
              <a:t>500.000 patients/</a:t>
            </a:r>
            <a:r>
              <a:rPr lang="fr-BE" sz="1600" dirty="0" err="1">
                <a:latin typeface="Century Gothic" panose="020B0502020202020204" pitchFamily="34" charset="0"/>
              </a:rPr>
              <a:t>day</a:t>
            </a:r>
            <a:endParaRPr lang="fr-BE" sz="16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sz="1600" dirty="0" err="1">
                <a:latin typeface="Century Gothic" panose="020B0502020202020204" pitchFamily="34" charset="0"/>
              </a:rPr>
              <a:t>Some</a:t>
            </a:r>
            <a:r>
              <a:rPr lang="fr-BE" sz="1600" dirty="0">
                <a:latin typeface="Century Gothic" panose="020B0502020202020204" pitchFamily="34" charset="0"/>
              </a:rPr>
              <a:t> </a:t>
            </a:r>
            <a:r>
              <a:rPr lang="fr-BE" sz="1600" b="1" dirty="0" err="1">
                <a:latin typeface="Century Gothic" panose="020B0502020202020204" pitchFamily="34" charset="0"/>
              </a:rPr>
              <a:t>core</a:t>
            </a:r>
            <a:r>
              <a:rPr lang="fr-BE" sz="1600" b="1" dirty="0">
                <a:latin typeface="Century Gothic" panose="020B0502020202020204" pitchFamily="34" charset="0"/>
              </a:rPr>
              <a:t> </a:t>
            </a:r>
            <a:r>
              <a:rPr lang="fr-BE" sz="1600" b="1" dirty="0" err="1">
                <a:latin typeface="Century Gothic" panose="020B0502020202020204" pitchFamily="34" charset="0"/>
              </a:rPr>
              <a:t>activities</a:t>
            </a:r>
            <a:r>
              <a:rPr lang="fr-BE" sz="1600" dirty="0">
                <a:latin typeface="Century Gothic" panose="020B0502020202020204" pitchFamily="34" charset="0"/>
              </a:rPr>
              <a:t>:</a:t>
            </a:r>
          </a:p>
          <a:p>
            <a:pPr lvl="1" eaLnBrk="1" hangingPunct="1">
              <a:lnSpc>
                <a:spcPct val="150000"/>
              </a:lnSpc>
            </a:pPr>
            <a:r>
              <a:rPr lang="fr-BE" sz="1600" dirty="0" err="1">
                <a:latin typeface="Century Gothic" panose="020B0502020202020204" pitchFamily="34" charset="0"/>
              </a:rPr>
              <a:t>Medicines</a:t>
            </a:r>
            <a:r>
              <a:rPr lang="fr-BE" sz="1600" dirty="0">
                <a:latin typeface="Century Gothic" panose="020B0502020202020204" pitchFamily="34" charset="0"/>
              </a:rPr>
              <a:t> </a:t>
            </a:r>
            <a:r>
              <a:rPr lang="fr-BE" sz="1600" dirty="0" err="1">
                <a:latin typeface="Century Gothic" panose="020B0502020202020204" pitchFamily="34" charset="0"/>
              </a:rPr>
              <a:t>dispensing</a:t>
            </a:r>
            <a:r>
              <a:rPr lang="fr-BE" sz="1600" dirty="0">
                <a:latin typeface="Century Gothic" panose="020B0502020202020204" pitchFamily="34" charset="0"/>
              </a:rPr>
              <a:t> (prescription </a:t>
            </a:r>
            <a:r>
              <a:rPr lang="fr-BE" sz="1600" dirty="0" err="1">
                <a:latin typeface="Century Gothic" panose="020B0502020202020204" pitchFamily="34" charset="0"/>
              </a:rPr>
              <a:t>only</a:t>
            </a:r>
            <a:r>
              <a:rPr lang="fr-BE" sz="1600" dirty="0">
                <a:latin typeface="Century Gothic" panose="020B0502020202020204" pitchFamily="34" charset="0"/>
              </a:rPr>
              <a:t> &amp; prescription free)</a:t>
            </a:r>
          </a:p>
          <a:p>
            <a:pPr lvl="1" eaLnBrk="1" hangingPunct="1">
              <a:lnSpc>
                <a:spcPct val="150000"/>
              </a:lnSpc>
            </a:pPr>
            <a:r>
              <a:rPr lang="fr-BE" sz="1600" dirty="0">
                <a:latin typeface="Century Gothic" panose="020B0502020202020204" pitchFamily="34" charset="0"/>
              </a:rPr>
              <a:t>Responsable use of </a:t>
            </a:r>
            <a:r>
              <a:rPr lang="fr-BE" sz="1600" dirty="0" err="1">
                <a:latin typeface="Century Gothic" panose="020B0502020202020204" pitchFamily="34" charset="0"/>
              </a:rPr>
              <a:t>medicines</a:t>
            </a:r>
            <a:r>
              <a:rPr lang="fr-BE" sz="1600" dirty="0">
                <a:latin typeface="Century Gothic" panose="020B0502020202020204" pitchFamily="34" charset="0"/>
              </a:rPr>
              <a:t> (</a:t>
            </a:r>
            <a:r>
              <a:rPr lang="fr-BE" sz="1600" dirty="0" err="1">
                <a:latin typeface="Century Gothic" panose="020B0502020202020204" pitchFamily="34" charset="0"/>
              </a:rPr>
              <a:t>medication</a:t>
            </a:r>
            <a:r>
              <a:rPr lang="fr-BE" sz="1600" dirty="0">
                <a:latin typeface="Century Gothic" panose="020B0502020202020204" pitchFamily="34" charset="0"/>
              </a:rPr>
              <a:t> </a:t>
            </a:r>
            <a:r>
              <a:rPr lang="fr-BE" sz="1600" dirty="0" err="1">
                <a:latin typeface="Century Gothic" panose="020B0502020202020204" pitchFamily="34" charset="0"/>
              </a:rPr>
              <a:t>safety</a:t>
            </a:r>
            <a:r>
              <a:rPr lang="fr-BE" sz="1600" dirty="0">
                <a:latin typeface="Century Gothic" panose="020B0502020202020204" pitchFamily="34" charset="0"/>
              </a:rPr>
              <a:t>)</a:t>
            </a:r>
          </a:p>
          <a:p>
            <a:pPr lvl="1" eaLnBrk="1" hangingPunct="1">
              <a:lnSpc>
                <a:spcPct val="150000"/>
              </a:lnSpc>
            </a:pPr>
            <a:r>
              <a:rPr lang="fr-BE" sz="1600" dirty="0">
                <a:latin typeface="Century Gothic" panose="020B0502020202020204" pitchFamily="34" charset="0"/>
              </a:rPr>
              <a:t>Patient counseling (</a:t>
            </a:r>
            <a:r>
              <a:rPr lang="fr-BE" sz="1600" dirty="0" err="1">
                <a:latin typeface="Century Gothic" panose="020B0502020202020204" pitchFamily="34" charset="0"/>
              </a:rPr>
              <a:t>pharmaceutical</a:t>
            </a:r>
            <a:r>
              <a:rPr lang="fr-BE" sz="1600" dirty="0">
                <a:latin typeface="Century Gothic" panose="020B0502020202020204" pitchFamily="34" charset="0"/>
              </a:rPr>
              <a:t> care)</a:t>
            </a:r>
          </a:p>
          <a:p>
            <a:pPr lvl="2" eaLnBrk="1" hangingPunct="1">
              <a:lnSpc>
                <a:spcPct val="150000"/>
              </a:lnSpc>
            </a:pPr>
            <a:r>
              <a:rPr lang="fr-BE" sz="1600" dirty="0" err="1">
                <a:latin typeface="Century Gothic" panose="020B0502020202020204" pitchFamily="34" charset="0"/>
              </a:rPr>
              <a:t>Prevention</a:t>
            </a:r>
            <a:endParaRPr lang="fr-BE" sz="1600" dirty="0">
              <a:latin typeface="Century Gothic" panose="020B0502020202020204" pitchFamily="34" charset="0"/>
            </a:endParaRPr>
          </a:p>
          <a:p>
            <a:pPr lvl="2" eaLnBrk="1" hangingPunct="1">
              <a:lnSpc>
                <a:spcPct val="150000"/>
              </a:lnSpc>
            </a:pPr>
            <a:r>
              <a:rPr lang="fr-BE" sz="1600" dirty="0" err="1">
                <a:latin typeface="Century Gothic" panose="020B0502020202020204" pitchFamily="34" charset="0"/>
              </a:rPr>
              <a:t>Referring</a:t>
            </a:r>
            <a:endParaRPr lang="fr-BE" sz="1600" dirty="0">
              <a:latin typeface="Century Gothic" panose="020B0502020202020204" pitchFamily="34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fr-BE" sz="1600" dirty="0">
                <a:latin typeface="Century Gothic" panose="020B0502020202020204" pitchFamily="34" charset="0"/>
              </a:rPr>
              <a:t>Collaboration </a:t>
            </a:r>
            <a:r>
              <a:rPr lang="fr-BE" sz="1600" dirty="0" err="1">
                <a:latin typeface="Century Gothic" panose="020B0502020202020204" pitchFamily="34" charset="0"/>
              </a:rPr>
              <a:t>with</a:t>
            </a:r>
            <a:r>
              <a:rPr lang="fr-BE" sz="1600" dirty="0">
                <a:latin typeface="Century Gothic" panose="020B0502020202020204" pitchFamily="34" charset="0"/>
              </a:rPr>
              <a:t> </a:t>
            </a:r>
            <a:r>
              <a:rPr lang="fr-BE" sz="1600" dirty="0" err="1">
                <a:latin typeface="Century Gothic" panose="020B0502020202020204" pitchFamily="34" charset="0"/>
              </a:rPr>
              <a:t>Medical</a:t>
            </a:r>
            <a:r>
              <a:rPr lang="fr-BE" sz="1600" dirty="0">
                <a:latin typeface="Century Gothic" panose="020B0502020202020204" pitchFamily="34" charset="0"/>
              </a:rPr>
              <a:t> </a:t>
            </a:r>
            <a:r>
              <a:rPr lang="fr-BE" sz="1600" dirty="0" err="1">
                <a:latin typeface="Century Gothic" panose="020B0502020202020204" pitchFamily="34" charset="0"/>
              </a:rPr>
              <a:t>Doctors</a:t>
            </a:r>
            <a:endParaRPr lang="fr-BE" sz="1600" dirty="0">
              <a:latin typeface="Century Gothic" panose="020B0502020202020204" pitchFamily="34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7833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Pharmaceutical </a:t>
            </a:r>
            <a:r>
              <a:rPr lang="fr-BE" dirty="0" smtClean="0"/>
              <a:t>care</a:t>
            </a:r>
            <a:br>
              <a:rPr lang="fr-BE" dirty="0" smtClean="0"/>
            </a:br>
            <a:r>
              <a:rPr lang="fr-BE" dirty="0" smtClean="0"/>
              <a:t>for migraine patients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457200" y="1483108"/>
            <a:ext cx="8229600" cy="38917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None/>
              <a:defRPr/>
            </a:pPr>
            <a:endParaRPr lang="en-GB" altLang="ja-JP" sz="1000" dirty="0">
              <a:latin typeface="Century Gothic" panose="020B0502020202020204" pitchFamily="34" charset="0"/>
            </a:endParaRP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altLang="ja-JP" sz="2000" b="1" dirty="0">
                <a:latin typeface="Century Gothic" panose="020B0502020202020204" pitchFamily="34" charset="0"/>
              </a:rPr>
              <a:t>Identify &amp; address possible Drug-Related Problems </a:t>
            </a:r>
            <a:r>
              <a:rPr lang="en-GB" altLang="ja-JP" sz="2000" dirty="0">
                <a:latin typeface="Century Gothic" panose="020B0502020202020204" pitchFamily="34" charset="0"/>
              </a:rPr>
              <a:t>(dosage, contra-indication, side-effects, interactions, overuse - </a:t>
            </a:r>
            <a:r>
              <a:rPr lang="fr-BE" sz="2000" i="1" dirty="0" err="1">
                <a:latin typeface="Century Gothic" panose="020B0502020202020204" pitchFamily="34" charset="0"/>
              </a:rPr>
              <a:t>Medication</a:t>
            </a:r>
            <a:r>
              <a:rPr lang="fr-BE" sz="2000" i="1" dirty="0">
                <a:latin typeface="Century Gothic" panose="020B0502020202020204" pitchFamily="34" charset="0"/>
              </a:rPr>
              <a:t> </a:t>
            </a:r>
            <a:r>
              <a:rPr lang="fr-BE" sz="2000" i="1" dirty="0" err="1">
                <a:latin typeface="Century Gothic" panose="020B0502020202020204" pitchFamily="34" charset="0"/>
              </a:rPr>
              <a:t>Overuse</a:t>
            </a:r>
            <a:r>
              <a:rPr lang="fr-BE" sz="2000" i="1" dirty="0">
                <a:latin typeface="Century Gothic" panose="020B0502020202020204" pitchFamily="34" charset="0"/>
              </a:rPr>
              <a:t> </a:t>
            </a:r>
            <a:r>
              <a:rPr lang="fr-BE" sz="2000" i="1" dirty="0" err="1">
                <a:latin typeface="Century Gothic" panose="020B0502020202020204" pitchFamily="34" charset="0"/>
              </a:rPr>
              <a:t>Headache</a:t>
            </a:r>
            <a:r>
              <a:rPr lang="fr-BE" sz="2000" dirty="0">
                <a:latin typeface="Century Gothic" panose="020B0502020202020204" pitchFamily="34" charset="0"/>
              </a:rPr>
              <a:t> -, </a:t>
            </a:r>
            <a:r>
              <a:rPr lang="fr-BE" sz="2000" dirty="0" err="1">
                <a:latin typeface="Century Gothic" panose="020B0502020202020204" pitchFamily="34" charset="0"/>
              </a:rPr>
              <a:t>underuse</a:t>
            </a:r>
            <a:r>
              <a:rPr lang="fr-BE" sz="2000" dirty="0">
                <a:latin typeface="Century Gothic" panose="020B0502020202020204" pitchFamily="34" charset="0"/>
              </a:rPr>
              <a:t>, etc.)</a:t>
            </a: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BE" sz="2000" b="1" dirty="0" err="1">
                <a:latin typeface="Century Gothic" panose="020B0502020202020204" pitchFamily="34" charset="0"/>
              </a:rPr>
              <a:t>Provide</a:t>
            </a:r>
            <a:r>
              <a:rPr lang="fr-BE" sz="2000" b="1" dirty="0">
                <a:latin typeface="Century Gothic" panose="020B0502020202020204" pitchFamily="34" charset="0"/>
              </a:rPr>
              <a:t> </a:t>
            </a:r>
            <a:r>
              <a:rPr lang="fr-BE" sz="2000" b="1" dirty="0" err="1">
                <a:latin typeface="Century Gothic" panose="020B0502020202020204" pitchFamily="34" charset="0"/>
              </a:rPr>
              <a:t>lifestyle</a:t>
            </a:r>
            <a:r>
              <a:rPr lang="fr-BE" sz="2000" b="1" dirty="0">
                <a:latin typeface="Century Gothic" panose="020B0502020202020204" pitchFamily="34" charset="0"/>
              </a:rPr>
              <a:t> </a:t>
            </a:r>
            <a:r>
              <a:rPr lang="fr-BE" sz="2000" b="1" dirty="0" err="1">
                <a:latin typeface="Century Gothic" panose="020B0502020202020204" pitchFamily="34" charset="0"/>
              </a:rPr>
              <a:t>advice</a:t>
            </a:r>
            <a:r>
              <a:rPr lang="fr-BE" sz="2000" b="1" dirty="0">
                <a:latin typeface="Century Gothic" panose="020B0502020202020204" pitchFamily="34" charset="0"/>
              </a:rPr>
              <a:t> </a:t>
            </a:r>
            <a:r>
              <a:rPr lang="fr-BE" sz="2000" dirty="0">
                <a:latin typeface="Century Gothic" panose="020B0502020202020204" pitchFamily="34" charset="0"/>
              </a:rPr>
              <a:t>(nutrition, </a:t>
            </a:r>
            <a:r>
              <a:rPr lang="fr-BE" sz="2000" dirty="0" err="1">
                <a:latin typeface="Century Gothic" panose="020B0502020202020204" pitchFamily="34" charset="0"/>
              </a:rPr>
              <a:t>prophylaxis</a:t>
            </a:r>
            <a:r>
              <a:rPr lang="fr-BE" sz="2000" dirty="0">
                <a:latin typeface="Century Gothic" panose="020B0502020202020204" pitchFamily="34" charset="0"/>
              </a:rPr>
              <a:t>)</a:t>
            </a: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BE" sz="2000" b="1" dirty="0" err="1">
                <a:latin typeface="Century Gothic" panose="020B0502020202020204" pitchFamily="34" charset="0"/>
              </a:rPr>
              <a:t>Instruct</a:t>
            </a:r>
            <a:r>
              <a:rPr lang="fr-BE" sz="2000" b="1" dirty="0">
                <a:latin typeface="Century Gothic" panose="020B0502020202020204" pitchFamily="34" charset="0"/>
              </a:rPr>
              <a:t> on how to use </a:t>
            </a:r>
            <a:r>
              <a:rPr lang="fr-BE" sz="2000" b="1" dirty="0" err="1">
                <a:latin typeface="Century Gothic" panose="020B0502020202020204" pitchFamily="34" charset="0"/>
              </a:rPr>
              <a:t>medication</a:t>
            </a:r>
            <a:endParaRPr lang="fr-BE" sz="2000" b="1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lang="fr-BE" sz="2000" dirty="0">
                <a:latin typeface="Century Gothic" panose="020B0502020202020204" pitchFamily="34" charset="0"/>
              </a:rPr>
              <a:t>Non-</a:t>
            </a:r>
            <a:r>
              <a:rPr lang="fr-BE" sz="2000" dirty="0" err="1">
                <a:latin typeface="Century Gothic" panose="020B0502020202020204" pitchFamily="34" charset="0"/>
              </a:rPr>
              <a:t>specific</a:t>
            </a:r>
            <a:r>
              <a:rPr lang="fr-BE" sz="2000" dirty="0">
                <a:latin typeface="Century Gothic" panose="020B0502020202020204" pitchFamily="34" charset="0"/>
              </a:rPr>
              <a:t> migraine </a:t>
            </a:r>
            <a:r>
              <a:rPr lang="fr-BE" sz="2000" dirty="0" err="1">
                <a:latin typeface="Century Gothic" panose="020B0502020202020204" pitchFamily="34" charset="0"/>
              </a:rPr>
              <a:t>medication</a:t>
            </a:r>
            <a:endParaRPr lang="fr-BE" sz="20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lang="fr-BE" sz="2000" dirty="0" err="1">
                <a:latin typeface="Century Gothic" panose="020B0502020202020204" pitchFamily="34" charset="0"/>
              </a:rPr>
              <a:t>Specific</a:t>
            </a:r>
            <a:r>
              <a:rPr lang="fr-BE" sz="2000" dirty="0">
                <a:latin typeface="Century Gothic" panose="020B0502020202020204" pitchFamily="34" charset="0"/>
              </a:rPr>
              <a:t> migraine </a:t>
            </a:r>
            <a:r>
              <a:rPr lang="fr-BE" sz="2000" dirty="0" err="1">
                <a:latin typeface="Century Gothic" panose="020B0502020202020204" pitchFamily="34" charset="0"/>
              </a:rPr>
              <a:t>medication</a:t>
            </a:r>
            <a:endParaRPr lang="fr-BE" sz="20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lang="fr-BE" sz="2000" dirty="0" err="1">
                <a:latin typeface="Century Gothic" panose="020B0502020202020204" pitchFamily="34" charset="0"/>
              </a:rPr>
              <a:t>Prophylactic</a:t>
            </a:r>
            <a:r>
              <a:rPr lang="fr-BE" sz="2000" dirty="0">
                <a:latin typeface="Century Gothic" panose="020B0502020202020204" pitchFamily="34" charset="0"/>
              </a:rPr>
              <a:t> </a:t>
            </a:r>
            <a:r>
              <a:rPr lang="fr-BE" sz="2000" dirty="0" err="1">
                <a:latin typeface="Century Gothic" panose="020B0502020202020204" pitchFamily="34" charset="0"/>
              </a:rPr>
              <a:t>medication</a:t>
            </a:r>
            <a:r>
              <a:rPr lang="fr-BE" sz="2000" dirty="0">
                <a:latin typeface="Century Gothic" panose="020B0502020202020204" pitchFamily="34" charset="0"/>
              </a:rPr>
              <a:t> </a:t>
            </a: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BE" altLang="ja-JP" sz="2000" b="1" dirty="0" err="1">
                <a:latin typeface="Century Gothic" panose="020B0502020202020204" pitchFamily="34" charset="0"/>
              </a:rPr>
              <a:t>Physician</a:t>
            </a:r>
            <a:r>
              <a:rPr lang="fr-BE" altLang="ja-JP" sz="2000" b="1" dirty="0">
                <a:latin typeface="Century Gothic" panose="020B0502020202020204" pitchFamily="34" charset="0"/>
              </a:rPr>
              <a:t> </a:t>
            </a:r>
            <a:r>
              <a:rPr lang="fr-BE" altLang="ja-JP" sz="2000" b="1" dirty="0" err="1">
                <a:latin typeface="Century Gothic" panose="020B0502020202020204" pitchFamily="34" charset="0"/>
              </a:rPr>
              <a:t>referral</a:t>
            </a:r>
            <a:endParaRPr lang="en-GB" altLang="ja-JP" sz="2000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nl-B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94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Facts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600200"/>
            <a:ext cx="8291264" cy="4925144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fr-FR" sz="1800" dirty="0" err="1">
                <a:latin typeface="Century Gothic" pitchFamily="34" charset="0"/>
              </a:rPr>
              <a:t>Almost</a:t>
            </a:r>
            <a:r>
              <a:rPr lang="fr-FR" sz="1800" dirty="0">
                <a:latin typeface="Century Gothic" pitchFamily="34" charset="0"/>
              </a:rPr>
              <a:t> 1/5 of all </a:t>
            </a:r>
            <a:r>
              <a:rPr lang="fr-FR" sz="1800" dirty="0" err="1">
                <a:latin typeface="Century Gothic" pitchFamily="34" charset="0"/>
              </a:rPr>
              <a:t>Belgians</a:t>
            </a:r>
            <a:r>
              <a:rPr lang="fr-FR" sz="1800" dirty="0">
                <a:latin typeface="Century Gothic" pitchFamily="34" charset="0"/>
              </a:rPr>
              <a:t> </a:t>
            </a:r>
            <a:r>
              <a:rPr lang="fr-FR" sz="1800" dirty="0" err="1">
                <a:latin typeface="Century Gothic" pitchFamily="34" charset="0"/>
              </a:rPr>
              <a:t>suffered</a:t>
            </a:r>
            <a:r>
              <a:rPr lang="fr-FR" sz="1800" dirty="0">
                <a:latin typeface="Century Gothic" pitchFamily="34" charset="0"/>
              </a:rPr>
              <a:t> </a:t>
            </a:r>
            <a:r>
              <a:rPr lang="fr-FR" sz="1800" dirty="0" err="1">
                <a:latin typeface="Century Gothic" pitchFamily="34" charset="0"/>
              </a:rPr>
              <a:t>from</a:t>
            </a:r>
            <a:r>
              <a:rPr lang="fr-FR" sz="1800" dirty="0">
                <a:latin typeface="Century Gothic" pitchFamily="34" charset="0"/>
              </a:rPr>
              <a:t> migraine </a:t>
            </a:r>
            <a:r>
              <a:rPr lang="fr-FR" sz="1800" dirty="0" err="1">
                <a:latin typeface="Century Gothic" pitchFamily="34" charset="0"/>
              </a:rPr>
              <a:t>during</a:t>
            </a:r>
            <a:r>
              <a:rPr lang="fr-FR" sz="1800" dirty="0">
                <a:latin typeface="Century Gothic" pitchFamily="34" charset="0"/>
              </a:rPr>
              <a:t> the </a:t>
            </a:r>
            <a:r>
              <a:rPr lang="fr-FR" sz="1800" dirty="0" err="1">
                <a:latin typeface="Century Gothic" pitchFamily="34" charset="0"/>
              </a:rPr>
              <a:t>past</a:t>
            </a:r>
            <a:r>
              <a:rPr lang="fr-FR" sz="1800" dirty="0">
                <a:latin typeface="Century Gothic" pitchFamily="34" charset="0"/>
              </a:rPr>
              <a:t> 12 </a:t>
            </a:r>
            <a:r>
              <a:rPr lang="fr-FR" sz="1800" dirty="0" err="1">
                <a:latin typeface="Century Gothic" pitchFamily="34" charset="0"/>
              </a:rPr>
              <a:t>months</a:t>
            </a:r>
            <a:r>
              <a:rPr lang="fr-FR" sz="1800" dirty="0">
                <a:latin typeface="Century Gothic" pitchFamily="34" charset="0"/>
              </a:rPr>
              <a:t> (17%)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1800" dirty="0">
                <a:latin typeface="Century Gothic" pitchFamily="34" charset="0"/>
              </a:rPr>
              <a:t>Migraine ≠ </a:t>
            </a:r>
            <a:r>
              <a:rPr lang="fr-FR" sz="1800" dirty="0" err="1">
                <a:latin typeface="Century Gothic" pitchFamily="34" charset="0"/>
              </a:rPr>
              <a:t>Headache</a:t>
            </a:r>
            <a:endParaRPr lang="fr-FR" sz="1800" dirty="0">
              <a:latin typeface="Century Gothic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1800" dirty="0">
                <a:latin typeface="Century Gothic" pitchFamily="34" charset="0"/>
              </a:rPr>
              <a:t>Migraine </a:t>
            </a:r>
            <a:r>
              <a:rPr lang="en-US" sz="1800" dirty="0" smtClean="0">
                <a:latin typeface="Century Gothic" pitchFamily="34" charset="0"/>
              </a:rPr>
              <a:t>is surrounded by a </a:t>
            </a:r>
            <a:r>
              <a:rPr lang="en-US" sz="1800" dirty="0">
                <a:latin typeface="Century Gothic" pitchFamily="34" charset="0"/>
              </a:rPr>
              <a:t>negative aura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800" dirty="0">
                <a:latin typeface="Century Gothic" pitchFamily="34" charset="0"/>
              </a:rPr>
              <a:t>Pharmacists can play a key role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800" dirty="0">
                <a:latin typeface="Century Gothic" pitchFamily="34" charset="0"/>
              </a:rPr>
              <a:t>Specific health campaign for pharmacists, migraine sufferers and the general public: </a:t>
            </a:r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1800" dirty="0">
                <a:latin typeface="Century Gothic" pitchFamily="34" charset="0"/>
              </a:rPr>
              <a:t/>
            </a:r>
            <a:br>
              <a:rPr lang="en-US" sz="1800" dirty="0">
                <a:latin typeface="Century Gothic" pitchFamily="34" charset="0"/>
              </a:rPr>
            </a:br>
            <a:r>
              <a:rPr lang="en-US" sz="1800" b="1" dirty="0">
                <a:latin typeface="Century Gothic" pitchFamily="34" charset="0"/>
              </a:rPr>
              <a:t>“</a:t>
            </a:r>
            <a:r>
              <a:rPr lang="en-US" sz="1800" b="1" dirty="0" err="1">
                <a:latin typeface="Century Gothic" pitchFamily="34" charset="0"/>
              </a:rPr>
              <a:t>Semaine</a:t>
            </a:r>
            <a:r>
              <a:rPr lang="en-US" sz="1800" b="1" dirty="0">
                <a:latin typeface="Century Gothic" pitchFamily="34" charset="0"/>
              </a:rPr>
              <a:t> de la MIGRAINE” / “Week van de MIGRAINE” </a:t>
            </a:r>
          </a:p>
          <a:p>
            <a:endParaRPr lang="nl-BE" sz="1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3044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93096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Reduce the negative aura around migraine </a:t>
            </a:r>
            <a:r>
              <a:rPr lang="en-US" sz="2000" dirty="0">
                <a:latin typeface="Century Gothic" pitchFamily="34" charset="0"/>
              </a:rPr>
              <a:t>by 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latin typeface="Century Gothic" pitchFamily="34" charset="0"/>
              </a:rPr>
              <a:t>Stimulating patients, pharmacists and the general public to talk about migraine with </a:t>
            </a:r>
            <a:r>
              <a:rPr lang="en-US" sz="1600" dirty="0" smtClean="0">
                <a:latin typeface="Century Gothic" pitchFamily="34" charset="0"/>
              </a:rPr>
              <a:t>their family</a:t>
            </a:r>
            <a:r>
              <a:rPr lang="en-US" sz="1600" dirty="0">
                <a:latin typeface="Century Gothic" pitchFamily="34" charset="0"/>
              </a:rPr>
              <a:t>, friends and colleagues</a:t>
            </a:r>
            <a:r>
              <a:rPr lang="nl-BE" sz="1600" b="1" dirty="0"/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BE" sz="1600" b="1" dirty="0"/>
              <a:t>AND</a:t>
            </a:r>
          </a:p>
          <a:p>
            <a:pPr lvl="1">
              <a:lnSpc>
                <a:spcPct val="150000"/>
              </a:lnSpc>
            </a:pPr>
            <a:r>
              <a:rPr lang="nl-BE" sz="1600" dirty="0" err="1">
                <a:latin typeface="Century Gothic" pitchFamily="34" charset="0"/>
              </a:rPr>
              <a:t>Informing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them</a:t>
            </a:r>
            <a:r>
              <a:rPr lang="nl-BE" sz="1600" dirty="0">
                <a:latin typeface="Century Gothic" pitchFamily="34" charset="0"/>
              </a:rPr>
              <a:t> in </a:t>
            </a:r>
            <a:r>
              <a:rPr lang="nl-BE" sz="1600" dirty="0" err="1">
                <a:latin typeface="Century Gothic" pitchFamily="34" charset="0"/>
              </a:rPr>
              <a:t>an</a:t>
            </a:r>
            <a:r>
              <a:rPr lang="nl-BE" sz="1600" dirty="0">
                <a:latin typeface="Century Gothic" pitchFamily="34" charset="0"/>
              </a:rPr>
              <a:t> easy </a:t>
            </a:r>
            <a:r>
              <a:rPr lang="nl-BE" sz="1600" dirty="0" err="1">
                <a:latin typeface="Century Gothic" pitchFamily="34" charset="0"/>
              </a:rPr>
              <a:t>and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accesible</a:t>
            </a:r>
            <a:r>
              <a:rPr lang="nl-BE" sz="1600" dirty="0">
                <a:latin typeface="Century Gothic" pitchFamily="34" charset="0"/>
              </a:rPr>
              <a:t> way </a:t>
            </a:r>
            <a:r>
              <a:rPr lang="nl-BE" sz="1600" dirty="0" err="1">
                <a:latin typeface="Century Gothic" pitchFamily="34" charset="0"/>
              </a:rPr>
              <a:t>about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the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symptoms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and</a:t>
            </a:r>
            <a:r>
              <a:rPr lang="nl-BE" sz="1600" dirty="0">
                <a:latin typeface="Century Gothic" pitchFamily="34" charset="0"/>
              </a:rPr>
              <a:t> triggers of migraine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BE" sz="1600" dirty="0" err="1" smtClean="0">
                <a:latin typeface="Century Gothic" pitchFamily="34" charset="0"/>
              </a:rPr>
              <a:t>By</a:t>
            </a:r>
            <a:endParaRPr lang="nl-BE" sz="1600" dirty="0">
              <a:latin typeface="Century Gothic" pitchFamily="34" charset="0"/>
            </a:endParaRPr>
          </a:p>
          <a:p>
            <a:pPr lvl="1">
              <a:lnSpc>
                <a:spcPct val="150000"/>
              </a:lnSpc>
            </a:pPr>
            <a:r>
              <a:rPr lang="nl-BE" sz="1600" dirty="0" err="1" smtClean="0">
                <a:latin typeface="Century Gothic" pitchFamily="34" charset="0"/>
              </a:rPr>
              <a:t>Providing</a:t>
            </a:r>
            <a:r>
              <a:rPr lang="nl-BE" sz="1600" dirty="0" smtClean="0">
                <a:latin typeface="Century Gothic" pitchFamily="34" charset="0"/>
              </a:rPr>
              <a:t> </a:t>
            </a:r>
            <a:r>
              <a:rPr lang="nl-BE" sz="1600" dirty="0">
                <a:latin typeface="Century Gothic" pitchFamily="34" charset="0"/>
              </a:rPr>
              <a:t>tools </a:t>
            </a:r>
            <a:r>
              <a:rPr lang="nl-BE" sz="1600" dirty="0" err="1">
                <a:latin typeface="Century Gothic" pitchFamily="34" charset="0"/>
              </a:rPr>
              <a:t>and</a:t>
            </a:r>
            <a:r>
              <a:rPr lang="nl-BE" sz="1600" dirty="0">
                <a:latin typeface="Century Gothic" pitchFamily="34" charset="0"/>
              </a:rPr>
              <a:t> information </a:t>
            </a:r>
            <a:r>
              <a:rPr lang="nl-BE" sz="1600" dirty="0" err="1">
                <a:latin typeface="Century Gothic" pitchFamily="34" charset="0"/>
              </a:rPr>
              <a:t>around</a:t>
            </a:r>
            <a:r>
              <a:rPr lang="nl-BE" sz="1600" dirty="0">
                <a:latin typeface="Century Gothic" pitchFamily="34" charset="0"/>
              </a:rPr>
              <a:t> migraine in </a:t>
            </a:r>
            <a:r>
              <a:rPr lang="nl-BE" sz="1600" dirty="0" err="1">
                <a:latin typeface="Century Gothic" pitchFamily="34" charset="0"/>
              </a:rPr>
              <a:t>the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pharmacies</a:t>
            </a:r>
            <a:endParaRPr lang="nl-BE" sz="1600" dirty="0">
              <a:latin typeface="Century Gothic" pitchFamily="34" charset="0"/>
            </a:endParaRPr>
          </a:p>
          <a:p>
            <a:pPr lvl="1">
              <a:lnSpc>
                <a:spcPct val="150000"/>
              </a:lnSpc>
            </a:pPr>
            <a:r>
              <a:rPr lang="nl-BE" sz="1600" dirty="0" err="1">
                <a:latin typeface="Century Gothic" pitchFamily="34" charset="0"/>
              </a:rPr>
              <a:t>Supporting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the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role</a:t>
            </a:r>
            <a:r>
              <a:rPr lang="nl-BE" sz="1600" dirty="0">
                <a:latin typeface="Century Gothic" pitchFamily="34" charset="0"/>
              </a:rPr>
              <a:t> of </a:t>
            </a:r>
            <a:r>
              <a:rPr lang="nl-BE" sz="1600" dirty="0" err="1">
                <a:latin typeface="Century Gothic" pitchFamily="34" charset="0"/>
              </a:rPr>
              <a:t>the</a:t>
            </a:r>
            <a:r>
              <a:rPr lang="nl-BE" sz="1600" dirty="0">
                <a:latin typeface="Century Gothic" pitchFamily="34" charset="0"/>
              </a:rPr>
              <a:t> </a:t>
            </a:r>
            <a:r>
              <a:rPr lang="nl-BE" sz="1600" dirty="0" err="1">
                <a:latin typeface="Century Gothic" pitchFamily="34" charset="0"/>
              </a:rPr>
              <a:t>pharmacist</a:t>
            </a:r>
            <a:r>
              <a:rPr lang="nl-BE" sz="1600" dirty="0">
                <a:latin typeface="Century Gothic" pitchFamily="34" charset="0"/>
              </a:rPr>
              <a:t> as a </a:t>
            </a:r>
            <a:r>
              <a:rPr lang="nl-BE" sz="1600" dirty="0" err="1">
                <a:latin typeface="Century Gothic" pitchFamily="34" charset="0"/>
              </a:rPr>
              <a:t>primary</a:t>
            </a:r>
            <a:r>
              <a:rPr lang="nl-BE" sz="1600" dirty="0">
                <a:latin typeface="Century Gothic" pitchFamily="34" charset="0"/>
              </a:rPr>
              <a:t> point of contact</a:t>
            </a:r>
            <a:endParaRPr lang="en-US" sz="1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0405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140968"/>
            <a:ext cx="6514916" cy="864096"/>
          </a:xfrm>
        </p:spPr>
        <p:txBody>
          <a:bodyPr>
            <a:normAutofit/>
          </a:bodyPr>
          <a:lstStyle/>
          <a:p>
            <a:r>
              <a:rPr lang="en-US" dirty="0"/>
              <a:t>CAMPAIGN MATERIALS</a:t>
            </a:r>
          </a:p>
        </p:txBody>
      </p:sp>
    </p:spTree>
    <p:extLst>
      <p:ext uri="{BB962C8B-B14F-4D97-AF65-F5344CB8AC3E}">
        <p14:creationId xmlns:p14="http://schemas.microsoft.com/office/powerpoint/2010/main" val="345016035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508" y="2204864"/>
            <a:ext cx="5390292" cy="3859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84784"/>
            <a:ext cx="8229600" cy="604664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fr-BE" sz="2400" dirty="0">
                <a:latin typeface="Century Gothic" pitchFamily="34" charset="0"/>
              </a:rPr>
              <a:t>Informative </a:t>
            </a:r>
            <a:r>
              <a:rPr lang="fr-BE" sz="2400" err="1">
                <a:latin typeface="Century Gothic" pitchFamily="34" charset="0"/>
              </a:rPr>
              <a:t>leaflet</a:t>
            </a:r>
            <a:r>
              <a:rPr lang="fr-BE" sz="2400">
                <a:latin typeface="Century Gothic" pitchFamily="34" charset="0"/>
              </a:rPr>
              <a:t> for pharmacists with </a:t>
            </a:r>
            <a:r>
              <a:rPr lang="fr-BE" sz="2400" dirty="0">
                <a:latin typeface="Century Gothic" pitchFamily="34" charset="0"/>
              </a:rPr>
              <a:t>migraine test</a:t>
            </a:r>
            <a:endParaRPr lang="en-GB" sz="2400" dirty="0">
              <a:latin typeface="Century Gothic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69452" y="485800"/>
            <a:ext cx="651491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sz="2400" dirty="0" err="1">
                <a:solidFill>
                  <a:srgbClr val="67B346"/>
                </a:solidFill>
              </a:rPr>
              <a:t>Campaign</a:t>
            </a:r>
            <a:r>
              <a:rPr lang="nl-BE" sz="2400" dirty="0">
                <a:solidFill>
                  <a:srgbClr val="67B346"/>
                </a:solidFill>
              </a:rPr>
              <a:t> </a:t>
            </a:r>
            <a:r>
              <a:rPr lang="nl-BE" sz="2400" dirty="0" err="1">
                <a:solidFill>
                  <a:srgbClr val="67B346"/>
                </a:solidFill>
              </a:rPr>
              <a:t>Materials</a:t>
            </a:r>
            <a:endParaRPr lang="nl-BE" sz="2400" dirty="0">
              <a:solidFill>
                <a:srgbClr val="67B34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113444"/>
            <a:ext cx="5328592" cy="3795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03379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296988" y="274638"/>
            <a:ext cx="65151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nl-BE" sz="3200" dirty="0" smtClean="0"/>
              <a:t>Program </a:t>
            </a:r>
            <a:r>
              <a:rPr lang="nl-BE" sz="3200" dirty="0" err="1" smtClean="0"/>
              <a:t>Overview</a:t>
            </a:r>
            <a:endParaRPr lang="nl-BE" sz="32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312075"/>
              </p:ext>
            </p:extLst>
          </p:nvPr>
        </p:nvGraphicFramePr>
        <p:xfrm>
          <a:off x="1043608" y="1283544"/>
          <a:ext cx="7056784" cy="5297788"/>
        </p:xfrm>
        <a:graphic>
          <a:graphicData uri="http://schemas.openxmlformats.org/drawingml/2006/table">
            <a:tbl>
              <a:tblPr firstRow="1" firstCol="1" bandRow="1"/>
              <a:tblGrid>
                <a:gridCol w="1509710"/>
                <a:gridCol w="5547074"/>
              </a:tblGrid>
              <a:tr h="32562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 err="1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Introduction</a:t>
                      </a:r>
                      <a:endParaRPr lang="en-US" sz="1200" dirty="0">
                        <a:solidFill>
                          <a:srgbClr val="67B346"/>
                        </a:solidFill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562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10:00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Reception</a:t>
                      </a:r>
                      <a:endParaRPr lang="en-US" sz="1200" noProof="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35748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10:30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Introduction</a:t>
                      </a: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l-NL" sz="1200" dirty="0" err="1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by</a:t>
                      </a: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l-BE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Marc-Henry</a:t>
                      </a:r>
                      <a:r>
                        <a:rPr lang="nl-BE" sz="1200" baseline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l-BE" sz="1200" baseline="0" dirty="0" err="1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Corneéy</a:t>
                      </a:r>
                      <a:r>
                        <a:rPr lang="nl-BE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nl-BE" sz="1200" dirty="0" err="1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Secretary</a:t>
                      </a:r>
                      <a:r>
                        <a:rPr lang="nl-BE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-General of OPHACO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32562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Migraine</a:t>
                      </a:r>
                      <a:r>
                        <a:rPr lang="nl-NL" sz="1200" i="1" baseline="0" dirty="0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nl-NL" sz="1200" i="1" baseline="0" dirty="0" err="1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Reducing</a:t>
                      </a:r>
                      <a:r>
                        <a:rPr lang="nl-NL" sz="1200" i="1" baseline="0" dirty="0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nl-NL" sz="1200" i="1" baseline="0" dirty="0" err="1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negative</a:t>
                      </a:r>
                      <a:r>
                        <a:rPr lang="nl-NL" sz="1200" i="1" baseline="0" dirty="0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aura</a:t>
                      </a:r>
                      <a:endParaRPr lang="en-US" sz="1200" dirty="0">
                        <a:solidFill>
                          <a:srgbClr val="67B346"/>
                        </a:solidFill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7089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10:35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Karen Vanderwaeren, Senior Research Expert at GfK: “Revelation of research results: “Migraine</a:t>
                      </a:r>
                      <a:r>
                        <a:rPr lang="en-US" sz="1200" baseline="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in Belgium – Reducing the negative aura</a:t>
                      </a: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”.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97686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10:55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1200" dirty="0" smtClean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1200" dirty="0" smtClean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11:15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Dr.</a:t>
                      </a:r>
                      <a:r>
                        <a:rPr lang="en-US" sz="1200" baseline="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Jan Versijpt</a:t>
                      </a: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, Department of Neurology at UZ </a:t>
                      </a:r>
                      <a:r>
                        <a:rPr lang="en-US" sz="1200" noProof="0" dirty="0" err="1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Jette</a:t>
                      </a: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. The symptoms and triggers of migraine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aseline="0" noProof="0" dirty="0" smtClean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Isolde </a:t>
                      </a: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Lasoen</a:t>
                      </a:r>
                      <a:r>
                        <a:rPr lang="en-US" sz="1200" baseline="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, testimonial - living with migraine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noProof="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65124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11:20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Pharmacist Alain Chaspierre, Vice</a:t>
                      </a:r>
                      <a:r>
                        <a:rPr lang="en-US" sz="1200" baseline="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President of </a:t>
                      </a:r>
                      <a:r>
                        <a:rPr lang="en-US" sz="1200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APB: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i="1" noProof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‘‘Week of migraine”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32562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11:35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Q&amp;A</a:t>
                      </a:r>
                      <a:endParaRPr lang="en-US" sz="1200" dirty="0" smtClean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1200" dirty="0" smtClean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32562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Interviews</a:t>
                      </a:r>
                      <a:r>
                        <a:rPr lang="nl-NL" sz="1200" i="1" baseline="0" dirty="0" smtClean="0">
                          <a:solidFill>
                            <a:srgbClr val="67B346"/>
                          </a:solidFill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&amp; migraine simulator</a:t>
                      </a:r>
                      <a:endParaRPr lang="en-US" sz="1200" dirty="0">
                        <a:solidFill>
                          <a:srgbClr val="67B346"/>
                        </a:solidFill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562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11:45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Interview </a:t>
                      </a:r>
                      <a:r>
                        <a:rPr lang="nl-NL" sz="1200" dirty="0" err="1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possibilities</a:t>
                      </a: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&amp; migraine</a:t>
                      </a:r>
                      <a:r>
                        <a:rPr lang="nl-NL" sz="1200" baseline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l-NL" sz="1200" baseline="0" dirty="0" err="1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experience</a:t>
                      </a:r>
                      <a:r>
                        <a:rPr lang="nl-NL" sz="1200" baseline="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32562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Light lunch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  <a:tr h="32562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13:30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Century Gothic" pitchFamily="34" charset="0"/>
                          <a:ea typeface="Calibri"/>
                          <a:cs typeface="Times New Roman"/>
                        </a:rPr>
                        <a:t>End</a:t>
                      </a:r>
                      <a:endParaRPr lang="en-US" sz="1200" dirty="0">
                        <a:effectLst/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FFFF"/>
                      </a:fgClr>
                      <a:bgClr>
                        <a:srgbClr val="F2F2F2"/>
                      </a:bgClr>
                    </a:patt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312" y="1457310"/>
            <a:ext cx="6527172" cy="3445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604664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fr-BE" sz="2400" dirty="0">
                <a:latin typeface="Century Gothic" pitchFamily="34" charset="0"/>
              </a:rPr>
              <a:t>Brochure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52" y="2263389"/>
            <a:ext cx="6697998" cy="3587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69452" y="485800"/>
            <a:ext cx="651491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sz="2400" dirty="0" err="1">
                <a:solidFill>
                  <a:srgbClr val="67B346"/>
                </a:solidFill>
              </a:rPr>
              <a:t>Campaign</a:t>
            </a:r>
            <a:r>
              <a:rPr lang="nl-BE" sz="2400" dirty="0">
                <a:solidFill>
                  <a:srgbClr val="67B346"/>
                </a:solidFill>
              </a:rPr>
              <a:t> </a:t>
            </a:r>
            <a:r>
              <a:rPr lang="nl-BE" sz="2400" dirty="0" err="1">
                <a:solidFill>
                  <a:srgbClr val="67B346"/>
                </a:solidFill>
              </a:rPr>
              <a:t>Materials</a:t>
            </a:r>
            <a:endParaRPr lang="nl-BE" sz="2400" dirty="0">
              <a:solidFill>
                <a:srgbClr val="67B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73206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604664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GB" sz="2400" dirty="0">
                <a:latin typeface="Century Gothic" pitchFamily="34" charset="0"/>
              </a:rPr>
              <a:t>Migraine diary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9452" y="485800"/>
            <a:ext cx="6514916" cy="1143000"/>
          </a:xfrm>
        </p:spPr>
        <p:txBody>
          <a:bodyPr>
            <a:normAutofit/>
          </a:bodyPr>
          <a:lstStyle/>
          <a:p>
            <a:r>
              <a:rPr lang="nl-BE" sz="2400" dirty="0" err="1"/>
              <a:t>Campaign</a:t>
            </a:r>
            <a:r>
              <a:rPr lang="nl-BE" sz="2400" dirty="0"/>
              <a:t> </a:t>
            </a:r>
            <a:r>
              <a:rPr lang="nl-BE" sz="2400" dirty="0" err="1"/>
              <a:t>Materials</a:t>
            </a:r>
            <a:endParaRPr lang="nl-B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36" y="2060849"/>
            <a:ext cx="5964020" cy="42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3656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604664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GB" sz="2400">
                <a:latin typeface="Century Gothic" pitchFamily="34" charset="0"/>
              </a:rPr>
              <a:t>Poster</a:t>
            </a:r>
            <a:endParaRPr lang="en-GB" sz="2400" dirty="0">
              <a:latin typeface="Century Gothic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9452" y="485800"/>
            <a:ext cx="6514916" cy="1143000"/>
          </a:xfrm>
        </p:spPr>
        <p:txBody>
          <a:bodyPr>
            <a:normAutofit/>
          </a:bodyPr>
          <a:lstStyle/>
          <a:p>
            <a:r>
              <a:rPr lang="nl-BE" sz="2400" dirty="0" err="1"/>
              <a:t>Campaign</a:t>
            </a:r>
            <a:r>
              <a:rPr lang="nl-BE" sz="2400" dirty="0"/>
              <a:t> </a:t>
            </a:r>
            <a:r>
              <a:rPr lang="nl-BE" sz="2400" dirty="0" err="1"/>
              <a:t>Materials</a:t>
            </a:r>
            <a:endParaRPr lang="nl-B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229625"/>
            <a:ext cx="2971359" cy="42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00" y="2229625"/>
            <a:ext cx="2994651" cy="42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673504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Take home message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781128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GB" sz="2400" dirty="0">
                <a:latin typeface="Century Gothic" pitchFamily="34" charset="0"/>
              </a:rPr>
              <a:t>When a patient turns to his pharmacist with headache-related questions, the pharmacist can and should counsel the patient and/or refer to a medical doctor. </a:t>
            </a:r>
          </a:p>
          <a:p>
            <a:pPr marL="0" lvl="0" indent="0">
              <a:lnSpc>
                <a:spcPct val="150000"/>
              </a:lnSpc>
              <a:buNone/>
            </a:pPr>
            <a:endParaRPr lang="en-GB" sz="2400" dirty="0">
              <a:latin typeface="Century Gothic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GB" sz="2400" dirty="0">
                <a:latin typeface="Century Gothic" pitchFamily="34" charset="0"/>
              </a:rPr>
              <a:t>On the occasion of the Migraine Week, pharmacists are offered all the appropriate tools in support of this </a:t>
            </a:r>
            <a:r>
              <a:rPr lang="en-GB" sz="2400">
                <a:latin typeface="Century Gothic" pitchFamily="34" charset="0"/>
              </a:rPr>
              <a:t>counselling role.</a:t>
            </a:r>
            <a:endParaRPr lang="en-GB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4892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068960"/>
            <a:ext cx="6514916" cy="1143000"/>
          </a:xfrm>
        </p:spPr>
        <p:txBody>
          <a:bodyPr/>
          <a:lstStyle/>
          <a:p>
            <a:r>
              <a:rPr lang="nl-BE" dirty="0" smtClean="0"/>
              <a:t>Q&amp;A</a:t>
            </a:r>
            <a:endParaRPr lang="en-US" dirty="0"/>
          </a:p>
        </p:txBody>
      </p:sp>
      <p:pic>
        <p:nvPicPr>
          <p:cNvPr id="3" name="Picture 2" descr="shadow_migrain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896" r="6849" b="51843"/>
          <a:stretch/>
        </p:blipFill>
        <p:spPr>
          <a:xfrm>
            <a:off x="0" y="-111125"/>
            <a:ext cx="9032875" cy="69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7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dow_migrain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896" r="6849" b="51843"/>
          <a:stretch/>
        </p:blipFill>
        <p:spPr>
          <a:xfrm>
            <a:off x="0" y="-111125"/>
            <a:ext cx="9032875" cy="6969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69" y="4725144"/>
            <a:ext cx="8208912" cy="1872208"/>
          </a:xfrm>
        </p:spPr>
        <p:txBody>
          <a:bodyPr>
            <a:normAutofit fontScale="90000"/>
          </a:bodyPr>
          <a:lstStyle/>
          <a:p>
            <a:r>
              <a:rPr lang="nl-BE" sz="3100" dirty="0" smtClean="0">
                <a:solidFill>
                  <a:schemeClr val="tx1"/>
                </a:solidFill>
              </a:rPr>
              <a:t>Karen Vanderwaeren</a:t>
            </a:r>
            <a:br>
              <a:rPr lang="nl-BE" sz="3100" dirty="0" smtClean="0">
                <a:solidFill>
                  <a:schemeClr val="tx1"/>
                </a:solidFill>
              </a:rPr>
            </a:br>
            <a:r>
              <a:rPr lang="nl-BE" sz="3100" dirty="0" smtClean="0">
                <a:solidFill>
                  <a:schemeClr val="tx1"/>
                </a:solidFill>
              </a:rPr>
              <a:t/>
            </a:r>
            <a:br>
              <a:rPr lang="nl-BE" sz="3100" dirty="0" smtClean="0">
                <a:solidFill>
                  <a:schemeClr val="tx1"/>
                </a:solidFill>
              </a:rPr>
            </a:br>
            <a:r>
              <a:rPr lang="nl-BE" sz="2200" b="0" dirty="0" smtClean="0">
                <a:solidFill>
                  <a:schemeClr val="tx1"/>
                </a:solidFill>
              </a:rPr>
              <a:t>Senior Research Expert </a:t>
            </a:r>
            <a:br>
              <a:rPr lang="nl-BE" sz="2200" b="0" dirty="0" smtClean="0">
                <a:solidFill>
                  <a:schemeClr val="tx1"/>
                </a:solidFill>
              </a:rPr>
            </a:br>
            <a:r>
              <a:rPr lang="nl-BE" sz="2200" b="0" dirty="0" smtClean="0">
                <a:solidFill>
                  <a:schemeClr val="tx1"/>
                </a:solidFill>
              </a:rPr>
              <a:t>GfK</a:t>
            </a:r>
            <a:r>
              <a:rPr lang="nl-BE" dirty="0" smtClean="0"/>
              <a:t/>
            </a:r>
            <a:br>
              <a:rPr lang="nl-BE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97444" y="2358008"/>
            <a:ext cx="6514916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1EB53A"/>
                </a:solidFill>
                <a:latin typeface="Century Gothic" pitchFamily="34" charset="0"/>
                <a:ea typeface="Gungsuh" pitchFamily="18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dirty="0" smtClean="0">
                <a:solidFill>
                  <a:srgbClr val="67B346"/>
                </a:solidFill>
              </a:rPr>
              <a:t>Migraine in Belgium – a status</a:t>
            </a:r>
          </a:p>
          <a:p>
            <a:endParaRPr lang="nl-BE" dirty="0">
              <a:solidFill>
                <a:srgbClr val="67B346"/>
              </a:solidFill>
            </a:endParaRPr>
          </a:p>
          <a:p>
            <a:r>
              <a:rPr lang="nl-BE" b="0" dirty="0" smtClean="0">
                <a:solidFill>
                  <a:srgbClr val="67B346"/>
                </a:solidFill>
              </a:rPr>
              <a:t>Research </a:t>
            </a:r>
            <a:r>
              <a:rPr lang="nl-BE" b="0" dirty="0" err="1" smtClean="0">
                <a:solidFill>
                  <a:srgbClr val="67B346"/>
                </a:solidFill>
              </a:rPr>
              <a:t>results</a:t>
            </a:r>
            <a:endParaRPr lang="nl-BE" b="0" dirty="0" smtClean="0">
              <a:solidFill>
                <a:srgbClr val="67B346"/>
              </a:solidFill>
            </a:endParaRPr>
          </a:p>
          <a:p>
            <a:endParaRPr lang="nl-BE" dirty="0">
              <a:solidFill>
                <a:srgbClr val="67B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740" r="11740"/>
          <a:stretch/>
        </p:blipFill>
        <p:spPr bwMode="auto">
          <a:xfrm>
            <a:off x="0" y="1"/>
            <a:ext cx="9144000" cy="672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552"/>
            <a:ext cx="2376264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 bwMode="gray">
          <a:xfrm>
            <a:off x="756000" y="3861048"/>
            <a:ext cx="7632000" cy="187220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 defTabSz="801688" eaLnBrk="0" fontAlgn="base" hangingPunct="0">
              <a:spcAft>
                <a:spcPct val="0"/>
              </a:spcAft>
            </a:pPr>
            <a:r>
              <a:rPr lang="en-US" sz="5400" b="1" dirty="0" smtClean="0">
                <a:latin typeface="+mj-lt"/>
              </a:rPr>
              <a:t>17% </a:t>
            </a:r>
            <a:br>
              <a:rPr lang="en-US" sz="5400" b="1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of respondents have suffered from migraine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in the past 12 months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25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4" r="11678" b="15578"/>
          <a:stretch/>
        </p:blipFill>
        <p:spPr bwMode="auto">
          <a:xfrm>
            <a:off x="0" y="-1"/>
            <a:ext cx="9144776" cy="671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ihandform 17"/>
          <p:cNvSpPr/>
          <p:nvPr>
            <p:custDataLst>
              <p:tags r:id="rId1"/>
            </p:custDataLst>
          </p:nvPr>
        </p:nvSpPr>
        <p:spPr bwMode="gray">
          <a:xfrm flipV="1">
            <a:off x="-15240" y="3788978"/>
            <a:ext cx="698808" cy="312482"/>
          </a:xfrm>
          <a:custGeom>
            <a:avLst/>
            <a:gdLst>
              <a:gd name="connsiteX0" fmla="*/ 0 w 723900"/>
              <a:gd name="connsiteY0" fmla="*/ 312420 h 312420"/>
              <a:gd name="connsiteX1" fmla="*/ 342900 w 723900"/>
              <a:gd name="connsiteY1" fmla="*/ 312420 h 312420"/>
              <a:gd name="connsiteX2" fmla="*/ 723900 w 723900"/>
              <a:gd name="connsiteY2" fmla="*/ 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312420">
                <a:moveTo>
                  <a:pt x="0" y="312420"/>
                </a:moveTo>
                <a:lnTo>
                  <a:pt x="342900" y="312420"/>
                </a:lnTo>
                <a:lnTo>
                  <a:pt x="723900" y="0"/>
                </a:lnTo>
              </a:path>
            </a:pathLst>
          </a:custGeom>
          <a:noFill/>
          <a:ln w="28575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Ellipse 18"/>
          <p:cNvSpPr/>
          <p:nvPr>
            <p:custDataLst>
              <p:tags r:id="rId2"/>
            </p:custDataLst>
          </p:nvPr>
        </p:nvSpPr>
        <p:spPr bwMode="gray">
          <a:xfrm>
            <a:off x="5593760" y="1376772"/>
            <a:ext cx="1800612" cy="1800612"/>
          </a:xfrm>
          <a:prstGeom prst="ellipse">
            <a:avLst/>
          </a:prstGeom>
          <a:solidFill>
            <a:schemeClr val="accent3">
              <a:alpha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1 in 4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think migraine is</a:t>
            </a:r>
            <a:b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not a 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serious </a:t>
            </a:r>
            <a:r>
              <a:rPr lang="en-US" sz="1400" dirty="0">
                <a:solidFill>
                  <a:srgbClr val="FFFFFF"/>
                </a:solidFill>
                <a:cs typeface="Arial" pitchFamily="34" charset="0"/>
              </a:rPr>
              <a:t>disease</a:t>
            </a:r>
          </a:p>
        </p:txBody>
      </p:sp>
      <p:cxnSp>
        <p:nvCxnSpPr>
          <p:cNvPr id="5" name="Gerade Verbindung 19"/>
          <p:cNvCxnSpPr/>
          <p:nvPr>
            <p:custDataLst>
              <p:tags r:id="rId3"/>
            </p:custDataLst>
          </p:nvPr>
        </p:nvCxnSpPr>
        <p:spPr bwMode="gray">
          <a:xfrm>
            <a:off x="2843808" y="3789040"/>
            <a:ext cx="432000" cy="0"/>
          </a:xfrm>
          <a:prstGeom prst="line">
            <a:avLst/>
          </a:prstGeom>
          <a:noFill/>
          <a:ln w="2857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Gerade Verbindung 20"/>
          <p:cNvCxnSpPr/>
          <p:nvPr>
            <p:custDataLst>
              <p:tags r:id="rId4"/>
            </p:custDataLst>
          </p:nvPr>
        </p:nvCxnSpPr>
        <p:spPr bwMode="gray">
          <a:xfrm>
            <a:off x="4248008" y="3789040"/>
            <a:ext cx="396000" cy="0"/>
          </a:xfrm>
          <a:prstGeom prst="line">
            <a:avLst/>
          </a:prstGeom>
          <a:noFill/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Gerade Verbindung 21"/>
          <p:cNvCxnSpPr/>
          <p:nvPr>
            <p:custDataLst>
              <p:tags r:id="rId5"/>
            </p:custDataLst>
          </p:nvPr>
        </p:nvCxnSpPr>
        <p:spPr bwMode="gray">
          <a:xfrm>
            <a:off x="5616116" y="3789040"/>
            <a:ext cx="396000" cy="0"/>
          </a:xfrm>
          <a:prstGeom prst="line">
            <a:avLst/>
          </a:prstGeom>
          <a:noFill/>
          <a:ln w="28575" cap="rnd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Ellipse 23"/>
          <p:cNvSpPr/>
          <p:nvPr>
            <p:custDataLst>
              <p:tags r:id="rId6"/>
            </p:custDataLst>
          </p:nvPr>
        </p:nvSpPr>
        <p:spPr bwMode="gray">
          <a:xfrm>
            <a:off x="2866074" y="1377184"/>
            <a:ext cx="1800612" cy="1800612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6 in 10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migraine sufferers</a:t>
            </a:r>
            <a:b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are 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embarrassed</a:t>
            </a: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to have migraine</a:t>
            </a:r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Ellipse 24"/>
          <p:cNvSpPr/>
          <p:nvPr>
            <p:custDataLst>
              <p:tags r:id="rId7"/>
            </p:custDataLst>
          </p:nvPr>
        </p:nvSpPr>
        <p:spPr bwMode="gray">
          <a:xfrm>
            <a:off x="4227170" y="4364692"/>
            <a:ext cx="1800612" cy="1800612"/>
          </a:xfrm>
          <a:prstGeom prst="ellipse">
            <a:avLst/>
          </a:prstGeom>
          <a:solidFill>
            <a:schemeClr val="accent2">
              <a:alpha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1 in 3 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hide</a:t>
            </a: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cs typeface="Arial" pitchFamily="34" charset="0"/>
              </a:rPr>
              <a:t>their </a:t>
            </a: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migraine</a:t>
            </a:r>
            <a:b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from colleagues</a:t>
            </a:r>
            <a:b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and </a:t>
            </a:r>
            <a:r>
              <a:rPr lang="en-US" sz="1400" dirty="0">
                <a:solidFill>
                  <a:srgbClr val="FFFFFF"/>
                </a:solidFill>
                <a:cs typeface="Arial" pitchFamily="34" charset="0"/>
              </a:rPr>
              <a:t>their employer</a:t>
            </a:r>
          </a:p>
        </p:txBody>
      </p:sp>
      <p:sp>
        <p:nvSpPr>
          <p:cNvPr id="10" name="Freihandform 26"/>
          <p:cNvSpPr/>
          <p:nvPr>
            <p:custDataLst>
              <p:tags r:id="rId8"/>
            </p:custDataLst>
          </p:nvPr>
        </p:nvSpPr>
        <p:spPr bwMode="gray">
          <a:xfrm>
            <a:off x="2555080" y="3788978"/>
            <a:ext cx="283369" cy="194470"/>
          </a:xfrm>
          <a:custGeom>
            <a:avLst/>
            <a:gdLst>
              <a:gd name="connsiteX0" fmla="*/ 0 w 375314"/>
              <a:gd name="connsiteY0" fmla="*/ 313898 h 313898"/>
              <a:gd name="connsiteX1" fmla="*/ 375314 w 375314"/>
              <a:gd name="connsiteY1" fmla="*/ 0 h 31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5314" h="313898">
                <a:moveTo>
                  <a:pt x="0" y="313898"/>
                </a:moveTo>
                <a:lnTo>
                  <a:pt x="375314" y="0"/>
                </a:lnTo>
              </a:path>
            </a:pathLst>
          </a:custGeom>
          <a:noFill/>
          <a:ln w="28575" cap="rnd">
            <a:gradFill>
              <a:gsLst>
                <a:gs pos="0">
                  <a:schemeClr val="accent1"/>
                </a:gs>
                <a:gs pos="50000">
                  <a:schemeClr val="tx2"/>
                </a:gs>
                <a:gs pos="100000">
                  <a:schemeClr val="tx2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ihandform 28"/>
          <p:cNvSpPr/>
          <p:nvPr>
            <p:custDataLst>
              <p:tags r:id="rId9"/>
            </p:custDataLst>
          </p:nvPr>
        </p:nvSpPr>
        <p:spPr bwMode="gray">
          <a:xfrm rot="5400000" flipH="1">
            <a:off x="3726043" y="3162442"/>
            <a:ext cx="71634" cy="173900"/>
          </a:xfrm>
          <a:custGeom>
            <a:avLst/>
            <a:gdLst>
              <a:gd name="connsiteX0" fmla="*/ 0 w 152400"/>
              <a:gd name="connsiteY0" fmla="*/ 0 h 198120"/>
              <a:gd name="connsiteX1" fmla="*/ 152400 w 152400"/>
              <a:gd name="connsiteY1" fmla="*/ 121920 h 198120"/>
              <a:gd name="connsiteX2" fmla="*/ 30480 w 152400"/>
              <a:gd name="connsiteY2" fmla="*/ 198120 h 198120"/>
              <a:gd name="connsiteX0" fmla="*/ 0 w 161925"/>
              <a:gd name="connsiteY0" fmla="*/ 0 h 198120"/>
              <a:gd name="connsiteX1" fmla="*/ 161925 w 161925"/>
              <a:gd name="connsiteY1" fmla="*/ 98108 h 198120"/>
              <a:gd name="connsiteX2" fmla="*/ 30480 w 161925"/>
              <a:gd name="connsiteY2" fmla="*/ 198120 h 198120"/>
              <a:gd name="connsiteX0" fmla="*/ 0 w 161925"/>
              <a:gd name="connsiteY0" fmla="*/ 0 h 202883"/>
              <a:gd name="connsiteX1" fmla="*/ 161925 w 161925"/>
              <a:gd name="connsiteY1" fmla="*/ 98108 h 202883"/>
              <a:gd name="connsiteX2" fmla="*/ 4286 w 161925"/>
              <a:gd name="connsiteY2" fmla="*/ 202883 h 202883"/>
              <a:gd name="connsiteX0" fmla="*/ 0 w 164306"/>
              <a:gd name="connsiteY0" fmla="*/ 0 h 202883"/>
              <a:gd name="connsiteX1" fmla="*/ 164306 w 164306"/>
              <a:gd name="connsiteY1" fmla="*/ 102870 h 202883"/>
              <a:gd name="connsiteX2" fmla="*/ 4286 w 164306"/>
              <a:gd name="connsiteY2" fmla="*/ 202883 h 20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306" h="202883">
                <a:moveTo>
                  <a:pt x="0" y="0"/>
                </a:moveTo>
                <a:lnTo>
                  <a:pt x="164306" y="102870"/>
                </a:lnTo>
                <a:lnTo>
                  <a:pt x="4286" y="202883"/>
                </a:lnTo>
              </a:path>
            </a:pathLst>
          </a:custGeom>
          <a:noFill/>
          <a:ln w="952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reihandform 29"/>
          <p:cNvSpPr/>
          <p:nvPr>
            <p:custDataLst>
              <p:tags r:id="rId10"/>
            </p:custDataLst>
          </p:nvPr>
        </p:nvSpPr>
        <p:spPr bwMode="gray">
          <a:xfrm rot="5400000" flipH="1">
            <a:off x="6462347" y="3162236"/>
            <a:ext cx="71634" cy="173900"/>
          </a:xfrm>
          <a:custGeom>
            <a:avLst/>
            <a:gdLst>
              <a:gd name="connsiteX0" fmla="*/ 0 w 152400"/>
              <a:gd name="connsiteY0" fmla="*/ 0 h 198120"/>
              <a:gd name="connsiteX1" fmla="*/ 152400 w 152400"/>
              <a:gd name="connsiteY1" fmla="*/ 121920 h 198120"/>
              <a:gd name="connsiteX2" fmla="*/ 30480 w 152400"/>
              <a:gd name="connsiteY2" fmla="*/ 198120 h 198120"/>
              <a:gd name="connsiteX0" fmla="*/ 0 w 161925"/>
              <a:gd name="connsiteY0" fmla="*/ 0 h 198120"/>
              <a:gd name="connsiteX1" fmla="*/ 161925 w 161925"/>
              <a:gd name="connsiteY1" fmla="*/ 98108 h 198120"/>
              <a:gd name="connsiteX2" fmla="*/ 30480 w 161925"/>
              <a:gd name="connsiteY2" fmla="*/ 198120 h 198120"/>
              <a:gd name="connsiteX0" fmla="*/ 0 w 161925"/>
              <a:gd name="connsiteY0" fmla="*/ 0 h 202883"/>
              <a:gd name="connsiteX1" fmla="*/ 161925 w 161925"/>
              <a:gd name="connsiteY1" fmla="*/ 98108 h 202883"/>
              <a:gd name="connsiteX2" fmla="*/ 4286 w 161925"/>
              <a:gd name="connsiteY2" fmla="*/ 202883 h 202883"/>
              <a:gd name="connsiteX0" fmla="*/ 0 w 164306"/>
              <a:gd name="connsiteY0" fmla="*/ 0 h 202883"/>
              <a:gd name="connsiteX1" fmla="*/ 164306 w 164306"/>
              <a:gd name="connsiteY1" fmla="*/ 102870 h 202883"/>
              <a:gd name="connsiteX2" fmla="*/ 4286 w 164306"/>
              <a:gd name="connsiteY2" fmla="*/ 202883 h 20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306" h="202883">
                <a:moveTo>
                  <a:pt x="0" y="0"/>
                </a:moveTo>
                <a:lnTo>
                  <a:pt x="164306" y="102870"/>
                </a:lnTo>
                <a:lnTo>
                  <a:pt x="4286" y="202883"/>
                </a:lnTo>
              </a:path>
            </a:pathLst>
          </a:custGeom>
          <a:noFill/>
          <a:ln w="952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reihandform 30"/>
          <p:cNvSpPr/>
          <p:nvPr>
            <p:custDataLst>
              <p:tags r:id="rId11"/>
            </p:custDataLst>
          </p:nvPr>
        </p:nvSpPr>
        <p:spPr bwMode="gray">
          <a:xfrm rot="16200000" flipH="1" flipV="1">
            <a:off x="5094195" y="4205890"/>
            <a:ext cx="71633" cy="173900"/>
          </a:xfrm>
          <a:custGeom>
            <a:avLst/>
            <a:gdLst>
              <a:gd name="connsiteX0" fmla="*/ 0 w 152400"/>
              <a:gd name="connsiteY0" fmla="*/ 0 h 198120"/>
              <a:gd name="connsiteX1" fmla="*/ 152400 w 152400"/>
              <a:gd name="connsiteY1" fmla="*/ 121920 h 198120"/>
              <a:gd name="connsiteX2" fmla="*/ 30480 w 152400"/>
              <a:gd name="connsiteY2" fmla="*/ 198120 h 198120"/>
              <a:gd name="connsiteX0" fmla="*/ 0 w 161925"/>
              <a:gd name="connsiteY0" fmla="*/ 0 h 198120"/>
              <a:gd name="connsiteX1" fmla="*/ 161925 w 161925"/>
              <a:gd name="connsiteY1" fmla="*/ 98108 h 198120"/>
              <a:gd name="connsiteX2" fmla="*/ 30480 w 161925"/>
              <a:gd name="connsiteY2" fmla="*/ 198120 h 198120"/>
              <a:gd name="connsiteX0" fmla="*/ 0 w 161925"/>
              <a:gd name="connsiteY0" fmla="*/ 0 h 202883"/>
              <a:gd name="connsiteX1" fmla="*/ 161925 w 161925"/>
              <a:gd name="connsiteY1" fmla="*/ 98108 h 202883"/>
              <a:gd name="connsiteX2" fmla="*/ 4286 w 161925"/>
              <a:gd name="connsiteY2" fmla="*/ 202883 h 202883"/>
              <a:gd name="connsiteX0" fmla="*/ 0 w 164306"/>
              <a:gd name="connsiteY0" fmla="*/ 0 h 202883"/>
              <a:gd name="connsiteX1" fmla="*/ 164306 w 164306"/>
              <a:gd name="connsiteY1" fmla="*/ 102870 h 202883"/>
              <a:gd name="connsiteX2" fmla="*/ 4286 w 164306"/>
              <a:gd name="connsiteY2" fmla="*/ 202883 h 20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306" h="202883">
                <a:moveTo>
                  <a:pt x="0" y="0"/>
                </a:moveTo>
                <a:lnTo>
                  <a:pt x="164306" y="102870"/>
                </a:lnTo>
                <a:lnTo>
                  <a:pt x="4286" y="202883"/>
                </a:lnTo>
              </a:path>
            </a:pathLst>
          </a:custGeom>
          <a:noFill/>
          <a:ln w="9525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Ellipse 51"/>
          <p:cNvSpPr/>
          <p:nvPr>
            <p:custDataLst>
              <p:tags r:id="rId12"/>
            </p:custDataLst>
          </p:nvPr>
        </p:nvSpPr>
        <p:spPr bwMode="gray">
          <a:xfrm>
            <a:off x="539552" y="3654773"/>
            <a:ext cx="2268252" cy="2268250"/>
          </a:xfrm>
          <a:prstGeom prst="ellipse">
            <a:avLst/>
          </a:prstGeom>
          <a:solidFill>
            <a:schemeClr val="tx2">
              <a:alpha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Almost 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4 in 10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migraine sufferers</a:t>
            </a:r>
            <a:b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are 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not aware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they suffered from migraine </a:t>
            </a:r>
            <a:b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in the past 12 months</a:t>
            </a:r>
            <a:endParaRPr lang="en-US" sz="16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" name="Ellipse 35"/>
          <p:cNvSpPr/>
          <p:nvPr>
            <p:custDataLst>
              <p:tags r:id="rId13"/>
            </p:custDataLst>
          </p:nvPr>
        </p:nvSpPr>
        <p:spPr bwMode="gray">
          <a:xfrm>
            <a:off x="3311860" y="3334636"/>
            <a:ext cx="900000" cy="900000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2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" name="Ellipse 39"/>
          <p:cNvSpPr/>
          <p:nvPr>
            <p:custDataLst>
              <p:tags r:id="rId14"/>
            </p:custDataLst>
          </p:nvPr>
        </p:nvSpPr>
        <p:spPr bwMode="gray">
          <a:xfrm>
            <a:off x="4680012" y="3334636"/>
            <a:ext cx="900000" cy="900000"/>
          </a:xfrm>
          <a:prstGeom prst="ellipse">
            <a:avLst/>
          </a:prstGeom>
          <a:solidFill>
            <a:schemeClr val="accent2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2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3" name="Ellipse 43"/>
          <p:cNvSpPr/>
          <p:nvPr>
            <p:custDataLst>
              <p:tags r:id="rId15"/>
            </p:custDataLst>
          </p:nvPr>
        </p:nvSpPr>
        <p:spPr bwMode="gray">
          <a:xfrm>
            <a:off x="6048164" y="3334636"/>
            <a:ext cx="900000" cy="900000"/>
          </a:xfrm>
          <a:prstGeom prst="ellipse">
            <a:avLst/>
          </a:prstGeom>
          <a:solidFill>
            <a:schemeClr val="accent3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20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552"/>
            <a:ext cx="2376264" cy="23762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  <p:sp>
        <p:nvSpPr>
          <p:cNvPr id="29" name="Freeform 11"/>
          <p:cNvSpPr>
            <a:spLocks noChangeAspect="1" noEditPoints="1"/>
          </p:cNvSpPr>
          <p:nvPr>
            <p:custDataLst>
              <p:tags r:id="rId16"/>
            </p:custDataLst>
          </p:nvPr>
        </p:nvSpPr>
        <p:spPr bwMode="auto">
          <a:xfrm>
            <a:off x="4797892" y="3537391"/>
            <a:ext cx="664239" cy="454891"/>
          </a:xfrm>
          <a:custGeom>
            <a:avLst/>
            <a:gdLst>
              <a:gd name="T0" fmla="*/ 2160 w 2160"/>
              <a:gd name="T1" fmla="*/ 759 h 1479"/>
              <a:gd name="T2" fmla="*/ 2040 w 2160"/>
              <a:gd name="T3" fmla="*/ 799 h 1479"/>
              <a:gd name="T4" fmla="*/ 1960 w 2160"/>
              <a:gd name="T5" fmla="*/ 1479 h 1479"/>
              <a:gd name="T6" fmla="*/ 680 w 2160"/>
              <a:gd name="T7" fmla="*/ 799 h 1479"/>
              <a:gd name="T8" fmla="*/ 200 w 2160"/>
              <a:gd name="T9" fmla="*/ 1399 h 1479"/>
              <a:gd name="T10" fmla="*/ 120 w 2160"/>
              <a:gd name="T11" fmla="*/ 1479 h 1479"/>
              <a:gd name="T12" fmla="*/ 40 w 2160"/>
              <a:gd name="T13" fmla="*/ 799 h 1479"/>
              <a:gd name="T14" fmla="*/ 40 w 2160"/>
              <a:gd name="T15" fmla="*/ 719 h 1479"/>
              <a:gd name="T16" fmla="*/ 1640 w 2160"/>
              <a:gd name="T17" fmla="*/ 1358 h 1479"/>
              <a:gd name="T18" fmla="*/ 1640 w 2160"/>
              <a:gd name="T19" fmla="*/ 1478 h 1479"/>
              <a:gd name="T20" fmla="*/ 1640 w 2160"/>
              <a:gd name="T21" fmla="*/ 1358 h 1479"/>
              <a:gd name="T22" fmla="*/ 1814 w 2160"/>
              <a:gd name="T23" fmla="*/ 579 h 1479"/>
              <a:gd name="T24" fmla="*/ 1800 w 2160"/>
              <a:gd name="T25" fmla="*/ 639 h 1479"/>
              <a:gd name="T26" fmla="*/ 1720 w 2160"/>
              <a:gd name="T27" fmla="*/ 594 h 1479"/>
              <a:gd name="T28" fmla="*/ 1842 w 2160"/>
              <a:gd name="T29" fmla="*/ 499 h 1479"/>
              <a:gd name="T30" fmla="*/ 1796 w 2160"/>
              <a:gd name="T31" fmla="*/ 879 h 1479"/>
              <a:gd name="T32" fmla="*/ 1360 w 2160"/>
              <a:gd name="T33" fmla="*/ 998 h 1479"/>
              <a:gd name="T34" fmla="*/ 1680 w 2160"/>
              <a:gd name="T35" fmla="*/ 1211 h 1479"/>
              <a:gd name="T36" fmla="*/ 1600 w 2160"/>
              <a:gd name="T37" fmla="*/ 1318 h 1479"/>
              <a:gd name="T38" fmla="*/ 1360 w 2160"/>
              <a:gd name="T39" fmla="*/ 1176 h 1479"/>
              <a:gd name="T40" fmla="*/ 1280 w 2160"/>
              <a:gd name="T41" fmla="*/ 1318 h 1479"/>
              <a:gd name="T42" fmla="*/ 1040 w 2160"/>
              <a:gd name="T43" fmla="*/ 1266 h 1479"/>
              <a:gd name="T44" fmla="*/ 960 w 2160"/>
              <a:gd name="T45" fmla="*/ 1318 h 1479"/>
              <a:gd name="T46" fmla="*/ 1280 w 2160"/>
              <a:gd name="T47" fmla="*/ 1091 h 1479"/>
              <a:gd name="T48" fmla="*/ 1000 w 2160"/>
              <a:gd name="T49" fmla="*/ 998 h 1479"/>
              <a:gd name="T50" fmla="*/ 927 w 2160"/>
              <a:gd name="T51" fmla="*/ 879 h 1479"/>
              <a:gd name="T52" fmla="*/ 1640 w 2160"/>
              <a:gd name="T53" fmla="*/ 918 h 1479"/>
              <a:gd name="T54" fmla="*/ 1796 w 2160"/>
              <a:gd name="T55" fmla="*/ 879 h 1479"/>
              <a:gd name="T56" fmla="*/ 840 w 2160"/>
              <a:gd name="T57" fmla="*/ 594 h 1479"/>
              <a:gd name="T58" fmla="*/ 798 w 2160"/>
              <a:gd name="T59" fmla="*/ 579 h 1479"/>
              <a:gd name="T60" fmla="*/ 826 w 2160"/>
              <a:gd name="T61" fmla="*/ 499 h 1479"/>
              <a:gd name="T62" fmla="*/ 920 w 2160"/>
              <a:gd name="T63" fmla="*/ 639 h 1479"/>
              <a:gd name="T64" fmla="*/ 1266 w 2160"/>
              <a:gd name="T65" fmla="*/ 0 h 1479"/>
              <a:gd name="T66" fmla="*/ 1686 w 2160"/>
              <a:gd name="T67" fmla="*/ 311 h 1479"/>
              <a:gd name="T68" fmla="*/ 1639 w 2160"/>
              <a:gd name="T69" fmla="*/ 639 h 1479"/>
              <a:gd name="T70" fmla="*/ 966 w 2160"/>
              <a:gd name="T71" fmla="*/ 465 h 1479"/>
              <a:gd name="T72" fmla="*/ 1266 w 2160"/>
              <a:gd name="T73" fmla="*/ 0 h 1479"/>
              <a:gd name="T74" fmla="*/ 1380 w 2160"/>
              <a:gd name="T75" fmla="*/ 1418 h 1479"/>
              <a:gd name="T76" fmla="*/ 1260 w 2160"/>
              <a:gd name="T77" fmla="*/ 1418 h 1479"/>
              <a:gd name="T78" fmla="*/ 1000 w 2160"/>
              <a:gd name="T79" fmla="*/ 1358 h 1479"/>
              <a:gd name="T80" fmla="*/ 1000 w 2160"/>
              <a:gd name="T81" fmla="*/ 1478 h 1479"/>
              <a:gd name="T82" fmla="*/ 1000 w 2160"/>
              <a:gd name="T83" fmla="*/ 1358 h 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60" h="1479">
                <a:moveTo>
                  <a:pt x="2120" y="719"/>
                </a:moveTo>
                <a:cubicBezTo>
                  <a:pt x="2142" y="719"/>
                  <a:pt x="2160" y="737"/>
                  <a:pt x="2160" y="759"/>
                </a:cubicBezTo>
                <a:cubicBezTo>
                  <a:pt x="2160" y="781"/>
                  <a:pt x="2142" y="799"/>
                  <a:pt x="2120" y="799"/>
                </a:cubicBezTo>
                <a:cubicBezTo>
                  <a:pt x="2040" y="799"/>
                  <a:pt x="2040" y="799"/>
                  <a:pt x="2040" y="799"/>
                </a:cubicBezTo>
                <a:cubicBezTo>
                  <a:pt x="2040" y="1479"/>
                  <a:pt x="2040" y="1479"/>
                  <a:pt x="2040" y="1479"/>
                </a:cubicBezTo>
                <a:cubicBezTo>
                  <a:pt x="1960" y="1479"/>
                  <a:pt x="1960" y="1479"/>
                  <a:pt x="1960" y="1479"/>
                </a:cubicBezTo>
                <a:cubicBezTo>
                  <a:pt x="1960" y="799"/>
                  <a:pt x="1960" y="799"/>
                  <a:pt x="1960" y="799"/>
                </a:cubicBezTo>
                <a:cubicBezTo>
                  <a:pt x="680" y="799"/>
                  <a:pt x="680" y="799"/>
                  <a:pt x="680" y="799"/>
                </a:cubicBezTo>
                <a:cubicBezTo>
                  <a:pt x="680" y="1399"/>
                  <a:pt x="680" y="1399"/>
                  <a:pt x="680" y="1399"/>
                </a:cubicBezTo>
                <a:cubicBezTo>
                  <a:pt x="200" y="1399"/>
                  <a:pt x="200" y="1399"/>
                  <a:pt x="200" y="1399"/>
                </a:cubicBezTo>
                <a:cubicBezTo>
                  <a:pt x="200" y="1479"/>
                  <a:pt x="200" y="1479"/>
                  <a:pt x="200" y="1479"/>
                </a:cubicBezTo>
                <a:cubicBezTo>
                  <a:pt x="120" y="1479"/>
                  <a:pt x="120" y="1479"/>
                  <a:pt x="120" y="1479"/>
                </a:cubicBezTo>
                <a:cubicBezTo>
                  <a:pt x="120" y="1252"/>
                  <a:pt x="120" y="1026"/>
                  <a:pt x="120" y="799"/>
                </a:cubicBezTo>
                <a:cubicBezTo>
                  <a:pt x="40" y="799"/>
                  <a:pt x="40" y="799"/>
                  <a:pt x="40" y="799"/>
                </a:cubicBezTo>
                <a:cubicBezTo>
                  <a:pt x="18" y="799"/>
                  <a:pt x="0" y="781"/>
                  <a:pt x="0" y="759"/>
                </a:cubicBezTo>
                <a:cubicBezTo>
                  <a:pt x="0" y="737"/>
                  <a:pt x="18" y="719"/>
                  <a:pt x="40" y="719"/>
                </a:cubicBezTo>
                <a:cubicBezTo>
                  <a:pt x="733" y="719"/>
                  <a:pt x="1427" y="719"/>
                  <a:pt x="2120" y="719"/>
                </a:cubicBezTo>
                <a:close/>
                <a:moveTo>
                  <a:pt x="1640" y="1358"/>
                </a:moveTo>
                <a:cubicBezTo>
                  <a:pt x="1673" y="1358"/>
                  <a:pt x="1700" y="1385"/>
                  <a:pt x="1700" y="1418"/>
                </a:cubicBezTo>
                <a:cubicBezTo>
                  <a:pt x="1700" y="1451"/>
                  <a:pt x="1673" y="1478"/>
                  <a:pt x="1640" y="1478"/>
                </a:cubicBezTo>
                <a:cubicBezTo>
                  <a:pt x="1607" y="1478"/>
                  <a:pt x="1580" y="1451"/>
                  <a:pt x="1580" y="1418"/>
                </a:cubicBezTo>
                <a:cubicBezTo>
                  <a:pt x="1580" y="1385"/>
                  <a:pt x="1607" y="1358"/>
                  <a:pt x="1640" y="1358"/>
                </a:cubicBezTo>
                <a:close/>
                <a:moveTo>
                  <a:pt x="1842" y="579"/>
                </a:moveTo>
                <a:cubicBezTo>
                  <a:pt x="1814" y="579"/>
                  <a:pt x="1814" y="579"/>
                  <a:pt x="1814" y="579"/>
                </a:cubicBezTo>
                <a:cubicBezTo>
                  <a:pt x="1806" y="579"/>
                  <a:pt x="1800" y="586"/>
                  <a:pt x="1800" y="594"/>
                </a:cubicBezTo>
                <a:cubicBezTo>
                  <a:pt x="1800" y="639"/>
                  <a:pt x="1800" y="639"/>
                  <a:pt x="1800" y="639"/>
                </a:cubicBezTo>
                <a:cubicBezTo>
                  <a:pt x="1720" y="639"/>
                  <a:pt x="1720" y="639"/>
                  <a:pt x="1720" y="639"/>
                </a:cubicBezTo>
                <a:cubicBezTo>
                  <a:pt x="1720" y="594"/>
                  <a:pt x="1720" y="594"/>
                  <a:pt x="1720" y="594"/>
                </a:cubicBezTo>
                <a:cubicBezTo>
                  <a:pt x="1720" y="542"/>
                  <a:pt x="1762" y="499"/>
                  <a:pt x="1814" y="499"/>
                </a:cubicBezTo>
                <a:cubicBezTo>
                  <a:pt x="1842" y="499"/>
                  <a:pt x="1842" y="499"/>
                  <a:pt x="1842" y="499"/>
                </a:cubicBezTo>
                <a:lnTo>
                  <a:pt x="1842" y="579"/>
                </a:lnTo>
                <a:close/>
                <a:moveTo>
                  <a:pt x="1796" y="879"/>
                </a:moveTo>
                <a:cubicBezTo>
                  <a:pt x="1780" y="958"/>
                  <a:pt x="1719" y="998"/>
                  <a:pt x="1640" y="998"/>
                </a:cubicBezTo>
                <a:cubicBezTo>
                  <a:pt x="1360" y="998"/>
                  <a:pt x="1360" y="998"/>
                  <a:pt x="1360" y="998"/>
                </a:cubicBezTo>
                <a:cubicBezTo>
                  <a:pt x="1360" y="1091"/>
                  <a:pt x="1360" y="1091"/>
                  <a:pt x="1360" y="1091"/>
                </a:cubicBezTo>
                <a:cubicBezTo>
                  <a:pt x="1680" y="1211"/>
                  <a:pt x="1680" y="1211"/>
                  <a:pt x="1680" y="1211"/>
                </a:cubicBezTo>
                <a:cubicBezTo>
                  <a:pt x="1680" y="1318"/>
                  <a:pt x="1680" y="1318"/>
                  <a:pt x="1680" y="1318"/>
                </a:cubicBezTo>
                <a:cubicBezTo>
                  <a:pt x="1600" y="1318"/>
                  <a:pt x="1600" y="1318"/>
                  <a:pt x="1600" y="1318"/>
                </a:cubicBezTo>
                <a:cubicBezTo>
                  <a:pt x="1600" y="1266"/>
                  <a:pt x="1600" y="1266"/>
                  <a:pt x="1600" y="1266"/>
                </a:cubicBezTo>
                <a:cubicBezTo>
                  <a:pt x="1360" y="1176"/>
                  <a:pt x="1360" y="1176"/>
                  <a:pt x="1360" y="1176"/>
                </a:cubicBezTo>
                <a:cubicBezTo>
                  <a:pt x="1360" y="1318"/>
                  <a:pt x="1360" y="1318"/>
                  <a:pt x="1360" y="1318"/>
                </a:cubicBezTo>
                <a:cubicBezTo>
                  <a:pt x="1280" y="1318"/>
                  <a:pt x="1280" y="1318"/>
                  <a:pt x="1280" y="1318"/>
                </a:cubicBezTo>
                <a:cubicBezTo>
                  <a:pt x="1280" y="1176"/>
                  <a:pt x="1280" y="1176"/>
                  <a:pt x="1280" y="1176"/>
                </a:cubicBezTo>
                <a:cubicBezTo>
                  <a:pt x="1040" y="1266"/>
                  <a:pt x="1040" y="1266"/>
                  <a:pt x="1040" y="1266"/>
                </a:cubicBezTo>
                <a:cubicBezTo>
                  <a:pt x="1040" y="1318"/>
                  <a:pt x="1040" y="1318"/>
                  <a:pt x="1040" y="1318"/>
                </a:cubicBezTo>
                <a:cubicBezTo>
                  <a:pt x="960" y="1318"/>
                  <a:pt x="960" y="1318"/>
                  <a:pt x="960" y="1318"/>
                </a:cubicBezTo>
                <a:cubicBezTo>
                  <a:pt x="960" y="1211"/>
                  <a:pt x="960" y="1211"/>
                  <a:pt x="960" y="1211"/>
                </a:cubicBezTo>
                <a:cubicBezTo>
                  <a:pt x="1280" y="1091"/>
                  <a:pt x="1280" y="1091"/>
                  <a:pt x="1280" y="1091"/>
                </a:cubicBezTo>
                <a:cubicBezTo>
                  <a:pt x="1280" y="998"/>
                  <a:pt x="1280" y="998"/>
                  <a:pt x="1280" y="998"/>
                </a:cubicBezTo>
                <a:cubicBezTo>
                  <a:pt x="1000" y="998"/>
                  <a:pt x="1000" y="998"/>
                  <a:pt x="1000" y="998"/>
                </a:cubicBezTo>
                <a:cubicBezTo>
                  <a:pt x="921" y="998"/>
                  <a:pt x="860" y="958"/>
                  <a:pt x="844" y="879"/>
                </a:cubicBezTo>
                <a:cubicBezTo>
                  <a:pt x="927" y="879"/>
                  <a:pt x="927" y="879"/>
                  <a:pt x="927" y="879"/>
                </a:cubicBezTo>
                <a:cubicBezTo>
                  <a:pt x="940" y="910"/>
                  <a:pt x="969" y="918"/>
                  <a:pt x="1000" y="918"/>
                </a:cubicBezTo>
                <a:cubicBezTo>
                  <a:pt x="1640" y="918"/>
                  <a:pt x="1640" y="918"/>
                  <a:pt x="1640" y="918"/>
                </a:cubicBezTo>
                <a:cubicBezTo>
                  <a:pt x="1671" y="918"/>
                  <a:pt x="1700" y="910"/>
                  <a:pt x="1713" y="879"/>
                </a:cubicBezTo>
                <a:lnTo>
                  <a:pt x="1796" y="879"/>
                </a:lnTo>
                <a:close/>
                <a:moveTo>
                  <a:pt x="840" y="639"/>
                </a:moveTo>
                <a:cubicBezTo>
                  <a:pt x="840" y="594"/>
                  <a:pt x="840" y="594"/>
                  <a:pt x="840" y="594"/>
                </a:cubicBezTo>
                <a:cubicBezTo>
                  <a:pt x="840" y="586"/>
                  <a:pt x="834" y="579"/>
                  <a:pt x="826" y="579"/>
                </a:cubicBezTo>
                <a:cubicBezTo>
                  <a:pt x="798" y="579"/>
                  <a:pt x="798" y="579"/>
                  <a:pt x="798" y="579"/>
                </a:cubicBezTo>
                <a:cubicBezTo>
                  <a:pt x="798" y="499"/>
                  <a:pt x="798" y="499"/>
                  <a:pt x="798" y="499"/>
                </a:cubicBezTo>
                <a:cubicBezTo>
                  <a:pt x="826" y="499"/>
                  <a:pt x="826" y="499"/>
                  <a:pt x="826" y="499"/>
                </a:cubicBezTo>
                <a:cubicBezTo>
                  <a:pt x="878" y="499"/>
                  <a:pt x="920" y="542"/>
                  <a:pt x="920" y="594"/>
                </a:cubicBezTo>
                <a:cubicBezTo>
                  <a:pt x="920" y="639"/>
                  <a:pt x="920" y="639"/>
                  <a:pt x="920" y="639"/>
                </a:cubicBezTo>
                <a:lnTo>
                  <a:pt x="840" y="639"/>
                </a:lnTo>
                <a:close/>
                <a:moveTo>
                  <a:pt x="1266" y="0"/>
                </a:moveTo>
                <a:cubicBezTo>
                  <a:pt x="1374" y="0"/>
                  <a:pt x="1374" y="0"/>
                  <a:pt x="1374" y="0"/>
                </a:cubicBezTo>
                <a:cubicBezTo>
                  <a:pt x="1553" y="0"/>
                  <a:pt x="1686" y="133"/>
                  <a:pt x="1686" y="311"/>
                </a:cubicBezTo>
                <a:cubicBezTo>
                  <a:pt x="1686" y="364"/>
                  <a:pt x="1684" y="414"/>
                  <a:pt x="1674" y="465"/>
                </a:cubicBezTo>
                <a:cubicBezTo>
                  <a:pt x="1639" y="639"/>
                  <a:pt x="1639" y="639"/>
                  <a:pt x="1639" y="639"/>
                </a:cubicBezTo>
                <a:cubicBezTo>
                  <a:pt x="1001" y="639"/>
                  <a:pt x="1001" y="639"/>
                  <a:pt x="1001" y="639"/>
                </a:cubicBezTo>
                <a:cubicBezTo>
                  <a:pt x="966" y="465"/>
                  <a:pt x="966" y="465"/>
                  <a:pt x="966" y="465"/>
                </a:cubicBezTo>
                <a:cubicBezTo>
                  <a:pt x="956" y="414"/>
                  <a:pt x="954" y="364"/>
                  <a:pt x="954" y="311"/>
                </a:cubicBezTo>
                <a:cubicBezTo>
                  <a:pt x="954" y="133"/>
                  <a:pt x="1087" y="0"/>
                  <a:pt x="1266" y="0"/>
                </a:cubicBezTo>
                <a:close/>
                <a:moveTo>
                  <a:pt x="1320" y="1358"/>
                </a:moveTo>
                <a:cubicBezTo>
                  <a:pt x="1353" y="1358"/>
                  <a:pt x="1380" y="1385"/>
                  <a:pt x="1380" y="1418"/>
                </a:cubicBezTo>
                <a:cubicBezTo>
                  <a:pt x="1380" y="1451"/>
                  <a:pt x="1353" y="1478"/>
                  <a:pt x="1320" y="1478"/>
                </a:cubicBezTo>
                <a:cubicBezTo>
                  <a:pt x="1287" y="1478"/>
                  <a:pt x="1260" y="1451"/>
                  <a:pt x="1260" y="1418"/>
                </a:cubicBezTo>
                <a:cubicBezTo>
                  <a:pt x="1260" y="1385"/>
                  <a:pt x="1287" y="1358"/>
                  <a:pt x="1320" y="1358"/>
                </a:cubicBezTo>
                <a:close/>
                <a:moveTo>
                  <a:pt x="1000" y="1358"/>
                </a:moveTo>
                <a:cubicBezTo>
                  <a:pt x="1033" y="1358"/>
                  <a:pt x="1060" y="1385"/>
                  <a:pt x="1060" y="1418"/>
                </a:cubicBezTo>
                <a:cubicBezTo>
                  <a:pt x="1060" y="1451"/>
                  <a:pt x="1033" y="1478"/>
                  <a:pt x="1000" y="1478"/>
                </a:cubicBezTo>
                <a:cubicBezTo>
                  <a:pt x="967" y="1478"/>
                  <a:pt x="940" y="1451"/>
                  <a:pt x="940" y="1418"/>
                </a:cubicBezTo>
                <a:cubicBezTo>
                  <a:pt x="940" y="1385"/>
                  <a:pt x="967" y="1358"/>
                  <a:pt x="1000" y="13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/>
          </a:p>
        </p:txBody>
      </p:sp>
      <p:sp>
        <p:nvSpPr>
          <p:cNvPr id="30" name="Freeform 68"/>
          <p:cNvSpPr>
            <a:spLocks noChangeAspect="1" noEditPoints="1"/>
          </p:cNvSpPr>
          <p:nvPr>
            <p:custDataLst>
              <p:tags r:id="rId17"/>
            </p:custDataLst>
          </p:nvPr>
        </p:nvSpPr>
        <p:spPr bwMode="auto">
          <a:xfrm>
            <a:off x="6290826" y="3555040"/>
            <a:ext cx="414676" cy="468000"/>
          </a:xfrm>
          <a:custGeom>
            <a:avLst/>
            <a:gdLst>
              <a:gd name="T0" fmla="*/ 1384 w 1840"/>
              <a:gd name="T1" fmla="*/ 2077 h 2077"/>
              <a:gd name="T2" fmla="*/ 920 w 1840"/>
              <a:gd name="T3" fmla="*/ 1883 h 2077"/>
              <a:gd name="T4" fmla="*/ 455 w 1840"/>
              <a:gd name="T5" fmla="*/ 2077 h 2077"/>
              <a:gd name="T6" fmla="*/ 424 w 1840"/>
              <a:gd name="T7" fmla="*/ 2003 h 2077"/>
              <a:gd name="T8" fmla="*/ 880 w 1840"/>
              <a:gd name="T9" fmla="*/ 1814 h 2077"/>
              <a:gd name="T10" fmla="*/ 880 w 1840"/>
              <a:gd name="T11" fmla="*/ 1440 h 2077"/>
              <a:gd name="T12" fmla="*/ 0 w 1840"/>
              <a:gd name="T13" fmla="*/ 1440 h 2077"/>
              <a:gd name="T14" fmla="*/ 0 w 1840"/>
              <a:gd name="T15" fmla="*/ 1360 h 2077"/>
              <a:gd name="T16" fmla="*/ 40 w 1840"/>
              <a:gd name="T17" fmla="*/ 1360 h 2077"/>
              <a:gd name="T18" fmla="*/ 40 w 1840"/>
              <a:gd name="T19" fmla="*/ 80 h 2077"/>
              <a:gd name="T20" fmla="*/ 0 w 1840"/>
              <a:gd name="T21" fmla="*/ 80 h 2077"/>
              <a:gd name="T22" fmla="*/ 0 w 1840"/>
              <a:gd name="T23" fmla="*/ 0 h 2077"/>
              <a:gd name="T24" fmla="*/ 1840 w 1840"/>
              <a:gd name="T25" fmla="*/ 0 h 2077"/>
              <a:gd name="T26" fmla="*/ 1840 w 1840"/>
              <a:gd name="T27" fmla="*/ 80 h 2077"/>
              <a:gd name="T28" fmla="*/ 1800 w 1840"/>
              <a:gd name="T29" fmla="*/ 80 h 2077"/>
              <a:gd name="T30" fmla="*/ 1800 w 1840"/>
              <a:gd name="T31" fmla="*/ 1360 h 2077"/>
              <a:gd name="T32" fmla="*/ 1840 w 1840"/>
              <a:gd name="T33" fmla="*/ 1360 h 2077"/>
              <a:gd name="T34" fmla="*/ 1840 w 1840"/>
              <a:gd name="T35" fmla="*/ 1440 h 2077"/>
              <a:gd name="T36" fmla="*/ 960 w 1840"/>
              <a:gd name="T37" fmla="*/ 1440 h 2077"/>
              <a:gd name="T38" fmla="*/ 960 w 1840"/>
              <a:gd name="T39" fmla="*/ 1814 h 2077"/>
              <a:gd name="T40" fmla="*/ 1415 w 1840"/>
              <a:gd name="T41" fmla="*/ 2003 h 2077"/>
              <a:gd name="T42" fmla="*/ 1384 w 1840"/>
              <a:gd name="T43" fmla="*/ 2077 h 2077"/>
              <a:gd name="T44" fmla="*/ 820 w 1840"/>
              <a:gd name="T45" fmla="*/ 200 h 2077"/>
              <a:gd name="T46" fmla="*/ 300 w 1840"/>
              <a:gd name="T47" fmla="*/ 720 h 2077"/>
              <a:gd name="T48" fmla="*/ 820 w 1840"/>
              <a:gd name="T49" fmla="*/ 1240 h 2077"/>
              <a:gd name="T50" fmla="*/ 1182 w 1840"/>
              <a:gd name="T51" fmla="*/ 1093 h 2077"/>
              <a:gd name="T52" fmla="*/ 810 w 1840"/>
              <a:gd name="T53" fmla="*/ 720 h 2077"/>
              <a:gd name="T54" fmla="*/ 1182 w 1840"/>
              <a:gd name="T55" fmla="*/ 348 h 2077"/>
              <a:gd name="T56" fmla="*/ 820 w 1840"/>
              <a:gd name="T57" fmla="*/ 200 h 2077"/>
              <a:gd name="T58" fmla="*/ 1387 w 1840"/>
              <a:gd name="T59" fmla="*/ 353 h 2077"/>
              <a:gd name="T60" fmla="*/ 1020 w 1840"/>
              <a:gd name="T61" fmla="*/ 720 h 2077"/>
              <a:gd name="T62" fmla="*/ 1387 w 1840"/>
              <a:gd name="T63" fmla="*/ 1088 h 2077"/>
              <a:gd name="T64" fmla="*/ 1387 w 1840"/>
              <a:gd name="T65" fmla="*/ 353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40" h="2077">
                <a:moveTo>
                  <a:pt x="1384" y="2077"/>
                </a:moveTo>
                <a:cubicBezTo>
                  <a:pt x="920" y="1883"/>
                  <a:pt x="920" y="1883"/>
                  <a:pt x="920" y="1883"/>
                </a:cubicBezTo>
                <a:cubicBezTo>
                  <a:pt x="455" y="2077"/>
                  <a:pt x="455" y="2077"/>
                  <a:pt x="455" y="2077"/>
                </a:cubicBezTo>
                <a:cubicBezTo>
                  <a:pt x="424" y="2003"/>
                  <a:pt x="424" y="2003"/>
                  <a:pt x="424" y="2003"/>
                </a:cubicBezTo>
                <a:cubicBezTo>
                  <a:pt x="880" y="1814"/>
                  <a:pt x="880" y="1814"/>
                  <a:pt x="880" y="1814"/>
                </a:cubicBezTo>
                <a:cubicBezTo>
                  <a:pt x="880" y="1440"/>
                  <a:pt x="880" y="1440"/>
                  <a:pt x="880" y="144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0" y="1360"/>
                  <a:pt x="0" y="1360"/>
                  <a:pt x="0" y="1360"/>
                </a:cubicBezTo>
                <a:cubicBezTo>
                  <a:pt x="40" y="1360"/>
                  <a:pt x="40" y="1360"/>
                  <a:pt x="40" y="136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0"/>
                  <a:pt x="0" y="0"/>
                  <a:pt x="0" y="0"/>
                </a:cubicBezTo>
                <a:cubicBezTo>
                  <a:pt x="613" y="0"/>
                  <a:pt x="1226" y="0"/>
                  <a:pt x="1840" y="0"/>
                </a:cubicBezTo>
                <a:cubicBezTo>
                  <a:pt x="1840" y="80"/>
                  <a:pt x="1840" y="80"/>
                  <a:pt x="1840" y="80"/>
                </a:cubicBezTo>
                <a:cubicBezTo>
                  <a:pt x="1800" y="80"/>
                  <a:pt x="1800" y="80"/>
                  <a:pt x="1800" y="80"/>
                </a:cubicBezTo>
                <a:cubicBezTo>
                  <a:pt x="1800" y="1360"/>
                  <a:pt x="1800" y="1360"/>
                  <a:pt x="1800" y="1360"/>
                </a:cubicBezTo>
                <a:cubicBezTo>
                  <a:pt x="1840" y="1360"/>
                  <a:pt x="1840" y="1360"/>
                  <a:pt x="1840" y="1360"/>
                </a:cubicBezTo>
                <a:cubicBezTo>
                  <a:pt x="1840" y="1440"/>
                  <a:pt x="1840" y="1440"/>
                  <a:pt x="1840" y="1440"/>
                </a:cubicBezTo>
                <a:cubicBezTo>
                  <a:pt x="960" y="1440"/>
                  <a:pt x="960" y="1440"/>
                  <a:pt x="960" y="1440"/>
                </a:cubicBezTo>
                <a:cubicBezTo>
                  <a:pt x="960" y="1814"/>
                  <a:pt x="960" y="1814"/>
                  <a:pt x="960" y="1814"/>
                </a:cubicBezTo>
                <a:cubicBezTo>
                  <a:pt x="1415" y="2003"/>
                  <a:pt x="1415" y="2003"/>
                  <a:pt x="1415" y="2003"/>
                </a:cubicBezTo>
                <a:lnTo>
                  <a:pt x="1384" y="2077"/>
                </a:lnTo>
                <a:close/>
                <a:moveTo>
                  <a:pt x="820" y="200"/>
                </a:moveTo>
                <a:cubicBezTo>
                  <a:pt x="532" y="200"/>
                  <a:pt x="300" y="433"/>
                  <a:pt x="300" y="720"/>
                </a:cubicBezTo>
                <a:cubicBezTo>
                  <a:pt x="300" y="1007"/>
                  <a:pt x="532" y="1240"/>
                  <a:pt x="820" y="1240"/>
                </a:cubicBezTo>
                <a:cubicBezTo>
                  <a:pt x="961" y="1240"/>
                  <a:pt x="1089" y="1184"/>
                  <a:pt x="1182" y="1093"/>
                </a:cubicBezTo>
                <a:cubicBezTo>
                  <a:pt x="810" y="720"/>
                  <a:pt x="810" y="720"/>
                  <a:pt x="810" y="720"/>
                </a:cubicBezTo>
                <a:cubicBezTo>
                  <a:pt x="1182" y="348"/>
                  <a:pt x="1182" y="348"/>
                  <a:pt x="1182" y="348"/>
                </a:cubicBezTo>
                <a:cubicBezTo>
                  <a:pt x="1089" y="257"/>
                  <a:pt x="961" y="200"/>
                  <a:pt x="820" y="200"/>
                </a:cubicBezTo>
                <a:close/>
                <a:moveTo>
                  <a:pt x="1387" y="353"/>
                </a:moveTo>
                <a:cubicBezTo>
                  <a:pt x="1020" y="720"/>
                  <a:pt x="1020" y="720"/>
                  <a:pt x="1020" y="720"/>
                </a:cubicBezTo>
                <a:cubicBezTo>
                  <a:pt x="1387" y="1088"/>
                  <a:pt x="1387" y="1088"/>
                  <a:pt x="1387" y="1088"/>
                </a:cubicBezTo>
                <a:cubicBezTo>
                  <a:pt x="1590" y="885"/>
                  <a:pt x="1590" y="555"/>
                  <a:pt x="1387" y="3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31" name="Freeform 21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>
            <a:off x="3493330" y="3433336"/>
            <a:ext cx="546100" cy="644525"/>
          </a:xfrm>
          <a:custGeom>
            <a:avLst/>
            <a:gdLst>
              <a:gd name="T0" fmla="*/ 698 w 1497"/>
              <a:gd name="T1" fmla="*/ 467 h 1757"/>
              <a:gd name="T2" fmla="*/ 558 w 1497"/>
              <a:gd name="T3" fmla="*/ 296 h 1757"/>
              <a:gd name="T4" fmla="*/ 637 w 1497"/>
              <a:gd name="T5" fmla="*/ 187 h 1757"/>
              <a:gd name="T6" fmla="*/ 247 w 1497"/>
              <a:gd name="T7" fmla="*/ 20 h 1757"/>
              <a:gd name="T8" fmla="*/ 416 w 1497"/>
              <a:gd name="T9" fmla="*/ 277 h 1757"/>
              <a:gd name="T10" fmla="*/ 445 w 1497"/>
              <a:gd name="T11" fmla="*/ 122 h 1757"/>
              <a:gd name="T12" fmla="*/ 50 w 1497"/>
              <a:gd name="T13" fmla="*/ 423 h 1757"/>
              <a:gd name="T14" fmla="*/ 495 w 1497"/>
              <a:gd name="T15" fmla="*/ 630 h 1757"/>
              <a:gd name="T16" fmla="*/ 256 w 1497"/>
              <a:gd name="T17" fmla="*/ 459 h 1757"/>
              <a:gd name="T18" fmla="*/ 568 w 1497"/>
              <a:gd name="T19" fmla="*/ 660 h 1757"/>
              <a:gd name="T20" fmla="*/ 589 w 1497"/>
              <a:gd name="T21" fmla="*/ 839 h 1757"/>
              <a:gd name="T22" fmla="*/ 993 w 1497"/>
              <a:gd name="T23" fmla="*/ 866 h 1757"/>
              <a:gd name="T24" fmla="*/ 706 w 1497"/>
              <a:gd name="T25" fmla="*/ 617 h 1757"/>
              <a:gd name="T26" fmla="*/ 1047 w 1497"/>
              <a:gd name="T27" fmla="*/ 1757 h 1757"/>
              <a:gd name="T28" fmla="*/ 1436 w 1497"/>
              <a:gd name="T29" fmla="*/ 1022 h 1757"/>
              <a:gd name="T30" fmla="*/ 1447 w 1497"/>
              <a:gd name="T31" fmla="*/ 1018 h 1757"/>
              <a:gd name="T32" fmla="*/ 1459 w 1497"/>
              <a:gd name="T33" fmla="*/ 1010 h 1757"/>
              <a:gd name="T34" fmla="*/ 1475 w 1497"/>
              <a:gd name="T35" fmla="*/ 996 h 1757"/>
              <a:gd name="T36" fmla="*/ 1483 w 1497"/>
              <a:gd name="T37" fmla="*/ 985 h 1757"/>
              <a:gd name="T38" fmla="*/ 1488 w 1497"/>
              <a:gd name="T39" fmla="*/ 976 h 1757"/>
              <a:gd name="T40" fmla="*/ 1493 w 1497"/>
              <a:gd name="T41" fmla="*/ 964 h 1757"/>
              <a:gd name="T42" fmla="*/ 1496 w 1497"/>
              <a:gd name="T43" fmla="*/ 950 h 1757"/>
              <a:gd name="T44" fmla="*/ 1497 w 1497"/>
              <a:gd name="T45" fmla="*/ 937 h 1757"/>
              <a:gd name="T46" fmla="*/ 1496 w 1497"/>
              <a:gd name="T47" fmla="*/ 924 h 1757"/>
              <a:gd name="T48" fmla="*/ 1493 w 1497"/>
              <a:gd name="T49" fmla="*/ 911 h 1757"/>
              <a:gd name="T50" fmla="*/ 1490 w 1497"/>
              <a:gd name="T51" fmla="*/ 903 h 1757"/>
              <a:gd name="T52" fmla="*/ 1484 w 1497"/>
              <a:gd name="T53" fmla="*/ 890 h 1757"/>
              <a:gd name="T54" fmla="*/ 1476 w 1497"/>
              <a:gd name="T55" fmla="*/ 879 h 1757"/>
              <a:gd name="T56" fmla="*/ 1466 w 1497"/>
              <a:gd name="T57" fmla="*/ 869 h 1757"/>
              <a:gd name="T58" fmla="*/ 1455 w 1497"/>
              <a:gd name="T59" fmla="*/ 861 h 1757"/>
              <a:gd name="T60" fmla="*/ 873 w 1497"/>
              <a:gd name="T61" fmla="*/ 513 h 1757"/>
              <a:gd name="T62" fmla="*/ 1092 w 1497"/>
              <a:gd name="T63" fmla="*/ 858 h 1757"/>
              <a:gd name="T64" fmla="*/ 727 w 1497"/>
              <a:gd name="T65" fmla="*/ 1149 h 1757"/>
              <a:gd name="T66" fmla="*/ 355 w 1497"/>
              <a:gd name="T67" fmla="*/ 1036 h 1757"/>
              <a:gd name="T68" fmla="*/ 568 w 1497"/>
              <a:gd name="T69" fmla="*/ 692 h 1757"/>
              <a:gd name="T70" fmla="*/ 27 w 1497"/>
              <a:gd name="T71" fmla="*/ 1102 h 1757"/>
              <a:gd name="T72" fmla="*/ 19 w 1497"/>
              <a:gd name="T73" fmla="*/ 1110 h 1757"/>
              <a:gd name="T74" fmla="*/ 12 w 1497"/>
              <a:gd name="T75" fmla="*/ 1120 h 1757"/>
              <a:gd name="T76" fmla="*/ 6 w 1497"/>
              <a:gd name="T77" fmla="*/ 1133 h 1757"/>
              <a:gd name="T78" fmla="*/ 2 w 1497"/>
              <a:gd name="T79" fmla="*/ 1146 h 1757"/>
              <a:gd name="T80" fmla="*/ 0 w 1497"/>
              <a:gd name="T81" fmla="*/ 1159 h 1757"/>
              <a:gd name="T82" fmla="*/ 0 w 1497"/>
              <a:gd name="T83" fmla="*/ 1172 h 1757"/>
              <a:gd name="T84" fmla="*/ 2 w 1497"/>
              <a:gd name="T85" fmla="*/ 1181 h 1757"/>
              <a:gd name="T86" fmla="*/ 5 w 1497"/>
              <a:gd name="T87" fmla="*/ 1194 h 1757"/>
              <a:gd name="T88" fmla="*/ 10 w 1497"/>
              <a:gd name="T89" fmla="*/ 1207 h 1757"/>
              <a:gd name="T90" fmla="*/ 16 w 1497"/>
              <a:gd name="T91" fmla="*/ 1217 h 1757"/>
              <a:gd name="T92" fmla="*/ 28 w 1497"/>
              <a:gd name="T93" fmla="*/ 1230 h 1757"/>
              <a:gd name="T94" fmla="*/ 35 w 1497"/>
              <a:gd name="T95" fmla="*/ 1236 h 1757"/>
              <a:gd name="T96" fmla="*/ 45 w 1497"/>
              <a:gd name="T97" fmla="*/ 1243 h 1757"/>
              <a:gd name="T98" fmla="*/ 57 w 1497"/>
              <a:gd name="T99" fmla="*/ 1249 h 1757"/>
              <a:gd name="T100" fmla="*/ 69 w 1497"/>
              <a:gd name="T101" fmla="*/ 1253 h 1757"/>
              <a:gd name="T102" fmla="*/ 94 w 1497"/>
              <a:gd name="T103" fmla="*/ 1257 h 1757"/>
              <a:gd name="T104" fmla="*/ 108 w 1497"/>
              <a:gd name="T105" fmla="*/ 1256 h 1757"/>
              <a:gd name="T106" fmla="*/ 1047 w 1497"/>
              <a:gd name="T107" fmla="*/ 1757 h 1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97" h="1757">
                <a:moveTo>
                  <a:pt x="637" y="187"/>
                </a:moveTo>
                <a:lnTo>
                  <a:pt x="753" y="150"/>
                </a:lnTo>
                <a:lnTo>
                  <a:pt x="698" y="467"/>
                </a:lnTo>
                <a:lnTo>
                  <a:pt x="642" y="467"/>
                </a:lnTo>
                <a:lnTo>
                  <a:pt x="651" y="260"/>
                </a:lnTo>
                <a:lnTo>
                  <a:pt x="558" y="296"/>
                </a:lnTo>
                <a:lnTo>
                  <a:pt x="542" y="4"/>
                </a:lnTo>
                <a:lnTo>
                  <a:pt x="642" y="0"/>
                </a:lnTo>
                <a:lnTo>
                  <a:pt x="637" y="187"/>
                </a:lnTo>
                <a:close/>
                <a:moveTo>
                  <a:pt x="360" y="219"/>
                </a:moveTo>
                <a:lnTo>
                  <a:pt x="360" y="219"/>
                </a:lnTo>
                <a:lnTo>
                  <a:pt x="247" y="20"/>
                </a:lnTo>
                <a:lnTo>
                  <a:pt x="159" y="74"/>
                </a:lnTo>
                <a:lnTo>
                  <a:pt x="351" y="363"/>
                </a:lnTo>
                <a:lnTo>
                  <a:pt x="416" y="277"/>
                </a:lnTo>
                <a:lnTo>
                  <a:pt x="537" y="499"/>
                </a:lnTo>
                <a:lnTo>
                  <a:pt x="587" y="472"/>
                </a:lnTo>
                <a:lnTo>
                  <a:pt x="445" y="122"/>
                </a:lnTo>
                <a:lnTo>
                  <a:pt x="360" y="219"/>
                </a:lnTo>
                <a:close/>
                <a:moveTo>
                  <a:pt x="50" y="423"/>
                </a:moveTo>
                <a:lnTo>
                  <a:pt x="50" y="423"/>
                </a:lnTo>
                <a:lnTo>
                  <a:pt x="307" y="590"/>
                </a:lnTo>
                <a:lnTo>
                  <a:pt x="324" y="497"/>
                </a:lnTo>
                <a:lnTo>
                  <a:pt x="495" y="630"/>
                </a:lnTo>
                <a:lnTo>
                  <a:pt x="526" y="584"/>
                </a:lnTo>
                <a:lnTo>
                  <a:pt x="284" y="348"/>
                </a:lnTo>
                <a:lnTo>
                  <a:pt x="256" y="459"/>
                </a:lnTo>
                <a:lnTo>
                  <a:pt x="99" y="341"/>
                </a:lnTo>
                <a:lnTo>
                  <a:pt x="50" y="423"/>
                </a:lnTo>
                <a:close/>
                <a:moveTo>
                  <a:pt x="568" y="660"/>
                </a:moveTo>
                <a:lnTo>
                  <a:pt x="568" y="660"/>
                </a:lnTo>
                <a:cubicBezTo>
                  <a:pt x="574" y="664"/>
                  <a:pt x="581" y="669"/>
                  <a:pt x="586" y="674"/>
                </a:cubicBezTo>
                <a:cubicBezTo>
                  <a:pt x="634" y="719"/>
                  <a:pt x="635" y="793"/>
                  <a:pt x="589" y="839"/>
                </a:cubicBezTo>
                <a:lnTo>
                  <a:pt x="476" y="952"/>
                </a:lnTo>
                <a:cubicBezTo>
                  <a:pt x="512" y="1052"/>
                  <a:pt x="611" y="1123"/>
                  <a:pt x="727" y="1123"/>
                </a:cubicBezTo>
                <a:cubicBezTo>
                  <a:pt x="874" y="1123"/>
                  <a:pt x="993" y="1008"/>
                  <a:pt x="993" y="866"/>
                </a:cubicBezTo>
                <a:cubicBezTo>
                  <a:pt x="993" y="853"/>
                  <a:pt x="992" y="840"/>
                  <a:pt x="990" y="827"/>
                </a:cubicBezTo>
                <a:lnTo>
                  <a:pt x="760" y="689"/>
                </a:lnTo>
                <a:cubicBezTo>
                  <a:pt x="733" y="673"/>
                  <a:pt x="713" y="647"/>
                  <a:pt x="706" y="617"/>
                </a:cubicBezTo>
                <a:cubicBezTo>
                  <a:pt x="706" y="615"/>
                  <a:pt x="705" y="613"/>
                  <a:pt x="705" y="610"/>
                </a:cubicBezTo>
                <a:cubicBezTo>
                  <a:pt x="654" y="614"/>
                  <a:pt x="607" y="632"/>
                  <a:pt x="568" y="660"/>
                </a:cubicBezTo>
                <a:close/>
                <a:moveTo>
                  <a:pt x="1047" y="1757"/>
                </a:moveTo>
                <a:lnTo>
                  <a:pt x="1047" y="1757"/>
                </a:lnTo>
                <a:lnTo>
                  <a:pt x="1047" y="1163"/>
                </a:lnTo>
                <a:lnTo>
                  <a:pt x="1436" y="1022"/>
                </a:lnTo>
                <a:cubicBezTo>
                  <a:pt x="1436" y="1022"/>
                  <a:pt x="1436" y="1022"/>
                  <a:pt x="1437" y="1022"/>
                </a:cubicBezTo>
                <a:cubicBezTo>
                  <a:pt x="1438" y="1022"/>
                  <a:pt x="1439" y="1021"/>
                  <a:pt x="1439" y="1021"/>
                </a:cubicBezTo>
                <a:cubicBezTo>
                  <a:pt x="1442" y="1020"/>
                  <a:pt x="1444" y="1019"/>
                  <a:pt x="1447" y="1018"/>
                </a:cubicBezTo>
                <a:cubicBezTo>
                  <a:pt x="1448" y="1017"/>
                  <a:pt x="1449" y="1017"/>
                  <a:pt x="1450" y="1016"/>
                </a:cubicBezTo>
                <a:cubicBezTo>
                  <a:pt x="1452" y="1015"/>
                  <a:pt x="1454" y="1013"/>
                  <a:pt x="1456" y="1012"/>
                </a:cubicBezTo>
                <a:cubicBezTo>
                  <a:pt x="1457" y="1011"/>
                  <a:pt x="1458" y="1011"/>
                  <a:pt x="1459" y="1010"/>
                </a:cubicBezTo>
                <a:cubicBezTo>
                  <a:pt x="1462" y="1008"/>
                  <a:pt x="1464" y="1006"/>
                  <a:pt x="1467" y="1004"/>
                </a:cubicBezTo>
                <a:cubicBezTo>
                  <a:pt x="1467" y="1004"/>
                  <a:pt x="1467" y="1004"/>
                  <a:pt x="1468" y="1003"/>
                </a:cubicBezTo>
                <a:cubicBezTo>
                  <a:pt x="1470" y="1001"/>
                  <a:pt x="1473" y="998"/>
                  <a:pt x="1475" y="996"/>
                </a:cubicBezTo>
                <a:cubicBezTo>
                  <a:pt x="1476" y="995"/>
                  <a:pt x="1476" y="994"/>
                  <a:pt x="1477" y="993"/>
                </a:cubicBezTo>
                <a:cubicBezTo>
                  <a:pt x="1479" y="991"/>
                  <a:pt x="1480" y="989"/>
                  <a:pt x="1482" y="986"/>
                </a:cubicBezTo>
                <a:cubicBezTo>
                  <a:pt x="1482" y="986"/>
                  <a:pt x="1483" y="985"/>
                  <a:pt x="1483" y="985"/>
                </a:cubicBezTo>
                <a:cubicBezTo>
                  <a:pt x="1483" y="985"/>
                  <a:pt x="1484" y="984"/>
                  <a:pt x="1484" y="984"/>
                </a:cubicBezTo>
                <a:cubicBezTo>
                  <a:pt x="1485" y="982"/>
                  <a:pt x="1485" y="981"/>
                  <a:pt x="1486" y="979"/>
                </a:cubicBezTo>
                <a:cubicBezTo>
                  <a:pt x="1487" y="978"/>
                  <a:pt x="1488" y="977"/>
                  <a:pt x="1488" y="976"/>
                </a:cubicBezTo>
                <a:cubicBezTo>
                  <a:pt x="1489" y="974"/>
                  <a:pt x="1489" y="973"/>
                  <a:pt x="1490" y="972"/>
                </a:cubicBezTo>
                <a:cubicBezTo>
                  <a:pt x="1491" y="970"/>
                  <a:pt x="1491" y="969"/>
                  <a:pt x="1492" y="967"/>
                </a:cubicBezTo>
                <a:cubicBezTo>
                  <a:pt x="1492" y="966"/>
                  <a:pt x="1493" y="965"/>
                  <a:pt x="1493" y="964"/>
                </a:cubicBezTo>
                <a:cubicBezTo>
                  <a:pt x="1494" y="962"/>
                  <a:pt x="1494" y="960"/>
                  <a:pt x="1495" y="959"/>
                </a:cubicBezTo>
                <a:cubicBezTo>
                  <a:pt x="1495" y="958"/>
                  <a:pt x="1495" y="956"/>
                  <a:pt x="1495" y="955"/>
                </a:cubicBezTo>
                <a:cubicBezTo>
                  <a:pt x="1496" y="954"/>
                  <a:pt x="1496" y="952"/>
                  <a:pt x="1496" y="950"/>
                </a:cubicBezTo>
                <a:cubicBezTo>
                  <a:pt x="1496" y="949"/>
                  <a:pt x="1497" y="947"/>
                  <a:pt x="1497" y="946"/>
                </a:cubicBezTo>
                <a:cubicBezTo>
                  <a:pt x="1497" y="945"/>
                  <a:pt x="1497" y="943"/>
                  <a:pt x="1497" y="941"/>
                </a:cubicBezTo>
                <a:cubicBezTo>
                  <a:pt x="1497" y="940"/>
                  <a:pt x="1497" y="938"/>
                  <a:pt x="1497" y="937"/>
                </a:cubicBezTo>
                <a:cubicBezTo>
                  <a:pt x="1497" y="935"/>
                  <a:pt x="1497" y="934"/>
                  <a:pt x="1497" y="933"/>
                </a:cubicBezTo>
                <a:cubicBezTo>
                  <a:pt x="1497" y="931"/>
                  <a:pt x="1497" y="929"/>
                  <a:pt x="1497" y="928"/>
                </a:cubicBezTo>
                <a:cubicBezTo>
                  <a:pt x="1497" y="926"/>
                  <a:pt x="1496" y="925"/>
                  <a:pt x="1496" y="924"/>
                </a:cubicBezTo>
                <a:cubicBezTo>
                  <a:pt x="1496" y="922"/>
                  <a:pt x="1496" y="921"/>
                  <a:pt x="1495" y="919"/>
                </a:cubicBezTo>
                <a:cubicBezTo>
                  <a:pt x="1495" y="918"/>
                  <a:pt x="1495" y="916"/>
                  <a:pt x="1494" y="915"/>
                </a:cubicBezTo>
                <a:cubicBezTo>
                  <a:pt x="1494" y="914"/>
                  <a:pt x="1494" y="912"/>
                  <a:pt x="1493" y="911"/>
                </a:cubicBezTo>
                <a:cubicBezTo>
                  <a:pt x="1493" y="909"/>
                  <a:pt x="1492" y="908"/>
                  <a:pt x="1492" y="906"/>
                </a:cubicBezTo>
                <a:cubicBezTo>
                  <a:pt x="1492" y="906"/>
                  <a:pt x="1491" y="905"/>
                  <a:pt x="1491" y="905"/>
                </a:cubicBezTo>
                <a:cubicBezTo>
                  <a:pt x="1491" y="904"/>
                  <a:pt x="1491" y="903"/>
                  <a:pt x="1490" y="903"/>
                </a:cubicBezTo>
                <a:cubicBezTo>
                  <a:pt x="1490" y="901"/>
                  <a:pt x="1489" y="899"/>
                  <a:pt x="1488" y="898"/>
                </a:cubicBezTo>
                <a:cubicBezTo>
                  <a:pt x="1488" y="896"/>
                  <a:pt x="1487" y="895"/>
                  <a:pt x="1486" y="894"/>
                </a:cubicBezTo>
                <a:cubicBezTo>
                  <a:pt x="1485" y="893"/>
                  <a:pt x="1485" y="891"/>
                  <a:pt x="1484" y="890"/>
                </a:cubicBezTo>
                <a:cubicBezTo>
                  <a:pt x="1483" y="889"/>
                  <a:pt x="1482" y="887"/>
                  <a:pt x="1481" y="886"/>
                </a:cubicBezTo>
                <a:cubicBezTo>
                  <a:pt x="1481" y="885"/>
                  <a:pt x="1480" y="884"/>
                  <a:pt x="1479" y="882"/>
                </a:cubicBezTo>
                <a:cubicBezTo>
                  <a:pt x="1478" y="881"/>
                  <a:pt x="1477" y="880"/>
                  <a:pt x="1476" y="879"/>
                </a:cubicBezTo>
                <a:cubicBezTo>
                  <a:pt x="1475" y="878"/>
                  <a:pt x="1474" y="877"/>
                  <a:pt x="1473" y="875"/>
                </a:cubicBezTo>
                <a:cubicBezTo>
                  <a:pt x="1472" y="874"/>
                  <a:pt x="1471" y="873"/>
                  <a:pt x="1470" y="872"/>
                </a:cubicBezTo>
                <a:cubicBezTo>
                  <a:pt x="1469" y="871"/>
                  <a:pt x="1467" y="870"/>
                  <a:pt x="1466" y="869"/>
                </a:cubicBezTo>
                <a:cubicBezTo>
                  <a:pt x="1465" y="868"/>
                  <a:pt x="1464" y="867"/>
                  <a:pt x="1463" y="866"/>
                </a:cubicBezTo>
                <a:cubicBezTo>
                  <a:pt x="1461" y="865"/>
                  <a:pt x="1460" y="864"/>
                  <a:pt x="1459" y="864"/>
                </a:cubicBezTo>
                <a:cubicBezTo>
                  <a:pt x="1458" y="863"/>
                  <a:pt x="1456" y="862"/>
                  <a:pt x="1455" y="861"/>
                </a:cubicBezTo>
                <a:cubicBezTo>
                  <a:pt x="1454" y="860"/>
                  <a:pt x="1453" y="860"/>
                  <a:pt x="1453" y="859"/>
                </a:cubicBezTo>
                <a:lnTo>
                  <a:pt x="1216" y="718"/>
                </a:lnTo>
                <a:lnTo>
                  <a:pt x="873" y="513"/>
                </a:lnTo>
                <a:cubicBezTo>
                  <a:pt x="829" y="486"/>
                  <a:pt x="771" y="499"/>
                  <a:pt x="743" y="542"/>
                </a:cubicBezTo>
                <a:cubicBezTo>
                  <a:pt x="716" y="585"/>
                  <a:pt x="729" y="641"/>
                  <a:pt x="774" y="668"/>
                </a:cubicBezTo>
                <a:lnTo>
                  <a:pt x="1092" y="858"/>
                </a:lnTo>
                <a:lnTo>
                  <a:pt x="1189" y="916"/>
                </a:lnTo>
                <a:lnTo>
                  <a:pt x="990" y="988"/>
                </a:lnTo>
                <a:cubicBezTo>
                  <a:pt x="943" y="1083"/>
                  <a:pt x="843" y="1149"/>
                  <a:pt x="727" y="1149"/>
                </a:cubicBezTo>
                <a:cubicBezTo>
                  <a:pt x="625" y="1149"/>
                  <a:pt x="535" y="1098"/>
                  <a:pt x="483" y="1021"/>
                </a:cubicBezTo>
                <a:cubicBezTo>
                  <a:pt x="475" y="1020"/>
                  <a:pt x="467" y="1020"/>
                  <a:pt x="459" y="1022"/>
                </a:cubicBezTo>
                <a:lnTo>
                  <a:pt x="355" y="1036"/>
                </a:lnTo>
                <a:lnTo>
                  <a:pt x="406" y="986"/>
                </a:lnTo>
                <a:lnTo>
                  <a:pt x="570" y="821"/>
                </a:lnTo>
                <a:cubicBezTo>
                  <a:pt x="607" y="785"/>
                  <a:pt x="606" y="727"/>
                  <a:pt x="568" y="692"/>
                </a:cubicBezTo>
                <a:cubicBezTo>
                  <a:pt x="531" y="657"/>
                  <a:pt x="471" y="658"/>
                  <a:pt x="434" y="694"/>
                </a:cubicBezTo>
                <a:lnTo>
                  <a:pt x="245" y="883"/>
                </a:lnTo>
                <a:lnTo>
                  <a:pt x="27" y="1102"/>
                </a:lnTo>
                <a:cubicBezTo>
                  <a:pt x="26" y="1102"/>
                  <a:pt x="26" y="1103"/>
                  <a:pt x="26" y="1103"/>
                </a:cubicBezTo>
                <a:cubicBezTo>
                  <a:pt x="24" y="1104"/>
                  <a:pt x="23" y="1105"/>
                  <a:pt x="22" y="1106"/>
                </a:cubicBezTo>
                <a:cubicBezTo>
                  <a:pt x="21" y="1108"/>
                  <a:pt x="20" y="1109"/>
                  <a:pt x="19" y="1110"/>
                </a:cubicBezTo>
                <a:cubicBezTo>
                  <a:pt x="19" y="1111"/>
                  <a:pt x="18" y="1112"/>
                  <a:pt x="17" y="1113"/>
                </a:cubicBezTo>
                <a:cubicBezTo>
                  <a:pt x="16" y="1115"/>
                  <a:pt x="15" y="1116"/>
                  <a:pt x="14" y="1117"/>
                </a:cubicBezTo>
                <a:cubicBezTo>
                  <a:pt x="13" y="1118"/>
                  <a:pt x="13" y="1119"/>
                  <a:pt x="12" y="1120"/>
                </a:cubicBezTo>
                <a:cubicBezTo>
                  <a:pt x="11" y="1122"/>
                  <a:pt x="10" y="1124"/>
                  <a:pt x="10" y="1125"/>
                </a:cubicBezTo>
                <a:cubicBezTo>
                  <a:pt x="9" y="1126"/>
                  <a:pt x="9" y="1127"/>
                  <a:pt x="8" y="1128"/>
                </a:cubicBezTo>
                <a:cubicBezTo>
                  <a:pt x="7" y="1130"/>
                  <a:pt x="7" y="1132"/>
                  <a:pt x="6" y="1133"/>
                </a:cubicBezTo>
                <a:cubicBezTo>
                  <a:pt x="5" y="1134"/>
                  <a:pt x="5" y="1136"/>
                  <a:pt x="5" y="1137"/>
                </a:cubicBezTo>
                <a:cubicBezTo>
                  <a:pt x="4" y="1139"/>
                  <a:pt x="4" y="1140"/>
                  <a:pt x="3" y="1141"/>
                </a:cubicBezTo>
                <a:cubicBezTo>
                  <a:pt x="3" y="1143"/>
                  <a:pt x="2" y="1145"/>
                  <a:pt x="2" y="1146"/>
                </a:cubicBezTo>
                <a:cubicBezTo>
                  <a:pt x="2" y="1147"/>
                  <a:pt x="2" y="1149"/>
                  <a:pt x="1" y="1150"/>
                </a:cubicBezTo>
                <a:cubicBezTo>
                  <a:pt x="1" y="1152"/>
                  <a:pt x="1" y="1153"/>
                  <a:pt x="1" y="1155"/>
                </a:cubicBezTo>
                <a:cubicBezTo>
                  <a:pt x="0" y="1156"/>
                  <a:pt x="0" y="1158"/>
                  <a:pt x="0" y="1159"/>
                </a:cubicBezTo>
                <a:cubicBezTo>
                  <a:pt x="0" y="1160"/>
                  <a:pt x="0" y="1162"/>
                  <a:pt x="0" y="1164"/>
                </a:cubicBezTo>
                <a:cubicBezTo>
                  <a:pt x="0" y="1165"/>
                  <a:pt x="0" y="1167"/>
                  <a:pt x="0" y="1168"/>
                </a:cubicBezTo>
                <a:cubicBezTo>
                  <a:pt x="0" y="1169"/>
                  <a:pt x="0" y="1171"/>
                  <a:pt x="0" y="1172"/>
                </a:cubicBezTo>
                <a:cubicBezTo>
                  <a:pt x="0" y="1174"/>
                  <a:pt x="1" y="1175"/>
                  <a:pt x="1" y="1177"/>
                </a:cubicBezTo>
                <a:cubicBezTo>
                  <a:pt x="1" y="1178"/>
                  <a:pt x="1" y="1178"/>
                  <a:pt x="1" y="1179"/>
                </a:cubicBezTo>
                <a:cubicBezTo>
                  <a:pt x="1" y="1179"/>
                  <a:pt x="1" y="1180"/>
                  <a:pt x="2" y="1181"/>
                </a:cubicBezTo>
                <a:cubicBezTo>
                  <a:pt x="2" y="1183"/>
                  <a:pt x="2" y="1184"/>
                  <a:pt x="2" y="1186"/>
                </a:cubicBezTo>
                <a:cubicBezTo>
                  <a:pt x="3" y="1187"/>
                  <a:pt x="3" y="1189"/>
                  <a:pt x="4" y="1190"/>
                </a:cubicBezTo>
                <a:cubicBezTo>
                  <a:pt x="4" y="1191"/>
                  <a:pt x="4" y="1193"/>
                  <a:pt x="5" y="1194"/>
                </a:cubicBezTo>
                <a:cubicBezTo>
                  <a:pt x="5" y="1195"/>
                  <a:pt x="6" y="1197"/>
                  <a:pt x="6" y="1198"/>
                </a:cubicBezTo>
                <a:cubicBezTo>
                  <a:pt x="7" y="1200"/>
                  <a:pt x="7" y="1201"/>
                  <a:pt x="8" y="1202"/>
                </a:cubicBezTo>
                <a:cubicBezTo>
                  <a:pt x="9" y="1204"/>
                  <a:pt x="9" y="1205"/>
                  <a:pt x="10" y="1207"/>
                </a:cubicBezTo>
                <a:cubicBezTo>
                  <a:pt x="11" y="1208"/>
                  <a:pt x="11" y="1209"/>
                  <a:pt x="12" y="1210"/>
                </a:cubicBezTo>
                <a:cubicBezTo>
                  <a:pt x="13" y="1212"/>
                  <a:pt x="15" y="1214"/>
                  <a:pt x="16" y="1217"/>
                </a:cubicBezTo>
                <a:cubicBezTo>
                  <a:pt x="16" y="1217"/>
                  <a:pt x="16" y="1217"/>
                  <a:pt x="16" y="1217"/>
                </a:cubicBezTo>
                <a:cubicBezTo>
                  <a:pt x="18" y="1219"/>
                  <a:pt x="20" y="1222"/>
                  <a:pt x="22" y="1224"/>
                </a:cubicBezTo>
                <a:cubicBezTo>
                  <a:pt x="22" y="1224"/>
                  <a:pt x="23" y="1225"/>
                  <a:pt x="24" y="1226"/>
                </a:cubicBezTo>
                <a:cubicBezTo>
                  <a:pt x="25" y="1227"/>
                  <a:pt x="26" y="1229"/>
                  <a:pt x="28" y="1230"/>
                </a:cubicBezTo>
                <a:cubicBezTo>
                  <a:pt x="28" y="1230"/>
                  <a:pt x="28" y="1231"/>
                  <a:pt x="29" y="1231"/>
                </a:cubicBezTo>
                <a:cubicBezTo>
                  <a:pt x="29" y="1232"/>
                  <a:pt x="30" y="1232"/>
                  <a:pt x="30" y="1232"/>
                </a:cubicBezTo>
                <a:cubicBezTo>
                  <a:pt x="32" y="1234"/>
                  <a:pt x="33" y="1235"/>
                  <a:pt x="35" y="1236"/>
                </a:cubicBezTo>
                <a:cubicBezTo>
                  <a:pt x="36" y="1237"/>
                  <a:pt x="37" y="1237"/>
                  <a:pt x="38" y="1238"/>
                </a:cubicBezTo>
                <a:cubicBezTo>
                  <a:pt x="39" y="1239"/>
                  <a:pt x="40" y="1240"/>
                  <a:pt x="42" y="1241"/>
                </a:cubicBezTo>
                <a:cubicBezTo>
                  <a:pt x="43" y="1242"/>
                  <a:pt x="44" y="1242"/>
                  <a:pt x="45" y="1243"/>
                </a:cubicBezTo>
                <a:cubicBezTo>
                  <a:pt x="46" y="1244"/>
                  <a:pt x="48" y="1245"/>
                  <a:pt x="49" y="1245"/>
                </a:cubicBezTo>
                <a:cubicBezTo>
                  <a:pt x="50" y="1246"/>
                  <a:pt x="51" y="1247"/>
                  <a:pt x="53" y="1247"/>
                </a:cubicBezTo>
                <a:cubicBezTo>
                  <a:pt x="54" y="1248"/>
                  <a:pt x="55" y="1248"/>
                  <a:pt x="57" y="1249"/>
                </a:cubicBezTo>
                <a:cubicBezTo>
                  <a:pt x="58" y="1250"/>
                  <a:pt x="59" y="1250"/>
                  <a:pt x="60" y="1251"/>
                </a:cubicBezTo>
                <a:cubicBezTo>
                  <a:pt x="62" y="1251"/>
                  <a:pt x="64" y="1252"/>
                  <a:pt x="66" y="1252"/>
                </a:cubicBezTo>
                <a:cubicBezTo>
                  <a:pt x="67" y="1253"/>
                  <a:pt x="68" y="1253"/>
                  <a:pt x="69" y="1253"/>
                </a:cubicBezTo>
                <a:cubicBezTo>
                  <a:pt x="71" y="1254"/>
                  <a:pt x="74" y="1254"/>
                  <a:pt x="76" y="1255"/>
                </a:cubicBezTo>
                <a:cubicBezTo>
                  <a:pt x="76" y="1255"/>
                  <a:pt x="77" y="1255"/>
                  <a:pt x="77" y="1255"/>
                </a:cubicBezTo>
                <a:cubicBezTo>
                  <a:pt x="83" y="1256"/>
                  <a:pt x="88" y="1257"/>
                  <a:pt x="94" y="1257"/>
                </a:cubicBezTo>
                <a:cubicBezTo>
                  <a:pt x="95" y="1257"/>
                  <a:pt x="95" y="1257"/>
                  <a:pt x="95" y="1257"/>
                </a:cubicBezTo>
                <a:cubicBezTo>
                  <a:pt x="99" y="1257"/>
                  <a:pt x="103" y="1256"/>
                  <a:pt x="107" y="1256"/>
                </a:cubicBezTo>
                <a:cubicBezTo>
                  <a:pt x="107" y="1256"/>
                  <a:pt x="108" y="1256"/>
                  <a:pt x="108" y="1256"/>
                </a:cubicBezTo>
                <a:lnTo>
                  <a:pt x="407" y="1214"/>
                </a:lnTo>
                <a:lnTo>
                  <a:pt x="407" y="1757"/>
                </a:lnTo>
                <a:lnTo>
                  <a:pt x="1047" y="17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55" name="Gerade Verbindung 27"/>
          <p:cNvCxnSpPr/>
          <p:nvPr>
            <p:custDataLst>
              <p:tags r:id="rId19"/>
            </p:custDataLst>
          </p:nvPr>
        </p:nvCxnSpPr>
        <p:spPr bwMode="gray">
          <a:xfrm>
            <a:off x="7452320" y="2143431"/>
            <a:ext cx="1692000" cy="0"/>
          </a:xfrm>
          <a:prstGeom prst="line">
            <a:avLst/>
          </a:prstGeom>
          <a:noFill/>
          <a:ln w="28575" cap="rnd"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0408693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0" grpId="0" animBg="1"/>
      <p:bldP spid="23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r="4573"/>
          <a:stretch/>
        </p:blipFill>
        <p:spPr bwMode="auto">
          <a:xfrm>
            <a:off x="0" y="706"/>
            <a:ext cx="9146542" cy="67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ihandform 13"/>
          <p:cNvSpPr/>
          <p:nvPr>
            <p:custDataLst>
              <p:tags r:id="rId1"/>
            </p:custDataLst>
          </p:nvPr>
        </p:nvSpPr>
        <p:spPr bwMode="gray">
          <a:xfrm>
            <a:off x="4071621" y="2626468"/>
            <a:ext cx="1599606" cy="1759010"/>
          </a:xfrm>
          <a:custGeom>
            <a:avLst/>
            <a:gdLst>
              <a:gd name="connsiteX0" fmla="*/ 279400 w 279400"/>
              <a:gd name="connsiteY0" fmla="*/ 0 h 1714500"/>
              <a:gd name="connsiteX1" fmla="*/ 0 w 279400"/>
              <a:gd name="connsiteY1" fmla="*/ 1714500 h 1714500"/>
              <a:gd name="connsiteX0" fmla="*/ 1757680 w 1757680"/>
              <a:gd name="connsiteY0" fmla="*/ 0 h 1805940"/>
              <a:gd name="connsiteX1" fmla="*/ 0 w 1757680"/>
              <a:gd name="connsiteY1" fmla="*/ 180594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7680" h="1805940">
                <a:moveTo>
                  <a:pt x="1757680" y="0"/>
                </a:moveTo>
                <a:lnTo>
                  <a:pt x="0" y="1805940"/>
                </a:lnTo>
              </a:path>
            </a:pathLst>
          </a:custGeom>
          <a:solidFill>
            <a:schemeClr val="bg1">
              <a:alpha val="75000"/>
            </a:schemeClr>
          </a:solidFill>
          <a:ln w="19050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de-DE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ieren 22"/>
          <p:cNvGrpSpPr/>
          <p:nvPr>
            <p:custDataLst>
              <p:tags r:id="rId2"/>
            </p:custDataLst>
          </p:nvPr>
        </p:nvGrpSpPr>
        <p:grpSpPr bwMode="gray">
          <a:xfrm>
            <a:off x="3419872" y="4317130"/>
            <a:ext cx="696046" cy="696046"/>
            <a:chOff x="7200292" y="4479962"/>
            <a:chExt cx="270012" cy="270012"/>
          </a:xfrm>
        </p:grpSpPr>
        <p:sp>
          <p:nvSpPr>
            <p:cNvPr id="13" name="Ellipse 23"/>
            <p:cNvSpPr/>
            <p:nvPr>
              <p:custDataLst>
                <p:tags r:id="rId21"/>
              </p:custDataLst>
            </p:nvPr>
          </p:nvSpPr>
          <p:spPr bwMode="gray">
            <a:xfrm>
              <a:off x="7200292" y="4479962"/>
              <a:ext cx="270012" cy="270012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Ellipse 24"/>
            <p:cNvSpPr/>
            <p:nvPr>
              <p:custDataLst>
                <p:tags r:id="rId22"/>
              </p:custDataLst>
            </p:nvPr>
          </p:nvSpPr>
          <p:spPr bwMode="gray">
            <a:xfrm>
              <a:off x="7222793" y="4502463"/>
              <a:ext cx="225010" cy="225010"/>
            </a:xfrm>
            <a:prstGeom prst="ellipse">
              <a:avLst/>
            </a:prstGeom>
            <a:solidFill>
              <a:srgbClr val="67B34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uppieren 19"/>
          <p:cNvGrpSpPr/>
          <p:nvPr>
            <p:custDataLst>
              <p:tags r:id="rId3"/>
            </p:custDataLst>
          </p:nvPr>
        </p:nvGrpSpPr>
        <p:grpSpPr bwMode="gray">
          <a:xfrm>
            <a:off x="2699792" y="3716684"/>
            <a:ext cx="696046" cy="696046"/>
            <a:chOff x="7200292" y="4479962"/>
            <a:chExt cx="270012" cy="270012"/>
          </a:xfrm>
        </p:grpSpPr>
        <p:sp>
          <p:nvSpPr>
            <p:cNvPr id="18" name="Ellipse 20"/>
            <p:cNvSpPr/>
            <p:nvPr>
              <p:custDataLst>
                <p:tags r:id="rId19"/>
              </p:custDataLst>
            </p:nvPr>
          </p:nvSpPr>
          <p:spPr bwMode="gray">
            <a:xfrm>
              <a:off x="7200292" y="4479962"/>
              <a:ext cx="270012" cy="270012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Ellipse 21"/>
            <p:cNvSpPr/>
            <p:nvPr>
              <p:custDataLst>
                <p:tags r:id="rId20"/>
              </p:custDataLst>
            </p:nvPr>
          </p:nvSpPr>
          <p:spPr bwMode="gray">
            <a:xfrm>
              <a:off x="7222793" y="4502463"/>
              <a:ext cx="225010" cy="225010"/>
            </a:xfrm>
            <a:prstGeom prst="ellipse">
              <a:avLst/>
            </a:prstGeom>
            <a:solidFill>
              <a:srgbClr val="67B34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Freihandform 86018"/>
          <p:cNvSpPr/>
          <p:nvPr>
            <p:custDataLst>
              <p:tags r:id="rId4"/>
            </p:custDataLst>
          </p:nvPr>
        </p:nvSpPr>
        <p:spPr bwMode="gray">
          <a:xfrm>
            <a:off x="3326860" y="2431915"/>
            <a:ext cx="2071991" cy="1322961"/>
          </a:xfrm>
          <a:custGeom>
            <a:avLst/>
            <a:gdLst>
              <a:gd name="connsiteX0" fmla="*/ 755650 w 755650"/>
              <a:gd name="connsiteY0" fmla="*/ 0 h 1181100"/>
              <a:gd name="connsiteX1" fmla="*/ 0 w 755650"/>
              <a:gd name="connsiteY1" fmla="*/ 1181100 h 1181100"/>
              <a:gd name="connsiteX0" fmla="*/ 2279650 w 2279650"/>
              <a:gd name="connsiteY0" fmla="*/ 0 h 1287780"/>
              <a:gd name="connsiteX1" fmla="*/ 0 w 2279650"/>
              <a:gd name="connsiteY1" fmla="*/ 1287780 h 12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9650" h="1287780">
                <a:moveTo>
                  <a:pt x="2279650" y="0"/>
                </a:moveTo>
                <a:lnTo>
                  <a:pt x="0" y="1287780"/>
                </a:lnTo>
              </a:path>
            </a:pathLst>
          </a:custGeom>
          <a:solidFill>
            <a:schemeClr val="bg1">
              <a:alpha val="75000"/>
            </a:schemeClr>
          </a:solidFill>
          <a:ln w="19050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de-DE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hteck 41"/>
          <p:cNvSpPr/>
          <p:nvPr>
            <p:custDataLst>
              <p:tags r:id="rId5"/>
            </p:custDataLst>
          </p:nvPr>
        </p:nvSpPr>
        <p:spPr bwMode="gray">
          <a:xfrm>
            <a:off x="323528" y="3758673"/>
            <a:ext cx="2375620" cy="6120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37%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not stop their activity, but adapt their schedule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hteck 42"/>
          <p:cNvSpPr/>
          <p:nvPr>
            <p:custDataLst>
              <p:tags r:id="rId6"/>
            </p:custDataLst>
          </p:nvPr>
        </p:nvSpPr>
        <p:spPr bwMode="gray">
          <a:xfrm>
            <a:off x="1440296" y="4385478"/>
            <a:ext cx="1979576" cy="56969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3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13%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change nothing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552"/>
            <a:ext cx="2376264" cy="23762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7" y="14834"/>
            <a:ext cx="2517699" cy="2517699"/>
          </a:xfrm>
          <a:prstGeom prst="rect">
            <a:avLst/>
          </a:prstGeom>
        </p:spPr>
      </p:pic>
      <p:sp>
        <p:nvSpPr>
          <p:cNvPr id="39" name="Freeform 78"/>
          <p:cNvSpPr>
            <a:spLocks noChangeAspect="1" noEditPoints="1"/>
          </p:cNvSpPr>
          <p:nvPr>
            <p:custDataLst>
              <p:tags r:id="rId7"/>
            </p:custDataLst>
          </p:nvPr>
        </p:nvSpPr>
        <p:spPr bwMode="auto">
          <a:xfrm>
            <a:off x="3585168" y="4484739"/>
            <a:ext cx="372033" cy="372033"/>
          </a:xfrm>
          <a:custGeom>
            <a:avLst/>
            <a:gdLst>
              <a:gd name="T0" fmla="*/ 1040 w 2080"/>
              <a:gd name="T1" fmla="*/ 0 h 2080"/>
              <a:gd name="T2" fmla="*/ 2080 w 2080"/>
              <a:gd name="T3" fmla="*/ 1040 h 2080"/>
              <a:gd name="T4" fmla="*/ 1040 w 2080"/>
              <a:gd name="T5" fmla="*/ 2080 h 2080"/>
              <a:gd name="T6" fmla="*/ 0 w 2080"/>
              <a:gd name="T7" fmla="*/ 1040 h 2080"/>
              <a:gd name="T8" fmla="*/ 1040 w 2080"/>
              <a:gd name="T9" fmla="*/ 0 h 2080"/>
              <a:gd name="T10" fmla="*/ 468 w 2080"/>
              <a:gd name="T11" fmla="*/ 412 h 2080"/>
              <a:gd name="T12" fmla="*/ 412 w 2080"/>
              <a:gd name="T13" fmla="*/ 468 h 2080"/>
              <a:gd name="T14" fmla="*/ 984 w 2080"/>
              <a:gd name="T15" fmla="*/ 1040 h 2080"/>
              <a:gd name="T16" fmla="*/ 412 w 2080"/>
              <a:gd name="T17" fmla="*/ 1612 h 2080"/>
              <a:gd name="T18" fmla="*/ 468 w 2080"/>
              <a:gd name="T19" fmla="*/ 1668 h 2080"/>
              <a:gd name="T20" fmla="*/ 1040 w 2080"/>
              <a:gd name="T21" fmla="*/ 1096 h 2080"/>
              <a:gd name="T22" fmla="*/ 1612 w 2080"/>
              <a:gd name="T23" fmla="*/ 1668 h 2080"/>
              <a:gd name="T24" fmla="*/ 1668 w 2080"/>
              <a:gd name="T25" fmla="*/ 1612 h 2080"/>
              <a:gd name="T26" fmla="*/ 1096 w 2080"/>
              <a:gd name="T27" fmla="*/ 1040 h 2080"/>
              <a:gd name="T28" fmla="*/ 1668 w 2080"/>
              <a:gd name="T29" fmla="*/ 468 h 2080"/>
              <a:gd name="T30" fmla="*/ 1612 w 2080"/>
              <a:gd name="T31" fmla="*/ 412 h 2080"/>
              <a:gd name="T32" fmla="*/ 1040 w 2080"/>
              <a:gd name="T33" fmla="*/ 984 h 2080"/>
              <a:gd name="T34" fmla="*/ 468 w 2080"/>
              <a:gd name="T35" fmla="*/ 412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80" h="2080">
                <a:moveTo>
                  <a:pt x="1040" y="0"/>
                </a:moveTo>
                <a:cubicBezTo>
                  <a:pt x="1614" y="0"/>
                  <a:pt x="2080" y="466"/>
                  <a:pt x="2080" y="1040"/>
                </a:cubicBezTo>
                <a:cubicBezTo>
                  <a:pt x="2080" y="1614"/>
                  <a:pt x="1614" y="2080"/>
                  <a:pt x="1040" y="2080"/>
                </a:cubicBezTo>
                <a:cubicBezTo>
                  <a:pt x="466" y="2080"/>
                  <a:pt x="0" y="1614"/>
                  <a:pt x="0" y="1040"/>
                </a:cubicBezTo>
                <a:cubicBezTo>
                  <a:pt x="0" y="466"/>
                  <a:pt x="466" y="0"/>
                  <a:pt x="1040" y="0"/>
                </a:cubicBezTo>
                <a:close/>
                <a:moveTo>
                  <a:pt x="468" y="412"/>
                </a:moveTo>
                <a:cubicBezTo>
                  <a:pt x="412" y="468"/>
                  <a:pt x="412" y="468"/>
                  <a:pt x="412" y="468"/>
                </a:cubicBezTo>
                <a:cubicBezTo>
                  <a:pt x="984" y="1040"/>
                  <a:pt x="984" y="1040"/>
                  <a:pt x="984" y="1040"/>
                </a:cubicBezTo>
                <a:cubicBezTo>
                  <a:pt x="412" y="1612"/>
                  <a:pt x="412" y="1612"/>
                  <a:pt x="412" y="1612"/>
                </a:cubicBezTo>
                <a:cubicBezTo>
                  <a:pt x="468" y="1668"/>
                  <a:pt x="468" y="1668"/>
                  <a:pt x="468" y="1668"/>
                </a:cubicBezTo>
                <a:cubicBezTo>
                  <a:pt x="1040" y="1096"/>
                  <a:pt x="1040" y="1096"/>
                  <a:pt x="1040" y="1096"/>
                </a:cubicBezTo>
                <a:cubicBezTo>
                  <a:pt x="1612" y="1668"/>
                  <a:pt x="1612" y="1668"/>
                  <a:pt x="1612" y="1668"/>
                </a:cubicBezTo>
                <a:cubicBezTo>
                  <a:pt x="1668" y="1612"/>
                  <a:pt x="1668" y="1612"/>
                  <a:pt x="1668" y="1612"/>
                </a:cubicBezTo>
                <a:cubicBezTo>
                  <a:pt x="1096" y="1040"/>
                  <a:pt x="1096" y="1040"/>
                  <a:pt x="1096" y="1040"/>
                </a:cubicBezTo>
                <a:cubicBezTo>
                  <a:pt x="1668" y="468"/>
                  <a:pt x="1668" y="468"/>
                  <a:pt x="1668" y="468"/>
                </a:cubicBezTo>
                <a:cubicBezTo>
                  <a:pt x="1612" y="412"/>
                  <a:pt x="1612" y="412"/>
                  <a:pt x="1612" y="412"/>
                </a:cubicBezTo>
                <a:cubicBezTo>
                  <a:pt x="1040" y="984"/>
                  <a:pt x="1040" y="984"/>
                  <a:pt x="1040" y="984"/>
                </a:cubicBezTo>
                <a:lnTo>
                  <a:pt x="468" y="4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40" name="Freeform 31"/>
          <p:cNvSpPr>
            <a:spLocks noChangeAspect="1" noEditPoints="1"/>
          </p:cNvSpPr>
          <p:nvPr>
            <p:custDataLst>
              <p:tags r:id="rId8"/>
            </p:custDataLst>
          </p:nvPr>
        </p:nvSpPr>
        <p:spPr bwMode="auto">
          <a:xfrm>
            <a:off x="2867795" y="3905495"/>
            <a:ext cx="360040" cy="318424"/>
          </a:xfrm>
          <a:custGeom>
            <a:avLst/>
            <a:gdLst>
              <a:gd name="T0" fmla="*/ 4914 w 4914"/>
              <a:gd name="T1" fmla="*/ 4346 h 4346"/>
              <a:gd name="T2" fmla="*/ 0 w 4914"/>
              <a:gd name="T3" fmla="*/ 0 h 4346"/>
              <a:gd name="T4" fmla="*/ 4725 w 4914"/>
              <a:gd name="T5" fmla="*/ 4157 h 4346"/>
              <a:gd name="T6" fmla="*/ 3969 w 4914"/>
              <a:gd name="T7" fmla="*/ 3401 h 4346"/>
              <a:gd name="T8" fmla="*/ 4725 w 4914"/>
              <a:gd name="T9" fmla="*/ 4157 h 4346"/>
              <a:gd name="T10" fmla="*/ 4725 w 4914"/>
              <a:gd name="T11" fmla="*/ 2456 h 4346"/>
              <a:gd name="T12" fmla="*/ 3969 w 4914"/>
              <a:gd name="T13" fmla="*/ 3212 h 4346"/>
              <a:gd name="T14" fmla="*/ 4725 w 4914"/>
              <a:gd name="T15" fmla="*/ 1322 h 4346"/>
              <a:gd name="T16" fmla="*/ 3969 w 4914"/>
              <a:gd name="T17" fmla="*/ 567 h 4346"/>
              <a:gd name="T18" fmla="*/ 4725 w 4914"/>
              <a:gd name="T19" fmla="*/ 1322 h 4346"/>
              <a:gd name="T20" fmla="*/ 945 w 4914"/>
              <a:gd name="T21" fmla="*/ 4157 h 4346"/>
              <a:gd name="T22" fmla="*/ 189 w 4914"/>
              <a:gd name="T23" fmla="*/ 3401 h 4346"/>
              <a:gd name="T24" fmla="*/ 1134 w 4914"/>
              <a:gd name="T25" fmla="*/ 4157 h 4346"/>
              <a:gd name="T26" fmla="*/ 1890 w 4914"/>
              <a:gd name="T27" fmla="*/ 3401 h 4346"/>
              <a:gd name="T28" fmla="*/ 1134 w 4914"/>
              <a:gd name="T29" fmla="*/ 4157 h 4346"/>
              <a:gd name="T30" fmla="*/ 2835 w 4914"/>
              <a:gd name="T31" fmla="*/ 4157 h 4346"/>
              <a:gd name="T32" fmla="*/ 2079 w 4914"/>
              <a:gd name="T33" fmla="*/ 3401 h 4346"/>
              <a:gd name="T34" fmla="*/ 3024 w 4914"/>
              <a:gd name="T35" fmla="*/ 4157 h 4346"/>
              <a:gd name="T36" fmla="*/ 3780 w 4914"/>
              <a:gd name="T37" fmla="*/ 3401 h 4346"/>
              <a:gd name="T38" fmla="*/ 3024 w 4914"/>
              <a:gd name="T39" fmla="*/ 4157 h 4346"/>
              <a:gd name="T40" fmla="*/ 189 w 4914"/>
              <a:gd name="T41" fmla="*/ 1322 h 4346"/>
              <a:gd name="T42" fmla="*/ 945 w 4914"/>
              <a:gd name="T43" fmla="*/ 567 h 4346"/>
              <a:gd name="T44" fmla="*/ 189 w 4914"/>
              <a:gd name="T45" fmla="*/ 1511 h 4346"/>
              <a:gd name="T46" fmla="*/ 945 w 4914"/>
              <a:gd name="T47" fmla="*/ 2267 h 4346"/>
              <a:gd name="T48" fmla="*/ 189 w 4914"/>
              <a:gd name="T49" fmla="*/ 1511 h 4346"/>
              <a:gd name="T50" fmla="*/ 3024 w 4914"/>
              <a:gd name="T51" fmla="*/ 567 h 4346"/>
              <a:gd name="T52" fmla="*/ 3780 w 4914"/>
              <a:gd name="T53" fmla="*/ 1322 h 4346"/>
              <a:gd name="T54" fmla="*/ 2835 w 4914"/>
              <a:gd name="T55" fmla="*/ 567 h 4346"/>
              <a:gd name="T56" fmla="*/ 2079 w 4914"/>
              <a:gd name="T57" fmla="*/ 1322 h 4346"/>
              <a:gd name="T58" fmla="*/ 2835 w 4914"/>
              <a:gd name="T59" fmla="*/ 567 h 4346"/>
              <a:gd name="T60" fmla="*/ 1134 w 4914"/>
              <a:gd name="T61" fmla="*/ 567 h 4346"/>
              <a:gd name="T62" fmla="*/ 1890 w 4914"/>
              <a:gd name="T63" fmla="*/ 1322 h 4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14" h="4346">
                <a:moveTo>
                  <a:pt x="4914" y="0"/>
                </a:moveTo>
                <a:lnTo>
                  <a:pt x="4914" y="4346"/>
                </a:lnTo>
                <a:lnTo>
                  <a:pt x="0" y="4346"/>
                </a:lnTo>
                <a:lnTo>
                  <a:pt x="0" y="0"/>
                </a:lnTo>
                <a:lnTo>
                  <a:pt x="4914" y="0"/>
                </a:lnTo>
                <a:close/>
                <a:moveTo>
                  <a:pt x="4725" y="4157"/>
                </a:moveTo>
                <a:lnTo>
                  <a:pt x="4725" y="3401"/>
                </a:lnTo>
                <a:lnTo>
                  <a:pt x="3969" y="3401"/>
                </a:lnTo>
                <a:lnTo>
                  <a:pt x="3969" y="4157"/>
                </a:lnTo>
                <a:lnTo>
                  <a:pt x="4725" y="4157"/>
                </a:lnTo>
                <a:close/>
                <a:moveTo>
                  <a:pt x="4725" y="3212"/>
                </a:moveTo>
                <a:lnTo>
                  <a:pt x="4725" y="2456"/>
                </a:lnTo>
                <a:lnTo>
                  <a:pt x="3969" y="2456"/>
                </a:lnTo>
                <a:lnTo>
                  <a:pt x="3969" y="3212"/>
                </a:lnTo>
                <a:lnTo>
                  <a:pt x="4725" y="3212"/>
                </a:lnTo>
                <a:close/>
                <a:moveTo>
                  <a:pt x="4725" y="1322"/>
                </a:moveTo>
                <a:lnTo>
                  <a:pt x="4725" y="567"/>
                </a:lnTo>
                <a:lnTo>
                  <a:pt x="3969" y="567"/>
                </a:lnTo>
                <a:lnTo>
                  <a:pt x="3969" y="1322"/>
                </a:lnTo>
                <a:lnTo>
                  <a:pt x="4725" y="1322"/>
                </a:lnTo>
                <a:close/>
                <a:moveTo>
                  <a:pt x="189" y="4157"/>
                </a:moveTo>
                <a:lnTo>
                  <a:pt x="945" y="4157"/>
                </a:lnTo>
                <a:lnTo>
                  <a:pt x="945" y="3401"/>
                </a:lnTo>
                <a:lnTo>
                  <a:pt x="189" y="3401"/>
                </a:lnTo>
                <a:lnTo>
                  <a:pt x="189" y="4157"/>
                </a:lnTo>
                <a:close/>
                <a:moveTo>
                  <a:pt x="1134" y="4157"/>
                </a:moveTo>
                <a:lnTo>
                  <a:pt x="1890" y="4157"/>
                </a:lnTo>
                <a:lnTo>
                  <a:pt x="1890" y="3401"/>
                </a:lnTo>
                <a:lnTo>
                  <a:pt x="1134" y="3401"/>
                </a:lnTo>
                <a:lnTo>
                  <a:pt x="1134" y="4157"/>
                </a:lnTo>
                <a:close/>
                <a:moveTo>
                  <a:pt x="2079" y="4157"/>
                </a:moveTo>
                <a:lnTo>
                  <a:pt x="2835" y="4157"/>
                </a:lnTo>
                <a:lnTo>
                  <a:pt x="2835" y="3401"/>
                </a:lnTo>
                <a:lnTo>
                  <a:pt x="2079" y="3401"/>
                </a:lnTo>
                <a:lnTo>
                  <a:pt x="2079" y="4157"/>
                </a:lnTo>
                <a:close/>
                <a:moveTo>
                  <a:pt x="3024" y="4157"/>
                </a:moveTo>
                <a:lnTo>
                  <a:pt x="3780" y="4157"/>
                </a:lnTo>
                <a:lnTo>
                  <a:pt x="3780" y="3401"/>
                </a:lnTo>
                <a:lnTo>
                  <a:pt x="3024" y="3401"/>
                </a:lnTo>
                <a:lnTo>
                  <a:pt x="3024" y="4157"/>
                </a:lnTo>
                <a:close/>
                <a:moveTo>
                  <a:pt x="189" y="567"/>
                </a:moveTo>
                <a:lnTo>
                  <a:pt x="189" y="1322"/>
                </a:lnTo>
                <a:lnTo>
                  <a:pt x="945" y="1322"/>
                </a:lnTo>
                <a:lnTo>
                  <a:pt x="945" y="567"/>
                </a:lnTo>
                <a:lnTo>
                  <a:pt x="189" y="567"/>
                </a:lnTo>
                <a:close/>
                <a:moveTo>
                  <a:pt x="189" y="1511"/>
                </a:moveTo>
                <a:lnTo>
                  <a:pt x="189" y="2267"/>
                </a:lnTo>
                <a:lnTo>
                  <a:pt x="945" y="2267"/>
                </a:lnTo>
                <a:lnTo>
                  <a:pt x="945" y="1511"/>
                </a:lnTo>
                <a:lnTo>
                  <a:pt x="189" y="1511"/>
                </a:lnTo>
                <a:close/>
                <a:moveTo>
                  <a:pt x="3780" y="567"/>
                </a:moveTo>
                <a:lnTo>
                  <a:pt x="3024" y="567"/>
                </a:lnTo>
                <a:lnTo>
                  <a:pt x="3024" y="1322"/>
                </a:lnTo>
                <a:lnTo>
                  <a:pt x="3780" y="1322"/>
                </a:lnTo>
                <a:lnTo>
                  <a:pt x="3780" y="567"/>
                </a:lnTo>
                <a:close/>
                <a:moveTo>
                  <a:pt x="2835" y="567"/>
                </a:moveTo>
                <a:lnTo>
                  <a:pt x="2079" y="567"/>
                </a:lnTo>
                <a:lnTo>
                  <a:pt x="2079" y="1322"/>
                </a:lnTo>
                <a:lnTo>
                  <a:pt x="2835" y="1322"/>
                </a:lnTo>
                <a:lnTo>
                  <a:pt x="2835" y="567"/>
                </a:lnTo>
                <a:close/>
                <a:moveTo>
                  <a:pt x="1890" y="567"/>
                </a:moveTo>
                <a:lnTo>
                  <a:pt x="1134" y="567"/>
                </a:lnTo>
                <a:lnTo>
                  <a:pt x="1134" y="1322"/>
                </a:lnTo>
                <a:lnTo>
                  <a:pt x="1890" y="1322"/>
                </a:lnTo>
                <a:lnTo>
                  <a:pt x="1890" y="5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/>
          </a:p>
        </p:txBody>
      </p:sp>
      <p:sp>
        <p:nvSpPr>
          <p:cNvPr id="41" name="Rechteck 12"/>
          <p:cNvSpPr/>
          <p:nvPr>
            <p:custDataLst>
              <p:tags r:id="rId9"/>
            </p:custDataLst>
          </p:nvPr>
        </p:nvSpPr>
        <p:spPr bwMode="gray">
          <a:xfrm>
            <a:off x="4716016" y="3789040"/>
            <a:ext cx="3130490" cy="72828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More than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in 10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indicate migraine has a negative impact on their family/social life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Gerade Verbindung 27"/>
          <p:cNvCxnSpPr/>
          <p:nvPr>
            <p:custDataLst>
              <p:tags r:id="rId10"/>
            </p:custDataLst>
          </p:nvPr>
        </p:nvCxnSpPr>
        <p:spPr bwMode="gray">
          <a:xfrm>
            <a:off x="0" y="2143431"/>
            <a:ext cx="5364000" cy="0"/>
          </a:xfrm>
          <a:prstGeom prst="line">
            <a:avLst/>
          </a:prstGeom>
          <a:noFill/>
          <a:ln w="28575" cap="rnd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Ellipse 20"/>
          <p:cNvSpPr>
            <a:spLocks noChangeAspect="1"/>
          </p:cNvSpPr>
          <p:nvPr>
            <p:custDataLst>
              <p:tags r:id="rId11"/>
            </p:custDataLst>
          </p:nvPr>
        </p:nvSpPr>
        <p:spPr bwMode="gray">
          <a:xfrm>
            <a:off x="5436192" y="4437112"/>
            <a:ext cx="864000" cy="864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lipse 8"/>
          <p:cNvSpPr/>
          <p:nvPr>
            <p:custDataLst>
              <p:tags r:id="rId12"/>
            </p:custDataLst>
          </p:nvPr>
        </p:nvSpPr>
        <p:spPr bwMode="gray">
          <a:xfrm>
            <a:off x="5504073" y="4504970"/>
            <a:ext cx="728284" cy="728284"/>
          </a:xfrm>
          <a:prstGeom prst="ellipse">
            <a:avLst/>
          </a:prstGeom>
          <a:solidFill>
            <a:srgbClr val="67B34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Gerade Verbindung 27"/>
          <p:cNvCxnSpPr/>
          <p:nvPr>
            <p:custDataLst>
              <p:tags r:id="rId13"/>
            </p:custDataLst>
          </p:nvPr>
        </p:nvCxnSpPr>
        <p:spPr bwMode="gray">
          <a:xfrm>
            <a:off x="6374542" y="4888671"/>
            <a:ext cx="2772000" cy="0"/>
          </a:xfrm>
          <a:prstGeom prst="line">
            <a:avLst/>
          </a:prstGeom>
          <a:noFill/>
          <a:ln w="28575" cap="rnd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6" name="Group 110"/>
          <p:cNvGrpSpPr>
            <a:grpSpLocks noChangeAspect="1"/>
          </p:cNvGrpSpPr>
          <p:nvPr>
            <p:custDataLst>
              <p:tags r:id="rId14"/>
            </p:custDataLst>
          </p:nvPr>
        </p:nvGrpSpPr>
        <p:grpSpPr bwMode="auto">
          <a:xfrm>
            <a:off x="5630019" y="4659706"/>
            <a:ext cx="468000" cy="444762"/>
            <a:chOff x="423" y="-726"/>
            <a:chExt cx="4914" cy="4670"/>
          </a:xfrm>
          <a:solidFill>
            <a:schemeClr val="bg1"/>
          </a:solidFill>
        </p:grpSpPr>
        <p:sp>
          <p:nvSpPr>
            <p:cNvPr id="47" name="Freeform 111"/>
            <p:cNvSpPr>
              <a:spLocks/>
            </p:cNvSpPr>
            <p:nvPr/>
          </p:nvSpPr>
          <p:spPr bwMode="auto">
            <a:xfrm>
              <a:off x="423" y="-726"/>
              <a:ext cx="2445" cy="3694"/>
            </a:xfrm>
            <a:custGeom>
              <a:avLst/>
              <a:gdLst>
                <a:gd name="T0" fmla="*/ 551 w 1035"/>
                <a:gd name="T1" fmla="*/ 11 h 1564"/>
                <a:gd name="T2" fmla="*/ 640 w 1035"/>
                <a:gd name="T3" fmla="*/ 34 h 1564"/>
                <a:gd name="T4" fmla="*/ 728 w 1035"/>
                <a:gd name="T5" fmla="*/ 11 h 1564"/>
                <a:gd name="T6" fmla="*/ 988 w 1035"/>
                <a:gd name="T7" fmla="*/ 134 h 1564"/>
                <a:gd name="T8" fmla="*/ 1035 w 1035"/>
                <a:gd name="T9" fmla="*/ 245 h 1564"/>
                <a:gd name="T10" fmla="*/ 977 w 1035"/>
                <a:gd name="T11" fmla="*/ 344 h 1564"/>
                <a:gd name="T12" fmla="*/ 957 w 1035"/>
                <a:gd name="T13" fmla="*/ 602 h 1564"/>
                <a:gd name="T14" fmla="*/ 969 w 1035"/>
                <a:gd name="T15" fmla="*/ 667 h 1564"/>
                <a:gd name="T16" fmla="*/ 967 w 1035"/>
                <a:gd name="T17" fmla="*/ 731 h 1564"/>
                <a:gd name="T18" fmla="*/ 920 w 1035"/>
                <a:gd name="T19" fmla="*/ 735 h 1564"/>
                <a:gd name="T20" fmla="*/ 880 w 1035"/>
                <a:gd name="T21" fmla="*/ 732 h 1564"/>
                <a:gd name="T22" fmla="*/ 606 w 1035"/>
                <a:gd name="T23" fmla="*/ 823 h 1564"/>
                <a:gd name="T24" fmla="*/ 479 w 1035"/>
                <a:gd name="T25" fmla="*/ 1041 h 1564"/>
                <a:gd name="T26" fmla="*/ 482 w 1035"/>
                <a:gd name="T27" fmla="*/ 1232 h 1564"/>
                <a:gd name="T28" fmla="*/ 534 w 1035"/>
                <a:gd name="T29" fmla="*/ 1352 h 1564"/>
                <a:gd name="T30" fmla="*/ 606 w 1035"/>
                <a:gd name="T31" fmla="*/ 1475 h 1564"/>
                <a:gd name="T32" fmla="*/ 482 w 1035"/>
                <a:gd name="T33" fmla="*/ 1564 h 1564"/>
                <a:gd name="T34" fmla="*/ 189 w 1035"/>
                <a:gd name="T35" fmla="*/ 1522 h 1564"/>
                <a:gd name="T36" fmla="*/ 0 w 1035"/>
                <a:gd name="T37" fmla="*/ 1375 h 1564"/>
                <a:gd name="T38" fmla="*/ 28 w 1035"/>
                <a:gd name="T39" fmla="*/ 1230 h 1564"/>
                <a:gd name="T40" fmla="*/ 107 w 1035"/>
                <a:gd name="T41" fmla="*/ 1112 h 1564"/>
                <a:gd name="T42" fmla="*/ 288 w 1035"/>
                <a:gd name="T43" fmla="*/ 1029 h 1564"/>
                <a:gd name="T44" fmla="*/ 379 w 1035"/>
                <a:gd name="T45" fmla="*/ 992 h 1564"/>
                <a:gd name="T46" fmla="*/ 380 w 1035"/>
                <a:gd name="T47" fmla="*/ 991 h 1564"/>
                <a:gd name="T48" fmla="*/ 402 w 1035"/>
                <a:gd name="T49" fmla="*/ 976 h 1564"/>
                <a:gd name="T50" fmla="*/ 156 w 1035"/>
                <a:gd name="T51" fmla="*/ 870 h 1564"/>
                <a:gd name="T52" fmla="*/ 140 w 1035"/>
                <a:gd name="T53" fmla="*/ 847 h 1564"/>
                <a:gd name="T54" fmla="*/ 158 w 1035"/>
                <a:gd name="T55" fmla="*/ 824 h 1564"/>
                <a:gd name="T56" fmla="*/ 223 w 1035"/>
                <a:gd name="T57" fmla="*/ 633 h 1564"/>
                <a:gd name="T58" fmla="*/ 240 w 1035"/>
                <a:gd name="T59" fmla="*/ 319 h 1564"/>
                <a:gd name="T60" fmla="*/ 291 w 1035"/>
                <a:gd name="T61" fmla="*/ 134 h 1564"/>
                <a:gd name="T62" fmla="*/ 551 w 1035"/>
                <a:gd name="T63" fmla="*/ 1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5" h="1564">
                  <a:moveTo>
                    <a:pt x="551" y="11"/>
                  </a:moveTo>
                  <a:cubicBezTo>
                    <a:pt x="581" y="14"/>
                    <a:pt x="611" y="22"/>
                    <a:pt x="640" y="34"/>
                  </a:cubicBezTo>
                  <a:cubicBezTo>
                    <a:pt x="668" y="22"/>
                    <a:pt x="698" y="14"/>
                    <a:pt x="728" y="11"/>
                  </a:cubicBezTo>
                  <a:cubicBezTo>
                    <a:pt x="835" y="0"/>
                    <a:pt x="928" y="46"/>
                    <a:pt x="988" y="134"/>
                  </a:cubicBezTo>
                  <a:cubicBezTo>
                    <a:pt x="1011" y="168"/>
                    <a:pt x="1027" y="206"/>
                    <a:pt x="1035" y="245"/>
                  </a:cubicBezTo>
                  <a:cubicBezTo>
                    <a:pt x="1010" y="274"/>
                    <a:pt x="991" y="308"/>
                    <a:pt x="977" y="344"/>
                  </a:cubicBezTo>
                  <a:cubicBezTo>
                    <a:pt x="946" y="423"/>
                    <a:pt x="945" y="515"/>
                    <a:pt x="957" y="602"/>
                  </a:cubicBezTo>
                  <a:cubicBezTo>
                    <a:pt x="960" y="624"/>
                    <a:pt x="964" y="646"/>
                    <a:pt x="969" y="667"/>
                  </a:cubicBezTo>
                  <a:cubicBezTo>
                    <a:pt x="966" y="688"/>
                    <a:pt x="965" y="710"/>
                    <a:pt x="967" y="731"/>
                  </a:cubicBezTo>
                  <a:cubicBezTo>
                    <a:pt x="951" y="732"/>
                    <a:pt x="935" y="733"/>
                    <a:pt x="920" y="735"/>
                  </a:cubicBezTo>
                  <a:cubicBezTo>
                    <a:pt x="906" y="734"/>
                    <a:pt x="893" y="732"/>
                    <a:pt x="880" y="732"/>
                  </a:cubicBezTo>
                  <a:cubicBezTo>
                    <a:pt x="767" y="725"/>
                    <a:pt x="674" y="763"/>
                    <a:pt x="606" y="823"/>
                  </a:cubicBezTo>
                  <a:cubicBezTo>
                    <a:pt x="538" y="882"/>
                    <a:pt x="495" y="962"/>
                    <a:pt x="479" y="1041"/>
                  </a:cubicBezTo>
                  <a:cubicBezTo>
                    <a:pt x="467" y="1099"/>
                    <a:pt x="472" y="1178"/>
                    <a:pt x="482" y="1232"/>
                  </a:cubicBezTo>
                  <a:cubicBezTo>
                    <a:pt x="490" y="1279"/>
                    <a:pt x="506" y="1321"/>
                    <a:pt x="534" y="1352"/>
                  </a:cubicBezTo>
                  <a:cubicBezTo>
                    <a:pt x="549" y="1390"/>
                    <a:pt x="574" y="1435"/>
                    <a:pt x="606" y="1475"/>
                  </a:cubicBezTo>
                  <a:cubicBezTo>
                    <a:pt x="559" y="1495"/>
                    <a:pt x="516" y="1525"/>
                    <a:pt x="482" y="1564"/>
                  </a:cubicBezTo>
                  <a:cubicBezTo>
                    <a:pt x="385" y="1557"/>
                    <a:pt x="276" y="1544"/>
                    <a:pt x="189" y="1522"/>
                  </a:cubicBezTo>
                  <a:cubicBezTo>
                    <a:pt x="79" y="1494"/>
                    <a:pt x="0" y="1448"/>
                    <a:pt x="0" y="1375"/>
                  </a:cubicBezTo>
                  <a:cubicBezTo>
                    <a:pt x="0" y="1328"/>
                    <a:pt x="9" y="1277"/>
                    <a:pt x="28" y="1230"/>
                  </a:cubicBezTo>
                  <a:cubicBezTo>
                    <a:pt x="46" y="1186"/>
                    <a:pt x="72" y="1145"/>
                    <a:pt x="107" y="1112"/>
                  </a:cubicBezTo>
                  <a:cubicBezTo>
                    <a:pt x="147" y="1074"/>
                    <a:pt x="230" y="1046"/>
                    <a:pt x="288" y="1029"/>
                  </a:cubicBezTo>
                  <a:cubicBezTo>
                    <a:pt x="319" y="1020"/>
                    <a:pt x="345" y="1012"/>
                    <a:pt x="379" y="992"/>
                  </a:cubicBezTo>
                  <a:cubicBezTo>
                    <a:pt x="380" y="991"/>
                    <a:pt x="380" y="991"/>
                    <a:pt x="380" y="991"/>
                  </a:cubicBezTo>
                  <a:cubicBezTo>
                    <a:pt x="389" y="986"/>
                    <a:pt x="396" y="981"/>
                    <a:pt x="402" y="976"/>
                  </a:cubicBezTo>
                  <a:cubicBezTo>
                    <a:pt x="314" y="973"/>
                    <a:pt x="215" y="957"/>
                    <a:pt x="156" y="870"/>
                  </a:cubicBezTo>
                  <a:cubicBezTo>
                    <a:pt x="140" y="847"/>
                    <a:pt x="140" y="847"/>
                    <a:pt x="140" y="847"/>
                  </a:cubicBezTo>
                  <a:cubicBezTo>
                    <a:pt x="158" y="824"/>
                    <a:pt x="158" y="824"/>
                    <a:pt x="158" y="824"/>
                  </a:cubicBezTo>
                  <a:cubicBezTo>
                    <a:pt x="189" y="783"/>
                    <a:pt x="210" y="711"/>
                    <a:pt x="223" y="633"/>
                  </a:cubicBezTo>
                  <a:cubicBezTo>
                    <a:pt x="244" y="508"/>
                    <a:pt x="245" y="373"/>
                    <a:pt x="240" y="319"/>
                  </a:cubicBezTo>
                  <a:cubicBezTo>
                    <a:pt x="234" y="256"/>
                    <a:pt x="254" y="189"/>
                    <a:pt x="291" y="134"/>
                  </a:cubicBezTo>
                  <a:cubicBezTo>
                    <a:pt x="352" y="46"/>
                    <a:pt x="444" y="0"/>
                    <a:pt x="55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1"/>
            </a:p>
          </p:txBody>
        </p:sp>
        <p:sp>
          <p:nvSpPr>
            <p:cNvPr id="48" name="Freeform 112"/>
            <p:cNvSpPr>
              <a:spLocks/>
            </p:cNvSpPr>
            <p:nvPr/>
          </p:nvSpPr>
          <p:spPr bwMode="auto">
            <a:xfrm>
              <a:off x="2845" y="-360"/>
              <a:ext cx="2492" cy="3718"/>
            </a:xfrm>
            <a:custGeom>
              <a:avLst/>
              <a:gdLst>
                <a:gd name="T0" fmla="*/ 865 w 1055"/>
                <a:gd name="T1" fmla="*/ 1527 h 1574"/>
                <a:gd name="T2" fmla="*/ 415 w 1055"/>
                <a:gd name="T3" fmla="*/ 1574 h 1574"/>
                <a:gd name="T4" fmla="*/ 410 w 1055"/>
                <a:gd name="T5" fmla="*/ 1574 h 1574"/>
                <a:gd name="T6" fmla="*/ 344 w 1055"/>
                <a:gd name="T7" fmla="*/ 1424 h 1574"/>
                <a:gd name="T8" fmla="*/ 208 w 1055"/>
                <a:gd name="T9" fmla="*/ 1320 h 1574"/>
                <a:gd name="T10" fmla="*/ 280 w 1055"/>
                <a:gd name="T11" fmla="*/ 1197 h 1574"/>
                <a:gd name="T12" fmla="*/ 333 w 1055"/>
                <a:gd name="T13" fmla="*/ 1077 h 1574"/>
                <a:gd name="T14" fmla="*/ 335 w 1055"/>
                <a:gd name="T15" fmla="*/ 886 h 1574"/>
                <a:gd name="T16" fmla="*/ 209 w 1055"/>
                <a:gd name="T17" fmla="*/ 668 h 1574"/>
                <a:gd name="T18" fmla="*/ 23 w 1055"/>
                <a:gd name="T19" fmla="*/ 581 h 1574"/>
                <a:gd name="T20" fmla="*/ 25 w 1055"/>
                <a:gd name="T21" fmla="*/ 511 h 1574"/>
                <a:gd name="T22" fmla="*/ 11 w 1055"/>
                <a:gd name="T23" fmla="*/ 437 h 1574"/>
                <a:gd name="T24" fmla="*/ 26 w 1055"/>
                <a:gd name="T25" fmla="*/ 217 h 1574"/>
                <a:gd name="T26" fmla="*/ 195 w 1055"/>
                <a:gd name="T27" fmla="*/ 71 h 1574"/>
                <a:gd name="T28" fmla="*/ 217 w 1055"/>
                <a:gd name="T29" fmla="*/ 66 h 1574"/>
                <a:gd name="T30" fmla="*/ 458 w 1055"/>
                <a:gd name="T31" fmla="*/ 6 h 1574"/>
                <a:gd name="T32" fmla="*/ 713 w 1055"/>
                <a:gd name="T33" fmla="*/ 105 h 1574"/>
                <a:gd name="T34" fmla="*/ 812 w 1055"/>
                <a:gd name="T35" fmla="*/ 284 h 1574"/>
                <a:gd name="T36" fmla="*/ 804 w 1055"/>
                <a:gd name="T37" fmla="*/ 511 h 1574"/>
                <a:gd name="T38" fmla="*/ 738 w 1055"/>
                <a:gd name="T39" fmla="*/ 693 h 1574"/>
                <a:gd name="T40" fmla="*/ 736 w 1055"/>
                <a:gd name="T41" fmla="*/ 700 h 1574"/>
                <a:gd name="T42" fmla="*/ 664 w 1055"/>
                <a:gd name="T43" fmla="*/ 865 h 1574"/>
                <a:gd name="T44" fmla="*/ 662 w 1055"/>
                <a:gd name="T45" fmla="*/ 898 h 1574"/>
                <a:gd name="T46" fmla="*/ 674 w 1055"/>
                <a:gd name="T47" fmla="*/ 993 h 1574"/>
                <a:gd name="T48" fmla="*/ 766 w 1055"/>
                <a:gd name="T49" fmla="*/ 1031 h 1574"/>
                <a:gd name="T50" fmla="*/ 947 w 1055"/>
                <a:gd name="T51" fmla="*/ 1115 h 1574"/>
                <a:gd name="T52" fmla="*/ 1026 w 1055"/>
                <a:gd name="T53" fmla="*/ 1234 h 1574"/>
                <a:gd name="T54" fmla="*/ 1055 w 1055"/>
                <a:gd name="T55" fmla="*/ 1379 h 1574"/>
                <a:gd name="T56" fmla="*/ 865 w 1055"/>
                <a:gd name="T57" fmla="*/ 1527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55" h="1574">
                  <a:moveTo>
                    <a:pt x="865" y="1527"/>
                  </a:moveTo>
                  <a:cubicBezTo>
                    <a:pt x="725" y="1563"/>
                    <a:pt x="529" y="1574"/>
                    <a:pt x="415" y="1574"/>
                  </a:cubicBezTo>
                  <a:cubicBezTo>
                    <a:pt x="410" y="1574"/>
                    <a:pt x="410" y="1574"/>
                    <a:pt x="410" y="1574"/>
                  </a:cubicBezTo>
                  <a:cubicBezTo>
                    <a:pt x="401" y="1517"/>
                    <a:pt x="378" y="1467"/>
                    <a:pt x="344" y="1424"/>
                  </a:cubicBezTo>
                  <a:cubicBezTo>
                    <a:pt x="309" y="1378"/>
                    <a:pt x="261" y="1343"/>
                    <a:pt x="208" y="1320"/>
                  </a:cubicBezTo>
                  <a:cubicBezTo>
                    <a:pt x="240" y="1280"/>
                    <a:pt x="265" y="1235"/>
                    <a:pt x="280" y="1197"/>
                  </a:cubicBezTo>
                  <a:cubicBezTo>
                    <a:pt x="308" y="1166"/>
                    <a:pt x="324" y="1124"/>
                    <a:pt x="333" y="1077"/>
                  </a:cubicBezTo>
                  <a:cubicBezTo>
                    <a:pt x="343" y="1021"/>
                    <a:pt x="347" y="945"/>
                    <a:pt x="335" y="886"/>
                  </a:cubicBezTo>
                  <a:cubicBezTo>
                    <a:pt x="319" y="807"/>
                    <a:pt x="276" y="727"/>
                    <a:pt x="209" y="668"/>
                  </a:cubicBezTo>
                  <a:cubicBezTo>
                    <a:pt x="159" y="625"/>
                    <a:pt x="97" y="593"/>
                    <a:pt x="23" y="581"/>
                  </a:cubicBezTo>
                  <a:cubicBezTo>
                    <a:pt x="19" y="557"/>
                    <a:pt x="20" y="533"/>
                    <a:pt x="25" y="511"/>
                  </a:cubicBezTo>
                  <a:cubicBezTo>
                    <a:pt x="19" y="487"/>
                    <a:pt x="15" y="461"/>
                    <a:pt x="11" y="437"/>
                  </a:cubicBezTo>
                  <a:cubicBezTo>
                    <a:pt x="0" y="361"/>
                    <a:pt x="1" y="283"/>
                    <a:pt x="26" y="217"/>
                  </a:cubicBezTo>
                  <a:cubicBezTo>
                    <a:pt x="53" y="147"/>
                    <a:pt x="105" y="93"/>
                    <a:pt x="195" y="71"/>
                  </a:cubicBezTo>
                  <a:cubicBezTo>
                    <a:pt x="202" y="69"/>
                    <a:pt x="209" y="67"/>
                    <a:pt x="217" y="66"/>
                  </a:cubicBezTo>
                  <a:cubicBezTo>
                    <a:pt x="272" y="19"/>
                    <a:pt x="365" y="0"/>
                    <a:pt x="458" y="6"/>
                  </a:cubicBezTo>
                  <a:cubicBezTo>
                    <a:pt x="554" y="12"/>
                    <a:pt x="653" y="46"/>
                    <a:pt x="713" y="105"/>
                  </a:cubicBezTo>
                  <a:cubicBezTo>
                    <a:pt x="763" y="155"/>
                    <a:pt x="797" y="214"/>
                    <a:pt x="812" y="284"/>
                  </a:cubicBezTo>
                  <a:cubicBezTo>
                    <a:pt x="827" y="349"/>
                    <a:pt x="824" y="424"/>
                    <a:pt x="804" y="511"/>
                  </a:cubicBezTo>
                  <a:cubicBezTo>
                    <a:pt x="819" y="577"/>
                    <a:pt x="797" y="653"/>
                    <a:pt x="738" y="693"/>
                  </a:cubicBezTo>
                  <a:cubicBezTo>
                    <a:pt x="736" y="700"/>
                    <a:pt x="736" y="700"/>
                    <a:pt x="736" y="700"/>
                  </a:cubicBezTo>
                  <a:cubicBezTo>
                    <a:pt x="721" y="757"/>
                    <a:pt x="705" y="817"/>
                    <a:pt x="664" y="865"/>
                  </a:cubicBezTo>
                  <a:cubicBezTo>
                    <a:pt x="664" y="876"/>
                    <a:pt x="663" y="887"/>
                    <a:pt x="662" y="898"/>
                  </a:cubicBezTo>
                  <a:cubicBezTo>
                    <a:pt x="659" y="938"/>
                    <a:pt x="655" y="982"/>
                    <a:pt x="674" y="993"/>
                  </a:cubicBezTo>
                  <a:cubicBezTo>
                    <a:pt x="705" y="1012"/>
                    <a:pt x="732" y="1021"/>
                    <a:pt x="766" y="1031"/>
                  </a:cubicBezTo>
                  <a:cubicBezTo>
                    <a:pt x="823" y="1049"/>
                    <a:pt x="907" y="1076"/>
                    <a:pt x="947" y="1115"/>
                  </a:cubicBezTo>
                  <a:cubicBezTo>
                    <a:pt x="982" y="1148"/>
                    <a:pt x="1008" y="1189"/>
                    <a:pt x="1026" y="1234"/>
                  </a:cubicBezTo>
                  <a:cubicBezTo>
                    <a:pt x="1045" y="1281"/>
                    <a:pt x="1055" y="1331"/>
                    <a:pt x="1055" y="1379"/>
                  </a:cubicBezTo>
                  <a:cubicBezTo>
                    <a:pt x="1055" y="1452"/>
                    <a:pt x="975" y="1498"/>
                    <a:pt x="865" y="15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1"/>
            </a:p>
          </p:txBody>
        </p:sp>
        <p:sp>
          <p:nvSpPr>
            <p:cNvPr id="49" name="Freeform 113"/>
            <p:cNvSpPr>
              <a:spLocks/>
            </p:cNvSpPr>
            <p:nvPr/>
          </p:nvSpPr>
          <p:spPr bwMode="auto">
            <a:xfrm>
              <a:off x="1557" y="1178"/>
              <a:ext cx="2079" cy="2766"/>
            </a:xfrm>
            <a:custGeom>
              <a:avLst/>
              <a:gdLst>
                <a:gd name="T0" fmla="*/ 80 w 880"/>
                <a:gd name="T1" fmla="*/ 412 h 1171"/>
                <a:gd name="T2" fmla="*/ 72 w 880"/>
                <a:gd name="T3" fmla="*/ 291 h 1171"/>
                <a:gd name="T4" fmla="*/ 72 w 880"/>
                <a:gd name="T5" fmla="*/ 291 h 1171"/>
                <a:gd name="T6" fmla="*/ 72 w 880"/>
                <a:gd name="T7" fmla="*/ 289 h 1171"/>
                <a:gd name="T8" fmla="*/ 77 w 880"/>
                <a:gd name="T9" fmla="*/ 250 h 1171"/>
                <a:gd name="T10" fmla="*/ 178 w 880"/>
                <a:gd name="T11" fmla="*/ 77 h 1171"/>
                <a:gd name="T12" fmla="*/ 395 w 880"/>
                <a:gd name="T13" fmla="*/ 5 h 1171"/>
                <a:gd name="T14" fmla="*/ 440 w 880"/>
                <a:gd name="T15" fmla="*/ 10 h 1171"/>
                <a:gd name="T16" fmla="*/ 484 w 880"/>
                <a:gd name="T17" fmla="*/ 5 h 1171"/>
                <a:gd name="T18" fmla="*/ 701 w 880"/>
                <a:gd name="T19" fmla="*/ 77 h 1171"/>
                <a:gd name="T20" fmla="*/ 802 w 880"/>
                <a:gd name="T21" fmla="*/ 250 h 1171"/>
                <a:gd name="T22" fmla="*/ 806 w 880"/>
                <a:gd name="T23" fmla="*/ 286 h 1171"/>
                <a:gd name="T24" fmla="*/ 807 w 880"/>
                <a:gd name="T25" fmla="*/ 291 h 1171"/>
                <a:gd name="T26" fmla="*/ 799 w 880"/>
                <a:gd name="T27" fmla="*/ 412 h 1171"/>
                <a:gd name="T28" fmla="*/ 756 w 880"/>
                <a:gd name="T29" fmla="*/ 501 h 1171"/>
                <a:gd name="T30" fmla="*/ 685 w 880"/>
                <a:gd name="T31" fmla="*/ 626 h 1171"/>
                <a:gd name="T32" fmla="*/ 608 w 880"/>
                <a:gd name="T33" fmla="*/ 687 h 1171"/>
                <a:gd name="T34" fmla="*/ 685 w 880"/>
                <a:gd name="T35" fmla="*/ 730 h 1171"/>
                <a:gd name="T36" fmla="*/ 826 w 880"/>
                <a:gd name="T37" fmla="*/ 822 h 1171"/>
                <a:gd name="T38" fmla="*/ 880 w 880"/>
                <a:gd name="T39" fmla="*/ 980 h 1171"/>
                <a:gd name="T40" fmla="*/ 741 w 880"/>
                <a:gd name="T41" fmla="*/ 1118 h 1171"/>
                <a:gd name="T42" fmla="*/ 440 w 880"/>
                <a:gd name="T43" fmla="*/ 1171 h 1171"/>
                <a:gd name="T44" fmla="*/ 138 w 880"/>
                <a:gd name="T45" fmla="*/ 1118 h 1171"/>
                <a:gd name="T46" fmla="*/ 0 w 880"/>
                <a:gd name="T47" fmla="*/ 980 h 1171"/>
                <a:gd name="T48" fmla="*/ 53 w 880"/>
                <a:gd name="T49" fmla="*/ 822 h 1171"/>
                <a:gd name="T50" fmla="*/ 194 w 880"/>
                <a:gd name="T51" fmla="*/ 730 h 1171"/>
                <a:gd name="T52" fmla="*/ 263 w 880"/>
                <a:gd name="T53" fmla="*/ 694 h 1171"/>
                <a:gd name="T54" fmla="*/ 271 w 880"/>
                <a:gd name="T55" fmla="*/ 687 h 1171"/>
                <a:gd name="T56" fmla="*/ 194 w 880"/>
                <a:gd name="T57" fmla="*/ 626 h 1171"/>
                <a:gd name="T58" fmla="*/ 123 w 880"/>
                <a:gd name="T59" fmla="*/ 501 h 1171"/>
                <a:gd name="T60" fmla="*/ 80 w 880"/>
                <a:gd name="T61" fmla="*/ 412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0" h="1171">
                  <a:moveTo>
                    <a:pt x="80" y="412"/>
                  </a:moveTo>
                  <a:cubicBezTo>
                    <a:pt x="73" y="375"/>
                    <a:pt x="72" y="332"/>
                    <a:pt x="72" y="291"/>
                  </a:cubicBezTo>
                  <a:cubicBezTo>
                    <a:pt x="72" y="291"/>
                    <a:pt x="72" y="291"/>
                    <a:pt x="72" y="291"/>
                  </a:cubicBezTo>
                  <a:cubicBezTo>
                    <a:pt x="72" y="290"/>
                    <a:pt x="72" y="290"/>
                    <a:pt x="72" y="289"/>
                  </a:cubicBezTo>
                  <a:cubicBezTo>
                    <a:pt x="73" y="276"/>
                    <a:pt x="75" y="263"/>
                    <a:pt x="77" y="250"/>
                  </a:cubicBezTo>
                  <a:cubicBezTo>
                    <a:pt x="90" y="188"/>
                    <a:pt x="124" y="124"/>
                    <a:pt x="178" y="77"/>
                  </a:cubicBezTo>
                  <a:cubicBezTo>
                    <a:pt x="232" y="30"/>
                    <a:pt x="306" y="0"/>
                    <a:pt x="395" y="5"/>
                  </a:cubicBezTo>
                  <a:cubicBezTo>
                    <a:pt x="410" y="6"/>
                    <a:pt x="425" y="8"/>
                    <a:pt x="440" y="10"/>
                  </a:cubicBezTo>
                  <a:cubicBezTo>
                    <a:pt x="454" y="8"/>
                    <a:pt x="469" y="6"/>
                    <a:pt x="484" y="5"/>
                  </a:cubicBezTo>
                  <a:cubicBezTo>
                    <a:pt x="574" y="0"/>
                    <a:pt x="647" y="30"/>
                    <a:pt x="701" y="77"/>
                  </a:cubicBezTo>
                  <a:cubicBezTo>
                    <a:pt x="755" y="124"/>
                    <a:pt x="789" y="188"/>
                    <a:pt x="802" y="250"/>
                  </a:cubicBezTo>
                  <a:cubicBezTo>
                    <a:pt x="804" y="262"/>
                    <a:pt x="806" y="274"/>
                    <a:pt x="806" y="286"/>
                  </a:cubicBezTo>
                  <a:cubicBezTo>
                    <a:pt x="807" y="287"/>
                    <a:pt x="807" y="289"/>
                    <a:pt x="807" y="291"/>
                  </a:cubicBezTo>
                  <a:cubicBezTo>
                    <a:pt x="807" y="332"/>
                    <a:pt x="806" y="375"/>
                    <a:pt x="799" y="412"/>
                  </a:cubicBezTo>
                  <a:cubicBezTo>
                    <a:pt x="792" y="450"/>
                    <a:pt x="780" y="481"/>
                    <a:pt x="756" y="501"/>
                  </a:cubicBezTo>
                  <a:cubicBezTo>
                    <a:pt x="745" y="536"/>
                    <a:pt x="720" y="585"/>
                    <a:pt x="685" y="626"/>
                  </a:cubicBezTo>
                  <a:cubicBezTo>
                    <a:pt x="664" y="650"/>
                    <a:pt x="638" y="672"/>
                    <a:pt x="608" y="687"/>
                  </a:cubicBezTo>
                  <a:cubicBezTo>
                    <a:pt x="627" y="708"/>
                    <a:pt x="659" y="723"/>
                    <a:pt x="685" y="730"/>
                  </a:cubicBezTo>
                  <a:cubicBezTo>
                    <a:pt x="742" y="745"/>
                    <a:pt x="792" y="777"/>
                    <a:pt x="826" y="822"/>
                  </a:cubicBezTo>
                  <a:cubicBezTo>
                    <a:pt x="860" y="865"/>
                    <a:pt x="880" y="918"/>
                    <a:pt x="880" y="980"/>
                  </a:cubicBezTo>
                  <a:cubicBezTo>
                    <a:pt x="880" y="1043"/>
                    <a:pt x="821" y="1088"/>
                    <a:pt x="741" y="1118"/>
                  </a:cubicBezTo>
                  <a:cubicBezTo>
                    <a:pt x="648" y="1153"/>
                    <a:pt x="523" y="1171"/>
                    <a:pt x="440" y="1171"/>
                  </a:cubicBezTo>
                  <a:cubicBezTo>
                    <a:pt x="356" y="1171"/>
                    <a:pt x="231" y="1153"/>
                    <a:pt x="138" y="1118"/>
                  </a:cubicBezTo>
                  <a:cubicBezTo>
                    <a:pt x="58" y="1088"/>
                    <a:pt x="0" y="1043"/>
                    <a:pt x="0" y="980"/>
                  </a:cubicBezTo>
                  <a:cubicBezTo>
                    <a:pt x="0" y="918"/>
                    <a:pt x="20" y="865"/>
                    <a:pt x="53" y="822"/>
                  </a:cubicBezTo>
                  <a:cubicBezTo>
                    <a:pt x="88" y="777"/>
                    <a:pt x="137" y="745"/>
                    <a:pt x="194" y="730"/>
                  </a:cubicBezTo>
                  <a:cubicBezTo>
                    <a:pt x="217" y="724"/>
                    <a:pt x="244" y="711"/>
                    <a:pt x="263" y="694"/>
                  </a:cubicBezTo>
                  <a:cubicBezTo>
                    <a:pt x="266" y="692"/>
                    <a:pt x="268" y="690"/>
                    <a:pt x="271" y="687"/>
                  </a:cubicBezTo>
                  <a:cubicBezTo>
                    <a:pt x="241" y="672"/>
                    <a:pt x="216" y="650"/>
                    <a:pt x="194" y="626"/>
                  </a:cubicBezTo>
                  <a:cubicBezTo>
                    <a:pt x="158" y="585"/>
                    <a:pt x="134" y="536"/>
                    <a:pt x="123" y="501"/>
                  </a:cubicBezTo>
                  <a:cubicBezTo>
                    <a:pt x="100" y="481"/>
                    <a:pt x="87" y="450"/>
                    <a:pt x="80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32019" y="1740614"/>
            <a:ext cx="3324945" cy="1616378"/>
            <a:chOff x="5432019" y="1740614"/>
            <a:chExt cx="3324945" cy="1616378"/>
          </a:xfrm>
        </p:grpSpPr>
        <p:sp>
          <p:nvSpPr>
            <p:cNvPr id="24" name="Rechteck 12"/>
            <p:cNvSpPr/>
            <p:nvPr>
              <p:custDataLst>
                <p:tags r:id="rId15"/>
              </p:custDataLst>
            </p:nvPr>
          </p:nvSpPr>
          <p:spPr bwMode="gray">
            <a:xfrm>
              <a:off x="5652120" y="2628708"/>
              <a:ext cx="3104844" cy="72828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When suffering from migraine, </a:t>
              </a:r>
              <a:b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 in 2 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go 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home 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and </a:t>
              </a:r>
              <a:b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isolate themselves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32019" y="1740614"/>
              <a:ext cx="864000" cy="864000"/>
              <a:chOff x="5432019" y="1740614"/>
              <a:chExt cx="864000" cy="864000"/>
            </a:xfrm>
          </p:grpSpPr>
          <p:sp>
            <p:nvSpPr>
              <p:cNvPr id="33" name="Ellipse 20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5432019" y="1740614"/>
                <a:ext cx="864000" cy="864000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buFont typeface="Courier New" pitchFamily="49" charset="0"/>
                  <a:buNone/>
                </a:pPr>
                <a:endPara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499900" y="1808472"/>
                <a:ext cx="728284" cy="728284"/>
                <a:chOff x="5499900" y="1808472"/>
                <a:chExt cx="728284" cy="728284"/>
              </a:xfrm>
            </p:grpSpPr>
            <p:sp>
              <p:nvSpPr>
                <p:cNvPr id="4" name="Ellipse 8"/>
                <p:cNvSpPr/>
                <p:nvPr>
                  <p:custDataLst>
                    <p:tags r:id="rId17"/>
                  </p:custDataLst>
                </p:nvPr>
              </p:nvSpPr>
              <p:spPr bwMode="gray">
                <a:xfrm>
                  <a:off x="5499900" y="1808472"/>
                  <a:ext cx="728284" cy="728284"/>
                </a:xfrm>
                <a:prstGeom prst="ellipse">
                  <a:avLst/>
                </a:prstGeom>
                <a:solidFill>
                  <a:srgbClr val="67B346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indent="0" algn="ctr">
                    <a:spcBef>
                      <a:spcPts val="300"/>
                    </a:spcBef>
                    <a:buFont typeface="Courier New" pitchFamily="49" charset="0"/>
                    <a:buNone/>
                  </a:pPr>
                  <a:endParaRPr lang="en-US" sz="16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5" name="Group 118"/>
                <p:cNvGrpSpPr>
                  <a:grpSpLocks noChangeAspect="1"/>
                </p:cNvGrpSpPr>
                <p:nvPr>
                  <p:custDataLst>
                    <p:tags r:id="rId18"/>
                  </p:custDataLst>
                </p:nvPr>
              </p:nvGrpSpPr>
              <p:grpSpPr bwMode="auto">
                <a:xfrm>
                  <a:off x="5601931" y="1905184"/>
                  <a:ext cx="532425" cy="476494"/>
                  <a:chOff x="166" y="-267"/>
                  <a:chExt cx="5426" cy="4856"/>
                </a:xfrm>
                <a:solidFill>
                  <a:schemeClr val="bg1"/>
                </a:solidFill>
              </p:grpSpPr>
              <p:sp>
                <p:nvSpPr>
                  <p:cNvPr id="36" name="Freeform 119"/>
                  <p:cNvSpPr>
                    <a:spLocks noEditPoints="1"/>
                  </p:cNvSpPr>
                  <p:nvPr/>
                </p:nvSpPr>
                <p:spPr bwMode="auto">
                  <a:xfrm>
                    <a:off x="166" y="-267"/>
                    <a:ext cx="5426" cy="4856"/>
                  </a:xfrm>
                  <a:custGeom>
                    <a:avLst/>
                    <a:gdLst>
                      <a:gd name="T0" fmla="*/ 2714 w 5426"/>
                      <a:gd name="T1" fmla="*/ 0 h 4856"/>
                      <a:gd name="T2" fmla="*/ 0 w 5426"/>
                      <a:gd name="T3" fmla="*/ 2712 h 4856"/>
                      <a:gd name="T4" fmla="*/ 135 w 5426"/>
                      <a:gd name="T5" fmla="*/ 2846 h 4856"/>
                      <a:gd name="T6" fmla="*/ 635 w 5426"/>
                      <a:gd name="T7" fmla="*/ 2346 h 4856"/>
                      <a:gd name="T8" fmla="*/ 635 w 5426"/>
                      <a:gd name="T9" fmla="*/ 4856 h 4856"/>
                      <a:gd name="T10" fmla="*/ 2903 w 5426"/>
                      <a:gd name="T11" fmla="*/ 4856 h 4856"/>
                      <a:gd name="T12" fmla="*/ 2903 w 5426"/>
                      <a:gd name="T13" fmla="*/ 2400 h 4856"/>
                      <a:gd name="T14" fmla="*/ 4226 w 5426"/>
                      <a:gd name="T15" fmla="*/ 2400 h 4856"/>
                      <a:gd name="T16" fmla="*/ 4226 w 5426"/>
                      <a:gd name="T17" fmla="*/ 4856 h 4856"/>
                      <a:gd name="T18" fmla="*/ 4793 w 5426"/>
                      <a:gd name="T19" fmla="*/ 4856 h 4856"/>
                      <a:gd name="T20" fmla="*/ 4793 w 5426"/>
                      <a:gd name="T21" fmla="*/ 2346 h 4856"/>
                      <a:gd name="T22" fmla="*/ 5291 w 5426"/>
                      <a:gd name="T23" fmla="*/ 2846 h 4856"/>
                      <a:gd name="T24" fmla="*/ 5426 w 5426"/>
                      <a:gd name="T25" fmla="*/ 2712 h 4856"/>
                      <a:gd name="T26" fmla="*/ 2714 w 5426"/>
                      <a:gd name="T27" fmla="*/ 0 h 4856"/>
                      <a:gd name="T28" fmla="*/ 2525 w 5426"/>
                      <a:gd name="T29" fmla="*/ 3534 h 4856"/>
                      <a:gd name="T30" fmla="*/ 1202 w 5426"/>
                      <a:gd name="T31" fmla="*/ 3534 h 4856"/>
                      <a:gd name="T32" fmla="*/ 1202 w 5426"/>
                      <a:gd name="T33" fmla="*/ 2400 h 4856"/>
                      <a:gd name="T34" fmla="*/ 2525 w 5426"/>
                      <a:gd name="T35" fmla="*/ 2400 h 4856"/>
                      <a:gd name="T36" fmla="*/ 2525 w 5426"/>
                      <a:gd name="T37" fmla="*/ 3534 h 4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5426" h="4856">
                        <a:moveTo>
                          <a:pt x="2714" y="0"/>
                        </a:moveTo>
                        <a:lnTo>
                          <a:pt x="0" y="2712"/>
                        </a:lnTo>
                        <a:lnTo>
                          <a:pt x="135" y="2846"/>
                        </a:lnTo>
                        <a:lnTo>
                          <a:pt x="635" y="2346"/>
                        </a:lnTo>
                        <a:lnTo>
                          <a:pt x="635" y="4856"/>
                        </a:lnTo>
                        <a:lnTo>
                          <a:pt x="2903" y="4856"/>
                        </a:lnTo>
                        <a:lnTo>
                          <a:pt x="2903" y="2400"/>
                        </a:lnTo>
                        <a:lnTo>
                          <a:pt x="4226" y="2400"/>
                        </a:lnTo>
                        <a:lnTo>
                          <a:pt x="4226" y="4856"/>
                        </a:lnTo>
                        <a:lnTo>
                          <a:pt x="4793" y="4856"/>
                        </a:lnTo>
                        <a:lnTo>
                          <a:pt x="4793" y="2346"/>
                        </a:lnTo>
                        <a:lnTo>
                          <a:pt x="5291" y="2846"/>
                        </a:lnTo>
                        <a:lnTo>
                          <a:pt x="5426" y="2712"/>
                        </a:lnTo>
                        <a:lnTo>
                          <a:pt x="2714" y="0"/>
                        </a:lnTo>
                        <a:close/>
                        <a:moveTo>
                          <a:pt x="2525" y="3534"/>
                        </a:moveTo>
                        <a:lnTo>
                          <a:pt x="1202" y="3534"/>
                        </a:lnTo>
                        <a:lnTo>
                          <a:pt x="1202" y="2400"/>
                        </a:lnTo>
                        <a:lnTo>
                          <a:pt x="2525" y="2400"/>
                        </a:lnTo>
                        <a:lnTo>
                          <a:pt x="2525" y="35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2322"/>
                    <a:ext cx="945" cy="7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3258" y="2322"/>
                    <a:ext cx="945" cy="2267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8005887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/>
      <p:bldP spid="22" grpId="0"/>
      <p:bldP spid="39" grpId="0" animBg="1"/>
      <p:bldP spid="40" grpId="0" animBg="1"/>
      <p:bldP spid="41" grpId="0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nl-BE" dirty="0" smtClean="0"/>
              <a:t>6 in 10 </a:t>
            </a:r>
            <a:r>
              <a:rPr lang="nl-BE" sz="2200" b="0" dirty="0" smtClean="0"/>
              <a:t>indicate migraine has a negative impact on their professional life </a:t>
            </a:r>
            <a:endParaRPr lang="nl-BE" sz="2200" b="0" dirty="0"/>
          </a:p>
        </p:txBody>
      </p:sp>
      <p:cxnSp>
        <p:nvCxnSpPr>
          <p:cNvPr id="3" name="Gerade Verbindung 27"/>
          <p:cNvCxnSpPr/>
          <p:nvPr>
            <p:custDataLst>
              <p:tags r:id="rId1"/>
            </p:custDataLst>
          </p:nvPr>
        </p:nvCxnSpPr>
        <p:spPr bwMode="gray">
          <a:xfrm>
            <a:off x="-72208" y="4888671"/>
            <a:ext cx="1656000" cy="0"/>
          </a:xfrm>
          <a:prstGeom prst="line">
            <a:avLst/>
          </a:prstGeom>
          <a:noFill/>
          <a:ln w="28575" cap="rnd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" name="Group 10"/>
          <p:cNvGrpSpPr/>
          <p:nvPr/>
        </p:nvGrpSpPr>
        <p:grpSpPr>
          <a:xfrm>
            <a:off x="827584" y="3645024"/>
            <a:ext cx="3048000" cy="2340260"/>
            <a:chOff x="827584" y="3645024"/>
            <a:chExt cx="3048000" cy="2340260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827584" y="3645024"/>
            <a:ext cx="3048000" cy="1815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5" name="Rechteck 41"/>
            <p:cNvSpPr/>
            <p:nvPr>
              <p:custDataLst>
                <p:tags r:id="rId7"/>
              </p:custDataLst>
            </p:nvPr>
          </p:nvSpPr>
          <p:spPr bwMode="gray">
            <a:xfrm>
              <a:off x="1115616" y="5373216"/>
              <a:ext cx="2375620" cy="6120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600" b="1" dirty="0" smtClean="0">
                  <a:solidFill>
                    <a:srgbClr val="67B346"/>
                  </a:solidFill>
                  <a:latin typeface="Arial" pitchFamily="34" charset="0"/>
                  <a:cs typeface="Arial" pitchFamily="34" charset="0"/>
                </a:rPr>
                <a:t>1 in 3 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hide their 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migraine from colleagues and 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their employer</a:t>
              </a:r>
            </a:p>
          </p:txBody>
        </p:sp>
      </p:grpSp>
      <p:graphicFrame>
        <p:nvGraphicFramePr>
          <p:cNvPr id="6" name="Chart 5"/>
          <p:cNvGraphicFramePr/>
          <p:nvPr>
            <p:extLst/>
          </p:nvPr>
        </p:nvGraphicFramePr>
        <p:xfrm>
          <a:off x="3324200" y="2636912"/>
          <a:ext cx="3048000" cy="181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" name="Rechteck 41"/>
          <p:cNvSpPr/>
          <p:nvPr>
            <p:custDataLst>
              <p:tags r:id="rId2"/>
            </p:custDataLst>
          </p:nvPr>
        </p:nvSpPr>
        <p:spPr bwMode="gray">
          <a:xfrm>
            <a:off x="3491880" y="4365104"/>
            <a:ext cx="2687960" cy="6120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600" b="1" dirty="0" smtClean="0">
                <a:solidFill>
                  <a:srgbClr val="67B346"/>
                </a:solidFill>
                <a:latin typeface="Arial" pitchFamily="34" charset="0"/>
                <a:cs typeface="Arial" pitchFamily="34" charset="0"/>
              </a:rPr>
              <a:t>1 in 3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 indicated their colleagues know about their migraine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5844480" y="1520788"/>
          <a:ext cx="3048000" cy="181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" name="Rechteck 41"/>
          <p:cNvSpPr/>
          <p:nvPr>
            <p:custDataLst>
              <p:tags r:id="rId3"/>
            </p:custDataLst>
          </p:nvPr>
        </p:nvSpPr>
        <p:spPr bwMode="gray">
          <a:xfrm>
            <a:off x="6084168" y="3248980"/>
            <a:ext cx="2687960" cy="6120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600" b="1" dirty="0" smtClean="0">
                <a:solidFill>
                  <a:srgbClr val="67B346"/>
                </a:solidFill>
                <a:latin typeface="Arial" pitchFamily="34" charset="0"/>
                <a:cs typeface="Arial" pitchFamily="34" charset="0"/>
              </a:rPr>
              <a:t>1 in 4 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 indicated their employers know about their migraine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27"/>
          <p:cNvCxnSpPr/>
          <p:nvPr>
            <p:custDataLst>
              <p:tags r:id="rId4"/>
            </p:custDataLst>
          </p:nvPr>
        </p:nvCxnSpPr>
        <p:spPr bwMode="gray">
          <a:xfrm flipV="1">
            <a:off x="3122579" y="3881336"/>
            <a:ext cx="972766" cy="408562"/>
          </a:xfrm>
          <a:prstGeom prst="line">
            <a:avLst/>
          </a:prstGeom>
          <a:noFill/>
          <a:ln w="28575" cap="rnd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Gerade Verbindung 27"/>
          <p:cNvCxnSpPr/>
          <p:nvPr>
            <p:custDataLst>
              <p:tags r:id="rId5"/>
            </p:custDataLst>
          </p:nvPr>
        </p:nvCxnSpPr>
        <p:spPr bwMode="gray">
          <a:xfrm flipV="1">
            <a:off x="5609617" y="2759412"/>
            <a:ext cx="972766" cy="408562"/>
          </a:xfrm>
          <a:prstGeom prst="line">
            <a:avLst/>
          </a:prstGeom>
          <a:noFill/>
          <a:ln w="28575" cap="rnd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Gerade Verbindung 27"/>
          <p:cNvCxnSpPr/>
          <p:nvPr>
            <p:custDataLst>
              <p:tags r:id="rId6"/>
            </p:custDataLst>
          </p:nvPr>
        </p:nvCxnSpPr>
        <p:spPr bwMode="gray">
          <a:xfrm>
            <a:off x="8190839" y="2348880"/>
            <a:ext cx="972000" cy="0"/>
          </a:xfrm>
          <a:prstGeom prst="line">
            <a:avLst/>
          </a:prstGeom>
          <a:noFill/>
          <a:ln w="28575" cap="rnd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57638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P spid="7" grpId="0"/>
      <p:bldGraphic spid="8" grpId="0">
        <p:bldAsOne/>
      </p:bldGraphic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nl-BE" dirty="0" smtClean="0"/>
              <a:t>6 in 10 </a:t>
            </a:r>
            <a:r>
              <a:rPr lang="nl-BE" sz="2200" b="0" dirty="0" smtClean="0"/>
              <a:t>indicate migraine has a negative impact on their professional life </a:t>
            </a:r>
            <a:endParaRPr lang="nl-BE" sz="2200" b="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403648" y="2424602"/>
            <a:ext cx="3048000" cy="2381686"/>
            <a:chOff x="1403648" y="2424602"/>
            <a:chExt cx="3048000" cy="2381686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1403648" y="2424602"/>
            <a:ext cx="3048000" cy="1815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5" name="Rechteck 41"/>
            <p:cNvSpPr/>
            <p:nvPr>
              <p:custDataLst>
                <p:tags r:id="rId7"/>
              </p:custDataLst>
            </p:nvPr>
          </p:nvSpPr>
          <p:spPr bwMode="gray">
            <a:xfrm>
              <a:off x="1471183" y="4194220"/>
              <a:ext cx="2834947" cy="6120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600" b="1" dirty="0" smtClean="0">
                  <a:solidFill>
                    <a:srgbClr val="67B346"/>
                  </a:solidFill>
                  <a:latin typeface="Arial" pitchFamily="34" charset="0"/>
                  <a:cs typeface="Arial" pitchFamily="34" charset="0"/>
                </a:rPr>
                <a:t>1 in 3 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migraine 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sufferers find that there is misunderstanding at work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12804" y="3861048"/>
            <a:ext cx="3113107" cy="2391056"/>
            <a:chOff x="4512804" y="3861048"/>
            <a:chExt cx="3113107" cy="2391056"/>
          </a:xfrm>
        </p:grpSpPr>
        <p:graphicFrame>
          <p:nvGraphicFramePr>
            <p:cNvPr id="6" name="Chart 5"/>
            <p:cNvGraphicFramePr/>
            <p:nvPr>
              <p:extLst/>
            </p:nvPr>
          </p:nvGraphicFramePr>
          <p:xfrm>
            <a:off x="4560168" y="3861048"/>
            <a:ext cx="3048000" cy="1815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7" name="Rechteck 41"/>
            <p:cNvSpPr/>
            <p:nvPr>
              <p:custDataLst>
                <p:tags r:id="rId6"/>
              </p:custDataLst>
            </p:nvPr>
          </p:nvSpPr>
          <p:spPr bwMode="gray">
            <a:xfrm>
              <a:off x="4512804" y="5640036"/>
              <a:ext cx="3113107" cy="6120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600" b="1" dirty="0">
                  <a:solidFill>
                    <a:srgbClr val="67B346"/>
                  </a:solidFill>
                  <a:latin typeface="Arial" pitchFamily="34" charset="0"/>
                  <a:cs typeface="Arial" pitchFamily="34" charset="0"/>
                </a:rPr>
                <a:t>50% 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migraine sufferers 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believe 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that the disease is negatively regarded by </a:t>
              </a:r>
              <a:r>
                <a:rPr lang="en-US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others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2348880"/>
            <a:ext cx="2241860" cy="554118"/>
            <a:chOff x="0" y="2348880"/>
            <a:chExt cx="2241860" cy="554118"/>
          </a:xfrm>
        </p:grpSpPr>
        <p:cxnSp>
          <p:nvCxnSpPr>
            <p:cNvPr id="13" name="Gerade Verbindung 27"/>
            <p:cNvCxnSpPr/>
            <p:nvPr>
              <p:custDataLst>
                <p:tags r:id="rId4"/>
              </p:custDataLst>
            </p:nvPr>
          </p:nvCxnSpPr>
          <p:spPr bwMode="gray">
            <a:xfrm flipH="1" flipV="1">
              <a:off x="981860" y="2354610"/>
              <a:ext cx="1260000" cy="548388"/>
            </a:xfrm>
            <a:prstGeom prst="line">
              <a:avLst/>
            </a:prstGeom>
            <a:noFill/>
            <a:ln w="28575" cap="rnd">
              <a:solidFill>
                <a:srgbClr val="67B3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Gerade Verbindung 27"/>
            <p:cNvCxnSpPr/>
            <p:nvPr>
              <p:custDataLst>
                <p:tags r:id="rId5"/>
              </p:custDataLst>
            </p:nvPr>
          </p:nvCxnSpPr>
          <p:spPr bwMode="gray">
            <a:xfrm>
              <a:off x="0" y="2348880"/>
              <a:ext cx="972000" cy="0"/>
            </a:xfrm>
            <a:prstGeom prst="line">
              <a:avLst/>
            </a:prstGeom>
            <a:noFill/>
            <a:ln w="28575" cap="rnd">
              <a:solidFill>
                <a:srgbClr val="67B3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915705" y="5122416"/>
            <a:ext cx="2228295" cy="544254"/>
            <a:chOff x="6915705" y="5122416"/>
            <a:chExt cx="2228295" cy="544254"/>
          </a:xfrm>
        </p:grpSpPr>
        <p:cxnSp>
          <p:nvCxnSpPr>
            <p:cNvPr id="14" name="Gerade Verbindung 27"/>
            <p:cNvCxnSpPr/>
            <p:nvPr>
              <p:custDataLst>
                <p:tags r:id="rId2"/>
              </p:custDataLst>
            </p:nvPr>
          </p:nvCxnSpPr>
          <p:spPr bwMode="gray">
            <a:xfrm>
              <a:off x="8172000" y="5666670"/>
              <a:ext cx="972000" cy="0"/>
            </a:xfrm>
            <a:prstGeom prst="line">
              <a:avLst/>
            </a:prstGeom>
            <a:noFill/>
            <a:ln w="28575" cap="rnd">
              <a:solidFill>
                <a:srgbClr val="67B3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Gerade Verbindung 27"/>
            <p:cNvCxnSpPr/>
            <p:nvPr>
              <p:custDataLst>
                <p:tags r:id="rId3"/>
              </p:custDataLst>
            </p:nvPr>
          </p:nvCxnSpPr>
          <p:spPr bwMode="gray">
            <a:xfrm flipH="1" flipV="1">
              <a:off x="6915705" y="5122416"/>
              <a:ext cx="1256295" cy="544254"/>
            </a:xfrm>
            <a:prstGeom prst="line">
              <a:avLst/>
            </a:prstGeom>
            <a:noFill/>
            <a:ln w="28575" cap="rnd">
              <a:solidFill>
                <a:srgbClr val="67B3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Gerade Verbindung 27"/>
          <p:cNvCxnSpPr/>
          <p:nvPr>
            <p:custDataLst>
              <p:tags r:id="rId1"/>
            </p:custDataLst>
          </p:nvPr>
        </p:nvCxnSpPr>
        <p:spPr bwMode="gray">
          <a:xfrm flipH="1" flipV="1">
            <a:off x="3667400" y="3684233"/>
            <a:ext cx="1579302" cy="731428"/>
          </a:xfrm>
          <a:prstGeom prst="line">
            <a:avLst/>
          </a:prstGeom>
          <a:noFill/>
          <a:ln w="28575" cap="rnd">
            <a:solidFill>
              <a:srgbClr val="67B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3995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911</Words>
  <Application>Microsoft Office PowerPoint</Application>
  <PresentationFormat>On-screen Show (4:3)</PresentationFormat>
  <Paragraphs>212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ＭＳ Ｐゴシック</vt:lpstr>
      <vt:lpstr>Arial</vt:lpstr>
      <vt:lpstr>Calibri</vt:lpstr>
      <vt:lpstr>Century Gothic</vt:lpstr>
      <vt:lpstr>Courier New</vt:lpstr>
      <vt:lpstr>Gungsuh</vt:lpstr>
      <vt:lpstr>Symbol</vt:lpstr>
      <vt:lpstr>Times New Roman</vt:lpstr>
      <vt:lpstr>Office Theme</vt:lpstr>
      <vt:lpstr>PowerPoint Presentation</vt:lpstr>
      <vt:lpstr>PowerPoint Presentation</vt:lpstr>
      <vt:lpstr>Program Overview</vt:lpstr>
      <vt:lpstr>Karen Vanderwaeren  Senior Research Expert  GfK </vt:lpstr>
      <vt:lpstr>PowerPoint Presentation</vt:lpstr>
      <vt:lpstr>PowerPoint Presentation</vt:lpstr>
      <vt:lpstr>PowerPoint Presentation</vt:lpstr>
      <vt:lpstr>6 in 10 indicate migraine has a negative impact on their professional life </vt:lpstr>
      <vt:lpstr>6 in 10 indicate migraine has a negative impact on their professional life </vt:lpstr>
      <vt:lpstr>45% of migraine patients look for information about symptoms.  58% of the triggers </vt:lpstr>
      <vt:lpstr>Dr. Jan Versijpt Department of Neurology UZ Brussels </vt:lpstr>
      <vt:lpstr>Definition</vt:lpstr>
      <vt:lpstr>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Isolde Lasoen</vt:lpstr>
      <vt:lpstr>Alain Chaspierre  Secretary-General of APB  General Pharmacist Association </vt:lpstr>
      <vt:lpstr>Community pharmacy</vt:lpstr>
      <vt:lpstr>Pharmaceutical care for migraine patients</vt:lpstr>
      <vt:lpstr>Facts</vt:lpstr>
      <vt:lpstr>Objectives</vt:lpstr>
      <vt:lpstr>CAMPAIGN MATERIALS</vt:lpstr>
      <vt:lpstr>PowerPoint Presentation</vt:lpstr>
      <vt:lpstr>PowerPoint Presentation</vt:lpstr>
      <vt:lpstr>Campaign Materials</vt:lpstr>
      <vt:lpstr>Campaign Materials</vt:lpstr>
      <vt:lpstr>Take home message</vt:lpstr>
      <vt:lpstr>Q&amp;A</vt:lpstr>
    </vt:vector>
  </TitlesOfParts>
  <Company>BBDO Belgium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Adriaan Snauwaert</dc:creator>
  <cp:lastModifiedBy>Adriaan Snauwaert</cp:lastModifiedBy>
  <cp:revision>197</cp:revision>
  <cp:lastPrinted>2013-05-21T06:56:35Z</cp:lastPrinted>
  <dcterms:created xsi:type="dcterms:W3CDTF">2013-04-10T14:22:35Z</dcterms:created>
  <dcterms:modified xsi:type="dcterms:W3CDTF">2016-05-17T14:14:14Z</dcterms:modified>
</cp:coreProperties>
</file>