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1183" r:id="rId3"/>
    <p:sldId id="467" r:id="rId4"/>
    <p:sldId id="368" r:id="rId5"/>
    <p:sldId id="347" r:id="rId6"/>
    <p:sldId id="1194" r:id="rId7"/>
    <p:sldId id="1185" r:id="rId8"/>
    <p:sldId id="1187" r:id="rId9"/>
    <p:sldId id="1189" r:id="rId10"/>
    <p:sldId id="1190" r:id="rId11"/>
    <p:sldId id="1191" r:id="rId12"/>
    <p:sldId id="1192" r:id="rId13"/>
    <p:sldId id="256" r:id="rId14"/>
    <p:sldId id="1198" r:id="rId15"/>
    <p:sldId id="1197" r:id="rId16"/>
    <p:sldId id="1196" r:id="rId17"/>
    <p:sldId id="1195" r:id="rId18"/>
  </p:sldIdLst>
  <p:sldSz cx="12192000" cy="6858000"/>
  <p:notesSz cx="6858000" cy="9144000"/>
  <p:defaultTextStyle>
    <a:defPPr>
      <a:defRPr lang="nl-B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72A"/>
    <a:srgbClr val="0A2F85"/>
    <a:srgbClr val="0098AF"/>
    <a:srgbClr val="009437"/>
    <a:srgbClr val="E20078"/>
    <a:srgbClr val="EA670C"/>
    <a:srgbClr val="FFE100"/>
    <a:srgbClr val="F822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511" autoAdjust="0"/>
  </p:normalViewPr>
  <p:slideViewPr>
    <p:cSldViewPr snapToGrid="0">
      <p:cViewPr varScale="1">
        <p:scale>
          <a:sx n="101" d="100"/>
          <a:sy n="101" d="100"/>
        </p:scale>
        <p:origin x="1291" y="115"/>
      </p:cViewPr>
      <p:guideLst/>
    </p:cSldViewPr>
  </p:slideViewPr>
  <p:notesTextViewPr>
    <p:cViewPr>
      <p:scale>
        <a:sx n="1" d="1"/>
        <a:sy n="1" d="1"/>
      </p:scale>
      <p:origin x="0" y="0"/>
    </p:cViewPr>
  </p:notesTextViewPr>
  <p:sorterViewPr>
    <p:cViewPr>
      <p:scale>
        <a:sx n="70" d="100"/>
        <a:sy n="70" d="100"/>
      </p:scale>
      <p:origin x="0" y="-1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5CD6A73-9BF8-47F5-9E89-DC143D7627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BE"/>
          </a:p>
        </p:txBody>
      </p:sp>
      <p:sp>
        <p:nvSpPr>
          <p:cNvPr id="3" name="Tijdelijke aanduiding voor datum 2">
            <a:extLst>
              <a:ext uri="{FF2B5EF4-FFF2-40B4-BE49-F238E27FC236}">
                <a16:creationId xmlns:a16="http://schemas.microsoft.com/office/drawing/2014/main" id="{B818BAF6-470F-47CF-83CF-D713D6169C1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17D39025-2867-455D-AB0A-1768BF47D95F}" type="datetimeFigureOut">
              <a:rPr lang="nl-BE"/>
              <a:pPr>
                <a:defRPr/>
              </a:pPr>
              <a:t>23/09/2020</a:t>
            </a:fld>
            <a:endParaRPr lang="nl-BE"/>
          </a:p>
        </p:txBody>
      </p:sp>
      <p:sp>
        <p:nvSpPr>
          <p:cNvPr id="4" name="Tijdelijke aanduiding voor dia-afbeelding 3">
            <a:extLst>
              <a:ext uri="{FF2B5EF4-FFF2-40B4-BE49-F238E27FC236}">
                <a16:creationId xmlns:a16="http://schemas.microsoft.com/office/drawing/2014/main" id="{341C903C-76CA-4DFC-8148-0CDC56D0A78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Tijdelijke aanduiding voor notities 4">
            <a:extLst>
              <a:ext uri="{FF2B5EF4-FFF2-40B4-BE49-F238E27FC236}">
                <a16:creationId xmlns:a16="http://schemas.microsoft.com/office/drawing/2014/main" id="{86C49076-7C48-4D1B-8C30-853EC6FA80E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BE" noProof="0"/>
          </a:p>
        </p:txBody>
      </p:sp>
      <p:sp>
        <p:nvSpPr>
          <p:cNvPr id="6" name="Tijdelijke aanduiding voor voettekst 5">
            <a:extLst>
              <a:ext uri="{FF2B5EF4-FFF2-40B4-BE49-F238E27FC236}">
                <a16:creationId xmlns:a16="http://schemas.microsoft.com/office/drawing/2014/main" id="{A3190FD7-0BED-4529-935C-053775CB27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BE"/>
          </a:p>
        </p:txBody>
      </p:sp>
      <p:sp>
        <p:nvSpPr>
          <p:cNvPr id="7" name="Tijdelijke aanduiding voor dianummer 6">
            <a:extLst>
              <a:ext uri="{FF2B5EF4-FFF2-40B4-BE49-F238E27FC236}">
                <a16:creationId xmlns:a16="http://schemas.microsoft.com/office/drawing/2014/main" id="{B4C194C8-B756-4777-9590-58CB056C2DF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F5392B0C-4927-44A8-8276-E22CC24D9EFE}" type="slidenum">
              <a:rPr lang="nl-BE"/>
              <a:pPr>
                <a:defRPr/>
              </a:pPr>
              <a:t>‹nr.›</a:t>
            </a:fld>
            <a:endParaRPr lang="nl-B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a:defRPr/>
            </a:pPr>
            <a:fld id="{F5392B0C-4927-44A8-8276-E22CC24D9EFE}" type="slidenum">
              <a:rPr lang="nl-BE" smtClean="0"/>
              <a:pPr>
                <a:defRPr/>
              </a:pPr>
              <a:t>1</a:t>
            </a:fld>
            <a:endParaRPr lang="nl-BE"/>
          </a:p>
        </p:txBody>
      </p:sp>
    </p:spTree>
    <p:extLst>
      <p:ext uri="{BB962C8B-B14F-4D97-AF65-F5344CB8AC3E}">
        <p14:creationId xmlns:p14="http://schemas.microsoft.com/office/powerpoint/2010/main" val="1263302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17% meer opstappers voor alle lijnen die op grondgebied Leuven komen. </a:t>
            </a:r>
          </a:p>
          <a:p>
            <a:endParaRPr lang="nl-BE" dirty="0"/>
          </a:p>
          <a:p>
            <a:r>
              <a:rPr lang="nl-BE" dirty="0"/>
              <a:t>Het station en Gasthuisberg zullen de belangrijkste overstappunten zijn in relatie met het centrum, maar ook naar andere bestemming zoals Heverlee Campus en Haasrode Research/UCLL.</a:t>
            </a:r>
          </a:p>
          <a:p>
            <a:r>
              <a:rPr lang="nl-BE" dirty="0"/>
              <a:t>Al blijft het doel wel om in te zetten op overstappen op andere locaties op de ring</a:t>
            </a:r>
          </a:p>
          <a:p>
            <a:endParaRPr lang="nl-BE" dirty="0"/>
          </a:p>
          <a:p>
            <a:r>
              <a:rPr lang="nl-BE" dirty="0"/>
              <a:t>2 streeklijnen-lijnen rijden door het centrum, omdat het de sterkste streeklijnen zijn in relatie met het centrum. Zo voorkomen we een capaciteitsprobleem aan het station en voorzien we ook voldoende capaciteit en aanbod doorheen het centrum. </a:t>
            </a:r>
          </a:p>
          <a:p>
            <a:endParaRPr lang="nl-BE" dirty="0"/>
          </a:p>
          <a:p>
            <a:r>
              <a:rPr lang="nl-BE" dirty="0"/>
              <a:t>Op deze manier doen we het overstapmodel optimaal werken binnen de beperkingen die er zijn qua infra capaciteit en reizigersstromen.</a:t>
            </a:r>
          </a:p>
          <a:p>
            <a:endParaRPr lang="nl-BE" dirty="0"/>
          </a:p>
          <a:p>
            <a:endParaRPr lang="nl-BE" dirty="0"/>
          </a:p>
          <a:p>
            <a:r>
              <a:rPr lang="nl-BE" dirty="0"/>
              <a:t> </a:t>
            </a:r>
          </a:p>
          <a:p>
            <a:endParaRPr lang="nl-BE" dirty="0"/>
          </a:p>
        </p:txBody>
      </p:sp>
      <p:sp>
        <p:nvSpPr>
          <p:cNvPr id="4" name="Tijdelijke aanduiding voor dianummer 3"/>
          <p:cNvSpPr>
            <a:spLocks noGrp="1"/>
          </p:cNvSpPr>
          <p:nvPr>
            <p:ph type="sldNum" sz="quarter" idx="5"/>
          </p:nvPr>
        </p:nvSpPr>
        <p:spPr/>
        <p:txBody>
          <a:bodyPr/>
          <a:lstStyle/>
          <a:p>
            <a:pPr>
              <a:defRPr/>
            </a:pPr>
            <a:fld id="{F5392B0C-4927-44A8-8276-E22CC24D9EFE}" type="slidenum">
              <a:rPr lang="nl-BE" smtClean="0"/>
              <a:pPr>
                <a:defRPr/>
              </a:pPr>
              <a:t>12</a:t>
            </a:fld>
            <a:endParaRPr lang="nl-BE"/>
          </a:p>
        </p:txBody>
      </p:sp>
    </p:spTree>
    <p:extLst>
      <p:ext uri="{BB962C8B-B14F-4D97-AF65-F5344CB8AC3E}">
        <p14:creationId xmlns:p14="http://schemas.microsoft.com/office/powerpoint/2010/main" val="924946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Leuven stads- en streeklijnen. Detail Leuven. </a:t>
            </a:r>
          </a:p>
        </p:txBody>
      </p:sp>
      <p:sp>
        <p:nvSpPr>
          <p:cNvPr id="4" name="Tijdelijke aanduiding voor dianummer 3"/>
          <p:cNvSpPr>
            <a:spLocks noGrp="1"/>
          </p:cNvSpPr>
          <p:nvPr>
            <p:ph type="sldNum" sz="quarter" idx="5"/>
          </p:nvPr>
        </p:nvSpPr>
        <p:spPr/>
        <p:txBody>
          <a:bodyPr/>
          <a:lstStyle/>
          <a:p>
            <a:fld id="{AE90DC57-5B75-4396-BD14-C58AA5E4DBFD}" type="slidenum">
              <a:rPr lang="nl-BE" smtClean="0"/>
              <a:t>13</a:t>
            </a:fld>
            <a:endParaRPr lang="nl-BE"/>
          </a:p>
        </p:txBody>
      </p:sp>
    </p:spTree>
    <p:extLst>
      <p:ext uri="{BB962C8B-B14F-4D97-AF65-F5344CB8AC3E}">
        <p14:creationId xmlns:p14="http://schemas.microsoft.com/office/powerpoint/2010/main" val="993974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Later en vaker</a:t>
            </a: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De bussen rijden niet alleen vaker, maar ook vroeger (vanaf 5 uur ’s ochtends) en later.</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“Het cultureel en uitgaansleven krijgt een extra boost met dit nieuwe </a:t>
            </a:r>
            <a:r>
              <a:rPr lang="nl-BE" sz="1200" kern="1200" dirty="0" err="1">
                <a:solidFill>
                  <a:schemeClr val="tx1"/>
                </a:solidFill>
                <a:effectLst/>
                <a:latin typeface="+mn-lt"/>
                <a:ea typeface="+mn-ea"/>
                <a:cs typeface="+mn-cs"/>
              </a:rPr>
              <a:t>busplan</a:t>
            </a:r>
            <a:r>
              <a:rPr lang="nl-BE" sz="1200" kern="1200" dirty="0">
                <a:solidFill>
                  <a:schemeClr val="tx1"/>
                </a:solidFill>
                <a:effectLst/>
                <a:latin typeface="+mn-lt"/>
                <a:ea typeface="+mn-ea"/>
                <a:cs typeface="+mn-cs"/>
              </a:rPr>
              <a:t>. De bussen zullen ‘s avonds later rijden”, vertelt Dirk Vansina, schepen van openbare werken.  Vanaf 1 januari 2022 zullen reizigers op een veilige en vlotte manier thuis geraken tot middernacht, op zaterdag tot 1 uur. Op vrijdag en zaterdag sluit het nachtnet hierop aan.  Zo spelen we in op de expliciete vraag van onze horeca en cultuurhuizen om onze binnenstad ook ’s avonds bereikbaar te maken de bus.” Ook goed nieuws dus voor de inwoners van </a:t>
            </a:r>
            <a:r>
              <a:rPr lang="nl-BE" sz="1200" kern="1200" dirty="0" err="1">
                <a:solidFill>
                  <a:schemeClr val="tx1"/>
                </a:solidFill>
                <a:effectLst/>
                <a:latin typeface="+mn-lt"/>
                <a:ea typeface="+mn-ea"/>
                <a:cs typeface="+mn-cs"/>
              </a:rPr>
              <a:t>Wijgmaal</a:t>
            </a:r>
            <a:r>
              <a:rPr lang="nl-BE" sz="1200" kern="1200" dirty="0">
                <a:solidFill>
                  <a:schemeClr val="tx1"/>
                </a:solidFill>
                <a:effectLst/>
                <a:latin typeface="+mn-lt"/>
                <a:ea typeface="+mn-ea"/>
                <a:cs typeface="+mn-cs"/>
              </a:rPr>
              <a:t> want zij vroegen al langer naar een latere busverbinding. De inwoners van Kessel-Lo gaven aan dat ze meer lijnen op zondag willen. Door sommige stadslijnen te versterken op zondag, zoals lijn 3 (de huidige lijn 2) Kessel-Lo – Leuven, gaan we ook in op hun vraag.”</a:t>
            </a:r>
          </a:p>
          <a:p>
            <a:endParaRPr lang="nl-BE" dirty="0"/>
          </a:p>
        </p:txBody>
      </p:sp>
      <p:sp>
        <p:nvSpPr>
          <p:cNvPr id="4" name="Tijdelijke aanduiding voor dianummer 3"/>
          <p:cNvSpPr>
            <a:spLocks noGrp="1"/>
          </p:cNvSpPr>
          <p:nvPr>
            <p:ph type="sldNum" sz="quarter" idx="5"/>
          </p:nvPr>
        </p:nvSpPr>
        <p:spPr/>
        <p:txBody>
          <a:bodyPr/>
          <a:lstStyle/>
          <a:p>
            <a:pPr>
              <a:defRPr/>
            </a:pPr>
            <a:fld id="{F5392B0C-4927-44A8-8276-E22CC24D9EFE}" type="slidenum">
              <a:rPr lang="nl-BE" smtClean="0"/>
              <a:pPr>
                <a:defRPr/>
              </a:pPr>
              <a:t>14</a:t>
            </a:fld>
            <a:endParaRPr lang="nl-BE"/>
          </a:p>
        </p:txBody>
      </p:sp>
    </p:spTree>
    <p:extLst>
      <p:ext uri="{BB962C8B-B14F-4D97-AF65-F5344CB8AC3E}">
        <p14:creationId xmlns:p14="http://schemas.microsoft.com/office/powerpoint/2010/main" val="860934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a:defRPr/>
            </a:pPr>
            <a:fld id="{F5392B0C-4927-44A8-8276-E22CC24D9EFE}" type="slidenum">
              <a:rPr lang="nl-BE" smtClean="0"/>
              <a:pPr>
                <a:defRPr/>
              </a:pPr>
              <a:t>15</a:t>
            </a:fld>
            <a:endParaRPr lang="nl-BE"/>
          </a:p>
        </p:txBody>
      </p:sp>
    </p:spTree>
    <p:extLst>
      <p:ext uri="{BB962C8B-B14F-4D97-AF65-F5344CB8AC3E}">
        <p14:creationId xmlns:p14="http://schemas.microsoft.com/office/powerpoint/2010/main" val="4255376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a:defRPr/>
            </a:pPr>
            <a:fld id="{F5392B0C-4927-44A8-8276-E22CC24D9EFE}" type="slidenum">
              <a:rPr lang="nl-BE" smtClean="0"/>
              <a:pPr>
                <a:defRPr/>
              </a:pPr>
              <a:t>16</a:t>
            </a:fld>
            <a:endParaRPr lang="nl-BE"/>
          </a:p>
        </p:txBody>
      </p:sp>
    </p:spTree>
    <p:extLst>
      <p:ext uri="{BB962C8B-B14F-4D97-AF65-F5344CB8AC3E}">
        <p14:creationId xmlns:p14="http://schemas.microsoft.com/office/powerpoint/2010/main" val="1120413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dirty="0">
              <a:solidFill>
                <a:srgbClr val="FF0000"/>
              </a:solidFill>
            </a:endParaRPr>
          </a:p>
        </p:txBody>
      </p:sp>
      <p:sp>
        <p:nvSpPr>
          <p:cNvPr id="4" name="Tijdelijke aanduiding voor dianummer 3"/>
          <p:cNvSpPr>
            <a:spLocks noGrp="1"/>
          </p:cNvSpPr>
          <p:nvPr>
            <p:ph type="sldNum" sz="quarter" idx="10"/>
          </p:nvPr>
        </p:nvSpPr>
        <p:spPr/>
        <p:txBody>
          <a:bodyPr/>
          <a:lstStyle/>
          <a:p>
            <a:pPr>
              <a:defRPr/>
            </a:pPr>
            <a:fld id="{E1C0895E-4F50-4F5F-BF5A-571189F5E1FF}" type="slidenum">
              <a:rPr lang="nl-BE" smtClean="0"/>
              <a:pPr>
                <a:defRPr/>
              </a:pPr>
              <a:t>3</a:t>
            </a:fld>
            <a:endParaRPr lang="nl-BE"/>
          </a:p>
        </p:txBody>
      </p:sp>
    </p:spTree>
    <p:extLst>
      <p:ext uri="{BB962C8B-B14F-4D97-AF65-F5344CB8AC3E}">
        <p14:creationId xmlns:p14="http://schemas.microsoft.com/office/powerpoint/2010/main" val="71329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endParaRPr lang="en-US" sz="1100" dirty="0"/>
          </a:p>
        </p:txBody>
      </p:sp>
      <p:sp>
        <p:nvSpPr>
          <p:cNvPr id="617" name="Shape 6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776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a:defRPr/>
            </a:pPr>
            <a:fld id="{F5392B0C-4927-44A8-8276-E22CC24D9EFE}" type="slidenum">
              <a:rPr lang="nl-BE" smtClean="0"/>
              <a:pPr>
                <a:defRPr/>
              </a:pPr>
              <a:t>6</a:t>
            </a:fld>
            <a:endParaRPr lang="nl-BE"/>
          </a:p>
        </p:txBody>
      </p:sp>
    </p:spTree>
    <p:extLst>
      <p:ext uri="{BB962C8B-B14F-4D97-AF65-F5344CB8AC3E}">
        <p14:creationId xmlns:p14="http://schemas.microsoft.com/office/powerpoint/2010/main" val="82965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a:defRPr/>
            </a:pPr>
            <a:fld id="{F5392B0C-4927-44A8-8276-E22CC24D9EFE}" type="slidenum">
              <a:rPr lang="nl-BE" smtClean="0"/>
              <a:pPr>
                <a:defRPr/>
              </a:pPr>
              <a:t>7</a:t>
            </a:fld>
            <a:endParaRPr lang="nl-BE"/>
          </a:p>
        </p:txBody>
      </p:sp>
    </p:spTree>
    <p:extLst>
      <p:ext uri="{BB962C8B-B14F-4D97-AF65-F5344CB8AC3E}">
        <p14:creationId xmlns:p14="http://schemas.microsoft.com/office/powerpoint/2010/main" val="182461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Onderzoek 2018: </a:t>
            </a:r>
          </a:p>
          <a:p>
            <a:pPr marL="171450" indent="-171450">
              <a:buFontTx/>
              <a:buChar char="-"/>
            </a:pPr>
            <a:r>
              <a:rPr lang="nl-BE" dirty="0"/>
              <a:t>toont verplaatsingen Leuven -&gt; veel openbaarvervoervraag, zeker naar binnenstad &amp; in de binnenstad en station</a:t>
            </a:r>
          </a:p>
          <a:p>
            <a:pPr marL="628650" lvl="1" indent="-171450">
              <a:buFontTx/>
              <a:buChar char="-"/>
            </a:pPr>
            <a:r>
              <a:rPr lang="nl-BE" dirty="0"/>
              <a:t>37 000 naar en in binnenstad</a:t>
            </a:r>
          </a:p>
          <a:p>
            <a:pPr marL="628650" lvl="1" indent="-171450">
              <a:buFontTx/>
              <a:buChar char="-"/>
            </a:pPr>
            <a:r>
              <a:rPr lang="nl-BE" dirty="0"/>
              <a:t>Bijna evenveel naar station</a:t>
            </a:r>
          </a:p>
        </p:txBody>
      </p:sp>
      <p:sp>
        <p:nvSpPr>
          <p:cNvPr id="4" name="Tijdelijke aanduiding voor dianummer 3"/>
          <p:cNvSpPr>
            <a:spLocks noGrp="1"/>
          </p:cNvSpPr>
          <p:nvPr>
            <p:ph type="sldNum" sz="quarter" idx="5"/>
          </p:nvPr>
        </p:nvSpPr>
        <p:spPr/>
        <p:txBody>
          <a:bodyPr/>
          <a:lstStyle/>
          <a:p>
            <a:pPr>
              <a:defRPr/>
            </a:pPr>
            <a:fld id="{F5392B0C-4927-44A8-8276-E22CC24D9EFE}" type="slidenum">
              <a:rPr lang="nl-BE" smtClean="0"/>
              <a:pPr>
                <a:defRPr/>
              </a:pPr>
              <a:t>8</a:t>
            </a:fld>
            <a:endParaRPr lang="nl-BE"/>
          </a:p>
        </p:txBody>
      </p:sp>
    </p:spTree>
    <p:extLst>
      <p:ext uri="{BB962C8B-B14F-4D97-AF65-F5344CB8AC3E}">
        <p14:creationId xmlns:p14="http://schemas.microsoft.com/office/powerpoint/2010/main" val="98711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Participatie in 2017, vooraf aan basisbereikbaarheid -&gt; succes van busnet Leuven, we zijn aan de slag gegaan</a:t>
            </a:r>
          </a:p>
        </p:txBody>
      </p:sp>
      <p:sp>
        <p:nvSpPr>
          <p:cNvPr id="4" name="Tijdelijke aanduiding voor dianummer 3"/>
          <p:cNvSpPr>
            <a:spLocks noGrp="1"/>
          </p:cNvSpPr>
          <p:nvPr>
            <p:ph type="sldNum" sz="quarter" idx="5"/>
          </p:nvPr>
        </p:nvSpPr>
        <p:spPr/>
        <p:txBody>
          <a:bodyPr/>
          <a:lstStyle/>
          <a:p>
            <a:pPr>
              <a:defRPr/>
            </a:pPr>
            <a:fld id="{F5392B0C-4927-44A8-8276-E22CC24D9EFE}" type="slidenum">
              <a:rPr lang="nl-BE" smtClean="0"/>
              <a:pPr>
                <a:defRPr/>
              </a:pPr>
              <a:t>9</a:t>
            </a:fld>
            <a:endParaRPr lang="nl-BE"/>
          </a:p>
        </p:txBody>
      </p:sp>
    </p:spTree>
    <p:extLst>
      <p:ext uri="{BB962C8B-B14F-4D97-AF65-F5344CB8AC3E}">
        <p14:creationId xmlns:p14="http://schemas.microsoft.com/office/powerpoint/2010/main" val="88997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Doordat een groot deel van de buslijnen niet meer door het centrum gaat neemt het belang van De Ring als draaischijf in het openbaar vervoer toe. </a:t>
            </a:r>
          </a:p>
          <a:p>
            <a:r>
              <a:rPr lang="nl-BE" dirty="0"/>
              <a:t>Samen met de invalswegen moet het hier vlot gaan voor het openbaar vervoer om het aantrekkelijk te houden en voldoende capaciteit te kunnen aanbieden. </a:t>
            </a:r>
          </a:p>
          <a:p>
            <a:r>
              <a:rPr lang="nl-BE" dirty="0"/>
              <a:t>De haltes op de ring bieden ook extra overstapmogelijkheden om de druk op het station te verminderen. </a:t>
            </a:r>
          </a:p>
          <a:p>
            <a:endParaRPr lang="nl-BE" dirty="0"/>
          </a:p>
          <a:p>
            <a:r>
              <a:rPr lang="nl-BE" dirty="0"/>
              <a:t>Het stadsnet wordt krachtiger en aantrekkelijker. </a:t>
            </a:r>
          </a:p>
          <a:p>
            <a:r>
              <a:rPr lang="nl-BE" dirty="0"/>
              <a:t>Het huidige stadsnet heeft lijnenbundels die een stuk hetzelfde gaan en dan uitwijken. Deze bundels zijn omgevormd tot unieke lijnen op een vast traject. </a:t>
            </a:r>
          </a:p>
          <a:p>
            <a:r>
              <a:rPr lang="nl-BE" dirty="0"/>
              <a:t>Een aanbod van 5u-24u en overdag minstens om het kwartier een bus. De duidelijkheid neemt toe en de wachttijd aan vele haltes neemt af. </a:t>
            </a:r>
          </a:p>
          <a:p>
            <a:endParaRPr lang="nl-BE" dirty="0"/>
          </a:p>
          <a:p>
            <a:r>
              <a:rPr lang="nl-BE" dirty="0"/>
              <a:t>De 5 belangrijkste attractiepolen (centrum, station, GHB, Haasrode Research en Heverlee Campus) zijn vlot met 1 overstap te bereiken. </a:t>
            </a:r>
          </a:p>
          <a:p>
            <a:endParaRPr lang="nl-BE" dirty="0"/>
          </a:p>
        </p:txBody>
      </p:sp>
      <p:sp>
        <p:nvSpPr>
          <p:cNvPr id="4" name="Tijdelijke aanduiding voor dianummer 3"/>
          <p:cNvSpPr>
            <a:spLocks noGrp="1"/>
          </p:cNvSpPr>
          <p:nvPr>
            <p:ph type="sldNum" sz="quarter" idx="5"/>
          </p:nvPr>
        </p:nvSpPr>
        <p:spPr/>
        <p:txBody>
          <a:bodyPr/>
          <a:lstStyle/>
          <a:p>
            <a:pPr>
              <a:defRPr/>
            </a:pPr>
            <a:fld id="{F5392B0C-4927-44A8-8276-E22CC24D9EFE}" type="slidenum">
              <a:rPr lang="nl-BE" smtClean="0"/>
              <a:pPr>
                <a:defRPr/>
              </a:pPr>
              <a:t>10</a:t>
            </a:fld>
            <a:endParaRPr lang="nl-BE"/>
          </a:p>
        </p:txBody>
      </p:sp>
    </p:spTree>
    <p:extLst>
      <p:ext uri="{BB962C8B-B14F-4D97-AF65-F5344CB8AC3E}">
        <p14:creationId xmlns:p14="http://schemas.microsoft.com/office/powerpoint/2010/main" val="409434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kijken niet enkel naar het OV voor de verplaatsingen</a:t>
            </a:r>
          </a:p>
          <a:p>
            <a:r>
              <a:rPr lang="nl-BE" dirty="0"/>
              <a:t>Het netwerk speelt ook een rol in multimodale verplaatsingen. </a:t>
            </a:r>
          </a:p>
          <a:p>
            <a:r>
              <a:rPr lang="nl-BE" dirty="0" err="1"/>
              <a:t>Feederfunctie</a:t>
            </a:r>
            <a:r>
              <a:rPr lang="nl-BE" dirty="0"/>
              <a:t> naar de trein blijft. </a:t>
            </a:r>
          </a:p>
          <a:p>
            <a:r>
              <a:rPr lang="nl-BE" dirty="0"/>
              <a:t>De toekomstige </a:t>
            </a:r>
            <a:r>
              <a:rPr lang="nl-BE" dirty="0" err="1"/>
              <a:t>Mobipunten</a:t>
            </a:r>
            <a:r>
              <a:rPr lang="nl-BE" dirty="0"/>
              <a:t> bieden een mogelijkheid om verplaatsingen op een andere manier voort te zetten. Het nieuwe netwerk zal ook een betere rol kunnen spelen als </a:t>
            </a:r>
            <a:r>
              <a:rPr lang="nl-BE" dirty="0" err="1"/>
              <a:t>park&amp;ride</a:t>
            </a:r>
            <a:r>
              <a:rPr lang="nl-BE" dirty="0"/>
              <a:t> (komt verder nog aan bod). </a:t>
            </a:r>
          </a:p>
          <a:p>
            <a:endParaRPr lang="nl-BE" dirty="0"/>
          </a:p>
          <a:p>
            <a:r>
              <a:rPr lang="nl-BE" dirty="0"/>
              <a:t>Dit netwerk is een tussenstap naar regionet waar trambussen meer comfort en capaciteit zullen bieden. Vandaag zijn er al 6 elektrische bussen, tegen 2025 is de doelstelling om volledig elektrisch te rijden in de centrumsteden. </a:t>
            </a:r>
          </a:p>
          <a:p>
            <a:endParaRPr lang="nl-BE" dirty="0"/>
          </a:p>
          <a:p>
            <a:r>
              <a:rPr lang="nl-BE" dirty="0"/>
              <a:t>Met dit netwerk worden ook nieuwe verbindingen gemaakt en enkele locaties voorzien van openbaar vervoer waar dat vandaag ontbreekt. </a:t>
            </a:r>
          </a:p>
          <a:p>
            <a:endParaRPr lang="nl-BE" dirty="0"/>
          </a:p>
        </p:txBody>
      </p:sp>
      <p:sp>
        <p:nvSpPr>
          <p:cNvPr id="4" name="Tijdelijke aanduiding voor dianummer 3"/>
          <p:cNvSpPr>
            <a:spLocks noGrp="1"/>
          </p:cNvSpPr>
          <p:nvPr>
            <p:ph type="sldNum" sz="quarter" idx="5"/>
          </p:nvPr>
        </p:nvSpPr>
        <p:spPr/>
        <p:txBody>
          <a:bodyPr/>
          <a:lstStyle/>
          <a:p>
            <a:pPr>
              <a:defRPr/>
            </a:pPr>
            <a:fld id="{F5392B0C-4927-44A8-8276-E22CC24D9EFE}" type="slidenum">
              <a:rPr lang="nl-BE" smtClean="0"/>
              <a:pPr>
                <a:defRPr/>
              </a:pPr>
              <a:t>11</a:t>
            </a:fld>
            <a:endParaRPr lang="nl-BE"/>
          </a:p>
        </p:txBody>
      </p:sp>
    </p:spTree>
    <p:extLst>
      <p:ext uri="{BB962C8B-B14F-4D97-AF65-F5344CB8AC3E}">
        <p14:creationId xmlns:p14="http://schemas.microsoft.com/office/powerpoint/2010/main" val="1758542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D42F4A6-9F88-480C-B422-8F5B6DA6C798}"/>
              </a:ext>
            </a:extLst>
          </p:cNvPr>
          <p:cNvSpPr/>
          <p:nvPr/>
        </p:nvSpPr>
        <p:spPr>
          <a:xfrm>
            <a:off x="0" y="6291263"/>
            <a:ext cx="12192000" cy="566737"/>
          </a:xfrm>
          <a:prstGeom prst="rect">
            <a:avLst/>
          </a:prstGeom>
          <a:solidFill>
            <a:srgbClr val="AB07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nl-BE" dirty="0"/>
          </a:p>
        </p:txBody>
      </p:sp>
      <p:pic>
        <p:nvPicPr>
          <p:cNvPr id="5" name="Afbeelding 7">
            <a:extLst>
              <a:ext uri="{FF2B5EF4-FFF2-40B4-BE49-F238E27FC236}">
                <a16:creationId xmlns:a16="http://schemas.microsoft.com/office/drawing/2014/main" id="{FF0F727D-0C8E-47EC-AA57-D7A80970A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3025" y="6456363"/>
            <a:ext cx="167798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dirty="0"/>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6" name="Tijdelijke aanduiding voor datum 3">
            <a:extLst>
              <a:ext uri="{FF2B5EF4-FFF2-40B4-BE49-F238E27FC236}">
                <a16:creationId xmlns:a16="http://schemas.microsoft.com/office/drawing/2014/main" id="{7F915920-F553-4726-8C00-25620C357051}"/>
              </a:ext>
            </a:extLst>
          </p:cNvPr>
          <p:cNvSpPr>
            <a:spLocks noGrp="1"/>
          </p:cNvSpPr>
          <p:nvPr>
            <p:ph type="dt" sz="half" idx="10"/>
          </p:nvPr>
        </p:nvSpPr>
        <p:spPr/>
        <p:txBody>
          <a:bodyPr/>
          <a:lstStyle>
            <a:lvl1pPr>
              <a:defRPr/>
            </a:lvl1pPr>
          </a:lstStyle>
          <a:p>
            <a:pPr>
              <a:defRPr/>
            </a:pPr>
            <a:fld id="{19575D29-C16A-41BF-A0A7-62CCACEFA07A}" type="datetimeFigureOut">
              <a:rPr lang="nl-BE"/>
              <a:pPr>
                <a:defRPr/>
              </a:pPr>
              <a:t>23/09/2020</a:t>
            </a:fld>
            <a:endParaRPr lang="nl-BE"/>
          </a:p>
        </p:txBody>
      </p:sp>
      <p:sp>
        <p:nvSpPr>
          <p:cNvPr id="7" name="Tijdelijke aanduiding voor voettekst 4">
            <a:extLst>
              <a:ext uri="{FF2B5EF4-FFF2-40B4-BE49-F238E27FC236}">
                <a16:creationId xmlns:a16="http://schemas.microsoft.com/office/drawing/2014/main" id="{E1FD940F-6DB8-4AEA-89DD-091E47FEE7CC}"/>
              </a:ext>
            </a:extLst>
          </p:cNvPr>
          <p:cNvSpPr>
            <a:spLocks noGrp="1"/>
          </p:cNvSpPr>
          <p:nvPr>
            <p:ph type="ftr" sz="quarter" idx="11"/>
          </p:nvPr>
        </p:nvSpPr>
        <p:spPr/>
        <p:txBody>
          <a:bodyPr/>
          <a:lstStyle>
            <a:lvl1pPr>
              <a:defRPr/>
            </a:lvl1pPr>
          </a:lstStyle>
          <a:p>
            <a:pPr>
              <a:defRPr/>
            </a:pPr>
            <a:endParaRPr lang="nl-BE"/>
          </a:p>
        </p:txBody>
      </p:sp>
      <p:sp>
        <p:nvSpPr>
          <p:cNvPr id="8" name="Tijdelijke aanduiding voor dianummer 5">
            <a:extLst>
              <a:ext uri="{FF2B5EF4-FFF2-40B4-BE49-F238E27FC236}">
                <a16:creationId xmlns:a16="http://schemas.microsoft.com/office/drawing/2014/main" id="{770B5945-40CF-435C-B127-E505047EA4A3}"/>
              </a:ext>
            </a:extLst>
          </p:cNvPr>
          <p:cNvSpPr>
            <a:spLocks noGrp="1"/>
          </p:cNvSpPr>
          <p:nvPr>
            <p:ph type="sldNum" sz="quarter" idx="12"/>
          </p:nvPr>
        </p:nvSpPr>
        <p:spPr/>
        <p:txBody>
          <a:bodyPr/>
          <a:lstStyle>
            <a:lvl1pPr>
              <a:defRPr/>
            </a:lvl1pPr>
          </a:lstStyle>
          <a:p>
            <a:pPr>
              <a:defRPr/>
            </a:pPr>
            <a:fld id="{619D8FCD-6A1A-4A65-BB3A-BBEC629AFD6B}" type="slidenum">
              <a:rPr lang="nl-BE"/>
              <a:pPr>
                <a:defRPr/>
              </a:pPr>
              <a:t>‹nr.›</a:t>
            </a:fld>
            <a:endParaRPr lang="nl-BE"/>
          </a:p>
        </p:txBody>
      </p:sp>
    </p:spTree>
    <p:extLst>
      <p:ext uri="{BB962C8B-B14F-4D97-AF65-F5344CB8AC3E}">
        <p14:creationId xmlns:p14="http://schemas.microsoft.com/office/powerpoint/2010/main" val="258724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en foto links">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27282BF-DF9C-4228-98BF-D332A30A1DE8}"/>
              </a:ext>
            </a:extLst>
          </p:cNvPr>
          <p:cNvSpPr/>
          <p:nvPr/>
        </p:nvSpPr>
        <p:spPr>
          <a:xfrm>
            <a:off x="0" y="6291263"/>
            <a:ext cx="12192000" cy="566737"/>
          </a:xfrm>
          <a:prstGeom prst="rect">
            <a:avLst/>
          </a:prstGeom>
          <a:solidFill>
            <a:srgbClr val="AB07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nl-BE" dirty="0"/>
          </a:p>
        </p:txBody>
      </p:sp>
      <p:pic>
        <p:nvPicPr>
          <p:cNvPr id="6" name="Afbeelding 7">
            <a:extLst>
              <a:ext uri="{FF2B5EF4-FFF2-40B4-BE49-F238E27FC236}">
                <a16:creationId xmlns:a16="http://schemas.microsoft.com/office/drawing/2014/main" id="{5FD37D9F-72AF-4F1A-9265-EA2B22724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3025" y="6456363"/>
            <a:ext cx="167798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jdelijke aanduiding voor afbeelding 10">
            <a:extLst>
              <a:ext uri="{FF2B5EF4-FFF2-40B4-BE49-F238E27FC236}">
                <a16:creationId xmlns:a16="http://schemas.microsoft.com/office/drawing/2014/main" id="{F844E727-A9A6-4707-BBA2-0121CDCBA134}"/>
              </a:ext>
            </a:extLst>
          </p:cNvPr>
          <p:cNvSpPr>
            <a:spLocks noGrp="1"/>
          </p:cNvSpPr>
          <p:nvPr>
            <p:ph type="pic" sz="quarter" idx="13"/>
          </p:nvPr>
        </p:nvSpPr>
        <p:spPr>
          <a:xfrm>
            <a:off x="0" y="0"/>
            <a:ext cx="6096000" cy="6196013"/>
          </a:xfrm>
        </p:spPr>
        <p:txBody>
          <a:bodyPr rtlCol="0" anchor="ctr">
            <a:normAutofit/>
          </a:bodyPr>
          <a:lstStyle>
            <a:lvl1pPr marL="0" indent="0" algn="ctr">
              <a:buNone/>
              <a:defRPr/>
            </a:lvl1pPr>
          </a:lstStyle>
          <a:p>
            <a:pPr lvl="0"/>
            <a:r>
              <a:rPr lang="nl-NL" noProof="0"/>
              <a:t>Klik op het pictogram als u een afbeelding wilt toevoegen</a:t>
            </a:r>
            <a:endParaRPr lang="nl-BE" noProof="0" dirty="0"/>
          </a:p>
        </p:txBody>
      </p:sp>
      <p:sp>
        <p:nvSpPr>
          <p:cNvPr id="12" name="Tijdelijke aanduiding voor tekst 3">
            <a:extLst>
              <a:ext uri="{FF2B5EF4-FFF2-40B4-BE49-F238E27FC236}">
                <a16:creationId xmlns:a16="http://schemas.microsoft.com/office/drawing/2014/main" id="{A8C9F3EF-2DF3-4784-9E62-8CCDA62AEAA7}"/>
              </a:ext>
            </a:extLst>
          </p:cNvPr>
          <p:cNvSpPr>
            <a:spLocks noGrp="1"/>
          </p:cNvSpPr>
          <p:nvPr>
            <p:ph type="body" sz="half" idx="14"/>
          </p:nvPr>
        </p:nvSpPr>
        <p:spPr>
          <a:xfrm>
            <a:off x="6527356" y="1338236"/>
            <a:ext cx="5195252" cy="45307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5" name="Titel 1">
            <a:extLst>
              <a:ext uri="{FF2B5EF4-FFF2-40B4-BE49-F238E27FC236}">
                <a16:creationId xmlns:a16="http://schemas.microsoft.com/office/drawing/2014/main" id="{FF3732E1-A231-4FB5-A95F-3CE79530547E}"/>
              </a:ext>
            </a:extLst>
          </p:cNvPr>
          <p:cNvSpPr>
            <a:spLocks noGrp="1"/>
          </p:cNvSpPr>
          <p:nvPr>
            <p:ph type="title"/>
          </p:nvPr>
        </p:nvSpPr>
        <p:spPr>
          <a:xfrm>
            <a:off x="6527356" y="414098"/>
            <a:ext cx="5195252" cy="841850"/>
          </a:xfrm>
        </p:spPr>
        <p:txBody>
          <a:bodyPr>
            <a:normAutofit/>
          </a:bodyPr>
          <a:lstStyle>
            <a:lvl1pPr>
              <a:defRPr sz="3200"/>
            </a:lvl1pPr>
          </a:lstStyle>
          <a:p>
            <a:r>
              <a:rPr lang="nl-NL"/>
              <a:t>Klik om stijl te bewerken</a:t>
            </a:r>
            <a:endParaRPr lang="nl-BE" dirty="0"/>
          </a:p>
        </p:txBody>
      </p:sp>
      <p:sp>
        <p:nvSpPr>
          <p:cNvPr id="7" name="Tijdelijke aanduiding voor datum 4">
            <a:extLst>
              <a:ext uri="{FF2B5EF4-FFF2-40B4-BE49-F238E27FC236}">
                <a16:creationId xmlns:a16="http://schemas.microsoft.com/office/drawing/2014/main" id="{84A6B6D7-8C48-4599-924D-C010247B34EB}"/>
              </a:ext>
            </a:extLst>
          </p:cNvPr>
          <p:cNvSpPr>
            <a:spLocks noGrp="1"/>
          </p:cNvSpPr>
          <p:nvPr>
            <p:ph type="dt" sz="half" idx="15"/>
          </p:nvPr>
        </p:nvSpPr>
        <p:spPr/>
        <p:txBody>
          <a:bodyPr/>
          <a:lstStyle>
            <a:lvl1pPr>
              <a:defRPr/>
            </a:lvl1pPr>
          </a:lstStyle>
          <a:p>
            <a:pPr>
              <a:defRPr/>
            </a:pPr>
            <a:fld id="{432FCE34-8AD1-4929-8CE4-03C5CC312B66}" type="datetimeFigureOut">
              <a:rPr lang="nl-BE"/>
              <a:pPr>
                <a:defRPr/>
              </a:pPr>
              <a:t>23/09/2020</a:t>
            </a:fld>
            <a:endParaRPr lang="nl-BE"/>
          </a:p>
        </p:txBody>
      </p:sp>
      <p:sp>
        <p:nvSpPr>
          <p:cNvPr id="8" name="Tijdelijke aanduiding voor voettekst 5">
            <a:extLst>
              <a:ext uri="{FF2B5EF4-FFF2-40B4-BE49-F238E27FC236}">
                <a16:creationId xmlns:a16="http://schemas.microsoft.com/office/drawing/2014/main" id="{DFADDA91-8A11-4FEC-825F-4E2A62AF26A8}"/>
              </a:ext>
            </a:extLst>
          </p:cNvPr>
          <p:cNvSpPr>
            <a:spLocks noGrp="1"/>
          </p:cNvSpPr>
          <p:nvPr>
            <p:ph type="ftr" sz="quarter" idx="16"/>
          </p:nvPr>
        </p:nvSpPr>
        <p:spPr/>
        <p:txBody>
          <a:bodyPr/>
          <a:lstStyle>
            <a:lvl1pPr>
              <a:defRPr/>
            </a:lvl1pPr>
          </a:lstStyle>
          <a:p>
            <a:pPr>
              <a:defRPr/>
            </a:pPr>
            <a:endParaRPr lang="nl-BE"/>
          </a:p>
        </p:txBody>
      </p:sp>
      <p:sp>
        <p:nvSpPr>
          <p:cNvPr id="9" name="Tijdelijke aanduiding voor dianummer 6">
            <a:extLst>
              <a:ext uri="{FF2B5EF4-FFF2-40B4-BE49-F238E27FC236}">
                <a16:creationId xmlns:a16="http://schemas.microsoft.com/office/drawing/2014/main" id="{2836805E-9C19-41B6-9B94-304213CA6A45}"/>
              </a:ext>
            </a:extLst>
          </p:cNvPr>
          <p:cNvSpPr>
            <a:spLocks noGrp="1"/>
          </p:cNvSpPr>
          <p:nvPr>
            <p:ph type="sldNum" sz="quarter" idx="17"/>
          </p:nvPr>
        </p:nvSpPr>
        <p:spPr/>
        <p:txBody>
          <a:bodyPr/>
          <a:lstStyle>
            <a:lvl1pPr>
              <a:defRPr/>
            </a:lvl1pPr>
          </a:lstStyle>
          <a:p>
            <a:pPr>
              <a:defRPr/>
            </a:pPr>
            <a:fld id="{A814C6A8-E4D2-4B0B-84FB-598A929D3638}" type="slidenum">
              <a:rPr lang="nl-BE"/>
              <a:pPr>
                <a:defRPr/>
              </a:pPr>
              <a:t>‹nr.›</a:t>
            </a:fld>
            <a:endParaRPr lang="nl-BE"/>
          </a:p>
        </p:txBody>
      </p:sp>
    </p:spTree>
    <p:extLst>
      <p:ext uri="{BB962C8B-B14F-4D97-AF65-F5344CB8AC3E}">
        <p14:creationId xmlns:p14="http://schemas.microsoft.com/office/powerpoint/2010/main" val="28106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8AFC253-2D58-4882-9930-3258CD3E3801}"/>
              </a:ext>
            </a:extLst>
          </p:cNvPr>
          <p:cNvSpPr/>
          <p:nvPr/>
        </p:nvSpPr>
        <p:spPr>
          <a:xfrm>
            <a:off x="0" y="6291263"/>
            <a:ext cx="12192000" cy="566737"/>
          </a:xfrm>
          <a:prstGeom prst="rect">
            <a:avLst/>
          </a:prstGeom>
          <a:solidFill>
            <a:srgbClr val="AB07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nl-BE" dirty="0"/>
          </a:p>
        </p:txBody>
      </p:sp>
      <p:pic>
        <p:nvPicPr>
          <p:cNvPr id="5" name="Afbeelding 7">
            <a:extLst>
              <a:ext uri="{FF2B5EF4-FFF2-40B4-BE49-F238E27FC236}">
                <a16:creationId xmlns:a16="http://schemas.microsoft.com/office/drawing/2014/main" id="{1771CDAB-D168-4EAB-9F3D-374B50987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3025" y="6456363"/>
            <a:ext cx="167798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normAutofit/>
          </a:bodyPr>
          <a:lstStyle>
            <a:lvl1pPr>
              <a:defRPr sz="3600"/>
            </a:lvl1pPr>
          </a:lstStyle>
          <a:p>
            <a:r>
              <a:rPr lang="nl-NL"/>
              <a:t>Klik om stijl te bewerken</a:t>
            </a:r>
            <a:endParaRPr lang="nl-BE" dirty="0"/>
          </a:p>
        </p:txBody>
      </p:sp>
      <p:sp>
        <p:nvSpPr>
          <p:cNvPr id="3" name="Tijdelijke aanduiding voor inhoud 2"/>
          <p:cNvSpPr>
            <a:spLocks noGrp="1"/>
          </p:cNvSpPr>
          <p:nvPr>
            <p:ph idx="1"/>
          </p:nvPr>
        </p:nvSpPr>
        <p:spPr>
          <a:xfrm>
            <a:off x="838200" y="1825625"/>
            <a:ext cx="10515600" cy="3975407"/>
          </a:xfrm>
        </p:spPr>
        <p:txBody>
          <a:bodyPr/>
          <a:lstStyle>
            <a:lvl1pPr>
              <a:defRPr>
                <a:latin typeface="Gotham Book" pitchFamily="50" charset="0"/>
                <a:cs typeface="Gotham Book" pitchFamily="50" charset="0"/>
              </a:defRPr>
            </a:lvl1pPr>
            <a:lvl2pPr>
              <a:defRPr>
                <a:latin typeface="Gotham Book" pitchFamily="50" charset="0"/>
                <a:cs typeface="Gotham Book" pitchFamily="50" charset="0"/>
              </a:defRPr>
            </a:lvl2pPr>
            <a:lvl3pPr>
              <a:defRPr>
                <a:latin typeface="Gotham Book" pitchFamily="50" charset="0"/>
                <a:cs typeface="Gotham Book" pitchFamily="50" charset="0"/>
              </a:defRPr>
            </a:lvl3pPr>
            <a:lvl4pPr>
              <a:defRPr>
                <a:latin typeface="Gotham Book" pitchFamily="50" charset="0"/>
                <a:cs typeface="Gotham Book" pitchFamily="50" charset="0"/>
              </a:defRPr>
            </a:lvl4pPr>
            <a:lvl5pPr>
              <a:defRPr>
                <a:latin typeface="Gotham Book" pitchFamily="50" charset="0"/>
                <a:cs typeface="Gotham Book" pitchFamily="50"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6" name="Tijdelijke aanduiding voor datum 3">
            <a:extLst>
              <a:ext uri="{FF2B5EF4-FFF2-40B4-BE49-F238E27FC236}">
                <a16:creationId xmlns:a16="http://schemas.microsoft.com/office/drawing/2014/main" id="{84837A2C-8EE6-4FDB-9018-77A7104217C1}"/>
              </a:ext>
            </a:extLst>
          </p:cNvPr>
          <p:cNvSpPr>
            <a:spLocks noGrp="1"/>
          </p:cNvSpPr>
          <p:nvPr>
            <p:ph type="dt" sz="half" idx="10"/>
          </p:nvPr>
        </p:nvSpPr>
        <p:spPr/>
        <p:txBody>
          <a:bodyPr/>
          <a:lstStyle>
            <a:lvl1pPr>
              <a:defRPr/>
            </a:lvl1pPr>
          </a:lstStyle>
          <a:p>
            <a:pPr>
              <a:defRPr/>
            </a:pPr>
            <a:fld id="{67B97AFB-5327-4CE7-8F73-4E8D3E199B18}" type="datetimeFigureOut">
              <a:rPr lang="nl-BE"/>
              <a:pPr>
                <a:defRPr/>
              </a:pPr>
              <a:t>23/09/2020</a:t>
            </a:fld>
            <a:endParaRPr lang="nl-BE"/>
          </a:p>
        </p:txBody>
      </p:sp>
      <p:sp>
        <p:nvSpPr>
          <p:cNvPr id="7" name="Tijdelijke aanduiding voor voettekst 4">
            <a:extLst>
              <a:ext uri="{FF2B5EF4-FFF2-40B4-BE49-F238E27FC236}">
                <a16:creationId xmlns:a16="http://schemas.microsoft.com/office/drawing/2014/main" id="{5A56A20E-D5AB-48FC-A714-905E0F3A3CD2}"/>
              </a:ext>
            </a:extLst>
          </p:cNvPr>
          <p:cNvSpPr>
            <a:spLocks noGrp="1"/>
          </p:cNvSpPr>
          <p:nvPr>
            <p:ph type="ftr" sz="quarter" idx="11"/>
          </p:nvPr>
        </p:nvSpPr>
        <p:spPr/>
        <p:txBody>
          <a:bodyPr/>
          <a:lstStyle>
            <a:lvl1pPr>
              <a:defRPr/>
            </a:lvl1pPr>
          </a:lstStyle>
          <a:p>
            <a:pPr>
              <a:defRPr/>
            </a:pPr>
            <a:endParaRPr lang="nl-BE"/>
          </a:p>
        </p:txBody>
      </p:sp>
      <p:sp>
        <p:nvSpPr>
          <p:cNvPr id="8" name="Tijdelijke aanduiding voor dianummer 5">
            <a:extLst>
              <a:ext uri="{FF2B5EF4-FFF2-40B4-BE49-F238E27FC236}">
                <a16:creationId xmlns:a16="http://schemas.microsoft.com/office/drawing/2014/main" id="{FF4911E0-FACD-4DE6-9EB0-41F48D590149}"/>
              </a:ext>
            </a:extLst>
          </p:cNvPr>
          <p:cNvSpPr>
            <a:spLocks noGrp="1"/>
          </p:cNvSpPr>
          <p:nvPr>
            <p:ph type="sldNum" sz="quarter" idx="12"/>
          </p:nvPr>
        </p:nvSpPr>
        <p:spPr/>
        <p:txBody>
          <a:bodyPr/>
          <a:lstStyle>
            <a:lvl1pPr>
              <a:defRPr/>
            </a:lvl1pPr>
          </a:lstStyle>
          <a:p>
            <a:pPr>
              <a:defRPr/>
            </a:pPr>
            <a:fld id="{8AEDC5DD-1268-4BF3-BCF0-EF178C521DB6}" type="slidenum">
              <a:rPr lang="nl-BE"/>
              <a:pPr>
                <a:defRPr/>
              </a:pPr>
              <a:t>‹nr.›</a:t>
            </a:fld>
            <a:endParaRPr lang="nl-BE"/>
          </a:p>
        </p:txBody>
      </p:sp>
    </p:spTree>
    <p:extLst>
      <p:ext uri="{BB962C8B-B14F-4D97-AF65-F5344CB8AC3E}">
        <p14:creationId xmlns:p14="http://schemas.microsoft.com/office/powerpoint/2010/main" val="115318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ussentitel 1">
    <p:bg>
      <p:bgPr>
        <a:solidFill>
          <a:srgbClr val="AB072A"/>
        </a:solidFill>
        <a:effectLst/>
      </p:bgPr>
    </p:bg>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E4E0380C-E075-4E8B-98A1-607118D66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3025" y="6456363"/>
            <a:ext cx="167798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nl-NL"/>
              <a:t>Klik om stijl te bewerken</a:t>
            </a:r>
            <a:endParaRPr lang="nl-BE" dirty="0"/>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4684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ussentitel 2">
    <p:bg>
      <p:bgPr>
        <a:solidFill>
          <a:srgbClr val="DFDFDF"/>
        </a:solidFill>
        <a:effectLst/>
      </p:bgPr>
    </p:bg>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854E2722-AF60-47E4-9485-D7F032CA9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248025"/>
            <a:ext cx="25908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a:extLst>
              <a:ext uri="{FF2B5EF4-FFF2-40B4-BE49-F238E27FC236}">
                <a16:creationId xmlns:a16="http://schemas.microsoft.com/office/drawing/2014/main" id="{7277E3BF-66E2-42BC-BAB9-F0DED3545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4613" y="6453188"/>
            <a:ext cx="1679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nl-NL"/>
              <a:t>Klik om stijl te bewerken</a:t>
            </a:r>
            <a:endParaRPr lang="nl-BE" dirty="0"/>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44663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le afbeelding">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320B9AA6-AF6D-4EC2-880B-05AD66901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4613" y="6453188"/>
            <a:ext cx="1679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afbeelding 2">
            <a:extLst>
              <a:ext uri="{FF2B5EF4-FFF2-40B4-BE49-F238E27FC236}">
                <a16:creationId xmlns:a16="http://schemas.microsoft.com/office/drawing/2014/main" id="{BA988B96-27B4-4661-BD9E-EA95D3C6E03F}"/>
              </a:ext>
            </a:extLst>
          </p:cNvPr>
          <p:cNvSpPr>
            <a:spLocks noGrp="1"/>
          </p:cNvSpPr>
          <p:nvPr>
            <p:ph type="pic" sz="quarter" idx="10"/>
          </p:nvPr>
        </p:nvSpPr>
        <p:spPr>
          <a:xfrm>
            <a:off x="0" y="0"/>
            <a:ext cx="12192000" cy="6858000"/>
          </a:xfrm>
        </p:spPr>
        <p:txBody>
          <a:bodyPr rtlCol="0" anchor="ctr">
            <a:normAutofit/>
          </a:bodyPr>
          <a:lstStyle>
            <a:lvl1pPr marL="0" indent="0" algn="ctr">
              <a:buNone/>
              <a:defRPr/>
            </a:lvl1pPr>
          </a:lstStyle>
          <a:p>
            <a:pPr lvl="0"/>
            <a:r>
              <a:rPr lang="nl-NL" noProof="0"/>
              <a:t>Klik op het pictogram als u een afbeelding wilt toevoegen</a:t>
            </a:r>
            <a:endParaRPr lang="nl-BE" noProof="0" dirty="0"/>
          </a:p>
        </p:txBody>
      </p:sp>
    </p:spTree>
    <p:extLst>
      <p:ext uri="{BB962C8B-B14F-4D97-AF65-F5344CB8AC3E}">
        <p14:creationId xmlns:p14="http://schemas.microsoft.com/office/powerpoint/2010/main" val="355073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ee kolommen">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459E0D3-5D01-4ABC-81F2-23144AF99E39}"/>
              </a:ext>
            </a:extLst>
          </p:cNvPr>
          <p:cNvSpPr/>
          <p:nvPr/>
        </p:nvSpPr>
        <p:spPr>
          <a:xfrm>
            <a:off x="0" y="6291263"/>
            <a:ext cx="12192000" cy="566737"/>
          </a:xfrm>
          <a:prstGeom prst="rect">
            <a:avLst/>
          </a:prstGeom>
          <a:solidFill>
            <a:srgbClr val="AB07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nl-BE" dirty="0"/>
          </a:p>
        </p:txBody>
      </p:sp>
      <p:pic>
        <p:nvPicPr>
          <p:cNvPr id="6" name="Afbeelding 7">
            <a:extLst>
              <a:ext uri="{FF2B5EF4-FFF2-40B4-BE49-F238E27FC236}">
                <a16:creationId xmlns:a16="http://schemas.microsoft.com/office/drawing/2014/main" id="{4A2215D8-FD71-4878-B428-797AA898B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3025" y="6456363"/>
            <a:ext cx="167798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nl-NL"/>
              <a:t>Klik om stijl te bewerken</a:t>
            </a:r>
            <a:endParaRPr lang="nl-BE"/>
          </a:p>
        </p:txBody>
      </p:sp>
      <p:sp>
        <p:nvSpPr>
          <p:cNvPr id="3" name="Tijdelijke aanduiding voor inhoud 2"/>
          <p:cNvSpPr>
            <a:spLocks noGrp="1"/>
          </p:cNvSpPr>
          <p:nvPr>
            <p:ph sz="half" idx="1"/>
          </p:nvPr>
        </p:nvSpPr>
        <p:spPr>
          <a:xfrm>
            <a:off x="838200" y="1825625"/>
            <a:ext cx="5181600" cy="407373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07373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4">
            <a:extLst>
              <a:ext uri="{FF2B5EF4-FFF2-40B4-BE49-F238E27FC236}">
                <a16:creationId xmlns:a16="http://schemas.microsoft.com/office/drawing/2014/main" id="{D5AF4BCB-19BE-4DAE-94AD-4B8815076796}"/>
              </a:ext>
            </a:extLst>
          </p:cNvPr>
          <p:cNvSpPr>
            <a:spLocks noGrp="1"/>
          </p:cNvSpPr>
          <p:nvPr>
            <p:ph type="dt" sz="half" idx="10"/>
          </p:nvPr>
        </p:nvSpPr>
        <p:spPr/>
        <p:txBody>
          <a:bodyPr/>
          <a:lstStyle>
            <a:lvl1pPr>
              <a:defRPr/>
            </a:lvl1pPr>
          </a:lstStyle>
          <a:p>
            <a:pPr>
              <a:defRPr/>
            </a:pPr>
            <a:fld id="{9193AFCD-1D15-4DE1-B4FA-10106E8AC4F1}" type="datetimeFigureOut">
              <a:rPr lang="nl-BE"/>
              <a:pPr>
                <a:defRPr/>
              </a:pPr>
              <a:t>23/09/2020</a:t>
            </a:fld>
            <a:endParaRPr lang="nl-BE"/>
          </a:p>
        </p:txBody>
      </p:sp>
      <p:sp>
        <p:nvSpPr>
          <p:cNvPr id="8" name="Tijdelijke aanduiding voor voettekst 5">
            <a:extLst>
              <a:ext uri="{FF2B5EF4-FFF2-40B4-BE49-F238E27FC236}">
                <a16:creationId xmlns:a16="http://schemas.microsoft.com/office/drawing/2014/main" id="{76659584-4E44-40E4-9947-C1CC4C99B0EE}"/>
              </a:ext>
            </a:extLst>
          </p:cNvPr>
          <p:cNvSpPr>
            <a:spLocks noGrp="1"/>
          </p:cNvSpPr>
          <p:nvPr>
            <p:ph type="ftr" sz="quarter" idx="11"/>
          </p:nvPr>
        </p:nvSpPr>
        <p:spPr/>
        <p:txBody>
          <a:bodyPr/>
          <a:lstStyle>
            <a:lvl1pPr>
              <a:defRPr/>
            </a:lvl1pPr>
          </a:lstStyle>
          <a:p>
            <a:pPr>
              <a:defRPr/>
            </a:pPr>
            <a:endParaRPr lang="nl-BE"/>
          </a:p>
        </p:txBody>
      </p:sp>
      <p:sp>
        <p:nvSpPr>
          <p:cNvPr id="9" name="Tijdelijke aanduiding voor dianummer 6">
            <a:extLst>
              <a:ext uri="{FF2B5EF4-FFF2-40B4-BE49-F238E27FC236}">
                <a16:creationId xmlns:a16="http://schemas.microsoft.com/office/drawing/2014/main" id="{DAE9DFA4-44F0-4250-8546-9AC802A3C2C7}"/>
              </a:ext>
            </a:extLst>
          </p:cNvPr>
          <p:cNvSpPr>
            <a:spLocks noGrp="1"/>
          </p:cNvSpPr>
          <p:nvPr>
            <p:ph type="sldNum" sz="quarter" idx="12"/>
          </p:nvPr>
        </p:nvSpPr>
        <p:spPr/>
        <p:txBody>
          <a:bodyPr/>
          <a:lstStyle>
            <a:lvl1pPr>
              <a:defRPr/>
            </a:lvl1pPr>
          </a:lstStyle>
          <a:p>
            <a:pPr>
              <a:defRPr/>
            </a:pPr>
            <a:fld id="{998E655A-7DDA-49B1-88F4-83B5A20C8B87}" type="slidenum">
              <a:rPr lang="nl-BE"/>
              <a:pPr>
                <a:defRPr/>
              </a:pPr>
              <a:t>‹nr.›</a:t>
            </a:fld>
            <a:endParaRPr lang="nl-BE"/>
          </a:p>
        </p:txBody>
      </p:sp>
    </p:spTree>
    <p:extLst>
      <p:ext uri="{BB962C8B-B14F-4D97-AF65-F5344CB8AC3E}">
        <p14:creationId xmlns:p14="http://schemas.microsoft.com/office/powerpoint/2010/main" val="384482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F63B53E-EB18-4FED-8BEF-8215C85576EB}"/>
              </a:ext>
            </a:extLst>
          </p:cNvPr>
          <p:cNvSpPr/>
          <p:nvPr/>
        </p:nvSpPr>
        <p:spPr>
          <a:xfrm>
            <a:off x="0" y="6291263"/>
            <a:ext cx="12192000" cy="566737"/>
          </a:xfrm>
          <a:prstGeom prst="rect">
            <a:avLst/>
          </a:prstGeom>
          <a:solidFill>
            <a:srgbClr val="AB07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nl-BE" dirty="0"/>
          </a:p>
        </p:txBody>
      </p:sp>
      <p:pic>
        <p:nvPicPr>
          <p:cNvPr id="8" name="Afbeelding 7">
            <a:extLst>
              <a:ext uri="{FF2B5EF4-FFF2-40B4-BE49-F238E27FC236}">
                <a16:creationId xmlns:a16="http://schemas.microsoft.com/office/drawing/2014/main" id="{44863EC7-D144-42BA-B0DF-8055A827A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3025" y="6456363"/>
            <a:ext cx="167798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39788" y="365125"/>
            <a:ext cx="10515600" cy="1325563"/>
          </a:xfrm>
        </p:spPr>
        <p:txBody>
          <a:bodyPr/>
          <a:lstStyle/>
          <a:p>
            <a:r>
              <a:rPr lang="nl-NL"/>
              <a:t>Klik om stijl te bewerken</a:t>
            </a:r>
            <a:endParaRPr lang="nl-BE" dirty="0"/>
          </a:p>
        </p:txBody>
      </p:sp>
      <p:sp>
        <p:nvSpPr>
          <p:cNvPr id="3" name="Tijdelijke aanduiding voor tekst 2"/>
          <p:cNvSpPr>
            <a:spLocks noGrp="1"/>
          </p:cNvSpPr>
          <p:nvPr>
            <p:ph type="body" idx="1"/>
          </p:nvPr>
        </p:nvSpPr>
        <p:spPr>
          <a:xfrm>
            <a:off x="839788" y="1690687"/>
            <a:ext cx="515778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665020"/>
            <a:ext cx="5157787" cy="3263832"/>
          </a:xfrm>
        </p:spPr>
        <p:txBody>
          <a:bodyPr>
            <a:normAutofit/>
          </a:bodyPr>
          <a:lstStyle>
            <a:lvl1pPr>
              <a:defRPr sz="2000"/>
            </a:lvl1pPr>
            <a:lvl2pPr>
              <a:defRPr sz="1800"/>
            </a:lvl2pPr>
            <a:lvl3pPr>
              <a:defRPr sz="16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6172200" y="1690687"/>
            <a:ext cx="5183188"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665020"/>
            <a:ext cx="5183188" cy="3263832"/>
          </a:xfrm>
        </p:spPr>
        <p:txBody>
          <a:bodyPr>
            <a:normAutofit/>
          </a:bodyPr>
          <a:lstStyle>
            <a:lvl1pPr>
              <a:defRPr sz="2000"/>
            </a:lvl1pPr>
            <a:lvl2pPr>
              <a:defRPr sz="1800"/>
            </a:lvl2pPr>
            <a:lvl3pPr>
              <a:defRPr sz="16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9" name="Tijdelijke aanduiding voor datum 6">
            <a:extLst>
              <a:ext uri="{FF2B5EF4-FFF2-40B4-BE49-F238E27FC236}">
                <a16:creationId xmlns:a16="http://schemas.microsoft.com/office/drawing/2014/main" id="{A8730B18-4AAA-414C-B24E-BA3311641E78}"/>
              </a:ext>
            </a:extLst>
          </p:cNvPr>
          <p:cNvSpPr>
            <a:spLocks noGrp="1"/>
          </p:cNvSpPr>
          <p:nvPr>
            <p:ph type="dt" sz="half" idx="10"/>
          </p:nvPr>
        </p:nvSpPr>
        <p:spPr/>
        <p:txBody>
          <a:bodyPr/>
          <a:lstStyle>
            <a:lvl1pPr>
              <a:defRPr/>
            </a:lvl1pPr>
          </a:lstStyle>
          <a:p>
            <a:pPr>
              <a:defRPr/>
            </a:pPr>
            <a:fld id="{B5352994-62E1-445E-A479-B070DECC9181}" type="datetimeFigureOut">
              <a:rPr lang="nl-BE"/>
              <a:pPr>
                <a:defRPr/>
              </a:pPr>
              <a:t>23/09/2020</a:t>
            </a:fld>
            <a:endParaRPr lang="nl-BE"/>
          </a:p>
        </p:txBody>
      </p:sp>
      <p:sp>
        <p:nvSpPr>
          <p:cNvPr id="10" name="Tijdelijke aanduiding voor voettekst 7">
            <a:extLst>
              <a:ext uri="{FF2B5EF4-FFF2-40B4-BE49-F238E27FC236}">
                <a16:creationId xmlns:a16="http://schemas.microsoft.com/office/drawing/2014/main" id="{8C667D14-0ADC-4067-B85A-5E3709AAFADA}"/>
              </a:ext>
            </a:extLst>
          </p:cNvPr>
          <p:cNvSpPr>
            <a:spLocks noGrp="1"/>
          </p:cNvSpPr>
          <p:nvPr>
            <p:ph type="ftr" sz="quarter" idx="11"/>
          </p:nvPr>
        </p:nvSpPr>
        <p:spPr/>
        <p:txBody>
          <a:bodyPr/>
          <a:lstStyle>
            <a:lvl1pPr>
              <a:defRPr/>
            </a:lvl1pPr>
          </a:lstStyle>
          <a:p>
            <a:pPr>
              <a:defRPr/>
            </a:pPr>
            <a:endParaRPr lang="nl-BE"/>
          </a:p>
        </p:txBody>
      </p:sp>
      <p:sp>
        <p:nvSpPr>
          <p:cNvPr id="11" name="Tijdelijke aanduiding voor dianummer 8">
            <a:extLst>
              <a:ext uri="{FF2B5EF4-FFF2-40B4-BE49-F238E27FC236}">
                <a16:creationId xmlns:a16="http://schemas.microsoft.com/office/drawing/2014/main" id="{FE1DE563-CCB8-420C-9C13-E65871A49779}"/>
              </a:ext>
            </a:extLst>
          </p:cNvPr>
          <p:cNvSpPr>
            <a:spLocks noGrp="1"/>
          </p:cNvSpPr>
          <p:nvPr>
            <p:ph type="sldNum" sz="quarter" idx="12"/>
          </p:nvPr>
        </p:nvSpPr>
        <p:spPr/>
        <p:txBody>
          <a:bodyPr/>
          <a:lstStyle>
            <a:lvl1pPr>
              <a:defRPr/>
            </a:lvl1pPr>
          </a:lstStyle>
          <a:p>
            <a:pPr>
              <a:defRPr/>
            </a:pPr>
            <a:fld id="{7425C001-FEFD-4E3E-AD90-0614718228BB}" type="slidenum">
              <a:rPr lang="nl-BE"/>
              <a:pPr>
                <a:defRPr/>
              </a:pPr>
              <a:t>‹nr.›</a:t>
            </a:fld>
            <a:endParaRPr lang="nl-BE"/>
          </a:p>
        </p:txBody>
      </p:sp>
    </p:spTree>
    <p:extLst>
      <p:ext uri="{BB962C8B-B14F-4D97-AF65-F5344CB8AC3E}">
        <p14:creationId xmlns:p14="http://schemas.microsoft.com/office/powerpoint/2010/main" val="96479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7FE4CBD-5F0A-4B1B-93A8-EB0EBA917EAF}"/>
              </a:ext>
            </a:extLst>
          </p:cNvPr>
          <p:cNvSpPr/>
          <p:nvPr/>
        </p:nvSpPr>
        <p:spPr>
          <a:xfrm>
            <a:off x="0" y="6291263"/>
            <a:ext cx="12192000" cy="566737"/>
          </a:xfrm>
          <a:prstGeom prst="rect">
            <a:avLst/>
          </a:prstGeom>
          <a:solidFill>
            <a:srgbClr val="AB07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nl-BE" dirty="0"/>
          </a:p>
        </p:txBody>
      </p:sp>
      <p:pic>
        <p:nvPicPr>
          <p:cNvPr id="3" name="Afbeelding 7">
            <a:extLst>
              <a:ext uri="{FF2B5EF4-FFF2-40B4-BE49-F238E27FC236}">
                <a16:creationId xmlns:a16="http://schemas.microsoft.com/office/drawing/2014/main" id="{53FA0D4E-CA7E-46C8-A2CF-E8CBE6343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3025" y="6456363"/>
            <a:ext cx="167798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datum 1">
            <a:extLst>
              <a:ext uri="{FF2B5EF4-FFF2-40B4-BE49-F238E27FC236}">
                <a16:creationId xmlns:a16="http://schemas.microsoft.com/office/drawing/2014/main" id="{D3174D28-DB34-4393-8084-B8B6BD301313}"/>
              </a:ext>
            </a:extLst>
          </p:cNvPr>
          <p:cNvSpPr>
            <a:spLocks noGrp="1"/>
          </p:cNvSpPr>
          <p:nvPr>
            <p:ph type="dt" sz="half" idx="10"/>
          </p:nvPr>
        </p:nvSpPr>
        <p:spPr/>
        <p:txBody>
          <a:bodyPr/>
          <a:lstStyle>
            <a:lvl1pPr>
              <a:defRPr/>
            </a:lvl1pPr>
          </a:lstStyle>
          <a:p>
            <a:pPr>
              <a:defRPr/>
            </a:pPr>
            <a:fld id="{9D40145E-D70C-42B5-914B-085BFEC918E9}" type="datetimeFigureOut">
              <a:rPr lang="nl-BE"/>
              <a:pPr>
                <a:defRPr/>
              </a:pPr>
              <a:t>23/09/2020</a:t>
            </a:fld>
            <a:endParaRPr lang="nl-BE"/>
          </a:p>
        </p:txBody>
      </p:sp>
      <p:sp>
        <p:nvSpPr>
          <p:cNvPr id="5" name="Tijdelijke aanduiding voor voettekst 2">
            <a:extLst>
              <a:ext uri="{FF2B5EF4-FFF2-40B4-BE49-F238E27FC236}">
                <a16:creationId xmlns:a16="http://schemas.microsoft.com/office/drawing/2014/main" id="{2C5DCB44-7667-4CC2-8335-76D126D727C8}"/>
              </a:ext>
            </a:extLst>
          </p:cNvPr>
          <p:cNvSpPr>
            <a:spLocks noGrp="1"/>
          </p:cNvSpPr>
          <p:nvPr>
            <p:ph type="ftr" sz="quarter" idx="11"/>
          </p:nvPr>
        </p:nvSpPr>
        <p:spPr/>
        <p:txBody>
          <a:bodyPr/>
          <a:lstStyle>
            <a:lvl1pPr>
              <a:defRPr/>
            </a:lvl1pPr>
          </a:lstStyle>
          <a:p>
            <a:pPr>
              <a:defRPr/>
            </a:pPr>
            <a:endParaRPr lang="nl-BE"/>
          </a:p>
        </p:txBody>
      </p:sp>
      <p:sp>
        <p:nvSpPr>
          <p:cNvPr id="6" name="Tijdelijke aanduiding voor dianummer 3">
            <a:extLst>
              <a:ext uri="{FF2B5EF4-FFF2-40B4-BE49-F238E27FC236}">
                <a16:creationId xmlns:a16="http://schemas.microsoft.com/office/drawing/2014/main" id="{B0CAE18F-8B59-4D8B-B1F3-B741A67B1609}"/>
              </a:ext>
            </a:extLst>
          </p:cNvPr>
          <p:cNvSpPr>
            <a:spLocks noGrp="1"/>
          </p:cNvSpPr>
          <p:nvPr>
            <p:ph type="sldNum" sz="quarter" idx="12"/>
          </p:nvPr>
        </p:nvSpPr>
        <p:spPr/>
        <p:txBody>
          <a:bodyPr/>
          <a:lstStyle>
            <a:lvl1pPr>
              <a:defRPr/>
            </a:lvl1pPr>
          </a:lstStyle>
          <a:p>
            <a:pPr>
              <a:defRPr/>
            </a:pPr>
            <a:fld id="{C706DD1B-1044-4ACC-9A09-F50BF148D038}" type="slidenum">
              <a:rPr lang="nl-BE"/>
              <a:pPr>
                <a:defRPr/>
              </a:pPr>
              <a:t>‹nr.›</a:t>
            </a:fld>
            <a:endParaRPr lang="nl-BE"/>
          </a:p>
        </p:txBody>
      </p:sp>
    </p:spTree>
    <p:extLst>
      <p:ext uri="{BB962C8B-B14F-4D97-AF65-F5344CB8AC3E}">
        <p14:creationId xmlns:p14="http://schemas.microsoft.com/office/powerpoint/2010/main" val="217101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en foto rechts">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9C6B4A8-1DBF-4517-9631-E35D0F60695B}"/>
              </a:ext>
            </a:extLst>
          </p:cNvPr>
          <p:cNvSpPr/>
          <p:nvPr/>
        </p:nvSpPr>
        <p:spPr>
          <a:xfrm>
            <a:off x="0" y="6291263"/>
            <a:ext cx="12192000" cy="566737"/>
          </a:xfrm>
          <a:prstGeom prst="rect">
            <a:avLst/>
          </a:prstGeom>
          <a:solidFill>
            <a:srgbClr val="AB07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nl-BE" dirty="0"/>
          </a:p>
        </p:txBody>
      </p:sp>
      <p:pic>
        <p:nvPicPr>
          <p:cNvPr id="6" name="Afbeelding 7">
            <a:extLst>
              <a:ext uri="{FF2B5EF4-FFF2-40B4-BE49-F238E27FC236}">
                <a16:creationId xmlns:a16="http://schemas.microsoft.com/office/drawing/2014/main" id="{A4CD90A0-EF3E-42F5-A67D-027F4818E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3025" y="6456363"/>
            <a:ext cx="167798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jdelijke aanduiding voor afbeelding 10">
            <a:extLst>
              <a:ext uri="{FF2B5EF4-FFF2-40B4-BE49-F238E27FC236}">
                <a16:creationId xmlns:a16="http://schemas.microsoft.com/office/drawing/2014/main" id="{F844E727-A9A6-4707-BBA2-0121CDCBA134}"/>
              </a:ext>
            </a:extLst>
          </p:cNvPr>
          <p:cNvSpPr>
            <a:spLocks noGrp="1"/>
          </p:cNvSpPr>
          <p:nvPr>
            <p:ph type="pic" sz="quarter" idx="13"/>
          </p:nvPr>
        </p:nvSpPr>
        <p:spPr>
          <a:xfrm>
            <a:off x="6096000" y="0"/>
            <a:ext cx="6096000" cy="6196013"/>
          </a:xfrm>
        </p:spPr>
        <p:txBody>
          <a:bodyPr rtlCol="0" anchor="ctr">
            <a:normAutofit/>
          </a:bodyPr>
          <a:lstStyle>
            <a:lvl1pPr marL="0" indent="0" algn="ctr">
              <a:buNone/>
              <a:defRPr/>
            </a:lvl1pPr>
          </a:lstStyle>
          <a:p>
            <a:pPr lvl="0"/>
            <a:r>
              <a:rPr lang="nl-NL" noProof="0"/>
              <a:t>Klik op het pictogram als u een afbeelding wilt toevoegen</a:t>
            </a:r>
            <a:endParaRPr lang="nl-BE" noProof="0" dirty="0"/>
          </a:p>
        </p:txBody>
      </p:sp>
      <p:sp>
        <p:nvSpPr>
          <p:cNvPr id="19" name="Tijdelijke aanduiding voor tekst 3">
            <a:extLst>
              <a:ext uri="{FF2B5EF4-FFF2-40B4-BE49-F238E27FC236}">
                <a16:creationId xmlns:a16="http://schemas.microsoft.com/office/drawing/2014/main" id="{32BB4EAF-C62E-427F-9524-5ABB431A6498}"/>
              </a:ext>
            </a:extLst>
          </p:cNvPr>
          <p:cNvSpPr>
            <a:spLocks noGrp="1"/>
          </p:cNvSpPr>
          <p:nvPr>
            <p:ph type="body" sz="half" idx="14"/>
          </p:nvPr>
        </p:nvSpPr>
        <p:spPr>
          <a:xfrm>
            <a:off x="455740" y="1338236"/>
            <a:ext cx="5195252" cy="45307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 name="Titel 1">
            <a:extLst>
              <a:ext uri="{FF2B5EF4-FFF2-40B4-BE49-F238E27FC236}">
                <a16:creationId xmlns:a16="http://schemas.microsoft.com/office/drawing/2014/main" id="{E941A3DA-0B1E-48E6-A345-81334A8896BC}"/>
              </a:ext>
            </a:extLst>
          </p:cNvPr>
          <p:cNvSpPr>
            <a:spLocks noGrp="1"/>
          </p:cNvSpPr>
          <p:nvPr>
            <p:ph type="title"/>
          </p:nvPr>
        </p:nvSpPr>
        <p:spPr>
          <a:xfrm>
            <a:off x="455740" y="405582"/>
            <a:ext cx="5195252" cy="841850"/>
          </a:xfrm>
        </p:spPr>
        <p:txBody>
          <a:bodyPr>
            <a:normAutofit/>
          </a:bodyPr>
          <a:lstStyle>
            <a:lvl1pPr>
              <a:defRPr sz="3200"/>
            </a:lvl1pPr>
          </a:lstStyle>
          <a:p>
            <a:r>
              <a:rPr lang="nl-NL"/>
              <a:t>Klik om stijl te bewerken</a:t>
            </a:r>
            <a:endParaRPr lang="nl-BE" dirty="0"/>
          </a:p>
        </p:txBody>
      </p:sp>
      <p:sp>
        <p:nvSpPr>
          <p:cNvPr id="7" name="Tijdelijke aanduiding voor datum 4">
            <a:extLst>
              <a:ext uri="{FF2B5EF4-FFF2-40B4-BE49-F238E27FC236}">
                <a16:creationId xmlns:a16="http://schemas.microsoft.com/office/drawing/2014/main" id="{A938DAA9-8145-4FBF-838C-5149F4BC26C4}"/>
              </a:ext>
            </a:extLst>
          </p:cNvPr>
          <p:cNvSpPr>
            <a:spLocks noGrp="1"/>
          </p:cNvSpPr>
          <p:nvPr>
            <p:ph type="dt" sz="half" idx="15"/>
          </p:nvPr>
        </p:nvSpPr>
        <p:spPr/>
        <p:txBody>
          <a:bodyPr/>
          <a:lstStyle>
            <a:lvl1pPr>
              <a:defRPr/>
            </a:lvl1pPr>
          </a:lstStyle>
          <a:p>
            <a:pPr>
              <a:defRPr/>
            </a:pPr>
            <a:fld id="{9BE7C53A-23FB-4C6F-B67C-E973ECD0C81F}" type="datetimeFigureOut">
              <a:rPr lang="nl-BE"/>
              <a:pPr>
                <a:defRPr/>
              </a:pPr>
              <a:t>23/09/2020</a:t>
            </a:fld>
            <a:endParaRPr lang="nl-BE"/>
          </a:p>
        </p:txBody>
      </p:sp>
      <p:sp>
        <p:nvSpPr>
          <p:cNvPr id="8" name="Tijdelijke aanduiding voor voettekst 5">
            <a:extLst>
              <a:ext uri="{FF2B5EF4-FFF2-40B4-BE49-F238E27FC236}">
                <a16:creationId xmlns:a16="http://schemas.microsoft.com/office/drawing/2014/main" id="{32FF037F-1AAA-44B2-8364-0C94BEA63F44}"/>
              </a:ext>
            </a:extLst>
          </p:cNvPr>
          <p:cNvSpPr>
            <a:spLocks noGrp="1"/>
          </p:cNvSpPr>
          <p:nvPr>
            <p:ph type="ftr" sz="quarter" idx="16"/>
          </p:nvPr>
        </p:nvSpPr>
        <p:spPr/>
        <p:txBody>
          <a:bodyPr/>
          <a:lstStyle>
            <a:lvl1pPr>
              <a:defRPr/>
            </a:lvl1pPr>
          </a:lstStyle>
          <a:p>
            <a:pPr>
              <a:defRPr/>
            </a:pPr>
            <a:endParaRPr lang="nl-BE"/>
          </a:p>
        </p:txBody>
      </p:sp>
      <p:sp>
        <p:nvSpPr>
          <p:cNvPr id="9" name="Tijdelijke aanduiding voor dianummer 6">
            <a:extLst>
              <a:ext uri="{FF2B5EF4-FFF2-40B4-BE49-F238E27FC236}">
                <a16:creationId xmlns:a16="http://schemas.microsoft.com/office/drawing/2014/main" id="{03990601-3F57-46AE-B1E6-049BCAEB24AB}"/>
              </a:ext>
            </a:extLst>
          </p:cNvPr>
          <p:cNvSpPr>
            <a:spLocks noGrp="1"/>
          </p:cNvSpPr>
          <p:nvPr>
            <p:ph type="sldNum" sz="quarter" idx="17"/>
          </p:nvPr>
        </p:nvSpPr>
        <p:spPr/>
        <p:txBody>
          <a:bodyPr/>
          <a:lstStyle>
            <a:lvl1pPr>
              <a:defRPr/>
            </a:lvl1pPr>
          </a:lstStyle>
          <a:p>
            <a:pPr>
              <a:defRPr/>
            </a:pPr>
            <a:fld id="{50293E8D-B1C2-43B8-93EF-5C9F21DA7F07}" type="slidenum">
              <a:rPr lang="nl-BE"/>
              <a:pPr>
                <a:defRPr/>
              </a:pPr>
              <a:t>‹nr.›</a:t>
            </a:fld>
            <a:endParaRPr lang="nl-BE"/>
          </a:p>
        </p:txBody>
      </p:sp>
    </p:spTree>
    <p:extLst>
      <p:ext uri="{BB962C8B-B14F-4D97-AF65-F5344CB8AC3E}">
        <p14:creationId xmlns:p14="http://schemas.microsoft.com/office/powerpoint/2010/main" val="255395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72ED3112-04E9-44A9-A395-6F9482E5C04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a:t>Klik om de stijl te bewerken</a:t>
            </a:r>
            <a:endParaRPr lang="nl-BE" altLang="nl-BE"/>
          </a:p>
        </p:txBody>
      </p:sp>
      <p:sp>
        <p:nvSpPr>
          <p:cNvPr id="1027" name="Tijdelijke aanduiding voor tekst 2">
            <a:extLst>
              <a:ext uri="{FF2B5EF4-FFF2-40B4-BE49-F238E27FC236}">
                <a16:creationId xmlns:a16="http://schemas.microsoft.com/office/drawing/2014/main" id="{D46DF778-B0C3-4488-BCDE-CC7F68CFC4E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a:t>Tekststijl van het model bewerken</a:t>
            </a:r>
          </a:p>
          <a:p>
            <a:pPr lvl="1"/>
            <a:r>
              <a:rPr lang="nl-NL" altLang="nl-BE"/>
              <a:t>Tweede niveau</a:t>
            </a:r>
          </a:p>
          <a:p>
            <a:pPr lvl="2"/>
            <a:r>
              <a:rPr lang="nl-NL" altLang="nl-BE"/>
              <a:t>Derde niveau</a:t>
            </a:r>
          </a:p>
          <a:p>
            <a:pPr lvl="3"/>
            <a:r>
              <a:rPr lang="nl-NL" altLang="nl-BE"/>
              <a:t>Vierde niveau</a:t>
            </a:r>
          </a:p>
          <a:p>
            <a:pPr lvl="4"/>
            <a:r>
              <a:rPr lang="nl-NL" altLang="nl-BE"/>
              <a:t>Vijfde niveau</a:t>
            </a:r>
            <a:endParaRPr lang="nl-BE" altLang="nl-BE"/>
          </a:p>
        </p:txBody>
      </p:sp>
      <p:sp>
        <p:nvSpPr>
          <p:cNvPr id="4" name="Tijdelijke aanduiding voor datum 3">
            <a:extLst>
              <a:ext uri="{FF2B5EF4-FFF2-40B4-BE49-F238E27FC236}">
                <a16:creationId xmlns:a16="http://schemas.microsoft.com/office/drawing/2014/main" id="{3FD1B7F1-8A7D-4E2F-A70B-11581C3DD4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E797975-8549-47FE-B16B-3F9F8B5C8B42}" type="datetimeFigureOut">
              <a:rPr lang="nl-BE"/>
              <a:pPr>
                <a:defRPr/>
              </a:pPr>
              <a:t>23/09/2020</a:t>
            </a:fld>
            <a:endParaRPr lang="nl-BE"/>
          </a:p>
        </p:txBody>
      </p:sp>
      <p:sp>
        <p:nvSpPr>
          <p:cNvPr id="5" name="Tijdelijke aanduiding voor voettekst 4">
            <a:extLst>
              <a:ext uri="{FF2B5EF4-FFF2-40B4-BE49-F238E27FC236}">
                <a16:creationId xmlns:a16="http://schemas.microsoft.com/office/drawing/2014/main" id="{571E300D-61AB-4632-A7BE-8942002A10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BE"/>
          </a:p>
        </p:txBody>
      </p:sp>
      <p:sp>
        <p:nvSpPr>
          <p:cNvPr id="6" name="Tijdelijke aanduiding voor dianummer 5">
            <a:extLst>
              <a:ext uri="{FF2B5EF4-FFF2-40B4-BE49-F238E27FC236}">
                <a16:creationId xmlns:a16="http://schemas.microsoft.com/office/drawing/2014/main" id="{7379E974-0011-41CA-91DA-C8D0AAB5DC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7F701D2A-20E4-4B10-AF2A-B0AA8DFB31DE}" type="slidenum">
              <a:rPr lang="nl-BE"/>
              <a:pPr>
                <a:defRPr/>
              </a:pPr>
              <a:t>‹nr.›</a:t>
            </a:fld>
            <a:endParaRPr lang="nl-BE"/>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xStyles>
    <p:titleStyle>
      <a:lvl1pPr algn="l" rtl="0" eaLnBrk="1" fontAlgn="base" hangingPunct="1">
        <a:lnSpc>
          <a:spcPct val="90000"/>
        </a:lnSpc>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A6775-DF3C-4046-8012-80BAF88F2844}"/>
              </a:ext>
            </a:extLst>
          </p:cNvPr>
          <p:cNvSpPr>
            <a:spLocks noGrp="1"/>
          </p:cNvSpPr>
          <p:nvPr>
            <p:ph type="ctrTitle"/>
          </p:nvPr>
        </p:nvSpPr>
        <p:spPr/>
        <p:txBody>
          <a:bodyPr/>
          <a:lstStyle/>
          <a:p>
            <a:r>
              <a:rPr lang="nl-BE" dirty="0"/>
              <a:t>Nieuw busnetwerk Leuven vanaf 2022</a:t>
            </a:r>
          </a:p>
        </p:txBody>
      </p:sp>
    </p:spTree>
    <p:extLst>
      <p:ext uri="{BB962C8B-B14F-4D97-AF65-F5344CB8AC3E}">
        <p14:creationId xmlns:p14="http://schemas.microsoft.com/office/powerpoint/2010/main" val="157326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3B9ECCB-C5C4-4770-B98F-D1381ACBB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080" y="208552"/>
            <a:ext cx="4359079" cy="31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C9635FF7-1D48-492F-8FC7-6848F617A9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16626"/>
            <a:ext cx="4789650" cy="31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D02167AC-8D74-4DD2-919B-2106CFA352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7706" y="3726000"/>
            <a:ext cx="5100111" cy="31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9D10961D-8688-4C91-86BC-BF9B86CBF3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080" y="3726000"/>
            <a:ext cx="4808474" cy="31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087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980BB40-CD17-482F-B625-7E4A52D71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377" y="1346063"/>
            <a:ext cx="5062753" cy="326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F5C1AB0-8924-4365-B99E-1C40A54045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599" y="1452555"/>
            <a:ext cx="4591260" cy="326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843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C2028-14C5-4EE8-B79C-58BC397A671E}"/>
              </a:ext>
            </a:extLst>
          </p:cNvPr>
          <p:cNvSpPr>
            <a:spLocks noGrp="1"/>
          </p:cNvSpPr>
          <p:nvPr>
            <p:ph type="title"/>
          </p:nvPr>
        </p:nvSpPr>
        <p:spPr/>
        <p:txBody>
          <a:bodyPr/>
          <a:lstStyle/>
          <a:p>
            <a:r>
              <a:rPr lang="nl-BE" dirty="0"/>
              <a:t>Krachtlijnen nieuw net</a:t>
            </a:r>
          </a:p>
        </p:txBody>
      </p:sp>
      <p:sp>
        <p:nvSpPr>
          <p:cNvPr id="3" name="Tijdelijke aanduiding voor inhoud 2">
            <a:extLst>
              <a:ext uri="{FF2B5EF4-FFF2-40B4-BE49-F238E27FC236}">
                <a16:creationId xmlns:a16="http://schemas.microsoft.com/office/drawing/2014/main" id="{11996115-8B16-4750-9A41-193216C319FD}"/>
              </a:ext>
            </a:extLst>
          </p:cNvPr>
          <p:cNvSpPr>
            <a:spLocks noGrp="1"/>
          </p:cNvSpPr>
          <p:nvPr>
            <p:ph idx="1"/>
          </p:nvPr>
        </p:nvSpPr>
        <p:spPr>
          <a:xfrm>
            <a:off x="838200" y="1590493"/>
            <a:ext cx="10761617" cy="3975407"/>
          </a:xfrm>
        </p:spPr>
        <p:txBody>
          <a:bodyPr/>
          <a:lstStyle/>
          <a:p>
            <a:r>
              <a:rPr lang="nl-BE" sz="2400" dirty="0">
                <a:solidFill>
                  <a:srgbClr val="AB072A"/>
                </a:solidFill>
                <a:latin typeface="+mj-lt"/>
              </a:rPr>
              <a:t>17% </a:t>
            </a:r>
            <a:r>
              <a:rPr lang="nl-BE" sz="2400" dirty="0">
                <a:latin typeface="+mj-lt"/>
              </a:rPr>
              <a:t>meer opstappers per dag</a:t>
            </a:r>
          </a:p>
          <a:p>
            <a:r>
              <a:rPr lang="nl-BE" sz="2400" dirty="0">
                <a:latin typeface="+mj-lt"/>
              </a:rPr>
              <a:t>Bipolair model: </a:t>
            </a:r>
            <a:r>
              <a:rPr lang="nl-BE" sz="2400" dirty="0">
                <a:solidFill>
                  <a:srgbClr val="AB072A"/>
                </a:solidFill>
                <a:latin typeface="+mj-lt"/>
              </a:rPr>
              <a:t>Gasthuisberg en station </a:t>
            </a:r>
            <a:r>
              <a:rPr lang="nl-BE" sz="2400" dirty="0">
                <a:latin typeface="+mj-lt"/>
              </a:rPr>
              <a:t>als overstappunten</a:t>
            </a:r>
          </a:p>
          <a:p>
            <a:r>
              <a:rPr lang="nl-BE" sz="2400" dirty="0">
                <a:latin typeface="+mj-lt"/>
              </a:rPr>
              <a:t>Enkel</a:t>
            </a:r>
            <a:r>
              <a:rPr lang="nl-BE" sz="2400" dirty="0">
                <a:solidFill>
                  <a:srgbClr val="AB072A"/>
                </a:solidFill>
                <a:latin typeface="+mj-lt"/>
              </a:rPr>
              <a:t> stadslijnen </a:t>
            </a:r>
            <a:r>
              <a:rPr lang="nl-BE" sz="2400" dirty="0">
                <a:latin typeface="+mj-lt"/>
              </a:rPr>
              <a:t>+ 2 sterkste streeklijnen door het </a:t>
            </a:r>
            <a:r>
              <a:rPr lang="nl-BE" sz="2400" dirty="0">
                <a:solidFill>
                  <a:srgbClr val="AB072A"/>
                </a:solidFill>
                <a:latin typeface="+mj-lt"/>
              </a:rPr>
              <a:t>centrum</a:t>
            </a:r>
            <a:r>
              <a:rPr lang="nl-BE" sz="2400" dirty="0">
                <a:latin typeface="+mj-lt"/>
              </a:rPr>
              <a:t> </a:t>
            </a:r>
          </a:p>
          <a:p>
            <a:pPr lvl="1"/>
            <a:r>
              <a:rPr lang="nl-BE" sz="2000" dirty="0">
                <a:latin typeface="+mj-lt"/>
              </a:rPr>
              <a:t>Andere streeklijnen + </a:t>
            </a:r>
            <a:r>
              <a:rPr lang="nl-BE" sz="2000" dirty="0" err="1">
                <a:latin typeface="+mj-lt"/>
              </a:rPr>
              <a:t>stadsregionale</a:t>
            </a:r>
            <a:r>
              <a:rPr lang="nl-BE" sz="2000" dirty="0">
                <a:latin typeface="+mj-lt"/>
              </a:rPr>
              <a:t> lijnen via de Ring</a:t>
            </a:r>
          </a:p>
          <a:p>
            <a:r>
              <a:rPr lang="nl-BE" sz="2400" dirty="0">
                <a:latin typeface="+mj-lt"/>
              </a:rPr>
              <a:t>Minder bussen in het centrum</a:t>
            </a:r>
          </a:p>
          <a:p>
            <a:pPr lvl="1"/>
            <a:r>
              <a:rPr lang="nl-BE" dirty="0">
                <a:latin typeface="+mj-lt"/>
              </a:rPr>
              <a:t>-27% Bondgenotenlaan</a:t>
            </a:r>
          </a:p>
          <a:p>
            <a:pPr lvl="1"/>
            <a:r>
              <a:rPr lang="nl-BE" dirty="0">
                <a:latin typeface="+mj-lt"/>
              </a:rPr>
              <a:t>-11% </a:t>
            </a:r>
            <a:r>
              <a:rPr lang="nl-BE" dirty="0" err="1">
                <a:latin typeface="+mj-lt"/>
              </a:rPr>
              <a:t>Bruul</a:t>
            </a:r>
            <a:endParaRPr lang="nl-BE" dirty="0">
              <a:latin typeface="+mj-lt"/>
            </a:endParaRPr>
          </a:p>
          <a:p>
            <a:r>
              <a:rPr lang="nl-BE" sz="2400" dirty="0">
                <a:latin typeface="+mj-lt"/>
              </a:rPr>
              <a:t>Uitbreiding amplitude stadslijnen (week 5u-24u, zaterdag 7u-1u) en hogere frequenties daluren</a:t>
            </a:r>
          </a:p>
          <a:p>
            <a:r>
              <a:rPr lang="nl-BE" sz="2400" dirty="0">
                <a:solidFill>
                  <a:srgbClr val="AB072A"/>
                </a:solidFill>
                <a:latin typeface="+mj-lt"/>
              </a:rPr>
              <a:t>Bediening Vaartkom, Sint-</a:t>
            </a:r>
            <a:r>
              <a:rPr lang="nl-BE" sz="2400" dirty="0" err="1">
                <a:solidFill>
                  <a:srgbClr val="AB072A"/>
                </a:solidFill>
                <a:latin typeface="+mj-lt"/>
              </a:rPr>
              <a:t>Maartensdal</a:t>
            </a:r>
            <a:r>
              <a:rPr lang="nl-BE" sz="2400" dirty="0">
                <a:solidFill>
                  <a:srgbClr val="AB072A"/>
                </a:solidFill>
                <a:latin typeface="+mj-lt"/>
              </a:rPr>
              <a:t>, Wetenschapspark, Haasrode Research</a:t>
            </a:r>
          </a:p>
          <a:p>
            <a:endParaRPr lang="nl-BE" sz="2400" dirty="0">
              <a:latin typeface="+mj-lt"/>
            </a:endParaRPr>
          </a:p>
          <a:p>
            <a:endParaRPr lang="nl-BE" dirty="0"/>
          </a:p>
        </p:txBody>
      </p:sp>
    </p:spTree>
    <p:extLst>
      <p:ext uri="{BB962C8B-B14F-4D97-AF65-F5344CB8AC3E}">
        <p14:creationId xmlns:p14="http://schemas.microsoft.com/office/powerpoint/2010/main" val="827945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18A0930-680C-4B48-8CCE-E8209948306D}"/>
              </a:ext>
            </a:extLst>
          </p:cNvPr>
          <p:cNvPicPr>
            <a:picLocks noChangeAspect="1"/>
          </p:cNvPicPr>
          <p:nvPr/>
        </p:nvPicPr>
        <p:blipFill rotWithShape="1">
          <a:blip r:embed="rId3"/>
          <a:srcRect l="20357" r="20032"/>
          <a:stretch/>
        </p:blipFill>
        <p:spPr>
          <a:xfrm>
            <a:off x="2066306" y="188685"/>
            <a:ext cx="7267699" cy="6480629"/>
          </a:xfrm>
          <a:prstGeom prst="rect">
            <a:avLst/>
          </a:prstGeom>
        </p:spPr>
      </p:pic>
    </p:spTree>
    <p:extLst>
      <p:ext uri="{BB962C8B-B14F-4D97-AF65-F5344CB8AC3E}">
        <p14:creationId xmlns:p14="http://schemas.microsoft.com/office/powerpoint/2010/main" val="1925471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C2028-14C5-4EE8-B79C-58BC397A671E}"/>
              </a:ext>
            </a:extLst>
          </p:cNvPr>
          <p:cNvSpPr>
            <a:spLocks noGrp="1"/>
          </p:cNvSpPr>
          <p:nvPr>
            <p:ph type="title"/>
          </p:nvPr>
        </p:nvSpPr>
        <p:spPr/>
        <p:txBody>
          <a:bodyPr/>
          <a:lstStyle/>
          <a:p>
            <a:r>
              <a:rPr lang="nl-BE" dirty="0"/>
              <a:t>Later en vaker</a:t>
            </a:r>
          </a:p>
        </p:txBody>
      </p:sp>
      <p:sp>
        <p:nvSpPr>
          <p:cNvPr id="3" name="Tijdelijke aanduiding voor inhoud 2">
            <a:extLst>
              <a:ext uri="{FF2B5EF4-FFF2-40B4-BE49-F238E27FC236}">
                <a16:creationId xmlns:a16="http://schemas.microsoft.com/office/drawing/2014/main" id="{11996115-8B16-4750-9A41-193216C319FD}"/>
              </a:ext>
            </a:extLst>
          </p:cNvPr>
          <p:cNvSpPr>
            <a:spLocks noGrp="1"/>
          </p:cNvSpPr>
          <p:nvPr>
            <p:ph idx="1"/>
          </p:nvPr>
        </p:nvSpPr>
        <p:spPr>
          <a:xfrm>
            <a:off x="838200" y="1590493"/>
            <a:ext cx="11353800" cy="3975407"/>
          </a:xfrm>
        </p:spPr>
        <p:txBody>
          <a:bodyPr/>
          <a:lstStyle/>
          <a:p>
            <a:r>
              <a:rPr lang="nl-BE" sz="2400" dirty="0">
                <a:latin typeface="+mj-lt"/>
              </a:rPr>
              <a:t>Uitbreiding amplitude stadslijnen(week 5u-24u, zaterdag 7u-1u) </a:t>
            </a:r>
          </a:p>
          <a:p>
            <a:pPr marL="0" indent="0">
              <a:buNone/>
            </a:pPr>
            <a:r>
              <a:rPr lang="nl-BE" sz="2400" dirty="0">
                <a:latin typeface="+mj-lt"/>
              </a:rPr>
              <a:t>	Centrum ook ‘s avonds bereikbaar: vraag van inwoners </a:t>
            </a:r>
            <a:r>
              <a:rPr lang="nl-BE" sz="2400" dirty="0" err="1">
                <a:latin typeface="+mj-lt"/>
              </a:rPr>
              <a:t>Wijgmaal</a:t>
            </a:r>
            <a:endParaRPr lang="nl-BE" sz="2400" dirty="0">
              <a:latin typeface="+mj-lt"/>
            </a:endParaRPr>
          </a:p>
          <a:p>
            <a:pPr marL="0" indent="0">
              <a:buNone/>
            </a:pPr>
            <a:endParaRPr lang="nl-BE" sz="2400" dirty="0">
              <a:latin typeface="+mj-lt"/>
            </a:endParaRPr>
          </a:p>
          <a:p>
            <a:pPr>
              <a:lnSpc>
                <a:spcPct val="150000"/>
              </a:lnSpc>
            </a:pPr>
            <a:r>
              <a:rPr lang="nl-BE" sz="2400" dirty="0">
                <a:latin typeface="+mj-lt"/>
              </a:rPr>
              <a:t>Hogere frequenties daluren</a:t>
            </a:r>
          </a:p>
          <a:p>
            <a:pPr marL="914400" lvl="2" indent="0">
              <a:buNone/>
            </a:pPr>
            <a:r>
              <a:rPr lang="nl-BE" sz="2400" dirty="0">
                <a:latin typeface="+mj-lt"/>
              </a:rPr>
              <a:t>Versterking </a:t>
            </a:r>
            <a:r>
              <a:rPr lang="nl-BE" sz="2400">
                <a:latin typeface="+mj-lt"/>
              </a:rPr>
              <a:t>op zondag: vraag </a:t>
            </a:r>
            <a:r>
              <a:rPr lang="nl-BE" sz="2400" dirty="0">
                <a:latin typeface="+mj-lt"/>
              </a:rPr>
              <a:t>van inwoners Kessel-Lo</a:t>
            </a:r>
          </a:p>
          <a:p>
            <a:pPr marL="914400" lvl="2" indent="0">
              <a:buNone/>
            </a:pPr>
            <a:endParaRPr lang="nl-BE" sz="2400" dirty="0">
              <a:latin typeface="+mj-lt"/>
            </a:endParaRPr>
          </a:p>
          <a:p>
            <a:pPr>
              <a:lnSpc>
                <a:spcPct val="150000"/>
              </a:lnSpc>
            </a:pPr>
            <a:r>
              <a:rPr lang="nl-BE" sz="2400" dirty="0">
                <a:latin typeface="+mj-lt"/>
              </a:rPr>
              <a:t>Bediening Vaartkom, Sint-</a:t>
            </a:r>
            <a:r>
              <a:rPr lang="nl-BE" sz="2400" dirty="0" err="1">
                <a:latin typeface="+mj-lt"/>
              </a:rPr>
              <a:t>Maartensdal</a:t>
            </a:r>
            <a:r>
              <a:rPr lang="nl-BE" sz="2400" dirty="0">
                <a:latin typeface="+mj-lt"/>
              </a:rPr>
              <a:t>, Wetenschapspark, Haasrode Research</a:t>
            </a:r>
          </a:p>
          <a:p>
            <a:endParaRPr lang="nl-BE" sz="2400" dirty="0">
              <a:latin typeface="+mj-lt"/>
            </a:endParaRPr>
          </a:p>
          <a:p>
            <a:endParaRPr lang="nl-BE" dirty="0"/>
          </a:p>
        </p:txBody>
      </p:sp>
    </p:spTree>
    <p:extLst>
      <p:ext uri="{BB962C8B-B14F-4D97-AF65-F5344CB8AC3E}">
        <p14:creationId xmlns:p14="http://schemas.microsoft.com/office/powerpoint/2010/main" val="364467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DEA99-7EF8-4FAC-876B-078BA7C47D3F}"/>
              </a:ext>
            </a:extLst>
          </p:cNvPr>
          <p:cNvSpPr>
            <a:spLocks noGrp="1"/>
          </p:cNvSpPr>
          <p:nvPr>
            <p:ph type="title"/>
          </p:nvPr>
        </p:nvSpPr>
        <p:spPr/>
        <p:txBody>
          <a:bodyPr/>
          <a:lstStyle/>
          <a:p>
            <a:r>
              <a:rPr lang="nl-BE" dirty="0"/>
              <a:t>Volgende stappen?</a:t>
            </a:r>
          </a:p>
        </p:txBody>
      </p:sp>
      <p:sp>
        <p:nvSpPr>
          <p:cNvPr id="3" name="Tijdelijke aanduiding voor inhoud 2">
            <a:extLst>
              <a:ext uri="{FF2B5EF4-FFF2-40B4-BE49-F238E27FC236}">
                <a16:creationId xmlns:a16="http://schemas.microsoft.com/office/drawing/2014/main" id="{54CFF9EE-12A2-45BA-95C2-DF1D37B66140}"/>
              </a:ext>
            </a:extLst>
          </p:cNvPr>
          <p:cNvSpPr>
            <a:spLocks noGrp="1"/>
          </p:cNvSpPr>
          <p:nvPr>
            <p:ph idx="1"/>
          </p:nvPr>
        </p:nvSpPr>
        <p:spPr/>
        <p:txBody>
          <a:bodyPr/>
          <a:lstStyle/>
          <a:p>
            <a:r>
              <a:rPr lang="nl-BE" dirty="0"/>
              <a:t>Goedgekeurd op college op 11 september</a:t>
            </a:r>
          </a:p>
          <a:p>
            <a:r>
              <a:rPr lang="nl-BE" dirty="0"/>
              <a:t>Gemeenteraad op 28 september</a:t>
            </a:r>
          </a:p>
          <a:p>
            <a:r>
              <a:rPr lang="nl-BE" dirty="0"/>
              <a:t>Goedkeuring vervoerregioraad op 13 oktober</a:t>
            </a:r>
          </a:p>
          <a:p>
            <a:r>
              <a:rPr lang="nl-BE" dirty="0"/>
              <a:t>Vertaling net in ‘de praktijk’ (haltes, dienstregelingen)</a:t>
            </a:r>
          </a:p>
          <a:p>
            <a:r>
              <a:rPr lang="nl-BE" dirty="0"/>
              <a:t>Start op 1 januari 2022</a:t>
            </a:r>
          </a:p>
          <a:p>
            <a:pPr lvl="1"/>
            <a:r>
              <a:rPr lang="nl-BE" dirty="0"/>
              <a:t>Grote infocampagne najaar 2021</a:t>
            </a:r>
          </a:p>
        </p:txBody>
      </p:sp>
    </p:spTree>
    <p:extLst>
      <p:ext uri="{BB962C8B-B14F-4D97-AF65-F5344CB8AC3E}">
        <p14:creationId xmlns:p14="http://schemas.microsoft.com/office/powerpoint/2010/main" val="188852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32819-4848-4671-A802-DB6FFBC940FC}"/>
              </a:ext>
            </a:extLst>
          </p:cNvPr>
          <p:cNvSpPr>
            <a:spLocks noGrp="1"/>
          </p:cNvSpPr>
          <p:nvPr>
            <p:ph type="title"/>
          </p:nvPr>
        </p:nvSpPr>
        <p:spPr/>
        <p:txBody>
          <a:bodyPr/>
          <a:lstStyle/>
          <a:p>
            <a:r>
              <a:rPr lang="nl-BE" dirty="0">
                <a:solidFill>
                  <a:srgbClr val="AB072A"/>
                </a:solidFill>
              </a:rPr>
              <a:t>Conclusies</a:t>
            </a:r>
            <a:r>
              <a:rPr lang="nl-BE" dirty="0"/>
              <a:t> </a:t>
            </a:r>
          </a:p>
        </p:txBody>
      </p:sp>
      <p:sp>
        <p:nvSpPr>
          <p:cNvPr id="3" name="Tijdelijke aanduiding voor inhoud 2">
            <a:extLst>
              <a:ext uri="{FF2B5EF4-FFF2-40B4-BE49-F238E27FC236}">
                <a16:creationId xmlns:a16="http://schemas.microsoft.com/office/drawing/2014/main" id="{33EAED5C-4180-4025-855B-1612937AD07E}"/>
              </a:ext>
            </a:extLst>
          </p:cNvPr>
          <p:cNvSpPr>
            <a:spLocks noGrp="1"/>
          </p:cNvSpPr>
          <p:nvPr>
            <p:ph idx="1"/>
          </p:nvPr>
        </p:nvSpPr>
        <p:spPr/>
        <p:txBody>
          <a:bodyPr/>
          <a:lstStyle/>
          <a:p>
            <a:r>
              <a:rPr lang="nl-BE" dirty="0">
                <a:solidFill>
                  <a:srgbClr val="AB072A"/>
                </a:solidFill>
                <a:latin typeface="+mj-lt"/>
              </a:rPr>
              <a:t>Aantrekkelijk net voor Leuven </a:t>
            </a:r>
          </a:p>
          <a:p>
            <a:pPr lvl="1"/>
            <a:r>
              <a:rPr lang="nl-BE" dirty="0">
                <a:latin typeface="+mj-lt"/>
              </a:rPr>
              <a:t>Betere bediening attractiepolen </a:t>
            </a:r>
          </a:p>
          <a:p>
            <a:pPr lvl="1"/>
            <a:r>
              <a:rPr lang="nl-BE" dirty="0">
                <a:latin typeface="+mj-lt"/>
              </a:rPr>
              <a:t>Onze stad als uitgaansstad (latere bediening ‘s avonds)</a:t>
            </a:r>
          </a:p>
          <a:p>
            <a:pPr lvl="1"/>
            <a:r>
              <a:rPr lang="nl-BE" dirty="0">
                <a:latin typeface="+mj-lt"/>
              </a:rPr>
              <a:t>Onze stad als handelsstad (meer aanbod op zaterdag)</a:t>
            </a:r>
          </a:p>
          <a:p>
            <a:pPr marL="457200" lvl="1" indent="0">
              <a:buNone/>
            </a:pPr>
            <a:endParaRPr lang="nl-BE" dirty="0">
              <a:latin typeface="+mj-lt"/>
            </a:endParaRPr>
          </a:p>
          <a:p>
            <a:r>
              <a:rPr lang="nl-BE" dirty="0">
                <a:solidFill>
                  <a:srgbClr val="AB072A"/>
                </a:solidFill>
                <a:latin typeface="+mj-lt"/>
              </a:rPr>
              <a:t>Leefbare, groene stad</a:t>
            </a:r>
          </a:p>
          <a:p>
            <a:pPr lvl="1"/>
            <a:r>
              <a:rPr lang="nl-BE" dirty="0">
                <a:latin typeface="+mj-lt"/>
              </a:rPr>
              <a:t>Minder bussen door centrum</a:t>
            </a:r>
          </a:p>
          <a:p>
            <a:pPr lvl="1"/>
            <a:r>
              <a:rPr lang="nl-BE" dirty="0">
                <a:latin typeface="+mj-lt"/>
              </a:rPr>
              <a:t>Propere bussen – hybride &amp; elektrisch en op termijn volledig elektrisch</a:t>
            </a:r>
          </a:p>
          <a:p>
            <a:endParaRPr lang="nl-BE" dirty="0"/>
          </a:p>
        </p:txBody>
      </p:sp>
    </p:spTree>
    <p:extLst>
      <p:ext uri="{BB962C8B-B14F-4D97-AF65-F5344CB8AC3E}">
        <p14:creationId xmlns:p14="http://schemas.microsoft.com/office/powerpoint/2010/main" val="2261731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D35F37F-B5FF-4E5F-8BCA-C2989BD5FB5B}"/>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a:noFill/>
        </p:spPr>
      </p:pic>
    </p:spTree>
    <p:extLst>
      <p:ext uri="{BB962C8B-B14F-4D97-AF65-F5344CB8AC3E}">
        <p14:creationId xmlns:p14="http://schemas.microsoft.com/office/powerpoint/2010/main" val="365110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7F9A1-9C5C-40B8-8268-159A3665F821}"/>
              </a:ext>
            </a:extLst>
          </p:cNvPr>
          <p:cNvSpPr>
            <a:spLocks noGrp="1"/>
          </p:cNvSpPr>
          <p:nvPr>
            <p:ph type="title"/>
          </p:nvPr>
        </p:nvSpPr>
        <p:spPr/>
        <p:txBody>
          <a:bodyPr/>
          <a:lstStyle/>
          <a:p>
            <a:r>
              <a:rPr lang="nl-BE" dirty="0"/>
              <a:t>Uitdagingen &amp; ambities</a:t>
            </a:r>
          </a:p>
        </p:txBody>
      </p:sp>
    </p:spTree>
    <p:extLst>
      <p:ext uri="{BB962C8B-B14F-4D97-AF65-F5344CB8AC3E}">
        <p14:creationId xmlns:p14="http://schemas.microsoft.com/office/powerpoint/2010/main" val="296174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Afbeelding 3" descr="CURVE_A4_boven_WI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8314" y="4763"/>
            <a:ext cx="8786812" cy="423863"/>
          </a:xfrm>
          <a:prstGeom prst="rect">
            <a:avLst/>
          </a:prstGeom>
          <a:noFill/>
          <a:ln w="9525">
            <a:noFill/>
            <a:miter lim="800000"/>
            <a:headEnd/>
            <a:tailEnd/>
          </a:ln>
        </p:spPr>
      </p:pic>
      <p:sp>
        <p:nvSpPr>
          <p:cNvPr id="14" name="Tekstvak 13"/>
          <p:cNvSpPr txBox="1"/>
          <p:nvPr/>
        </p:nvSpPr>
        <p:spPr>
          <a:xfrm>
            <a:off x="264447" y="1137445"/>
            <a:ext cx="5082353" cy="1477328"/>
          </a:xfrm>
          <a:prstGeom prst="rect">
            <a:avLst/>
          </a:prstGeom>
          <a:noFill/>
        </p:spPr>
        <p:txBody>
          <a:bodyPr wrap="none" rtlCol="0">
            <a:spAutoFit/>
          </a:bodyPr>
          <a:lstStyle/>
          <a:p>
            <a:pPr marL="285744" indent="-285744">
              <a:buFont typeface="Wingdings" panose="05000000000000000000" pitchFamily="2" charset="2"/>
              <a:buChar char="q"/>
            </a:pPr>
            <a:r>
              <a:rPr lang="nl-BE" b="1" dirty="0"/>
              <a:t>Inwoners</a:t>
            </a:r>
            <a:r>
              <a:rPr lang="nl-BE" dirty="0"/>
              <a:t>: 100.447 (2017) </a:t>
            </a:r>
            <a:r>
              <a:rPr lang="nl-BE" dirty="0">
                <a:sym typeface="Symbol" panose="05050102010706020507" pitchFamily="18" charset="2"/>
              </a:rPr>
              <a:t> 110.000 (2030)</a:t>
            </a:r>
          </a:p>
          <a:p>
            <a:endParaRPr lang="nl-BE" dirty="0">
              <a:sym typeface="Symbol" panose="05050102010706020507" pitchFamily="18" charset="2"/>
            </a:endParaRPr>
          </a:p>
          <a:p>
            <a:pPr marL="285744" indent="-285744">
              <a:buFont typeface="Wingdings" panose="05000000000000000000" pitchFamily="2" charset="2"/>
              <a:buChar char="q"/>
            </a:pPr>
            <a:r>
              <a:rPr lang="nl-BE" b="1" dirty="0">
                <a:sym typeface="Symbol" panose="05050102010706020507" pitchFamily="18" charset="2"/>
              </a:rPr>
              <a:t>Studenten</a:t>
            </a:r>
            <a:r>
              <a:rPr lang="nl-BE" dirty="0">
                <a:sym typeface="Symbol" panose="05050102010706020507" pitchFamily="18" charset="2"/>
              </a:rPr>
              <a:t>: 52.000 (2017)  70.000 (2030)</a:t>
            </a:r>
          </a:p>
          <a:p>
            <a:endParaRPr lang="nl-BE" dirty="0">
              <a:sym typeface="Symbol" panose="05050102010706020507" pitchFamily="18" charset="2"/>
            </a:endParaRPr>
          </a:p>
          <a:p>
            <a:pPr marL="285744" indent="-285744">
              <a:buFont typeface="Wingdings" panose="05000000000000000000" pitchFamily="2" charset="2"/>
              <a:buChar char="q"/>
            </a:pPr>
            <a:r>
              <a:rPr lang="nl-BE" b="1" dirty="0">
                <a:sym typeface="Symbol" panose="05050102010706020507" pitchFamily="18" charset="2"/>
              </a:rPr>
              <a:t>Jobs</a:t>
            </a:r>
            <a:r>
              <a:rPr lang="nl-BE" dirty="0">
                <a:sym typeface="Symbol" panose="05050102010706020507" pitchFamily="18" charset="2"/>
              </a:rPr>
              <a:t>: + 2030 (2014)</a:t>
            </a:r>
            <a:endParaRPr lang="nl-BE" dirty="0"/>
          </a:p>
        </p:txBody>
      </p:sp>
      <p:sp>
        <p:nvSpPr>
          <p:cNvPr id="11" name="Rechthoek 10"/>
          <p:cNvSpPr/>
          <p:nvPr/>
        </p:nvSpPr>
        <p:spPr>
          <a:xfrm>
            <a:off x="0" y="188641"/>
            <a:ext cx="12192000" cy="647700"/>
          </a:xfrm>
          <a:prstGeom prst="rect">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2" name="Tekstvak 2"/>
          <p:cNvSpPr txBox="1">
            <a:spLocks noChangeArrowheads="1"/>
          </p:cNvSpPr>
          <p:nvPr/>
        </p:nvSpPr>
        <p:spPr bwMode="auto">
          <a:xfrm>
            <a:off x="120569" y="216695"/>
            <a:ext cx="4097597" cy="584775"/>
          </a:xfrm>
          <a:prstGeom prst="rect">
            <a:avLst/>
          </a:prstGeom>
          <a:noFill/>
          <a:ln w="9525">
            <a:noFill/>
            <a:miter lim="800000"/>
            <a:headEnd/>
            <a:tailEnd/>
          </a:ln>
        </p:spPr>
        <p:txBody>
          <a:bodyPr wrap="none">
            <a:spAutoFit/>
          </a:bodyPr>
          <a:lstStyle/>
          <a:p>
            <a:pPr eaLnBrk="1" hangingPunct="1"/>
            <a:r>
              <a:rPr lang="nl-BE" sz="3200" b="1" dirty="0">
                <a:solidFill>
                  <a:schemeClr val="bg1"/>
                </a:solidFill>
              </a:rPr>
              <a:t>Uitdagingen Leuven</a:t>
            </a:r>
          </a:p>
        </p:txBody>
      </p:sp>
      <p:pic>
        <p:nvPicPr>
          <p:cNvPr id="17" name="Afbeelding 16">
            <a:extLst>
              <a:ext uri="{FF2B5EF4-FFF2-40B4-BE49-F238E27FC236}">
                <a16:creationId xmlns:a16="http://schemas.microsoft.com/office/drawing/2014/main" id="{FAF7B6B0-D585-4C10-8E98-5D1FCFA25391}"/>
              </a:ext>
            </a:extLst>
          </p:cNvPr>
          <p:cNvPicPr>
            <a:picLocks noChangeAspect="1"/>
          </p:cNvPicPr>
          <p:nvPr/>
        </p:nvPicPr>
        <p:blipFill>
          <a:blip r:embed="rId4"/>
          <a:stretch>
            <a:fillRect/>
          </a:stretch>
        </p:blipFill>
        <p:spPr>
          <a:xfrm>
            <a:off x="5702276" y="1020219"/>
            <a:ext cx="6489724" cy="4992555"/>
          </a:xfrm>
          <a:prstGeom prst="rect">
            <a:avLst/>
          </a:prstGeom>
        </p:spPr>
      </p:pic>
      <p:pic>
        <p:nvPicPr>
          <p:cNvPr id="15" name="Afbeelding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866" y="2915877"/>
            <a:ext cx="4974934" cy="3299438"/>
          </a:xfrm>
          <a:prstGeom prst="rect">
            <a:avLst/>
          </a:prstGeom>
        </p:spPr>
      </p:pic>
    </p:spTree>
    <p:extLst>
      <p:ext uri="{BB962C8B-B14F-4D97-AF65-F5344CB8AC3E}">
        <p14:creationId xmlns:p14="http://schemas.microsoft.com/office/powerpoint/2010/main" val="394422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838200" y="365125"/>
            <a:ext cx="10515600" cy="1325600"/>
          </a:xfrm>
          <a:prstGeom prst="rect">
            <a:avLst/>
          </a:prstGeom>
          <a:noFill/>
          <a:ln>
            <a:noFill/>
          </a:ln>
        </p:spPr>
        <p:txBody>
          <a:bodyPr vert="horz" wrap="square" lIns="121900" tIns="60933" rIns="121900" bIns="60933" numCol="1" rtlCol="0" anchor="ctr" anchorCtr="0" compatLnSpc="1">
            <a:prstTxWarp prst="textNoShape">
              <a:avLst/>
            </a:prstTxWarp>
            <a:noAutofit/>
          </a:bodyPr>
          <a:lstStyle/>
          <a:p>
            <a:pPr>
              <a:spcBef>
                <a:spcPts val="0"/>
              </a:spcBef>
              <a:buClr>
                <a:schemeClr val="dk1"/>
              </a:buClr>
              <a:buSzPct val="25000"/>
            </a:pPr>
            <a:endParaRPr sz="5867">
              <a:solidFill>
                <a:schemeClr val="dk1"/>
              </a:solidFill>
              <a:latin typeface="Calibri"/>
              <a:ea typeface="Calibri"/>
              <a:cs typeface="Calibri"/>
              <a:sym typeface="Calibri"/>
            </a:endParaRPr>
          </a:p>
        </p:txBody>
      </p:sp>
      <p:sp>
        <p:nvSpPr>
          <p:cNvPr id="620" name="Shape 620"/>
          <p:cNvSpPr txBox="1">
            <a:spLocks noGrp="1"/>
          </p:cNvSpPr>
          <p:nvPr>
            <p:ph type="body" idx="1"/>
          </p:nvPr>
        </p:nvSpPr>
        <p:spPr>
          <a:xfrm>
            <a:off x="838200" y="1825624"/>
            <a:ext cx="10515600" cy="4351200"/>
          </a:xfrm>
          <a:prstGeom prst="rect">
            <a:avLst/>
          </a:prstGeom>
          <a:noFill/>
          <a:ln>
            <a:noFill/>
          </a:ln>
        </p:spPr>
        <p:txBody>
          <a:bodyPr vert="horz" wrap="square" lIns="121900" tIns="60933" rIns="121900" bIns="60933" numCol="1" rtlCol="0" anchor="t" anchorCtr="0" compatLnSpc="1">
            <a:prstTxWarp prst="textNoShape">
              <a:avLst/>
            </a:prstTxWarp>
            <a:noAutofit/>
          </a:bodyPr>
          <a:lstStyle/>
          <a:p>
            <a:pPr marL="304784" indent="-304784">
              <a:spcBef>
                <a:spcPts val="0"/>
              </a:spcBef>
              <a:buClr>
                <a:schemeClr val="dk1"/>
              </a:buClr>
              <a:buSzPct val="100000"/>
              <a:buNone/>
            </a:pPr>
            <a:endParaRPr sz="3733">
              <a:solidFill>
                <a:schemeClr val="dk1"/>
              </a:solidFill>
              <a:latin typeface="Calibri"/>
              <a:ea typeface="Calibri"/>
              <a:cs typeface="Calibri"/>
              <a:sym typeface="Calibri"/>
            </a:endParaRPr>
          </a:p>
        </p:txBody>
      </p:sp>
      <p:pic>
        <p:nvPicPr>
          <p:cNvPr id="621" name="Shape 621" descr="Afbeeldingsresultaat voor leuven 203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622" name="Shape 622" descr="vlag.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 y="0"/>
            <a:ext cx="12192003" cy="6857997"/>
          </a:xfrm>
          <a:prstGeom prst="rect">
            <a:avLst/>
          </a:prstGeom>
          <a:noFill/>
          <a:ln>
            <a:noFill/>
          </a:ln>
        </p:spPr>
      </p:pic>
      <p:pic>
        <p:nvPicPr>
          <p:cNvPr id="623" name="Shape 623" descr="LogoOverlay_2_noFilter.png"/>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 y="-3"/>
            <a:ext cx="12192000" cy="6858000"/>
          </a:xfrm>
          <a:prstGeom prst="rect">
            <a:avLst/>
          </a:prstGeom>
          <a:noFill/>
          <a:ln>
            <a:noFill/>
          </a:ln>
        </p:spPr>
      </p:pic>
      <p:sp>
        <p:nvSpPr>
          <p:cNvPr id="624" name="Shape 624"/>
          <p:cNvSpPr/>
          <p:nvPr/>
        </p:nvSpPr>
        <p:spPr>
          <a:xfrm>
            <a:off x="11054133" y="6332875"/>
            <a:ext cx="823600" cy="108400"/>
          </a:xfrm>
          <a:prstGeom prst="rect">
            <a:avLst/>
          </a:prstGeom>
          <a:solidFill>
            <a:srgbClr val="FFFFFF"/>
          </a:solidFill>
          <a:ln>
            <a:noFill/>
          </a:ln>
        </p:spPr>
        <p:txBody>
          <a:bodyPr lIns="121900" tIns="121900" rIns="121900" bIns="121900" anchor="ctr" anchorCtr="0">
            <a:noAutofit/>
          </a:bodyPr>
          <a:lstStyle/>
          <a:p>
            <a:endParaRPr/>
          </a:p>
        </p:txBody>
      </p:sp>
    </p:spTree>
    <p:extLst>
      <p:ext uri="{BB962C8B-B14F-4D97-AF65-F5344CB8AC3E}">
        <p14:creationId xmlns:p14="http://schemas.microsoft.com/office/powerpoint/2010/main" val="370801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F80FEC6-D1D8-4359-9E25-32E9F8480735}"/>
              </a:ext>
            </a:extLst>
          </p:cNvPr>
          <p:cNvPicPr>
            <a:picLocks noChangeAspect="1"/>
          </p:cNvPicPr>
          <p:nvPr/>
        </p:nvPicPr>
        <p:blipFill>
          <a:blip r:embed="rId2"/>
          <a:stretch>
            <a:fillRect/>
          </a:stretch>
        </p:blipFill>
        <p:spPr>
          <a:xfrm>
            <a:off x="2423972" y="621176"/>
            <a:ext cx="7344055" cy="4524772"/>
          </a:xfrm>
          <a:prstGeom prst="rect">
            <a:avLst/>
          </a:prstGeom>
        </p:spPr>
      </p:pic>
    </p:spTree>
    <p:extLst>
      <p:ext uri="{BB962C8B-B14F-4D97-AF65-F5344CB8AC3E}">
        <p14:creationId xmlns:p14="http://schemas.microsoft.com/office/powerpoint/2010/main" val="269858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187B0E-AAEB-425D-9DB7-2165B0326ED9}"/>
              </a:ext>
            </a:extLst>
          </p:cNvPr>
          <p:cNvSpPr>
            <a:spLocks noGrp="1"/>
          </p:cNvSpPr>
          <p:nvPr>
            <p:ph type="title"/>
          </p:nvPr>
        </p:nvSpPr>
        <p:spPr/>
        <p:txBody>
          <a:bodyPr/>
          <a:lstStyle/>
          <a:p>
            <a:r>
              <a:rPr lang="nl-BE" dirty="0"/>
              <a:t>Nieuw busnet Leuven</a:t>
            </a:r>
          </a:p>
        </p:txBody>
      </p:sp>
    </p:spTree>
    <p:extLst>
      <p:ext uri="{BB962C8B-B14F-4D97-AF65-F5344CB8AC3E}">
        <p14:creationId xmlns:p14="http://schemas.microsoft.com/office/powerpoint/2010/main" val="1040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63A21B-5CE6-47FB-AB72-A759DDD27CA3}"/>
              </a:ext>
            </a:extLst>
          </p:cNvPr>
          <p:cNvSpPr>
            <a:spLocks noGrp="1"/>
          </p:cNvSpPr>
          <p:nvPr>
            <p:ph type="title"/>
          </p:nvPr>
        </p:nvSpPr>
        <p:spPr/>
        <p:txBody>
          <a:bodyPr/>
          <a:lstStyle/>
          <a:p>
            <a:r>
              <a:rPr lang="nl-BE" dirty="0"/>
              <a:t>Basisbereikbaarheid </a:t>
            </a:r>
          </a:p>
        </p:txBody>
      </p:sp>
      <p:pic>
        <p:nvPicPr>
          <p:cNvPr id="4" name="Tijdelijke aanduiding voor inhoud 3">
            <a:extLst>
              <a:ext uri="{FF2B5EF4-FFF2-40B4-BE49-F238E27FC236}">
                <a16:creationId xmlns:a16="http://schemas.microsoft.com/office/drawing/2014/main" id="{BC165B07-69F9-4C35-8BE2-B1CA8155F34D}"/>
              </a:ext>
            </a:extLst>
          </p:cNvPr>
          <p:cNvPicPr>
            <a:picLocks noGrp="1" noChangeAspect="1"/>
          </p:cNvPicPr>
          <p:nvPr>
            <p:ph idx="1"/>
          </p:nvPr>
        </p:nvPicPr>
        <p:blipFill rotWithShape="1">
          <a:blip r:embed="rId3"/>
          <a:srcRect r="708"/>
          <a:stretch/>
        </p:blipFill>
        <p:spPr>
          <a:xfrm>
            <a:off x="1305320" y="1690688"/>
            <a:ext cx="5610252" cy="3975100"/>
          </a:xfrm>
          <a:prstGeom prst="rect">
            <a:avLst/>
          </a:prstGeom>
        </p:spPr>
      </p:pic>
      <p:pic>
        <p:nvPicPr>
          <p:cNvPr id="5" name="Afbeelding 4">
            <a:extLst>
              <a:ext uri="{FF2B5EF4-FFF2-40B4-BE49-F238E27FC236}">
                <a16:creationId xmlns:a16="http://schemas.microsoft.com/office/drawing/2014/main" id="{27118CBF-CD06-4329-B01C-45C62FBC1498}"/>
              </a:ext>
            </a:extLst>
          </p:cNvPr>
          <p:cNvPicPr>
            <a:picLocks noChangeAspect="1"/>
          </p:cNvPicPr>
          <p:nvPr/>
        </p:nvPicPr>
        <p:blipFill rotWithShape="1">
          <a:blip r:embed="rId4"/>
          <a:srcRect l="22652" t="29841" r="17313" b="3280"/>
          <a:stretch/>
        </p:blipFill>
        <p:spPr>
          <a:xfrm>
            <a:off x="972457" y="1582057"/>
            <a:ext cx="7489372" cy="4586515"/>
          </a:xfrm>
          <a:prstGeom prst="rect">
            <a:avLst/>
          </a:prstGeom>
        </p:spPr>
      </p:pic>
      <p:sp>
        <p:nvSpPr>
          <p:cNvPr id="6" name="Tekstvak 5">
            <a:extLst>
              <a:ext uri="{FF2B5EF4-FFF2-40B4-BE49-F238E27FC236}">
                <a16:creationId xmlns:a16="http://schemas.microsoft.com/office/drawing/2014/main" id="{E216DC74-C277-4C72-9099-537BA5EE15A4}"/>
              </a:ext>
            </a:extLst>
          </p:cNvPr>
          <p:cNvSpPr txBox="1"/>
          <p:nvPr/>
        </p:nvSpPr>
        <p:spPr>
          <a:xfrm>
            <a:off x="8856617" y="1867989"/>
            <a:ext cx="2965269" cy="1754326"/>
          </a:xfrm>
          <a:prstGeom prst="rect">
            <a:avLst/>
          </a:prstGeom>
          <a:noFill/>
        </p:spPr>
        <p:txBody>
          <a:bodyPr wrap="square" rtlCol="0">
            <a:spAutoFit/>
          </a:bodyPr>
          <a:lstStyle/>
          <a:p>
            <a:r>
              <a:rPr lang="nl-BE" b="1" dirty="0"/>
              <a:t>Vervoerregio Leuven</a:t>
            </a:r>
          </a:p>
          <a:p>
            <a:pPr marL="285750" indent="-285750">
              <a:buFontTx/>
              <a:buChar char="-"/>
            </a:pPr>
            <a:r>
              <a:rPr lang="nl-BE" dirty="0"/>
              <a:t>32 lokale besturen</a:t>
            </a:r>
          </a:p>
          <a:p>
            <a:pPr marL="285750" indent="-285750">
              <a:buFontTx/>
              <a:buChar char="-"/>
            </a:pPr>
            <a:r>
              <a:rPr lang="nl-BE" dirty="0"/>
              <a:t>Alle mobiliteitspartners mee aan tafel (NMBS, De Lijn, …)</a:t>
            </a:r>
          </a:p>
          <a:p>
            <a:pPr marL="285750" indent="-285750">
              <a:buFontTx/>
              <a:buChar char="-"/>
            </a:pPr>
            <a:r>
              <a:rPr lang="nl-BE" dirty="0"/>
              <a:t>1 regionaal vervoerplan</a:t>
            </a:r>
          </a:p>
        </p:txBody>
      </p:sp>
    </p:spTree>
    <p:extLst>
      <p:ext uri="{BB962C8B-B14F-4D97-AF65-F5344CB8AC3E}">
        <p14:creationId xmlns:p14="http://schemas.microsoft.com/office/powerpoint/2010/main" val="137837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C33AB-8C9C-4A6E-B591-A75CB32AB789}"/>
              </a:ext>
            </a:extLst>
          </p:cNvPr>
          <p:cNvSpPr>
            <a:spLocks noGrp="1"/>
          </p:cNvSpPr>
          <p:nvPr>
            <p:ph type="title"/>
          </p:nvPr>
        </p:nvSpPr>
        <p:spPr>
          <a:xfrm>
            <a:off x="838200" y="365125"/>
            <a:ext cx="10515600" cy="1325563"/>
          </a:xfrm>
        </p:spPr>
        <p:txBody>
          <a:bodyPr wrap="square" anchor="ctr">
            <a:normAutofit/>
          </a:bodyPr>
          <a:lstStyle/>
          <a:p>
            <a:r>
              <a:rPr lang="nl-BE" dirty="0"/>
              <a:t>Busnet Leuven: succes verder laten groeien</a:t>
            </a:r>
          </a:p>
        </p:txBody>
      </p:sp>
      <p:pic>
        <p:nvPicPr>
          <p:cNvPr id="4" name="Tijdelijke aanduiding voor inhoud 3">
            <a:extLst>
              <a:ext uri="{FF2B5EF4-FFF2-40B4-BE49-F238E27FC236}">
                <a16:creationId xmlns:a16="http://schemas.microsoft.com/office/drawing/2014/main" id="{4EE718D3-E914-49DB-8FDB-8B8A611A6600}"/>
              </a:ext>
            </a:extLst>
          </p:cNvPr>
          <p:cNvPicPr>
            <a:picLocks noGrp="1" noChangeAspect="1"/>
          </p:cNvPicPr>
          <p:nvPr>
            <p:ph sz="half" idx="1"/>
          </p:nvPr>
        </p:nvPicPr>
        <p:blipFill rotWithShape="1">
          <a:blip r:embed="rId3"/>
          <a:stretch/>
        </p:blipFill>
        <p:spPr>
          <a:xfrm>
            <a:off x="3215640" y="1499054"/>
            <a:ext cx="5262154" cy="4643850"/>
          </a:xfrm>
          <a:prstGeom prst="rect">
            <a:avLst/>
          </a:prstGeom>
          <a:noFill/>
        </p:spPr>
      </p:pic>
    </p:spTree>
    <p:extLst>
      <p:ext uri="{BB962C8B-B14F-4D97-AF65-F5344CB8AC3E}">
        <p14:creationId xmlns:p14="http://schemas.microsoft.com/office/powerpoint/2010/main" val="178077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746A1-A6A2-4FBB-B5BB-2E8AD77FFCBD}"/>
              </a:ext>
            </a:extLst>
          </p:cNvPr>
          <p:cNvSpPr>
            <a:spLocks noGrp="1"/>
          </p:cNvSpPr>
          <p:nvPr>
            <p:ph type="title"/>
          </p:nvPr>
        </p:nvSpPr>
        <p:spPr/>
        <p:txBody>
          <a:bodyPr/>
          <a:lstStyle/>
          <a:p>
            <a:r>
              <a:rPr lang="nl-BE" dirty="0"/>
              <a:t>Doelstellingen nieuw net</a:t>
            </a:r>
          </a:p>
        </p:txBody>
      </p:sp>
      <p:sp>
        <p:nvSpPr>
          <p:cNvPr id="3" name="Tijdelijke aanduiding voor inhoud 2">
            <a:extLst>
              <a:ext uri="{FF2B5EF4-FFF2-40B4-BE49-F238E27FC236}">
                <a16:creationId xmlns:a16="http://schemas.microsoft.com/office/drawing/2014/main" id="{56E01D1C-01FA-42ED-A977-C621D662118D}"/>
              </a:ext>
            </a:extLst>
          </p:cNvPr>
          <p:cNvSpPr>
            <a:spLocks noGrp="1"/>
          </p:cNvSpPr>
          <p:nvPr>
            <p:ph idx="1"/>
          </p:nvPr>
        </p:nvSpPr>
        <p:spPr/>
        <p:txBody>
          <a:bodyPr/>
          <a:lstStyle/>
          <a:p>
            <a:pPr marL="685760" indent="-380990">
              <a:buFontTx/>
              <a:buChar char="-"/>
            </a:pPr>
            <a:r>
              <a:rPr lang="nl-BE" sz="2400" dirty="0">
                <a:solidFill>
                  <a:schemeClr val="tx2"/>
                </a:solidFill>
                <a:latin typeface="+mj-lt"/>
              </a:rPr>
              <a:t>Duurzaam opvangen van de groeiende verplaatsingsstromen</a:t>
            </a:r>
          </a:p>
          <a:p>
            <a:pPr marL="685760" indent="-380990">
              <a:buFontTx/>
              <a:buChar char="-"/>
            </a:pPr>
            <a:r>
              <a:rPr lang="nl-BE" sz="2400" dirty="0">
                <a:solidFill>
                  <a:schemeClr val="tx2"/>
                </a:solidFill>
                <a:latin typeface="+mj-lt"/>
              </a:rPr>
              <a:t>Netwerk afstemmen op nieuwe ruimtelijke ontwikkeling  </a:t>
            </a:r>
          </a:p>
          <a:p>
            <a:pPr marL="685760" indent="-380990">
              <a:buFontTx/>
              <a:buChar char="-"/>
            </a:pPr>
            <a:r>
              <a:rPr lang="nl-BE" sz="2400" dirty="0">
                <a:solidFill>
                  <a:schemeClr val="tx2"/>
                </a:solidFill>
                <a:latin typeface="+mj-lt"/>
              </a:rPr>
              <a:t>Structurele oplossing voor capaciteitsproblemen (bus en infra)</a:t>
            </a:r>
          </a:p>
          <a:p>
            <a:pPr marL="685760" indent="-380990">
              <a:buFontTx/>
              <a:buChar char="-"/>
            </a:pPr>
            <a:r>
              <a:rPr lang="nl-BE" sz="2400" dirty="0">
                <a:solidFill>
                  <a:schemeClr val="tx2"/>
                </a:solidFill>
                <a:latin typeface="+mj-lt"/>
              </a:rPr>
              <a:t>Realisatie van doorstromingsmaatregelen </a:t>
            </a:r>
          </a:p>
          <a:p>
            <a:pPr marL="685760" indent="-380990">
              <a:buFontTx/>
              <a:buChar char="-"/>
            </a:pPr>
            <a:r>
              <a:rPr lang="nl-BE" sz="2400" dirty="0">
                <a:solidFill>
                  <a:schemeClr val="tx2"/>
                </a:solidFill>
                <a:latin typeface="+mj-lt"/>
              </a:rPr>
              <a:t>Leefbaarheid van de binnenstad </a:t>
            </a:r>
          </a:p>
          <a:p>
            <a:pPr marL="685760" indent="-380990">
              <a:buFontTx/>
              <a:buChar char="-"/>
            </a:pPr>
            <a:endParaRPr lang="nl-BE" sz="2400" dirty="0">
              <a:solidFill>
                <a:schemeClr val="tx2"/>
              </a:solidFill>
              <a:latin typeface="+mj-lt"/>
            </a:endParaRPr>
          </a:p>
          <a:p>
            <a:pPr marL="1600160" lvl="2" indent="-380990">
              <a:buFontTx/>
              <a:buChar char="-"/>
            </a:pPr>
            <a:endParaRPr lang="nl-BE" dirty="0">
              <a:solidFill>
                <a:schemeClr val="tx2"/>
              </a:solidFill>
            </a:endParaRPr>
          </a:p>
        </p:txBody>
      </p:sp>
      <p:sp>
        <p:nvSpPr>
          <p:cNvPr id="4" name="Pijl: omlaag 3">
            <a:extLst>
              <a:ext uri="{FF2B5EF4-FFF2-40B4-BE49-F238E27FC236}">
                <a16:creationId xmlns:a16="http://schemas.microsoft.com/office/drawing/2014/main" id="{4BE801E6-726F-478F-9277-B4D3AC99FA47}"/>
              </a:ext>
            </a:extLst>
          </p:cNvPr>
          <p:cNvSpPr/>
          <p:nvPr/>
        </p:nvSpPr>
        <p:spPr>
          <a:xfrm>
            <a:off x="5519928" y="4293491"/>
            <a:ext cx="484632" cy="978408"/>
          </a:xfrm>
          <a:prstGeom prst="downArrow">
            <a:avLst/>
          </a:prstGeom>
          <a:solidFill>
            <a:srgbClr val="AB07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
        <p:nvSpPr>
          <p:cNvPr id="5" name="Tekstvak 4">
            <a:extLst>
              <a:ext uri="{FF2B5EF4-FFF2-40B4-BE49-F238E27FC236}">
                <a16:creationId xmlns:a16="http://schemas.microsoft.com/office/drawing/2014/main" id="{8B1E4A69-60B1-4B02-BA00-A921EA84E1AD}"/>
              </a:ext>
            </a:extLst>
          </p:cNvPr>
          <p:cNvSpPr txBox="1"/>
          <p:nvPr/>
        </p:nvSpPr>
        <p:spPr>
          <a:xfrm>
            <a:off x="1295400" y="5339367"/>
            <a:ext cx="9601200" cy="461665"/>
          </a:xfrm>
          <a:prstGeom prst="rect">
            <a:avLst/>
          </a:prstGeom>
          <a:noFill/>
        </p:spPr>
        <p:txBody>
          <a:bodyPr wrap="square" rtlCol="0">
            <a:spAutoFit/>
          </a:bodyPr>
          <a:lstStyle/>
          <a:p>
            <a:r>
              <a:rPr lang="nl-BE" sz="2400" b="1" dirty="0">
                <a:solidFill>
                  <a:srgbClr val="AB072A"/>
                </a:solidFill>
              </a:rPr>
              <a:t>6 krachtlijnen </a:t>
            </a:r>
            <a:r>
              <a:rPr lang="nl-BE" sz="2400" dirty="0">
                <a:solidFill>
                  <a:srgbClr val="AB072A"/>
                </a:solidFill>
              </a:rPr>
              <a:t>gedefinieerd in 2017 met een ruim scala stakeholders</a:t>
            </a:r>
          </a:p>
        </p:txBody>
      </p:sp>
    </p:spTree>
    <p:extLst>
      <p:ext uri="{BB962C8B-B14F-4D97-AF65-F5344CB8AC3E}">
        <p14:creationId xmlns:p14="http://schemas.microsoft.com/office/powerpoint/2010/main" val="2582169239"/>
      </p:ext>
    </p:extLst>
  </p:cSld>
  <p:clrMapOvr>
    <a:masterClrMapping/>
  </p:clrMapOvr>
</p:sld>
</file>

<file path=ppt/theme/theme1.xml><?xml version="1.0" encoding="utf-8"?>
<a:theme xmlns:a="http://schemas.openxmlformats.org/drawingml/2006/main" name="Kantoorthema">
  <a:themeElements>
    <a:clrScheme name="Kleuren - Stad Leuven">
      <a:dk1>
        <a:sysClr val="windowText" lastClr="000000"/>
      </a:dk1>
      <a:lt1>
        <a:sysClr val="window" lastClr="FFFFFF"/>
      </a:lt1>
      <a:dk2>
        <a:srgbClr val="44546A"/>
      </a:dk2>
      <a:lt2>
        <a:srgbClr val="E7E6E6"/>
      </a:lt2>
      <a:accent1>
        <a:srgbClr val="FFE100"/>
      </a:accent1>
      <a:accent2>
        <a:srgbClr val="EA670C"/>
      </a:accent2>
      <a:accent3>
        <a:srgbClr val="E20078"/>
      </a:accent3>
      <a:accent4>
        <a:srgbClr val="009437"/>
      </a:accent4>
      <a:accent5>
        <a:srgbClr val="0098AF"/>
      </a:accent5>
      <a:accent6>
        <a:srgbClr val="0A2F85"/>
      </a:accent6>
      <a:hlink>
        <a:srgbClr val="C00000"/>
      </a:hlink>
      <a:folHlink>
        <a:srgbClr val="000000"/>
      </a:folHlink>
    </a:clrScheme>
    <a:fontScheme name="Lettertypes - Stad 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652D19B-3A55-4E43-AE19-6FE69AADCCB3}" vid="{8644FCEE-F4F0-40C5-809C-6E142E9B4B3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768</Words>
  <Application>Microsoft Office PowerPoint</Application>
  <PresentationFormat>Breedbeeld</PresentationFormat>
  <Paragraphs>105</Paragraphs>
  <Slides>17</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Gotham Book</vt:lpstr>
      <vt:lpstr>Wingdings</vt:lpstr>
      <vt:lpstr>Kantoorthema</vt:lpstr>
      <vt:lpstr>Nieuw busnetwerk Leuven vanaf 2022</vt:lpstr>
      <vt:lpstr>Uitdagingen &amp; ambities</vt:lpstr>
      <vt:lpstr>PowerPoint-presentatie</vt:lpstr>
      <vt:lpstr>PowerPoint-presentatie</vt:lpstr>
      <vt:lpstr>PowerPoint-presentatie</vt:lpstr>
      <vt:lpstr>Nieuw busnet Leuven</vt:lpstr>
      <vt:lpstr>Basisbereikbaarheid </vt:lpstr>
      <vt:lpstr>Busnet Leuven: succes verder laten groeien</vt:lpstr>
      <vt:lpstr>Doelstellingen nieuw net</vt:lpstr>
      <vt:lpstr>PowerPoint-presentatie</vt:lpstr>
      <vt:lpstr>PowerPoint-presentatie</vt:lpstr>
      <vt:lpstr>Krachtlijnen nieuw net</vt:lpstr>
      <vt:lpstr>PowerPoint-presentatie</vt:lpstr>
      <vt:lpstr>Later en vaker</vt:lpstr>
      <vt:lpstr>Volgende stappen?</vt:lpstr>
      <vt:lpstr>Conclusies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 busnetwerk Leuven vanaf 2022</dc:title>
  <dc:creator>Astrid Hulhoven</dc:creator>
  <cp:lastModifiedBy>Hilde Christiaens</cp:lastModifiedBy>
  <cp:revision>20</cp:revision>
  <dcterms:created xsi:type="dcterms:W3CDTF">2020-09-18T11:05:06Z</dcterms:created>
  <dcterms:modified xsi:type="dcterms:W3CDTF">2020-09-23T10:22:35Z</dcterms:modified>
</cp:coreProperties>
</file>