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69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4AA6"/>
    <a:srgbClr val="25245C"/>
    <a:srgbClr val="EAB817"/>
    <a:srgbClr val="2C9C8E"/>
    <a:srgbClr val="0066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43" autoAdjust="0"/>
  </p:normalViewPr>
  <p:slideViewPr>
    <p:cSldViewPr showGuides="1">
      <p:cViewPr varScale="1">
        <p:scale>
          <a:sx n="81" d="100"/>
          <a:sy n="81" d="100"/>
        </p:scale>
        <p:origin x="-968" y="-104"/>
      </p:cViewPr>
      <p:guideLst>
        <p:guide orient="horz" pos="572"/>
        <p:guide pos="3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10" cy="7201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4C3959-4355-485A-975A-935163645215}" type="datetimeFigureOut">
              <a:rPr lang="fr-BE" smtClean="0"/>
              <a:pPr/>
              <a:t>22/06/15</a:t>
            </a:fld>
            <a:endParaRPr lang="fr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6AD489-65F7-4551-AD69-B652307D4662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63446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RE PRINCIP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0" y="2132820"/>
            <a:ext cx="9144000" cy="576080"/>
          </a:xfrm>
          <a:prstGeom prst="rect">
            <a:avLst/>
          </a:prstGeom>
          <a:solidFill>
            <a:srgbClr val="EAB817"/>
          </a:solidFill>
        </p:spPr>
        <p:txBody>
          <a:bodyPr anchor="ctr"/>
          <a:lstStyle>
            <a:lvl1pPr marL="936000"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BE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0" y="2708275"/>
            <a:ext cx="9144000" cy="504825"/>
          </a:xfrm>
          <a:prstGeom prst="rect">
            <a:avLst/>
          </a:prstGeom>
          <a:solidFill>
            <a:srgbClr val="EAB817"/>
          </a:solidFill>
        </p:spPr>
        <p:txBody>
          <a:bodyPr/>
          <a:lstStyle>
            <a:lvl1pPr marL="972000" indent="0">
              <a:buNone/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fr-BE" dirty="0"/>
          </a:p>
        </p:txBody>
      </p:sp>
      <p:pic>
        <p:nvPicPr>
          <p:cNvPr id="15" name="Picture 2" descr="U:\CORPORATE IDENTITY\powerpoint\iStock_000013374003Large.jpg"/>
          <p:cNvPicPr>
            <a:picLocks noChangeAspect="1" noChangeArrowheads="1"/>
          </p:cNvPicPr>
          <p:nvPr userDrawn="1"/>
        </p:nvPicPr>
        <p:blipFill>
          <a:blip r:embed="rId2" cstate="print"/>
          <a:srcRect t="32029" b="28057"/>
          <a:stretch>
            <a:fillRect/>
          </a:stretch>
        </p:blipFill>
        <p:spPr bwMode="auto">
          <a:xfrm>
            <a:off x="0" y="3212970"/>
            <a:ext cx="9143999" cy="3645030"/>
          </a:xfrm>
          <a:prstGeom prst="rect">
            <a:avLst/>
          </a:prstGeom>
          <a:noFill/>
        </p:spPr>
      </p:pic>
      <p:pic>
        <p:nvPicPr>
          <p:cNvPr id="8" name="Picture 7" descr="STK-FCC_Corporate_CMYK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1912833" cy="177277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0" y="3140960"/>
            <a:ext cx="9144000" cy="782950"/>
          </a:xfrm>
          <a:prstGeom prst="rect">
            <a:avLst/>
          </a:prstGeom>
          <a:solidFill>
            <a:srgbClr val="EAB817"/>
          </a:solidFill>
        </p:spPr>
        <p:txBody>
          <a:bodyPr anchor="ctr"/>
          <a:lstStyle>
            <a:lvl1pPr marL="972000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BE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3934057"/>
            <a:ext cx="9144000" cy="2519363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pic>
        <p:nvPicPr>
          <p:cNvPr id="5" name="Picture 4" descr="STK_Corporate_RGB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6280" cy="1364303"/>
          </a:xfrm>
          <a:prstGeom prst="rect">
            <a:avLst/>
          </a:prstGeom>
        </p:spPr>
      </p:pic>
      <p:pic>
        <p:nvPicPr>
          <p:cNvPr id="6" name="Picture 5" descr="STK-FCC_Corporate_CMYK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1912833" cy="177277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53420"/>
            <a:ext cx="2133600" cy="404580"/>
          </a:xfrm>
          <a:prstGeom prst="rect">
            <a:avLst/>
          </a:prstGeom>
        </p:spPr>
        <p:txBody>
          <a:bodyPr anchor="ctr"/>
          <a:lstStyle>
            <a:lvl1pPr>
              <a:defRPr sz="1000" b="1">
                <a:solidFill>
                  <a:schemeClr val="bg1"/>
                </a:solidFill>
              </a:defRPr>
            </a:lvl1pPr>
          </a:lstStyle>
          <a:p>
            <a:fld id="{F3A28D61-3588-4729-85C5-8E0CADE33459}" type="datetime1">
              <a:rPr lang="fr-BE" smtClean="0"/>
              <a:pPr/>
              <a:t>22/06/15</a:t>
            </a:fld>
            <a:endParaRPr lang="fr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53420"/>
            <a:ext cx="2895600" cy="404580"/>
          </a:xfrm>
          <a:prstGeom prst="rect">
            <a:avLst/>
          </a:prstGeom>
        </p:spPr>
        <p:txBody>
          <a:bodyPr anchor="ctr"/>
          <a:lstStyle>
            <a:lvl1pPr>
              <a:defRPr sz="1000" b="1">
                <a:solidFill>
                  <a:schemeClr val="bg1"/>
                </a:solidFill>
              </a:defRPr>
            </a:lvl1pPr>
          </a:lstStyle>
          <a:p>
            <a:endParaRPr lang="fr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4510" y="6453420"/>
            <a:ext cx="442290" cy="404580"/>
          </a:xfrm>
          <a:prstGeom prst="rect">
            <a:avLst/>
          </a:prstGeom>
        </p:spPr>
        <p:txBody>
          <a:bodyPr anchor="ctr"/>
          <a:lstStyle>
            <a:lvl1pPr>
              <a:defRPr sz="1000" b="1">
                <a:solidFill>
                  <a:schemeClr val="bg1"/>
                </a:solidFill>
              </a:defRPr>
            </a:lvl1pPr>
          </a:lstStyle>
          <a:p>
            <a:fld id="{9FC7554B-D3E2-4DD5-91D1-DF974465C8E3}" type="slidenum">
              <a:rPr lang="fr-BE" smtClean="0"/>
              <a:pPr/>
              <a:t>‹#›</a:t>
            </a:fld>
            <a:endParaRPr lang="fr-BE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611451" y="1628775"/>
            <a:ext cx="8532550" cy="4824413"/>
          </a:xfrm>
          <a:prstGeom prst="rect">
            <a:avLst/>
          </a:prstGeom>
        </p:spPr>
        <p:txBody>
          <a:bodyPr/>
          <a:lstStyle>
            <a:lvl1pPr>
              <a:buNone/>
              <a:defRPr sz="2800" b="1">
                <a:solidFill>
                  <a:srgbClr val="25245C"/>
                </a:solidFill>
                <a:latin typeface="+mj-lt"/>
              </a:defRPr>
            </a:lvl1pPr>
            <a:lvl2pPr>
              <a:buFont typeface="Arial" pitchFamily="34" charset="0"/>
              <a:buChar char="•"/>
              <a:defRPr sz="2600">
                <a:solidFill>
                  <a:srgbClr val="25245C"/>
                </a:solidFill>
              </a:defRPr>
            </a:lvl2pPr>
            <a:lvl3pPr>
              <a:buFont typeface="Courier New" pitchFamily="49" charset="0"/>
              <a:buChar char="o"/>
              <a:defRPr sz="2400">
                <a:solidFill>
                  <a:srgbClr val="25245C"/>
                </a:solidFill>
              </a:defRPr>
            </a:lvl3pPr>
            <a:lvl4pPr>
              <a:defRPr>
                <a:solidFill>
                  <a:srgbClr val="25245C"/>
                </a:solidFill>
              </a:defRPr>
            </a:lvl4pPr>
            <a:lvl5pPr>
              <a:defRPr>
                <a:solidFill>
                  <a:srgbClr val="25245C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BE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979640" y="188577"/>
            <a:ext cx="7164360" cy="432060"/>
          </a:xfrm>
          <a:prstGeom prst="rect">
            <a:avLst/>
          </a:prstGeom>
        </p:spPr>
        <p:txBody>
          <a:bodyPr/>
          <a:lstStyle>
            <a:lvl1pPr>
              <a:buFont typeface="Arial" pitchFamily="34" charset="0"/>
              <a:buNone/>
              <a:defRPr sz="2800">
                <a:solidFill>
                  <a:srgbClr val="25245C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BE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1979613" y="621312"/>
            <a:ext cx="7164387" cy="287338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solidFill>
                  <a:srgbClr val="25245C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fr-B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5410" y="1600200"/>
            <a:ext cx="3966590" cy="4709200"/>
          </a:xfrm>
          <a:prstGeom prst="rect">
            <a:avLst/>
          </a:prstGeom>
        </p:spPr>
        <p:txBody>
          <a:bodyPr/>
          <a:lstStyle>
            <a:lvl1pPr>
              <a:buNone/>
              <a:defRPr sz="2400" b="1">
                <a:solidFill>
                  <a:srgbClr val="25245C"/>
                </a:solidFill>
              </a:defRPr>
            </a:lvl1pPr>
            <a:lvl2pPr>
              <a:defRPr sz="2400">
                <a:solidFill>
                  <a:srgbClr val="25245C"/>
                </a:solidFill>
              </a:defRPr>
            </a:lvl2pPr>
            <a:lvl3pPr>
              <a:defRPr sz="2000">
                <a:solidFill>
                  <a:srgbClr val="25245C"/>
                </a:solidFill>
              </a:defRPr>
            </a:lvl3pPr>
            <a:lvl4pPr>
              <a:defRPr sz="1800">
                <a:solidFill>
                  <a:srgbClr val="25245C"/>
                </a:solidFill>
              </a:defRPr>
            </a:lvl4pPr>
            <a:lvl5pPr>
              <a:defRPr sz="1800">
                <a:solidFill>
                  <a:srgbClr val="25245C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B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4010" y="1628775"/>
            <a:ext cx="4499990" cy="4680625"/>
          </a:xfrm>
          <a:prstGeom prst="rect">
            <a:avLst/>
          </a:prstGeom>
        </p:spPr>
        <p:txBody>
          <a:bodyPr/>
          <a:lstStyle>
            <a:lvl1pPr>
              <a:buNone/>
              <a:defRPr sz="2400" b="1">
                <a:solidFill>
                  <a:srgbClr val="25245C"/>
                </a:solidFill>
              </a:defRPr>
            </a:lvl1pPr>
            <a:lvl2pPr>
              <a:defRPr sz="2400">
                <a:solidFill>
                  <a:srgbClr val="25245C"/>
                </a:solidFill>
              </a:defRPr>
            </a:lvl2pPr>
            <a:lvl3pPr>
              <a:defRPr sz="2000">
                <a:solidFill>
                  <a:srgbClr val="25245C"/>
                </a:solidFill>
              </a:defRPr>
            </a:lvl3pPr>
            <a:lvl4pPr>
              <a:defRPr sz="1800">
                <a:solidFill>
                  <a:srgbClr val="25245C"/>
                </a:solidFill>
              </a:defRPr>
            </a:lvl4pPr>
            <a:lvl5pPr>
              <a:defRPr sz="1800">
                <a:solidFill>
                  <a:srgbClr val="25245C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BE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53420"/>
            <a:ext cx="2133600" cy="404580"/>
          </a:xfrm>
          <a:prstGeom prst="rect">
            <a:avLst/>
          </a:prstGeom>
        </p:spPr>
        <p:txBody>
          <a:bodyPr anchor="ctr"/>
          <a:lstStyle>
            <a:lvl1pPr>
              <a:defRPr sz="1000" b="1">
                <a:solidFill>
                  <a:schemeClr val="bg1"/>
                </a:solidFill>
              </a:defRPr>
            </a:lvl1pPr>
          </a:lstStyle>
          <a:p>
            <a:fld id="{25D3CFD6-7617-4DAA-8E97-34551FF5EA0B}" type="datetime1">
              <a:rPr lang="fr-BE" smtClean="0"/>
              <a:pPr/>
              <a:t>22/06/15</a:t>
            </a:fld>
            <a:endParaRPr lang="fr-BE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53420"/>
            <a:ext cx="2895600" cy="404580"/>
          </a:xfrm>
          <a:prstGeom prst="rect">
            <a:avLst/>
          </a:prstGeom>
        </p:spPr>
        <p:txBody>
          <a:bodyPr anchor="ctr"/>
          <a:lstStyle>
            <a:lvl1pPr>
              <a:defRPr sz="1000" b="1">
                <a:solidFill>
                  <a:schemeClr val="bg1"/>
                </a:solidFill>
              </a:defRPr>
            </a:lvl1pPr>
          </a:lstStyle>
          <a:p>
            <a:endParaRPr lang="fr-BE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4510" y="6453420"/>
            <a:ext cx="442290" cy="404580"/>
          </a:xfrm>
          <a:prstGeom prst="rect">
            <a:avLst/>
          </a:prstGeom>
        </p:spPr>
        <p:txBody>
          <a:bodyPr anchor="ctr"/>
          <a:lstStyle>
            <a:lvl1pPr>
              <a:defRPr sz="1000" b="1">
                <a:solidFill>
                  <a:schemeClr val="bg1"/>
                </a:solidFill>
              </a:defRPr>
            </a:lvl1pPr>
          </a:lstStyle>
          <a:p>
            <a:fld id="{9FC7554B-D3E2-4DD5-91D1-DF974465C8E3}" type="slidenum">
              <a:rPr lang="fr-BE" smtClean="0"/>
              <a:pPr/>
              <a:t>‹#›</a:t>
            </a:fld>
            <a:endParaRPr lang="fr-BE" dirty="0"/>
          </a:p>
        </p:txBody>
      </p:sp>
      <p:sp>
        <p:nvSpPr>
          <p:cNvPr id="15" name="Title 10"/>
          <p:cNvSpPr>
            <a:spLocks noGrp="1"/>
          </p:cNvSpPr>
          <p:nvPr>
            <p:ph type="title"/>
          </p:nvPr>
        </p:nvSpPr>
        <p:spPr>
          <a:xfrm>
            <a:off x="1979640" y="188577"/>
            <a:ext cx="7164360" cy="432060"/>
          </a:xfrm>
          <a:prstGeom prst="rect">
            <a:avLst/>
          </a:prstGeom>
        </p:spPr>
        <p:txBody>
          <a:bodyPr/>
          <a:lstStyle>
            <a:lvl1pPr>
              <a:buFont typeface="Arial" pitchFamily="34" charset="0"/>
              <a:buNone/>
              <a:defRPr sz="2800">
                <a:solidFill>
                  <a:srgbClr val="25245C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BE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1979613" y="621312"/>
            <a:ext cx="7164387" cy="287338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solidFill>
                  <a:srgbClr val="25245C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fr-B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7810" y="1628775"/>
            <a:ext cx="8294790" cy="32404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53420"/>
            <a:ext cx="2133600" cy="404580"/>
          </a:xfrm>
          <a:prstGeom prst="rect">
            <a:avLst/>
          </a:prstGeom>
        </p:spPr>
        <p:txBody>
          <a:bodyPr anchor="ctr"/>
          <a:lstStyle>
            <a:lvl1pPr>
              <a:defRPr sz="1000" b="1">
                <a:solidFill>
                  <a:schemeClr val="bg1"/>
                </a:solidFill>
              </a:defRPr>
            </a:lvl1pPr>
          </a:lstStyle>
          <a:p>
            <a:fld id="{2985FFF9-0CA4-4F2D-B363-F82C7F5236FD}" type="datetime1">
              <a:rPr lang="fr-BE" smtClean="0"/>
              <a:pPr/>
              <a:t>22/06/15</a:t>
            </a:fld>
            <a:endParaRPr lang="fr-BE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53420"/>
            <a:ext cx="2895600" cy="404580"/>
          </a:xfrm>
          <a:prstGeom prst="rect">
            <a:avLst/>
          </a:prstGeom>
        </p:spPr>
        <p:txBody>
          <a:bodyPr anchor="ctr"/>
          <a:lstStyle>
            <a:lvl1pPr>
              <a:defRPr sz="1000" b="1">
                <a:solidFill>
                  <a:schemeClr val="bg1"/>
                </a:solidFill>
              </a:defRPr>
            </a:lvl1pPr>
          </a:lstStyle>
          <a:p>
            <a:endParaRPr lang="fr-BE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4510" y="6453420"/>
            <a:ext cx="442290" cy="404580"/>
          </a:xfrm>
          <a:prstGeom prst="rect">
            <a:avLst/>
          </a:prstGeom>
        </p:spPr>
        <p:txBody>
          <a:bodyPr anchor="ctr"/>
          <a:lstStyle>
            <a:lvl1pPr>
              <a:defRPr sz="1000" b="1">
                <a:solidFill>
                  <a:schemeClr val="bg1"/>
                </a:solidFill>
              </a:defRPr>
            </a:lvl1pPr>
          </a:lstStyle>
          <a:p>
            <a:fld id="{9FC7554B-D3E2-4DD5-91D1-DF974465C8E3}" type="slidenum">
              <a:rPr lang="fr-BE" smtClean="0"/>
              <a:pPr/>
              <a:t>‹#›</a:t>
            </a:fld>
            <a:endParaRPr lang="fr-BE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539175" y="4941888"/>
            <a:ext cx="8353425" cy="1366837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solidFill>
                  <a:srgbClr val="25245C"/>
                </a:solidFill>
              </a:defRPr>
            </a:lvl1pPr>
            <a:lvl2pPr>
              <a:defRPr sz="1600">
                <a:solidFill>
                  <a:srgbClr val="25245C"/>
                </a:solidFill>
              </a:defRPr>
            </a:lvl2pPr>
            <a:lvl3pPr>
              <a:defRPr sz="1400">
                <a:solidFill>
                  <a:srgbClr val="25245C"/>
                </a:solidFill>
              </a:defRPr>
            </a:lvl3pPr>
            <a:lvl4pPr>
              <a:defRPr sz="1200">
                <a:solidFill>
                  <a:srgbClr val="25245C"/>
                </a:solidFill>
              </a:defRPr>
            </a:lvl4pPr>
            <a:lvl5pPr>
              <a:defRPr sz="1200">
                <a:solidFill>
                  <a:srgbClr val="25245C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BE" dirty="0"/>
          </a:p>
        </p:txBody>
      </p:sp>
      <p:sp>
        <p:nvSpPr>
          <p:cNvPr id="15" name="Title 10"/>
          <p:cNvSpPr>
            <a:spLocks noGrp="1"/>
          </p:cNvSpPr>
          <p:nvPr>
            <p:ph type="title"/>
          </p:nvPr>
        </p:nvSpPr>
        <p:spPr>
          <a:xfrm>
            <a:off x="1979640" y="188577"/>
            <a:ext cx="7164360" cy="432060"/>
          </a:xfrm>
          <a:prstGeom prst="rect">
            <a:avLst/>
          </a:prstGeom>
        </p:spPr>
        <p:txBody>
          <a:bodyPr/>
          <a:lstStyle>
            <a:lvl1pPr>
              <a:buFont typeface="Arial" pitchFamily="34" charset="0"/>
              <a:buNone/>
              <a:defRPr sz="2800">
                <a:solidFill>
                  <a:srgbClr val="25245C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BE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1979613" y="621312"/>
            <a:ext cx="7164387" cy="287338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solidFill>
                  <a:srgbClr val="25245C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fr-B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EAB8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5" name="Picture 4" descr="STK-FCC_Corporate_CMYK.jp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0" y="1"/>
            <a:ext cx="1912833" cy="177277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60" r:id="rId2"/>
    <p:sldLayoutId id="2147483649" r:id="rId3"/>
    <p:sldLayoutId id="2147483652" r:id="rId4"/>
    <p:sldLayoutId id="2147483657" r:id="rId5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rgbClr val="00668A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be/aclk?sa=l&amp;ai=Cgr4nZFhxVf6uLOm_7Qa3o4LQCqnop_gEweqrmtMBuvK7oVIIABABYLnovoDUAaABz5iD5wPIAQGqBChP0M2BL-Cmxg-u3HDOn7pvPsv4EROaVpUAekh2l-vMfVsHjrrBA6wxugUTCMiBmJiM-MUCFeqZ2wod85YAyMoFANIGBSiHreIEgAeZ5_wYiAcBkAcCqAemvhuoB5PCG6gHlMIb2AcB&amp;ei=ZFhxVci_KOqz7gbzrYLADA&amp;sig=AOD64_0T-siHsD2j4aWfvMzNPnF2nFNJLw&amp;ctype=42&amp;clui=1&amp;rct=j&amp;frm=1&amp;q=&amp;sqi=2&amp;ved=0CCEQgDw&amp;adurl=http://www.cancer.be/immunoth%C3%A9rapie" TargetMode="External"/><Relationship Id="rId4" Type="http://schemas.openxmlformats.org/officeDocument/2006/relationships/hyperlink" Target="http://www.ladepeche.fr/article/2015/06/04/2117961-l-immunotherapie-l-arme-miracle-contre-le-cancer.html" TargetMode="External"/><Relationship Id="rId5" Type="http://schemas.openxmlformats.org/officeDocument/2006/relationships/hyperlink" Target="http://sante.lefigaro.fr/actualite/2015/06/02/23796-limmunotherapie-confirme-sa-place-dans-larsenal-anticancer" TargetMode="External"/><Relationship Id="rId6" Type="http://schemas.openxmlformats.org/officeDocument/2006/relationships/hyperlink" Target="http://www.la-croix.com/Actualite/France/L-immunotherapie-une-nouvelle-arme-contre-le-cancer-2015-06-03-1319090" TargetMode="External"/><Relationship Id="rId1" Type="http://schemas.openxmlformats.org/officeDocument/2006/relationships/slideLayout" Target="../slideLayouts/slideLayout3.xml"/><Relationship Id="rId2" Type="http://schemas.openxmlformats.org/officeDocument/2006/relationships/hyperlink" Target="http://www.cancer.be/hormonoth%C3%A9rapie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zleuven.be/immuuntherapie" TargetMode="External"/><Relationship Id="rId4" Type="http://schemas.openxmlformats.org/officeDocument/2006/relationships/hyperlink" Target="http://www.demorgen.be/wetenschap/weg-met-chemo-is-immuuntherapie-de-toekomst-van-kankerbestrijding-a2344852/" TargetMode="External"/><Relationship Id="rId5" Type="http://schemas.openxmlformats.org/officeDocument/2006/relationships/hyperlink" Target="http://www.demorgen.be/" TargetMode="External"/><Relationship Id="rId6" Type="http://schemas.openxmlformats.org/officeDocument/2006/relationships/hyperlink" Target="http://kanker-actueel.nl/immuuntherapie-bij-kanker-hoe-werkt-dat-nu-precies.html" TargetMode="External"/><Relationship Id="rId7" Type="http://schemas.openxmlformats.org/officeDocument/2006/relationships/hyperlink" Target="http://www.standaard.be/cnt/dmf20150601_01709675" TargetMode="External"/><Relationship Id="rId8" Type="http://schemas.openxmlformats.org/officeDocument/2006/relationships/hyperlink" Target="http://www.seniorennet.be/Dossier/Kanker/kanker_behandeling_immuuntherapie.php" TargetMode="External"/><Relationship Id="rId1" Type="http://schemas.openxmlformats.org/officeDocument/2006/relationships/slideLayout" Target="../slideLayouts/slideLayout3.xml"/><Relationship Id="rId2" Type="http://schemas.openxmlformats.org/officeDocument/2006/relationships/hyperlink" Target="http://www.kanker.be/immuuntherapie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www.arcofarma.be/immunotherapie-c-295.html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79640" y="548600"/>
            <a:ext cx="7524410" cy="1296180"/>
          </a:xfrm>
        </p:spPr>
        <p:txBody>
          <a:bodyPr/>
          <a:lstStyle/>
          <a:p>
            <a:r>
              <a:rPr lang="en-US" dirty="0" smtClean="0"/>
              <a:t>Leven met Kanker en </a:t>
            </a:r>
            <a:r>
              <a:rPr lang="en-US" dirty="0" err="1" smtClean="0"/>
              <a:t>begeleiding</a:t>
            </a:r>
            <a:r>
              <a:rPr lang="en-US" dirty="0" smtClean="0"/>
              <a:t> van de </a:t>
            </a:r>
            <a:br>
              <a:rPr lang="en-US" dirty="0" smtClean="0"/>
            </a:br>
            <a:r>
              <a:rPr lang="en-US" dirty="0" err="1" smtClean="0"/>
              <a:t>patiënten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         </a:t>
            </a:r>
            <a:r>
              <a:rPr lang="en-US" sz="2000" dirty="0" smtClean="0"/>
              <a:t>Dr D. Vander Steichel </a:t>
            </a:r>
            <a:endParaRPr lang="en-US" sz="20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457200" y="6453420"/>
            <a:ext cx="2133600" cy="365125"/>
          </a:xfrm>
          <a:prstGeom prst="rect">
            <a:avLst/>
          </a:prstGeom>
        </p:spPr>
        <p:txBody>
          <a:bodyPr/>
          <a:lstStyle/>
          <a:p>
            <a:fld id="{E0496DDC-133D-45BF-97BE-9BBAF98C7D97}" type="datetime1">
              <a:rPr lang="fr-BE" smtClean="0"/>
              <a:pPr/>
              <a:t>22/06/15</a:t>
            </a:fld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453420"/>
            <a:ext cx="2133600" cy="365125"/>
          </a:xfrm>
          <a:prstGeom prst="rect">
            <a:avLst/>
          </a:prstGeom>
        </p:spPr>
        <p:txBody>
          <a:bodyPr/>
          <a:lstStyle/>
          <a:p>
            <a:fld id="{F378ADB6-3443-4952-AB55-EB4420CF4613}" type="slidenum">
              <a:rPr lang="fr-BE" smtClean="0"/>
              <a:pPr/>
              <a:t>1</a:t>
            </a:fld>
            <a:endParaRPr lang="fr-BE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4294967295"/>
          </p:nvPr>
        </p:nvSpPr>
        <p:spPr>
          <a:xfrm>
            <a:off x="3124200" y="645342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11450" y="2420860"/>
            <a:ext cx="8532550" cy="4437140"/>
          </a:xfrm>
        </p:spPr>
        <p:txBody>
          <a:bodyPr/>
          <a:lstStyle/>
          <a:p>
            <a:endParaRPr lang="fr-BE" dirty="0" smtClean="0"/>
          </a:p>
          <a:p>
            <a:pPr marL="0" indent="0"/>
            <a:r>
              <a:rPr lang="fr-BE" dirty="0" err="1" smtClean="0">
                <a:solidFill>
                  <a:schemeClr val="tx2"/>
                </a:solidFill>
              </a:rPr>
              <a:t>Laten</a:t>
            </a:r>
            <a:r>
              <a:rPr lang="fr-BE" dirty="0" smtClean="0">
                <a:solidFill>
                  <a:schemeClr val="tx2"/>
                </a:solidFill>
              </a:rPr>
              <a:t> </a:t>
            </a:r>
            <a:r>
              <a:rPr lang="fr-BE" dirty="0" err="1" smtClean="0">
                <a:solidFill>
                  <a:schemeClr val="tx2"/>
                </a:solidFill>
              </a:rPr>
              <a:t>wij</a:t>
            </a:r>
            <a:r>
              <a:rPr lang="fr-BE" dirty="0" smtClean="0">
                <a:solidFill>
                  <a:schemeClr val="tx2"/>
                </a:solidFill>
              </a:rPr>
              <a:t> </a:t>
            </a:r>
            <a:r>
              <a:rPr lang="fr-BE" dirty="0" err="1" smtClean="0">
                <a:solidFill>
                  <a:schemeClr val="tx2"/>
                </a:solidFill>
              </a:rPr>
              <a:t>ons</a:t>
            </a:r>
            <a:r>
              <a:rPr lang="fr-BE" dirty="0" smtClean="0">
                <a:solidFill>
                  <a:schemeClr val="tx2"/>
                </a:solidFill>
              </a:rPr>
              <a:t> </a:t>
            </a:r>
            <a:r>
              <a:rPr lang="fr-BE" dirty="0" err="1" smtClean="0">
                <a:solidFill>
                  <a:schemeClr val="tx2"/>
                </a:solidFill>
              </a:rPr>
              <a:t>eens</a:t>
            </a:r>
            <a:r>
              <a:rPr lang="fr-BE" dirty="0" smtClean="0">
                <a:solidFill>
                  <a:schemeClr val="tx2"/>
                </a:solidFill>
              </a:rPr>
              <a:t> in de </a:t>
            </a:r>
            <a:r>
              <a:rPr lang="fr-BE" dirty="0" err="1" smtClean="0">
                <a:solidFill>
                  <a:schemeClr val="tx2"/>
                </a:solidFill>
              </a:rPr>
              <a:t>plaats</a:t>
            </a:r>
            <a:r>
              <a:rPr lang="fr-BE" dirty="0" smtClean="0">
                <a:solidFill>
                  <a:schemeClr val="tx2"/>
                </a:solidFill>
              </a:rPr>
              <a:t> </a:t>
            </a:r>
            <a:r>
              <a:rPr lang="fr-BE" dirty="0" err="1" smtClean="0">
                <a:solidFill>
                  <a:schemeClr val="tx2"/>
                </a:solidFill>
              </a:rPr>
              <a:t>zetten</a:t>
            </a:r>
            <a:r>
              <a:rPr lang="fr-BE" dirty="0" smtClean="0">
                <a:solidFill>
                  <a:schemeClr val="tx2"/>
                </a:solidFill>
              </a:rPr>
              <a:t> van </a:t>
            </a:r>
            <a:r>
              <a:rPr lang="fr-BE" dirty="0" err="1" smtClean="0">
                <a:solidFill>
                  <a:schemeClr val="tx2"/>
                </a:solidFill>
              </a:rPr>
              <a:t>patiënten</a:t>
            </a:r>
            <a:r>
              <a:rPr lang="fr-BE" dirty="0" smtClean="0">
                <a:solidFill>
                  <a:schemeClr val="tx2"/>
                </a:solidFill>
              </a:rPr>
              <a:t> die </a:t>
            </a:r>
            <a:r>
              <a:rPr lang="fr-BE" dirty="0" err="1" smtClean="0">
                <a:solidFill>
                  <a:schemeClr val="tx2"/>
                </a:solidFill>
              </a:rPr>
              <a:t>geconfronteerd</a:t>
            </a:r>
            <a:r>
              <a:rPr lang="fr-BE" dirty="0" smtClean="0">
                <a:solidFill>
                  <a:schemeClr val="tx2"/>
                </a:solidFill>
              </a:rPr>
              <a:t> </a:t>
            </a:r>
            <a:r>
              <a:rPr lang="fr-BE" dirty="0" err="1" smtClean="0">
                <a:solidFill>
                  <a:schemeClr val="tx2"/>
                </a:solidFill>
              </a:rPr>
              <a:t>worden</a:t>
            </a:r>
            <a:r>
              <a:rPr lang="fr-BE" dirty="0" smtClean="0">
                <a:solidFill>
                  <a:schemeClr val="tx2"/>
                </a:solidFill>
              </a:rPr>
              <a:t> met de </a:t>
            </a:r>
            <a:r>
              <a:rPr lang="fr-BE" dirty="0" err="1" smtClean="0">
                <a:solidFill>
                  <a:schemeClr val="tx2"/>
                </a:solidFill>
              </a:rPr>
              <a:t>complexiteit</a:t>
            </a:r>
            <a:r>
              <a:rPr lang="fr-BE" dirty="0" smtClean="0">
                <a:solidFill>
                  <a:schemeClr val="tx2"/>
                </a:solidFill>
              </a:rPr>
              <a:t> van </a:t>
            </a:r>
            <a:r>
              <a:rPr lang="fr-BE" dirty="0" err="1" smtClean="0">
                <a:solidFill>
                  <a:schemeClr val="tx2"/>
                </a:solidFill>
              </a:rPr>
              <a:t>kankerbehandeling</a:t>
            </a:r>
            <a:r>
              <a:rPr lang="fr-BE" dirty="0" smtClean="0">
                <a:solidFill>
                  <a:schemeClr val="tx2"/>
                </a:solidFill>
              </a:rPr>
              <a:t> en </a:t>
            </a:r>
            <a:r>
              <a:rPr lang="fr-BE" dirty="0" err="1" smtClean="0">
                <a:solidFill>
                  <a:schemeClr val="tx2"/>
                </a:solidFill>
              </a:rPr>
              <a:t>immuuntherapie</a:t>
            </a:r>
            <a:r>
              <a:rPr lang="fr-BE" dirty="0" smtClean="0">
                <a:solidFill>
                  <a:schemeClr val="tx2"/>
                </a:solidFill>
              </a:rPr>
              <a:t>…</a:t>
            </a:r>
          </a:p>
        </p:txBody>
      </p:sp>
      <p:pic>
        <p:nvPicPr>
          <p:cNvPr id="1030" name="Picture 6" descr="C:\Users\dvs\AppData\Local\Microsoft\Windows\Temporary Internet Files\Content.IE5\IPX0MXWF\adamtglass-com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80" y="3810000"/>
            <a:ext cx="2785872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79640" y="692620"/>
            <a:ext cx="7164360" cy="432060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457200" y="6453420"/>
            <a:ext cx="2133600" cy="365125"/>
          </a:xfrm>
          <a:prstGeom prst="rect">
            <a:avLst/>
          </a:prstGeom>
        </p:spPr>
        <p:txBody>
          <a:bodyPr/>
          <a:lstStyle/>
          <a:p>
            <a:fld id="{E0496DDC-133D-45BF-97BE-9BBAF98C7D97}" type="datetime1">
              <a:rPr lang="fr-BE" smtClean="0"/>
              <a:pPr/>
              <a:t>22/06/15</a:t>
            </a:fld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453420"/>
            <a:ext cx="2133600" cy="365125"/>
          </a:xfrm>
          <a:prstGeom prst="rect">
            <a:avLst/>
          </a:prstGeom>
        </p:spPr>
        <p:txBody>
          <a:bodyPr/>
          <a:lstStyle/>
          <a:p>
            <a:fld id="{F378ADB6-3443-4952-AB55-EB4420CF4613}" type="slidenum">
              <a:rPr lang="fr-BE" smtClean="0"/>
              <a:pPr/>
              <a:t>10</a:t>
            </a:fld>
            <a:endParaRPr lang="fr-BE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4294967295"/>
          </p:nvPr>
        </p:nvSpPr>
        <p:spPr>
          <a:xfrm>
            <a:off x="3124200" y="645342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11450" y="1484730"/>
            <a:ext cx="8532550" cy="4824413"/>
          </a:xfrm>
        </p:spPr>
        <p:txBody>
          <a:bodyPr/>
          <a:lstStyle/>
          <a:p>
            <a:endParaRPr lang="fr-BE" dirty="0" smtClean="0"/>
          </a:p>
          <a:p>
            <a:endParaRPr lang="fr-BE" dirty="0" smtClean="0"/>
          </a:p>
          <a:p>
            <a:endParaRPr lang="fr-BE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683460" y="1916790"/>
            <a:ext cx="8460540" cy="310854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nl-B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8A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Hoe weet ik tot wie ik mij moet richten ?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endParaRPr kumimoji="0" lang="nl-BE" sz="2800" b="1" i="0" u="none" strike="noStrike" kern="1200" cap="none" spc="0" normalizeH="0" baseline="0" noProof="0" dirty="0" smtClean="0">
              <a:ln>
                <a:noFill/>
              </a:ln>
              <a:solidFill>
                <a:srgbClr val="00668A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nl-BE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8A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Immuuntherapie</a:t>
            </a:r>
            <a:r>
              <a:rPr kumimoji="0" lang="nl-B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8A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:</a:t>
            </a:r>
            <a:r>
              <a:rPr kumimoji="0" lang="nl-BE" sz="2800" b="1" i="0" u="none" strike="noStrike" kern="1200" cap="none" spc="0" normalizeH="0" noProof="0" dirty="0" smtClean="0">
                <a:ln>
                  <a:noFill/>
                </a:ln>
                <a:solidFill>
                  <a:srgbClr val="00668A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is deze of zal deze overal beschikbaar zijn?</a:t>
            </a:r>
            <a:r>
              <a:rPr kumimoji="0" lang="nl-B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8A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endParaRPr lang="nl-BE" sz="2800" b="1" dirty="0" smtClean="0">
              <a:solidFill>
                <a:srgbClr val="00668A"/>
              </a:solidFill>
              <a:latin typeface="+mj-lt"/>
              <a:ea typeface="+mj-ea"/>
              <a:cs typeface="+mj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nl-B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8A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Moet men naar referentiecentra gaan zoals ”borstklinieken”?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87780" y="764630"/>
            <a:ext cx="4714367" cy="95410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>
              <a:spcBef>
                <a:spcPct val="0"/>
              </a:spcBef>
            </a:pPr>
            <a:r>
              <a:rPr lang="fr-BE" sz="2800" b="1" dirty="0" err="1" smtClean="0"/>
              <a:t>Moeilijkheden</a:t>
            </a:r>
            <a:r>
              <a:rPr lang="fr-BE" sz="2800" b="1" dirty="0" smtClean="0"/>
              <a:t> </a:t>
            </a:r>
            <a:r>
              <a:rPr lang="fr-BE" sz="2800" b="1" dirty="0" err="1" smtClean="0"/>
              <a:t>voor</a:t>
            </a:r>
            <a:r>
              <a:rPr lang="fr-BE" sz="2800" b="1" dirty="0" smtClean="0"/>
              <a:t> de </a:t>
            </a:r>
            <a:r>
              <a:rPr lang="fr-BE" sz="2800" b="1" dirty="0" err="1" smtClean="0"/>
              <a:t>patiënt</a:t>
            </a:r>
            <a:endParaRPr lang="fr-BE" sz="2800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BE" sz="2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 descr="C:\Users\dvs\AppData\Local\Microsoft\Windows\Temporary Internet Files\Content.IE5\OW6C6C6M\question-marks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30" y="4676478"/>
            <a:ext cx="3635870" cy="21815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79640" y="692620"/>
            <a:ext cx="7164360" cy="432060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457200" y="6453420"/>
            <a:ext cx="2133600" cy="365125"/>
          </a:xfrm>
          <a:prstGeom prst="rect">
            <a:avLst/>
          </a:prstGeom>
        </p:spPr>
        <p:txBody>
          <a:bodyPr/>
          <a:lstStyle/>
          <a:p>
            <a:fld id="{E0496DDC-133D-45BF-97BE-9BBAF98C7D97}" type="datetime1">
              <a:rPr lang="fr-BE" smtClean="0"/>
              <a:pPr/>
              <a:t>22/06/15</a:t>
            </a:fld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453420"/>
            <a:ext cx="2133600" cy="365125"/>
          </a:xfrm>
          <a:prstGeom prst="rect">
            <a:avLst/>
          </a:prstGeom>
        </p:spPr>
        <p:txBody>
          <a:bodyPr/>
          <a:lstStyle/>
          <a:p>
            <a:fld id="{F378ADB6-3443-4952-AB55-EB4420CF4613}" type="slidenum">
              <a:rPr lang="fr-BE" smtClean="0"/>
              <a:pPr/>
              <a:t>11</a:t>
            </a:fld>
            <a:endParaRPr lang="fr-BE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4294967295"/>
          </p:nvPr>
        </p:nvSpPr>
        <p:spPr>
          <a:xfrm>
            <a:off x="3124200" y="645342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11450" y="1484730"/>
            <a:ext cx="8532550" cy="4824413"/>
          </a:xfrm>
        </p:spPr>
        <p:txBody>
          <a:bodyPr/>
          <a:lstStyle/>
          <a:p>
            <a:endParaRPr lang="fr-BE" dirty="0" smtClean="0"/>
          </a:p>
          <a:p>
            <a:endParaRPr lang="fr-BE" dirty="0" smtClean="0"/>
          </a:p>
          <a:p>
            <a:endParaRPr lang="fr-BE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683460" y="1700760"/>
            <a:ext cx="8217126" cy="526297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nl-B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8A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Leven met de ziekte/de behandeling :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endParaRPr kumimoji="0" lang="nl-BE" sz="2800" b="1" i="0" u="none" strike="noStrike" kern="1200" cap="none" spc="0" normalizeH="0" baseline="0" noProof="0" dirty="0" smtClean="0">
              <a:ln>
                <a:noFill/>
              </a:ln>
              <a:solidFill>
                <a:srgbClr val="00668A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nl-B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8A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Bijwerkingen : zeer verschillend van deze veroorzaakt</a:t>
            </a:r>
            <a:r>
              <a:rPr kumimoji="0" lang="nl-BE" sz="2800" b="1" i="0" u="none" strike="noStrike" kern="1200" cap="none" spc="0" normalizeH="0" noProof="0" dirty="0" smtClean="0">
                <a:ln>
                  <a:noFill/>
                </a:ln>
                <a:solidFill>
                  <a:srgbClr val="00668A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door de “klassieke”</a:t>
            </a:r>
            <a:r>
              <a:rPr lang="nl-BE" sz="2800" b="1" dirty="0" smtClean="0">
                <a:solidFill>
                  <a:srgbClr val="00668A"/>
                </a:solidFill>
                <a:latin typeface="+mj-lt"/>
                <a:ea typeface="+mj-ea"/>
                <a:cs typeface="+mj-cs"/>
              </a:rPr>
              <a:t> behandelingen.</a:t>
            </a:r>
            <a:endParaRPr kumimoji="0" lang="nl-BE" sz="2800" b="1" i="0" u="none" strike="noStrike" kern="1200" cap="none" spc="0" normalizeH="0" noProof="0" dirty="0" smtClean="0">
              <a:ln>
                <a:noFill/>
              </a:ln>
              <a:solidFill>
                <a:srgbClr val="00668A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endParaRPr lang="nl-BE" sz="2800" b="1" dirty="0" smtClean="0">
              <a:solidFill>
                <a:srgbClr val="00668A"/>
              </a:solidFill>
              <a:latin typeface="+mj-lt"/>
              <a:ea typeface="+mj-ea"/>
              <a:cs typeface="+mj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nl-BE" sz="2800" b="1" i="0" u="none" strike="noStrike" kern="1200" cap="none" spc="0" normalizeH="0" noProof="0" dirty="0" smtClean="0">
                <a:ln>
                  <a:noFill/>
                </a:ln>
                <a:solidFill>
                  <a:srgbClr val="00668A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Welke ondersteunende behandelingen, medisch of andere (voeding, fysische activiteit, …) kunnen mij helpen?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endParaRPr lang="nl-BE" sz="2800" b="1" baseline="0" dirty="0" smtClean="0">
              <a:solidFill>
                <a:srgbClr val="00668A"/>
              </a:solidFill>
              <a:latin typeface="+mj-lt"/>
              <a:ea typeface="+mj-ea"/>
              <a:cs typeface="+mj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nl-BE" sz="2800" b="1" i="0" u="none" strike="noStrike" kern="1200" cap="none" spc="0" normalizeH="0" noProof="0" dirty="0" smtClean="0">
                <a:ln>
                  <a:noFill/>
                </a:ln>
                <a:solidFill>
                  <a:srgbClr val="00668A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Wat zijn de gevolgen op lange termijn? Hoe word ik opgevolgd</a:t>
            </a:r>
            <a:r>
              <a:rPr lang="nl-BE" sz="2800" b="1" dirty="0" smtClean="0">
                <a:solidFill>
                  <a:srgbClr val="00668A"/>
                </a:solidFill>
                <a:latin typeface="+mj-lt"/>
                <a:ea typeface="+mj-ea"/>
                <a:cs typeface="+mj-cs"/>
              </a:rPr>
              <a:t>?</a:t>
            </a:r>
            <a:r>
              <a:rPr kumimoji="0" lang="nl-B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8A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endParaRPr lang="fr-BE" sz="2800" b="1" dirty="0" smtClean="0">
              <a:solidFill>
                <a:srgbClr val="00668A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87780" y="764630"/>
            <a:ext cx="4714367" cy="52322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>
              <a:spcBef>
                <a:spcPct val="0"/>
              </a:spcBef>
            </a:pPr>
            <a:r>
              <a:rPr lang="fr-BE" sz="2800" b="1" dirty="0" err="1" smtClean="0"/>
              <a:t>Moeilijkheden</a:t>
            </a:r>
            <a:r>
              <a:rPr lang="fr-BE" sz="2800" b="1" dirty="0" smtClean="0"/>
              <a:t> </a:t>
            </a:r>
            <a:r>
              <a:rPr lang="fr-BE" sz="2800" b="1" dirty="0" err="1" smtClean="0"/>
              <a:t>voor</a:t>
            </a:r>
            <a:r>
              <a:rPr lang="fr-BE" sz="2800" b="1" dirty="0" smtClean="0"/>
              <a:t> de </a:t>
            </a:r>
            <a:r>
              <a:rPr lang="fr-BE" sz="2800" b="1" dirty="0" err="1" smtClean="0"/>
              <a:t>patiënt</a:t>
            </a:r>
            <a:endParaRPr lang="fr-BE" sz="2800" b="1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79640" y="692620"/>
            <a:ext cx="7164360" cy="432060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457200" y="6453420"/>
            <a:ext cx="2133600" cy="365125"/>
          </a:xfrm>
          <a:prstGeom prst="rect">
            <a:avLst/>
          </a:prstGeom>
        </p:spPr>
        <p:txBody>
          <a:bodyPr/>
          <a:lstStyle/>
          <a:p>
            <a:fld id="{E0496DDC-133D-45BF-97BE-9BBAF98C7D97}" type="datetime1">
              <a:rPr lang="fr-BE" smtClean="0"/>
              <a:pPr/>
              <a:t>22/06/15</a:t>
            </a:fld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453420"/>
            <a:ext cx="2133600" cy="365125"/>
          </a:xfrm>
          <a:prstGeom prst="rect">
            <a:avLst/>
          </a:prstGeom>
        </p:spPr>
        <p:txBody>
          <a:bodyPr/>
          <a:lstStyle/>
          <a:p>
            <a:fld id="{F378ADB6-3443-4952-AB55-EB4420CF4613}" type="slidenum">
              <a:rPr lang="fr-BE" smtClean="0"/>
              <a:pPr/>
              <a:t>12</a:t>
            </a:fld>
            <a:endParaRPr lang="fr-BE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4294967295"/>
          </p:nvPr>
        </p:nvSpPr>
        <p:spPr>
          <a:xfrm>
            <a:off x="3124200" y="645342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11450" y="1484730"/>
            <a:ext cx="8532550" cy="4824413"/>
          </a:xfrm>
        </p:spPr>
        <p:txBody>
          <a:bodyPr/>
          <a:lstStyle/>
          <a:p>
            <a:endParaRPr lang="fr-BE" dirty="0" smtClean="0"/>
          </a:p>
          <a:p>
            <a:endParaRPr lang="fr-BE" dirty="0" smtClean="0"/>
          </a:p>
          <a:p>
            <a:endParaRPr lang="fr-BE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539440" y="1916790"/>
            <a:ext cx="8604560" cy="440120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r>
              <a:rPr lang="fr-BE" sz="2800" b="1" dirty="0" err="1" smtClean="0">
                <a:solidFill>
                  <a:srgbClr val="00668A"/>
                </a:solidFill>
                <a:latin typeface="+mj-lt"/>
                <a:ea typeface="+mj-ea"/>
                <a:cs typeface="+mj-cs"/>
              </a:rPr>
              <a:t>Immuuntherapie</a:t>
            </a:r>
            <a:r>
              <a:rPr kumimoji="0" lang="fr-B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8A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 </a:t>
            </a:r>
            <a:r>
              <a:rPr kumimoji="0" lang="fr-BE" sz="2800" b="1" i="0" u="none" strike="noStrike" kern="1200" cap="none" spc="0" normalizeH="0" noProof="0" dirty="0" smtClean="0">
                <a:ln>
                  <a:noFill/>
                </a:ln>
                <a:solidFill>
                  <a:srgbClr val="00668A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fr-BE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668A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</a:t>
            </a:r>
            <a:r>
              <a:rPr kumimoji="0" lang="fr-BE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8A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ieuwe</a:t>
            </a:r>
            <a:r>
              <a:rPr kumimoji="0" lang="fr-B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8A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fr-BE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8A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hoop</a:t>
            </a:r>
            <a:r>
              <a:rPr kumimoji="0" lang="fr-B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8A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… maar </a:t>
            </a:r>
            <a:r>
              <a:rPr kumimoji="0" lang="fr-BE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8A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ook</a:t>
            </a:r>
            <a:r>
              <a:rPr kumimoji="0" lang="fr-B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8A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fr-BE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8A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nieuwe</a:t>
            </a:r>
            <a:r>
              <a:rPr kumimoji="0" lang="fr-B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8A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fr-BE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8A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uitdagingen</a:t>
            </a:r>
            <a:r>
              <a:rPr kumimoji="0" lang="fr-B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8A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!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endParaRPr lang="fr-BE" sz="2800" b="1" dirty="0" smtClean="0">
              <a:solidFill>
                <a:srgbClr val="00668A"/>
              </a:solidFill>
              <a:latin typeface="+mj-lt"/>
              <a:ea typeface="+mj-ea"/>
              <a:cs typeface="+mj-cs"/>
            </a:endParaRPr>
          </a:p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kumimoji="0" lang="fr-B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8A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kumimoji="0" lang="fr-BE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8A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Uitdaging</a:t>
            </a:r>
            <a:r>
              <a:rPr kumimoji="0" lang="fr-B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8A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fr-BE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8A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voor</a:t>
            </a:r>
            <a:r>
              <a:rPr kumimoji="0" lang="fr-B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8A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de</a:t>
            </a:r>
            <a:r>
              <a:rPr kumimoji="0" lang="fr-BE" sz="2800" b="1" i="0" u="none" strike="noStrike" kern="1200" cap="none" spc="0" normalizeH="0" noProof="0" dirty="0" smtClean="0">
                <a:ln>
                  <a:noFill/>
                </a:ln>
                <a:solidFill>
                  <a:srgbClr val="00668A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fr-BE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668A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onderzoekers</a:t>
            </a:r>
            <a:r>
              <a:rPr kumimoji="0" lang="fr-BE" sz="2800" b="1" i="0" u="none" strike="noStrike" kern="1200" cap="none" spc="0" normalizeH="0" noProof="0" dirty="0" smtClean="0">
                <a:ln>
                  <a:noFill/>
                </a:ln>
                <a:solidFill>
                  <a:srgbClr val="00668A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en </a:t>
            </a:r>
            <a:r>
              <a:rPr kumimoji="0" lang="fr-BE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668A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voor</a:t>
            </a:r>
            <a:r>
              <a:rPr kumimoji="0" lang="fr-BE" sz="2800" b="1" i="0" u="none" strike="noStrike" kern="1200" cap="none" spc="0" normalizeH="0" noProof="0" dirty="0" smtClean="0">
                <a:ln>
                  <a:noFill/>
                </a:ln>
                <a:solidFill>
                  <a:srgbClr val="00668A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de industrie.</a:t>
            </a:r>
            <a:endParaRPr kumimoji="0" lang="fr-BE" sz="2800" b="1" i="0" u="none" strike="noStrike" kern="1200" cap="none" spc="0" normalizeH="0" baseline="0" noProof="0" dirty="0" smtClean="0">
              <a:ln>
                <a:noFill/>
              </a:ln>
              <a:solidFill>
                <a:srgbClr val="00668A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fr-BE" sz="2800" b="1" dirty="0" smtClean="0">
                <a:solidFill>
                  <a:srgbClr val="00668A"/>
                </a:solidFill>
                <a:latin typeface="+mj-lt"/>
                <a:ea typeface="+mj-ea"/>
                <a:cs typeface="+mj-cs"/>
              </a:rPr>
              <a:t>  </a:t>
            </a:r>
            <a:r>
              <a:rPr lang="fr-BE" sz="2800" b="1" dirty="0" err="1" smtClean="0">
                <a:solidFill>
                  <a:srgbClr val="00668A"/>
                </a:solidFill>
                <a:latin typeface="+mj-lt"/>
                <a:ea typeface="+mj-ea"/>
                <a:cs typeface="+mj-cs"/>
              </a:rPr>
              <a:t>Uitdaging</a:t>
            </a:r>
            <a:r>
              <a:rPr lang="fr-BE" sz="2800" b="1" dirty="0" smtClean="0">
                <a:solidFill>
                  <a:srgbClr val="00668A"/>
                </a:solidFill>
                <a:latin typeface="+mj-lt"/>
                <a:ea typeface="+mj-ea"/>
                <a:cs typeface="+mj-cs"/>
              </a:rPr>
              <a:t>  </a:t>
            </a:r>
            <a:r>
              <a:rPr lang="fr-BE" sz="2800" b="1" dirty="0" err="1" smtClean="0">
                <a:solidFill>
                  <a:srgbClr val="00668A"/>
                </a:solidFill>
                <a:latin typeface="+mj-lt"/>
                <a:ea typeface="+mj-ea"/>
                <a:cs typeface="+mj-cs"/>
              </a:rPr>
              <a:t>voor</a:t>
            </a:r>
            <a:r>
              <a:rPr lang="fr-BE" sz="2800" b="1" dirty="0" smtClean="0">
                <a:solidFill>
                  <a:srgbClr val="00668A"/>
                </a:solidFill>
                <a:latin typeface="+mj-lt"/>
                <a:ea typeface="+mj-ea"/>
                <a:cs typeface="+mj-cs"/>
              </a:rPr>
              <a:t> de </a:t>
            </a:r>
            <a:r>
              <a:rPr lang="fr-BE" sz="2800" b="1" dirty="0" err="1" smtClean="0">
                <a:solidFill>
                  <a:srgbClr val="00668A"/>
                </a:solidFill>
                <a:latin typeface="+mj-lt"/>
                <a:ea typeface="+mj-ea"/>
                <a:cs typeface="+mj-cs"/>
              </a:rPr>
              <a:t>patiënt</a:t>
            </a:r>
            <a:r>
              <a:rPr lang="fr-BE" sz="2800" b="1" dirty="0" smtClean="0">
                <a:solidFill>
                  <a:srgbClr val="00668A"/>
                </a:solidFill>
                <a:latin typeface="+mj-lt"/>
                <a:ea typeface="+mj-ea"/>
                <a:cs typeface="+mj-cs"/>
              </a:rPr>
              <a:t> om </a:t>
            </a:r>
            <a:r>
              <a:rPr lang="fr-BE" sz="2800" b="1" dirty="0" err="1" smtClean="0">
                <a:solidFill>
                  <a:srgbClr val="00668A"/>
                </a:solidFill>
                <a:latin typeface="+mj-lt"/>
                <a:ea typeface="+mj-ea"/>
                <a:cs typeface="+mj-cs"/>
              </a:rPr>
              <a:t>het</a:t>
            </a:r>
            <a:r>
              <a:rPr lang="fr-BE" sz="2800" b="1" dirty="0" smtClean="0">
                <a:solidFill>
                  <a:srgbClr val="00668A"/>
                </a:solidFill>
                <a:latin typeface="+mj-lt"/>
                <a:ea typeface="+mj-ea"/>
                <a:cs typeface="+mj-cs"/>
              </a:rPr>
              <a:t> te </a:t>
            </a:r>
            <a:r>
              <a:rPr lang="fr-BE" sz="2800" b="1" dirty="0" err="1" smtClean="0">
                <a:solidFill>
                  <a:srgbClr val="00668A"/>
                </a:solidFill>
                <a:latin typeface="+mj-lt"/>
                <a:ea typeface="+mj-ea"/>
                <a:cs typeface="+mj-cs"/>
              </a:rPr>
              <a:t>begrijpen</a:t>
            </a:r>
            <a:r>
              <a:rPr kumimoji="0" lang="fr-B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8A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</a:p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fr-BE" sz="2800" b="1" dirty="0" smtClean="0">
                <a:solidFill>
                  <a:srgbClr val="00668A"/>
                </a:solidFill>
                <a:latin typeface="+mj-lt"/>
                <a:ea typeface="+mj-ea"/>
                <a:cs typeface="+mj-cs"/>
              </a:rPr>
              <a:t>  </a:t>
            </a:r>
            <a:r>
              <a:rPr lang="fr-BE" sz="2800" b="1" dirty="0" err="1" smtClean="0">
                <a:solidFill>
                  <a:srgbClr val="00668A"/>
                </a:solidFill>
                <a:latin typeface="+mj-lt"/>
                <a:ea typeface="+mj-ea"/>
                <a:cs typeface="+mj-cs"/>
              </a:rPr>
              <a:t>Uitdaging</a:t>
            </a:r>
            <a:r>
              <a:rPr lang="fr-BE" sz="2800" b="1" dirty="0" smtClean="0">
                <a:solidFill>
                  <a:srgbClr val="00668A"/>
                </a:solidFill>
                <a:latin typeface="+mj-lt"/>
                <a:ea typeface="+mj-ea"/>
                <a:cs typeface="+mj-cs"/>
              </a:rPr>
              <a:t> </a:t>
            </a:r>
            <a:r>
              <a:rPr lang="fr-BE" sz="2800" b="1" dirty="0" err="1" smtClean="0">
                <a:solidFill>
                  <a:srgbClr val="00668A"/>
                </a:solidFill>
                <a:latin typeface="+mj-lt"/>
                <a:ea typeface="+mj-ea"/>
                <a:cs typeface="+mj-cs"/>
              </a:rPr>
              <a:t>voor</a:t>
            </a:r>
            <a:r>
              <a:rPr lang="fr-BE" sz="2800" b="1" dirty="0" smtClean="0">
                <a:solidFill>
                  <a:srgbClr val="00668A"/>
                </a:solidFill>
                <a:latin typeface="+mj-lt"/>
                <a:ea typeface="+mj-ea"/>
                <a:cs typeface="+mj-cs"/>
              </a:rPr>
              <a:t> de </a:t>
            </a:r>
            <a:r>
              <a:rPr lang="fr-BE" sz="2800" b="1" dirty="0" err="1" smtClean="0">
                <a:solidFill>
                  <a:srgbClr val="00668A"/>
                </a:solidFill>
                <a:latin typeface="+mj-lt"/>
                <a:ea typeface="+mj-ea"/>
                <a:cs typeface="+mj-cs"/>
              </a:rPr>
              <a:t>begeleiders</a:t>
            </a:r>
            <a:r>
              <a:rPr lang="fr-BE" sz="2800" b="1" dirty="0" smtClean="0">
                <a:solidFill>
                  <a:srgbClr val="00668A"/>
                </a:solidFill>
                <a:latin typeface="+mj-lt"/>
                <a:ea typeface="+mj-ea"/>
                <a:cs typeface="+mj-cs"/>
              </a:rPr>
              <a:t> </a:t>
            </a:r>
            <a:r>
              <a:rPr lang="fr-BE" sz="2800" b="1" dirty="0" err="1" smtClean="0">
                <a:solidFill>
                  <a:srgbClr val="00668A"/>
                </a:solidFill>
                <a:latin typeface="+mj-lt"/>
                <a:ea typeface="+mj-ea"/>
                <a:cs typeface="+mj-cs"/>
              </a:rPr>
              <a:t>voor</a:t>
            </a:r>
            <a:r>
              <a:rPr lang="fr-BE" sz="2800" b="1" dirty="0" smtClean="0">
                <a:solidFill>
                  <a:srgbClr val="00668A"/>
                </a:solidFill>
                <a:latin typeface="+mj-lt"/>
                <a:ea typeface="+mj-ea"/>
                <a:cs typeface="+mj-cs"/>
              </a:rPr>
              <a:t> de </a:t>
            </a:r>
            <a:r>
              <a:rPr lang="fr-BE" sz="2800" b="1" dirty="0" err="1" smtClean="0">
                <a:solidFill>
                  <a:srgbClr val="00668A"/>
                </a:solidFill>
                <a:latin typeface="+mj-lt"/>
                <a:ea typeface="+mj-ea"/>
                <a:cs typeface="+mj-cs"/>
              </a:rPr>
              <a:t>uitleg</a:t>
            </a:r>
            <a:r>
              <a:rPr lang="fr-BE" sz="2800" b="1" dirty="0" smtClean="0">
                <a:solidFill>
                  <a:srgbClr val="00668A"/>
                </a:solidFill>
                <a:latin typeface="+mj-lt"/>
                <a:ea typeface="+mj-ea"/>
                <a:cs typeface="+mj-cs"/>
              </a:rPr>
              <a:t>, de</a:t>
            </a:r>
          </a:p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r>
              <a:rPr lang="fr-BE" sz="2800" b="1" dirty="0" smtClean="0">
                <a:solidFill>
                  <a:srgbClr val="00668A"/>
                </a:solidFill>
                <a:latin typeface="+mj-lt"/>
                <a:ea typeface="+mj-ea"/>
                <a:cs typeface="+mj-cs"/>
              </a:rPr>
              <a:t>    </a:t>
            </a:r>
            <a:r>
              <a:rPr lang="fr-BE" sz="2800" b="1" dirty="0" err="1" smtClean="0">
                <a:solidFill>
                  <a:srgbClr val="00668A"/>
                </a:solidFill>
                <a:latin typeface="+mj-lt"/>
                <a:ea typeface="+mj-ea"/>
                <a:cs typeface="+mj-cs"/>
              </a:rPr>
              <a:t>opvang</a:t>
            </a:r>
            <a:r>
              <a:rPr lang="fr-BE" sz="2800" b="1" dirty="0" smtClean="0">
                <a:solidFill>
                  <a:srgbClr val="00668A"/>
                </a:solidFill>
                <a:latin typeface="+mj-lt"/>
                <a:ea typeface="+mj-ea"/>
                <a:cs typeface="+mj-cs"/>
              </a:rPr>
              <a:t> en de </a:t>
            </a:r>
            <a:r>
              <a:rPr lang="fr-BE" sz="2800" b="1" dirty="0" err="1" smtClean="0">
                <a:solidFill>
                  <a:srgbClr val="00668A"/>
                </a:solidFill>
                <a:latin typeface="+mj-lt"/>
                <a:ea typeface="+mj-ea"/>
                <a:cs typeface="+mj-cs"/>
              </a:rPr>
              <a:t>begeleiding</a:t>
            </a:r>
            <a:r>
              <a:rPr lang="fr-BE" sz="2800" b="1" dirty="0" smtClean="0">
                <a:solidFill>
                  <a:srgbClr val="00668A"/>
                </a:solidFill>
                <a:latin typeface="+mj-lt"/>
                <a:ea typeface="+mj-ea"/>
                <a:cs typeface="+mj-cs"/>
              </a:rPr>
              <a:t>.</a:t>
            </a:r>
          </a:p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fr-BE" sz="2800" b="1" dirty="0" smtClean="0">
                <a:solidFill>
                  <a:srgbClr val="00668A"/>
                </a:solidFill>
                <a:latin typeface="+mj-lt"/>
                <a:ea typeface="+mj-ea"/>
                <a:cs typeface="+mj-cs"/>
              </a:rPr>
              <a:t>  </a:t>
            </a:r>
            <a:r>
              <a:rPr lang="fr-BE" sz="2800" b="1" dirty="0" err="1" smtClean="0">
                <a:solidFill>
                  <a:srgbClr val="00668A"/>
                </a:solidFill>
                <a:latin typeface="+mj-lt"/>
                <a:ea typeface="+mj-ea"/>
                <a:cs typeface="+mj-cs"/>
              </a:rPr>
              <a:t>Uitdaging</a:t>
            </a:r>
            <a:r>
              <a:rPr lang="fr-BE" sz="2800" b="1" dirty="0" smtClean="0">
                <a:solidFill>
                  <a:srgbClr val="00668A"/>
                </a:solidFill>
                <a:latin typeface="+mj-lt"/>
                <a:ea typeface="+mj-ea"/>
                <a:cs typeface="+mj-cs"/>
              </a:rPr>
              <a:t> </a:t>
            </a:r>
            <a:r>
              <a:rPr lang="fr-BE" sz="2800" b="1" dirty="0" err="1" smtClean="0">
                <a:solidFill>
                  <a:srgbClr val="00668A"/>
                </a:solidFill>
                <a:latin typeface="+mj-lt"/>
                <a:ea typeface="+mj-ea"/>
                <a:cs typeface="+mj-cs"/>
              </a:rPr>
              <a:t>voor</a:t>
            </a:r>
            <a:r>
              <a:rPr lang="fr-BE" sz="2800" b="1" dirty="0" smtClean="0">
                <a:solidFill>
                  <a:srgbClr val="00668A"/>
                </a:solidFill>
                <a:latin typeface="+mj-lt"/>
                <a:ea typeface="+mj-ea"/>
                <a:cs typeface="+mj-cs"/>
              </a:rPr>
              <a:t> de </a:t>
            </a:r>
            <a:r>
              <a:rPr lang="fr-BE" sz="2800" b="1" dirty="0" err="1" smtClean="0">
                <a:solidFill>
                  <a:srgbClr val="00668A"/>
                </a:solidFill>
                <a:latin typeface="+mj-lt"/>
                <a:ea typeface="+mj-ea"/>
                <a:cs typeface="+mj-cs"/>
              </a:rPr>
              <a:t>overheid</a:t>
            </a:r>
            <a:r>
              <a:rPr lang="fr-BE" sz="2800" b="1" dirty="0" smtClean="0">
                <a:solidFill>
                  <a:srgbClr val="00668A"/>
                </a:solidFill>
                <a:latin typeface="+mj-lt"/>
                <a:ea typeface="+mj-ea"/>
                <a:cs typeface="+mj-cs"/>
              </a:rPr>
              <a:t> </a:t>
            </a:r>
            <a:r>
              <a:rPr lang="fr-BE" sz="2800" b="1" dirty="0" err="1" smtClean="0">
                <a:solidFill>
                  <a:srgbClr val="00668A"/>
                </a:solidFill>
                <a:latin typeface="+mj-lt"/>
                <a:ea typeface="+mj-ea"/>
                <a:cs typeface="+mj-cs"/>
              </a:rPr>
              <a:t>voor</a:t>
            </a:r>
            <a:r>
              <a:rPr lang="fr-BE" sz="2800" b="1" dirty="0" smtClean="0">
                <a:solidFill>
                  <a:srgbClr val="00668A"/>
                </a:solidFill>
                <a:latin typeface="+mj-lt"/>
                <a:ea typeface="+mj-ea"/>
                <a:cs typeface="+mj-cs"/>
              </a:rPr>
              <a:t> </a:t>
            </a:r>
            <a:r>
              <a:rPr lang="fr-BE" sz="2800" b="1" dirty="0" err="1" smtClean="0">
                <a:solidFill>
                  <a:srgbClr val="00668A"/>
                </a:solidFill>
                <a:latin typeface="+mj-lt"/>
                <a:ea typeface="+mj-ea"/>
                <a:cs typeface="+mj-cs"/>
              </a:rPr>
              <a:t>het</a:t>
            </a:r>
            <a:r>
              <a:rPr lang="fr-BE" sz="2800" b="1" dirty="0" smtClean="0">
                <a:solidFill>
                  <a:srgbClr val="00668A"/>
                </a:solidFill>
                <a:latin typeface="+mj-lt"/>
                <a:ea typeface="+mj-ea"/>
                <a:cs typeface="+mj-cs"/>
              </a:rPr>
              <a:t> </a:t>
            </a:r>
            <a:r>
              <a:rPr lang="fr-BE" sz="2800" b="1" dirty="0" err="1" smtClean="0">
                <a:solidFill>
                  <a:srgbClr val="00668A"/>
                </a:solidFill>
                <a:latin typeface="+mj-lt"/>
                <a:ea typeface="+mj-ea"/>
                <a:cs typeface="+mj-cs"/>
              </a:rPr>
              <a:t>organiseren</a:t>
            </a:r>
            <a:r>
              <a:rPr lang="fr-BE" sz="2800" b="1" dirty="0" smtClean="0">
                <a:solidFill>
                  <a:srgbClr val="00668A"/>
                </a:solidFill>
                <a:latin typeface="+mj-lt"/>
                <a:ea typeface="+mj-ea"/>
                <a:cs typeface="+mj-cs"/>
              </a:rPr>
              <a:t> en</a:t>
            </a:r>
          </a:p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r>
              <a:rPr lang="fr-BE" sz="2800" b="1" dirty="0" smtClean="0">
                <a:solidFill>
                  <a:srgbClr val="00668A"/>
                </a:solidFill>
                <a:latin typeface="+mj-lt"/>
                <a:ea typeface="+mj-ea"/>
                <a:cs typeface="+mj-cs"/>
              </a:rPr>
              <a:t>    </a:t>
            </a:r>
            <a:r>
              <a:rPr lang="fr-BE" sz="2800" b="1" dirty="0" err="1" smtClean="0">
                <a:solidFill>
                  <a:srgbClr val="00668A"/>
                </a:solidFill>
                <a:latin typeface="+mj-lt"/>
                <a:ea typeface="+mj-ea"/>
                <a:cs typeface="+mj-cs"/>
              </a:rPr>
              <a:t>het</a:t>
            </a:r>
            <a:r>
              <a:rPr lang="fr-BE" sz="2800" b="1" dirty="0" smtClean="0">
                <a:solidFill>
                  <a:srgbClr val="00668A"/>
                </a:solidFill>
                <a:latin typeface="+mj-lt"/>
                <a:ea typeface="+mj-ea"/>
                <a:cs typeface="+mj-cs"/>
              </a:rPr>
              <a:t> </a:t>
            </a:r>
            <a:r>
              <a:rPr lang="fr-BE" sz="2800" b="1" dirty="0" err="1" smtClean="0">
                <a:solidFill>
                  <a:srgbClr val="00668A"/>
                </a:solidFill>
                <a:latin typeface="+mj-lt"/>
                <a:ea typeface="+mj-ea"/>
                <a:cs typeface="+mj-cs"/>
              </a:rPr>
              <a:t>financieren</a:t>
            </a:r>
            <a:r>
              <a:rPr lang="fr-BE" sz="2800" b="1" dirty="0" smtClean="0">
                <a:solidFill>
                  <a:srgbClr val="00668A"/>
                </a:solidFill>
                <a:latin typeface="+mj-lt"/>
                <a:ea typeface="+mj-ea"/>
                <a:cs typeface="+mj-cs"/>
              </a:rPr>
              <a:t>.</a:t>
            </a:r>
            <a:r>
              <a:rPr kumimoji="0" lang="fr-B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8A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endParaRPr kumimoji="0" lang="fr-BE" sz="2800" b="1" i="0" u="none" strike="noStrike" kern="1200" cap="none" spc="0" normalizeH="0" baseline="0" noProof="0" dirty="0" smtClean="0">
              <a:ln>
                <a:noFill/>
              </a:ln>
              <a:solidFill>
                <a:srgbClr val="00668A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87780" y="764630"/>
            <a:ext cx="6156220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BE" sz="2800" b="1" dirty="0" smtClean="0">
                <a:latin typeface="+mj-lt"/>
                <a:ea typeface="+mj-ea"/>
                <a:cs typeface="+mj-cs"/>
              </a:rPr>
              <a:t> </a:t>
            </a:r>
            <a:r>
              <a:rPr lang="fr-BE" sz="2800" b="1" dirty="0" err="1" smtClean="0">
                <a:latin typeface="+mj-lt"/>
                <a:ea typeface="+mj-ea"/>
                <a:cs typeface="+mj-cs"/>
              </a:rPr>
              <a:t>Wat</a:t>
            </a:r>
            <a:r>
              <a:rPr lang="fr-BE" sz="2800" b="1" dirty="0" smtClean="0">
                <a:latin typeface="+mj-lt"/>
                <a:ea typeface="+mj-ea"/>
                <a:cs typeface="+mj-cs"/>
              </a:rPr>
              <a:t> </a:t>
            </a:r>
            <a:r>
              <a:rPr lang="fr-BE" sz="2800" b="1" dirty="0" err="1" smtClean="0">
                <a:latin typeface="+mj-lt"/>
                <a:ea typeface="+mj-ea"/>
                <a:cs typeface="+mj-cs"/>
              </a:rPr>
              <a:t>kunnen</a:t>
            </a:r>
            <a:r>
              <a:rPr lang="fr-BE" sz="2800" b="1" dirty="0" smtClean="0">
                <a:latin typeface="+mj-lt"/>
                <a:ea typeface="+mj-ea"/>
                <a:cs typeface="+mj-cs"/>
              </a:rPr>
              <a:t> </a:t>
            </a:r>
            <a:r>
              <a:rPr lang="fr-BE" sz="2800" b="1" dirty="0" err="1" smtClean="0">
                <a:latin typeface="+mj-lt"/>
                <a:ea typeface="+mj-ea"/>
                <a:cs typeface="+mj-cs"/>
              </a:rPr>
              <a:t>wij</a:t>
            </a:r>
            <a:r>
              <a:rPr lang="fr-BE" sz="2800" b="1" dirty="0" smtClean="0">
                <a:latin typeface="+mj-lt"/>
                <a:ea typeface="+mj-ea"/>
                <a:cs typeface="+mj-cs"/>
              </a:rPr>
              <a:t> </a:t>
            </a:r>
            <a:r>
              <a:rPr lang="fr-BE" sz="2800" b="1" dirty="0" err="1" smtClean="0">
                <a:latin typeface="+mj-lt"/>
                <a:ea typeface="+mj-ea"/>
                <a:cs typeface="+mj-cs"/>
              </a:rPr>
              <a:t>hieruit</a:t>
            </a:r>
            <a:r>
              <a:rPr lang="fr-BE" sz="2800" b="1" dirty="0" smtClean="0">
                <a:latin typeface="+mj-lt"/>
                <a:ea typeface="+mj-ea"/>
                <a:cs typeface="+mj-cs"/>
              </a:rPr>
              <a:t> </a:t>
            </a:r>
            <a:r>
              <a:rPr lang="fr-BE" sz="2800" b="1" dirty="0" err="1" smtClean="0">
                <a:latin typeface="+mj-lt"/>
                <a:ea typeface="+mj-ea"/>
                <a:cs typeface="+mj-cs"/>
              </a:rPr>
              <a:t>besluiten</a:t>
            </a:r>
            <a:r>
              <a:rPr lang="fr-BE" sz="2800" b="1" dirty="0" smtClean="0">
                <a:latin typeface="+mj-lt"/>
                <a:ea typeface="+mj-ea"/>
                <a:cs typeface="+mj-cs"/>
              </a:rPr>
              <a:t>?</a:t>
            </a:r>
            <a:endParaRPr kumimoji="0" lang="fr-BE" sz="2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099" name="Picture 3" descr="C:\Users\dvs\AppData\Local\Microsoft\Windows\Temporary Internet Files\Content.IE5\OW6C6C6M\people-helping-others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80" y="5437025"/>
            <a:ext cx="1835620" cy="1420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07630" y="692620"/>
            <a:ext cx="7524410" cy="792110"/>
          </a:xfrm>
        </p:spPr>
        <p:txBody>
          <a:bodyPr/>
          <a:lstStyle/>
          <a:p>
            <a:r>
              <a:rPr lang="en-US" dirty="0" err="1" smtClean="0"/>
              <a:t>Voornaamste</a:t>
            </a:r>
            <a:r>
              <a:rPr lang="en-US" dirty="0" smtClean="0"/>
              <a:t> </a:t>
            </a:r>
            <a:r>
              <a:rPr lang="en-US" dirty="0" err="1" smtClean="0"/>
              <a:t>verwachtingen</a:t>
            </a:r>
            <a:r>
              <a:rPr lang="en-US" dirty="0" smtClean="0"/>
              <a:t> van de </a:t>
            </a:r>
            <a:r>
              <a:rPr lang="en-US" dirty="0" err="1" smtClean="0"/>
              <a:t>patiënten</a:t>
            </a:r>
            <a:r>
              <a:rPr lang="en-US" dirty="0" smtClean="0"/>
              <a:t> :</a:t>
            </a:r>
            <a:br>
              <a:rPr lang="en-US" dirty="0" smtClean="0"/>
            </a:br>
            <a:r>
              <a:rPr lang="en-US" dirty="0" smtClean="0"/>
              <a:t>                </a:t>
            </a:r>
            <a:endParaRPr lang="en-US" sz="20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457200" y="6453420"/>
            <a:ext cx="2133600" cy="365125"/>
          </a:xfrm>
          <a:prstGeom prst="rect">
            <a:avLst/>
          </a:prstGeom>
        </p:spPr>
        <p:txBody>
          <a:bodyPr/>
          <a:lstStyle/>
          <a:p>
            <a:fld id="{E0496DDC-133D-45BF-97BE-9BBAF98C7D97}" type="datetime1">
              <a:rPr lang="fr-BE" smtClean="0"/>
              <a:pPr/>
              <a:t>22/06/15</a:t>
            </a:fld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453420"/>
            <a:ext cx="2133600" cy="365125"/>
          </a:xfrm>
          <a:prstGeom prst="rect">
            <a:avLst/>
          </a:prstGeom>
        </p:spPr>
        <p:txBody>
          <a:bodyPr/>
          <a:lstStyle/>
          <a:p>
            <a:fld id="{F378ADB6-3443-4952-AB55-EB4420CF4613}" type="slidenum">
              <a:rPr lang="fr-BE" smtClean="0"/>
              <a:pPr/>
              <a:t>2</a:t>
            </a:fld>
            <a:endParaRPr lang="fr-BE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4294967295"/>
          </p:nvPr>
        </p:nvSpPr>
        <p:spPr>
          <a:xfrm>
            <a:off x="3124200" y="645342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r-BE" dirty="0" smtClean="0"/>
          </a:p>
          <a:p>
            <a:pPr>
              <a:buFontTx/>
              <a:buChar char="-"/>
            </a:pPr>
            <a:r>
              <a:rPr lang="fr-BE" dirty="0" err="1" smtClean="0">
                <a:solidFill>
                  <a:schemeClr val="tx2"/>
                </a:solidFill>
              </a:rPr>
              <a:t>Het</a:t>
            </a:r>
            <a:r>
              <a:rPr lang="fr-BE" dirty="0" smtClean="0">
                <a:solidFill>
                  <a:schemeClr val="tx2"/>
                </a:solidFill>
              </a:rPr>
              <a:t> </a:t>
            </a:r>
            <a:r>
              <a:rPr lang="fr-BE" dirty="0" err="1" smtClean="0">
                <a:solidFill>
                  <a:schemeClr val="tx2"/>
                </a:solidFill>
              </a:rPr>
              <a:t>vinden</a:t>
            </a:r>
            <a:r>
              <a:rPr lang="fr-BE" dirty="0" smtClean="0">
                <a:solidFill>
                  <a:schemeClr val="tx2"/>
                </a:solidFill>
              </a:rPr>
              <a:t> en </a:t>
            </a:r>
            <a:r>
              <a:rPr lang="fr-BE" dirty="0" err="1" smtClean="0">
                <a:solidFill>
                  <a:schemeClr val="tx2"/>
                </a:solidFill>
              </a:rPr>
              <a:t>begrijpen</a:t>
            </a:r>
            <a:r>
              <a:rPr lang="fr-BE" dirty="0" smtClean="0">
                <a:solidFill>
                  <a:schemeClr val="tx2"/>
                </a:solidFill>
              </a:rPr>
              <a:t> van de </a:t>
            </a:r>
            <a:r>
              <a:rPr lang="fr-BE" dirty="0" err="1" smtClean="0">
                <a:solidFill>
                  <a:schemeClr val="tx2"/>
                </a:solidFill>
              </a:rPr>
              <a:t>juiste</a:t>
            </a:r>
            <a:r>
              <a:rPr lang="fr-BE" dirty="0" smtClean="0">
                <a:solidFill>
                  <a:schemeClr val="tx2"/>
                </a:solidFill>
              </a:rPr>
              <a:t> </a:t>
            </a:r>
            <a:r>
              <a:rPr lang="fr-BE" dirty="0" err="1" smtClean="0">
                <a:solidFill>
                  <a:schemeClr val="tx2"/>
                </a:solidFill>
              </a:rPr>
              <a:t>informatie</a:t>
            </a:r>
            <a:r>
              <a:rPr lang="fr-BE" dirty="0" smtClean="0">
                <a:solidFill>
                  <a:schemeClr val="tx2"/>
                </a:solidFill>
              </a:rPr>
              <a:t>…</a:t>
            </a:r>
          </a:p>
          <a:p>
            <a:pPr>
              <a:buFontTx/>
              <a:buChar char="-"/>
            </a:pPr>
            <a:r>
              <a:rPr lang="fr-BE" dirty="0" smtClean="0">
                <a:solidFill>
                  <a:schemeClr val="tx2"/>
                </a:solidFill>
              </a:rPr>
              <a:t>De </a:t>
            </a:r>
            <a:r>
              <a:rPr lang="fr-BE" dirty="0" err="1" smtClean="0">
                <a:solidFill>
                  <a:schemeClr val="tx2"/>
                </a:solidFill>
              </a:rPr>
              <a:t>juiste</a:t>
            </a:r>
            <a:r>
              <a:rPr lang="fr-BE" dirty="0" smtClean="0">
                <a:solidFill>
                  <a:schemeClr val="tx2"/>
                </a:solidFill>
              </a:rPr>
              <a:t> </a:t>
            </a:r>
            <a:r>
              <a:rPr lang="fr-BE" dirty="0" err="1" smtClean="0">
                <a:solidFill>
                  <a:schemeClr val="tx2"/>
                </a:solidFill>
              </a:rPr>
              <a:t>keuzes</a:t>
            </a:r>
            <a:r>
              <a:rPr lang="fr-BE" dirty="0" smtClean="0">
                <a:solidFill>
                  <a:schemeClr val="tx2"/>
                </a:solidFill>
              </a:rPr>
              <a:t> </a:t>
            </a:r>
            <a:r>
              <a:rPr lang="fr-BE" dirty="0" err="1" smtClean="0">
                <a:solidFill>
                  <a:schemeClr val="tx2"/>
                </a:solidFill>
              </a:rPr>
              <a:t>maken</a:t>
            </a:r>
            <a:r>
              <a:rPr lang="fr-BE" dirty="0" smtClean="0">
                <a:solidFill>
                  <a:schemeClr val="tx2"/>
                </a:solidFill>
              </a:rPr>
              <a:t>…</a:t>
            </a:r>
          </a:p>
          <a:p>
            <a:pPr>
              <a:buFontTx/>
              <a:buChar char="-"/>
            </a:pPr>
            <a:r>
              <a:rPr lang="fr-BE" dirty="0" smtClean="0">
                <a:solidFill>
                  <a:schemeClr val="tx2"/>
                </a:solidFill>
              </a:rPr>
              <a:t>De </a:t>
            </a:r>
            <a:r>
              <a:rPr lang="fr-BE" dirty="0" err="1" smtClean="0">
                <a:solidFill>
                  <a:schemeClr val="tx2"/>
                </a:solidFill>
              </a:rPr>
              <a:t>weg</a:t>
            </a:r>
            <a:r>
              <a:rPr lang="fr-BE" dirty="0" smtClean="0">
                <a:solidFill>
                  <a:schemeClr val="tx2"/>
                </a:solidFill>
              </a:rPr>
              <a:t> </a:t>
            </a:r>
            <a:r>
              <a:rPr lang="fr-BE" dirty="0" err="1" smtClean="0">
                <a:solidFill>
                  <a:schemeClr val="tx2"/>
                </a:solidFill>
              </a:rPr>
              <a:t>vinden</a:t>
            </a:r>
            <a:r>
              <a:rPr lang="fr-BE" dirty="0" smtClean="0">
                <a:solidFill>
                  <a:schemeClr val="tx2"/>
                </a:solidFill>
              </a:rPr>
              <a:t>  </a:t>
            </a:r>
            <a:r>
              <a:rPr lang="fr-BE" dirty="0" err="1" smtClean="0">
                <a:solidFill>
                  <a:schemeClr val="tx2"/>
                </a:solidFill>
              </a:rPr>
              <a:t>naar</a:t>
            </a:r>
            <a:r>
              <a:rPr lang="fr-BE" dirty="0" smtClean="0">
                <a:solidFill>
                  <a:schemeClr val="tx2"/>
                </a:solidFill>
              </a:rPr>
              <a:t> de </a:t>
            </a:r>
            <a:r>
              <a:rPr lang="fr-BE" dirty="0" err="1" smtClean="0">
                <a:solidFill>
                  <a:schemeClr val="tx2"/>
                </a:solidFill>
              </a:rPr>
              <a:t>behandelingen</a:t>
            </a:r>
            <a:r>
              <a:rPr lang="fr-BE" dirty="0" smtClean="0">
                <a:solidFill>
                  <a:schemeClr val="tx2"/>
                </a:solidFill>
              </a:rPr>
              <a:t> en de </a:t>
            </a:r>
            <a:r>
              <a:rPr lang="fr-BE" dirty="0" err="1" smtClean="0">
                <a:solidFill>
                  <a:schemeClr val="tx2"/>
                </a:solidFill>
              </a:rPr>
              <a:t>beschikbare</a:t>
            </a:r>
            <a:r>
              <a:rPr lang="fr-BE" dirty="0" smtClean="0">
                <a:solidFill>
                  <a:schemeClr val="tx2"/>
                </a:solidFill>
              </a:rPr>
              <a:t> </a:t>
            </a:r>
            <a:r>
              <a:rPr lang="fr-BE" dirty="0" err="1" smtClean="0">
                <a:solidFill>
                  <a:schemeClr val="tx2"/>
                </a:solidFill>
              </a:rPr>
              <a:t>hulp</a:t>
            </a:r>
            <a:r>
              <a:rPr lang="fr-BE" dirty="0" smtClean="0">
                <a:solidFill>
                  <a:schemeClr val="tx2"/>
                </a:solidFill>
              </a:rPr>
              <a:t>…</a:t>
            </a:r>
          </a:p>
          <a:p>
            <a:endParaRPr lang="fr-BE" dirty="0" smtClean="0">
              <a:solidFill>
                <a:schemeClr val="tx2"/>
              </a:solidFill>
            </a:endParaRPr>
          </a:p>
          <a:p>
            <a:r>
              <a:rPr lang="fr-BE" dirty="0" err="1" smtClean="0">
                <a:solidFill>
                  <a:schemeClr val="tx2"/>
                </a:solidFill>
              </a:rPr>
              <a:t>Zonder</a:t>
            </a:r>
            <a:r>
              <a:rPr lang="fr-BE" dirty="0" smtClean="0">
                <a:solidFill>
                  <a:schemeClr val="tx2"/>
                </a:solidFill>
              </a:rPr>
              <a:t> de </a:t>
            </a:r>
            <a:r>
              <a:rPr lang="fr-BE" dirty="0" err="1" smtClean="0">
                <a:solidFill>
                  <a:schemeClr val="tx2"/>
                </a:solidFill>
              </a:rPr>
              <a:t>naasten</a:t>
            </a:r>
            <a:r>
              <a:rPr lang="fr-BE" dirty="0" smtClean="0">
                <a:solidFill>
                  <a:schemeClr val="tx2"/>
                </a:solidFill>
              </a:rPr>
              <a:t> te </a:t>
            </a:r>
            <a:r>
              <a:rPr lang="fr-BE" dirty="0" err="1" smtClean="0">
                <a:solidFill>
                  <a:schemeClr val="tx2"/>
                </a:solidFill>
              </a:rPr>
              <a:t>vergeten</a:t>
            </a:r>
            <a:r>
              <a:rPr lang="fr-BE" dirty="0" smtClean="0">
                <a:solidFill>
                  <a:schemeClr val="tx2"/>
                </a:solidFill>
              </a:rPr>
              <a:t> (</a:t>
            </a:r>
            <a:r>
              <a:rPr lang="fr-BE" dirty="0" err="1" smtClean="0">
                <a:solidFill>
                  <a:schemeClr val="tx2"/>
                </a:solidFill>
              </a:rPr>
              <a:t>als</a:t>
            </a:r>
            <a:r>
              <a:rPr lang="fr-BE" dirty="0" smtClean="0">
                <a:solidFill>
                  <a:schemeClr val="tx2"/>
                </a:solidFill>
              </a:rPr>
              <a:t> er </a:t>
            </a:r>
            <a:r>
              <a:rPr lang="fr-BE" dirty="0" err="1" smtClean="0">
                <a:solidFill>
                  <a:schemeClr val="tx2"/>
                </a:solidFill>
              </a:rPr>
              <a:t>zijn</a:t>
            </a:r>
            <a:r>
              <a:rPr lang="fr-BE" dirty="0" smtClean="0">
                <a:solidFill>
                  <a:schemeClr val="tx2"/>
                </a:solidFill>
              </a:rPr>
              <a:t>)…</a:t>
            </a:r>
            <a:endParaRPr lang="fr-BE" dirty="0">
              <a:solidFill>
                <a:schemeClr val="tx2"/>
              </a:solidFill>
            </a:endParaRPr>
          </a:p>
        </p:txBody>
      </p:sp>
      <p:pic>
        <p:nvPicPr>
          <p:cNvPr id="2051" name="Picture 3" descr="C:\Users\dvs\AppData\Local\Microsoft\Windows\Temporary Internet Files\Content.IE5\N0OL0SFX\tumblr_n44527pGmC1r54c4oo4_r1_128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04227" y="5157240"/>
            <a:ext cx="2939773" cy="22048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23660" y="692620"/>
            <a:ext cx="7164360" cy="432060"/>
          </a:xfrm>
        </p:spPr>
        <p:txBody>
          <a:bodyPr/>
          <a:lstStyle/>
          <a:p>
            <a:r>
              <a:rPr lang="en-US" dirty="0" smtClean="0"/>
              <a:t>	  Heel recent in de </a:t>
            </a:r>
            <a:r>
              <a:rPr lang="en-US" dirty="0" err="1" smtClean="0"/>
              <a:t>pers</a:t>
            </a:r>
            <a:r>
              <a:rPr lang="en-US" dirty="0" smtClean="0"/>
              <a:t> :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1979613" y="1196690"/>
            <a:ext cx="7164387" cy="287338"/>
          </a:xfrm>
        </p:spPr>
        <p:txBody>
          <a:bodyPr/>
          <a:lstStyle/>
          <a:p>
            <a:r>
              <a:rPr lang="en-US" dirty="0" smtClean="0"/>
              <a:t>			De </a:t>
            </a:r>
            <a:r>
              <a:rPr lang="en-US" dirty="0" err="1" smtClean="0"/>
              <a:t>Morgen</a:t>
            </a:r>
            <a:r>
              <a:rPr lang="en-US" dirty="0" smtClean="0"/>
              <a:t> 2 </a:t>
            </a:r>
            <a:r>
              <a:rPr lang="en-US" dirty="0" err="1" smtClean="0"/>
              <a:t>juni</a:t>
            </a:r>
            <a:r>
              <a:rPr lang="en-US" dirty="0" smtClean="0"/>
              <a:t> 2015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457200" y="6453420"/>
            <a:ext cx="2133600" cy="365125"/>
          </a:xfrm>
          <a:prstGeom prst="rect">
            <a:avLst/>
          </a:prstGeom>
        </p:spPr>
        <p:txBody>
          <a:bodyPr/>
          <a:lstStyle/>
          <a:p>
            <a:fld id="{E0496DDC-133D-45BF-97BE-9BBAF98C7D97}" type="datetime1">
              <a:rPr lang="fr-BE" smtClean="0"/>
              <a:pPr/>
              <a:t>22/06/15</a:t>
            </a:fld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453420"/>
            <a:ext cx="2133600" cy="365125"/>
          </a:xfrm>
          <a:prstGeom prst="rect">
            <a:avLst/>
          </a:prstGeom>
        </p:spPr>
        <p:txBody>
          <a:bodyPr/>
          <a:lstStyle/>
          <a:p>
            <a:fld id="{F378ADB6-3443-4952-AB55-EB4420CF4613}" type="slidenum">
              <a:rPr lang="fr-BE" smtClean="0"/>
              <a:pPr/>
              <a:t>3</a:t>
            </a:fld>
            <a:endParaRPr lang="fr-BE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4294967295"/>
          </p:nvPr>
        </p:nvSpPr>
        <p:spPr>
          <a:xfrm>
            <a:off x="3124200" y="645342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pic>
        <p:nvPicPr>
          <p:cNvPr id="12" name="Content Placeholder 11" descr="De morgen_2.PN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0" y="1700760"/>
            <a:ext cx="5084546" cy="4454880"/>
          </a:xfrm>
        </p:spPr>
      </p:pic>
      <p:pic>
        <p:nvPicPr>
          <p:cNvPr id="14" name="Picture 13" descr="De morgen_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10" y="1772770"/>
            <a:ext cx="5400750" cy="44476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79640" y="692620"/>
            <a:ext cx="7164360" cy="432060"/>
          </a:xfrm>
        </p:spPr>
        <p:txBody>
          <a:bodyPr/>
          <a:lstStyle/>
          <a:p>
            <a:r>
              <a:rPr lang="en-US" dirty="0" err="1" smtClean="0"/>
              <a:t>Immunothérapie</a:t>
            </a:r>
            <a:r>
              <a:rPr lang="en-US" dirty="0" smtClean="0"/>
              <a:t> </a:t>
            </a:r>
            <a:r>
              <a:rPr lang="en-US" dirty="0" err="1" smtClean="0"/>
              <a:t>sur</a:t>
            </a:r>
            <a:r>
              <a:rPr lang="en-US" dirty="0" smtClean="0"/>
              <a:t> Google, 5 </a:t>
            </a:r>
            <a:r>
              <a:rPr lang="en-US" dirty="0" err="1" smtClean="0"/>
              <a:t>juin</a:t>
            </a:r>
            <a:r>
              <a:rPr lang="en-US" dirty="0" smtClean="0"/>
              <a:t> 2015 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457200" y="6453420"/>
            <a:ext cx="2133600" cy="365125"/>
          </a:xfrm>
          <a:prstGeom prst="rect">
            <a:avLst/>
          </a:prstGeom>
        </p:spPr>
        <p:txBody>
          <a:bodyPr/>
          <a:lstStyle/>
          <a:p>
            <a:fld id="{E0496DDC-133D-45BF-97BE-9BBAF98C7D97}" type="datetime1">
              <a:rPr lang="fr-BE" smtClean="0"/>
              <a:pPr/>
              <a:t>22/06/15</a:t>
            </a:fld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453420"/>
            <a:ext cx="2133600" cy="365125"/>
          </a:xfrm>
          <a:prstGeom prst="rect">
            <a:avLst/>
          </a:prstGeom>
        </p:spPr>
        <p:txBody>
          <a:bodyPr/>
          <a:lstStyle/>
          <a:p>
            <a:fld id="{F378ADB6-3443-4952-AB55-EB4420CF4613}" type="slidenum">
              <a:rPr lang="fr-BE" smtClean="0"/>
              <a:pPr/>
              <a:t>4</a:t>
            </a:fld>
            <a:endParaRPr lang="fr-BE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4294967295"/>
          </p:nvPr>
        </p:nvSpPr>
        <p:spPr>
          <a:xfrm>
            <a:off x="3124200" y="645342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BE" dirty="0" smtClean="0"/>
              <a:t>                                541.000 résultats  </a:t>
            </a:r>
          </a:p>
          <a:p>
            <a:r>
              <a:rPr lang="fr-BE" dirty="0" smtClean="0">
                <a:hlinkClick r:id="rId2"/>
              </a:rPr>
              <a:t>L'immunothérapie? - cancer.be‎</a:t>
            </a:r>
            <a:endParaRPr lang="fr-BE" dirty="0" smtClean="0"/>
          </a:p>
          <a:p>
            <a:r>
              <a:rPr lang="fr-BE" dirty="0" smtClean="0">
                <a:hlinkClick r:id="rId3"/>
              </a:rPr>
              <a:t>Immunothérapie: Fondation contre le Cancer</a:t>
            </a:r>
            <a:endParaRPr lang="fr-BE" dirty="0" smtClean="0"/>
          </a:p>
          <a:p>
            <a:r>
              <a:rPr lang="fr-BE" dirty="0" smtClean="0">
                <a:hlinkClick r:id="rId4"/>
              </a:rPr>
              <a:t>L'immunothérapie, l'arme miracle contre le cancer?</a:t>
            </a:r>
            <a:r>
              <a:rPr lang="fr-BE" dirty="0" smtClean="0"/>
              <a:t> </a:t>
            </a:r>
            <a:r>
              <a:rPr lang="fr-BE" i="1" dirty="0" smtClean="0"/>
              <a:t>ladepeche.fr</a:t>
            </a:r>
            <a:r>
              <a:rPr lang="fr-BE" dirty="0" smtClean="0"/>
              <a:t>‎ - Il y a 1 jour</a:t>
            </a:r>
          </a:p>
          <a:p>
            <a:r>
              <a:rPr lang="fr-BE" dirty="0" smtClean="0">
                <a:hlinkClick r:id="rId5"/>
              </a:rPr>
              <a:t>L'immunothérapie confirme sa place dans l'arsenal </a:t>
            </a:r>
            <a:r>
              <a:rPr lang="fr-BE" dirty="0" err="1" smtClean="0">
                <a:hlinkClick r:id="rId5"/>
              </a:rPr>
              <a:t>anticancer</a:t>
            </a:r>
            <a:r>
              <a:rPr lang="fr-BE" dirty="0" smtClean="0"/>
              <a:t> </a:t>
            </a:r>
            <a:r>
              <a:rPr lang="fr-BE" i="1" dirty="0" smtClean="0"/>
              <a:t>Le Figaro</a:t>
            </a:r>
            <a:r>
              <a:rPr lang="fr-BE" dirty="0" smtClean="0"/>
              <a:t>‎ - Il y a 3 jours</a:t>
            </a:r>
          </a:p>
          <a:p>
            <a:r>
              <a:rPr lang="fr-BE" dirty="0" smtClean="0">
                <a:hlinkClick r:id="rId6"/>
              </a:rPr>
              <a:t>L'immunothérapie, une nouvelle arme contre le </a:t>
            </a:r>
            <a:r>
              <a:rPr lang="fr-BE" dirty="0" err="1" smtClean="0">
                <a:hlinkClick r:id="rId6"/>
              </a:rPr>
              <a:t>cancer</a:t>
            </a:r>
            <a:r>
              <a:rPr lang="fr-BE" i="1" dirty="0" err="1" smtClean="0"/>
              <a:t>La</a:t>
            </a:r>
            <a:r>
              <a:rPr lang="fr-BE" i="1" dirty="0" smtClean="0"/>
              <a:t> Croix</a:t>
            </a:r>
            <a:r>
              <a:rPr lang="fr-BE" dirty="0" smtClean="0"/>
              <a:t>‎ - Il y a 2 jours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79640" y="692620"/>
            <a:ext cx="7164360" cy="432060"/>
          </a:xfrm>
        </p:spPr>
        <p:txBody>
          <a:bodyPr/>
          <a:lstStyle/>
          <a:p>
            <a:r>
              <a:rPr lang="en-US" dirty="0" err="1" smtClean="0"/>
              <a:t>Immuuntherapie</a:t>
            </a:r>
            <a:r>
              <a:rPr lang="en-US" dirty="0" smtClean="0"/>
              <a:t> op Google, 5 </a:t>
            </a:r>
            <a:r>
              <a:rPr lang="en-US" dirty="0" err="1" smtClean="0"/>
              <a:t>juni</a:t>
            </a:r>
            <a:r>
              <a:rPr lang="en-US" dirty="0" smtClean="0"/>
              <a:t> 2015 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457200" y="6453420"/>
            <a:ext cx="2133600" cy="365125"/>
          </a:xfrm>
          <a:prstGeom prst="rect">
            <a:avLst/>
          </a:prstGeom>
        </p:spPr>
        <p:txBody>
          <a:bodyPr/>
          <a:lstStyle/>
          <a:p>
            <a:fld id="{E0496DDC-133D-45BF-97BE-9BBAF98C7D97}" type="datetime1">
              <a:rPr lang="fr-BE" smtClean="0"/>
              <a:pPr/>
              <a:t>22/06/15</a:t>
            </a:fld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453420"/>
            <a:ext cx="2133600" cy="365125"/>
          </a:xfrm>
          <a:prstGeom prst="rect">
            <a:avLst/>
          </a:prstGeom>
        </p:spPr>
        <p:txBody>
          <a:bodyPr/>
          <a:lstStyle/>
          <a:p>
            <a:fld id="{F378ADB6-3443-4952-AB55-EB4420CF4613}" type="slidenum">
              <a:rPr lang="fr-BE" smtClean="0"/>
              <a:pPr/>
              <a:t>5</a:t>
            </a:fld>
            <a:endParaRPr lang="fr-BE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4294967295"/>
          </p:nvPr>
        </p:nvSpPr>
        <p:spPr>
          <a:xfrm>
            <a:off x="3124200" y="645342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11450" y="1484730"/>
            <a:ext cx="8532550" cy="4824413"/>
          </a:xfrm>
        </p:spPr>
        <p:txBody>
          <a:bodyPr/>
          <a:lstStyle/>
          <a:p>
            <a:r>
              <a:rPr lang="fr-BE" dirty="0" smtClean="0"/>
              <a:t>                               61.700 </a:t>
            </a:r>
            <a:r>
              <a:rPr lang="fr-BE" dirty="0" err="1" smtClean="0"/>
              <a:t>resultaten</a:t>
            </a:r>
            <a:endParaRPr lang="fr-BE" dirty="0" smtClean="0"/>
          </a:p>
          <a:p>
            <a:r>
              <a:rPr lang="fr-BE" dirty="0" err="1" smtClean="0">
                <a:hlinkClick r:id="rId2"/>
              </a:rPr>
              <a:t>Immuuntherapie</a:t>
            </a:r>
            <a:r>
              <a:rPr lang="fr-BE" dirty="0" smtClean="0">
                <a:hlinkClick r:id="rId2"/>
              </a:rPr>
              <a:t> | </a:t>
            </a:r>
            <a:r>
              <a:rPr lang="fr-BE" dirty="0" err="1" smtClean="0">
                <a:hlinkClick r:id="rId2"/>
              </a:rPr>
              <a:t>Stichting</a:t>
            </a:r>
            <a:r>
              <a:rPr lang="fr-BE" dirty="0" smtClean="0">
                <a:hlinkClick r:id="rId2"/>
              </a:rPr>
              <a:t> tegen Kanker</a:t>
            </a:r>
            <a:endParaRPr lang="fr-BE" dirty="0" smtClean="0"/>
          </a:p>
          <a:p>
            <a:r>
              <a:rPr lang="fr-BE" dirty="0" err="1" smtClean="0">
                <a:hlinkClick r:id="rId3"/>
              </a:rPr>
              <a:t>Immuuntherapie</a:t>
            </a:r>
            <a:r>
              <a:rPr lang="fr-BE" dirty="0" smtClean="0">
                <a:hlinkClick r:id="rId3"/>
              </a:rPr>
              <a:t> | UZ </a:t>
            </a:r>
            <a:r>
              <a:rPr lang="fr-BE" dirty="0" err="1" smtClean="0">
                <a:hlinkClick r:id="rId3"/>
              </a:rPr>
              <a:t>Leuven</a:t>
            </a:r>
            <a:endParaRPr lang="fr-BE" dirty="0" smtClean="0"/>
          </a:p>
          <a:p>
            <a:r>
              <a:rPr lang="fr-BE" dirty="0" err="1" smtClean="0">
                <a:hlinkClick r:id="rId4"/>
              </a:rPr>
              <a:t>Weg</a:t>
            </a:r>
            <a:r>
              <a:rPr lang="fr-BE" dirty="0" smtClean="0">
                <a:hlinkClick r:id="rId4"/>
              </a:rPr>
              <a:t> met </a:t>
            </a:r>
            <a:r>
              <a:rPr lang="fr-BE" dirty="0" err="1" smtClean="0">
                <a:hlinkClick r:id="rId4"/>
              </a:rPr>
              <a:t>chemo</a:t>
            </a:r>
            <a:r>
              <a:rPr lang="fr-BE" dirty="0" smtClean="0">
                <a:hlinkClick r:id="rId4"/>
              </a:rPr>
              <a:t>! </a:t>
            </a:r>
            <a:r>
              <a:rPr lang="fr-BE" i="1" dirty="0" smtClean="0">
                <a:hlinkClick r:id="rId5"/>
              </a:rPr>
              <a:t>www.demorgen.be/</a:t>
            </a:r>
            <a:r>
              <a:rPr lang="fr-BE" i="1" dirty="0" smtClean="0"/>
              <a:t>.</a:t>
            </a:r>
            <a:endParaRPr lang="fr-BE" dirty="0" smtClean="0"/>
          </a:p>
          <a:p>
            <a:r>
              <a:rPr lang="fr-BE" dirty="0" err="1" smtClean="0">
                <a:hlinkClick r:id="rId6"/>
              </a:rPr>
              <a:t>Immuuntherapie</a:t>
            </a:r>
            <a:r>
              <a:rPr lang="fr-BE" dirty="0" smtClean="0">
                <a:hlinkClick r:id="rId6"/>
              </a:rPr>
              <a:t> </a:t>
            </a:r>
            <a:r>
              <a:rPr lang="fr-BE" dirty="0" err="1" smtClean="0">
                <a:hlinkClick r:id="rId6"/>
              </a:rPr>
              <a:t>bij</a:t>
            </a:r>
            <a:r>
              <a:rPr lang="fr-BE" dirty="0" smtClean="0">
                <a:hlinkClick r:id="rId6"/>
              </a:rPr>
              <a:t> </a:t>
            </a:r>
            <a:r>
              <a:rPr lang="fr-BE" dirty="0" err="1" smtClean="0">
                <a:hlinkClick r:id="rId6"/>
              </a:rPr>
              <a:t>kanker</a:t>
            </a:r>
            <a:r>
              <a:rPr lang="fr-BE" dirty="0" smtClean="0">
                <a:hlinkClick r:id="rId6"/>
              </a:rPr>
              <a:t>. </a:t>
            </a:r>
            <a:r>
              <a:rPr lang="fr-BE" dirty="0" err="1" smtClean="0">
                <a:hlinkClick r:id="rId6"/>
              </a:rPr>
              <a:t>Hoe</a:t>
            </a:r>
            <a:r>
              <a:rPr lang="fr-BE" dirty="0" smtClean="0">
                <a:hlinkClick r:id="rId6"/>
              </a:rPr>
              <a:t> </a:t>
            </a:r>
            <a:r>
              <a:rPr lang="fr-BE" dirty="0" err="1" smtClean="0">
                <a:hlinkClick r:id="rId6"/>
              </a:rPr>
              <a:t>werkt</a:t>
            </a:r>
            <a:r>
              <a:rPr lang="fr-BE" dirty="0" smtClean="0">
                <a:hlinkClick r:id="rId6"/>
              </a:rPr>
              <a:t> </a:t>
            </a:r>
            <a:r>
              <a:rPr lang="fr-BE" dirty="0" err="1" smtClean="0">
                <a:hlinkClick r:id="rId6"/>
              </a:rPr>
              <a:t>dat</a:t>
            </a:r>
            <a:r>
              <a:rPr lang="fr-BE" dirty="0" smtClean="0">
                <a:hlinkClick r:id="rId6"/>
              </a:rPr>
              <a:t> nu </a:t>
            </a:r>
            <a:r>
              <a:rPr lang="fr-BE" dirty="0" err="1" smtClean="0">
                <a:hlinkClick r:id="rId6"/>
              </a:rPr>
              <a:t>precies</a:t>
            </a:r>
            <a:r>
              <a:rPr lang="fr-BE" dirty="0" smtClean="0">
                <a:hlinkClick r:id="rId6"/>
              </a:rPr>
              <a:t>?</a:t>
            </a:r>
            <a:endParaRPr lang="fr-BE" dirty="0" smtClean="0"/>
          </a:p>
          <a:p>
            <a:r>
              <a:rPr lang="fr-BE" i="1" dirty="0" smtClean="0"/>
              <a:t>kanker-actueel.nl</a:t>
            </a:r>
            <a:endParaRPr lang="fr-BE" dirty="0" smtClean="0"/>
          </a:p>
          <a:p>
            <a:r>
              <a:rPr lang="fr-BE" dirty="0" err="1" smtClean="0">
                <a:hlinkClick r:id="rId7"/>
              </a:rPr>
              <a:t>Immuuntherapie</a:t>
            </a:r>
            <a:r>
              <a:rPr lang="fr-BE" dirty="0" smtClean="0">
                <a:hlinkClick r:id="rId7"/>
              </a:rPr>
              <a:t> </a:t>
            </a:r>
            <a:r>
              <a:rPr lang="fr-BE" dirty="0" err="1" smtClean="0">
                <a:hlinkClick r:id="rId7"/>
              </a:rPr>
              <a:t>werkt</a:t>
            </a:r>
            <a:r>
              <a:rPr lang="fr-BE" dirty="0" smtClean="0">
                <a:hlinkClick r:id="rId7"/>
              </a:rPr>
              <a:t> </a:t>
            </a:r>
            <a:r>
              <a:rPr lang="fr-BE" dirty="0" err="1" smtClean="0">
                <a:hlinkClick r:id="rId7"/>
              </a:rPr>
              <a:t>beter</a:t>
            </a:r>
            <a:r>
              <a:rPr lang="fr-BE" dirty="0" smtClean="0">
                <a:hlinkClick r:id="rId7"/>
              </a:rPr>
              <a:t> </a:t>
            </a:r>
            <a:r>
              <a:rPr lang="fr-BE" dirty="0" err="1" smtClean="0">
                <a:hlinkClick r:id="rId7"/>
              </a:rPr>
              <a:t>bij</a:t>
            </a:r>
            <a:r>
              <a:rPr lang="fr-BE" dirty="0" smtClean="0">
                <a:hlinkClick r:id="rId7"/>
              </a:rPr>
              <a:t> </a:t>
            </a:r>
            <a:r>
              <a:rPr lang="fr-BE" dirty="0" err="1" smtClean="0">
                <a:hlinkClick r:id="rId7"/>
              </a:rPr>
              <a:t>longkanker</a:t>
            </a:r>
            <a:r>
              <a:rPr lang="fr-BE" dirty="0" smtClean="0">
                <a:hlinkClick r:id="rId7"/>
              </a:rPr>
              <a:t> - De Standaard</a:t>
            </a:r>
            <a:endParaRPr lang="fr-BE" dirty="0" smtClean="0"/>
          </a:p>
          <a:p>
            <a:r>
              <a:rPr lang="fr-BE" dirty="0" err="1" smtClean="0">
                <a:hlinkClick r:id="rId8"/>
              </a:rPr>
              <a:t>Immuuntherapie</a:t>
            </a:r>
            <a:r>
              <a:rPr lang="fr-BE" dirty="0" smtClean="0">
                <a:hlinkClick r:id="rId8"/>
              </a:rPr>
              <a:t> - </a:t>
            </a:r>
            <a:r>
              <a:rPr lang="fr-BE" dirty="0" err="1" smtClean="0">
                <a:hlinkClick r:id="rId8"/>
              </a:rPr>
              <a:t>Behandeling</a:t>
            </a:r>
            <a:r>
              <a:rPr lang="fr-BE" dirty="0" smtClean="0">
                <a:hlinkClick r:id="rId8"/>
              </a:rPr>
              <a:t> </a:t>
            </a:r>
            <a:r>
              <a:rPr lang="fr-BE" dirty="0" err="1" smtClean="0">
                <a:hlinkClick r:id="rId8"/>
              </a:rPr>
              <a:t>kanker</a:t>
            </a:r>
            <a:r>
              <a:rPr lang="fr-BE" dirty="0" smtClean="0">
                <a:hlinkClick r:id="rId8"/>
              </a:rPr>
              <a:t> - </a:t>
            </a:r>
            <a:r>
              <a:rPr lang="fr-BE" dirty="0" err="1" smtClean="0">
                <a:hlinkClick r:id="rId8"/>
              </a:rPr>
              <a:t>Omgaan</a:t>
            </a:r>
            <a:r>
              <a:rPr lang="fr-BE" dirty="0" smtClean="0">
                <a:hlinkClick r:id="rId8"/>
              </a:rPr>
              <a:t> met ...</a:t>
            </a:r>
            <a:endParaRPr lang="fr-BE" dirty="0" smtClean="0"/>
          </a:p>
          <a:p>
            <a:r>
              <a:rPr lang="fr-BE" i="1" dirty="0" smtClean="0"/>
              <a:t>www.seniorennet.be ›</a:t>
            </a:r>
            <a:endParaRPr lang="fr-BE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79640" y="692620"/>
            <a:ext cx="7164360" cy="432060"/>
          </a:xfrm>
        </p:spPr>
        <p:txBody>
          <a:bodyPr/>
          <a:lstStyle/>
          <a:p>
            <a:r>
              <a:rPr lang="en-US" dirty="0" smtClean="0"/>
              <a:t>		</a:t>
            </a:r>
            <a:r>
              <a:rPr lang="en-US" dirty="0" err="1" smtClean="0"/>
              <a:t>Maar</a:t>
            </a:r>
            <a:r>
              <a:rPr lang="en-US" dirty="0" smtClean="0"/>
              <a:t> </a:t>
            </a:r>
            <a:r>
              <a:rPr lang="en-US" dirty="0" err="1" smtClean="0"/>
              <a:t>ook</a:t>
            </a:r>
            <a:r>
              <a:rPr lang="en-US" dirty="0" smtClean="0"/>
              <a:t>… 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457200" y="6453420"/>
            <a:ext cx="2133600" cy="365125"/>
          </a:xfrm>
          <a:prstGeom prst="rect">
            <a:avLst/>
          </a:prstGeom>
        </p:spPr>
        <p:txBody>
          <a:bodyPr/>
          <a:lstStyle/>
          <a:p>
            <a:fld id="{E0496DDC-133D-45BF-97BE-9BBAF98C7D97}" type="datetime1">
              <a:rPr lang="fr-BE" smtClean="0"/>
              <a:pPr/>
              <a:t>22/06/15</a:t>
            </a:fld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453420"/>
            <a:ext cx="2133600" cy="365125"/>
          </a:xfrm>
          <a:prstGeom prst="rect">
            <a:avLst/>
          </a:prstGeom>
        </p:spPr>
        <p:txBody>
          <a:bodyPr/>
          <a:lstStyle/>
          <a:p>
            <a:fld id="{F378ADB6-3443-4952-AB55-EB4420CF4613}" type="slidenum">
              <a:rPr lang="fr-BE" smtClean="0"/>
              <a:pPr/>
              <a:t>6</a:t>
            </a:fld>
            <a:endParaRPr lang="fr-BE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4294967295"/>
          </p:nvPr>
        </p:nvSpPr>
        <p:spPr>
          <a:xfrm>
            <a:off x="3124200" y="645342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11450" y="1484730"/>
            <a:ext cx="8532550" cy="4824413"/>
          </a:xfrm>
        </p:spPr>
        <p:txBody>
          <a:bodyPr/>
          <a:lstStyle/>
          <a:p>
            <a:endParaRPr lang="fr-BE" dirty="0" smtClean="0"/>
          </a:p>
          <a:p>
            <a:r>
              <a:rPr lang="fr-BE" u="sng" dirty="0" smtClean="0">
                <a:solidFill>
                  <a:srgbClr val="344AA6"/>
                </a:solidFill>
              </a:rPr>
              <a:t>Micro-</a:t>
            </a:r>
            <a:r>
              <a:rPr lang="fr-BE" i="1" u="sng" dirty="0" smtClean="0">
                <a:solidFill>
                  <a:srgbClr val="344AA6"/>
                </a:solidFill>
              </a:rPr>
              <a:t>Immunothérapie</a:t>
            </a:r>
            <a:r>
              <a:rPr lang="fr-BE" u="sng" dirty="0" smtClean="0">
                <a:solidFill>
                  <a:srgbClr val="344AA6"/>
                </a:solidFill>
              </a:rPr>
              <a:t> : 47 références à prix très avantageux. </a:t>
            </a:r>
            <a:r>
              <a:rPr lang="fr-BE" dirty="0" smtClean="0"/>
              <a:t>Médecines Douces et </a:t>
            </a:r>
            <a:r>
              <a:rPr lang="fr-BE" i="1" dirty="0" smtClean="0"/>
              <a:t>Naturelles</a:t>
            </a:r>
            <a:r>
              <a:rPr lang="fr-BE" dirty="0" smtClean="0"/>
              <a:t> &gt;; Homéopathie &gt;; Micro-</a:t>
            </a:r>
            <a:r>
              <a:rPr lang="fr-BE" i="1" dirty="0" smtClean="0"/>
              <a:t>Immunothérapie</a:t>
            </a:r>
            <a:r>
              <a:rPr lang="fr-BE" dirty="0" smtClean="0"/>
              <a:t>...... </a:t>
            </a:r>
            <a:r>
              <a:rPr lang="fr-BE" i="1" dirty="0" smtClean="0"/>
              <a:t>Méthodes</a:t>
            </a:r>
            <a:r>
              <a:rPr lang="fr-BE" dirty="0" smtClean="0"/>
              <a:t> de paiement acceptées ...</a:t>
            </a:r>
          </a:p>
          <a:p>
            <a:r>
              <a:rPr lang="fr-BE" dirty="0" err="1" smtClean="0">
                <a:hlinkClick r:id="rId2"/>
              </a:rPr>
              <a:t>Immuuntherapie</a:t>
            </a:r>
            <a:r>
              <a:rPr lang="fr-BE" dirty="0" smtClean="0">
                <a:hlinkClick r:id="rId2"/>
              </a:rPr>
              <a:t> » </a:t>
            </a:r>
            <a:r>
              <a:rPr lang="fr-BE" dirty="0" err="1" smtClean="0">
                <a:hlinkClick r:id="rId2"/>
              </a:rPr>
              <a:t>Homeopathie</a:t>
            </a:r>
            <a:r>
              <a:rPr lang="fr-BE" dirty="0" smtClean="0">
                <a:hlinkClick r:id="rId2"/>
              </a:rPr>
              <a:t> » </a:t>
            </a:r>
            <a:r>
              <a:rPr lang="fr-BE" dirty="0" err="1" smtClean="0">
                <a:hlinkClick r:id="rId2"/>
              </a:rPr>
              <a:t>Natuurlijke</a:t>
            </a:r>
            <a:r>
              <a:rPr lang="fr-BE" dirty="0" smtClean="0">
                <a:hlinkClick r:id="rId2"/>
              </a:rPr>
              <a:t> </a:t>
            </a:r>
            <a:r>
              <a:rPr lang="fr-BE" dirty="0" err="1" smtClean="0">
                <a:hlinkClick r:id="rId2"/>
              </a:rPr>
              <a:t>producten</a:t>
            </a:r>
            <a:r>
              <a:rPr lang="fr-BE" dirty="0" smtClean="0">
                <a:hlinkClick r:id="rId2"/>
              </a:rPr>
              <a:t> ...</a:t>
            </a:r>
            <a:endParaRPr lang="fr-BE" dirty="0" smtClean="0"/>
          </a:p>
          <a:p>
            <a:r>
              <a:rPr lang="fr-BE" i="1" dirty="0" smtClean="0"/>
              <a:t>     </a:t>
            </a:r>
            <a:r>
              <a:rPr lang="fr-BE" i="1" dirty="0" err="1" smtClean="0"/>
              <a:t>Natuurlijke</a:t>
            </a:r>
            <a:r>
              <a:rPr lang="fr-BE" dirty="0" smtClean="0"/>
              <a:t> </a:t>
            </a:r>
            <a:r>
              <a:rPr lang="fr-BE" dirty="0" err="1" smtClean="0"/>
              <a:t>producten</a:t>
            </a:r>
            <a:r>
              <a:rPr lang="fr-BE" dirty="0" smtClean="0"/>
              <a:t> Arrow </a:t>
            </a:r>
            <a:r>
              <a:rPr lang="fr-BE" dirty="0" err="1" smtClean="0"/>
              <a:t>Homeopathie</a:t>
            </a:r>
            <a:r>
              <a:rPr lang="fr-BE" dirty="0" smtClean="0"/>
              <a:t> Arrow </a:t>
            </a:r>
            <a:r>
              <a:rPr lang="fr-BE" i="1" dirty="0" err="1" smtClean="0"/>
              <a:t>Immuuntherapie</a:t>
            </a:r>
            <a:r>
              <a:rPr lang="fr-BE" dirty="0" smtClean="0"/>
              <a:t> ... </a:t>
            </a:r>
            <a:r>
              <a:rPr lang="fr-BE" i="1" dirty="0" err="1" smtClean="0"/>
              <a:t>Natuurlijke</a:t>
            </a:r>
            <a:r>
              <a:rPr lang="fr-BE" dirty="0" smtClean="0"/>
              <a:t> </a:t>
            </a:r>
            <a:r>
              <a:rPr lang="fr-BE" dirty="0" err="1" smtClean="0"/>
              <a:t>producten</a:t>
            </a:r>
            <a:r>
              <a:rPr lang="fr-BE" dirty="0" smtClean="0"/>
              <a:t> ... </a:t>
            </a:r>
            <a:r>
              <a:rPr lang="fr-BE" i="1" dirty="0" err="1" smtClean="0"/>
              <a:t>Immuuntherapie</a:t>
            </a:r>
            <a:r>
              <a:rPr lang="fr-BE" dirty="0" smtClean="0"/>
              <a:t>. ...</a:t>
            </a:r>
          </a:p>
          <a:p>
            <a:endParaRPr lang="fr-BE" dirty="0" smtClean="0"/>
          </a:p>
          <a:p>
            <a:endParaRPr lang="fr-BE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79640" y="692620"/>
            <a:ext cx="7164360" cy="432060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457200" y="6453420"/>
            <a:ext cx="2133600" cy="365125"/>
          </a:xfrm>
          <a:prstGeom prst="rect">
            <a:avLst/>
          </a:prstGeom>
        </p:spPr>
        <p:txBody>
          <a:bodyPr/>
          <a:lstStyle/>
          <a:p>
            <a:fld id="{E0496DDC-133D-45BF-97BE-9BBAF98C7D97}" type="datetime1">
              <a:rPr lang="fr-BE" smtClean="0"/>
              <a:pPr/>
              <a:t>22/06/15</a:t>
            </a:fld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453420"/>
            <a:ext cx="2133600" cy="365125"/>
          </a:xfrm>
          <a:prstGeom prst="rect">
            <a:avLst/>
          </a:prstGeom>
        </p:spPr>
        <p:txBody>
          <a:bodyPr/>
          <a:lstStyle/>
          <a:p>
            <a:fld id="{F378ADB6-3443-4952-AB55-EB4420CF4613}" type="slidenum">
              <a:rPr lang="fr-BE" smtClean="0"/>
              <a:pPr/>
              <a:t>7</a:t>
            </a:fld>
            <a:endParaRPr lang="fr-BE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4294967295"/>
          </p:nvPr>
        </p:nvSpPr>
        <p:spPr>
          <a:xfrm>
            <a:off x="3124200" y="645342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11450" y="1484730"/>
            <a:ext cx="8532550" cy="4824413"/>
          </a:xfrm>
        </p:spPr>
        <p:txBody>
          <a:bodyPr/>
          <a:lstStyle/>
          <a:p>
            <a:endParaRPr lang="fr-BE" dirty="0" smtClean="0"/>
          </a:p>
          <a:p>
            <a:endParaRPr lang="fr-BE" dirty="0" smtClean="0"/>
          </a:p>
          <a:p>
            <a:endParaRPr lang="fr-BE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683460" y="1916790"/>
            <a:ext cx="8217126" cy="440120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kumimoji="0" lang="fr-B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8A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kumimoji="0" lang="fr-BE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8A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Sorteren</a:t>
            </a:r>
            <a:r>
              <a:rPr kumimoji="0" lang="fr-B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8A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van de</a:t>
            </a:r>
            <a:r>
              <a:rPr lang="fr-BE" sz="2800" b="1" dirty="0" smtClean="0">
                <a:solidFill>
                  <a:srgbClr val="00668A"/>
                </a:solidFill>
                <a:latin typeface="+mj-lt"/>
                <a:ea typeface="+mj-ea"/>
                <a:cs typeface="+mj-cs"/>
              </a:rPr>
              <a:t> </a:t>
            </a:r>
            <a:r>
              <a:rPr lang="fr-BE" sz="2800" b="1" dirty="0" err="1" smtClean="0">
                <a:solidFill>
                  <a:srgbClr val="00668A"/>
                </a:solidFill>
                <a:latin typeface="+mj-lt"/>
                <a:ea typeface="+mj-ea"/>
                <a:cs typeface="+mj-cs"/>
              </a:rPr>
              <a:t>beschikbare</a:t>
            </a:r>
            <a:r>
              <a:rPr lang="fr-BE" sz="2800" b="1" dirty="0" smtClean="0">
                <a:solidFill>
                  <a:srgbClr val="00668A"/>
                </a:solidFill>
                <a:latin typeface="+mj-lt"/>
                <a:ea typeface="+mj-ea"/>
                <a:cs typeface="+mj-cs"/>
              </a:rPr>
              <a:t> </a:t>
            </a:r>
            <a:r>
              <a:rPr lang="fr-BE" sz="2800" b="1" dirty="0" err="1" smtClean="0">
                <a:solidFill>
                  <a:srgbClr val="00668A"/>
                </a:solidFill>
                <a:latin typeface="+mj-lt"/>
                <a:ea typeface="+mj-ea"/>
                <a:cs typeface="+mj-cs"/>
              </a:rPr>
              <a:t>informatie</a:t>
            </a:r>
            <a:r>
              <a:rPr lang="fr-BE" sz="2800" b="1" dirty="0" smtClean="0">
                <a:solidFill>
                  <a:srgbClr val="00668A"/>
                </a:solidFill>
                <a:latin typeface="+mj-lt"/>
                <a:ea typeface="+mj-ea"/>
                <a:cs typeface="+mj-cs"/>
              </a:rPr>
              <a:t>.</a:t>
            </a:r>
            <a:endParaRPr kumimoji="0" lang="fr-BE" sz="2800" b="1" i="0" u="none" strike="noStrike" kern="1200" cap="none" spc="0" normalizeH="0" baseline="0" noProof="0" dirty="0" smtClean="0">
              <a:ln>
                <a:noFill/>
              </a:ln>
              <a:solidFill>
                <a:srgbClr val="00668A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endParaRPr kumimoji="0" lang="fr-BE" sz="2800" b="1" i="0" u="none" strike="noStrike" kern="1200" cap="none" spc="0" normalizeH="0" baseline="0" noProof="0" dirty="0" smtClean="0">
              <a:ln>
                <a:noFill/>
              </a:ln>
              <a:solidFill>
                <a:srgbClr val="00668A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kumimoji="0" lang="fr-B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8A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kumimoji="0" lang="fr-BE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8A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Begrijpen</a:t>
            </a:r>
            <a:r>
              <a:rPr kumimoji="0" lang="fr-B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8A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over </a:t>
            </a:r>
            <a:r>
              <a:rPr kumimoji="0" lang="fr-BE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8A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wat</a:t>
            </a:r>
            <a:r>
              <a:rPr kumimoji="0" lang="fr-B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8A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fr-BE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8A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het</a:t>
            </a:r>
            <a:r>
              <a:rPr kumimoji="0" lang="fr-B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8A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fr-BE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8A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gaat</a:t>
            </a:r>
            <a:r>
              <a:rPr kumimoji="0" lang="fr-B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8A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endParaRPr kumimoji="0" lang="fr-BE" sz="2800" b="1" i="0" u="none" strike="noStrike" kern="1200" cap="none" spc="0" normalizeH="0" baseline="0" noProof="0" dirty="0" smtClean="0">
              <a:ln>
                <a:noFill/>
              </a:ln>
              <a:solidFill>
                <a:srgbClr val="00668A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fr-BE" sz="2800" b="1" dirty="0" smtClean="0">
                <a:solidFill>
                  <a:srgbClr val="00668A"/>
                </a:solidFill>
                <a:latin typeface="+mj-lt"/>
                <a:ea typeface="+mj-ea"/>
                <a:cs typeface="+mj-cs"/>
              </a:rPr>
              <a:t>  </a:t>
            </a:r>
            <a:r>
              <a:rPr lang="fr-BE" sz="2800" b="1" dirty="0" err="1" smtClean="0">
                <a:solidFill>
                  <a:srgbClr val="00668A"/>
                </a:solidFill>
                <a:latin typeface="+mj-lt"/>
                <a:ea typeface="+mj-ea"/>
                <a:cs typeface="+mj-cs"/>
              </a:rPr>
              <a:t>een</a:t>
            </a:r>
            <a:r>
              <a:rPr lang="fr-BE" sz="2800" b="1" dirty="0" smtClean="0">
                <a:solidFill>
                  <a:srgbClr val="00668A"/>
                </a:solidFill>
                <a:latin typeface="+mj-lt"/>
                <a:ea typeface="+mj-ea"/>
                <a:cs typeface="+mj-cs"/>
              </a:rPr>
              <a:t> </a:t>
            </a:r>
            <a:r>
              <a:rPr lang="fr-BE" sz="2800" b="1" dirty="0" err="1" smtClean="0">
                <a:solidFill>
                  <a:srgbClr val="00668A"/>
                </a:solidFill>
                <a:latin typeface="+mj-lt"/>
                <a:ea typeface="+mj-ea"/>
                <a:cs typeface="+mj-cs"/>
              </a:rPr>
              <a:t>realistische</a:t>
            </a:r>
            <a:r>
              <a:rPr lang="fr-BE" sz="2800" b="1" dirty="0" smtClean="0">
                <a:solidFill>
                  <a:srgbClr val="00668A"/>
                </a:solidFill>
                <a:latin typeface="+mj-lt"/>
                <a:ea typeface="+mj-ea"/>
                <a:cs typeface="+mj-cs"/>
              </a:rPr>
              <a:t> </a:t>
            </a:r>
            <a:r>
              <a:rPr lang="fr-BE" sz="2800" b="1" dirty="0" err="1" smtClean="0">
                <a:solidFill>
                  <a:srgbClr val="00668A"/>
                </a:solidFill>
                <a:latin typeface="+mj-lt"/>
                <a:ea typeface="+mj-ea"/>
                <a:cs typeface="+mj-cs"/>
              </a:rPr>
              <a:t>perceptie</a:t>
            </a:r>
            <a:r>
              <a:rPr lang="fr-BE" sz="2800" b="1" dirty="0" smtClean="0">
                <a:solidFill>
                  <a:srgbClr val="00668A"/>
                </a:solidFill>
                <a:latin typeface="+mj-lt"/>
                <a:ea typeface="+mj-ea"/>
                <a:cs typeface="+mj-cs"/>
              </a:rPr>
              <a:t> </a:t>
            </a:r>
            <a:r>
              <a:rPr lang="fr-BE" sz="2800" b="1" dirty="0" err="1" smtClean="0">
                <a:solidFill>
                  <a:srgbClr val="00668A"/>
                </a:solidFill>
                <a:latin typeface="+mj-lt"/>
                <a:ea typeface="+mj-ea"/>
                <a:cs typeface="+mj-cs"/>
              </a:rPr>
              <a:t>bekomen</a:t>
            </a:r>
            <a:r>
              <a:rPr lang="fr-BE" sz="2800" b="1" dirty="0" smtClean="0">
                <a:solidFill>
                  <a:srgbClr val="00668A"/>
                </a:solidFill>
                <a:latin typeface="+mj-lt"/>
                <a:ea typeface="+mj-ea"/>
                <a:cs typeface="+mj-cs"/>
              </a:rPr>
              <a:t> van de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r>
              <a:rPr lang="fr-BE" sz="2800" b="1" dirty="0" smtClean="0">
                <a:solidFill>
                  <a:srgbClr val="00668A"/>
                </a:solidFill>
                <a:latin typeface="+mj-lt"/>
                <a:ea typeface="+mj-ea"/>
                <a:cs typeface="+mj-cs"/>
              </a:rPr>
              <a:t>    </a:t>
            </a:r>
            <a:r>
              <a:rPr lang="fr-BE" sz="2800" b="1" dirty="0" err="1" smtClean="0">
                <a:solidFill>
                  <a:srgbClr val="00668A"/>
                </a:solidFill>
                <a:latin typeface="+mj-lt"/>
                <a:ea typeface="+mj-ea"/>
                <a:cs typeface="+mj-cs"/>
              </a:rPr>
              <a:t>voor</a:t>
            </a:r>
            <a:r>
              <a:rPr lang="fr-BE" sz="2800" b="1" dirty="0" smtClean="0">
                <a:solidFill>
                  <a:srgbClr val="00668A"/>
                </a:solidFill>
                <a:latin typeface="+mj-lt"/>
                <a:ea typeface="+mj-ea"/>
                <a:cs typeface="+mj-cs"/>
              </a:rPr>
              <a:t>- en  </a:t>
            </a:r>
            <a:r>
              <a:rPr lang="fr-BE" sz="2800" b="1" dirty="0" err="1" smtClean="0">
                <a:solidFill>
                  <a:srgbClr val="00668A"/>
                </a:solidFill>
                <a:latin typeface="+mj-lt"/>
                <a:ea typeface="+mj-ea"/>
                <a:cs typeface="+mj-cs"/>
              </a:rPr>
              <a:t>nadelen</a:t>
            </a:r>
            <a:r>
              <a:rPr lang="fr-BE" sz="2800" b="1" dirty="0" smtClean="0">
                <a:solidFill>
                  <a:srgbClr val="00668A"/>
                </a:solidFill>
                <a:latin typeface="+mj-lt"/>
                <a:ea typeface="+mj-ea"/>
                <a:cs typeface="+mj-cs"/>
              </a:rPr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endParaRPr lang="fr-BE" sz="2800" b="1" dirty="0" smtClean="0">
              <a:solidFill>
                <a:srgbClr val="00668A"/>
              </a:solidFill>
              <a:latin typeface="+mj-lt"/>
              <a:ea typeface="+mj-ea"/>
              <a:cs typeface="+mj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kumimoji="0" lang="fr-B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8A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kumimoji="0" lang="fr-BE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8A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Weten</a:t>
            </a:r>
            <a:r>
              <a:rPr kumimoji="0" lang="fr-BE" sz="2800" b="1" i="0" u="none" strike="noStrike" kern="1200" cap="none" spc="0" normalizeH="0" noProof="0" dirty="0" smtClean="0">
                <a:ln>
                  <a:noFill/>
                </a:ln>
                <a:solidFill>
                  <a:srgbClr val="00668A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fr-BE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668A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tot</a:t>
            </a:r>
            <a:r>
              <a:rPr kumimoji="0" lang="fr-BE" sz="2800" b="1" i="0" u="none" strike="noStrike" kern="1200" cap="none" spc="0" normalizeH="0" noProof="0" dirty="0" smtClean="0">
                <a:ln>
                  <a:noFill/>
                </a:ln>
                <a:solidFill>
                  <a:srgbClr val="00668A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fr-BE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668A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wie</a:t>
            </a:r>
            <a:r>
              <a:rPr kumimoji="0" lang="fr-BE" sz="2800" b="1" i="0" u="none" strike="noStrike" kern="1200" cap="none" spc="0" normalizeH="0" noProof="0" dirty="0" smtClean="0">
                <a:ln>
                  <a:noFill/>
                </a:ln>
                <a:solidFill>
                  <a:srgbClr val="00668A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fr-BE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668A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zich</a:t>
            </a:r>
            <a:r>
              <a:rPr kumimoji="0" lang="fr-BE" sz="2800" b="1" i="0" u="none" strike="noStrike" kern="1200" cap="none" spc="0" normalizeH="0" noProof="0" dirty="0" smtClean="0">
                <a:ln>
                  <a:noFill/>
                </a:ln>
                <a:solidFill>
                  <a:srgbClr val="00668A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te </a:t>
            </a:r>
            <a:r>
              <a:rPr kumimoji="0" lang="fr-BE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668A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richten</a:t>
            </a:r>
            <a:r>
              <a:rPr kumimoji="0" lang="fr-B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8A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endParaRPr kumimoji="0" lang="fr-BE" sz="2800" b="1" i="0" u="none" strike="noStrike" kern="1200" cap="none" spc="0" normalizeH="0" baseline="0" noProof="0" dirty="0" smtClean="0">
              <a:ln>
                <a:noFill/>
              </a:ln>
              <a:solidFill>
                <a:srgbClr val="00668A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kumimoji="0" lang="fr-B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8A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kumimoji="0" lang="fr-BE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8A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Weten</a:t>
            </a:r>
            <a:r>
              <a:rPr kumimoji="0" lang="fr-B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8A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fr-BE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8A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wat</a:t>
            </a:r>
            <a:r>
              <a:rPr kumimoji="0" lang="fr-B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8A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te </a:t>
            </a:r>
            <a:r>
              <a:rPr kumimoji="0" lang="fr-BE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8A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verwachten</a:t>
            </a:r>
            <a:r>
              <a:rPr kumimoji="0" lang="fr-B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8A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87780" y="764630"/>
            <a:ext cx="4714367" cy="52322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BE" sz="2800" b="1" dirty="0" err="1" smtClean="0">
                <a:latin typeface="+mj-lt"/>
                <a:ea typeface="+mj-ea"/>
                <a:cs typeface="+mj-cs"/>
              </a:rPr>
              <a:t>Moeilijkheden</a:t>
            </a:r>
            <a:r>
              <a:rPr lang="fr-BE" sz="2800" b="1" dirty="0" smtClean="0">
                <a:latin typeface="+mj-lt"/>
                <a:ea typeface="+mj-ea"/>
                <a:cs typeface="+mj-cs"/>
              </a:rPr>
              <a:t> </a:t>
            </a:r>
            <a:r>
              <a:rPr lang="fr-BE" sz="2800" b="1" dirty="0" err="1" smtClean="0">
                <a:latin typeface="+mj-lt"/>
                <a:ea typeface="+mj-ea"/>
                <a:cs typeface="+mj-cs"/>
              </a:rPr>
              <a:t>voor</a:t>
            </a:r>
            <a:r>
              <a:rPr lang="fr-BE" sz="2800" b="1" dirty="0" smtClean="0">
                <a:latin typeface="+mj-lt"/>
                <a:ea typeface="+mj-ea"/>
                <a:cs typeface="+mj-cs"/>
              </a:rPr>
              <a:t> de </a:t>
            </a:r>
            <a:r>
              <a:rPr lang="fr-BE" sz="2800" b="1" dirty="0" err="1" smtClean="0">
                <a:latin typeface="+mj-lt"/>
                <a:ea typeface="+mj-ea"/>
                <a:cs typeface="+mj-cs"/>
              </a:rPr>
              <a:t>patiënt</a:t>
            </a:r>
            <a:endParaRPr kumimoji="0" lang="fr-BE" sz="2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79640" y="620610"/>
            <a:ext cx="7164360" cy="432060"/>
          </a:xfrm>
        </p:spPr>
        <p:txBody>
          <a:bodyPr/>
          <a:lstStyle/>
          <a:p>
            <a:r>
              <a:rPr lang="en-US" dirty="0" smtClean="0"/>
              <a:t>		</a:t>
            </a:r>
            <a:r>
              <a:rPr lang="en-US" dirty="0" err="1" smtClean="0"/>
              <a:t>Terug</a:t>
            </a:r>
            <a:r>
              <a:rPr lang="en-US" dirty="0" smtClean="0"/>
              <a:t> </a:t>
            </a:r>
            <a:r>
              <a:rPr lang="en-US" dirty="0" err="1" smtClean="0"/>
              <a:t>naar</a:t>
            </a:r>
            <a:r>
              <a:rPr lang="en-US" dirty="0" smtClean="0"/>
              <a:t> de </a:t>
            </a:r>
            <a:r>
              <a:rPr lang="en-US" dirty="0" err="1" smtClean="0"/>
              <a:t>pers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1979613" y="1268700"/>
            <a:ext cx="7164387" cy="287338"/>
          </a:xfrm>
        </p:spPr>
        <p:txBody>
          <a:bodyPr/>
          <a:lstStyle/>
          <a:p>
            <a:r>
              <a:rPr lang="en-US" dirty="0" smtClean="0"/>
              <a:t>			     De </a:t>
            </a:r>
            <a:r>
              <a:rPr lang="en-US" dirty="0" err="1" smtClean="0"/>
              <a:t>Morgen</a:t>
            </a:r>
            <a:r>
              <a:rPr lang="en-US" dirty="0" smtClean="0"/>
              <a:t> 2 </a:t>
            </a:r>
            <a:r>
              <a:rPr lang="en-US" dirty="0" err="1" smtClean="0"/>
              <a:t>juni</a:t>
            </a:r>
            <a:r>
              <a:rPr lang="en-US" dirty="0" smtClean="0"/>
              <a:t> 2015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457200" y="6453420"/>
            <a:ext cx="2133600" cy="365125"/>
          </a:xfrm>
          <a:prstGeom prst="rect">
            <a:avLst/>
          </a:prstGeom>
        </p:spPr>
        <p:txBody>
          <a:bodyPr/>
          <a:lstStyle/>
          <a:p>
            <a:fld id="{E0496DDC-133D-45BF-97BE-9BBAF98C7D97}" type="datetime1">
              <a:rPr lang="fr-BE" smtClean="0"/>
              <a:pPr/>
              <a:t>22/06/15</a:t>
            </a:fld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453420"/>
            <a:ext cx="2133600" cy="365125"/>
          </a:xfrm>
          <a:prstGeom prst="rect">
            <a:avLst/>
          </a:prstGeom>
        </p:spPr>
        <p:txBody>
          <a:bodyPr/>
          <a:lstStyle/>
          <a:p>
            <a:fld id="{F378ADB6-3443-4952-AB55-EB4420CF4613}" type="slidenum">
              <a:rPr lang="fr-BE" smtClean="0"/>
              <a:pPr/>
              <a:t>8</a:t>
            </a:fld>
            <a:endParaRPr lang="fr-BE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4294967295"/>
          </p:nvPr>
        </p:nvSpPr>
        <p:spPr>
          <a:xfrm>
            <a:off x="3124200" y="645342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pic>
        <p:nvPicPr>
          <p:cNvPr id="1026" name="Picture 2" descr="U:\titel artikel immuntherapie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3844" y="2664619"/>
            <a:ext cx="6667500" cy="2752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79640" y="692620"/>
            <a:ext cx="7164360" cy="432060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457200" y="6453420"/>
            <a:ext cx="2133600" cy="365125"/>
          </a:xfrm>
          <a:prstGeom prst="rect">
            <a:avLst/>
          </a:prstGeom>
        </p:spPr>
        <p:txBody>
          <a:bodyPr/>
          <a:lstStyle/>
          <a:p>
            <a:fld id="{E0496DDC-133D-45BF-97BE-9BBAF98C7D97}" type="datetime1">
              <a:rPr lang="fr-BE" smtClean="0"/>
              <a:pPr/>
              <a:t>22/06/15</a:t>
            </a:fld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453420"/>
            <a:ext cx="2133600" cy="365125"/>
          </a:xfrm>
          <a:prstGeom prst="rect">
            <a:avLst/>
          </a:prstGeom>
        </p:spPr>
        <p:txBody>
          <a:bodyPr/>
          <a:lstStyle/>
          <a:p>
            <a:fld id="{F378ADB6-3443-4952-AB55-EB4420CF4613}" type="slidenum">
              <a:rPr lang="fr-BE" smtClean="0"/>
              <a:pPr/>
              <a:t>9</a:t>
            </a:fld>
            <a:endParaRPr lang="fr-BE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4294967295"/>
          </p:nvPr>
        </p:nvSpPr>
        <p:spPr>
          <a:xfrm>
            <a:off x="3124200" y="645342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11450" y="1484730"/>
            <a:ext cx="8532550" cy="4824413"/>
          </a:xfrm>
        </p:spPr>
        <p:txBody>
          <a:bodyPr/>
          <a:lstStyle/>
          <a:p>
            <a:endParaRPr lang="fr-BE" dirty="0" smtClean="0"/>
          </a:p>
          <a:p>
            <a:r>
              <a:rPr lang="fr-BE" dirty="0" smtClean="0"/>
              <a:t>  </a:t>
            </a:r>
          </a:p>
          <a:p>
            <a:endParaRPr lang="fr-BE" dirty="0" smtClean="0"/>
          </a:p>
          <a:p>
            <a:endParaRPr lang="fr-BE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611450" y="1700760"/>
            <a:ext cx="8532550" cy="549381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kumimoji="0" lang="fr-BE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8A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De </a:t>
            </a:r>
            <a:r>
              <a:rPr kumimoji="0" lang="fr-BE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8A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chemo</a:t>
            </a:r>
            <a:r>
              <a:rPr kumimoji="0" lang="fr-BE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8A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fr-BE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8A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is</a:t>
            </a:r>
            <a:r>
              <a:rPr kumimoji="0" lang="fr-BE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8A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fr-BE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8A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een</a:t>
            </a:r>
            <a:r>
              <a:rPr kumimoji="0" lang="fr-BE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8A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fr-BE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8A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voorbijgestreefde</a:t>
            </a:r>
            <a:r>
              <a:rPr kumimoji="0" lang="fr-BE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8A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fr-BE" sz="2700" b="1" noProof="0" dirty="0" err="1" smtClean="0">
                <a:solidFill>
                  <a:srgbClr val="00668A"/>
                </a:solidFill>
                <a:latin typeface="+mj-lt"/>
                <a:ea typeface="+mj-ea"/>
                <a:cs typeface="+mj-cs"/>
              </a:rPr>
              <a:t>behandeling</a:t>
            </a:r>
            <a:r>
              <a:rPr lang="fr-BE" sz="2700" b="1" noProof="0" dirty="0" smtClean="0">
                <a:solidFill>
                  <a:srgbClr val="00668A"/>
                </a:solidFill>
                <a:latin typeface="+mj-lt"/>
                <a:ea typeface="+mj-ea"/>
                <a:cs typeface="+mj-cs"/>
              </a:rPr>
              <a:t>! Is </a:t>
            </a:r>
            <a:r>
              <a:rPr lang="fr-BE" sz="2700" b="1" noProof="0" dirty="0" err="1" smtClean="0">
                <a:solidFill>
                  <a:srgbClr val="00668A"/>
                </a:solidFill>
                <a:latin typeface="+mj-lt"/>
                <a:ea typeface="+mj-ea"/>
                <a:cs typeface="+mj-cs"/>
              </a:rPr>
              <a:t>het</a:t>
            </a:r>
            <a:endParaRPr lang="fr-BE" sz="2700" b="1" noProof="0" dirty="0" smtClean="0">
              <a:solidFill>
                <a:srgbClr val="00668A"/>
              </a:solidFill>
              <a:latin typeface="+mj-lt"/>
              <a:ea typeface="+mj-ea"/>
              <a:cs typeface="+mj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r>
              <a:rPr lang="fr-BE" sz="2700" b="1" dirty="0" smtClean="0">
                <a:solidFill>
                  <a:srgbClr val="00668A"/>
                </a:solidFill>
                <a:latin typeface="+mj-lt"/>
                <a:ea typeface="+mj-ea"/>
                <a:cs typeface="+mj-cs"/>
              </a:rPr>
              <a:t>  </a:t>
            </a:r>
            <a:r>
              <a:rPr lang="fr-BE" sz="2700" b="1" noProof="0" dirty="0" smtClean="0">
                <a:solidFill>
                  <a:srgbClr val="00668A"/>
                </a:solidFill>
                <a:latin typeface="+mj-lt"/>
                <a:ea typeface="+mj-ea"/>
                <a:cs typeface="+mj-cs"/>
              </a:rPr>
              <a:t> nu </a:t>
            </a:r>
            <a:r>
              <a:rPr lang="fr-BE" sz="2700" b="1" noProof="0" dirty="0" err="1" smtClean="0">
                <a:solidFill>
                  <a:srgbClr val="00668A"/>
                </a:solidFill>
                <a:latin typeface="+mj-lt"/>
                <a:ea typeface="+mj-ea"/>
                <a:cs typeface="+mj-cs"/>
              </a:rPr>
              <a:t>deze</a:t>
            </a:r>
            <a:r>
              <a:rPr lang="fr-BE" sz="2700" b="1" noProof="0" dirty="0" smtClean="0">
                <a:solidFill>
                  <a:srgbClr val="00668A"/>
                </a:solidFill>
                <a:latin typeface="+mj-lt"/>
                <a:ea typeface="+mj-ea"/>
                <a:cs typeface="+mj-cs"/>
              </a:rPr>
              <a:t> die </a:t>
            </a:r>
            <a:r>
              <a:rPr lang="fr-BE" sz="2700" b="1" noProof="0" dirty="0" err="1" smtClean="0">
                <a:solidFill>
                  <a:srgbClr val="00668A"/>
                </a:solidFill>
                <a:latin typeface="+mj-lt"/>
                <a:ea typeface="+mj-ea"/>
                <a:cs typeface="+mj-cs"/>
              </a:rPr>
              <a:t>ik</a:t>
            </a:r>
            <a:r>
              <a:rPr lang="fr-BE" sz="2700" b="1" noProof="0" dirty="0" smtClean="0">
                <a:solidFill>
                  <a:srgbClr val="00668A"/>
                </a:solidFill>
                <a:latin typeface="+mj-lt"/>
                <a:ea typeface="+mj-ea"/>
                <a:cs typeface="+mj-cs"/>
              </a:rPr>
              <a:t> </a:t>
            </a:r>
            <a:r>
              <a:rPr lang="fr-BE" sz="2700" b="1" noProof="0" dirty="0" err="1" smtClean="0">
                <a:solidFill>
                  <a:srgbClr val="00668A"/>
                </a:solidFill>
                <a:latin typeface="+mj-lt"/>
                <a:ea typeface="+mj-ea"/>
                <a:cs typeface="+mj-cs"/>
              </a:rPr>
              <a:t>krijg</a:t>
            </a:r>
            <a:r>
              <a:rPr lang="fr-BE" sz="2700" b="1" noProof="0" dirty="0" smtClean="0">
                <a:solidFill>
                  <a:srgbClr val="00668A"/>
                </a:solidFill>
                <a:latin typeface="+mj-lt"/>
                <a:ea typeface="+mj-ea"/>
                <a:cs typeface="+mj-cs"/>
              </a:rPr>
              <a:t> of </a:t>
            </a:r>
            <a:r>
              <a:rPr lang="fr-BE" sz="2700" b="1" noProof="0" dirty="0" err="1" smtClean="0">
                <a:solidFill>
                  <a:srgbClr val="00668A"/>
                </a:solidFill>
                <a:latin typeface="+mj-lt"/>
                <a:ea typeface="+mj-ea"/>
                <a:cs typeface="+mj-cs"/>
              </a:rPr>
              <a:t>deze</a:t>
            </a:r>
            <a:r>
              <a:rPr lang="fr-BE" sz="2700" b="1" noProof="0" dirty="0" smtClean="0">
                <a:solidFill>
                  <a:srgbClr val="00668A"/>
                </a:solidFill>
                <a:latin typeface="+mj-lt"/>
                <a:ea typeface="+mj-ea"/>
                <a:cs typeface="+mj-cs"/>
              </a:rPr>
              <a:t> die </a:t>
            </a:r>
            <a:r>
              <a:rPr lang="fr-BE" sz="2700" b="1" dirty="0" err="1" smtClean="0">
                <a:solidFill>
                  <a:srgbClr val="00668A"/>
                </a:solidFill>
                <a:latin typeface="+mj-lt"/>
                <a:ea typeface="+mj-ea"/>
                <a:cs typeface="+mj-cs"/>
              </a:rPr>
              <a:t>mij</a:t>
            </a:r>
            <a:r>
              <a:rPr lang="fr-BE" sz="2700" b="1" dirty="0" smtClean="0">
                <a:solidFill>
                  <a:srgbClr val="00668A"/>
                </a:solidFill>
                <a:latin typeface="+mj-lt"/>
                <a:ea typeface="+mj-ea"/>
                <a:cs typeface="+mj-cs"/>
              </a:rPr>
              <a:t> </a:t>
            </a:r>
            <a:r>
              <a:rPr lang="fr-BE" sz="2700" b="1" dirty="0" err="1" smtClean="0">
                <a:solidFill>
                  <a:srgbClr val="00668A"/>
                </a:solidFill>
                <a:latin typeface="+mj-lt"/>
                <a:ea typeface="+mj-ea"/>
                <a:cs typeface="+mj-cs"/>
              </a:rPr>
              <a:t>voorgesteld</a:t>
            </a:r>
            <a:r>
              <a:rPr lang="fr-BE" sz="2700" b="1" dirty="0" smtClean="0">
                <a:solidFill>
                  <a:srgbClr val="00668A"/>
                </a:solidFill>
                <a:latin typeface="+mj-lt"/>
                <a:ea typeface="+mj-ea"/>
                <a:cs typeface="+mj-cs"/>
              </a:rPr>
              <a:t> </a:t>
            </a:r>
            <a:r>
              <a:rPr lang="fr-BE" sz="2700" b="1" dirty="0" err="1" smtClean="0">
                <a:solidFill>
                  <a:srgbClr val="00668A"/>
                </a:solidFill>
                <a:latin typeface="+mj-lt"/>
                <a:ea typeface="+mj-ea"/>
                <a:cs typeface="+mj-cs"/>
              </a:rPr>
              <a:t>wordt</a:t>
            </a:r>
            <a:r>
              <a:rPr lang="fr-BE" sz="2700" b="1" dirty="0" smtClean="0">
                <a:solidFill>
                  <a:srgbClr val="00668A"/>
                </a:solidFill>
                <a:latin typeface="+mj-lt"/>
                <a:ea typeface="+mj-ea"/>
                <a:cs typeface="+mj-cs"/>
              </a:rPr>
              <a:t>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endParaRPr kumimoji="0" lang="fr-BE" sz="2700" b="1" i="0" u="none" strike="noStrike" kern="1200" cap="none" spc="0" normalizeH="0" baseline="0" noProof="0" dirty="0" smtClean="0">
              <a:ln>
                <a:noFill/>
              </a:ln>
              <a:solidFill>
                <a:srgbClr val="00668A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fr-BE" sz="2700" b="1" dirty="0" smtClean="0">
                <a:solidFill>
                  <a:srgbClr val="00668A"/>
                </a:solidFill>
                <a:latin typeface="+mj-lt"/>
                <a:ea typeface="+mj-ea"/>
                <a:cs typeface="+mj-cs"/>
              </a:rPr>
              <a:t>  </a:t>
            </a:r>
            <a:r>
              <a:rPr lang="fr-BE" sz="2700" b="1" dirty="0" err="1" smtClean="0">
                <a:solidFill>
                  <a:srgbClr val="00668A"/>
                </a:solidFill>
                <a:latin typeface="+mj-lt"/>
                <a:ea typeface="+mj-ea"/>
                <a:cs typeface="+mj-cs"/>
              </a:rPr>
              <a:t>Mijn</a:t>
            </a:r>
            <a:r>
              <a:rPr lang="fr-BE" sz="2700" b="1" dirty="0" smtClean="0">
                <a:solidFill>
                  <a:srgbClr val="00668A"/>
                </a:solidFill>
                <a:latin typeface="+mj-lt"/>
                <a:ea typeface="+mj-ea"/>
                <a:cs typeface="+mj-cs"/>
              </a:rPr>
              <a:t> </a:t>
            </a:r>
            <a:r>
              <a:rPr lang="fr-BE" sz="2700" b="1" dirty="0" err="1" smtClean="0">
                <a:solidFill>
                  <a:srgbClr val="00668A"/>
                </a:solidFill>
                <a:latin typeface="+mj-lt"/>
                <a:ea typeface="+mj-ea"/>
                <a:cs typeface="+mj-cs"/>
              </a:rPr>
              <a:t>genezing</a:t>
            </a:r>
            <a:r>
              <a:rPr lang="fr-BE" sz="2700" b="1" dirty="0" smtClean="0">
                <a:solidFill>
                  <a:srgbClr val="00668A"/>
                </a:solidFill>
                <a:latin typeface="+mj-lt"/>
                <a:ea typeface="+mj-ea"/>
                <a:cs typeface="+mj-cs"/>
              </a:rPr>
              <a:t> </a:t>
            </a:r>
            <a:r>
              <a:rPr lang="fr-BE" sz="2700" b="1" dirty="0" err="1" smtClean="0">
                <a:solidFill>
                  <a:srgbClr val="00668A"/>
                </a:solidFill>
                <a:latin typeface="+mj-lt"/>
                <a:ea typeface="+mj-ea"/>
                <a:cs typeface="+mj-cs"/>
              </a:rPr>
              <a:t>hangt</a:t>
            </a:r>
            <a:r>
              <a:rPr lang="fr-BE" sz="2700" b="1" dirty="0" smtClean="0">
                <a:solidFill>
                  <a:srgbClr val="00668A"/>
                </a:solidFill>
                <a:latin typeface="+mj-lt"/>
                <a:ea typeface="+mj-ea"/>
                <a:cs typeface="+mj-cs"/>
              </a:rPr>
              <a:t> </a:t>
            </a:r>
            <a:r>
              <a:rPr lang="fr-BE" sz="2700" b="1" dirty="0" err="1" smtClean="0">
                <a:solidFill>
                  <a:srgbClr val="00668A"/>
                </a:solidFill>
                <a:latin typeface="+mj-lt"/>
                <a:ea typeface="+mj-ea"/>
                <a:cs typeface="+mj-cs"/>
              </a:rPr>
              <a:t>af</a:t>
            </a:r>
            <a:r>
              <a:rPr lang="fr-BE" sz="2700" b="1" dirty="0" smtClean="0">
                <a:solidFill>
                  <a:srgbClr val="00668A"/>
                </a:solidFill>
                <a:latin typeface="+mj-lt"/>
                <a:ea typeface="+mj-ea"/>
                <a:cs typeface="+mj-cs"/>
              </a:rPr>
              <a:t> van </a:t>
            </a:r>
            <a:r>
              <a:rPr lang="fr-BE" sz="2700" b="1" dirty="0" err="1" smtClean="0">
                <a:solidFill>
                  <a:srgbClr val="00668A"/>
                </a:solidFill>
                <a:latin typeface="+mj-lt"/>
                <a:ea typeface="+mj-ea"/>
                <a:cs typeface="+mj-cs"/>
              </a:rPr>
              <a:t>immuuntherapie</a:t>
            </a:r>
            <a:r>
              <a:rPr lang="fr-BE" sz="2700" b="1" dirty="0" smtClean="0">
                <a:solidFill>
                  <a:srgbClr val="00668A"/>
                </a:solidFill>
                <a:latin typeface="+mj-lt"/>
                <a:ea typeface="+mj-ea"/>
                <a:cs typeface="+mj-cs"/>
              </a:rPr>
              <a:t>!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r>
              <a:rPr lang="fr-BE" sz="2700" b="1" dirty="0" smtClean="0">
                <a:solidFill>
                  <a:srgbClr val="00668A"/>
                </a:solidFill>
                <a:latin typeface="+mj-lt"/>
                <a:ea typeface="+mj-ea"/>
                <a:cs typeface="+mj-cs"/>
              </a:rPr>
              <a:t>    </a:t>
            </a:r>
            <a:r>
              <a:rPr lang="fr-BE" sz="2700" b="1" dirty="0" err="1" smtClean="0">
                <a:solidFill>
                  <a:srgbClr val="00668A"/>
                </a:solidFill>
                <a:latin typeface="+mj-lt"/>
                <a:ea typeface="+mj-ea"/>
                <a:cs typeface="+mj-cs"/>
              </a:rPr>
              <a:t>Hoe</a:t>
            </a:r>
            <a:r>
              <a:rPr lang="fr-BE" sz="2700" b="1" dirty="0" smtClean="0">
                <a:solidFill>
                  <a:srgbClr val="00668A"/>
                </a:solidFill>
                <a:latin typeface="+mj-lt"/>
                <a:ea typeface="+mj-ea"/>
                <a:cs typeface="+mj-cs"/>
              </a:rPr>
              <a:t> hier </a:t>
            </a:r>
            <a:r>
              <a:rPr lang="fr-BE" sz="2700" b="1" dirty="0" err="1" smtClean="0">
                <a:solidFill>
                  <a:srgbClr val="00668A"/>
                </a:solidFill>
                <a:latin typeface="+mj-lt"/>
                <a:ea typeface="+mj-ea"/>
                <a:cs typeface="+mj-cs"/>
              </a:rPr>
              <a:t>toegang</a:t>
            </a:r>
            <a:r>
              <a:rPr lang="fr-BE" sz="2700" b="1" dirty="0" smtClean="0">
                <a:solidFill>
                  <a:srgbClr val="00668A"/>
                </a:solidFill>
                <a:latin typeface="+mj-lt"/>
                <a:ea typeface="+mj-ea"/>
                <a:cs typeface="+mj-cs"/>
              </a:rPr>
              <a:t> </a:t>
            </a:r>
            <a:r>
              <a:rPr lang="fr-BE" sz="2700" b="1" dirty="0" err="1" smtClean="0">
                <a:solidFill>
                  <a:srgbClr val="00668A"/>
                </a:solidFill>
                <a:latin typeface="+mj-lt"/>
                <a:ea typeface="+mj-ea"/>
                <a:cs typeface="+mj-cs"/>
              </a:rPr>
              <a:t>toe</a:t>
            </a:r>
            <a:r>
              <a:rPr lang="fr-BE" sz="2700" b="1" dirty="0" smtClean="0">
                <a:solidFill>
                  <a:srgbClr val="00668A"/>
                </a:solidFill>
                <a:latin typeface="+mj-lt"/>
                <a:ea typeface="+mj-ea"/>
                <a:cs typeface="+mj-cs"/>
              </a:rPr>
              <a:t> </a:t>
            </a:r>
            <a:r>
              <a:rPr lang="fr-BE" sz="2700" b="1" dirty="0" err="1" smtClean="0">
                <a:solidFill>
                  <a:srgbClr val="00668A"/>
                </a:solidFill>
                <a:latin typeface="+mj-lt"/>
                <a:ea typeface="+mj-ea"/>
                <a:cs typeface="+mj-cs"/>
              </a:rPr>
              <a:t>krijgen</a:t>
            </a:r>
            <a:r>
              <a:rPr lang="fr-BE" sz="2700" b="1" dirty="0" smtClean="0">
                <a:solidFill>
                  <a:srgbClr val="00668A"/>
                </a:solidFill>
                <a:latin typeface="+mj-lt"/>
                <a:ea typeface="+mj-ea"/>
                <a:cs typeface="+mj-cs"/>
              </a:rPr>
              <a:t>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endParaRPr lang="fr-BE" sz="2700" b="1" dirty="0" smtClean="0">
              <a:solidFill>
                <a:srgbClr val="00668A"/>
              </a:solidFill>
              <a:latin typeface="+mj-lt"/>
              <a:ea typeface="+mj-ea"/>
              <a:cs typeface="+mj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kumimoji="0" lang="fr-BE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8A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Men</a:t>
            </a:r>
            <a:r>
              <a:rPr kumimoji="0" lang="fr-BE" sz="2700" b="1" i="0" u="none" strike="noStrike" kern="1200" cap="none" spc="0" normalizeH="0" noProof="0" dirty="0" smtClean="0">
                <a:ln>
                  <a:noFill/>
                </a:ln>
                <a:solidFill>
                  <a:srgbClr val="00668A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fr-BE" sz="2700" b="1" i="0" u="none" strike="noStrike" kern="1200" cap="none" spc="0" normalizeH="0" noProof="0" dirty="0" err="1" smtClean="0">
                <a:ln>
                  <a:noFill/>
                </a:ln>
                <a:solidFill>
                  <a:srgbClr val="00668A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zegt</a:t>
            </a:r>
            <a:r>
              <a:rPr kumimoji="0" lang="fr-BE" sz="2700" b="1" i="0" u="none" strike="noStrike" kern="1200" cap="none" spc="0" normalizeH="0" noProof="0" dirty="0" smtClean="0">
                <a:ln>
                  <a:noFill/>
                </a:ln>
                <a:solidFill>
                  <a:srgbClr val="00668A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fr-BE" sz="2700" b="1" i="0" u="none" strike="noStrike" kern="1200" cap="none" spc="0" normalizeH="0" noProof="0" dirty="0" err="1" smtClean="0">
                <a:ln>
                  <a:noFill/>
                </a:ln>
                <a:solidFill>
                  <a:srgbClr val="00668A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mij</a:t>
            </a:r>
            <a:r>
              <a:rPr kumimoji="0" lang="fr-BE" sz="2700" b="1" i="0" u="none" strike="noStrike" kern="1200" cap="none" spc="0" normalizeH="0" noProof="0" dirty="0" smtClean="0">
                <a:ln>
                  <a:noFill/>
                </a:ln>
                <a:solidFill>
                  <a:srgbClr val="00668A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fr-BE" sz="2700" b="1" i="0" u="none" strike="noStrike" kern="1200" cap="none" spc="0" normalizeH="0" noProof="0" dirty="0" err="1" smtClean="0">
                <a:ln>
                  <a:noFill/>
                </a:ln>
                <a:solidFill>
                  <a:srgbClr val="00668A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dat</a:t>
            </a:r>
            <a:r>
              <a:rPr kumimoji="0" lang="fr-BE" sz="2700" b="1" i="0" u="none" strike="noStrike" kern="1200" cap="none" spc="0" normalizeH="0" noProof="0" dirty="0" smtClean="0">
                <a:ln>
                  <a:noFill/>
                </a:ln>
                <a:solidFill>
                  <a:srgbClr val="00668A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fr-BE" sz="2700" b="1" i="0" u="none" strike="noStrike" kern="1200" cap="none" spc="0" normalizeH="0" noProof="0" dirty="0" err="1" smtClean="0">
                <a:ln>
                  <a:noFill/>
                </a:ln>
                <a:solidFill>
                  <a:srgbClr val="00668A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deze</a:t>
            </a:r>
            <a:r>
              <a:rPr kumimoji="0" lang="fr-BE" sz="2700" b="1" i="0" u="none" strike="noStrike" kern="1200" cap="none" spc="0" normalizeH="0" noProof="0" dirty="0" smtClean="0">
                <a:ln>
                  <a:noFill/>
                </a:ln>
                <a:solidFill>
                  <a:srgbClr val="00668A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fr-BE" sz="2700" b="1" i="0" u="none" strike="noStrike" kern="1200" cap="none" spc="0" normalizeH="0" noProof="0" dirty="0" err="1" smtClean="0">
                <a:ln>
                  <a:noFill/>
                </a:ln>
                <a:solidFill>
                  <a:srgbClr val="00668A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behandeling</a:t>
            </a:r>
            <a:r>
              <a:rPr kumimoji="0" lang="fr-BE" sz="2700" b="1" i="0" u="none" strike="noStrike" kern="1200" cap="none" spc="0" normalizeH="0" noProof="0" dirty="0" smtClean="0">
                <a:ln>
                  <a:noFill/>
                </a:ln>
                <a:solidFill>
                  <a:srgbClr val="00668A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niet </a:t>
            </a:r>
            <a:r>
              <a:rPr kumimoji="0" lang="fr-BE" sz="2700" b="1" i="0" u="none" strike="noStrike" kern="1200" cap="none" spc="0" normalizeH="0" noProof="0" dirty="0" err="1" smtClean="0">
                <a:ln>
                  <a:noFill/>
                </a:ln>
                <a:solidFill>
                  <a:srgbClr val="00668A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beschikbaar</a:t>
            </a:r>
            <a:r>
              <a:rPr kumimoji="0" lang="fr-BE" sz="2700" b="1" i="0" u="none" strike="noStrike" kern="1200" cap="none" spc="0" normalizeH="0" noProof="0" dirty="0" smtClean="0">
                <a:ln>
                  <a:noFill/>
                </a:ln>
                <a:solidFill>
                  <a:srgbClr val="00668A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/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r>
              <a:rPr lang="fr-BE" sz="2700" b="1" dirty="0" smtClean="0">
                <a:solidFill>
                  <a:srgbClr val="00668A"/>
                </a:solidFill>
                <a:latin typeface="+mj-lt"/>
                <a:ea typeface="+mj-ea"/>
                <a:cs typeface="+mj-cs"/>
              </a:rPr>
              <a:t>   </a:t>
            </a:r>
            <a:r>
              <a:rPr kumimoji="0" lang="fr-BE" sz="2700" b="1" i="0" u="none" strike="noStrike" kern="1200" cap="none" spc="0" normalizeH="0" noProof="0" dirty="0" err="1" smtClean="0">
                <a:ln>
                  <a:noFill/>
                </a:ln>
                <a:solidFill>
                  <a:srgbClr val="00668A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aangewezen</a:t>
            </a:r>
            <a:r>
              <a:rPr kumimoji="0" lang="fr-BE" sz="2700" b="1" i="0" u="none" strike="noStrike" kern="1200" cap="none" spc="0" normalizeH="0" noProof="0" dirty="0" smtClean="0">
                <a:ln>
                  <a:noFill/>
                </a:ln>
                <a:solidFill>
                  <a:srgbClr val="00668A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/ </a:t>
            </a:r>
            <a:r>
              <a:rPr kumimoji="0" lang="fr-BE" sz="2700" b="1" i="0" u="none" strike="noStrike" kern="1200" cap="none" spc="0" normalizeH="0" noProof="0" dirty="0" err="1" smtClean="0">
                <a:ln>
                  <a:noFill/>
                </a:ln>
                <a:solidFill>
                  <a:srgbClr val="00668A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terugbetaald</a:t>
            </a:r>
            <a:r>
              <a:rPr kumimoji="0" lang="fr-BE" sz="2700" b="1" i="0" u="none" strike="noStrike" kern="1200" cap="none" spc="0" normalizeH="0" noProof="0" dirty="0" smtClean="0">
                <a:ln>
                  <a:noFill/>
                </a:ln>
                <a:solidFill>
                  <a:srgbClr val="00668A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fr-BE" sz="2700" b="1" i="0" u="none" strike="noStrike" kern="1200" cap="none" spc="0" normalizeH="0" noProof="0" dirty="0" err="1" smtClean="0">
                <a:ln>
                  <a:noFill/>
                </a:ln>
                <a:solidFill>
                  <a:srgbClr val="00668A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is</a:t>
            </a:r>
            <a:r>
              <a:rPr kumimoji="0" lang="fr-BE" sz="2700" b="1" i="0" u="none" strike="noStrike" kern="1200" cap="none" spc="0" normalizeH="0" noProof="0" dirty="0" smtClean="0">
                <a:ln>
                  <a:noFill/>
                </a:ln>
                <a:solidFill>
                  <a:srgbClr val="00668A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fr-BE" sz="2700" b="1" i="0" u="none" strike="noStrike" kern="1200" cap="none" spc="0" normalizeH="0" noProof="0" dirty="0" err="1" smtClean="0">
                <a:ln>
                  <a:noFill/>
                </a:ln>
                <a:solidFill>
                  <a:srgbClr val="00668A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voor</a:t>
            </a:r>
            <a:r>
              <a:rPr kumimoji="0" lang="fr-BE" sz="2700" b="1" i="0" u="none" strike="noStrike" kern="1200" cap="none" spc="0" normalizeH="0" noProof="0" dirty="0" smtClean="0">
                <a:ln>
                  <a:noFill/>
                </a:ln>
                <a:solidFill>
                  <a:srgbClr val="00668A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fr-BE" sz="2700" b="1" i="0" u="none" strike="noStrike" kern="1200" cap="none" spc="0" normalizeH="0" noProof="0" dirty="0" err="1" smtClean="0">
                <a:ln>
                  <a:noFill/>
                </a:ln>
                <a:solidFill>
                  <a:srgbClr val="00668A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mij</a:t>
            </a:r>
            <a:r>
              <a:rPr kumimoji="0" lang="fr-BE" sz="2700" b="1" i="0" u="none" strike="noStrike" kern="1200" cap="none" spc="0" normalizeH="0" noProof="0" dirty="0" smtClean="0">
                <a:ln>
                  <a:noFill/>
                </a:ln>
                <a:solidFill>
                  <a:srgbClr val="00668A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    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r>
              <a:rPr lang="fr-BE" sz="2700" b="1" dirty="0" smtClean="0">
                <a:solidFill>
                  <a:srgbClr val="00668A"/>
                </a:solidFill>
                <a:latin typeface="+mj-lt"/>
                <a:ea typeface="+mj-ea"/>
                <a:cs typeface="+mj-cs"/>
              </a:rPr>
              <a:t>   </a:t>
            </a:r>
            <a:r>
              <a:rPr kumimoji="0" lang="fr-BE" sz="2700" b="1" i="0" u="none" strike="noStrike" kern="1200" cap="none" spc="0" normalizeH="0" noProof="0" dirty="0" err="1" smtClean="0">
                <a:ln>
                  <a:noFill/>
                </a:ln>
                <a:solidFill>
                  <a:srgbClr val="00668A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Waarom</a:t>
            </a:r>
            <a:r>
              <a:rPr kumimoji="0" lang="fr-BE" sz="2700" b="1" i="0" u="none" strike="noStrike" kern="1200" cap="none" spc="0" normalizeH="0" noProof="0" dirty="0" smtClean="0">
                <a:ln>
                  <a:noFill/>
                </a:ln>
                <a:solidFill>
                  <a:srgbClr val="00668A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  <a:r>
              <a:rPr kumimoji="0" lang="fr-BE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8A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 Ben </a:t>
            </a:r>
            <a:r>
              <a:rPr kumimoji="0" lang="fr-BE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8A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ik</a:t>
            </a:r>
            <a:r>
              <a:rPr kumimoji="0" lang="fr-BE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8A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fr-BE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8A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veroordeeld</a:t>
            </a:r>
            <a:r>
              <a:rPr kumimoji="0" lang="fr-BE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8A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endParaRPr kumimoji="0" lang="fr-BE" sz="2700" b="1" i="0" u="none" strike="noStrike" kern="1200" cap="none" spc="0" normalizeH="0" baseline="0" noProof="0" dirty="0" smtClean="0">
              <a:ln>
                <a:noFill/>
              </a:ln>
              <a:solidFill>
                <a:srgbClr val="00668A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fr-BE" sz="2700" b="1" noProof="0" dirty="0" smtClean="0">
                <a:solidFill>
                  <a:srgbClr val="00668A"/>
                </a:solidFill>
                <a:latin typeface="+mj-lt"/>
                <a:ea typeface="+mj-ea"/>
                <a:cs typeface="+mj-cs"/>
              </a:rPr>
              <a:t>  </a:t>
            </a:r>
            <a:r>
              <a:rPr lang="fr-BE" sz="2700" b="1" noProof="0" dirty="0" err="1" smtClean="0">
                <a:solidFill>
                  <a:srgbClr val="00668A"/>
                </a:solidFill>
                <a:latin typeface="+mj-lt"/>
                <a:ea typeface="+mj-ea"/>
                <a:cs typeface="+mj-cs"/>
              </a:rPr>
              <a:t>Verantwoordelijkheid</a:t>
            </a:r>
            <a:r>
              <a:rPr lang="fr-BE" sz="2700" b="1" noProof="0" dirty="0" smtClean="0">
                <a:solidFill>
                  <a:srgbClr val="00668A"/>
                </a:solidFill>
                <a:latin typeface="+mj-lt"/>
                <a:ea typeface="+mj-ea"/>
                <a:cs typeface="+mj-cs"/>
              </a:rPr>
              <a:t> van de media en </a:t>
            </a:r>
            <a:r>
              <a:rPr lang="fr-BE" sz="2700" b="1" noProof="0" dirty="0" err="1" smtClean="0">
                <a:solidFill>
                  <a:srgbClr val="00668A"/>
                </a:solidFill>
                <a:latin typeface="+mj-lt"/>
                <a:ea typeface="+mj-ea"/>
                <a:cs typeface="+mj-cs"/>
              </a:rPr>
              <a:t>verzorgers</a:t>
            </a:r>
            <a:r>
              <a:rPr kumimoji="0" lang="fr-BE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8A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…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endParaRPr kumimoji="0" lang="fr-BE" sz="2700" b="1" i="0" u="none" strike="noStrike" kern="1200" cap="none" spc="0" normalizeH="0" baseline="0" noProof="0" dirty="0" smtClean="0">
              <a:ln>
                <a:noFill/>
              </a:ln>
              <a:solidFill>
                <a:srgbClr val="00668A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BE" sz="2700" b="1" i="0" u="none" strike="noStrike" kern="1200" cap="none" spc="0" normalizeH="0" baseline="0" noProof="0" dirty="0" smtClean="0">
              <a:ln>
                <a:noFill/>
              </a:ln>
              <a:solidFill>
                <a:srgbClr val="00668A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51650" y="764630"/>
            <a:ext cx="6849889" cy="52322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BE" sz="2800" b="1" dirty="0" err="1" smtClean="0">
                <a:latin typeface="+mj-lt"/>
                <a:ea typeface="+mj-ea"/>
                <a:cs typeface="+mj-cs"/>
              </a:rPr>
              <a:t>Voorzichtig</a:t>
            </a:r>
            <a:r>
              <a:rPr lang="fr-BE" sz="2800" b="1" dirty="0" smtClean="0">
                <a:latin typeface="+mj-lt"/>
                <a:ea typeface="+mj-ea"/>
                <a:cs typeface="+mj-cs"/>
              </a:rPr>
              <a:t> met (</a:t>
            </a:r>
            <a:r>
              <a:rPr lang="fr-BE" sz="2800" b="1" dirty="0" err="1" smtClean="0">
                <a:latin typeface="+mj-lt"/>
                <a:ea typeface="+mj-ea"/>
                <a:cs typeface="+mj-cs"/>
              </a:rPr>
              <a:t>verkeerde</a:t>
            </a:r>
            <a:r>
              <a:rPr lang="fr-BE" sz="2800" b="1" dirty="0" smtClean="0">
                <a:latin typeface="+mj-lt"/>
                <a:ea typeface="+mj-ea"/>
                <a:cs typeface="+mj-cs"/>
              </a:rPr>
              <a:t>) </a:t>
            </a:r>
            <a:r>
              <a:rPr lang="fr-BE" sz="2800" b="1" dirty="0" err="1" smtClean="0">
                <a:latin typeface="+mj-lt"/>
                <a:ea typeface="+mj-ea"/>
                <a:cs typeface="+mj-cs"/>
              </a:rPr>
              <a:t>interpretaties</a:t>
            </a:r>
            <a:r>
              <a:rPr lang="fr-BE" sz="2800" b="1" dirty="0" smtClean="0">
                <a:latin typeface="+mj-lt"/>
                <a:ea typeface="+mj-ea"/>
                <a:cs typeface="+mj-cs"/>
              </a:rPr>
              <a:t>…</a:t>
            </a:r>
            <a:endParaRPr kumimoji="0" lang="fr-BE" sz="2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668A">
            <a:alpha val="60000"/>
          </a:srgb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/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2000" b="1" i="0" u="none" strike="noStrike" kern="1200" cap="none" spc="0" normalizeH="0" baseline="0" noProof="0" dirty="0" smtClean="0">
            <a:ln>
              <a:noFill/>
            </a:ln>
            <a:solidFill>
              <a:srgbClr val="00668A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502</TotalTime>
  <Words>433</Words>
  <Application>Microsoft Macintosh PowerPoint</Application>
  <PresentationFormat>On-screen Show (4:3)</PresentationFormat>
  <Paragraphs>117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Leven met Kanker en begeleiding van de  patiënten                   Dr D. Vander Steichel </vt:lpstr>
      <vt:lpstr>Voornaamste verwachtingen van de patiënten :                 </vt:lpstr>
      <vt:lpstr>   Heel recent in de pers :</vt:lpstr>
      <vt:lpstr>Immunothérapie sur Google, 5 juin 2015 </vt:lpstr>
      <vt:lpstr>Immuuntherapie op Google, 5 juni 2015 </vt:lpstr>
      <vt:lpstr>  Maar ook… </vt:lpstr>
      <vt:lpstr> </vt:lpstr>
      <vt:lpstr>  Terug naar de pers…</vt:lpstr>
      <vt:lpstr> </vt:lpstr>
      <vt:lpstr> </vt:lpstr>
      <vt:lpstr> 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TMA</dc:creator>
  <cp:lastModifiedBy>Margot Chapelle</cp:lastModifiedBy>
  <cp:revision>77</cp:revision>
  <dcterms:created xsi:type="dcterms:W3CDTF">2012-09-14T07:17:05Z</dcterms:created>
  <dcterms:modified xsi:type="dcterms:W3CDTF">2015-06-22T11:08:55Z</dcterms:modified>
</cp:coreProperties>
</file>