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4"/>
  </p:notesMasterIdLst>
  <p:handoutMasterIdLst>
    <p:handoutMasterId r:id="rId35"/>
  </p:handoutMasterIdLst>
  <p:sldIdLst>
    <p:sldId id="620" r:id="rId5"/>
    <p:sldId id="621" r:id="rId6"/>
    <p:sldId id="622" r:id="rId7"/>
    <p:sldId id="623" r:id="rId8"/>
    <p:sldId id="624" r:id="rId9"/>
    <p:sldId id="626" r:id="rId10"/>
    <p:sldId id="612" r:id="rId11"/>
    <p:sldId id="594" r:id="rId12"/>
    <p:sldId id="601" r:id="rId13"/>
    <p:sldId id="595" r:id="rId14"/>
    <p:sldId id="605" r:id="rId15"/>
    <p:sldId id="642" r:id="rId16"/>
    <p:sldId id="606" r:id="rId17"/>
    <p:sldId id="627" r:id="rId18"/>
    <p:sldId id="640" r:id="rId19"/>
    <p:sldId id="641" r:id="rId20"/>
    <p:sldId id="645" r:id="rId21"/>
    <p:sldId id="637" r:id="rId22"/>
    <p:sldId id="610" r:id="rId23"/>
    <p:sldId id="598" r:id="rId24"/>
    <p:sldId id="643" r:id="rId25"/>
    <p:sldId id="628" r:id="rId26"/>
    <p:sldId id="638" r:id="rId27"/>
    <p:sldId id="629" r:id="rId28"/>
    <p:sldId id="630" r:id="rId29"/>
    <p:sldId id="644" r:id="rId30"/>
    <p:sldId id="632" r:id="rId31"/>
    <p:sldId id="634" r:id="rId32"/>
    <p:sldId id="633" r:id="rId33"/>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28">
          <p15:clr>
            <a:srgbClr val="A4A3A4"/>
          </p15:clr>
        </p15:guide>
        <p15:guide id="11" orient="horz" pos="3094">
          <p15:clr>
            <a:srgbClr val="A4A3A4"/>
          </p15:clr>
        </p15:guide>
        <p15:guide id="12" orient="horz" pos="1768">
          <p15:clr>
            <a:srgbClr val="A4A3A4"/>
          </p15:clr>
        </p15:guide>
        <p15:guide id="13" orient="horz" pos="636">
          <p15:clr>
            <a:srgbClr val="A4A3A4"/>
          </p15:clr>
        </p15:guide>
        <p15:guide id="14" orient="horz" pos="2889">
          <p15:clr>
            <a:srgbClr val="A4A3A4"/>
          </p15:clr>
        </p15:guide>
        <p15:guide id="15" orient="horz" pos="518">
          <p15:clr>
            <a:srgbClr val="A4A3A4"/>
          </p15:clr>
        </p15:guide>
        <p15:guide id="16" pos="2865">
          <p15:clr>
            <a:srgbClr val="A4A3A4"/>
          </p15:clr>
        </p15:guide>
        <p15:guide id="17" pos="142">
          <p15:clr>
            <a:srgbClr val="A4A3A4"/>
          </p15:clr>
        </p15:guide>
        <p15:guide id="18" pos="5598">
          <p15:clr>
            <a:srgbClr val="A4A3A4"/>
          </p15:clr>
        </p15:guide>
        <p15:guide id="19" pos="39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D8C"/>
    <a:srgbClr val="439F9D"/>
    <a:srgbClr val="FFFFFF"/>
    <a:srgbClr val="426885"/>
    <a:srgbClr val="63A3D2"/>
    <a:srgbClr val="EB765F"/>
    <a:srgbClr val="E87722"/>
    <a:srgbClr val="80BBC0"/>
    <a:srgbClr val="A1CFCE"/>
    <a:srgbClr val="7C1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97" autoAdjust="0"/>
  </p:normalViewPr>
  <p:slideViewPr>
    <p:cSldViewPr snapToGrid="0" showGuides="1">
      <p:cViewPr varScale="1">
        <p:scale>
          <a:sx n="122" d="100"/>
          <a:sy n="122" d="100"/>
        </p:scale>
        <p:origin x="-696" y="-104"/>
      </p:cViewPr>
      <p:guideLst>
        <p:guide orient="horz" pos="2382"/>
        <p:guide orient="horz" pos="230"/>
        <p:guide orient="horz" pos="4534"/>
        <p:guide orient="horz" pos="4286"/>
        <p:guide orient="horz" pos="128"/>
        <p:guide orient="horz" pos="3094"/>
        <p:guide orient="horz" pos="1768"/>
        <p:guide orient="horz" pos="636"/>
        <p:guide orient="horz" pos="2889"/>
        <p:guide orient="horz" pos="518"/>
        <p:guide pos="4234"/>
        <p:guide pos="237"/>
        <p:guide pos="8229"/>
        <p:guide pos="949"/>
        <p:guide pos="7517"/>
        <p:guide pos="2865"/>
        <p:guide pos="142"/>
        <p:guide pos="5598"/>
        <p:guide pos="399"/>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blad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blad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blad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blad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blad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blad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blad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blad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blad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blad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blad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blad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blad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blad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blad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blad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blad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blad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blad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blad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blad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blad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blad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blad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8A147F"/>
            </a:solidFill>
          </c:spPr>
          <c:invertIfNegative val="0"/>
          <c:dLbls>
            <c:numFmt formatCode="#,##0" sourceLinked="0"/>
            <c:spPr>
              <a:noFill/>
              <a:ln>
                <a:noFill/>
              </a:ln>
              <a:effectLst/>
            </c:spPr>
            <c:txPr>
              <a:bodyPr/>
              <a:lstStyle/>
              <a:p>
                <a:pPr>
                  <a:defRPr sz="1050" b="1">
                    <a:solidFill>
                      <a:srgbClr val="8A147F"/>
                    </a:solidFill>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Gehuwd / samenwonend met kinderen die nog thuis wonen</c:v>
                </c:pt>
                <c:pt idx="1">
                  <c:v>Alleenstaande</c:v>
                </c:pt>
                <c:pt idx="2">
                  <c:v>Gehuwd / samenwonend zonder kinderen</c:v>
                </c:pt>
                <c:pt idx="3">
                  <c:v>Ik woon in bij mijn ouders / familie</c:v>
                </c:pt>
                <c:pt idx="4">
                  <c:v>Gehuwd / samenwonend met kinderen die niet meer thuis wonen</c:v>
                </c:pt>
                <c:pt idx="5">
                  <c:v>Alleenstaande met thuiswonende kinderen</c:v>
                </c:pt>
                <c:pt idx="6">
                  <c:v>Ander</c:v>
                </c:pt>
              </c:strCache>
            </c:strRef>
          </c:cat>
          <c:val>
            <c:numRef>
              <c:f>Sheet1!$B$2:$B$8</c:f>
              <c:numCache>
                <c:formatCode>0\%</c:formatCode>
                <c:ptCount val="7"/>
                <c:pt idx="0">
                  <c:v>29.7</c:v>
                </c:pt>
                <c:pt idx="1">
                  <c:v>22.5</c:v>
                </c:pt>
                <c:pt idx="2">
                  <c:v>16.4</c:v>
                </c:pt>
                <c:pt idx="3">
                  <c:v>14.0</c:v>
                </c:pt>
                <c:pt idx="4">
                  <c:v>10.9</c:v>
                </c:pt>
                <c:pt idx="5">
                  <c:v>5.9</c:v>
                </c:pt>
                <c:pt idx="6">
                  <c:v>0.6</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63486232"/>
        <c:axId val="2063563368"/>
      </c:barChart>
      <c:catAx>
        <c:axId val="2063486232"/>
        <c:scaling>
          <c:orientation val="maxMin"/>
        </c:scaling>
        <c:delete val="1"/>
        <c:axPos val="l"/>
        <c:numFmt formatCode="#,##0" sourceLinked="0"/>
        <c:majorTickMark val="out"/>
        <c:minorTickMark val="none"/>
        <c:tickLblPos val="nextTo"/>
        <c:crossAx val="2063563368"/>
        <c:crosses val="autoZero"/>
        <c:auto val="1"/>
        <c:lblAlgn val="ctr"/>
        <c:lblOffset val="100"/>
        <c:noMultiLvlLbl val="0"/>
      </c:catAx>
      <c:valAx>
        <c:axId val="2063563368"/>
        <c:scaling>
          <c:orientation val="minMax"/>
          <c:max val="50.0"/>
          <c:min val="0.0"/>
        </c:scaling>
        <c:delete val="1"/>
        <c:axPos val="t"/>
        <c:numFmt formatCode="0\%" sourceLinked="1"/>
        <c:majorTickMark val="out"/>
        <c:minorTickMark val="none"/>
        <c:tickLblPos val="nextTo"/>
        <c:crossAx val="2063486232"/>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6341393841182"/>
          <c:y val="0.0198480412744802"/>
          <c:w val="0.950520492760392"/>
          <c:h val="0.863176840605113"/>
        </c:manualLayout>
      </c:layout>
      <c:barChart>
        <c:barDir val="bar"/>
        <c:grouping val="stacked"/>
        <c:varyColors val="0"/>
        <c:ser>
          <c:idx val="0"/>
          <c:order val="0"/>
          <c:tx>
            <c:strRef>
              <c:f>Sheet1!$B$1</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c:f>
              <c:strCache>
                <c:ptCount val="1"/>
                <c:pt idx="0">
                  <c:v>Dieren hebben een positieve invloed op onze samenleving, vb.: voor eenzamen, zieken, ouderen of mensen met een handicap</c:v>
                </c:pt>
              </c:strCache>
            </c:strRef>
          </c:cat>
          <c:val>
            <c:numRef>
              <c:f>Sheet1!$B$2</c:f>
              <c:numCache>
                <c:formatCode>0\%</c:formatCode>
                <c:ptCount val="1"/>
                <c:pt idx="0">
                  <c:v>2.68</c:v>
                </c:pt>
              </c:numCache>
            </c:numRef>
          </c:val>
          <c:extLst xmlns:c16r2="http://schemas.microsoft.com/office/drawing/2015/06/chart">
            <c:ext xmlns:c16="http://schemas.microsoft.com/office/drawing/2014/chart" uri="{C3380CC4-5D6E-409C-BE32-E72D297353CC}">
              <c16:uniqueId val="{00000000-76CB-43C0-81E8-621D32A6273F}"/>
            </c:ext>
          </c:extLst>
        </c:ser>
        <c:ser>
          <c:idx val="1"/>
          <c:order val="1"/>
          <c:tx>
            <c:strRef>
              <c:f>Sheet1!$C$1</c:f>
              <c:strCache>
                <c:ptCount val="1"/>
                <c:pt idx="0">
                  <c:v>Eerder niet akkoord</c:v>
                </c:pt>
              </c:strCache>
            </c:strRef>
          </c:tx>
          <c:spPr>
            <a:solidFill>
              <a:schemeClr val="accent1"/>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Sheet1!$C$2</c:f>
              <c:numCache>
                <c:formatCode>0\%</c:formatCode>
                <c:ptCount val="1"/>
                <c:pt idx="0">
                  <c:v>2.38</c:v>
                </c:pt>
              </c:numCache>
            </c:numRef>
          </c:val>
          <c:extLst xmlns:c16r2="http://schemas.microsoft.com/office/drawing/2015/06/chart">
            <c:ext xmlns:c16="http://schemas.microsoft.com/office/drawing/2014/chart" uri="{C3380CC4-5D6E-409C-BE32-E72D297353CC}">
              <c16:uniqueId val="{00000001-76CB-43C0-81E8-621D32A6273F}"/>
            </c:ext>
          </c:extLst>
        </c:ser>
        <c:ser>
          <c:idx val="2"/>
          <c:order val="2"/>
          <c:tx>
            <c:strRef>
              <c:f>Sheet1!$D$1</c:f>
              <c:strCache>
                <c:ptCount val="1"/>
                <c:pt idx="0">
                  <c:v>Noch akkoord, noch niet akkoord</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Sheet1!$D$2</c:f>
              <c:numCache>
                <c:formatCode>0\%</c:formatCode>
                <c:ptCount val="1"/>
                <c:pt idx="0">
                  <c:v>8.94</c:v>
                </c:pt>
              </c:numCache>
            </c:numRef>
          </c:val>
          <c:extLst xmlns:c16r2="http://schemas.microsoft.com/office/drawing/2015/06/chart">
            <c:ext xmlns:c16="http://schemas.microsoft.com/office/drawing/2014/chart" uri="{C3380CC4-5D6E-409C-BE32-E72D297353CC}">
              <c16:uniqueId val="{00000002-76CB-43C0-81E8-621D32A6273F}"/>
            </c:ext>
          </c:extLst>
        </c:ser>
        <c:ser>
          <c:idx val="3"/>
          <c:order val="3"/>
          <c:tx>
            <c:strRef>
              <c:f>Sheet1!$E$1</c:f>
              <c:strCache>
                <c:ptCount val="1"/>
                <c:pt idx="0">
                  <c:v>Eerder akkoord</c:v>
                </c:pt>
              </c:strCache>
            </c:strRef>
          </c:tx>
          <c:spPr>
            <a:solidFill>
              <a:srgbClr val="71C3C1"/>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Sheet1!$E$2</c:f>
              <c:numCache>
                <c:formatCode>0\%</c:formatCode>
                <c:ptCount val="1"/>
                <c:pt idx="0">
                  <c:v>34.72</c:v>
                </c:pt>
              </c:numCache>
            </c:numRef>
          </c:val>
          <c:extLst xmlns:c16r2="http://schemas.microsoft.com/office/drawing/2015/06/chart">
            <c:ext xmlns:c16="http://schemas.microsoft.com/office/drawing/2014/chart" uri="{C3380CC4-5D6E-409C-BE32-E72D297353CC}">
              <c16:uniqueId val="{00000003-76CB-43C0-81E8-621D32A6273F}"/>
            </c:ext>
          </c:extLst>
        </c:ser>
        <c:ser>
          <c:idx val="4"/>
          <c:order val="4"/>
          <c:tx>
            <c:strRef>
              <c:f>Sheet1!$F$1</c:f>
              <c:strCache>
                <c:ptCount val="1"/>
                <c:pt idx="0">
                  <c:v>Helemaal akkoord</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Sheet1!$F$2</c:f>
              <c:numCache>
                <c:formatCode>0\%</c:formatCode>
                <c:ptCount val="1"/>
                <c:pt idx="0">
                  <c:v>51.27</c:v>
                </c:pt>
              </c:numCache>
            </c:numRef>
          </c:val>
          <c:extLst xmlns:c16r2="http://schemas.microsoft.com/office/drawing/2015/06/chart">
            <c:ext xmlns:c16="http://schemas.microsoft.com/office/drawing/2014/chart" uri="{C3380CC4-5D6E-409C-BE32-E72D297353CC}">
              <c16:uniqueId val="{00000004-76CB-43C0-81E8-621D32A6273F}"/>
            </c:ext>
          </c:extLst>
        </c:ser>
        <c:dLbls>
          <c:showLegendKey val="0"/>
          <c:showVal val="1"/>
          <c:showCatName val="0"/>
          <c:showSerName val="0"/>
          <c:showPercent val="0"/>
          <c:showBubbleSize val="0"/>
        </c:dLbls>
        <c:gapWidth val="285"/>
        <c:overlap val="100"/>
        <c:axId val="-2134125032"/>
        <c:axId val="-2134121992"/>
      </c:barChart>
      <c:catAx>
        <c:axId val="-2134125032"/>
        <c:scaling>
          <c:orientation val="maxMin"/>
        </c:scaling>
        <c:delete val="1"/>
        <c:axPos val="l"/>
        <c:numFmt formatCode="#,##0" sourceLinked="0"/>
        <c:majorTickMark val="out"/>
        <c:minorTickMark val="none"/>
        <c:tickLblPos val="nextTo"/>
        <c:crossAx val="-2134121992"/>
        <c:crosses val="autoZero"/>
        <c:auto val="1"/>
        <c:lblAlgn val="ctr"/>
        <c:lblOffset val="1000"/>
        <c:noMultiLvlLbl val="0"/>
      </c:catAx>
      <c:valAx>
        <c:axId val="-2134121992"/>
        <c:scaling>
          <c:orientation val="minMax"/>
          <c:max val="100.0"/>
          <c:min val="0.0"/>
        </c:scaling>
        <c:delete val="1"/>
        <c:axPos val="t"/>
        <c:numFmt formatCode="0\%" sourceLinked="1"/>
        <c:majorTickMark val="out"/>
        <c:minorTickMark val="none"/>
        <c:tickLblPos val="nextTo"/>
        <c:crossAx val="-2134125032"/>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719993171296296"/>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0-241C-43C6-9AE2-30C92624D8EE}"/>
              </c:ext>
            </c:extLst>
          </c:dPt>
          <c:dPt>
            <c:idx val="2"/>
            <c:invertIfNegative val="0"/>
            <c:bubble3D val="0"/>
            <c:extLst xmlns:c16r2="http://schemas.microsoft.com/office/drawing/2015/06/chart">
              <c:ext xmlns:c16="http://schemas.microsoft.com/office/drawing/2014/chart" uri="{C3380CC4-5D6E-409C-BE32-E72D297353CC}">
                <c16:uniqueId val="{00000001-241C-43C6-9AE2-30C92624D8EE}"/>
              </c:ext>
            </c:extLst>
          </c:dPt>
          <c:dPt>
            <c:idx val="3"/>
            <c:invertIfNegative val="0"/>
            <c:bubble3D val="0"/>
            <c:extLst xmlns:c16r2="http://schemas.microsoft.com/office/drawing/2015/06/chart">
              <c:ext xmlns:c16="http://schemas.microsoft.com/office/drawing/2014/chart" uri="{C3380CC4-5D6E-409C-BE32-E72D297353CC}">
                <c16:uniqueId val="{00000002-241C-43C6-9AE2-30C92624D8EE}"/>
              </c:ext>
            </c:extLst>
          </c:dPt>
          <c:dPt>
            <c:idx val="4"/>
            <c:invertIfNegative val="0"/>
            <c:bubble3D val="0"/>
            <c:extLst xmlns:c16r2="http://schemas.microsoft.com/office/drawing/2015/06/chart">
              <c:ext xmlns:c16="http://schemas.microsoft.com/office/drawing/2014/chart" uri="{C3380CC4-5D6E-409C-BE32-E72D297353CC}">
                <c16:uniqueId val="{00000003-241C-43C6-9AE2-30C92624D8EE}"/>
              </c:ext>
            </c:extLst>
          </c:dPt>
          <c:dPt>
            <c:idx val="5"/>
            <c:invertIfNegative val="0"/>
            <c:bubble3D val="0"/>
            <c:extLst xmlns:c16r2="http://schemas.microsoft.com/office/drawing/2015/06/chart">
              <c:ext xmlns:c16="http://schemas.microsoft.com/office/drawing/2014/chart" uri="{C3380CC4-5D6E-409C-BE32-E72D297353CC}">
                <c16:uniqueId val="{00000004-241C-43C6-9AE2-30C92624D8EE}"/>
              </c:ext>
            </c:extLst>
          </c:dPt>
          <c:dLbls>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2.68</c:v>
                </c:pt>
                <c:pt idx="1">
                  <c:v>2.41</c:v>
                </c:pt>
                <c:pt idx="2">
                  <c:v>3.02</c:v>
                </c:pt>
                <c:pt idx="3">
                  <c:v>1.4</c:v>
                </c:pt>
                <c:pt idx="4">
                  <c:v>2.48</c:v>
                </c:pt>
                <c:pt idx="5">
                  <c:v>4.6</c:v>
                </c:pt>
              </c:numCache>
            </c:numRef>
          </c:val>
          <c:extLst xmlns:c16r2="http://schemas.microsoft.com/office/drawing/2015/06/chart">
            <c:ext xmlns:c16="http://schemas.microsoft.com/office/drawing/2014/chart" uri="{C3380CC4-5D6E-409C-BE32-E72D297353CC}">
              <c16:uniqueId val="{00000005-241C-43C6-9AE2-30C92624D8EE}"/>
            </c:ext>
          </c:extLst>
        </c:ser>
        <c:ser>
          <c:idx val="1"/>
          <c:order val="1"/>
          <c:tx>
            <c:strRef>
              <c:f>Sheet1!$A$3</c:f>
              <c:strCache>
                <c:ptCount val="1"/>
                <c:pt idx="0">
                  <c:v>Eerder 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6-241C-43C6-9AE2-30C92624D8EE}"/>
              </c:ext>
            </c:extLst>
          </c:dPt>
          <c:dPt>
            <c:idx val="2"/>
            <c:invertIfNegative val="0"/>
            <c:bubble3D val="0"/>
            <c:extLst xmlns:c16r2="http://schemas.microsoft.com/office/drawing/2015/06/chart">
              <c:ext xmlns:c16="http://schemas.microsoft.com/office/drawing/2014/chart" uri="{C3380CC4-5D6E-409C-BE32-E72D297353CC}">
                <c16:uniqueId val="{00000007-241C-43C6-9AE2-30C92624D8EE}"/>
              </c:ext>
            </c:extLst>
          </c:dPt>
          <c:dPt>
            <c:idx val="3"/>
            <c:invertIfNegative val="0"/>
            <c:bubble3D val="0"/>
            <c:extLst xmlns:c16r2="http://schemas.microsoft.com/office/drawing/2015/06/chart">
              <c:ext xmlns:c16="http://schemas.microsoft.com/office/drawing/2014/chart" uri="{C3380CC4-5D6E-409C-BE32-E72D297353CC}">
                <c16:uniqueId val="{00000008-241C-43C6-9AE2-30C92624D8EE}"/>
              </c:ext>
            </c:extLst>
          </c:dPt>
          <c:dPt>
            <c:idx val="4"/>
            <c:invertIfNegative val="0"/>
            <c:bubble3D val="0"/>
            <c:extLst xmlns:c16r2="http://schemas.microsoft.com/office/drawing/2015/06/chart">
              <c:ext xmlns:c16="http://schemas.microsoft.com/office/drawing/2014/chart" uri="{C3380CC4-5D6E-409C-BE32-E72D297353CC}">
                <c16:uniqueId val="{00000009-241C-43C6-9AE2-30C92624D8EE}"/>
              </c:ext>
            </c:extLst>
          </c:dPt>
          <c:dPt>
            <c:idx val="5"/>
            <c:invertIfNegative val="0"/>
            <c:bubble3D val="0"/>
            <c:extLst xmlns:c16r2="http://schemas.microsoft.com/office/drawing/2015/06/chart">
              <c:ext xmlns:c16="http://schemas.microsoft.com/office/drawing/2014/chart" uri="{C3380CC4-5D6E-409C-BE32-E72D297353CC}">
                <c16:uniqueId val="{0000000A-241C-43C6-9AE2-30C92624D8EE}"/>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241C-43C6-9AE2-30C92624D8EE}"/>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241C-43C6-9AE2-30C92624D8EE}"/>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241C-43C6-9AE2-30C92624D8EE}"/>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241C-43C6-9AE2-30C92624D8EE}"/>
                </c:ext>
              </c:extLst>
            </c:dLbl>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2.38</c:v>
                </c:pt>
                <c:pt idx="1">
                  <c:v>1.88</c:v>
                </c:pt>
                <c:pt idx="2">
                  <c:v>3.02</c:v>
                </c:pt>
                <c:pt idx="3">
                  <c:v>2.79</c:v>
                </c:pt>
                <c:pt idx="4">
                  <c:v>2.13</c:v>
                </c:pt>
                <c:pt idx="5">
                  <c:v>2.3</c:v>
                </c:pt>
              </c:numCache>
            </c:numRef>
          </c:val>
          <c:extLst xmlns:c16r2="http://schemas.microsoft.com/office/drawing/2015/06/chart">
            <c:ext xmlns:c16="http://schemas.microsoft.com/office/drawing/2014/chart" uri="{C3380CC4-5D6E-409C-BE32-E72D297353CC}">
              <c16:uniqueId val="{0000000C-241C-43C6-9AE2-30C92624D8EE}"/>
            </c:ext>
          </c:extLst>
        </c:ser>
        <c:ser>
          <c:idx val="2"/>
          <c:order val="2"/>
          <c:tx>
            <c:strRef>
              <c:f>Sheet1!$A$4</c:f>
              <c:strCache>
                <c:ptCount val="1"/>
                <c:pt idx="0">
                  <c:v>Noch akkoord, noch niet akkoord</c:v>
                </c:pt>
              </c:strCache>
            </c:strRef>
          </c:tx>
          <c:spPr>
            <a:solidFill>
              <a:schemeClr val="accent2"/>
            </a:solidFill>
          </c:spPr>
          <c:invertIfNegative val="0"/>
          <c:dPt>
            <c:idx val="1"/>
            <c:invertIfNegative val="0"/>
            <c:bubble3D val="0"/>
            <c:extLst xmlns:c16r2="http://schemas.microsoft.com/office/drawing/2015/06/chart">
              <c:ext xmlns:c16="http://schemas.microsoft.com/office/drawing/2014/chart" uri="{C3380CC4-5D6E-409C-BE32-E72D297353CC}">
                <c16:uniqueId val="{0000000D-241C-43C6-9AE2-30C92624D8EE}"/>
              </c:ext>
            </c:extLst>
          </c:dPt>
          <c:dPt>
            <c:idx val="2"/>
            <c:invertIfNegative val="0"/>
            <c:bubble3D val="0"/>
            <c:extLst xmlns:c16r2="http://schemas.microsoft.com/office/drawing/2015/06/chart">
              <c:ext xmlns:c16="http://schemas.microsoft.com/office/drawing/2014/chart" uri="{C3380CC4-5D6E-409C-BE32-E72D297353CC}">
                <c16:uniqueId val="{0000000E-241C-43C6-9AE2-30C92624D8EE}"/>
              </c:ext>
            </c:extLst>
          </c:dPt>
          <c:dPt>
            <c:idx val="3"/>
            <c:invertIfNegative val="0"/>
            <c:bubble3D val="0"/>
            <c:extLst xmlns:c16r2="http://schemas.microsoft.com/office/drawing/2015/06/chart">
              <c:ext xmlns:c16="http://schemas.microsoft.com/office/drawing/2014/chart" uri="{C3380CC4-5D6E-409C-BE32-E72D297353CC}">
                <c16:uniqueId val="{0000000F-241C-43C6-9AE2-30C92624D8EE}"/>
              </c:ext>
            </c:extLst>
          </c:dPt>
          <c:dPt>
            <c:idx val="4"/>
            <c:invertIfNegative val="0"/>
            <c:bubble3D val="0"/>
            <c:extLst xmlns:c16r2="http://schemas.microsoft.com/office/drawing/2015/06/chart">
              <c:ext xmlns:c16="http://schemas.microsoft.com/office/drawing/2014/chart" uri="{C3380CC4-5D6E-409C-BE32-E72D297353CC}">
                <c16:uniqueId val="{00000010-241C-43C6-9AE2-30C92624D8EE}"/>
              </c:ext>
            </c:extLst>
          </c:dPt>
          <c:dPt>
            <c:idx val="5"/>
            <c:invertIfNegative val="0"/>
            <c:bubble3D val="0"/>
            <c:extLst xmlns:c16r2="http://schemas.microsoft.com/office/drawing/2015/06/chart">
              <c:ext xmlns:c16="http://schemas.microsoft.com/office/drawing/2014/chart" uri="{C3380CC4-5D6E-409C-BE32-E72D297353CC}">
                <c16:uniqueId val="{00000011-241C-43C6-9AE2-30C92624D8EE}"/>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8.94</c:v>
                </c:pt>
                <c:pt idx="1">
                  <c:v>10.46</c:v>
                </c:pt>
                <c:pt idx="2">
                  <c:v>7.05</c:v>
                </c:pt>
                <c:pt idx="3">
                  <c:v>6.51</c:v>
                </c:pt>
                <c:pt idx="4">
                  <c:v>10.99</c:v>
                </c:pt>
                <c:pt idx="5">
                  <c:v>8.620000000000001</c:v>
                </c:pt>
              </c:numCache>
            </c:numRef>
          </c:val>
          <c:extLst xmlns:c16r2="http://schemas.microsoft.com/office/drawing/2015/06/chart">
            <c:ext xmlns:c16="http://schemas.microsoft.com/office/drawing/2014/chart" uri="{C3380CC4-5D6E-409C-BE32-E72D297353CC}">
              <c16:uniqueId val="{00000012-241C-43C6-9AE2-30C92624D8EE}"/>
            </c:ext>
          </c:extLst>
        </c:ser>
        <c:ser>
          <c:idx val="3"/>
          <c:order val="3"/>
          <c:tx>
            <c:strRef>
              <c:f>Sheet1!$A$5</c:f>
              <c:strCache>
                <c:ptCount val="1"/>
                <c:pt idx="0">
                  <c:v>Eerder akkoord</c:v>
                </c:pt>
              </c:strCache>
            </c:strRef>
          </c:tx>
          <c:spPr>
            <a:solidFill>
              <a:srgbClr val="439F9D"/>
            </a:solidFill>
          </c:spPr>
          <c:invertIfNegative val="0"/>
          <c:dPt>
            <c:idx val="1"/>
            <c:invertIfNegative val="0"/>
            <c:bubble3D val="0"/>
            <c:extLst xmlns:c16r2="http://schemas.microsoft.com/office/drawing/2015/06/chart">
              <c:ext xmlns:c16="http://schemas.microsoft.com/office/drawing/2014/chart" uri="{C3380CC4-5D6E-409C-BE32-E72D297353CC}">
                <c16:uniqueId val="{00000013-241C-43C6-9AE2-30C92624D8EE}"/>
              </c:ext>
            </c:extLst>
          </c:dPt>
          <c:dPt>
            <c:idx val="2"/>
            <c:invertIfNegative val="0"/>
            <c:bubble3D val="0"/>
            <c:extLst xmlns:c16r2="http://schemas.microsoft.com/office/drawing/2015/06/chart">
              <c:ext xmlns:c16="http://schemas.microsoft.com/office/drawing/2014/chart" uri="{C3380CC4-5D6E-409C-BE32-E72D297353CC}">
                <c16:uniqueId val="{00000014-241C-43C6-9AE2-30C92624D8EE}"/>
              </c:ext>
            </c:extLst>
          </c:dPt>
          <c:dPt>
            <c:idx val="3"/>
            <c:invertIfNegative val="0"/>
            <c:bubble3D val="0"/>
            <c:extLst xmlns:c16r2="http://schemas.microsoft.com/office/drawing/2015/06/chart">
              <c:ext xmlns:c16="http://schemas.microsoft.com/office/drawing/2014/chart" uri="{C3380CC4-5D6E-409C-BE32-E72D297353CC}">
                <c16:uniqueId val="{00000015-241C-43C6-9AE2-30C92624D8EE}"/>
              </c:ext>
            </c:extLst>
          </c:dPt>
          <c:dPt>
            <c:idx val="4"/>
            <c:invertIfNegative val="0"/>
            <c:bubble3D val="0"/>
            <c:extLst xmlns:c16r2="http://schemas.microsoft.com/office/drawing/2015/06/chart">
              <c:ext xmlns:c16="http://schemas.microsoft.com/office/drawing/2014/chart" uri="{C3380CC4-5D6E-409C-BE32-E72D297353CC}">
                <c16:uniqueId val="{00000016-241C-43C6-9AE2-30C92624D8EE}"/>
              </c:ext>
            </c:extLst>
          </c:dPt>
          <c:dPt>
            <c:idx val="5"/>
            <c:invertIfNegative val="0"/>
            <c:bubble3D val="0"/>
            <c:extLst xmlns:c16r2="http://schemas.microsoft.com/office/drawing/2015/06/chart">
              <c:ext xmlns:c16="http://schemas.microsoft.com/office/drawing/2014/chart" uri="{C3380CC4-5D6E-409C-BE32-E72D297353CC}">
                <c16:uniqueId val="{00000017-241C-43C6-9AE2-30C92624D8EE}"/>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34.72</c:v>
                </c:pt>
                <c:pt idx="1">
                  <c:v>37.80000000000001</c:v>
                </c:pt>
                <c:pt idx="2">
                  <c:v>30.87</c:v>
                </c:pt>
                <c:pt idx="3">
                  <c:v>33.02</c:v>
                </c:pt>
                <c:pt idx="4">
                  <c:v>32.98</c:v>
                </c:pt>
                <c:pt idx="5">
                  <c:v>39.66</c:v>
                </c:pt>
              </c:numCache>
            </c:numRef>
          </c:val>
          <c:extLst xmlns:c16r2="http://schemas.microsoft.com/office/drawing/2015/06/chart">
            <c:ext xmlns:c16="http://schemas.microsoft.com/office/drawing/2014/chart" uri="{C3380CC4-5D6E-409C-BE32-E72D297353CC}">
              <c16:uniqueId val="{00000018-241C-43C6-9AE2-30C92624D8EE}"/>
            </c:ext>
          </c:extLst>
        </c:ser>
        <c:ser>
          <c:idx val="4"/>
          <c:order val="4"/>
          <c:tx>
            <c:strRef>
              <c:f>Sheet1!$A$6</c:f>
              <c:strCache>
                <c:ptCount val="1"/>
                <c:pt idx="0">
                  <c:v>Helemaal akkoord</c:v>
                </c:pt>
              </c:strCache>
            </c:strRef>
          </c:tx>
          <c:spPr>
            <a:solidFill>
              <a:schemeClr val="accent6"/>
            </a:solidFill>
          </c:spPr>
          <c:invertIfNegative val="0"/>
          <c:dPt>
            <c:idx val="1"/>
            <c:invertIfNegative val="0"/>
            <c:bubble3D val="0"/>
            <c:extLst xmlns:c16r2="http://schemas.microsoft.com/office/drawing/2015/06/chart">
              <c:ext xmlns:c16="http://schemas.microsoft.com/office/drawing/2014/chart" uri="{C3380CC4-5D6E-409C-BE32-E72D297353CC}">
                <c16:uniqueId val="{00000019-241C-43C6-9AE2-30C92624D8EE}"/>
              </c:ext>
            </c:extLst>
          </c:dPt>
          <c:dPt>
            <c:idx val="2"/>
            <c:invertIfNegative val="0"/>
            <c:bubble3D val="0"/>
            <c:extLst xmlns:c16r2="http://schemas.microsoft.com/office/drawing/2015/06/chart">
              <c:ext xmlns:c16="http://schemas.microsoft.com/office/drawing/2014/chart" uri="{C3380CC4-5D6E-409C-BE32-E72D297353CC}">
                <c16:uniqueId val="{0000001A-241C-43C6-9AE2-30C92624D8EE}"/>
              </c:ext>
            </c:extLst>
          </c:dPt>
          <c:dPt>
            <c:idx val="3"/>
            <c:invertIfNegative val="0"/>
            <c:bubble3D val="0"/>
            <c:extLst xmlns:c16r2="http://schemas.microsoft.com/office/drawing/2015/06/chart">
              <c:ext xmlns:c16="http://schemas.microsoft.com/office/drawing/2014/chart" uri="{C3380CC4-5D6E-409C-BE32-E72D297353CC}">
                <c16:uniqueId val="{0000001B-241C-43C6-9AE2-30C92624D8EE}"/>
              </c:ext>
            </c:extLst>
          </c:dPt>
          <c:dPt>
            <c:idx val="4"/>
            <c:invertIfNegative val="0"/>
            <c:bubble3D val="0"/>
            <c:extLst xmlns:c16r2="http://schemas.microsoft.com/office/drawing/2015/06/chart">
              <c:ext xmlns:c16="http://schemas.microsoft.com/office/drawing/2014/chart" uri="{C3380CC4-5D6E-409C-BE32-E72D297353CC}">
                <c16:uniqueId val="{0000001C-241C-43C6-9AE2-30C92624D8EE}"/>
              </c:ext>
            </c:extLst>
          </c:dPt>
          <c:dPt>
            <c:idx val="5"/>
            <c:invertIfNegative val="0"/>
            <c:bubble3D val="0"/>
            <c:extLst xmlns:c16r2="http://schemas.microsoft.com/office/drawing/2015/06/chart">
              <c:ext xmlns:c16="http://schemas.microsoft.com/office/drawing/2014/chart" uri="{C3380CC4-5D6E-409C-BE32-E72D297353CC}">
                <c16:uniqueId val="{0000001D-241C-43C6-9AE2-30C92624D8EE}"/>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51.27</c:v>
                </c:pt>
                <c:pt idx="1">
                  <c:v>47.45</c:v>
                </c:pt>
                <c:pt idx="2">
                  <c:v>56.04</c:v>
                </c:pt>
                <c:pt idx="3">
                  <c:v>56.28</c:v>
                </c:pt>
                <c:pt idx="4">
                  <c:v>51.42</c:v>
                </c:pt>
                <c:pt idx="5">
                  <c:v>44.83</c:v>
                </c:pt>
              </c:numCache>
            </c:numRef>
          </c:val>
          <c:extLst xmlns:c16r2="http://schemas.microsoft.com/office/drawing/2015/06/chart">
            <c:ext xmlns:c16="http://schemas.microsoft.com/office/drawing/2014/chart" uri="{C3380CC4-5D6E-409C-BE32-E72D297353CC}">
              <c16:uniqueId val="{0000001E-241C-43C6-9AE2-30C92624D8EE}"/>
            </c:ext>
          </c:extLst>
        </c:ser>
        <c:dLbls>
          <c:dLblPos val="ctr"/>
          <c:showLegendKey val="0"/>
          <c:showVal val="1"/>
          <c:showCatName val="0"/>
          <c:showSerName val="0"/>
          <c:showPercent val="0"/>
          <c:showBubbleSize val="0"/>
        </c:dLbls>
        <c:gapWidth val="60"/>
        <c:overlap val="100"/>
        <c:axId val="-2135011512"/>
        <c:axId val="-2135019192"/>
      </c:barChart>
      <c:catAx>
        <c:axId val="-2135011512"/>
        <c:scaling>
          <c:orientation val="minMax"/>
        </c:scaling>
        <c:delete val="1"/>
        <c:axPos val="b"/>
        <c:numFmt formatCode="0\%" sourceLinked="0"/>
        <c:majorTickMark val="out"/>
        <c:minorTickMark val="none"/>
        <c:tickLblPos val="nextTo"/>
        <c:crossAx val="-2135019192"/>
        <c:crosses val="autoZero"/>
        <c:auto val="1"/>
        <c:lblAlgn val="ctr"/>
        <c:lblOffset val="100"/>
        <c:noMultiLvlLbl val="0"/>
      </c:catAx>
      <c:valAx>
        <c:axId val="-2135019192"/>
        <c:scaling>
          <c:orientation val="minMax"/>
          <c:max val="100.0"/>
          <c:min val="0.0"/>
        </c:scaling>
        <c:delete val="1"/>
        <c:axPos val="l"/>
        <c:numFmt formatCode="0\%" sourceLinked="1"/>
        <c:majorTickMark val="out"/>
        <c:minorTickMark val="none"/>
        <c:tickLblPos val="nextTo"/>
        <c:crossAx val="-2135011512"/>
        <c:crosses val="autoZero"/>
        <c:crossBetween val="between"/>
      </c:valAx>
    </c:plotArea>
    <c:legend>
      <c:legendPos val="r"/>
      <c:layout>
        <c:manualLayout>
          <c:xMode val="edge"/>
          <c:yMode val="edge"/>
          <c:x val="0.757862615740741"/>
          <c:y val="0.240259216823186"/>
          <c:w val="0.242137384259259"/>
          <c:h val="0.496153816847008"/>
        </c:manualLayout>
      </c:layout>
      <c:overlay val="0"/>
      <c:txPr>
        <a:bodyPr/>
        <a:lstStyle/>
        <a:p>
          <a:pPr>
            <a:defRPr sz="105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516733792388"/>
          <c:y val="0.0198480412744802"/>
          <c:w val="0.60720512349368"/>
          <c:h val="0.920387436464434"/>
        </c:manualLayout>
      </c:layout>
      <c:barChart>
        <c:barDir val="bar"/>
        <c:grouping val="stacked"/>
        <c:varyColors val="0"/>
        <c:ser>
          <c:idx val="0"/>
          <c:order val="0"/>
          <c:tx>
            <c:strRef>
              <c:f>Sheet1!$B$1</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Biggen lijden wanneer ze chirurgisch gecastreerd worden.
(n=1000)</c:v>
                </c:pt>
                <c:pt idx="1">
                  <c:v>Biggen lijden wanneer ze chirurgisch gecastreerd worden.
(n=671)</c:v>
                </c:pt>
                <c:pt idx="2">
                  <c:v>Ik vind dat chirurgisch castreren bij biggen moet stoppen. 
(n=1000)</c:v>
                </c:pt>
                <c:pt idx="3">
                  <c:v>Ik wens geen vlees te eten dat afkomstig is van varkens die chirurgisch gecastreerd worden (zonder enige vorm van verdoving).
(n=1000)</c:v>
                </c:pt>
              </c:strCache>
            </c:strRef>
          </c:cat>
          <c:val>
            <c:numRef>
              <c:f>Sheet1!$B$2:$B$5</c:f>
              <c:numCache>
                <c:formatCode>0\%</c:formatCode>
                <c:ptCount val="4"/>
                <c:pt idx="0">
                  <c:v>15.0</c:v>
                </c:pt>
                <c:pt idx="1">
                  <c:v>2.68</c:v>
                </c:pt>
                <c:pt idx="2">
                  <c:v>2.4</c:v>
                </c:pt>
                <c:pt idx="3">
                  <c:v>5.1</c:v>
                </c:pt>
              </c:numCache>
            </c:numRef>
          </c:val>
          <c:extLst xmlns:c16r2="http://schemas.microsoft.com/office/drawing/2015/06/chart">
            <c:ext xmlns:c16="http://schemas.microsoft.com/office/drawing/2014/chart" uri="{C3380CC4-5D6E-409C-BE32-E72D297353CC}">
              <c16:uniqueId val="{00000000-8DD5-4361-8582-29F69B674E7B}"/>
            </c:ext>
          </c:extLst>
        </c:ser>
        <c:ser>
          <c:idx val="1"/>
          <c:order val="1"/>
          <c:tx>
            <c:strRef>
              <c:f>Sheet1!$C$1</c:f>
              <c:strCache>
                <c:ptCount val="1"/>
                <c:pt idx="0">
                  <c:v>Eerder niet akkoord</c:v>
                </c:pt>
              </c:strCache>
            </c:strRef>
          </c:tx>
          <c:spPr>
            <a:solidFill>
              <a:schemeClr val="accent1"/>
            </a:solidFill>
            <a:ln>
              <a:noFill/>
            </a:ln>
          </c:spPr>
          <c:invertIfNegative val="0"/>
          <c:dLbls>
            <c:numFmt formatCode="0;;" sourceLinked="0"/>
            <c:spPr>
              <a:noFill/>
              <a:ln>
                <a:noFill/>
              </a:ln>
              <a:effectLst/>
            </c:spPr>
            <c:txPr>
              <a:bodyPr/>
              <a:lstStyle/>
              <a:p>
                <a:pPr>
                  <a:defRPr sz="12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Biggen lijden wanneer ze chirurgisch gecastreerd worden.
(n=1000)</c:v>
                </c:pt>
                <c:pt idx="1">
                  <c:v>Biggen lijden wanneer ze chirurgisch gecastreerd worden.
(n=671)</c:v>
                </c:pt>
                <c:pt idx="2">
                  <c:v>Ik vind dat chirurgisch castreren bij biggen moet stoppen. 
(n=1000)</c:v>
                </c:pt>
                <c:pt idx="3">
                  <c:v>Ik wens geen vlees te eten dat afkomstig is van varkens die chirurgisch gecastreerd worden (zonder enige vorm van verdoving).
(n=1000)</c:v>
                </c:pt>
              </c:strCache>
            </c:strRef>
          </c:cat>
          <c:val>
            <c:numRef>
              <c:f>Sheet1!$C$2:$C$5</c:f>
              <c:numCache>
                <c:formatCode>0\%</c:formatCode>
                <c:ptCount val="4"/>
                <c:pt idx="0">
                  <c:v>11.0</c:v>
                </c:pt>
                <c:pt idx="1">
                  <c:v>2.38</c:v>
                </c:pt>
                <c:pt idx="2">
                  <c:v>6.2</c:v>
                </c:pt>
                <c:pt idx="3">
                  <c:v>10.7</c:v>
                </c:pt>
              </c:numCache>
            </c:numRef>
          </c:val>
          <c:extLst xmlns:c16r2="http://schemas.microsoft.com/office/drawing/2015/06/chart">
            <c:ext xmlns:c16="http://schemas.microsoft.com/office/drawing/2014/chart" uri="{C3380CC4-5D6E-409C-BE32-E72D297353CC}">
              <c16:uniqueId val="{00000001-8DD5-4361-8582-29F69B674E7B}"/>
            </c:ext>
          </c:extLst>
        </c:ser>
        <c:ser>
          <c:idx val="2"/>
          <c:order val="2"/>
          <c:tx>
            <c:strRef>
              <c:f>Sheet1!$D$1</c:f>
              <c:strCache>
                <c:ptCount val="1"/>
                <c:pt idx="0">
                  <c:v>Noch akkoord, noch niet akkoord</c:v>
                </c:pt>
              </c:strCache>
            </c:strRef>
          </c:tx>
          <c:spPr>
            <a:solidFill>
              <a:schemeClr val="accent2"/>
            </a:solidFill>
            <a:ln>
              <a:noFill/>
            </a:ln>
          </c:spPr>
          <c:invertIfNegative val="0"/>
          <c:dLbls>
            <c:numFmt formatCode="0;;" sourceLinked="0"/>
            <c:spPr>
              <a:noFill/>
              <a:ln>
                <a:noFill/>
              </a:ln>
              <a:effectLst/>
            </c:spPr>
            <c:txPr>
              <a:bodyPr/>
              <a:lstStyle/>
              <a:p>
                <a:pPr>
                  <a:defRPr sz="12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Biggen lijden wanneer ze chirurgisch gecastreerd worden.
(n=1000)</c:v>
                </c:pt>
                <c:pt idx="1">
                  <c:v>Biggen lijden wanneer ze chirurgisch gecastreerd worden.
(n=671)</c:v>
                </c:pt>
                <c:pt idx="2">
                  <c:v>Ik vind dat chirurgisch castreren bij biggen moet stoppen. 
(n=1000)</c:v>
                </c:pt>
                <c:pt idx="3">
                  <c:v>Ik wens geen vlees te eten dat afkomstig is van varkens die chirurgisch gecastreerd worden (zonder enige vorm van verdoving).
(n=1000)</c:v>
                </c:pt>
              </c:strCache>
            </c:strRef>
          </c:cat>
          <c:val>
            <c:numRef>
              <c:f>Sheet1!$D$2:$D$5</c:f>
              <c:numCache>
                <c:formatCode>0\%</c:formatCode>
                <c:ptCount val="4"/>
                <c:pt idx="0">
                  <c:v>21.0</c:v>
                </c:pt>
                <c:pt idx="1">
                  <c:v>8.94</c:v>
                </c:pt>
                <c:pt idx="2">
                  <c:v>22.0</c:v>
                </c:pt>
                <c:pt idx="3">
                  <c:v>26.8</c:v>
                </c:pt>
              </c:numCache>
            </c:numRef>
          </c:val>
          <c:extLst xmlns:c16r2="http://schemas.microsoft.com/office/drawing/2015/06/chart">
            <c:ext xmlns:c16="http://schemas.microsoft.com/office/drawing/2014/chart" uri="{C3380CC4-5D6E-409C-BE32-E72D297353CC}">
              <c16:uniqueId val="{00000002-8DD5-4361-8582-29F69B674E7B}"/>
            </c:ext>
          </c:extLst>
        </c:ser>
        <c:ser>
          <c:idx val="3"/>
          <c:order val="3"/>
          <c:tx>
            <c:strRef>
              <c:f>Sheet1!$E$1</c:f>
              <c:strCache>
                <c:ptCount val="1"/>
                <c:pt idx="0">
                  <c:v>Eerder akkoord</c:v>
                </c:pt>
              </c:strCache>
            </c:strRef>
          </c:tx>
          <c:spPr>
            <a:solidFill>
              <a:srgbClr val="71C3C1"/>
            </a:solidFill>
            <a:ln>
              <a:noFill/>
            </a:ln>
          </c:spPr>
          <c:invertIfNegative val="0"/>
          <c:dLbls>
            <c:numFmt formatCode="0;;" sourceLinked="0"/>
            <c:spPr>
              <a:noFill/>
              <a:ln>
                <a:noFill/>
              </a:ln>
              <a:effectLst/>
            </c:spPr>
            <c:txPr>
              <a:bodyPr/>
              <a:lstStyle/>
              <a:p>
                <a:pPr>
                  <a:defRPr sz="12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Biggen lijden wanneer ze chirurgisch gecastreerd worden.
(n=1000)</c:v>
                </c:pt>
                <c:pt idx="1">
                  <c:v>Biggen lijden wanneer ze chirurgisch gecastreerd worden.
(n=671)</c:v>
                </c:pt>
                <c:pt idx="2">
                  <c:v>Ik vind dat chirurgisch castreren bij biggen moet stoppen. 
(n=1000)</c:v>
                </c:pt>
                <c:pt idx="3">
                  <c:v>Ik wens geen vlees te eten dat afkomstig is van varkens die chirurgisch gecastreerd worden (zonder enige vorm van verdoving).
(n=1000)</c:v>
                </c:pt>
              </c:strCache>
            </c:strRef>
          </c:cat>
          <c:val>
            <c:numRef>
              <c:f>Sheet1!$E$2:$E$5</c:f>
              <c:numCache>
                <c:formatCode>0\%</c:formatCode>
                <c:ptCount val="4"/>
                <c:pt idx="0">
                  <c:v>23.0</c:v>
                </c:pt>
                <c:pt idx="1">
                  <c:v>34.72</c:v>
                </c:pt>
                <c:pt idx="2">
                  <c:v>27.7</c:v>
                </c:pt>
                <c:pt idx="3">
                  <c:v>26.1</c:v>
                </c:pt>
              </c:numCache>
            </c:numRef>
          </c:val>
          <c:extLst xmlns:c16r2="http://schemas.microsoft.com/office/drawing/2015/06/chart">
            <c:ext xmlns:c16="http://schemas.microsoft.com/office/drawing/2014/chart" uri="{C3380CC4-5D6E-409C-BE32-E72D297353CC}">
              <c16:uniqueId val="{00000003-8DD5-4361-8582-29F69B674E7B}"/>
            </c:ext>
          </c:extLst>
        </c:ser>
        <c:ser>
          <c:idx val="4"/>
          <c:order val="4"/>
          <c:tx>
            <c:strRef>
              <c:f>Sheet1!$F$1</c:f>
              <c:strCache>
                <c:ptCount val="1"/>
                <c:pt idx="0">
                  <c:v>Helemaal akkoord</c:v>
                </c:pt>
              </c:strCache>
            </c:strRef>
          </c:tx>
          <c:spPr>
            <a:solidFill>
              <a:schemeClr val="accent6"/>
            </a:solidFill>
            <a:ln>
              <a:noFill/>
            </a:ln>
          </c:spPr>
          <c:invertIfNegative val="0"/>
          <c:dLbls>
            <c:numFmt formatCode="0;;" sourceLinked="0"/>
            <c:spPr>
              <a:noFill/>
              <a:ln>
                <a:noFill/>
              </a:ln>
              <a:effectLst/>
            </c:spPr>
            <c:txPr>
              <a:bodyPr/>
              <a:lstStyle/>
              <a:p>
                <a:pPr>
                  <a:defRPr sz="12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Biggen lijden wanneer ze chirurgisch gecastreerd worden.
(n=1000)</c:v>
                </c:pt>
                <c:pt idx="1">
                  <c:v>Biggen lijden wanneer ze chirurgisch gecastreerd worden.
(n=671)</c:v>
                </c:pt>
                <c:pt idx="2">
                  <c:v>Ik vind dat chirurgisch castreren bij biggen moet stoppen. 
(n=1000)</c:v>
                </c:pt>
                <c:pt idx="3">
                  <c:v>Ik wens geen vlees te eten dat afkomstig is van varkens die chirurgisch gecastreerd worden (zonder enige vorm van verdoving).
(n=1000)</c:v>
                </c:pt>
              </c:strCache>
            </c:strRef>
          </c:cat>
          <c:val>
            <c:numRef>
              <c:f>Sheet1!$F$2:$F$5</c:f>
              <c:numCache>
                <c:formatCode>0\%</c:formatCode>
                <c:ptCount val="4"/>
                <c:pt idx="0">
                  <c:v>30.0</c:v>
                </c:pt>
                <c:pt idx="1">
                  <c:v>51.27</c:v>
                </c:pt>
                <c:pt idx="2">
                  <c:v>41.7</c:v>
                </c:pt>
                <c:pt idx="3">
                  <c:v>31.3</c:v>
                </c:pt>
              </c:numCache>
            </c:numRef>
          </c:val>
          <c:extLst xmlns:c16r2="http://schemas.microsoft.com/office/drawing/2015/06/chart">
            <c:ext xmlns:c16="http://schemas.microsoft.com/office/drawing/2014/chart" uri="{C3380CC4-5D6E-409C-BE32-E72D297353CC}">
              <c16:uniqueId val="{00000004-8DD5-4361-8582-29F69B674E7B}"/>
            </c:ext>
          </c:extLst>
        </c:ser>
        <c:dLbls>
          <c:showLegendKey val="0"/>
          <c:showVal val="1"/>
          <c:showCatName val="0"/>
          <c:showSerName val="0"/>
          <c:showPercent val="0"/>
          <c:showBubbleSize val="0"/>
        </c:dLbls>
        <c:gapWidth val="100"/>
        <c:overlap val="100"/>
        <c:axId val="-2135221976"/>
        <c:axId val="-2135242360"/>
      </c:barChart>
      <c:catAx>
        <c:axId val="-2135221976"/>
        <c:scaling>
          <c:orientation val="maxMin"/>
        </c:scaling>
        <c:delete val="1"/>
        <c:axPos val="l"/>
        <c:numFmt formatCode="#,##0" sourceLinked="0"/>
        <c:majorTickMark val="out"/>
        <c:minorTickMark val="none"/>
        <c:tickLblPos val="nextTo"/>
        <c:crossAx val="-2135242360"/>
        <c:crosses val="autoZero"/>
        <c:auto val="1"/>
        <c:lblAlgn val="ctr"/>
        <c:lblOffset val="1000"/>
        <c:noMultiLvlLbl val="0"/>
      </c:catAx>
      <c:valAx>
        <c:axId val="-2135242360"/>
        <c:scaling>
          <c:orientation val="minMax"/>
          <c:max val="100.0"/>
          <c:min val="0.0"/>
        </c:scaling>
        <c:delete val="1"/>
        <c:axPos val="t"/>
        <c:numFmt formatCode="0\%" sourceLinked="1"/>
        <c:majorTickMark val="out"/>
        <c:minorTickMark val="none"/>
        <c:tickLblPos val="nextTo"/>
        <c:crossAx val="-2135221976"/>
        <c:crosses val="autoZero"/>
        <c:crossBetween val="between"/>
        <c:majorUnit val="20.0"/>
        <c:minorUnit val="4.0"/>
      </c:valAx>
    </c:plotArea>
    <c:legend>
      <c:legendPos val="t"/>
      <c:layout>
        <c:manualLayout>
          <c:xMode val="edge"/>
          <c:yMode val="edge"/>
          <c:x val="0.0959659627203387"/>
          <c:y val="0.936634733874618"/>
          <c:w val="0.902544146405914"/>
          <c:h val="0.0523447228907656"/>
        </c:manualLayout>
      </c:layout>
      <c:overlay val="0"/>
      <c:txPr>
        <a:bodyPr/>
        <a:lstStyle/>
        <a:p>
          <a:pPr>
            <a:defRPr sz="1000">
              <a:solidFill>
                <a:schemeClr val="tx1">
                  <a:lumMod val="75000"/>
                  <a:lumOff val="25000"/>
                </a:schemeClr>
              </a:solidFill>
              <a:latin typeface="Roboto" pitchFamily="2" charset="0"/>
              <a:ea typeface="Roboto" pitchFamily="2"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26.0</c:v>
                </c:pt>
                <c:pt idx="1">
                  <c:v>5.07</c:v>
                </c:pt>
                <c:pt idx="2">
                  <c:v>8.6</c:v>
                </c:pt>
                <c:pt idx="3">
                  <c:v>16.0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21.0</c:v>
                </c:pt>
                <c:pt idx="1">
                  <c:v>8.94</c:v>
                </c:pt>
                <c:pt idx="2">
                  <c:v>22.0</c:v>
                </c:pt>
                <c:pt idx="3">
                  <c:v>27.0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53.0</c:v>
                </c:pt>
                <c:pt idx="1">
                  <c:v>85.99</c:v>
                </c:pt>
                <c:pt idx="2">
                  <c:v>69.4</c:v>
                </c:pt>
                <c:pt idx="3">
                  <c:v>57.0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5670584"/>
        <c:axId val="-2135675544"/>
      </c:barChart>
      <c:catAx>
        <c:axId val="-2135670584"/>
        <c:scaling>
          <c:orientation val="maxMin"/>
        </c:scaling>
        <c:delete val="1"/>
        <c:axPos val="l"/>
        <c:numFmt formatCode="#,##0" sourceLinked="0"/>
        <c:majorTickMark val="out"/>
        <c:minorTickMark val="none"/>
        <c:tickLblPos val="nextTo"/>
        <c:crossAx val="-2135675544"/>
        <c:crosses val="autoZero"/>
        <c:auto val="1"/>
        <c:lblAlgn val="ctr"/>
        <c:lblOffset val="1000"/>
        <c:noMultiLvlLbl val="0"/>
      </c:catAx>
      <c:valAx>
        <c:axId val="-2135675544"/>
        <c:scaling>
          <c:orientation val="minMax"/>
          <c:max val="100.0"/>
          <c:min val="0.0"/>
        </c:scaling>
        <c:delete val="1"/>
        <c:axPos val="t"/>
        <c:numFmt formatCode="General" sourceLinked="1"/>
        <c:majorTickMark val="out"/>
        <c:minorTickMark val="none"/>
        <c:tickLblPos val="nextTo"/>
        <c:crossAx val="-2135670584"/>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25.0</c:v>
                </c:pt>
                <c:pt idx="1">
                  <c:v>4.0</c:v>
                </c:pt>
                <c:pt idx="2">
                  <c:v>11.0</c:v>
                </c:pt>
                <c:pt idx="3">
                  <c:v>21.0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23.0</c:v>
                </c:pt>
                <c:pt idx="1">
                  <c:v>10.0</c:v>
                </c:pt>
                <c:pt idx="2">
                  <c:v>25.0</c:v>
                </c:pt>
                <c:pt idx="3">
                  <c:v>28.0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52.0</c:v>
                </c:pt>
                <c:pt idx="1">
                  <c:v>85.0</c:v>
                </c:pt>
                <c:pt idx="2">
                  <c:v>64.0</c:v>
                </c:pt>
                <c:pt idx="3">
                  <c:v>52.0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6013336"/>
        <c:axId val="-2136010232"/>
      </c:barChart>
      <c:catAx>
        <c:axId val="-2136013336"/>
        <c:scaling>
          <c:orientation val="maxMin"/>
        </c:scaling>
        <c:delete val="1"/>
        <c:axPos val="l"/>
        <c:numFmt formatCode="#,##0" sourceLinked="0"/>
        <c:majorTickMark val="out"/>
        <c:minorTickMark val="none"/>
        <c:tickLblPos val="nextTo"/>
        <c:crossAx val="-2136010232"/>
        <c:crosses val="autoZero"/>
        <c:auto val="1"/>
        <c:lblAlgn val="ctr"/>
        <c:lblOffset val="1000"/>
        <c:noMultiLvlLbl val="0"/>
      </c:catAx>
      <c:valAx>
        <c:axId val="-2136010232"/>
        <c:scaling>
          <c:orientation val="minMax"/>
          <c:max val="100.0"/>
          <c:min val="0.0"/>
        </c:scaling>
        <c:delete val="1"/>
        <c:axPos val="t"/>
        <c:numFmt formatCode="General" sourceLinked="1"/>
        <c:majorTickMark val="out"/>
        <c:minorTickMark val="none"/>
        <c:tickLblPos val="nextTo"/>
        <c:crossAx val="-2136013336"/>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27.0</c:v>
                </c:pt>
                <c:pt idx="1">
                  <c:v>6.0</c:v>
                </c:pt>
                <c:pt idx="2">
                  <c:v>6.0</c:v>
                </c:pt>
                <c:pt idx="3">
                  <c:v>10.0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18.0</c:v>
                </c:pt>
                <c:pt idx="1">
                  <c:v>7.0</c:v>
                </c:pt>
                <c:pt idx="2">
                  <c:v>19.0</c:v>
                </c:pt>
                <c:pt idx="3">
                  <c:v>26.0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55.0</c:v>
                </c:pt>
                <c:pt idx="1">
                  <c:v>87.0</c:v>
                </c:pt>
                <c:pt idx="2">
                  <c:v>75.0</c:v>
                </c:pt>
                <c:pt idx="3">
                  <c:v>64.0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6115528"/>
        <c:axId val="-2136112472"/>
      </c:barChart>
      <c:catAx>
        <c:axId val="-2136115528"/>
        <c:scaling>
          <c:orientation val="maxMin"/>
        </c:scaling>
        <c:delete val="1"/>
        <c:axPos val="l"/>
        <c:numFmt formatCode="#,##0" sourceLinked="0"/>
        <c:majorTickMark val="out"/>
        <c:minorTickMark val="none"/>
        <c:tickLblPos val="nextTo"/>
        <c:crossAx val="-2136112472"/>
        <c:crosses val="autoZero"/>
        <c:auto val="1"/>
        <c:lblAlgn val="ctr"/>
        <c:lblOffset val="1000"/>
        <c:noMultiLvlLbl val="0"/>
      </c:catAx>
      <c:valAx>
        <c:axId val="-2136112472"/>
        <c:scaling>
          <c:orientation val="minMax"/>
          <c:max val="100.0"/>
          <c:min val="0.0"/>
        </c:scaling>
        <c:delete val="1"/>
        <c:axPos val="t"/>
        <c:numFmt formatCode="General" sourceLinked="1"/>
        <c:majorTickMark val="out"/>
        <c:minorTickMark val="none"/>
        <c:tickLblPos val="nextTo"/>
        <c:crossAx val="-2136115528"/>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24.0</c:v>
                </c:pt>
                <c:pt idx="1">
                  <c:v>4.0</c:v>
                </c:pt>
                <c:pt idx="2">
                  <c:v>6.0</c:v>
                </c:pt>
                <c:pt idx="3">
                  <c:v>16.0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20.0</c:v>
                </c:pt>
                <c:pt idx="1">
                  <c:v>7.0</c:v>
                </c:pt>
                <c:pt idx="2">
                  <c:v>23.0</c:v>
                </c:pt>
                <c:pt idx="3">
                  <c:v>27.0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56.0</c:v>
                </c:pt>
                <c:pt idx="1">
                  <c:v>89.0</c:v>
                </c:pt>
                <c:pt idx="2">
                  <c:v>71.0</c:v>
                </c:pt>
                <c:pt idx="3">
                  <c:v>58.0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6171288"/>
        <c:axId val="-2136184904"/>
      </c:barChart>
      <c:catAx>
        <c:axId val="-2136171288"/>
        <c:scaling>
          <c:orientation val="maxMin"/>
        </c:scaling>
        <c:delete val="1"/>
        <c:axPos val="l"/>
        <c:numFmt formatCode="#,##0" sourceLinked="0"/>
        <c:majorTickMark val="out"/>
        <c:minorTickMark val="none"/>
        <c:tickLblPos val="nextTo"/>
        <c:crossAx val="-2136184904"/>
        <c:crosses val="autoZero"/>
        <c:auto val="1"/>
        <c:lblAlgn val="ctr"/>
        <c:lblOffset val="1000"/>
        <c:noMultiLvlLbl val="0"/>
      </c:catAx>
      <c:valAx>
        <c:axId val="-2136184904"/>
        <c:scaling>
          <c:orientation val="minMax"/>
          <c:max val="100.0"/>
          <c:min val="0.0"/>
        </c:scaling>
        <c:delete val="1"/>
        <c:axPos val="t"/>
        <c:numFmt formatCode="General" sourceLinked="1"/>
        <c:majorTickMark val="out"/>
        <c:minorTickMark val="none"/>
        <c:tickLblPos val="nextTo"/>
        <c:crossAx val="-2136171288"/>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25.0</c:v>
                </c:pt>
                <c:pt idx="1">
                  <c:v>5.0</c:v>
                </c:pt>
                <c:pt idx="2">
                  <c:v>11.0</c:v>
                </c:pt>
                <c:pt idx="3">
                  <c:v>17.0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24.0</c:v>
                </c:pt>
                <c:pt idx="1">
                  <c:v>11.0</c:v>
                </c:pt>
                <c:pt idx="2">
                  <c:v>22.0</c:v>
                </c:pt>
                <c:pt idx="3">
                  <c:v>27.0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52.0</c:v>
                </c:pt>
                <c:pt idx="1">
                  <c:v>84.0</c:v>
                </c:pt>
                <c:pt idx="2">
                  <c:v>66.0</c:v>
                </c:pt>
                <c:pt idx="3">
                  <c:v>56.0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6259576"/>
        <c:axId val="-2136262520"/>
      </c:barChart>
      <c:catAx>
        <c:axId val="-2136259576"/>
        <c:scaling>
          <c:orientation val="maxMin"/>
        </c:scaling>
        <c:delete val="1"/>
        <c:axPos val="l"/>
        <c:numFmt formatCode="#,##0" sourceLinked="0"/>
        <c:majorTickMark val="out"/>
        <c:minorTickMark val="none"/>
        <c:tickLblPos val="nextTo"/>
        <c:crossAx val="-2136262520"/>
        <c:crosses val="autoZero"/>
        <c:auto val="1"/>
        <c:lblAlgn val="ctr"/>
        <c:lblOffset val="1000"/>
        <c:noMultiLvlLbl val="0"/>
      </c:catAx>
      <c:valAx>
        <c:axId val="-2136262520"/>
        <c:scaling>
          <c:orientation val="minMax"/>
          <c:max val="100.0"/>
          <c:min val="0.0"/>
        </c:scaling>
        <c:delete val="1"/>
        <c:axPos val="t"/>
        <c:numFmt formatCode="General" sourceLinked="1"/>
        <c:majorTickMark val="out"/>
        <c:minorTickMark val="none"/>
        <c:tickLblPos val="nextTo"/>
        <c:crossAx val="-2136259576"/>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numCache>
            </c:numRef>
          </c:cat>
          <c:val>
            <c:numRef>
              <c:f>Sheet1!$B$2:$B$5</c:f>
              <c:numCache>
                <c:formatCode>General</c:formatCode>
                <c:ptCount val="4"/>
                <c:pt idx="0">
                  <c:v>30.0</c:v>
                </c:pt>
                <c:pt idx="1">
                  <c:v>7.0</c:v>
                </c:pt>
                <c:pt idx="2">
                  <c:v>8.0</c:v>
                </c:pt>
                <c:pt idx="3">
                  <c:v>15.0</c:v>
                </c:pt>
              </c:numCache>
            </c:numRef>
          </c:val>
          <c:extLst xmlns:c16r2="http://schemas.microsoft.com/office/drawing/2015/06/chart">
            <c:ext xmlns:c16="http://schemas.microsoft.com/office/drawing/2014/chart" uri="{C3380CC4-5D6E-409C-BE32-E72D297353CC}">
              <c16:uniqueId val="{00000000-7D5A-4952-949F-D98F7303E752}"/>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0">
                  <c:v>18.0</c:v>
                </c:pt>
                <c:pt idx="1">
                  <c:v>9.0</c:v>
                </c:pt>
                <c:pt idx="2">
                  <c:v>20.0</c:v>
                </c:pt>
                <c:pt idx="3">
                  <c:v>26.0</c:v>
                </c:pt>
              </c:numCache>
            </c:numRef>
          </c:val>
          <c:extLst xmlns:c16r2="http://schemas.microsoft.com/office/drawing/2015/06/chart">
            <c:ext xmlns:c16="http://schemas.microsoft.com/office/drawing/2014/chart" uri="{C3380CC4-5D6E-409C-BE32-E72D297353CC}">
              <c16:uniqueId val="{00000001-7D5A-4952-949F-D98F7303E752}"/>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General</c:formatCode>
                <c:ptCount val="4"/>
                <c:pt idx="0">
                  <c:v>52.0</c:v>
                </c:pt>
                <c:pt idx="1">
                  <c:v>84.0</c:v>
                </c:pt>
                <c:pt idx="2">
                  <c:v>72.0</c:v>
                </c:pt>
                <c:pt idx="3">
                  <c:v>59.0</c:v>
                </c:pt>
              </c:numCache>
            </c:numRef>
          </c:val>
          <c:extLst xmlns:c16r2="http://schemas.microsoft.com/office/drawing/2015/06/chart">
            <c:ext xmlns:c16="http://schemas.microsoft.com/office/drawing/2014/chart" uri="{C3380CC4-5D6E-409C-BE32-E72D297353CC}">
              <c16:uniqueId val="{00000002-7D5A-4952-949F-D98F7303E752}"/>
            </c:ext>
          </c:extLst>
        </c:ser>
        <c:dLbls>
          <c:showLegendKey val="0"/>
          <c:showVal val="1"/>
          <c:showCatName val="0"/>
          <c:showSerName val="0"/>
          <c:showPercent val="0"/>
          <c:showBubbleSize val="0"/>
        </c:dLbls>
        <c:gapWidth val="100"/>
        <c:overlap val="100"/>
        <c:axId val="-2136332024"/>
        <c:axId val="-2136352120"/>
      </c:barChart>
      <c:catAx>
        <c:axId val="-2136332024"/>
        <c:scaling>
          <c:orientation val="maxMin"/>
        </c:scaling>
        <c:delete val="1"/>
        <c:axPos val="l"/>
        <c:numFmt formatCode="#,##0" sourceLinked="0"/>
        <c:majorTickMark val="out"/>
        <c:minorTickMark val="none"/>
        <c:tickLblPos val="nextTo"/>
        <c:crossAx val="-2136352120"/>
        <c:crosses val="autoZero"/>
        <c:auto val="1"/>
        <c:lblAlgn val="ctr"/>
        <c:lblOffset val="1000"/>
        <c:noMultiLvlLbl val="0"/>
      </c:catAx>
      <c:valAx>
        <c:axId val="-2136352120"/>
        <c:scaling>
          <c:orientation val="minMax"/>
          <c:max val="100.0"/>
          <c:min val="0.0"/>
        </c:scaling>
        <c:delete val="1"/>
        <c:axPos val="t"/>
        <c:numFmt formatCode="General" sourceLinked="1"/>
        <c:majorTickMark val="out"/>
        <c:minorTickMark val="none"/>
        <c:tickLblPos val="nextTo"/>
        <c:crossAx val="-2136332024"/>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9.0</c:v>
                </c:pt>
                <c:pt idx="1">
                  <c:v>16.0</c:v>
                </c:pt>
              </c:numCache>
            </c:numRef>
          </c:val>
          <c:extLst xmlns:c16r2="http://schemas.microsoft.com/office/drawing/2015/06/chart">
            <c:ext xmlns:c16="http://schemas.microsoft.com/office/drawing/2014/chart" uri="{C3380CC4-5D6E-409C-BE32-E72D297353CC}">
              <c16:uniqueId val="{00000000-91E4-41FF-98D7-F3106931D635}"/>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22.0</c:v>
                </c:pt>
                <c:pt idx="1">
                  <c:v>27.0</c:v>
                </c:pt>
              </c:numCache>
            </c:numRef>
          </c:val>
          <c:extLst xmlns:c16r2="http://schemas.microsoft.com/office/drawing/2015/06/chart">
            <c:ext xmlns:c16="http://schemas.microsoft.com/office/drawing/2014/chart" uri="{C3380CC4-5D6E-409C-BE32-E72D297353CC}">
              <c16:uniqueId val="{00000001-91E4-41FF-98D7-F3106931D635}"/>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69.0</c:v>
                </c:pt>
                <c:pt idx="1">
                  <c:v>57.0</c:v>
                </c:pt>
              </c:numCache>
            </c:numRef>
          </c:val>
          <c:extLst xmlns:c16r2="http://schemas.microsoft.com/office/drawing/2015/06/chart">
            <c:ext xmlns:c16="http://schemas.microsoft.com/office/drawing/2014/chart" uri="{C3380CC4-5D6E-409C-BE32-E72D297353CC}">
              <c16:uniqueId val="{00000002-91E4-41FF-98D7-F3106931D635}"/>
            </c:ext>
          </c:extLst>
        </c:ser>
        <c:dLbls>
          <c:showLegendKey val="0"/>
          <c:showVal val="1"/>
          <c:showCatName val="0"/>
          <c:showSerName val="0"/>
          <c:showPercent val="0"/>
          <c:showBubbleSize val="0"/>
        </c:dLbls>
        <c:gapWidth val="100"/>
        <c:overlap val="100"/>
        <c:axId val="2107862712"/>
        <c:axId val="2107864120"/>
      </c:barChart>
      <c:catAx>
        <c:axId val="2107862712"/>
        <c:scaling>
          <c:orientation val="maxMin"/>
        </c:scaling>
        <c:delete val="1"/>
        <c:axPos val="l"/>
        <c:numFmt formatCode="#,##0" sourceLinked="0"/>
        <c:majorTickMark val="out"/>
        <c:minorTickMark val="none"/>
        <c:tickLblPos val="nextTo"/>
        <c:crossAx val="2107864120"/>
        <c:crosses val="autoZero"/>
        <c:auto val="1"/>
        <c:lblAlgn val="ctr"/>
        <c:lblOffset val="1000"/>
        <c:noMultiLvlLbl val="0"/>
      </c:catAx>
      <c:valAx>
        <c:axId val="2107864120"/>
        <c:scaling>
          <c:orientation val="minMax"/>
          <c:max val="100.0"/>
          <c:min val="0.0"/>
        </c:scaling>
        <c:delete val="1"/>
        <c:axPos val="t"/>
        <c:numFmt formatCode="General" sourceLinked="1"/>
        <c:majorTickMark val="out"/>
        <c:minorTickMark val="none"/>
        <c:tickLblPos val="nextTo"/>
        <c:crossAx val="2107862712"/>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859F72"/>
            </a:solidFill>
          </c:spPr>
          <c:invertIfNegative val="0"/>
          <c:dLbls>
            <c:numFmt formatCode="#,##0" sourceLinked="0"/>
            <c:spPr>
              <a:noFill/>
              <a:ln>
                <a:noFill/>
              </a:ln>
              <a:effectLst/>
            </c:spPr>
            <c:txPr>
              <a:bodyPr/>
              <a:lstStyle/>
              <a:p>
                <a:pPr>
                  <a:defRPr sz="1200" b="1" i="0">
                    <a:solidFill>
                      <a:srgbClr val="859F72"/>
                    </a:solidFill>
                    <a:latin typeface="+mj-lt"/>
                    <a:ea typeface="Verdana" panose="020B0604030504040204" pitchFamily="34" charset="0"/>
                    <a:cs typeface="Verdana" panose="020B0604030504040204" pitchFamily="34" charset="0"/>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15-24 jaar</c:v>
                </c:pt>
                <c:pt idx="1">
                  <c:v>25-34 jaar</c:v>
                </c:pt>
                <c:pt idx="2">
                  <c:v>35-44 jaar</c:v>
                </c:pt>
                <c:pt idx="3">
                  <c:v>45-54 jaar</c:v>
                </c:pt>
                <c:pt idx="4">
                  <c:v>55-65 jaar</c:v>
                </c:pt>
                <c:pt idx="5">
                  <c:v>66-70 jaar</c:v>
                </c:pt>
              </c:strCache>
            </c:strRef>
          </c:cat>
          <c:val>
            <c:numRef>
              <c:f>Sheet1!$B$2:$B$7</c:f>
              <c:numCache>
                <c:formatCode>0\%</c:formatCode>
                <c:ptCount val="6"/>
                <c:pt idx="0">
                  <c:v>15.6</c:v>
                </c:pt>
                <c:pt idx="1">
                  <c:v>17.2</c:v>
                </c:pt>
                <c:pt idx="2">
                  <c:v>16.8</c:v>
                </c:pt>
                <c:pt idx="3">
                  <c:v>23.3</c:v>
                </c:pt>
                <c:pt idx="4">
                  <c:v>20.3</c:v>
                </c:pt>
                <c:pt idx="5">
                  <c:v>6.8</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23185032"/>
        <c:axId val="-2123188504"/>
      </c:barChart>
      <c:catAx>
        <c:axId val="-2123185032"/>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nl-NL"/>
          </a:p>
        </c:txPr>
        <c:crossAx val="-2123188504"/>
        <c:crosses val="autoZero"/>
        <c:auto val="1"/>
        <c:lblAlgn val="ctr"/>
        <c:lblOffset val="100"/>
        <c:noMultiLvlLbl val="0"/>
      </c:catAx>
      <c:valAx>
        <c:axId val="-2123188504"/>
        <c:scaling>
          <c:orientation val="minMax"/>
          <c:max val="60.0"/>
          <c:min val="0.0"/>
        </c:scaling>
        <c:delete val="1"/>
        <c:axPos val="l"/>
        <c:numFmt formatCode="0\%" sourceLinked="1"/>
        <c:majorTickMark val="out"/>
        <c:minorTickMark val="none"/>
        <c:tickLblPos val="nextTo"/>
        <c:crossAx val="-2123185032"/>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11.0</c:v>
                </c:pt>
                <c:pt idx="1">
                  <c:v>18.0</c:v>
                </c:pt>
              </c:numCache>
            </c:numRef>
          </c:val>
          <c:extLst xmlns:c16r2="http://schemas.microsoft.com/office/drawing/2015/06/chart">
            <c:ext xmlns:c16="http://schemas.microsoft.com/office/drawing/2014/chart" uri="{C3380CC4-5D6E-409C-BE32-E72D297353CC}">
              <c16:uniqueId val="{00000000-6A01-4896-9CF6-E1A5EFE55949}"/>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21.0</c:v>
                </c:pt>
                <c:pt idx="1">
                  <c:v>26.0</c:v>
                </c:pt>
              </c:numCache>
            </c:numRef>
          </c:val>
          <c:extLst xmlns:c16r2="http://schemas.microsoft.com/office/drawing/2015/06/chart">
            <c:ext xmlns:c16="http://schemas.microsoft.com/office/drawing/2014/chart" uri="{C3380CC4-5D6E-409C-BE32-E72D297353CC}">
              <c16:uniqueId val="{00000001-6A01-4896-9CF6-E1A5EFE55949}"/>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68.0</c:v>
                </c:pt>
                <c:pt idx="1">
                  <c:v>55.0</c:v>
                </c:pt>
              </c:numCache>
            </c:numRef>
          </c:val>
          <c:extLst xmlns:c16r2="http://schemas.microsoft.com/office/drawing/2015/06/chart">
            <c:ext xmlns:c16="http://schemas.microsoft.com/office/drawing/2014/chart" uri="{C3380CC4-5D6E-409C-BE32-E72D297353CC}">
              <c16:uniqueId val="{00000002-6A01-4896-9CF6-E1A5EFE55949}"/>
            </c:ext>
          </c:extLst>
        </c:ser>
        <c:dLbls>
          <c:showLegendKey val="0"/>
          <c:showVal val="1"/>
          <c:showCatName val="0"/>
          <c:showSerName val="0"/>
          <c:showPercent val="0"/>
          <c:showBubbleSize val="0"/>
        </c:dLbls>
        <c:gapWidth val="100"/>
        <c:overlap val="100"/>
        <c:axId val="2107720344"/>
        <c:axId val="2107723400"/>
      </c:barChart>
      <c:catAx>
        <c:axId val="2107720344"/>
        <c:scaling>
          <c:orientation val="maxMin"/>
        </c:scaling>
        <c:delete val="1"/>
        <c:axPos val="l"/>
        <c:numFmt formatCode="#,##0" sourceLinked="0"/>
        <c:majorTickMark val="out"/>
        <c:minorTickMark val="none"/>
        <c:tickLblPos val="nextTo"/>
        <c:crossAx val="2107723400"/>
        <c:crosses val="autoZero"/>
        <c:auto val="1"/>
        <c:lblAlgn val="ctr"/>
        <c:lblOffset val="1000"/>
        <c:noMultiLvlLbl val="0"/>
      </c:catAx>
      <c:valAx>
        <c:axId val="2107723400"/>
        <c:scaling>
          <c:orientation val="minMax"/>
          <c:max val="100.0"/>
          <c:min val="0.0"/>
        </c:scaling>
        <c:delete val="1"/>
        <c:axPos val="t"/>
        <c:numFmt formatCode="General" sourceLinked="1"/>
        <c:majorTickMark val="out"/>
        <c:minorTickMark val="none"/>
        <c:tickLblPos val="nextTo"/>
        <c:crossAx val="2107720344"/>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4405241329566"/>
          <c:y val="0.0198480412744802"/>
          <c:w val="0.897281561178899"/>
          <c:h val="0.958382559854912"/>
        </c:manualLayout>
      </c:layout>
      <c:barChart>
        <c:barDir val="bar"/>
        <c:grouping val="stacked"/>
        <c:varyColors val="0"/>
        <c:ser>
          <c:idx val="0"/>
          <c:order val="0"/>
          <c:tx>
            <c:strRef>
              <c:f>Sheet1!$B$1</c:f>
              <c:strCache>
                <c:ptCount val="1"/>
                <c:pt idx="0">
                  <c:v>B2</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5.0</c:v>
                </c:pt>
                <c:pt idx="1">
                  <c:v>11.0</c:v>
                </c:pt>
              </c:numCache>
            </c:numRef>
          </c:val>
          <c:extLst xmlns:c16r2="http://schemas.microsoft.com/office/drawing/2015/06/chart">
            <c:ext xmlns:c16="http://schemas.microsoft.com/office/drawing/2014/chart" uri="{C3380CC4-5D6E-409C-BE32-E72D297353CC}">
              <c16:uniqueId val="{00000000-58D6-4D96-AF61-6640989B69FE}"/>
            </c:ext>
          </c:extLst>
        </c:ser>
        <c:ser>
          <c:idx val="1"/>
          <c:order val="1"/>
          <c:tx>
            <c:strRef>
              <c:f>Sheet1!$C$1</c:f>
              <c:strCache>
                <c:ptCount val="1"/>
                <c:pt idx="0">
                  <c:v>Neutral</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24.0</c:v>
                </c:pt>
                <c:pt idx="1">
                  <c:v>28.0</c:v>
                </c:pt>
              </c:numCache>
            </c:numRef>
          </c:val>
          <c:extLst xmlns:c16r2="http://schemas.microsoft.com/office/drawing/2015/06/chart">
            <c:ext xmlns:c16="http://schemas.microsoft.com/office/drawing/2014/chart" uri="{C3380CC4-5D6E-409C-BE32-E72D297353CC}">
              <c16:uniqueId val="{00000001-58D6-4D96-AF61-6640989B69FE}"/>
            </c:ext>
          </c:extLst>
        </c:ser>
        <c:ser>
          <c:idx val="2"/>
          <c:order val="2"/>
          <c:tx>
            <c:strRef>
              <c:f>Sheet1!$D$1</c:f>
              <c:strCache>
                <c:ptCount val="1"/>
                <c:pt idx="0">
                  <c:v>T2</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71.0</c:v>
                </c:pt>
                <c:pt idx="1">
                  <c:v>61.0</c:v>
                </c:pt>
              </c:numCache>
            </c:numRef>
          </c:val>
          <c:extLst xmlns:c16r2="http://schemas.microsoft.com/office/drawing/2015/06/chart">
            <c:ext xmlns:c16="http://schemas.microsoft.com/office/drawing/2014/chart" uri="{C3380CC4-5D6E-409C-BE32-E72D297353CC}">
              <c16:uniqueId val="{00000002-58D6-4D96-AF61-6640989B69FE}"/>
            </c:ext>
          </c:extLst>
        </c:ser>
        <c:dLbls>
          <c:showLegendKey val="0"/>
          <c:showVal val="1"/>
          <c:showCatName val="0"/>
          <c:showSerName val="0"/>
          <c:showPercent val="0"/>
          <c:showBubbleSize val="0"/>
        </c:dLbls>
        <c:gapWidth val="100"/>
        <c:overlap val="100"/>
        <c:axId val="2107660008"/>
        <c:axId val="2107655064"/>
      </c:barChart>
      <c:catAx>
        <c:axId val="2107660008"/>
        <c:scaling>
          <c:orientation val="maxMin"/>
        </c:scaling>
        <c:delete val="1"/>
        <c:axPos val="l"/>
        <c:numFmt formatCode="#,##0" sourceLinked="0"/>
        <c:majorTickMark val="out"/>
        <c:minorTickMark val="none"/>
        <c:tickLblPos val="nextTo"/>
        <c:crossAx val="2107655064"/>
        <c:crosses val="autoZero"/>
        <c:auto val="1"/>
        <c:lblAlgn val="ctr"/>
        <c:lblOffset val="1000"/>
        <c:noMultiLvlLbl val="0"/>
      </c:catAx>
      <c:valAx>
        <c:axId val="2107655064"/>
        <c:scaling>
          <c:orientation val="minMax"/>
          <c:max val="100.0"/>
          <c:min val="0.0"/>
        </c:scaling>
        <c:delete val="1"/>
        <c:axPos val="t"/>
        <c:numFmt formatCode="General" sourceLinked="1"/>
        <c:majorTickMark val="out"/>
        <c:minorTickMark val="none"/>
        <c:tickLblPos val="nextTo"/>
        <c:crossAx val="2107660008"/>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575246487829"/>
          <c:y val="0.0101185471286598"/>
          <c:w val="0.424541743965165"/>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Sheet1!$B$2</c:f>
              <c:numCache>
                <c:formatCode>0\%</c:formatCode>
                <c:ptCount val="1"/>
                <c:pt idx="0">
                  <c:v>1.8</c:v>
                </c:pt>
              </c:numCache>
            </c:numRef>
          </c:val>
          <c:extLst xmlns:c16r2="http://schemas.microsoft.com/office/drawing/2015/06/chart">
            <c:ext xmlns:c16="http://schemas.microsoft.com/office/drawing/2014/chart" uri="{C3380CC4-5D6E-409C-BE32-E72D297353CC}">
              <c16:uniqueId val="{00000000-6227-4992-AC50-6CFE281D4D12}"/>
            </c:ext>
          </c:extLst>
        </c:ser>
        <c:ser>
          <c:idx val="1"/>
          <c:order val="1"/>
          <c:tx>
            <c:strRef>
              <c:f>Sheet1!$A$3</c:f>
              <c:strCache>
                <c:ptCount val="1"/>
                <c:pt idx="0">
                  <c:v>Eerder niet akkoord</c:v>
                </c:pt>
              </c:strCache>
            </c:strRef>
          </c:tx>
          <c:spPr>
            <a:solidFill>
              <a:schemeClr val="accent1"/>
            </a:solidFill>
            <a:ln>
              <a:noFill/>
            </a:ln>
          </c:spPr>
          <c:invertIfNegative val="0"/>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6227-4992-AC50-6CFE281D4D12}"/>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227-4992-AC50-6CFE281D4D12}"/>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6227-4992-AC50-6CFE281D4D12}"/>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227-4992-AC50-6CFE281D4D12}"/>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Sheet1!$B$3</c:f>
              <c:numCache>
                <c:formatCode>0\%</c:formatCode>
                <c:ptCount val="1"/>
                <c:pt idx="0">
                  <c:v>4.2</c:v>
                </c:pt>
              </c:numCache>
            </c:numRef>
          </c:val>
          <c:extLst xmlns:c16r2="http://schemas.microsoft.com/office/drawing/2015/06/chart">
            <c:ext xmlns:c16="http://schemas.microsoft.com/office/drawing/2014/chart" uri="{C3380CC4-5D6E-409C-BE32-E72D297353CC}">
              <c16:uniqueId val="{00000005-6227-4992-AC50-6CFE281D4D12}"/>
            </c:ext>
          </c:extLst>
        </c:ser>
        <c:ser>
          <c:idx val="2"/>
          <c:order val="2"/>
          <c:tx>
            <c:strRef>
              <c:f>Sheet1!$A$4</c:f>
              <c:strCache>
                <c:ptCount val="1"/>
                <c:pt idx="0">
                  <c:v>Noch akkoord, noch niet akkoord</c:v>
                </c:pt>
              </c:strCache>
            </c:strRef>
          </c:tx>
          <c:spPr>
            <a:solidFill>
              <a:schemeClr val="accent2"/>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Sheet1!$B$4</c:f>
              <c:numCache>
                <c:formatCode>0\%</c:formatCode>
                <c:ptCount val="1"/>
                <c:pt idx="0">
                  <c:v>17.9</c:v>
                </c:pt>
              </c:numCache>
            </c:numRef>
          </c:val>
          <c:extLst xmlns:c16r2="http://schemas.microsoft.com/office/drawing/2015/06/chart">
            <c:ext xmlns:c16="http://schemas.microsoft.com/office/drawing/2014/chart" uri="{C3380CC4-5D6E-409C-BE32-E72D297353CC}">
              <c16:uniqueId val="{00000006-6227-4992-AC50-6CFE281D4D12}"/>
            </c:ext>
          </c:extLst>
        </c:ser>
        <c:ser>
          <c:idx val="3"/>
          <c:order val="3"/>
          <c:tx>
            <c:strRef>
              <c:f>Sheet1!$A$5</c:f>
              <c:strCache>
                <c:ptCount val="1"/>
                <c:pt idx="0">
                  <c:v>Eerder akkoord</c:v>
                </c:pt>
              </c:strCache>
            </c:strRef>
          </c:tx>
          <c:spPr>
            <a:solidFill>
              <a:srgbClr val="439F9D"/>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Sheet1!$B$5</c:f>
              <c:numCache>
                <c:formatCode>0\%</c:formatCode>
                <c:ptCount val="1"/>
                <c:pt idx="0">
                  <c:v>26.7</c:v>
                </c:pt>
              </c:numCache>
            </c:numRef>
          </c:val>
          <c:extLst xmlns:c16r2="http://schemas.microsoft.com/office/drawing/2015/06/chart">
            <c:ext xmlns:c16="http://schemas.microsoft.com/office/drawing/2014/chart" uri="{C3380CC4-5D6E-409C-BE32-E72D297353CC}">
              <c16:uniqueId val="{00000007-6227-4992-AC50-6CFE281D4D12}"/>
            </c:ext>
          </c:extLst>
        </c:ser>
        <c:ser>
          <c:idx val="4"/>
          <c:order val="4"/>
          <c:tx>
            <c:strRef>
              <c:f>Sheet1!$A$6</c:f>
              <c:strCache>
                <c:ptCount val="1"/>
                <c:pt idx="0">
                  <c:v>Helemaal akkoord</c:v>
                </c:pt>
              </c:strCache>
            </c:strRef>
          </c:tx>
          <c:spPr>
            <a:solidFill>
              <a:schemeClr val="accent6"/>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Sheet1!$B$6</c:f>
              <c:numCache>
                <c:formatCode>0\%</c:formatCode>
                <c:ptCount val="1"/>
                <c:pt idx="0">
                  <c:v>49.4</c:v>
                </c:pt>
              </c:numCache>
            </c:numRef>
          </c:val>
          <c:extLst xmlns:c16r2="http://schemas.microsoft.com/office/drawing/2015/06/chart">
            <c:ext xmlns:c16="http://schemas.microsoft.com/office/drawing/2014/chart" uri="{C3380CC4-5D6E-409C-BE32-E72D297353CC}">
              <c16:uniqueId val="{00000008-6227-4992-AC50-6CFE281D4D12}"/>
            </c:ext>
          </c:extLst>
        </c:ser>
        <c:dLbls>
          <c:dLblPos val="ctr"/>
          <c:showLegendKey val="0"/>
          <c:showVal val="1"/>
          <c:showCatName val="0"/>
          <c:showSerName val="0"/>
          <c:showPercent val="0"/>
          <c:showBubbleSize val="0"/>
        </c:dLbls>
        <c:gapWidth val="60"/>
        <c:overlap val="100"/>
        <c:axId val="-2126749848"/>
        <c:axId val="-2126747032"/>
      </c:barChart>
      <c:catAx>
        <c:axId val="-2126749848"/>
        <c:scaling>
          <c:orientation val="minMax"/>
        </c:scaling>
        <c:delete val="1"/>
        <c:axPos val="b"/>
        <c:numFmt formatCode="0\%" sourceLinked="0"/>
        <c:majorTickMark val="out"/>
        <c:minorTickMark val="none"/>
        <c:tickLblPos val="nextTo"/>
        <c:crossAx val="-2126747032"/>
        <c:crosses val="autoZero"/>
        <c:auto val="1"/>
        <c:lblAlgn val="ctr"/>
        <c:lblOffset val="100"/>
        <c:noMultiLvlLbl val="0"/>
      </c:catAx>
      <c:valAx>
        <c:axId val="-2126747032"/>
        <c:scaling>
          <c:orientation val="minMax"/>
          <c:max val="100.0"/>
          <c:min val="0.0"/>
        </c:scaling>
        <c:delete val="1"/>
        <c:axPos val="l"/>
        <c:numFmt formatCode="0\%" sourceLinked="1"/>
        <c:majorTickMark val="out"/>
        <c:minorTickMark val="none"/>
        <c:tickLblPos val="nextTo"/>
        <c:crossAx val="-2126749848"/>
        <c:crosses val="autoZero"/>
        <c:crossBetween val="between"/>
      </c:valAx>
    </c:plotArea>
    <c:legend>
      <c:legendPos val="r"/>
      <c:layout>
        <c:manualLayout>
          <c:xMode val="edge"/>
          <c:yMode val="edge"/>
          <c:x val="0.643367556146001"/>
          <c:y val="0.289051501473389"/>
          <c:w val="0.356632443853999"/>
          <c:h val="0.449577204857277"/>
        </c:manualLayout>
      </c:layout>
      <c:overlay val="0"/>
      <c:txPr>
        <a:bodyPr/>
        <a:lstStyle/>
        <a:p>
          <a:pPr>
            <a:defRPr sz="12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719993171296296"/>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3ADA-4032-AB8C-767815215732}"/>
              </c:ext>
            </c:extLst>
          </c:dPt>
          <c:dPt>
            <c:idx val="2"/>
            <c:invertIfNegative val="0"/>
            <c:bubble3D val="0"/>
            <c:extLst xmlns:c16r2="http://schemas.microsoft.com/office/drawing/2015/06/chart">
              <c:ext xmlns:c16="http://schemas.microsoft.com/office/drawing/2014/chart" uri="{C3380CC4-5D6E-409C-BE32-E72D297353CC}">
                <c16:uniqueId val="{00000003-3ADA-4032-AB8C-767815215732}"/>
              </c:ext>
            </c:extLst>
          </c:dPt>
          <c:dPt>
            <c:idx val="3"/>
            <c:invertIfNegative val="0"/>
            <c:bubble3D val="0"/>
            <c:extLst xmlns:c16r2="http://schemas.microsoft.com/office/drawing/2015/06/chart">
              <c:ext xmlns:c16="http://schemas.microsoft.com/office/drawing/2014/chart" uri="{C3380CC4-5D6E-409C-BE32-E72D297353CC}">
                <c16:uniqueId val="{00000005-3ADA-4032-AB8C-767815215732}"/>
              </c:ext>
            </c:extLst>
          </c:dPt>
          <c:dPt>
            <c:idx val="4"/>
            <c:invertIfNegative val="0"/>
            <c:bubble3D val="0"/>
            <c:extLst xmlns:c16r2="http://schemas.microsoft.com/office/drawing/2015/06/chart">
              <c:ext xmlns:c16="http://schemas.microsoft.com/office/drawing/2014/chart" uri="{C3380CC4-5D6E-409C-BE32-E72D297353CC}">
                <c16:uniqueId val="{00000007-3ADA-4032-AB8C-767815215732}"/>
              </c:ext>
            </c:extLst>
          </c:dPt>
          <c:dPt>
            <c:idx val="5"/>
            <c:invertIfNegative val="0"/>
            <c:bubble3D val="0"/>
            <c:extLst xmlns:c16r2="http://schemas.microsoft.com/office/drawing/2015/06/chart">
              <c:ext xmlns:c16="http://schemas.microsoft.com/office/drawing/2014/chart" uri="{C3380CC4-5D6E-409C-BE32-E72D297353CC}">
                <c16:uniqueId val="{00000009-3ADA-4032-AB8C-767815215732}"/>
              </c:ext>
            </c:extLst>
          </c:dPt>
          <c:dLbls>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1.8</c:v>
                </c:pt>
                <c:pt idx="1">
                  <c:v>2.29</c:v>
                </c:pt>
                <c:pt idx="2">
                  <c:v>1.26</c:v>
                </c:pt>
                <c:pt idx="3">
                  <c:v>1.22</c:v>
                </c:pt>
                <c:pt idx="4">
                  <c:v>2.49</c:v>
                </c:pt>
                <c:pt idx="5">
                  <c:v>1.48</c:v>
                </c:pt>
              </c:numCache>
            </c:numRef>
          </c:val>
          <c:extLst xmlns:c16r2="http://schemas.microsoft.com/office/drawing/2015/06/chart">
            <c:ext xmlns:c16="http://schemas.microsoft.com/office/drawing/2014/chart" uri="{C3380CC4-5D6E-409C-BE32-E72D297353CC}">
              <c16:uniqueId val="{0000000A-3ADA-4032-AB8C-767815215732}"/>
            </c:ext>
          </c:extLst>
        </c:ser>
        <c:ser>
          <c:idx val="1"/>
          <c:order val="1"/>
          <c:tx>
            <c:strRef>
              <c:f>Sheet1!$A$3</c:f>
              <c:strCache>
                <c:ptCount val="1"/>
                <c:pt idx="0">
                  <c:v>Eerder 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3ADA-4032-AB8C-767815215732}"/>
              </c:ext>
            </c:extLst>
          </c:dPt>
          <c:dPt>
            <c:idx val="2"/>
            <c:invertIfNegative val="0"/>
            <c:bubble3D val="0"/>
            <c:extLst xmlns:c16r2="http://schemas.microsoft.com/office/drawing/2015/06/chart">
              <c:ext xmlns:c16="http://schemas.microsoft.com/office/drawing/2014/chart" uri="{C3380CC4-5D6E-409C-BE32-E72D297353CC}">
                <c16:uniqueId val="{0000000E-3ADA-4032-AB8C-767815215732}"/>
              </c:ext>
            </c:extLst>
          </c:dPt>
          <c:dPt>
            <c:idx val="3"/>
            <c:invertIfNegative val="0"/>
            <c:bubble3D val="0"/>
            <c:extLst xmlns:c16r2="http://schemas.microsoft.com/office/drawing/2015/06/chart">
              <c:ext xmlns:c16="http://schemas.microsoft.com/office/drawing/2014/chart" uri="{C3380CC4-5D6E-409C-BE32-E72D297353CC}">
                <c16:uniqueId val="{00000010-3ADA-4032-AB8C-767815215732}"/>
              </c:ext>
            </c:extLst>
          </c:dPt>
          <c:dPt>
            <c:idx val="4"/>
            <c:invertIfNegative val="0"/>
            <c:bubble3D val="0"/>
            <c:extLst xmlns:c16r2="http://schemas.microsoft.com/office/drawing/2015/06/chart">
              <c:ext xmlns:c16="http://schemas.microsoft.com/office/drawing/2014/chart" uri="{C3380CC4-5D6E-409C-BE32-E72D297353CC}">
                <c16:uniqueId val="{00000012-3ADA-4032-AB8C-767815215732}"/>
              </c:ext>
            </c:extLst>
          </c:dPt>
          <c:dPt>
            <c:idx val="5"/>
            <c:invertIfNegative val="0"/>
            <c:bubble3D val="0"/>
            <c:extLst xmlns:c16r2="http://schemas.microsoft.com/office/drawing/2015/06/chart">
              <c:ext xmlns:c16="http://schemas.microsoft.com/office/drawing/2014/chart" uri="{C3380CC4-5D6E-409C-BE32-E72D297353CC}">
                <c16:uniqueId val="{00000014-3ADA-4032-AB8C-767815215732}"/>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3ADA-4032-AB8C-767815215732}"/>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3ADA-4032-AB8C-767815215732}"/>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3ADA-4032-AB8C-767815215732}"/>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3ADA-4032-AB8C-767815215732}"/>
                </c:ext>
              </c:extLst>
            </c:dLbl>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4.2</c:v>
                </c:pt>
                <c:pt idx="1">
                  <c:v>5.34</c:v>
                </c:pt>
                <c:pt idx="2">
                  <c:v>2.94</c:v>
                </c:pt>
                <c:pt idx="3">
                  <c:v>1.83</c:v>
                </c:pt>
                <c:pt idx="4">
                  <c:v>6.23</c:v>
                </c:pt>
                <c:pt idx="5">
                  <c:v>4.06</c:v>
                </c:pt>
              </c:numCache>
            </c:numRef>
          </c:val>
          <c:extLst xmlns:c16r2="http://schemas.microsoft.com/office/drawing/2015/06/chart">
            <c:ext xmlns:c16="http://schemas.microsoft.com/office/drawing/2014/chart" uri="{C3380CC4-5D6E-409C-BE32-E72D297353CC}">
              <c16:uniqueId val="{00000016-3ADA-4032-AB8C-767815215732}"/>
            </c:ext>
          </c:extLst>
        </c:ser>
        <c:ser>
          <c:idx val="2"/>
          <c:order val="2"/>
          <c:tx>
            <c:strRef>
              <c:f>Sheet1!$A$4</c:f>
              <c:strCache>
                <c:ptCount val="1"/>
                <c:pt idx="0">
                  <c:v>Noch akkoord, noch niet akkoord</c:v>
                </c:pt>
              </c:strCache>
            </c:strRef>
          </c:tx>
          <c:spPr>
            <a:solidFill>
              <a:schemeClr val="accent2"/>
            </a:solidFill>
          </c:spPr>
          <c:invertIfNegative val="0"/>
          <c:dPt>
            <c:idx val="1"/>
            <c:invertIfNegative val="0"/>
            <c:bubble3D val="0"/>
            <c:extLst xmlns:c16r2="http://schemas.microsoft.com/office/drawing/2015/06/chart">
              <c:ext xmlns:c16="http://schemas.microsoft.com/office/drawing/2014/chart" uri="{C3380CC4-5D6E-409C-BE32-E72D297353CC}">
                <c16:uniqueId val="{00000018-3ADA-4032-AB8C-767815215732}"/>
              </c:ext>
            </c:extLst>
          </c:dPt>
          <c:dPt>
            <c:idx val="2"/>
            <c:invertIfNegative val="0"/>
            <c:bubble3D val="0"/>
            <c:extLst xmlns:c16r2="http://schemas.microsoft.com/office/drawing/2015/06/chart">
              <c:ext xmlns:c16="http://schemas.microsoft.com/office/drawing/2014/chart" uri="{C3380CC4-5D6E-409C-BE32-E72D297353CC}">
                <c16:uniqueId val="{0000001A-3ADA-4032-AB8C-767815215732}"/>
              </c:ext>
            </c:extLst>
          </c:dPt>
          <c:dPt>
            <c:idx val="3"/>
            <c:invertIfNegative val="0"/>
            <c:bubble3D val="0"/>
            <c:extLst xmlns:c16r2="http://schemas.microsoft.com/office/drawing/2015/06/chart">
              <c:ext xmlns:c16="http://schemas.microsoft.com/office/drawing/2014/chart" uri="{C3380CC4-5D6E-409C-BE32-E72D297353CC}">
                <c16:uniqueId val="{0000001C-3ADA-4032-AB8C-767815215732}"/>
              </c:ext>
            </c:extLst>
          </c:dPt>
          <c:dPt>
            <c:idx val="4"/>
            <c:invertIfNegative val="0"/>
            <c:bubble3D val="0"/>
            <c:extLst xmlns:c16r2="http://schemas.microsoft.com/office/drawing/2015/06/chart">
              <c:ext xmlns:c16="http://schemas.microsoft.com/office/drawing/2014/chart" uri="{C3380CC4-5D6E-409C-BE32-E72D297353CC}">
                <c16:uniqueId val="{0000001E-3ADA-4032-AB8C-767815215732}"/>
              </c:ext>
            </c:extLst>
          </c:dPt>
          <c:dPt>
            <c:idx val="5"/>
            <c:invertIfNegative val="0"/>
            <c:bubble3D val="0"/>
            <c:extLst xmlns:c16r2="http://schemas.microsoft.com/office/drawing/2015/06/chart">
              <c:ext xmlns:c16="http://schemas.microsoft.com/office/drawing/2014/chart" uri="{C3380CC4-5D6E-409C-BE32-E72D297353CC}">
                <c16:uniqueId val="{00000020-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17.9</c:v>
                </c:pt>
                <c:pt idx="1">
                  <c:v>20.8</c:v>
                </c:pt>
                <c:pt idx="2">
                  <c:v>14.71</c:v>
                </c:pt>
                <c:pt idx="3">
                  <c:v>19.21</c:v>
                </c:pt>
                <c:pt idx="4">
                  <c:v>16.96</c:v>
                </c:pt>
                <c:pt idx="5">
                  <c:v>17.71</c:v>
                </c:pt>
              </c:numCache>
            </c:numRef>
          </c:val>
          <c:extLst xmlns:c16r2="http://schemas.microsoft.com/office/drawing/2015/06/chart">
            <c:ext xmlns:c16="http://schemas.microsoft.com/office/drawing/2014/chart" uri="{C3380CC4-5D6E-409C-BE32-E72D297353CC}">
              <c16:uniqueId val="{00000021-3ADA-4032-AB8C-767815215732}"/>
            </c:ext>
          </c:extLst>
        </c:ser>
        <c:ser>
          <c:idx val="3"/>
          <c:order val="3"/>
          <c:tx>
            <c:strRef>
              <c:f>Sheet1!$A$5</c:f>
              <c:strCache>
                <c:ptCount val="1"/>
                <c:pt idx="0">
                  <c:v>Eerder akkoord</c:v>
                </c:pt>
              </c:strCache>
            </c:strRef>
          </c:tx>
          <c:spPr>
            <a:solidFill>
              <a:srgbClr val="439F9D"/>
            </a:solidFill>
          </c:spPr>
          <c:invertIfNegative val="0"/>
          <c:dPt>
            <c:idx val="1"/>
            <c:invertIfNegative val="0"/>
            <c:bubble3D val="0"/>
            <c:extLst xmlns:c16r2="http://schemas.microsoft.com/office/drawing/2015/06/chart">
              <c:ext xmlns:c16="http://schemas.microsoft.com/office/drawing/2014/chart" uri="{C3380CC4-5D6E-409C-BE32-E72D297353CC}">
                <c16:uniqueId val="{00000023-3ADA-4032-AB8C-767815215732}"/>
              </c:ext>
            </c:extLst>
          </c:dPt>
          <c:dPt>
            <c:idx val="2"/>
            <c:invertIfNegative val="0"/>
            <c:bubble3D val="0"/>
            <c:extLst xmlns:c16r2="http://schemas.microsoft.com/office/drawing/2015/06/chart">
              <c:ext xmlns:c16="http://schemas.microsoft.com/office/drawing/2014/chart" uri="{C3380CC4-5D6E-409C-BE32-E72D297353CC}">
                <c16:uniqueId val="{00000025-3ADA-4032-AB8C-767815215732}"/>
              </c:ext>
            </c:extLst>
          </c:dPt>
          <c:dPt>
            <c:idx val="3"/>
            <c:invertIfNegative val="0"/>
            <c:bubble3D val="0"/>
            <c:extLst xmlns:c16r2="http://schemas.microsoft.com/office/drawing/2015/06/chart">
              <c:ext xmlns:c16="http://schemas.microsoft.com/office/drawing/2014/chart" uri="{C3380CC4-5D6E-409C-BE32-E72D297353CC}">
                <c16:uniqueId val="{00000027-3ADA-4032-AB8C-767815215732}"/>
              </c:ext>
            </c:extLst>
          </c:dPt>
          <c:dPt>
            <c:idx val="4"/>
            <c:invertIfNegative val="0"/>
            <c:bubble3D val="0"/>
            <c:extLst xmlns:c16r2="http://schemas.microsoft.com/office/drawing/2015/06/chart">
              <c:ext xmlns:c16="http://schemas.microsoft.com/office/drawing/2014/chart" uri="{C3380CC4-5D6E-409C-BE32-E72D297353CC}">
                <c16:uniqueId val="{00000029-3ADA-4032-AB8C-767815215732}"/>
              </c:ext>
            </c:extLst>
          </c:dPt>
          <c:dPt>
            <c:idx val="5"/>
            <c:invertIfNegative val="0"/>
            <c:bubble3D val="0"/>
            <c:extLst xmlns:c16r2="http://schemas.microsoft.com/office/drawing/2015/06/chart">
              <c:ext xmlns:c16="http://schemas.microsoft.com/office/drawing/2014/chart" uri="{C3380CC4-5D6E-409C-BE32-E72D297353CC}">
                <c16:uniqueId val="{0000002B-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26.7</c:v>
                </c:pt>
                <c:pt idx="1">
                  <c:v>26.15</c:v>
                </c:pt>
                <c:pt idx="2">
                  <c:v>27.31</c:v>
                </c:pt>
                <c:pt idx="3">
                  <c:v>30.18</c:v>
                </c:pt>
                <c:pt idx="4">
                  <c:v>23.94</c:v>
                </c:pt>
                <c:pt idx="5">
                  <c:v>26.57</c:v>
                </c:pt>
              </c:numCache>
            </c:numRef>
          </c:val>
          <c:extLst xmlns:c16r2="http://schemas.microsoft.com/office/drawing/2015/06/chart">
            <c:ext xmlns:c16="http://schemas.microsoft.com/office/drawing/2014/chart" uri="{C3380CC4-5D6E-409C-BE32-E72D297353CC}">
              <c16:uniqueId val="{0000002C-3ADA-4032-AB8C-767815215732}"/>
            </c:ext>
          </c:extLst>
        </c:ser>
        <c:ser>
          <c:idx val="4"/>
          <c:order val="4"/>
          <c:tx>
            <c:strRef>
              <c:f>Sheet1!$A$6</c:f>
              <c:strCache>
                <c:ptCount val="1"/>
                <c:pt idx="0">
                  <c:v>Helemaal akkoord</c:v>
                </c:pt>
              </c:strCache>
            </c:strRef>
          </c:tx>
          <c:spPr>
            <a:solidFill>
              <a:schemeClr val="accent6"/>
            </a:solidFill>
          </c:spPr>
          <c:invertIfNegative val="0"/>
          <c:dPt>
            <c:idx val="1"/>
            <c:invertIfNegative val="0"/>
            <c:bubble3D val="0"/>
            <c:extLst xmlns:c16r2="http://schemas.microsoft.com/office/drawing/2015/06/chart">
              <c:ext xmlns:c16="http://schemas.microsoft.com/office/drawing/2014/chart" uri="{C3380CC4-5D6E-409C-BE32-E72D297353CC}">
                <c16:uniqueId val="{0000002E-3ADA-4032-AB8C-767815215732}"/>
              </c:ext>
            </c:extLst>
          </c:dPt>
          <c:dPt>
            <c:idx val="2"/>
            <c:invertIfNegative val="0"/>
            <c:bubble3D val="0"/>
            <c:extLst xmlns:c16r2="http://schemas.microsoft.com/office/drawing/2015/06/chart">
              <c:ext xmlns:c16="http://schemas.microsoft.com/office/drawing/2014/chart" uri="{C3380CC4-5D6E-409C-BE32-E72D297353CC}">
                <c16:uniqueId val="{00000030-3ADA-4032-AB8C-767815215732}"/>
              </c:ext>
            </c:extLst>
          </c:dPt>
          <c:dPt>
            <c:idx val="3"/>
            <c:invertIfNegative val="0"/>
            <c:bubble3D val="0"/>
            <c:extLst xmlns:c16r2="http://schemas.microsoft.com/office/drawing/2015/06/chart">
              <c:ext xmlns:c16="http://schemas.microsoft.com/office/drawing/2014/chart" uri="{C3380CC4-5D6E-409C-BE32-E72D297353CC}">
                <c16:uniqueId val="{00000032-3ADA-4032-AB8C-767815215732}"/>
              </c:ext>
            </c:extLst>
          </c:dPt>
          <c:dPt>
            <c:idx val="4"/>
            <c:invertIfNegative val="0"/>
            <c:bubble3D val="0"/>
            <c:extLst xmlns:c16r2="http://schemas.microsoft.com/office/drawing/2015/06/chart">
              <c:ext xmlns:c16="http://schemas.microsoft.com/office/drawing/2014/chart" uri="{C3380CC4-5D6E-409C-BE32-E72D297353CC}">
                <c16:uniqueId val="{00000034-3ADA-4032-AB8C-767815215732}"/>
              </c:ext>
            </c:extLst>
          </c:dPt>
          <c:dPt>
            <c:idx val="5"/>
            <c:invertIfNegative val="0"/>
            <c:bubble3D val="0"/>
            <c:extLst xmlns:c16r2="http://schemas.microsoft.com/office/drawing/2015/06/chart">
              <c:ext xmlns:c16="http://schemas.microsoft.com/office/drawing/2014/chart" uri="{C3380CC4-5D6E-409C-BE32-E72D297353CC}">
                <c16:uniqueId val="{00000036-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49.4</c:v>
                </c:pt>
                <c:pt idx="1">
                  <c:v>45.42</c:v>
                </c:pt>
                <c:pt idx="2">
                  <c:v>53.78</c:v>
                </c:pt>
                <c:pt idx="3">
                  <c:v>47.56</c:v>
                </c:pt>
                <c:pt idx="4">
                  <c:v>50.37</c:v>
                </c:pt>
                <c:pt idx="5">
                  <c:v>50.18</c:v>
                </c:pt>
              </c:numCache>
            </c:numRef>
          </c:val>
          <c:extLst xmlns:c16r2="http://schemas.microsoft.com/office/drawing/2015/06/chart">
            <c:ext xmlns:c16="http://schemas.microsoft.com/office/drawing/2014/chart" uri="{C3380CC4-5D6E-409C-BE32-E72D297353CC}">
              <c16:uniqueId val="{00000037-3ADA-4032-AB8C-767815215732}"/>
            </c:ext>
          </c:extLst>
        </c:ser>
        <c:dLbls>
          <c:dLblPos val="ctr"/>
          <c:showLegendKey val="0"/>
          <c:showVal val="1"/>
          <c:showCatName val="0"/>
          <c:showSerName val="0"/>
          <c:showPercent val="0"/>
          <c:showBubbleSize val="0"/>
        </c:dLbls>
        <c:gapWidth val="60"/>
        <c:overlap val="100"/>
        <c:axId val="-2138873352"/>
        <c:axId val="-2138870376"/>
      </c:barChart>
      <c:catAx>
        <c:axId val="-2138873352"/>
        <c:scaling>
          <c:orientation val="minMax"/>
        </c:scaling>
        <c:delete val="1"/>
        <c:axPos val="b"/>
        <c:numFmt formatCode="0\%" sourceLinked="0"/>
        <c:majorTickMark val="out"/>
        <c:minorTickMark val="none"/>
        <c:tickLblPos val="nextTo"/>
        <c:crossAx val="-2138870376"/>
        <c:crosses val="autoZero"/>
        <c:auto val="1"/>
        <c:lblAlgn val="ctr"/>
        <c:lblOffset val="100"/>
        <c:noMultiLvlLbl val="0"/>
      </c:catAx>
      <c:valAx>
        <c:axId val="-2138870376"/>
        <c:scaling>
          <c:orientation val="minMax"/>
          <c:max val="100.0"/>
          <c:min val="0.0"/>
        </c:scaling>
        <c:delete val="1"/>
        <c:axPos val="l"/>
        <c:numFmt formatCode="0\%" sourceLinked="1"/>
        <c:majorTickMark val="out"/>
        <c:minorTickMark val="none"/>
        <c:tickLblPos val="nextTo"/>
        <c:crossAx val="-2138873352"/>
        <c:crosses val="autoZero"/>
        <c:crossBetween val="between"/>
      </c:valAx>
    </c:plotArea>
    <c:legend>
      <c:legendPos val="r"/>
      <c:layout>
        <c:manualLayout>
          <c:xMode val="edge"/>
          <c:yMode val="edge"/>
          <c:x val="0.757862615740741"/>
          <c:y val="0.240259216823186"/>
          <c:w val="0.242137384259259"/>
          <c:h val="0.496153816847008"/>
        </c:manualLayout>
      </c:layout>
      <c:overlay val="0"/>
      <c:txPr>
        <a:bodyPr/>
        <a:lstStyle/>
        <a:p>
          <a:pPr>
            <a:defRPr sz="105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98917469296349"/>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3ADA-4032-AB8C-767815215732}"/>
              </c:ext>
            </c:extLst>
          </c:dPt>
          <c:dPt>
            <c:idx val="2"/>
            <c:invertIfNegative val="0"/>
            <c:bubble3D val="0"/>
            <c:extLst xmlns:c16r2="http://schemas.microsoft.com/office/drawing/2015/06/chart">
              <c:ext xmlns:c16="http://schemas.microsoft.com/office/drawing/2014/chart" uri="{C3380CC4-5D6E-409C-BE32-E72D297353CC}">
                <c16:uniqueId val="{00000003-3ADA-4032-AB8C-767815215732}"/>
              </c:ext>
            </c:extLst>
          </c:dPt>
          <c:dPt>
            <c:idx val="3"/>
            <c:invertIfNegative val="0"/>
            <c:bubble3D val="0"/>
            <c:extLst xmlns:c16r2="http://schemas.microsoft.com/office/drawing/2015/06/chart">
              <c:ext xmlns:c16="http://schemas.microsoft.com/office/drawing/2014/chart" uri="{C3380CC4-5D6E-409C-BE32-E72D297353CC}">
                <c16:uniqueId val="{00000005-3ADA-4032-AB8C-767815215732}"/>
              </c:ext>
            </c:extLst>
          </c:dPt>
          <c:dPt>
            <c:idx val="4"/>
            <c:invertIfNegative val="0"/>
            <c:bubble3D val="0"/>
            <c:extLst xmlns:c16r2="http://schemas.microsoft.com/office/drawing/2015/06/chart">
              <c:ext xmlns:c16="http://schemas.microsoft.com/office/drawing/2014/chart" uri="{C3380CC4-5D6E-409C-BE32-E72D297353CC}">
                <c16:uniqueId val="{00000007-3ADA-4032-AB8C-767815215732}"/>
              </c:ext>
            </c:extLst>
          </c:dPt>
          <c:dPt>
            <c:idx val="5"/>
            <c:invertIfNegative val="0"/>
            <c:bubble3D val="0"/>
            <c:extLst xmlns:c16r2="http://schemas.microsoft.com/office/drawing/2015/06/chart">
              <c:ext xmlns:c16="http://schemas.microsoft.com/office/drawing/2014/chart" uri="{C3380CC4-5D6E-409C-BE32-E72D297353CC}">
                <c16:uniqueId val="{00000009-3ADA-4032-AB8C-767815215732}"/>
              </c:ext>
            </c:extLst>
          </c:dPt>
          <c:dLbls>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2.0</c:v>
                </c:pt>
                <c:pt idx="1">
                  <c:v>3.0</c:v>
                </c:pt>
                <c:pt idx="2">
                  <c:v>0.0</c:v>
                </c:pt>
              </c:numCache>
            </c:numRef>
          </c:val>
          <c:extLst xmlns:c16r2="http://schemas.microsoft.com/office/drawing/2015/06/chart">
            <c:ext xmlns:c16="http://schemas.microsoft.com/office/drawing/2014/chart" uri="{C3380CC4-5D6E-409C-BE32-E72D297353CC}">
              <c16:uniqueId val="{0000000A-3ADA-4032-AB8C-767815215732}"/>
            </c:ext>
          </c:extLst>
        </c:ser>
        <c:ser>
          <c:idx val="1"/>
          <c:order val="1"/>
          <c:tx>
            <c:strRef>
              <c:f>Sheet1!$A$3</c:f>
              <c:strCache>
                <c:ptCount val="1"/>
                <c:pt idx="0">
                  <c:v>Eerder 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3ADA-4032-AB8C-767815215732}"/>
              </c:ext>
            </c:extLst>
          </c:dPt>
          <c:dPt>
            <c:idx val="2"/>
            <c:invertIfNegative val="0"/>
            <c:bubble3D val="0"/>
            <c:extLst xmlns:c16r2="http://schemas.microsoft.com/office/drawing/2015/06/chart">
              <c:ext xmlns:c16="http://schemas.microsoft.com/office/drawing/2014/chart" uri="{C3380CC4-5D6E-409C-BE32-E72D297353CC}">
                <c16:uniqueId val="{0000000E-3ADA-4032-AB8C-767815215732}"/>
              </c:ext>
            </c:extLst>
          </c:dPt>
          <c:dPt>
            <c:idx val="3"/>
            <c:invertIfNegative val="0"/>
            <c:bubble3D val="0"/>
            <c:extLst xmlns:c16r2="http://schemas.microsoft.com/office/drawing/2015/06/chart">
              <c:ext xmlns:c16="http://schemas.microsoft.com/office/drawing/2014/chart" uri="{C3380CC4-5D6E-409C-BE32-E72D297353CC}">
                <c16:uniqueId val="{00000010-3ADA-4032-AB8C-767815215732}"/>
              </c:ext>
            </c:extLst>
          </c:dPt>
          <c:dPt>
            <c:idx val="4"/>
            <c:invertIfNegative val="0"/>
            <c:bubble3D val="0"/>
            <c:extLst xmlns:c16r2="http://schemas.microsoft.com/office/drawing/2015/06/chart">
              <c:ext xmlns:c16="http://schemas.microsoft.com/office/drawing/2014/chart" uri="{C3380CC4-5D6E-409C-BE32-E72D297353CC}">
                <c16:uniqueId val="{00000012-3ADA-4032-AB8C-767815215732}"/>
              </c:ext>
            </c:extLst>
          </c:dPt>
          <c:dPt>
            <c:idx val="5"/>
            <c:invertIfNegative val="0"/>
            <c:bubble3D val="0"/>
            <c:extLst xmlns:c16r2="http://schemas.microsoft.com/office/drawing/2015/06/chart">
              <c:ext xmlns:c16="http://schemas.microsoft.com/office/drawing/2014/chart" uri="{C3380CC4-5D6E-409C-BE32-E72D297353CC}">
                <c16:uniqueId val="{00000014-3ADA-4032-AB8C-767815215732}"/>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3ADA-4032-AB8C-767815215732}"/>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3ADA-4032-AB8C-767815215732}"/>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3ADA-4032-AB8C-767815215732}"/>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3ADA-4032-AB8C-767815215732}"/>
                </c:ext>
              </c:extLst>
            </c:dLbl>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4.0</c:v>
                </c:pt>
                <c:pt idx="1">
                  <c:v>5.0</c:v>
                </c:pt>
                <c:pt idx="2">
                  <c:v>2.0</c:v>
                </c:pt>
              </c:numCache>
            </c:numRef>
          </c:val>
          <c:extLst xmlns:c16r2="http://schemas.microsoft.com/office/drawing/2015/06/chart">
            <c:ext xmlns:c16="http://schemas.microsoft.com/office/drawing/2014/chart" uri="{C3380CC4-5D6E-409C-BE32-E72D297353CC}">
              <c16:uniqueId val="{00000016-3ADA-4032-AB8C-767815215732}"/>
            </c:ext>
          </c:extLst>
        </c:ser>
        <c:ser>
          <c:idx val="2"/>
          <c:order val="2"/>
          <c:tx>
            <c:strRef>
              <c:f>Sheet1!$A$4</c:f>
              <c:strCache>
                <c:ptCount val="1"/>
                <c:pt idx="0">
                  <c:v>Noch akkoord, noch niet akkoord</c:v>
                </c:pt>
              </c:strCache>
            </c:strRef>
          </c:tx>
          <c:spPr>
            <a:solidFill>
              <a:schemeClr val="accent2"/>
            </a:solidFill>
          </c:spPr>
          <c:invertIfNegative val="0"/>
          <c:dPt>
            <c:idx val="1"/>
            <c:invertIfNegative val="0"/>
            <c:bubble3D val="0"/>
            <c:extLst xmlns:c16r2="http://schemas.microsoft.com/office/drawing/2015/06/chart">
              <c:ext xmlns:c16="http://schemas.microsoft.com/office/drawing/2014/chart" uri="{C3380CC4-5D6E-409C-BE32-E72D297353CC}">
                <c16:uniqueId val="{00000018-3ADA-4032-AB8C-767815215732}"/>
              </c:ext>
            </c:extLst>
          </c:dPt>
          <c:dPt>
            <c:idx val="2"/>
            <c:invertIfNegative val="0"/>
            <c:bubble3D val="0"/>
            <c:extLst xmlns:c16r2="http://schemas.microsoft.com/office/drawing/2015/06/chart">
              <c:ext xmlns:c16="http://schemas.microsoft.com/office/drawing/2014/chart" uri="{C3380CC4-5D6E-409C-BE32-E72D297353CC}">
                <c16:uniqueId val="{0000001A-3ADA-4032-AB8C-767815215732}"/>
              </c:ext>
            </c:extLst>
          </c:dPt>
          <c:dPt>
            <c:idx val="3"/>
            <c:invertIfNegative val="0"/>
            <c:bubble3D val="0"/>
            <c:extLst xmlns:c16r2="http://schemas.microsoft.com/office/drawing/2015/06/chart">
              <c:ext xmlns:c16="http://schemas.microsoft.com/office/drawing/2014/chart" uri="{C3380CC4-5D6E-409C-BE32-E72D297353CC}">
                <c16:uniqueId val="{0000001C-3ADA-4032-AB8C-767815215732}"/>
              </c:ext>
            </c:extLst>
          </c:dPt>
          <c:dPt>
            <c:idx val="4"/>
            <c:invertIfNegative val="0"/>
            <c:bubble3D val="0"/>
            <c:extLst xmlns:c16r2="http://schemas.microsoft.com/office/drawing/2015/06/chart">
              <c:ext xmlns:c16="http://schemas.microsoft.com/office/drawing/2014/chart" uri="{C3380CC4-5D6E-409C-BE32-E72D297353CC}">
                <c16:uniqueId val="{0000001E-3ADA-4032-AB8C-767815215732}"/>
              </c:ext>
            </c:extLst>
          </c:dPt>
          <c:dPt>
            <c:idx val="5"/>
            <c:invertIfNegative val="0"/>
            <c:bubble3D val="0"/>
            <c:extLst xmlns:c16r2="http://schemas.microsoft.com/office/drawing/2015/06/chart">
              <c:ext xmlns:c16="http://schemas.microsoft.com/office/drawing/2014/chart" uri="{C3380CC4-5D6E-409C-BE32-E72D297353CC}">
                <c16:uniqueId val="{00000020-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18.0</c:v>
                </c:pt>
                <c:pt idx="1">
                  <c:v>18.0</c:v>
                </c:pt>
                <c:pt idx="2">
                  <c:v>18.0</c:v>
                </c:pt>
              </c:numCache>
            </c:numRef>
          </c:val>
          <c:extLst xmlns:c16r2="http://schemas.microsoft.com/office/drawing/2015/06/chart">
            <c:ext xmlns:c16="http://schemas.microsoft.com/office/drawing/2014/chart" uri="{C3380CC4-5D6E-409C-BE32-E72D297353CC}">
              <c16:uniqueId val="{00000021-3ADA-4032-AB8C-767815215732}"/>
            </c:ext>
          </c:extLst>
        </c:ser>
        <c:ser>
          <c:idx val="3"/>
          <c:order val="3"/>
          <c:tx>
            <c:strRef>
              <c:f>Sheet1!$A$5</c:f>
              <c:strCache>
                <c:ptCount val="1"/>
                <c:pt idx="0">
                  <c:v>Eerder akkoord</c:v>
                </c:pt>
              </c:strCache>
            </c:strRef>
          </c:tx>
          <c:spPr>
            <a:solidFill>
              <a:srgbClr val="439F9D"/>
            </a:solidFill>
          </c:spPr>
          <c:invertIfNegative val="0"/>
          <c:dPt>
            <c:idx val="1"/>
            <c:invertIfNegative val="0"/>
            <c:bubble3D val="0"/>
            <c:extLst xmlns:c16r2="http://schemas.microsoft.com/office/drawing/2015/06/chart">
              <c:ext xmlns:c16="http://schemas.microsoft.com/office/drawing/2014/chart" uri="{C3380CC4-5D6E-409C-BE32-E72D297353CC}">
                <c16:uniqueId val="{00000023-3ADA-4032-AB8C-767815215732}"/>
              </c:ext>
            </c:extLst>
          </c:dPt>
          <c:dPt>
            <c:idx val="2"/>
            <c:invertIfNegative val="0"/>
            <c:bubble3D val="0"/>
            <c:extLst xmlns:c16r2="http://schemas.microsoft.com/office/drawing/2015/06/chart">
              <c:ext xmlns:c16="http://schemas.microsoft.com/office/drawing/2014/chart" uri="{C3380CC4-5D6E-409C-BE32-E72D297353CC}">
                <c16:uniqueId val="{00000025-3ADA-4032-AB8C-767815215732}"/>
              </c:ext>
            </c:extLst>
          </c:dPt>
          <c:dPt>
            <c:idx val="3"/>
            <c:invertIfNegative val="0"/>
            <c:bubble3D val="0"/>
            <c:extLst xmlns:c16r2="http://schemas.microsoft.com/office/drawing/2015/06/chart">
              <c:ext xmlns:c16="http://schemas.microsoft.com/office/drawing/2014/chart" uri="{C3380CC4-5D6E-409C-BE32-E72D297353CC}">
                <c16:uniqueId val="{00000027-3ADA-4032-AB8C-767815215732}"/>
              </c:ext>
            </c:extLst>
          </c:dPt>
          <c:dPt>
            <c:idx val="4"/>
            <c:invertIfNegative val="0"/>
            <c:bubble3D val="0"/>
            <c:extLst xmlns:c16r2="http://schemas.microsoft.com/office/drawing/2015/06/chart">
              <c:ext xmlns:c16="http://schemas.microsoft.com/office/drawing/2014/chart" uri="{C3380CC4-5D6E-409C-BE32-E72D297353CC}">
                <c16:uniqueId val="{00000029-3ADA-4032-AB8C-767815215732}"/>
              </c:ext>
            </c:extLst>
          </c:dPt>
          <c:dPt>
            <c:idx val="5"/>
            <c:invertIfNegative val="0"/>
            <c:bubble3D val="0"/>
            <c:extLst xmlns:c16r2="http://schemas.microsoft.com/office/drawing/2015/06/chart">
              <c:ext xmlns:c16="http://schemas.microsoft.com/office/drawing/2014/chart" uri="{C3380CC4-5D6E-409C-BE32-E72D297353CC}">
                <c16:uniqueId val="{0000002B-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27.0</c:v>
                </c:pt>
                <c:pt idx="1">
                  <c:v>26.0</c:v>
                </c:pt>
                <c:pt idx="2">
                  <c:v>28.0</c:v>
                </c:pt>
              </c:numCache>
            </c:numRef>
          </c:val>
          <c:extLst xmlns:c16r2="http://schemas.microsoft.com/office/drawing/2015/06/chart">
            <c:ext xmlns:c16="http://schemas.microsoft.com/office/drawing/2014/chart" uri="{C3380CC4-5D6E-409C-BE32-E72D297353CC}">
              <c16:uniqueId val="{0000002C-3ADA-4032-AB8C-767815215732}"/>
            </c:ext>
          </c:extLst>
        </c:ser>
        <c:ser>
          <c:idx val="4"/>
          <c:order val="4"/>
          <c:tx>
            <c:strRef>
              <c:f>Sheet1!$A$6</c:f>
              <c:strCache>
                <c:ptCount val="1"/>
                <c:pt idx="0">
                  <c:v>Helemaal akkoord</c:v>
                </c:pt>
              </c:strCache>
            </c:strRef>
          </c:tx>
          <c:spPr>
            <a:solidFill>
              <a:schemeClr val="accent6"/>
            </a:solidFill>
          </c:spPr>
          <c:invertIfNegative val="0"/>
          <c:dPt>
            <c:idx val="1"/>
            <c:invertIfNegative val="0"/>
            <c:bubble3D val="0"/>
            <c:extLst xmlns:c16r2="http://schemas.microsoft.com/office/drawing/2015/06/chart">
              <c:ext xmlns:c16="http://schemas.microsoft.com/office/drawing/2014/chart" uri="{C3380CC4-5D6E-409C-BE32-E72D297353CC}">
                <c16:uniqueId val="{0000002E-3ADA-4032-AB8C-767815215732}"/>
              </c:ext>
            </c:extLst>
          </c:dPt>
          <c:dPt>
            <c:idx val="2"/>
            <c:invertIfNegative val="0"/>
            <c:bubble3D val="0"/>
            <c:extLst xmlns:c16r2="http://schemas.microsoft.com/office/drawing/2015/06/chart">
              <c:ext xmlns:c16="http://schemas.microsoft.com/office/drawing/2014/chart" uri="{C3380CC4-5D6E-409C-BE32-E72D297353CC}">
                <c16:uniqueId val="{00000030-3ADA-4032-AB8C-767815215732}"/>
              </c:ext>
            </c:extLst>
          </c:dPt>
          <c:dPt>
            <c:idx val="3"/>
            <c:invertIfNegative val="0"/>
            <c:bubble3D val="0"/>
            <c:extLst xmlns:c16r2="http://schemas.microsoft.com/office/drawing/2015/06/chart">
              <c:ext xmlns:c16="http://schemas.microsoft.com/office/drawing/2014/chart" uri="{C3380CC4-5D6E-409C-BE32-E72D297353CC}">
                <c16:uniqueId val="{00000032-3ADA-4032-AB8C-767815215732}"/>
              </c:ext>
            </c:extLst>
          </c:dPt>
          <c:dPt>
            <c:idx val="4"/>
            <c:invertIfNegative val="0"/>
            <c:bubble3D val="0"/>
            <c:extLst xmlns:c16r2="http://schemas.microsoft.com/office/drawing/2015/06/chart">
              <c:ext xmlns:c16="http://schemas.microsoft.com/office/drawing/2014/chart" uri="{C3380CC4-5D6E-409C-BE32-E72D297353CC}">
                <c16:uniqueId val="{00000034-3ADA-4032-AB8C-767815215732}"/>
              </c:ext>
            </c:extLst>
          </c:dPt>
          <c:dPt>
            <c:idx val="5"/>
            <c:invertIfNegative val="0"/>
            <c:bubble3D val="0"/>
            <c:extLst xmlns:c16r2="http://schemas.microsoft.com/office/drawing/2015/06/chart">
              <c:ext xmlns:c16="http://schemas.microsoft.com/office/drawing/2014/chart" uri="{C3380CC4-5D6E-409C-BE32-E72D297353CC}">
                <c16:uniqueId val="{00000036-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49.0</c:v>
                </c:pt>
                <c:pt idx="1">
                  <c:v>48.0</c:v>
                </c:pt>
                <c:pt idx="2">
                  <c:v>51.0</c:v>
                </c:pt>
              </c:numCache>
            </c:numRef>
          </c:val>
          <c:extLst xmlns:c16r2="http://schemas.microsoft.com/office/drawing/2015/06/chart">
            <c:ext xmlns:c16="http://schemas.microsoft.com/office/drawing/2014/chart" uri="{C3380CC4-5D6E-409C-BE32-E72D297353CC}">
              <c16:uniqueId val="{00000037-3ADA-4032-AB8C-767815215732}"/>
            </c:ext>
          </c:extLst>
        </c:ser>
        <c:dLbls>
          <c:dLblPos val="ctr"/>
          <c:showLegendKey val="0"/>
          <c:showVal val="1"/>
          <c:showCatName val="0"/>
          <c:showSerName val="0"/>
          <c:showPercent val="0"/>
          <c:showBubbleSize val="0"/>
        </c:dLbls>
        <c:gapWidth val="60"/>
        <c:overlap val="100"/>
        <c:axId val="-2134685512"/>
        <c:axId val="-2136834376"/>
      </c:barChart>
      <c:catAx>
        <c:axId val="-2134685512"/>
        <c:scaling>
          <c:orientation val="minMax"/>
        </c:scaling>
        <c:delete val="1"/>
        <c:axPos val="b"/>
        <c:numFmt formatCode="0\%" sourceLinked="0"/>
        <c:majorTickMark val="out"/>
        <c:minorTickMark val="none"/>
        <c:tickLblPos val="nextTo"/>
        <c:crossAx val="-2136834376"/>
        <c:crosses val="autoZero"/>
        <c:auto val="1"/>
        <c:lblAlgn val="ctr"/>
        <c:lblOffset val="100"/>
        <c:noMultiLvlLbl val="0"/>
      </c:catAx>
      <c:valAx>
        <c:axId val="-2136834376"/>
        <c:scaling>
          <c:orientation val="minMax"/>
          <c:max val="100.0"/>
          <c:min val="0.0"/>
        </c:scaling>
        <c:delete val="1"/>
        <c:axPos val="l"/>
        <c:numFmt formatCode="0\%" sourceLinked="1"/>
        <c:majorTickMark val="out"/>
        <c:minorTickMark val="none"/>
        <c:tickLblPos val="nextTo"/>
        <c:crossAx val="-2134685512"/>
        <c:crosses val="autoZero"/>
        <c:crossBetween val="between"/>
      </c:valAx>
    </c:plotArea>
    <c:legend>
      <c:legendPos val="r"/>
      <c:layout>
        <c:manualLayout>
          <c:xMode val="edge"/>
          <c:yMode val="edge"/>
          <c:x val="0.536204674756809"/>
          <c:y val="0.198240071754252"/>
          <c:w val="0.242137384259259"/>
          <c:h val="0.496153816847008"/>
        </c:manualLayout>
      </c:layout>
      <c:overlay val="0"/>
      <c:txPr>
        <a:bodyPr/>
        <a:lstStyle/>
        <a:p>
          <a:pPr>
            <a:defRPr sz="1050">
              <a:solidFill>
                <a:schemeClr val="tx1">
                  <a:lumMod val="75000"/>
                  <a:lumOff val="25000"/>
                </a:schemeClr>
              </a:solidFill>
            </a:defRPr>
          </a:pPr>
          <a:endParaRPr lang="nl-NL"/>
        </a:p>
      </c:txPr>
    </c:legend>
    <c:plotVisOnly val="1"/>
    <c:dispBlanksAs val="gap"/>
    <c:showDLblsOverMax val="0"/>
  </c:chart>
  <c:spPr>
    <a:noFill/>
  </c:spPr>
  <c:txPr>
    <a:bodyPr/>
    <a:lstStyle/>
    <a:p>
      <a:pPr>
        <a:defRPr sz="1800"/>
      </a:pPr>
      <a:endParaRPr lang="nl-N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575246487829"/>
          <c:y val="0.0101185471286598"/>
          <c:w val="0.424541743965165"/>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Sheet1!$B$2</c:f>
              <c:numCache>
                <c:formatCode>0\%</c:formatCode>
                <c:ptCount val="1"/>
                <c:pt idx="0">
                  <c:v>1.4</c:v>
                </c:pt>
              </c:numCache>
            </c:numRef>
          </c:val>
          <c:extLst xmlns:c16r2="http://schemas.microsoft.com/office/drawing/2015/06/chart">
            <c:ext xmlns:c16="http://schemas.microsoft.com/office/drawing/2014/chart" uri="{C3380CC4-5D6E-409C-BE32-E72D297353CC}">
              <c16:uniqueId val="{00000000-6227-4992-AC50-6CFE281D4D12}"/>
            </c:ext>
          </c:extLst>
        </c:ser>
        <c:ser>
          <c:idx val="1"/>
          <c:order val="1"/>
          <c:tx>
            <c:strRef>
              <c:f>Sheet1!$A$3</c:f>
              <c:strCache>
                <c:ptCount val="1"/>
                <c:pt idx="0">
                  <c:v>Eerder niet akkoord</c:v>
                </c:pt>
              </c:strCache>
            </c:strRef>
          </c:tx>
          <c:spPr>
            <a:solidFill>
              <a:schemeClr val="accent1"/>
            </a:solidFill>
            <a:ln>
              <a:noFill/>
            </a:ln>
          </c:spPr>
          <c:invertIfNegative val="0"/>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6227-4992-AC50-6CFE281D4D12}"/>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227-4992-AC50-6CFE281D4D12}"/>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6227-4992-AC50-6CFE281D4D12}"/>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227-4992-AC50-6CFE281D4D12}"/>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Sheet1!$B$3</c:f>
              <c:numCache>
                <c:formatCode>0\%</c:formatCode>
                <c:ptCount val="1"/>
                <c:pt idx="0">
                  <c:v>2.3</c:v>
                </c:pt>
              </c:numCache>
            </c:numRef>
          </c:val>
          <c:extLst xmlns:c16r2="http://schemas.microsoft.com/office/drawing/2015/06/chart">
            <c:ext xmlns:c16="http://schemas.microsoft.com/office/drawing/2014/chart" uri="{C3380CC4-5D6E-409C-BE32-E72D297353CC}">
              <c16:uniqueId val="{00000005-6227-4992-AC50-6CFE281D4D12}"/>
            </c:ext>
          </c:extLst>
        </c:ser>
        <c:ser>
          <c:idx val="2"/>
          <c:order val="2"/>
          <c:tx>
            <c:strRef>
              <c:f>Sheet1!$A$4</c:f>
              <c:strCache>
                <c:ptCount val="1"/>
                <c:pt idx="0">
                  <c:v>Noch akkoord, noch niet akkoord</c:v>
                </c:pt>
              </c:strCache>
            </c:strRef>
          </c:tx>
          <c:spPr>
            <a:solidFill>
              <a:schemeClr val="accent2"/>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Sheet1!$B$4</c:f>
              <c:numCache>
                <c:formatCode>0\%</c:formatCode>
                <c:ptCount val="1"/>
                <c:pt idx="0">
                  <c:v>13.0</c:v>
                </c:pt>
              </c:numCache>
            </c:numRef>
          </c:val>
          <c:extLst xmlns:c16r2="http://schemas.microsoft.com/office/drawing/2015/06/chart">
            <c:ext xmlns:c16="http://schemas.microsoft.com/office/drawing/2014/chart" uri="{C3380CC4-5D6E-409C-BE32-E72D297353CC}">
              <c16:uniqueId val="{00000006-6227-4992-AC50-6CFE281D4D12}"/>
            </c:ext>
          </c:extLst>
        </c:ser>
        <c:ser>
          <c:idx val="3"/>
          <c:order val="3"/>
          <c:tx>
            <c:strRef>
              <c:f>Sheet1!$A$5</c:f>
              <c:strCache>
                <c:ptCount val="1"/>
                <c:pt idx="0">
                  <c:v>Eerder akkoord</c:v>
                </c:pt>
              </c:strCache>
            </c:strRef>
          </c:tx>
          <c:spPr>
            <a:solidFill>
              <a:srgbClr val="439F9D"/>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Sheet1!$B$5</c:f>
              <c:numCache>
                <c:formatCode>0\%</c:formatCode>
                <c:ptCount val="1"/>
                <c:pt idx="0">
                  <c:v>30.3</c:v>
                </c:pt>
              </c:numCache>
            </c:numRef>
          </c:val>
          <c:extLst xmlns:c16r2="http://schemas.microsoft.com/office/drawing/2015/06/chart">
            <c:ext xmlns:c16="http://schemas.microsoft.com/office/drawing/2014/chart" uri="{C3380CC4-5D6E-409C-BE32-E72D297353CC}">
              <c16:uniqueId val="{00000007-6227-4992-AC50-6CFE281D4D12}"/>
            </c:ext>
          </c:extLst>
        </c:ser>
        <c:ser>
          <c:idx val="4"/>
          <c:order val="4"/>
          <c:tx>
            <c:strRef>
              <c:f>Sheet1!$A$6</c:f>
              <c:strCache>
                <c:ptCount val="1"/>
                <c:pt idx="0">
                  <c:v>Helemaal akkoord</c:v>
                </c:pt>
              </c:strCache>
            </c:strRef>
          </c:tx>
          <c:spPr>
            <a:solidFill>
              <a:schemeClr val="accent6"/>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Sheet1!$B$6</c:f>
              <c:numCache>
                <c:formatCode>0\%</c:formatCode>
                <c:ptCount val="1"/>
                <c:pt idx="0">
                  <c:v>53.0</c:v>
                </c:pt>
              </c:numCache>
            </c:numRef>
          </c:val>
          <c:extLst xmlns:c16r2="http://schemas.microsoft.com/office/drawing/2015/06/chart">
            <c:ext xmlns:c16="http://schemas.microsoft.com/office/drawing/2014/chart" uri="{C3380CC4-5D6E-409C-BE32-E72D297353CC}">
              <c16:uniqueId val="{00000008-6227-4992-AC50-6CFE281D4D12}"/>
            </c:ext>
          </c:extLst>
        </c:ser>
        <c:dLbls>
          <c:dLblPos val="ctr"/>
          <c:showLegendKey val="0"/>
          <c:showVal val="1"/>
          <c:showCatName val="0"/>
          <c:showSerName val="0"/>
          <c:showPercent val="0"/>
          <c:showBubbleSize val="0"/>
        </c:dLbls>
        <c:gapWidth val="60"/>
        <c:overlap val="100"/>
        <c:axId val="2107882264"/>
        <c:axId val="2107885304"/>
      </c:barChart>
      <c:catAx>
        <c:axId val="2107882264"/>
        <c:scaling>
          <c:orientation val="minMax"/>
        </c:scaling>
        <c:delete val="1"/>
        <c:axPos val="b"/>
        <c:numFmt formatCode="0\%" sourceLinked="0"/>
        <c:majorTickMark val="out"/>
        <c:minorTickMark val="none"/>
        <c:tickLblPos val="nextTo"/>
        <c:crossAx val="2107885304"/>
        <c:crosses val="autoZero"/>
        <c:auto val="1"/>
        <c:lblAlgn val="ctr"/>
        <c:lblOffset val="100"/>
        <c:noMultiLvlLbl val="0"/>
      </c:catAx>
      <c:valAx>
        <c:axId val="2107885304"/>
        <c:scaling>
          <c:orientation val="minMax"/>
          <c:max val="100.0"/>
          <c:min val="0.0"/>
        </c:scaling>
        <c:delete val="1"/>
        <c:axPos val="l"/>
        <c:numFmt formatCode="0\%" sourceLinked="1"/>
        <c:majorTickMark val="out"/>
        <c:minorTickMark val="none"/>
        <c:tickLblPos val="nextTo"/>
        <c:crossAx val="2107882264"/>
        <c:crosses val="autoZero"/>
        <c:crossBetween val="between"/>
      </c:valAx>
    </c:plotArea>
    <c:legend>
      <c:legendPos val="r"/>
      <c:layout>
        <c:manualLayout>
          <c:xMode val="edge"/>
          <c:yMode val="edge"/>
          <c:x val="0.643367556146001"/>
          <c:y val="0.289051501473389"/>
          <c:w val="0.356632443853999"/>
          <c:h val="0.449577204857277"/>
        </c:manualLayout>
      </c:layout>
      <c:overlay val="0"/>
      <c:txPr>
        <a:bodyPr/>
        <a:lstStyle/>
        <a:p>
          <a:pPr>
            <a:defRPr sz="12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719993171296296"/>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3ADA-4032-AB8C-767815215732}"/>
              </c:ext>
            </c:extLst>
          </c:dPt>
          <c:dPt>
            <c:idx val="2"/>
            <c:invertIfNegative val="0"/>
            <c:bubble3D val="0"/>
            <c:extLst xmlns:c16r2="http://schemas.microsoft.com/office/drawing/2015/06/chart">
              <c:ext xmlns:c16="http://schemas.microsoft.com/office/drawing/2014/chart" uri="{C3380CC4-5D6E-409C-BE32-E72D297353CC}">
                <c16:uniqueId val="{00000003-3ADA-4032-AB8C-767815215732}"/>
              </c:ext>
            </c:extLst>
          </c:dPt>
          <c:dPt>
            <c:idx val="3"/>
            <c:invertIfNegative val="0"/>
            <c:bubble3D val="0"/>
            <c:extLst xmlns:c16r2="http://schemas.microsoft.com/office/drawing/2015/06/chart">
              <c:ext xmlns:c16="http://schemas.microsoft.com/office/drawing/2014/chart" uri="{C3380CC4-5D6E-409C-BE32-E72D297353CC}">
                <c16:uniqueId val="{00000005-3ADA-4032-AB8C-767815215732}"/>
              </c:ext>
            </c:extLst>
          </c:dPt>
          <c:dPt>
            <c:idx val="4"/>
            <c:invertIfNegative val="0"/>
            <c:bubble3D val="0"/>
            <c:extLst xmlns:c16r2="http://schemas.microsoft.com/office/drawing/2015/06/chart">
              <c:ext xmlns:c16="http://schemas.microsoft.com/office/drawing/2014/chart" uri="{C3380CC4-5D6E-409C-BE32-E72D297353CC}">
                <c16:uniqueId val="{00000007-3ADA-4032-AB8C-767815215732}"/>
              </c:ext>
            </c:extLst>
          </c:dPt>
          <c:dPt>
            <c:idx val="5"/>
            <c:invertIfNegative val="0"/>
            <c:bubble3D val="0"/>
            <c:extLst xmlns:c16r2="http://schemas.microsoft.com/office/drawing/2015/06/chart">
              <c:ext xmlns:c16="http://schemas.microsoft.com/office/drawing/2014/chart" uri="{C3380CC4-5D6E-409C-BE32-E72D297353CC}">
                <c16:uniqueId val="{00000009-3ADA-4032-AB8C-767815215732}"/>
              </c:ext>
            </c:extLst>
          </c:dPt>
          <c:dLbls>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1.4</c:v>
                </c:pt>
                <c:pt idx="1">
                  <c:v>1.72</c:v>
                </c:pt>
                <c:pt idx="2">
                  <c:v>1.05</c:v>
                </c:pt>
                <c:pt idx="3">
                  <c:v>1.22</c:v>
                </c:pt>
                <c:pt idx="4">
                  <c:v>1.75</c:v>
                </c:pt>
                <c:pt idx="5">
                  <c:v>1.11</c:v>
                </c:pt>
              </c:numCache>
            </c:numRef>
          </c:val>
          <c:extLst xmlns:c16r2="http://schemas.microsoft.com/office/drawing/2015/06/chart">
            <c:ext xmlns:c16="http://schemas.microsoft.com/office/drawing/2014/chart" uri="{C3380CC4-5D6E-409C-BE32-E72D297353CC}">
              <c16:uniqueId val="{0000000A-3ADA-4032-AB8C-767815215732}"/>
            </c:ext>
          </c:extLst>
        </c:ser>
        <c:ser>
          <c:idx val="1"/>
          <c:order val="1"/>
          <c:tx>
            <c:strRef>
              <c:f>Sheet1!$A$3</c:f>
              <c:strCache>
                <c:ptCount val="1"/>
                <c:pt idx="0">
                  <c:v>Eerder 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3ADA-4032-AB8C-767815215732}"/>
              </c:ext>
            </c:extLst>
          </c:dPt>
          <c:dPt>
            <c:idx val="2"/>
            <c:invertIfNegative val="0"/>
            <c:bubble3D val="0"/>
            <c:extLst xmlns:c16r2="http://schemas.microsoft.com/office/drawing/2015/06/chart">
              <c:ext xmlns:c16="http://schemas.microsoft.com/office/drawing/2014/chart" uri="{C3380CC4-5D6E-409C-BE32-E72D297353CC}">
                <c16:uniqueId val="{0000000E-3ADA-4032-AB8C-767815215732}"/>
              </c:ext>
            </c:extLst>
          </c:dPt>
          <c:dPt>
            <c:idx val="3"/>
            <c:invertIfNegative val="0"/>
            <c:bubble3D val="0"/>
            <c:extLst xmlns:c16r2="http://schemas.microsoft.com/office/drawing/2015/06/chart">
              <c:ext xmlns:c16="http://schemas.microsoft.com/office/drawing/2014/chart" uri="{C3380CC4-5D6E-409C-BE32-E72D297353CC}">
                <c16:uniqueId val="{00000010-3ADA-4032-AB8C-767815215732}"/>
              </c:ext>
            </c:extLst>
          </c:dPt>
          <c:dPt>
            <c:idx val="4"/>
            <c:invertIfNegative val="0"/>
            <c:bubble3D val="0"/>
            <c:extLst xmlns:c16r2="http://schemas.microsoft.com/office/drawing/2015/06/chart">
              <c:ext xmlns:c16="http://schemas.microsoft.com/office/drawing/2014/chart" uri="{C3380CC4-5D6E-409C-BE32-E72D297353CC}">
                <c16:uniqueId val="{00000012-3ADA-4032-AB8C-767815215732}"/>
              </c:ext>
            </c:extLst>
          </c:dPt>
          <c:dPt>
            <c:idx val="5"/>
            <c:invertIfNegative val="0"/>
            <c:bubble3D val="0"/>
            <c:extLst xmlns:c16r2="http://schemas.microsoft.com/office/drawing/2015/06/chart">
              <c:ext xmlns:c16="http://schemas.microsoft.com/office/drawing/2014/chart" uri="{C3380CC4-5D6E-409C-BE32-E72D297353CC}">
                <c16:uniqueId val="{00000014-3ADA-4032-AB8C-767815215732}"/>
              </c:ext>
            </c:extLst>
          </c:dPt>
          <c:dLbls>
            <c:dLbl>
              <c:idx val="0"/>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3ADA-4032-AB8C-767815215732}"/>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3ADA-4032-AB8C-767815215732}"/>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3ADA-4032-AB8C-767815215732}"/>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3ADA-4032-AB8C-767815215732}"/>
                </c:ext>
              </c:extLst>
            </c:dLbl>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2.3</c:v>
                </c:pt>
                <c:pt idx="1">
                  <c:v>2.67</c:v>
                </c:pt>
                <c:pt idx="2">
                  <c:v>1.89</c:v>
                </c:pt>
                <c:pt idx="3">
                  <c:v>1.22</c:v>
                </c:pt>
                <c:pt idx="4">
                  <c:v>3.99</c:v>
                </c:pt>
                <c:pt idx="5">
                  <c:v>1.11</c:v>
                </c:pt>
              </c:numCache>
            </c:numRef>
          </c:val>
          <c:extLst xmlns:c16r2="http://schemas.microsoft.com/office/drawing/2015/06/chart">
            <c:ext xmlns:c16="http://schemas.microsoft.com/office/drawing/2014/chart" uri="{C3380CC4-5D6E-409C-BE32-E72D297353CC}">
              <c16:uniqueId val="{00000016-3ADA-4032-AB8C-767815215732}"/>
            </c:ext>
          </c:extLst>
        </c:ser>
        <c:ser>
          <c:idx val="2"/>
          <c:order val="2"/>
          <c:tx>
            <c:strRef>
              <c:f>Sheet1!$A$4</c:f>
              <c:strCache>
                <c:ptCount val="1"/>
                <c:pt idx="0">
                  <c:v>Noch akkoord, noch niet akkoord</c:v>
                </c:pt>
              </c:strCache>
            </c:strRef>
          </c:tx>
          <c:spPr>
            <a:solidFill>
              <a:schemeClr val="accent2"/>
            </a:solidFill>
          </c:spPr>
          <c:invertIfNegative val="0"/>
          <c:dPt>
            <c:idx val="1"/>
            <c:invertIfNegative val="0"/>
            <c:bubble3D val="0"/>
            <c:extLst xmlns:c16r2="http://schemas.microsoft.com/office/drawing/2015/06/chart">
              <c:ext xmlns:c16="http://schemas.microsoft.com/office/drawing/2014/chart" uri="{C3380CC4-5D6E-409C-BE32-E72D297353CC}">
                <c16:uniqueId val="{00000018-3ADA-4032-AB8C-767815215732}"/>
              </c:ext>
            </c:extLst>
          </c:dPt>
          <c:dPt>
            <c:idx val="2"/>
            <c:invertIfNegative val="0"/>
            <c:bubble3D val="0"/>
            <c:extLst xmlns:c16r2="http://schemas.microsoft.com/office/drawing/2015/06/chart">
              <c:ext xmlns:c16="http://schemas.microsoft.com/office/drawing/2014/chart" uri="{C3380CC4-5D6E-409C-BE32-E72D297353CC}">
                <c16:uniqueId val="{0000001A-3ADA-4032-AB8C-767815215732}"/>
              </c:ext>
            </c:extLst>
          </c:dPt>
          <c:dPt>
            <c:idx val="3"/>
            <c:invertIfNegative val="0"/>
            <c:bubble3D val="0"/>
            <c:extLst xmlns:c16r2="http://schemas.microsoft.com/office/drawing/2015/06/chart">
              <c:ext xmlns:c16="http://schemas.microsoft.com/office/drawing/2014/chart" uri="{C3380CC4-5D6E-409C-BE32-E72D297353CC}">
                <c16:uniqueId val="{0000001C-3ADA-4032-AB8C-767815215732}"/>
              </c:ext>
            </c:extLst>
          </c:dPt>
          <c:dPt>
            <c:idx val="4"/>
            <c:invertIfNegative val="0"/>
            <c:bubble3D val="0"/>
            <c:extLst xmlns:c16r2="http://schemas.microsoft.com/office/drawing/2015/06/chart">
              <c:ext xmlns:c16="http://schemas.microsoft.com/office/drawing/2014/chart" uri="{C3380CC4-5D6E-409C-BE32-E72D297353CC}">
                <c16:uniqueId val="{0000001E-3ADA-4032-AB8C-767815215732}"/>
              </c:ext>
            </c:extLst>
          </c:dPt>
          <c:dPt>
            <c:idx val="5"/>
            <c:invertIfNegative val="0"/>
            <c:bubble3D val="0"/>
            <c:extLst xmlns:c16r2="http://schemas.microsoft.com/office/drawing/2015/06/chart">
              <c:ext xmlns:c16="http://schemas.microsoft.com/office/drawing/2014/chart" uri="{C3380CC4-5D6E-409C-BE32-E72D297353CC}">
                <c16:uniqueId val="{00000020-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13.0</c:v>
                </c:pt>
                <c:pt idx="1">
                  <c:v>14.69</c:v>
                </c:pt>
                <c:pt idx="2">
                  <c:v>11.13</c:v>
                </c:pt>
                <c:pt idx="3">
                  <c:v>14.02</c:v>
                </c:pt>
                <c:pt idx="4">
                  <c:v>13.72</c:v>
                </c:pt>
                <c:pt idx="5">
                  <c:v>10.7</c:v>
                </c:pt>
              </c:numCache>
            </c:numRef>
          </c:val>
          <c:extLst xmlns:c16r2="http://schemas.microsoft.com/office/drawing/2015/06/chart">
            <c:ext xmlns:c16="http://schemas.microsoft.com/office/drawing/2014/chart" uri="{C3380CC4-5D6E-409C-BE32-E72D297353CC}">
              <c16:uniqueId val="{00000021-3ADA-4032-AB8C-767815215732}"/>
            </c:ext>
          </c:extLst>
        </c:ser>
        <c:ser>
          <c:idx val="3"/>
          <c:order val="3"/>
          <c:tx>
            <c:strRef>
              <c:f>Sheet1!$A$5</c:f>
              <c:strCache>
                <c:ptCount val="1"/>
                <c:pt idx="0">
                  <c:v>Eerder akkoord</c:v>
                </c:pt>
              </c:strCache>
            </c:strRef>
          </c:tx>
          <c:spPr>
            <a:solidFill>
              <a:srgbClr val="439F9D"/>
            </a:solidFill>
          </c:spPr>
          <c:invertIfNegative val="0"/>
          <c:dPt>
            <c:idx val="1"/>
            <c:invertIfNegative val="0"/>
            <c:bubble3D val="0"/>
            <c:extLst xmlns:c16r2="http://schemas.microsoft.com/office/drawing/2015/06/chart">
              <c:ext xmlns:c16="http://schemas.microsoft.com/office/drawing/2014/chart" uri="{C3380CC4-5D6E-409C-BE32-E72D297353CC}">
                <c16:uniqueId val="{00000023-3ADA-4032-AB8C-767815215732}"/>
              </c:ext>
            </c:extLst>
          </c:dPt>
          <c:dPt>
            <c:idx val="2"/>
            <c:invertIfNegative val="0"/>
            <c:bubble3D val="0"/>
            <c:extLst xmlns:c16r2="http://schemas.microsoft.com/office/drawing/2015/06/chart">
              <c:ext xmlns:c16="http://schemas.microsoft.com/office/drawing/2014/chart" uri="{C3380CC4-5D6E-409C-BE32-E72D297353CC}">
                <c16:uniqueId val="{00000025-3ADA-4032-AB8C-767815215732}"/>
              </c:ext>
            </c:extLst>
          </c:dPt>
          <c:dPt>
            <c:idx val="3"/>
            <c:invertIfNegative val="0"/>
            <c:bubble3D val="0"/>
            <c:extLst xmlns:c16r2="http://schemas.microsoft.com/office/drawing/2015/06/chart">
              <c:ext xmlns:c16="http://schemas.microsoft.com/office/drawing/2014/chart" uri="{C3380CC4-5D6E-409C-BE32-E72D297353CC}">
                <c16:uniqueId val="{00000027-3ADA-4032-AB8C-767815215732}"/>
              </c:ext>
            </c:extLst>
          </c:dPt>
          <c:dPt>
            <c:idx val="4"/>
            <c:invertIfNegative val="0"/>
            <c:bubble3D val="0"/>
            <c:extLst xmlns:c16r2="http://schemas.microsoft.com/office/drawing/2015/06/chart">
              <c:ext xmlns:c16="http://schemas.microsoft.com/office/drawing/2014/chart" uri="{C3380CC4-5D6E-409C-BE32-E72D297353CC}">
                <c16:uniqueId val="{00000029-3ADA-4032-AB8C-767815215732}"/>
              </c:ext>
            </c:extLst>
          </c:dPt>
          <c:dPt>
            <c:idx val="5"/>
            <c:invertIfNegative val="0"/>
            <c:bubble3D val="0"/>
            <c:extLst xmlns:c16r2="http://schemas.microsoft.com/office/drawing/2015/06/chart">
              <c:ext xmlns:c16="http://schemas.microsoft.com/office/drawing/2014/chart" uri="{C3380CC4-5D6E-409C-BE32-E72D297353CC}">
                <c16:uniqueId val="{0000002B-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30.3</c:v>
                </c:pt>
                <c:pt idx="1">
                  <c:v>30.73</c:v>
                </c:pt>
                <c:pt idx="2">
                  <c:v>29.83</c:v>
                </c:pt>
                <c:pt idx="3">
                  <c:v>32.93</c:v>
                </c:pt>
                <c:pt idx="4">
                  <c:v>26.18</c:v>
                </c:pt>
                <c:pt idx="5">
                  <c:v>33.21</c:v>
                </c:pt>
              </c:numCache>
            </c:numRef>
          </c:val>
          <c:extLst xmlns:c16r2="http://schemas.microsoft.com/office/drawing/2015/06/chart">
            <c:ext xmlns:c16="http://schemas.microsoft.com/office/drawing/2014/chart" uri="{C3380CC4-5D6E-409C-BE32-E72D297353CC}">
              <c16:uniqueId val="{0000002C-3ADA-4032-AB8C-767815215732}"/>
            </c:ext>
          </c:extLst>
        </c:ser>
        <c:ser>
          <c:idx val="4"/>
          <c:order val="4"/>
          <c:tx>
            <c:strRef>
              <c:f>Sheet1!$A$6</c:f>
              <c:strCache>
                <c:ptCount val="1"/>
                <c:pt idx="0">
                  <c:v>Helemaal akkoord</c:v>
                </c:pt>
              </c:strCache>
            </c:strRef>
          </c:tx>
          <c:spPr>
            <a:solidFill>
              <a:schemeClr val="accent6"/>
            </a:solidFill>
          </c:spPr>
          <c:invertIfNegative val="0"/>
          <c:dPt>
            <c:idx val="1"/>
            <c:invertIfNegative val="0"/>
            <c:bubble3D val="0"/>
            <c:extLst xmlns:c16r2="http://schemas.microsoft.com/office/drawing/2015/06/chart">
              <c:ext xmlns:c16="http://schemas.microsoft.com/office/drawing/2014/chart" uri="{C3380CC4-5D6E-409C-BE32-E72D297353CC}">
                <c16:uniqueId val="{0000002E-3ADA-4032-AB8C-767815215732}"/>
              </c:ext>
            </c:extLst>
          </c:dPt>
          <c:dPt>
            <c:idx val="2"/>
            <c:invertIfNegative val="0"/>
            <c:bubble3D val="0"/>
            <c:extLst xmlns:c16r2="http://schemas.microsoft.com/office/drawing/2015/06/chart">
              <c:ext xmlns:c16="http://schemas.microsoft.com/office/drawing/2014/chart" uri="{C3380CC4-5D6E-409C-BE32-E72D297353CC}">
                <c16:uniqueId val="{00000030-3ADA-4032-AB8C-767815215732}"/>
              </c:ext>
            </c:extLst>
          </c:dPt>
          <c:dPt>
            <c:idx val="3"/>
            <c:invertIfNegative val="0"/>
            <c:bubble3D val="0"/>
            <c:extLst xmlns:c16r2="http://schemas.microsoft.com/office/drawing/2015/06/chart">
              <c:ext xmlns:c16="http://schemas.microsoft.com/office/drawing/2014/chart" uri="{C3380CC4-5D6E-409C-BE32-E72D297353CC}">
                <c16:uniqueId val="{00000032-3ADA-4032-AB8C-767815215732}"/>
              </c:ext>
            </c:extLst>
          </c:dPt>
          <c:dPt>
            <c:idx val="4"/>
            <c:invertIfNegative val="0"/>
            <c:bubble3D val="0"/>
            <c:extLst xmlns:c16r2="http://schemas.microsoft.com/office/drawing/2015/06/chart">
              <c:ext xmlns:c16="http://schemas.microsoft.com/office/drawing/2014/chart" uri="{C3380CC4-5D6E-409C-BE32-E72D297353CC}">
                <c16:uniqueId val="{00000034-3ADA-4032-AB8C-767815215732}"/>
              </c:ext>
            </c:extLst>
          </c:dPt>
          <c:dPt>
            <c:idx val="5"/>
            <c:invertIfNegative val="0"/>
            <c:bubble3D val="0"/>
            <c:extLst xmlns:c16r2="http://schemas.microsoft.com/office/drawing/2015/06/chart">
              <c:ext xmlns:c16="http://schemas.microsoft.com/office/drawing/2014/chart" uri="{C3380CC4-5D6E-409C-BE32-E72D297353CC}">
                <c16:uniqueId val="{00000036-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53.0</c:v>
                </c:pt>
                <c:pt idx="1">
                  <c:v>50.19</c:v>
                </c:pt>
                <c:pt idx="2">
                  <c:v>56.09</c:v>
                </c:pt>
                <c:pt idx="3">
                  <c:v>50.61</c:v>
                </c:pt>
                <c:pt idx="4">
                  <c:v>54.36</c:v>
                </c:pt>
                <c:pt idx="5">
                  <c:v>53.87</c:v>
                </c:pt>
              </c:numCache>
            </c:numRef>
          </c:val>
          <c:extLst xmlns:c16r2="http://schemas.microsoft.com/office/drawing/2015/06/chart">
            <c:ext xmlns:c16="http://schemas.microsoft.com/office/drawing/2014/chart" uri="{C3380CC4-5D6E-409C-BE32-E72D297353CC}">
              <c16:uniqueId val="{00000037-3ADA-4032-AB8C-767815215732}"/>
            </c:ext>
          </c:extLst>
        </c:ser>
        <c:dLbls>
          <c:dLblPos val="ctr"/>
          <c:showLegendKey val="0"/>
          <c:showVal val="1"/>
          <c:showCatName val="0"/>
          <c:showSerName val="0"/>
          <c:showPercent val="0"/>
          <c:showBubbleSize val="0"/>
        </c:dLbls>
        <c:gapWidth val="60"/>
        <c:overlap val="100"/>
        <c:axId val="-2132197800"/>
        <c:axId val="-2126437816"/>
      </c:barChart>
      <c:catAx>
        <c:axId val="-2132197800"/>
        <c:scaling>
          <c:orientation val="minMax"/>
        </c:scaling>
        <c:delete val="1"/>
        <c:axPos val="b"/>
        <c:numFmt formatCode="0\%" sourceLinked="0"/>
        <c:majorTickMark val="out"/>
        <c:minorTickMark val="none"/>
        <c:tickLblPos val="nextTo"/>
        <c:crossAx val="-2126437816"/>
        <c:crosses val="autoZero"/>
        <c:auto val="1"/>
        <c:lblAlgn val="ctr"/>
        <c:lblOffset val="100"/>
        <c:noMultiLvlLbl val="0"/>
      </c:catAx>
      <c:valAx>
        <c:axId val="-2126437816"/>
        <c:scaling>
          <c:orientation val="minMax"/>
          <c:max val="100.0"/>
          <c:min val="0.0"/>
        </c:scaling>
        <c:delete val="1"/>
        <c:axPos val="l"/>
        <c:numFmt formatCode="0\%" sourceLinked="1"/>
        <c:majorTickMark val="out"/>
        <c:minorTickMark val="none"/>
        <c:tickLblPos val="nextTo"/>
        <c:crossAx val="-2132197800"/>
        <c:crosses val="autoZero"/>
        <c:crossBetween val="between"/>
      </c:valAx>
    </c:plotArea>
    <c:legend>
      <c:legendPos val="r"/>
      <c:layout>
        <c:manualLayout>
          <c:xMode val="edge"/>
          <c:yMode val="edge"/>
          <c:x val="0.757862615740741"/>
          <c:y val="0.240259216823186"/>
          <c:w val="0.242137384259259"/>
          <c:h val="0.496153816847008"/>
        </c:manualLayout>
      </c:layout>
      <c:overlay val="0"/>
      <c:txPr>
        <a:bodyPr/>
        <a:lstStyle/>
        <a:p>
          <a:pPr>
            <a:defRPr sz="105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98917469296349"/>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3ADA-4032-AB8C-767815215732}"/>
              </c:ext>
            </c:extLst>
          </c:dPt>
          <c:dPt>
            <c:idx val="2"/>
            <c:invertIfNegative val="0"/>
            <c:bubble3D val="0"/>
            <c:extLst xmlns:c16r2="http://schemas.microsoft.com/office/drawing/2015/06/chart">
              <c:ext xmlns:c16="http://schemas.microsoft.com/office/drawing/2014/chart" uri="{C3380CC4-5D6E-409C-BE32-E72D297353CC}">
                <c16:uniqueId val="{00000003-3ADA-4032-AB8C-767815215732}"/>
              </c:ext>
            </c:extLst>
          </c:dPt>
          <c:dPt>
            <c:idx val="3"/>
            <c:invertIfNegative val="0"/>
            <c:bubble3D val="0"/>
            <c:extLst xmlns:c16r2="http://schemas.microsoft.com/office/drawing/2015/06/chart">
              <c:ext xmlns:c16="http://schemas.microsoft.com/office/drawing/2014/chart" uri="{C3380CC4-5D6E-409C-BE32-E72D297353CC}">
                <c16:uniqueId val="{00000005-3ADA-4032-AB8C-767815215732}"/>
              </c:ext>
            </c:extLst>
          </c:dPt>
          <c:dPt>
            <c:idx val="4"/>
            <c:invertIfNegative val="0"/>
            <c:bubble3D val="0"/>
            <c:extLst xmlns:c16r2="http://schemas.microsoft.com/office/drawing/2015/06/chart">
              <c:ext xmlns:c16="http://schemas.microsoft.com/office/drawing/2014/chart" uri="{C3380CC4-5D6E-409C-BE32-E72D297353CC}">
                <c16:uniqueId val="{00000007-3ADA-4032-AB8C-767815215732}"/>
              </c:ext>
            </c:extLst>
          </c:dPt>
          <c:dPt>
            <c:idx val="5"/>
            <c:invertIfNegative val="0"/>
            <c:bubble3D val="0"/>
            <c:extLst xmlns:c16r2="http://schemas.microsoft.com/office/drawing/2015/06/chart">
              <c:ext xmlns:c16="http://schemas.microsoft.com/office/drawing/2014/chart" uri="{C3380CC4-5D6E-409C-BE32-E72D297353CC}">
                <c16:uniqueId val="{00000009-3ADA-4032-AB8C-767815215732}"/>
              </c:ext>
            </c:extLst>
          </c:dPt>
          <c:dLbls>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1.0</c:v>
                </c:pt>
                <c:pt idx="1">
                  <c:v>2.0</c:v>
                </c:pt>
                <c:pt idx="2">
                  <c:v>0.0</c:v>
                </c:pt>
              </c:numCache>
            </c:numRef>
          </c:val>
          <c:extLst xmlns:c16r2="http://schemas.microsoft.com/office/drawing/2015/06/chart">
            <c:ext xmlns:c16="http://schemas.microsoft.com/office/drawing/2014/chart" uri="{C3380CC4-5D6E-409C-BE32-E72D297353CC}">
              <c16:uniqueId val="{0000000A-3ADA-4032-AB8C-767815215732}"/>
            </c:ext>
          </c:extLst>
        </c:ser>
        <c:ser>
          <c:idx val="1"/>
          <c:order val="1"/>
          <c:tx>
            <c:strRef>
              <c:f>Sheet1!$A$3</c:f>
              <c:strCache>
                <c:ptCount val="1"/>
                <c:pt idx="0">
                  <c:v>Eerder 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3ADA-4032-AB8C-767815215732}"/>
              </c:ext>
            </c:extLst>
          </c:dPt>
          <c:dPt>
            <c:idx val="2"/>
            <c:invertIfNegative val="0"/>
            <c:bubble3D val="0"/>
            <c:extLst xmlns:c16r2="http://schemas.microsoft.com/office/drawing/2015/06/chart">
              <c:ext xmlns:c16="http://schemas.microsoft.com/office/drawing/2014/chart" uri="{C3380CC4-5D6E-409C-BE32-E72D297353CC}">
                <c16:uniqueId val="{0000000E-3ADA-4032-AB8C-767815215732}"/>
              </c:ext>
            </c:extLst>
          </c:dPt>
          <c:dPt>
            <c:idx val="3"/>
            <c:invertIfNegative val="0"/>
            <c:bubble3D val="0"/>
            <c:extLst xmlns:c16r2="http://schemas.microsoft.com/office/drawing/2015/06/chart">
              <c:ext xmlns:c16="http://schemas.microsoft.com/office/drawing/2014/chart" uri="{C3380CC4-5D6E-409C-BE32-E72D297353CC}">
                <c16:uniqueId val="{00000010-3ADA-4032-AB8C-767815215732}"/>
              </c:ext>
            </c:extLst>
          </c:dPt>
          <c:dPt>
            <c:idx val="4"/>
            <c:invertIfNegative val="0"/>
            <c:bubble3D val="0"/>
            <c:extLst xmlns:c16r2="http://schemas.microsoft.com/office/drawing/2015/06/chart">
              <c:ext xmlns:c16="http://schemas.microsoft.com/office/drawing/2014/chart" uri="{C3380CC4-5D6E-409C-BE32-E72D297353CC}">
                <c16:uniqueId val="{00000012-3ADA-4032-AB8C-767815215732}"/>
              </c:ext>
            </c:extLst>
          </c:dPt>
          <c:dPt>
            <c:idx val="5"/>
            <c:invertIfNegative val="0"/>
            <c:bubble3D val="0"/>
            <c:extLst xmlns:c16r2="http://schemas.microsoft.com/office/drawing/2015/06/chart">
              <c:ext xmlns:c16="http://schemas.microsoft.com/office/drawing/2014/chart" uri="{C3380CC4-5D6E-409C-BE32-E72D297353CC}">
                <c16:uniqueId val="{00000014-3ADA-4032-AB8C-767815215732}"/>
              </c:ext>
            </c:extLst>
          </c:dPt>
          <c:dLbls>
            <c:dLbl>
              <c:idx val="0"/>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3ADA-4032-AB8C-767815215732}"/>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3ADA-4032-AB8C-767815215732}"/>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3ADA-4032-AB8C-767815215732}"/>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3ADA-4032-AB8C-767815215732}"/>
                </c:ext>
              </c:extLst>
            </c:dLbl>
            <c:numFmt formatCode="#,##0" sourceLinked="0"/>
            <c:spPr>
              <a:noFill/>
              <a:ln>
                <a:noFill/>
              </a:ln>
              <a:effectLst/>
            </c:spPr>
            <c:txPr>
              <a:bodyPr/>
              <a:lstStyle/>
              <a:p>
                <a:pPr>
                  <a:defRPr sz="12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2.0</c:v>
                </c:pt>
                <c:pt idx="1">
                  <c:v>3.0</c:v>
                </c:pt>
                <c:pt idx="2">
                  <c:v>1.0</c:v>
                </c:pt>
              </c:numCache>
            </c:numRef>
          </c:val>
          <c:extLst xmlns:c16r2="http://schemas.microsoft.com/office/drawing/2015/06/chart">
            <c:ext xmlns:c16="http://schemas.microsoft.com/office/drawing/2014/chart" uri="{C3380CC4-5D6E-409C-BE32-E72D297353CC}">
              <c16:uniqueId val="{00000016-3ADA-4032-AB8C-767815215732}"/>
            </c:ext>
          </c:extLst>
        </c:ser>
        <c:ser>
          <c:idx val="2"/>
          <c:order val="2"/>
          <c:tx>
            <c:strRef>
              <c:f>Sheet1!$A$4</c:f>
              <c:strCache>
                <c:ptCount val="1"/>
                <c:pt idx="0">
                  <c:v>Noch akkoord, noch niet akkoord</c:v>
                </c:pt>
              </c:strCache>
            </c:strRef>
          </c:tx>
          <c:spPr>
            <a:solidFill>
              <a:schemeClr val="accent2"/>
            </a:solidFill>
          </c:spPr>
          <c:invertIfNegative val="0"/>
          <c:dPt>
            <c:idx val="1"/>
            <c:invertIfNegative val="0"/>
            <c:bubble3D val="0"/>
            <c:extLst xmlns:c16r2="http://schemas.microsoft.com/office/drawing/2015/06/chart">
              <c:ext xmlns:c16="http://schemas.microsoft.com/office/drawing/2014/chart" uri="{C3380CC4-5D6E-409C-BE32-E72D297353CC}">
                <c16:uniqueId val="{00000018-3ADA-4032-AB8C-767815215732}"/>
              </c:ext>
            </c:extLst>
          </c:dPt>
          <c:dPt>
            <c:idx val="2"/>
            <c:invertIfNegative val="0"/>
            <c:bubble3D val="0"/>
            <c:extLst xmlns:c16r2="http://schemas.microsoft.com/office/drawing/2015/06/chart">
              <c:ext xmlns:c16="http://schemas.microsoft.com/office/drawing/2014/chart" uri="{C3380CC4-5D6E-409C-BE32-E72D297353CC}">
                <c16:uniqueId val="{0000001A-3ADA-4032-AB8C-767815215732}"/>
              </c:ext>
            </c:extLst>
          </c:dPt>
          <c:dPt>
            <c:idx val="3"/>
            <c:invertIfNegative val="0"/>
            <c:bubble3D val="0"/>
            <c:extLst xmlns:c16r2="http://schemas.microsoft.com/office/drawing/2015/06/chart">
              <c:ext xmlns:c16="http://schemas.microsoft.com/office/drawing/2014/chart" uri="{C3380CC4-5D6E-409C-BE32-E72D297353CC}">
                <c16:uniqueId val="{0000001C-3ADA-4032-AB8C-767815215732}"/>
              </c:ext>
            </c:extLst>
          </c:dPt>
          <c:dPt>
            <c:idx val="4"/>
            <c:invertIfNegative val="0"/>
            <c:bubble3D val="0"/>
            <c:extLst xmlns:c16r2="http://schemas.microsoft.com/office/drawing/2015/06/chart">
              <c:ext xmlns:c16="http://schemas.microsoft.com/office/drawing/2014/chart" uri="{C3380CC4-5D6E-409C-BE32-E72D297353CC}">
                <c16:uniqueId val="{0000001E-3ADA-4032-AB8C-767815215732}"/>
              </c:ext>
            </c:extLst>
          </c:dPt>
          <c:dPt>
            <c:idx val="5"/>
            <c:invertIfNegative val="0"/>
            <c:bubble3D val="0"/>
            <c:extLst xmlns:c16r2="http://schemas.microsoft.com/office/drawing/2015/06/chart">
              <c:ext xmlns:c16="http://schemas.microsoft.com/office/drawing/2014/chart" uri="{C3380CC4-5D6E-409C-BE32-E72D297353CC}">
                <c16:uniqueId val="{00000020-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13.0</c:v>
                </c:pt>
                <c:pt idx="1">
                  <c:v>12.0</c:v>
                </c:pt>
                <c:pt idx="2">
                  <c:v>16.0</c:v>
                </c:pt>
              </c:numCache>
            </c:numRef>
          </c:val>
          <c:extLst xmlns:c16r2="http://schemas.microsoft.com/office/drawing/2015/06/chart">
            <c:ext xmlns:c16="http://schemas.microsoft.com/office/drawing/2014/chart" uri="{C3380CC4-5D6E-409C-BE32-E72D297353CC}">
              <c16:uniqueId val="{00000021-3ADA-4032-AB8C-767815215732}"/>
            </c:ext>
          </c:extLst>
        </c:ser>
        <c:ser>
          <c:idx val="3"/>
          <c:order val="3"/>
          <c:tx>
            <c:strRef>
              <c:f>Sheet1!$A$5</c:f>
              <c:strCache>
                <c:ptCount val="1"/>
                <c:pt idx="0">
                  <c:v>Eerder akkoord</c:v>
                </c:pt>
              </c:strCache>
            </c:strRef>
          </c:tx>
          <c:spPr>
            <a:solidFill>
              <a:srgbClr val="439F9D"/>
            </a:solidFill>
          </c:spPr>
          <c:invertIfNegative val="0"/>
          <c:dPt>
            <c:idx val="1"/>
            <c:invertIfNegative val="0"/>
            <c:bubble3D val="0"/>
            <c:extLst xmlns:c16r2="http://schemas.microsoft.com/office/drawing/2015/06/chart">
              <c:ext xmlns:c16="http://schemas.microsoft.com/office/drawing/2014/chart" uri="{C3380CC4-5D6E-409C-BE32-E72D297353CC}">
                <c16:uniqueId val="{00000023-3ADA-4032-AB8C-767815215732}"/>
              </c:ext>
            </c:extLst>
          </c:dPt>
          <c:dPt>
            <c:idx val="2"/>
            <c:invertIfNegative val="0"/>
            <c:bubble3D val="0"/>
            <c:extLst xmlns:c16r2="http://schemas.microsoft.com/office/drawing/2015/06/chart">
              <c:ext xmlns:c16="http://schemas.microsoft.com/office/drawing/2014/chart" uri="{C3380CC4-5D6E-409C-BE32-E72D297353CC}">
                <c16:uniqueId val="{00000025-3ADA-4032-AB8C-767815215732}"/>
              </c:ext>
            </c:extLst>
          </c:dPt>
          <c:dPt>
            <c:idx val="3"/>
            <c:invertIfNegative val="0"/>
            <c:bubble3D val="0"/>
            <c:extLst xmlns:c16r2="http://schemas.microsoft.com/office/drawing/2015/06/chart">
              <c:ext xmlns:c16="http://schemas.microsoft.com/office/drawing/2014/chart" uri="{C3380CC4-5D6E-409C-BE32-E72D297353CC}">
                <c16:uniqueId val="{00000027-3ADA-4032-AB8C-767815215732}"/>
              </c:ext>
            </c:extLst>
          </c:dPt>
          <c:dPt>
            <c:idx val="4"/>
            <c:invertIfNegative val="0"/>
            <c:bubble3D val="0"/>
            <c:extLst xmlns:c16r2="http://schemas.microsoft.com/office/drawing/2015/06/chart">
              <c:ext xmlns:c16="http://schemas.microsoft.com/office/drawing/2014/chart" uri="{C3380CC4-5D6E-409C-BE32-E72D297353CC}">
                <c16:uniqueId val="{00000029-3ADA-4032-AB8C-767815215732}"/>
              </c:ext>
            </c:extLst>
          </c:dPt>
          <c:dPt>
            <c:idx val="5"/>
            <c:invertIfNegative val="0"/>
            <c:bubble3D val="0"/>
            <c:extLst xmlns:c16r2="http://schemas.microsoft.com/office/drawing/2015/06/chart">
              <c:ext xmlns:c16="http://schemas.microsoft.com/office/drawing/2014/chart" uri="{C3380CC4-5D6E-409C-BE32-E72D297353CC}">
                <c16:uniqueId val="{0000002B-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30.0</c:v>
                </c:pt>
                <c:pt idx="1">
                  <c:v>30.0</c:v>
                </c:pt>
                <c:pt idx="2">
                  <c:v>30.0</c:v>
                </c:pt>
              </c:numCache>
            </c:numRef>
          </c:val>
          <c:extLst xmlns:c16r2="http://schemas.microsoft.com/office/drawing/2015/06/chart">
            <c:ext xmlns:c16="http://schemas.microsoft.com/office/drawing/2014/chart" uri="{C3380CC4-5D6E-409C-BE32-E72D297353CC}">
              <c16:uniqueId val="{0000002C-3ADA-4032-AB8C-767815215732}"/>
            </c:ext>
          </c:extLst>
        </c:ser>
        <c:ser>
          <c:idx val="4"/>
          <c:order val="4"/>
          <c:tx>
            <c:strRef>
              <c:f>Sheet1!$A$6</c:f>
              <c:strCache>
                <c:ptCount val="1"/>
                <c:pt idx="0">
                  <c:v>Helemaal akkoord</c:v>
                </c:pt>
              </c:strCache>
            </c:strRef>
          </c:tx>
          <c:spPr>
            <a:solidFill>
              <a:schemeClr val="accent6"/>
            </a:solidFill>
          </c:spPr>
          <c:invertIfNegative val="0"/>
          <c:dPt>
            <c:idx val="1"/>
            <c:invertIfNegative val="0"/>
            <c:bubble3D val="0"/>
            <c:extLst xmlns:c16r2="http://schemas.microsoft.com/office/drawing/2015/06/chart">
              <c:ext xmlns:c16="http://schemas.microsoft.com/office/drawing/2014/chart" uri="{C3380CC4-5D6E-409C-BE32-E72D297353CC}">
                <c16:uniqueId val="{0000002E-3ADA-4032-AB8C-767815215732}"/>
              </c:ext>
            </c:extLst>
          </c:dPt>
          <c:dPt>
            <c:idx val="2"/>
            <c:invertIfNegative val="0"/>
            <c:bubble3D val="0"/>
            <c:extLst xmlns:c16r2="http://schemas.microsoft.com/office/drawing/2015/06/chart">
              <c:ext xmlns:c16="http://schemas.microsoft.com/office/drawing/2014/chart" uri="{C3380CC4-5D6E-409C-BE32-E72D297353CC}">
                <c16:uniqueId val="{00000030-3ADA-4032-AB8C-767815215732}"/>
              </c:ext>
            </c:extLst>
          </c:dPt>
          <c:dPt>
            <c:idx val="3"/>
            <c:invertIfNegative val="0"/>
            <c:bubble3D val="0"/>
            <c:extLst xmlns:c16r2="http://schemas.microsoft.com/office/drawing/2015/06/chart">
              <c:ext xmlns:c16="http://schemas.microsoft.com/office/drawing/2014/chart" uri="{C3380CC4-5D6E-409C-BE32-E72D297353CC}">
                <c16:uniqueId val="{00000032-3ADA-4032-AB8C-767815215732}"/>
              </c:ext>
            </c:extLst>
          </c:dPt>
          <c:dPt>
            <c:idx val="4"/>
            <c:invertIfNegative val="0"/>
            <c:bubble3D val="0"/>
            <c:extLst xmlns:c16r2="http://schemas.microsoft.com/office/drawing/2015/06/chart">
              <c:ext xmlns:c16="http://schemas.microsoft.com/office/drawing/2014/chart" uri="{C3380CC4-5D6E-409C-BE32-E72D297353CC}">
                <c16:uniqueId val="{00000034-3ADA-4032-AB8C-767815215732}"/>
              </c:ext>
            </c:extLst>
          </c:dPt>
          <c:dPt>
            <c:idx val="5"/>
            <c:invertIfNegative val="0"/>
            <c:bubble3D val="0"/>
            <c:extLst xmlns:c16r2="http://schemas.microsoft.com/office/drawing/2015/06/chart">
              <c:ext xmlns:c16="http://schemas.microsoft.com/office/drawing/2014/chart" uri="{C3380CC4-5D6E-409C-BE32-E72D297353CC}">
                <c16:uniqueId val="{00000036-3ADA-4032-AB8C-767815215732}"/>
              </c:ext>
            </c:extLst>
          </c:dPt>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53.0</c:v>
                </c:pt>
                <c:pt idx="1">
                  <c:v>53.0</c:v>
                </c:pt>
                <c:pt idx="2">
                  <c:v>53.0</c:v>
                </c:pt>
              </c:numCache>
            </c:numRef>
          </c:val>
          <c:extLst xmlns:c16r2="http://schemas.microsoft.com/office/drawing/2015/06/chart">
            <c:ext xmlns:c16="http://schemas.microsoft.com/office/drawing/2014/chart" uri="{C3380CC4-5D6E-409C-BE32-E72D297353CC}">
              <c16:uniqueId val="{00000037-3ADA-4032-AB8C-767815215732}"/>
            </c:ext>
          </c:extLst>
        </c:ser>
        <c:dLbls>
          <c:dLblPos val="ctr"/>
          <c:showLegendKey val="0"/>
          <c:showVal val="1"/>
          <c:showCatName val="0"/>
          <c:showSerName val="0"/>
          <c:showPercent val="0"/>
          <c:showBubbleSize val="0"/>
        </c:dLbls>
        <c:gapWidth val="60"/>
        <c:overlap val="100"/>
        <c:axId val="-2122052392"/>
        <c:axId val="-2122049416"/>
      </c:barChart>
      <c:catAx>
        <c:axId val="-2122052392"/>
        <c:scaling>
          <c:orientation val="minMax"/>
        </c:scaling>
        <c:delete val="1"/>
        <c:axPos val="b"/>
        <c:numFmt formatCode="0\%" sourceLinked="0"/>
        <c:majorTickMark val="out"/>
        <c:minorTickMark val="none"/>
        <c:tickLblPos val="nextTo"/>
        <c:crossAx val="-2122049416"/>
        <c:crosses val="autoZero"/>
        <c:auto val="1"/>
        <c:lblAlgn val="ctr"/>
        <c:lblOffset val="100"/>
        <c:noMultiLvlLbl val="0"/>
      </c:catAx>
      <c:valAx>
        <c:axId val="-2122049416"/>
        <c:scaling>
          <c:orientation val="minMax"/>
          <c:max val="100.0"/>
          <c:min val="0.0"/>
        </c:scaling>
        <c:delete val="1"/>
        <c:axPos val="l"/>
        <c:numFmt formatCode="0\%" sourceLinked="1"/>
        <c:majorTickMark val="out"/>
        <c:minorTickMark val="none"/>
        <c:tickLblPos val="nextTo"/>
        <c:crossAx val="-2122052392"/>
        <c:crosses val="autoZero"/>
        <c:crossBetween val="between"/>
      </c:valAx>
    </c:plotArea>
    <c:legend>
      <c:legendPos val="r"/>
      <c:layout>
        <c:manualLayout>
          <c:xMode val="edge"/>
          <c:yMode val="edge"/>
          <c:x val="0.536204674756809"/>
          <c:y val="0.198240071754252"/>
          <c:w val="0.242137384259259"/>
          <c:h val="0.496153816847008"/>
        </c:manualLayout>
      </c:layout>
      <c:overlay val="0"/>
      <c:txPr>
        <a:bodyPr/>
        <a:lstStyle/>
        <a:p>
          <a:pPr>
            <a:defRPr sz="1050">
              <a:solidFill>
                <a:schemeClr val="tx1">
                  <a:lumMod val="75000"/>
                  <a:lumOff val="25000"/>
                </a:schemeClr>
              </a:solidFill>
            </a:defRPr>
          </a:pPr>
          <a:endParaRPr lang="nl-NL"/>
        </a:p>
      </c:txPr>
    </c:legend>
    <c:plotVisOnly val="1"/>
    <c:dispBlanksAs val="gap"/>
    <c:showDLblsOverMax val="0"/>
  </c:chart>
  <c:spPr>
    <a:noFill/>
  </c:spPr>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0070C0"/>
            </a:solidFill>
          </c:spPr>
          <c:invertIfNegative val="0"/>
          <c:dLbls>
            <c:numFmt formatCode="#,##0" sourceLinked="0"/>
            <c:spPr>
              <a:noFill/>
              <a:ln>
                <a:noFill/>
              </a:ln>
              <a:effectLst/>
            </c:spPr>
            <c:txPr>
              <a:bodyPr/>
              <a:lstStyle/>
              <a:p>
                <a:pPr>
                  <a:defRPr sz="1200" b="1" i="0">
                    <a:solidFill>
                      <a:srgbClr val="0070C0"/>
                    </a:solidFill>
                    <a:latin typeface="+mj-lt"/>
                    <a:ea typeface="Verdana" panose="020B0604030504040204" pitchFamily="34" charset="0"/>
                    <a:cs typeface="Verdana" panose="020B0604030504040204" pitchFamily="34" charset="0"/>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Groep 1&amp;2</c:v>
                </c:pt>
                <c:pt idx="1">
                  <c:v>Groep 3&amp;4</c:v>
                </c:pt>
                <c:pt idx="2">
                  <c:v>Groep 5&amp;6</c:v>
                </c:pt>
                <c:pt idx="3">
                  <c:v>Groep 7&amp;8</c:v>
                </c:pt>
              </c:strCache>
            </c:strRef>
          </c:cat>
          <c:val>
            <c:numRef>
              <c:f>Sheet1!$B$2:$B$5</c:f>
              <c:numCache>
                <c:formatCode>0\%</c:formatCode>
                <c:ptCount val="4"/>
                <c:pt idx="0">
                  <c:v>40.1</c:v>
                </c:pt>
                <c:pt idx="1">
                  <c:v>28.8</c:v>
                </c:pt>
                <c:pt idx="2">
                  <c:v>17.3</c:v>
                </c:pt>
                <c:pt idx="3">
                  <c:v>13.5</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23386968"/>
        <c:axId val="-2123383512"/>
      </c:barChart>
      <c:catAx>
        <c:axId val="-2123386968"/>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nl-NL"/>
          </a:p>
        </c:txPr>
        <c:crossAx val="-2123383512"/>
        <c:crosses val="autoZero"/>
        <c:auto val="1"/>
        <c:lblAlgn val="ctr"/>
        <c:lblOffset val="100"/>
        <c:noMultiLvlLbl val="0"/>
      </c:catAx>
      <c:valAx>
        <c:axId val="-2123383512"/>
        <c:scaling>
          <c:orientation val="minMax"/>
          <c:max val="60.0"/>
          <c:min val="0.0"/>
        </c:scaling>
        <c:delete val="1"/>
        <c:axPos val="l"/>
        <c:numFmt formatCode="0\%" sourceLinked="1"/>
        <c:majorTickMark val="out"/>
        <c:minorTickMark val="none"/>
        <c:tickLblPos val="nextTo"/>
        <c:crossAx val="-2123386968"/>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F09D8C"/>
            </a:solidFill>
          </c:spPr>
          <c:invertIfNegative val="0"/>
          <c:dLbls>
            <c:numFmt formatCode="#,##0" sourceLinked="0"/>
            <c:spPr>
              <a:noFill/>
              <a:ln>
                <a:noFill/>
              </a:ln>
              <a:effectLst/>
            </c:spPr>
            <c:txPr>
              <a:bodyPr/>
              <a:lstStyle/>
              <a:p>
                <a:pPr>
                  <a:defRPr sz="1050" b="1">
                    <a:solidFill>
                      <a:srgbClr val="F09D8C"/>
                    </a:solidFill>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1</c:v>
                </c:pt>
                <c:pt idx="1">
                  <c:v>2</c:v>
                </c:pt>
                <c:pt idx="2">
                  <c:v>3</c:v>
                </c:pt>
                <c:pt idx="3">
                  <c:v>4</c:v>
                </c:pt>
                <c:pt idx="4">
                  <c:v>5</c:v>
                </c:pt>
                <c:pt idx="5">
                  <c:v>6</c:v>
                </c:pt>
                <c:pt idx="6">
                  <c:v>7 of meer</c:v>
                </c:pt>
              </c:strCache>
            </c:strRef>
          </c:cat>
          <c:val>
            <c:numRef>
              <c:f>Sheet1!$B$2:$B$8</c:f>
              <c:numCache>
                <c:formatCode>0\%</c:formatCode>
                <c:ptCount val="7"/>
                <c:pt idx="0">
                  <c:v>21.1</c:v>
                </c:pt>
                <c:pt idx="1">
                  <c:v>32.2</c:v>
                </c:pt>
                <c:pt idx="2">
                  <c:v>21.0</c:v>
                </c:pt>
                <c:pt idx="3">
                  <c:v>17.5</c:v>
                </c:pt>
                <c:pt idx="4">
                  <c:v>6.3</c:v>
                </c:pt>
                <c:pt idx="5">
                  <c:v>1.5</c:v>
                </c:pt>
                <c:pt idx="6">
                  <c:v>0.4</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128677656"/>
        <c:axId val="-2128681496"/>
      </c:barChart>
      <c:catAx>
        <c:axId val="-2128677656"/>
        <c:scaling>
          <c:orientation val="maxMin"/>
        </c:scaling>
        <c:delete val="0"/>
        <c:axPos val="l"/>
        <c:numFmt formatCode="#,##0" sourceLinked="0"/>
        <c:majorTickMark val="none"/>
        <c:minorTickMark val="none"/>
        <c:tickLblPos val="nextTo"/>
        <c:spPr>
          <a:ln>
            <a:noFill/>
          </a:ln>
        </c:spPr>
        <c:txPr>
          <a:bodyPr/>
          <a:lstStyle/>
          <a:p>
            <a:pPr>
              <a:defRPr sz="1050">
                <a:solidFill>
                  <a:schemeClr val="tx1">
                    <a:lumMod val="75000"/>
                    <a:lumOff val="25000"/>
                  </a:schemeClr>
                </a:solidFill>
              </a:defRPr>
            </a:pPr>
            <a:endParaRPr lang="nl-NL"/>
          </a:p>
        </c:txPr>
        <c:crossAx val="-2128681496"/>
        <c:crosses val="autoZero"/>
        <c:auto val="1"/>
        <c:lblAlgn val="ctr"/>
        <c:lblOffset val="100"/>
        <c:noMultiLvlLbl val="0"/>
      </c:catAx>
      <c:valAx>
        <c:axId val="-2128681496"/>
        <c:scaling>
          <c:orientation val="minMax"/>
          <c:max val="50.0"/>
          <c:min val="0.0"/>
        </c:scaling>
        <c:delete val="1"/>
        <c:axPos val="t"/>
        <c:numFmt formatCode="0\%" sourceLinked="1"/>
        <c:majorTickMark val="out"/>
        <c:minorTickMark val="none"/>
        <c:tickLblPos val="nextTo"/>
        <c:crossAx val="-2128677656"/>
        <c:crosses val="autoZero"/>
        <c:crossBetween val="between"/>
        <c:majorUnit val="20.0"/>
        <c:minorUnit val="4.0"/>
      </c:valAx>
    </c:plotArea>
    <c:plotVisOnly val="1"/>
    <c:dispBlanksAs val="gap"/>
    <c:showDLblsOverMax val="0"/>
  </c:chart>
  <c:txPr>
    <a:bodyPr/>
    <a:lstStyle/>
    <a:p>
      <a:pPr>
        <a:defRPr sz="1800"/>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4573449941"/>
          <c:y val="0.0101186411995479"/>
          <c:w val="0.424541743965165"/>
          <c:h val="0.955228605759403"/>
        </c:manualLayout>
      </c:layout>
      <c:barChart>
        <c:barDir val="col"/>
        <c:grouping val="stacked"/>
        <c:varyColors val="0"/>
        <c:ser>
          <c:idx val="0"/>
          <c:order val="0"/>
          <c:tx>
            <c:strRef>
              <c:f>Sheet1!$A$2</c:f>
              <c:strCache>
                <c:ptCount val="1"/>
                <c:pt idx="0">
                  <c:v>Nee</c:v>
                </c:pt>
              </c:strCache>
            </c:strRef>
          </c:tx>
          <c:spPr>
            <a:solidFill>
              <a:srgbClr val="C00000"/>
            </a:solidFill>
            <a:ln>
              <a:noFill/>
            </a:ln>
          </c:spPr>
          <c:invertIfNegative val="0"/>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Sheet1!$B$2</c:f>
              <c:numCache>
                <c:formatCode>0\%</c:formatCode>
                <c:ptCount val="1"/>
                <c:pt idx="0">
                  <c:v>67.7</c:v>
                </c:pt>
              </c:numCache>
            </c:numRef>
          </c:val>
          <c:extLst xmlns:c16r2="http://schemas.microsoft.com/office/drawing/2015/06/chart">
            <c:ext xmlns:c16="http://schemas.microsoft.com/office/drawing/2014/chart" uri="{C3380CC4-5D6E-409C-BE32-E72D297353CC}">
              <c16:uniqueId val="{00000000-A35A-4BEB-9DF3-1CD5771C600D}"/>
            </c:ext>
          </c:extLst>
        </c:ser>
        <c:ser>
          <c:idx val="1"/>
          <c:order val="1"/>
          <c:tx>
            <c:strRef>
              <c:f>Sheet1!$A$3</c:f>
              <c:strCache>
                <c:ptCount val="1"/>
                <c:pt idx="0">
                  <c:v>Ja</c:v>
                </c:pt>
              </c:strCache>
            </c:strRef>
          </c:tx>
          <c:spPr>
            <a:solidFill>
              <a:schemeClr val="accent6"/>
            </a:solidFill>
            <a:ln>
              <a:noFill/>
            </a:ln>
          </c:spPr>
          <c:invertIfNegative val="0"/>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35A-4BEB-9DF3-1CD5771C600D}"/>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35A-4BEB-9DF3-1CD5771C600D}"/>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35A-4BEB-9DF3-1CD5771C600D}"/>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35A-4BEB-9DF3-1CD5771C600D}"/>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Sheet1!$B$3</c:f>
              <c:numCache>
                <c:formatCode>0\%</c:formatCode>
                <c:ptCount val="1"/>
                <c:pt idx="0">
                  <c:v>32.30000000000001</c:v>
                </c:pt>
              </c:numCache>
            </c:numRef>
          </c:val>
          <c:extLst xmlns:c16r2="http://schemas.microsoft.com/office/drawing/2015/06/chart">
            <c:ext xmlns:c16="http://schemas.microsoft.com/office/drawing/2014/chart" uri="{C3380CC4-5D6E-409C-BE32-E72D297353CC}">
              <c16:uniqueId val="{00000005-A35A-4BEB-9DF3-1CD5771C600D}"/>
            </c:ext>
          </c:extLst>
        </c:ser>
        <c:dLbls>
          <c:dLblPos val="ctr"/>
          <c:showLegendKey val="0"/>
          <c:showVal val="1"/>
          <c:showCatName val="0"/>
          <c:showSerName val="0"/>
          <c:showPercent val="0"/>
          <c:showBubbleSize val="0"/>
        </c:dLbls>
        <c:gapWidth val="60"/>
        <c:overlap val="100"/>
        <c:axId val="-2128861528"/>
        <c:axId val="-2128868040"/>
      </c:barChart>
      <c:catAx>
        <c:axId val="-2128861528"/>
        <c:scaling>
          <c:orientation val="minMax"/>
        </c:scaling>
        <c:delete val="1"/>
        <c:axPos val="b"/>
        <c:numFmt formatCode="0\%" sourceLinked="0"/>
        <c:majorTickMark val="out"/>
        <c:minorTickMark val="none"/>
        <c:tickLblPos val="nextTo"/>
        <c:crossAx val="-2128868040"/>
        <c:crosses val="autoZero"/>
        <c:auto val="1"/>
        <c:lblAlgn val="ctr"/>
        <c:lblOffset val="100"/>
        <c:noMultiLvlLbl val="0"/>
      </c:catAx>
      <c:valAx>
        <c:axId val="-2128868040"/>
        <c:scaling>
          <c:orientation val="minMax"/>
          <c:max val="100.0"/>
          <c:min val="0.0"/>
        </c:scaling>
        <c:delete val="1"/>
        <c:axPos val="l"/>
        <c:numFmt formatCode="0\%" sourceLinked="1"/>
        <c:majorTickMark val="out"/>
        <c:minorTickMark val="none"/>
        <c:tickLblPos val="nextTo"/>
        <c:crossAx val="-2128861528"/>
        <c:crosses val="autoZero"/>
        <c:crossBetween val="between"/>
      </c:valAx>
    </c:plotArea>
    <c:legend>
      <c:legendPos val="r"/>
      <c:layout>
        <c:manualLayout>
          <c:xMode val="edge"/>
          <c:yMode val="edge"/>
          <c:x val="0.774550436243349"/>
          <c:y val="0.387962791909025"/>
          <c:w val="0.113491722846719"/>
          <c:h val="0.208233539518351"/>
        </c:manualLayout>
      </c:layout>
      <c:overlay val="0"/>
      <c:txPr>
        <a:bodyPr/>
        <a:lstStyle/>
        <a:p>
          <a:pPr>
            <a:defRPr sz="12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886092708333333"/>
          <c:h val="0.955228605759403"/>
        </c:manualLayout>
      </c:layout>
      <c:barChart>
        <c:barDir val="col"/>
        <c:grouping val="stacked"/>
        <c:varyColors val="0"/>
        <c:ser>
          <c:idx val="0"/>
          <c:order val="0"/>
          <c:tx>
            <c:strRef>
              <c:f>Sheet1!$A$2</c:f>
              <c:strCache>
                <c:ptCount val="1"/>
                <c:pt idx="0">
                  <c:v>Nee</c:v>
                </c:pt>
              </c:strCache>
            </c:strRef>
          </c:tx>
          <c:spPr>
            <a:solidFill>
              <a:srgbClr val="C00000"/>
            </a:solidFill>
            <a:ln>
              <a:noFill/>
            </a:ln>
          </c:spPr>
          <c:invertIfNegative val="0"/>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67.7</c:v>
                </c:pt>
                <c:pt idx="1">
                  <c:v>65.27</c:v>
                </c:pt>
                <c:pt idx="2">
                  <c:v>70.38</c:v>
                </c:pt>
                <c:pt idx="3">
                  <c:v>72.87</c:v>
                </c:pt>
                <c:pt idx="4">
                  <c:v>66.58</c:v>
                </c:pt>
                <c:pt idx="5">
                  <c:v>63.1</c:v>
                </c:pt>
              </c:numCache>
            </c:numRef>
          </c:val>
          <c:extLst xmlns:c16r2="http://schemas.microsoft.com/office/drawing/2015/06/chart">
            <c:ext xmlns:c16="http://schemas.microsoft.com/office/drawing/2014/chart" uri="{C3380CC4-5D6E-409C-BE32-E72D297353CC}">
              <c16:uniqueId val="{00000000-B4CD-4E34-8DF3-63BF97C58648}"/>
            </c:ext>
          </c:extLst>
        </c:ser>
        <c:ser>
          <c:idx val="1"/>
          <c:order val="1"/>
          <c:tx>
            <c:strRef>
              <c:f>Sheet1!$A$3</c:f>
              <c:strCache>
                <c:ptCount val="1"/>
                <c:pt idx="0">
                  <c:v>Ja</c:v>
                </c:pt>
              </c:strCache>
            </c:strRef>
          </c:tx>
          <c:spPr>
            <a:solidFill>
              <a:schemeClr val="accent6"/>
            </a:solidFill>
            <a:ln>
              <a:noFill/>
            </a:ln>
          </c:spPr>
          <c:invertIfNegative val="0"/>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4CD-4E34-8DF3-63BF97C58648}"/>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CD-4E34-8DF3-63BF97C58648}"/>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4CD-4E34-8DF3-63BF97C58648}"/>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B4CD-4E34-8DF3-63BF97C58648}"/>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32.30000000000001</c:v>
                </c:pt>
                <c:pt idx="1">
                  <c:v>34.73000000000001</c:v>
                </c:pt>
                <c:pt idx="2">
                  <c:v>29.62</c:v>
                </c:pt>
                <c:pt idx="3">
                  <c:v>27.13</c:v>
                </c:pt>
                <c:pt idx="4">
                  <c:v>33.42</c:v>
                </c:pt>
                <c:pt idx="5">
                  <c:v>36.9</c:v>
                </c:pt>
              </c:numCache>
            </c:numRef>
          </c:val>
          <c:extLst xmlns:c16r2="http://schemas.microsoft.com/office/drawing/2015/06/chart">
            <c:ext xmlns:c16="http://schemas.microsoft.com/office/drawing/2014/chart" uri="{C3380CC4-5D6E-409C-BE32-E72D297353CC}">
              <c16:uniqueId val="{00000005-B4CD-4E34-8DF3-63BF97C58648}"/>
            </c:ext>
          </c:extLst>
        </c:ser>
        <c:dLbls>
          <c:dLblPos val="ctr"/>
          <c:showLegendKey val="0"/>
          <c:showVal val="1"/>
          <c:showCatName val="0"/>
          <c:showSerName val="0"/>
          <c:showPercent val="0"/>
          <c:showBubbleSize val="0"/>
        </c:dLbls>
        <c:gapWidth val="60"/>
        <c:overlap val="100"/>
        <c:axId val="-2129069384"/>
        <c:axId val="-2129066504"/>
      </c:barChart>
      <c:catAx>
        <c:axId val="-2129069384"/>
        <c:scaling>
          <c:orientation val="minMax"/>
        </c:scaling>
        <c:delete val="1"/>
        <c:axPos val="b"/>
        <c:numFmt formatCode="0\%" sourceLinked="0"/>
        <c:majorTickMark val="out"/>
        <c:minorTickMark val="none"/>
        <c:tickLblPos val="nextTo"/>
        <c:crossAx val="-2129066504"/>
        <c:crosses val="autoZero"/>
        <c:auto val="1"/>
        <c:lblAlgn val="ctr"/>
        <c:lblOffset val="100"/>
        <c:noMultiLvlLbl val="0"/>
      </c:catAx>
      <c:valAx>
        <c:axId val="-2129066504"/>
        <c:scaling>
          <c:orientation val="minMax"/>
          <c:max val="100.0"/>
          <c:min val="0.0"/>
        </c:scaling>
        <c:delete val="1"/>
        <c:axPos val="l"/>
        <c:numFmt formatCode="0\%" sourceLinked="1"/>
        <c:majorTickMark val="out"/>
        <c:minorTickMark val="none"/>
        <c:tickLblPos val="nextTo"/>
        <c:crossAx val="-2129069384"/>
        <c:crosses val="autoZero"/>
        <c:crossBetween val="between"/>
      </c:valAx>
    </c:plotArea>
    <c:legend>
      <c:legendPos val="r"/>
      <c:layout>
        <c:manualLayout>
          <c:xMode val="edge"/>
          <c:yMode val="edge"/>
          <c:x val="0.919552430555556"/>
          <c:y val="0.387962595713434"/>
          <c:w val="0.0591050925925926"/>
          <c:h val="0.284631990795308"/>
        </c:manualLayout>
      </c:layout>
      <c:overlay val="0"/>
      <c:txPr>
        <a:bodyPr/>
        <a:lstStyle/>
        <a:p>
          <a:pPr>
            <a:defRPr sz="12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1418748122442"/>
          <c:y val="0.0101186411995479"/>
          <c:w val="0.364491468282551"/>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Sheet1!$B$2</c:f>
              <c:numCache>
                <c:formatCode>0\%</c:formatCode>
                <c:ptCount val="1"/>
                <c:pt idx="0">
                  <c:v>15.3</c:v>
                </c:pt>
              </c:numCache>
            </c:numRef>
          </c:val>
          <c:extLst xmlns:c16r2="http://schemas.microsoft.com/office/drawing/2015/06/chart">
            <c:ext xmlns:c16="http://schemas.microsoft.com/office/drawing/2014/chart" uri="{C3380CC4-5D6E-409C-BE32-E72D297353CC}">
              <c16:uniqueId val="{00000000-4CD3-49AD-A1E3-3F19D4F40CFD}"/>
            </c:ext>
          </c:extLst>
        </c:ser>
        <c:ser>
          <c:idx val="1"/>
          <c:order val="1"/>
          <c:tx>
            <c:strRef>
              <c:f>Sheet1!$A$3</c:f>
              <c:strCache>
                <c:ptCount val="1"/>
                <c:pt idx="0">
                  <c:v>Niet akkoord</c:v>
                </c:pt>
              </c:strCache>
            </c:strRef>
          </c:tx>
          <c:spPr>
            <a:solidFill>
              <a:schemeClr val="accent1"/>
            </a:solidFill>
            <a:ln>
              <a:noFill/>
            </a:ln>
          </c:spPr>
          <c:invertIfNegative val="0"/>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4CD3-49AD-A1E3-3F19D4F40CFD}"/>
                </c:ext>
              </c:extLst>
            </c:dLbl>
            <c:dLbl>
              <c:idx val="2"/>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4CD3-49AD-A1E3-3F19D4F40CFD}"/>
                </c:ext>
              </c:extLst>
            </c:dLbl>
            <c:dLbl>
              <c:idx val="3"/>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4CD3-49AD-A1E3-3F19D4F40CFD}"/>
                </c:ext>
              </c:extLst>
            </c:dLbl>
            <c:dLbl>
              <c:idx val="4"/>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4CD3-49AD-A1E3-3F19D4F40CFD}"/>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f>
              <c:strCache>
                <c:ptCount val="1"/>
                <c:pt idx="0">
                  <c:v>Total </c:v>
                </c:pt>
              </c:strCache>
            </c:strRef>
          </c:cat>
          <c:val>
            <c:numRef>
              <c:f>Sheet1!$B$3</c:f>
              <c:numCache>
                <c:formatCode>0\%</c:formatCode>
                <c:ptCount val="1"/>
                <c:pt idx="0">
                  <c:v>10.6</c:v>
                </c:pt>
              </c:numCache>
            </c:numRef>
          </c:val>
          <c:extLst xmlns:c16r2="http://schemas.microsoft.com/office/drawing/2015/06/chart">
            <c:ext xmlns:c16="http://schemas.microsoft.com/office/drawing/2014/chart" uri="{C3380CC4-5D6E-409C-BE32-E72D297353CC}">
              <c16:uniqueId val="{00000005-4CD3-49AD-A1E3-3F19D4F40CFD}"/>
            </c:ext>
          </c:extLst>
        </c:ser>
        <c:ser>
          <c:idx val="2"/>
          <c:order val="2"/>
          <c:tx>
            <c:strRef>
              <c:f>Sheet1!$A$4</c:f>
              <c:strCache>
                <c:ptCount val="1"/>
                <c:pt idx="0">
                  <c:v>Noch akkoord, noch niet akkoord</c:v>
                </c:pt>
              </c:strCache>
            </c:strRef>
          </c:tx>
          <c:spPr>
            <a:solidFill>
              <a:schemeClr val="accent2"/>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Sheet1!$B$4</c:f>
              <c:numCache>
                <c:formatCode>0\%</c:formatCode>
                <c:ptCount val="1"/>
                <c:pt idx="0">
                  <c:v>20.8</c:v>
                </c:pt>
              </c:numCache>
            </c:numRef>
          </c:val>
          <c:extLst xmlns:c16r2="http://schemas.microsoft.com/office/drawing/2015/06/chart">
            <c:ext xmlns:c16="http://schemas.microsoft.com/office/drawing/2014/chart" uri="{C3380CC4-5D6E-409C-BE32-E72D297353CC}">
              <c16:uniqueId val="{00000000-F070-42AE-A197-A6544639901E}"/>
            </c:ext>
          </c:extLst>
        </c:ser>
        <c:ser>
          <c:idx val="3"/>
          <c:order val="3"/>
          <c:tx>
            <c:strRef>
              <c:f>Sheet1!$A$5</c:f>
              <c:strCache>
                <c:ptCount val="1"/>
                <c:pt idx="0">
                  <c:v>Akkoord</c:v>
                </c:pt>
              </c:strCache>
            </c:strRef>
          </c:tx>
          <c:spPr>
            <a:solidFill>
              <a:srgbClr val="439F9D"/>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Sheet1!$B$5</c:f>
              <c:numCache>
                <c:formatCode>0\%</c:formatCode>
                <c:ptCount val="1"/>
                <c:pt idx="0">
                  <c:v>23.0</c:v>
                </c:pt>
              </c:numCache>
            </c:numRef>
          </c:val>
          <c:extLst xmlns:c16r2="http://schemas.microsoft.com/office/drawing/2015/06/chart">
            <c:ext xmlns:c16="http://schemas.microsoft.com/office/drawing/2014/chart" uri="{C3380CC4-5D6E-409C-BE32-E72D297353CC}">
              <c16:uniqueId val="{00000001-F070-42AE-A197-A6544639901E}"/>
            </c:ext>
          </c:extLst>
        </c:ser>
        <c:ser>
          <c:idx val="4"/>
          <c:order val="4"/>
          <c:tx>
            <c:strRef>
              <c:f>Sheet1!$A$6</c:f>
              <c:strCache>
                <c:ptCount val="1"/>
                <c:pt idx="0">
                  <c:v>Helemaal akkoord</c:v>
                </c:pt>
              </c:strCache>
            </c:strRef>
          </c:tx>
          <c:spPr>
            <a:solidFill>
              <a:schemeClr val="accent6"/>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f>
              <c:strCache>
                <c:ptCount val="1"/>
                <c:pt idx="0">
                  <c:v>Total </c:v>
                </c:pt>
              </c:strCache>
            </c:strRef>
          </c:cat>
          <c:val>
            <c:numRef>
              <c:f>Sheet1!$B$6</c:f>
              <c:numCache>
                <c:formatCode>0\%</c:formatCode>
                <c:ptCount val="1"/>
                <c:pt idx="0">
                  <c:v>30.3</c:v>
                </c:pt>
              </c:numCache>
            </c:numRef>
          </c:val>
          <c:extLst xmlns:c16r2="http://schemas.microsoft.com/office/drawing/2015/06/chart">
            <c:ext xmlns:c16="http://schemas.microsoft.com/office/drawing/2014/chart" uri="{C3380CC4-5D6E-409C-BE32-E72D297353CC}">
              <c16:uniqueId val="{00000002-F070-42AE-A197-A6544639901E}"/>
            </c:ext>
          </c:extLst>
        </c:ser>
        <c:dLbls>
          <c:dLblPos val="ctr"/>
          <c:showLegendKey val="0"/>
          <c:showVal val="1"/>
          <c:showCatName val="0"/>
          <c:showSerName val="0"/>
          <c:showPercent val="0"/>
          <c:showBubbleSize val="0"/>
        </c:dLbls>
        <c:gapWidth val="60"/>
        <c:overlap val="100"/>
        <c:axId val="-2123780408"/>
        <c:axId val="-2123777448"/>
      </c:barChart>
      <c:catAx>
        <c:axId val="-2123780408"/>
        <c:scaling>
          <c:orientation val="minMax"/>
        </c:scaling>
        <c:delete val="1"/>
        <c:axPos val="b"/>
        <c:numFmt formatCode="0\%" sourceLinked="0"/>
        <c:majorTickMark val="out"/>
        <c:minorTickMark val="none"/>
        <c:tickLblPos val="nextTo"/>
        <c:crossAx val="-2123777448"/>
        <c:crosses val="autoZero"/>
        <c:auto val="1"/>
        <c:lblAlgn val="ctr"/>
        <c:lblOffset val="100"/>
        <c:noMultiLvlLbl val="0"/>
      </c:catAx>
      <c:valAx>
        <c:axId val="-2123777448"/>
        <c:scaling>
          <c:orientation val="minMax"/>
          <c:max val="100.0"/>
          <c:min val="0.0"/>
        </c:scaling>
        <c:delete val="1"/>
        <c:axPos val="l"/>
        <c:numFmt formatCode="0\%" sourceLinked="1"/>
        <c:majorTickMark val="out"/>
        <c:minorTickMark val="none"/>
        <c:tickLblPos val="nextTo"/>
        <c:crossAx val="-2123780408"/>
        <c:crosses val="autoZero"/>
        <c:crossBetween val="between"/>
      </c:valAx>
    </c:plotArea>
    <c:legend>
      <c:legendPos val="r"/>
      <c:layout>
        <c:manualLayout>
          <c:xMode val="edge"/>
          <c:yMode val="edge"/>
          <c:x val="0.640438017500652"/>
          <c:y val="0.233661178829432"/>
          <c:w val="0.359561982499348"/>
          <c:h val="0.517082369272763"/>
        </c:manualLayout>
      </c:layout>
      <c:overlay val="0"/>
      <c:txPr>
        <a:bodyPr/>
        <a:lstStyle/>
        <a:p>
          <a:pPr>
            <a:defRPr sz="12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856192698555133"/>
          <c:h val="0.955228605759403"/>
        </c:manualLayout>
      </c:layout>
      <c:barChart>
        <c:barDir val="col"/>
        <c:grouping val="stacked"/>
        <c:varyColors val="0"/>
        <c:ser>
          <c:idx val="0"/>
          <c:order val="0"/>
          <c:tx>
            <c:strRef>
              <c:f>Sheet1!$A$2</c:f>
              <c:strCache>
                <c:ptCount val="1"/>
                <c:pt idx="0">
                  <c:v>Helemaal niet akkoord</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Sheet1!$B$2:$G$2</c:f>
              <c:numCache>
                <c:formatCode>0\%</c:formatCode>
                <c:ptCount val="6"/>
                <c:pt idx="0">
                  <c:v>15.3</c:v>
                </c:pt>
                <c:pt idx="1">
                  <c:v>14.69</c:v>
                </c:pt>
                <c:pt idx="2">
                  <c:v>15.97</c:v>
                </c:pt>
                <c:pt idx="3">
                  <c:v>14.94</c:v>
                </c:pt>
                <c:pt idx="4">
                  <c:v>14.96</c:v>
                </c:pt>
                <c:pt idx="5">
                  <c:v>16.23999999999999</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Niet akkoord</c:v>
                </c:pt>
              </c:strCache>
            </c:strRef>
          </c:tx>
          <c:spPr>
            <a:solidFill>
              <a:schemeClr val="accent1"/>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15-34</c:v>
                </c:pt>
                <c:pt idx="4">
                  <c:v>35-54</c:v>
                </c:pt>
                <c:pt idx="5">
                  <c:v>55+</c:v>
                </c:pt>
              </c:strCache>
            </c:strRef>
          </c:cat>
          <c:val>
            <c:numRef>
              <c:f>Sheet1!$B$3:$G$3</c:f>
              <c:numCache>
                <c:formatCode>0\%</c:formatCode>
                <c:ptCount val="6"/>
                <c:pt idx="0">
                  <c:v>10.6</c:v>
                </c:pt>
                <c:pt idx="1">
                  <c:v>10.5</c:v>
                </c:pt>
                <c:pt idx="2">
                  <c:v>10.71</c:v>
                </c:pt>
                <c:pt idx="3">
                  <c:v>9.15</c:v>
                </c:pt>
                <c:pt idx="4">
                  <c:v>9.729999999999998</c:v>
                </c:pt>
                <c:pt idx="5">
                  <c:v>13.65</c:v>
                </c:pt>
              </c:numCache>
            </c:numRef>
          </c:val>
          <c:extLst xmlns:c16r2="http://schemas.microsoft.com/office/drawing/2015/06/chart">
            <c:ext xmlns:c16="http://schemas.microsoft.com/office/drawing/2014/chart" uri="{C3380CC4-5D6E-409C-BE32-E72D297353CC}">
              <c16:uniqueId val="{00000016-E162-406D-B946-B2294E6B1FAF}"/>
            </c:ext>
          </c:extLst>
        </c:ser>
        <c:ser>
          <c:idx val="2"/>
          <c:order val="2"/>
          <c:tx>
            <c:strRef>
              <c:f>Sheet1!$A$4</c:f>
              <c:strCache>
                <c:ptCount val="1"/>
                <c:pt idx="0">
                  <c:v>Noch akkoord, noch niet akkoord</c:v>
                </c:pt>
              </c:strCache>
            </c:strRef>
          </c:tx>
          <c:spPr>
            <a:solidFill>
              <a:schemeClr val="accent2"/>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Sheet1!$B$4:$G$4</c:f>
              <c:numCache>
                <c:formatCode>0\%</c:formatCode>
                <c:ptCount val="6"/>
                <c:pt idx="0">
                  <c:v>20.8</c:v>
                </c:pt>
                <c:pt idx="1">
                  <c:v>23.28</c:v>
                </c:pt>
                <c:pt idx="2">
                  <c:v>18.07</c:v>
                </c:pt>
                <c:pt idx="3">
                  <c:v>19.82</c:v>
                </c:pt>
                <c:pt idx="4">
                  <c:v>23.69</c:v>
                </c:pt>
                <c:pt idx="5">
                  <c:v>17.71</c:v>
                </c:pt>
              </c:numCache>
            </c:numRef>
          </c:val>
          <c:extLst xmlns:c16r2="http://schemas.microsoft.com/office/drawing/2015/06/chart">
            <c:ext xmlns:c16="http://schemas.microsoft.com/office/drawing/2014/chart" uri="{C3380CC4-5D6E-409C-BE32-E72D297353CC}">
              <c16:uniqueId val="{0000000A-58E2-4DE9-91C7-36DA70BB9D20}"/>
            </c:ext>
          </c:extLst>
        </c:ser>
        <c:ser>
          <c:idx val="3"/>
          <c:order val="3"/>
          <c:tx>
            <c:strRef>
              <c:f>Sheet1!$A$5</c:f>
              <c:strCache>
                <c:ptCount val="1"/>
                <c:pt idx="0">
                  <c:v>Akkoord</c:v>
                </c:pt>
              </c:strCache>
            </c:strRef>
          </c:tx>
          <c:spPr>
            <a:solidFill>
              <a:srgbClr val="439F9D"/>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Sheet1!$B$5:$G$5</c:f>
              <c:numCache>
                <c:formatCode>0\%</c:formatCode>
                <c:ptCount val="6"/>
                <c:pt idx="0">
                  <c:v>23.0</c:v>
                </c:pt>
                <c:pt idx="1">
                  <c:v>24.24</c:v>
                </c:pt>
                <c:pt idx="2">
                  <c:v>21.64</c:v>
                </c:pt>
                <c:pt idx="3">
                  <c:v>27.74</c:v>
                </c:pt>
                <c:pt idx="4">
                  <c:v>18.95</c:v>
                </c:pt>
                <c:pt idx="5">
                  <c:v>23.25</c:v>
                </c:pt>
              </c:numCache>
            </c:numRef>
          </c:val>
          <c:extLst xmlns:c16r2="http://schemas.microsoft.com/office/drawing/2015/06/chart">
            <c:ext xmlns:c16="http://schemas.microsoft.com/office/drawing/2014/chart" uri="{C3380CC4-5D6E-409C-BE32-E72D297353CC}">
              <c16:uniqueId val="{0000000B-58E2-4DE9-91C7-36DA70BB9D20}"/>
            </c:ext>
          </c:extLst>
        </c:ser>
        <c:ser>
          <c:idx val="4"/>
          <c:order val="4"/>
          <c:tx>
            <c:strRef>
              <c:f>Sheet1!$A$6</c:f>
              <c:strCache>
                <c:ptCount val="1"/>
                <c:pt idx="0">
                  <c:v>Helemaal akkoord</c:v>
                </c:pt>
              </c:strCache>
            </c:strRef>
          </c:tx>
          <c:spPr>
            <a:solidFill>
              <a:schemeClr val="accent6"/>
            </a:solidFill>
          </c:spPr>
          <c:invertIfNegative val="0"/>
          <c:dLbls>
            <c:numFmt formatCode="0;;"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Sheet1!$B$1:$G$1</c:f>
              <c:strCache>
                <c:ptCount val="6"/>
                <c:pt idx="0">
                  <c:v>Total </c:v>
                </c:pt>
                <c:pt idx="1">
                  <c:v>Man</c:v>
                </c:pt>
                <c:pt idx="2">
                  <c:v>Vrouw</c:v>
                </c:pt>
                <c:pt idx="3">
                  <c:v>15-34</c:v>
                </c:pt>
                <c:pt idx="4">
                  <c:v>35-54</c:v>
                </c:pt>
                <c:pt idx="5">
                  <c:v>55+</c:v>
                </c:pt>
              </c:strCache>
            </c:strRef>
          </c:cat>
          <c:val>
            <c:numRef>
              <c:f>Sheet1!$B$6:$G$6</c:f>
              <c:numCache>
                <c:formatCode>0\%</c:formatCode>
                <c:ptCount val="6"/>
                <c:pt idx="0">
                  <c:v>30.3</c:v>
                </c:pt>
                <c:pt idx="1">
                  <c:v>27.29</c:v>
                </c:pt>
                <c:pt idx="2">
                  <c:v>33.61</c:v>
                </c:pt>
                <c:pt idx="3">
                  <c:v>28.35</c:v>
                </c:pt>
                <c:pt idx="4">
                  <c:v>32.67</c:v>
                </c:pt>
                <c:pt idx="5">
                  <c:v>29.15</c:v>
                </c:pt>
              </c:numCache>
            </c:numRef>
          </c:val>
          <c:extLst xmlns:c16r2="http://schemas.microsoft.com/office/drawing/2015/06/chart">
            <c:ext xmlns:c16="http://schemas.microsoft.com/office/drawing/2014/chart" uri="{C3380CC4-5D6E-409C-BE32-E72D297353CC}">
              <c16:uniqueId val="{0000000C-58E2-4DE9-91C7-36DA70BB9D20}"/>
            </c:ext>
          </c:extLst>
        </c:ser>
        <c:dLbls>
          <c:dLblPos val="ctr"/>
          <c:showLegendKey val="0"/>
          <c:showVal val="1"/>
          <c:showCatName val="0"/>
          <c:showSerName val="0"/>
          <c:showPercent val="0"/>
          <c:showBubbleSize val="0"/>
        </c:dLbls>
        <c:gapWidth val="60"/>
        <c:overlap val="100"/>
        <c:axId val="-2129285944"/>
        <c:axId val="-2129291464"/>
      </c:barChart>
      <c:catAx>
        <c:axId val="-2129285944"/>
        <c:scaling>
          <c:orientation val="minMax"/>
        </c:scaling>
        <c:delete val="1"/>
        <c:axPos val="b"/>
        <c:numFmt formatCode="0\%" sourceLinked="0"/>
        <c:majorTickMark val="out"/>
        <c:minorTickMark val="none"/>
        <c:tickLblPos val="nextTo"/>
        <c:crossAx val="-2129291464"/>
        <c:crosses val="autoZero"/>
        <c:auto val="1"/>
        <c:lblAlgn val="ctr"/>
        <c:lblOffset val="100"/>
        <c:noMultiLvlLbl val="0"/>
      </c:catAx>
      <c:valAx>
        <c:axId val="-2129291464"/>
        <c:scaling>
          <c:orientation val="minMax"/>
          <c:max val="100.0"/>
          <c:min val="0.0"/>
        </c:scaling>
        <c:delete val="1"/>
        <c:axPos val="l"/>
        <c:numFmt formatCode="0\%" sourceLinked="1"/>
        <c:majorTickMark val="out"/>
        <c:minorTickMark val="none"/>
        <c:tickLblPos val="nextTo"/>
        <c:crossAx val="-2129285944"/>
        <c:crosses val="autoZero"/>
        <c:crossBetween val="between"/>
      </c:valAx>
    </c:plotArea>
    <c:legend>
      <c:legendPos val="r"/>
      <c:layout>
        <c:manualLayout>
          <c:xMode val="edge"/>
          <c:yMode val="edge"/>
          <c:x val="0.865506001649829"/>
          <c:y val="0.199513457129325"/>
          <c:w val="0.133024108172078"/>
          <c:h val="0.603636799677242"/>
        </c:manualLayout>
      </c:layout>
      <c:overlay val="0"/>
      <c:txPr>
        <a:bodyPr/>
        <a:lstStyle/>
        <a:p>
          <a:pPr>
            <a:defRPr sz="1000">
              <a:solidFill>
                <a:schemeClr val="tx1">
                  <a:lumMod val="75000"/>
                  <a:lumOff val="25000"/>
                </a:schemeClr>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6341393841182"/>
          <c:y val="0.168028879624548"/>
          <c:w val="0.305436393318087"/>
          <c:h val="0.831971120375452"/>
        </c:manualLayout>
      </c:layout>
      <c:barChart>
        <c:barDir val="bar"/>
        <c:grouping val="stacked"/>
        <c:varyColors val="0"/>
        <c:ser>
          <c:idx val="0"/>
          <c:order val="0"/>
          <c:tx>
            <c:strRef>
              <c:f>Sheet1!$B$1</c:f>
              <c:strCache>
                <c:ptCount val="1"/>
                <c:pt idx="0">
                  <c:v>Helemaal niet akkoord</c:v>
                </c:pt>
              </c:strCache>
            </c:strRef>
          </c:tx>
          <c:spPr>
            <a:solidFill>
              <a:srgbClr val="C00000"/>
            </a:solidFill>
            <a:ln>
              <a:noFill/>
            </a:ln>
          </c:spPr>
          <c:invertIfNegative val="0"/>
          <c:dLbls>
            <c:numFmt formatCode="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c:f>
              <c:strCache>
                <c:ptCount val="1"/>
                <c:pt idx="0">
                  <c:v>Dieren hebben een positieve invloed op onze samenleving, vb.: voor eenzamen, zieken, ouderen of mensen met een handicap</c:v>
                </c:pt>
              </c:strCache>
            </c:strRef>
          </c:cat>
          <c:val>
            <c:numRef>
              <c:f>Sheet1!$B$2</c:f>
              <c:numCache>
                <c:formatCode>0\%</c:formatCode>
                <c:ptCount val="1"/>
                <c:pt idx="0">
                  <c:v>15.0</c:v>
                </c:pt>
              </c:numCache>
            </c:numRef>
          </c:val>
          <c:extLst xmlns:c16r2="http://schemas.microsoft.com/office/drawing/2015/06/chart">
            <c:ext xmlns:c16="http://schemas.microsoft.com/office/drawing/2014/chart" uri="{C3380CC4-5D6E-409C-BE32-E72D297353CC}">
              <c16:uniqueId val="{00000000-76CB-43C0-81E8-621D32A6273F}"/>
            </c:ext>
          </c:extLst>
        </c:ser>
        <c:ser>
          <c:idx val="1"/>
          <c:order val="1"/>
          <c:tx>
            <c:strRef>
              <c:f>Sheet1!$C$1</c:f>
              <c:strCache>
                <c:ptCount val="1"/>
                <c:pt idx="0">
                  <c:v>Eerder niet akkoord</c:v>
                </c:pt>
              </c:strCache>
            </c:strRef>
          </c:tx>
          <c:spPr>
            <a:solidFill>
              <a:schemeClr val="accent1"/>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Sheet1!$C$2</c:f>
              <c:numCache>
                <c:formatCode>0\%</c:formatCode>
                <c:ptCount val="1"/>
                <c:pt idx="0">
                  <c:v>11.0</c:v>
                </c:pt>
              </c:numCache>
            </c:numRef>
          </c:val>
          <c:extLst xmlns:c16r2="http://schemas.microsoft.com/office/drawing/2015/06/chart">
            <c:ext xmlns:c16="http://schemas.microsoft.com/office/drawing/2014/chart" uri="{C3380CC4-5D6E-409C-BE32-E72D297353CC}">
              <c16:uniqueId val="{00000001-76CB-43C0-81E8-621D32A6273F}"/>
            </c:ext>
          </c:extLst>
        </c:ser>
        <c:ser>
          <c:idx val="2"/>
          <c:order val="2"/>
          <c:tx>
            <c:strRef>
              <c:f>Sheet1!$D$1</c:f>
              <c:strCache>
                <c:ptCount val="1"/>
                <c:pt idx="0">
                  <c:v>Noch akkoord, noch niet akkoord</c:v>
                </c:pt>
              </c:strCache>
            </c:strRef>
          </c:tx>
          <c:spPr>
            <a:solidFill>
              <a:schemeClr val="accent2"/>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Sheet1!$D$2</c:f>
              <c:numCache>
                <c:formatCode>0\%</c:formatCode>
                <c:ptCount val="1"/>
                <c:pt idx="0">
                  <c:v>21.0</c:v>
                </c:pt>
              </c:numCache>
            </c:numRef>
          </c:val>
          <c:extLst xmlns:c16r2="http://schemas.microsoft.com/office/drawing/2015/06/chart">
            <c:ext xmlns:c16="http://schemas.microsoft.com/office/drawing/2014/chart" uri="{C3380CC4-5D6E-409C-BE32-E72D297353CC}">
              <c16:uniqueId val="{00000002-76CB-43C0-81E8-621D32A6273F}"/>
            </c:ext>
          </c:extLst>
        </c:ser>
        <c:ser>
          <c:idx val="3"/>
          <c:order val="3"/>
          <c:tx>
            <c:strRef>
              <c:f>Sheet1!$E$1</c:f>
              <c:strCache>
                <c:ptCount val="1"/>
                <c:pt idx="0">
                  <c:v>Eerder akkoord</c:v>
                </c:pt>
              </c:strCache>
            </c:strRef>
          </c:tx>
          <c:spPr>
            <a:solidFill>
              <a:srgbClr val="71C3C1"/>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Sheet1!$E$2</c:f>
              <c:numCache>
                <c:formatCode>0\%</c:formatCode>
                <c:ptCount val="1"/>
                <c:pt idx="0">
                  <c:v>23.0</c:v>
                </c:pt>
              </c:numCache>
            </c:numRef>
          </c:val>
          <c:extLst xmlns:c16r2="http://schemas.microsoft.com/office/drawing/2015/06/chart">
            <c:ext xmlns:c16="http://schemas.microsoft.com/office/drawing/2014/chart" uri="{C3380CC4-5D6E-409C-BE32-E72D297353CC}">
              <c16:uniqueId val="{00000003-76CB-43C0-81E8-621D32A6273F}"/>
            </c:ext>
          </c:extLst>
        </c:ser>
        <c:ser>
          <c:idx val="4"/>
          <c:order val="4"/>
          <c:tx>
            <c:strRef>
              <c:f>Sheet1!$F$1</c:f>
              <c:strCache>
                <c:ptCount val="1"/>
                <c:pt idx="0">
                  <c:v>Helemaal akkoord</c:v>
                </c:pt>
              </c:strCache>
            </c:strRef>
          </c:tx>
          <c:spPr>
            <a:solidFill>
              <a:schemeClr val="accent6"/>
            </a:solidFill>
            <a:ln>
              <a:noFill/>
            </a:ln>
          </c:spPr>
          <c:invertIfNegative val="0"/>
          <c:dLbls>
            <c:numFmt formatCode="0;;" sourceLinked="0"/>
            <c:spPr>
              <a:noFill/>
              <a:ln>
                <a:noFill/>
              </a:ln>
              <a:effectLst/>
            </c:spPr>
            <c:txPr>
              <a:bodyPr/>
              <a:lstStyle/>
              <a:p>
                <a:pPr>
                  <a:defRPr sz="1100" b="1">
                    <a:solidFill>
                      <a:schemeClr val="bg1"/>
                    </a:solidFill>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Dieren hebben een positieve invloed op onze samenleving, vb.: voor eenzamen, zieken, ouderen of mensen met een handicap</c:v>
                </c:pt>
              </c:strCache>
            </c:strRef>
          </c:cat>
          <c:val>
            <c:numRef>
              <c:f>Sheet1!$F$2</c:f>
              <c:numCache>
                <c:formatCode>0\%</c:formatCode>
                <c:ptCount val="1"/>
                <c:pt idx="0">
                  <c:v>30.0</c:v>
                </c:pt>
              </c:numCache>
            </c:numRef>
          </c:val>
          <c:extLst xmlns:c16r2="http://schemas.microsoft.com/office/drawing/2015/06/chart">
            <c:ext xmlns:c16="http://schemas.microsoft.com/office/drawing/2014/chart" uri="{C3380CC4-5D6E-409C-BE32-E72D297353CC}">
              <c16:uniqueId val="{00000004-76CB-43C0-81E8-621D32A6273F}"/>
            </c:ext>
          </c:extLst>
        </c:ser>
        <c:dLbls>
          <c:showLegendKey val="0"/>
          <c:showVal val="1"/>
          <c:showCatName val="0"/>
          <c:showSerName val="0"/>
          <c:showPercent val="0"/>
          <c:showBubbleSize val="0"/>
        </c:dLbls>
        <c:gapWidth val="285"/>
        <c:overlap val="100"/>
        <c:axId val="-2134003384"/>
        <c:axId val="-2134000344"/>
      </c:barChart>
      <c:catAx>
        <c:axId val="-2134003384"/>
        <c:scaling>
          <c:orientation val="maxMin"/>
        </c:scaling>
        <c:delete val="1"/>
        <c:axPos val="l"/>
        <c:numFmt formatCode="#,##0" sourceLinked="0"/>
        <c:majorTickMark val="out"/>
        <c:minorTickMark val="none"/>
        <c:tickLblPos val="nextTo"/>
        <c:crossAx val="-2134000344"/>
        <c:crosses val="autoZero"/>
        <c:auto val="1"/>
        <c:lblAlgn val="ctr"/>
        <c:lblOffset val="1000"/>
        <c:noMultiLvlLbl val="0"/>
      </c:catAx>
      <c:valAx>
        <c:axId val="-2134000344"/>
        <c:scaling>
          <c:orientation val="minMax"/>
          <c:max val="100.0"/>
          <c:min val="0.0"/>
        </c:scaling>
        <c:delete val="1"/>
        <c:axPos val="t"/>
        <c:numFmt formatCode="0\%" sourceLinked="1"/>
        <c:majorTickMark val="out"/>
        <c:minorTickMark val="none"/>
        <c:tickLblPos val="nextTo"/>
        <c:crossAx val="-2134003384"/>
        <c:crosses val="autoZero"/>
        <c:crossBetween val="between"/>
        <c:majorUnit val="20.0"/>
        <c:minorUnit val="4.0"/>
      </c:valAx>
    </c:plotArea>
    <c:legend>
      <c:legendPos val="t"/>
      <c:layout>
        <c:manualLayout>
          <c:xMode val="edge"/>
          <c:yMode val="edge"/>
          <c:x val="0.0285806646463374"/>
          <c:y val="0.936634733874618"/>
          <c:w val="0.937701632367897"/>
          <c:h val="0.0523447228907656"/>
        </c:manualLayout>
      </c:layout>
      <c:overlay val="0"/>
      <c:txPr>
        <a:bodyPr/>
        <a:lstStyle/>
        <a:p>
          <a:pPr>
            <a:defRPr sz="1050">
              <a:solidFill>
                <a:schemeClr val="tx1">
                  <a:lumMod val="75000"/>
                  <a:lumOff val="25000"/>
                </a:schemeClr>
              </a:solidFill>
              <a:latin typeface="Roboto" pitchFamily="2" charset="0"/>
              <a:ea typeface="Roboto" pitchFamily="2" charset="0"/>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20/02/18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‹nr.›</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20/02/18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‹nr.›</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31325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9445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31667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‹nr.›</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2017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‹nr.›</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 Box Image [Green]">
    <p:bg>
      <p:bgPr>
        <a:solidFill>
          <a:srgbClr val="9CB18D"/>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5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23"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2"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tx1">
                  <a:lumMod val="75000"/>
                  <a:lumOff val="25000"/>
                </a:schemeClr>
              </a:solidFill>
              <a:latin typeface="+mn-lt"/>
              <a:ea typeface="+mn-ea"/>
              <a:cs typeface="+mn-cs"/>
            </a:endParaRPr>
          </a:p>
        </p:txBody>
      </p:sp>
      <p:pic>
        <p:nvPicPr>
          <p:cNvPr id="7" name="Picture 2" descr="C:\Users\Graphics Dude Ltd\Graphics Dude Ltd\Work\PC - IM - 150415A (template pt2)\Graphics\Tags\MarketingElectronic-Col.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 id="2147493403" r:id="rId20"/>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1.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chart" Target="../charts/chart16.xml"/><Relationship Id="rId6" Type="http://schemas.openxmlformats.org/officeDocument/2006/relationships/chart" Target="../charts/chart17.xml"/><Relationship Id="rId7" Type="http://schemas.openxmlformats.org/officeDocument/2006/relationships/chart" Target="../charts/chart18.xml"/><Relationship Id="rId1" Type="http://schemas.openxmlformats.org/officeDocument/2006/relationships/slideLayout" Target="../slideLayouts/slideLayout10.xml"/><Relationship Id="rId2"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chart" Target="../charts/chart19.xml"/><Relationship Id="rId6" Type="http://schemas.openxmlformats.org/officeDocument/2006/relationships/chart" Target="../charts/chart20.xml"/><Relationship Id="rId7" Type="http://schemas.openxmlformats.org/officeDocument/2006/relationships/chart" Target="../charts/chart21.xml"/><Relationship Id="rId1" Type="http://schemas.openxmlformats.org/officeDocument/2006/relationships/slideLayout" Target="../slideLayouts/slideLayout10.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 Id="rId3"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BD82CA2-2F27-4FC5-88DF-2D551F2C9ABD}"/>
              </a:ext>
            </a:extLst>
          </p:cNvPr>
          <p:cNvGrpSpPr/>
          <p:nvPr/>
        </p:nvGrpSpPr>
        <p:grpSpPr>
          <a:xfrm>
            <a:off x="-3" y="-17373"/>
            <a:ext cx="9144004" cy="5160874"/>
            <a:chOff x="-3" y="-17373"/>
            <a:chExt cx="9144004" cy="5160874"/>
          </a:xfrm>
        </p:grpSpPr>
        <p:pic>
          <p:nvPicPr>
            <p:cNvPr id="14"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18B3FA21-2369-4037-94A9-A5ACAD1EEF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3" y="-17373"/>
              <a:ext cx="1381129" cy="51608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B70DDE49-6DE3-4103-A737-69DD051A8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7373"/>
              <a:ext cx="7772400" cy="516087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11" y="136394"/>
            <a:ext cx="2125989" cy="1069202"/>
          </a:xfrm>
          <a:prstGeom prst="rect">
            <a:avLst/>
          </a:prstGeom>
        </p:spPr>
      </p:pic>
      <p:sp>
        <p:nvSpPr>
          <p:cNvPr id="13" name="Footer Placeholder 10"/>
          <p:cNvSpPr txBox="1">
            <a:spLocks/>
          </p:cNvSpPr>
          <p:nvPr/>
        </p:nvSpPr>
        <p:spPr>
          <a:xfrm>
            <a:off x="226686" y="4617457"/>
            <a:ext cx="4699059" cy="407846"/>
          </a:xfrm>
          <a:prstGeom prst="rect">
            <a:avLst/>
          </a:prstGeom>
        </p:spPr>
        <p:txBody>
          <a:bodyPr/>
          <a:lstStyle>
            <a:defPPr>
              <a:defRPr lang="en-US"/>
            </a:defPPr>
            <a:lvl1pPr marL="0" algn="l" defTabSz="924282" rtl="0" eaLnBrk="1" latinLnBrk="0" hangingPunct="1">
              <a:defRPr sz="9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en-GB" dirty="0">
                <a:solidFill>
                  <a:srgbClr val="FFFFFF"/>
                </a:solidFill>
              </a:rPr>
              <a:t>© 2017 Ipsos.  All rights reserved. Contains Ipsos' Confidential and Proprietary information and may not be disclosed or reproduced without the prior written consent of Ipsos.</a:t>
            </a:r>
          </a:p>
        </p:txBody>
      </p:sp>
      <p:grpSp>
        <p:nvGrpSpPr>
          <p:cNvPr id="27" name="Group 26"/>
          <p:cNvGrpSpPr/>
          <p:nvPr/>
        </p:nvGrpSpPr>
        <p:grpSpPr>
          <a:xfrm>
            <a:off x="6965726" y="4594675"/>
            <a:ext cx="1933546" cy="355982"/>
            <a:chOff x="10239375" y="6688139"/>
            <a:chExt cx="2842245" cy="523426"/>
          </a:xfrm>
        </p:grpSpPr>
        <p:pic>
          <p:nvPicPr>
            <p:cNvPr id="28" name="Picture 27" descr="IPSOS_GAMECHANGERS_blue.png"/>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9" name="Picture 28" descr="IPSOS_GAMECHANGERS_blue.png"/>
            <p:cNvPicPr>
              <a:picLocks noChangeAspect="1"/>
            </p:cNvPicPr>
            <p:nvPr userDrawn="1"/>
          </p:nvPicPr>
          <p:blipFill rotWithShape="1">
            <a:blip r:embed="rId5" cstate="print">
              <a:grayscl/>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30" name="Picture 2" descr="C:\Users\Graphics Dude Ltd\Graphics Dude Ltd\Work\PC - IM - 150415A (template pt2)\Graphics\Tags\MarketingElectronic-Col.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68FC4114-A196-4B1B-960E-09F02A8A6800}"/>
              </a:ext>
            </a:extLst>
          </p:cNvPr>
          <p:cNvSpPr/>
          <p:nvPr/>
        </p:nvSpPr>
        <p:spPr>
          <a:xfrm>
            <a:off x="1" y="2192821"/>
            <a:ext cx="4594860" cy="1769165"/>
          </a:xfrm>
          <a:prstGeom prst="rect">
            <a:avLst/>
          </a:prstGeom>
          <a:solidFill>
            <a:srgbClr val="7C127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tlCol="0" anchor="ctr"/>
          <a:lstStyle/>
          <a:p>
            <a:r>
              <a:rPr lang="nl-BE" sz="4800" cap="all" dirty="0">
                <a:latin typeface="BULLES DE CHOCOLATS" pitchFamily="2" charset="0"/>
              </a:rPr>
              <a:t>CASTRATIE VAN VARKENS</a:t>
            </a:r>
          </a:p>
        </p:txBody>
      </p:sp>
      <p:sp>
        <p:nvSpPr>
          <p:cNvPr id="16" name="Rectangle 15">
            <a:extLst>
              <a:ext uri="{FF2B5EF4-FFF2-40B4-BE49-F238E27FC236}">
                <a16:creationId xmlns:a16="http://schemas.microsoft.com/office/drawing/2014/main" xmlns="" id="{7F3CE294-6468-4D58-AE14-3D3087035352}"/>
              </a:ext>
            </a:extLst>
          </p:cNvPr>
          <p:cNvSpPr/>
          <p:nvPr/>
        </p:nvSpPr>
        <p:spPr>
          <a:xfrm>
            <a:off x="0" y="3869220"/>
            <a:ext cx="4594860" cy="92765"/>
          </a:xfrm>
          <a:prstGeom prst="rect">
            <a:avLst/>
          </a:prstGeom>
          <a:solidFill>
            <a:srgbClr val="5D0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descr="Afbeeldingsresultaat voor vlag vlaanderen">
            <a:extLst>
              <a:ext uri="{FF2B5EF4-FFF2-40B4-BE49-F238E27FC236}">
                <a16:creationId xmlns:a16="http://schemas.microsoft.com/office/drawing/2014/main" xmlns="" id="{9392E740-BAD8-4BD5-B3C6-414973A19C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1375" y="3277332"/>
            <a:ext cx="709117" cy="47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5179850-08BA-49C9-A08D-5B2A064A7A9B}"/>
              </a:ext>
            </a:extLst>
          </p:cNvPr>
          <p:cNvPicPr>
            <a:picLocks noChangeAspect="1"/>
          </p:cNvPicPr>
          <p:nvPr/>
        </p:nvPicPr>
        <p:blipFill rotWithShape="1">
          <a:blip r:embed="rId2">
            <a:extLst>
              <a:ext uri="{28A0092B-C50C-407E-A947-70E740481C1C}">
                <a14:useLocalDpi xmlns:a14="http://schemas.microsoft.com/office/drawing/2010/main" val="0"/>
              </a:ext>
            </a:extLst>
          </a:blip>
          <a:srcRect l="23132" r="14331"/>
          <a:stretch/>
        </p:blipFill>
        <p:spPr>
          <a:xfrm>
            <a:off x="3997456" y="0"/>
            <a:ext cx="5146544" cy="5143500"/>
          </a:xfrm>
          <a:prstGeom prst="rect">
            <a:avLst/>
          </a:prstGeom>
        </p:spPr>
      </p:pic>
      <p:sp>
        <p:nvSpPr>
          <p:cNvPr id="11" name="Rectangle 10">
            <a:extLst>
              <a:ext uri="{FF2B5EF4-FFF2-40B4-BE49-F238E27FC236}">
                <a16:creationId xmlns:a16="http://schemas.microsoft.com/office/drawing/2014/main" xmlns="" id="{5F6977A1-1D1C-4B21-ADF9-C74BB485FFAD}"/>
              </a:ext>
            </a:extLst>
          </p:cNvPr>
          <p:cNvSpPr/>
          <p:nvPr/>
        </p:nvSpPr>
        <p:spPr>
          <a:xfrm>
            <a:off x="399745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Placeholder 6">
            <a:extLst>
              <a:ext uri="{FF2B5EF4-FFF2-40B4-BE49-F238E27FC236}">
                <a16:creationId xmlns:a16="http://schemas.microsoft.com/office/drawing/2014/main" xmlns="" id="{165F0A71-E0EC-4D55-9EC0-0433602EE2DC}"/>
              </a:ext>
            </a:extLst>
          </p:cNvPr>
          <p:cNvSpPr>
            <a:spLocks noGrp="1"/>
          </p:cNvSpPr>
          <p:nvPr>
            <p:ph type="body" sz="quarter" idx="13"/>
          </p:nvPr>
        </p:nvSpPr>
        <p:spPr/>
        <p:txBody>
          <a:bodyPr/>
          <a:lstStyle/>
          <a:p>
            <a:r>
              <a:rPr lang="nl-BE" sz="1600" dirty="0"/>
              <a:t>Iets meer dan 1 op 2 Vlamingen vindt dat biggen lijden bij </a:t>
            </a:r>
            <a:br>
              <a:rPr lang="nl-BE" sz="1600" dirty="0"/>
            </a:br>
            <a:r>
              <a:rPr lang="nl-BE" sz="1600" dirty="0"/>
              <a:t>chirurgische castratie. </a:t>
            </a:r>
          </a:p>
        </p:txBody>
      </p:sp>
      <p:sp>
        <p:nvSpPr>
          <p:cNvPr id="8" name="Text Placeholder 7">
            <a:extLst>
              <a:ext uri="{FF2B5EF4-FFF2-40B4-BE49-F238E27FC236}">
                <a16:creationId xmlns:a16="http://schemas.microsoft.com/office/drawing/2014/main" xmlns="" id="{CEA67A98-66B7-4512-B88D-8EB6EF511460}"/>
              </a:ext>
            </a:extLst>
          </p:cNvPr>
          <p:cNvSpPr>
            <a:spLocks noGrp="1"/>
          </p:cNvSpPr>
          <p:nvPr>
            <p:ph type="body" sz="quarter" idx="16"/>
          </p:nvPr>
        </p:nvSpPr>
        <p:spPr/>
        <p:txBody>
          <a:bodyPr/>
          <a:lstStyle/>
          <a:p>
            <a:r>
              <a:rPr lang="nl-BE" dirty="0"/>
              <a:t>Basis:	Vlaanderen (n=1000)</a:t>
            </a:r>
          </a:p>
          <a:p>
            <a:r>
              <a:rPr lang="nl-BE" dirty="0"/>
              <a:t>Vraag:	</a:t>
            </a:r>
            <a:r>
              <a:rPr lang="en-US" dirty="0"/>
              <a:t>Q2.2 </a:t>
            </a:r>
            <a:r>
              <a:rPr lang="nl-BE" dirty="0"/>
              <a:t>In welke mate gaat u akkoord met de stelling dat biggen lijden wanneer ze chirurgisch worden gecastreerd?</a:t>
            </a:r>
            <a:endParaRPr lang="en-US" dirty="0"/>
          </a:p>
          <a:p>
            <a:r>
              <a:rPr lang="nl-BE" dirty="0"/>
              <a:t>ABCD:	95% significantie niveau</a:t>
            </a:r>
          </a:p>
        </p:txBody>
      </p:sp>
      <p:graphicFrame>
        <p:nvGraphicFramePr>
          <p:cNvPr id="9" name="Chart 8">
            <a:extLst>
              <a:ext uri="{FF2B5EF4-FFF2-40B4-BE49-F238E27FC236}">
                <a16:creationId xmlns:a16="http://schemas.microsoft.com/office/drawing/2014/main" xmlns="" id="{5243EB08-FBCB-4BC3-9727-462F0FF618A3}"/>
              </a:ext>
            </a:extLst>
          </p:cNvPr>
          <p:cNvGraphicFramePr/>
          <p:nvPr>
            <p:extLst>
              <p:ext uri="{D42A27DB-BD31-4B8C-83A1-F6EECF244321}">
                <p14:modId xmlns:p14="http://schemas.microsoft.com/office/powerpoint/2010/main" val="2944663426"/>
              </p:ext>
            </p:extLst>
          </p:nvPr>
        </p:nvGraphicFramePr>
        <p:xfrm>
          <a:off x="-1132598" y="1214419"/>
          <a:ext cx="6344678" cy="3209947"/>
        </p:xfrm>
        <a:graphic>
          <a:graphicData uri="http://schemas.openxmlformats.org/drawingml/2006/chart">
            <c:chart xmlns:c="http://schemas.openxmlformats.org/drawingml/2006/chart" xmlns:r="http://schemas.openxmlformats.org/officeDocument/2006/relationships" r:id="rId3"/>
          </a:graphicData>
        </a:graphic>
      </p:graphicFrame>
      <p:sp>
        <p:nvSpPr>
          <p:cNvPr id="10" name="Freeform: Shape 9">
            <a:extLst>
              <a:ext uri="{FF2B5EF4-FFF2-40B4-BE49-F238E27FC236}">
                <a16:creationId xmlns:a16="http://schemas.microsoft.com/office/drawing/2014/main" xmlns="" id="{74563624-5FF9-46B7-9A4D-2773E47144F6}"/>
              </a:ext>
            </a:extLst>
          </p:cNvPr>
          <p:cNvSpPr/>
          <p:nvPr/>
        </p:nvSpPr>
        <p:spPr>
          <a:xfrm>
            <a:off x="468617" y="1061219"/>
            <a:ext cx="2307600" cy="3459653"/>
          </a:xfrm>
          <a:custGeom>
            <a:avLst/>
            <a:gdLst>
              <a:gd name="connsiteX0" fmla="*/ 660848 w 2307600"/>
              <a:gd name="connsiteY0" fmla="*/ 231962 h 3096000"/>
              <a:gd name="connsiteX1" fmla="*/ 478800 w 2307600"/>
              <a:gd name="connsiteY1" fmla="*/ 414010 h 3096000"/>
              <a:gd name="connsiteX2" fmla="*/ 478800 w 2307600"/>
              <a:gd name="connsiteY2" fmla="*/ 2681990 h 3096000"/>
              <a:gd name="connsiteX3" fmla="*/ 660848 w 2307600"/>
              <a:gd name="connsiteY3" fmla="*/ 2864038 h 3096000"/>
              <a:gd name="connsiteX4" fmla="*/ 1646752 w 2307600"/>
              <a:gd name="connsiteY4" fmla="*/ 2864039 h 3096000"/>
              <a:gd name="connsiteX5" fmla="*/ 1828800 w 2307600"/>
              <a:gd name="connsiteY5" fmla="*/ 2681991 h 3096000"/>
              <a:gd name="connsiteX6" fmla="*/ 1828801 w 2307600"/>
              <a:gd name="connsiteY6" fmla="*/ 414010 h 3096000"/>
              <a:gd name="connsiteX7" fmla="*/ 1646753 w 2307600"/>
              <a:gd name="connsiteY7" fmla="*/ 231962 h 3096000"/>
              <a:gd name="connsiteX8" fmla="*/ 0 w 2307600"/>
              <a:gd name="connsiteY8" fmla="*/ 0 h 3096000"/>
              <a:gd name="connsiteX9" fmla="*/ 2307600 w 2307600"/>
              <a:gd name="connsiteY9" fmla="*/ 0 h 3096000"/>
              <a:gd name="connsiteX10" fmla="*/ 2307600 w 2307600"/>
              <a:gd name="connsiteY10" fmla="*/ 3096000 h 3096000"/>
              <a:gd name="connsiteX11" fmla="*/ 0 w 2307600"/>
              <a:gd name="connsiteY11" fmla="*/ 3096000 h 3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7600" h="3096000">
                <a:moveTo>
                  <a:pt x="660848" y="231962"/>
                </a:moveTo>
                <a:cubicBezTo>
                  <a:pt x="560306" y="231962"/>
                  <a:pt x="478800" y="313468"/>
                  <a:pt x="478800" y="414010"/>
                </a:cubicBezTo>
                <a:lnTo>
                  <a:pt x="478800" y="2681990"/>
                </a:lnTo>
                <a:cubicBezTo>
                  <a:pt x="478800" y="2782532"/>
                  <a:pt x="560306" y="2864038"/>
                  <a:pt x="660848" y="2864038"/>
                </a:cubicBezTo>
                <a:lnTo>
                  <a:pt x="1646752" y="2864039"/>
                </a:lnTo>
                <a:cubicBezTo>
                  <a:pt x="1747294" y="2864039"/>
                  <a:pt x="1828800" y="2782533"/>
                  <a:pt x="1828800" y="2681991"/>
                </a:cubicBezTo>
                <a:cubicBezTo>
                  <a:pt x="1828800" y="1925997"/>
                  <a:pt x="1828801" y="1170004"/>
                  <a:pt x="1828801" y="414010"/>
                </a:cubicBezTo>
                <a:cubicBezTo>
                  <a:pt x="1828801" y="313468"/>
                  <a:pt x="1747295" y="231962"/>
                  <a:pt x="1646753" y="231962"/>
                </a:cubicBezTo>
                <a:close/>
                <a:moveTo>
                  <a:pt x="0" y="0"/>
                </a:moveTo>
                <a:lnTo>
                  <a:pt x="2307600" y="0"/>
                </a:lnTo>
                <a:lnTo>
                  <a:pt x="2307600" y="3096000"/>
                </a:lnTo>
                <a:lnTo>
                  <a:pt x="0" y="3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7B695771-1D1D-4D09-A3B2-4D3D4E02FC62}"/>
              </a:ext>
            </a:extLst>
          </p:cNvPr>
          <p:cNvSpPr>
            <a:spLocks noGrp="1"/>
          </p:cNvSpPr>
          <p:nvPr>
            <p:ph type="title"/>
          </p:nvPr>
        </p:nvSpPr>
        <p:spPr>
          <a:xfrm>
            <a:off x="224286" y="1074130"/>
            <a:ext cx="8640000" cy="180000"/>
          </a:xfrm>
        </p:spPr>
        <p:txBody>
          <a:bodyPr/>
          <a:lstStyle/>
          <a:p>
            <a:r>
              <a:rPr lang="nl-BE" dirty="0"/>
              <a:t>In welke mate gaat u akkoord met “Biggen lijden bij chirurgische castratie.”</a:t>
            </a:r>
            <a:endParaRPr lang="en-US" dirty="0"/>
          </a:p>
        </p:txBody>
      </p:sp>
      <p:sp>
        <p:nvSpPr>
          <p:cNvPr id="14" name="Rectangle: Rounded Corners 13">
            <a:extLst>
              <a:ext uri="{FF2B5EF4-FFF2-40B4-BE49-F238E27FC236}">
                <a16:creationId xmlns:a16="http://schemas.microsoft.com/office/drawing/2014/main" xmlns="" id="{DE6DFAD2-911B-4814-BE84-BEE74ADD18C4}"/>
              </a:ext>
            </a:extLst>
          </p:cNvPr>
          <p:cNvSpPr/>
          <p:nvPr/>
        </p:nvSpPr>
        <p:spPr>
          <a:xfrm>
            <a:off x="2975604" y="3787081"/>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5" name="Rectangle: Rounded Corners 14">
            <a:extLst>
              <a:ext uri="{FF2B5EF4-FFF2-40B4-BE49-F238E27FC236}">
                <a16:creationId xmlns:a16="http://schemas.microsoft.com/office/drawing/2014/main" xmlns="" id="{C80A00E5-90FB-4A08-8DAA-BA2D5DABDD26}"/>
              </a:ext>
            </a:extLst>
          </p:cNvPr>
          <p:cNvSpPr/>
          <p:nvPr/>
        </p:nvSpPr>
        <p:spPr>
          <a:xfrm>
            <a:off x="2483708" y="147384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53</a:t>
            </a:r>
          </a:p>
        </p:txBody>
      </p:sp>
      <p:sp>
        <p:nvSpPr>
          <p:cNvPr id="16" name="Rectangle: Rounded Corners 15">
            <a:extLst>
              <a:ext uri="{FF2B5EF4-FFF2-40B4-BE49-F238E27FC236}">
                <a16:creationId xmlns:a16="http://schemas.microsoft.com/office/drawing/2014/main" xmlns="" id="{E351B359-23C8-4178-919B-DFE448CB49F0}"/>
              </a:ext>
            </a:extLst>
          </p:cNvPr>
          <p:cNvSpPr/>
          <p:nvPr/>
        </p:nvSpPr>
        <p:spPr>
          <a:xfrm>
            <a:off x="2975604" y="147384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17" name="Rectangle: Rounded Corners 16">
            <a:extLst>
              <a:ext uri="{FF2B5EF4-FFF2-40B4-BE49-F238E27FC236}">
                <a16:creationId xmlns:a16="http://schemas.microsoft.com/office/drawing/2014/main" xmlns="" id="{C1F4BD8A-727F-4719-8801-76734C38D713}"/>
              </a:ext>
            </a:extLst>
          </p:cNvPr>
          <p:cNvSpPr/>
          <p:nvPr/>
        </p:nvSpPr>
        <p:spPr>
          <a:xfrm>
            <a:off x="2483708" y="3787081"/>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26</a:t>
            </a:r>
          </a:p>
        </p:txBody>
      </p:sp>
      <p:grpSp>
        <p:nvGrpSpPr>
          <p:cNvPr id="18" name="Group 17">
            <a:extLst>
              <a:ext uri="{FF2B5EF4-FFF2-40B4-BE49-F238E27FC236}">
                <a16:creationId xmlns:a16="http://schemas.microsoft.com/office/drawing/2014/main" xmlns="" id="{C2A4196D-D40B-4B05-B30B-669BCF51AF42}"/>
              </a:ext>
            </a:extLst>
          </p:cNvPr>
          <p:cNvGrpSpPr/>
          <p:nvPr/>
        </p:nvGrpSpPr>
        <p:grpSpPr>
          <a:xfrm>
            <a:off x="6965726" y="4594675"/>
            <a:ext cx="1933546" cy="355982"/>
            <a:chOff x="10239375" y="6688139"/>
            <a:chExt cx="2842245" cy="523426"/>
          </a:xfrm>
        </p:grpSpPr>
        <p:pic>
          <p:nvPicPr>
            <p:cNvPr id="19" name="Picture 18" descr="IPSOS_GAMECHANGERS_blue.png">
              <a:extLst>
                <a:ext uri="{FF2B5EF4-FFF2-40B4-BE49-F238E27FC236}">
                  <a16:creationId xmlns:a16="http://schemas.microsoft.com/office/drawing/2014/main" xmlns="" id="{B652662D-27C2-411F-A669-A730A1ABA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a:extLst>
                <a:ext uri="{FF2B5EF4-FFF2-40B4-BE49-F238E27FC236}">
                  <a16:creationId xmlns:a16="http://schemas.microsoft.com/office/drawing/2014/main" xmlns="" id="{CBC2CDBC-EEB4-46CD-BC85-E95C6E1644B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21" name="Picture 2" descr="C:\Users\Graphics Dude Ltd\Graphics Dude Ltd\Work\PC - IM - 150415A (template pt2)\Graphics\Tags\MarketingElectronic-Col.png">
            <a:extLst>
              <a:ext uri="{FF2B5EF4-FFF2-40B4-BE49-F238E27FC236}">
                <a16:creationId xmlns:a16="http://schemas.microsoft.com/office/drawing/2014/main" xmlns="" id="{D7D2CBD2-9735-4D12-8C27-BD0799B463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D994A87-B048-4C38-8782-665D773480F3}"/>
              </a:ext>
            </a:extLst>
          </p:cNvPr>
          <p:cNvSpPr>
            <a:spLocks noGrp="1"/>
          </p:cNvSpPr>
          <p:nvPr>
            <p:ph type="title"/>
          </p:nvPr>
        </p:nvSpPr>
        <p:spPr>
          <a:xfrm>
            <a:off x="224286" y="955588"/>
            <a:ext cx="8640000" cy="180000"/>
          </a:xfrm>
        </p:spPr>
        <p:txBody>
          <a:bodyPr/>
          <a:lstStyle/>
          <a:p>
            <a:r>
              <a:rPr lang="nl-BE" dirty="0"/>
              <a:t>In welke mate gaat u akkoord met “Biggen lijden bij chirurgische castratie.”</a:t>
            </a:r>
            <a:endParaRPr lang="en-US" dirty="0"/>
          </a:p>
        </p:txBody>
      </p:sp>
      <p:sp>
        <p:nvSpPr>
          <p:cNvPr id="7" name="Text Placeholder 6">
            <a:extLst>
              <a:ext uri="{FF2B5EF4-FFF2-40B4-BE49-F238E27FC236}">
                <a16:creationId xmlns:a16="http://schemas.microsoft.com/office/drawing/2014/main" xmlns="" id="{18F31BA6-473F-4049-BD48-DDFB70A3832B}"/>
              </a:ext>
            </a:extLst>
          </p:cNvPr>
          <p:cNvSpPr>
            <a:spLocks noGrp="1"/>
          </p:cNvSpPr>
          <p:nvPr>
            <p:ph type="body" sz="quarter" idx="13"/>
          </p:nvPr>
        </p:nvSpPr>
        <p:spPr>
          <a:xfrm>
            <a:off x="224286" y="196566"/>
            <a:ext cx="6645774" cy="540000"/>
          </a:xfrm>
        </p:spPr>
        <p:txBody>
          <a:bodyPr/>
          <a:lstStyle/>
          <a:p>
            <a:r>
              <a:rPr lang="nl-BE" sz="1600" dirty="0"/>
              <a:t>Significant meer vrouwen gaan helemaal akkoord met de stelling dat biggen lijden bij chirurgische castratie (namelijk 1/3 vrouwen versus 1/4 mannen). </a:t>
            </a:r>
          </a:p>
        </p:txBody>
      </p:sp>
      <p:sp>
        <p:nvSpPr>
          <p:cNvPr id="8" name="Text Placeholder 7">
            <a:extLst>
              <a:ext uri="{FF2B5EF4-FFF2-40B4-BE49-F238E27FC236}">
                <a16:creationId xmlns:a16="http://schemas.microsoft.com/office/drawing/2014/main" xmlns="" id="{FFE37042-E537-4435-A9DD-94EB20D01A52}"/>
              </a:ext>
            </a:extLst>
          </p:cNvPr>
          <p:cNvSpPr>
            <a:spLocks noGrp="1"/>
          </p:cNvSpPr>
          <p:nvPr>
            <p:ph type="body" sz="quarter" idx="16"/>
          </p:nvPr>
        </p:nvSpPr>
        <p:spPr/>
        <p:txBody>
          <a:bodyPr/>
          <a:lstStyle/>
          <a:p>
            <a:r>
              <a:rPr lang="nl-BE" dirty="0"/>
              <a:t>Basis:	Vlaanderen (n=1000)</a:t>
            </a:r>
          </a:p>
          <a:p>
            <a:r>
              <a:rPr lang="nl-BE" dirty="0"/>
              <a:t>Vraag:	</a:t>
            </a:r>
            <a:r>
              <a:rPr lang="en-US" dirty="0"/>
              <a:t>Q2.2 </a:t>
            </a:r>
            <a:r>
              <a:rPr lang="nl-BE" dirty="0"/>
              <a:t>In welke mate gaat u akkoord met de stelling dat biggen lijden wanneer ze chirurgisch worden gecastreerd?</a:t>
            </a:r>
            <a:endParaRPr lang="en-US" dirty="0"/>
          </a:p>
          <a:p>
            <a:r>
              <a:rPr lang="nl-BE" dirty="0"/>
              <a:t>ABCD:	95% significantie niveau</a:t>
            </a:r>
          </a:p>
        </p:txBody>
      </p:sp>
      <p:graphicFrame>
        <p:nvGraphicFramePr>
          <p:cNvPr id="9" name="Table 8">
            <a:extLst>
              <a:ext uri="{FF2B5EF4-FFF2-40B4-BE49-F238E27FC236}">
                <a16:creationId xmlns:a16="http://schemas.microsoft.com/office/drawing/2014/main" xmlns="" id="{F5BCEB23-BE28-4230-8874-4978CE2BF753}"/>
              </a:ext>
            </a:extLst>
          </p:cNvPr>
          <p:cNvGraphicFramePr>
            <a:graphicFrameLocks noGrp="1"/>
          </p:cNvGraphicFramePr>
          <p:nvPr>
            <p:extLst>
              <p:ext uri="{D42A27DB-BD31-4B8C-83A1-F6EECF244321}">
                <p14:modId xmlns:p14="http://schemas.microsoft.com/office/powerpoint/2010/main" val="3013330187"/>
              </p:ext>
            </p:extLst>
          </p:nvPr>
        </p:nvGraphicFramePr>
        <p:xfrm>
          <a:off x="290133" y="1175223"/>
          <a:ext cx="7668000" cy="624205"/>
        </p:xfrm>
        <a:graphic>
          <a:graphicData uri="http://schemas.openxmlformats.org/drawingml/2006/table">
            <a:tbl>
              <a:tblPr firstRow="1" bandRow="1">
                <a:tableStyleId>{5C22544A-7EE6-4342-B048-85BDC9FD1C3A}</a:tableStyleId>
              </a:tblPr>
              <a:tblGrid>
                <a:gridCol w="1278000">
                  <a:extLst>
                    <a:ext uri="{9D8B030D-6E8A-4147-A177-3AD203B41FA5}">
                      <a16:colId xmlns:a16="http://schemas.microsoft.com/office/drawing/2014/main" xmlns="" val="2958164197"/>
                    </a:ext>
                  </a:extLst>
                </a:gridCol>
                <a:gridCol w="1278000">
                  <a:extLst>
                    <a:ext uri="{9D8B030D-6E8A-4147-A177-3AD203B41FA5}">
                      <a16:colId xmlns:a16="http://schemas.microsoft.com/office/drawing/2014/main" xmlns="" val="458313841"/>
                    </a:ext>
                  </a:extLst>
                </a:gridCol>
                <a:gridCol w="1278000">
                  <a:extLst>
                    <a:ext uri="{9D8B030D-6E8A-4147-A177-3AD203B41FA5}">
                      <a16:colId xmlns:a16="http://schemas.microsoft.com/office/drawing/2014/main" xmlns="" val="890148522"/>
                    </a:ext>
                  </a:extLst>
                </a:gridCol>
                <a:gridCol w="1278000">
                  <a:extLst>
                    <a:ext uri="{9D8B030D-6E8A-4147-A177-3AD203B41FA5}">
                      <a16:colId xmlns:a16="http://schemas.microsoft.com/office/drawing/2014/main" xmlns="" val="4108362977"/>
                    </a:ext>
                  </a:extLst>
                </a:gridCol>
                <a:gridCol w="1278000">
                  <a:extLst>
                    <a:ext uri="{9D8B030D-6E8A-4147-A177-3AD203B41FA5}">
                      <a16:colId xmlns:a16="http://schemas.microsoft.com/office/drawing/2014/main" xmlns="" val="307773737"/>
                    </a:ext>
                  </a:extLst>
                </a:gridCol>
                <a:gridCol w="1278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1" name="Chart 10">
            <a:extLst>
              <a:ext uri="{FF2B5EF4-FFF2-40B4-BE49-F238E27FC236}">
                <a16:creationId xmlns:a16="http://schemas.microsoft.com/office/drawing/2014/main" xmlns="" id="{ED6E597F-F7F3-4D28-8CA3-4948C4BD5762}"/>
              </a:ext>
            </a:extLst>
          </p:cNvPr>
          <p:cNvGraphicFramePr/>
          <p:nvPr>
            <p:extLst>
              <p:ext uri="{D42A27DB-BD31-4B8C-83A1-F6EECF244321}">
                <p14:modId xmlns:p14="http://schemas.microsoft.com/office/powerpoint/2010/main" val="1974918496"/>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xmlns="" id="{9CE96ED0-DD28-4E4A-8136-84D401D36B1F}"/>
              </a:ext>
            </a:extLst>
          </p:cNvPr>
          <p:cNvGrpSpPr/>
          <p:nvPr/>
        </p:nvGrpSpPr>
        <p:grpSpPr>
          <a:xfrm>
            <a:off x="511027" y="1901480"/>
            <a:ext cx="7299843" cy="2522886"/>
            <a:chOff x="511027" y="1901480"/>
            <a:chExt cx="7299843" cy="2522886"/>
          </a:xfrm>
        </p:grpSpPr>
        <p:sp>
          <p:nvSpPr>
            <p:cNvPr id="14" name="Freeform: Shape 13">
              <a:extLst>
                <a:ext uri="{FF2B5EF4-FFF2-40B4-BE49-F238E27FC236}">
                  <a16:creationId xmlns:a16="http://schemas.microsoft.com/office/drawing/2014/main" xmlns="" id="{B0CC2E6F-4B78-44F3-ABA2-8EABABF288D7}"/>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C15D984A-BE68-4C84-91E5-FC209145755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387DF6C6-C0DA-4E4F-BA1B-B5279B95C6FA}"/>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25ED52C1-5333-45F0-8C48-AE1A82782C5E}"/>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E72C11AE-F50C-44CA-BC9D-5FB0E1D0EDDC}"/>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72FDB996-1A8F-40F0-B12E-66221B383FBE}"/>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xmlns="" id="{17F44149-952A-4B47-A7DD-D19A41F55E7F}"/>
              </a:ext>
            </a:extLst>
          </p:cNvPr>
          <p:cNvSpPr/>
          <p:nvPr/>
        </p:nvSpPr>
        <p:spPr>
          <a:xfrm>
            <a:off x="8234656"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21" name="Rectangle: Rounded Corners 20">
            <a:extLst>
              <a:ext uri="{FF2B5EF4-FFF2-40B4-BE49-F238E27FC236}">
                <a16:creationId xmlns:a16="http://schemas.microsoft.com/office/drawing/2014/main" xmlns="" id="{F2D7649B-FBA0-440F-9993-D5660E71CBCD}"/>
              </a:ext>
            </a:extLst>
          </p:cNvPr>
          <p:cNvSpPr/>
          <p:nvPr/>
        </p:nvSpPr>
        <p:spPr>
          <a:xfrm>
            <a:off x="775967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52</a:t>
            </a:r>
          </a:p>
        </p:txBody>
      </p:sp>
      <p:sp>
        <p:nvSpPr>
          <p:cNvPr id="22" name="Rectangle: Rounded Corners 21">
            <a:extLst>
              <a:ext uri="{FF2B5EF4-FFF2-40B4-BE49-F238E27FC236}">
                <a16:creationId xmlns:a16="http://schemas.microsoft.com/office/drawing/2014/main" xmlns="" id="{8E026BBC-4CA4-4EC3-8A12-294103301BD6}"/>
              </a:ext>
            </a:extLst>
          </p:cNvPr>
          <p:cNvSpPr/>
          <p:nvPr/>
        </p:nvSpPr>
        <p:spPr>
          <a:xfrm>
            <a:off x="8234656"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23" name="Rectangle: Rounded Corners 22">
            <a:extLst>
              <a:ext uri="{FF2B5EF4-FFF2-40B4-BE49-F238E27FC236}">
                <a16:creationId xmlns:a16="http://schemas.microsoft.com/office/drawing/2014/main" xmlns="" id="{96965D08-D418-4A1E-A92F-7E22ED41EBE2}"/>
              </a:ext>
            </a:extLst>
          </p:cNvPr>
          <p:cNvSpPr/>
          <p:nvPr/>
        </p:nvSpPr>
        <p:spPr>
          <a:xfrm>
            <a:off x="775967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30</a:t>
            </a:r>
          </a:p>
        </p:txBody>
      </p:sp>
      <p:sp>
        <p:nvSpPr>
          <p:cNvPr id="24" name="Rectangle: Rounded Corners 23">
            <a:extLst>
              <a:ext uri="{FF2B5EF4-FFF2-40B4-BE49-F238E27FC236}">
                <a16:creationId xmlns:a16="http://schemas.microsoft.com/office/drawing/2014/main" xmlns="" id="{99507A3F-7046-4E0C-8C4A-E051DFECDC30}"/>
              </a:ext>
            </a:extLst>
          </p:cNvPr>
          <p:cNvSpPr/>
          <p:nvPr/>
        </p:nvSpPr>
        <p:spPr>
          <a:xfrm>
            <a:off x="1396646"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53</a:t>
            </a:r>
          </a:p>
        </p:txBody>
      </p:sp>
      <p:sp>
        <p:nvSpPr>
          <p:cNvPr id="25" name="Rectangle: Rounded Corners 24">
            <a:extLst>
              <a:ext uri="{FF2B5EF4-FFF2-40B4-BE49-F238E27FC236}">
                <a16:creationId xmlns:a16="http://schemas.microsoft.com/office/drawing/2014/main" xmlns="" id="{A10F47D1-9FCB-4CD2-A0B1-1E98C0274171}"/>
              </a:ext>
            </a:extLst>
          </p:cNvPr>
          <p:cNvSpPr/>
          <p:nvPr/>
        </p:nvSpPr>
        <p:spPr>
          <a:xfrm>
            <a:off x="1396646"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26</a:t>
            </a:r>
          </a:p>
        </p:txBody>
      </p:sp>
      <p:cxnSp>
        <p:nvCxnSpPr>
          <p:cNvPr id="10" name="Straight Connector 9">
            <a:extLst>
              <a:ext uri="{FF2B5EF4-FFF2-40B4-BE49-F238E27FC236}">
                <a16:creationId xmlns:a16="http://schemas.microsoft.com/office/drawing/2014/main" xmlns="" id="{39AD285F-351D-4610-9B55-6E921D95CCC9}"/>
              </a:ext>
            </a:extLst>
          </p:cNvPr>
          <p:cNvCxnSpPr/>
          <p:nvPr/>
        </p:nvCxnSpPr>
        <p:spPr>
          <a:xfrm>
            <a:off x="17447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xmlns="" id="{984896B7-531F-41BE-B9DD-35E168FAC39A}"/>
              </a:ext>
            </a:extLst>
          </p:cNvPr>
          <p:cNvCxnSpPr/>
          <p:nvPr/>
        </p:nvCxnSpPr>
        <p:spPr>
          <a:xfrm>
            <a:off x="4288348"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26" name="Rectangle: Rounded Corners 25">
            <a:extLst>
              <a:ext uri="{FF2B5EF4-FFF2-40B4-BE49-F238E27FC236}">
                <a16:creationId xmlns:a16="http://schemas.microsoft.com/office/drawing/2014/main" xmlns="" id="{B7281C8C-54DC-4A06-B75A-A4A4074745EF}"/>
              </a:ext>
            </a:extLst>
          </p:cNvPr>
          <p:cNvSpPr/>
          <p:nvPr/>
        </p:nvSpPr>
        <p:spPr>
          <a:xfrm>
            <a:off x="6487070"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52</a:t>
            </a:r>
          </a:p>
        </p:txBody>
      </p:sp>
      <p:sp>
        <p:nvSpPr>
          <p:cNvPr id="27" name="Rectangle: Rounded Corners 26">
            <a:extLst>
              <a:ext uri="{FF2B5EF4-FFF2-40B4-BE49-F238E27FC236}">
                <a16:creationId xmlns:a16="http://schemas.microsoft.com/office/drawing/2014/main" xmlns="" id="{357308DF-E7A3-420C-8020-578765E5C421}"/>
              </a:ext>
            </a:extLst>
          </p:cNvPr>
          <p:cNvSpPr/>
          <p:nvPr/>
        </p:nvSpPr>
        <p:spPr>
          <a:xfrm>
            <a:off x="6487070"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25</a:t>
            </a:r>
          </a:p>
        </p:txBody>
      </p:sp>
      <p:sp>
        <p:nvSpPr>
          <p:cNvPr id="28" name="Rectangle: Rounded Corners 27">
            <a:extLst>
              <a:ext uri="{FF2B5EF4-FFF2-40B4-BE49-F238E27FC236}">
                <a16:creationId xmlns:a16="http://schemas.microsoft.com/office/drawing/2014/main" xmlns="" id="{63C530C3-5B3C-4378-A199-AFADBA178123}"/>
              </a:ext>
            </a:extLst>
          </p:cNvPr>
          <p:cNvSpPr/>
          <p:nvPr/>
        </p:nvSpPr>
        <p:spPr>
          <a:xfrm>
            <a:off x="5214464"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56</a:t>
            </a:r>
          </a:p>
        </p:txBody>
      </p:sp>
      <p:sp>
        <p:nvSpPr>
          <p:cNvPr id="29" name="Rectangle: Rounded Corners 28">
            <a:extLst>
              <a:ext uri="{FF2B5EF4-FFF2-40B4-BE49-F238E27FC236}">
                <a16:creationId xmlns:a16="http://schemas.microsoft.com/office/drawing/2014/main" xmlns="" id="{D62D7CA2-15C2-4A5D-B43D-0AEC95668372}"/>
              </a:ext>
            </a:extLst>
          </p:cNvPr>
          <p:cNvSpPr/>
          <p:nvPr/>
        </p:nvSpPr>
        <p:spPr>
          <a:xfrm>
            <a:off x="5214464"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24</a:t>
            </a:r>
          </a:p>
        </p:txBody>
      </p:sp>
      <p:sp>
        <p:nvSpPr>
          <p:cNvPr id="30" name="Rectangle: Rounded Corners 29">
            <a:extLst>
              <a:ext uri="{FF2B5EF4-FFF2-40B4-BE49-F238E27FC236}">
                <a16:creationId xmlns:a16="http://schemas.microsoft.com/office/drawing/2014/main" xmlns="" id="{4A281FB2-6DF5-4EC5-BB0E-1EF85C7DE3E3}"/>
              </a:ext>
            </a:extLst>
          </p:cNvPr>
          <p:cNvSpPr/>
          <p:nvPr/>
        </p:nvSpPr>
        <p:spPr>
          <a:xfrm>
            <a:off x="3941858"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55</a:t>
            </a:r>
          </a:p>
        </p:txBody>
      </p:sp>
      <p:sp>
        <p:nvSpPr>
          <p:cNvPr id="31" name="Rectangle: Rounded Corners 30">
            <a:extLst>
              <a:ext uri="{FF2B5EF4-FFF2-40B4-BE49-F238E27FC236}">
                <a16:creationId xmlns:a16="http://schemas.microsoft.com/office/drawing/2014/main" xmlns="" id="{6F1997AB-F85E-4036-8548-C43798949B1F}"/>
              </a:ext>
            </a:extLst>
          </p:cNvPr>
          <p:cNvSpPr/>
          <p:nvPr/>
        </p:nvSpPr>
        <p:spPr>
          <a:xfrm>
            <a:off x="3941858"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27</a:t>
            </a:r>
          </a:p>
        </p:txBody>
      </p:sp>
      <p:sp>
        <p:nvSpPr>
          <p:cNvPr id="32" name="Rectangle: Rounded Corners 31">
            <a:extLst>
              <a:ext uri="{FF2B5EF4-FFF2-40B4-BE49-F238E27FC236}">
                <a16:creationId xmlns:a16="http://schemas.microsoft.com/office/drawing/2014/main" xmlns="" id="{16DB7FF6-EA47-47C0-AB92-BBC6B3338AB1}"/>
              </a:ext>
            </a:extLst>
          </p:cNvPr>
          <p:cNvSpPr/>
          <p:nvPr/>
        </p:nvSpPr>
        <p:spPr>
          <a:xfrm>
            <a:off x="266925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52</a:t>
            </a:r>
          </a:p>
        </p:txBody>
      </p:sp>
      <p:sp>
        <p:nvSpPr>
          <p:cNvPr id="33" name="Rectangle: Rounded Corners 32">
            <a:extLst>
              <a:ext uri="{FF2B5EF4-FFF2-40B4-BE49-F238E27FC236}">
                <a16:creationId xmlns:a16="http://schemas.microsoft.com/office/drawing/2014/main" xmlns="" id="{FD14A8CF-0650-4FA1-8BA2-22A4F4148DE8}"/>
              </a:ext>
            </a:extLst>
          </p:cNvPr>
          <p:cNvSpPr/>
          <p:nvPr/>
        </p:nvSpPr>
        <p:spPr>
          <a:xfrm>
            <a:off x="266925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25</a:t>
            </a:r>
          </a:p>
        </p:txBody>
      </p:sp>
      <p:sp>
        <p:nvSpPr>
          <p:cNvPr id="2" name="TextBox 1">
            <a:extLst>
              <a:ext uri="{FF2B5EF4-FFF2-40B4-BE49-F238E27FC236}">
                <a16:creationId xmlns:a16="http://schemas.microsoft.com/office/drawing/2014/main" xmlns="" id="{8EF9F22C-F5ED-4644-ADC3-66BB451B1752}"/>
              </a:ext>
            </a:extLst>
          </p:cNvPr>
          <p:cNvSpPr txBox="1"/>
          <p:nvPr/>
        </p:nvSpPr>
        <p:spPr>
          <a:xfrm>
            <a:off x="2374012" y="3354296"/>
            <a:ext cx="106119" cy="215444"/>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400" b="1" dirty="0">
                <a:solidFill>
                  <a:schemeClr val="bg1"/>
                </a:solidFill>
              </a:rPr>
              <a:t>B</a:t>
            </a:r>
          </a:p>
        </p:txBody>
      </p:sp>
      <p:sp>
        <p:nvSpPr>
          <p:cNvPr id="34" name="TextBox 33">
            <a:extLst>
              <a:ext uri="{FF2B5EF4-FFF2-40B4-BE49-F238E27FC236}">
                <a16:creationId xmlns:a16="http://schemas.microsoft.com/office/drawing/2014/main" xmlns="" id="{7535BDDB-A956-425A-BA0B-BA0A8790AAE2}"/>
              </a:ext>
            </a:extLst>
          </p:cNvPr>
          <p:cNvSpPr txBox="1"/>
          <p:nvPr/>
        </p:nvSpPr>
        <p:spPr>
          <a:xfrm>
            <a:off x="3626312" y="2251061"/>
            <a:ext cx="114134" cy="215444"/>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400" b="1" dirty="0">
                <a:solidFill>
                  <a:schemeClr val="bg1"/>
                </a:solidFill>
              </a:rPr>
              <a:t>A</a:t>
            </a:r>
          </a:p>
        </p:txBody>
      </p:sp>
      <p:sp>
        <p:nvSpPr>
          <p:cNvPr id="35" name="TextBox 34">
            <a:extLst>
              <a:ext uri="{FF2B5EF4-FFF2-40B4-BE49-F238E27FC236}">
                <a16:creationId xmlns:a16="http://schemas.microsoft.com/office/drawing/2014/main" xmlns="" id="{41F520F9-2B02-4A3B-A3E1-5CBD45699777}"/>
              </a:ext>
            </a:extLst>
          </p:cNvPr>
          <p:cNvSpPr txBox="1"/>
          <p:nvPr/>
        </p:nvSpPr>
        <p:spPr>
          <a:xfrm>
            <a:off x="4894564" y="2855607"/>
            <a:ext cx="118943" cy="215444"/>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400" b="1">
                <a:solidFill>
                  <a:schemeClr val="bg1"/>
                </a:solidFill>
              </a:rPr>
              <a:t>D</a:t>
            </a:r>
            <a:endParaRPr lang="en-US" sz="1400" b="1" dirty="0">
              <a:solidFill>
                <a:schemeClr val="bg1"/>
              </a:solidFill>
            </a:endParaRPr>
          </a:p>
        </p:txBody>
      </p:sp>
    </p:spTree>
    <p:extLst>
      <p:ext uri="{BB962C8B-B14F-4D97-AF65-F5344CB8AC3E}">
        <p14:creationId xmlns:p14="http://schemas.microsoft.com/office/powerpoint/2010/main" val="117715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blog.humanesociety.org/wp-content/uploads/2015/05/pig-walmart-annoucement-1220x813.jpg?resize=560%2C9999">
            <a:extLst>
              <a:ext uri="{FF2B5EF4-FFF2-40B4-BE49-F238E27FC236}">
                <a16:creationId xmlns:a16="http://schemas.microsoft.com/office/drawing/2014/main" xmlns="" id="{711BCE09-E088-4635-AE8C-E45657D45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b="4512"/>
          <a:stretch/>
        </p:blipFill>
        <p:spPr bwMode="auto">
          <a:xfrm>
            <a:off x="1"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FD2B0F3-BAF4-43B1-9C3B-56A66385445C}"/>
              </a:ext>
            </a:extLst>
          </p:cNvPr>
          <p:cNvSpPr/>
          <p:nvPr/>
        </p:nvSpPr>
        <p:spPr>
          <a:xfrm>
            <a:off x="1" y="0"/>
            <a:ext cx="9143999" cy="5143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0A96D90-D741-424F-B8B5-AAD9EE91A9B5}"/>
              </a:ext>
            </a:extLst>
          </p:cNvPr>
          <p:cNvSpPr/>
          <p:nvPr/>
        </p:nvSpPr>
        <p:spPr>
          <a:xfrm>
            <a:off x="526773" y="0"/>
            <a:ext cx="8090453" cy="461665"/>
          </a:xfrm>
          <a:prstGeom prst="rect">
            <a:avLst/>
          </a:prstGeom>
        </p:spPr>
        <p:txBody>
          <a:bodyPr wrap="square" anchor="ctr">
            <a:spAutoFit/>
          </a:bodyPr>
          <a:lstStyle/>
          <a:p>
            <a:pPr algn="ctr"/>
            <a:r>
              <a:rPr lang="en-US" sz="2400" b="1" dirty="0">
                <a:solidFill>
                  <a:schemeClr val="tx1">
                    <a:lumMod val="90000"/>
                    <a:lumOff val="10000"/>
                  </a:schemeClr>
                </a:solidFill>
                <a:latin typeface="Tw Cen MT Condensed Extra Bold" panose="020B0803020202020204" pitchFamily="34" charset="0"/>
              </a:rPr>
              <a:t>INTRO: </a:t>
            </a:r>
            <a:r>
              <a:rPr lang="en-US" sz="2400" b="1" dirty="0" err="1">
                <a:solidFill>
                  <a:schemeClr val="tx1">
                    <a:lumMod val="90000"/>
                    <a:lumOff val="10000"/>
                  </a:schemeClr>
                </a:solidFill>
                <a:latin typeface="Tw Cen MT Condensed Extra Bold" panose="020B0803020202020204" pitchFamily="34" charset="0"/>
              </a:rPr>
              <a:t>Beelden</a:t>
            </a:r>
            <a:endParaRPr lang="en-US" sz="2400" b="1" dirty="0">
              <a:solidFill>
                <a:schemeClr val="tx1">
                  <a:lumMod val="90000"/>
                  <a:lumOff val="10000"/>
                </a:schemeClr>
              </a:solidFill>
              <a:latin typeface="Tw Cen MT Condensed Extra Bold" panose="020B0803020202020204" pitchFamily="34" charset="0"/>
            </a:endParaRPr>
          </a:p>
        </p:txBody>
      </p:sp>
      <p:pic>
        <p:nvPicPr>
          <p:cNvPr id="3" name="Picture 2">
            <a:extLst>
              <a:ext uri="{FF2B5EF4-FFF2-40B4-BE49-F238E27FC236}">
                <a16:creationId xmlns:a16="http://schemas.microsoft.com/office/drawing/2014/main" xmlns="" id="{9E628FEF-ED58-493B-AFE6-BCCFBA027DA8}"/>
              </a:ext>
            </a:extLst>
          </p:cNvPr>
          <p:cNvPicPr>
            <a:picLocks noChangeAspect="1"/>
          </p:cNvPicPr>
          <p:nvPr/>
        </p:nvPicPr>
        <p:blipFill>
          <a:blip r:embed="rId3"/>
          <a:stretch>
            <a:fillRect/>
          </a:stretch>
        </p:blipFill>
        <p:spPr>
          <a:xfrm>
            <a:off x="4571999" y="1050457"/>
            <a:ext cx="4452346" cy="3561877"/>
          </a:xfrm>
          <a:prstGeom prst="rect">
            <a:avLst/>
          </a:prstGeom>
        </p:spPr>
      </p:pic>
      <p:sp>
        <p:nvSpPr>
          <p:cNvPr id="17" name="Rectangle 16">
            <a:extLst>
              <a:ext uri="{FF2B5EF4-FFF2-40B4-BE49-F238E27FC236}">
                <a16:creationId xmlns:a16="http://schemas.microsoft.com/office/drawing/2014/main" xmlns="" id="{3BA9FE77-C290-4911-89C9-208B677E14CD}"/>
              </a:ext>
            </a:extLst>
          </p:cNvPr>
          <p:cNvSpPr/>
          <p:nvPr/>
        </p:nvSpPr>
        <p:spPr>
          <a:xfrm>
            <a:off x="158044" y="1379319"/>
            <a:ext cx="4413955" cy="2862322"/>
          </a:xfrm>
          <a:prstGeom prst="rect">
            <a:avLst/>
          </a:prstGeom>
        </p:spPr>
        <p:txBody>
          <a:bodyPr wrap="square">
            <a:spAutoFit/>
          </a:bodyPr>
          <a:lstStyle/>
          <a:p>
            <a:pPr algn="ctr"/>
            <a:r>
              <a:rPr lang="nl-BE" sz="2000" b="1" dirty="0">
                <a:solidFill>
                  <a:schemeClr val="tx1">
                    <a:lumMod val="90000"/>
                    <a:lumOff val="10000"/>
                  </a:schemeClr>
                </a:solidFill>
                <a:latin typeface="Tw Cen MT Condensed Extra Bold" panose="020B0803020202020204" pitchFamily="34" charset="0"/>
                <a:cs typeface="Times New Roman" panose="02020603050405020304" pitchFamily="18" charset="0"/>
              </a:rPr>
              <a:t>In volgende beelden zullen wij u beelden tonen van deze praktijk, namelijk het chirurgisch castreren van varkens. Houd er a.u.b. rekening mee dat de beelden gevoelige beelden bevat. </a:t>
            </a:r>
          </a:p>
          <a:p>
            <a:pPr algn="ctr"/>
            <a:endParaRPr lang="nl-BE" sz="2000" b="1" dirty="0">
              <a:solidFill>
                <a:schemeClr val="tx1">
                  <a:lumMod val="90000"/>
                  <a:lumOff val="10000"/>
                </a:schemeClr>
              </a:solidFill>
              <a:latin typeface="Tw Cen MT Condensed Extra Bold" panose="020B0803020202020204" pitchFamily="34" charset="0"/>
              <a:cs typeface="Times New Roman" panose="02020603050405020304" pitchFamily="18" charset="0"/>
            </a:endParaRPr>
          </a:p>
          <a:p>
            <a:pPr algn="ctr"/>
            <a:r>
              <a:rPr lang="nl-BE" sz="2000" b="1" dirty="0">
                <a:solidFill>
                  <a:schemeClr val="tx1">
                    <a:lumMod val="90000"/>
                    <a:lumOff val="10000"/>
                  </a:schemeClr>
                </a:solidFill>
                <a:latin typeface="Tw Cen MT Condensed Extra Bold" panose="020B0803020202020204" pitchFamily="34" charset="0"/>
                <a:cs typeface="Times New Roman" panose="02020603050405020304" pitchFamily="18" charset="0"/>
              </a:rPr>
              <a:t>Het is niet verplicht om de beelden te bekijken en de vragen hierover te beantwoorden. </a:t>
            </a:r>
          </a:p>
        </p:txBody>
      </p:sp>
    </p:spTree>
    <p:extLst>
      <p:ext uri="{BB962C8B-B14F-4D97-AF65-F5344CB8AC3E}">
        <p14:creationId xmlns:p14="http://schemas.microsoft.com/office/powerpoint/2010/main" val="183319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4B4054BA-A331-4746-B750-3CA659DFA1A7}"/>
              </a:ext>
            </a:extLst>
          </p:cNvPr>
          <p:cNvGraphicFramePr/>
          <p:nvPr>
            <p:extLst>
              <p:ext uri="{D42A27DB-BD31-4B8C-83A1-F6EECF244321}">
                <p14:modId xmlns:p14="http://schemas.microsoft.com/office/powerpoint/2010/main" val="2587997775"/>
              </p:ext>
            </p:extLst>
          </p:nvPr>
        </p:nvGraphicFramePr>
        <p:xfrm>
          <a:off x="194733" y="1858628"/>
          <a:ext cx="8669553" cy="24418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9">
            <a:extLst>
              <a:ext uri="{FF2B5EF4-FFF2-40B4-BE49-F238E27FC236}">
                <a16:creationId xmlns:a16="http://schemas.microsoft.com/office/drawing/2014/main" xmlns="" id="{E92A868F-65A3-46DF-A592-6605847A631F}"/>
              </a:ext>
            </a:extLst>
          </p:cNvPr>
          <p:cNvSpPr>
            <a:spLocks noGrp="1"/>
          </p:cNvSpPr>
          <p:nvPr>
            <p:ph type="title"/>
          </p:nvPr>
        </p:nvSpPr>
        <p:spPr>
          <a:xfrm>
            <a:off x="248187" y="1859480"/>
            <a:ext cx="8640000" cy="180000"/>
          </a:xfrm>
        </p:spPr>
        <p:txBody>
          <a:bodyPr/>
          <a:lstStyle/>
          <a:p>
            <a:r>
              <a:rPr lang="nl-BE" u="sng" dirty="0"/>
              <a:t>Statement: biggen lijden bij chirurgische castratie</a:t>
            </a:r>
            <a:endParaRPr lang="en-US" u="sng" dirty="0"/>
          </a:p>
        </p:txBody>
      </p:sp>
      <p:sp>
        <p:nvSpPr>
          <p:cNvPr id="11" name="Text Placeholder 10">
            <a:extLst>
              <a:ext uri="{FF2B5EF4-FFF2-40B4-BE49-F238E27FC236}">
                <a16:creationId xmlns:a16="http://schemas.microsoft.com/office/drawing/2014/main" xmlns="" id="{B65C7932-BFBC-4ADD-B7F3-8FD0AA32FAEB}"/>
              </a:ext>
            </a:extLst>
          </p:cNvPr>
          <p:cNvSpPr>
            <a:spLocks noGrp="1"/>
          </p:cNvSpPr>
          <p:nvPr>
            <p:ph type="body" sz="quarter" idx="13"/>
          </p:nvPr>
        </p:nvSpPr>
        <p:spPr/>
        <p:txBody>
          <a:bodyPr/>
          <a:lstStyle/>
          <a:p>
            <a:r>
              <a:rPr lang="nl-BE" sz="1600" dirty="0"/>
              <a:t>De beelden blijkt een impact te hebben want na de beelden gaat 86% van de Vlamingen akkoord met de stelling dat biggen lijden wanneer ze chirurgisch gecastreerd worden. Dit tegenover de eerdere 55% die akkoord ging alvorens de beelden te hebben gezien. </a:t>
            </a:r>
          </a:p>
        </p:txBody>
      </p:sp>
      <p:sp>
        <p:nvSpPr>
          <p:cNvPr id="12" name="Text Placeholder 11">
            <a:extLst>
              <a:ext uri="{FF2B5EF4-FFF2-40B4-BE49-F238E27FC236}">
                <a16:creationId xmlns:a16="http://schemas.microsoft.com/office/drawing/2014/main" xmlns="" id="{59A8F0A9-F548-4566-B983-C77C9B786633}"/>
              </a:ext>
            </a:extLst>
          </p:cNvPr>
          <p:cNvSpPr>
            <a:spLocks noGrp="1"/>
          </p:cNvSpPr>
          <p:nvPr>
            <p:ph type="body" sz="quarter" idx="16"/>
          </p:nvPr>
        </p:nvSpPr>
        <p:spPr/>
        <p:txBody>
          <a:bodyPr/>
          <a:lstStyle/>
          <a:p>
            <a:r>
              <a:rPr lang="nl-BE" dirty="0"/>
              <a:t>Basis:	Vlaanderen </a:t>
            </a:r>
          </a:p>
          <a:p>
            <a:r>
              <a:rPr lang="nl-BE" dirty="0"/>
              <a:t>Vraag:	Q2.2 In welke mate gaat u akkoord met de stelling dat biggen lijden wanneer ze chirurgisch worden gecastreerd? | Q2.3 In welke mate gaat u akkoord met de 	volgende stelling.</a:t>
            </a:r>
          </a:p>
          <a:p>
            <a:r>
              <a:rPr lang="nl-BE" dirty="0"/>
              <a:t>ABCD:	95% significantie niveau</a:t>
            </a:r>
          </a:p>
          <a:p>
            <a:endParaRPr lang="en-US" dirty="0"/>
          </a:p>
        </p:txBody>
      </p:sp>
      <p:pic>
        <p:nvPicPr>
          <p:cNvPr id="13" name="Picture 12">
            <a:extLst>
              <a:ext uri="{FF2B5EF4-FFF2-40B4-BE49-F238E27FC236}">
                <a16:creationId xmlns:a16="http://schemas.microsoft.com/office/drawing/2014/main" xmlns="" id="{B970F98B-1740-4B1D-B84A-6F5A8CFE1C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66442" y="2131939"/>
            <a:ext cx="2011118" cy="1125116"/>
          </a:xfrm>
          <a:prstGeom prst="rect">
            <a:avLst/>
          </a:prstGeom>
        </p:spPr>
      </p:pic>
      <p:sp>
        <p:nvSpPr>
          <p:cNvPr id="15" name="Rectangle: Rounded Corners 14">
            <a:extLst>
              <a:ext uri="{FF2B5EF4-FFF2-40B4-BE49-F238E27FC236}">
                <a16:creationId xmlns:a16="http://schemas.microsoft.com/office/drawing/2014/main" xmlns="" id="{DD5A5A2F-B273-499B-AE17-DB4879F43ED2}"/>
              </a:ext>
            </a:extLst>
          </p:cNvPr>
          <p:cNvSpPr/>
          <p:nvPr/>
        </p:nvSpPr>
        <p:spPr>
          <a:xfrm>
            <a:off x="330022" y="2697809"/>
            <a:ext cx="355826" cy="2035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26</a:t>
            </a:r>
          </a:p>
        </p:txBody>
      </p:sp>
      <p:sp>
        <p:nvSpPr>
          <p:cNvPr id="16" name="Rectangle: Rounded Corners 15">
            <a:extLst>
              <a:ext uri="{FF2B5EF4-FFF2-40B4-BE49-F238E27FC236}">
                <a16:creationId xmlns:a16="http://schemas.microsoft.com/office/drawing/2014/main" xmlns="" id="{7EEEDF01-5885-4D9E-BA57-7D395A36FFFD}"/>
              </a:ext>
            </a:extLst>
          </p:cNvPr>
          <p:cNvSpPr/>
          <p:nvPr/>
        </p:nvSpPr>
        <p:spPr>
          <a:xfrm>
            <a:off x="224286" y="4084488"/>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7" name="Rectangle: Rounded Corners 16">
            <a:extLst>
              <a:ext uri="{FF2B5EF4-FFF2-40B4-BE49-F238E27FC236}">
                <a16:creationId xmlns:a16="http://schemas.microsoft.com/office/drawing/2014/main" xmlns="" id="{278E5B06-38DB-4D4B-908F-AD864F5757B0}"/>
              </a:ext>
            </a:extLst>
          </p:cNvPr>
          <p:cNvSpPr/>
          <p:nvPr/>
        </p:nvSpPr>
        <p:spPr>
          <a:xfrm>
            <a:off x="2673691" y="2697809"/>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53</a:t>
            </a:r>
          </a:p>
        </p:txBody>
      </p:sp>
      <p:sp>
        <p:nvSpPr>
          <p:cNvPr id="18" name="Rectangle: Rounded Corners 17">
            <a:extLst>
              <a:ext uri="{FF2B5EF4-FFF2-40B4-BE49-F238E27FC236}">
                <a16:creationId xmlns:a16="http://schemas.microsoft.com/office/drawing/2014/main" xmlns="" id="{360844E6-3D4D-4541-A7F2-EB07A0AB97D4}"/>
              </a:ext>
            </a:extLst>
          </p:cNvPr>
          <p:cNvSpPr/>
          <p:nvPr/>
        </p:nvSpPr>
        <p:spPr>
          <a:xfrm>
            <a:off x="8576286" y="4084488"/>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grpSp>
        <p:nvGrpSpPr>
          <p:cNvPr id="56" name="Group 55">
            <a:extLst>
              <a:ext uri="{FF2B5EF4-FFF2-40B4-BE49-F238E27FC236}">
                <a16:creationId xmlns:a16="http://schemas.microsoft.com/office/drawing/2014/main" xmlns="" id="{4A18E158-9D51-43A2-9786-78EA4A07BA54}"/>
              </a:ext>
            </a:extLst>
          </p:cNvPr>
          <p:cNvGrpSpPr/>
          <p:nvPr/>
        </p:nvGrpSpPr>
        <p:grpSpPr>
          <a:xfrm>
            <a:off x="1297601" y="1202601"/>
            <a:ext cx="6456148" cy="722724"/>
            <a:chOff x="1297601" y="1004970"/>
            <a:chExt cx="6456148" cy="722724"/>
          </a:xfrm>
        </p:grpSpPr>
        <p:sp>
          <p:nvSpPr>
            <p:cNvPr id="19" name="Rectangle 18">
              <a:extLst>
                <a:ext uri="{FF2B5EF4-FFF2-40B4-BE49-F238E27FC236}">
                  <a16:creationId xmlns:a16="http://schemas.microsoft.com/office/drawing/2014/main" xmlns="" id="{9C9562E0-5037-442C-BFA4-7A5757C44608}"/>
                </a:ext>
              </a:extLst>
            </p:cNvPr>
            <p:cNvSpPr/>
            <p:nvPr/>
          </p:nvSpPr>
          <p:spPr>
            <a:xfrm>
              <a:off x="1515985" y="1120791"/>
              <a:ext cx="6056602" cy="584775"/>
            </a:xfrm>
            <a:prstGeom prst="rect">
              <a:avLst/>
            </a:prstGeom>
          </p:spPr>
          <p:txBody>
            <a:bodyPr wrap="square">
              <a:spAutoFit/>
            </a:bodyPr>
            <a:lstStyle/>
            <a:p>
              <a:pPr algn="ctr">
                <a:lnSpc>
                  <a:spcPct val="80000"/>
                </a:lnSpc>
              </a:pPr>
              <a:r>
                <a:rPr lang="nl-BE" sz="2000" dirty="0">
                  <a:solidFill>
                    <a:srgbClr val="7C1272"/>
                  </a:solidFill>
                  <a:latin typeface="Tw Cen MT Condensed Extra Bold" panose="020B0803020202020204" pitchFamily="34" charset="0"/>
                  <a:ea typeface="Gulim" panose="020B0600000101010101" pitchFamily="34" charset="-127"/>
                  <a:cs typeface="Arial" panose="020B0604020202020204" pitchFamily="34" charset="0"/>
                </a:rPr>
                <a:t>In welke mate gaat u akkoord met de stelling dat biggen lijden wanneer ze chirurgisch worden gecastreerd?</a:t>
              </a:r>
              <a:endParaRPr lang="en-US" sz="2000" dirty="0">
                <a:solidFill>
                  <a:srgbClr val="7C1272"/>
                </a:solidFill>
                <a:latin typeface="Tw Cen MT Condensed Extra Bold" panose="020B0803020202020204" pitchFamily="34" charset="0"/>
              </a:endParaRPr>
            </a:p>
          </p:txBody>
        </p:sp>
        <p:sp>
          <p:nvSpPr>
            <p:cNvPr id="20" name="Freeform 15">
              <a:extLst>
                <a:ext uri="{FF2B5EF4-FFF2-40B4-BE49-F238E27FC236}">
                  <a16:creationId xmlns:a16="http://schemas.microsoft.com/office/drawing/2014/main" xmlns="" id="{49A1C368-1243-48C5-AC76-31D8B157D6B3}"/>
                </a:ext>
              </a:extLst>
            </p:cNvPr>
            <p:cNvSpPr>
              <a:spLocks/>
            </p:cNvSpPr>
            <p:nvPr/>
          </p:nvSpPr>
          <p:spPr bwMode="gray">
            <a:xfrm flipV="1">
              <a:off x="1297601" y="1004970"/>
              <a:ext cx="195172" cy="264328"/>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5D0D55">
                <a:alpha val="33000"/>
              </a:srgb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Arial"/>
                <a:cs typeface="+mn-cs"/>
              </a:endParaRPr>
            </a:p>
          </p:txBody>
        </p:sp>
        <p:sp>
          <p:nvSpPr>
            <p:cNvPr id="21" name="Freeform 16">
              <a:extLst>
                <a:ext uri="{FF2B5EF4-FFF2-40B4-BE49-F238E27FC236}">
                  <a16:creationId xmlns:a16="http://schemas.microsoft.com/office/drawing/2014/main" xmlns="" id="{75B468DC-D01D-4314-AE3B-A09BD26E3F99}"/>
                </a:ext>
              </a:extLst>
            </p:cNvPr>
            <p:cNvSpPr>
              <a:spLocks/>
            </p:cNvSpPr>
            <p:nvPr/>
          </p:nvSpPr>
          <p:spPr bwMode="gray">
            <a:xfrm flipV="1">
              <a:off x="1418399" y="1004971"/>
              <a:ext cx="195172" cy="264328"/>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7C1272">
                <a:alpha val="18000"/>
              </a:srgb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Arial"/>
                <a:cs typeface="+mn-cs"/>
              </a:endParaRPr>
            </a:p>
          </p:txBody>
        </p:sp>
        <p:sp>
          <p:nvSpPr>
            <p:cNvPr id="22" name="Freeform 15">
              <a:extLst>
                <a:ext uri="{FF2B5EF4-FFF2-40B4-BE49-F238E27FC236}">
                  <a16:creationId xmlns:a16="http://schemas.microsoft.com/office/drawing/2014/main" xmlns="" id="{0DBE3AA6-C089-46C0-BADB-CD6FA8DFFDFA}"/>
                </a:ext>
              </a:extLst>
            </p:cNvPr>
            <p:cNvSpPr>
              <a:spLocks/>
            </p:cNvSpPr>
            <p:nvPr/>
          </p:nvSpPr>
          <p:spPr bwMode="gray">
            <a:xfrm rot="10800000" flipV="1">
              <a:off x="7437779" y="1463365"/>
              <a:ext cx="195172" cy="264328"/>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5D0D55">
                <a:alpha val="33000"/>
              </a:srgb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Arial"/>
                <a:cs typeface="+mn-cs"/>
              </a:endParaRPr>
            </a:p>
          </p:txBody>
        </p:sp>
        <p:sp>
          <p:nvSpPr>
            <p:cNvPr id="23" name="Freeform 16">
              <a:extLst>
                <a:ext uri="{FF2B5EF4-FFF2-40B4-BE49-F238E27FC236}">
                  <a16:creationId xmlns:a16="http://schemas.microsoft.com/office/drawing/2014/main" xmlns="" id="{A96CDD6D-D687-4F79-9912-B9A8E84A3240}"/>
                </a:ext>
              </a:extLst>
            </p:cNvPr>
            <p:cNvSpPr>
              <a:spLocks/>
            </p:cNvSpPr>
            <p:nvPr/>
          </p:nvSpPr>
          <p:spPr bwMode="gray">
            <a:xfrm rot="10800000" flipV="1">
              <a:off x="7558577" y="1463366"/>
              <a:ext cx="195172" cy="264328"/>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7C1272">
                <a:alpha val="18000"/>
              </a:srgb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GB" sz="1200" dirty="0">
                <a:solidFill>
                  <a:prstClr val="black"/>
                </a:solidFill>
                <a:latin typeface="Arial"/>
                <a:cs typeface="+mn-cs"/>
              </a:endParaRPr>
            </a:p>
          </p:txBody>
        </p:sp>
      </p:grpSp>
      <p:graphicFrame>
        <p:nvGraphicFramePr>
          <p:cNvPr id="24" name="Chart 23">
            <a:extLst>
              <a:ext uri="{FF2B5EF4-FFF2-40B4-BE49-F238E27FC236}">
                <a16:creationId xmlns:a16="http://schemas.microsoft.com/office/drawing/2014/main" xmlns="" id="{C31E5A94-221A-4818-9EA7-0DF4B52392B8}"/>
              </a:ext>
            </a:extLst>
          </p:cNvPr>
          <p:cNvGraphicFramePr/>
          <p:nvPr>
            <p:extLst>
              <p:ext uri="{D42A27DB-BD31-4B8C-83A1-F6EECF244321}">
                <p14:modId xmlns:p14="http://schemas.microsoft.com/office/powerpoint/2010/main" val="218641214"/>
              </p:ext>
            </p:extLst>
          </p:nvPr>
        </p:nvGraphicFramePr>
        <p:xfrm>
          <a:off x="6092199" y="2214488"/>
          <a:ext cx="2786400" cy="2368800"/>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Rounded Corners 24">
            <a:extLst>
              <a:ext uri="{FF2B5EF4-FFF2-40B4-BE49-F238E27FC236}">
                <a16:creationId xmlns:a16="http://schemas.microsoft.com/office/drawing/2014/main" xmlns="" id="{9B051946-CD67-4251-B17B-9A6F10E38DD7}"/>
              </a:ext>
            </a:extLst>
          </p:cNvPr>
          <p:cNvSpPr/>
          <p:nvPr/>
        </p:nvSpPr>
        <p:spPr>
          <a:xfrm>
            <a:off x="6150402" y="2697809"/>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a:t>
            </a:r>
          </a:p>
        </p:txBody>
      </p:sp>
      <p:sp>
        <p:nvSpPr>
          <p:cNvPr id="26" name="Rectangle: Rounded Corners 25">
            <a:extLst>
              <a:ext uri="{FF2B5EF4-FFF2-40B4-BE49-F238E27FC236}">
                <a16:creationId xmlns:a16="http://schemas.microsoft.com/office/drawing/2014/main" xmlns="" id="{C3788F40-AF8B-4F94-A3B4-2198B1B46777}"/>
              </a:ext>
            </a:extLst>
          </p:cNvPr>
          <p:cNvSpPr/>
          <p:nvPr/>
        </p:nvSpPr>
        <p:spPr>
          <a:xfrm>
            <a:off x="8426245" y="2697808"/>
            <a:ext cx="355826" cy="2246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86</a:t>
            </a:r>
          </a:p>
        </p:txBody>
      </p:sp>
      <p:sp>
        <p:nvSpPr>
          <p:cNvPr id="28" name="Rectangle 27">
            <a:extLst>
              <a:ext uri="{FF2B5EF4-FFF2-40B4-BE49-F238E27FC236}">
                <a16:creationId xmlns:a16="http://schemas.microsoft.com/office/drawing/2014/main" xmlns="" id="{83CE8A24-E183-4B2C-A195-2C1C16612A7F}"/>
              </a:ext>
            </a:extLst>
          </p:cNvPr>
          <p:cNvSpPr/>
          <p:nvPr/>
        </p:nvSpPr>
        <p:spPr>
          <a:xfrm>
            <a:off x="330022" y="2258809"/>
            <a:ext cx="2687962" cy="276999"/>
          </a:xfrm>
          <a:prstGeom prst="rect">
            <a:avLst/>
          </a:prstGeom>
        </p:spPr>
        <p:txBody>
          <a:bodyPr wrap="square" anchor="ctr">
            <a:spAutoFit/>
          </a:bodyPr>
          <a:lstStyle/>
          <a:p>
            <a:pPr algn="ctr">
              <a:lnSpc>
                <a:spcPct val="80000"/>
              </a:lnSpc>
            </a:pPr>
            <a:r>
              <a:rPr lang="nl-BE" sz="1500" dirty="0">
                <a:solidFill>
                  <a:schemeClr val="tx1">
                    <a:lumMod val="75000"/>
                    <a:lumOff val="25000"/>
                  </a:schemeClr>
                </a:solidFill>
                <a:latin typeface="Tw Cen MT Condensed Extra Bold" panose="020B0803020202020204" pitchFamily="34" charset="0"/>
                <a:ea typeface="Cambria" panose="02040503050406030204" pitchFamily="18" charset="0"/>
                <a:cs typeface="Arial" panose="020B0604020202020204" pitchFamily="34" charset="0"/>
              </a:rPr>
              <a:t>Voor het kijken van de beelden (A)</a:t>
            </a:r>
            <a:endParaRPr lang="en-US" sz="1500" dirty="0">
              <a:solidFill>
                <a:schemeClr val="tx1">
                  <a:lumMod val="75000"/>
                  <a:lumOff val="25000"/>
                </a:schemeClr>
              </a:solidFill>
              <a:latin typeface="Tw Cen MT Condensed Extra Bold" panose="020B0803020202020204" pitchFamily="34" charset="0"/>
            </a:endParaRPr>
          </a:p>
        </p:txBody>
      </p:sp>
      <p:sp>
        <p:nvSpPr>
          <p:cNvPr id="29" name="Rectangle 28">
            <a:extLst>
              <a:ext uri="{FF2B5EF4-FFF2-40B4-BE49-F238E27FC236}">
                <a16:creationId xmlns:a16="http://schemas.microsoft.com/office/drawing/2014/main" xmlns="" id="{2D6553E2-8EA6-4126-A62F-4848A52F4C6E}"/>
              </a:ext>
            </a:extLst>
          </p:cNvPr>
          <p:cNvSpPr/>
          <p:nvPr/>
        </p:nvSpPr>
        <p:spPr>
          <a:xfrm>
            <a:off x="247146" y="2131939"/>
            <a:ext cx="2812276" cy="165437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D2DBF966-D46A-4579-BBED-5C838D8A586C}"/>
              </a:ext>
            </a:extLst>
          </p:cNvPr>
          <p:cNvSpPr/>
          <p:nvPr/>
        </p:nvSpPr>
        <p:spPr>
          <a:xfrm>
            <a:off x="6144066" y="2258808"/>
            <a:ext cx="2631669" cy="276999"/>
          </a:xfrm>
          <a:prstGeom prst="rect">
            <a:avLst/>
          </a:prstGeom>
        </p:spPr>
        <p:txBody>
          <a:bodyPr wrap="square" anchor="ctr">
            <a:spAutoFit/>
          </a:bodyPr>
          <a:lstStyle/>
          <a:p>
            <a:pPr algn="ctr">
              <a:lnSpc>
                <a:spcPct val="80000"/>
              </a:lnSpc>
            </a:pPr>
            <a:r>
              <a:rPr lang="nl-BE" sz="1500" dirty="0">
                <a:solidFill>
                  <a:schemeClr val="tx1">
                    <a:lumMod val="75000"/>
                    <a:lumOff val="25000"/>
                  </a:schemeClr>
                </a:solidFill>
                <a:latin typeface="Tw Cen MT Condensed Extra Bold" panose="020B0803020202020204" pitchFamily="34" charset="0"/>
                <a:ea typeface="Cambria" panose="02040503050406030204" pitchFamily="18" charset="0"/>
                <a:cs typeface="Arial" panose="020B0604020202020204" pitchFamily="34" charset="0"/>
              </a:rPr>
              <a:t>Na het kijken van de beelden (B)</a:t>
            </a:r>
            <a:endParaRPr lang="en-US" sz="1500" dirty="0">
              <a:solidFill>
                <a:schemeClr val="tx1">
                  <a:lumMod val="75000"/>
                  <a:lumOff val="25000"/>
                </a:schemeClr>
              </a:solidFill>
              <a:latin typeface="Tw Cen MT Condensed Extra Bold" panose="020B0803020202020204" pitchFamily="34" charset="0"/>
            </a:endParaRPr>
          </a:p>
        </p:txBody>
      </p:sp>
      <p:sp>
        <p:nvSpPr>
          <p:cNvPr id="31" name="Rectangle 30">
            <a:extLst>
              <a:ext uri="{FF2B5EF4-FFF2-40B4-BE49-F238E27FC236}">
                <a16:creationId xmlns:a16="http://schemas.microsoft.com/office/drawing/2014/main" xmlns="" id="{B5652050-AB33-4A95-8035-609219A69527}"/>
              </a:ext>
            </a:extLst>
          </p:cNvPr>
          <p:cNvSpPr/>
          <p:nvPr/>
        </p:nvSpPr>
        <p:spPr>
          <a:xfrm>
            <a:off x="6061190" y="2131939"/>
            <a:ext cx="2812276" cy="165437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184F5F7-EA9F-46A2-97BD-E06C7BE8FE28}"/>
              </a:ext>
            </a:extLst>
          </p:cNvPr>
          <p:cNvSpPr/>
          <p:nvPr/>
        </p:nvSpPr>
        <p:spPr>
          <a:xfrm>
            <a:off x="3566442" y="3253916"/>
            <a:ext cx="1062363" cy="532399"/>
          </a:xfrm>
          <a:prstGeom prst="rect">
            <a:avLst/>
          </a:prstGeom>
          <a:solidFill>
            <a:srgbClr val="8A14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nl-BE" sz="3600" b="1" dirty="0">
                <a:ln w="57150">
                  <a:noFill/>
                </a:ln>
                <a:solidFill>
                  <a:schemeClr val="bg1"/>
                </a:solidFill>
                <a:latin typeface="Tw Cen MT Condensed Extra Bold" panose="020B0803020202020204" pitchFamily="34" charset="0"/>
                <a:ea typeface="Gulim" panose="020B0600000101010101" pitchFamily="34" charset="-127"/>
              </a:rPr>
              <a:t>67%</a:t>
            </a:r>
          </a:p>
        </p:txBody>
      </p:sp>
      <p:sp>
        <p:nvSpPr>
          <p:cNvPr id="35" name="Rectangle 34">
            <a:extLst>
              <a:ext uri="{FF2B5EF4-FFF2-40B4-BE49-F238E27FC236}">
                <a16:creationId xmlns:a16="http://schemas.microsoft.com/office/drawing/2014/main" xmlns="" id="{052DF328-6283-45F8-BB91-8350C381C12C}"/>
              </a:ext>
            </a:extLst>
          </p:cNvPr>
          <p:cNvSpPr/>
          <p:nvPr/>
        </p:nvSpPr>
        <p:spPr>
          <a:xfrm>
            <a:off x="4619625" y="3253916"/>
            <a:ext cx="957935" cy="532399"/>
          </a:xfrm>
          <a:prstGeom prst="rect">
            <a:avLst/>
          </a:prstGeom>
          <a:solidFill>
            <a:srgbClr val="5D0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dirty="0">
                <a:latin typeface="Tw Cen MT Condensed Extra Bold" panose="020B0803020202020204" pitchFamily="34" charset="0"/>
              </a:rPr>
              <a:t>bekeek het filmpje</a:t>
            </a:r>
          </a:p>
        </p:txBody>
      </p:sp>
      <p:sp>
        <p:nvSpPr>
          <p:cNvPr id="36" name="Rectangle 35">
            <a:extLst>
              <a:ext uri="{FF2B5EF4-FFF2-40B4-BE49-F238E27FC236}">
                <a16:creationId xmlns:a16="http://schemas.microsoft.com/office/drawing/2014/main" xmlns="" id="{A3F18FDF-1694-44C9-867A-169D8E1761D9}"/>
              </a:ext>
            </a:extLst>
          </p:cNvPr>
          <p:cNvSpPr/>
          <p:nvPr/>
        </p:nvSpPr>
        <p:spPr>
          <a:xfrm>
            <a:off x="3558814" y="2131939"/>
            <a:ext cx="2018746" cy="1654376"/>
          </a:xfrm>
          <a:prstGeom prst="rect">
            <a:avLst/>
          </a:prstGeom>
          <a:noFill/>
          <a:ln>
            <a:solidFill>
              <a:srgbClr val="5D0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
            <a:extLst>
              <a:ext uri="{FF2B5EF4-FFF2-40B4-BE49-F238E27FC236}">
                <a16:creationId xmlns:a16="http://schemas.microsoft.com/office/drawing/2014/main" xmlns="" id="{A033BEA7-DE8F-48D6-9285-64C08D94B9B2}"/>
              </a:ext>
            </a:extLst>
          </p:cNvPr>
          <p:cNvGrpSpPr>
            <a:grpSpLocks noChangeAspect="1"/>
          </p:cNvGrpSpPr>
          <p:nvPr/>
        </p:nvGrpSpPr>
        <p:grpSpPr bwMode="auto">
          <a:xfrm>
            <a:off x="3137275" y="2787285"/>
            <a:ext cx="343685" cy="343685"/>
            <a:chOff x="2628" y="1368"/>
            <a:chExt cx="504" cy="504"/>
          </a:xfrm>
        </p:grpSpPr>
        <p:sp>
          <p:nvSpPr>
            <p:cNvPr id="41" name="Freeform 5">
              <a:extLst>
                <a:ext uri="{FF2B5EF4-FFF2-40B4-BE49-F238E27FC236}">
                  <a16:creationId xmlns:a16="http://schemas.microsoft.com/office/drawing/2014/main" xmlns="" id="{FCB460F8-30C6-4DA7-8EFD-6C337E36411B}"/>
                </a:ext>
              </a:extLst>
            </p:cNvPr>
            <p:cNvSpPr>
              <a:spLocks noEditPoints="1"/>
            </p:cNvSpPr>
            <p:nvPr/>
          </p:nvSpPr>
          <p:spPr bwMode="auto">
            <a:xfrm>
              <a:off x="2628" y="1368"/>
              <a:ext cx="504" cy="504"/>
            </a:xfrm>
            <a:custGeom>
              <a:avLst/>
              <a:gdLst>
                <a:gd name="T0" fmla="*/ 186 w 186"/>
                <a:gd name="T1" fmla="*/ 93 h 186"/>
                <a:gd name="T2" fmla="*/ 93 w 186"/>
                <a:gd name="T3" fmla="*/ 186 h 186"/>
                <a:gd name="T4" fmla="*/ 0 w 186"/>
                <a:gd name="T5" fmla="*/ 93 h 186"/>
                <a:gd name="T6" fmla="*/ 93 w 186"/>
                <a:gd name="T7" fmla="*/ 0 h 186"/>
                <a:gd name="T8" fmla="*/ 186 w 186"/>
                <a:gd name="T9" fmla="*/ 93 h 186"/>
                <a:gd name="T10" fmla="*/ 186 w 186"/>
                <a:gd name="T11" fmla="*/ 93 h 186"/>
                <a:gd name="T12" fmla="*/ 186 w 186"/>
                <a:gd name="T13" fmla="*/ 93 h 186"/>
              </a:gdLst>
              <a:ahLst/>
              <a:cxnLst>
                <a:cxn ang="0">
                  <a:pos x="T0" y="T1"/>
                </a:cxn>
                <a:cxn ang="0">
                  <a:pos x="T2" y="T3"/>
                </a:cxn>
                <a:cxn ang="0">
                  <a:pos x="T4" y="T5"/>
                </a:cxn>
                <a:cxn ang="0">
                  <a:pos x="T6" y="T7"/>
                </a:cxn>
                <a:cxn ang="0">
                  <a:pos x="T8" y="T9"/>
                </a:cxn>
                <a:cxn ang="0">
                  <a:pos x="T10" y="T11"/>
                </a:cxn>
                <a:cxn ang="0">
                  <a:pos x="T12" y="T13"/>
                </a:cxn>
              </a:cxnLst>
              <a:rect l="0" t="0" r="r" b="b"/>
              <a:pathLst>
                <a:path w="186" h="186">
                  <a:moveTo>
                    <a:pt x="186" y="93"/>
                  </a:moveTo>
                  <a:cubicBezTo>
                    <a:pt x="186" y="144"/>
                    <a:pt x="144" y="186"/>
                    <a:pt x="93" y="186"/>
                  </a:cubicBezTo>
                  <a:cubicBezTo>
                    <a:pt x="42" y="186"/>
                    <a:pt x="0" y="144"/>
                    <a:pt x="0" y="93"/>
                  </a:cubicBezTo>
                  <a:cubicBezTo>
                    <a:pt x="0" y="42"/>
                    <a:pt x="42" y="0"/>
                    <a:pt x="93" y="0"/>
                  </a:cubicBezTo>
                  <a:cubicBezTo>
                    <a:pt x="144" y="0"/>
                    <a:pt x="186" y="42"/>
                    <a:pt x="186" y="93"/>
                  </a:cubicBezTo>
                  <a:close/>
                  <a:moveTo>
                    <a:pt x="186" y="93"/>
                  </a:moveTo>
                  <a:cubicBezTo>
                    <a:pt x="186" y="93"/>
                    <a:pt x="186" y="93"/>
                    <a:pt x="186" y="93"/>
                  </a:cubicBezTo>
                </a:path>
              </a:pathLst>
            </a:custGeom>
            <a:solidFill>
              <a:srgbClr val="7C1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xmlns="" id="{D3A3A961-C626-4B09-8549-6E95A4555E19}"/>
                </a:ext>
              </a:extLst>
            </p:cNvPr>
            <p:cNvSpPr>
              <a:spLocks noEditPoints="1"/>
            </p:cNvSpPr>
            <p:nvPr/>
          </p:nvSpPr>
          <p:spPr bwMode="auto">
            <a:xfrm>
              <a:off x="2904" y="1490"/>
              <a:ext cx="193" cy="260"/>
            </a:xfrm>
            <a:custGeom>
              <a:avLst/>
              <a:gdLst>
                <a:gd name="T0" fmla="*/ 193 w 193"/>
                <a:gd name="T1" fmla="*/ 130 h 260"/>
                <a:gd name="T2" fmla="*/ 0 w 193"/>
                <a:gd name="T3" fmla="*/ 260 h 260"/>
                <a:gd name="T4" fmla="*/ 0 w 193"/>
                <a:gd name="T5" fmla="*/ 0 h 260"/>
                <a:gd name="T6" fmla="*/ 193 w 193"/>
                <a:gd name="T7" fmla="*/ 130 h 260"/>
                <a:gd name="T8" fmla="*/ 193 w 193"/>
                <a:gd name="T9" fmla="*/ 130 h 260"/>
                <a:gd name="T10" fmla="*/ 193 w 193"/>
                <a:gd name="T11" fmla="*/ 130 h 260"/>
              </a:gdLst>
              <a:ahLst/>
              <a:cxnLst>
                <a:cxn ang="0">
                  <a:pos x="T0" y="T1"/>
                </a:cxn>
                <a:cxn ang="0">
                  <a:pos x="T2" y="T3"/>
                </a:cxn>
                <a:cxn ang="0">
                  <a:pos x="T4" y="T5"/>
                </a:cxn>
                <a:cxn ang="0">
                  <a:pos x="T6" y="T7"/>
                </a:cxn>
                <a:cxn ang="0">
                  <a:pos x="T8" y="T9"/>
                </a:cxn>
                <a:cxn ang="0">
                  <a:pos x="T10" y="T11"/>
                </a:cxn>
              </a:cxnLst>
              <a:rect l="0" t="0" r="r" b="b"/>
              <a:pathLst>
                <a:path w="193" h="260">
                  <a:moveTo>
                    <a:pt x="193" y="130"/>
                  </a:moveTo>
                  <a:lnTo>
                    <a:pt x="0" y="260"/>
                  </a:lnTo>
                  <a:lnTo>
                    <a:pt x="0" y="0"/>
                  </a:lnTo>
                  <a:lnTo>
                    <a:pt x="193" y="130"/>
                  </a:lnTo>
                  <a:close/>
                  <a:moveTo>
                    <a:pt x="193" y="130"/>
                  </a:moveTo>
                  <a:lnTo>
                    <a:pt x="19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xmlns="" id="{71D00358-B1CE-4075-80A9-ACCD31CDB0B2}"/>
                </a:ext>
              </a:extLst>
            </p:cNvPr>
            <p:cNvSpPr>
              <a:spLocks noEditPoints="1"/>
            </p:cNvSpPr>
            <p:nvPr/>
          </p:nvSpPr>
          <p:spPr bwMode="auto">
            <a:xfrm>
              <a:off x="2904" y="1490"/>
              <a:ext cx="193" cy="260"/>
            </a:xfrm>
            <a:custGeom>
              <a:avLst/>
              <a:gdLst>
                <a:gd name="T0" fmla="*/ 193 w 193"/>
                <a:gd name="T1" fmla="*/ 130 h 260"/>
                <a:gd name="T2" fmla="*/ 0 w 193"/>
                <a:gd name="T3" fmla="*/ 260 h 260"/>
                <a:gd name="T4" fmla="*/ 0 w 193"/>
                <a:gd name="T5" fmla="*/ 0 h 260"/>
                <a:gd name="T6" fmla="*/ 193 w 193"/>
                <a:gd name="T7" fmla="*/ 130 h 260"/>
                <a:gd name="T8" fmla="*/ 193 w 193"/>
                <a:gd name="T9" fmla="*/ 130 h 260"/>
                <a:gd name="T10" fmla="*/ 193 w 193"/>
                <a:gd name="T11" fmla="*/ 130 h 260"/>
              </a:gdLst>
              <a:ahLst/>
              <a:cxnLst>
                <a:cxn ang="0">
                  <a:pos x="T0" y="T1"/>
                </a:cxn>
                <a:cxn ang="0">
                  <a:pos x="T2" y="T3"/>
                </a:cxn>
                <a:cxn ang="0">
                  <a:pos x="T4" y="T5"/>
                </a:cxn>
                <a:cxn ang="0">
                  <a:pos x="T6" y="T7"/>
                </a:cxn>
                <a:cxn ang="0">
                  <a:pos x="T8" y="T9"/>
                </a:cxn>
                <a:cxn ang="0">
                  <a:pos x="T10" y="T11"/>
                </a:cxn>
              </a:cxnLst>
              <a:rect l="0" t="0" r="r" b="b"/>
              <a:pathLst>
                <a:path w="193" h="260">
                  <a:moveTo>
                    <a:pt x="193" y="130"/>
                  </a:moveTo>
                  <a:lnTo>
                    <a:pt x="0" y="260"/>
                  </a:lnTo>
                  <a:lnTo>
                    <a:pt x="0" y="0"/>
                  </a:lnTo>
                  <a:lnTo>
                    <a:pt x="193" y="130"/>
                  </a:lnTo>
                  <a:moveTo>
                    <a:pt x="193" y="130"/>
                  </a:moveTo>
                  <a:lnTo>
                    <a:pt x="193"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xmlns="" id="{75F3A25D-E3A6-4AD7-AEFB-730EE0EAB041}"/>
                </a:ext>
              </a:extLst>
            </p:cNvPr>
            <p:cNvSpPr>
              <a:spLocks noEditPoints="1"/>
            </p:cNvSpPr>
            <p:nvPr/>
          </p:nvSpPr>
          <p:spPr bwMode="auto">
            <a:xfrm>
              <a:off x="2896" y="1479"/>
              <a:ext cx="209" cy="279"/>
            </a:xfrm>
            <a:custGeom>
              <a:avLst/>
              <a:gdLst>
                <a:gd name="T0" fmla="*/ 3 w 77"/>
                <a:gd name="T1" fmla="*/ 103 h 103"/>
                <a:gd name="T2" fmla="*/ 2 w 77"/>
                <a:gd name="T3" fmla="*/ 103 h 103"/>
                <a:gd name="T4" fmla="*/ 0 w 77"/>
                <a:gd name="T5" fmla="*/ 100 h 103"/>
                <a:gd name="T6" fmla="*/ 0 w 77"/>
                <a:gd name="T7" fmla="*/ 4 h 103"/>
                <a:gd name="T8" fmla="*/ 2 w 77"/>
                <a:gd name="T9" fmla="*/ 1 h 103"/>
                <a:gd name="T10" fmla="*/ 5 w 77"/>
                <a:gd name="T11" fmla="*/ 1 h 103"/>
                <a:gd name="T12" fmla="*/ 76 w 77"/>
                <a:gd name="T13" fmla="*/ 49 h 103"/>
                <a:gd name="T14" fmla="*/ 77 w 77"/>
                <a:gd name="T15" fmla="*/ 52 h 103"/>
                <a:gd name="T16" fmla="*/ 76 w 77"/>
                <a:gd name="T17" fmla="*/ 54 h 103"/>
                <a:gd name="T18" fmla="*/ 5 w 77"/>
                <a:gd name="T19" fmla="*/ 102 h 103"/>
                <a:gd name="T20" fmla="*/ 3 w 77"/>
                <a:gd name="T21" fmla="*/ 103 h 103"/>
                <a:gd name="T22" fmla="*/ 7 w 77"/>
                <a:gd name="T23" fmla="*/ 10 h 103"/>
                <a:gd name="T24" fmla="*/ 7 w 77"/>
                <a:gd name="T25" fmla="*/ 94 h 103"/>
                <a:gd name="T26" fmla="*/ 68 w 77"/>
                <a:gd name="T27" fmla="*/ 52 h 103"/>
                <a:gd name="T28" fmla="*/ 7 w 77"/>
                <a:gd name="T29" fmla="*/ 10 h 103"/>
                <a:gd name="T30" fmla="*/ 7 w 77"/>
                <a:gd name="T31" fmla="*/ 10 h 103"/>
                <a:gd name="T32" fmla="*/ 7 w 77"/>
                <a:gd name="T3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03">
                  <a:moveTo>
                    <a:pt x="3" y="103"/>
                  </a:moveTo>
                  <a:cubicBezTo>
                    <a:pt x="3" y="103"/>
                    <a:pt x="2" y="103"/>
                    <a:pt x="2" y="103"/>
                  </a:cubicBezTo>
                  <a:cubicBezTo>
                    <a:pt x="1" y="102"/>
                    <a:pt x="0" y="101"/>
                    <a:pt x="0" y="100"/>
                  </a:cubicBezTo>
                  <a:cubicBezTo>
                    <a:pt x="0" y="4"/>
                    <a:pt x="0" y="4"/>
                    <a:pt x="0" y="4"/>
                  </a:cubicBezTo>
                  <a:cubicBezTo>
                    <a:pt x="0" y="3"/>
                    <a:pt x="1" y="2"/>
                    <a:pt x="2" y="1"/>
                  </a:cubicBezTo>
                  <a:cubicBezTo>
                    <a:pt x="3" y="0"/>
                    <a:pt x="4" y="0"/>
                    <a:pt x="5" y="1"/>
                  </a:cubicBezTo>
                  <a:cubicBezTo>
                    <a:pt x="76" y="49"/>
                    <a:pt x="76" y="49"/>
                    <a:pt x="76" y="49"/>
                  </a:cubicBezTo>
                  <a:cubicBezTo>
                    <a:pt x="76" y="50"/>
                    <a:pt x="77" y="51"/>
                    <a:pt x="77" y="52"/>
                  </a:cubicBezTo>
                  <a:cubicBezTo>
                    <a:pt x="77" y="53"/>
                    <a:pt x="76" y="54"/>
                    <a:pt x="76" y="54"/>
                  </a:cubicBezTo>
                  <a:cubicBezTo>
                    <a:pt x="5" y="102"/>
                    <a:pt x="5" y="102"/>
                    <a:pt x="5" y="102"/>
                  </a:cubicBezTo>
                  <a:cubicBezTo>
                    <a:pt x="5" y="103"/>
                    <a:pt x="4" y="103"/>
                    <a:pt x="3" y="103"/>
                  </a:cubicBezTo>
                  <a:close/>
                  <a:moveTo>
                    <a:pt x="7" y="10"/>
                  </a:moveTo>
                  <a:cubicBezTo>
                    <a:pt x="7" y="94"/>
                    <a:pt x="7" y="94"/>
                    <a:pt x="7" y="94"/>
                  </a:cubicBezTo>
                  <a:cubicBezTo>
                    <a:pt x="68" y="52"/>
                    <a:pt x="68" y="52"/>
                    <a:pt x="68" y="52"/>
                  </a:cubicBezTo>
                  <a:lnTo>
                    <a:pt x="7" y="10"/>
                  </a:lnTo>
                  <a:close/>
                  <a:moveTo>
                    <a:pt x="7" y="10"/>
                  </a:moveTo>
                  <a:cubicBezTo>
                    <a:pt x="7" y="10"/>
                    <a:pt x="7" y="10"/>
                    <a:pt x="7"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xmlns="" id="{A383A8CB-A956-4AB2-82B8-3050C359B9CD}"/>
                </a:ext>
              </a:extLst>
            </p:cNvPr>
            <p:cNvSpPr>
              <a:spLocks noEditPoints="1"/>
            </p:cNvSpPr>
            <p:nvPr/>
          </p:nvSpPr>
          <p:spPr bwMode="auto">
            <a:xfrm>
              <a:off x="2715" y="1490"/>
              <a:ext cx="189" cy="260"/>
            </a:xfrm>
            <a:custGeom>
              <a:avLst/>
              <a:gdLst>
                <a:gd name="T0" fmla="*/ 189 w 189"/>
                <a:gd name="T1" fmla="*/ 130 h 260"/>
                <a:gd name="T2" fmla="*/ 0 w 189"/>
                <a:gd name="T3" fmla="*/ 260 h 260"/>
                <a:gd name="T4" fmla="*/ 0 w 189"/>
                <a:gd name="T5" fmla="*/ 0 h 260"/>
                <a:gd name="T6" fmla="*/ 189 w 189"/>
                <a:gd name="T7" fmla="*/ 130 h 260"/>
                <a:gd name="T8" fmla="*/ 189 w 189"/>
                <a:gd name="T9" fmla="*/ 130 h 260"/>
                <a:gd name="T10" fmla="*/ 189 w 189"/>
                <a:gd name="T11" fmla="*/ 130 h 260"/>
              </a:gdLst>
              <a:ahLst/>
              <a:cxnLst>
                <a:cxn ang="0">
                  <a:pos x="T0" y="T1"/>
                </a:cxn>
                <a:cxn ang="0">
                  <a:pos x="T2" y="T3"/>
                </a:cxn>
                <a:cxn ang="0">
                  <a:pos x="T4" y="T5"/>
                </a:cxn>
                <a:cxn ang="0">
                  <a:pos x="T6" y="T7"/>
                </a:cxn>
                <a:cxn ang="0">
                  <a:pos x="T8" y="T9"/>
                </a:cxn>
                <a:cxn ang="0">
                  <a:pos x="T10" y="T11"/>
                </a:cxn>
              </a:cxnLst>
              <a:rect l="0" t="0" r="r" b="b"/>
              <a:pathLst>
                <a:path w="189" h="260">
                  <a:moveTo>
                    <a:pt x="189" y="130"/>
                  </a:moveTo>
                  <a:lnTo>
                    <a:pt x="0" y="260"/>
                  </a:lnTo>
                  <a:lnTo>
                    <a:pt x="0" y="0"/>
                  </a:lnTo>
                  <a:lnTo>
                    <a:pt x="189" y="130"/>
                  </a:lnTo>
                  <a:close/>
                  <a:moveTo>
                    <a:pt x="189" y="130"/>
                  </a:moveTo>
                  <a:lnTo>
                    <a:pt x="189"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xmlns="" id="{F690BE90-12F6-45A3-90CD-529BFC7D2BC3}"/>
                </a:ext>
              </a:extLst>
            </p:cNvPr>
            <p:cNvSpPr>
              <a:spLocks noEditPoints="1"/>
            </p:cNvSpPr>
            <p:nvPr/>
          </p:nvSpPr>
          <p:spPr bwMode="auto">
            <a:xfrm>
              <a:off x="2715" y="1490"/>
              <a:ext cx="189" cy="260"/>
            </a:xfrm>
            <a:custGeom>
              <a:avLst/>
              <a:gdLst>
                <a:gd name="T0" fmla="*/ 189 w 189"/>
                <a:gd name="T1" fmla="*/ 130 h 260"/>
                <a:gd name="T2" fmla="*/ 0 w 189"/>
                <a:gd name="T3" fmla="*/ 260 h 260"/>
                <a:gd name="T4" fmla="*/ 0 w 189"/>
                <a:gd name="T5" fmla="*/ 0 h 260"/>
                <a:gd name="T6" fmla="*/ 189 w 189"/>
                <a:gd name="T7" fmla="*/ 130 h 260"/>
                <a:gd name="T8" fmla="*/ 189 w 189"/>
                <a:gd name="T9" fmla="*/ 130 h 260"/>
                <a:gd name="T10" fmla="*/ 189 w 189"/>
                <a:gd name="T11" fmla="*/ 130 h 260"/>
              </a:gdLst>
              <a:ahLst/>
              <a:cxnLst>
                <a:cxn ang="0">
                  <a:pos x="T0" y="T1"/>
                </a:cxn>
                <a:cxn ang="0">
                  <a:pos x="T2" y="T3"/>
                </a:cxn>
                <a:cxn ang="0">
                  <a:pos x="T4" y="T5"/>
                </a:cxn>
                <a:cxn ang="0">
                  <a:pos x="T6" y="T7"/>
                </a:cxn>
                <a:cxn ang="0">
                  <a:pos x="T8" y="T9"/>
                </a:cxn>
                <a:cxn ang="0">
                  <a:pos x="T10" y="T11"/>
                </a:cxn>
              </a:cxnLst>
              <a:rect l="0" t="0" r="r" b="b"/>
              <a:pathLst>
                <a:path w="189" h="260">
                  <a:moveTo>
                    <a:pt x="189" y="130"/>
                  </a:moveTo>
                  <a:lnTo>
                    <a:pt x="0" y="260"/>
                  </a:lnTo>
                  <a:lnTo>
                    <a:pt x="0" y="0"/>
                  </a:lnTo>
                  <a:lnTo>
                    <a:pt x="189" y="130"/>
                  </a:lnTo>
                  <a:moveTo>
                    <a:pt x="189" y="130"/>
                  </a:moveTo>
                  <a:lnTo>
                    <a:pt x="189"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xmlns="" id="{2A318EB2-C7AB-409E-A1AA-F4CC5AF50277}"/>
                </a:ext>
              </a:extLst>
            </p:cNvPr>
            <p:cNvSpPr>
              <a:spLocks noEditPoints="1"/>
            </p:cNvSpPr>
            <p:nvPr/>
          </p:nvSpPr>
          <p:spPr bwMode="auto">
            <a:xfrm>
              <a:off x="2707" y="1479"/>
              <a:ext cx="208" cy="279"/>
            </a:xfrm>
            <a:custGeom>
              <a:avLst/>
              <a:gdLst>
                <a:gd name="T0" fmla="*/ 3 w 77"/>
                <a:gd name="T1" fmla="*/ 103 h 103"/>
                <a:gd name="T2" fmla="*/ 2 w 77"/>
                <a:gd name="T3" fmla="*/ 103 h 103"/>
                <a:gd name="T4" fmla="*/ 0 w 77"/>
                <a:gd name="T5" fmla="*/ 100 h 103"/>
                <a:gd name="T6" fmla="*/ 0 w 77"/>
                <a:gd name="T7" fmla="*/ 4 h 103"/>
                <a:gd name="T8" fmla="*/ 2 w 77"/>
                <a:gd name="T9" fmla="*/ 1 h 103"/>
                <a:gd name="T10" fmla="*/ 5 w 77"/>
                <a:gd name="T11" fmla="*/ 1 h 103"/>
                <a:gd name="T12" fmla="*/ 75 w 77"/>
                <a:gd name="T13" fmla="*/ 49 h 103"/>
                <a:gd name="T14" fmla="*/ 77 w 77"/>
                <a:gd name="T15" fmla="*/ 52 h 103"/>
                <a:gd name="T16" fmla="*/ 75 w 77"/>
                <a:gd name="T17" fmla="*/ 54 h 103"/>
                <a:gd name="T18" fmla="*/ 5 w 77"/>
                <a:gd name="T19" fmla="*/ 102 h 103"/>
                <a:gd name="T20" fmla="*/ 3 w 77"/>
                <a:gd name="T21" fmla="*/ 103 h 103"/>
                <a:gd name="T22" fmla="*/ 6 w 77"/>
                <a:gd name="T23" fmla="*/ 10 h 103"/>
                <a:gd name="T24" fmla="*/ 6 w 77"/>
                <a:gd name="T25" fmla="*/ 94 h 103"/>
                <a:gd name="T26" fmla="*/ 68 w 77"/>
                <a:gd name="T27" fmla="*/ 52 h 103"/>
                <a:gd name="T28" fmla="*/ 6 w 77"/>
                <a:gd name="T29" fmla="*/ 10 h 103"/>
                <a:gd name="T30" fmla="*/ 6 w 77"/>
                <a:gd name="T31" fmla="*/ 10 h 103"/>
                <a:gd name="T32" fmla="*/ 6 w 77"/>
                <a:gd name="T3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03">
                  <a:moveTo>
                    <a:pt x="3" y="103"/>
                  </a:moveTo>
                  <a:cubicBezTo>
                    <a:pt x="2" y="103"/>
                    <a:pt x="2" y="103"/>
                    <a:pt x="2" y="103"/>
                  </a:cubicBezTo>
                  <a:cubicBezTo>
                    <a:pt x="0" y="102"/>
                    <a:pt x="0" y="101"/>
                    <a:pt x="0" y="100"/>
                  </a:cubicBezTo>
                  <a:cubicBezTo>
                    <a:pt x="0" y="4"/>
                    <a:pt x="0" y="4"/>
                    <a:pt x="0" y="4"/>
                  </a:cubicBezTo>
                  <a:cubicBezTo>
                    <a:pt x="0" y="3"/>
                    <a:pt x="0" y="2"/>
                    <a:pt x="2" y="1"/>
                  </a:cubicBezTo>
                  <a:cubicBezTo>
                    <a:pt x="3" y="0"/>
                    <a:pt x="4" y="0"/>
                    <a:pt x="5" y="1"/>
                  </a:cubicBezTo>
                  <a:cubicBezTo>
                    <a:pt x="75" y="49"/>
                    <a:pt x="75" y="49"/>
                    <a:pt x="75" y="49"/>
                  </a:cubicBezTo>
                  <a:cubicBezTo>
                    <a:pt x="76" y="50"/>
                    <a:pt x="77" y="51"/>
                    <a:pt x="77" y="52"/>
                  </a:cubicBezTo>
                  <a:cubicBezTo>
                    <a:pt x="77" y="53"/>
                    <a:pt x="76" y="54"/>
                    <a:pt x="75" y="54"/>
                  </a:cubicBezTo>
                  <a:cubicBezTo>
                    <a:pt x="5" y="102"/>
                    <a:pt x="5" y="102"/>
                    <a:pt x="5" y="102"/>
                  </a:cubicBezTo>
                  <a:cubicBezTo>
                    <a:pt x="4" y="103"/>
                    <a:pt x="4" y="103"/>
                    <a:pt x="3" y="103"/>
                  </a:cubicBezTo>
                  <a:close/>
                  <a:moveTo>
                    <a:pt x="6" y="10"/>
                  </a:moveTo>
                  <a:cubicBezTo>
                    <a:pt x="6" y="94"/>
                    <a:pt x="6" y="94"/>
                    <a:pt x="6" y="94"/>
                  </a:cubicBezTo>
                  <a:cubicBezTo>
                    <a:pt x="68" y="52"/>
                    <a:pt x="68" y="52"/>
                    <a:pt x="68" y="52"/>
                  </a:cubicBezTo>
                  <a:lnTo>
                    <a:pt x="6" y="10"/>
                  </a:lnTo>
                  <a:close/>
                  <a:moveTo>
                    <a:pt x="6" y="10"/>
                  </a:moveTo>
                  <a:cubicBezTo>
                    <a:pt x="6" y="10"/>
                    <a:pt x="6" y="10"/>
                    <a:pt x="6"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
            <a:extLst>
              <a:ext uri="{FF2B5EF4-FFF2-40B4-BE49-F238E27FC236}">
                <a16:creationId xmlns:a16="http://schemas.microsoft.com/office/drawing/2014/main" xmlns="" id="{4AA3D305-86AB-462A-BD9D-89F982A42DA4}"/>
              </a:ext>
            </a:extLst>
          </p:cNvPr>
          <p:cNvGrpSpPr>
            <a:grpSpLocks noChangeAspect="1"/>
          </p:cNvGrpSpPr>
          <p:nvPr/>
        </p:nvGrpSpPr>
        <p:grpSpPr bwMode="auto">
          <a:xfrm>
            <a:off x="5647533" y="2787285"/>
            <a:ext cx="343685" cy="343685"/>
            <a:chOff x="2628" y="1368"/>
            <a:chExt cx="504" cy="504"/>
          </a:xfrm>
        </p:grpSpPr>
        <p:sp>
          <p:nvSpPr>
            <p:cNvPr id="49" name="Freeform 5">
              <a:extLst>
                <a:ext uri="{FF2B5EF4-FFF2-40B4-BE49-F238E27FC236}">
                  <a16:creationId xmlns:a16="http://schemas.microsoft.com/office/drawing/2014/main" xmlns="" id="{03ADE7A9-F42B-476A-B8CD-4ED811CF39A3}"/>
                </a:ext>
              </a:extLst>
            </p:cNvPr>
            <p:cNvSpPr>
              <a:spLocks noEditPoints="1"/>
            </p:cNvSpPr>
            <p:nvPr/>
          </p:nvSpPr>
          <p:spPr bwMode="auto">
            <a:xfrm>
              <a:off x="2628" y="1368"/>
              <a:ext cx="504" cy="504"/>
            </a:xfrm>
            <a:custGeom>
              <a:avLst/>
              <a:gdLst>
                <a:gd name="T0" fmla="*/ 186 w 186"/>
                <a:gd name="T1" fmla="*/ 93 h 186"/>
                <a:gd name="T2" fmla="*/ 93 w 186"/>
                <a:gd name="T3" fmla="*/ 186 h 186"/>
                <a:gd name="T4" fmla="*/ 0 w 186"/>
                <a:gd name="T5" fmla="*/ 93 h 186"/>
                <a:gd name="T6" fmla="*/ 93 w 186"/>
                <a:gd name="T7" fmla="*/ 0 h 186"/>
                <a:gd name="T8" fmla="*/ 186 w 186"/>
                <a:gd name="T9" fmla="*/ 93 h 186"/>
                <a:gd name="T10" fmla="*/ 186 w 186"/>
                <a:gd name="T11" fmla="*/ 93 h 186"/>
                <a:gd name="T12" fmla="*/ 186 w 186"/>
                <a:gd name="T13" fmla="*/ 93 h 186"/>
              </a:gdLst>
              <a:ahLst/>
              <a:cxnLst>
                <a:cxn ang="0">
                  <a:pos x="T0" y="T1"/>
                </a:cxn>
                <a:cxn ang="0">
                  <a:pos x="T2" y="T3"/>
                </a:cxn>
                <a:cxn ang="0">
                  <a:pos x="T4" y="T5"/>
                </a:cxn>
                <a:cxn ang="0">
                  <a:pos x="T6" y="T7"/>
                </a:cxn>
                <a:cxn ang="0">
                  <a:pos x="T8" y="T9"/>
                </a:cxn>
                <a:cxn ang="0">
                  <a:pos x="T10" y="T11"/>
                </a:cxn>
                <a:cxn ang="0">
                  <a:pos x="T12" y="T13"/>
                </a:cxn>
              </a:cxnLst>
              <a:rect l="0" t="0" r="r" b="b"/>
              <a:pathLst>
                <a:path w="186" h="186">
                  <a:moveTo>
                    <a:pt x="186" y="93"/>
                  </a:moveTo>
                  <a:cubicBezTo>
                    <a:pt x="186" y="144"/>
                    <a:pt x="144" y="186"/>
                    <a:pt x="93" y="186"/>
                  </a:cubicBezTo>
                  <a:cubicBezTo>
                    <a:pt x="42" y="186"/>
                    <a:pt x="0" y="144"/>
                    <a:pt x="0" y="93"/>
                  </a:cubicBezTo>
                  <a:cubicBezTo>
                    <a:pt x="0" y="42"/>
                    <a:pt x="42" y="0"/>
                    <a:pt x="93" y="0"/>
                  </a:cubicBezTo>
                  <a:cubicBezTo>
                    <a:pt x="144" y="0"/>
                    <a:pt x="186" y="42"/>
                    <a:pt x="186" y="93"/>
                  </a:cubicBezTo>
                  <a:close/>
                  <a:moveTo>
                    <a:pt x="186" y="93"/>
                  </a:moveTo>
                  <a:cubicBezTo>
                    <a:pt x="186" y="93"/>
                    <a:pt x="186" y="93"/>
                    <a:pt x="186" y="93"/>
                  </a:cubicBezTo>
                </a:path>
              </a:pathLst>
            </a:custGeom>
            <a:solidFill>
              <a:srgbClr val="7C1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xmlns="" id="{CD156B4A-22F9-4F9B-902A-355155FD345D}"/>
                </a:ext>
              </a:extLst>
            </p:cNvPr>
            <p:cNvSpPr>
              <a:spLocks noEditPoints="1"/>
            </p:cNvSpPr>
            <p:nvPr/>
          </p:nvSpPr>
          <p:spPr bwMode="auto">
            <a:xfrm>
              <a:off x="2904" y="1490"/>
              <a:ext cx="193" cy="260"/>
            </a:xfrm>
            <a:custGeom>
              <a:avLst/>
              <a:gdLst>
                <a:gd name="T0" fmla="*/ 193 w 193"/>
                <a:gd name="T1" fmla="*/ 130 h 260"/>
                <a:gd name="T2" fmla="*/ 0 w 193"/>
                <a:gd name="T3" fmla="*/ 260 h 260"/>
                <a:gd name="T4" fmla="*/ 0 w 193"/>
                <a:gd name="T5" fmla="*/ 0 h 260"/>
                <a:gd name="T6" fmla="*/ 193 w 193"/>
                <a:gd name="T7" fmla="*/ 130 h 260"/>
                <a:gd name="T8" fmla="*/ 193 w 193"/>
                <a:gd name="T9" fmla="*/ 130 h 260"/>
                <a:gd name="T10" fmla="*/ 193 w 193"/>
                <a:gd name="T11" fmla="*/ 130 h 260"/>
              </a:gdLst>
              <a:ahLst/>
              <a:cxnLst>
                <a:cxn ang="0">
                  <a:pos x="T0" y="T1"/>
                </a:cxn>
                <a:cxn ang="0">
                  <a:pos x="T2" y="T3"/>
                </a:cxn>
                <a:cxn ang="0">
                  <a:pos x="T4" y="T5"/>
                </a:cxn>
                <a:cxn ang="0">
                  <a:pos x="T6" y="T7"/>
                </a:cxn>
                <a:cxn ang="0">
                  <a:pos x="T8" y="T9"/>
                </a:cxn>
                <a:cxn ang="0">
                  <a:pos x="T10" y="T11"/>
                </a:cxn>
              </a:cxnLst>
              <a:rect l="0" t="0" r="r" b="b"/>
              <a:pathLst>
                <a:path w="193" h="260">
                  <a:moveTo>
                    <a:pt x="193" y="130"/>
                  </a:moveTo>
                  <a:lnTo>
                    <a:pt x="0" y="260"/>
                  </a:lnTo>
                  <a:lnTo>
                    <a:pt x="0" y="0"/>
                  </a:lnTo>
                  <a:lnTo>
                    <a:pt x="193" y="130"/>
                  </a:lnTo>
                  <a:close/>
                  <a:moveTo>
                    <a:pt x="193" y="130"/>
                  </a:moveTo>
                  <a:lnTo>
                    <a:pt x="19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xmlns="" id="{C5211CF4-6FBD-4426-AE54-54A0097F9AFA}"/>
                </a:ext>
              </a:extLst>
            </p:cNvPr>
            <p:cNvSpPr>
              <a:spLocks noEditPoints="1"/>
            </p:cNvSpPr>
            <p:nvPr/>
          </p:nvSpPr>
          <p:spPr bwMode="auto">
            <a:xfrm>
              <a:off x="2904" y="1490"/>
              <a:ext cx="193" cy="260"/>
            </a:xfrm>
            <a:custGeom>
              <a:avLst/>
              <a:gdLst>
                <a:gd name="T0" fmla="*/ 193 w 193"/>
                <a:gd name="T1" fmla="*/ 130 h 260"/>
                <a:gd name="T2" fmla="*/ 0 w 193"/>
                <a:gd name="T3" fmla="*/ 260 h 260"/>
                <a:gd name="T4" fmla="*/ 0 w 193"/>
                <a:gd name="T5" fmla="*/ 0 h 260"/>
                <a:gd name="T6" fmla="*/ 193 w 193"/>
                <a:gd name="T7" fmla="*/ 130 h 260"/>
                <a:gd name="T8" fmla="*/ 193 w 193"/>
                <a:gd name="T9" fmla="*/ 130 h 260"/>
                <a:gd name="T10" fmla="*/ 193 w 193"/>
                <a:gd name="T11" fmla="*/ 130 h 260"/>
              </a:gdLst>
              <a:ahLst/>
              <a:cxnLst>
                <a:cxn ang="0">
                  <a:pos x="T0" y="T1"/>
                </a:cxn>
                <a:cxn ang="0">
                  <a:pos x="T2" y="T3"/>
                </a:cxn>
                <a:cxn ang="0">
                  <a:pos x="T4" y="T5"/>
                </a:cxn>
                <a:cxn ang="0">
                  <a:pos x="T6" y="T7"/>
                </a:cxn>
                <a:cxn ang="0">
                  <a:pos x="T8" y="T9"/>
                </a:cxn>
                <a:cxn ang="0">
                  <a:pos x="T10" y="T11"/>
                </a:cxn>
              </a:cxnLst>
              <a:rect l="0" t="0" r="r" b="b"/>
              <a:pathLst>
                <a:path w="193" h="260">
                  <a:moveTo>
                    <a:pt x="193" y="130"/>
                  </a:moveTo>
                  <a:lnTo>
                    <a:pt x="0" y="260"/>
                  </a:lnTo>
                  <a:lnTo>
                    <a:pt x="0" y="0"/>
                  </a:lnTo>
                  <a:lnTo>
                    <a:pt x="193" y="130"/>
                  </a:lnTo>
                  <a:moveTo>
                    <a:pt x="193" y="130"/>
                  </a:moveTo>
                  <a:lnTo>
                    <a:pt x="193"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xmlns="" id="{A5860F14-2BFC-4A65-810F-4C3AA83EDB6A}"/>
                </a:ext>
              </a:extLst>
            </p:cNvPr>
            <p:cNvSpPr>
              <a:spLocks noEditPoints="1"/>
            </p:cNvSpPr>
            <p:nvPr/>
          </p:nvSpPr>
          <p:spPr bwMode="auto">
            <a:xfrm>
              <a:off x="2896" y="1479"/>
              <a:ext cx="209" cy="279"/>
            </a:xfrm>
            <a:custGeom>
              <a:avLst/>
              <a:gdLst>
                <a:gd name="T0" fmla="*/ 3 w 77"/>
                <a:gd name="T1" fmla="*/ 103 h 103"/>
                <a:gd name="T2" fmla="*/ 2 w 77"/>
                <a:gd name="T3" fmla="*/ 103 h 103"/>
                <a:gd name="T4" fmla="*/ 0 w 77"/>
                <a:gd name="T5" fmla="*/ 100 h 103"/>
                <a:gd name="T6" fmla="*/ 0 w 77"/>
                <a:gd name="T7" fmla="*/ 4 h 103"/>
                <a:gd name="T8" fmla="*/ 2 w 77"/>
                <a:gd name="T9" fmla="*/ 1 h 103"/>
                <a:gd name="T10" fmla="*/ 5 w 77"/>
                <a:gd name="T11" fmla="*/ 1 h 103"/>
                <a:gd name="T12" fmla="*/ 76 w 77"/>
                <a:gd name="T13" fmla="*/ 49 h 103"/>
                <a:gd name="T14" fmla="*/ 77 w 77"/>
                <a:gd name="T15" fmla="*/ 52 h 103"/>
                <a:gd name="T16" fmla="*/ 76 w 77"/>
                <a:gd name="T17" fmla="*/ 54 h 103"/>
                <a:gd name="T18" fmla="*/ 5 w 77"/>
                <a:gd name="T19" fmla="*/ 102 h 103"/>
                <a:gd name="T20" fmla="*/ 3 w 77"/>
                <a:gd name="T21" fmla="*/ 103 h 103"/>
                <a:gd name="T22" fmla="*/ 7 w 77"/>
                <a:gd name="T23" fmla="*/ 10 h 103"/>
                <a:gd name="T24" fmla="*/ 7 w 77"/>
                <a:gd name="T25" fmla="*/ 94 h 103"/>
                <a:gd name="T26" fmla="*/ 68 w 77"/>
                <a:gd name="T27" fmla="*/ 52 h 103"/>
                <a:gd name="T28" fmla="*/ 7 w 77"/>
                <a:gd name="T29" fmla="*/ 10 h 103"/>
                <a:gd name="T30" fmla="*/ 7 w 77"/>
                <a:gd name="T31" fmla="*/ 10 h 103"/>
                <a:gd name="T32" fmla="*/ 7 w 77"/>
                <a:gd name="T3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03">
                  <a:moveTo>
                    <a:pt x="3" y="103"/>
                  </a:moveTo>
                  <a:cubicBezTo>
                    <a:pt x="3" y="103"/>
                    <a:pt x="2" y="103"/>
                    <a:pt x="2" y="103"/>
                  </a:cubicBezTo>
                  <a:cubicBezTo>
                    <a:pt x="1" y="102"/>
                    <a:pt x="0" y="101"/>
                    <a:pt x="0" y="100"/>
                  </a:cubicBezTo>
                  <a:cubicBezTo>
                    <a:pt x="0" y="4"/>
                    <a:pt x="0" y="4"/>
                    <a:pt x="0" y="4"/>
                  </a:cubicBezTo>
                  <a:cubicBezTo>
                    <a:pt x="0" y="3"/>
                    <a:pt x="1" y="2"/>
                    <a:pt x="2" y="1"/>
                  </a:cubicBezTo>
                  <a:cubicBezTo>
                    <a:pt x="3" y="0"/>
                    <a:pt x="4" y="0"/>
                    <a:pt x="5" y="1"/>
                  </a:cubicBezTo>
                  <a:cubicBezTo>
                    <a:pt x="76" y="49"/>
                    <a:pt x="76" y="49"/>
                    <a:pt x="76" y="49"/>
                  </a:cubicBezTo>
                  <a:cubicBezTo>
                    <a:pt x="76" y="50"/>
                    <a:pt x="77" y="51"/>
                    <a:pt x="77" y="52"/>
                  </a:cubicBezTo>
                  <a:cubicBezTo>
                    <a:pt x="77" y="53"/>
                    <a:pt x="76" y="54"/>
                    <a:pt x="76" y="54"/>
                  </a:cubicBezTo>
                  <a:cubicBezTo>
                    <a:pt x="5" y="102"/>
                    <a:pt x="5" y="102"/>
                    <a:pt x="5" y="102"/>
                  </a:cubicBezTo>
                  <a:cubicBezTo>
                    <a:pt x="5" y="103"/>
                    <a:pt x="4" y="103"/>
                    <a:pt x="3" y="103"/>
                  </a:cubicBezTo>
                  <a:close/>
                  <a:moveTo>
                    <a:pt x="7" y="10"/>
                  </a:moveTo>
                  <a:cubicBezTo>
                    <a:pt x="7" y="94"/>
                    <a:pt x="7" y="94"/>
                    <a:pt x="7" y="94"/>
                  </a:cubicBezTo>
                  <a:cubicBezTo>
                    <a:pt x="68" y="52"/>
                    <a:pt x="68" y="52"/>
                    <a:pt x="68" y="52"/>
                  </a:cubicBezTo>
                  <a:lnTo>
                    <a:pt x="7" y="10"/>
                  </a:lnTo>
                  <a:close/>
                  <a:moveTo>
                    <a:pt x="7" y="10"/>
                  </a:moveTo>
                  <a:cubicBezTo>
                    <a:pt x="7" y="10"/>
                    <a:pt x="7" y="10"/>
                    <a:pt x="7"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xmlns="" id="{5AAA2194-DA78-4CF3-9DF3-81940DFAF990}"/>
                </a:ext>
              </a:extLst>
            </p:cNvPr>
            <p:cNvSpPr>
              <a:spLocks noEditPoints="1"/>
            </p:cNvSpPr>
            <p:nvPr/>
          </p:nvSpPr>
          <p:spPr bwMode="auto">
            <a:xfrm>
              <a:off x="2715" y="1490"/>
              <a:ext cx="189" cy="260"/>
            </a:xfrm>
            <a:custGeom>
              <a:avLst/>
              <a:gdLst>
                <a:gd name="T0" fmla="*/ 189 w 189"/>
                <a:gd name="T1" fmla="*/ 130 h 260"/>
                <a:gd name="T2" fmla="*/ 0 w 189"/>
                <a:gd name="T3" fmla="*/ 260 h 260"/>
                <a:gd name="T4" fmla="*/ 0 w 189"/>
                <a:gd name="T5" fmla="*/ 0 h 260"/>
                <a:gd name="T6" fmla="*/ 189 w 189"/>
                <a:gd name="T7" fmla="*/ 130 h 260"/>
                <a:gd name="T8" fmla="*/ 189 w 189"/>
                <a:gd name="T9" fmla="*/ 130 h 260"/>
                <a:gd name="T10" fmla="*/ 189 w 189"/>
                <a:gd name="T11" fmla="*/ 130 h 260"/>
              </a:gdLst>
              <a:ahLst/>
              <a:cxnLst>
                <a:cxn ang="0">
                  <a:pos x="T0" y="T1"/>
                </a:cxn>
                <a:cxn ang="0">
                  <a:pos x="T2" y="T3"/>
                </a:cxn>
                <a:cxn ang="0">
                  <a:pos x="T4" y="T5"/>
                </a:cxn>
                <a:cxn ang="0">
                  <a:pos x="T6" y="T7"/>
                </a:cxn>
                <a:cxn ang="0">
                  <a:pos x="T8" y="T9"/>
                </a:cxn>
                <a:cxn ang="0">
                  <a:pos x="T10" y="T11"/>
                </a:cxn>
              </a:cxnLst>
              <a:rect l="0" t="0" r="r" b="b"/>
              <a:pathLst>
                <a:path w="189" h="260">
                  <a:moveTo>
                    <a:pt x="189" y="130"/>
                  </a:moveTo>
                  <a:lnTo>
                    <a:pt x="0" y="260"/>
                  </a:lnTo>
                  <a:lnTo>
                    <a:pt x="0" y="0"/>
                  </a:lnTo>
                  <a:lnTo>
                    <a:pt x="189" y="130"/>
                  </a:lnTo>
                  <a:close/>
                  <a:moveTo>
                    <a:pt x="189" y="130"/>
                  </a:moveTo>
                  <a:lnTo>
                    <a:pt x="189"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xmlns="" id="{BCBB9089-5E34-4F94-A574-DCA2EC64373B}"/>
                </a:ext>
              </a:extLst>
            </p:cNvPr>
            <p:cNvSpPr>
              <a:spLocks noEditPoints="1"/>
            </p:cNvSpPr>
            <p:nvPr/>
          </p:nvSpPr>
          <p:spPr bwMode="auto">
            <a:xfrm>
              <a:off x="2715" y="1490"/>
              <a:ext cx="189" cy="260"/>
            </a:xfrm>
            <a:custGeom>
              <a:avLst/>
              <a:gdLst>
                <a:gd name="T0" fmla="*/ 189 w 189"/>
                <a:gd name="T1" fmla="*/ 130 h 260"/>
                <a:gd name="T2" fmla="*/ 0 w 189"/>
                <a:gd name="T3" fmla="*/ 260 h 260"/>
                <a:gd name="T4" fmla="*/ 0 w 189"/>
                <a:gd name="T5" fmla="*/ 0 h 260"/>
                <a:gd name="T6" fmla="*/ 189 w 189"/>
                <a:gd name="T7" fmla="*/ 130 h 260"/>
                <a:gd name="T8" fmla="*/ 189 w 189"/>
                <a:gd name="T9" fmla="*/ 130 h 260"/>
                <a:gd name="T10" fmla="*/ 189 w 189"/>
                <a:gd name="T11" fmla="*/ 130 h 260"/>
              </a:gdLst>
              <a:ahLst/>
              <a:cxnLst>
                <a:cxn ang="0">
                  <a:pos x="T0" y="T1"/>
                </a:cxn>
                <a:cxn ang="0">
                  <a:pos x="T2" y="T3"/>
                </a:cxn>
                <a:cxn ang="0">
                  <a:pos x="T4" y="T5"/>
                </a:cxn>
                <a:cxn ang="0">
                  <a:pos x="T6" y="T7"/>
                </a:cxn>
                <a:cxn ang="0">
                  <a:pos x="T8" y="T9"/>
                </a:cxn>
                <a:cxn ang="0">
                  <a:pos x="T10" y="T11"/>
                </a:cxn>
              </a:cxnLst>
              <a:rect l="0" t="0" r="r" b="b"/>
              <a:pathLst>
                <a:path w="189" h="260">
                  <a:moveTo>
                    <a:pt x="189" y="130"/>
                  </a:moveTo>
                  <a:lnTo>
                    <a:pt x="0" y="260"/>
                  </a:lnTo>
                  <a:lnTo>
                    <a:pt x="0" y="0"/>
                  </a:lnTo>
                  <a:lnTo>
                    <a:pt x="189" y="130"/>
                  </a:lnTo>
                  <a:moveTo>
                    <a:pt x="189" y="130"/>
                  </a:moveTo>
                  <a:lnTo>
                    <a:pt x="189"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1">
              <a:extLst>
                <a:ext uri="{FF2B5EF4-FFF2-40B4-BE49-F238E27FC236}">
                  <a16:creationId xmlns:a16="http://schemas.microsoft.com/office/drawing/2014/main" xmlns="" id="{4E447DC5-575F-4B38-B6C3-190A21733E5E}"/>
                </a:ext>
              </a:extLst>
            </p:cNvPr>
            <p:cNvSpPr>
              <a:spLocks noEditPoints="1"/>
            </p:cNvSpPr>
            <p:nvPr/>
          </p:nvSpPr>
          <p:spPr bwMode="auto">
            <a:xfrm>
              <a:off x="2707" y="1479"/>
              <a:ext cx="208" cy="279"/>
            </a:xfrm>
            <a:custGeom>
              <a:avLst/>
              <a:gdLst>
                <a:gd name="T0" fmla="*/ 3 w 77"/>
                <a:gd name="T1" fmla="*/ 103 h 103"/>
                <a:gd name="T2" fmla="*/ 2 w 77"/>
                <a:gd name="T3" fmla="*/ 103 h 103"/>
                <a:gd name="T4" fmla="*/ 0 w 77"/>
                <a:gd name="T5" fmla="*/ 100 h 103"/>
                <a:gd name="T6" fmla="*/ 0 w 77"/>
                <a:gd name="T7" fmla="*/ 4 h 103"/>
                <a:gd name="T8" fmla="*/ 2 w 77"/>
                <a:gd name="T9" fmla="*/ 1 h 103"/>
                <a:gd name="T10" fmla="*/ 5 w 77"/>
                <a:gd name="T11" fmla="*/ 1 h 103"/>
                <a:gd name="T12" fmla="*/ 75 w 77"/>
                <a:gd name="T13" fmla="*/ 49 h 103"/>
                <a:gd name="T14" fmla="*/ 77 w 77"/>
                <a:gd name="T15" fmla="*/ 52 h 103"/>
                <a:gd name="T16" fmla="*/ 75 w 77"/>
                <a:gd name="T17" fmla="*/ 54 h 103"/>
                <a:gd name="T18" fmla="*/ 5 w 77"/>
                <a:gd name="T19" fmla="*/ 102 h 103"/>
                <a:gd name="T20" fmla="*/ 3 w 77"/>
                <a:gd name="T21" fmla="*/ 103 h 103"/>
                <a:gd name="T22" fmla="*/ 6 w 77"/>
                <a:gd name="T23" fmla="*/ 10 h 103"/>
                <a:gd name="T24" fmla="*/ 6 w 77"/>
                <a:gd name="T25" fmla="*/ 94 h 103"/>
                <a:gd name="T26" fmla="*/ 68 w 77"/>
                <a:gd name="T27" fmla="*/ 52 h 103"/>
                <a:gd name="T28" fmla="*/ 6 w 77"/>
                <a:gd name="T29" fmla="*/ 10 h 103"/>
                <a:gd name="T30" fmla="*/ 6 w 77"/>
                <a:gd name="T31" fmla="*/ 10 h 103"/>
                <a:gd name="T32" fmla="*/ 6 w 77"/>
                <a:gd name="T3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03">
                  <a:moveTo>
                    <a:pt x="3" y="103"/>
                  </a:moveTo>
                  <a:cubicBezTo>
                    <a:pt x="2" y="103"/>
                    <a:pt x="2" y="103"/>
                    <a:pt x="2" y="103"/>
                  </a:cubicBezTo>
                  <a:cubicBezTo>
                    <a:pt x="0" y="102"/>
                    <a:pt x="0" y="101"/>
                    <a:pt x="0" y="100"/>
                  </a:cubicBezTo>
                  <a:cubicBezTo>
                    <a:pt x="0" y="4"/>
                    <a:pt x="0" y="4"/>
                    <a:pt x="0" y="4"/>
                  </a:cubicBezTo>
                  <a:cubicBezTo>
                    <a:pt x="0" y="3"/>
                    <a:pt x="0" y="2"/>
                    <a:pt x="2" y="1"/>
                  </a:cubicBezTo>
                  <a:cubicBezTo>
                    <a:pt x="3" y="0"/>
                    <a:pt x="4" y="0"/>
                    <a:pt x="5" y="1"/>
                  </a:cubicBezTo>
                  <a:cubicBezTo>
                    <a:pt x="75" y="49"/>
                    <a:pt x="75" y="49"/>
                    <a:pt x="75" y="49"/>
                  </a:cubicBezTo>
                  <a:cubicBezTo>
                    <a:pt x="76" y="50"/>
                    <a:pt x="77" y="51"/>
                    <a:pt x="77" y="52"/>
                  </a:cubicBezTo>
                  <a:cubicBezTo>
                    <a:pt x="77" y="53"/>
                    <a:pt x="76" y="54"/>
                    <a:pt x="75" y="54"/>
                  </a:cubicBezTo>
                  <a:cubicBezTo>
                    <a:pt x="5" y="102"/>
                    <a:pt x="5" y="102"/>
                    <a:pt x="5" y="102"/>
                  </a:cubicBezTo>
                  <a:cubicBezTo>
                    <a:pt x="4" y="103"/>
                    <a:pt x="4" y="103"/>
                    <a:pt x="3" y="103"/>
                  </a:cubicBezTo>
                  <a:close/>
                  <a:moveTo>
                    <a:pt x="6" y="10"/>
                  </a:moveTo>
                  <a:cubicBezTo>
                    <a:pt x="6" y="94"/>
                    <a:pt x="6" y="94"/>
                    <a:pt x="6" y="94"/>
                  </a:cubicBezTo>
                  <a:cubicBezTo>
                    <a:pt x="68" y="52"/>
                    <a:pt x="68" y="52"/>
                    <a:pt x="68" y="52"/>
                  </a:cubicBezTo>
                  <a:lnTo>
                    <a:pt x="6" y="10"/>
                  </a:lnTo>
                  <a:close/>
                  <a:moveTo>
                    <a:pt x="6" y="10"/>
                  </a:moveTo>
                  <a:cubicBezTo>
                    <a:pt x="6" y="10"/>
                    <a:pt x="6" y="10"/>
                    <a:pt x="6"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Freeform: Shape 58">
            <a:extLst>
              <a:ext uri="{FF2B5EF4-FFF2-40B4-BE49-F238E27FC236}">
                <a16:creationId xmlns:a16="http://schemas.microsoft.com/office/drawing/2014/main" xmlns="" id="{BCDB848B-B3D9-42D4-86CF-C76D32D26877}"/>
              </a:ext>
            </a:extLst>
          </p:cNvPr>
          <p:cNvSpPr/>
          <p:nvPr/>
        </p:nvSpPr>
        <p:spPr>
          <a:xfrm>
            <a:off x="288584" y="2976015"/>
            <a:ext cx="2729400" cy="615950"/>
          </a:xfrm>
          <a:custGeom>
            <a:avLst/>
            <a:gdLst>
              <a:gd name="connsiteX0" fmla="*/ 138621 w 2729400"/>
              <a:gd name="connsiteY0" fmla="*/ 79069 h 615950"/>
              <a:gd name="connsiteX1" fmla="*/ 61460 w 2729400"/>
              <a:gd name="connsiteY1" fmla="*/ 156230 h 615950"/>
              <a:gd name="connsiteX2" fmla="*/ 61460 w 2729400"/>
              <a:gd name="connsiteY2" fmla="*/ 464863 h 615950"/>
              <a:gd name="connsiteX3" fmla="*/ 138621 w 2729400"/>
              <a:gd name="connsiteY3" fmla="*/ 542024 h 615950"/>
              <a:gd name="connsiteX4" fmla="*/ 2595945 w 2729400"/>
              <a:gd name="connsiteY4" fmla="*/ 542024 h 615950"/>
              <a:gd name="connsiteX5" fmla="*/ 2673106 w 2729400"/>
              <a:gd name="connsiteY5" fmla="*/ 464863 h 615950"/>
              <a:gd name="connsiteX6" fmla="*/ 2673106 w 2729400"/>
              <a:gd name="connsiteY6" fmla="*/ 156230 h 615950"/>
              <a:gd name="connsiteX7" fmla="*/ 2595945 w 2729400"/>
              <a:gd name="connsiteY7" fmla="*/ 79069 h 615950"/>
              <a:gd name="connsiteX8" fmla="*/ 0 w 2729400"/>
              <a:gd name="connsiteY8" fmla="*/ 0 h 615950"/>
              <a:gd name="connsiteX9" fmla="*/ 2729400 w 2729400"/>
              <a:gd name="connsiteY9" fmla="*/ 0 h 615950"/>
              <a:gd name="connsiteX10" fmla="*/ 2729400 w 2729400"/>
              <a:gd name="connsiteY10" fmla="*/ 615950 h 615950"/>
              <a:gd name="connsiteX11" fmla="*/ 0 w 2729400"/>
              <a:gd name="connsiteY11"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9400" h="615950">
                <a:moveTo>
                  <a:pt x="138621" y="79069"/>
                </a:moveTo>
                <a:cubicBezTo>
                  <a:pt x="96006" y="79069"/>
                  <a:pt x="61460" y="113615"/>
                  <a:pt x="61460" y="156230"/>
                </a:cubicBezTo>
                <a:lnTo>
                  <a:pt x="61460" y="464863"/>
                </a:lnTo>
                <a:cubicBezTo>
                  <a:pt x="61460" y="507478"/>
                  <a:pt x="96006" y="542024"/>
                  <a:pt x="138621" y="542024"/>
                </a:cubicBezTo>
                <a:lnTo>
                  <a:pt x="2595945" y="542024"/>
                </a:lnTo>
                <a:cubicBezTo>
                  <a:pt x="2638560" y="542024"/>
                  <a:pt x="2673106" y="507478"/>
                  <a:pt x="2673106" y="464863"/>
                </a:cubicBezTo>
                <a:lnTo>
                  <a:pt x="2673106" y="156230"/>
                </a:lnTo>
                <a:cubicBezTo>
                  <a:pt x="2673106" y="113615"/>
                  <a:pt x="2638560" y="79069"/>
                  <a:pt x="2595945" y="79069"/>
                </a:cubicBezTo>
                <a:close/>
                <a:moveTo>
                  <a:pt x="0" y="0"/>
                </a:moveTo>
                <a:lnTo>
                  <a:pt x="2729400" y="0"/>
                </a:lnTo>
                <a:lnTo>
                  <a:pt x="2729400" y="615950"/>
                </a:lnTo>
                <a:lnTo>
                  <a:pt x="0" y="6159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60" name="Freeform: Shape 59">
            <a:extLst>
              <a:ext uri="{FF2B5EF4-FFF2-40B4-BE49-F238E27FC236}">
                <a16:creationId xmlns:a16="http://schemas.microsoft.com/office/drawing/2014/main" xmlns="" id="{C1064EED-B912-43AE-A74B-FF0FF93506DD}"/>
              </a:ext>
            </a:extLst>
          </p:cNvPr>
          <p:cNvSpPr/>
          <p:nvPr/>
        </p:nvSpPr>
        <p:spPr>
          <a:xfrm>
            <a:off x="6092293" y="2976015"/>
            <a:ext cx="2729400" cy="615950"/>
          </a:xfrm>
          <a:custGeom>
            <a:avLst/>
            <a:gdLst>
              <a:gd name="connsiteX0" fmla="*/ 138621 w 2729400"/>
              <a:gd name="connsiteY0" fmla="*/ 79069 h 615950"/>
              <a:gd name="connsiteX1" fmla="*/ 61460 w 2729400"/>
              <a:gd name="connsiteY1" fmla="*/ 156230 h 615950"/>
              <a:gd name="connsiteX2" fmla="*/ 61460 w 2729400"/>
              <a:gd name="connsiteY2" fmla="*/ 464863 h 615950"/>
              <a:gd name="connsiteX3" fmla="*/ 138621 w 2729400"/>
              <a:gd name="connsiteY3" fmla="*/ 542024 h 615950"/>
              <a:gd name="connsiteX4" fmla="*/ 2595945 w 2729400"/>
              <a:gd name="connsiteY4" fmla="*/ 542024 h 615950"/>
              <a:gd name="connsiteX5" fmla="*/ 2673106 w 2729400"/>
              <a:gd name="connsiteY5" fmla="*/ 464863 h 615950"/>
              <a:gd name="connsiteX6" fmla="*/ 2673106 w 2729400"/>
              <a:gd name="connsiteY6" fmla="*/ 156230 h 615950"/>
              <a:gd name="connsiteX7" fmla="*/ 2595945 w 2729400"/>
              <a:gd name="connsiteY7" fmla="*/ 79069 h 615950"/>
              <a:gd name="connsiteX8" fmla="*/ 0 w 2729400"/>
              <a:gd name="connsiteY8" fmla="*/ 0 h 615950"/>
              <a:gd name="connsiteX9" fmla="*/ 2729400 w 2729400"/>
              <a:gd name="connsiteY9" fmla="*/ 0 h 615950"/>
              <a:gd name="connsiteX10" fmla="*/ 2729400 w 2729400"/>
              <a:gd name="connsiteY10" fmla="*/ 615950 h 615950"/>
              <a:gd name="connsiteX11" fmla="*/ 0 w 2729400"/>
              <a:gd name="connsiteY11"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9400" h="615950">
                <a:moveTo>
                  <a:pt x="138621" y="79069"/>
                </a:moveTo>
                <a:cubicBezTo>
                  <a:pt x="96006" y="79069"/>
                  <a:pt x="61460" y="113615"/>
                  <a:pt x="61460" y="156230"/>
                </a:cubicBezTo>
                <a:lnTo>
                  <a:pt x="61460" y="464863"/>
                </a:lnTo>
                <a:cubicBezTo>
                  <a:pt x="61460" y="507478"/>
                  <a:pt x="96006" y="542024"/>
                  <a:pt x="138621" y="542024"/>
                </a:cubicBezTo>
                <a:lnTo>
                  <a:pt x="2595945" y="542024"/>
                </a:lnTo>
                <a:cubicBezTo>
                  <a:pt x="2638560" y="542024"/>
                  <a:pt x="2673106" y="507478"/>
                  <a:pt x="2673106" y="464863"/>
                </a:cubicBezTo>
                <a:lnTo>
                  <a:pt x="2673106" y="156230"/>
                </a:lnTo>
                <a:cubicBezTo>
                  <a:pt x="2673106" y="113615"/>
                  <a:pt x="2638560" y="79069"/>
                  <a:pt x="2595945" y="79069"/>
                </a:cubicBezTo>
                <a:close/>
                <a:moveTo>
                  <a:pt x="0" y="0"/>
                </a:moveTo>
                <a:lnTo>
                  <a:pt x="2729400" y="0"/>
                </a:lnTo>
                <a:lnTo>
                  <a:pt x="2729400" y="615950"/>
                </a:lnTo>
                <a:lnTo>
                  <a:pt x="0" y="6159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61" name="TextBox 60">
            <a:extLst>
              <a:ext uri="{FF2B5EF4-FFF2-40B4-BE49-F238E27FC236}">
                <a16:creationId xmlns:a16="http://schemas.microsoft.com/office/drawing/2014/main" xmlns="" id="{CBF73C61-7027-492C-B32C-D75C0AB4F234}"/>
              </a:ext>
            </a:extLst>
          </p:cNvPr>
          <p:cNvSpPr txBox="1"/>
          <p:nvPr/>
        </p:nvSpPr>
        <p:spPr>
          <a:xfrm>
            <a:off x="8177970" y="3200846"/>
            <a:ext cx="90089"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b="1" dirty="0">
                <a:solidFill>
                  <a:schemeClr val="bg1"/>
                </a:solidFill>
              </a:rPr>
              <a:t>A</a:t>
            </a:r>
          </a:p>
        </p:txBody>
      </p:sp>
      <p:sp>
        <p:nvSpPr>
          <p:cNvPr id="62" name="TextBox 61">
            <a:extLst>
              <a:ext uri="{FF2B5EF4-FFF2-40B4-BE49-F238E27FC236}">
                <a16:creationId xmlns:a16="http://schemas.microsoft.com/office/drawing/2014/main" xmlns="" id="{39C85277-17DA-466F-AB30-1C9222904235}"/>
              </a:ext>
            </a:extLst>
          </p:cNvPr>
          <p:cNvSpPr txBox="1"/>
          <p:nvPr/>
        </p:nvSpPr>
        <p:spPr>
          <a:xfrm>
            <a:off x="7031736" y="3202833"/>
            <a:ext cx="90089"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b="1" dirty="0">
                <a:solidFill>
                  <a:schemeClr val="bg1"/>
                </a:solidFill>
              </a:rPr>
              <a:t>A</a:t>
            </a:r>
          </a:p>
        </p:txBody>
      </p:sp>
      <p:sp>
        <p:nvSpPr>
          <p:cNvPr id="63" name="TextBox 62">
            <a:extLst>
              <a:ext uri="{FF2B5EF4-FFF2-40B4-BE49-F238E27FC236}">
                <a16:creationId xmlns:a16="http://schemas.microsoft.com/office/drawing/2014/main" xmlns="" id="{DA4A75E2-A8E9-42E0-AE78-DA4EF5292EF2}"/>
              </a:ext>
            </a:extLst>
          </p:cNvPr>
          <p:cNvSpPr txBox="1"/>
          <p:nvPr/>
        </p:nvSpPr>
        <p:spPr>
          <a:xfrm>
            <a:off x="1347124" y="3207146"/>
            <a:ext cx="83677"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64" name="TextBox 63">
            <a:extLst>
              <a:ext uri="{FF2B5EF4-FFF2-40B4-BE49-F238E27FC236}">
                <a16:creationId xmlns:a16="http://schemas.microsoft.com/office/drawing/2014/main" xmlns="" id="{850A58F1-2CA2-4344-AD41-20E4C5A06905}"/>
              </a:ext>
            </a:extLst>
          </p:cNvPr>
          <p:cNvSpPr txBox="1"/>
          <p:nvPr/>
        </p:nvSpPr>
        <p:spPr>
          <a:xfrm>
            <a:off x="926116" y="3200796"/>
            <a:ext cx="83677"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dirty="0">
                <a:solidFill>
                  <a:schemeClr val="bg1"/>
                </a:solidFill>
              </a:rPr>
              <a:t>B</a:t>
            </a:r>
          </a:p>
        </p:txBody>
      </p:sp>
      <p:sp>
        <p:nvSpPr>
          <p:cNvPr id="65" name="TextBox 64">
            <a:extLst>
              <a:ext uri="{FF2B5EF4-FFF2-40B4-BE49-F238E27FC236}">
                <a16:creationId xmlns:a16="http://schemas.microsoft.com/office/drawing/2014/main" xmlns="" id="{A99DF54E-FCAE-46BD-A2A3-94CDDBF6FB9F}"/>
              </a:ext>
            </a:extLst>
          </p:cNvPr>
          <p:cNvSpPr txBox="1"/>
          <p:nvPr/>
        </p:nvSpPr>
        <p:spPr>
          <a:xfrm>
            <a:off x="583175" y="3199567"/>
            <a:ext cx="83677"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66" name="TextBox 65">
            <a:extLst>
              <a:ext uri="{FF2B5EF4-FFF2-40B4-BE49-F238E27FC236}">
                <a16:creationId xmlns:a16="http://schemas.microsoft.com/office/drawing/2014/main" xmlns="" id="{85AB25A9-2817-4CA2-BFF6-894334088754}"/>
              </a:ext>
            </a:extLst>
          </p:cNvPr>
          <p:cNvSpPr txBox="1"/>
          <p:nvPr/>
        </p:nvSpPr>
        <p:spPr>
          <a:xfrm>
            <a:off x="8675241" y="2721170"/>
            <a:ext cx="90089"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b="1" dirty="0">
                <a:solidFill>
                  <a:schemeClr val="bg1"/>
                </a:solidFill>
              </a:rPr>
              <a:t>A</a:t>
            </a:r>
          </a:p>
        </p:txBody>
      </p:sp>
      <p:sp>
        <p:nvSpPr>
          <p:cNvPr id="67" name="TextBox 66">
            <a:extLst>
              <a:ext uri="{FF2B5EF4-FFF2-40B4-BE49-F238E27FC236}">
                <a16:creationId xmlns:a16="http://schemas.microsoft.com/office/drawing/2014/main" xmlns="" id="{79F6FD91-5A73-4883-9CA5-A45BE8EF148C}"/>
              </a:ext>
            </a:extLst>
          </p:cNvPr>
          <p:cNvSpPr txBox="1"/>
          <p:nvPr/>
        </p:nvSpPr>
        <p:spPr>
          <a:xfrm>
            <a:off x="575871" y="2710914"/>
            <a:ext cx="83677" cy="169277"/>
          </a:xfrm>
          <a:prstGeom prst="rect">
            <a:avLst/>
          </a:prstGeom>
        </p:spPr>
        <p:txBody>
          <a:bodyPr vert="horz" wrap="none" lIns="0" tIns="0" rIns="0" bIns="0" rtlCol="0">
            <a:spAutoFit/>
          </a:bodyPr>
          <a:lstStyle/>
          <a:p>
            <a:pPr marL="4763" algn="ctr">
              <a:defRPr lang="en-US" sz="1400" b="1" i="0" u="none" strike="noStrike" kern="1200" baseline="0">
                <a:solidFill>
                  <a:schemeClr val="bg1"/>
                </a:solidFill>
                <a:latin typeface="+mn-lt"/>
                <a:ea typeface="+mn-ea"/>
                <a:cs typeface="+mn-cs"/>
              </a:defRPr>
            </a:pPr>
            <a:r>
              <a:rPr lang="en-US" sz="1100" dirty="0">
                <a:solidFill>
                  <a:schemeClr val="bg1"/>
                </a:solidFill>
              </a:rPr>
              <a:t>B</a:t>
            </a:r>
          </a:p>
        </p:txBody>
      </p:sp>
      <p:sp>
        <p:nvSpPr>
          <p:cNvPr id="68" name="TextBox 67">
            <a:extLst>
              <a:ext uri="{FF2B5EF4-FFF2-40B4-BE49-F238E27FC236}">
                <a16:creationId xmlns:a16="http://schemas.microsoft.com/office/drawing/2014/main" xmlns="" id="{4CC1B02D-5F99-47A7-B99C-764BE60B9A8F}"/>
              </a:ext>
            </a:extLst>
          </p:cNvPr>
          <p:cNvSpPr txBox="1"/>
          <p:nvPr/>
        </p:nvSpPr>
        <p:spPr>
          <a:xfrm>
            <a:off x="6599041" y="3581418"/>
            <a:ext cx="2734416" cy="107722"/>
          </a:xfrm>
          <a:prstGeom prst="rect">
            <a:avLst/>
          </a:prstGeom>
        </p:spPr>
        <p:txBody>
          <a:bodyPr vert="horz" wrap="square" lIns="0" tIns="0" rIns="0" bIns="0" rtlCol="0">
            <a:spAutoFit/>
          </a:bodyPr>
          <a:lstStyle/>
          <a:p>
            <a:pPr marL="4763"/>
            <a:r>
              <a:rPr lang="nl-BE" sz="700" dirty="0"/>
              <a:t>Resultaten gefilterd: specifiek voor kijkers van de beelden</a:t>
            </a:r>
          </a:p>
        </p:txBody>
      </p:sp>
      <p:sp>
        <p:nvSpPr>
          <p:cNvPr id="69" name="Freeform 63">
            <a:extLst>
              <a:ext uri="{FF2B5EF4-FFF2-40B4-BE49-F238E27FC236}">
                <a16:creationId xmlns:a16="http://schemas.microsoft.com/office/drawing/2014/main" xmlns="" id="{2FFF64A0-17D3-43FF-9C33-60757178714F}"/>
              </a:ext>
            </a:extLst>
          </p:cNvPr>
          <p:cNvSpPr>
            <a:spLocks noEditPoints="1"/>
          </p:cNvSpPr>
          <p:nvPr/>
        </p:nvSpPr>
        <p:spPr bwMode="auto">
          <a:xfrm>
            <a:off x="6406187" y="3573501"/>
            <a:ext cx="144000" cy="144000"/>
          </a:xfrm>
          <a:custGeom>
            <a:avLst/>
            <a:gdLst/>
            <a:ahLst/>
            <a:cxnLst>
              <a:cxn ang="0">
                <a:pos x="176" y="140"/>
              </a:cxn>
              <a:cxn ang="0">
                <a:pos x="159" y="157"/>
              </a:cxn>
              <a:cxn ang="0">
                <a:pos x="18" y="157"/>
              </a:cxn>
              <a:cxn ang="0">
                <a:pos x="0" y="140"/>
              </a:cxn>
              <a:cxn ang="0">
                <a:pos x="3" y="131"/>
              </a:cxn>
              <a:cxn ang="0">
                <a:pos x="74" y="9"/>
              </a:cxn>
              <a:cxn ang="0">
                <a:pos x="88" y="0"/>
              </a:cxn>
              <a:cxn ang="0">
                <a:pos x="103" y="9"/>
              </a:cxn>
              <a:cxn ang="0">
                <a:pos x="174" y="131"/>
              </a:cxn>
              <a:cxn ang="0">
                <a:pos x="176" y="140"/>
              </a:cxn>
              <a:cxn ang="0">
                <a:pos x="74" y="126"/>
              </a:cxn>
              <a:cxn ang="0">
                <a:pos x="89" y="140"/>
              </a:cxn>
              <a:cxn ang="0">
                <a:pos x="103" y="126"/>
              </a:cxn>
              <a:cxn ang="0">
                <a:pos x="89" y="111"/>
              </a:cxn>
              <a:cxn ang="0">
                <a:pos x="74" y="126"/>
              </a:cxn>
              <a:cxn ang="0">
                <a:pos x="76" y="98"/>
              </a:cxn>
              <a:cxn ang="0">
                <a:pos x="101" y="98"/>
              </a:cxn>
              <a:cxn ang="0">
                <a:pos x="101" y="40"/>
              </a:cxn>
              <a:cxn ang="0">
                <a:pos x="76" y="40"/>
              </a:cxn>
              <a:cxn ang="0">
                <a:pos x="76" y="98"/>
              </a:cxn>
            </a:cxnLst>
            <a:rect l="0" t="0" r="r" b="b"/>
            <a:pathLst>
              <a:path w="176" h="157">
                <a:moveTo>
                  <a:pt x="176" y="140"/>
                </a:moveTo>
                <a:cubicBezTo>
                  <a:pt x="176" y="150"/>
                  <a:pt x="168" y="157"/>
                  <a:pt x="159" y="157"/>
                </a:cubicBezTo>
                <a:cubicBezTo>
                  <a:pt x="18" y="157"/>
                  <a:pt x="18" y="157"/>
                  <a:pt x="18" y="157"/>
                </a:cubicBezTo>
                <a:cubicBezTo>
                  <a:pt x="8" y="157"/>
                  <a:pt x="0" y="149"/>
                  <a:pt x="0" y="140"/>
                </a:cubicBezTo>
                <a:cubicBezTo>
                  <a:pt x="0" y="137"/>
                  <a:pt x="1" y="134"/>
                  <a:pt x="3" y="131"/>
                </a:cubicBezTo>
                <a:cubicBezTo>
                  <a:pt x="74" y="9"/>
                  <a:pt x="74" y="9"/>
                  <a:pt x="74" y="9"/>
                </a:cubicBezTo>
                <a:cubicBezTo>
                  <a:pt x="76" y="4"/>
                  <a:pt x="82" y="0"/>
                  <a:pt x="88" y="0"/>
                </a:cubicBezTo>
                <a:cubicBezTo>
                  <a:pt x="95" y="0"/>
                  <a:pt x="100" y="4"/>
                  <a:pt x="103" y="9"/>
                </a:cubicBezTo>
                <a:cubicBezTo>
                  <a:pt x="174" y="131"/>
                  <a:pt x="174" y="131"/>
                  <a:pt x="174" y="131"/>
                </a:cubicBezTo>
                <a:cubicBezTo>
                  <a:pt x="176" y="134"/>
                  <a:pt x="176" y="137"/>
                  <a:pt x="176" y="140"/>
                </a:cubicBezTo>
                <a:close/>
                <a:moveTo>
                  <a:pt x="74" y="126"/>
                </a:moveTo>
                <a:cubicBezTo>
                  <a:pt x="74" y="134"/>
                  <a:pt x="80" y="140"/>
                  <a:pt x="89" y="140"/>
                </a:cubicBezTo>
                <a:cubicBezTo>
                  <a:pt x="97" y="140"/>
                  <a:pt x="103" y="134"/>
                  <a:pt x="103" y="126"/>
                </a:cubicBezTo>
                <a:cubicBezTo>
                  <a:pt x="103" y="118"/>
                  <a:pt x="97" y="111"/>
                  <a:pt x="89" y="111"/>
                </a:cubicBezTo>
                <a:cubicBezTo>
                  <a:pt x="80" y="111"/>
                  <a:pt x="74" y="118"/>
                  <a:pt x="74" y="126"/>
                </a:cubicBezTo>
                <a:close/>
                <a:moveTo>
                  <a:pt x="76" y="98"/>
                </a:moveTo>
                <a:cubicBezTo>
                  <a:pt x="101" y="98"/>
                  <a:pt x="101" y="98"/>
                  <a:pt x="101" y="98"/>
                </a:cubicBezTo>
                <a:cubicBezTo>
                  <a:pt x="101" y="40"/>
                  <a:pt x="101" y="40"/>
                  <a:pt x="101" y="40"/>
                </a:cubicBezTo>
                <a:cubicBezTo>
                  <a:pt x="76" y="40"/>
                  <a:pt x="76" y="40"/>
                  <a:pt x="76" y="40"/>
                </a:cubicBezTo>
                <a:lnTo>
                  <a:pt x="76" y="9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TextBox 56">
            <a:extLst>
              <a:ext uri="{FF2B5EF4-FFF2-40B4-BE49-F238E27FC236}">
                <a16:creationId xmlns:a16="http://schemas.microsoft.com/office/drawing/2014/main" xmlns="" id="{ADE2DDA1-EEFD-42E6-9EF8-AB3FF5048497}"/>
              </a:ext>
            </a:extLst>
          </p:cNvPr>
          <p:cNvSpPr txBox="1">
            <a:spLocks noChangeArrowheads="1"/>
          </p:cNvSpPr>
          <p:nvPr/>
        </p:nvSpPr>
        <p:spPr bwMode="auto">
          <a:xfrm>
            <a:off x="8306166" y="2422997"/>
            <a:ext cx="6415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0000"/>
              </a:spcAft>
              <a:buClr>
                <a:srgbClr val="FF8923"/>
              </a:buClr>
              <a:buChar char="•"/>
              <a:defRPr sz="2200">
                <a:solidFill>
                  <a:srgbClr val="004E69"/>
                </a:solidFill>
                <a:latin typeface="Arial" charset="0"/>
                <a:ea typeface="Arial Unicode MS" pitchFamily="34" charset="-128"/>
                <a:cs typeface="Arial" charset="0"/>
              </a:defRPr>
            </a:lvl1pPr>
            <a:lvl2pPr marL="742950" indent="-285750" eaLnBrk="0" hangingPunct="0">
              <a:spcAft>
                <a:spcPct val="20000"/>
              </a:spcAft>
              <a:buClr>
                <a:srgbClr val="003256"/>
              </a:buClr>
              <a:buChar char="-"/>
              <a:defRPr sz="2000">
                <a:solidFill>
                  <a:srgbClr val="004E69"/>
                </a:solidFill>
                <a:latin typeface="Arial" charset="0"/>
                <a:ea typeface="Arial Unicode MS" pitchFamily="34" charset="-128"/>
                <a:cs typeface="Arial" charset="0"/>
              </a:defRPr>
            </a:lvl2pPr>
            <a:lvl3pPr marL="1143000" indent="-228600" eaLnBrk="0" hangingPunct="0">
              <a:spcAft>
                <a:spcPct val="20000"/>
              </a:spcAft>
              <a:buClr>
                <a:srgbClr val="003256"/>
              </a:buClr>
              <a:buChar char="-"/>
              <a:defRPr>
                <a:solidFill>
                  <a:srgbClr val="004E69"/>
                </a:solidFill>
                <a:latin typeface="Arial" charset="0"/>
                <a:ea typeface="Arial Unicode MS" pitchFamily="34" charset="-128"/>
                <a:cs typeface="Arial" charset="0"/>
              </a:defRPr>
            </a:lvl3pPr>
            <a:lvl4pPr marL="1600200" indent="-228600" eaLnBrk="0" hangingPunct="0">
              <a:spcAft>
                <a:spcPct val="20000"/>
              </a:spcAft>
              <a:buClr>
                <a:srgbClr val="003256"/>
              </a:buClr>
              <a:buChar char="-"/>
              <a:defRPr>
                <a:solidFill>
                  <a:srgbClr val="004E69"/>
                </a:solidFill>
                <a:latin typeface="Arial" charset="0"/>
                <a:ea typeface="Arial Unicode MS" pitchFamily="34" charset="-128"/>
                <a:cs typeface="Arial" charset="0"/>
              </a:defRPr>
            </a:lvl4pPr>
            <a:lvl5pPr marL="2057400" indent="-228600" eaLnBrk="0" hangingPunct="0">
              <a:spcAft>
                <a:spcPct val="20000"/>
              </a:spcAft>
              <a:buClr>
                <a:srgbClr val="003256"/>
              </a:buClr>
              <a:buChar char="-"/>
              <a:defRPr>
                <a:solidFill>
                  <a:srgbClr val="004E69"/>
                </a:solidFill>
                <a:latin typeface="Arial" charset="0"/>
                <a:ea typeface="Arial Unicode MS" pitchFamily="34" charset="-128"/>
                <a:cs typeface="Arial" charset="0"/>
              </a:defRPr>
            </a:lvl5pPr>
            <a:lvl6pPr marL="2514600" indent="-228600" eaLnBrk="0" fontAlgn="base" hangingPunct="0">
              <a:spcBef>
                <a:spcPct val="0"/>
              </a:spcBef>
              <a:spcAft>
                <a:spcPct val="20000"/>
              </a:spcAft>
              <a:buClr>
                <a:srgbClr val="003256"/>
              </a:buClr>
              <a:buChar char="-"/>
              <a:defRPr>
                <a:solidFill>
                  <a:srgbClr val="004E69"/>
                </a:solidFill>
                <a:latin typeface="Arial" charset="0"/>
                <a:ea typeface="Arial Unicode MS" pitchFamily="34" charset="-128"/>
                <a:cs typeface="Arial" charset="0"/>
              </a:defRPr>
            </a:lvl6pPr>
            <a:lvl7pPr marL="2971800" indent="-228600" eaLnBrk="0" fontAlgn="base" hangingPunct="0">
              <a:spcBef>
                <a:spcPct val="0"/>
              </a:spcBef>
              <a:spcAft>
                <a:spcPct val="20000"/>
              </a:spcAft>
              <a:buClr>
                <a:srgbClr val="003256"/>
              </a:buClr>
              <a:buChar char="-"/>
              <a:defRPr>
                <a:solidFill>
                  <a:srgbClr val="004E69"/>
                </a:solidFill>
                <a:latin typeface="Arial" charset="0"/>
                <a:ea typeface="Arial Unicode MS" pitchFamily="34" charset="-128"/>
                <a:cs typeface="Arial" charset="0"/>
              </a:defRPr>
            </a:lvl7pPr>
            <a:lvl8pPr marL="3429000" indent="-228600" eaLnBrk="0" fontAlgn="base" hangingPunct="0">
              <a:spcBef>
                <a:spcPct val="0"/>
              </a:spcBef>
              <a:spcAft>
                <a:spcPct val="20000"/>
              </a:spcAft>
              <a:buClr>
                <a:srgbClr val="003256"/>
              </a:buClr>
              <a:buChar char="-"/>
              <a:defRPr>
                <a:solidFill>
                  <a:srgbClr val="004E69"/>
                </a:solidFill>
                <a:latin typeface="Arial" charset="0"/>
                <a:ea typeface="Arial Unicode MS" pitchFamily="34" charset="-128"/>
                <a:cs typeface="Arial" charset="0"/>
              </a:defRPr>
            </a:lvl8pPr>
            <a:lvl9pPr marL="3886200" indent="-228600" eaLnBrk="0" fontAlgn="base" hangingPunct="0">
              <a:spcBef>
                <a:spcPct val="0"/>
              </a:spcBef>
              <a:spcAft>
                <a:spcPct val="20000"/>
              </a:spcAft>
              <a:buClr>
                <a:srgbClr val="003256"/>
              </a:buClr>
              <a:buChar char="-"/>
              <a:defRPr>
                <a:solidFill>
                  <a:srgbClr val="004E69"/>
                </a:solidFill>
                <a:latin typeface="Arial" charset="0"/>
                <a:ea typeface="Arial Unicode MS" pitchFamily="34" charset="-128"/>
                <a:cs typeface="Arial" charset="0"/>
              </a:defRPr>
            </a:lvl9pPr>
          </a:lstStyle>
          <a:p>
            <a:pPr marL="0" marR="0" lvl="0" indent="0" algn="ctr" defTabSz="1342522" rtl="0" eaLnBrk="1" fontAlgn="auto" latinLnBrk="0" hangingPunct="1">
              <a:lnSpc>
                <a:spcPct val="100000"/>
              </a:lnSpc>
              <a:spcBef>
                <a:spcPts val="0"/>
              </a:spcBef>
              <a:spcAft>
                <a:spcPct val="0"/>
              </a:spcAft>
              <a:buClrTx/>
              <a:buSzTx/>
              <a:buFontTx/>
              <a:buNone/>
              <a:tabLst/>
              <a:defRPr/>
            </a:pPr>
            <a:r>
              <a:rPr kumimoji="0" lang="en-GB" altLang="nl-BE" sz="1600" b="1" i="0" u="none" strike="noStrike" kern="1200" cap="none" spc="0" normalizeH="0" baseline="0" noProof="0" dirty="0">
                <a:ln>
                  <a:noFill/>
                </a:ln>
                <a:solidFill>
                  <a:srgbClr val="888B8D">
                    <a:lumMod val="75000"/>
                  </a:srgbClr>
                </a:solidFill>
                <a:effectLst/>
                <a:uLnTx/>
                <a:uFillTx/>
                <a:latin typeface="Calibri"/>
                <a:ea typeface="Arial Unicode MS" pitchFamily="34" charset="-128"/>
                <a:cs typeface="Arial" charset="0"/>
              </a:rPr>
              <a:t>∆ </a:t>
            </a:r>
            <a:r>
              <a:rPr kumimoji="0" lang="en-GB" altLang="nl-BE" sz="1100" b="1" i="0" u="none" strike="noStrike" kern="1200" cap="none" spc="0" normalizeH="0" baseline="0" noProof="0" dirty="0">
                <a:ln>
                  <a:noFill/>
                </a:ln>
                <a:solidFill>
                  <a:schemeClr val="accent6"/>
                </a:solidFill>
                <a:effectLst/>
                <a:uLnTx/>
                <a:uFillTx/>
                <a:latin typeface="Calibri"/>
                <a:ea typeface="Arial Unicode MS" pitchFamily="34" charset="-128"/>
                <a:cs typeface="Arial" charset="0"/>
              </a:rPr>
              <a:t>+33</a:t>
            </a:r>
          </a:p>
        </p:txBody>
      </p:sp>
      <p:sp>
        <p:nvSpPr>
          <p:cNvPr id="5" name="TextBox 4">
            <a:extLst>
              <a:ext uri="{FF2B5EF4-FFF2-40B4-BE49-F238E27FC236}">
                <a16:creationId xmlns:a16="http://schemas.microsoft.com/office/drawing/2014/main" xmlns="" id="{8B2D293C-DBAA-44D2-A4BC-87A98F7EA426}"/>
              </a:ext>
            </a:extLst>
          </p:cNvPr>
          <p:cNvSpPr txBox="1"/>
          <p:nvPr/>
        </p:nvSpPr>
        <p:spPr>
          <a:xfrm>
            <a:off x="2344199" y="3627536"/>
            <a:ext cx="972148" cy="123111"/>
          </a:xfrm>
          <a:prstGeom prst="rect">
            <a:avLst/>
          </a:prstGeom>
        </p:spPr>
        <p:txBody>
          <a:bodyPr vert="horz" wrap="square" lIns="0" tIns="0" rIns="0" bIns="0" rtlCol="0">
            <a:spAutoFit/>
          </a:bodyPr>
          <a:lstStyle/>
          <a:p>
            <a:pPr marL="4763" algn="ctr"/>
            <a:r>
              <a:rPr lang="nl-BE" sz="800" dirty="0"/>
              <a:t>(n = 1000) </a:t>
            </a:r>
          </a:p>
        </p:txBody>
      </p:sp>
      <p:sp>
        <p:nvSpPr>
          <p:cNvPr id="71" name="TextBox 70">
            <a:extLst>
              <a:ext uri="{FF2B5EF4-FFF2-40B4-BE49-F238E27FC236}">
                <a16:creationId xmlns:a16="http://schemas.microsoft.com/office/drawing/2014/main" xmlns="" id="{F77D2BB6-8BB7-478F-A53B-A7C0113D3E15}"/>
              </a:ext>
            </a:extLst>
          </p:cNvPr>
          <p:cNvSpPr txBox="1"/>
          <p:nvPr/>
        </p:nvSpPr>
        <p:spPr>
          <a:xfrm>
            <a:off x="8164101" y="3633558"/>
            <a:ext cx="972148" cy="123111"/>
          </a:xfrm>
          <a:prstGeom prst="rect">
            <a:avLst/>
          </a:prstGeom>
        </p:spPr>
        <p:txBody>
          <a:bodyPr vert="horz" wrap="square" lIns="0" tIns="0" rIns="0" bIns="0" rtlCol="0">
            <a:spAutoFit/>
          </a:bodyPr>
          <a:lstStyle/>
          <a:p>
            <a:pPr marL="4763" algn="ctr"/>
            <a:r>
              <a:rPr lang="nl-BE" sz="800" dirty="0"/>
              <a:t>(n = 671) </a:t>
            </a:r>
          </a:p>
        </p:txBody>
      </p:sp>
    </p:spTree>
    <p:extLst>
      <p:ext uri="{BB962C8B-B14F-4D97-AF65-F5344CB8AC3E}">
        <p14:creationId xmlns:p14="http://schemas.microsoft.com/office/powerpoint/2010/main" val="46978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0BAA0191-3046-4388-AC9B-322D5CD03B74}"/>
              </a:ext>
            </a:extLst>
          </p:cNvPr>
          <p:cNvSpPr>
            <a:spLocks noGrp="1"/>
          </p:cNvSpPr>
          <p:nvPr>
            <p:ph type="body" sz="quarter" idx="13"/>
          </p:nvPr>
        </p:nvSpPr>
        <p:spPr>
          <a:xfrm>
            <a:off x="211895" y="102176"/>
            <a:ext cx="6718167" cy="540000"/>
          </a:xfrm>
        </p:spPr>
        <p:txBody>
          <a:bodyPr/>
          <a:lstStyle/>
          <a:p>
            <a:r>
              <a:rPr lang="nl-BE" sz="1600" dirty="0"/>
              <a:t>Na de confrontatie met de beelden of dus de realiteit gaat 86% akkoord met de stelling dat biggen lijden bij chirurgische castratie. 56% van de vrouwen en jongeren dan 35 jaar gaan helemaal akkoord met de stelling. </a:t>
            </a:r>
          </a:p>
        </p:txBody>
      </p:sp>
      <p:sp>
        <p:nvSpPr>
          <p:cNvPr id="8" name="Text Placeholder 7">
            <a:extLst>
              <a:ext uri="{FF2B5EF4-FFF2-40B4-BE49-F238E27FC236}">
                <a16:creationId xmlns:a16="http://schemas.microsoft.com/office/drawing/2014/main" xmlns="" id="{60A42D31-EA02-4BFB-9F25-609DF5D9039D}"/>
              </a:ext>
            </a:extLst>
          </p:cNvPr>
          <p:cNvSpPr>
            <a:spLocks noGrp="1"/>
          </p:cNvSpPr>
          <p:nvPr>
            <p:ph type="body" sz="quarter" idx="16"/>
          </p:nvPr>
        </p:nvSpPr>
        <p:spPr/>
        <p:txBody>
          <a:bodyPr/>
          <a:lstStyle/>
          <a:p>
            <a:r>
              <a:rPr lang="nl-BE" dirty="0"/>
              <a:t>Basis:	Vlaanderen - kijkers (n=671)</a:t>
            </a:r>
          </a:p>
          <a:p>
            <a:r>
              <a:rPr lang="nl-BE" dirty="0"/>
              <a:t>Vraag:	Q2.3 In welke mate gaat u akkoord met de volgende stelling.</a:t>
            </a:r>
          </a:p>
          <a:p>
            <a:r>
              <a:rPr lang="nl-BE" dirty="0"/>
              <a:t>ABCD:	95% significantie niveau</a:t>
            </a:r>
          </a:p>
          <a:p>
            <a:endParaRPr lang="en-US" dirty="0"/>
          </a:p>
          <a:p>
            <a:endParaRPr lang="en-US" dirty="0"/>
          </a:p>
        </p:txBody>
      </p:sp>
      <p:graphicFrame>
        <p:nvGraphicFramePr>
          <p:cNvPr id="9" name="Table 8">
            <a:extLst>
              <a:ext uri="{FF2B5EF4-FFF2-40B4-BE49-F238E27FC236}">
                <a16:creationId xmlns:a16="http://schemas.microsoft.com/office/drawing/2014/main" xmlns="" id="{0D2E74D9-4289-415B-B6D2-A493B5B0F9C2}"/>
              </a:ext>
            </a:extLst>
          </p:cNvPr>
          <p:cNvGraphicFramePr>
            <a:graphicFrameLocks noGrp="1"/>
          </p:cNvGraphicFramePr>
          <p:nvPr>
            <p:extLst>
              <p:ext uri="{D42A27DB-BD31-4B8C-83A1-F6EECF244321}">
                <p14:modId xmlns:p14="http://schemas.microsoft.com/office/powerpoint/2010/main" val="1974936465"/>
              </p:ext>
            </p:extLst>
          </p:nvPr>
        </p:nvGraphicFramePr>
        <p:xfrm>
          <a:off x="337758" y="1175223"/>
          <a:ext cx="6192000" cy="624205"/>
        </p:xfrm>
        <a:graphic>
          <a:graphicData uri="http://schemas.openxmlformats.org/drawingml/2006/table">
            <a:tbl>
              <a:tblPr firstRow="1" bandRow="1">
                <a:tableStyleId>{5C22544A-7EE6-4342-B048-85BDC9FD1C3A}</a:tableStyleId>
              </a:tblPr>
              <a:tblGrid>
                <a:gridCol w="1032000">
                  <a:extLst>
                    <a:ext uri="{9D8B030D-6E8A-4147-A177-3AD203B41FA5}">
                      <a16:colId xmlns:a16="http://schemas.microsoft.com/office/drawing/2014/main" xmlns="" val="2958164197"/>
                    </a:ext>
                  </a:extLst>
                </a:gridCol>
                <a:gridCol w="1032000">
                  <a:extLst>
                    <a:ext uri="{9D8B030D-6E8A-4147-A177-3AD203B41FA5}">
                      <a16:colId xmlns:a16="http://schemas.microsoft.com/office/drawing/2014/main" xmlns="" val="458313841"/>
                    </a:ext>
                  </a:extLst>
                </a:gridCol>
                <a:gridCol w="1032000">
                  <a:extLst>
                    <a:ext uri="{9D8B030D-6E8A-4147-A177-3AD203B41FA5}">
                      <a16:colId xmlns:a16="http://schemas.microsoft.com/office/drawing/2014/main" xmlns="" val="890148522"/>
                    </a:ext>
                  </a:extLst>
                </a:gridCol>
                <a:gridCol w="1032000">
                  <a:extLst>
                    <a:ext uri="{9D8B030D-6E8A-4147-A177-3AD203B41FA5}">
                      <a16:colId xmlns:a16="http://schemas.microsoft.com/office/drawing/2014/main" xmlns="" val="4108362977"/>
                    </a:ext>
                  </a:extLst>
                </a:gridCol>
                <a:gridCol w="1032000">
                  <a:extLst>
                    <a:ext uri="{9D8B030D-6E8A-4147-A177-3AD203B41FA5}">
                      <a16:colId xmlns:a16="http://schemas.microsoft.com/office/drawing/2014/main" xmlns="" val="307773737"/>
                    </a:ext>
                  </a:extLst>
                </a:gridCol>
                <a:gridCol w="1032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Kijkers*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(n=671)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(n=373)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(n=215)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sp>
        <p:nvSpPr>
          <p:cNvPr id="18" name="Rectangle: Rounded Corners 17">
            <a:extLst>
              <a:ext uri="{FF2B5EF4-FFF2-40B4-BE49-F238E27FC236}">
                <a16:creationId xmlns:a16="http://schemas.microsoft.com/office/drawing/2014/main" xmlns="" id="{DA2B323B-F588-4D08-937C-3747C15B308C}"/>
              </a:ext>
            </a:extLst>
          </p:cNvPr>
          <p:cNvSpPr/>
          <p:nvPr/>
        </p:nvSpPr>
        <p:spPr>
          <a:xfrm>
            <a:off x="6971028"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20" name="Rectangle: Rounded Corners 19">
            <a:extLst>
              <a:ext uri="{FF2B5EF4-FFF2-40B4-BE49-F238E27FC236}">
                <a16:creationId xmlns:a16="http://schemas.microsoft.com/office/drawing/2014/main" xmlns="" id="{BCA757F4-D33D-4260-9372-604F548E7DC9}"/>
              </a:ext>
            </a:extLst>
          </p:cNvPr>
          <p:cNvSpPr/>
          <p:nvPr/>
        </p:nvSpPr>
        <p:spPr>
          <a:xfrm>
            <a:off x="6971028"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graphicFrame>
        <p:nvGraphicFramePr>
          <p:cNvPr id="36" name="Chart 35">
            <a:extLst>
              <a:ext uri="{FF2B5EF4-FFF2-40B4-BE49-F238E27FC236}">
                <a16:creationId xmlns:a16="http://schemas.microsoft.com/office/drawing/2014/main" xmlns="" id="{701AD72D-07CE-4DDA-86A0-198802A4C728}"/>
              </a:ext>
            </a:extLst>
          </p:cNvPr>
          <p:cNvGraphicFramePr/>
          <p:nvPr>
            <p:extLst>
              <p:ext uri="{D42A27DB-BD31-4B8C-83A1-F6EECF244321}">
                <p14:modId xmlns:p14="http://schemas.microsoft.com/office/powerpoint/2010/main" val="3433596698"/>
              </p:ext>
            </p:extLst>
          </p:nvPr>
        </p:nvGraphicFramePr>
        <p:xfrm>
          <a:off x="224286" y="1930855"/>
          <a:ext cx="8640000" cy="2493511"/>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a:extLst>
              <a:ext uri="{FF2B5EF4-FFF2-40B4-BE49-F238E27FC236}">
                <a16:creationId xmlns:a16="http://schemas.microsoft.com/office/drawing/2014/main" xmlns="" id="{12DCA52D-7A26-4574-A8FF-58627F0B3762}"/>
              </a:ext>
            </a:extLst>
          </p:cNvPr>
          <p:cNvGrpSpPr/>
          <p:nvPr/>
        </p:nvGrpSpPr>
        <p:grpSpPr>
          <a:xfrm>
            <a:off x="463402" y="1901480"/>
            <a:ext cx="5937399" cy="2522886"/>
            <a:chOff x="463402" y="1901480"/>
            <a:chExt cx="5937399" cy="2522886"/>
          </a:xfrm>
        </p:grpSpPr>
        <p:sp>
          <p:nvSpPr>
            <p:cNvPr id="43" name="Freeform: Shape 42">
              <a:extLst>
                <a:ext uri="{FF2B5EF4-FFF2-40B4-BE49-F238E27FC236}">
                  <a16:creationId xmlns:a16="http://schemas.microsoft.com/office/drawing/2014/main" xmlns="" id="{418484B6-57D1-43B9-9823-D16F4F111719}"/>
                </a:ext>
              </a:extLst>
            </p:cNvPr>
            <p:cNvSpPr/>
            <p:nvPr/>
          </p:nvSpPr>
          <p:spPr>
            <a:xfrm>
              <a:off x="46340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398CB07F-5A37-4544-AA11-C899D829F64C}"/>
                </a:ext>
              </a:extLst>
            </p:cNvPr>
            <p:cNvSpPr/>
            <p:nvPr/>
          </p:nvSpPr>
          <p:spPr>
            <a:xfrm>
              <a:off x="564172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DD078754-E182-4839-96D0-60FF7A3DCD17}"/>
                </a:ext>
              </a:extLst>
            </p:cNvPr>
            <p:cNvSpPr/>
            <p:nvPr/>
          </p:nvSpPr>
          <p:spPr>
            <a:xfrm>
              <a:off x="4606058"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DC1B94D7-0F2B-44F7-9A44-B0C350C8690C}"/>
                </a:ext>
              </a:extLst>
            </p:cNvPr>
            <p:cNvSpPr/>
            <p:nvPr/>
          </p:nvSpPr>
          <p:spPr>
            <a:xfrm>
              <a:off x="3570394"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xmlns="" id="{2AA57F88-F93F-45FD-97CB-AD9C0ECC0C6F}"/>
                </a:ext>
              </a:extLst>
            </p:cNvPr>
            <p:cNvSpPr/>
            <p:nvPr/>
          </p:nvSpPr>
          <p:spPr>
            <a:xfrm>
              <a:off x="2534730"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FFE82CC4-C0D0-4CC4-96E0-CB77FA23EF4D}"/>
                </a:ext>
              </a:extLst>
            </p:cNvPr>
            <p:cNvSpPr/>
            <p:nvPr/>
          </p:nvSpPr>
          <p:spPr>
            <a:xfrm>
              <a:off x="1499066"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Rounded Corners 48">
            <a:extLst>
              <a:ext uri="{FF2B5EF4-FFF2-40B4-BE49-F238E27FC236}">
                <a16:creationId xmlns:a16="http://schemas.microsoft.com/office/drawing/2014/main" xmlns="" id="{8FA5F4C1-DEAB-461A-8BE0-F152E756F6CC}"/>
              </a:ext>
            </a:extLst>
          </p:cNvPr>
          <p:cNvSpPr/>
          <p:nvPr/>
        </p:nvSpPr>
        <p:spPr>
          <a:xfrm>
            <a:off x="6971028"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50" name="Rectangle: Rounded Corners 49">
            <a:extLst>
              <a:ext uri="{FF2B5EF4-FFF2-40B4-BE49-F238E27FC236}">
                <a16:creationId xmlns:a16="http://schemas.microsoft.com/office/drawing/2014/main" xmlns="" id="{EA17DC5E-8C15-4CB6-A811-5F39B5116AAF}"/>
              </a:ext>
            </a:extLst>
          </p:cNvPr>
          <p:cNvSpPr/>
          <p:nvPr/>
        </p:nvSpPr>
        <p:spPr>
          <a:xfrm>
            <a:off x="428500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89</a:t>
            </a:r>
          </a:p>
        </p:txBody>
      </p:sp>
      <p:sp>
        <p:nvSpPr>
          <p:cNvPr id="51" name="Rectangle: Rounded Corners 50">
            <a:extLst>
              <a:ext uri="{FF2B5EF4-FFF2-40B4-BE49-F238E27FC236}">
                <a16:creationId xmlns:a16="http://schemas.microsoft.com/office/drawing/2014/main" xmlns="" id="{68F06B1D-4A86-40C7-9084-E16BA4739B0C}"/>
              </a:ext>
            </a:extLst>
          </p:cNvPr>
          <p:cNvSpPr/>
          <p:nvPr/>
        </p:nvSpPr>
        <p:spPr>
          <a:xfrm>
            <a:off x="6971028"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52" name="Rectangle: Rounded Corners 51">
            <a:extLst>
              <a:ext uri="{FF2B5EF4-FFF2-40B4-BE49-F238E27FC236}">
                <a16:creationId xmlns:a16="http://schemas.microsoft.com/office/drawing/2014/main" xmlns="" id="{009EC2A2-D057-4227-9F3A-28632B6A57FD}"/>
              </a:ext>
            </a:extLst>
          </p:cNvPr>
          <p:cNvSpPr/>
          <p:nvPr/>
        </p:nvSpPr>
        <p:spPr>
          <a:xfrm>
            <a:off x="428500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sp>
        <p:nvSpPr>
          <p:cNvPr id="53" name="Rectangle: Rounded Corners 52">
            <a:extLst>
              <a:ext uri="{FF2B5EF4-FFF2-40B4-BE49-F238E27FC236}">
                <a16:creationId xmlns:a16="http://schemas.microsoft.com/office/drawing/2014/main" xmlns="" id="{63DF4CC9-40E9-468B-8020-9C642A3DFADD}"/>
              </a:ext>
            </a:extLst>
          </p:cNvPr>
          <p:cNvSpPr/>
          <p:nvPr/>
        </p:nvSpPr>
        <p:spPr>
          <a:xfrm>
            <a:off x="117359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86</a:t>
            </a:r>
          </a:p>
        </p:txBody>
      </p:sp>
      <p:sp>
        <p:nvSpPr>
          <p:cNvPr id="54" name="Rectangle: Rounded Corners 53">
            <a:extLst>
              <a:ext uri="{FF2B5EF4-FFF2-40B4-BE49-F238E27FC236}">
                <a16:creationId xmlns:a16="http://schemas.microsoft.com/office/drawing/2014/main" xmlns="" id="{61D00ACC-A8AD-405C-84BC-4A1DFD976EE2}"/>
              </a:ext>
            </a:extLst>
          </p:cNvPr>
          <p:cNvSpPr/>
          <p:nvPr/>
        </p:nvSpPr>
        <p:spPr>
          <a:xfrm>
            <a:off x="117359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a:t>
            </a:r>
          </a:p>
        </p:txBody>
      </p:sp>
      <p:sp>
        <p:nvSpPr>
          <p:cNvPr id="55" name="Rectangle: Rounded Corners 54">
            <a:extLst>
              <a:ext uri="{FF2B5EF4-FFF2-40B4-BE49-F238E27FC236}">
                <a16:creationId xmlns:a16="http://schemas.microsoft.com/office/drawing/2014/main" xmlns="" id="{A1912FFB-DB98-4C26-A549-8DB3D7AA2E6E}"/>
              </a:ext>
            </a:extLst>
          </p:cNvPr>
          <p:cNvSpPr/>
          <p:nvPr/>
        </p:nvSpPr>
        <p:spPr>
          <a:xfrm>
            <a:off x="6359271"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84</a:t>
            </a:r>
          </a:p>
        </p:txBody>
      </p:sp>
      <p:sp>
        <p:nvSpPr>
          <p:cNvPr id="56" name="Rectangle: Rounded Corners 55">
            <a:extLst>
              <a:ext uri="{FF2B5EF4-FFF2-40B4-BE49-F238E27FC236}">
                <a16:creationId xmlns:a16="http://schemas.microsoft.com/office/drawing/2014/main" xmlns="" id="{010AEBCA-5682-4C0F-804A-86E6551F61AC}"/>
              </a:ext>
            </a:extLst>
          </p:cNvPr>
          <p:cNvSpPr/>
          <p:nvPr/>
        </p:nvSpPr>
        <p:spPr>
          <a:xfrm>
            <a:off x="6359271"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a:t>
            </a:r>
          </a:p>
        </p:txBody>
      </p:sp>
      <p:sp>
        <p:nvSpPr>
          <p:cNvPr id="57" name="Rectangle: Rounded Corners 56">
            <a:extLst>
              <a:ext uri="{FF2B5EF4-FFF2-40B4-BE49-F238E27FC236}">
                <a16:creationId xmlns:a16="http://schemas.microsoft.com/office/drawing/2014/main" xmlns="" id="{91473452-15EB-4E99-89E7-087773D44FF8}"/>
              </a:ext>
            </a:extLst>
          </p:cNvPr>
          <p:cNvSpPr/>
          <p:nvPr/>
        </p:nvSpPr>
        <p:spPr>
          <a:xfrm>
            <a:off x="532213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84</a:t>
            </a:r>
          </a:p>
        </p:txBody>
      </p:sp>
      <p:sp>
        <p:nvSpPr>
          <p:cNvPr id="58" name="Rectangle: Rounded Corners 57">
            <a:extLst>
              <a:ext uri="{FF2B5EF4-FFF2-40B4-BE49-F238E27FC236}">
                <a16:creationId xmlns:a16="http://schemas.microsoft.com/office/drawing/2014/main" xmlns="" id="{0CA4C4EE-D503-46EF-A335-D8C5081A77D7}"/>
              </a:ext>
            </a:extLst>
          </p:cNvPr>
          <p:cNvSpPr/>
          <p:nvPr/>
        </p:nvSpPr>
        <p:spPr>
          <a:xfrm>
            <a:off x="532213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5</a:t>
            </a:r>
          </a:p>
        </p:txBody>
      </p:sp>
      <p:sp>
        <p:nvSpPr>
          <p:cNvPr id="59" name="Rectangle: Rounded Corners 58">
            <a:extLst>
              <a:ext uri="{FF2B5EF4-FFF2-40B4-BE49-F238E27FC236}">
                <a16:creationId xmlns:a16="http://schemas.microsoft.com/office/drawing/2014/main" xmlns="" id="{78AEA487-4224-49CA-AE0A-B2D12FD811BD}"/>
              </a:ext>
            </a:extLst>
          </p:cNvPr>
          <p:cNvSpPr/>
          <p:nvPr/>
        </p:nvSpPr>
        <p:spPr>
          <a:xfrm>
            <a:off x="324786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87</a:t>
            </a:r>
          </a:p>
        </p:txBody>
      </p:sp>
      <p:sp>
        <p:nvSpPr>
          <p:cNvPr id="60" name="Rectangle: Rounded Corners 59">
            <a:extLst>
              <a:ext uri="{FF2B5EF4-FFF2-40B4-BE49-F238E27FC236}">
                <a16:creationId xmlns:a16="http://schemas.microsoft.com/office/drawing/2014/main" xmlns="" id="{EA513270-C6D3-46CD-9F60-42E0B60668D0}"/>
              </a:ext>
            </a:extLst>
          </p:cNvPr>
          <p:cNvSpPr/>
          <p:nvPr/>
        </p:nvSpPr>
        <p:spPr>
          <a:xfrm>
            <a:off x="324786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6</a:t>
            </a:r>
          </a:p>
        </p:txBody>
      </p:sp>
      <p:sp>
        <p:nvSpPr>
          <p:cNvPr id="61" name="Rectangle: Rounded Corners 60">
            <a:extLst>
              <a:ext uri="{FF2B5EF4-FFF2-40B4-BE49-F238E27FC236}">
                <a16:creationId xmlns:a16="http://schemas.microsoft.com/office/drawing/2014/main" xmlns="" id="{BDBFDCBC-E6D5-42D3-8FE5-D23773D02A5E}"/>
              </a:ext>
            </a:extLst>
          </p:cNvPr>
          <p:cNvSpPr/>
          <p:nvPr/>
        </p:nvSpPr>
        <p:spPr>
          <a:xfrm>
            <a:off x="221073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85</a:t>
            </a:r>
          </a:p>
        </p:txBody>
      </p:sp>
      <p:sp>
        <p:nvSpPr>
          <p:cNvPr id="62" name="Rectangle: Rounded Corners 61">
            <a:extLst>
              <a:ext uri="{FF2B5EF4-FFF2-40B4-BE49-F238E27FC236}">
                <a16:creationId xmlns:a16="http://schemas.microsoft.com/office/drawing/2014/main" xmlns="" id="{DDECBAFE-22C2-470E-BFE4-382EBEF052DF}"/>
              </a:ext>
            </a:extLst>
          </p:cNvPr>
          <p:cNvSpPr/>
          <p:nvPr/>
        </p:nvSpPr>
        <p:spPr>
          <a:xfrm>
            <a:off x="221073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cxnSp>
        <p:nvCxnSpPr>
          <p:cNvPr id="24" name="Straight Connector 23">
            <a:extLst>
              <a:ext uri="{FF2B5EF4-FFF2-40B4-BE49-F238E27FC236}">
                <a16:creationId xmlns:a16="http://schemas.microsoft.com/office/drawing/2014/main" xmlns="" id="{C7DB9FDA-FE04-47E7-8A69-86E16C67CF73}"/>
              </a:ext>
            </a:extLst>
          </p:cNvPr>
          <p:cNvCxnSpPr>
            <a:cxnSpLocks/>
          </p:cNvCxnSpPr>
          <p:nvPr/>
        </p:nvCxnSpPr>
        <p:spPr>
          <a:xfrm>
            <a:off x="1510250" y="1311965"/>
            <a:ext cx="0" cy="3139257"/>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xmlns="" id="{E21764BF-F988-4572-863F-7488A01EFFE1}"/>
              </a:ext>
            </a:extLst>
          </p:cNvPr>
          <p:cNvCxnSpPr>
            <a:cxnSpLocks/>
          </p:cNvCxnSpPr>
          <p:nvPr/>
        </p:nvCxnSpPr>
        <p:spPr>
          <a:xfrm>
            <a:off x="3601067" y="1311965"/>
            <a:ext cx="0" cy="3139257"/>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63" name="Group 62">
            <a:extLst>
              <a:ext uri="{FF2B5EF4-FFF2-40B4-BE49-F238E27FC236}">
                <a16:creationId xmlns:a16="http://schemas.microsoft.com/office/drawing/2014/main" xmlns="" id="{8EB9892C-910D-4476-A5BE-E01B8ED669CD}"/>
              </a:ext>
            </a:extLst>
          </p:cNvPr>
          <p:cNvGrpSpPr/>
          <p:nvPr/>
        </p:nvGrpSpPr>
        <p:grpSpPr>
          <a:xfrm>
            <a:off x="7269138" y="557964"/>
            <a:ext cx="1606332" cy="1315118"/>
            <a:chOff x="7269138" y="557964"/>
            <a:chExt cx="1606332" cy="1315118"/>
          </a:xfrm>
        </p:grpSpPr>
        <p:pic>
          <p:nvPicPr>
            <p:cNvPr id="64" name="Picture 63">
              <a:extLst>
                <a:ext uri="{FF2B5EF4-FFF2-40B4-BE49-F238E27FC236}">
                  <a16:creationId xmlns:a16="http://schemas.microsoft.com/office/drawing/2014/main" xmlns="" id="{C5790AC9-D87C-4F4D-B3D7-FBF9083B578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76766" y="557964"/>
              <a:ext cx="1598704" cy="894392"/>
            </a:xfrm>
            <a:prstGeom prst="rect">
              <a:avLst/>
            </a:prstGeom>
          </p:spPr>
        </p:pic>
        <p:sp>
          <p:nvSpPr>
            <p:cNvPr id="65" name="Rectangle 64">
              <a:extLst>
                <a:ext uri="{FF2B5EF4-FFF2-40B4-BE49-F238E27FC236}">
                  <a16:creationId xmlns:a16="http://schemas.microsoft.com/office/drawing/2014/main" xmlns="" id="{5E116295-1A53-4AB6-84A9-95305FC5F9CC}"/>
                </a:ext>
              </a:extLst>
            </p:cNvPr>
            <p:cNvSpPr/>
            <p:nvPr/>
          </p:nvSpPr>
          <p:spPr>
            <a:xfrm>
              <a:off x="7269138" y="1441920"/>
              <a:ext cx="844508" cy="423222"/>
            </a:xfrm>
            <a:prstGeom prst="rect">
              <a:avLst/>
            </a:prstGeom>
            <a:solidFill>
              <a:srgbClr val="8A14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nl-BE" sz="2400" b="1" dirty="0">
                  <a:ln w="57150">
                    <a:noFill/>
                  </a:ln>
                  <a:solidFill>
                    <a:schemeClr val="bg1"/>
                  </a:solidFill>
                  <a:latin typeface="Tw Cen MT Condensed Extra Bold" panose="020B0803020202020204" pitchFamily="34" charset="0"/>
                  <a:ea typeface="Gulim" panose="020B0600000101010101" pitchFamily="34" charset="-127"/>
                </a:rPr>
                <a:t>67%</a:t>
              </a:r>
            </a:p>
          </p:txBody>
        </p:sp>
        <p:sp>
          <p:nvSpPr>
            <p:cNvPr id="66" name="Rectangle 65">
              <a:extLst>
                <a:ext uri="{FF2B5EF4-FFF2-40B4-BE49-F238E27FC236}">
                  <a16:creationId xmlns:a16="http://schemas.microsoft.com/office/drawing/2014/main" xmlns="" id="{671510F2-E4C1-479E-9A2C-B8A2F3CD8A95}"/>
                </a:ext>
              </a:extLst>
            </p:cNvPr>
            <p:cNvSpPr/>
            <p:nvPr/>
          </p:nvSpPr>
          <p:spPr>
            <a:xfrm>
              <a:off x="8112411" y="1441920"/>
              <a:ext cx="761495" cy="423222"/>
            </a:xfrm>
            <a:prstGeom prst="rect">
              <a:avLst/>
            </a:prstGeom>
            <a:solidFill>
              <a:srgbClr val="5D0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100" dirty="0">
                  <a:latin typeface="Tw Cen MT Condensed Extra Bold" panose="020B0803020202020204" pitchFamily="34" charset="0"/>
                </a:rPr>
                <a:t>bekeek het filmpje</a:t>
              </a:r>
            </a:p>
          </p:txBody>
        </p:sp>
        <p:sp>
          <p:nvSpPr>
            <p:cNvPr id="67" name="Rectangle 66">
              <a:extLst>
                <a:ext uri="{FF2B5EF4-FFF2-40B4-BE49-F238E27FC236}">
                  <a16:creationId xmlns:a16="http://schemas.microsoft.com/office/drawing/2014/main" xmlns="" id="{AA37D570-C4B2-447B-A383-F4D8AD7A9CCF}"/>
                </a:ext>
              </a:extLst>
            </p:cNvPr>
            <p:cNvSpPr/>
            <p:nvPr/>
          </p:nvSpPr>
          <p:spPr>
            <a:xfrm>
              <a:off x="7269138" y="557964"/>
              <a:ext cx="1604768" cy="1315118"/>
            </a:xfrm>
            <a:prstGeom prst="rect">
              <a:avLst/>
            </a:prstGeom>
            <a:noFill/>
            <a:ln>
              <a:solidFill>
                <a:srgbClr val="5D0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5D2EFD3E-4F97-44E0-9E81-15A91663B508}"/>
              </a:ext>
            </a:extLst>
          </p:cNvPr>
          <p:cNvSpPr txBox="1"/>
          <p:nvPr/>
        </p:nvSpPr>
        <p:spPr>
          <a:xfrm>
            <a:off x="3021238" y="2529966"/>
            <a:ext cx="53995" cy="184666"/>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bg1"/>
                </a:solidFill>
              </a:rPr>
              <a:t>A</a:t>
            </a:r>
          </a:p>
        </p:txBody>
      </p:sp>
      <p:sp>
        <p:nvSpPr>
          <p:cNvPr id="40" name="TextBox 39">
            <a:extLst>
              <a:ext uri="{FF2B5EF4-FFF2-40B4-BE49-F238E27FC236}">
                <a16:creationId xmlns:a16="http://schemas.microsoft.com/office/drawing/2014/main" xmlns="" id="{E6BD79AC-279D-4399-9570-61849F0E8B41}"/>
              </a:ext>
            </a:extLst>
          </p:cNvPr>
          <p:cNvSpPr txBox="1"/>
          <p:nvPr/>
        </p:nvSpPr>
        <p:spPr>
          <a:xfrm>
            <a:off x="4056405" y="2532025"/>
            <a:ext cx="53995" cy="184666"/>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bg1"/>
                </a:solidFill>
              </a:rPr>
              <a:t>E</a:t>
            </a:r>
          </a:p>
        </p:txBody>
      </p:sp>
      <p:sp>
        <p:nvSpPr>
          <p:cNvPr id="4" name="Rectangle 3">
            <a:extLst>
              <a:ext uri="{FF2B5EF4-FFF2-40B4-BE49-F238E27FC236}">
                <a16:creationId xmlns:a16="http://schemas.microsoft.com/office/drawing/2014/main" xmlns="" id="{8224ADB0-2F02-4A5C-805F-1B84D306DF78}"/>
              </a:ext>
            </a:extLst>
          </p:cNvPr>
          <p:cNvSpPr/>
          <p:nvPr/>
        </p:nvSpPr>
        <p:spPr>
          <a:xfrm>
            <a:off x="1051696" y="4830171"/>
            <a:ext cx="2772234" cy="200055"/>
          </a:xfrm>
          <a:prstGeom prst="rect">
            <a:avLst/>
          </a:prstGeom>
        </p:spPr>
        <p:txBody>
          <a:bodyPr wrap="none">
            <a:spAutoFit/>
          </a:bodyPr>
          <a:lstStyle/>
          <a:p>
            <a:pPr marL="4763"/>
            <a:r>
              <a:rPr lang="nl-BE" sz="700" dirty="0">
                <a:solidFill>
                  <a:schemeClr val="tx1">
                    <a:lumMod val="75000"/>
                    <a:lumOff val="25000"/>
                  </a:schemeClr>
                </a:solidFill>
              </a:rPr>
              <a:t>*Respondenten die ervoor hebben gekozen om de beelden te bekijken</a:t>
            </a:r>
          </a:p>
        </p:txBody>
      </p:sp>
      <p:sp>
        <p:nvSpPr>
          <p:cNvPr id="41" name="Freeform 63">
            <a:extLst>
              <a:ext uri="{FF2B5EF4-FFF2-40B4-BE49-F238E27FC236}">
                <a16:creationId xmlns:a16="http://schemas.microsoft.com/office/drawing/2014/main" xmlns="" id="{EEE8432F-546E-4A5D-9B1F-D25334781302}"/>
              </a:ext>
            </a:extLst>
          </p:cNvPr>
          <p:cNvSpPr>
            <a:spLocks noEditPoints="1"/>
          </p:cNvSpPr>
          <p:nvPr/>
        </p:nvSpPr>
        <p:spPr bwMode="auto">
          <a:xfrm>
            <a:off x="6529758" y="4979986"/>
            <a:ext cx="144000" cy="144000"/>
          </a:xfrm>
          <a:custGeom>
            <a:avLst/>
            <a:gdLst/>
            <a:ahLst/>
            <a:cxnLst>
              <a:cxn ang="0">
                <a:pos x="176" y="140"/>
              </a:cxn>
              <a:cxn ang="0">
                <a:pos x="159" y="157"/>
              </a:cxn>
              <a:cxn ang="0">
                <a:pos x="18" y="157"/>
              </a:cxn>
              <a:cxn ang="0">
                <a:pos x="0" y="140"/>
              </a:cxn>
              <a:cxn ang="0">
                <a:pos x="3" y="131"/>
              </a:cxn>
              <a:cxn ang="0">
                <a:pos x="74" y="9"/>
              </a:cxn>
              <a:cxn ang="0">
                <a:pos x="88" y="0"/>
              </a:cxn>
              <a:cxn ang="0">
                <a:pos x="103" y="9"/>
              </a:cxn>
              <a:cxn ang="0">
                <a:pos x="174" y="131"/>
              </a:cxn>
              <a:cxn ang="0">
                <a:pos x="176" y="140"/>
              </a:cxn>
              <a:cxn ang="0">
                <a:pos x="74" y="126"/>
              </a:cxn>
              <a:cxn ang="0">
                <a:pos x="89" y="140"/>
              </a:cxn>
              <a:cxn ang="0">
                <a:pos x="103" y="126"/>
              </a:cxn>
              <a:cxn ang="0">
                <a:pos x="89" y="111"/>
              </a:cxn>
              <a:cxn ang="0">
                <a:pos x="74" y="126"/>
              </a:cxn>
              <a:cxn ang="0">
                <a:pos x="76" y="98"/>
              </a:cxn>
              <a:cxn ang="0">
                <a:pos x="101" y="98"/>
              </a:cxn>
              <a:cxn ang="0">
                <a:pos x="101" y="40"/>
              </a:cxn>
              <a:cxn ang="0">
                <a:pos x="76" y="40"/>
              </a:cxn>
              <a:cxn ang="0">
                <a:pos x="76" y="98"/>
              </a:cxn>
            </a:cxnLst>
            <a:rect l="0" t="0" r="r" b="b"/>
            <a:pathLst>
              <a:path w="176" h="157">
                <a:moveTo>
                  <a:pt x="176" y="140"/>
                </a:moveTo>
                <a:cubicBezTo>
                  <a:pt x="176" y="150"/>
                  <a:pt x="168" y="157"/>
                  <a:pt x="159" y="157"/>
                </a:cubicBezTo>
                <a:cubicBezTo>
                  <a:pt x="18" y="157"/>
                  <a:pt x="18" y="157"/>
                  <a:pt x="18" y="157"/>
                </a:cubicBezTo>
                <a:cubicBezTo>
                  <a:pt x="8" y="157"/>
                  <a:pt x="0" y="149"/>
                  <a:pt x="0" y="140"/>
                </a:cubicBezTo>
                <a:cubicBezTo>
                  <a:pt x="0" y="137"/>
                  <a:pt x="1" y="134"/>
                  <a:pt x="3" y="131"/>
                </a:cubicBezTo>
                <a:cubicBezTo>
                  <a:pt x="74" y="9"/>
                  <a:pt x="74" y="9"/>
                  <a:pt x="74" y="9"/>
                </a:cubicBezTo>
                <a:cubicBezTo>
                  <a:pt x="76" y="4"/>
                  <a:pt x="82" y="0"/>
                  <a:pt x="88" y="0"/>
                </a:cubicBezTo>
                <a:cubicBezTo>
                  <a:pt x="95" y="0"/>
                  <a:pt x="100" y="4"/>
                  <a:pt x="103" y="9"/>
                </a:cubicBezTo>
                <a:cubicBezTo>
                  <a:pt x="174" y="131"/>
                  <a:pt x="174" y="131"/>
                  <a:pt x="174" y="131"/>
                </a:cubicBezTo>
                <a:cubicBezTo>
                  <a:pt x="176" y="134"/>
                  <a:pt x="176" y="137"/>
                  <a:pt x="176" y="140"/>
                </a:cubicBezTo>
                <a:close/>
                <a:moveTo>
                  <a:pt x="74" y="126"/>
                </a:moveTo>
                <a:cubicBezTo>
                  <a:pt x="74" y="134"/>
                  <a:pt x="80" y="140"/>
                  <a:pt x="89" y="140"/>
                </a:cubicBezTo>
                <a:cubicBezTo>
                  <a:pt x="97" y="140"/>
                  <a:pt x="103" y="134"/>
                  <a:pt x="103" y="126"/>
                </a:cubicBezTo>
                <a:cubicBezTo>
                  <a:pt x="103" y="118"/>
                  <a:pt x="97" y="111"/>
                  <a:pt x="89" y="111"/>
                </a:cubicBezTo>
                <a:cubicBezTo>
                  <a:pt x="80" y="111"/>
                  <a:pt x="74" y="118"/>
                  <a:pt x="74" y="126"/>
                </a:cubicBezTo>
                <a:close/>
                <a:moveTo>
                  <a:pt x="76" y="98"/>
                </a:moveTo>
                <a:cubicBezTo>
                  <a:pt x="101" y="98"/>
                  <a:pt x="101" y="98"/>
                  <a:pt x="101" y="98"/>
                </a:cubicBezTo>
                <a:cubicBezTo>
                  <a:pt x="101" y="40"/>
                  <a:pt x="101" y="40"/>
                  <a:pt x="101" y="40"/>
                </a:cubicBezTo>
                <a:cubicBezTo>
                  <a:pt x="76" y="40"/>
                  <a:pt x="76" y="40"/>
                  <a:pt x="76" y="40"/>
                </a:cubicBezTo>
                <a:lnTo>
                  <a:pt x="76" y="9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TextBox 67">
            <a:extLst>
              <a:ext uri="{FF2B5EF4-FFF2-40B4-BE49-F238E27FC236}">
                <a16:creationId xmlns:a16="http://schemas.microsoft.com/office/drawing/2014/main" xmlns="" id="{4549DF47-7F87-449B-BDC3-57A17A82345D}"/>
              </a:ext>
            </a:extLst>
          </p:cNvPr>
          <p:cNvSpPr txBox="1"/>
          <p:nvPr/>
        </p:nvSpPr>
        <p:spPr>
          <a:xfrm>
            <a:off x="6713141" y="4994932"/>
            <a:ext cx="2734416" cy="107722"/>
          </a:xfrm>
          <a:prstGeom prst="rect">
            <a:avLst/>
          </a:prstGeom>
        </p:spPr>
        <p:txBody>
          <a:bodyPr vert="horz" wrap="square" lIns="0" tIns="0" rIns="0" bIns="0" rtlCol="0">
            <a:spAutoFit/>
          </a:bodyPr>
          <a:lstStyle/>
          <a:p>
            <a:pPr marL="4763"/>
            <a:r>
              <a:rPr lang="nl-BE" sz="700" dirty="0"/>
              <a:t>Resultaten gefilterd: specifiek voor kijkers van de beelden</a:t>
            </a:r>
          </a:p>
        </p:txBody>
      </p:sp>
      <p:sp>
        <p:nvSpPr>
          <p:cNvPr id="69" name="Title 5">
            <a:extLst>
              <a:ext uri="{FF2B5EF4-FFF2-40B4-BE49-F238E27FC236}">
                <a16:creationId xmlns:a16="http://schemas.microsoft.com/office/drawing/2014/main" xmlns="" id="{7125F5C7-E380-411E-B693-6AC671D1636E}"/>
              </a:ext>
            </a:extLst>
          </p:cNvPr>
          <p:cNvSpPr>
            <a:spLocks noGrp="1"/>
          </p:cNvSpPr>
          <p:nvPr>
            <p:ph type="title"/>
          </p:nvPr>
        </p:nvSpPr>
        <p:spPr>
          <a:xfrm>
            <a:off x="224286" y="1085221"/>
            <a:ext cx="8640000" cy="180000"/>
          </a:xfrm>
        </p:spPr>
        <p:txBody>
          <a:bodyPr/>
          <a:lstStyle/>
          <a:p>
            <a:r>
              <a:rPr lang="nl-BE" dirty="0"/>
              <a:t>Statement: biggen lijden bij chirurgische castratie – </a:t>
            </a:r>
            <a:r>
              <a:rPr lang="nl-BE" b="1" dirty="0"/>
              <a:t>Na het zien van de beelden</a:t>
            </a:r>
            <a:endParaRPr lang="en-US" b="1" dirty="0"/>
          </a:p>
        </p:txBody>
      </p:sp>
    </p:spTree>
    <p:extLst>
      <p:ext uri="{BB962C8B-B14F-4D97-AF65-F5344CB8AC3E}">
        <p14:creationId xmlns:p14="http://schemas.microsoft.com/office/powerpoint/2010/main" val="302240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3C4D5CD-097D-4A46-B644-5E8875DD5A66}"/>
              </a:ext>
            </a:extLst>
          </p:cNvPr>
          <p:cNvSpPr>
            <a:spLocks noGrp="1"/>
          </p:cNvSpPr>
          <p:nvPr>
            <p:ph type="title"/>
          </p:nvPr>
        </p:nvSpPr>
        <p:spPr>
          <a:xfrm>
            <a:off x="224286" y="976055"/>
            <a:ext cx="8640000" cy="180000"/>
          </a:xfrm>
        </p:spPr>
        <p:txBody>
          <a:bodyPr/>
          <a:lstStyle/>
          <a:p>
            <a:r>
              <a:rPr lang="nl-BE" dirty="0"/>
              <a:t>In welke mate gaat u akkoord met volgende uitspraken?</a:t>
            </a:r>
            <a:endParaRPr lang="en-US" dirty="0"/>
          </a:p>
        </p:txBody>
      </p:sp>
      <p:sp>
        <p:nvSpPr>
          <p:cNvPr id="7" name="Text Placeholder 6">
            <a:extLst>
              <a:ext uri="{FF2B5EF4-FFF2-40B4-BE49-F238E27FC236}">
                <a16:creationId xmlns:a16="http://schemas.microsoft.com/office/drawing/2014/main" xmlns="" id="{3141BEC9-319D-4B57-9009-B9BD9B8E755F}"/>
              </a:ext>
            </a:extLst>
          </p:cNvPr>
          <p:cNvSpPr>
            <a:spLocks noGrp="1"/>
          </p:cNvSpPr>
          <p:nvPr>
            <p:ph type="body" sz="quarter" idx="13"/>
          </p:nvPr>
        </p:nvSpPr>
        <p:spPr/>
        <p:txBody>
          <a:bodyPr/>
          <a:lstStyle/>
          <a:p>
            <a:r>
              <a:rPr lang="nl-BE" sz="1600" dirty="0"/>
              <a:t>69% van de Vlamingen vindt dat chirurgisch castreren bij biggen moet stoppen. 57% wenst geen vlees meer te eten van varkens die chirurgisch gecastreerd werden</a:t>
            </a:r>
            <a:r>
              <a:rPr lang="nl-BE" sz="1600" baseline="30000" dirty="0"/>
              <a:t>*</a:t>
            </a:r>
            <a:r>
              <a:rPr lang="nl-BE" sz="1600" dirty="0"/>
              <a:t>. </a:t>
            </a:r>
          </a:p>
        </p:txBody>
      </p:sp>
      <p:sp>
        <p:nvSpPr>
          <p:cNvPr id="8" name="Text Placeholder 7">
            <a:extLst>
              <a:ext uri="{FF2B5EF4-FFF2-40B4-BE49-F238E27FC236}">
                <a16:creationId xmlns:a16="http://schemas.microsoft.com/office/drawing/2014/main" xmlns="" id="{02D14097-CBB6-42A0-B0A0-65E333CE42D3}"/>
              </a:ext>
            </a:extLst>
          </p:cNvPr>
          <p:cNvSpPr>
            <a:spLocks noGrp="1"/>
          </p:cNvSpPr>
          <p:nvPr>
            <p:ph type="body" sz="quarter" idx="16"/>
          </p:nvPr>
        </p:nvSpPr>
        <p:spPr/>
        <p:txBody>
          <a:bodyPr/>
          <a:lstStyle/>
          <a:p>
            <a:r>
              <a:rPr lang="nl-BE" dirty="0"/>
              <a:t>Basis:	Vlaanderen (n=1000)</a:t>
            </a:r>
          </a:p>
          <a:p>
            <a:r>
              <a:rPr lang="nl-BE" dirty="0"/>
              <a:t>Vraag:	Q2.3 In welke mate gaat u akkoord met de volgende stellingen.</a:t>
            </a:r>
          </a:p>
          <a:p>
            <a:r>
              <a:rPr lang="nl-BE" dirty="0"/>
              <a:t>ABCD:	95% significantie niveau</a:t>
            </a:r>
          </a:p>
        </p:txBody>
      </p:sp>
      <p:graphicFrame>
        <p:nvGraphicFramePr>
          <p:cNvPr id="9" name="Chart 8">
            <a:extLst>
              <a:ext uri="{FF2B5EF4-FFF2-40B4-BE49-F238E27FC236}">
                <a16:creationId xmlns:a16="http://schemas.microsoft.com/office/drawing/2014/main" xmlns="" id="{DC7CBF5B-736C-4CB3-8088-3AD59DD8D529}"/>
              </a:ext>
            </a:extLst>
          </p:cNvPr>
          <p:cNvGraphicFramePr/>
          <p:nvPr>
            <p:extLst>
              <p:ext uri="{D42A27DB-BD31-4B8C-83A1-F6EECF244321}">
                <p14:modId xmlns:p14="http://schemas.microsoft.com/office/powerpoint/2010/main" val="2632109520"/>
              </p:ext>
            </p:extLst>
          </p:nvPr>
        </p:nvGraphicFramePr>
        <p:xfrm>
          <a:off x="194734" y="1204060"/>
          <a:ext cx="8669553" cy="3342541"/>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xmlns="" id="{436F841C-31F7-4E11-9F3B-D31B9D927542}"/>
              </a:ext>
            </a:extLst>
          </p:cNvPr>
          <p:cNvGrpSpPr/>
          <p:nvPr/>
        </p:nvGrpSpPr>
        <p:grpSpPr>
          <a:xfrm>
            <a:off x="3014871" y="1346597"/>
            <a:ext cx="5466521" cy="2916204"/>
            <a:chOff x="4019827" y="1795463"/>
            <a:chExt cx="7288695" cy="3888272"/>
          </a:xfrm>
        </p:grpSpPr>
        <p:sp>
          <p:nvSpPr>
            <p:cNvPr id="11" name="Freeform: Shape 10">
              <a:extLst>
                <a:ext uri="{FF2B5EF4-FFF2-40B4-BE49-F238E27FC236}">
                  <a16:creationId xmlns:a16="http://schemas.microsoft.com/office/drawing/2014/main" xmlns="" id="{51128136-4D52-48EE-B376-E45668AC50B1}"/>
                </a:ext>
              </a:extLst>
            </p:cNvPr>
            <p:cNvSpPr/>
            <p:nvPr/>
          </p:nvSpPr>
          <p:spPr>
            <a:xfrm>
              <a:off x="4019827" y="1795463"/>
              <a:ext cx="7288695" cy="819150"/>
            </a:xfrm>
            <a:custGeom>
              <a:avLst/>
              <a:gdLst>
                <a:gd name="connsiteX0" fmla="*/ 145775 w 5466521"/>
                <a:gd name="connsiteY0" fmla="*/ 111606 h 541265"/>
                <a:gd name="connsiteX1" fmla="*/ 92765 w 5466521"/>
                <a:gd name="connsiteY1" fmla="*/ 164616 h 541265"/>
                <a:gd name="connsiteX2" fmla="*/ 92765 w 5466521"/>
                <a:gd name="connsiteY2" fmla="*/ 376648 h 541265"/>
                <a:gd name="connsiteX3" fmla="*/ 145775 w 5466521"/>
                <a:gd name="connsiteY3" fmla="*/ 429658 h 541265"/>
                <a:gd name="connsiteX4" fmla="*/ 5259755 w 5466521"/>
                <a:gd name="connsiteY4" fmla="*/ 429658 h 541265"/>
                <a:gd name="connsiteX5" fmla="*/ 5312765 w 5466521"/>
                <a:gd name="connsiteY5" fmla="*/ 376648 h 541265"/>
                <a:gd name="connsiteX6" fmla="*/ 5312765 w 5466521"/>
                <a:gd name="connsiteY6" fmla="*/ 164616 h 541265"/>
                <a:gd name="connsiteX7" fmla="*/ 5259755 w 5466521"/>
                <a:gd name="connsiteY7" fmla="*/ 111606 h 541265"/>
                <a:gd name="connsiteX8" fmla="*/ 0 w 5466521"/>
                <a:gd name="connsiteY8" fmla="*/ 0 h 541265"/>
                <a:gd name="connsiteX9" fmla="*/ 5466521 w 5466521"/>
                <a:gd name="connsiteY9" fmla="*/ 0 h 541265"/>
                <a:gd name="connsiteX10" fmla="*/ 5466521 w 5466521"/>
                <a:gd name="connsiteY10" fmla="*/ 541265 h 541265"/>
                <a:gd name="connsiteX11" fmla="*/ 0 w 5466521"/>
                <a:gd name="connsiteY11" fmla="*/ 541265 h 54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521" h="541265">
                  <a:moveTo>
                    <a:pt x="145775" y="111606"/>
                  </a:moveTo>
                  <a:cubicBezTo>
                    <a:pt x="116498" y="111606"/>
                    <a:pt x="92765" y="135339"/>
                    <a:pt x="92765" y="164616"/>
                  </a:cubicBezTo>
                  <a:lnTo>
                    <a:pt x="92765" y="376648"/>
                  </a:lnTo>
                  <a:cubicBezTo>
                    <a:pt x="92765" y="405925"/>
                    <a:pt x="116498" y="429658"/>
                    <a:pt x="145775" y="429658"/>
                  </a:cubicBezTo>
                  <a:lnTo>
                    <a:pt x="5259755" y="429658"/>
                  </a:lnTo>
                  <a:cubicBezTo>
                    <a:pt x="5289032" y="429658"/>
                    <a:pt x="5312765" y="405925"/>
                    <a:pt x="5312765" y="376648"/>
                  </a:cubicBezTo>
                  <a:lnTo>
                    <a:pt x="5312765" y="164616"/>
                  </a:lnTo>
                  <a:cubicBezTo>
                    <a:pt x="5312765" y="135339"/>
                    <a:pt x="5289032" y="111606"/>
                    <a:pt x="5259755" y="111606"/>
                  </a:cubicBezTo>
                  <a:close/>
                  <a:moveTo>
                    <a:pt x="0" y="0"/>
                  </a:moveTo>
                  <a:lnTo>
                    <a:pt x="5466521" y="0"/>
                  </a:lnTo>
                  <a:lnTo>
                    <a:pt x="5466521" y="541265"/>
                  </a:lnTo>
                  <a:lnTo>
                    <a:pt x="0" y="5412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nl-BE">
                <a:solidFill>
                  <a:prstClr val="white"/>
                </a:solidFill>
                <a:latin typeface="Calibri"/>
              </a:endParaRPr>
            </a:p>
          </p:txBody>
        </p:sp>
        <p:sp>
          <p:nvSpPr>
            <p:cNvPr id="30" name="Freeform: Shape 29">
              <a:extLst>
                <a:ext uri="{FF2B5EF4-FFF2-40B4-BE49-F238E27FC236}">
                  <a16:creationId xmlns:a16="http://schemas.microsoft.com/office/drawing/2014/main" xmlns="" id="{7717AC2D-4071-45F3-9590-18C1B3BD639C}"/>
                </a:ext>
              </a:extLst>
            </p:cNvPr>
            <p:cNvSpPr/>
            <p:nvPr/>
          </p:nvSpPr>
          <p:spPr>
            <a:xfrm>
              <a:off x="4019827" y="2845648"/>
              <a:ext cx="7288695" cy="819150"/>
            </a:xfrm>
            <a:custGeom>
              <a:avLst/>
              <a:gdLst>
                <a:gd name="connsiteX0" fmla="*/ 145775 w 5466521"/>
                <a:gd name="connsiteY0" fmla="*/ 111606 h 541265"/>
                <a:gd name="connsiteX1" fmla="*/ 92765 w 5466521"/>
                <a:gd name="connsiteY1" fmla="*/ 164616 h 541265"/>
                <a:gd name="connsiteX2" fmla="*/ 92765 w 5466521"/>
                <a:gd name="connsiteY2" fmla="*/ 376648 h 541265"/>
                <a:gd name="connsiteX3" fmla="*/ 145775 w 5466521"/>
                <a:gd name="connsiteY3" fmla="*/ 429658 h 541265"/>
                <a:gd name="connsiteX4" fmla="*/ 5259755 w 5466521"/>
                <a:gd name="connsiteY4" fmla="*/ 429658 h 541265"/>
                <a:gd name="connsiteX5" fmla="*/ 5312765 w 5466521"/>
                <a:gd name="connsiteY5" fmla="*/ 376648 h 541265"/>
                <a:gd name="connsiteX6" fmla="*/ 5312765 w 5466521"/>
                <a:gd name="connsiteY6" fmla="*/ 164616 h 541265"/>
                <a:gd name="connsiteX7" fmla="*/ 5259755 w 5466521"/>
                <a:gd name="connsiteY7" fmla="*/ 111606 h 541265"/>
                <a:gd name="connsiteX8" fmla="*/ 0 w 5466521"/>
                <a:gd name="connsiteY8" fmla="*/ 0 h 541265"/>
                <a:gd name="connsiteX9" fmla="*/ 5466521 w 5466521"/>
                <a:gd name="connsiteY9" fmla="*/ 0 h 541265"/>
                <a:gd name="connsiteX10" fmla="*/ 5466521 w 5466521"/>
                <a:gd name="connsiteY10" fmla="*/ 541265 h 541265"/>
                <a:gd name="connsiteX11" fmla="*/ 0 w 5466521"/>
                <a:gd name="connsiteY11" fmla="*/ 541265 h 54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521" h="541265">
                  <a:moveTo>
                    <a:pt x="145775" y="111606"/>
                  </a:moveTo>
                  <a:cubicBezTo>
                    <a:pt x="116498" y="111606"/>
                    <a:pt x="92765" y="135339"/>
                    <a:pt x="92765" y="164616"/>
                  </a:cubicBezTo>
                  <a:lnTo>
                    <a:pt x="92765" y="376648"/>
                  </a:lnTo>
                  <a:cubicBezTo>
                    <a:pt x="92765" y="405925"/>
                    <a:pt x="116498" y="429658"/>
                    <a:pt x="145775" y="429658"/>
                  </a:cubicBezTo>
                  <a:lnTo>
                    <a:pt x="5259755" y="429658"/>
                  </a:lnTo>
                  <a:cubicBezTo>
                    <a:pt x="5289032" y="429658"/>
                    <a:pt x="5312765" y="405925"/>
                    <a:pt x="5312765" y="376648"/>
                  </a:cubicBezTo>
                  <a:lnTo>
                    <a:pt x="5312765" y="164616"/>
                  </a:lnTo>
                  <a:cubicBezTo>
                    <a:pt x="5312765" y="135339"/>
                    <a:pt x="5289032" y="111606"/>
                    <a:pt x="5259755" y="111606"/>
                  </a:cubicBezTo>
                  <a:close/>
                  <a:moveTo>
                    <a:pt x="0" y="0"/>
                  </a:moveTo>
                  <a:lnTo>
                    <a:pt x="5466521" y="0"/>
                  </a:lnTo>
                  <a:lnTo>
                    <a:pt x="5466521" y="541265"/>
                  </a:lnTo>
                  <a:lnTo>
                    <a:pt x="0" y="5412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nl-BE">
                <a:solidFill>
                  <a:prstClr val="white"/>
                </a:solidFill>
                <a:latin typeface="Calibri"/>
              </a:endParaRPr>
            </a:p>
          </p:txBody>
        </p:sp>
        <p:sp>
          <p:nvSpPr>
            <p:cNvPr id="31" name="Freeform: Shape 30">
              <a:extLst>
                <a:ext uri="{FF2B5EF4-FFF2-40B4-BE49-F238E27FC236}">
                  <a16:creationId xmlns:a16="http://schemas.microsoft.com/office/drawing/2014/main" xmlns="" id="{0F461044-9CAE-49A4-9362-4EC4C79E1A98}"/>
                </a:ext>
              </a:extLst>
            </p:cNvPr>
            <p:cNvSpPr/>
            <p:nvPr/>
          </p:nvSpPr>
          <p:spPr>
            <a:xfrm>
              <a:off x="4019827" y="3895832"/>
              <a:ext cx="7288695" cy="819150"/>
            </a:xfrm>
            <a:custGeom>
              <a:avLst/>
              <a:gdLst>
                <a:gd name="connsiteX0" fmla="*/ 145775 w 5466521"/>
                <a:gd name="connsiteY0" fmla="*/ 111606 h 541265"/>
                <a:gd name="connsiteX1" fmla="*/ 92765 w 5466521"/>
                <a:gd name="connsiteY1" fmla="*/ 164616 h 541265"/>
                <a:gd name="connsiteX2" fmla="*/ 92765 w 5466521"/>
                <a:gd name="connsiteY2" fmla="*/ 376648 h 541265"/>
                <a:gd name="connsiteX3" fmla="*/ 145775 w 5466521"/>
                <a:gd name="connsiteY3" fmla="*/ 429658 h 541265"/>
                <a:gd name="connsiteX4" fmla="*/ 5259755 w 5466521"/>
                <a:gd name="connsiteY4" fmla="*/ 429658 h 541265"/>
                <a:gd name="connsiteX5" fmla="*/ 5312765 w 5466521"/>
                <a:gd name="connsiteY5" fmla="*/ 376648 h 541265"/>
                <a:gd name="connsiteX6" fmla="*/ 5312765 w 5466521"/>
                <a:gd name="connsiteY6" fmla="*/ 164616 h 541265"/>
                <a:gd name="connsiteX7" fmla="*/ 5259755 w 5466521"/>
                <a:gd name="connsiteY7" fmla="*/ 111606 h 541265"/>
                <a:gd name="connsiteX8" fmla="*/ 0 w 5466521"/>
                <a:gd name="connsiteY8" fmla="*/ 0 h 541265"/>
                <a:gd name="connsiteX9" fmla="*/ 5466521 w 5466521"/>
                <a:gd name="connsiteY9" fmla="*/ 0 h 541265"/>
                <a:gd name="connsiteX10" fmla="*/ 5466521 w 5466521"/>
                <a:gd name="connsiteY10" fmla="*/ 541265 h 541265"/>
                <a:gd name="connsiteX11" fmla="*/ 0 w 5466521"/>
                <a:gd name="connsiteY11" fmla="*/ 541265 h 54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521" h="541265">
                  <a:moveTo>
                    <a:pt x="145775" y="111606"/>
                  </a:moveTo>
                  <a:cubicBezTo>
                    <a:pt x="116498" y="111606"/>
                    <a:pt x="92765" y="135339"/>
                    <a:pt x="92765" y="164616"/>
                  </a:cubicBezTo>
                  <a:lnTo>
                    <a:pt x="92765" y="376648"/>
                  </a:lnTo>
                  <a:cubicBezTo>
                    <a:pt x="92765" y="405925"/>
                    <a:pt x="116498" y="429658"/>
                    <a:pt x="145775" y="429658"/>
                  </a:cubicBezTo>
                  <a:lnTo>
                    <a:pt x="5259755" y="429658"/>
                  </a:lnTo>
                  <a:cubicBezTo>
                    <a:pt x="5289032" y="429658"/>
                    <a:pt x="5312765" y="405925"/>
                    <a:pt x="5312765" y="376648"/>
                  </a:cubicBezTo>
                  <a:lnTo>
                    <a:pt x="5312765" y="164616"/>
                  </a:lnTo>
                  <a:cubicBezTo>
                    <a:pt x="5312765" y="135339"/>
                    <a:pt x="5289032" y="111606"/>
                    <a:pt x="5259755" y="111606"/>
                  </a:cubicBezTo>
                  <a:close/>
                  <a:moveTo>
                    <a:pt x="0" y="0"/>
                  </a:moveTo>
                  <a:lnTo>
                    <a:pt x="5466521" y="0"/>
                  </a:lnTo>
                  <a:lnTo>
                    <a:pt x="5466521" y="541265"/>
                  </a:lnTo>
                  <a:lnTo>
                    <a:pt x="0" y="5412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nl-BE">
                <a:solidFill>
                  <a:prstClr val="white"/>
                </a:solidFill>
                <a:latin typeface="Calibri"/>
              </a:endParaRPr>
            </a:p>
          </p:txBody>
        </p:sp>
        <p:sp>
          <p:nvSpPr>
            <p:cNvPr id="33" name="Freeform: Shape 32">
              <a:extLst>
                <a:ext uri="{FF2B5EF4-FFF2-40B4-BE49-F238E27FC236}">
                  <a16:creationId xmlns:a16="http://schemas.microsoft.com/office/drawing/2014/main" xmlns="" id="{579663EA-3AD9-4263-B473-EDA63397BC4C}"/>
                </a:ext>
              </a:extLst>
            </p:cNvPr>
            <p:cNvSpPr/>
            <p:nvPr/>
          </p:nvSpPr>
          <p:spPr>
            <a:xfrm>
              <a:off x="4019827" y="4864585"/>
              <a:ext cx="7288695" cy="819150"/>
            </a:xfrm>
            <a:custGeom>
              <a:avLst/>
              <a:gdLst>
                <a:gd name="connsiteX0" fmla="*/ 145775 w 5466521"/>
                <a:gd name="connsiteY0" fmla="*/ 111606 h 541265"/>
                <a:gd name="connsiteX1" fmla="*/ 92765 w 5466521"/>
                <a:gd name="connsiteY1" fmla="*/ 164616 h 541265"/>
                <a:gd name="connsiteX2" fmla="*/ 92765 w 5466521"/>
                <a:gd name="connsiteY2" fmla="*/ 376648 h 541265"/>
                <a:gd name="connsiteX3" fmla="*/ 145775 w 5466521"/>
                <a:gd name="connsiteY3" fmla="*/ 429658 h 541265"/>
                <a:gd name="connsiteX4" fmla="*/ 5259755 w 5466521"/>
                <a:gd name="connsiteY4" fmla="*/ 429658 h 541265"/>
                <a:gd name="connsiteX5" fmla="*/ 5312765 w 5466521"/>
                <a:gd name="connsiteY5" fmla="*/ 376648 h 541265"/>
                <a:gd name="connsiteX6" fmla="*/ 5312765 w 5466521"/>
                <a:gd name="connsiteY6" fmla="*/ 164616 h 541265"/>
                <a:gd name="connsiteX7" fmla="*/ 5259755 w 5466521"/>
                <a:gd name="connsiteY7" fmla="*/ 111606 h 541265"/>
                <a:gd name="connsiteX8" fmla="*/ 0 w 5466521"/>
                <a:gd name="connsiteY8" fmla="*/ 0 h 541265"/>
                <a:gd name="connsiteX9" fmla="*/ 5466521 w 5466521"/>
                <a:gd name="connsiteY9" fmla="*/ 0 h 541265"/>
                <a:gd name="connsiteX10" fmla="*/ 5466521 w 5466521"/>
                <a:gd name="connsiteY10" fmla="*/ 541265 h 541265"/>
                <a:gd name="connsiteX11" fmla="*/ 0 w 5466521"/>
                <a:gd name="connsiteY11" fmla="*/ 541265 h 54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521" h="541265">
                  <a:moveTo>
                    <a:pt x="145775" y="111606"/>
                  </a:moveTo>
                  <a:cubicBezTo>
                    <a:pt x="116498" y="111606"/>
                    <a:pt x="92765" y="135339"/>
                    <a:pt x="92765" y="164616"/>
                  </a:cubicBezTo>
                  <a:lnTo>
                    <a:pt x="92765" y="376648"/>
                  </a:lnTo>
                  <a:cubicBezTo>
                    <a:pt x="92765" y="405925"/>
                    <a:pt x="116498" y="429658"/>
                    <a:pt x="145775" y="429658"/>
                  </a:cubicBezTo>
                  <a:lnTo>
                    <a:pt x="5259755" y="429658"/>
                  </a:lnTo>
                  <a:cubicBezTo>
                    <a:pt x="5289032" y="429658"/>
                    <a:pt x="5312765" y="405925"/>
                    <a:pt x="5312765" y="376648"/>
                  </a:cubicBezTo>
                  <a:lnTo>
                    <a:pt x="5312765" y="164616"/>
                  </a:lnTo>
                  <a:cubicBezTo>
                    <a:pt x="5312765" y="135339"/>
                    <a:pt x="5289032" y="111606"/>
                    <a:pt x="5259755" y="111606"/>
                  </a:cubicBezTo>
                  <a:close/>
                  <a:moveTo>
                    <a:pt x="0" y="0"/>
                  </a:moveTo>
                  <a:lnTo>
                    <a:pt x="5466521" y="0"/>
                  </a:lnTo>
                  <a:lnTo>
                    <a:pt x="5466521" y="541265"/>
                  </a:lnTo>
                  <a:lnTo>
                    <a:pt x="0" y="5412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nl-BE">
                <a:solidFill>
                  <a:prstClr val="white"/>
                </a:solidFill>
                <a:latin typeface="Calibri"/>
              </a:endParaRPr>
            </a:p>
          </p:txBody>
        </p:sp>
      </p:grpSp>
      <p:sp>
        <p:nvSpPr>
          <p:cNvPr id="16" name="Rectangle: Rounded Corners 15">
            <a:extLst>
              <a:ext uri="{FF2B5EF4-FFF2-40B4-BE49-F238E27FC236}">
                <a16:creationId xmlns:a16="http://schemas.microsoft.com/office/drawing/2014/main" xmlns="" id="{78E7901B-9F5D-4B4B-96CF-9856B28B2B91}"/>
              </a:ext>
            </a:extLst>
          </p:cNvPr>
          <p:cNvSpPr/>
          <p:nvPr/>
        </p:nvSpPr>
        <p:spPr>
          <a:xfrm>
            <a:off x="2726870" y="1524819"/>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26</a:t>
            </a:r>
          </a:p>
        </p:txBody>
      </p:sp>
      <p:sp>
        <p:nvSpPr>
          <p:cNvPr id="19" name="Rectangle: Rounded Corners 18">
            <a:extLst>
              <a:ext uri="{FF2B5EF4-FFF2-40B4-BE49-F238E27FC236}">
                <a16:creationId xmlns:a16="http://schemas.microsoft.com/office/drawing/2014/main" xmlns="" id="{02BEED0D-67FA-4FFC-8D7A-430F83C2AA7B}"/>
              </a:ext>
            </a:extLst>
          </p:cNvPr>
          <p:cNvSpPr/>
          <p:nvPr/>
        </p:nvSpPr>
        <p:spPr>
          <a:xfrm>
            <a:off x="2726870" y="2307512"/>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5</a:t>
            </a:r>
          </a:p>
        </p:txBody>
      </p:sp>
      <p:sp>
        <p:nvSpPr>
          <p:cNvPr id="20" name="Rectangle: Rounded Corners 19">
            <a:extLst>
              <a:ext uri="{FF2B5EF4-FFF2-40B4-BE49-F238E27FC236}">
                <a16:creationId xmlns:a16="http://schemas.microsoft.com/office/drawing/2014/main" xmlns="" id="{5189E7C7-A434-412B-B3CA-F3BECB203191}"/>
              </a:ext>
            </a:extLst>
          </p:cNvPr>
          <p:cNvSpPr/>
          <p:nvPr/>
        </p:nvSpPr>
        <p:spPr>
          <a:xfrm>
            <a:off x="2726870" y="385391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16</a:t>
            </a:r>
          </a:p>
        </p:txBody>
      </p:sp>
      <p:sp>
        <p:nvSpPr>
          <p:cNvPr id="21" name="Rectangle: Rounded Corners 20">
            <a:extLst>
              <a:ext uri="{FF2B5EF4-FFF2-40B4-BE49-F238E27FC236}">
                <a16:creationId xmlns:a16="http://schemas.microsoft.com/office/drawing/2014/main" xmlns="" id="{29FE7041-E19E-457C-B361-ED909A87AC6E}"/>
              </a:ext>
            </a:extLst>
          </p:cNvPr>
          <p:cNvSpPr/>
          <p:nvPr/>
        </p:nvSpPr>
        <p:spPr>
          <a:xfrm>
            <a:off x="2726870" y="1222487"/>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B2</a:t>
            </a:r>
          </a:p>
        </p:txBody>
      </p:sp>
      <p:sp>
        <p:nvSpPr>
          <p:cNvPr id="22" name="Rectangle: Rounded Corners 21">
            <a:extLst>
              <a:ext uri="{FF2B5EF4-FFF2-40B4-BE49-F238E27FC236}">
                <a16:creationId xmlns:a16="http://schemas.microsoft.com/office/drawing/2014/main" xmlns="" id="{0EBEDDE6-1277-4528-B2F2-FFC0E3182C9D}"/>
              </a:ext>
            </a:extLst>
          </p:cNvPr>
          <p:cNvSpPr/>
          <p:nvPr/>
        </p:nvSpPr>
        <p:spPr>
          <a:xfrm>
            <a:off x="8393856" y="1524819"/>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53</a:t>
            </a:r>
          </a:p>
        </p:txBody>
      </p:sp>
      <p:sp>
        <p:nvSpPr>
          <p:cNvPr id="25" name="Rectangle: Rounded Corners 24">
            <a:extLst>
              <a:ext uri="{FF2B5EF4-FFF2-40B4-BE49-F238E27FC236}">
                <a16:creationId xmlns:a16="http://schemas.microsoft.com/office/drawing/2014/main" xmlns="" id="{B991A29B-1932-4D88-827C-30694EB6609A}"/>
              </a:ext>
            </a:extLst>
          </p:cNvPr>
          <p:cNvSpPr/>
          <p:nvPr/>
        </p:nvSpPr>
        <p:spPr>
          <a:xfrm>
            <a:off x="8393856" y="2307512"/>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86</a:t>
            </a:r>
          </a:p>
        </p:txBody>
      </p:sp>
      <p:sp>
        <p:nvSpPr>
          <p:cNvPr id="26" name="Rectangle: Rounded Corners 25">
            <a:extLst>
              <a:ext uri="{FF2B5EF4-FFF2-40B4-BE49-F238E27FC236}">
                <a16:creationId xmlns:a16="http://schemas.microsoft.com/office/drawing/2014/main" xmlns="" id="{CC8A6082-3033-46EC-A18E-1CD92EF9D918}"/>
              </a:ext>
            </a:extLst>
          </p:cNvPr>
          <p:cNvSpPr/>
          <p:nvPr/>
        </p:nvSpPr>
        <p:spPr>
          <a:xfrm>
            <a:off x="8393856" y="3853914"/>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57</a:t>
            </a:r>
          </a:p>
        </p:txBody>
      </p:sp>
      <p:sp>
        <p:nvSpPr>
          <p:cNvPr id="27" name="Rectangle: Rounded Corners 26">
            <a:extLst>
              <a:ext uri="{FF2B5EF4-FFF2-40B4-BE49-F238E27FC236}">
                <a16:creationId xmlns:a16="http://schemas.microsoft.com/office/drawing/2014/main" xmlns="" id="{61E17CED-1181-463D-9779-C72C31DD233F}"/>
              </a:ext>
            </a:extLst>
          </p:cNvPr>
          <p:cNvSpPr/>
          <p:nvPr/>
        </p:nvSpPr>
        <p:spPr>
          <a:xfrm>
            <a:off x="8393856" y="1222487"/>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T2</a:t>
            </a:r>
          </a:p>
        </p:txBody>
      </p:sp>
      <p:graphicFrame>
        <p:nvGraphicFramePr>
          <p:cNvPr id="24" name="Table 23">
            <a:extLst>
              <a:ext uri="{FF2B5EF4-FFF2-40B4-BE49-F238E27FC236}">
                <a16:creationId xmlns:a16="http://schemas.microsoft.com/office/drawing/2014/main" xmlns="" id="{B12AB384-56C8-439D-84A4-A17E6B31964B}"/>
              </a:ext>
            </a:extLst>
          </p:cNvPr>
          <p:cNvGraphicFramePr>
            <a:graphicFrameLocks noGrp="1"/>
          </p:cNvGraphicFramePr>
          <p:nvPr>
            <p:extLst>
              <p:ext uri="{D42A27DB-BD31-4B8C-83A1-F6EECF244321}">
                <p14:modId xmlns:p14="http://schemas.microsoft.com/office/powerpoint/2010/main" val="2208520803"/>
              </p:ext>
            </p:extLst>
          </p:nvPr>
        </p:nvGraphicFramePr>
        <p:xfrm>
          <a:off x="331304" y="1257479"/>
          <a:ext cx="2286675" cy="3105000"/>
        </p:xfrm>
        <a:graphic>
          <a:graphicData uri="http://schemas.openxmlformats.org/drawingml/2006/table">
            <a:tbl>
              <a:tblPr>
                <a:tableStyleId>{5C22544A-7EE6-4342-B048-85BDC9FD1C3A}</a:tableStyleId>
              </a:tblPr>
              <a:tblGrid>
                <a:gridCol w="2286675">
                  <a:extLst>
                    <a:ext uri="{9D8B030D-6E8A-4147-A177-3AD203B41FA5}">
                      <a16:colId xmlns:a16="http://schemas.microsoft.com/office/drawing/2014/main" xmlns="" val="941888965"/>
                    </a:ext>
                  </a:extLst>
                </a:gridCol>
              </a:tblGrid>
              <a:tr h="776250">
                <a:tc>
                  <a:txBody>
                    <a:bodyPr/>
                    <a:lstStyle/>
                    <a:p>
                      <a:pPr marL="0" algn="r" defTabSz="1232345" rtl="0" eaLnBrk="1" fontAlgn="b" latinLnBrk="0" hangingPunct="1">
                        <a:lnSpc>
                          <a:spcPts val="11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Biggen lijden wanneer ze chirurgisch gecastreerd worden.</a:t>
                      </a:r>
                      <a:br>
                        <a:rPr lang="nl-BE" sz="1100" b="0" i="0" u="none" strike="noStrike" kern="1200" dirty="0">
                          <a:solidFill>
                            <a:schemeClr val="tx1">
                              <a:lumMod val="75000"/>
                              <a:lumOff val="25000"/>
                            </a:schemeClr>
                          </a:solidFill>
                          <a:effectLst/>
                          <a:latin typeface="Calibri" panose="020F0502020204030204" pitchFamily="34" charset="0"/>
                          <a:ea typeface="+mn-ea"/>
                          <a:cs typeface="+mn-cs"/>
                        </a:rPr>
                      </a:br>
                      <a:r>
                        <a:rPr lang="nl-BE" sz="1100" b="0" i="0" u="none" strike="noStrike" kern="1200" dirty="0">
                          <a:solidFill>
                            <a:schemeClr val="tx1">
                              <a:lumMod val="75000"/>
                              <a:lumOff val="25000"/>
                            </a:schemeClr>
                          </a:solidFill>
                          <a:effectLst/>
                          <a:latin typeface="Calibri" panose="020F0502020204030204" pitchFamily="34" charset="0"/>
                          <a:ea typeface="+mn-ea"/>
                          <a:cs typeface="+mn-cs"/>
                        </a:rPr>
                        <a:t>(n=1000)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776250">
                <a:tc>
                  <a:txBody>
                    <a:bodyPr/>
                    <a:lstStyle/>
                    <a:p>
                      <a:pPr marL="0" algn="r" defTabSz="1232345" rtl="0" eaLnBrk="1" fontAlgn="b" latinLnBrk="0" hangingPunct="1">
                        <a:lnSpc>
                          <a:spcPts val="11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Biggen lijden wanneer ze chirurgisch gecastreerd worden.</a:t>
                      </a:r>
                      <a:br>
                        <a:rPr lang="nl-BE" sz="1100" b="0" i="0" u="none" strike="noStrike" kern="1200" dirty="0">
                          <a:solidFill>
                            <a:schemeClr val="tx1">
                              <a:lumMod val="75000"/>
                              <a:lumOff val="25000"/>
                            </a:schemeClr>
                          </a:solidFill>
                          <a:effectLst/>
                          <a:latin typeface="Calibri" panose="020F0502020204030204" pitchFamily="34" charset="0"/>
                          <a:ea typeface="+mn-ea"/>
                          <a:cs typeface="+mn-cs"/>
                        </a:rPr>
                      </a:br>
                      <a:r>
                        <a:rPr lang="nl-BE" sz="1100" b="0" i="0" u="none" strike="noStrike" kern="1200" dirty="0">
                          <a:solidFill>
                            <a:schemeClr val="tx1">
                              <a:lumMod val="75000"/>
                              <a:lumOff val="25000"/>
                            </a:schemeClr>
                          </a:solidFill>
                          <a:effectLst/>
                          <a:latin typeface="Calibri" panose="020F0502020204030204" pitchFamily="34" charset="0"/>
                          <a:ea typeface="+mn-ea"/>
                          <a:cs typeface="+mn-cs"/>
                        </a:rPr>
                        <a:t>(n=671)</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5924069"/>
                  </a:ext>
                </a:extLst>
              </a:tr>
              <a:tr h="776250">
                <a:tc>
                  <a:txBody>
                    <a:bodyPr/>
                    <a:lstStyle/>
                    <a:p>
                      <a:pPr marL="0" algn="r" defTabSz="1232345" rtl="0" eaLnBrk="1" fontAlgn="b" latinLnBrk="0" hangingPunct="1">
                        <a:lnSpc>
                          <a:spcPts val="11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Ik vind dat chirurgisch castreren bij biggen moet stoppen. </a:t>
                      </a:r>
                      <a:br>
                        <a:rPr lang="nl-BE" sz="1100" b="0" i="0" u="none" strike="noStrike" kern="1200" dirty="0">
                          <a:solidFill>
                            <a:schemeClr val="tx1">
                              <a:lumMod val="75000"/>
                              <a:lumOff val="25000"/>
                            </a:schemeClr>
                          </a:solidFill>
                          <a:effectLst/>
                          <a:latin typeface="Calibri" panose="020F0502020204030204" pitchFamily="34" charset="0"/>
                          <a:ea typeface="+mn-ea"/>
                          <a:cs typeface="+mn-cs"/>
                        </a:rPr>
                      </a:br>
                      <a:r>
                        <a:rPr lang="nl-BE" sz="1100" b="0" i="0" u="none" strike="noStrike" kern="1200" dirty="0">
                          <a:solidFill>
                            <a:schemeClr val="tx1">
                              <a:lumMod val="75000"/>
                              <a:lumOff val="25000"/>
                            </a:schemeClr>
                          </a:solidFill>
                          <a:effectLst/>
                          <a:latin typeface="Calibri" panose="020F0502020204030204" pitchFamily="34" charset="0"/>
                          <a:ea typeface="+mn-ea"/>
                          <a:cs typeface="+mn-cs"/>
                        </a:rPr>
                        <a:t>(n=1000)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776250">
                <a:tc>
                  <a:txBody>
                    <a:bodyPr/>
                    <a:lstStyle/>
                    <a:p>
                      <a:pPr algn="r" fontAlgn="b">
                        <a:lnSpc>
                          <a:spcPts val="11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Ik wens geen vlees te eten dat afkomstig is van varkens die chirurgisch gecastreerd worden (zonder enige vorm van verdoving).</a:t>
                      </a:r>
                      <a:br>
                        <a:rPr lang="nl-BE" sz="1100" b="0" i="0" u="none" strike="noStrike" kern="1200" dirty="0">
                          <a:solidFill>
                            <a:schemeClr val="tx1">
                              <a:lumMod val="75000"/>
                              <a:lumOff val="25000"/>
                            </a:schemeClr>
                          </a:solidFill>
                          <a:effectLst/>
                          <a:latin typeface="Calibri" panose="020F0502020204030204" pitchFamily="34" charset="0"/>
                          <a:ea typeface="+mn-ea"/>
                          <a:cs typeface="+mn-cs"/>
                        </a:rPr>
                      </a:br>
                      <a:r>
                        <a:rPr lang="nl-BE" sz="1100" b="0" i="0" u="none" strike="noStrike" kern="1200" dirty="0">
                          <a:solidFill>
                            <a:schemeClr val="tx1">
                              <a:lumMod val="75000"/>
                              <a:lumOff val="25000"/>
                            </a:schemeClr>
                          </a:solidFill>
                          <a:effectLst/>
                          <a:latin typeface="Calibri" panose="020F0502020204030204" pitchFamily="34" charset="0"/>
                          <a:ea typeface="+mn-ea"/>
                          <a:cs typeface="+mn-cs"/>
                        </a:rPr>
                        <a:t>(n=1000)</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bl>
          </a:graphicData>
        </a:graphic>
      </p:graphicFrame>
      <p:sp>
        <p:nvSpPr>
          <p:cNvPr id="28" name="Rectangle: Rounded Corners 27">
            <a:extLst>
              <a:ext uri="{FF2B5EF4-FFF2-40B4-BE49-F238E27FC236}">
                <a16:creationId xmlns:a16="http://schemas.microsoft.com/office/drawing/2014/main" xmlns="" id="{E88EDA1F-57E0-4A31-8569-289921DBC00B}"/>
              </a:ext>
            </a:extLst>
          </p:cNvPr>
          <p:cNvSpPr/>
          <p:nvPr/>
        </p:nvSpPr>
        <p:spPr>
          <a:xfrm>
            <a:off x="2726870" y="309020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9</a:t>
            </a:r>
          </a:p>
        </p:txBody>
      </p:sp>
      <p:sp>
        <p:nvSpPr>
          <p:cNvPr id="29" name="Rectangle: Rounded Corners 28">
            <a:extLst>
              <a:ext uri="{FF2B5EF4-FFF2-40B4-BE49-F238E27FC236}">
                <a16:creationId xmlns:a16="http://schemas.microsoft.com/office/drawing/2014/main" xmlns="" id="{5C909F8B-787C-4168-BE39-F072132FC06B}"/>
              </a:ext>
            </a:extLst>
          </p:cNvPr>
          <p:cNvSpPr/>
          <p:nvPr/>
        </p:nvSpPr>
        <p:spPr>
          <a:xfrm>
            <a:off x="8393856" y="3090204"/>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69</a:t>
            </a:r>
          </a:p>
        </p:txBody>
      </p:sp>
      <p:cxnSp>
        <p:nvCxnSpPr>
          <p:cNvPr id="4" name="Straight Connector 3">
            <a:extLst>
              <a:ext uri="{FF2B5EF4-FFF2-40B4-BE49-F238E27FC236}">
                <a16:creationId xmlns:a16="http://schemas.microsoft.com/office/drawing/2014/main" xmlns="" id="{A32C1CC4-64AC-4B8E-8075-5EEC14520CEF}"/>
              </a:ext>
            </a:extLst>
          </p:cNvPr>
          <p:cNvCxnSpPr/>
          <p:nvPr/>
        </p:nvCxnSpPr>
        <p:spPr>
          <a:xfrm>
            <a:off x="0" y="2018924"/>
            <a:ext cx="9201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Lst>
        </p:spPr>
      </p:cxnSp>
      <p:sp>
        <p:nvSpPr>
          <p:cNvPr id="32" name="Freeform 63">
            <a:extLst>
              <a:ext uri="{FF2B5EF4-FFF2-40B4-BE49-F238E27FC236}">
                <a16:creationId xmlns:a16="http://schemas.microsoft.com/office/drawing/2014/main" xmlns="" id="{B9745240-E4D0-441D-8463-10F19CAE2174}"/>
              </a:ext>
            </a:extLst>
          </p:cNvPr>
          <p:cNvSpPr>
            <a:spLocks noEditPoints="1"/>
          </p:cNvSpPr>
          <p:nvPr/>
        </p:nvSpPr>
        <p:spPr bwMode="auto">
          <a:xfrm>
            <a:off x="440585" y="2653156"/>
            <a:ext cx="144000" cy="144000"/>
          </a:xfrm>
          <a:custGeom>
            <a:avLst/>
            <a:gdLst/>
            <a:ahLst/>
            <a:cxnLst>
              <a:cxn ang="0">
                <a:pos x="176" y="140"/>
              </a:cxn>
              <a:cxn ang="0">
                <a:pos x="159" y="157"/>
              </a:cxn>
              <a:cxn ang="0">
                <a:pos x="18" y="157"/>
              </a:cxn>
              <a:cxn ang="0">
                <a:pos x="0" y="140"/>
              </a:cxn>
              <a:cxn ang="0">
                <a:pos x="3" y="131"/>
              </a:cxn>
              <a:cxn ang="0">
                <a:pos x="74" y="9"/>
              </a:cxn>
              <a:cxn ang="0">
                <a:pos x="88" y="0"/>
              </a:cxn>
              <a:cxn ang="0">
                <a:pos x="103" y="9"/>
              </a:cxn>
              <a:cxn ang="0">
                <a:pos x="174" y="131"/>
              </a:cxn>
              <a:cxn ang="0">
                <a:pos x="176" y="140"/>
              </a:cxn>
              <a:cxn ang="0">
                <a:pos x="74" y="126"/>
              </a:cxn>
              <a:cxn ang="0">
                <a:pos x="89" y="140"/>
              </a:cxn>
              <a:cxn ang="0">
                <a:pos x="103" y="126"/>
              </a:cxn>
              <a:cxn ang="0">
                <a:pos x="89" y="111"/>
              </a:cxn>
              <a:cxn ang="0">
                <a:pos x="74" y="126"/>
              </a:cxn>
              <a:cxn ang="0">
                <a:pos x="76" y="98"/>
              </a:cxn>
              <a:cxn ang="0">
                <a:pos x="101" y="98"/>
              </a:cxn>
              <a:cxn ang="0">
                <a:pos x="101" y="40"/>
              </a:cxn>
              <a:cxn ang="0">
                <a:pos x="76" y="40"/>
              </a:cxn>
              <a:cxn ang="0">
                <a:pos x="76" y="98"/>
              </a:cxn>
            </a:cxnLst>
            <a:rect l="0" t="0" r="r" b="b"/>
            <a:pathLst>
              <a:path w="176" h="157">
                <a:moveTo>
                  <a:pt x="176" y="140"/>
                </a:moveTo>
                <a:cubicBezTo>
                  <a:pt x="176" y="150"/>
                  <a:pt x="168" y="157"/>
                  <a:pt x="159" y="157"/>
                </a:cubicBezTo>
                <a:cubicBezTo>
                  <a:pt x="18" y="157"/>
                  <a:pt x="18" y="157"/>
                  <a:pt x="18" y="157"/>
                </a:cubicBezTo>
                <a:cubicBezTo>
                  <a:pt x="8" y="157"/>
                  <a:pt x="0" y="149"/>
                  <a:pt x="0" y="140"/>
                </a:cubicBezTo>
                <a:cubicBezTo>
                  <a:pt x="0" y="137"/>
                  <a:pt x="1" y="134"/>
                  <a:pt x="3" y="131"/>
                </a:cubicBezTo>
                <a:cubicBezTo>
                  <a:pt x="74" y="9"/>
                  <a:pt x="74" y="9"/>
                  <a:pt x="74" y="9"/>
                </a:cubicBezTo>
                <a:cubicBezTo>
                  <a:pt x="76" y="4"/>
                  <a:pt x="82" y="0"/>
                  <a:pt x="88" y="0"/>
                </a:cubicBezTo>
                <a:cubicBezTo>
                  <a:pt x="95" y="0"/>
                  <a:pt x="100" y="4"/>
                  <a:pt x="103" y="9"/>
                </a:cubicBezTo>
                <a:cubicBezTo>
                  <a:pt x="174" y="131"/>
                  <a:pt x="174" y="131"/>
                  <a:pt x="174" y="131"/>
                </a:cubicBezTo>
                <a:cubicBezTo>
                  <a:pt x="176" y="134"/>
                  <a:pt x="176" y="137"/>
                  <a:pt x="176" y="140"/>
                </a:cubicBezTo>
                <a:close/>
                <a:moveTo>
                  <a:pt x="74" y="126"/>
                </a:moveTo>
                <a:cubicBezTo>
                  <a:pt x="74" y="134"/>
                  <a:pt x="80" y="140"/>
                  <a:pt x="89" y="140"/>
                </a:cubicBezTo>
                <a:cubicBezTo>
                  <a:pt x="97" y="140"/>
                  <a:pt x="103" y="134"/>
                  <a:pt x="103" y="126"/>
                </a:cubicBezTo>
                <a:cubicBezTo>
                  <a:pt x="103" y="118"/>
                  <a:pt x="97" y="111"/>
                  <a:pt x="89" y="111"/>
                </a:cubicBezTo>
                <a:cubicBezTo>
                  <a:pt x="80" y="111"/>
                  <a:pt x="74" y="118"/>
                  <a:pt x="74" y="126"/>
                </a:cubicBezTo>
                <a:close/>
                <a:moveTo>
                  <a:pt x="76" y="98"/>
                </a:moveTo>
                <a:cubicBezTo>
                  <a:pt x="101" y="98"/>
                  <a:pt x="101" y="98"/>
                  <a:pt x="101" y="98"/>
                </a:cubicBezTo>
                <a:cubicBezTo>
                  <a:pt x="101" y="40"/>
                  <a:pt x="101" y="40"/>
                  <a:pt x="101" y="40"/>
                </a:cubicBezTo>
                <a:cubicBezTo>
                  <a:pt x="76" y="40"/>
                  <a:pt x="76" y="40"/>
                  <a:pt x="76" y="40"/>
                </a:cubicBezTo>
                <a:lnTo>
                  <a:pt x="76" y="9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5" name="TextBox 34">
            <a:extLst>
              <a:ext uri="{FF2B5EF4-FFF2-40B4-BE49-F238E27FC236}">
                <a16:creationId xmlns:a16="http://schemas.microsoft.com/office/drawing/2014/main" xmlns="" id="{CF09A3D6-6FAB-467A-999B-70251B7381E4}"/>
              </a:ext>
            </a:extLst>
          </p:cNvPr>
          <p:cNvSpPr txBox="1"/>
          <p:nvPr/>
        </p:nvSpPr>
        <p:spPr>
          <a:xfrm>
            <a:off x="623968" y="2668102"/>
            <a:ext cx="2734416" cy="107722"/>
          </a:xfrm>
          <a:prstGeom prst="rect">
            <a:avLst/>
          </a:prstGeom>
        </p:spPr>
        <p:txBody>
          <a:bodyPr vert="horz" wrap="square" lIns="0" tIns="0" rIns="0" bIns="0" rtlCol="0">
            <a:spAutoFit/>
          </a:bodyPr>
          <a:lstStyle/>
          <a:p>
            <a:pPr marL="4763"/>
            <a:r>
              <a:rPr lang="nl-BE" sz="700" dirty="0"/>
              <a:t>Resultaten gefilterd: specifiek voor kijkers van de beelden</a:t>
            </a:r>
          </a:p>
        </p:txBody>
      </p:sp>
      <p:sp>
        <p:nvSpPr>
          <p:cNvPr id="10" name="Rectangle 9">
            <a:extLst>
              <a:ext uri="{FF2B5EF4-FFF2-40B4-BE49-F238E27FC236}">
                <a16:creationId xmlns:a16="http://schemas.microsoft.com/office/drawing/2014/main" xmlns="" id="{21AB451C-B0EB-4C7A-87EE-03C81029DE07}"/>
              </a:ext>
            </a:extLst>
          </p:cNvPr>
          <p:cNvSpPr/>
          <p:nvPr/>
        </p:nvSpPr>
        <p:spPr>
          <a:xfrm>
            <a:off x="1059131" y="4842379"/>
            <a:ext cx="4907829" cy="338554"/>
          </a:xfrm>
          <a:prstGeom prst="rect">
            <a:avLst/>
          </a:prstGeom>
        </p:spPr>
        <p:txBody>
          <a:bodyPr wrap="square">
            <a:spAutoFit/>
          </a:bodyPr>
          <a:lstStyle/>
          <a:p>
            <a:r>
              <a:rPr lang="nl-BE" sz="800" i="1" dirty="0">
                <a:solidFill>
                  <a:schemeClr val="tx1">
                    <a:lumMod val="75000"/>
                    <a:lumOff val="25000"/>
                  </a:schemeClr>
                </a:solidFill>
              </a:rPr>
              <a:t>*Belangrijk: sommigen zagen reeds de beelden, dus dit had voor deze groep een impact kunnen hebben, toch zien we dat de scores dezelfde zijn indien de beelden wel of niet gezien werd (slide 17). </a:t>
            </a:r>
          </a:p>
        </p:txBody>
      </p:sp>
    </p:spTree>
    <p:extLst>
      <p:ext uri="{BB962C8B-B14F-4D97-AF65-F5344CB8AC3E}">
        <p14:creationId xmlns:p14="http://schemas.microsoft.com/office/powerpoint/2010/main" val="317698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B7883B52-7927-40B0-95F2-E5045A132CD4}"/>
              </a:ext>
            </a:extLst>
          </p:cNvPr>
          <p:cNvSpPr>
            <a:spLocks noGrp="1"/>
          </p:cNvSpPr>
          <p:nvPr>
            <p:ph type="body" sz="quarter" idx="13"/>
          </p:nvPr>
        </p:nvSpPr>
        <p:spPr>
          <a:xfrm>
            <a:off x="224286" y="196566"/>
            <a:ext cx="6718167" cy="540000"/>
          </a:xfrm>
        </p:spPr>
        <p:txBody>
          <a:bodyPr/>
          <a:lstStyle/>
          <a:p>
            <a:r>
              <a:rPr lang="nl-BE" sz="1600" dirty="0"/>
              <a:t>Er zijn weinig interessante verschillen op basis van leeftijd. Vrouwen geven echter vaker dan mannen aan dat chirurgisch castreren bij biggen moet stoppen en wensen tevens minder vaak vlees te eten dat afkomstig is van varkens die chirurgisch gecastreerd worden.</a:t>
            </a:r>
          </a:p>
        </p:txBody>
      </p:sp>
      <p:sp>
        <p:nvSpPr>
          <p:cNvPr id="8" name="Text Placeholder 7">
            <a:extLst>
              <a:ext uri="{FF2B5EF4-FFF2-40B4-BE49-F238E27FC236}">
                <a16:creationId xmlns:a16="http://schemas.microsoft.com/office/drawing/2014/main" xmlns="" id="{D15ACBF3-7883-4C64-86BB-0C660D44A1FC}"/>
              </a:ext>
            </a:extLst>
          </p:cNvPr>
          <p:cNvSpPr>
            <a:spLocks noGrp="1"/>
          </p:cNvSpPr>
          <p:nvPr>
            <p:ph type="body" sz="quarter" idx="16"/>
          </p:nvPr>
        </p:nvSpPr>
        <p:spPr/>
        <p:txBody>
          <a:bodyPr/>
          <a:lstStyle/>
          <a:p>
            <a:r>
              <a:rPr lang="nl-BE" dirty="0"/>
              <a:t>Basis:	Vlaanderen (n=1000)</a:t>
            </a:r>
          </a:p>
          <a:p>
            <a:r>
              <a:rPr lang="nl-BE" dirty="0"/>
              <a:t>Vraag:	Q2.3 In welke mate gaat u akkoord met de volgende stellingen.</a:t>
            </a:r>
          </a:p>
          <a:p>
            <a:r>
              <a:rPr lang="nl-BE" dirty="0"/>
              <a:t>ABCD:	95% significantie niveau</a:t>
            </a:r>
          </a:p>
          <a:p>
            <a:endParaRPr lang="en-US" dirty="0"/>
          </a:p>
        </p:txBody>
      </p:sp>
      <p:graphicFrame>
        <p:nvGraphicFramePr>
          <p:cNvPr id="9" name="Table 8">
            <a:extLst>
              <a:ext uri="{FF2B5EF4-FFF2-40B4-BE49-F238E27FC236}">
                <a16:creationId xmlns:a16="http://schemas.microsoft.com/office/drawing/2014/main" xmlns="" id="{F1B7FCFC-3B8C-4C91-8EB1-228C0BFE67E7}"/>
              </a:ext>
            </a:extLst>
          </p:cNvPr>
          <p:cNvGraphicFramePr>
            <a:graphicFrameLocks noGrp="1"/>
          </p:cNvGraphicFramePr>
          <p:nvPr>
            <p:extLst/>
          </p:nvPr>
        </p:nvGraphicFramePr>
        <p:xfrm>
          <a:off x="1697037" y="1175223"/>
          <a:ext cx="7167252" cy="496570"/>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2958164197"/>
                    </a:ext>
                  </a:extLst>
                </a:gridCol>
                <a:gridCol w="1194542">
                  <a:extLst>
                    <a:ext uri="{9D8B030D-6E8A-4147-A177-3AD203B41FA5}">
                      <a16:colId xmlns:a16="http://schemas.microsoft.com/office/drawing/2014/main" xmlns="" val="458313841"/>
                    </a:ext>
                  </a:extLst>
                </a:gridCol>
                <a:gridCol w="1194542">
                  <a:extLst>
                    <a:ext uri="{9D8B030D-6E8A-4147-A177-3AD203B41FA5}">
                      <a16:colId xmlns:a16="http://schemas.microsoft.com/office/drawing/2014/main" xmlns="" val="890148522"/>
                    </a:ext>
                  </a:extLst>
                </a:gridCol>
                <a:gridCol w="1194542">
                  <a:extLst>
                    <a:ext uri="{9D8B030D-6E8A-4147-A177-3AD203B41FA5}">
                      <a16:colId xmlns:a16="http://schemas.microsoft.com/office/drawing/2014/main" xmlns="" val="4108362977"/>
                    </a:ext>
                  </a:extLst>
                </a:gridCol>
                <a:gridCol w="1194542">
                  <a:extLst>
                    <a:ext uri="{9D8B030D-6E8A-4147-A177-3AD203B41FA5}">
                      <a16:colId xmlns:a16="http://schemas.microsoft.com/office/drawing/2014/main" xmlns="" val="307773737"/>
                    </a:ext>
                  </a:extLst>
                </a:gridCol>
                <a:gridCol w="1194542">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12573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0" name="Chart 9">
            <a:extLst>
              <a:ext uri="{FF2B5EF4-FFF2-40B4-BE49-F238E27FC236}">
                <a16:creationId xmlns:a16="http://schemas.microsoft.com/office/drawing/2014/main" xmlns="" id="{03877E81-FA42-404B-B908-628E34548377}"/>
              </a:ext>
            </a:extLst>
          </p:cNvPr>
          <p:cNvGraphicFramePr/>
          <p:nvPr>
            <p:extLst>
              <p:ext uri="{D42A27DB-BD31-4B8C-83A1-F6EECF244321}">
                <p14:modId xmlns:p14="http://schemas.microsoft.com/office/powerpoint/2010/main" val="315666028"/>
              </p:ext>
            </p:extLst>
          </p:nvPr>
        </p:nvGraphicFramePr>
        <p:xfrm>
          <a:off x="1733551" y="1781176"/>
          <a:ext cx="1144587" cy="2526224"/>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xmlns="" id="{201F16B2-D67F-4DB0-AE88-9FA1360A0AA7}"/>
              </a:ext>
            </a:extLst>
          </p:cNvPr>
          <p:cNvGrpSpPr/>
          <p:nvPr/>
        </p:nvGrpSpPr>
        <p:grpSpPr>
          <a:xfrm>
            <a:off x="3406166" y="4252950"/>
            <a:ext cx="3347827" cy="153888"/>
            <a:chOff x="3622380" y="4137025"/>
            <a:chExt cx="3347827" cy="153887"/>
          </a:xfrm>
        </p:grpSpPr>
        <p:sp>
          <p:nvSpPr>
            <p:cNvPr id="12" name="Rectangle 32">
              <a:extLst>
                <a:ext uri="{FF2B5EF4-FFF2-40B4-BE49-F238E27FC236}">
                  <a16:creationId xmlns:a16="http://schemas.microsoft.com/office/drawing/2014/main" xmlns="" id="{4742FF60-F8EB-4AE8-A1FE-1379E4DE5CCB}"/>
                </a:ext>
              </a:extLst>
            </p:cNvPr>
            <p:cNvSpPr>
              <a:spLocks noChangeArrowheads="1"/>
            </p:cNvSpPr>
            <p:nvPr/>
          </p:nvSpPr>
          <p:spPr bwMode="auto">
            <a:xfrm>
              <a:off x="3622380" y="4178300"/>
              <a:ext cx="69850" cy="69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latin typeface="Calibri"/>
              </a:endParaRPr>
            </a:p>
          </p:txBody>
        </p:sp>
        <p:sp>
          <p:nvSpPr>
            <p:cNvPr id="13" name="Rectangle 33">
              <a:extLst>
                <a:ext uri="{FF2B5EF4-FFF2-40B4-BE49-F238E27FC236}">
                  <a16:creationId xmlns:a16="http://schemas.microsoft.com/office/drawing/2014/main" xmlns="" id="{B3CC4B53-BFA1-4FA4-B624-5D8E663801AE}"/>
                </a:ext>
              </a:extLst>
            </p:cNvPr>
            <p:cNvSpPr>
              <a:spLocks noChangeArrowheads="1"/>
            </p:cNvSpPr>
            <p:nvPr/>
          </p:nvSpPr>
          <p:spPr bwMode="auto">
            <a:xfrm>
              <a:off x="3720805" y="4137025"/>
              <a:ext cx="509755"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Bottom 2</a:t>
              </a:r>
              <a:endParaRPr lang="nl-BE" altLang="nl-BE" dirty="0">
                <a:solidFill>
                  <a:srgbClr val="222223"/>
                </a:solidFill>
              </a:endParaRPr>
            </a:p>
          </p:txBody>
        </p:sp>
        <p:sp>
          <p:nvSpPr>
            <p:cNvPr id="16" name="Rectangle 36">
              <a:extLst>
                <a:ext uri="{FF2B5EF4-FFF2-40B4-BE49-F238E27FC236}">
                  <a16:creationId xmlns:a16="http://schemas.microsoft.com/office/drawing/2014/main" xmlns="" id="{0AC64911-4D92-4F2F-A61D-5F1C93BF20F1}"/>
                </a:ext>
              </a:extLst>
            </p:cNvPr>
            <p:cNvSpPr>
              <a:spLocks noChangeArrowheads="1"/>
            </p:cNvSpPr>
            <p:nvPr/>
          </p:nvSpPr>
          <p:spPr bwMode="auto">
            <a:xfrm>
              <a:off x="4419786" y="4178300"/>
              <a:ext cx="69850" cy="69850"/>
            </a:xfrm>
            <a:prstGeom prst="rect">
              <a:avLst/>
            </a:prstGeom>
            <a:solidFill>
              <a:srgbClr val="F1BE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latin typeface="Calibri"/>
              </a:endParaRPr>
            </a:p>
          </p:txBody>
        </p:sp>
        <p:sp>
          <p:nvSpPr>
            <p:cNvPr id="17" name="Rectangle 37">
              <a:extLst>
                <a:ext uri="{FF2B5EF4-FFF2-40B4-BE49-F238E27FC236}">
                  <a16:creationId xmlns:a16="http://schemas.microsoft.com/office/drawing/2014/main" xmlns="" id="{F9CBFAF9-ECA7-48F4-9AAB-EEEC6A66895E}"/>
                </a:ext>
              </a:extLst>
            </p:cNvPr>
            <p:cNvSpPr>
              <a:spLocks noChangeArrowheads="1"/>
            </p:cNvSpPr>
            <p:nvPr/>
          </p:nvSpPr>
          <p:spPr bwMode="auto">
            <a:xfrm>
              <a:off x="4519798" y="4137025"/>
              <a:ext cx="1862689"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Noch akkoord, noch niet akkoord</a:t>
              </a:r>
              <a:endParaRPr lang="nl-BE" altLang="nl-BE" dirty="0">
                <a:solidFill>
                  <a:srgbClr val="222223"/>
                </a:solidFill>
              </a:endParaRPr>
            </a:p>
          </p:txBody>
        </p:sp>
        <p:sp>
          <p:nvSpPr>
            <p:cNvPr id="20" name="Rectangle 40">
              <a:extLst>
                <a:ext uri="{FF2B5EF4-FFF2-40B4-BE49-F238E27FC236}">
                  <a16:creationId xmlns:a16="http://schemas.microsoft.com/office/drawing/2014/main" xmlns="" id="{B7894B5B-40BA-42AD-AC56-5AF346C01719}"/>
                </a:ext>
              </a:extLst>
            </p:cNvPr>
            <p:cNvSpPr>
              <a:spLocks noChangeArrowheads="1"/>
            </p:cNvSpPr>
            <p:nvPr/>
          </p:nvSpPr>
          <p:spPr bwMode="auto">
            <a:xfrm>
              <a:off x="6541609" y="4178300"/>
              <a:ext cx="71438" cy="69850"/>
            </a:xfrm>
            <a:prstGeom prst="rect">
              <a:avLst/>
            </a:prstGeom>
            <a:solidFill>
              <a:srgbClr val="0076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latin typeface="Calibri"/>
              </a:endParaRPr>
            </a:p>
          </p:txBody>
        </p:sp>
        <p:sp>
          <p:nvSpPr>
            <p:cNvPr id="21" name="Rectangle 41">
              <a:extLst>
                <a:ext uri="{FF2B5EF4-FFF2-40B4-BE49-F238E27FC236}">
                  <a16:creationId xmlns:a16="http://schemas.microsoft.com/office/drawing/2014/main" xmlns="" id="{C331606F-08B1-4001-A413-FC5798123F3E}"/>
                </a:ext>
              </a:extLst>
            </p:cNvPr>
            <p:cNvSpPr>
              <a:spLocks noChangeArrowheads="1"/>
            </p:cNvSpPr>
            <p:nvPr/>
          </p:nvSpPr>
          <p:spPr bwMode="auto">
            <a:xfrm>
              <a:off x="6644797" y="4137025"/>
              <a:ext cx="325410"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Top 2</a:t>
              </a:r>
              <a:endParaRPr lang="nl-BE" altLang="nl-BE" dirty="0">
                <a:solidFill>
                  <a:srgbClr val="222223"/>
                </a:solidFill>
              </a:endParaRPr>
            </a:p>
          </p:txBody>
        </p:sp>
      </p:grpSp>
      <p:graphicFrame>
        <p:nvGraphicFramePr>
          <p:cNvPr id="22" name="Table 21">
            <a:extLst>
              <a:ext uri="{FF2B5EF4-FFF2-40B4-BE49-F238E27FC236}">
                <a16:creationId xmlns:a16="http://schemas.microsoft.com/office/drawing/2014/main" xmlns="" id="{416A4D7E-BFFF-46B9-B41B-6443DF5B3541}"/>
              </a:ext>
            </a:extLst>
          </p:cNvPr>
          <p:cNvGraphicFramePr>
            <a:graphicFrameLocks noGrp="1"/>
          </p:cNvGraphicFramePr>
          <p:nvPr>
            <p:extLst/>
          </p:nvPr>
        </p:nvGraphicFramePr>
        <p:xfrm>
          <a:off x="126651" y="1839986"/>
          <a:ext cx="1570386" cy="2516982"/>
        </p:xfrm>
        <a:graphic>
          <a:graphicData uri="http://schemas.openxmlformats.org/drawingml/2006/table">
            <a:tbl>
              <a:tblPr>
                <a:tableStyleId>{5C22544A-7EE6-4342-B048-85BDC9FD1C3A}</a:tableStyleId>
              </a:tblPr>
              <a:tblGrid>
                <a:gridCol w="1570386">
                  <a:extLst>
                    <a:ext uri="{9D8B030D-6E8A-4147-A177-3AD203B41FA5}">
                      <a16:colId xmlns:a16="http://schemas.microsoft.com/office/drawing/2014/main" xmlns="" val="941888965"/>
                    </a:ext>
                  </a:extLst>
                </a:gridCol>
              </a:tblGrid>
              <a:tr h="607219">
                <a:tc>
                  <a:txBody>
                    <a:bodyPr/>
                    <a:lstStyle/>
                    <a:p>
                      <a:pPr algn="r" fontAlgn="b">
                        <a:lnSpc>
                          <a:spcPts val="900"/>
                        </a:lnSpc>
                      </a:pPr>
                      <a:r>
                        <a:rPr lang="nl-BE" sz="1100" b="0" i="0" u="none" strike="noStrike" dirty="0">
                          <a:solidFill>
                            <a:schemeClr val="tx1">
                              <a:lumMod val="75000"/>
                              <a:lumOff val="25000"/>
                            </a:schemeClr>
                          </a:solidFill>
                          <a:effectLst/>
                          <a:latin typeface="Calibri" panose="020F0502020204030204" pitchFamily="34" charset="0"/>
                        </a:rPr>
                        <a:t>Biggen lijden wanneer ze chirurgisch gecastreerd worden.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607219">
                <a:tc>
                  <a:txBody>
                    <a:bodyPr/>
                    <a:lstStyle/>
                    <a:p>
                      <a:pPr algn="r" fontAlgn="b">
                        <a:lnSpc>
                          <a:spcPts val="900"/>
                        </a:lnSpc>
                      </a:pPr>
                      <a:r>
                        <a:rPr lang="nl-BE" sz="1100" b="0" i="0" u="none" strike="noStrike" dirty="0">
                          <a:solidFill>
                            <a:schemeClr val="tx1">
                              <a:lumMod val="75000"/>
                              <a:lumOff val="25000"/>
                            </a:schemeClr>
                          </a:solidFill>
                          <a:effectLst/>
                          <a:latin typeface="Calibri" panose="020F0502020204030204" pitchFamily="34" charset="0"/>
                        </a:rPr>
                        <a:t>Biggen lijden wanneer ze chirurgisch gecastreerd worden.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5192541"/>
                  </a:ext>
                </a:extLst>
              </a:tr>
              <a:tr h="607219">
                <a:tc>
                  <a:txBody>
                    <a:bodyPr/>
                    <a:lstStyle/>
                    <a:p>
                      <a:pPr algn="r" fontAlgn="b">
                        <a:lnSpc>
                          <a:spcPts val="900"/>
                        </a:lnSpc>
                      </a:pPr>
                      <a:r>
                        <a:rPr lang="nl-BE" sz="1100" b="0" i="0" u="none" strike="noStrike" dirty="0">
                          <a:solidFill>
                            <a:schemeClr val="tx1">
                              <a:lumMod val="75000"/>
                              <a:lumOff val="25000"/>
                            </a:schemeClr>
                          </a:solidFill>
                          <a:effectLst/>
                          <a:latin typeface="Calibri" panose="020F0502020204030204" pitchFamily="34" charset="0"/>
                        </a:rPr>
                        <a:t>Ik vind dat chirurgisch castreren bij biggen moet stoppen.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607219">
                <a:tc>
                  <a:txBody>
                    <a:bodyPr/>
                    <a:lstStyle/>
                    <a:p>
                      <a:pPr marL="0" marR="0" lvl="0" indent="0" algn="r" defTabSz="924282" rtl="0" eaLnBrk="1" fontAlgn="b" latinLnBrk="0" hangingPunct="1">
                        <a:lnSpc>
                          <a:spcPts val="900"/>
                        </a:lnSpc>
                        <a:spcBef>
                          <a:spcPts val="0"/>
                        </a:spcBef>
                        <a:spcAft>
                          <a:spcPts val="0"/>
                        </a:spcAft>
                        <a:buClrTx/>
                        <a:buSzTx/>
                        <a:buFontTx/>
                        <a:buNone/>
                        <a:tabLst/>
                        <a:defRPr/>
                      </a:pPr>
                      <a:r>
                        <a:rPr lang="nl-BE" sz="1100" b="0" i="0" u="none" strike="noStrike" dirty="0">
                          <a:solidFill>
                            <a:schemeClr val="tx1">
                              <a:lumMod val="75000"/>
                              <a:lumOff val="25000"/>
                            </a:schemeClr>
                          </a:solidFill>
                          <a:effectLst/>
                          <a:latin typeface="Calibri" panose="020F0502020204030204" pitchFamily="34" charset="0"/>
                        </a:rPr>
                        <a:t>Ik wens geen vlees te eten dat afkomstig is van varkens die chirurgisch gecastreerd worden (zonder enige vorm van verdoving).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bl>
          </a:graphicData>
        </a:graphic>
      </p:graphicFrame>
      <p:cxnSp>
        <p:nvCxnSpPr>
          <p:cNvPr id="23" name="Straight Connector 22">
            <a:extLst>
              <a:ext uri="{FF2B5EF4-FFF2-40B4-BE49-F238E27FC236}">
                <a16:creationId xmlns:a16="http://schemas.microsoft.com/office/drawing/2014/main" xmlns="" id="{7DF8AF10-7AE0-493D-93AB-3985C557D901}"/>
              </a:ext>
            </a:extLst>
          </p:cNvPr>
          <p:cNvCxnSpPr/>
          <p:nvPr/>
        </p:nvCxnSpPr>
        <p:spPr>
          <a:xfrm>
            <a:off x="2902061" y="1371868"/>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3" name="Group 2">
            <a:extLst>
              <a:ext uri="{FF2B5EF4-FFF2-40B4-BE49-F238E27FC236}">
                <a16:creationId xmlns:a16="http://schemas.microsoft.com/office/drawing/2014/main" xmlns="" id="{B75C4BFC-7243-4139-B23D-B5CEC547EC25}"/>
              </a:ext>
            </a:extLst>
          </p:cNvPr>
          <p:cNvGrpSpPr/>
          <p:nvPr/>
        </p:nvGrpSpPr>
        <p:grpSpPr>
          <a:xfrm>
            <a:off x="1773200" y="1967722"/>
            <a:ext cx="1041367" cy="2148729"/>
            <a:chOff x="2364266" y="2623629"/>
            <a:chExt cx="1388489" cy="2864972"/>
          </a:xfrm>
        </p:grpSpPr>
        <p:sp>
          <p:nvSpPr>
            <p:cNvPr id="75" name="Freeform: Shape 74">
              <a:extLst>
                <a:ext uri="{FF2B5EF4-FFF2-40B4-BE49-F238E27FC236}">
                  <a16:creationId xmlns:a16="http://schemas.microsoft.com/office/drawing/2014/main" xmlns="" id="{B6EDBD55-EE77-45D3-9FB2-B26F145CD892}"/>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56" name="Freeform: Shape 55">
              <a:extLst>
                <a:ext uri="{FF2B5EF4-FFF2-40B4-BE49-F238E27FC236}">
                  <a16:creationId xmlns:a16="http://schemas.microsoft.com/office/drawing/2014/main" xmlns="" id="{402D09BF-6124-4066-BD96-FD430B12ECBB}"/>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57" name="Freeform: Shape 56">
              <a:extLst>
                <a:ext uri="{FF2B5EF4-FFF2-40B4-BE49-F238E27FC236}">
                  <a16:creationId xmlns:a16="http://schemas.microsoft.com/office/drawing/2014/main" xmlns="" id="{38B6720A-D4B4-4A30-84AA-36CB2E93DEE8}"/>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58" name="Freeform: Shape 57">
              <a:extLst>
                <a:ext uri="{FF2B5EF4-FFF2-40B4-BE49-F238E27FC236}">
                  <a16:creationId xmlns:a16="http://schemas.microsoft.com/office/drawing/2014/main" xmlns="" id="{8D98A080-34E2-42E0-BFAA-AF84F364F570}"/>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60" name="Chart 59">
            <a:extLst>
              <a:ext uri="{FF2B5EF4-FFF2-40B4-BE49-F238E27FC236}">
                <a16:creationId xmlns:a16="http://schemas.microsoft.com/office/drawing/2014/main" xmlns="" id="{DE4CDDD2-F4A6-4AD0-9A40-F35F04C1C502}"/>
              </a:ext>
            </a:extLst>
          </p:cNvPr>
          <p:cNvGraphicFramePr/>
          <p:nvPr>
            <p:extLst>
              <p:ext uri="{D42A27DB-BD31-4B8C-83A1-F6EECF244321}">
                <p14:modId xmlns:p14="http://schemas.microsoft.com/office/powerpoint/2010/main" val="2538310513"/>
              </p:ext>
            </p:extLst>
          </p:nvPr>
        </p:nvGraphicFramePr>
        <p:xfrm>
          <a:off x="2932555" y="1781176"/>
          <a:ext cx="1144587" cy="2526224"/>
        </p:xfrm>
        <a:graphic>
          <a:graphicData uri="http://schemas.openxmlformats.org/drawingml/2006/chart">
            <c:chart xmlns:c="http://schemas.openxmlformats.org/drawingml/2006/chart" xmlns:r="http://schemas.openxmlformats.org/officeDocument/2006/relationships" r:id="rId3"/>
          </a:graphicData>
        </a:graphic>
      </p:graphicFrame>
      <p:grpSp>
        <p:nvGrpSpPr>
          <p:cNvPr id="61" name="Group 60">
            <a:extLst>
              <a:ext uri="{FF2B5EF4-FFF2-40B4-BE49-F238E27FC236}">
                <a16:creationId xmlns:a16="http://schemas.microsoft.com/office/drawing/2014/main" xmlns="" id="{EACE43DD-F498-42A3-AE57-AE495251D8E5}"/>
              </a:ext>
            </a:extLst>
          </p:cNvPr>
          <p:cNvGrpSpPr/>
          <p:nvPr/>
        </p:nvGrpSpPr>
        <p:grpSpPr>
          <a:xfrm>
            <a:off x="2972204" y="1967722"/>
            <a:ext cx="1041367" cy="2148729"/>
            <a:chOff x="2364266" y="2623629"/>
            <a:chExt cx="1388489" cy="2864972"/>
          </a:xfrm>
        </p:grpSpPr>
        <p:sp>
          <p:nvSpPr>
            <p:cNvPr id="62" name="Freeform: Shape 61">
              <a:extLst>
                <a:ext uri="{FF2B5EF4-FFF2-40B4-BE49-F238E27FC236}">
                  <a16:creationId xmlns:a16="http://schemas.microsoft.com/office/drawing/2014/main" xmlns="" id="{5E60F95E-3B34-4E59-9B21-16D69CD668CF}"/>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63" name="Freeform: Shape 62">
              <a:extLst>
                <a:ext uri="{FF2B5EF4-FFF2-40B4-BE49-F238E27FC236}">
                  <a16:creationId xmlns:a16="http://schemas.microsoft.com/office/drawing/2014/main" xmlns="" id="{DA2A58BE-CDCA-4149-A76B-162918D03909}"/>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64" name="Freeform: Shape 63">
              <a:extLst>
                <a:ext uri="{FF2B5EF4-FFF2-40B4-BE49-F238E27FC236}">
                  <a16:creationId xmlns:a16="http://schemas.microsoft.com/office/drawing/2014/main" xmlns="" id="{F990FBBF-0533-40E9-B384-EBD069608345}"/>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65" name="Freeform: Shape 64">
              <a:extLst>
                <a:ext uri="{FF2B5EF4-FFF2-40B4-BE49-F238E27FC236}">
                  <a16:creationId xmlns:a16="http://schemas.microsoft.com/office/drawing/2014/main" xmlns="" id="{762213A2-5DB6-4140-8C3D-E38B1DAFE5A9}"/>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66" name="Chart 65">
            <a:extLst>
              <a:ext uri="{FF2B5EF4-FFF2-40B4-BE49-F238E27FC236}">
                <a16:creationId xmlns:a16="http://schemas.microsoft.com/office/drawing/2014/main" xmlns="" id="{B71F6470-7AFD-4011-A14E-EEEF2717D6ED}"/>
              </a:ext>
            </a:extLst>
          </p:cNvPr>
          <p:cNvGraphicFramePr/>
          <p:nvPr>
            <p:extLst>
              <p:ext uri="{D42A27DB-BD31-4B8C-83A1-F6EECF244321}">
                <p14:modId xmlns:p14="http://schemas.microsoft.com/office/powerpoint/2010/main" val="4018462050"/>
              </p:ext>
            </p:extLst>
          </p:nvPr>
        </p:nvGraphicFramePr>
        <p:xfrm>
          <a:off x="4128876" y="1781176"/>
          <a:ext cx="1144587" cy="2526224"/>
        </p:xfrm>
        <a:graphic>
          <a:graphicData uri="http://schemas.openxmlformats.org/drawingml/2006/chart">
            <c:chart xmlns:c="http://schemas.openxmlformats.org/drawingml/2006/chart" xmlns:r="http://schemas.openxmlformats.org/officeDocument/2006/relationships" r:id="rId4"/>
          </a:graphicData>
        </a:graphic>
      </p:graphicFrame>
      <p:grpSp>
        <p:nvGrpSpPr>
          <p:cNvPr id="67" name="Group 66">
            <a:extLst>
              <a:ext uri="{FF2B5EF4-FFF2-40B4-BE49-F238E27FC236}">
                <a16:creationId xmlns:a16="http://schemas.microsoft.com/office/drawing/2014/main" xmlns="" id="{F70D1624-4EEB-430C-9C95-895FA8C79BA1}"/>
              </a:ext>
            </a:extLst>
          </p:cNvPr>
          <p:cNvGrpSpPr/>
          <p:nvPr/>
        </p:nvGrpSpPr>
        <p:grpSpPr>
          <a:xfrm>
            <a:off x="4168525" y="1967722"/>
            <a:ext cx="1041367" cy="2148729"/>
            <a:chOff x="2364266" y="2623629"/>
            <a:chExt cx="1388489" cy="2864972"/>
          </a:xfrm>
        </p:grpSpPr>
        <p:sp>
          <p:nvSpPr>
            <p:cNvPr id="68" name="Freeform: Shape 67">
              <a:extLst>
                <a:ext uri="{FF2B5EF4-FFF2-40B4-BE49-F238E27FC236}">
                  <a16:creationId xmlns:a16="http://schemas.microsoft.com/office/drawing/2014/main" xmlns="" id="{E9D9A55E-72EF-40B9-9064-9EA7725183AC}"/>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69" name="Freeform: Shape 68">
              <a:extLst>
                <a:ext uri="{FF2B5EF4-FFF2-40B4-BE49-F238E27FC236}">
                  <a16:creationId xmlns:a16="http://schemas.microsoft.com/office/drawing/2014/main" xmlns="" id="{08CBFB70-E609-4555-84CE-9248B3CAFB2E}"/>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70" name="Freeform: Shape 69">
              <a:extLst>
                <a:ext uri="{FF2B5EF4-FFF2-40B4-BE49-F238E27FC236}">
                  <a16:creationId xmlns:a16="http://schemas.microsoft.com/office/drawing/2014/main" xmlns="" id="{FB40B2FA-73C4-4BC2-9DCB-3C9DD24F3D2C}"/>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71" name="Freeform: Shape 70">
              <a:extLst>
                <a:ext uri="{FF2B5EF4-FFF2-40B4-BE49-F238E27FC236}">
                  <a16:creationId xmlns:a16="http://schemas.microsoft.com/office/drawing/2014/main" xmlns="" id="{8707B1C7-0195-442B-B272-F7EDC020FDD5}"/>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72" name="Chart 71">
            <a:extLst>
              <a:ext uri="{FF2B5EF4-FFF2-40B4-BE49-F238E27FC236}">
                <a16:creationId xmlns:a16="http://schemas.microsoft.com/office/drawing/2014/main" xmlns="" id="{C9C5AD10-ACDD-489E-8179-96DE95E8CFF8}"/>
              </a:ext>
            </a:extLst>
          </p:cNvPr>
          <p:cNvGraphicFramePr/>
          <p:nvPr>
            <p:extLst>
              <p:ext uri="{D42A27DB-BD31-4B8C-83A1-F6EECF244321}">
                <p14:modId xmlns:p14="http://schemas.microsoft.com/office/powerpoint/2010/main" val="3812465645"/>
              </p:ext>
            </p:extLst>
          </p:nvPr>
        </p:nvGraphicFramePr>
        <p:xfrm>
          <a:off x="5318678" y="1781176"/>
          <a:ext cx="1144587" cy="2526224"/>
        </p:xfrm>
        <a:graphic>
          <a:graphicData uri="http://schemas.openxmlformats.org/drawingml/2006/chart">
            <c:chart xmlns:c="http://schemas.openxmlformats.org/drawingml/2006/chart" xmlns:r="http://schemas.openxmlformats.org/officeDocument/2006/relationships" r:id="rId5"/>
          </a:graphicData>
        </a:graphic>
      </p:graphicFrame>
      <p:grpSp>
        <p:nvGrpSpPr>
          <p:cNvPr id="73" name="Group 72">
            <a:extLst>
              <a:ext uri="{FF2B5EF4-FFF2-40B4-BE49-F238E27FC236}">
                <a16:creationId xmlns:a16="http://schemas.microsoft.com/office/drawing/2014/main" xmlns="" id="{E4E2B6EA-B097-4E91-A982-8AB0B1D34029}"/>
              </a:ext>
            </a:extLst>
          </p:cNvPr>
          <p:cNvGrpSpPr/>
          <p:nvPr/>
        </p:nvGrpSpPr>
        <p:grpSpPr>
          <a:xfrm>
            <a:off x="5358327" y="1967722"/>
            <a:ext cx="1041367" cy="2148729"/>
            <a:chOff x="2364266" y="2623629"/>
            <a:chExt cx="1388489" cy="2864972"/>
          </a:xfrm>
        </p:grpSpPr>
        <p:sp>
          <p:nvSpPr>
            <p:cNvPr id="74" name="Freeform: Shape 73">
              <a:extLst>
                <a:ext uri="{FF2B5EF4-FFF2-40B4-BE49-F238E27FC236}">
                  <a16:creationId xmlns:a16="http://schemas.microsoft.com/office/drawing/2014/main" xmlns="" id="{AC1648D6-4BCB-4134-8A2A-4C10A06B7FFC}"/>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01" name="Freeform: Shape 100">
              <a:extLst>
                <a:ext uri="{FF2B5EF4-FFF2-40B4-BE49-F238E27FC236}">
                  <a16:creationId xmlns:a16="http://schemas.microsoft.com/office/drawing/2014/main" xmlns="" id="{4C79938F-6AA3-44A7-9047-DCC88D3E0913}"/>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02" name="Freeform: Shape 101">
              <a:extLst>
                <a:ext uri="{FF2B5EF4-FFF2-40B4-BE49-F238E27FC236}">
                  <a16:creationId xmlns:a16="http://schemas.microsoft.com/office/drawing/2014/main" xmlns="" id="{FE542DFA-9402-4F3C-A501-3031BBC45985}"/>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05" name="Freeform: Shape 104">
              <a:extLst>
                <a:ext uri="{FF2B5EF4-FFF2-40B4-BE49-F238E27FC236}">
                  <a16:creationId xmlns:a16="http://schemas.microsoft.com/office/drawing/2014/main" xmlns="" id="{8C2DFD5D-EFD2-4003-B203-9B7B2255FE97}"/>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106" name="Chart 105">
            <a:extLst>
              <a:ext uri="{FF2B5EF4-FFF2-40B4-BE49-F238E27FC236}">
                <a16:creationId xmlns:a16="http://schemas.microsoft.com/office/drawing/2014/main" xmlns="" id="{F4CFD9FA-F753-4A20-B088-CB3610EDD93B}"/>
              </a:ext>
            </a:extLst>
          </p:cNvPr>
          <p:cNvGraphicFramePr/>
          <p:nvPr>
            <p:extLst>
              <p:ext uri="{D42A27DB-BD31-4B8C-83A1-F6EECF244321}">
                <p14:modId xmlns:p14="http://schemas.microsoft.com/office/powerpoint/2010/main" val="3780869968"/>
              </p:ext>
            </p:extLst>
          </p:nvPr>
        </p:nvGraphicFramePr>
        <p:xfrm>
          <a:off x="6535571" y="1781176"/>
          <a:ext cx="1144587" cy="2526224"/>
        </p:xfrm>
        <a:graphic>
          <a:graphicData uri="http://schemas.openxmlformats.org/drawingml/2006/chart">
            <c:chart xmlns:c="http://schemas.openxmlformats.org/drawingml/2006/chart" xmlns:r="http://schemas.openxmlformats.org/officeDocument/2006/relationships" r:id="rId6"/>
          </a:graphicData>
        </a:graphic>
      </p:graphicFrame>
      <p:grpSp>
        <p:nvGrpSpPr>
          <p:cNvPr id="108" name="Group 107">
            <a:extLst>
              <a:ext uri="{FF2B5EF4-FFF2-40B4-BE49-F238E27FC236}">
                <a16:creationId xmlns:a16="http://schemas.microsoft.com/office/drawing/2014/main" xmlns="" id="{FCC0CD3C-D638-432E-8FDC-A4225C60B1FD}"/>
              </a:ext>
            </a:extLst>
          </p:cNvPr>
          <p:cNvGrpSpPr/>
          <p:nvPr/>
        </p:nvGrpSpPr>
        <p:grpSpPr>
          <a:xfrm>
            <a:off x="6575220" y="1967722"/>
            <a:ext cx="1041367" cy="2148729"/>
            <a:chOff x="2364266" y="2623629"/>
            <a:chExt cx="1388489" cy="2864972"/>
          </a:xfrm>
        </p:grpSpPr>
        <p:sp>
          <p:nvSpPr>
            <p:cNvPr id="110" name="Freeform: Shape 109">
              <a:extLst>
                <a:ext uri="{FF2B5EF4-FFF2-40B4-BE49-F238E27FC236}">
                  <a16:creationId xmlns:a16="http://schemas.microsoft.com/office/drawing/2014/main" xmlns="" id="{9D3A9870-9EDB-4139-9B93-92F62E90E5AE}"/>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13" name="Freeform: Shape 112">
              <a:extLst>
                <a:ext uri="{FF2B5EF4-FFF2-40B4-BE49-F238E27FC236}">
                  <a16:creationId xmlns:a16="http://schemas.microsoft.com/office/drawing/2014/main" xmlns="" id="{E8F7DB05-28EF-47B7-8FE5-FFBB4CA703C8}"/>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14" name="Freeform: Shape 113">
              <a:extLst>
                <a:ext uri="{FF2B5EF4-FFF2-40B4-BE49-F238E27FC236}">
                  <a16:creationId xmlns:a16="http://schemas.microsoft.com/office/drawing/2014/main" xmlns="" id="{84BEA20B-E16D-4519-B7C3-2C4B4D3AC884}"/>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15" name="Freeform: Shape 114">
              <a:extLst>
                <a:ext uri="{FF2B5EF4-FFF2-40B4-BE49-F238E27FC236}">
                  <a16:creationId xmlns:a16="http://schemas.microsoft.com/office/drawing/2014/main" xmlns="" id="{B2EE4711-897E-45E0-80A6-20A86746986F}"/>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116" name="Chart 115">
            <a:extLst>
              <a:ext uri="{FF2B5EF4-FFF2-40B4-BE49-F238E27FC236}">
                <a16:creationId xmlns:a16="http://schemas.microsoft.com/office/drawing/2014/main" xmlns="" id="{EE27D4A1-7B2C-40DE-81CB-6A4CEBE43BEC}"/>
              </a:ext>
            </a:extLst>
          </p:cNvPr>
          <p:cNvGraphicFramePr/>
          <p:nvPr>
            <p:extLst>
              <p:ext uri="{D42A27DB-BD31-4B8C-83A1-F6EECF244321}">
                <p14:modId xmlns:p14="http://schemas.microsoft.com/office/powerpoint/2010/main" val="665060299"/>
              </p:ext>
            </p:extLst>
          </p:nvPr>
        </p:nvGraphicFramePr>
        <p:xfrm>
          <a:off x="7723888" y="1781176"/>
          <a:ext cx="1144587" cy="2526224"/>
        </p:xfrm>
        <a:graphic>
          <a:graphicData uri="http://schemas.openxmlformats.org/drawingml/2006/chart">
            <c:chart xmlns:c="http://schemas.openxmlformats.org/drawingml/2006/chart" xmlns:r="http://schemas.openxmlformats.org/officeDocument/2006/relationships" r:id="rId7"/>
          </a:graphicData>
        </a:graphic>
      </p:graphicFrame>
      <p:grpSp>
        <p:nvGrpSpPr>
          <p:cNvPr id="117" name="Group 116">
            <a:extLst>
              <a:ext uri="{FF2B5EF4-FFF2-40B4-BE49-F238E27FC236}">
                <a16:creationId xmlns:a16="http://schemas.microsoft.com/office/drawing/2014/main" xmlns="" id="{797FEEB2-B452-4D63-9597-DE6B7B7E23E0}"/>
              </a:ext>
            </a:extLst>
          </p:cNvPr>
          <p:cNvGrpSpPr/>
          <p:nvPr/>
        </p:nvGrpSpPr>
        <p:grpSpPr>
          <a:xfrm>
            <a:off x="7763537" y="1967722"/>
            <a:ext cx="1041367" cy="2148729"/>
            <a:chOff x="2364266" y="2623629"/>
            <a:chExt cx="1388489" cy="2864972"/>
          </a:xfrm>
        </p:grpSpPr>
        <p:sp>
          <p:nvSpPr>
            <p:cNvPr id="118" name="Freeform: Shape 117">
              <a:extLst>
                <a:ext uri="{FF2B5EF4-FFF2-40B4-BE49-F238E27FC236}">
                  <a16:creationId xmlns:a16="http://schemas.microsoft.com/office/drawing/2014/main" xmlns="" id="{2DC1B7A3-B88D-40B3-BB0B-E1E03F99FEC8}"/>
                </a:ext>
              </a:extLst>
            </p:cNvPr>
            <p:cNvSpPr/>
            <p:nvPr/>
          </p:nvSpPr>
          <p:spPr>
            <a:xfrm>
              <a:off x="2364266" y="2623629"/>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19" name="Freeform: Shape 118">
              <a:extLst>
                <a:ext uri="{FF2B5EF4-FFF2-40B4-BE49-F238E27FC236}">
                  <a16:creationId xmlns:a16="http://schemas.microsoft.com/office/drawing/2014/main" xmlns="" id="{BDEB6202-EF58-4454-9899-7ECB7BC31BF3}"/>
                </a:ext>
              </a:extLst>
            </p:cNvPr>
            <p:cNvSpPr/>
            <p:nvPr/>
          </p:nvSpPr>
          <p:spPr>
            <a:xfrm>
              <a:off x="2364266" y="3431607"/>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20" name="Freeform: Shape 119">
              <a:extLst>
                <a:ext uri="{FF2B5EF4-FFF2-40B4-BE49-F238E27FC236}">
                  <a16:creationId xmlns:a16="http://schemas.microsoft.com/office/drawing/2014/main" xmlns="" id="{FFAE309B-1193-4C62-B07B-51EF3674107C}"/>
                </a:ext>
              </a:extLst>
            </p:cNvPr>
            <p:cNvSpPr/>
            <p:nvPr/>
          </p:nvSpPr>
          <p:spPr>
            <a:xfrm>
              <a:off x="2364266" y="4239585"/>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121" name="Freeform: Shape 120">
              <a:extLst>
                <a:ext uri="{FF2B5EF4-FFF2-40B4-BE49-F238E27FC236}">
                  <a16:creationId xmlns:a16="http://schemas.microsoft.com/office/drawing/2014/main" xmlns="" id="{C1AA7284-078A-4B33-9288-00692F638AAF}"/>
                </a:ext>
              </a:extLst>
            </p:cNvPr>
            <p:cNvSpPr/>
            <p:nvPr/>
          </p:nvSpPr>
          <p:spPr>
            <a:xfrm>
              <a:off x="2364266" y="5047562"/>
              <a:ext cx="1388489" cy="441039"/>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grpSp>
      <p:graphicFrame>
        <p:nvGraphicFramePr>
          <p:cNvPr id="2" name="Table 1">
            <a:extLst>
              <a:ext uri="{FF2B5EF4-FFF2-40B4-BE49-F238E27FC236}">
                <a16:creationId xmlns:a16="http://schemas.microsoft.com/office/drawing/2014/main" xmlns="" id="{5DF86908-8576-446A-BAE6-BFBBFFBB77F0}"/>
              </a:ext>
            </a:extLst>
          </p:cNvPr>
          <p:cNvGraphicFramePr>
            <a:graphicFrameLocks noGrp="1"/>
          </p:cNvGraphicFramePr>
          <p:nvPr>
            <p:extLst/>
          </p:nvPr>
        </p:nvGraphicFramePr>
        <p:xfrm>
          <a:off x="1697034" y="1824172"/>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gridCol w="1194542">
                  <a:extLst>
                    <a:ext uri="{9D8B030D-6E8A-4147-A177-3AD203B41FA5}">
                      <a16:colId xmlns:a16="http://schemas.microsoft.com/office/drawing/2014/main" xmlns="" val="821155186"/>
                    </a:ext>
                  </a:extLst>
                </a:gridCol>
                <a:gridCol w="1194542">
                  <a:extLst>
                    <a:ext uri="{9D8B030D-6E8A-4147-A177-3AD203B41FA5}">
                      <a16:colId xmlns:a16="http://schemas.microsoft.com/office/drawing/2014/main" xmlns="" val="1523988125"/>
                    </a:ext>
                  </a:extLst>
                </a:gridCol>
                <a:gridCol w="1194542">
                  <a:extLst>
                    <a:ext uri="{9D8B030D-6E8A-4147-A177-3AD203B41FA5}">
                      <a16:colId xmlns:a16="http://schemas.microsoft.com/office/drawing/2014/main" xmlns=""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graphicFrame>
        <p:nvGraphicFramePr>
          <p:cNvPr id="99" name="Table 98">
            <a:extLst>
              <a:ext uri="{FF2B5EF4-FFF2-40B4-BE49-F238E27FC236}">
                <a16:creationId xmlns:a16="http://schemas.microsoft.com/office/drawing/2014/main" xmlns="" id="{70FC0571-FE7D-42C9-A503-D1A1F733B066}"/>
              </a:ext>
            </a:extLst>
          </p:cNvPr>
          <p:cNvGraphicFramePr>
            <a:graphicFrameLocks noGrp="1"/>
          </p:cNvGraphicFramePr>
          <p:nvPr>
            <p:extLst/>
          </p:nvPr>
        </p:nvGraphicFramePr>
        <p:xfrm>
          <a:off x="1697034" y="2427525"/>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gridCol w="1194542">
                  <a:extLst>
                    <a:ext uri="{9D8B030D-6E8A-4147-A177-3AD203B41FA5}">
                      <a16:colId xmlns:a16="http://schemas.microsoft.com/office/drawing/2014/main" xmlns="" val="821155186"/>
                    </a:ext>
                  </a:extLst>
                </a:gridCol>
                <a:gridCol w="1194542">
                  <a:extLst>
                    <a:ext uri="{9D8B030D-6E8A-4147-A177-3AD203B41FA5}">
                      <a16:colId xmlns:a16="http://schemas.microsoft.com/office/drawing/2014/main" xmlns="" val="1523988125"/>
                    </a:ext>
                  </a:extLst>
                </a:gridCol>
                <a:gridCol w="1194542">
                  <a:extLst>
                    <a:ext uri="{9D8B030D-6E8A-4147-A177-3AD203B41FA5}">
                      <a16:colId xmlns:a16="http://schemas.microsoft.com/office/drawing/2014/main" xmlns=""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(n=671)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(n=373)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(n=215)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graphicFrame>
        <p:nvGraphicFramePr>
          <p:cNvPr id="100" name="Table 99">
            <a:extLst>
              <a:ext uri="{FF2B5EF4-FFF2-40B4-BE49-F238E27FC236}">
                <a16:creationId xmlns:a16="http://schemas.microsoft.com/office/drawing/2014/main" xmlns="" id="{710693FD-F759-4ADE-BEBC-483A659C184B}"/>
              </a:ext>
            </a:extLst>
          </p:cNvPr>
          <p:cNvGraphicFramePr>
            <a:graphicFrameLocks noGrp="1"/>
          </p:cNvGraphicFramePr>
          <p:nvPr>
            <p:extLst/>
          </p:nvPr>
        </p:nvGraphicFramePr>
        <p:xfrm>
          <a:off x="1697034" y="3030878"/>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gridCol w="1194542">
                  <a:extLst>
                    <a:ext uri="{9D8B030D-6E8A-4147-A177-3AD203B41FA5}">
                      <a16:colId xmlns:a16="http://schemas.microsoft.com/office/drawing/2014/main" xmlns="" val="821155186"/>
                    </a:ext>
                  </a:extLst>
                </a:gridCol>
                <a:gridCol w="1194542">
                  <a:extLst>
                    <a:ext uri="{9D8B030D-6E8A-4147-A177-3AD203B41FA5}">
                      <a16:colId xmlns:a16="http://schemas.microsoft.com/office/drawing/2014/main" xmlns="" val="1523988125"/>
                    </a:ext>
                  </a:extLst>
                </a:gridCol>
                <a:gridCol w="1194542">
                  <a:extLst>
                    <a:ext uri="{9D8B030D-6E8A-4147-A177-3AD203B41FA5}">
                      <a16:colId xmlns:a16="http://schemas.microsoft.com/office/drawing/2014/main" xmlns=""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graphicFrame>
        <p:nvGraphicFramePr>
          <p:cNvPr id="55" name="Table 54">
            <a:extLst>
              <a:ext uri="{FF2B5EF4-FFF2-40B4-BE49-F238E27FC236}">
                <a16:creationId xmlns:a16="http://schemas.microsoft.com/office/drawing/2014/main" xmlns="" id="{1D2549B5-149B-488C-8509-1E38B27E4035}"/>
              </a:ext>
            </a:extLst>
          </p:cNvPr>
          <p:cNvGraphicFramePr>
            <a:graphicFrameLocks noGrp="1"/>
          </p:cNvGraphicFramePr>
          <p:nvPr>
            <p:extLst/>
          </p:nvPr>
        </p:nvGraphicFramePr>
        <p:xfrm>
          <a:off x="1697034" y="3634231"/>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gridCol w="1194542">
                  <a:extLst>
                    <a:ext uri="{9D8B030D-6E8A-4147-A177-3AD203B41FA5}">
                      <a16:colId xmlns:a16="http://schemas.microsoft.com/office/drawing/2014/main" xmlns="" val="821155186"/>
                    </a:ext>
                  </a:extLst>
                </a:gridCol>
                <a:gridCol w="1194542">
                  <a:extLst>
                    <a:ext uri="{9D8B030D-6E8A-4147-A177-3AD203B41FA5}">
                      <a16:colId xmlns:a16="http://schemas.microsoft.com/office/drawing/2014/main" xmlns="" val="1523988125"/>
                    </a:ext>
                  </a:extLst>
                </a:gridCol>
                <a:gridCol w="1194542">
                  <a:extLst>
                    <a:ext uri="{9D8B030D-6E8A-4147-A177-3AD203B41FA5}">
                      <a16:colId xmlns:a16="http://schemas.microsoft.com/office/drawing/2014/main" xmlns=""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cxnSp>
        <p:nvCxnSpPr>
          <p:cNvPr id="122" name="Straight Connector 121">
            <a:extLst>
              <a:ext uri="{FF2B5EF4-FFF2-40B4-BE49-F238E27FC236}">
                <a16:creationId xmlns:a16="http://schemas.microsoft.com/office/drawing/2014/main" xmlns="" id="{F55F4710-3320-4AB8-86F5-913009EB7367}"/>
              </a:ext>
            </a:extLst>
          </p:cNvPr>
          <p:cNvCxnSpPr/>
          <p:nvPr/>
        </p:nvCxnSpPr>
        <p:spPr>
          <a:xfrm>
            <a:off x="0" y="2363282"/>
            <a:ext cx="9201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Lst>
        </p:spPr>
      </p:cxnSp>
      <p:sp>
        <p:nvSpPr>
          <p:cNvPr id="59" name="Freeform 63">
            <a:extLst>
              <a:ext uri="{FF2B5EF4-FFF2-40B4-BE49-F238E27FC236}">
                <a16:creationId xmlns:a16="http://schemas.microsoft.com/office/drawing/2014/main" xmlns="" id="{FF87C584-F0E4-40EB-8B53-6AB36AF984ED}"/>
              </a:ext>
            </a:extLst>
          </p:cNvPr>
          <p:cNvSpPr>
            <a:spLocks noEditPoints="1"/>
          </p:cNvSpPr>
          <p:nvPr/>
        </p:nvSpPr>
        <p:spPr bwMode="auto">
          <a:xfrm>
            <a:off x="281223" y="2885789"/>
            <a:ext cx="144000" cy="144000"/>
          </a:xfrm>
          <a:custGeom>
            <a:avLst/>
            <a:gdLst/>
            <a:ahLst/>
            <a:cxnLst>
              <a:cxn ang="0">
                <a:pos x="176" y="140"/>
              </a:cxn>
              <a:cxn ang="0">
                <a:pos x="159" y="157"/>
              </a:cxn>
              <a:cxn ang="0">
                <a:pos x="18" y="157"/>
              </a:cxn>
              <a:cxn ang="0">
                <a:pos x="0" y="140"/>
              </a:cxn>
              <a:cxn ang="0">
                <a:pos x="3" y="131"/>
              </a:cxn>
              <a:cxn ang="0">
                <a:pos x="74" y="9"/>
              </a:cxn>
              <a:cxn ang="0">
                <a:pos x="88" y="0"/>
              </a:cxn>
              <a:cxn ang="0">
                <a:pos x="103" y="9"/>
              </a:cxn>
              <a:cxn ang="0">
                <a:pos x="174" y="131"/>
              </a:cxn>
              <a:cxn ang="0">
                <a:pos x="176" y="140"/>
              </a:cxn>
              <a:cxn ang="0">
                <a:pos x="74" y="126"/>
              </a:cxn>
              <a:cxn ang="0">
                <a:pos x="89" y="140"/>
              </a:cxn>
              <a:cxn ang="0">
                <a:pos x="103" y="126"/>
              </a:cxn>
              <a:cxn ang="0">
                <a:pos x="89" y="111"/>
              </a:cxn>
              <a:cxn ang="0">
                <a:pos x="74" y="126"/>
              </a:cxn>
              <a:cxn ang="0">
                <a:pos x="76" y="98"/>
              </a:cxn>
              <a:cxn ang="0">
                <a:pos x="101" y="98"/>
              </a:cxn>
              <a:cxn ang="0">
                <a:pos x="101" y="40"/>
              </a:cxn>
              <a:cxn ang="0">
                <a:pos x="76" y="40"/>
              </a:cxn>
              <a:cxn ang="0">
                <a:pos x="76" y="98"/>
              </a:cxn>
            </a:cxnLst>
            <a:rect l="0" t="0" r="r" b="b"/>
            <a:pathLst>
              <a:path w="176" h="157">
                <a:moveTo>
                  <a:pt x="176" y="140"/>
                </a:moveTo>
                <a:cubicBezTo>
                  <a:pt x="176" y="150"/>
                  <a:pt x="168" y="157"/>
                  <a:pt x="159" y="157"/>
                </a:cubicBezTo>
                <a:cubicBezTo>
                  <a:pt x="18" y="157"/>
                  <a:pt x="18" y="157"/>
                  <a:pt x="18" y="157"/>
                </a:cubicBezTo>
                <a:cubicBezTo>
                  <a:pt x="8" y="157"/>
                  <a:pt x="0" y="149"/>
                  <a:pt x="0" y="140"/>
                </a:cubicBezTo>
                <a:cubicBezTo>
                  <a:pt x="0" y="137"/>
                  <a:pt x="1" y="134"/>
                  <a:pt x="3" y="131"/>
                </a:cubicBezTo>
                <a:cubicBezTo>
                  <a:pt x="74" y="9"/>
                  <a:pt x="74" y="9"/>
                  <a:pt x="74" y="9"/>
                </a:cubicBezTo>
                <a:cubicBezTo>
                  <a:pt x="76" y="4"/>
                  <a:pt x="82" y="0"/>
                  <a:pt x="88" y="0"/>
                </a:cubicBezTo>
                <a:cubicBezTo>
                  <a:pt x="95" y="0"/>
                  <a:pt x="100" y="4"/>
                  <a:pt x="103" y="9"/>
                </a:cubicBezTo>
                <a:cubicBezTo>
                  <a:pt x="174" y="131"/>
                  <a:pt x="174" y="131"/>
                  <a:pt x="174" y="131"/>
                </a:cubicBezTo>
                <a:cubicBezTo>
                  <a:pt x="176" y="134"/>
                  <a:pt x="176" y="137"/>
                  <a:pt x="176" y="140"/>
                </a:cubicBezTo>
                <a:close/>
                <a:moveTo>
                  <a:pt x="74" y="126"/>
                </a:moveTo>
                <a:cubicBezTo>
                  <a:pt x="74" y="134"/>
                  <a:pt x="80" y="140"/>
                  <a:pt x="89" y="140"/>
                </a:cubicBezTo>
                <a:cubicBezTo>
                  <a:pt x="97" y="140"/>
                  <a:pt x="103" y="134"/>
                  <a:pt x="103" y="126"/>
                </a:cubicBezTo>
                <a:cubicBezTo>
                  <a:pt x="103" y="118"/>
                  <a:pt x="97" y="111"/>
                  <a:pt x="89" y="111"/>
                </a:cubicBezTo>
                <a:cubicBezTo>
                  <a:pt x="80" y="111"/>
                  <a:pt x="74" y="118"/>
                  <a:pt x="74" y="126"/>
                </a:cubicBezTo>
                <a:close/>
                <a:moveTo>
                  <a:pt x="76" y="98"/>
                </a:moveTo>
                <a:cubicBezTo>
                  <a:pt x="101" y="98"/>
                  <a:pt x="101" y="98"/>
                  <a:pt x="101" y="98"/>
                </a:cubicBezTo>
                <a:cubicBezTo>
                  <a:pt x="101" y="40"/>
                  <a:pt x="101" y="40"/>
                  <a:pt x="101" y="40"/>
                </a:cubicBezTo>
                <a:cubicBezTo>
                  <a:pt x="76" y="40"/>
                  <a:pt x="76" y="40"/>
                  <a:pt x="76" y="40"/>
                </a:cubicBezTo>
                <a:lnTo>
                  <a:pt x="76" y="98"/>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TextBox 75">
            <a:extLst>
              <a:ext uri="{FF2B5EF4-FFF2-40B4-BE49-F238E27FC236}">
                <a16:creationId xmlns:a16="http://schemas.microsoft.com/office/drawing/2014/main" xmlns="" id="{CA4B05A2-645B-4696-90EB-A7C056169EC7}"/>
              </a:ext>
            </a:extLst>
          </p:cNvPr>
          <p:cNvSpPr txBox="1"/>
          <p:nvPr/>
        </p:nvSpPr>
        <p:spPr>
          <a:xfrm>
            <a:off x="464606" y="2900735"/>
            <a:ext cx="2734416" cy="107722"/>
          </a:xfrm>
          <a:prstGeom prst="rect">
            <a:avLst/>
          </a:prstGeom>
        </p:spPr>
        <p:txBody>
          <a:bodyPr vert="horz" wrap="square" lIns="0" tIns="0" rIns="0" bIns="0" rtlCol="0">
            <a:spAutoFit/>
          </a:bodyPr>
          <a:lstStyle/>
          <a:p>
            <a:pPr marL="4763"/>
            <a:r>
              <a:rPr lang="nl-BE" sz="700" dirty="0"/>
              <a:t>Resultaten gefilterd: specifiek voor kijkers van de beelden</a:t>
            </a:r>
          </a:p>
        </p:txBody>
      </p:sp>
      <p:sp>
        <p:nvSpPr>
          <p:cNvPr id="77" name="TextBox 76">
            <a:extLst>
              <a:ext uri="{FF2B5EF4-FFF2-40B4-BE49-F238E27FC236}">
                <a16:creationId xmlns:a16="http://schemas.microsoft.com/office/drawing/2014/main" xmlns="" id="{6EC3C64D-6961-4B6E-9CBD-48100E384D55}"/>
              </a:ext>
            </a:extLst>
          </p:cNvPr>
          <p:cNvSpPr txBox="1"/>
          <p:nvPr/>
        </p:nvSpPr>
        <p:spPr>
          <a:xfrm>
            <a:off x="3419564" y="2048967"/>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79" name="TextBox 78">
            <a:extLst>
              <a:ext uri="{FF2B5EF4-FFF2-40B4-BE49-F238E27FC236}">
                <a16:creationId xmlns:a16="http://schemas.microsoft.com/office/drawing/2014/main" xmlns="" id="{039D5E1E-C6A2-44CA-AE8A-9E5254F4F31D}"/>
              </a:ext>
            </a:extLst>
          </p:cNvPr>
          <p:cNvSpPr txBox="1"/>
          <p:nvPr/>
        </p:nvSpPr>
        <p:spPr>
          <a:xfrm>
            <a:off x="3149989" y="3870490"/>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80" name="TextBox 79">
            <a:extLst>
              <a:ext uri="{FF2B5EF4-FFF2-40B4-BE49-F238E27FC236}">
                <a16:creationId xmlns:a16="http://schemas.microsoft.com/office/drawing/2014/main" xmlns="" id="{79A26ADA-723F-4287-AFCB-7B26205E28E0}"/>
              </a:ext>
            </a:extLst>
          </p:cNvPr>
          <p:cNvSpPr txBox="1"/>
          <p:nvPr/>
        </p:nvSpPr>
        <p:spPr>
          <a:xfrm>
            <a:off x="4966812" y="3874401"/>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A</a:t>
            </a:r>
          </a:p>
        </p:txBody>
      </p:sp>
      <p:sp>
        <p:nvSpPr>
          <p:cNvPr id="81" name="TextBox 80">
            <a:extLst>
              <a:ext uri="{FF2B5EF4-FFF2-40B4-BE49-F238E27FC236}">
                <a16:creationId xmlns:a16="http://schemas.microsoft.com/office/drawing/2014/main" xmlns="" id="{A3437A22-EC71-404F-976F-E24D13BCF66A}"/>
              </a:ext>
            </a:extLst>
          </p:cNvPr>
          <p:cNvSpPr txBox="1"/>
          <p:nvPr/>
        </p:nvSpPr>
        <p:spPr>
          <a:xfrm>
            <a:off x="3303690" y="3265655"/>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82" name="TextBox 81">
            <a:extLst>
              <a:ext uri="{FF2B5EF4-FFF2-40B4-BE49-F238E27FC236}">
                <a16:creationId xmlns:a16="http://schemas.microsoft.com/office/drawing/2014/main" xmlns="" id="{BB644374-C441-4010-BE0F-0369B180AB88}"/>
              </a:ext>
            </a:extLst>
          </p:cNvPr>
          <p:cNvSpPr txBox="1"/>
          <p:nvPr/>
        </p:nvSpPr>
        <p:spPr>
          <a:xfrm>
            <a:off x="3083390" y="3267137"/>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B</a:t>
            </a:r>
          </a:p>
        </p:txBody>
      </p:sp>
      <p:sp>
        <p:nvSpPr>
          <p:cNvPr id="83" name="TextBox 82">
            <a:extLst>
              <a:ext uri="{FF2B5EF4-FFF2-40B4-BE49-F238E27FC236}">
                <a16:creationId xmlns:a16="http://schemas.microsoft.com/office/drawing/2014/main" xmlns="" id="{5103AB35-932A-4555-BB03-61A89B70B8FE}"/>
              </a:ext>
            </a:extLst>
          </p:cNvPr>
          <p:cNvSpPr txBox="1"/>
          <p:nvPr/>
        </p:nvSpPr>
        <p:spPr>
          <a:xfrm>
            <a:off x="6615040" y="3341944"/>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C</a:t>
            </a:r>
          </a:p>
        </p:txBody>
      </p:sp>
      <p:sp>
        <p:nvSpPr>
          <p:cNvPr id="78" name="Title 5">
            <a:extLst>
              <a:ext uri="{FF2B5EF4-FFF2-40B4-BE49-F238E27FC236}">
                <a16:creationId xmlns:a16="http://schemas.microsoft.com/office/drawing/2014/main" xmlns="" id="{3E5A7A01-56F2-430B-87E1-12A6C40C2988}"/>
              </a:ext>
            </a:extLst>
          </p:cNvPr>
          <p:cNvSpPr>
            <a:spLocks noGrp="1"/>
          </p:cNvSpPr>
          <p:nvPr>
            <p:ph type="title"/>
          </p:nvPr>
        </p:nvSpPr>
        <p:spPr>
          <a:xfrm>
            <a:off x="237656" y="1133564"/>
            <a:ext cx="8640000" cy="180000"/>
          </a:xfrm>
        </p:spPr>
        <p:txBody>
          <a:bodyPr/>
          <a:lstStyle/>
          <a:p>
            <a:r>
              <a:rPr lang="nl-BE" dirty="0"/>
              <a:t>In welke mate gaat u akkoord met volgende uitspraken?</a:t>
            </a:r>
            <a:endParaRPr lang="en-US" dirty="0"/>
          </a:p>
        </p:txBody>
      </p:sp>
      <p:cxnSp>
        <p:nvCxnSpPr>
          <p:cNvPr id="84" name="Straight Connector 83">
            <a:extLst>
              <a:ext uri="{FF2B5EF4-FFF2-40B4-BE49-F238E27FC236}">
                <a16:creationId xmlns:a16="http://schemas.microsoft.com/office/drawing/2014/main" xmlns="" id="{336AF50B-A716-495D-9831-FCF0C5640968}"/>
              </a:ext>
            </a:extLst>
          </p:cNvPr>
          <p:cNvCxnSpPr/>
          <p:nvPr/>
        </p:nvCxnSpPr>
        <p:spPr>
          <a:xfrm>
            <a:off x="5294672" y="1371868"/>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86" name="TextBox 85">
            <a:extLst>
              <a:ext uri="{FF2B5EF4-FFF2-40B4-BE49-F238E27FC236}">
                <a16:creationId xmlns:a16="http://schemas.microsoft.com/office/drawing/2014/main" xmlns="" id="{CFDDD9AB-F444-457F-9DD0-4E60520A3326}"/>
              </a:ext>
            </a:extLst>
          </p:cNvPr>
          <p:cNvSpPr txBox="1"/>
          <p:nvPr/>
        </p:nvSpPr>
        <p:spPr>
          <a:xfrm>
            <a:off x="4907602" y="3265655"/>
            <a:ext cx="78401" cy="169277"/>
          </a:xfrm>
          <a:prstGeom prst="rect">
            <a:avLst/>
          </a:prstGeom>
        </p:spPr>
        <p:txBody>
          <a:bodyPr vert="horz" wrap="squar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100" b="1" dirty="0">
                <a:solidFill>
                  <a:schemeClr val="bg1"/>
                </a:solidFill>
              </a:rPr>
              <a:t>A</a:t>
            </a:r>
          </a:p>
        </p:txBody>
      </p:sp>
    </p:spTree>
    <p:extLst>
      <p:ext uri="{BB962C8B-B14F-4D97-AF65-F5344CB8AC3E}">
        <p14:creationId xmlns:p14="http://schemas.microsoft.com/office/powerpoint/2010/main" val="18731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3A652F3-925F-4455-AADE-448BC6096B2C}"/>
              </a:ext>
            </a:extLst>
          </p:cNvPr>
          <p:cNvSpPr/>
          <p:nvPr/>
        </p:nvSpPr>
        <p:spPr>
          <a:xfrm>
            <a:off x="399745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xmlns="" id="{46903440-0444-46A2-9BD5-8BBDFECAC4F9}"/>
              </a:ext>
            </a:extLst>
          </p:cNvPr>
          <p:cNvPicPr>
            <a:picLocks noChangeAspect="1"/>
          </p:cNvPicPr>
          <p:nvPr/>
        </p:nvPicPr>
        <p:blipFill rotWithShape="1">
          <a:blip r:embed="rId2">
            <a:extLst>
              <a:ext uri="{28A0092B-C50C-407E-A947-70E740481C1C}">
                <a14:useLocalDpi xmlns:a14="http://schemas.microsoft.com/office/drawing/2010/main" val="0"/>
              </a:ext>
            </a:extLst>
          </a:blip>
          <a:srcRect l="37622" r="14330"/>
          <a:stretch/>
        </p:blipFill>
        <p:spPr>
          <a:xfrm>
            <a:off x="5189889" y="0"/>
            <a:ext cx="3954111" cy="5143500"/>
          </a:xfrm>
          <a:prstGeom prst="rect">
            <a:avLst/>
          </a:prstGeom>
        </p:spPr>
      </p:pic>
      <p:sp>
        <p:nvSpPr>
          <p:cNvPr id="7" name="Rectangle 6">
            <a:extLst>
              <a:ext uri="{FF2B5EF4-FFF2-40B4-BE49-F238E27FC236}">
                <a16:creationId xmlns:a16="http://schemas.microsoft.com/office/drawing/2014/main" xmlns="" id="{D5D07B4D-B1A5-485A-8EF3-624EC0BB5391}"/>
              </a:ext>
            </a:extLst>
          </p:cNvPr>
          <p:cNvSpPr/>
          <p:nvPr/>
        </p:nvSpPr>
        <p:spPr>
          <a:xfrm>
            <a:off x="5167098" y="0"/>
            <a:ext cx="3069660"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2" descr="C:\Users\Graphics Dude Ltd\Graphics Dude Ltd\Work\PC - IM - 150415A (template pt2)\Graphics\Tags\MarketingElectronic-Col.png">
            <a:extLst>
              <a:ext uri="{FF2B5EF4-FFF2-40B4-BE49-F238E27FC236}">
                <a16:creationId xmlns:a16="http://schemas.microsoft.com/office/drawing/2014/main" xmlns="" id="{39F72253-48F3-4F81-BBB2-9828E9688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712" y="215897"/>
            <a:ext cx="1608992" cy="2208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17A978EA-2A85-4B45-B729-85D58DF71B8B}"/>
              </a:ext>
            </a:extLst>
          </p:cNvPr>
          <p:cNvGrpSpPr/>
          <p:nvPr/>
        </p:nvGrpSpPr>
        <p:grpSpPr>
          <a:xfrm>
            <a:off x="6965727" y="4594675"/>
            <a:ext cx="1933546" cy="355982"/>
            <a:chOff x="10239375" y="6688139"/>
            <a:chExt cx="2842245" cy="523426"/>
          </a:xfrm>
        </p:grpSpPr>
        <p:pic>
          <p:nvPicPr>
            <p:cNvPr id="10" name="Picture 9" descr="IPSOS_GAMECHANGERS_blue.png">
              <a:extLst>
                <a:ext uri="{FF2B5EF4-FFF2-40B4-BE49-F238E27FC236}">
                  <a16:creationId xmlns:a16="http://schemas.microsoft.com/office/drawing/2014/main" xmlns="" id="{C6A78795-5AE8-4ACA-AB55-6A8F931A89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1" name="Picture 10" descr="IPSOS_GAMECHANGERS_blue.png">
              <a:extLst>
                <a:ext uri="{FF2B5EF4-FFF2-40B4-BE49-F238E27FC236}">
                  <a16:creationId xmlns:a16="http://schemas.microsoft.com/office/drawing/2014/main" xmlns="" id="{1AB6DA54-7161-49D8-87E4-EA40341EAFE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graphicFrame>
        <p:nvGraphicFramePr>
          <p:cNvPr id="12" name="Table 11">
            <a:extLst>
              <a:ext uri="{FF2B5EF4-FFF2-40B4-BE49-F238E27FC236}">
                <a16:creationId xmlns:a16="http://schemas.microsoft.com/office/drawing/2014/main" xmlns="" id="{427F55F4-2454-4836-BFB9-BAA1490838DD}"/>
              </a:ext>
            </a:extLst>
          </p:cNvPr>
          <p:cNvGraphicFramePr>
            <a:graphicFrameLocks noGrp="1"/>
          </p:cNvGraphicFramePr>
          <p:nvPr>
            <p:extLst>
              <p:ext uri="{D42A27DB-BD31-4B8C-83A1-F6EECF244321}">
                <p14:modId xmlns:p14="http://schemas.microsoft.com/office/powerpoint/2010/main" val="1476707271"/>
              </p:ext>
            </p:extLst>
          </p:nvPr>
        </p:nvGraphicFramePr>
        <p:xfrm>
          <a:off x="1657275" y="1785396"/>
          <a:ext cx="3583626" cy="496570"/>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2958164197"/>
                    </a:ext>
                  </a:extLst>
                </a:gridCol>
                <a:gridCol w="1194542">
                  <a:extLst>
                    <a:ext uri="{9D8B030D-6E8A-4147-A177-3AD203B41FA5}">
                      <a16:colId xmlns:a16="http://schemas.microsoft.com/office/drawing/2014/main" xmlns="" val="458313841"/>
                    </a:ext>
                  </a:extLst>
                </a:gridCol>
                <a:gridCol w="1194542">
                  <a:extLst>
                    <a:ext uri="{9D8B030D-6E8A-4147-A177-3AD203B41FA5}">
                      <a16:colId xmlns:a16="http://schemas.microsoft.com/office/drawing/2014/main" xmlns="" val="890148522"/>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Niet-kijker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12573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3" name="Chart 12">
            <a:extLst>
              <a:ext uri="{FF2B5EF4-FFF2-40B4-BE49-F238E27FC236}">
                <a16:creationId xmlns:a16="http://schemas.microsoft.com/office/drawing/2014/main" xmlns="" id="{C2940BBB-95FD-4AFB-AAE1-62152EF799FB}"/>
              </a:ext>
            </a:extLst>
          </p:cNvPr>
          <p:cNvGraphicFramePr/>
          <p:nvPr>
            <p:extLst>
              <p:ext uri="{D42A27DB-BD31-4B8C-83A1-F6EECF244321}">
                <p14:modId xmlns:p14="http://schemas.microsoft.com/office/powerpoint/2010/main" val="571117920"/>
              </p:ext>
            </p:extLst>
          </p:nvPr>
        </p:nvGraphicFramePr>
        <p:xfrm>
          <a:off x="1702092" y="2184299"/>
          <a:ext cx="1144587" cy="1726753"/>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a:extLst>
              <a:ext uri="{FF2B5EF4-FFF2-40B4-BE49-F238E27FC236}">
                <a16:creationId xmlns:a16="http://schemas.microsoft.com/office/drawing/2014/main" xmlns="" id="{494B62EC-7A91-4C6C-B738-5C0D0E6E7071}"/>
              </a:ext>
            </a:extLst>
          </p:cNvPr>
          <p:cNvGrpSpPr/>
          <p:nvPr/>
        </p:nvGrpSpPr>
        <p:grpSpPr>
          <a:xfrm>
            <a:off x="1831854" y="4264877"/>
            <a:ext cx="3347827" cy="153888"/>
            <a:chOff x="3622380" y="4137025"/>
            <a:chExt cx="3347827" cy="153887"/>
          </a:xfrm>
        </p:grpSpPr>
        <p:sp>
          <p:nvSpPr>
            <p:cNvPr id="15" name="Rectangle 32">
              <a:extLst>
                <a:ext uri="{FF2B5EF4-FFF2-40B4-BE49-F238E27FC236}">
                  <a16:creationId xmlns:a16="http://schemas.microsoft.com/office/drawing/2014/main" xmlns="" id="{E299426A-27B7-4200-8CA3-5C2BE41D6AE2}"/>
                </a:ext>
              </a:extLst>
            </p:cNvPr>
            <p:cNvSpPr>
              <a:spLocks noChangeArrowheads="1"/>
            </p:cNvSpPr>
            <p:nvPr/>
          </p:nvSpPr>
          <p:spPr bwMode="auto">
            <a:xfrm>
              <a:off x="3622380" y="4178300"/>
              <a:ext cx="69850" cy="69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33">
              <a:extLst>
                <a:ext uri="{FF2B5EF4-FFF2-40B4-BE49-F238E27FC236}">
                  <a16:creationId xmlns:a16="http://schemas.microsoft.com/office/drawing/2014/main" xmlns="" id="{E6008752-6D5E-4662-B882-346892C41EDE}"/>
                </a:ext>
              </a:extLst>
            </p:cNvPr>
            <p:cNvSpPr>
              <a:spLocks noChangeArrowheads="1"/>
            </p:cNvSpPr>
            <p:nvPr/>
          </p:nvSpPr>
          <p:spPr bwMode="auto">
            <a:xfrm>
              <a:off x="3720805" y="4137025"/>
              <a:ext cx="509755"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Bottom 2</a:t>
              </a:r>
              <a:endParaRPr lang="nl-BE" altLang="nl-BE" dirty="0"/>
            </a:p>
          </p:txBody>
        </p:sp>
        <p:sp>
          <p:nvSpPr>
            <p:cNvPr id="17" name="Rectangle 36">
              <a:extLst>
                <a:ext uri="{FF2B5EF4-FFF2-40B4-BE49-F238E27FC236}">
                  <a16:creationId xmlns:a16="http://schemas.microsoft.com/office/drawing/2014/main" xmlns="" id="{A406DC9B-E60A-4700-A672-B65101BD42F6}"/>
                </a:ext>
              </a:extLst>
            </p:cNvPr>
            <p:cNvSpPr>
              <a:spLocks noChangeArrowheads="1"/>
            </p:cNvSpPr>
            <p:nvPr/>
          </p:nvSpPr>
          <p:spPr bwMode="auto">
            <a:xfrm>
              <a:off x="4419786" y="4178300"/>
              <a:ext cx="69850" cy="69850"/>
            </a:xfrm>
            <a:prstGeom prst="rect">
              <a:avLst/>
            </a:prstGeom>
            <a:solidFill>
              <a:srgbClr val="F1BE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37">
              <a:extLst>
                <a:ext uri="{FF2B5EF4-FFF2-40B4-BE49-F238E27FC236}">
                  <a16:creationId xmlns:a16="http://schemas.microsoft.com/office/drawing/2014/main" xmlns="" id="{EF25BA23-5B1A-4390-8A80-63B7787F033E}"/>
                </a:ext>
              </a:extLst>
            </p:cNvPr>
            <p:cNvSpPr>
              <a:spLocks noChangeArrowheads="1"/>
            </p:cNvSpPr>
            <p:nvPr/>
          </p:nvSpPr>
          <p:spPr bwMode="auto">
            <a:xfrm>
              <a:off x="4519798" y="4137025"/>
              <a:ext cx="1862689"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Noch akkoord, noch niet akkoord</a:t>
              </a:r>
              <a:endParaRPr lang="nl-BE" altLang="nl-BE" dirty="0"/>
            </a:p>
          </p:txBody>
        </p:sp>
        <p:sp>
          <p:nvSpPr>
            <p:cNvPr id="19" name="Rectangle 40">
              <a:extLst>
                <a:ext uri="{FF2B5EF4-FFF2-40B4-BE49-F238E27FC236}">
                  <a16:creationId xmlns:a16="http://schemas.microsoft.com/office/drawing/2014/main" xmlns="" id="{E4B1D092-6893-4E10-90D1-60DC934183B1}"/>
                </a:ext>
              </a:extLst>
            </p:cNvPr>
            <p:cNvSpPr>
              <a:spLocks noChangeArrowheads="1"/>
            </p:cNvSpPr>
            <p:nvPr/>
          </p:nvSpPr>
          <p:spPr bwMode="auto">
            <a:xfrm>
              <a:off x="6541609" y="4178300"/>
              <a:ext cx="71438" cy="69850"/>
            </a:xfrm>
            <a:prstGeom prst="rect">
              <a:avLst/>
            </a:prstGeom>
            <a:solidFill>
              <a:srgbClr val="0076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1">
              <a:extLst>
                <a:ext uri="{FF2B5EF4-FFF2-40B4-BE49-F238E27FC236}">
                  <a16:creationId xmlns:a16="http://schemas.microsoft.com/office/drawing/2014/main" xmlns="" id="{507AFB60-EB12-45D7-B1AF-D179FBBB4569}"/>
                </a:ext>
              </a:extLst>
            </p:cNvPr>
            <p:cNvSpPr>
              <a:spLocks noChangeArrowheads="1"/>
            </p:cNvSpPr>
            <p:nvPr/>
          </p:nvSpPr>
          <p:spPr bwMode="auto">
            <a:xfrm>
              <a:off x="6644797" y="4137025"/>
              <a:ext cx="325410"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rPr>
                <a:t>Top 2</a:t>
              </a:r>
              <a:endParaRPr lang="nl-BE" altLang="nl-BE" dirty="0"/>
            </a:p>
          </p:txBody>
        </p:sp>
      </p:grpSp>
      <p:graphicFrame>
        <p:nvGraphicFramePr>
          <p:cNvPr id="21" name="Table 20">
            <a:extLst>
              <a:ext uri="{FF2B5EF4-FFF2-40B4-BE49-F238E27FC236}">
                <a16:creationId xmlns:a16="http://schemas.microsoft.com/office/drawing/2014/main" xmlns="" id="{0D1ABD7D-86FD-4147-8CA1-11F85B97BEB8}"/>
              </a:ext>
            </a:extLst>
          </p:cNvPr>
          <p:cNvGraphicFramePr>
            <a:graphicFrameLocks noGrp="1"/>
          </p:cNvGraphicFramePr>
          <p:nvPr>
            <p:extLst>
              <p:ext uri="{D42A27DB-BD31-4B8C-83A1-F6EECF244321}">
                <p14:modId xmlns:p14="http://schemas.microsoft.com/office/powerpoint/2010/main" val="912773645"/>
              </p:ext>
            </p:extLst>
          </p:nvPr>
        </p:nvGraphicFramePr>
        <p:xfrm>
          <a:off x="95192" y="2243108"/>
          <a:ext cx="1570386" cy="1619250"/>
        </p:xfrm>
        <a:graphic>
          <a:graphicData uri="http://schemas.openxmlformats.org/drawingml/2006/table">
            <a:tbl>
              <a:tblPr>
                <a:tableStyleId>{5C22544A-7EE6-4342-B048-85BDC9FD1C3A}</a:tableStyleId>
              </a:tblPr>
              <a:tblGrid>
                <a:gridCol w="1570386">
                  <a:extLst>
                    <a:ext uri="{9D8B030D-6E8A-4147-A177-3AD203B41FA5}">
                      <a16:colId xmlns:a16="http://schemas.microsoft.com/office/drawing/2014/main" xmlns="" val="941888965"/>
                    </a:ext>
                  </a:extLst>
                </a:gridCol>
              </a:tblGrid>
              <a:tr h="809625">
                <a:tc>
                  <a:txBody>
                    <a:bodyPr/>
                    <a:lstStyle/>
                    <a:p>
                      <a:pPr algn="r" fontAlgn="b">
                        <a:lnSpc>
                          <a:spcPts val="9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Ik vind dat chirurgisch castreren bij biggen moet stoppen.</a:t>
                      </a:r>
                      <a:endParaRPr lang="nl-BE"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809625">
                <a:tc>
                  <a:txBody>
                    <a:bodyPr/>
                    <a:lstStyle/>
                    <a:p>
                      <a:pPr algn="r" fontAlgn="b">
                        <a:lnSpc>
                          <a:spcPts val="900"/>
                        </a:lnSpc>
                      </a:pPr>
                      <a:r>
                        <a:rPr lang="nl-BE" sz="1100" b="0" i="0" u="none" strike="noStrike" kern="1200" dirty="0">
                          <a:solidFill>
                            <a:schemeClr val="tx1">
                              <a:lumMod val="75000"/>
                              <a:lumOff val="25000"/>
                            </a:schemeClr>
                          </a:solidFill>
                          <a:effectLst/>
                          <a:latin typeface="Calibri" panose="020F0502020204030204" pitchFamily="34" charset="0"/>
                          <a:ea typeface="+mn-ea"/>
                          <a:cs typeface="+mn-cs"/>
                        </a:rPr>
                        <a:t>Ik wens geen vlees te eten dat afkomstig is van varkens die chirurgisch gecastreerd worden (zonder enige vorm van verdoving).</a:t>
                      </a:r>
                      <a:endParaRPr lang="nl-BE" sz="1100" b="0"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bl>
          </a:graphicData>
        </a:graphic>
      </p:graphicFrame>
      <p:cxnSp>
        <p:nvCxnSpPr>
          <p:cNvPr id="22" name="Straight Connector 21">
            <a:extLst>
              <a:ext uri="{FF2B5EF4-FFF2-40B4-BE49-F238E27FC236}">
                <a16:creationId xmlns:a16="http://schemas.microsoft.com/office/drawing/2014/main" xmlns="" id="{6C37E2AE-7D99-48D0-8887-39F0DEEF739F}"/>
              </a:ext>
            </a:extLst>
          </p:cNvPr>
          <p:cNvCxnSpPr>
            <a:cxnSpLocks/>
          </p:cNvCxnSpPr>
          <p:nvPr/>
        </p:nvCxnSpPr>
        <p:spPr>
          <a:xfrm>
            <a:off x="2860830" y="1917293"/>
            <a:ext cx="0" cy="212403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23" name="Chart 22">
            <a:extLst>
              <a:ext uri="{FF2B5EF4-FFF2-40B4-BE49-F238E27FC236}">
                <a16:creationId xmlns:a16="http://schemas.microsoft.com/office/drawing/2014/main" xmlns="" id="{DCBE8537-5FB1-4215-A2E8-1588DE3E6584}"/>
              </a:ext>
            </a:extLst>
          </p:cNvPr>
          <p:cNvGraphicFramePr/>
          <p:nvPr>
            <p:extLst>
              <p:ext uri="{D42A27DB-BD31-4B8C-83A1-F6EECF244321}">
                <p14:modId xmlns:p14="http://schemas.microsoft.com/office/powerpoint/2010/main" val="1765380207"/>
              </p:ext>
            </p:extLst>
          </p:nvPr>
        </p:nvGraphicFramePr>
        <p:xfrm>
          <a:off x="2894527" y="2211480"/>
          <a:ext cx="1135948" cy="16780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xmlns="" id="{BDC85367-4CC1-437F-BE3A-362D4A11B4F8}"/>
              </a:ext>
            </a:extLst>
          </p:cNvPr>
          <p:cNvGraphicFramePr/>
          <p:nvPr>
            <p:extLst>
              <p:ext uri="{D42A27DB-BD31-4B8C-83A1-F6EECF244321}">
                <p14:modId xmlns:p14="http://schemas.microsoft.com/office/powerpoint/2010/main" val="1506330053"/>
              </p:ext>
            </p:extLst>
          </p:nvPr>
        </p:nvGraphicFramePr>
        <p:xfrm>
          <a:off x="4096314" y="2184010"/>
          <a:ext cx="1144587" cy="1727042"/>
        </p:xfrm>
        <a:graphic>
          <a:graphicData uri="http://schemas.openxmlformats.org/drawingml/2006/chart">
            <c:chart xmlns:c="http://schemas.openxmlformats.org/drawingml/2006/chart" xmlns:r="http://schemas.openxmlformats.org/officeDocument/2006/relationships" r:id="rId7"/>
          </a:graphicData>
        </a:graphic>
      </p:graphicFrame>
      <p:sp>
        <p:nvSpPr>
          <p:cNvPr id="26" name="Freeform: Shape 25">
            <a:extLst>
              <a:ext uri="{FF2B5EF4-FFF2-40B4-BE49-F238E27FC236}">
                <a16:creationId xmlns:a16="http://schemas.microsoft.com/office/drawing/2014/main" xmlns="" id="{77602B0A-C6D4-4744-86FA-C69C01705137}"/>
              </a:ext>
            </a:extLst>
          </p:cNvPr>
          <p:cNvSpPr/>
          <p:nvPr/>
        </p:nvSpPr>
        <p:spPr>
          <a:xfrm>
            <a:off x="1739751" y="2418988"/>
            <a:ext cx="1041367" cy="423566"/>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xmlns="" id="{1385AC33-BDFE-4948-8C0C-15AC27C7209C}"/>
              </a:ext>
            </a:extLst>
          </p:cNvPr>
          <p:cNvGraphicFramePr>
            <a:graphicFrameLocks noGrp="1"/>
          </p:cNvGraphicFramePr>
          <p:nvPr>
            <p:extLst>
              <p:ext uri="{D42A27DB-BD31-4B8C-83A1-F6EECF244321}">
                <p14:modId xmlns:p14="http://schemas.microsoft.com/office/powerpoint/2010/main" val="2412115164"/>
              </p:ext>
            </p:extLst>
          </p:nvPr>
        </p:nvGraphicFramePr>
        <p:xfrm>
          <a:off x="1665576" y="2283733"/>
          <a:ext cx="3583626"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sp>
        <p:nvSpPr>
          <p:cNvPr id="40" name="TextBox 39">
            <a:extLst>
              <a:ext uri="{FF2B5EF4-FFF2-40B4-BE49-F238E27FC236}">
                <a16:creationId xmlns:a16="http://schemas.microsoft.com/office/drawing/2014/main" xmlns="" id="{69DDE52D-4694-468F-A016-02DBC44F62C6}"/>
              </a:ext>
            </a:extLst>
          </p:cNvPr>
          <p:cNvSpPr txBox="1"/>
          <p:nvPr/>
        </p:nvSpPr>
        <p:spPr>
          <a:xfrm>
            <a:off x="3001417" y="3480377"/>
            <a:ext cx="77265" cy="153888"/>
          </a:xfrm>
          <a:prstGeom prst="rect">
            <a:avLst/>
          </a:prstGeom>
        </p:spPr>
        <p:txBody>
          <a:bodyPr vert="horz" wrap="none" lIns="0" tIns="0" rIns="0" bIns="0" rtlCol="0">
            <a:spAutoFit/>
          </a:bodyPr>
          <a:lstStyle/>
          <a:p>
            <a:pPr marL="4763" algn="ctr">
              <a:defRPr sz="1100" b="1" i="0" u="none" strike="noStrike" kern="1200" baseline="0">
                <a:solidFill>
                  <a:schemeClr val="bg1"/>
                </a:solidFill>
                <a:latin typeface="+mn-lt"/>
                <a:ea typeface="+mn-ea"/>
                <a:cs typeface="+mn-cs"/>
              </a:defRPr>
            </a:pPr>
            <a:r>
              <a:rPr lang="en-US" sz="1000" b="1" dirty="0">
                <a:solidFill>
                  <a:schemeClr val="bg1"/>
                </a:solidFill>
              </a:rPr>
              <a:t>B</a:t>
            </a:r>
          </a:p>
        </p:txBody>
      </p:sp>
      <p:sp>
        <p:nvSpPr>
          <p:cNvPr id="42" name="TextBox 41">
            <a:extLst>
              <a:ext uri="{FF2B5EF4-FFF2-40B4-BE49-F238E27FC236}">
                <a16:creationId xmlns:a16="http://schemas.microsoft.com/office/drawing/2014/main" xmlns="" id="{7A12B876-219F-485A-81B1-FE59666DCA19}"/>
              </a:ext>
            </a:extLst>
          </p:cNvPr>
          <p:cNvSpPr txBox="1"/>
          <p:nvPr/>
        </p:nvSpPr>
        <p:spPr>
          <a:xfrm>
            <a:off x="3014876" y="4387201"/>
            <a:ext cx="77265" cy="153888"/>
          </a:xfrm>
          <a:prstGeom prst="rect">
            <a:avLst/>
          </a:prstGeom>
        </p:spPr>
        <p:txBody>
          <a:bodyPr vert="horz" wrap="none" lIns="0" tIns="0" rIns="0" bIns="0" rtlCol="0">
            <a:spAutoFit/>
          </a:bodyPr>
          <a:lstStyle/>
          <a:p>
            <a:pPr marL="4763" algn="ctr">
              <a:defRPr sz="1100" b="1" i="0" u="none" strike="noStrike" kern="1200" baseline="0">
                <a:solidFill>
                  <a:schemeClr val="bg1"/>
                </a:solidFill>
                <a:latin typeface="+mn-lt"/>
                <a:ea typeface="+mn-ea"/>
                <a:cs typeface="+mn-cs"/>
              </a:defRPr>
            </a:pPr>
            <a:r>
              <a:rPr lang="en-US" sz="1000" b="1" dirty="0">
                <a:solidFill>
                  <a:schemeClr val="bg1"/>
                </a:solidFill>
              </a:rPr>
              <a:t>B</a:t>
            </a:r>
          </a:p>
        </p:txBody>
      </p:sp>
      <p:sp>
        <p:nvSpPr>
          <p:cNvPr id="43" name="TextBox 42">
            <a:extLst>
              <a:ext uri="{FF2B5EF4-FFF2-40B4-BE49-F238E27FC236}">
                <a16:creationId xmlns:a16="http://schemas.microsoft.com/office/drawing/2014/main" xmlns="" id="{C0A63C56-8E50-4052-AEC1-706F193F293D}"/>
              </a:ext>
            </a:extLst>
          </p:cNvPr>
          <p:cNvSpPr txBox="1"/>
          <p:nvPr/>
        </p:nvSpPr>
        <p:spPr>
          <a:xfrm>
            <a:off x="4798746" y="4387201"/>
            <a:ext cx="82075" cy="153888"/>
          </a:xfrm>
          <a:prstGeom prst="rect">
            <a:avLst/>
          </a:prstGeom>
        </p:spPr>
        <p:txBody>
          <a:bodyPr vert="horz" wrap="none" lIns="0" tIns="0" rIns="0" bIns="0" rtlCol="0">
            <a:spAutoFit/>
          </a:bodyPr>
          <a:lstStyle/>
          <a:p>
            <a:pPr marL="4763" algn="ctr">
              <a:defRPr sz="1100" b="1" i="0" u="none" strike="noStrike" kern="1200" baseline="0">
                <a:solidFill>
                  <a:schemeClr val="bg1"/>
                </a:solidFill>
                <a:latin typeface="+mn-lt"/>
                <a:ea typeface="+mn-ea"/>
                <a:cs typeface="+mn-cs"/>
              </a:defRPr>
            </a:pPr>
            <a:r>
              <a:rPr lang="en-US" sz="1000" b="1" dirty="0">
                <a:solidFill>
                  <a:schemeClr val="bg1"/>
                </a:solidFill>
              </a:rPr>
              <a:t>A</a:t>
            </a:r>
          </a:p>
        </p:txBody>
      </p:sp>
      <p:sp>
        <p:nvSpPr>
          <p:cNvPr id="45" name="Text Placeholder 7">
            <a:extLst>
              <a:ext uri="{FF2B5EF4-FFF2-40B4-BE49-F238E27FC236}">
                <a16:creationId xmlns:a16="http://schemas.microsoft.com/office/drawing/2014/main" xmlns="" id="{2E635E78-EF58-47F4-8CF1-958DD3685230}"/>
              </a:ext>
            </a:extLst>
          </p:cNvPr>
          <p:cNvSpPr txBox="1">
            <a:spLocks/>
          </p:cNvSpPr>
          <p:nvPr/>
        </p:nvSpPr>
        <p:spPr>
          <a:xfrm>
            <a:off x="224286" y="4506296"/>
            <a:ext cx="6718075" cy="318287"/>
          </a:xfrm>
          <a:prstGeom prst="rect">
            <a:avLst/>
          </a:prstGeom>
        </p:spPr>
        <p:txBody>
          <a:bodyPr lIns="0" tIns="0" rIns="0" bIns="0" anchor="t" anchorCtr="0">
            <a:noAutofit/>
          </a:bodyPr>
          <a:lstStyle>
            <a:lvl1pPr marL="0" indent="0" algn="l" defTabSz="1232345" rtl="0" eaLnBrk="1" latinLnBrk="0" hangingPunct="1">
              <a:lnSpc>
                <a:spcPts val="1067"/>
              </a:lnSpc>
              <a:spcBef>
                <a:spcPts val="0"/>
              </a:spcBef>
              <a:spcAft>
                <a:spcPts val="0"/>
              </a:spcAft>
              <a:buFont typeface="Arial" panose="020B0604020202020204" pitchFamily="34" charset="0"/>
              <a:buNone/>
              <a:defRPr sz="933" kern="1200" cap="none" baseline="0">
                <a:solidFill>
                  <a:schemeClr val="tx1">
                    <a:lumMod val="75000"/>
                    <a:lumOff val="25000"/>
                  </a:schemeClr>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nl-BE" sz="700" dirty="0"/>
              <a:t>Basis:	Vlaanderen (n=1000)</a:t>
            </a:r>
          </a:p>
          <a:p>
            <a:r>
              <a:rPr lang="nl-BE" sz="700" dirty="0"/>
              <a:t>Vraag:	Q2.3 In welke mate gaat u akkoord met de volgende stellingen.</a:t>
            </a:r>
          </a:p>
          <a:p>
            <a:r>
              <a:rPr lang="nl-BE" sz="700" dirty="0"/>
              <a:t>ABCD:	95% significantie niveau</a:t>
            </a:r>
          </a:p>
          <a:p>
            <a:endParaRPr lang="en-US" sz="700" dirty="0"/>
          </a:p>
        </p:txBody>
      </p:sp>
      <p:sp>
        <p:nvSpPr>
          <p:cNvPr id="47" name="Freeform: Shape 46">
            <a:extLst>
              <a:ext uri="{FF2B5EF4-FFF2-40B4-BE49-F238E27FC236}">
                <a16:creationId xmlns:a16="http://schemas.microsoft.com/office/drawing/2014/main" xmlns="" id="{6E22EB31-D65A-406F-B1EA-295E3C48557B}"/>
              </a:ext>
            </a:extLst>
          </p:cNvPr>
          <p:cNvSpPr/>
          <p:nvPr/>
        </p:nvSpPr>
        <p:spPr>
          <a:xfrm>
            <a:off x="1739751" y="3249114"/>
            <a:ext cx="1041367" cy="423566"/>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xmlns="" id="{ACFC560A-DA4F-4541-9A60-3DE424F8119A}"/>
              </a:ext>
            </a:extLst>
          </p:cNvPr>
          <p:cNvSpPr/>
          <p:nvPr/>
        </p:nvSpPr>
        <p:spPr>
          <a:xfrm>
            <a:off x="2925328" y="2431436"/>
            <a:ext cx="1041367" cy="423566"/>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2B5EE322-EC71-4FA6-A4D8-50C47319F326}"/>
              </a:ext>
            </a:extLst>
          </p:cNvPr>
          <p:cNvSpPr/>
          <p:nvPr/>
        </p:nvSpPr>
        <p:spPr>
          <a:xfrm>
            <a:off x="4132461" y="2418988"/>
            <a:ext cx="1057428" cy="436014"/>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xmlns="" id="{0DF19C84-B0F2-48F5-816A-9E8AECEF7426}"/>
              </a:ext>
            </a:extLst>
          </p:cNvPr>
          <p:cNvSpPr/>
          <p:nvPr/>
        </p:nvSpPr>
        <p:spPr>
          <a:xfrm>
            <a:off x="4132461" y="3247719"/>
            <a:ext cx="1041367" cy="423566"/>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xmlns="" id="{62670046-F8D0-4CB5-BC4B-1578BB90B48B}"/>
              </a:ext>
            </a:extLst>
          </p:cNvPr>
          <p:cNvSpPr/>
          <p:nvPr/>
        </p:nvSpPr>
        <p:spPr>
          <a:xfrm>
            <a:off x="2930685" y="3239931"/>
            <a:ext cx="1041367" cy="423566"/>
          </a:xfrm>
          <a:custGeom>
            <a:avLst/>
            <a:gdLst>
              <a:gd name="connsiteX0" fmla="*/ 88007 w 1041367"/>
              <a:gd name="connsiteY0" fmla="*/ 31108 h 423565"/>
              <a:gd name="connsiteX1" fmla="*/ 15875 w 1041367"/>
              <a:gd name="connsiteY1" fmla="*/ 103240 h 423565"/>
              <a:gd name="connsiteX2" fmla="*/ 15875 w 1041367"/>
              <a:gd name="connsiteY2" fmla="*/ 320325 h 423565"/>
              <a:gd name="connsiteX3" fmla="*/ 88007 w 1041367"/>
              <a:gd name="connsiteY3" fmla="*/ 392457 h 423565"/>
              <a:gd name="connsiteX4" fmla="*/ 962543 w 1041367"/>
              <a:gd name="connsiteY4" fmla="*/ 392457 h 423565"/>
              <a:gd name="connsiteX5" fmla="*/ 1034675 w 1041367"/>
              <a:gd name="connsiteY5" fmla="*/ 320325 h 423565"/>
              <a:gd name="connsiteX6" fmla="*/ 1034675 w 1041367"/>
              <a:gd name="connsiteY6" fmla="*/ 103240 h 423565"/>
              <a:gd name="connsiteX7" fmla="*/ 962543 w 1041367"/>
              <a:gd name="connsiteY7" fmla="*/ 31108 h 423565"/>
              <a:gd name="connsiteX8" fmla="*/ 0 w 1041367"/>
              <a:gd name="connsiteY8" fmla="*/ 0 h 423565"/>
              <a:gd name="connsiteX9" fmla="*/ 1041367 w 1041367"/>
              <a:gd name="connsiteY9" fmla="*/ 0 h 423565"/>
              <a:gd name="connsiteX10" fmla="*/ 1041367 w 1041367"/>
              <a:gd name="connsiteY10" fmla="*/ 423565 h 423565"/>
              <a:gd name="connsiteX11" fmla="*/ 0 w 1041367"/>
              <a:gd name="connsiteY11" fmla="*/ 423565 h 4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367" h="423565">
                <a:moveTo>
                  <a:pt x="88007" y="31108"/>
                </a:moveTo>
                <a:cubicBezTo>
                  <a:pt x="48170" y="31108"/>
                  <a:pt x="15875" y="63403"/>
                  <a:pt x="15875" y="103240"/>
                </a:cubicBezTo>
                <a:lnTo>
                  <a:pt x="15875" y="320325"/>
                </a:lnTo>
                <a:cubicBezTo>
                  <a:pt x="15875" y="360162"/>
                  <a:pt x="48170" y="392457"/>
                  <a:pt x="88007" y="392457"/>
                </a:cubicBezTo>
                <a:lnTo>
                  <a:pt x="962543" y="392457"/>
                </a:lnTo>
                <a:cubicBezTo>
                  <a:pt x="1002380" y="392457"/>
                  <a:pt x="1034675" y="360162"/>
                  <a:pt x="1034675" y="320325"/>
                </a:cubicBezTo>
                <a:lnTo>
                  <a:pt x="1034675" y="103240"/>
                </a:lnTo>
                <a:cubicBezTo>
                  <a:pt x="1034675" y="63403"/>
                  <a:pt x="1002380" y="31108"/>
                  <a:pt x="962543" y="31108"/>
                </a:cubicBezTo>
                <a:close/>
                <a:moveTo>
                  <a:pt x="0" y="0"/>
                </a:moveTo>
                <a:lnTo>
                  <a:pt x="1041367" y="0"/>
                </a:lnTo>
                <a:lnTo>
                  <a:pt x="1041367" y="423565"/>
                </a:lnTo>
                <a:lnTo>
                  <a:pt x="0" y="423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xmlns="" id="{AC04B924-2184-4BBA-A1BD-A9CE5AD76842}"/>
              </a:ext>
            </a:extLst>
          </p:cNvPr>
          <p:cNvSpPr/>
          <p:nvPr/>
        </p:nvSpPr>
        <p:spPr>
          <a:xfrm>
            <a:off x="1360282" y="4860143"/>
            <a:ext cx="2772234" cy="200055"/>
          </a:xfrm>
          <a:prstGeom prst="rect">
            <a:avLst/>
          </a:prstGeom>
        </p:spPr>
        <p:txBody>
          <a:bodyPr wrap="none">
            <a:spAutoFit/>
          </a:bodyPr>
          <a:lstStyle/>
          <a:p>
            <a:pPr marL="4763"/>
            <a:r>
              <a:rPr lang="nl-BE" sz="700" dirty="0">
                <a:solidFill>
                  <a:schemeClr val="tx1">
                    <a:lumMod val="75000"/>
                    <a:lumOff val="25000"/>
                  </a:schemeClr>
                </a:solidFill>
              </a:rPr>
              <a:t>*Respondenten die ervoor hebben gekozen om de beelden te bekijken</a:t>
            </a:r>
          </a:p>
        </p:txBody>
      </p:sp>
      <p:sp>
        <p:nvSpPr>
          <p:cNvPr id="46" name="Title 5">
            <a:extLst>
              <a:ext uri="{FF2B5EF4-FFF2-40B4-BE49-F238E27FC236}">
                <a16:creationId xmlns:a16="http://schemas.microsoft.com/office/drawing/2014/main" xmlns="" id="{D35A0151-D2D2-4431-A179-4ADBC81CB8F0}"/>
              </a:ext>
            </a:extLst>
          </p:cNvPr>
          <p:cNvSpPr txBox="1">
            <a:spLocks/>
          </p:cNvSpPr>
          <p:nvPr/>
        </p:nvSpPr>
        <p:spPr>
          <a:xfrm>
            <a:off x="228364" y="1126925"/>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dirty="0"/>
              <a:t>In welke mate gaat u akkoord met volgende uitspraken? – kijkers versus niet-kijkers</a:t>
            </a:r>
            <a:endParaRPr lang="en-US" dirty="0"/>
          </a:p>
        </p:txBody>
      </p:sp>
      <p:sp>
        <p:nvSpPr>
          <p:cNvPr id="53" name="TextBox 52">
            <a:extLst>
              <a:ext uri="{FF2B5EF4-FFF2-40B4-BE49-F238E27FC236}">
                <a16:creationId xmlns:a16="http://schemas.microsoft.com/office/drawing/2014/main" xmlns="" id="{B2245B6E-889C-46D9-89FF-66D9A169A32E}"/>
              </a:ext>
            </a:extLst>
          </p:cNvPr>
          <p:cNvSpPr txBox="1"/>
          <p:nvPr/>
        </p:nvSpPr>
        <p:spPr>
          <a:xfrm>
            <a:off x="3001417" y="2695869"/>
            <a:ext cx="77265" cy="153888"/>
          </a:xfrm>
          <a:prstGeom prst="rect">
            <a:avLst/>
          </a:prstGeom>
        </p:spPr>
        <p:txBody>
          <a:bodyPr vert="horz" wrap="none" lIns="0" tIns="0" rIns="0" bIns="0" rtlCol="0">
            <a:spAutoFit/>
          </a:bodyPr>
          <a:lstStyle/>
          <a:p>
            <a:pPr marL="4763" algn="ctr">
              <a:defRPr sz="1100" b="1" i="0" u="none" strike="noStrike" kern="1200" baseline="0">
                <a:solidFill>
                  <a:schemeClr val="bg1"/>
                </a:solidFill>
                <a:latin typeface="+mn-lt"/>
                <a:ea typeface="+mn-ea"/>
                <a:cs typeface="+mn-cs"/>
              </a:defRPr>
            </a:pPr>
            <a:r>
              <a:rPr lang="en-US" sz="1000" b="1" dirty="0">
                <a:solidFill>
                  <a:schemeClr val="bg1"/>
                </a:solidFill>
              </a:rPr>
              <a:t>B</a:t>
            </a:r>
          </a:p>
        </p:txBody>
      </p:sp>
      <p:sp>
        <p:nvSpPr>
          <p:cNvPr id="3" name="Text Placeholder 2">
            <a:extLst>
              <a:ext uri="{FF2B5EF4-FFF2-40B4-BE49-F238E27FC236}">
                <a16:creationId xmlns:a16="http://schemas.microsoft.com/office/drawing/2014/main" xmlns="" id="{6487589D-47EB-40B3-9A9E-609F1A2043EF}"/>
              </a:ext>
            </a:extLst>
          </p:cNvPr>
          <p:cNvSpPr>
            <a:spLocks noGrp="1"/>
          </p:cNvSpPr>
          <p:nvPr>
            <p:ph type="body" sz="quarter" idx="13"/>
          </p:nvPr>
        </p:nvSpPr>
        <p:spPr/>
        <p:txBody>
          <a:bodyPr/>
          <a:lstStyle/>
          <a:p>
            <a:r>
              <a:rPr lang="nl-BE" sz="1600" dirty="0"/>
              <a:t>Evenveel kijkers als niet-kijkers zijn akkoord dat chirurgisch castreren bij biggen moet stoppen. Er is ook geen verschil in aandeel dat geen vlees meer wenst te eten van chirurgische gecastreerde biggen. </a:t>
            </a:r>
          </a:p>
        </p:txBody>
      </p:sp>
      <p:graphicFrame>
        <p:nvGraphicFramePr>
          <p:cNvPr id="38" name="Table 37">
            <a:extLst>
              <a:ext uri="{FF2B5EF4-FFF2-40B4-BE49-F238E27FC236}">
                <a16:creationId xmlns:a16="http://schemas.microsoft.com/office/drawing/2014/main" xmlns="" id="{27CE99DF-624E-4AD4-829C-30CF2181AAD5}"/>
              </a:ext>
            </a:extLst>
          </p:cNvPr>
          <p:cNvGraphicFramePr>
            <a:graphicFrameLocks noGrp="1"/>
          </p:cNvGraphicFramePr>
          <p:nvPr>
            <p:extLst>
              <p:ext uri="{D42A27DB-BD31-4B8C-83A1-F6EECF244321}">
                <p14:modId xmlns:p14="http://schemas.microsoft.com/office/powerpoint/2010/main" val="776178277"/>
              </p:ext>
            </p:extLst>
          </p:nvPr>
        </p:nvGraphicFramePr>
        <p:xfrm>
          <a:off x="1665576" y="3135067"/>
          <a:ext cx="3583626"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xmlns="" val="1752568651"/>
                    </a:ext>
                  </a:extLst>
                </a:gridCol>
                <a:gridCol w="1194542">
                  <a:extLst>
                    <a:ext uri="{9D8B030D-6E8A-4147-A177-3AD203B41FA5}">
                      <a16:colId xmlns:a16="http://schemas.microsoft.com/office/drawing/2014/main" xmlns="" val="3296626129"/>
                    </a:ext>
                  </a:extLst>
                </a:gridCol>
                <a:gridCol w="1194542">
                  <a:extLst>
                    <a:ext uri="{9D8B030D-6E8A-4147-A177-3AD203B41FA5}">
                      <a16:colId xmlns:a16="http://schemas.microsoft.com/office/drawing/2014/main" xmlns="" val="877304053"/>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63994826"/>
                  </a:ext>
                </a:extLst>
              </a:tr>
            </a:tbl>
          </a:graphicData>
        </a:graphic>
      </p:graphicFrame>
    </p:spTree>
    <p:extLst>
      <p:ext uri="{BB962C8B-B14F-4D97-AF65-F5344CB8AC3E}">
        <p14:creationId xmlns:p14="http://schemas.microsoft.com/office/powerpoint/2010/main" val="5151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blog.humanesociety.org/wp-content/uploads/2015/05/pig-walmart-annoucement-1220x813.jpg?resize=560%2C9999">
            <a:extLst>
              <a:ext uri="{FF2B5EF4-FFF2-40B4-BE49-F238E27FC236}">
                <a16:creationId xmlns:a16="http://schemas.microsoft.com/office/drawing/2014/main" xmlns="" id="{711BCE09-E088-4635-AE8C-E45657D45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b="4512"/>
          <a:stretch/>
        </p:blipFill>
        <p:spPr bwMode="auto">
          <a:xfrm>
            <a:off x="1"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FD2B0F3-BAF4-43B1-9C3B-56A66385445C}"/>
              </a:ext>
            </a:extLst>
          </p:cNvPr>
          <p:cNvSpPr/>
          <p:nvPr/>
        </p:nvSpPr>
        <p:spPr>
          <a:xfrm>
            <a:off x="1" y="0"/>
            <a:ext cx="9143999" cy="5143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5533041-C91D-4387-A8C9-E801EAF0F644}"/>
              </a:ext>
            </a:extLst>
          </p:cNvPr>
          <p:cNvSpPr/>
          <p:nvPr/>
        </p:nvSpPr>
        <p:spPr>
          <a:xfrm>
            <a:off x="1490134" y="355765"/>
            <a:ext cx="6186310" cy="4431983"/>
          </a:xfrm>
          <a:prstGeom prst="rect">
            <a:avLst/>
          </a:prstGeom>
        </p:spPr>
        <p:txBody>
          <a:bodyPr wrap="square" anchor="ctr">
            <a:spAutoFit/>
          </a:bodyPr>
          <a:lstStyle/>
          <a:p>
            <a:pPr algn="ctr"/>
            <a:r>
              <a:rPr lang="nl-BE" sz="138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3 op 4 </a:t>
            </a:r>
            <a:r>
              <a:rPr lang="nl-BE" sz="36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Vlamingen vindt dat er – net zoals in Brussel – een </a:t>
            </a:r>
            <a:r>
              <a:rPr lang="nl-BE" sz="3600" u="sng"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verbod </a:t>
            </a:r>
            <a:r>
              <a:rPr lang="nl-BE" sz="36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moet komen op het </a:t>
            </a:r>
            <a:r>
              <a:rPr lang="nl-BE" sz="3600" u="sng"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chirurgisch castreren van biggen</a:t>
            </a:r>
            <a:r>
              <a:rPr lang="nl-BE" sz="36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 </a:t>
            </a:r>
            <a:endParaRPr lang="en-US" sz="2800" dirty="0">
              <a:solidFill>
                <a:schemeClr val="tx1">
                  <a:lumMod val="90000"/>
                  <a:lumOff val="10000"/>
                </a:schemeClr>
              </a:solidFill>
              <a:latin typeface="Tw Cen MT Condensed Extra Bold" panose="020B0803020202020204" pitchFamily="34" charset="0"/>
            </a:endParaRPr>
          </a:p>
        </p:txBody>
      </p:sp>
    </p:spTree>
    <p:extLst>
      <p:ext uri="{BB962C8B-B14F-4D97-AF65-F5344CB8AC3E}">
        <p14:creationId xmlns:p14="http://schemas.microsoft.com/office/powerpoint/2010/main" val="425300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powned.tv/media/73173/zieligebiggetjes_gr.jpg?anchor=center&amp;mode=crop&amp;quality=80&amp;width=1024&amp;height=576&amp;rnd=131081509640000000">
            <a:extLst>
              <a:ext uri="{FF2B5EF4-FFF2-40B4-BE49-F238E27FC236}">
                <a16:creationId xmlns:a16="http://schemas.microsoft.com/office/drawing/2014/main" xmlns="" id="{D8BBE151-E089-4CE3-8F78-1F53F32AD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14" r="19445"/>
          <a:stretch/>
        </p:blipFill>
        <p:spPr bwMode="auto">
          <a:xfrm>
            <a:off x="4019549" y="0"/>
            <a:ext cx="5124449"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2AB2302C-9869-4210-8F3C-EF0D83F0CD2E}"/>
              </a:ext>
            </a:extLst>
          </p:cNvPr>
          <p:cNvSpPr/>
          <p:nvPr/>
        </p:nvSpPr>
        <p:spPr>
          <a:xfrm>
            <a:off x="399745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1" name="Chart 10">
            <a:extLst>
              <a:ext uri="{FF2B5EF4-FFF2-40B4-BE49-F238E27FC236}">
                <a16:creationId xmlns:a16="http://schemas.microsoft.com/office/drawing/2014/main" xmlns="" id="{3F519B52-AF8F-4B27-A622-510E7E553BA0}"/>
              </a:ext>
            </a:extLst>
          </p:cNvPr>
          <p:cNvGraphicFramePr/>
          <p:nvPr>
            <p:extLst>
              <p:ext uri="{D42A27DB-BD31-4B8C-83A1-F6EECF244321}">
                <p14:modId xmlns:p14="http://schemas.microsoft.com/office/powerpoint/2010/main" val="1281588082"/>
              </p:ext>
            </p:extLst>
          </p:nvPr>
        </p:nvGraphicFramePr>
        <p:xfrm>
          <a:off x="-1132597" y="1372465"/>
          <a:ext cx="6628522" cy="3209947"/>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1">
            <a:extLst>
              <a:ext uri="{FF2B5EF4-FFF2-40B4-BE49-F238E27FC236}">
                <a16:creationId xmlns:a16="http://schemas.microsoft.com/office/drawing/2014/main" xmlns="" id="{B31FAAFB-89C3-4C52-9539-CD0DB89E5ED3}"/>
              </a:ext>
            </a:extLst>
          </p:cNvPr>
          <p:cNvSpPr/>
          <p:nvPr/>
        </p:nvSpPr>
        <p:spPr>
          <a:xfrm>
            <a:off x="468617" y="1154033"/>
            <a:ext cx="2307600" cy="3586662"/>
          </a:xfrm>
          <a:custGeom>
            <a:avLst/>
            <a:gdLst>
              <a:gd name="connsiteX0" fmla="*/ 660848 w 2307600"/>
              <a:gd name="connsiteY0" fmla="*/ 231962 h 3096000"/>
              <a:gd name="connsiteX1" fmla="*/ 478800 w 2307600"/>
              <a:gd name="connsiteY1" fmla="*/ 414010 h 3096000"/>
              <a:gd name="connsiteX2" fmla="*/ 478800 w 2307600"/>
              <a:gd name="connsiteY2" fmla="*/ 2681990 h 3096000"/>
              <a:gd name="connsiteX3" fmla="*/ 660848 w 2307600"/>
              <a:gd name="connsiteY3" fmla="*/ 2864038 h 3096000"/>
              <a:gd name="connsiteX4" fmla="*/ 1646752 w 2307600"/>
              <a:gd name="connsiteY4" fmla="*/ 2864039 h 3096000"/>
              <a:gd name="connsiteX5" fmla="*/ 1828800 w 2307600"/>
              <a:gd name="connsiteY5" fmla="*/ 2681991 h 3096000"/>
              <a:gd name="connsiteX6" fmla="*/ 1828801 w 2307600"/>
              <a:gd name="connsiteY6" fmla="*/ 414010 h 3096000"/>
              <a:gd name="connsiteX7" fmla="*/ 1646753 w 2307600"/>
              <a:gd name="connsiteY7" fmla="*/ 231962 h 3096000"/>
              <a:gd name="connsiteX8" fmla="*/ 0 w 2307600"/>
              <a:gd name="connsiteY8" fmla="*/ 0 h 3096000"/>
              <a:gd name="connsiteX9" fmla="*/ 2307600 w 2307600"/>
              <a:gd name="connsiteY9" fmla="*/ 0 h 3096000"/>
              <a:gd name="connsiteX10" fmla="*/ 2307600 w 2307600"/>
              <a:gd name="connsiteY10" fmla="*/ 3096000 h 3096000"/>
              <a:gd name="connsiteX11" fmla="*/ 0 w 2307600"/>
              <a:gd name="connsiteY11" fmla="*/ 3096000 h 3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7600" h="3096000">
                <a:moveTo>
                  <a:pt x="660848" y="231962"/>
                </a:moveTo>
                <a:cubicBezTo>
                  <a:pt x="560306" y="231962"/>
                  <a:pt x="478800" y="313468"/>
                  <a:pt x="478800" y="414010"/>
                </a:cubicBezTo>
                <a:lnTo>
                  <a:pt x="478800" y="2681990"/>
                </a:lnTo>
                <a:cubicBezTo>
                  <a:pt x="478800" y="2782532"/>
                  <a:pt x="560306" y="2864038"/>
                  <a:pt x="660848" y="2864038"/>
                </a:cubicBezTo>
                <a:lnTo>
                  <a:pt x="1646752" y="2864039"/>
                </a:lnTo>
                <a:cubicBezTo>
                  <a:pt x="1747294" y="2864039"/>
                  <a:pt x="1828800" y="2782533"/>
                  <a:pt x="1828800" y="2681991"/>
                </a:cubicBezTo>
                <a:cubicBezTo>
                  <a:pt x="1828800" y="1925997"/>
                  <a:pt x="1828801" y="1170004"/>
                  <a:pt x="1828801" y="414010"/>
                </a:cubicBezTo>
                <a:cubicBezTo>
                  <a:pt x="1828801" y="313468"/>
                  <a:pt x="1747295" y="231962"/>
                  <a:pt x="1646753" y="231962"/>
                </a:cubicBezTo>
                <a:close/>
                <a:moveTo>
                  <a:pt x="0" y="0"/>
                </a:moveTo>
                <a:lnTo>
                  <a:pt x="2307600" y="0"/>
                </a:lnTo>
                <a:lnTo>
                  <a:pt x="2307600" y="3096000"/>
                </a:lnTo>
                <a:lnTo>
                  <a:pt x="0" y="3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58D5E3D4-B255-4A55-B177-896A2C307839}"/>
              </a:ext>
            </a:extLst>
          </p:cNvPr>
          <p:cNvSpPr/>
          <p:nvPr/>
        </p:nvSpPr>
        <p:spPr>
          <a:xfrm>
            <a:off x="3133929" y="3945127"/>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4" name="Rectangle: Rounded Corners 13">
            <a:extLst>
              <a:ext uri="{FF2B5EF4-FFF2-40B4-BE49-F238E27FC236}">
                <a16:creationId xmlns:a16="http://schemas.microsoft.com/office/drawing/2014/main" xmlns="" id="{227A1DD8-97CC-45C6-A63F-A0A3E724429D}"/>
              </a:ext>
            </a:extLst>
          </p:cNvPr>
          <p:cNvSpPr/>
          <p:nvPr/>
        </p:nvSpPr>
        <p:spPr>
          <a:xfrm>
            <a:off x="2483708" y="1882138"/>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76</a:t>
            </a:r>
          </a:p>
        </p:txBody>
      </p:sp>
      <p:sp>
        <p:nvSpPr>
          <p:cNvPr id="15" name="Rectangle: Rounded Corners 14">
            <a:extLst>
              <a:ext uri="{FF2B5EF4-FFF2-40B4-BE49-F238E27FC236}">
                <a16:creationId xmlns:a16="http://schemas.microsoft.com/office/drawing/2014/main" xmlns="" id="{8983C015-C610-42F5-870D-A67D1BB999FF}"/>
              </a:ext>
            </a:extLst>
          </p:cNvPr>
          <p:cNvSpPr/>
          <p:nvPr/>
        </p:nvSpPr>
        <p:spPr>
          <a:xfrm>
            <a:off x="3133929" y="1882138"/>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16" name="Rectangle: Rounded Corners 15">
            <a:extLst>
              <a:ext uri="{FF2B5EF4-FFF2-40B4-BE49-F238E27FC236}">
                <a16:creationId xmlns:a16="http://schemas.microsoft.com/office/drawing/2014/main" xmlns="" id="{C5C2ED90-4693-46D2-9F2E-1005C1974A77}"/>
              </a:ext>
            </a:extLst>
          </p:cNvPr>
          <p:cNvSpPr/>
          <p:nvPr/>
        </p:nvSpPr>
        <p:spPr>
          <a:xfrm>
            <a:off x="2483708" y="3945127"/>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6</a:t>
            </a:r>
          </a:p>
        </p:txBody>
      </p:sp>
      <p:sp>
        <p:nvSpPr>
          <p:cNvPr id="7" name="Text Placeholder 6">
            <a:extLst>
              <a:ext uri="{FF2B5EF4-FFF2-40B4-BE49-F238E27FC236}">
                <a16:creationId xmlns:a16="http://schemas.microsoft.com/office/drawing/2014/main" xmlns="" id="{882BEE1D-A011-4E97-8D8E-0A29CDBCC3C0}"/>
              </a:ext>
            </a:extLst>
          </p:cNvPr>
          <p:cNvSpPr>
            <a:spLocks noGrp="1"/>
          </p:cNvSpPr>
          <p:nvPr>
            <p:ph type="body" sz="quarter" idx="13"/>
          </p:nvPr>
        </p:nvSpPr>
        <p:spPr/>
        <p:txBody>
          <a:bodyPr/>
          <a:lstStyle/>
          <a:p>
            <a:r>
              <a:rPr lang="nl-BE" sz="1600" dirty="0"/>
              <a:t>3 op 4 Vlamingen vindt dat er, net zoals in Brussel, een wettelijk verbod moet komen op het chirurgisch castreren van biggen. </a:t>
            </a:r>
          </a:p>
        </p:txBody>
      </p:sp>
      <p:grpSp>
        <p:nvGrpSpPr>
          <p:cNvPr id="17" name="Group 16">
            <a:extLst>
              <a:ext uri="{FF2B5EF4-FFF2-40B4-BE49-F238E27FC236}">
                <a16:creationId xmlns:a16="http://schemas.microsoft.com/office/drawing/2014/main" xmlns="" id="{1FE2A039-3888-4A62-8499-BE9206255832}"/>
              </a:ext>
            </a:extLst>
          </p:cNvPr>
          <p:cNvGrpSpPr/>
          <p:nvPr/>
        </p:nvGrpSpPr>
        <p:grpSpPr>
          <a:xfrm>
            <a:off x="6965726" y="4594675"/>
            <a:ext cx="1933546" cy="355982"/>
            <a:chOff x="10239375" y="6688139"/>
            <a:chExt cx="2842245" cy="523426"/>
          </a:xfrm>
        </p:grpSpPr>
        <p:pic>
          <p:nvPicPr>
            <p:cNvPr id="18" name="Picture 17" descr="IPSOS_GAMECHANGERS_blue.png">
              <a:extLst>
                <a:ext uri="{FF2B5EF4-FFF2-40B4-BE49-F238E27FC236}">
                  <a16:creationId xmlns:a16="http://schemas.microsoft.com/office/drawing/2014/main" xmlns="" id="{D2DA4F24-BC90-44F0-8DB5-A483D95495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9" name="Picture 18" descr="IPSOS_GAMECHANGERS_blue.png">
              <a:extLst>
                <a:ext uri="{FF2B5EF4-FFF2-40B4-BE49-F238E27FC236}">
                  <a16:creationId xmlns:a16="http://schemas.microsoft.com/office/drawing/2014/main" xmlns="" id="{8BF62F52-BDF0-4055-95F7-68A698E1092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20" name="Picture 2" descr="C:\Users\Graphics Dude Ltd\Graphics Dude Ltd\Work\PC - IM - 150415A (template pt2)\Graphics\Tags\MarketingElectronic-Col.png">
            <a:extLst>
              <a:ext uri="{FF2B5EF4-FFF2-40B4-BE49-F238E27FC236}">
                <a16:creationId xmlns:a16="http://schemas.microsoft.com/office/drawing/2014/main" xmlns="" id="{7A140D57-BB03-45C9-9FE8-64F2AB21C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xmlns="" id="{892F1232-FE87-414B-A686-67127B70A14A}"/>
              </a:ext>
            </a:extLst>
          </p:cNvPr>
          <p:cNvSpPr>
            <a:spLocks noGrp="1"/>
          </p:cNvSpPr>
          <p:nvPr>
            <p:ph type="title"/>
          </p:nvPr>
        </p:nvSpPr>
        <p:spPr>
          <a:xfrm>
            <a:off x="224286" y="977973"/>
            <a:ext cx="8640000" cy="180000"/>
          </a:xfrm>
        </p:spPr>
        <p:txBody>
          <a:bodyPr/>
          <a:lstStyle/>
          <a:p>
            <a:r>
              <a:rPr lang="nl-BE" dirty="0"/>
              <a:t>In welke mate bent u het eens dat er in Vlaanderen net zoals in Brussel een wettelijk </a:t>
            </a:r>
            <a:br>
              <a:rPr lang="nl-BE" dirty="0"/>
            </a:br>
            <a:r>
              <a:rPr lang="nl-BE" dirty="0"/>
              <a:t>verbod moet komen op chirurgisch castreren van biggen? (na het zien van de beelden)</a:t>
            </a:r>
            <a:br>
              <a:rPr lang="nl-BE" dirty="0"/>
            </a:br>
            <a:endParaRPr lang="en-US" dirty="0"/>
          </a:p>
        </p:txBody>
      </p:sp>
      <p:sp>
        <p:nvSpPr>
          <p:cNvPr id="8" name="Text Placeholder 7">
            <a:extLst>
              <a:ext uri="{FF2B5EF4-FFF2-40B4-BE49-F238E27FC236}">
                <a16:creationId xmlns:a16="http://schemas.microsoft.com/office/drawing/2014/main" xmlns="" id="{28505F54-72D6-484C-9DBB-B156BF2100B3}"/>
              </a:ext>
            </a:extLst>
          </p:cNvPr>
          <p:cNvSpPr>
            <a:spLocks noGrp="1"/>
          </p:cNvSpPr>
          <p:nvPr>
            <p:ph type="body" sz="quarter" idx="16"/>
          </p:nvPr>
        </p:nvSpPr>
        <p:spPr/>
        <p:txBody>
          <a:bodyPr/>
          <a:lstStyle/>
          <a:p>
            <a:r>
              <a:rPr lang="nl-BE" dirty="0"/>
              <a:t>Basis:	Vlaanderen (n=1000)</a:t>
            </a:r>
          </a:p>
          <a:p>
            <a:r>
              <a:rPr lang="nl-BE" dirty="0"/>
              <a:t>Vraag:	Q2.4 In welke mate bent u het eens dat er in Vlaanderen net zoals in Brussel een </a:t>
            </a:r>
            <a:br>
              <a:rPr lang="nl-BE" dirty="0"/>
            </a:br>
            <a:r>
              <a:rPr lang="nl-BE" dirty="0"/>
              <a:t>	wettelijk verbod moet komen op het chirurgisch castreren van biggen?</a:t>
            </a:r>
          </a:p>
          <a:p>
            <a:r>
              <a:rPr lang="nl-BE" dirty="0"/>
              <a:t>ABCD:	95% significantie niveau</a:t>
            </a:r>
          </a:p>
          <a:p>
            <a:endParaRPr lang="en-US" dirty="0"/>
          </a:p>
          <a:p>
            <a:endParaRPr lang="en-US" dirty="0"/>
          </a:p>
        </p:txBody>
      </p:sp>
    </p:spTree>
    <p:extLst>
      <p:ext uri="{BB962C8B-B14F-4D97-AF65-F5344CB8AC3E}">
        <p14:creationId xmlns:p14="http://schemas.microsoft.com/office/powerpoint/2010/main" val="6000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ED1D9400-04E6-4DA4-B260-E6D313C57CA8}"/>
              </a:ext>
            </a:extLst>
          </p:cNvPr>
          <p:cNvGrpSpPr/>
          <p:nvPr/>
        </p:nvGrpSpPr>
        <p:grpSpPr>
          <a:xfrm>
            <a:off x="-3" y="-17373"/>
            <a:ext cx="9144004" cy="5160874"/>
            <a:chOff x="-3" y="-17373"/>
            <a:chExt cx="9144004" cy="5160874"/>
          </a:xfrm>
        </p:grpSpPr>
        <p:pic>
          <p:nvPicPr>
            <p:cNvPr id="18"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7EF07C41-938B-4E02-93C0-811A323DD8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3" y="-17373"/>
              <a:ext cx="1381129" cy="51608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90826A9C-98FB-4AA3-BAAE-575BC5C04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7373"/>
              <a:ext cx="7772400" cy="516087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0" y="-17373"/>
            <a:ext cx="9144000" cy="51608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p:cNvSpPr/>
          <p:nvPr/>
        </p:nvSpPr>
        <p:spPr bwMode="gray">
          <a:xfrm>
            <a:off x="777240" y="1888761"/>
            <a:ext cx="4549140" cy="576000"/>
          </a:xfrm>
          <a:prstGeom prst="rect">
            <a:avLst/>
          </a:prstGeom>
          <a:solidFill>
            <a:srgbClr val="6D7F5F"/>
          </a:solidFill>
          <a:ln w="3175" cap="flat" cmpd="sng" algn="ctr">
            <a:noFill/>
            <a:prstDash val="solid"/>
            <a:round/>
            <a:headEnd type="none" w="med" len="med"/>
            <a:tailEnd type="none" w="med" len="med"/>
          </a:ln>
          <a:effectLst/>
        </p:spPr>
        <p:txBody>
          <a:bodyPr rot="0" spcFirstLastPara="0" vertOverflow="overflow" horzOverflow="overflow" vert="horz" wrap="square" lIns="216000" tIns="72000" rIns="108000" bIns="0" numCol="1" spcCol="0" rtlCol="0" fromWordArt="0" anchor="ctr" anchorCtr="0" forceAA="0" compatLnSpc="1">
            <a:prstTxWarp prst="textNoShape">
              <a:avLst/>
            </a:prstTxWarp>
            <a:noAutofit/>
          </a:bodyPr>
          <a:lstStyle/>
          <a:p>
            <a:r>
              <a:rPr lang="nl-BE" sz="2400" dirty="0">
                <a:solidFill>
                  <a:schemeClr val="bg1"/>
                </a:solidFill>
                <a:latin typeface="BULLES DE CHOCOLATS" pitchFamily="2" charset="0"/>
              </a:rPr>
              <a:t>ONDERZOEKSMETHODOLOGIE</a:t>
            </a:r>
            <a:endParaRPr lang="en-GB" sz="2400" dirty="0">
              <a:solidFill>
                <a:schemeClr val="bg1"/>
              </a:solidFill>
              <a:latin typeface="BULLES DE CHOCOLATS" pitchFamily="2" charset="0"/>
            </a:endParaRPr>
          </a:p>
        </p:txBody>
      </p:sp>
      <p:sp>
        <p:nvSpPr>
          <p:cNvPr id="16" name="Rectangle 15"/>
          <p:cNvSpPr/>
          <p:nvPr/>
        </p:nvSpPr>
        <p:spPr bwMode="gray">
          <a:xfrm>
            <a:off x="777240" y="2590871"/>
            <a:ext cx="4549140" cy="576000"/>
          </a:xfrm>
          <a:prstGeom prst="rect">
            <a:avLst/>
          </a:prstGeom>
          <a:solidFill>
            <a:srgbClr val="6C9CC7"/>
          </a:solidFill>
          <a:ln w="3175" cap="flat" cmpd="sng" algn="ctr">
            <a:noFill/>
            <a:prstDash val="solid"/>
            <a:round/>
            <a:headEnd type="none" w="med" len="med"/>
            <a:tailEnd type="none" w="med" len="med"/>
          </a:ln>
          <a:effectLst/>
        </p:spPr>
        <p:txBody>
          <a:bodyPr rot="0" spcFirstLastPara="0" vertOverflow="overflow" horzOverflow="overflow" vert="horz" wrap="square" lIns="216000" tIns="72000" rIns="108000" bIns="0" numCol="1" spcCol="0" rtlCol="0" fromWordArt="0" anchor="ctr" anchorCtr="0" forceAA="0" compatLnSpc="1">
            <a:prstTxWarp prst="textNoShape">
              <a:avLst/>
            </a:prstTxWarp>
            <a:noAutofit/>
          </a:bodyPr>
          <a:lstStyle/>
          <a:p>
            <a:r>
              <a:rPr lang="en-AU" sz="2400" dirty="0">
                <a:solidFill>
                  <a:schemeClr val="bg1"/>
                </a:solidFill>
                <a:latin typeface="BULLES DE CHOCOLATS" pitchFamily="2" charset="0"/>
              </a:rPr>
              <a:t>BELANGRIJKSTE RESULTATEN</a:t>
            </a:r>
            <a:endParaRPr lang="en-GB" sz="2400" dirty="0">
              <a:solidFill>
                <a:schemeClr val="bg1"/>
              </a:solidFill>
              <a:latin typeface="BULLES DE CHOCOLATS" pitchFamily="2"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11" y="136394"/>
            <a:ext cx="2125989" cy="1069202"/>
          </a:xfrm>
          <a:prstGeom prst="rect">
            <a:avLst/>
          </a:prstGeom>
        </p:spPr>
      </p:pic>
      <p:sp>
        <p:nvSpPr>
          <p:cNvPr id="35" name="Rectangle 34"/>
          <p:cNvSpPr/>
          <p:nvPr/>
        </p:nvSpPr>
        <p:spPr bwMode="gray">
          <a:xfrm>
            <a:off x="224286" y="1888761"/>
            <a:ext cx="507234" cy="576000"/>
          </a:xfrm>
          <a:prstGeom prst="rect">
            <a:avLst/>
          </a:prstGeom>
          <a:solidFill>
            <a:srgbClr val="859F72"/>
          </a:solidFill>
          <a:ln w="3175" cap="flat" cmpd="sng" algn="ctr">
            <a:noFill/>
            <a:prstDash val="solid"/>
            <a:round/>
            <a:headEnd type="none" w="med" len="med"/>
            <a:tailEnd type="none" w="med" len="med"/>
          </a:ln>
          <a:effectLst/>
        </p:spPr>
        <p:txBody>
          <a:bodyPr rot="0" spcFirstLastPara="0" vertOverflow="overflow" horzOverflow="overflow" vert="horz" wrap="square" lIns="0" tIns="72000" rIns="0" bIns="0" numCol="1" spcCol="0" rtlCol="0" fromWordArt="0" anchor="ctr" anchorCtr="0" forceAA="0" compatLnSpc="1">
            <a:prstTxWarp prst="textNoShape">
              <a:avLst/>
            </a:prstTxWarp>
            <a:noAutofit/>
          </a:bodyPr>
          <a:lstStyle/>
          <a:p>
            <a:pPr algn="ctr"/>
            <a:r>
              <a:rPr lang="en-GB" sz="2400" dirty="0">
                <a:solidFill>
                  <a:schemeClr val="bg1"/>
                </a:solidFill>
                <a:latin typeface="BULLES DE CHOCOLATS" pitchFamily="2" charset="0"/>
              </a:rPr>
              <a:t>01</a:t>
            </a:r>
          </a:p>
        </p:txBody>
      </p:sp>
      <p:sp>
        <p:nvSpPr>
          <p:cNvPr id="36" name="Rectangle 35"/>
          <p:cNvSpPr/>
          <p:nvPr/>
        </p:nvSpPr>
        <p:spPr bwMode="gray">
          <a:xfrm>
            <a:off x="224286" y="2590871"/>
            <a:ext cx="507234" cy="576000"/>
          </a:xfrm>
          <a:prstGeom prst="rect">
            <a:avLst/>
          </a:prstGeom>
          <a:solidFill>
            <a:srgbClr val="89B5DD"/>
          </a:solidFill>
          <a:ln w="3175" cap="flat" cmpd="sng" algn="ctr">
            <a:noFill/>
            <a:prstDash val="solid"/>
            <a:round/>
            <a:headEnd type="none" w="med" len="med"/>
            <a:tailEnd type="none" w="med" len="med"/>
          </a:ln>
          <a:effectLst/>
        </p:spPr>
        <p:txBody>
          <a:bodyPr rot="0" spcFirstLastPara="0" vertOverflow="overflow" horzOverflow="overflow" vert="horz" wrap="square" lIns="0" tIns="7200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latin typeface="BULLES DE CHOCOLATS" pitchFamily="2" charset="0"/>
              </a:rPr>
              <a:t>02</a:t>
            </a:r>
          </a:p>
        </p:txBody>
      </p:sp>
      <p:grpSp>
        <p:nvGrpSpPr>
          <p:cNvPr id="39" name="Group 38"/>
          <p:cNvGrpSpPr/>
          <p:nvPr/>
        </p:nvGrpSpPr>
        <p:grpSpPr>
          <a:xfrm>
            <a:off x="6965726" y="4594675"/>
            <a:ext cx="1933546" cy="355982"/>
            <a:chOff x="10239375" y="6688139"/>
            <a:chExt cx="2842245" cy="523426"/>
          </a:xfrm>
        </p:grpSpPr>
        <p:pic>
          <p:nvPicPr>
            <p:cNvPr id="40" name="Picture 39" descr="IPSOS_GAMECHANGERS_blue.png"/>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41" name="Picture 40" descr="IPSOS_GAMECHANGERS_blue.png"/>
            <p:cNvPicPr>
              <a:picLocks noChangeAspect="1"/>
            </p:cNvPicPr>
            <p:nvPr userDrawn="1"/>
          </p:nvPicPr>
          <p:blipFill rotWithShape="1">
            <a:blip r:embed="rId5" cstate="print">
              <a:grayscl/>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42" name="Picture 2" descr="C:\Users\Graphics Dude Ltd\Graphics Dude Ltd\Work\PC - IM - 150415A (template pt2)\Graphics\Tags\MarketingElectronic-Col.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462EFA56-AE31-4F98-90A6-5BAE8610C49B}"/>
              </a:ext>
            </a:extLst>
          </p:cNvPr>
          <p:cNvSpPr/>
          <p:nvPr/>
        </p:nvSpPr>
        <p:spPr bwMode="gray">
          <a:xfrm>
            <a:off x="777240" y="3292980"/>
            <a:ext cx="4549140" cy="576000"/>
          </a:xfrm>
          <a:prstGeom prst="rect">
            <a:avLst/>
          </a:prstGeom>
          <a:solidFill>
            <a:srgbClr val="EB765F"/>
          </a:solidFill>
          <a:ln w="3175" cap="flat" cmpd="sng" algn="ctr">
            <a:noFill/>
            <a:prstDash val="solid"/>
            <a:round/>
            <a:headEnd type="none" w="med" len="med"/>
            <a:tailEnd type="none" w="med" len="med"/>
          </a:ln>
          <a:effectLst/>
        </p:spPr>
        <p:txBody>
          <a:bodyPr rot="0" spcFirstLastPara="0" vertOverflow="overflow" horzOverflow="overflow" vert="horz" wrap="square" lIns="216000" tIns="72000" rIns="108000" bIns="0" numCol="1" spcCol="0" rtlCol="0" fromWordArt="0" anchor="ctr" anchorCtr="0" forceAA="0" compatLnSpc="1">
            <a:prstTxWarp prst="textNoShape">
              <a:avLst/>
            </a:prstTxWarp>
            <a:noAutofit/>
          </a:bodyPr>
          <a:lstStyle/>
          <a:p>
            <a:r>
              <a:rPr lang="en-AU" sz="2400" dirty="0">
                <a:solidFill>
                  <a:schemeClr val="bg1"/>
                </a:solidFill>
                <a:latin typeface="BULLES DE CHOCOLATS" pitchFamily="2" charset="0"/>
              </a:rPr>
              <a:t>ALGEMENE CONCLUSIES</a:t>
            </a:r>
            <a:endParaRPr lang="en-GB" sz="2400" dirty="0">
              <a:solidFill>
                <a:schemeClr val="bg1"/>
              </a:solidFill>
              <a:latin typeface="BULLES DE CHOCOLATS" pitchFamily="2" charset="0"/>
            </a:endParaRPr>
          </a:p>
        </p:txBody>
      </p:sp>
      <p:sp>
        <p:nvSpPr>
          <p:cNvPr id="21" name="Rectangle 20">
            <a:extLst>
              <a:ext uri="{FF2B5EF4-FFF2-40B4-BE49-F238E27FC236}">
                <a16:creationId xmlns:a16="http://schemas.microsoft.com/office/drawing/2014/main" xmlns="" id="{BDBAA092-1D2E-4374-A122-57B3815B3C45}"/>
              </a:ext>
            </a:extLst>
          </p:cNvPr>
          <p:cNvSpPr/>
          <p:nvPr/>
        </p:nvSpPr>
        <p:spPr bwMode="gray">
          <a:xfrm>
            <a:off x="224286" y="3292980"/>
            <a:ext cx="507234" cy="576000"/>
          </a:xfrm>
          <a:prstGeom prst="rect">
            <a:avLst/>
          </a:prstGeom>
          <a:solidFill>
            <a:srgbClr val="F09D8C"/>
          </a:solidFill>
          <a:ln w="3175" cap="flat" cmpd="sng" algn="ctr">
            <a:noFill/>
            <a:prstDash val="solid"/>
            <a:round/>
            <a:headEnd type="none" w="med" len="med"/>
            <a:tailEnd type="none" w="med" len="med"/>
          </a:ln>
          <a:effectLst/>
        </p:spPr>
        <p:txBody>
          <a:bodyPr rot="0" spcFirstLastPara="0" vertOverflow="overflow" horzOverflow="overflow" vert="horz" wrap="square" lIns="0" tIns="7200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latin typeface="BULLES DE CHOCOLATS" pitchFamily="2" charset="0"/>
              </a:rPr>
              <a:t>03</a:t>
            </a:r>
          </a:p>
        </p:txBody>
      </p:sp>
    </p:spTree>
    <p:extLst>
      <p:ext uri="{BB962C8B-B14F-4D97-AF65-F5344CB8AC3E}">
        <p14:creationId xmlns:p14="http://schemas.microsoft.com/office/powerpoint/2010/main" val="7647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14F6DFAE-EAC7-4F23-B4FA-7FFF41DF51BA}"/>
              </a:ext>
            </a:extLst>
          </p:cNvPr>
          <p:cNvSpPr>
            <a:spLocks noGrp="1"/>
          </p:cNvSpPr>
          <p:nvPr>
            <p:ph type="body" sz="quarter" idx="13"/>
          </p:nvPr>
        </p:nvSpPr>
        <p:spPr>
          <a:xfrm>
            <a:off x="224286" y="176814"/>
            <a:ext cx="6718387" cy="540000"/>
          </a:xfrm>
        </p:spPr>
        <p:txBody>
          <a:bodyPr/>
          <a:lstStyle/>
          <a:p>
            <a:r>
              <a:rPr lang="nl-BE" sz="1600" dirty="0"/>
              <a:t>Meer vrouwen vinden dat er een verbod op chirurgische castratie van biggen moet komen.</a:t>
            </a:r>
          </a:p>
        </p:txBody>
      </p:sp>
      <p:sp>
        <p:nvSpPr>
          <p:cNvPr id="8" name="Text Placeholder 7">
            <a:extLst>
              <a:ext uri="{FF2B5EF4-FFF2-40B4-BE49-F238E27FC236}">
                <a16:creationId xmlns:a16="http://schemas.microsoft.com/office/drawing/2014/main" xmlns="" id="{4A742EF9-DFF2-443E-A0A5-51BACE696C24}"/>
              </a:ext>
            </a:extLst>
          </p:cNvPr>
          <p:cNvSpPr>
            <a:spLocks noGrp="1"/>
          </p:cNvSpPr>
          <p:nvPr>
            <p:ph type="body" sz="quarter" idx="16"/>
          </p:nvPr>
        </p:nvSpPr>
        <p:spPr/>
        <p:txBody>
          <a:bodyPr/>
          <a:lstStyle/>
          <a:p>
            <a:r>
              <a:rPr lang="nl-BE" dirty="0"/>
              <a:t>Basis:	Vlaanderen (n=1000)</a:t>
            </a:r>
          </a:p>
          <a:p>
            <a:r>
              <a:rPr lang="nl-BE" dirty="0"/>
              <a:t>Vraag:	Q2.4 In welke mate bent u het eens dat er in Vlaanderen net zoals in Brussel een </a:t>
            </a:r>
            <a:br>
              <a:rPr lang="nl-BE" dirty="0"/>
            </a:br>
            <a:r>
              <a:rPr lang="nl-BE" dirty="0"/>
              <a:t>	wettelijk verbod moet komen op het chirurgisch castreren van biggen?</a:t>
            </a:r>
          </a:p>
          <a:p>
            <a:r>
              <a:rPr lang="nl-BE" dirty="0"/>
              <a:t>ABCD:	95% significantie niveau</a:t>
            </a:r>
          </a:p>
        </p:txBody>
      </p:sp>
      <p:graphicFrame>
        <p:nvGraphicFramePr>
          <p:cNvPr id="9" name="Table 8">
            <a:extLst>
              <a:ext uri="{FF2B5EF4-FFF2-40B4-BE49-F238E27FC236}">
                <a16:creationId xmlns:a16="http://schemas.microsoft.com/office/drawing/2014/main" xmlns="" id="{76759FF4-7D48-4411-B8C6-5CD5905E841F}"/>
              </a:ext>
            </a:extLst>
          </p:cNvPr>
          <p:cNvGraphicFramePr>
            <a:graphicFrameLocks noGrp="1"/>
          </p:cNvGraphicFramePr>
          <p:nvPr>
            <p:extLst>
              <p:ext uri="{D42A27DB-BD31-4B8C-83A1-F6EECF244321}">
                <p14:modId xmlns:p14="http://schemas.microsoft.com/office/powerpoint/2010/main" val="44763102"/>
              </p:ext>
            </p:extLst>
          </p:nvPr>
        </p:nvGraphicFramePr>
        <p:xfrm>
          <a:off x="337758" y="1175223"/>
          <a:ext cx="6192000" cy="624205"/>
        </p:xfrm>
        <a:graphic>
          <a:graphicData uri="http://schemas.openxmlformats.org/drawingml/2006/table">
            <a:tbl>
              <a:tblPr firstRow="1" bandRow="1">
                <a:tableStyleId>{5C22544A-7EE6-4342-B048-85BDC9FD1C3A}</a:tableStyleId>
              </a:tblPr>
              <a:tblGrid>
                <a:gridCol w="1032000">
                  <a:extLst>
                    <a:ext uri="{9D8B030D-6E8A-4147-A177-3AD203B41FA5}">
                      <a16:colId xmlns:a16="http://schemas.microsoft.com/office/drawing/2014/main" xmlns="" val="2958164197"/>
                    </a:ext>
                  </a:extLst>
                </a:gridCol>
                <a:gridCol w="1032000">
                  <a:extLst>
                    <a:ext uri="{9D8B030D-6E8A-4147-A177-3AD203B41FA5}">
                      <a16:colId xmlns:a16="http://schemas.microsoft.com/office/drawing/2014/main" xmlns="" val="458313841"/>
                    </a:ext>
                  </a:extLst>
                </a:gridCol>
                <a:gridCol w="1032000">
                  <a:extLst>
                    <a:ext uri="{9D8B030D-6E8A-4147-A177-3AD203B41FA5}">
                      <a16:colId xmlns:a16="http://schemas.microsoft.com/office/drawing/2014/main" xmlns="" val="890148522"/>
                    </a:ext>
                  </a:extLst>
                </a:gridCol>
                <a:gridCol w="1032000">
                  <a:extLst>
                    <a:ext uri="{9D8B030D-6E8A-4147-A177-3AD203B41FA5}">
                      <a16:colId xmlns:a16="http://schemas.microsoft.com/office/drawing/2014/main" xmlns="" val="4108362977"/>
                    </a:ext>
                  </a:extLst>
                </a:gridCol>
                <a:gridCol w="1032000">
                  <a:extLst>
                    <a:ext uri="{9D8B030D-6E8A-4147-A177-3AD203B41FA5}">
                      <a16:colId xmlns:a16="http://schemas.microsoft.com/office/drawing/2014/main" xmlns="" val="307773737"/>
                    </a:ext>
                  </a:extLst>
                </a:gridCol>
                <a:gridCol w="1032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0" name="Chart 9">
            <a:extLst>
              <a:ext uri="{FF2B5EF4-FFF2-40B4-BE49-F238E27FC236}">
                <a16:creationId xmlns:a16="http://schemas.microsoft.com/office/drawing/2014/main" xmlns="" id="{AB73573B-DD9E-47D3-A079-26D2559BCDA0}"/>
              </a:ext>
            </a:extLst>
          </p:cNvPr>
          <p:cNvGraphicFramePr/>
          <p:nvPr>
            <p:extLst>
              <p:ext uri="{D42A27DB-BD31-4B8C-83A1-F6EECF244321}">
                <p14:modId xmlns:p14="http://schemas.microsoft.com/office/powerpoint/2010/main" val="56258607"/>
              </p:ext>
            </p:extLst>
          </p:nvPr>
        </p:nvGraphicFramePr>
        <p:xfrm>
          <a:off x="224286" y="1930855"/>
          <a:ext cx="8640000" cy="2493511"/>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xmlns="" id="{5E87FE05-A6A7-495F-8056-1B71FF851800}"/>
              </a:ext>
            </a:extLst>
          </p:cNvPr>
          <p:cNvGrpSpPr/>
          <p:nvPr/>
        </p:nvGrpSpPr>
        <p:grpSpPr>
          <a:xfrm>
            <a:off x="463402" y="1901480"/>
            <a:ext cx="5937399" cy="2522886"/>
            <a:chOff x="463402" y="1901480"/>
            <a:chExt cx="5937399" cy="2522886"/>
          </a:xfrm>
        </p:grpSpPr>
        <p:sp>
          <p:nvSpPr>
            <p:cNvPr id="12" name="Freeform: Shape 11">
              <a:extLst>
                <a:ext uri="{FF2B5EF4-FFF2-40B4-BE49-F238E27FC236}">
                  <a16:creationId xmlns:a16="http://schemas.microsoft.com/office/drawing/2014/main" xmlns="" id="{1D419792-FBB2-4400-BAE0-7E457AAE8945}"/>
                </a:ext>
              </a:extLst>
            </p:cNvPr>
            <p:cNvSpPr/>
            <p:nvPr/>
          </p:nvSpPr>
          <p:spPr>
            <a:xfrm>
              <a:off x="46340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69359A19-A4ED-4E81-8EE4-14789136B391}"/>
                </a:ext>
              </a:extLst>
            </p:cNvPr>
            <p:cNvSpPr/>
            <p:nvPr/>
          </p:nvSpPr>
          <p:spPr>
            <a:xfrm>
              <a:off x="564172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8CB52CFB-6386-4C25-A796-8A2490B7AA51}"/>
                </a:ext>
              </a:extLst>
            </p:cNvPr>
            <p:cNvSpPr/>
            <p:nvPr/>
          </p:nvSpPr>
          <p:spPr>
            <a:xfrm>
              <a:off x="4606058"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9F04C77-4E87-4381-B303-570B66A00CEE}"/>
                </a:ext>
              </a:extLst>
            </p:cNvPr>
            <p:cNvSpPr/>
            <p:nvPr/>
          </p:nvSpPr>
          <p:spPr>
            <a:xfrm>
              <a:off x="3570394"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AF699E40-A53D-4D14-B983-3A510EDEE327}"/>
                </a:ext>
              </a:extLst>
            </p:cNvPr>
            <p:cNvSpPr/>
            <p:nvPr/>
          </p:nvSpPr>
          <p:spPr>
            <a:xfrm>
              <a:off x="2534730"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A7FF87A1-1247-4A9F-9A34-81B2F883A687}"/>
                </a:ext>
              </a:extLst>
            </p:cNvPr>
            <p:cNvSpPr/>
            <p:nvPr/>
          </p:nvSpPr>
          <p:spPr>
            <a:xfrm>
              <a:off x="1499066"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Rounded Corners 17">
            <a:extLst>
              <a:ext uri="{FF2B5EF4-FFF2-40B4-BE49-F238E27FC236}">
                <a16:creationId xmlns:a16="http://schemas.microsoft.com/office/drawing/2014/main" xmlns="" id="{E0B91C27-8AD3-40B4-BAA2-B9ED6FFAAF55}"/>
              </a:ext>
            </a:extLst>
          </p:cNvPr>
          <p:cNvSpPr/>
          <p:nvPr/>
        </p:nvSpPr>
        <p:spPr>
          <a:xfrm>
            <a:off x="6971028"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9" name="Rectangle: Rounded Corners 18">
            <a:extLst>
              <a:ext uri="{FF2B5EF4-FFF2-40B4-BE49-F238E27FC236}">
                <a16:creationId xmlns:a16="http://schemas.microsoft.com/office/drawing/2014/main" xmlns="" id="{8F952A14-8B63-4B96-8BA5-0A779A32B6CB}"/>
              </a:ext>
            </a:extLst>
          </p:cNvPr>
          <p:cNvSpPr/>
          <p:nvPr/>
        </p:nvSpPr>
        <p:spPr>
          <a:xfrm>
            <a:off x="428500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78</a:t>
            </a:r>
          </a:p>
        </p:txBody>
      </p:sp>
      <p:sp>
        <p:nvSpPr>
          <p:cNvPr id="20" name="Rectangle: Rounded Corners 19">
            <a:extLst>
              <a:ext uri="{FF2B5EF4-FFF2-40B4-BE49-F238E27FC236}">
                <a16:creationId xmlns:a16="http://schemas.microsoft.com/office/drawing/2014/main" xmlns="" id="{F86D94EE-D386-423B-8225-88EA3B58CC7D}"/>
              </a:ext>
            </a:extLst>
          </p:cNvPr>
          <p:cNvSpPr/>
          <p:nvPr/>
        </p:nvSpPr>
        <p:spPr>
          <a:xfrm>
            <a:off x="6971028"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21" name="Rectangle: Rounded Corners 20">
            <a:extLst>
              <a:ext uri="{FF2B5EF4-FFF2-40B4-BE49-F238E27FC236}">
                <a16:creationId xmlns:a16="http://schemas.microsoft.com/office/drawing/2014/main" xmlns="" id="{3338859E-288B-4E8C-A56B-45D5486D1D19}"/>
              </a:ext>
            </a:extLst>
          </p:cNvPr>
          <p:cNvSpPr/>
          <p:nvPr/>
        </p:nvSpPr>
        <p:spPr>
          <a:xfrm>
            <a:off x="428500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3</a:t>
            </a:r>
          </a:p>
        </p:txBody>
      </p:sp>
      <p:sp>
        <p:nvSpPr>
          <p:cNvPr id="22" name="Rectangle: Rounded Corners 21">
            <a:extLst>
              <a:ext uri="{FF2B5EF4-FFF2-40B4-BE49-F238E27FC236}">
                <a16:creationId xmlns:a16="http://schemas.microsoft.com/office/drawing/2014/main" xmlns="" id="{395AA15C-0A5F-48A9-9D46-AF4BABB2EFCD}"/>
              </a:ext>
            </a:extLst>
          </p:cNvPr>
          <p:cNvSpPr/>
          <p:nvPr/>
        </p:nvSpPr>
        <p:spPr>
          <a:xfrm>
            <a:off x="117359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76</a:t>
            </a:r>
          </a:p>
        </p:txBody>
      </p:sp>
      <p:sp>
        <p:nvSpPr>
          <p:cNvPr id="23" name="Rectangle: Rounded Corners 22">
            <a:extLst>
              <a:ext uri="{FF2B5EF4-FFF2-40B4-BE49-F238E27FC236}">
                <a16:creationId xmlns:a16="http://schemas.microsoft.com/office/drawing/2014/main" xmlns="" id="{92E4D5C8-9277-4D07-8544-C83FFB59E6F3}"/>
              </a:ext>
            </a:extLst>
          </p:cNvPr>
          <p:cNvSpPr/>
          <p:nvPr/>
        </p:nvSpPr>
        <p:spPr>
          <a:xfrm>
            <a:off x="117359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6</a:t>
            </a:r>
          </a:p>
        </p:txBody>
      </p:sp>
      <p:cxnSp>
        <p:nvCxnSpPr>
          <p:cNvPr id="24" name="Straight Connector 23">
            <a:extLst>
              <a:ext uri="{FF2B5EF4-FFF2-40B4-BE49-F238E27FC236}">
                <a16:creationId xmlns:a16="http://schemas.microsoft.com/office/drawing/2014/main" xmlns="" id="{46A4D53E-1BB9-494E-AFDA-6516E3F04862}"/>
              </a:ext>
            </a:extLst>
          </p:cNvPr>
          <p:cNvCxnSpPr/>
          <p:nvPr/>
        </p:nvCxnSpPr>
        <p:spPr>
          <a:xfrm>
            <a:off x="1510250"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xmlns="" id="{652629A9-D765-43E6-BAB8-566ADB5D38D1}"/>
              </a:ext>
            </a:extLst>
          </p:cNvPr>
          <p:cNvCxnSpPr/>
          <p:nvPr/>
        </p:nvCxnSpPr>
        <p:spPr>
          <a:xfrm>
            <a:off x="3601067"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26" name="Rectangle: Rounded Corners 25">
            <a:extLst>
              <a:ext uri="{FF2B5EF4-FFF2-40B4-BE49-F238E27FC236}">
                <a16:creationId xmlns:a16="http://schemas.microsoft.com/office/drawing/2014/main" xmlns="" id="{1EBA43A7-8E6B-4EB6-8795-97CE3DA9C635}"/>
              </a:ext>
            </a:extLst>
          </p:cNvPr>
          <p:cNvSpPr/>
          <p:nvPr/>
        </p:nvSpPr>
        <p:spPr>
          <a:xfrm>
            <a:off x="6359271"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77</a:t>
            </a:r>
          </a:p>
        </p:txBody>
      </p:sp>
      <p:sp>
        <p:nvSpPr>
          <p:cNvPr id="27" name="Rectangle: Rounded Corners 26">
            <a:extLst>
              <a:ext uri="{FF2B5EF4-FFF2-40B4-BE49-F238E27FC236}">
                <a16:creationId xmlns:a16="http://schemas.microsoft.com/office/drawing/2014/main" xmlns="" id="{24162087-8F6A-4802-86A2-EF6A2C8139CC}"/>
              </a:ext>
            </a:extLst>
          </p:cNvPr>
          <p:cNvSpPr/>
          <p:nvPr/>
        </p:nvSpPr>
        <p:spPr>
          <a:xfrm>
            <a:off x="6359271"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6</a:t>
            </a:r>
          </a:p>
        </p:txBody>
      </p:sp>
      <p:sp>
        <p:nvSpPr>
          <p:cNvPr id="28" name="Rectangle: Rounded Corners 27">
            <a:extLst>
              <a:ext uri="{FF2B5EF4-FFF2-40B4-BE49-F238E27FC236}">
                <a16:creationId xmlns:a16="http://schemas.microsoft.com/office/drawing/2014/main" xmlns="" id="{748F39F4-709E-48CE-A5C5-4E90529A8628}"/>
              </a:ext>
            </a:extLst>
          </p:cNvPr>
          <p:cNvSpPr/>
          <p:nvPr/>
        </p:nvSpPr>
        <p:spPr>
          <a:xfrm>
            <a:off x="532213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74</a:t>
            </a:r>
          </a:p>
        </p:txBody>
      </p:sp>
      <p:sp>
        <p:nvSpPr>
          <p:cNvPr id="29" name="Rectangle: Rounded Corners 28">
            <a:extLst>
              <a:ext uri="{FF2B5EF4-FFF2-40B4-BE49-F238E27FC236}">
                <a16:creationId xmlns:a16="http://schemas.microsoft.com/office/drawing/2014/main" xmlns="" id="{246E6E27-3BFB-4891-B716-7368AA712D87}"/>
              </a:ext>
            </a:extLst>
          </p:cNvPr>
          <p:cNvSpPr/>
          <p:nvPr/>
        </p:nvSpPr>
        <p:spPr>
          <a:xfrm>
            <a:off x="532213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9</a:t>
            </a:r>
          </a:p>
        </p:txBody>
      </p:sp>
      <p:sp>
        <p:nvSpPr>
          <p:cNvPr id="30" name="Rectangle: Rounded Corners 29">
            <a:extLst>
              <a:ext uri="{FF2B5EF4-FFF2-40B4-BE49-F238E27FC236}">
                <a16:creationId xmlns:a16="http://schemas.microsoft.com/office/drawing/2014/main" xmlns="" id="{9B05B73F-F189-4EAD-8F3A-BF4F33A82F5D}"/>
              </a:ext>
            </a:extLst>
          </p:cNvPr>
          <p:cNvSpPr/>
          <p:nvPr/>
        </p:nvSpPr>
        <p:spPr>
          <a:xfrm>
            <a:off x="324786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81</a:t>
            </a:r>
          </a:p>
        </p:txBody>
      </p:sp>
      <p:sp>
        <p:nvSpPr>
          <p:cNvPr id="31" name="Rectangle: Rounded Corners 30">
            <a:extLst>
              <a:ext uri="{FF2B5EF4-FFF2-40B4-BE49-F238E27FC236}">
                <a16:creationId xmlns:a16="http://schemas.microsoft.com/office/drawing/2014/main" xmlns="" id="{9E3CAB52-CE3C-4C2C-BE3B-3C878B08E6E5}"/>
              </a:ext>
            </a:extLst>
          </p:cNvPr>
          <p:cNvSpPr/>
          <p:nvPr/>
        </p:nvSpPr>
        <p:spPr>
          <a:xfrm>
            <a:off x="324786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sp>
        <p:nvSpPr>
          <p:cNvPr id="32" name="Rectangle: Rounded Corners 31">
            <a:extLst>
              <a:ext uri="{FF2B5EF4-FFF2-40B4-BE49-F238E27FC236}">
                <a16:creationId xmlns:a16="http://schemas.microsoft.com/office/drawing/2014/main" xmlns="" id="{B5D03658-D06B-46B8-8F5E-23B1458576F2}"/>
              </a:ext>
            </a:extLst>
          </p:cNvPr>
          <p:cNvSpPr/>
          <p:nvPr/>
        </p:nvSpPr>
        <p:spPr>
          <a:xfrm>
            <a:off x="221073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72</a:t>
            </a:r>
          </a:p>
        </p:txBody>
      </p:sp>
      <p:sp>
        <p:nvSpPr>
          <p:cNvPr id="33" name="Rectangle: Rounded Corners 32">
            <a:extLst>
              <a:ext uri="{FF2B5EF4-FFF2-40B4-BE49-F238E27FC236}">
                <a16:creationId xmlns:a16="http://schemas.microsoft.com/office/drawing/2014/main" xmlns="" id="{681D9127-C51D-476B-B1B4-0674CDC7029C}"/>
              </a:ext>
            </a:extLst>
          </p:cNvPr>
          <p:cNvSpPr/>
          <p:nvPr/>
        </p:nvSpPr>
        <p:spPr>
          <a:xfrm>
            <a:off x="221073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a:t>
            </a:r>
          </a:p>
        </p:txBody>
      </p:sp>
      <p:sp>
        <p:nvSpPr>
          <p:cNvPr id="2" name="TextBox 1">
            <a:extLst>
              <a:ext uri="{FF2B5EF4-FFF2-40B4-BE49-F238E27FC236}">
                <a16:creationId xmlns:a16="http://schemas.microsoft.com/office/drawing/2014/main" xmlns="" id="{E403B061-43FD-406E-B235-218168DD14D9}"/>
              </a:ext>
            </a:extLst>
          </p:cNvPr>
          <p:cNvSpPr txBox="1"/>
          <p:nvPr/>
        </p:nvSpPr>
        <p:spPr>
          <a:xfrm>
            <a:off x="1975982" y="3817415"/>
            <a:ext cx="91693"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bg1"/>
                </a:solidFill>
              </a:rPr>
              <a:t>B</a:t>
            </a:r>
          </a:p>
        </p:txBody>
      </p:sp>
      <p:sp>
        <p:nvSpPr>
          <p:cNvPr id="34" name="TextBox 33">
            <a:extLst>
              <a:ext uri="{FF2B5EF4-FFF2-40B4-BE49-F238E27FC236}">
                <a16:creationId xmlns:a16="http://schemas.microsoft.com/office/drawing/2014/main" xmlns="" id="{06F1FFCE-45CB-407E-9B4A-46B801ACBAED}"/>
              </a:ext>
            </a:extLst>
          </p:cNvPr>
          <p:cNvSpPr txBox="1"/>
          <p:nvPr/>
        </p:nvSpPr>
        <p:spPr>
          <a:xfrm>
            <a:off x="3012142" y="2505346"/>
            <a:ext cx="98104"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a:solidFill>
                  <a:schemeClr val="bg1"/>
                </a:solidFill>
              </a:rPr>
              <a:t>A</a:t>
            </a:r>
            <a:endParaRPr lang="en-US" sz="1200" b="1" dirty="0">
              <a:solidFill>
                <a:schemeClr val="bg1"/>
              </a:solidFill>
            </a:endParaRPr>
          </a:p>
        </p:txBody>
      </p:sp>
      <p:sp>
        <p:nvSpPr>
          <p:cNvPr id="35" name="TextBox 34">
            <a:extLst>
              <a:ext uri="{FF2B5EF4-FFF2-40B4-BE49-F238E27FC236}">
                <a16:creationId xmlns:a16="http://schemas.microsoft.com/office/drawing/2014/main" xmlns="" id="{839D9D49-0EE7-48FE-AD72-35370616A9CC}"/>
              </a:ext>
            </a:extLst>
          </p:cNvPr>
          <p:cNvSpPr txBox="1"/>
          <p:nvPr/>
        </p:nvSpPr>
        <p:spPr>
          <a:xfrm>
            <a:off x="5057852" y="4113749"/>
            <a:ext cx="86883"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a:solidFill>
                  <a:schemeClr val="bg1"/>
                </a:solidFill>
              </a:rPr>
              <a:t>C</a:t>
            </a:r>
            <a:endParaRPr lang="en-US" sz="1200" b="1" dirty="0">
              <a:solidFill>
                <a:schemeClr val="bg1"/>
              </a:solidFill>
            </a:endParaRPr>
          </a:p>
        </p:txBody>
      </p:sp>
      <p:sp>
        <p:nvSpPr>
          <p:cNvPr id="36" name="TextBox 35">
            <a:extLst>
              <a:ext uri="{FF2B5EF4-FFF2-40B4-BE49-F238E27FC236}">
                <a16:creationId xmlns:a16="http://schemas.microsoft.com/office/drawing/2014/main" xmlns="" id="{F144840C-FD6B-48E7-B761-14BB8737E79F}"/>
              </a:ext>
            </a:extLst>
          </p:cNvPr>
          <p:cNvSpPr txBox="1"/>
          <p:nvPr/>
        </p:nvSpPr>
        <p:spPr>
          <a:xfrm>
            <a:off x="2302857" y="4189884"/>
            <a:ext cx="91693"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rgbClr val="C00000"/>
                </a:solidFill>
              </a:rPr>
              <a:t>B</a:t>
            </a:r>
          </a:p>
        </p:txBody>
      </p:sp>
      <p:sp>
        <p:nvSpPr>
          <p:cNvPr id="37" name="TextBox 36">
            <a:extLst>
              <a:ext uri="{FF2B5EF4-FFF2-40B4-BE49-F238E27FC236}">
                <a16:creationId xmlns:a16="http://schemas.microsoft.com/office/drawing/2014/main" xmlns="" id="{EF8D0800-40D7-4A9E-B6C6-D060489D0B85}"/>
              </a:ext>
            </a:extLst>
          </p:cNvPr>
          <p:cNvSpPr txBox="1"/>
          <p:nvPr/>
        </p:nvSpPr>
        <p:spPr>
          <a:xfrm>
            <a:off x="5426081" y="4189884"/>
            <a:ext cx="86882"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a:solidFill>
                  <a:srgbClr val="C00000"/>
                </a:solidFill>
              </a:rPr>
              <a:t>C</a:t>
            </a:r>
            <a:endParaRPr lang="en-US" sz="1200" b="1" dirty="0">
              <a:solidFill>
                <a:srgbClr val="C00000"/>
              </a:solidFill>
            </a:endParaRPr>
          </a:p>
        </p:txBody>
      </p:sp>
      <p:sp>
        <p:nvSpPr>
          <p:cNvPr id="38" name="TextBox 37">
            <a:extLst>
              <a:ext uri="{FF2B5EF4-FFF2-40B4-BE49-F238E27FC236}">
                <a16:creationId xmlns:a16="http://schemas.microsoft.com/office/drawing/2014/main" xmlns="" id="{8D138C0B-87AD-4F8F-9520-EB7818E8E37D}"/>
              </a:ext>
            </a:extLst>
          </p:cNvPr>
          <p:cNvSpPr txBox="1"/>
          <p:nvPr/>
        </p:nvSpPr>
        <p:spPr>
          <a:xfrm>
            <a:off x="3344290" y="2313103"/>
            <a:ext cx="98104"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accent6"/>
                </a:solidFill>
              </a:rPr>
              <a:t>A</a:t>
            </a:r>
          </a:p>
        </p:txBody>
      </p:sp>
      <p:sp>
        <p:nvSpPr>
          <p:cNvPr id="41" name="Title 5">
            <a:extLst>
              <a:ext uri="{FF2B5EF4-FFF2-40B4-BE49-F238E27FC236}">
                <a16:creationId xmlns:a16="http://schemas.microsoft.com/office/drawing/2014/main" xmlns="" id="{7400056A-CAB8-4AB7-A563-8F1081CF6F44}"/>
              </a:ext>
            </a:extLst>
          </p:cNvPr>
          <p:cNvSpPr txBox="1">
            <a:spLocks/>
          </p:cNvSpPr>
          <p:nvPr/>
        </p:nvSpPr>
        <p:spPr>
          <a:xfrm>
            <a:off x="214528" y="78767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dirty="0"/>
              <a:t>In welke mate bent u het eens dat er in Vlaanderen net zoals in Brussel een wettelijk </a:t>
            </a:r>
            <a:br>
              <a:rPr lang="nl-BE" dirty="0"/>
            </a:br>
            <a:r>
              <a:rPr lang="nl-BE" dirty="0"/>
              <a:t>verbod moet komen op chirurgisch castreren van biggen? (na het zien van de beelden)</a:t>
            </a:r>
            <a:br>
              <a:rPr lang="nl-BE" dirty="0"/>
            </a:br>
            <a:endParaRPr lang="en-US" dirty="0"/>
          </a:p>
        </p:txBody>
      </p:sp>
    </p:spTree>
    <p:extLst>
      <p:ext uri="{BB962C8B-B14F-4D97-AF65-F5344CB8AC3E}">
        <p14:creationId xmlns:p14="http://schemas.microsoft.com/office/powerpoint/2010/main" val="355244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s://www.powned.tv/media/73173/zieligebiggetjes_gr.jpg?anchor=center&amp;mode=crop&amp;quality=80&amp;width=1024&amp;height=576&amp;rnd=131081509640000000">
            <a:extLst>
              <a:ext uri="{FF2B5EF4-FFF2-40B4-BE49-F238E27FC236}">
                <a16:creationId xmlns:a16="http://schemas.microsoft.com/office/drawing/2014/main" xmlns="" id="{381EC8B7-86EF-4B43-92AD-E4657B8B5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14" r="19445"/>
          <a:stretch/>
        </p:blipFill>
        <p:spPr bwMode="auto">
          <a:xfrm>
            <a:off x="4019550" y="0"/>
            <a:ext cx="5124449" cy="51435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15E1FA31-CD6E-47C1-B3D2-196B61D62363}"/>
              </a:ext>
            </a:extLst>
          </p:cNvPr>
          <p:cNvSpPr/>
          <p:nvPr/>
        </p:nvSpPr>
        <p:spPr>
          <a:xfrm>
            <a:off x="399745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Placeholder 6">
            <a:extLst>
              <a:ext uri="{FF2B5EF4-FFF2-40B4-BE49-F238E27FC236}">
                <a16:creationId xmlns:a16="http://schemas.microsoft.com/office/drawing/2014/main" xmlns="" id="{14F6DFAE-EAC7-4F23-B4FA-7FFF41DF51BA}"/>
              </a:ext>
            </a:extLst>
          </p:cNvPr>
          <p:cNvSpPr>
            <a:spLocks noGrp="1"/>
          </p:cNvSpPr>
          <p:nvPr>
            <p:ph type="body" sz="quarter" idx="13"/>
          </p:nvPr>
        </p:nvSpPr>
        <p:spPr/>
        <p:txBody>
          <a:bodyPr/>
          <a:lstStyle/>
          <a:p>
            <a:r>
              <a:rPr lang="nl-BE" sz="1600" dirty="0"/>
              <a:t>Er is geen verschil in het aandeel dat vindt dat er een verbod moet komen op chirurgische castratie van biggen bij kijkers &amp; niet-kijkers van de beelden. </a:t>
            </a:r>
          </a:p>
        </p:txBody>
      </p:sp>
      <p:graphicFrame>
        <p:nvGraphicFramePr>
          <p:cNvPr id="9" name="Table 8">
            <a:extLst>
              <a:ext uri="{FF2B5EF4-FFF2-40B4-BE49-F238E27FC236}">
                <a16:creationId xmlns:a16="http://schemas.microsoft.com/office/drawing/2014/main" xmlns="" id="{76759FF4-7D48-4411-B8C6-5CD5905E841F}"/>
              </a:ext>
            </a:extLst>
          </p:cNvPr>
          <p:cNvGraphicFramePr>
            <a:graphicFrameLocks noGrp="1"/>
          </p:cNvGraphicFramePr>
          <p:nvPr>
            <p:extLst>
              <p:ext uri="{D42A27DB-BD31-4B8C-83A1-F6EECF244321}">
                <p14:modId xmlns:p14="http://schemas.microsoft.com/office/powerpoint/2010/main" val="3330394283"/>
              </p:ext>
            </p:extLst>
          </p:nvPr>
        </p:nvGraphicFramePr>
        <p:xfrm>
          <a:off x="337758" y="1175224"/>
          <a:ext cx="4166280" cy="631825"/>
        </p:xfrm>
        <a:graphic>
          <a:graphicData uri="http://schemas.openxmlformats.org/drawingml/2006/table">
            <a:tbl>
              <a:tblPr firstRow="1" bandRow="1">
                <a:tableStyleId>{5C22544A-7EE6-4342-B048-85BDC9FD1C3A}</a:tableStyleId>
              </a:tblPr>
              <a:tblGrid>
                <a:gridCol w="1388760">
                  <a:extLst>
                    <a:ext uri="{9D8B030D-6E8A-4147-A177-3AD203B41FA5}">
                      <a16:colId xmlns:a16="http://schemas.microsoft.com/office/drawing/2014/main" xmlns="" val="2958164197"/>
                    </a:ext>
                  </a:extLst>
                </a:gridCol>
                <a:gridCol w="1388760">
                  <a:extLst>
                    <a:ext uri="{9D8B030D-6E8A-4147-A177-3AD203B41FA5}">
                      <a16:colId xmlns:a16="http://schemas.microsoft.com/office/drawing/2014/main" xmlns="" val="458313841"/>
                    </a:ext>
                  </a:extLst>
                </a:gridCol>
                <a:gridCol w="1388760">
                  <a:extLst>
                    <a:ext uri="{9D8B030D-6E8A-4147-A177-3AD203B41FA5}">
                      <a16:colId xmlns:a16="http://schemas.microsoft.com/office/drawing/2014/main" xmlns="" val="890148522"/>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Niet-kijker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12573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0" name="Chart 9">
            <a:extLst>
              <a:ext uri="{FF2B5EF4-FFF2-40B4-BE49-F238E27FC236}">
                <a16:creationId xmlns:a16="http://schemas.microsoft.com/office/drawing/2014/main" xmlns="" id="{AB73573B-DD9E-47D3-A079-26D2559BCDA0}"/>
              </a:ext>
            </a:extLst>
          </p:cNvPr>
          <p:cNvGraphicFramePr/>
          <p:nvPr>
            <p:extLst>
              <p:ext uri="{D42A27DB-BD31-4B8C-83A1-F6EECF244321}">
                <p14:modId xmlns:p14="http://schemas.microsoft.com/office/powerpoint/2010/main" val="325624495"/>
              </p:ext>
            </p:extLst>
          </p:nvPr>
        </p:nvGraphicFramePr>
        <p:xfrm>
          <a:off x="224284" y="1930856"/>
          <a:ext cx="8450159"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1">
            <a:extLst>
              <a:ext uri="{FF2B5EF4-FFF2-40B4-BE49-F238E27FC236}">
                <a16:creationId xmlns:a16="http://schemas.microsoft.com/office/drawing/2014/main" xmlns="" id="{1D419792-FBB2-4400-BAE0-7E457AAE8945}"/>
              </a:ext>
            </a:extLst>
          </p:cNvPr>
          <p:cNvSpPr/>
          <p:nvPr/>
        </p:nvSpPr>
        <p:spPr>
          <a:xfrm>
            <a:off x="512769"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22" name="Rectangle: Rounded Corners 21">
            <a:extLst>
              <a:ext uri="{FF2B5EF4-FFF2-40B4-BE49-F238E27FC236}">
                <a16:creationId xmlns:a16="http://schemas.microsoft.com/office/drawing/2014/main" xmlns="" id="{395AA15C-0A5F-48A9-9D46-AF4BABB2EFCD}"/>
              </a:ext>
            </a:extLst>
          </p:cNvPr>
          <p:cNvSpPr/>
          <p:nvPr/>
        </p:nvSpPr>
        <p:spPr>
          <a:xfrm>
            <a:off x="1390283"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76</a:t>
            </a:r>
          </a:p>
        </p:txBody>
      </p:sp>
      <p:sp>
        <p:nvSpPr>
          <p:cNvPr id="23" name="Rectangle: Rounded Corners 22">
            <a:extLst>
              <a:ext uri="{FF2B5EF4-FFF2-40B4-BE49-F238E27FC236}">
                <a16:creationId xmlns:a16="http://schemas.microsoft.com/office/drawing/2014/main" xmlns="" id="{92E4D5C8-9277-4D07-8544-C83FFB59E6F3}"/>
              </a:ext>
            </a:extLst>
          </p:cNvPr>
          <p:cNvSpPr/>
          <p:nvPr/>
        </p:nvSpPr>
        <p:spPr>
          <a:xfrm>
            <a:off x="1390169"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6</a:t>
            </a:r>
          </a:p>
        </p:txBody>
      </p:sp>
      <p:cxnSp>
        <p:nvCxnSpPr>
          <p:cNvPr id="24" name="Straight Connector 23">
            <a:extLst>
              <a:ext uri="{FF2B5EF4-FFF2-40B4-BE49-F238E27FC236}">
                <a16:creationId xmlns:a16="http://schemas.microsoft.com/office/drawing/2014/main" xmlns="" id="{46A4D53E-1BB9-494E-AFDA-6516E3F04862}"/>
              </a:ext>
            </a:extLst>
          </p:cNvPr>
          <p:cNvCxnSpPr>
            <a:cxnSpLocks/>
          </p:cNvCxnSpPr>
          <p:nvPr/>
        </p:nvCxnSpPr>
        <p:spPr>
          <a:xfrm>
            <a:off x="1779010" y="1343798"/>
            <a:ext cx="0" cy="3044809"/>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xmlns="" id="{3A1182D3-2079-4B25-98E1-94F1CEB5B019}"/>
              </a:ext>
            </a:extLst>
          </p:cNvPr>
          <p:cNvSpPr txBox="1"/>
          <p:nvPr/>
        </p:nvSpPr>
        <p:spPr>
          <a:xfrm>
            <a:off x="3344290" y="2313103"/>
            <a:ext cx="98104" cy="184666"/>
          </a:xfrm>
          <a:prstGeom prst="rect">
            <a:avLst/>
          </a:prstGeom>
        </p:spPr>
        <p:txBody>
          <a:bodyPr vert="horz" wrap="non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200" b="1" dirty="0">
                <a:solidFill>
                  <a:srgbClr val="007681"/>
                </a:solidFill>
                <a:latin typeface="Calibri"/>
              </a:rPr>
              <a:t>A</a:t>
            </a:r>
          </a:p>
        </p:txBody>
      </p:sp>
      <p:sp>
        <p:nvSpPr>
          <p:cNvPr id="20" name="Freeform: Shape 19">
            <a:extLst>
              <a:ext uri="{FF2B5EF4-FFF2-40B4-BE49-F238E27FC236}">
                <a16:creationId xmlns:a16="http://schemas.microsoft.com/office/drawing/2014/main" xmlns="" id="{E351CFE6-D7A1-477B-AC09-B8867D004903}"/>
              </a:ext>
            </a:extLst>
          </p:cNvPr>
          <p:cNvSpPr/>
          <p:nvPr/>
        </p:nvSpPr>
        <p:spPr>
          <a:xfrm>
            <a:off x="1919418"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21" name="Freeform: Shape 20">
            <a:extLst>
              <a:ext uri="{FF2B5EF4-FFF2-40B4-BE49-F238E27FC236}">
                <a16:creationId xmlns:a16="http://schemas.microsoft.com/office/drawing/2014/main" xmlns="" id="{F26C9604-5345-4A69-A1F8-BBA0DC43BD11}"/>
              </a:ext>
            </a:extLst>
          </p:cNvPr>
          <p:cNvSpPr/>
          <p:nvPr/>
        </p:nvSpPr>
        <p:spPr>
          <a:xfrm>
            <a:off x="3333943"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pic>
        <p:nvPicPr>
          <p:cNvPr id="29" name="Picture 2" descr="C:\Users\Graphics Dude Ltd\Graphics Dude Ltd\Work\PC - IM - 150415A (template pt2)\Graphics\Tags\MarketingElectronic-Col.png">
            <a:extLst>
              <a:ext uri="{FF2B5EF4-FFF2-40B4-BE49-F238E27FC236}">
                <a16:creationId xmlns:a16="http://schemas.microsoft.com/office/drawing/2014/main" xmlns="" id="{7041D37D-3410-419C-B4B7-1ABAAA4D90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5712" y="215897"/>
            <a:ext cx="1608992" cy="22089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F306E55C-21E1-4495-A4B2-023900E0649B}"/>
              </a:ext>
            </a:extLst>
          </p:cNvPr>
          <p:cNvGrpSpPr/>
          <p:nvPr/>
        </p:nvGrpSpPr>
        <p:grpSpPr>
          <a:xfrm>
            <a:off x="6965727" y="4594675"/>
            <a:ext cx="1933546" cy="355982"/>
            <a:chOff x="10239375" y="6688139"/>
            <a:chExt cx="2842245" cy="523426"/>
          </a:xfrm>
        </p:grpSpPr>
        <p:pic>
          <p:nvPicPr>
            <p:cNvPr id="37" name="Picture 36" descr="IPSOS_GAMECHANGERS_blue.png">
              <a:extLst>
                <a:ext uri="{FF2B5EF4-FFF2-40B4-BE49-F238E27FC236}">
                  <a16:creationId xmlns:a16="http://schemas.microsoft.com/office/drawing/2014/main" xmlns="" id="{4339353C-3D0A-4534-B731-461174A3F4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40" name="Picture 39" descr="IPSOS_GAMECHANGERS_blue.png">
              <a:extLst>
                <a:ext uri="{FF2B5EF4-FFF2-40B4-BE49-F238E27FC236}">
                  <a16:creationId xmlns:a16="http://schemas.microsoft.com/office/drawing/2014/main" xmlns="" id="{6C41B1E5-5441-4A60-911B-BA736D30A9C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41" name="Rectangle: Rounded Corners 40">
            <a:extLst>
              <a:ext uri="{FF2B5EF4-FFF2-40B4-BE49-F238E27FC236}">
                <a16:creationId xmlns:a16="http://schemas.microsoft.com/office/drawing/2014/main" xmlns="" id="{EA29BC86-77CB-47FC-8BAD-24DBF3BC23A3}"/>
              </a:ext>
            </a:extLst>
          </p:cNvPr>
          <p:cNvSpPr/>
          <p:nvPr/>
        </p:nvSpPr>
        <p:spPr>
          <a:xfrm>
            <a:off x="2810570"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75</a:t>
            </a:r>
          </a:p>
        </p:txBody>
      </p:sp>
      <p:sp>
        <p:nvSpPr>
          <p:cNvPr id="42" name="Rectangle: Rounded Corners 41">
            <a:extLst>
              <a:ext uri="{FF2B5EF4-FFF2-40B4-BE49-F238E27FC236}">
                <a16:creationId xmlns:a16="http://schemas.microsoft.com/office/drawing/2014/main" xmlns="" id="{C4BFEEE7-F80A-4791-9DE6-BAF63AD24151}"/>
              </a:ext>
            </a:extLst>
          </p:cNvPr>
          <p:cNvSpPr/>
          <p:nvPr/>
        </p:nvSpPr>
        <p:spPr>
          <a:xfrm>
            <a:off x="4222844"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79</a:t>
            </a:r>
          </a:p>
        </p:txBody>
      </p:sp>
      <p:sp>
        <p:nvSpPr>
          <p:cNvPr id="43" name="Rectangle: Rounded Corners 42">
            <a:extLst>
              <a:ext uri="{FF2B5EF4-FFF2-40B4-BE49-F238E27FC236}">
                <a16:creationId xmlns:a16="http://schemas.microsoft.com/office/drawing/2014/main" xmlns="" id="{C40AD206-9957-43E9-AB1F-7395BF2B89A8}"/>
              </a:ext>
            </a:extLst>
          </p:cNvPr>
          <p:cNvSpPr/>
          <p:nvPr/>
        </p:nvSpPr>
        <p:spPr>
          <a:xfrm>
            <a:off x="2807093"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8</a:t>
            </a:r>
          </a:p>
        </p:txBody>
      </p:sp>
      <p:sp>
        <p:nvSpPr>
          <p:cNvPr id="44" name="Rectangle: Rounded Corners 43">
            <a:extLst>
              <a:ext uri="{FF2B5EF4-FFF2-40B4-BE49-F238E27FC236}">
                <a16:creationId xmlns:a16="http://schemas.microsoft.com/office/drawing/2014/main" xmlns="" id="{F8FB68D9-7E4F-435A-83F8-31812125FCE4}"/>
              </a:ext>
            </a:extLst>
          </p:cNvPr>
          <p:cNvSpPr/>
          <p:nvPr/>
        </p:nvSpPr>
        <p:spPr>
          <a:xfrm>
            <a:off x="4222844"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2</a:t>
            </a:r>
          </a:p>
        </p:txBody>
      </p:sp>
      <p:sp>
        <p:nvSpPr>
          <p:cNvPr id="45" name="TextBox 44">
            <a:extLst>
              <a:ext uri="{FF2B5EF4-FFF2-40B4-BE49-F238E27FC236}">
                <a16:creationId xmlns:a16="http://schemas.microsoft.com/office/drawing/2014/main" xmlns="" id="{E640EAA3-AB76-4123-84B5-260799F9137F}"/>
              </a:ext>
            </a:extLst>
          </p:cNvPr>
          <p:cNvSpPr txBox="1"/>
          <p:nvPr/>
        </p:nvSpPr>
        <p:spPr>
          <a:xfrm>
            <a:off x="2400227" y="4105485"/>
            <a:ext cx="196858" cy="184666"/>
          </a:xfrm>
          <a:prstGeom prst="rect">
            <a:avLst/>
          </a:prstGeom>
        </p:spPr>
        <p:txBody>
          <a:bodyPr vert="horz" wrap="squar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200" b="1" dirty="0">
                <a:solidFill>
                  <a:prstClr val="white"/>
                </a:solidFill>
                <a:latin typeface="Calibri"/>
              </a:rPr>
              <a:t>B</a:t>
            </a:r>
          </a:p>
        </p:txBody>
      </p:sp>
      <p:sp>
        <p:nvSpPr>
          <p:cNvPr id="46" name="TextBox 45">
            <a:extLst>
              <a:ext uri="{FF2B5EF4-FFF2-40B4-BE49-F238E27FC236}">
                <a16:creationId xmlns:a16="http://schemas.microsoft.com/office/drawing/2014/main" xmlns="" id="{5AFD00CD-DCC4-4DE5-BDC9-A0DF9518AF57}"/>
              </a:ext>
            </a:extLst>
          </p:cNvPr>
          <p:cNvSpPr txBox="1"/>
          <p:nvPr/>
        </p:nvSpPr>
        <p:spPr>
          <a:xfrm>
            <a:off x="3005714" y="4138449"/>
            <a:ext cx="83677" cy="169726"/>
          </a:xfrm>
          <a:prstGeom prst="rect">
            <a:avLst/>
          </a:prstGeom>
        </p:spPr>
        <p:txBody>
          <a:bodyPr vert="horz" wrap="non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103" b="1" dirty="0">
                <a:solidFill>
                  <a:prstClr val="white"/>
                </a:solidFill>
                <a:latin typeface="Calibri"/>
              </a:rPr>
              <a:t>B</a:t>
            </a:r>
          </a:p>
        </p:txBody>
      </p:sp>
      <p:sp>
        <p:nvSpPr>
          <p:cNvPr id="31" name="Rectangle 30">
            <a:extLst>
              <a:ext uri="{FF2B5EF4-FFF2-40B4-BE49-F238E27FC236}">
                <a16:creationId xmlns:a16="http://schemas.microsoft.com/office/drawing/2014/main" xmlns="" id="{8DACE9E7-68F3-441E-9432-C69E9941F24F}"/>
              </a:ext>
            </a:extLst>
          </p:cNvPr>
          <p:cNvSpPr/>
          <p:nvPr/>
        </p:nvSpPr>
        <p:spPr>
          <a:xfrm>
            <a:off x="1051696" y="4830171"/>
            <a:ext cx="2772234" cy="200055"/>
          </a:xfrm>
          <a:prstGeom prst="rect">
            <a:avLst/>
          </a:prstGeom>
        </p:spPr>
        <p:txBody>
          <a:bodyPr wrap="none">
            <a:spAutoFit/>
          </a:bodyPr>
          <a:lstStyle/>
          <a:p>
            <a:pPr marL="4763"/>
            <a:r>
              <a:rPr lang="nl-BE" sz="700" dirty="0">
                <a:solidFill>
                  <a:schemeClr val="tx1">
                    <a:lumMod val="75000"/>
                    <a:lumOff val="25000"/>
                  </a:schemeClr>
                </a:solidFill>
              </a:rPr>
              <a:t>*Respondenten die ervoor hebben gekozen om de beelden te bekijken</a:t>
            </a:r>
          </a:p>
        </p:txBody>
      </p:sp>
      <p:sp>
        <p:nvSpPr>
          <p:cNvPr id="39" name="Text Placeholder 7">
            <a:extLst>
              <a:ext uri="{FF2B5EF4-FFF2-40B4-BE49-F238E27FC236}">
                <a16:creationId xmlns:a16="http://schemas.microsoft.com/office/drawing/2014/main" xmlns="" id="{17013342-DD74-456F-A48D-6196044E3A13}"/>
              </a:ext>
            </a:extLst>
          </p:cNvPr>
          <p:cNvSpPr txBox="1">
            <a:spLocks/>
          </p:cNvSpPr>
          <p:nvPr/>
        </p:nvSpPr>
        <p:spPr>
          <a:xfrm>
            <a:off x="247652" y="4468125"/>
            <a:ext cx="6718075" cy="318287"/>
          </a:xfrm>
          <a:prstGeom prst="rect">
            <a:avLst/>
          </a:prstGeom>
        </p:spPr>
        <p:txBody>
          <a:bodyPr lIns="0" tIns="0" rIns="0" bIns="0" anchor="t" anchorCtr="0">
            <a:noAutofit/>
          </a:bodyPr>
          <a:lstStyle>
            <a:lvl1pPr marL="0" indent="0" algn="l" defTabSz="924282" rtl="0" eaLnBrk="1" latinLnBrk="0" hangingPunct="1">
              <a:lnSpc>
                <a:spcPts val="800"/>
              </a:lnSpc>
              <a:spcBef>
                <a:spcPts val="0"/>
              </a:spcBef>
              <a:spcAft>
                <a:spcPts val="0"/>
              </a:spcAft>
              <a:buFont typeface="Arial" panose="020B0604020202020204" pitchFamily="34" charset="0"/>
              <a:buNone/>
              <a:defRPr sz="700" kern="1200" cap="none" baseline="0">
                <a:solidFill>
                  <a:schemeClr val="tx1">
                    <a:lumMod val="75000"/>
                    <a:lumOff val="25000"/>
                  </a:schemeClr>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t>Basis:	Vlaanderen (n=1000)</a:t>
            </a:r>
          </a:p>
          <a:p>
            <a:r>
              <a:rPr lang="nl-BE" dirty="0"/>
              <a:t>Vraag:	Q2.4 In welke mate bent u het eens dat er in Vlaanderen net zoals in Brussel een </a:t>
            </a:r>
            <a:br>
              <a:rPr lang="nl-BE" dirty="0"/>
            </a:br>
            <a:r>
              <a:rPr lang="nl-BE" dirty="0"/>
              <a:t>	wettelijk verbod moet komen op het chirurgisch castreren van biggen?</a:t>
            </a:r>
          </a:p>
          <a:p>
            <a:r>
              <a:rPr lang="nl-BE" dirty="0"/>
              <a:t>ABCD:	95% significantie niveau</a:t>
            </a:r>
          </a:p>
          <a:p>
            <a:endParaRPr lang="en-US" dirty="0"/>
          </a:p>
          <a:p>
            <a:endParaRPr lang="en-US" dirty="0"/>
          </a:p>
        </p:txBody>
      </p:sp>
      <p:sp>
        <p:nvSpPr>
          <p:cNvPr id="47" name="TextBox 46">
            <a:extLst>
              <a:ext uri="{FF2B5EF4-FFF2-40B4-BE49-F238E27FC236}">
                <a16:creationId xmlns:a16="http://schemas.microsoft.com/office/drawing/2014/main" xmlns="" id="{EB19289E-4997-417C-BEDE-1AB7B49FB686}"/>
              </a:ext>
            </a:extLst>
          </p:cNvPr>
          <p:cNvSpPr txBox="1"/>
          <p:nvPr/>
        </p:nvSpPr>
        <p:spPr>
          <a:xfrm>
            <a:off x="2405107" y="4199916"/>
            <a:ext cx="196858" cy="184666"/>
          </a:xfrm>
          <a:prstGeom prst="rect">
            <a:avLst/>
          </a:prstGeom>
        </p:spPr>
        <p:txBody>
          <a:bodyPr vert="horz" wrap="squar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200" b="1" dirty="0">
                <a:solidFill>
                  <a:prstClr val="white"/>
                </a:solidFill>
                <a:latin typeface="Calibri"/>
              </a:rPr>
              <a:t>B</a:t>
            </a:r>
          </a:p>
        </p:txBody>
      </p:sp>
      <p:sp>
        <p:nvSpPr>
          <p:cNvPr id="30" name="Title 5">
            <a:extLst>
              <a:ext uri="{FF2B5EF4-FFF2-40B4-BE49-F238E27FC236}">
                <a16:creationId xmlns:a16="http://schemas.microsoft.com/office/drawing/2014/main" xmlns="" id="{F1FB959A-C27B-423D-837D-57FE4B76F982}"/>
              </a:ext>
            </a:extLst>
          </p:cNvPr>
          <p:cNvSpPr>
            <a:spLocks noGrp="1"/>
          </p:cNvSpPr>
          <p:nvPr>
            <p:ph type="title"/>
          </p:nvPr>
        </p:nvSpPr>
        <p:spPr>
          <a:xfrm>
            <a:off x="224286" y="960700"/>
            <a:ext cx="8640000" cy="180000"/>
          </a:xfrm>
        </p:spPr>
        <p:txBody>
          <a:bodyPr/>
          <a:lstStyle/>
          <a:p>
            <a:r>
              <a:rPr lang="nl-BE" dirty="0"/>
              <a:t>Verbod op chirurgische castratie van biggen – kijkers versus niet-kijkers </a:t>
            </a:r>
            <a:endParaRPr lang="en-US" dirty="0"/>
          </a:p>
        </p:txBody>
      </p:sp>
    </p:spTree>
    <p:extLst>
      <p:ext uri="{BB962C8B-B14F-4D97-AF65-F5344CB8AC3E}">
        <p14:creationId xmlns:p14="http://schemas.microsoft.com/office/powerpoint/2010/main" val="233434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1.wp.com/blog.humanesociety.org/wp-content/uploads/2015/05/pig-walmart-annoucement-1220x813.jpg?resize=560%2C9999">
            <a:extLst>
              <a:ext uri="{FF2B5EF4-FFF2-40B4-BE49-F238E27FC236}">
                <a16:creationId xmlns:a16="http://schemas.microsoft.com/office/drawing/2014/main" xmlns="" id="{711BCE09-E088-4635-AE8C-E45657D45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b="4512"/>
          <a:stretch/>
        </p:blipFill>
        <p:spPr bwMode="auto">
          <a:xfrm>
            <a:off x="1"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FD2B0F3-BAF4-43B1-9C3B-56A66385445C}"/>
              </a:ext>
            </a:extLst>
          </p:cNvPr>
          <p:cNvSpPr/>
          <p:nvPr/>
        </p:nvSpPr>
        <p:spPr>
          <a:xfrm>
            <a:off x="1" y="0"/>
            <a:ext cx="9143999" cy="5143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5533041-C91D-4387-A8C9-E801EAF0F644}"/>
              </a:ext>
            </a:extLst>
          </p:cNvPr>
          <p:cNvSpPr/>
          <p:nvPr/>
        </p:nvSpPr>
        <p:spPr>
          <a:xfrm>
            <a:off x="526774" y="1556737"/>
            <a:ext cx="8090453" cy="1569660"/>
          </a:xfrm>
          <a:prstGeom prst="rect">
            <a:avLst/>
          </a:prstGeom>
        </p:spPr>
        <p:txBody>
          <a:bodyPr wrap="square" anchor="ctr">
            <a:spAutoFit/>
          </a:bodyPr>
          <a:lstStyle/>
          <a:p>
            <a:pPr algn="ctr"/>
            <a:r>
              <a:rPr lang="nl-BE" sz="2400" b="1"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Het Vlaamse regeerakkoord voorziet tegen 2018 een verbod op chirurgische biggencastratie, een ingreep bij dieren van amper een paar dagen oud tegen berengeur, waarvoor alternatieven beschikbaar zijn.</a:t>
            </a:r>
            <a:endParaRPr lang="en-US" sz="2400" b="1" dirty="0">
              <a:solidFill>
                <a:schemeClr val="tx1">
                  <a:lumMod val="90000"/>
                  <a:lumOff val="10000"/>
                </a:schemeClr>
              </a:solidFill>
              <a:latin typeface="Tw Cen MT Condensed Extra Bold" panose="020B0803020202020204" pitchFamily="34" charset="0"/>
            </a:endParaRPr>
          </a:p>
        </p:txBody>
      </p:sp>
      <p:sp>
        <p:nvSpPr>
          <p:cNvPr id="8" name="Rectangle 7">
            <a:extLst>
              <a:ext uri="{FF2B5EF4-FFF2-40B4-BE49-F238E27FC236}">
                <a16:creationId xmlns:a16="http://schemas.microsoft.com/office/drawing/2014/main" xmlns="" id="{DE9EEF38-12E3-4411-93BD-F6855C7C2CB7}"/>
              </a:ext>
            </a:extLst>
          </p:cNvPr>
          <p:cNvSpPr/>
          <p:nvPr/>
        </p:nvSpPr>
        <p:spPr>
          <a:xfrm>
            <a:off x="526774" y="563216"/>
            <a:ext cx="8090453" cy="461665"/>
          </a:xfrm>
          <a:prstGeom prst="rect">
            <a:avLst/>
          </a:prstGeom>
        </p:spPr>
        <p:txBody>
          <a:bodyPr wrap="square" anchor="ctr">
            <a:spAutoFit/>
          </a:bodyPr>
          <a:lstStyle/>
          <a:p>
            <a:pPr algn="ctr"/>
            <a:r>
              <a:rPr lang="en-US" sz="2400" b="1" dirty="0">
                <a:solidFill>
                  <a:schemeClr val="tx1">
                    <a:lumMod val="90000"/>
                    <a:lumOff val="10000"/>
                  </a:schemeClr>
                </a:solidFill>
                <a:latin typeface="Tw Cen MT Condensed Extra Bold" panose="020B0803020202020204" pitchFamily="34" charset="0"/>
              </a:rPr>
              <a:t>INTRO</a:t>
            </a:r>
          </a:p>
        </p:txBody>
      </p:sp>
      <p:sp>
        <p:nvSpPr>
          <p:cNvPr id="10" name="Rectangle 9">
            <a:extLst>
              <a:ext uri="{FF2B5EF4-FFF2-40B4-BE49-F238E27FC236}">
                <a16:creationId xmlns:a16="http://schemas.microsoft.com/office/drawing/2014/main" xmlns="" id="{F248ECE0-94B4-4CAE-B1CA-7C9442803B90}"/>
              </a:ext>
            </a:extLst>
          </p:cNvPr>
          <p:cNvSpPr/>
          <p:nvPr/>
        </p:nvSpPr>
        <p:spPr>
          <a:xfrm>
            <a:off x="526774" y="3658253"/>
            <a:ext cx="8090453" cy="1200329"/>
          </a:xfrm>
          <a:prstGeom prst="rect">
            <a:avLst/>
          </a:prstGeom>
        </p:spPr>
        <p:txBody>
          <a:bodyPr wrap="square" anchor="ctr">
            <a:spAutoFit/>
          </a:bodyPr>
          <a:lstStyle/>
          <a:p>
            <a:pPr algn="ctr"/>
            <a:r>
              <a:rPr lang="nl-BE" sz="2400" b="1" dirty="0">
                <a:solidFill>
                  <a:schemeClr val="tx1">
                    <a:lumMod val="90000"/>
                    <a:lumOff val="10000"/>
                  </a:schemeClr>
                </a:solidFill>
                <a:latin typeface="Tw Cen MT Condensed Extra Bold" panose="020B0803020202020204" pitchFamily="34" charset="0"/>
              </a:rPr>
              <a:t>VRAAG: In welke mate gaat u akkoord dat de inhoud van het regeerakkoord hieromtrent moet worden uitgevoerd en er dus een verbod moet komen?</a:t>
            </a:r>
          </a:p>
        </p:txBody>
      </p:sp>
    </p:spTree>
    <p:extLst>
      <p:ext uri="{BB962C8B-B14F-4D97-AF65-F5344CB8AC3E}">
        <p14:creationId xmlns:p14="http://schemas.microsoft.com/office/powerpoint/2010/main" val="169224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blog.humanesociety.org/wp-content/uploads/2015/05/pig-walmart-annoucement-1220x813.jpg?resize=560%2C9999">
            <a:extLst>
              <a:ext uri="{FF2B5EF4-FFF2-40B4-BE49-F238E27FC236}">
                <a16:creationId xmlns:a16="http://schemas.microsoft.com/office/drawing/2014/main" xmlns="" id="{711BCE09-E088-4635-AE8C-E45657D45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b="4512"/>
          <a:stretch/>
        </p:blipFill>
        <p:spPr bwMode="auto">
          <a:xfrm>
            <a:off x="1"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FD2B0F3-BAF4-43B1-9C3B-56A66385445C}"/>
              </a:ext>
            </a:extLst>
          </p:cNvPr>
          <p:cNvSpPr/>
          <p:nvPr/>
        </p:nvSpPr>
        <p:spPr>
          <a:xfrm>
            <a:off x="1" y="0"/>
            <a:ext cx="9143999" cy="5143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9916369-5D86-49B2-AF52-49F1902553F5}"/>
              </a:ext>
            </a:extLst>
          </p:cNvPr>
          <p:cNvSpPr/>
          <p:nvPr/>
        </p:nvSpPr>
        <p:spPr>
          <a:xfrm>
            <a:off x="756356" y="1079038"/>
            <a:ext cx="7540977" cy="2985433"/>
          </a:xfrm>
          <a:prstGeom prst="rect">
            <a:avLst/>
          </a:prstGeom>
        </p:spPr>
        <p:txBody>
          <a:bodyPr wrap="square" anchor="ctr">
            <a:spAutoFit/>
          </a:bodyPr>
          <a:lstStyle/>
          <a:p>
            <a:pPr algn="ctr"/>
            <a:r>
              <a:rPr lang="nl-BE" sz="80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Meer dan 4 op 5 </a:t>
            </a:r>
            <a:r>
              <a:rPr lang="nl-BE" sz="36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vindt dat de inhoud van het </a:t>
            </a:r>
            <a:r>
              <a:rPr lang="nl-BE" sz="3600" u="sng"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regeerakkoord hieromtrent correct moet worden uitgevoerd</a:t>
            </a:r>
            <a:r>
              <a:rPr lang="nl-BE" sz="3600"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 </a:t>
            </a:r>
            <a:endParaRPr lang="en-US" sz="3600" dirty="0">
              <a:solidFill>
                <a:schemeClr val="tx1">
                  <a:lumMod val="90000"/>
                  <a:lumOff val="10000"/>
                </a:schemeClr>
              </a:solidFill>
              <a:latin typeface="Tw Cen MT Condensed Extra Bold" panose="020B0803020202020204" pitchFamily="34" charset="0"/>
            </a:endParaRPr>
          </a:p>
        </p:txBody>
      </p:sp>
    </p:spTree>
    <p:extLst>
      <p:ext uri="{BB962C8B-B14F-4D97-AF65-F5344CB8AC3E}">
        <p14:creationId xmlns:p14="http://schemas.microsoft.com/office/powerpoint/2010/main" val="372682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oud.tuinen.nl/images/upload/10310-biggetje_ss_vip.jpg">
            <a:extLst>
              <a:ext uri="{FF2B5EF4-FFF2-40B4-BE49-F238E27FC236}">
                <a16:creationId xmlns:a16="http://schemas.microsoft.com/office/drawing/2014/main" xmlns="" id="{FD71A725-9F67-4F37-8AF8-D1189121C5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97455" y="0"/>
            <a:ext cx="5146545"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2AB2302C-9869-4210-8F3C-EF0D83F0CD2E}"/>
              </a:ext>
            </a:extLst>
          </p:cNvPr>
          <p:cNvSpPr/>
          <p:nvPr/>
        </p:nvSpPr>
        <p:spPr>
          <a:xfrm>
            <a:off x="394030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 Placeholder 7">
            <a:extLst>
              <a:ext uri="{FF2B5EF4-FFF2-40B4-BE49-F238E27FC236}">
                <a16:creationId xmlns:a16="http://schemas.microsoft.com/office/drawing/2014/main" xmlns="" id="{28505F54-72D6-484C-9DBB-B156BF2100B3}"/>
              </a:ext>
            </a:extLst>
          </p:cNvPr>
          <p:cNvSpPr>
            <a:spLocks noGrp="1"/>
          </p:cNvSpPr>
          <p:nvPr>
            <p:ph type="body" sz="quarter" idx="16"/>
          </p:nvPr>
        </p:nvSpPr>
        <p:spPr/>
        <p:txBody>
          <a:bodyPr/>
          <a:lstStyle/>
          <a:p>
            <a:r>
              <a:rPr lang="nl-BE" dirty="0"/>
              <a:t>Basis:	Vlaanderen (n=1000)</a:t>
            </a:r>
          </a:p>
          <a:p>
            <a:r>
              <a:rPr lang="nl-BE" dirty="0"/>
              <a:t>Vraag:	Q2.5a In welke mate gaat u akkoord dat de inhoud van het regeerakkoord hieromtrent moet worden uitgevoerd en er dus een verbod moet komen?</a:t>
            </a:r>
          </a:p>
          <a:p>
            <a:r>
              <a:rPr lang="nl-BE" dirty="0"/>
              <a:t>ABCD:	95% significantie niveau</a:t>
            </a:r>
          </a:p>
          <a:p>
            <a:endParaRPr lang="en-US" dirty="0"/>
          </a:p>
          <a:p>
            <a:endParaRPr lang="en-US" dirty="0"/>
          </a:p>
        </p:txBody>
      </p:sp>
      <p:graphicFrame>
        <p:nvGraphicFramePr>
          <p:cNvPr id="11" name="Chart 10">
            <a:extLst>
              <a:ext uri="{FF2B5EF4-FFF2-40B4-BE49-F238E27FC236}">
                <a16:creationId xmlns:a16="http://schemas.microsoft.com/office/drawing/2014/main" xmlns="" id="{3F519B52-AF8F-4B27-A622-510E7E553BA0}"/>
              </a:ext>
            </a:extLst>
          </p:cNvPr>
          <p:cNvGraphicFramePr/>
          <p:nvPr>
            <p:extLst>
              <p:ext uri="{D42A27DB-BD31-4B8C-83A1-F6EECF244321}">
                <p14:modId xmlns:p14="http://schemas.microsoft.com/office/powerpoint/2010/main" val="1911029727"/>
              </p:ext>
            </p:extLst>
          </p:nvPr>
        </p:nvGraphicFramePr>
        <p:xfrm>
          <a:off x="-1276327" y="1222008"/>
          <a:ext cx="6628522" cy="3209947"/>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1">
            <a:extLst>
              <a:ext uri="{FF2B5EF4-FFF2-40B4-BE49-F238E27FC236}">
                <a16:creationId xmlns:a16="http://schemas.microsoft.com/office/drawing/2014/main" xmlns="" id="{B31FAAFB-89C3-4C52-9539-CD0DB89E5ED3}"/>
              </a:ext>
            </a:extLst>
          </p:cNvPr>
          <p:cNvSpPr/>
          <p:nvPr/>
        </p:nvSpPr>
        <p:spPr>
          <a:xfrm>
            <a:off x="374819" y="979935"/>
            <a:ext cx="2307600" cy="3602714"/>
          </a:xfrm>
          <a:custGeom>
            <a:avLst/>
            <a:gdLst>
              <a:gd name="connsiteX0" fmla="*/ 660848 w 2307600"/>
              <a:gd name="connsiteY0" fmla="*/ 231962 h 3096000"/>
              <a:gd name="connsiteX1" fmla="*/ 478800 w 2307600"/>
              <a:gd name="connsiteY1" fmla="*/ 414010 h 3096000"/>
              <a:gd name="connsiteX2" fmla="*/ 478800 w 2307600"/>
              <a:gd name="connsiteY2" fmla="*/ 2681990 h 3096000"/>
              <a:gd name="connsiteX3" fmla="*/ 660848 w 2307600"/>
              <a:gd name="connsiteY3" fmla="*/ 2864038 h 3096000"/>
              <a:gd name="connsiteX4" fmla="*/ 1646752 w 2307600"/>
              <a:gd name="connsiteY4" fmla="*/ 2864039 h 3096000"/>
              <a:gd name="connsiteX5" fmla="*/ 1828800 w 2307600"/>
              <a:gd name="connsiteY5" fmla="*/ 2681991 h 3096000"/>
              <a:gd name="connsiteX6" fmla="*/ 1828801 w 2307600"/>
              <a:gd name="connsiteY6" fmla="*/ 414010 h 3096000"/>
              <a:gd name="connsiteX7" fmla="*/ 1646753 w 2307600"/>
              <a:gd name="connsiteY7" fmla="*/ 231962 h 3096000"/>
              <a:gd name="connsiteX8" fmla="*/ 0 w 2307600"/>
              <a:gd name="connsiteY8" fmla="*/ 0 h 3096000"/>
              <a:gd name="connsiteX9" fmla="*/ 2307600 w 2307600"/>
              <a:gd name="connsiteY9" fmla="*/ 0 h 3096000"/>
              <a:gd name="connsiteX10" fmla="*/ 2307600 w 2307600"/>
              <a:gd name="connsiteY10" fmla="*/ 3096000 h 3096000"/>
              <a:gd name="connsiteX11" fmla="*/ 0 w 2307600"/>
              <a:gd name="connsiteY11" fmla="*/ 3096000 h 3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7600" h="3096000">
                <a:moveTo>
                  <a:pt x="660848" y="231962"/>
                </a:moveTo>
                <a:cubicBezTo>
                  <a:pt x="560306" y="231962"/>
                  <a:pt x="478800" y="313468"/>
                  <a:pt x="478800" y="414010"/>
                </a:cubicBezTo>
                <a:lnTo>
                  <a:pt x="478800" y="2681990"/>
                </a:lnTo>
                <a:cubicBezTo>
                  <a:pt x="478800" y="2782532"/>
                  <a:pt x="560306" y="2864038"/>
                  <a:pt x="660848" y="2864038"/>
                </a:cubicBezTo>
                <a:lnTo>
                  <a:pt x="1646752" y="2864039"/>
                </a:lnTo>
                <a:cubicBezTo>
                  <a:pt x="1747294" y="2864039"/>
                  <a:pt x="1828800" y="2782533"/>
                  <a:pt x="1828800" y="2681991"/>
                </a:cubicBezTo>
                <a:cubicBezTo>
                  <a:pt x="1828800" y="1925997"/>
                  <a:pt x="1828801" y="1170004"/>
                  <a:pt x="1828801" y="414010"/>
                </a:cubicBezTo>
                <a:cubicBezTo>
                  <a:pt x="1828801" y="313468"/>
                  <a:pt x="1747295" y="231962"/>
                  <a:pt x="1646753" y="231962"/>
                </a:cubicBezTo>
                <a:close/>
                <a:moveTo>
                  <a:pt x="0" y="0"/>
                </a:moveTo>
                <a:lnTo>
                  <a:pt x="2307600" y="0"/>
                </a:lnTo>
                <a:lnTo>
                  <a:pt x="2307600" y="3096000"/>
                </a:lnTo>
                <a:lnTo>
                  <a:pt x="0" y="3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58D5E3D4-B255-4A55-B177-896A2C307839}"/>
              </a:ext>
            </a:extLst>
          </p:cNvPr>
          <p:cNvSpPr/>
          <p:nvPr/>
        </p:nvSpPr>
        <p:spPr>
          <a:xfrm>
            <a:off x="3133929" y="3787081"/>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4" name="Rectangle: Rounded Corners 13">
            <a:extLst>
              <a:ext uri="{FF2B5EF4-FFF2-40B4-BE49-F238E27FC236}">
                <a16:creationId xmlns:a16="http://schemas.microsoft.com/office/drawing/2014/main" xmlns="" id="{227A1DD8-97CC-45C6-A63F-A0A3E724429D}"/>
              </a:ext>
            </a:extLst>
          </p:cNvPr>
          <p:cNvSpPr/>
          <p:nvPr/>
        </p:nvSpPr>
        <p:spPr>
          <a:xfrm>
            <a:off x="2483708" y="1724092"/>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83</a:t>
            </a:r>
          </a:p>
        </p:txBody>
      </p:sp>
      <p:sp>
        <p:nvSpPr>
          <p:cNvPr id="15" name="Rectangle: Rounded Corners 14">
            <a:extLst>
              <a:ext uri="{FF2B5EF4-FFF2-40B4-BE49-F238E27FC236}">
                <a16:creationId xmlns:a16="http://schemas.microsoft.com/office/drawing/2014/main" xmlns="" id="{8983C015-C610-42F5-870D-A67D1BB999FF}"/>
              </a:ext>
            </a:extLst>
          </p:cNvPr>
          <p:cNvSpPr/>
          <p:nvPr/>
        </p:nvSpPr>
        <p:spPr>
          <a:xfrm>
            <a:off x="3133929" y="1724092"/>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16" name="Rectangle: Rounded Corners 15">
            <a:extLst>
              <a:ext uri="{FF2B5EF4-FFF2-40B4-BE49-F238E27FC236}">
                <a16:creationId xmlns:a16="http://schemas.microsoft.com/office/drawing/2014/main" xmlns="" id="{C5C2ED90-4693-46D2-9F2E-1005C1974A77}"/>
              </a:ext>
            </a:extLst>
          </p:cNvPr>
          <p:cNvSpPr/>
          <p:nvPr/>
        </p:nvSpPr>
        <p:spPr>
          <a:xfrm>
            <a:off x="2483708" y="3787081"/>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sp>
        <p:nvSpPr>
          <p:cNvPr id="6" name="Title 5">
            <a:extLst>
              <a:ext uri="{FF2B5EF4-FFF2-40B4-BE49-F238E27FC236}">
                <a16:creationId xmlns:a16="http://schemas.microsoft.com/office/drawing/2014/main" xmlns="" id="{892F1232-FE87-414B-A686-67127B70A14A}"/>
              </a:ext>
            </a:extLst>
          </p:cNvPr>
          <p:cNvSpPr>
            <a:spLocks noGrp="1"/>
          </p:cNvSpPr>
          <p:nvPr>
            <p:ph type="title"/>
          </p:nvPr>
        </p:nvSpPr>
        <p:spPr>
          <a:xfrm>
            <a:off x="224286" y="979935"/>
            <a:ext cx="8640000" cy="180000"/>
          </a:xfrm>
        </p:spPr>
        <p:txBody>
          <a:bodyPr/>
          <a:lstStyle/>
          <a:p>
            <a:r>
              <a:rPr lang="nl-BE" dirty="0"/>
              <a:t>Verbod in Vlaanderen – na het zien van de beelden</a:t>
            </a:r>
          </a:p>
        </p:txBody>
      </p:sp>
      <p:sp>
        <p:nvSpPr>
          <p:cNvPr id="7" name="Text Placeholder 6">
            <a:extLst>
              <a:ext uri="{FF2B5EF4-FFF2-40B4-BE49-F238E27FC236}">
                <a16:creationId xmlns:a16="http://schemas.microsoft.com/office/drawing/2014/main" xmlns="" id="{882BEE1D-A011-4E97-8D8E-0A29CDBCC3C0}"/>
              </a:ext>
            </a:extLst>
          </p:cNvPr>
          <p:cNvSpPr>
            <a:spLocks noGrp="1"/>
          </p:cNvSpPr>
          <p:nvPr>
            <p:ph type="body" sz="quarter" idx="13"/>
          </p:nvPr>
        </p:nvSpPr>
        <p:spPr/>
        <p:txBody>
          <a:bodyPr/>
          <a:lstStyle/>
          <a:p>
            <a:r>
              <a:rPr lang="nl-BE" sz="1600" dirty="0"/>
              <a:t>Specifiek voor Vlaanderen vindt 83% van de Vlamingen dat de inhoud van het regeerakkoord hieromtrent moet worden uitgevoerd en er dus een verbod moet komen.  </a:t>
            </a:r>
          </a:p>
        </p:txBody>
      </p:sp>
      <p:grpSp>
        <p:nvGrpSpPr>
          <p:cNvPr id="18" name="Group 17">
            <a:extLst>
              <a:ext uri="{FF2B5EF4-FFF2-40B4-BE49-F238E27FC236}">
                <a16:creationId xmlns:a16="http://schemas.microsoft.com/office/drawing/2014/main" xmlns="" id="{DC034097-FB21-4DD5-9D9F-27AB72B5EFC7}"/>
              </a:ext>
            </a:extLst>
          </p:cNvPr>
          <p:cNvGrpSpPr/>
          <p:nvPr/>
        </p:nvGrpSpPr>
        <p:grpSpPr>
          <a:xfrm>
            <a:off x="6965726" y="4594675"/>
            <a:ext cx="1933546" cy="355982"/>
            <a:chOff x="10239375" y="6688139"/>
            <a:chExt cx="2842245" cy="523426"/>
          </a:xfrm>
        </p:grpSpPr>
        <p:pic>
          <p:nvPicPr>
            <p:cNvPr id="19" name="Picture 18" descr="IPSOS_GAMECHANGERS_blue.png">
              <a:extLst>
                <a:ext uri="{FF2B5EF4-FFF2-40B4-BE49-F238E27FC236}">
                  <a16:creationId xmlns:a16="http://schemas.microsoft.com/office/drawing/2014/main" xmlns="" id="{61857043-62EE-4C84-B778-81CC3AB293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0" name="Picture 19" descr="IPSOS_GAMECHANGERS_blue.png">
              <a:extLst>
                <a:ext uri="{FF2B5EF4-FFF2-40B4-BE49-F238E27FC236}">
                  <a16:creationId xmlns:a16="http://schemas.microsoft.com/office/drawing/2014/main" xmlns="" id="{5195300C-DB63-4AE9-9CD1-F057810815C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21" name="Picture 2" descr="C:\Users\Graphics Dude Ltd\Graphics Dude Ltd\Work\PC - IM - 150415A (template pt2)\Graphics\Tags\MarketingElectronic-Col.png">
            <a:extLst>
              <a:ext uri="{FF2B5EF4-FFF2-40B4-BE49-F238E27FC236}">
                <a16:creationId xmlns:a16="http://schemas.microsoft.com/office/drawing/2014/main" xmlns="" id="{89A8F0EE-FDC3-4B9E-BFA9-F9C9C4258E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44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14F6DFAE-EAC7-4F23-B4FA-7FFF41DF51BA}"/>
              </a:ext>
            </a:extLst>
          </p:cNvPr>
          <p:cNvSpPr>
            <a:spLocks noGrp="1"/>
          </p:cNvSpPr>
          <p:nvPr>
            <p:ph type="body" sz="quarter" idx="13"/>
          </p:nvPr>
        </p:nvSpPr>
        <p:spPr/>
        <p:txBody>
          <a:bodyPr/>
          <a:lstStyle/>
          <a:p>
            <a:r>
              <a:rPr lang="nl-BE" sz="1600" dirty="0"/>
              <a:t>Wat betreft de inhoud van het regeerakkoord vinden ook hier meer vrouwen dan mannen dat de inhoud hieromtrent correct moet worden uitgevoerd. </a:t>
            </a:r>
            <a:br>
              <a:rPr lang="nl-BE" sz="1600" dirty="0"/>
            </a:br>
            <a:r>
              <a:rPr lang="nl-BE" sz="1600" dirty="0"/>
              <a:t>Ook de 55+’ers zijn hier meer akkoord mee. </a:t>
            </a:r>
          </a:p>
        </p:txBody>
      </p:sp>
      <p:sp>
        <p:nvSpPr>
          <p:cNvPr id="8" name="Text Placeholder 7">
            <a:extLst>
              <a:ext uri="{FF2B5EF4-FFF2-40B4-BE49-F238E27FC236}">
                <a16:creationId xmlns:a16="http://schemas.microsoft.com/office/drawing/2014/main" xmlns="" id="{4A742EF9-DFF2-443E-A0A5-51BACE696C24}"/>
              </a:ext>
            </a:extLst>
          </p:cNvPr>
          <p:cNvSpPr>
            <a:spLocks noGrp="1"/>
          </p:cNvSpPr>
          <p:nvPr>
            <p:ph type="body" sz="quarter" idx="16"/>
          </p:nvPr>
        </p:nvSpPr>
        <p:spPr/>
        <p:txBody>
          <a:bodyPr/>
          <a:lstStyle/>
          <a:p>
            <a:r>
              <a:rPr lang="nl-BE" dirty="0"/>
              <a:t>Basis:	Vlaanderen (n=1000)</a:t>
            </a:r>
          </a:p>
          <a:p>
            <a:r>
              <a:rPr lang="nl-BE" dirty="0"/>
              <a:t>Vraag:	Q2.5a In welke mate gaat u akkoord dat de inhoud van het regeerakkoord hieromtrent moet worden uitgevoerd en er dus een verbod moet komen?</a:t>
            </a:r>
          </a:p>
          <a:p>
            <a:r>
              <a:rPr lang="nl-BE" dirty="0"/>
              <a:t>ABCD:	95% significantie niveau</a:t>
            </a:r>
          </a:p>
          <a:p>
            <a:endParaRPr lang="en-US" dirty="0"/>
          </a:p>
          <a:p>
            <a:endParaRPr lang="en-US" dirty="0"/>
          </a:p>
        </p:txBody>
      </p:sp>
      <p:graphicFrame>
        <p:nvGraphicFramePr>
          <p:cNvPr id="9" name="Table 8">
            <a:extLst>
              <a:ext uri="{FF2B5EF4-FFF2-40B4-BE49-F238E27FC236}">
                <a16:creationId xmlns:a16="http://schemas.microsoft.com/office/drawing/2014/main" xmlns="" id="{76759FF4-7D48-4411-B8C6-5CD5905E841F}"/>
              </a:ext>
            </a:extLst>
          </p:cNvPr>
          <p:cNvGraphicFramePr>
            <a:graphicFrameLocks noGrp="1"/>
          </p:cNvGraphicFramePr>
          <p:nvPr>
            <p:extLst>
              <p:ext uri="{D42A27DB-BD31-4B8C-83A1-F6EECF244321}">
                <p14:modId xmlns:p14="http://schemas.microsoft.com/office/powerpoint/2010/main" val="3498132115"/>
              </p:ext>
            </p:extLst>
          </p:nvPr>
        </p:nvGraphicFramePr>
        <p:xfrm>
          <a:off x="337758" y="1175223"/>
          <a:ext cx="6192000" cy="624205"/>
        </p:xfrm>
        <a:graphic>
          <a:graphicData uri="http://schemas.openxmlformats.org/drawingml/2006/table">
            <a:tbl>
              <a:tblPr firstRow="1" bandRow="1">
                <a:tableStyleId>{5C22544A-7EE6-4342-B048-85BDC9FD1C3A}</a:tableStyleId>
              </a:tblPr>
              <a:tblGrid>
                <a:gridCol w="1032000">
                  <a:extLst>
                    <a:ext uri="{9D8B030D-6E8A-4147-A177-3AD203B41FA5}">
                      <a16:colId xmlns:a16="http://schemas.microsoft.com/office/drawing/2014/main" xmlns="" val="2958164197"/>
                    </a:ext>
                  </a:extLst>
                </a:gridCol>
                <a:gridCol w="1032000">
                  <a:extLst>
                    <a:ext uri="{9D8B030D-6E8A-4147-A177-3AD203B41FA5}">
                      <a16:colId xmlns:a16="http://schemas.microsoft.com/office/drawing/2014/main" xmlns="" val="458313841"/>
                    </a:ext>
                  </a:extLst>
                </a:gridCol>
                <a:gridCol w="1032000">
                  <a:extLst>
                    <a:ext uri="{9D8B030D-6E8A-4147-A177-3AD203B41FA5}">
                      <a16:colId xmlns:a16="http://schemas.microsoft.com/office/drawing/2014/main" xmlns="" val="890148522"/>
                    </a:ext>
                  </a:extLst>
                </a:gridCol>
                <a:gridCol w="1032000">
                  <a:extLst>
                    <a:ext uri="{9D8B030D-6E8A-4147-A177-3AD203B41FA5}">
                      <a16:colId xmlns:a16="http://schemas.microsoft.com/office/drawing/2014/main" xmlns="" val="4108362977"/>
                    </a:ext>
                  </a:extLst>
                </a:gridCol>
                <a:gridCol w="1032000">
                  <a:extLst>
                    <a:ext uri="{9D8B030D-6E8A-4147-A177-3AD203B41FA5}">
                      <a16:colId xmlns:a16="http://schemas.microsoft.com/office/drawing/2014/main" xmlns="" val="307773737"/>
                    </a:ext>
                  </a:extLst>
                </a:gridCol>
                <a:gridCol w="1032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0" name="Chart 9">
            <a:extLst>
              <a:ext uri="{FF2B5EF4-FFF2-40B4-BE49-F238E27FC236}">
                <a16:creationId xmlns:a16="http://schemas.microsoft.com/office/drawing/2014/main" xmlns="" id="{AB73573B-DD9E-47D3-A079-26D2559BCDA0}"/>
              </a:ext>
            </a:extLst>
          </p:cNvPr>
          <p:cNvGraphicFramePr/>
          <p:nvPr>
            <p:extLst>
              <p:ext uri="{D42A27DB-BD31-4B8C-83A1-F6EECF244321}">
                <p14:modId xmlns:p14="http://schemas.microsoft.com/office/powerpoint/2010/main" val="2881498586"/>
              </p:ext>
            </p:extLst>
          </p:nvPr>
        </p:nvGraphicFramePr>
        <p:xfrm>
          <a:off x="224286" y="1930855"/>
          <a:ext cx="8640000" cy="2493511"/>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xmlns="" id="{5E87FE05-A6A7-495F-8056-1B71FF851800}"/>
              </a:ext>
            </a:extLst>
          </p:cNvPr>
          <p:cNvGrpSpPr/>
          <p:nvPr/>
        </p:nvGrpSpPr>
        <p:grpSpPr>
          <a:xfrm>
            <a:off x="463402" y="1901480"/>
            <a:ext cx="5937399" cy="2549742"/>
            <a:chOff x="463402" y="1901480"/>
            <a:chExt cx="5937399" cy="2522886"/>
          </a:xfrm>
        </p:grpSpPr>
        <p:sp>
          <p:nvSpPr>
            <p:cNvPr id="12" name="Freeform: Shape 11">
              <a:extLst>
                <a:ext uri="{FF2B5EF4-FFF2-40B4-BE49-F238E27FC236}">
                  <a16:creationId xmlns:a16="http://schemas.microsoft.com/office/drawing/2014/main" xmlns="" id="{1D419792-FBB2-4400-BAE0-7E457AAE8945}"/>
                </a:ext>
              </a:extLst>
            </p:cNvPr>
            <p:cNvSpPr/>
            <p:nvPr/>
          </p:nvSpPr>
          <p:spPr>
            <a:xfrm>
              <a:off x="46340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69359A19-A4ED-4E81-8EE4-14789136B391}"/>
                </a:ext>
              </a:extLst>
            </p:cNvPr>
            <p:cNvSpPr/>
            <p:nvPr/>
          </p:nvSpPr>
          <p:spPr>
            <a:xfrm>
              <a:off x="5641722"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8CB52CFB-6386-4C25-A796-8A2490B7AA51}"/>
                </a:ext>
              </a:extLst>
            </p:cNvPr>
            <p:cNvSpPr/>
            <p:nvPr/>
          </p:nvSpPr>
          <p:spPr>
            <a:xfrm>
              <a:off x="4606058"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9F04C77-4E87-4381-B303-570B66A00CEE}"/>
                </a:ext>
              </a:extLst>
            </p:cNvPr>
            <p:cNvSpPr/>
            <p:nvPr/>
          </p:nvSpPr>
          <p:spPr>
            <a:xfrm>
              <a:off x="3570394"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AF699E40-A53D-4D14-B983-3A510EDEE327}"/>
                </a:ext>
              </a:extLst>
            </p:cNvPr>
            <p:cNvSpPr/>
            <p:nvPr/>
          </p:nvSpPr>
          <p:spPr>
            <a:xfrm>
              <a:off x="2534730"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A7FF87A1-1247-4A9F-9A34-81B2F883A687}"/>
                </a:ext>
              </a:extLst>
            </p:cNvPr>
            <p:cNvSpPr/>
            <p:nvPr/>
          </p:nvSpPr>
          <p:spPr>
            <a:xfrm>
              <a:off x="1499066" y="1901480"/>
              <a:ext cx="759079"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Rounded Corners 17">
            <a:extLst>
              <a:ext uri="{FF2B5EF4-FFF2-40B4-BE49-F238E27FC236}">
                <a16:creationId xmlns:a16="http://schemas.microsoft.com/office/drawing/2014/main" xmlns="" id="{E0B91C27-8AD3-40B4-BAA2-B9ED6FFAAF55}"/>
              </a:ext>
            </a:extLst>
          </p:cNvPr>
          <p:cNvSpPr/>
          <p:nvPr/>
        </p:nvSpPr>
        <p:spPr>
          <a:xfrm>
            <a:off x="6971028"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B2</a:t>
            </a:r>
          </a:p>
        </p:txBody>
      </p:sp>
      <p:sp>
        <p:nvSpPr>
          <p:cNvPr id="19" name="Rectangle: Rounded Corners 18">
            <a:extLst>
              <a:ext uri="{FF2B5EF4-FFF2-40B4-BE49-F238E27FC236}">
                <a16:creationId xmlns:a16="http://schemas.microsoft.com/office/drawing/2014/main" xmlns="" id="{8F952A14-8B63-4B96-8BA5-0A779A32B6CB}"/>
              </a:ext>
            </a:extLst>
          </p:cNvPr>
          <p:cNvSpPr/>
          <p:nvPr/>
        </p:nvSpPr>
        <p:spPr>
          <a:xfrm>
            <a:off x="428500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84</a:t>
            </a:r>
          </a:p>
        </p:txBody>
      </p:sp>
      <p:sp>
        <p:nvSpPr>
          <p:cNvPr id="20" name="Rectangle: Rounded Corners 19">
            <a:extLst>
              <a:ext uri="{FF2B5EF4-FFF2-40B4-BE49-F238E27FC236}">
                <a16:creationId xmlns:a16="http://schemas.microsoft.com/office/drawing/2014/main" xmlns="" id="{F86D94EE-D386-423B-8225-88EA3B58CC7D}"/>
              </a:ext>
            </a:extLst>
          </p:cNvPr>
          <p:cNvSpPr/>
          <p:nvPr/>
        </p:nvSpPr>
        <p:spPr>
          <a:xfrm>
            <a:off x="6971028"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T2</a:t>
            </a:r>
          </a:p>
        </p:txBody>
      </p:sp>
      <p:sp>
        <p:nvSpPr>
          <p:cNvPr id="21" name="Rectangle: Rounded Corners 20">
            <a:extLst>
              <a:ext uri="{FF2B5EF4-FFF2-40B4-BE49-F238E27FC236}">
                <a16:creationId xmlns:a16="http://schemas.microsoft.com/office/drawing/2014/main" xmlns="" id="{3338859E-288B-4E8C-A56B-45D5486D1D19}"/>
              </a:ext>
            </a:extLst>
          </p:cNvPr>
          <p:cNvSpPr/>
          <p:nvPr/>
        </p:nvSpPr>
        <p:spPr>
          <a:xfrm>
            <a:off x="428500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a:t>
            </a:r>
          </a:p>
        </p:txBody>
      </p:sp>
      <p:sp>
        <p:nvSpPr>
          <p:cNvPr id="22" name="Rectangle: Rounded Corners 21">
            <a:extLst>
              <a:ext uri="{FF2B5EF4-FFF2-40B4-BE49-F238E27FC236}">
                <a16:creationId xmlns:a16="http://schemas.microsoft.com/office/drawing/2014/main" xmlns="" id="{395AA15C-0A5F-48A9-9D46-AF4BABB2EFCD}"/>
              </a:ext>
            </a:extLst>
          </p:cNvPr>
          <p:cNvSpPr/>
          <p:nvPr/>
        </p:nvSpPr>
        <p:spPr>
          <a:xfrm>
            <a:off x="117359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83</a:t>
            </a:r>
          </a:p>
        </p:txBody>
      </p:sp>
      <p:sp>
        <p:nvSpPr>
          <p:cNvPr id="23" name="Rectangle: Rounded Corners 22">
            <a:extLst>
              <a:ext uri="{FF2B5EF4-FFF2-40B4-BE49-F238E27FC236}">
                <a16:creationId xmlns:a16="http://schemas.microsoft.com/office/drawing/2014/main" xmlns="" id="{92E4D5C8-9277-4D07-8544-C83FFB59E6F3}"/>
              </a:ext>
            </a:extLst>
          </p:cNvPr>
          <p:cNvSpPr/>
          <p:nvPr/>
        </p:nvSpPr>
        <p:spPr>
          <a:xfrm>
            <a:off x="117359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cxnSp>
        <p:nvCxnSpPr>
          <p:cNvPr id="24" name="Straight Connector 23">
            <a:extLst>
              <a:ext uri="{FF2B5EF4-FFF2-40B4-BE49-F238E27FC236}">
                <a16:creationId xmlns:a16="http://schemas.microsoft.com/office/drawing/2014/main" xmlns="" id="{46A4D53E-1BB9-494E-AFDA-6516E3F04862}"/>
              </a:ext>
            </a:extLst>
          </p:cNvPr>
          <p:cNvCxnSpPr/>
          <p:nvPr/>
        </p:nvCxnSpPr>
        <p:spPr>
          <a:xfrm>
            <a:off x="1510250"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xmlns="" id="{652629A9-D765-43E6-BAB8-566ADB5D38D1}"/>
              </a:ext>
            </a:extLst>
          </p:cNvPr>
          <p:cNvCxnSpPr/>
          <p:nvPr/>
        </p:nvCxnSpPr>
        <p:spPr>
          <a:xfrm>
            <a:off x="3601067"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26" name="Rectangle: Rounded Corners 25">
            <a:extLst>
              <a:ext uri="{FF2B5EF4-FFF2-40B4-BE49-F238E27FC236}">
                <a16:creationId xmlns:a16="http://schemas.microsoft.com/office/drawing/2014/main" xmlns="" id="{1EBA43A7-8E6B-4EB6-8795-97CE3DA9C635}"/>
              </a:ext>
            </a:extLst>
          </p:cNvPr>
          <p:cNvSpPr/>
          <p:nvPr/>
        </p:nvSpPr>
        <p:spPr>
          <a:xfrm>
            <a:off x="6359271"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87</a:t>
            </a:r>
          </a:p>
        </p:txBody>
      </p:sp>
      <p:sp>
        <p:nvSpPr>
          <p:cNvPr id="27" name="Rectangle: Rounded Corners 26">
            <a:extLst>
              <a:ext uri="{FF2B5EF4-FFF2-40B4-BE49-F238E27FC236}">
                <a16:creationId xmlns:a16="http://schemas.microsoft.com/office/drawing/2014/main" xmlns="" id="{24162087-8F6A-4802-86A2-EF6A2C8139CC}"/>
              </a:ext>
            </a:extLst>
          </p:cNvPr>
          <p:cNvSpPr/>
          <p:nvPr/>
        </p:nvSpPr>
        <p:spPr>
          <a:xfrm>
            <a:off x="6359271"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2</a:t>
            </a:r>
          </a:p>
        </p:txBody>
      </p:sp>
      <p:sp>
        <p:nvSpPr>
          <p:cNvPr id="28" name="Rectangle: Rounded Corners 27">
            <a:extLst>
              <a:ext uri="{FF2B5EF4-FFF2-40B4-BE49-F238E27FC236}">
                <a16:creationId xmlns:a16="http://schemas.microsoft.com/office/drawing/2014/main" xmlns="" id="{748F39F4-709E-48CE-A5C5-4E90529A8628}"/>
              </a:ext>
            </a:extLst>
          </p:cNvPr>
          <p:cNvSpPr/>
          <p:nvPr/>
        </p:nvSpPr>
        <p:spPr>
          <a:xfrm>
            <a:off x="532213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81</a:t>
            </a:r>
          </a:p>
        </p:txBody>
      </p:sp>
      <p:sp>
        <p:nvSpPr>
          <p:cNvPr id="29" name="Rectangle: Rounded Corners 28">
            <a:extLst>
              <a:ext uri="{FF2B5EF4-FFF2-40B4-BE49-F238E27FC236}">
                <a16:creationId xmlns:a16="http://schemas.microsoft.com/office/drawing/2014/main" xmlns="" id="{246E6E27-3BFB-4891-B716-7368AA712D87}"/>
              </a:ext>
            </a:extLst>
          </p:cNvPr>
          <p:cNvSpPr/>
          <p:nvPr/>
        </p:nvSpPr>
        <p:spPr>
          <a:xfrm>
            <a:off x="532213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6</a:t>
            </a:r>
          </a:p>
        </p:txBody>
      </p:sp>
      <p:sp>
        <p:nvSpPr>
          <p:cNvPr id="30" name="Rectangle: Rounded Corners 29">
            <a:extLst>
              <a:ext uri="{FF2B5EF4-FFF2-40B4-BE49-F238E27FC236}">
                <a16:creationId xmlns:a16="http://schemas.microsoft.com/office/drawing/2014/main" xmlns="" id="{9B05B73F-F189-4EAD-8F3A-BF4F33A82F5D}"/>
              </a:ext>
            </a:extLst>
          </p:cNvPr>
          <p:cNvSpPr/>
          <p:nvPr/>
        </p:nvSpPr>
        <p:spPr>
          <a:xfrm>
            <a:off x="3247867"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86</a:t>
            </a:r>
          </a:p>
        </p:txBody>
      </p:sp>
      <p:sp>
        <p:nvSpPr>
          <p:cNvPr id="31" name="Rectangle: Rounded Corners 30">
            <a:extLst>
              <a:ext uri="{FF2B5EF4-FFF2-40B4-BE49-F238E27FC236}">
                <a16:creationId xmlns:a16="http://schemas.microsoft.com/office/drawing/2014/main" xmlns="" id="{9E3CAB52-CE3C-4C2C-BE3B-3C878B08E6E5}"/>
              </a:ext>
            </a:extLst>
          </p:cNvPr>
          <p:cNvSpPr/>
          <p:nvPr/>
        </p:nvSpPr>
        <p:spPr>
          <a:xfrm>
            <a:off x="3247867"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3</a:t>
            </a:r>
          </a:p>
        </p:txBody>
      </p:sp>
      <p:sp>
        <p:nvSpPr>
          <p:cNvPr id="32" name="Rectangle: Rounded Corners 31">
            <a:extLst>
              <a:ext uri="{FF2B5EF4-FFF2-40B4-BE49-F238E27FC236}">
                <a16:creationId xmlns:a16="http://schemas.microsoft.com/office/drawing/2014/main" xmlns="" id="{B5D03658-D06B-46B8-8F5E-23B1458576F2}"/>
              </a:ext>
            </a:extLst>
          </p:cNvPr>
          <p:cNvSpPr/>
          <p:nvPr/>
        </p:nvSpPr>
        <p:spPr>
          <a:xfrm>
            <a:off x="2210732" y="2111830"/>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81</a:t>
            </a:r>
          </a:p>
        </p:txBody>
      </p:sp>
      <p:sp>
        <p:nvSpPr>
          <p:cNvPr id="33" name="Rectangle: Rounded Corners 32">
            <a:extLst>
              <a:ext uri="{FF2B5EF4-FFF2-40B4-BE49-F238E27FC236}">
                <a16:creationId xmlns:a16="http://schemas.microsoft.com/office/drawing/2014/main" xmlns="" id="{681D9127-C51D-476B-B1B4-0674CDC7029C}"/>
              </a:ext>
            </a:extLst>
          </p:cNvPr>
          <p:cNvSpPr/>
          <p:nvPr/>
        </p:nvSpPr>
        <p:spPr>
          <a:xfrm>
            <a:off x="2210732" y="399384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a:r>
              <a:rPr lang="en-GB" sz="1100" b="1" dirty="0"/>
              <a:t>4</a:t>
            </a:r>
          </a:p>
        </p:txBody>
      </p:sp>
      <p:sp>
        <p:nvSpPr>
          <p:cNvPr id="36" name="TextBox 35">
            <a:extLst>
              <a:ext uri="{FF2B5EF4-FFF2-40B4-BE49-F238E27FC236}">
                <a16:creationId xmlns:a16="http://schemas.microsoft.com/office/drawing/2014/main" xmlns="" id="{4D9A450F-065D-461D-A028-F2CAFDE3AC47}"/>
              </a:ext>
            </a:extLst>
          </p:cNvPr>
          <p:cNvSpPr txBox="1"/>
          <p:nvPr/>
        </p:nvSpPr>
        <p:spPr>
          <a:xfrm>
            <a:off x="4048299" y="3462398"/>
            <a:ext cx="102912"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a:solidFill>
                  <a:schemeClr val="bg1"/>
                </a:solidFill>
              </a:rPr>
              <a:t>D</a:t>
            </a:r>
            <a:endParaRPr lang="en-US" sz="1200" b="1" dirty="0">
              <a:solidFill>
                <a:schemeClr val="bg1"/>
              </a:solidFill>
            </a:endParaRPr>
          </a:p>
        </p:txBody>
      </p:sp>
      <p:sp>
        <p:nvSpPr>
          <p:cNvPr id="37" name="TextBox 36">
            <a:extLst>
              <a:ext uri="{FF2B5EF4-FFF2-40B4-BE49-F238E27FC236}">
                <a16:creationId xmlns:a16="http://schemas.microsoft.com/office/drawing/2014/main" xmlns="" id="{27797DE7-4E95-49EF-A12B-40AA0F1A7405}"/>
              </a:ext>
            </a:extLst>
          </p:cNvPr>
          <p:cNvSpPr txBox="1"/>
          <p:nvPr/>
        </p:nvSpPr>
        <p:spPr>
          <a:xfrm>
            <a:off x="5388410" y="4189884"/>
            <a:ext cx="162224"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rgbClr val="C00000"/>
                </a:solidFill>
              </a:rPr>
              <a:t>CE</a:t>
            </a:r>
          </a:p>
        </p:txBody>
      </p:sp>
      <p:sp>
        <p:nvSpPr>
          <p:cNvPr id="38" name="TextBox 37">
            <a:extLst>
              <a:ext uri="{FF2B5EF4-FFF2-40B4-BE49-F238E27FC236}">
                <a16:creationId xmlns:a16="http://schemas.microsoft.com/office/drawing/2014/main" xmlns="" id="{3A1182D3-2079-4B25-98E1-94F1CEB5B019}"/>
              </a:ext>
            </a:extLst>
          </p:cNvPr>
          <p:cNvSpPr txBox="1"/>
          <p:nvPr/>
        </p:nvSpPr>
        <p:spPr>
          <a:xfrm>
            <a:off x="3344290" y="2313103"/>
            <a:ext cx="98104"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accent6"/>
                </a:solidFill>
              </a:rPr>
              <a:t>A</a:t>
            </a:r>
          </a:p>
        </p:txBody>
      </p:sp>
      <p:sp>
        <p:nvSpPr>
          <p:cNvPr id="39" name="TextBox 38">
            <a:extLst>
              <a:ext uri="{FF2B5EF4-FFF2-40B4-BE49-F238E27FC236}">
                <a16:creationId xmlns:a16="http://schemas.microsoft.com/office/drawing/2014/main" xmlns="" id="{99AC09EC-D96D-4B72-9E16-0DAEDE63E7D4}"/>
              </a:ext>
            </a:extLst>
          </p:cNvPr>
          <p:cNvSpPr txBox="1"/>
          <p:nvPr/>
        </p:nvSpPr>
        <p:spPr>
          <a:xfrm>
            <a:off x="6119585" y="3542826"/>
            <a:ext cx="102912"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bg1"/>
                </a:solidFill>
              </a:rPr>
              <a:t>D</a:t>
            </a:r>
          </a:p>
        </p:txBody>
      </p:sp>
      <p:sp>
        <p:nvSpPr>
          <p:cNvPr id="40" name="TextBox 39">
            <a:extLst>
              <a:ext uri="{FF2B5EF4-FFF2-40B4-BE49-F238E27FC236}">
                <a16:creationId xmlns:a16="http://schemas.microsoft.com/office/drawing/2014/main" xmlns="" id="{6228565C-2786-49DA-B38E-801A60FC6138}"/>
              </a:ext>
            </a:extLst>
          </p:cNvPr>
          <p:cNvSpPr txBox="1"/>
          <p:nvPr/>
        </p:nvSpPr>
        <p:spPr>
          <a:xfrm>
            <a:off x="5054678" y="4153652"/>
            <a:ext cx="162224"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dirty="0">
                <a:solidFill>
                  <a:schemeClr val="bg1"/>
                </a:solidFill>
              </a:rPr>
              <a:t>CE</a:t>
            </a:r>
          </a:p>
        </p:txBody>
      </p:sp>
      <p:sp>
        <p:nvSpPr>
          <p:cNvPr id="41" name="TextBox 40">
            <a:extLst>
              <a:ext uri="{FF2B5EF4-FFF2-40B4-BE49-F238E27FC236}">
                <a16:creationId xmlns:a16="http://schemas.microsoft.com/office/drawing/2014/main" xmlns="" id="{35AD9275-8ADD-4C5E-8D62-5F2CCC12E938}"/>
              </a:ext>
            </a:extLst>
          </p:cNvPr>
          <p:cNvSpPr txBox="1"/>
          <p:nvPr/>
        </p:nvSpPr>
        <p:spPr>
          <a:xfrm>
            <a:off x="6451815" y="2313103"/>
            <a:ext cx="102912" cy="184666"/>
          </a:xfrm>
          <a:prstGeom prst="rect">
            <a:avLst/>
          </a:prstGeom>
        </p:spPr>
        <p:txBody>
          <a:bodyPr vert="horz" wrap="none" lIns="0" tIns="0" rIns="0" bIns="0" rtlCol="0">
            <a:spAutoFit/>
          </a:bodyPr>
          <a:lstStyle/>
          <a:p>
            <a:pPr marL="4763" algn="ctr">
              <a:defRPr lang="en-US" sz="1200" b="1" i="0" u="none" strike="noStrike" kern="1200" baseline="0">
                <a:solidFill>
                  <a:schemeClr val="bg1"/>
                </a:solidFill>
                <a:latin typeface="+mn-lt"/>
                <a:ea typeface="+mn-ea"/>
                <a:cs typeface="+mn-cs"/>
              </a:defRPr>
            </a:pPr>
            <a:r>
              <a:rPr lang="en-US" sz="1200" b="1">
                <a:solidFill>
                  <a:schemeClr val="accent6"/>
                </a:solidFill>
              </a:rPr>
              <a:t>D</a:t>
            </a:r>
            <a:endParaRPr lang="en-US" sz="1200" b="1" dirty="0">
              <a:solidFill>
                <a:schemeClr val="accent6"/>
              </a:solidFill>
            </a:endParaRPr>
          </a:p>
        </p:txBody>
      </p:sp>
      <p:sp>
        <p:nvSpPr>
          <p:cNvPr id="35" name="Title 5">
            <a:extLst>
              <a:ext uri="{FF2B5EF4-FFF2-40B4-BE49-F238E27FC236}">
                <a16:creationId xmlns:a16="http://schemas.microsoft.com/office/drawing/2014/main" xmlns="" id="{0C14166B-7936-4772-AD38-F6B30950C95D}"/>
              </a:ext>
            </a:extLst>
          </p:cNvPr>
          <p:cNvSpPr>
            <a:spLocks noGrp="1"/>
          </p:cNvSpPr>
          <p:nvPr>
            <p:ph type="title"/>
          </p:nvPr>
        </p:nvSpPr>
        <p:spPr>
          <a:xfrm>
            <a:off x="224286" y="932606"/>
            <a:ext cx="8640000" cy="180000"/>
          </a:xfrm>
        </p:spPr>
        <p:txBody>
          <a:bodyPr/>
          <a:lstStyle/>
          <a:p>
            <a:r>
              <a:rPr lang="en-US" dirty="0" err="1"/>
              <a:t>Verbod</a:t>
            </a:r>
            <a:r>
              <a:rPr lang="en-US" dirty="0"/>
              <a:t> in </a:t>
            </a:r>
            <a:r>
              <a:rPr lang="en-US" dirty="0" err="1"/>
              <a:t>Vlaanderen</a:t>
            </a:r>
            <a:r>
              <a:rPr lang="en-US" dirty="0"/>
              <a:t> – </a:t>
            </a:r>
            <a:r>
              <a:rPr lang="en-US" dirty="0" err="1"/>
              <a:t>na</a:t>
            </a:r>
            <a:r>
              <a:rPr lang="en-US" dirty="0"/>
              <a:t> het </a:t>
            </a:r>
            <a:r>
              <a:rPr lang="en-US" dirty="0" err="1"/>
              <a:t>zien</a:t>
            </a:r>
            <a:r>
              <a:rPr lang="en-US" dirty="0"/>
              <a:t> van de </a:t>
            </a:r>
            <a:r>
              <a:rPr lang="en-US" dirty="0" err="1"/>
              <a:t>beelden</a:t>
            </a:r>
            <a:endParaRPr lang="en-US" dirty="0"/>
          </a:p>
        </p:txBody>
      </p:sp>
    </p:spTree>
    <p:extLst>
      <p:ext uri="{BB962C8B-B14F-4D97-AF65-F5344CB8AC3E}">
        <p14:creationId xmlns:p14="http://schemas.microsoft.com/office/powerpoint/2010/main" val="132353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oud.tuinen.nl/images/upload/10310-biggetje_ss_vip.jpg">
            <a:extLst>
              <a:ext uri="{FF2B5EF4-FFF2-40B4-BE49-F238E27FC236}">
                <a16:creationId xmlns:a16="http://schemas.microsoft.com/office/drawing/2014/main" xmlns="" id="{60CEB9FF-4F16-469B-9736-C650EBF8C5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59"/>
          <a:stretch/>
        </p:blipFill>
        <p:spPr bwMode="auto">
          <a:xfrm>
            <a:off x="4602606" y="0"/>
            <a:ext cx="4541394" cy="51435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xmlns="" id="{4059A169-21DF-414A-B442-9B1B535D38ED}"/>
              </a:ext>
            </a:extLst>
          </p:cNvPr>
          <p:cNvSpPr/>
          <p:nvPr/>
        </p:nvSpPr>
        <p:spPr>
          <a:xfrm>
            <a:off x="4593883" y="0"/>
            <a:ext cx="3579499"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Placeholder 6">
            <a:extLst>
              <a:ext uri="{FF2B5EF4-FFF2-40B4-BE49-F238E27FC236}">
                <a16:creationId xmlns:a16="http://schemas.microsoft.com/office/drawing/2014/main" xmlns="" id="{14F6DFAE-EAC7-4F23-B4FA-7FFF41DF51BA}"/>
              </a:ext>
            </a:extLst>
          </p:cNvPr>
          <p:cNvSpPr>
            <a:spLocks noGrp="1"/>
          </p:cNvSpPr>
          <p:nvPr>
            <p:ph type="body" sz="quarter" idx="13"/>
          </p:nvPr>
        </p:nvSpPr>
        <p:spPr/>
        <p:txBody>
          <a:bodyPr/>
          <a:lstStyle/>
          <a:p>
            <a:r>
              <a:rPr lang="nl-BE" sz="1600" dirty="0"/>
              <a:t>Er zijn evenveel kijkers van de beelden als niet-kijkers die akkoord gaan dat de inhoud van het regeerakkoord moet worden uitgevoerd. </a:t>
            </a:r>
          </a:p>
        </p:txBody>
      </p:sp>
      <p:graphicFrame>
        <p:nvGraphicFramePr>
          <p:cNvPr id="9" name="Table 8">
            <a:extLst>
              <a:ext uri="{FF2B5EF4-FFF2-40B4-BE49-F238E27FC236}">
                <a16:creationId xmlns:a16="http://schemas.microsoft.com/office/drawing/2014/main" xmlns="" id="{76759FF4-7D48-4411-B8C6-5CD5905E841F}"/>
              </a:ext>
            </a:extLst>
          </p:cNvPr>
          <p:cNvGraphicFramePr>
            <a:graphicFrameLocks noGrp="1"/>
          </p:cNvGraphicFramePr>
          <p:nvPr>
            <p:extLst/>
          </p:nvPr>
        </p:nvGraphicFramePr>
        <p:xfrm>
          <a:off x="337758" y="1175224"/>
          <a:ext cx="4166280" cy="631825"/>
        </p:xfrm>
        <a:graphic>
          <a:graphicData uri="http://schemas.openxmlformats.org/drawingml/2006/table">
            <a:tbl>
              <a:tblPr firstRow="1" bandRow="1">
                <a:tableStyleId>{5C22544A-7EE6-4342-B048-85BDC9FD1C3A}</a:tableStyleId>
              </a:tblPr>
              <a:tblGrid>
                <a:gridCol w="1388760">
                  <a:extLst>
                    <a:ext uri="{9D8B030D-6E8A-4147-A177-3AD203B41FA5}">
                      <a16:colId xmlns:a16="http://schemas.microsoft.com/office/drawing/2014/main" xmlns="" val="2958164197"/>
                    </a:ext>
                  </a:extLst>
                </a:gridCol>
                <a:gridCol w="1388760">
                  <a:extLst>
                    <a:ext uri="{9D8B030D-6E8A-4147-A177-3AD203B41FA5}">
                      <a16:colId xmlns:a16="http://schemas.microsoft.com/office/drawing/2014/main" xmlns="" val="458313841"/>
                    </a:ext>
                  </a:extLst>
                </a:gridCol>
                <a:gridCol w="1388760">
                  <a:extLst>
                    <a:ext uri="{9D8B030D-6E8A-4147-A177-3AD203B41FA5}">
                      <a16:colId xmlns:a16="http://schemas.microsoft.com/office/drawing/2014/main" xmlns="" val="890148522"/>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Niet-kijker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12573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graphicFrame>
        <p:nvGraphicFramePr>
          <p:cNvPr id="10" name="Chart 9">
            <a:extLst>
              <a:ext uri="{FF2B5EF4-FFF2-40B4-BE49-F238E27FC236}">
                <a16:creationId xmlns:a16="http://schemas.microsoft.com/office/drawing/2014/main" xmlns="" id="{AB73573B-DD9E-47D3-A079-26D2559BCDA0}"/>
              </a:ext>
            </a:extLst>
          </p:cNvPr>
          <p:cNvGraphicFramePr/>
          <p:nvPr>
            <p:extLst>
              <p:ext uri="{D42A27DB-BD31-4B8C-83A1-F6EECF244321}">
                <p14:modId xmlns:p14="http://schemas.microsoft.com/office/powerpoint/2010/main" val="2254293746"/>
              </p:ext>
            </p:extLst>
          </p:nvPr>
        </p:nvGraphicFramePr>
        <p:xfrm>
          <a:off x="224284" y="1930856"/>
          <a:ext cx="8450159"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Shape 11">
            <a:extLst>
              <a:ext uri="{FF2B5EF4-FFF2-40B4-BE49-F238E27FC236}">
                <a16:creationId xmlns:a16="http://schemas.microsoft.com/office/drawing/2014/main" xmlns="" id="{1D419792-FBB2-4400-BAE0-7E457AAE8945}"/>
              </a:ext>
            </a:extLst>
          </p:cNvPr>
          <p:cNvSpPr/>
          <p:nvPr/>
        </p:nvSpPr>
        <p:spPr>
          <a:xfrm>
            <a:off x="512769"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22" name="Rectangle: Rounded Corners 21">
            <a:extLst>
              <a:ext uri="{FF2B5EF4-FFF2-40B4-BE49-F238E27FC236}">
                <a16:creationId xmlns:a16="http://schemas.microsoft.com/office/drawing/2014/main" xmlns="" id="{395AA15C-0A5F-48A9-9D46-AF4BABB2EFCD}"/>
              </a:ext>
            </a:extLst>
          </p:cNvPr>
          <p:cNvSpPr/>
          <p:nvPr/>
        </p:nvSpPr>
        <p:spPr>
          <a:xfrm>
            <a:off x="1390283"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83</a:t>
            </a:r>
          </a:p>
        </p:txBody>
      </p:sp>
      <p:sp>
        <p:nvSpPr>
          <p:cNvPr id="23" name="Rectangle: Rounded Corners 22">
            <a:extLst>
              <a:ext uri="{FF2B5EF4-FFF2-40B4-BE49-F238E27FC236}">
                <a16:creationId xmlns:a16="http://schemas.microsoft.com/office/drawing/2014/main" xmlns="" id="{92E4D5C8-9277-4D07-8544-C83FFB59E6F3}"/>
              </a:ext>
            </a:extLst>
          </p:cNvPr>
          <p:cNvSpPr/>
          <p:nvPr/>
        </p:nvSpPr>
        <p:spPr>
          <a:xfrm>
            <a:off x="1390169"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4</a:t>
            </a:r>
          </a:p>
        </p:txBody>
      </p:sp>
      <p:cxnSp>
        <p:nvCxnSpPr>
          <p:cNvPr id="24" name="Straight Connector 23">
            <a:extLst>
              <a:ext uri="{FF2B5EF4-FFF2-40B4-BE49-F238E27FC236}">
                <a16:creationId xmlns:a16="http://schemas.microsoft.com/office/drawing/2014/main" xmlns="" id="{46A4D53E-1BB9-494E-AFDA-6516E3F04862}"/>
              </a:ext>
            </a:extLst>
          </p:cNvPr>
          <p:cNvCxnSpPr>
            <a:cxnSpLocks/>
          </p:cNvCxnSpPr>
          <p:nvPr/>
        </p:nvCxnSpPr>
        <p:spPr>
          <a:xfrm>
            <a:off x="1779010" y="1343798"/>
            <a:ext cx="0" cy="3044809"/>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xmlns="" id="{3A1182D3-2079-4B25-98E1-94F1CEB5B019}"/>
              </a:ext>
            </a:extLst>
          </p:cNvPr>
          <p:cNvSpPr txBox="1"/>
          <p:nvPr/>
        </p:nvSpPr>
        <p:spPr>
          <a:xfrm>
            <a:off x="3344290" y="2313103"/>
            <a:ext cx="98104" cy="184666"/>
          </a:xfrm>
          <a:prstGeom prst="rect">
            <a:avLst/>
          </a:prstGeom>
        </p:spPr>
        <p:txBody>
          <a:bodyPr vert="horz" wrap="non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200" b="1" dirty="0">
                <a:solidFill>
                  <a:srgbClr val="007681"/>
                </a:solidFill>
                <a:latin typeface="Calibri"/>
              </a:rPr>
              <a:t>A</a:t>
            </a:r>
          </a:p>
        </p:txBody>
      </p:sp>
      <p:sp>
        <p:nvSpPr>
          <p:cNvPr id="21" name="Freeform: Shape 20">
            <a:extLst>
              <a:ext uri="{FF2B5EF4-FFF2-40B4-BE49-F238E27FC236}">
                <a16:creationId xmlns:a16="http://schemas.microsoft.com/office/drawing/2014/main" xmlns="" id="{F26C9604-5345-4A69-A1F8-BBA0DC43BD11}"/>
              </a:ext>
            </a:extLst>
          </p:cNvPr>
          <p:cNvSpPr/>
          <p:nvPr/>
        </p:nvSpPr>
        <p:spPr>
          <a:xfrm>
            <a:off x="3333943"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sp>
        <p:nvSpPr>
          <p:cNvPr id="20" name="Freeform: Shape 19">
            <a:extLst>
              <a:ext uri="{FF2B5EF4-FFF2-40B4-BE49-F238E27FC236}">
                <a16:creationId xmlns:a16="http://schemas.microsoft.com/office/drawing/2014/main" xmlns="" id="{E351CFE6-D7A1-477B-AC09-B8867D004903}"/>
              </a:ext>
            </a:extLst>
          </p:cNvPr>
          <p:cNvSpPr/>
          <p:nvPr/>
        </p:nvSpPr>
        <p:spPr>
          <a:xfrm>
            <a:off x="1919418" y="1901480"/>
            <a:ext cx="961618" cy="2549742"/>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4259"/>
            <a:endParaRPr lang="en-US">
              <a:solidFill>
                <a:prstClr val="white"/>
              </a:solidFill>
              <a:latin typeface="Calibri"/>
            </a:endParaRPr>
          </a:p>
        </p:txBody>
      </p:sp>
      <p:pic>
        <p:nvPicPr>
          <p:cNvPr id="29" name="Picture 2" descr="C:\Users\Graphics Dude Ltd\Graphics Dude Ltd\Work\PC - IM - 150415A (template pt2)\Graphics\Tags\MarketingElectronic-Col.png">
            <a:extLst>
              <a:ext uri="{FF2B5EF4-FFF2-40B4-BE49-F238E27FC236}">
                <a16:creationId xmlns:a16="http://schemas.microsoft.com/office/drawing/2014/main" xmlns="" id="{7041D37D-3410-419C-B4B7-1ABAAA4D90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5712" y="215897"/>
            <a:ext cx="1608992" cy="22089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F306E55C-21E1-4495-A4B2-023900E0649B}"/>
              </a:ext>
            </a:extLst>
          </p:cNvPr>
          <p:cNvGrpSpPr/>
          <p:nvPr/>
        </p:nvGrpSpPr>
        <p:grpSpPr>
          <a:xfrm>
            <a:off x="6965727" y="4594675"/>
            <a:ext cx="1933546" cy="355982"/>
            <a:chOff x="10239375" y="6688139"/>
            <a:chExt cx="2842245" cy="523426"/>
          </a:xfrm>
        </p:grpSpPr>
        <p:pic>
          <p:nvPicPr>
            <p:cNvPr id="37" name="Picture 36" descr="IPSOS_GAMECHANGERS_blue.png">
              <a:extLst>
                <a:ext uri="{FF2B5EF4-FFF2-40B4-BE49-F238E27FC236}">
                  <a16:creationId xmlns:a16="http://schemas.microsoft.com/office/drawing/2014/main" xmlns="" id="{4339353C-3D0A-4534-B731-461174A3F4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40" name="Picture 39" descr="IPSOS_GAMECHANGERS_blue.png">
              <a:extLst>
                <a:ext uri="{FF2B5EF4-FFF2-40B4-BE49-F238E27FC236}">
                  <a16:creationId xmlns:a16="http://schemas.microsoft.com/office/drawing/2014/main" xmlns="" id="{6C41B1E5-5441-4A60-911B-BA736D30A9C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41" name="Rectangle: Rounded Corners 40">
            <a:extLst>
              <a:ext uri="{FF2B5EF4-FFF2-40B4-BE49-F238E27FC236}">
                <a16:creationId xmlns:a16="http://schemas.microsoft.com/office/drawing/2014/main" xmlns="" id="{EA29BC86-77CB-47FC-8BAD-24DBF3BC23A3}"/>
              </a:ext>
            </a:extLst>
          </p:cNvPr>
          <p:cNvSpPr/>
          <p:nvPr/>
        </p:nvSpPr>
        <p:spPr>
          <a:xfrm>
            <a:off x="2810570"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83</a:t>
            </a:r>
          </a:p>
        </p:txBody>
      </p:sp>
      <p:sp>
        <p:nvSpPr>
          <p:cNvPr id="42" name="Rectangle: Rounded Corners 41">
            <a:extLst>
              <a:ext uri="{FF2B5EF4-FFF2-40B4-BE49-F238E27FC236}">
                <a16:creationId xmlns:a16="http://schemas.microsoft.com/office/drawing/2014/main" xmlns="" id="{C4BFEEE7-F80A-4791-9DE6-BAF63AD24151}"/>
              </a:ext>
            </a:extLst>
          </p:cNvPr>
          <p:cNvSpPr/>
          <p:nvPr/>
        </p:nvSpPr>
        <p:spPr>
          <a:xfrm>
            <a:off x="4222844" y="2090896"/>
            <a:ext cx="288000" cy="21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83</a:t>
            </a:r>
          </a:p>
        </p:txBody>
      </p:sp>
      <p:sp>
        <p:nvSpPr>
          <p:cNvPr id="43" name="Rectangle: Rounded Corners 42">
            <a:extLst>
              <a:ext uri="{FF2B5EF4-FFF2-40B4-BE49-F238E27FC236}">
                <a16:creationId xmlns:a16="http://schemas.microsoft.com/office/drawing/2014/main" xmlns="" id="{C40AD206-9957-43E9-AB1F-7395BF2B89A8}"/>
              </a:ext>
            </a:extLst>
          </p:cNvPr>
          <p:cNvSpPr/>
          <p:nvPr/>
        </p:nvSpPr>
        <p:spPr>
          <a:xfrm>
            <a:off x="2807093"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5</a:t>
            </a:r>
          </a:p>
        </p:txBody>
      </p:sp>
      <p:sp>
        <p:nvSpPr>
          <p:cNvPr id="44" name="Rectangle: Rounded Corners 43">
            <a:extLst>
              <a:ext uri="{FF2B5EF4-FFF2-40B4-BE49-F238E27FC236}">
                <a16:creationId xmlns:a16="http://schemas.microsoft.com/office/drawing/2014/main" xmlns="" id="{F8FB68D9-7E4F-435A-83F8-31812125FCE4}"/>
              </a:ext>
            </a:extLst>
          </p:cNvPr>
          <p:cNvSpPr/>
          <p:nvPr/>
        </p:nvSpPr>
        <p:spPr>
          <a:xfrm>
            <a:off x="4222844" y="4113794"/>
            <a:ext cx="288000" cy="21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2197" tIns="31099" rIns="62197" bIns="31099" rtlCol="0" anchor="ctr"/>
          <a:lstStyle/>
          <a:p>
            <a:pPr algn="ctr" defTabSz="924259"/>
            <a:r>
              <a:rPr lang="en-GB" sz="1100" b="1" dirty="0">
                <a:solidFill>
                  <a:prstClr val="white"/>
                </a:solidFill>
                <a:latin typeface="Calibri"/>
              </a:rPr>
              <a:t>1</a:t>
            </a:r>
          </a:p>
        </p:txBody>
      </p:sp>
      <p:sp>
        <p:nvSpPr>
          <p:cNvPr id="45" name="TextBox 44">
            <a:extLst>
              <a:ext uri="{FF2B5EF4-FFF2-40B4-BE49-F238E27FC236}">
                <a16:creationId xmlns:a16="http://schemas.microsoft.com/office/drawing/2014/main" xmlns="" id="{E640EAA3-AB76-4123-84B5-260799F9137F}"/>
              </a:ext>
            </a:extLst>
          </p:cNvPr>
          <p:cNvSpPr txBox="1"/>
          <p:nvPr/>
        </p:nvSpPr>
        <p:spPr>
          <a:xfrm>
            <a:off x="2399112" y="4181889"/>
            <a:ext cx="196858" cy="184666"/>
          </a:xfrm>
          <a:prstGeom prst="rect">
            <a:avLst/>
          </a:prstGeom>
        </p:spPr>
        <p:txBody>
          <a:bodyPr vert="horz" wrap="squar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200" b="1" dirty="0">
                <a:solidFill>
                  <a:prstClr val="white"/>
                </a:solidFill>
                <a:latin typeface="Calibri"/>
              </a:rPr>
              <a:t>B</a:t>
            </a:r>
          </a:p>
        </p:txBody>
      </p:sp>
      <p:sp>
        <p:nvSpPr>
          <p:cNvPr id="46" name="TextBox 45">
            <a:extLst>
              <a:ext uri="{FF2B5EF4-FFF2-40B4-BE49-F238E27FC236}">
                <a16:creationId xmlns:a16="http://schemas.microsoft.com/office/drawing/2014/main" xmlns="" id="{5AFD00CD-DCC4-4DE5-BDC9-A0DF9518AF57}"/>
              </a:ext>
            </a:extLst>
          </p:cNvPr>
          <p:cNvSpPr txBox="1"/>
          <p:nvPr/>
        </p:nvSpPr>
        <p:spPr>
          <a:xfrm>
            <a:off x="2979604" y="4142432"/>
            <a:ext cx="83677" cy="169726"/>
          </a:xfrm>
          <a:prstGeom prst="rect">
            <a:avLst/>
          </a:prstGeom>
        </p:spPr>
        <p:txBody>
          <a:bodyPr vert="horz" wrap="none" lIns="0" tIns="0" rIns="0" bIns="0" rtlCol="0">
            <a:spAutoFit/>
          </a:bodyPr>
          <a:lstStyle/>
          <a:p>
            <a:pPr marL="4763" algn="ctr" defTabSz="924259">
              <a:defRPr lang="en-US" sz="1200" b="1" i="0" u="none" strike="noStrike" kern="1200" baseline="0">
                <a:solidFill>
                  <a:prstClr val="white"/>
                </a:solidFill>
                <a:latin typeface="+mn-lt"/>
                <a:ea typeface="+mn-ea"/>
                <a:cs typeface="+mn-cs"/>
              </a:defRPr>
            </a:pPr>
            <a:r>
              <a:rPr lang="en-US" sz="1103" b="1" dirty="0">
                <a:solidFill>
                  <a:prstClr val="white"/>
                </a:solidFill>
                <a:latin typeface="Calibri"/>
              </a:rPr>
              <a:t>B</a:t>
            </a:r>
          </a:p>
        </p:txBody>
      </p:sp>
      <p:sp>
        <p:nvSpPr>
          <p:cNvPr id="31" name="Rectangle 30">
            <a:extLst>
              <a:ext uri="{FF2B5EF4-FFF2-40B4-BE49-F238E27FC236}">
                <a16:creationId xmlns:a16="http://schemas.microsoft.com/office/drawing/2014/main" xmlns="" id="{8DACE9E7-68F3-441E-9432-C69E9941F24F}"/>
              </a:ext>
            </a:extLst>
          </p:cNvPr>
          <p:cNvSpPr/>
          <p:nvPr/>
        </p:nvSpPr>
        <p:spPr>
          <a:xfrm>
            <a:off x="1051696" y="4830171"/>
            <a:ext cx="2772234" cy="200055"/>
          </a:xfrm>
          <a:prstGeom prst="rect">
            <a:avLst/>
          </a:prstGeom>
        </p:spPr>
        <p:txBody>
          <a:bodyPr wrap="none">
            <a:spAutoFit/>
          </a:bodyPr>
          <a:lstStyle/>
          <a:p>
            <a:pPr marL="4763"/>
            <a:r>
              <a:rPr lang="nl-BE" sz="700" dirty="0">
                <a:solidFill>
                  <a:schemeClr val="tx1">
                    <a:lumMod val="75000"/>
                    <a:lumOff val="25000"/>
                  </a:schemeClr>
                </a:solidFill>
              </a:rPr>
              <a:t>*Respondenten die ervoor hebben gekozen om de beelden te bekijken</a:t>
            </a:r>
          </a:p>
        </p:txBody>
      </p:sp>
      <p:pic>
        <p:nvPicPr>
          <p:cNvPr id="48" name="Picture 2" descr="C:\Users\Graphics Dude Ltd\Graphics Dude Ltd\Work\PC - IM - 150415A (template pt2)\Graphics\Tags\MarketingElectronic-Col.png">
            <a:extLst>
              <a:ext uri="{FF2B5EF4-FFF2-40B4-BE49-F238E27FC236}">
                <a16:creationId xmlns:a16="http://schemas.microsoft.com/office/drawing/2014/main" xmlns="" id="{6FC9982B-9BEB-4A78-891E-78149A9787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xmlns="" id="{F2570B80-149C-4CCE-A029-82ACB7A0672F}"/>
              </a:ext>
            </a:extLst>
          </p:cNvPr>
          <p:cNvGrpSpPr/>
          <p:nvPr/>
        </p:nvGrpSpPr>
        <p:grpSpPr>
          <a:xfrm>
            <a:off x="6965726" y="4594675"/>
            <a:ext cx="1933546" cy="355982"/>
            <a:chOff x="10239375" y="6688139"/>
            <a:chExt cx="2842245" cy="523426"/>
          </a:xfrm>
        </p:grpSpPr>
        <p:pic>
          <p:nvPicPr>
            <p:cNvPr id="50" name="Picture 49" descr="IPSOS_GAMECHANGERS_blue.png">
              <a:extLst>
                <a:ext uri="{FF2B5EF4-FFF2-40B4-BE49-F238E27FC236}">
                  <a16:creationId xmlns:a16="http://schemas.microsoft.com/office/drawing/2014/main" xmlns="" id="{EDE9115D-1E94-46DB-8543-80AE28113D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51" name="Picture 50" descr="IPSOS_GAMECHANGERS_blue.png">
              <a:extLst>
                <a:ext uri="{FF2B5EF4-FFF2-40B4-BE49-F238E27FC236}">
                  <a16:creationId xmlns:a16="http://schemas.microsoft.com/office/drawing/2014/main" xmlns="" id="{5FCFE6D2-D472-40F8-A0B7-9E0659CF46A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52" name="Text Placeholder 7">
            <a:extLst>
              <a:ext uri="{FF2B5EF4-FFF2-40B4-BE49-F238E27FC236}">
                <a16:creationId xmlns:a16="http://schemas.microsoft.com/office/drawing/2014/main" xmlns="" id="{81FEF1B6-03CD-42A3-96B5-66BB7DA67859}"/>
              </a:ext>
            </a:extLst>
          </p:cNvPr>
          <p:cNvSpPr>
            <a:spLocks noGrp="1"/>
          </p:cNvSpPr>
          <p:nvPr>
            <p:ph type="body" sz="quarter" idx="16"/>
          </p:nvPr>
        </p:nvSpPr>
        <p:spPr>
          <a:xfrm>
            <a:off x="224598" y="4582649"/>
            <a:ext cx="6718075" cy="318287"/>
          </a:xfrm>
        </p:spPr>
        <p:txBody>
          <a:bodyPr/>
          <a:lstStyle/>
          <a:p>
            <a:r>
              <a:rPr lang="nl-BE" dirty="0"/>
              <a:t>Basis:	Vlaanderen (n=1000)</a:t>
            </a:r>
          </a:p>
          <a:p>
            <a:r>
              <a:rPr lang="nl-BE" dirty="0"/>
              <a:t>Vraag:	Q2.5a In welke mate gaat u akkoord dat de inhoud van het regeerakkoord hieromtrent moet worden uitgevoerd en er dus een verbod moet komen?</a:t>
            </a:r>
          </a:p>
          <a:p>
            <a:r>
              <a:rPr lang="nl-BE" dirty="0"/>
              <a:t>ABCD:	95% significantie niveau</a:t>
            </a:r>
          </a:p>
          <a:p>
            <a:endParaRPr lang="en-US" dirty="0"/>
          </a:p>
          <a:p>
            <a:endParaRPr lang="en-US" dirty="0"/>
          </a:p>
        </p:txBody>
      </p:sp>
      <p:sp>
        <p:nvSpPr>
          <p:cNvPr id="53" name="Title 5">
            <a:extLst>
              <a:ext uri="{FF2B5EF4-FFF2-40B4-BE49-F238E27FC236}">
                <a16:creationId xmlns:a16="http://schemas.microsoft.com/office/drawing/2014/main" xmlns="" id="{C78924F1-86DD-4F92-98FA-915161EF6D31}"/>
              </a:ext>
            </a:extLst>
          </p:cNvPr>
          <p:cNvSpPr>
            <a:spLocks noGrp="1"/>
          </p:cNvSpPr>
          <p:nvPr>
            <p:ph type="title"/>
          </p:nvPr>
        </p:nvSpPr>
        <p:spPr>
          <a:xfrm>
            <a:off x="224284" y="835245"/>
            <a:ext cx="8640000" cy="180000"/>
          </a:xfrm>
        </p:spPr>
        <p:txBody>
          <a:bodyPr/>
          <a:lstStyle/>
          <a:p>
            <a:r>
              <a:rPr lang="en-US" dirty="0" err="1"/>
              <a:t>Verbod</a:t>
            </a:r>
            <a:r>
              <a:rPr lang="en-US" dirty="0"/>
              <a:t> in </a:t>
            </a:r>
            <a:r>
              <a:rPr lang="en-US" dirty="0" err="1"/>
              <a:t>Vlaanderen</a:t>
            </a:r>
            <a:r>
              <a:rPr lang="en-US" dirty="0"/>
              <a:t> – </a:t>
            </a:r>
            <a:r>
              <a:rPr lang="en-US" dirty="0" err="1"/>
              <a:t>kijkers</a:t>
            </a:r>
            <a:r>
              <a:rPr lang="en-US" dirty="0"/>
              <a:t> versus </a:t>
            </a:r>
            <a:r>
              <a:rPr lang="en-US" dirty="0" err="1"/>
              <a:t>niet-kijkers</a:t>
            </a:r>
            <a:r>
              <a:rPr lang="en-US" dirty="0"/>
              <a:t/>
            </a:r>
            <a:br>
              <a:rPr lang="en-US" dirty="0"/>
            </a:br>
            <a:endParaRPr lang="en-US" dirty="0"/>
          </a:p>
        </p:txBody>
      </p:sp>
    </p:spTree>
    <p:extLst>
      <p:ext uri="{BB962C8B-B14F-4D97-AF65-F5344CB8AC3E}">
        <p14:creationId xmlns:p14="http://schemas.microsoft.com/office/powerpoint/2010/main" val="256615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9D8C"/>
        </a:solidFill>
        <a:effectLst/>
      </p:bgPr>
    </p:bg>
    <p:spTree>
      <p:nvGrpSpPr>
        <p:cNvPr id="1" name=""/>
        <p:cNvGrpSpPr/>
        <p:nvPr/>
      </p:nvGrpSpPr>
      <p:grpSpPr>
        <a:xfrm>
          <a:off x="0" y="0"/>
          <a:ext cx="0" cy="0"/>
          <a:chOff x="0" y="0"/>
          <a:chExt cx="0" cy="0"/>
        </a:xfrm>
      </p:grpSpPr>
      <p:sp>
        <p:nvSpPr>
          <p:cNvPr id="2" name="Rectangle 1"/>
          <p:cNvSpPr/>
          <p:nvPr/>
        </p:nvSpPr>
        <p:spPr bwMode="gray">
          <a:xfrm>
            <a:off x="0" y="2178984"/>
            <a:ext cx="9144000" cy="1775796"/>
          </a:xfrm>
          <a:prstGeom prst="rect">
            <a:avLst/>
          </a:prstGeom>
          <a:solidFill>
            <a:srgbClr val="EB765F"/>
          </a:solidFill>
          <a:ln w="3175" cap="flat" cmpd="sng" algn="ctr">
            <a:noFill/>
            <a:prstDash val="solid"/>
            <a:round/>
            <a:headEnd type="none" w="med" len="med"/>
            <a:tailEnd type="none" w="med" len="med"/>
          </a:ln>
          <a:effectLst/>
        </p:spPr>
        <p:txBody>
          <a:bodyPr rot="0" spcFirstLastPara="0" vertOverflow="overflow" horzOverflow="overflow" vert="horz" wrap="square" lIns="360000" tIns="216000" rIns="72000" bIns="0" numCol="1" spcCol="0" rtlCol="0" fromWordArt="0" anchor="ctr" anchorCtr="0" forceAA="0" compatLnSpc="1">
            <a:prstTxWarp prst="textNoShape">
              <a:avLst/>
            </a:prstTxWarp>
            <a:noAutofit/>
          </a:bodyPr>
          <a:lstStyle/>
          <a:p>
            <a:r>
              <a:rPr lang="en-AU" sz="5400" dirty="0">
                <a:solidFill>
                  <a:schemeClr val="bg1"/>
                </a:solidFill>
                <a:latin typeface="BULLES DE CHOCOLATS" pitchFamily="2" charset="0"/>
              </a:rPr>
              <a:t>ALGEMENE</a:t>
            </a:r>
          </a:p>
          <a:p>
            <a:r>
              <a:rPr lang="en-AU" sz="5400" dirty="0">
                <a:solidFill>
                  <a:schemeClr val="bg1"/>
                </a:solidFill>
                <a:latin typeface="BULLES DE CHOCOLATS" pitchFamily="2" charset="0"/>
              </a:rPr>
              <a:t>CONCLUSIES</a:t>
            </a:r>
            <a:endParaRPr lang="en-GB" sz="5400" dirty="0">
              <a:solidFill>
                <a:schemeClr val="bg1"/>
              </a:solidFill>
              <a:latin typeface="BULLES DE CHOCOLATS"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1" y="174493"/>
            <a:ext cx="1653041" cy="831347"/>
          </a:xfrm>
          <a:prstGeom prst="rect">
            <a:avLst/>
          </a:prstGeom>
        </p:spPr>
      </p:pic>
      <p:pic>
        <p:nvPicPr>
          <p:cNvPr id="7" name="Picture 6">
            <a:extLst>
              <a:ext uri="{FF2B5EF4-FFF2-40B4-BE49-F238E27FC236}">
                <a16:creationId xmlns:a16="http://schemas.microsoft.com/office/drawing/2014/main" xmlns="" id="{E67C0E25-08E6-4CF2-B4DB-839E773D50EC}"/>
              </a:ext>
            </a:extLst>
          </p:cNvPr>
          <p:cNvPicPr>
            <a:picLocks noChangeAspect="1"/>
          </p:cNvPicPr>
          <p:nvPr/>
        </p:nvPicPr>
        <p:blipFill>
          <a:blip r:embed="rId3"/>
          <a:stretch>
            <a:fillRect/>
          </a:stretch>
        </p:blipFill>
        <p:spPr>
          <a:xfrm>
            <a:off x="4763097" y="1005840"/>
            <a:ext cx="3292673" cy="3705225"/>
          </a:xfrm>
          <a:prstGeom prst="rect">
            <a:avLst/>
          </a:prstGeom>
        </p:spPr>
      </p:pic>
      <p:cxnSp>
        <p:nvCxnSpPr>
          <p:cNvPr id="11" name="Straight Connector 10">
            <a:extLst>
              <a:ext uri="{FF2B5EF4-FFF2-40B4-BE49-F238E27FC236}">
                <a16:creationId xmlns:a16="http://schemas.microsoft.com/office/drawing/2014/main" xmlns="" id="{E65C0A0E-039A-4B5B-BCB0-236924EA8DF1}"/>
              </a:ext>
            </a:extLst>
          </p:cNvPr>
          <p:cNvCxnSpPr>
            <a:cxnSpLocks/>
          </p:cNvCxnSpPr>
          <p:nvPr/>
        </p:nvCxnSpPr>
        <p:spPr>
          <a:xfrm flipH="1">
            <a:off x="8055770" y="1986414"/>
            <a:ext cx="775905" cy="271545"/>
          </a:xfrm>
          <a:prstGeom prst="line">
            <a:avLst/>
          </a:prstGeom>
          <a:noFill/>
          <a:ln w="76200" cap="rnd">
            <a:solidFill>
              <a:srgbClr val="426885"/>
            </a:solidFill>
            <a:round/>
            <a:headEnd/>
            <a:tailEnd/>
          </a:ln>
          <a:effectLst/>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xmlns="" id="{DB8721B9-4840-434D-BB1D-F7B190BF2539}"/>
              </a:ext>
            </a:extLst>
          </p:cNvPr>
          <p:cNvCxnSpPr>
            <a:cxnSpLocks/>
          </p:cNvCxnSpPr>
          <p:nvPr/>
        </p:nvCxnSpPr>
        <p:spPr>
          <a:xfrm rot="-1620000" flipH="1">
            <a:off x="7804624" y="1539900"/>
            <a:ext cx="775905" cy="271545"/>
          </a:xfrm>
          <a:prstGeom prst="line">
            <a:avLst/>
          </a:prstGeom>
          <a:noFill/>
          <a:ln w="76200" cap="rnd">
            <a:solidFill>
              <a:srgbClr val="426885"/>
            </a:solidFill>
            <a:round/>
            <a:headEnd/>
            <a:tailEnd/>
          </a:ln>
          <a:effectLst/>
          <a:extLst>
            <a:ext uri="{909E8E84-426E-40dd-AFC4-6F175D3DCCD1}">
              <a14:hiddenFill xmlns:a14="http://schemas.microsoft.com/office/drawing/2010/main">
                <a:noFill/>
              </a14:hiddenFill>
            </a:ext>
          </a:extLst>
        </p:spPr>
      </p:cxnSp>
      <p:cxnSp>
        <p:nvCxnSpPr>
          <p:cNvPr id="21" name="Straight Connector 20">
            <a:extLst>
              <a:ext uri="{FF2B5EF4-FFF2-40B4-BE49-F238E27FC236}">
                <a16:creationId xmlns:a16="http://schemas.microsoft.com/office/drawing/2014/main" xmlns="" id="{0D932DCC-0631-4535-AB1B-9D99144EDC58}"/>
              </a:ext>
            </a:extLst>
          </p:cNvPr>
          <p:cNvCxnSpPr>
            <a:cxnSpLocks/>
          </p:cNvCxnSpPr>
          <p:nvPr/>
        </p:nvCxnSpPr>
        <p:spPr>
          <a:xfrm rot="1620000" flipH="1">
            <a:off x="8132275" y="2500009"/>
            <a:ext cx="775905" cy="271545"/>
          </a:xfrm>
          <a:prstGeom prst="line">
            <a:avLst/>
          </a:prstGeom>
          <a:noFill/>
          <a:ln w="76200" cap="rnd">
            <a:solidFill>
              <a:srgbClr val="426885"/>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5884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Executive summary</a:t>
            </a:r>
            <a:endParaRPr lang="nl-BE" dirty="0"/>
          </a:p>
        </p:txBody>
      </p:sp>
      <p:grpSp>
        <p:nvGrpSpPr>
          <p:cNvPr id="18" name="Group 17">
            <a:extLst>
              <a:ext uri="{FF2B5EF4-FFF2-40B4-BE49-F238E27FC236}">
                <a16:creationId xmlns:a16="http://schemas.microsoft.com/office/drawing/2014/main" xmlns="" id="{AFA619E4-8619-434C-9EE1-F2F57AD4C85A}"/>
              </a:ext>
            </a:extLst>
          </p:cNvPr>
          <p:cNvGrpSpPr/>
          <p:nvPr/>
        </p:nvGrpSpPr>
        <p:grpSpPr>
          <a:xfrm>
            <a:off x="224286" y="3644695"/>
            <a:ext cx="8691113" cy="806401"/>
            <a:chOff x="1431402" y="2025124"/>
            <a:chExt cx="12049949" cy="1407987"/>
          </a:xfrm>
        </p:grpSpPr>
        <p:sp>
          <p:nvSpPr>
            <p:cNvPr id="19" name="Flowchart: Process 18">
              <a:extLst>
                <a:ext uri="{FF2B5EF4-FFF2-40B4-BE49-F238E27FC236}">
                  <a16:creationId xmlns:a16="http://schemas.microsoft.com/office/drawing/2014/main" xmlns="" id="{8529A44D-D413-407F-8E1C-947349BC34F6}"/>
                </a:ext>
              </a:extLst>
            </p:cNvPr>
            <p:cNvSpPr/>
            <p:nvPr/>
          </p:nvSpPr>
          <p:spPr>
            <a:xfrm>
              <a:off x="1431402" y="2025126"/>
              <a:ext cx="12049949" cy="1407985"/>
            </a:xfrm>
            <a:prstGeom prst="flowChartProcess">
              <a:avLst/>
            </a:prstGeom>
            <a:solidFill>
              <a:srgbClr val="439F9D"/>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83% van de Vlamingen vindt dat de inhoud van het regeerakkoord hieromtrent moet worden uitgevoerd en er dus een verbod moet komen op chirurgische castratie in Vlaanderen. Er zijn ook hier geen verschillen merkbaar tussen kijkers en niet-kijkers. </a:t>
              </a:r>
            </a:p>
          </p:txBody>
        </p:sp>
        <p:sp>
          <p:nvSpPr>
            <p:cNvPr id="20" name="Flowchart: Manual Input 19">
              <a:extLst>
                <a:ext uri="{FF2B5EF4-FFF2-40B4-BE49-F238E27FC236}">
                  <a16:creationId xmlns:a16="http://schemas.microsoft.com/office/drawing/2014/main" xmlns="" id="{1325E6A5-C0FD-4F05-801E-9353234D4E31}"/>
                </a:ext>
              </a:extLst>
            </p:cNvPr>
            <p:cNvSpPr/>
            <p:nvPr/>
          </p:nvSpPr>
          <p:spPr>
            <a:xfrm rot="5400000">
              <a:off x="1483150" y="1973378"/>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3</a:t>
              </a:r>
            </a:p>
          </p:txBody>
        </p:sp>
      </p:grpSp>
      <p:grpSp>
        <p:nvGrpSpPr>
          <p:cNvPr id="23" name="Group 22">
            <a:extLst>
              <a:ext uri="{FF2B5EF4-FFF2-40B4-BE49-F238E27FC236}">
                <a16:creationId xmlns:a16="http://schemas.microsoft.com/office/drawing/2014/main" xmlns="" id="{885DBC82-81D8-4ECB-8659-66A661D2872F}"/>
              </a:ext>
            </a:extLst>
          </p:cNvPr>
          <p:cNvGrpSpPr/>
          <p:nvPr/>
        </p:nvGrpSpPr>
        <p:grpSpPr>
          <a:xfrm>
            <a:off x="224286" y="948862"/>
            <a:ext cx="8691113" cy="806512"/>
            <a:chOff x="1431402" y="2025127"/>
            <a:chExt cx="12049949" cy="1408181"/>
          </a:xfrm>
        </p:grpSpPr>
        <p:sp>
          <p:nvSpPr>
            <p:cNvPr id="24" name="Flowchart: Process 23">
              <a:extLst>
                <a:ext uri="{FF2B5EF4-FFF2-40B4-BE49-F238E27FC236}">
                  <a16:creationId xmlns:a16="http://schemas.microsoft.com/office/drawing/2014/main" xmlns="" id="{8D398CF3-FF5B-4E68-84B9-BFB11F21B4B4}"/>
                </a:ext>
              </a:extLst>
            </p:cNvPr>
            <p:cNvSpPr/>
            <p:nvPr/>
          </p:nvSpPr>
          <p:spPr>
            <a:xfrm>
              <a:off x="1431402" y="2025127"/>
              <a:ext cx="12049949" cy="1408177"/>
            </a:xfrm>
            <a:prstGeom prst="flowChartProcess">
              <a:avLst/>
            </a:prstGeom>
            <a:solidFill>
              <a:srgbClr val="439F9D"/>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68% van de Vlamingen is zich niet bewust van het feit dat biggen vaak zonder verdoving chirurgisch worden gecastreerd. Het blijkt voornamelijk dat Vlamingen jonger dan 35 jaar zich hierover minder bewust zijn. </a:t>
              </a:r>
            </a:p>
          </p:txBody>
        </p:sp>
        <p:sp>
          <p:nvSpPr>
            <p:cNvPr id="25" name="Flowchart: Manual Input 24">
              <a:extLst>
                <a:ext uri="{FF2B5EF4-FFF2-40B4-BE49-F238E27FC236}">
                  <a16:creationId xmlns:a16="http://schemas.microsoft.com/office/drawing/2014/main" xmlns="" id="{BA436FB0-E26A-40B4-B0AC-03B3F2A0EA42}"/>
                </a:ext>
              </a:extLst>
            </p:cNvPr>
            <p:cNvSpPr/>
            <p:nvPr/>
          </p:nvSpPr>
          <p:spPr>
            <a:xfrm rot="5400000">
              <a:off x="1483052" y="1973480"/>
              <a:ext cx="1408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1</a:t>
              </a:r>
            </a:p>
          </p:txBody>
        </p:sp>
      </p:grpSp>
      <p:grpSp>
        <p:nvGrpSpPr>
          <p:cNvPr id="30" name="Group 29">
            <a:extLst>
              <a:ext uri="{FF2B5EF4-FFF2-40B4-BE49-F238E27FC236}">
                <a16:creationId xmlns:a16="http://schemas.microsoft.com/office/drawing/2014/main" xmlns="" id="{E5C5F055-77CA-4201-90AC-9081B85BB90B}"/>
              </a:ext>
            </a:extLst>
          </p:cNvPr>
          <p:cNvGrpSpPr/>
          <p:nvPr/>
        </p:nvGrpSpPr>
        <p:grpSpPr>
          <a:xfrm>
            <a:off x="224286" y="2296835"/>
            <a:ext cx="8691113" cy="806401"/>
            <a:chOff x="1431402" y="2025124"/>
            <a:chExt cx="12049949" cy="1407987"/>
          </a:xfrm>
        </p:grpSpPr>
        <p:sp>
          <p:nvSpPr>
            <p:cNvPr id="32" name="Flowchart: Process 31">
              <a:extLst>
                <a:ext uri="{FF2B5EF4-FFF2-40B4-BE49-F238E27FC236}">
                  <a16:creationId xmlns:a16="http://schemas.microsoft.com/office/drawing/2014/main" xmlns="" id="{9F2BD38C-E6B8-440B-A37E-16E7503EA0C7}"/>
                </a:ext>
              </a:extLst>
            </p:cNvPr>
            <p:cNvSpPr/>
            <p:nvPr/>
          </p:nvSpPr>
          <p:spPr>
            <a:xfrm>
              <a:off x="1431402" y="2025126"/>
              <a:ext cx="12049949" cy="1407985"/>
            </a:xfrm>
            <a:prstGeom prst="flowChartProcess">
              <a:avLst/>
            </a:prstGeom>
            <a:solidFill>
              <a:srgbClr val="439F9D"/>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Confrontatie met de beelden &amp; dus de praktijk van chirurgische castratie van varkens zorgt ervoor dat het aandeel Vlamingen dat vindt dat biggen hierdoor lijden stijgt van 53% tot 86%. Wat betreft het aantal Vlamingen dat vindt dat chirurgisch castreren moet stoppen (69%) en geen vlees meer wenst te eten van chirurgisch gecastreerde biggen (57%) zijn er geen verschillen tussen kijkers en niet-kijkers. </a:t>
              </a:r>
            </a:p>
          </p:txBody>
        </p:sp>
        <p:sp>
          <p:nvSpPr>
            <p:cNvPr id="33" name="Flowchart: Manual Input 32">
              <a:extLst>
                <a:ext uri="{FF2B5EF4-FFF2-40B4-BE49-F238E27FC236}">
                  <a16:creationId xmlns:a16="http://schemas.microsoft.com/office/drawing/2014/main" xmlns="" id="{C54607CF-EECF-4525-8525-137F99FD6548}"/>
                </a:ext>
              </a:extLst>
            </p:cNvPr>
            <p:cNvSpPr/>
            <p:nvPr/>
          </p:nvSpPr>
          <p:spPr>
            <a:xfrm rot="5400000">
              <a:off x="1483150" y="1973378"/>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2</a:t>
              </a:r>
            </a:p>
          </p:txBody>
        </p:sp>
      </p:grpSp>
      <p:sp>
        <p:nvSpPr>
          <p:cNvPr id="3" name="TextBox 2">
            <a:extLst>
              <a:ext uri="{FF2B5EF4-FFF2-40B4-BE49-F238E27FC236}">
                <a16:creationId xmlns:a16="http://schemas.microsoft.com/office/drawing/2014/main" xmlns="" id="{7AABFB39-75DF-4937-A47A-BCBA25F3922B}"/>
              </a:ext>
            </a:extLst>
          </p:cNvPr>
          <p:cNvSpPr txBox="1"/>
          <p:nvPr/>
        </p:nvSpPr>
        <p:spPr>
          <a:xfrm>
            <a:off x="244062" y="736565"/>
            <a:ext cx="6230312" cy="184666"/>
          </a:xfrm>
          <a:prstGeom prst="rect">
            <a:avLst/>
          </a:prstGeom>
        </p:spPr>
        <p:txBody>
          <a:bodyPr vert="horz" wrap="square" lIns="0" tIns="0" rIns="0" bIns="0" rtlCol="0">
            <a:spAutoFit/>
          </a:bodyPr>
          <a:lstStyle/>
          <a:p>
            <a:pPr marL="4763"/>
            <a:r>
              <a:rPr lang="nl-BE" sz="1200" b="1" dirty="0">
                <a:solidFill>
                  <a:schemeClr val="accent6"/>
                </a:solidFill>
              </a:rPr>
              <a:t>68% VAN DE VLAMINGEN IS ZICH NIET BEWUST VAN DE CHIRURGISCHE CASTRATIE </a:t>
            </a:r>
          </a:p>
        </p:txBody>
      </p:sp>
      <p:sp>
        <p:nvSpPr>
          <p:cNvPr id="13" name="TextBox 12">
            <a:extLst>
              <a:ext uri="{FF2B5EF4-FFF2-40B4-BE49-F238E27FC236}">
                <a16:creationId xmlns:a16="http://schemas.microsoft.com/office/drawing/2014/main" xmlns="" id="{C17A9168-2FB9-4D92-B7F4-8E0DA6A27EAC}"/>
              </a:ext>
            </a:extLst>
          </p:cNvPr>
          <p:cNvSpPr txBox="1"/>
          <p:nvPr/>
        </p:nvSpPr>
        <p:spPr>
          <a:xfrm>
            <a:off x="254572" y="2101536"/>
            <a:ext cx="7421526" cy="184666"/>
          </a:xfrm>
          <a:prstGeom prst="rect">
            <a:avLst/>
          </a:prstGeom>
        </p:spPr>
        <p:txBody>
          <a:bodyPr vert="horz" wrap="square" lIns="0" tIns="0" rIns="0" bIns="0" rtlCol="0">
            <a:spAutoFit/>
          </a:bodyPr>
          <a:lstStyle/>
          <a:p>
            <a:pPr marL="4763"/>
            <a:r>
              <a:rPr lang="nl-BE" sz="1200" b="1" dirty="0">
                <a:solidFill>
                  <a:schemeClr val="accent6"/>
                </a:solidFill>
              </a:rPr>
              <a:t>CONFRONTATIE MET BEELDEN / REALITEIT VERHOOGT AANDEEL VLAMINGEN DAT VINDT DAT BIGGEN LIJDEN</a:t>
            </a:r>
          </a:p>
        </p:txBody>
      </p:sp>
      <p:sp>
        <p:nvSpPr>
          <p:cNvPr id="14" name="TextBox 13">
            <a:extLst>
              <a:ext uri="{FF2B5EF4-FFF2-40B4-BE49-F238E27FC236}">
                <a16:creationId xmlns:a16="http://schemas.microsoft.com/office/drawing/2014/main" xmlns="" id="{195DBB76-83BA-48D6-A806-85BC13682282}"/>
              </a:ext>
            </a:extLst>
          </p:cNvPr>
          <p:cNvSpPr txBox="1"/>
          <p:nvPr/>
        </p:nvSpPr>
        <p:spPr>
          <a:xfrm>
            <a:off x="224285" y="3460029"/>
            <a:ext cx="9203493" cy="184666"/>
          </a:xfrm>
          <a:prstGeom prst="rect">
            <a:avLst/>
          </a:prstGeom>
        </p:spPr>
        <p:txBody>
          <a:bodyPr vert="horz" wrap="square" lIns="0" tIns="0" rIns="0" bIns="0" rtlCol="0">
            <a:spAutoFit/>
          </a:bodyPr>
          <a:lstStyle/>
          <a:p>
            <a:pPr marL="4763"/>
            <a:r>
              <a:rPr lang="nl-BE" sz="1200" b="1" dirty="0">
                <a:solidFill>
                  <a:schemeClr val="accent6"/>
                </a:solidFill>
              </a:rPr>
              <a:t>DE MEERDERHEID WIL DAT HET REGEERAKKOORD MET VERBOD VAN CHIRURGISCHE CASTRATIE VAN VARKENS WORDT UITGEVOERD</a:t>
            </a:r>
          </a:p>
        </p:txBody>
      </p:sp>
    </p:spTree>
    <p:extLst>
      <p:ext uri="{BB962C8B-B14F-4D97-AF65-F5344CB8AC3E}">
        <p14:creationId xmlns:p14="http://schemas.microsoft.com/office/powerpoint/2010/main" val="280187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8FFBA25-8867-4B79-9DEE-03E821798256}"/>
              </a:ext>
            </a:extLst>
          </p:cNvPr>
          <p:cNvGrpSpPr/>
          <p:nvPr/>
        </p:nvGrpSpPr>
        <p:grpSpPr>
          <a:xfrm>
            <a:off x="-3" y="-17373"/>
            <a:ext cx="9144004" cy="5160874"/>
            <a:chOff x="-3" y="-17373"/>
            <a:chExt cx="9144004" cy="5160874"/>
          </a:xfrm>
        </p:grpSpPr>
        <p:pic>
          <p:nvPicPr>
            <p:cNvPr id="13"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6D6F93E0-0676-496C-9A8A-F90D3CDC4E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3" y="-17373"/>
              <a:ext cx="1381129" cy="51608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g.buzzfeed.com/buzzfeed-static/static/2014-08/31/7/campaign_images/webdr10/you-have-to-meet-the-16-most-adorable-piglets-on--2-24019-1409484728-0_dblbig.jpg">
              <a:extLst>
                <a:ext uri="{FF2B5EF4-FFF2-40B4-BE49-F238E27FC236}">
                  <a16:creationId xmlns:a16="http://schemas.microsoft.com/office/drawing/2014/main" xmlns="" id="{F9648931-1A51-463B-A212-C17408B2A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7373"/>
              <a:ext cx="7772400" cy="516087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0" y="-17373"/>
            <a:ext cx="9144000" cy="516087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11" y="136394"/>
            <a:ext cx="2125989" cy="1069202"/>
          </a:xfrm>
          <a:prstGeom prst="rect">
            <a:avLst/>
          </a:prstGeom>
        </p:spPr>
      </p:pic>
      <p:sp>
        <p:nvSpPr>
          <p:cNvPr id="28" name="Rectangle 27"/>
          <p:cNvSpPr/>
          <p:nvPr/>
        </p:nvSpPr>
        <p:spPr bwMode="gray">
          <a:xfrm>
            <a:off x="1021653" y="1736034"/>
            <a:ext cx="2970412" cy="1175101"/>
          </a:xfrm>
          <a:prstGeom prst="rect">
            <a:avLst/>
          </a:prstGeom>
          <a:solidFill>
            <a:srgbClr val="7C1272"/>
          </a:solidFill>
          <a:ln w="3175" cap="flat" cmpd="sng" algn="ctr">
            <a:noFill/>
            <a:prstDash val="solid"/>
            <a:round/>
            <a:headEnd type="none" w="med" len="med"/>
            <a:tailEnd type="none" w="med" len="med"/>
          </a:ln>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r>
              <a:rPr lang="nl-BE" sz="1400" b="1" dirty="0">
                <a:solidFill>
                  <a:schemeClr val="bg1"/>
                </a:solidFill>
              </a:rPr>
              <a:t>Dries Verhaeghe</a:t>
            </a:r>
          </a:p>
          <a:p>
            <a:r>
              <a:rPr lang="nl-BE" sz="1400" dirty="0">
                <a:solidFill>
                  <a:schemeClr val="bg1"/>
                </a:solidFill>
              </a:rPr>
              <a:t>Research Manager</a:t>
            </a:r>
          </a:p>
          <a:p>
            <a:endParaRPr lang="nl-BE" sz="1200" dirty="0">
              <a:solidFill>
                <a:schemeClr val="bg1"/>
              </a:solidFill>
            </a:endParaRPr>
          </a:p>
          <a:p>
            <a:r>
              <a:rPr lang="nl-BE" sz="1200" dirty="0">
                <a:solidFill>
                  <a:schemeClr val="bg1"/>
                </a:solidFill>
              </a:rPr>
              <a:t/>
            </a:r>
            <a:br>
              <a:rPr lang="nl-BE" sz="1200" dirty="0">
                <a:solidFill>
                  <a:schemeClr val="bg1"/>
                </a:solidFill>
              </a:rPr>
            </a:br>
            <a:r>
              <a:rPr lang="nl-BE" sz="1200" dirty="0">
                <a:solidFill>
                  <a:schemeClr val="bg1"/>
                </a:solidFill>
              </a:rPr>
              <a:t>Mail:   Dries.Verhaeghe@ipsos.com</a:t>
            </a:r>
          </a:p>
        </p:txBody>
      </p:sp>
      <p:sp>
        <p:nvSpPr>
          <p:cNvPr id="29" name="Rectangle 28"/>
          <p:cNvSpPr/>
          <p:nvPr/>
        </p:nvSpPr>
        <p:spPr bwMode="gray">
          <a:xfrm>
            <a:off x="1021653" y="3097216"/>
            <a:ext cx="2970412" cy="1175101"/>
          </a:xfrm>
          <a:prstGeom prst="rect">
            <a:avLst/>
          </a:prstGeom>
          <a:solidFill>
            <a:srgbClr val="7C1272"/>
          </a:solidFill>
          <a:ln w="3175" cap="flat" cmpd="sng" algn="ctr">
            <a:noFill/>
            <a:prstDash val="solid"/>
            <a:round/>
            <a:headEnd type="none" w="med" len="med"/>
            <a:tailEnd type="none" w="med" len="med"/>
          </a:ln>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r>
              <a:rPr lang="nl-BE" sz="1400" b="1" dirty="0">
                <a:solidFill>
                  <a:schemeClr val="bg1"/>
                </a:solidFill>
              </a:rPr>
              <a:t>Melissa Van Bockstal</a:t>
            </a:r>
          </a:p>
          <a:p>
            <a:r>
              <a:rPr lang="nl-BE" sz="1400" dirty="0">
                <a:solidFill>
                  <a:schemeClr val="bg1"/>
                </a:solidFill>
              </a:rPr>
              <a:t>Research Executive</a:t>
            </a:r>
          </a:p>
          <a:p>
            <a:endParaRPr lang="nl-BE" sz="1200" dirty="0">
              <a:solidFill>
                <a:schemeClr val="bg1"/>
              </a:solidFill>
            </a:endParaRPr>
          </a:p>
          <a:p>
            <a:r>
              <a:rPr lang="nl-BE" sz="1200" dirty="0">
                <a:solidFill>
                  <a:schemeClr val="bg1"/>
                </a:solidFill>
              </a:rPr>
              <a:t/>
            </a:r>
            <a:br>
              <a:rPr lang="nl-BE" sz="1200" dirty="0">
                <a:solidFill>
                  <a:schemeClr val="bg1"/>
                </a:solidFill>
              </a:rPr>
            </a:br>
            <a:r>
              <a:rPr lang="nl-BE" sz="1200" dirty="0">
                <a:solidFill>
                  <a:schemeClr val="bg1"/>
                </a:solidFill>
              </a:rPr>
              <a:t>Mail:   Melissa.VanBockstal@ipsos.com</a:t>
            </a:r>
          </a:p>
        </p:txBody>
      </p:sp>
      <p:grpSp>
        <p:nvGrpSpPr>
          <p:cNvPr id="46" name="Group 45"/>
          <p:cNvGrpSpPr/>
          <p:nvPr/>
        </p:nvGrpSpPr>
        <p:grpSpPr>
          <a:xfrm>
            <a:off x="6965726" y="4594675"/>
            <a:ext cx="1933546" cy="355982"/>
            <a:chOff x="10239375" y="6688139"/>
            <a:chExt cx="2842245" cy="523426"/>
          </a:xfrm>
        </p:grpSpPr>
        <p:pic>
          <p:nvPicPr>
            <p:cNvPr id="47" name="Picture 46" descr="IPSOS_GAMECHANGERS_blue.png"/>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48" name="Picture 47" descr="IPSOS_GAMECHANGERS_blue.png"/>
            <p:cNvPicPr>
              <a:picLocks noChangeAspect="1"/>
            </p:cNvPicPr>
            <p:nvPr userDrawn="1"/>
          </p:nvPicPr>
          <p:blipFill rotWithShape="1">
            <a:blip r:embed="rId5" cstate="print">
              <a:grayscl/>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49" name="Picture 2" descr="C:\Users\Graphics Dude Ltd\Graphics Dude Ltd\Work\PC - IM - 150415A (template pt2)\Graphics\Tags\MarketingElectronic-Col.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7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0" y="2178984"/>
            <a:ext cx="9144000" cy="1775796"/>
          </a:xfrm>
          <a:prstGeom prst="rect">
            <a:avLst/>
          </a:prstGeom>
          <a:solidFill>
            <a:srgbClr val="6D7F5F"/>
          </a:solidFill>
          <a:ln w="3175" cap="flat" cmpd="sng" algn="ctr">
            <a:noFill/>
            <a:prstDash val="solid"/>
            <a:round/>
            <a:headEnd type="none" w="med" len="med"/>
            <a:tailEnd type="none" w="med" len="med"/>
          </a:ln>
          <a:effectLst/>
        </p:spPr>
        <p:txBody>
          <a:bodyPr rot="0" spcFirstLastPara="0" vertOverflow="overflow" horzOverflow="overflow" vert="horz" wrap="square" lIns="360000" tIns="216000" rIns="72000" bIns="0" numCol="1" spcCol="0" rtlCol="0" fromWordArt="0" anchor="ctr" anchorCtr="0" forceAA="0" compatLnSpc="1">
            <a:prstTxWarp prst="textNoShape">
              <a:avLst/>
            </a:prstTxWarp>
            <a:noAutofit/>
          </a:bodyPr>
          <a:lstStyle/>
          <a:p>
            <a:r>
              <a:rPr lang="nl-BE" sz="5400" dirty="0">
                <a:solidFill>
                  <a:schemeClr val="bg1"/>
                </a:solidFill>
                <a:latin typeface="BULLES DE CHOCOLATS" pitchFamily="2" charset="0"/>
              </a:rPr>
              <a:t>ONDERZOEKS-</a:t>
            </a:r>
          </a:p>
          <a:p>
            <a:r>
              <a:rPr lang="nl-BE" sz="5400" dirty="0">
                <a:solidFill>
                  <a:schemeClr val="bg1"/>
                </a:solidFill>
                <a:latin typeface="BULLES DE CHOCOLATS" pitchFamily="2" charset="0"/>
              </a:rPr>
              <a:t>METHODOLOGIE</a:t>
            </a:r>
            <a:endParaRPr lang="en-GB" sz="5400" dirty="0">
              <a:solidFill>
                <a:schemeClr val="bg1"/>
              </a:solidFill>
              <a:latin typeface="BULLES DE CHOCOLATS" pitchFamily="2" charset="0"/>
            </a:endParaRPr>
          </a:p>
        </p:txBody>
      </p:sp>
      <p:grpSp>
        <p:nvGrpSpPr>
          <p:cNvPr id="3" name="Group 2"/>
          <p:cNvGrpSpPr/>
          <p:nvPr/>
        </p:nvGrpSpPr>
        <p:grpSpPr>
          <a:xfrm>
            <a:off x="5686425" y="1162050"/>
            <a:ext cx="3181350" cy="3181350"/>
            <a:chOff x="2000250" y="0"/>
            <a:chExt cx="5143500" cy="5143500"/>
          </a:xfrm>
        </p:grpSpPr>
        <p:grpSp>
          <p:nvGrpSpPr>
            <p:cNvPr id="6" name="Group 4"/>
            <p:cNvGrpSpPr>
              <a:grpSpLocks noChangeAspect="1"/>
            </p:cNvGrpSpPr>
            <p:nvPr/>
          </p:nvGrpSpPr>
          <p:grpSpPr bwMode="auto">
            <a:xfrm>
              <a:off x="2000250" y="0"/>
              <a:ext cx="5143500" cy="5143500"/>
              <a:chOff x="1260" y="0"/>
              <a:chExt cx="3240" cy="3240"/>
            </a:xfrm>
          </p:grpSpPr>
          <p:sp>
            <p:nvSpPr>
              <p:cNvPr id="7" name="Freeform 5"/>
              <p:cNvSpPr>
                <a:spLocks/>
              </p:cNvSpPr>
              <p:nvPr/>
            </p:nvSpPr>
            <p:spPr bwMode="auto">
              <a:xfrm>
                <a:off x="1260" y="0"/>
                <a:ext cx="2480" cy="3240"/>
              </a:xfrm>
              <a:custGeom>
                <a:avLst/>
                <a:gdLst>
                  <a:gd name="T0" fmla="*/ 1770 w 2480"/>
                  <a:gd name="T1" fmla="*/ 0 h 3240"/>
                  <a:gd name="T2" fmla="*/ 119 w 2480"/>
                  <a:gd name="T3" fmla="*/ 0 h 3240"/>
                  <a:gd name="T4" fmla="*/ 119 w 2480"/>
                  <a:gd name="T5" fmla="*/ 0 h 3240"/>
                  <a:gd name="T6" fmla="*/ 105 w 2480"/>
                  <a:gd name="T7" fmla="*/ 0 h 3240"/>
                  <a:gd name="T8" fmla="*/ 94 w 2480"/>
                  <a:gd name="T9" fmla="*/ 2 h 3240"/>
                  <a:gd name="T10" fmla="*/ 82 w 2480"/>
                  <a:gd name="T11" fmla="*/ 5 h 3240"/>
                  <a:gd name="T12" fmla="*/ 73 w 2480"/>
                  <a:gd name="T13" fmla="*/ 10 h 3240"/>
                  <a:gd name="T14" fmla="*/ 63 w 2480"/>
                  <a:gd name="T15" fmla="*/ 15 h 3240"/>
                  <a:gd name="T16" fmla="*/ 53 w 2480"/>
                  <a:gd name="T17" fmla="*/ 20 h 3240"/>
                  <a:gd name="T18" fmla="*/ 43 w 2480"/>
                  <a:gd name="T19" fmla="*/ 26 h 3240"/>
                  <a:gd name="T20" fmla="*/ 35 w 2480"/>
                  <a:gd name="T21" fmla="*/ 35 h 3240"/>
                  <a:gd name="T22" fmla="*/ 26 w 2480"/>
                  <a:gd name="T23" fmla="*/ 43 h 3240"/>
                  <a:gd name="T24" fmla="*/ 20 w 2480"/>
                  <a:gd name="T25" fmla="*/ 53 h 3240"/>
                  <a:gd name="T26" fmla="*/ 15 w 2480"/>
                  <a:gd name="T27" fmla="*/ 63 h 3240"/>
                  <a:gd name="T28" fmla="*/ 10 w 2480"/>
                  <a:gd name="T29" fmla="*/ 73 h 3240"/>
                  <a:gd name="T30" fmla="*/ 5 w 2480"/>
                  <a:gd name="T31" fmla="*/ 82 h 3240"/>
                  <a:gd name="T32" fmla="*/ 2 w 2480"/>
                  <a:gd name="T33" fmla="*/ 94 h 3240"/>
                  <a:gd name="T34" fmla="*/ 0 w 2480"/>
                  <a:gd name="T35" fmla="*/ 105 h 3240"/>
                  <a:gd name="T36" fmla="*/ 0 w 2480"/>
                  <a:gd name="T37" fmla="*/ 119 h 3240"/>
                  <a:gd name="T38" fmla="*/ 0 w 2480"/>
                  <a:gd name="T39" fmla="*/ 3121 h 3240"/>
                  <a:gd name="T40" fmla="*/ 0 w 2480"/>
                  <a:gd name="T41" fmla="*/ 3121 h 3240"/>
                  <a:gd name="T42" fmla="*/ 0 w 2480"/>
                  <a:gd name="T43" fmla="*/ 3135 h 3240"/>
                  <a:gd name="T44" fmla="*/ 2 w 2480"/>
                  <a:gd name="T45" fmla="*/ 3146 h 3240"/>
                  <a:gd name="T46" fmla="*/ 5 w 2480"/>
                  <a:gd name="T47" fmla="*/ 3158 h 3240"/>
                  <a:gd name="T48" fmla="*/ 10 w 2480"/>
                  <a:gd name="T49" fmla="*/ 3167 h 3240"/>
                  <a:gd name="T50" fmla="*/ 15 w 2480"/>
                  <a:gd name="T51" fmla="*/ 3177 h 3240"/>
                  <a:gd name="T52" fmla="*/ 20 w 2480"/>
                  <a:gd name="T53" fmla="*/ 3187 h 3240"/>
                  <a:gd name="T54" fmla="*/ 26 w 2480"/>
                  <a:gd name="T55" fmla="*/ 3197 h 3240"/>
                  <a:gd name="T56" fmla="*/ 35 w 2480"/>
                  <a:gd name="T57" fmla="*/ 3205 h 3240"/>
                  <a:gd name="T58" fmla="*/ 43 w 2480"/>
                  <a:gd name="T59" fmla="*/ 3214 h 3240"/>
                  <a:gd name="T60" fmla="*/ 53 w 2480"/>
                  <a:gd name="T61" fmla="*/ 3220 h 3240"/>
                  <a:gd name="T62" fmla="*/ 63 w 2480"/>
                  <a:gd name="T63" fmla="*/ 3225 h 3240"/>
                  <a:gd name="T64" fmla="*/ 73 w 2480"/>
                  <a:gd name="T65" fmla="*/ 3230 h 3240"/>
                  <a:gd name="T66" fmla="*/ 82 w 2480"/>
                  <a:gd name="T67" fmla="*/ 3235 h 3240"/>
                  <a:gd name="T68" fmla="*/ 94 w 2480"/>
                  <a:gd name="T69" fmla="*/ 3238 h 3240"/>
                  <a:gd name="T70" fmla="*/ 105 w 2480"/>
                  <a:gd name="T71" fmla="*/ 3240 h 3240"/>
                  <a:gd name="T72" fmla="*/ 119 w 2480"/>
                  <a:gd name="T73" fmla="*/ 3240 h 3240"/>
                  <a:gd name="T74" fmla="*/ 2363 w 2480"/>
                  <a:gd name="T75" fmla="*/ 3240 h 3240"/>
                  <a:gd name="T76" fmla="*/ 2363 w 2480"/>
                  <a:gd name="T77" fmla="*/ 3240 h 3240"/>
                  <a:gd name="T78" fmla="*/ 2375 w 2480"/>
                  <a:gd name="T79" fmla="*/ 3240 h 3240"/>
                  <a:gd name="T80" fmla="*/ 2386 w 2480"/>
                  <a:gd name="T81" fmla="*/ 3238 h 3240"/>
                  <a:gd name="T82" fmla="*/ 2398 w 2480"/>
                  <a:gd name="T83" fmla="*/ 3235 h 3240"/>
                  <a:gd name="T84" fmla="*/ 2409 w 2480"/>
                  <a:gd name="T85" fmla="*/ 3230 h 3240"/>
                  <a:gd name="T86" fmla="*/ 2419 w 2480"/>
                  <a:gd name="T87" fmla="*/ 3225 h 3240"/>
                  <a:gd name="T88" fmla="*/ 2429 w 2480"/>
                  <a:gd name="T89" fmla="*/ 3220 h 3240"/>
                  <a:gd name="T90" fmla="*/ 2437 w 2480"/>
                  <a:gd name="T91" fmla="*/ 3214 h 3240"/>
                  <a:gd name="T92" fmla="*/ 2446 w 2480"/>
                  <a:gd name="T93" fmla="*/ 3205 h 3240"/>
                  <a:gd name="T94" fmla="*/ 2454 w 2480"/>
                  <a:gd name="T95" fmla="*/ 3197 h 3240"/>
                  <a:gd name="T96" fmla="*/ 2460 w 2480"/>
                  <a:gd name="T97" fmla="*/ 3187 h 3240"/>
                  <a:gd name="T98" fmla="*/ 2467 w 2480"/>
                  <a:gd name="T99" fmla="*/ 3177 h 3240"/>
                  <a:gd name="T100" fmla="*/ 2472 w 2480"/>
                  <a:gd name="T101" fmla="*/ 3167 h 3240"/>
                  <a:gd name="T102" fmla="*/ 2475 w 2480"/>
                  <a:gd name="T103" fmla="*/ 3158 h 3240"/>
                  <a:gd name="T104" fmla="*/ 2479 w 2480"/>
                  <a:gd name="T105" fmla="*/ 3146 h 3240"/>
                  <a:gd name="T106" fmla="*/ 2480 w 2480"/>
                  <a:gd name="T107" fmla="*/ 3135 h 3240"/>
                  <a:gd name="T108" fmla="*/ 2480 w 2480"/>
                  <a:gd name="T109" fmla="*/ 3121 h 3240"/>
                  <a:gd name="T110" fmla="*/ 2480 w 2480"/>
                  <a:gd name="T111" fmla="*/ 712 h 3240"/>
                  <a:gd name="T112" fmla="*/ 1770 w 2480"/>
                  <a:gd name="T113"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0" h="3240">
                    <a:moveTo>
                      <a:pt x="1770" y="0"/>
                    </a:moveTo>
                    <a:lnTo>
                      <a:pt x="119" y="0"/>
                    </a:lnTo>
                    <a:lnTo>
                      <a:pt x="119" y="0"/>
                    </a:lnTo>
                    <a:lnTo>
                      <a:pt x="105" y="0"/>
                    </a:lnTo>
                    <a:lnTo>
                      <a:pt x="94" y="2"/>
                    </a:lnTo>
                    <a:lnTo>
                      <a:pt x="82" y="5"/>
                    </a:lnTo>
                    <a:lnTo>
                      <a:pt x="73" y="10"/>
                    </a:lnTo>
                    <a:lnTo>
                      <a:pt x="63" y="15"/>
                    </a:lnTo>
                    <a:lnTo>
                      <a:pt x="53" y="20"/>
                    </a:lnTo>
                    <a:lnTo>
                      <a:pt x="43" y="26"/>
                    </a:lnTo>
                    <a:lnTo>
                      <a:pt x="35" y="35"/>
                    </a:lnTo>
                    <a:lnTo>
                      <a:pt x="26" y="43"/>
                    </a:lnTo>
                    <a:lnTo>
                      <a:pt x="20" y="53"/>
                    </a:lnTo>
                    <a:lnTo>
                      <a:pt x="15" y="63"/>
                    </a:lnTo>
                    <a:lnTo>
                      <a:pt x="10" y="73"/>
                    </a:lnTo>
                    <a:lnTo>
                      <a:pt x="5" y="82"/>
                    </a:lnTo>
                    <a:lnTo>
                      <a:pt x="2" y="94"/>
                    </a:lnTo>
                    <a:lnTo>
                      <a:pt x="0" y="105"/>
                    </a:lnTo>
                    <a:lnTo>
                      <a:pt x="0" y="119"/>
                    </a:lnTo>
                    <a:lnTo>
                      <a:pt x="0" y="3121"/>
                    </a:lnTo>
                    <a:lnTo>
                      <a:pt x="0" y="3121"/>
                    </a:lnTo>
                    <a:lnTo>
                      <a:pt x="0" y="3135"/>
                    </a:lnTo>
                    <a:lnTo>
                      <a:pt x="2" y="3146"/>
                    </a:lnTo>
                    <a:lnTo>
                      <a:pt x="5" y="3158"/>
                    </a:lnTo>
                    <a:lnTo>
                      <a:pt x="10" y="3167"/>
                    </a:lnTo>
                    <a:lnTo>
                      <a:pt x="15" y="3177"/>
                    </a:lnTo>
                    <a:lnTo>
                      <a:pt x="20" y="3187"/>
                    </a:lnTo>
                    <a:lnTo>
                      <a:pt x="26" y="3197"/>
                    </a:lnTo>
                    <a:lnTo>
                      <a:pt x="35" y="3205"/>
                    </a:lnTo>
                    <a:lnTo>
                      <a:pt x="43" y="3214"/>
                    </a:lnTo>
                    <a:lnTo>
                      <a:pt x="53" y="3220"/>
                    </a:lnTo>
                    <a:lnTo>
                      <a:pt x="63" y="3225"/>
                    </a:lnTo>
                    <a:lnTo>
                      <a:pt x="73" y="3230"/>
                    </a:lnTo>
                    <a:lnTo>
                      <a:pt x="82" y="3235"/>
                    </a:lnTo>
                    <a:lnTo>
                      <a:pt x="94" y="3238"/>
                    </a:lnTo>
                    <a:lnTo>
                      <a:pt x="105" y="3240"/>
                    </a:lnTo>
                    <a:lnTo>
                      <a:pt x="119" y="3240"/>
                    </a:lnTo>
                    <a:lnTo>
                      <a:pt x="2363" y="3240"/>
                    </a:lnTo>
                    <a:lnTo>
                      <a:pt x="2363" y="3240"/>
                    </a:lnTo>
                    <a:lnTo>
                      <a:pt x="2375" y="3240"/>
                    </a:lnTo>
                    <a:lnTo>
                      <a:pt x="2386" y="3238"/>
                    </a:lnTo>
                    <a:lnTo>
                      <a:pt x="2398" y="3235"/>
                    </a:lnTo>
                    <a:lnTo>
                      <a:pt x="2409" y="3230"/>
                    </a:lnTo>
                    <a:lnTo>
                      <a:pt x="2419" y="3225"/>
                    </a:lnTo>
                    <a:lnTo>
                      <a:pt x="2429" y="3220"/>
                    </a:lnTo>
                    <a:lnTo>
                      <a:pt x="2437" y="3214"/>
                    </a:lnTo>
                    <a:lnTo>
                      <a:pt x="2446" y="3205"/>
                    </a:lnTo>
                    <a:lnTo>
                      <a:pt x="2454" y="3197"/>
                    </a:lnTo>
                    <a:lnTo>
                      <a:pt x="2460" y="3187"/>
                    </a:lnTo>
                    <a:lnTo>
                      <a:pt x="2467" y="3177"/>
                    </a:lnTo>
                    <a:lnTo>
                      <a:pt x="2472" y="3167"/>
                    </a:lnTo>
                    <a:lnTo>
                      <a:pt x="2475" y="3158"/>
                    </a:lnTo>
                    <a:lnTo>
                      <a:pt x="2479" y="3146"/>
                    </a:lnTo>
                    <a:lnTo>
                      <a:pt x="2480" y="3135"/>
                    </a:lnTo>
                    <a:lnTo>
                      <a:pt x="2480" y="3121"/>
                    </a:lnTo>
                    <a:lnTo>
                      <a:pt x="2480" y="712"/>
                    </a:lnTo>
                    <a:lnTo>
                      <a:pt x="1770" y="0"/>
                    </a:lnTo>
                    <a:close/>
                  </a:path>
                </a:pathLst>
              </a:custGeom>
              <a:solidFill>
                <a:srgbClr val="EB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260" y="0"/>
                <a:ext cx="2480" cy="3240"/>
              </a:xfrm>
              <a:custGeom>
                <a:avLst/>
                <a:gdLst>
                  <a:gd name="T0" fmla="*/ 1770 w 2480"/>
                  <a:gd name="T1" fmla="*/ 0 h 3240"/>
                  <a:gd name="T2" fmla="*/ 119 w 2480"/>
                  <a:gd name="T3" fmla="*/ 0 h 3240"/>
                  <a:gd name="T4" fmla="*/ 119 w 2480"/>
                  <a:gd name="T5" fmla="*/ 0 h 3240"/>
                  <a:gd name="T6" fmla="*/ 105 w 2480"/>
                  <a:gd name="T7" fmla="*/ 0 h 3240"/>
                  <a:gd name="T8" fmla="*/ 94 w 2480"/>
                  <a:gd name="T9" fmla="*/ 2 h 3240"/>
                  <a:gd name="T10" fmla="*/ 82 w 2480"/>
                  <a:gd name="T11" fmla="*/ 5 h 3240"/>
                  <a:gd name="T12" fmla="*/ 73 w 2480"/>
                  <a:gd name="T13" fmla="*/ 10 h 3240"/>
                  <a:gd name="T14" fmla="*/ 63 w 2480"/>
                  <a:gd name="T15" fmla="*/ 15 h 3240"/>
                  <a:gd name="T16" fmla="*/ 53 w 2480"/>
                  <a:gd name="T17" fmla="*/ 20 h 3240"/>
                  <a:gd name="T18" fmla="*/ 43 w 2480"/>
                  <a:gd name="T19" fmla="*/ 26 h 3240"/>
                  <a:gd name="T20" fmla="*/ 35 w 2480"/>
                  <a:gd name="T21" fmla="*/ 35 h 3240"/>
                  <a:gd name="T22" fmla="*/ 26 w 2480"/>
                  <a:gd name="T23" fmla="*/ 43 h 3240"/>
                  <a:gd name="T24" fmla="*/ 20 w 2480"/>
                  <a:gd name="T25" fmla="*/ 53 h 3240"/>
                  <a:gd name="T26" fmla="*/ 15 w 2480"/>
                  <a:gd name="T27" fmla="*/ 63 h 3240"/>
                  <a:gd name="T28" fmla="*/ 10 w 2480"/>
                  <a:gd name="T29" fmla="*/ 73 h 3240"/>
                  <a:gd name="T30" fmla="*/ 5 w 2480"/>
                  <a:gd name="T31" fmla="*/ 82 h 3240"/>
                  <a:gd name="T32" fmla="*/ 2 w 2480"/>
                  <a:gd name="T33" fmla="*/ 94 h 3240"/>
                  <a:gd name="T34" fmla="*/ 0 w 2480"/>
                  <a:gd name="T35" fmla="*/ 105 h 3240"/>
                  <a:gd name="T36" fmla="*/ 0 w 2480"/>
                  <a:gd name="T37" fmla="*/ 119 h 3240"/>
                  <a:gd name="T38" fmla="*/ 0 w 2480"/>
                  <a:gd name="T39" fmla="*/ 3121 h 3240"/>
                  <a:gd name="T40" fmla="*/ 0 w 2480"/>
                  <a:gd name="T41" fmla="*/ 3121 h 3240"/>
                  <a:gd name="T42" fmla="*/ 0 w 2480"/>
                  <a:gd name="T43" fmla="*/ 3135 h 3240"/>
                  <a:gd name="T44" fmla="*/ 2 w 2480"/>
                  <a:gd name="T45" fmla="*/ 3146 h 3240"/>
                  <a:gd name="T46" fmla="*/ 5 w 2480"/>
                  <a:gd name="T47" fmla="*/ 3158 h 3240"/>
                  <a:gd name="T48" fmla="*/ 10 w 2480"/>
                  <a:gd name="T49" fmla="*/ 3167 h 3240"/>
                  <a:gd name="T50" fmla="*/ 15 w 2480"/>
                  <a:gd name="T51" fmla="*/ 3177 h 3240"/>
                  <a:gd name="T52" fmla="*/ 20 w 2480"/>
                  <a:gd name="T53" fmla="*/ 3187 h 3240"/>
                  <a:gd name="T54" fmla="*/ 26 w 2480"/>
                  <a:gd name="T55" fmla="*/ 3197 h 3240"/>
                  <a:gd name="T56" fmla="*/ 35 w 2480"/>
                  <a:gd name="T57" fmla="*/ 3205 h 3240"/>
                  <a:gd name="T58" fmla="*/ 43 w 2480"/>
                  <a:gd name="T59" fmla="*/ 3214 h 3240"/>
                  <a:gd name="T60" fmla="*/ 53 w 2480"/>
                  <a:gd name="T61" fmla="*/ 3220 h 3240"/>
                  <a:gd name="T62" fmla="*/ 63 w 2480"/>
                  <a:gd name="T63" fmla="*/ 3225 h 3240"/>
                  <a:gd name="T64" fmla="*/ 73 w 2480"/>
                  <a:gd name="T65" fmla="*/ 3230 h 3240"/>
                  <a:gd name="T66" fmla="*/ 82 w 2480"/>
                  <a:gd name="T67" fmla="*/ 3235 h 3240"/>
                  <a:gd name="T68" fmla="*/ 94 w 2480"/>
                  <a:gd name="T69" fmla="*/ 3238 h 3240"/>
                  <a:gd name="T70" fmla="*/ 105 w 2480"/>
                  <a:gd name="T71" fmla="*/ 3240 h 3240"/>
                  <a:gd name="T72" fmla="*/ 119 w 2480"/>
                  <a:gd name="T73" fmla="*/ 3240 h 3240"/>
                  <a:gd name="T74" fmla="*/ 2363 w 2480"/>
                  <a:gd name="T75" fmla="*/ 3240 h 3240"/>
                  <a:gd name="T76" fmla="*/ 2363 w 2480"/>
                  <a:gd name="T77" fmla="*/ 3240 h 3240"/>
                  <a:gd name="T78" fmla="*/ 2375 w 2480"/>
                  <a:gd name="T79" fmla="*/ 3240 h 3240"/>
                  <a:gd name="T80" fmla="*/ 2386 w 2480"/>
                  <a:gd name="T81" fmla="*/ 3238 h 3240"/>
                  <a:gd name="T82" fmla="*/ 2398 w 2480"/>
                  <a:gd name="T83" fmla="*/ 3235 h 3240"/>
                  <a:gd name="T84" fmla="*/ 2409 w 2480"/>
                  <a:gd name="T85" fmla="*/ 3230 h 3240"/>
                  <a:gd name="T86" fmla="*/ 2419 w 2480"/>
                  <a:gd name="T87" fmla="*/ 3225 h 3240"/>
                  <a:gd name="T88" fmla="*/ 2429 w 2480"/>
                  <a:gd name="T89" fmla="*/ 3220 h 3240"/>
                  <a:gd name="T90" fmla="*/ 2437 w 2480"/>
                  <a:gd name="T91" fmla="*/ 3214 h 3240"/>
                  <a:gd name="T92" fmla="*/ 2446 w 2480"/>
                  <a:gd name="T93" fmla="*/ 3205 h 3240"/>
                  <a:gd name="T94" fmla="*/ 2454 w 2480"/>
                  <a:gd name="T95" fmla="*/ 3197 h 3240"/>
                  <a:gd name="T96" fmla="*/ 2460 w 2480"/>
                  <a:gd name="T97" fmla="*/ 3187 h 3240"/>
                  <a:gd name="T98" fmla="*/ 2467 w 2480"/>
                  <a:gd name="T99" fmla="*/ 3177 h 3240"/>
                  <a:gd name="T100" fmla="*/ 2472 w 2480"/>
                  <a:gd name="T101" fmla="*/ 3167 h 3240"/>
                  <a:gd name="T102" fmla="*/ 2475 w 2480"/>
                  <a:gd name="T103" fmla="*/ 3158 h 3240"/>
                  <a:gd name="T104" fmla="*/ 2479 w 2480"/>
                  <a:gd name="T105" fmla="*/ 3146 h 3240"/>
                  <a:gd name="T106" fmla="*/ 2480 w 2480"/>
                  <a:gd name="T107" fmla="*/ 3135 h 3240"/>
                  <a:gd name="T108" fmla="*/ 2480 w 2480"/>
                  <a:gd name="T109" fmla="*/ 3121 h 3240"/>
                  <a:gd name="T110" fmla="*/ 2480 w 2480"/>
                  <a:gd name="T111" fmla="*/ 712 h 3240"/>
                  <a:gd name="T112" fmla="*/ 1770 w 2480"/>
                  <a:gd name="T113"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0" h="3240">
                    <a:moveTo>
                      <a:pt x="1770" y="0"/>
                    </a:moveTo>
                    <a:lnTo>
                      <a:pt x="119" y="0"/>
                    </a:lnTo>
                    <a:lnTo>
                      <a:pt x="119" y="0"/>
                    </a:lnTo>
                    <a:lnTo>
                      <a:pt x="105" y="0"/>
                    </a:lnTo>
                    <a:lnTo>
                      <a:pt x="94" y="2"/>
                    </a:lnTo>
                    <a:lnTo>
                      <a:pt x="82" y="5"/>
                    </a:lnTo>
                    <a:lnTo>
                      <a:pt x="73" y="10"/>
                    </a:lnTo>
                    <a:lnTo>
                      <a:pt x="63" y="15"/>
                    </a:lnTo>
                    <a:lnTo>
                      <a:pt x="53" y="20"/>
                    </a:lnTo>
                    <a:lnTo>
                      <a:pt x="43" y="26"/>
                    </a:lnTo>
                    <a:lnTo>
                      <a:pt x="35" y="35"/>
                    </a:lnTo>
                    <a:lnTo>
                      <a:pt x="26" y="43"/>
                    </a:lnTo>
                    <a:lnTo>
                      <a:pt x="20" y="53"/>
                    </a:lnTo>
                    <a:lnTo>
                      <a:pt x="15" y="63"/>
                    </a:lnTo>
                    <a:lnTo>
                      <a:pt x="10" y="73"/>
                    </a:lnTo>
                    <a:lnTo>
                      <a:pt x="5" y="82"/>
                    </a:lnTo>
                    <a:lnTo>
                      <a:pt x="2" y="94"/>
                    </a:lnTo>
                    <a:lnTo>
                      <a:pt x="0" y="105"/>
                    </a:lnTo>
                    <a:lnTo>
                      <a:pt x="0" y="119"/>
                    </a:lnTo>
                    <a:lnTo>
                      <a:pt x="0" y="3121"/>
                    </a:lnTo>
                    <a:lnTo>
                      <a:pt x="0" y="3121"/>
                    </a:lnTo>
                    <a:lnTo>
                      <a:pt x="0" y="3135"/>
                    </a:lnTo>
                    <a:lnTo>
                      <a:pt x="2" y="3146"/>
                    </a:lnTo>
                    <a:lnTo>
                      <a:pt x="5" y="3158"/>
                    </a:lnTo>
                    <a:lnTo>
                      <a:pt x="10" y="3167"/>
                    </a:lnTo>
                    <a:lnTo>
                      <a:pt x="15" y="3177"/>
                    </a:lnTo>
                    <a:lnTo>
                      <a:pt x="20" y="3187"/>
                    </a:lnTo>
                    <a:lnTo>
                      <a:pt x="26" y="3197"/>
                    </a:lnTo>
                    <a:lnTo>
                      <a:pt x="35" y="3205"/>
                    </a:lnTo>
                    <a:lnTo>
                      <a:pt x="43" y="3214"/>
                    </a:lnTo>
                    <a:lnTo>
                      <a:pt x="53" y="3220"/>
                    </a:lnTo>
                    <a:lnTo>
                      <a:pt x="63" y="3225"/>
                    </a:lnTo>
                    <a:lnTo>
                      <a:pt x="73" y="3230"/>
                    </a:lnTo>
                    <a:lnTo>
                      <a:pt x="82" y="3235"/>
                    </a:lnTo>
                    <a:lnTo>
                      <a:pt x="94" y="3238"/>
                    </a:lnTo>
                    <a:lnTo>
                      <a:pt x="105" y="3240"/>
                    </a:lnTo>
                    <a:lnTo>
                      <a:pt x="119" y="3240"/>
                    </a:lnTo>
                    <a:lnTo>
                      <a:pt x="2363" y="3240"/>
                    </a:lnTo>
                    <a:lnTo>
                      <a:pt x="2363" y="3240"/>
                    </a:lnTo>
                    <a:lnTo>
                      <a:pt x="2375" y="3240"/>
                    </a:lnTo>
                    <a:lnTo>
                      <a:pt x="2386" y="3238"/>
                    </a:lnTo>
                    <a:lnTo>
                      <a:pt x="2398" y="3235"/>
                    </a:lnTo>
                    <a:lnTo>
                      <a:pt x="2409" y="3230"/>
                    </a:lnTo>
                    <a:lnTo>
                      <a:pt x="2419" y="3225"/>
                    </a:lnTo>
                    <a:lnTo>
                      <a:pt x="2429" y="3220"/>
                    </a:lnTo>
                    <a:lnTo>
                      <a:pt x="2437" y="3214"/>
                    </a:lnTo>
                    <a:lnTo>
                      <a:pt x="2446" y="3205"/>
                    </a:lnTo>
                    <a:lnTo>
                      <a:pt x="2454" y="3197"/>
                    </a:lnTo>
                    <a:lnTo>
                      <a:pt x="2460" y="3187"/>
                    </a:lnTo>
                    <a:lnTo>
                      <a:pt x="2467" y="3177"/>
                    </a:lnTo>
                    <a:lnTo>
                      <a:pt x="2472" y="3167"/>
                    </a:lnTo>
                    <a:lnTo>
                      <a:pt x="2475" y="3158"/>
                    </a:lnTo>
                    <a:lnTo>
                      <a:pt x="2479" y="3146"/>
                    </a:lnTo>
                    <a:lnTo>
                      <a:pt x="2480" y="3135"/>
                    </a:lnTo>
                    <a:lnTo>
                      <a:pt x="2480" y="3121"/>
                    </a:lnTo>
                    <a:lnTo>
                      <a:pt x="2480" y="712"/>
                    </a:lnTo>
                    <a:lnTo>
                      <a:pt x="1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3030" y="0"/>
                <a:ext cx="710" cy="712"/>
              </a:xfrm>
              <a:custGeom>
                <a:avLst/>
                <a:gdLst>
                  <a:gd name="T0" fmla="*/ 0 w 710"/>
                  <a:gd name="T1" fmla="*/ 0 h 712"/>
                  <a:gd name="T2" fmla="*/ 0 w 710"/>
                  <a:gd name="T3" fmla="*/ 593 h 712"/>
                  <a:gd name="T4" fmla="*/ 0 w 710"/>
                  <a:gd name="T5" fmla="*/ 593 h 712"/>
                  <a:gd name="T6" fmla="*/ 0 w 710"/>
                  <a:gd name="T7" fmla="*/ 605 h 712"/>
                  <a:gd name="T8" fmla="*/ 2 w 710"/>
                  <a:gd name="T9" fmla="*/ 616 h 712"/>
                  <a:gd name="T10" fmla="*/ 5 w 710"/>
                  <a:gd name="T11" fmla="*/ 628 h 712"/>
                  <a:gd name="T12" fmla="*/ 8 w 710"/>
                  <a:gd name="T13" fmla="*/ 639 h 712"/>
                  <a:gd name="T14" fmla="*/ 13 w 710"/>
                  <a:gd name="T15" fmla="*/ 649 h 712"/>
                  <a:gd name="T16" fmla="*/ 20 w 710"/>
                  <a:gd name="T17" fmla="*/ 659 h 712"/>
                  <a:gd name="T18" fmla="*/ 26 w 710"/>
                  <a:gd name="T19" fmla="*/ 669 h 712"/>
                  <a:gd name="T20" fmla="*/ 35 w 710"/>
                  <a:gd name="T21" fmla="*/ 677 h 712"/>
                  <a:gd name="T22" fmla="*/ 43 w 710"/>
                  <a:gd name="T23" fmla="*/ 684 h 712"/>
                  <a:gd name="T24" fmla="*/ 51 w 710"/>
                  <a:gd name="T25" fmla="*/ 691 h 712"/>
                  <a:gd name="T26" fmla="*/ 61 w 710"/>
                  <a:gd name="T27" fmla="*/ 697 h 712"/>
                  <a:gd name="T28" fmla="*/ 72 w 710"/>
                  <a:gd name="T29" fmla="*/ 702 h 712"/>
                  <a:gd name="T30" fmla="*/ 82 w 710"/>
                  <a:gd name="T31" fmla="*/ 705 h 712"/>
                  <a:gd name="T32" fmla="*/ 94 w 710"/>
                  <a:gd name="T33" fmla="*/ 709 h 712"/>
                  <a:gd name="T34" fmla="*/ 105 w 710"/>
                  <a:gd name="T35" fmla="*/ 710 h 712"/>
                  <a:gd name="T36" fmla="*/ 119 w 710"/>
                  <a:gd name="T37" fmla="*/ 712 h 712"/>
                  <a:gd name="T38" fmla="*/ 710 w 710"/>
                  <a:gd name="T39" fmla="*/ 712 h 712"/>
                  <a:gd name="T40" fmla="*/ 0 w 710"/>
                  <a:gd name="T41"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0" h="712">
                    <a:moveTo>
                      <a:pt x="0" y="0"/>
                    </a:moveTo>
                    <a:lnTo>
                      <a:pt x="0" y="593"/>
                    </a:lnTo>
                    <a:lnTo>
                      <a:pt x="0" y="593"/>
                    </a:lnTo>
                    <a:lnTo>
                      <a:pt x="0" y="605"/>
                    </a:lnTo>
                    <a:lnTo>
                      <a:pt x="2" y="616"/>
                    </a:lnTo>
                    <a:lnTo>
                      <a:pt x="5" y="628"/>
                    </a:lnTo>
                    <a:lnTo>
                      <a:pt x="8" y="639"/>
                    </a:lnTo>
                    <a:lnTo>
                      <a:pt x="13" y="649"/>
                    </a:lnTo>
                    <a:lnTo>
                      <a:pt x="20" y="659"/>
                    </a:lnTo>
                    <a:lnTo>
                      <a:pt x="26" y="669"/>
                    </a:lnTo>
                    <a:lnTo>
                      <a:pt x="35" y="677"/>
                    </a:lnTo>
                    <a:lnTo>
                      <a:pt x="43" y="684"/>
                    </a:lnTo>
                    <a:lnTo>
                      <a:pt x="51" y="691"/>
                    </a:lnTo>
                    <a:lnTo>
                      <a:pt x="61" y="697"/>
                    </a:lnTo>
                    <a:lnTo>
                      <a:pt x="72" y="702"/>
                    </a:lnTo>
                    <a:lnTo>
                      <a:pt x="82" y="705"/>
                    </a:lnTo>
                    <a:lnTo>
                      <a:pt x="94" y="709"/>
                    </a:lnTo>
                    <a:lnTo>
                      <a:pt x="105" y="710"/>
                    </a:lnTo>
                    <a:lnTo>
                      <a:pt x="119" y="712"/>
                    </a:lnTo>
                    <a:lnTo>
                      <a:pt x="710" y="712"/>
                    </a:lnTo>
                    <a:lnTo>
                      <a:pt x="0" y="0"/>
                    </a:lnTo>
                    <a:close/>
                  </a:path>
                </a:pathLst>
              </a:custGeom>
              <a:solidFill>
                <a:srgbClr val="D5D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Rectangle 8"/>
              <p:cNvSpPr>
                <a:spLocks noChangeArrowheads="1"/>
              </p:cNvSpPr>
              <p:nvPr/>
            </p:nvSpPr>
            <p:spPr bwMode="auto">
              <a:xfrm>
                <a:off x="1547" y="1819"/>
                <a:ext cx="282" cy="407"/>
              </a:xfrm>
              <a:prstGeom prst="rect">
                <a:avLst/>
              </a:prstGeom>
              <a:solidFill>
                <a:srgbClr val="FCD4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Rectangle 9"/>
              <p:cNvSpPr>
                <a:spLocks noChangeArrowheads="1"/>
              </p:cNvSpPr>
              <p:nvPr/>
            </p:nvSpPr>
            <p:spPr bwMode="auto">
              <a:xfrm>
                <a:off x="1547" y="2226"/>
                <a:ext cx="282" cy="85"/>
              </a:xfrm>
              <a:prstGeom prst="rect">
                <a:avLst/>
              </a:prstGeom>
              <a:solidFill>
                <a:srgbClr val="F6C3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1952" y="2226"/>
                <a:ext cx="284" cy="85"/>
              </a:xfrm>
              <a:prstGeom prst="rect">
                <a:avLst/>
              </a:prstGeom>
              <a:solidFill>
                <a:srgbClr val="6C9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Rectangle 11"/>
              <p:cNvSpPr>
                <a:spLocks noChangeArrowheads="1"/>
              </p:cNvSpPr>
              <p:nvPr/>
            </p:nvSpPr>
            <p:spPr bwMode="auto">
              <a:xfrm>
                <a:off x="1952" y="1333"/>
                <a:ext cx="284" cy="893"/>
              </a:xfrm>
              <a:prstGeom prst="rect">
                <a:avLst/>
              </a:prstGeom>
              <a:solidFill>
                <a:srgbClr val="A3C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Rectangle 12"/>
              <p:cNvSpPr>
                <a:spLocks noChangeArrowheads="1"/>
              </p:cNvSpPr>
              <p:nvPr/>
            </p:nvSpPr>
            <p:spPr bwMode="auto">
              <a:xfrm>
                <a:off x="2359" y="2226"/>
                <a:ext cx="282" cy="85"/>
              </a:xfrm>
              <a:prstGeom prst="rect">
                <a:avLst/>
              </a:prstGeom>
              <a:solidFill>
                <a:srgbClr val="5D0D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Rectangle 13"/>
              <p:cNvSpPr>
                <a:spLocks noChangeArrowheads="1"/>
              </p:cNvSpPr>
              <p:nvPr/>
            </p:nvSpPr>
            <p:spPr bwMode="auto">
              <a:xfrm>
                <a:off x="2359" y="2226"/>
                <a:ext cx="28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Rectangle 14"/>
              <p:cNvSpPr>
                <a:spLocks noChangeArrowheads="1"/>
              </p:cNvSpPr>
              <p:nvPr/>
            </p:nvSpPr>
            <p:spPr bwMode="auto">
              <a:xfrm>
                <a:off x="2359" y="1605"/>
                <a:ext cx="282" cy="621"/>
              </a:xfrm>
              <a:prstGeom prst="rect">
                <a:avLst/>
              </a:prstGeom>
              <a:solidFill>
                <a:srgbClr val="8A14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Rectangle 15"/>
              <p:cNvSpPr>
                <a:spLocks noChangeArrowheads="1"/>
              </p:cNvSpPr>
              <p:nvPr/>
            </p:nvSpPr>
            <p:spPr bwMode="auto">
              <a:xfrm>
                <a:off x="2359" y="1605"/>
                <a:ext cx="28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Rectangle 16"/>
              <p:cNvSpPr>
                <a:spLocks noChangeArrowheads="1"/>
              </p:cNvSpPr>
              <p:nvPr/>
            </p:nvSpPr>
            <p:spPr bwMode="auto">
              <a:xfrm>
                <a:off x="2766" y="758"/>
                <a:ext cx="282" cy="1468"/>
              </a:xfrm>
              <a:prstGeom prst="rect">
                <a:avLst/>
              </a:prstGeom>
              <a:solidFill>
                <a:srgbClr val="9CB1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Rectangle 17"/>
              <p:cNvSpPr>
                <a:spLocks noChangeArrowheads="1"/>
              </p:cNvSpPr>
              <p:nvPr/>
            </p:nvSpPr>
            <p:spPr bwMode="auto">
              <a:xfrm>
                <a:off x="2766" y="758"/>
                <a:ext cx="282"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Rectangle 18"/>
              <p:cNvSpPr>
                <a:spLocks noChangeArrowheads="1"/>
              </p:cNvSpPr>
              <p:nvPr/>
            </p:nvSpPr>
            <p:spPr bwMode="auto">
              <a:xfrm>
                <a:off x="2766" y="2226"/>
                <a:ext cx="282" cy="85"/>
              </a:xfrm>
              <a:prstGeom prst="rect">
                <a:avLst/>
              </a:prstGeom>
              <a:solidFill>
                <a:srgbClr val="3EA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Rectangle 19"/>
              <p:cNvSpPr>
                <a:spLocks noChangeArrowheads="1"/>
              </p:cNvSpPr>
              <p:nvPr/>
            </p:nvSpPr>
            <p:spPr bwMode="auto">
              <a:xfrm>
                <a:off x="2766" y="2226"/>
                <a:ext cx="28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Rectangle 20"/>
              <p:cNvSpPr>
                <a:spLocks noChangeArrowheads="1"/>
              </p:cNvSpPr>
              <p:nvPr/>
            </p:nvSpPr>
            <p:spPr bwMode="auto">
              <a:xfrm>
                <a:off x="3172" y="1192"/>
                <a:ext cx="283" cy="1034"/>
              </a:xfrm>
              <a:prstGeom prst="rect">
                <a:avLst/>
              </a:prstGeom>
              <a:solidFill>
                <a:srgbClr val="E56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Rectangle 21"/>
              <p:cNvSpPr>
                <a:spLocks noChangeArrowheads="1"/>
              </p:cNvSpPr>
              <p:nvPr/>
            </p:nvSpPr>
            <p:spPr bwMode="auto">
              <a:xfrm>
                <a:off x="3172" y="1192"/>
                <a:ext cx="283"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Rectangle 22"/>
              <p:cNvSpPr>
                <a:spLocks noChangeArrowheads="1"/>
              </p:cNvSpPr>
              <p:nvPr/>
            </p:nvSpPr>
            <p:spPr bwMode="auto">
              <a:xfrm>
                <a:off x="3172" y="2226"/>
                <a:ext cx="283" cy="85"/>
              </a:xfrm>
              <a:prstGeom prst="rect">
                <a:avLst/>
              </a:prstGeom>
              <a:solidFill>
                <a:srgbClr val="D152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Rectangle 23"/>
              <p:cNvSpPr>
                <a:spLocks noChangeArrowheads="1"/>
              </p:cNvSpPr>
              <p:nvPr/>
            </p:nvSpPr>
            <p:spPr bwMode="auto">
              <a:xfrm>
                <a:off x="3172" y="2226"/>
                <a:ext cx="28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Rectangle 24"/>
              <p:cNvSpPr>
                <a:spLocks noChangeArrowheads="1"/>
              </p:cNvSpPr>
              <p:nvPr/>
            </p:nvSpPr>
            <p:spPr bwMode="auto">
              <a:xfrm>
                <a:off x="1547" y="2551"/>
                <a:ext cx="1908" cy="119"/>
              </a:xfrm>
              <a:prstGeom prst="rect">
                <a:avLst/>
              </a:prstGeom>
              <a:solidFill>
                <a:srgbClr val="D5D6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Rectangle 25"/>
              <p:cNvSpPr>
                <a:spLocks noChangeArrowheads="1"/>
              </p:cNvSpPr>
              <p:nvPr/>
            </p:nvSpPr>
            <p:spPr bwMode="auto">
              <a:xfrm>
                <a:off x="1547" y="2864"/>
                <a:ext cx="1908" cy="117"/>
              </a:xfrm>
              <a:prstGeom prst="rect">
                <a:avLst/>
              </a:prstGeom>
              <a:solidFill>
                <a:srgbClr val="D5D6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27"/>
              <p:cNvSpPr>
                <a:spLocks noChangeArrowheads="1"/>
              </p:cNvSpPr>
              <p:nvPr/>
            </p:nvSpPr>
            <p:spPr bwMode="auto">
              <a:xfrm>
                <a:off x="3172" y="2226"/>
                <a:ext cx="28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8"/>
              <p:cNvSpPr>
                <a:spLocks/>
              </p:cNvSpPr>
              <p:nvPr/>
            </p:nvSpPr>
            <p:spPr bwMode="auto">
              <a:xfrm>
                <a:off x="2557" y="1244"/>
                <a:ext cx="1157" cy="1210"/>
              </a:xfrm>
              <a:custGeom>
                <a:avLst/>
                <a:gdLst>
                  <a:gd name="T0" fmla="*/ 552 w 1157"/>
                  <a:gd name="T1" fmla="*/ 0 h 1210"/>
                  <a:gd name="T2" fmla="*/ 491 w 1157"/>
                  <a:gd name="T3" fmla="*/ 4 h 1210"/>
                  <a:gd name="T4" fmla="*/ 491 w 1157"/>
                  <a:gd name="T5" fmla="*/ 1067 h 1210"/>
                  <a:gd name="T6" fmla="*/ 209 w 1157"/>
                  <a:gd name="T7" fmla="*/ 982 h 1210"/>
                  <a:gd name="T8" fmla="*/ 209 w 1157"/>
                  <a:gd name="T9" fmla="*/ 107 h 1210"/>
                  <a:gd name="T10" fmla="*/ 165 w 1157"/>
                  <a:gd name="T11" fmla="*/ 140 h 1210"/>
                  <a:gd name="T12" fmla="*/ 125 w 1157"/>
                  <a:gd name="T13" fmla="*/ 178 h 1210"/>
                  <a:gd name="T14" fmla="*/ 105 w 1157"/>
                  <a:gd name="T15" fmla="*/ 198 h 1210"/>
                  <a:gd name="T16" fmla="*/ 69 w 1157"/>
                  <a:gd name="T17" fmla="*/ 243 h 1210"/>
                  <a:gd name="T18" fmla="*/ 38 w 1157"/>
                  <a:gd name="T19" fmla="*/ 289 h 1210"/>
                  <a:gd name="T20" fmla="*/ 12 w 1157"/>
                  <a:gd name="T21" fmla="*/ 336 h 1210"/>
                  <a:gd name="T22" fmla="*/ 84 w 1157"/>
                  <a:gd name="T23" fmla="*/ 361 h 1210"/>
                  <a:gd name="T24" fmla="*/ 81 w 1157"/>
                  <a:gd name="T25" fmla="*/ 982 h 1210"/>
                  <a:gd name="T26" fmla="*/ 84 w 1157"/>
                  <a:gd name="T27" fmla="*/ 982 h 1210"/>
                  <a:gd name="T28" fmla="*/ 84 w 1157"/>
                  <a:gd name="T29" fmla="*/ 989 h 1210"/>
                  <a:gd name="T30" fmla="*/ 125 w 1157"/>
                  <a:gd name="T31" fmla="*/ 1034 h 1210"/>
                  <a:gd name="T32" fmla="*/ 147 w 1157"/>
                  <a:gd name="T33" fmla="*/ 1055 h 1210"/>
                  <a:gd name="T34" fmla="*/ 194 w 1157"/>
                  <a:gd name="T35" fmla="*/ 1093 h 1210"/>
                  <a:gd name="T36" fmla="*/ 246 w 1157"/>
                  <a:gd name="T37" fmla="*/ 1126 h 1210"/>
                  <a:gd name="T38" fmla="*/ 298 w 1157"/>
                  <a:gd name="T39" fmla="*/ 1154 h 1210"/>
                  <a:gd name="T40" fmla="*/ 353 w 1157"/>
                  <a:gd name="T41" fmla="*/ 1175 h 1210"/>
                  <a:gd name="T42" fmla="*/ 409 w 1157"/>
                  <a:gd name="T43" fmla="*/ 1192 h 1210"/>
                  <a:gd name="T44" fmla="*/ 465 w 1157"/>
                  <a:gd name="T45" fmla="*/ 1203 h 1210"/>
                  <a:gd name="T46" fmla="*/ 524 w 1157"/>
                  <a:gd name="T47" fmla="*/ 1210 h 1210"/>
                  <a:gd name="T48" fmla="*/ 552 w 1157"/>
                  <a:gd name="T49" fmla="*/ 1210 h 1210"/>
                  <a:gd name="T50" fmla="*/ 610 w 1157"/>
                  <a:gd name="T51" fmla="*/ 1207 h 1210"/>
                  <a:gd name="T52" fmla="*/ 667 w 1157"/>
                  <a:gd name="T53" fmla="*/ 1198 h 1210"/>
                  <a:gd name="T54" fmla="*/ 725 w 1157"/>
                  <a:gd name="T55" fmla="*/ 1185 h 1210"/>
                  <a:gd name="T56" fmla="*/ 780 w 1157"/>
                  <a:gd name="T57" fmla="*/ 1165 h 1210"/>
                  <a:gd name="T58" fmla="*/ 834 w 1157"/>
                  <a:gd name="T59" fmla="*/ 1141 h 1210"/>
                  <a:gd name="T60" fmla="*/ 885 w 1157"/>
                  <a:gd name="T61" fmla="*/ 1111 h 1210"/>
                  <a:gd name="T62" fmla="*/ 934 w 1157"/>
                  <a:gd name="T63" fmla="*/ 1075 h 1210"/>
                  <a:gd name="T64" fmla="*/ 981 w 1157"/>
                  <a:gd name="T65" fmla="*/ 1034 h 1210"/>
                  <a:gd name="T66" fmla="*/ 1002 w 1157"/>
                  <a:gd name="T67" fmla="*/ 1010 h 1210"/>
                  <a:gd name="T68" fmla="*/ 1040 w 1157"/>
                  <a:gd name="T69" fmla="*/ 963 h 1210"/>
                  <a:gd name="T70" fmla="*/ 1073 w 1157"/>
                  <a:gd name="T71" fmla="*/ 913 h 1210"/>
                  <a:gd name="T72" fmla="*/ 1101 w 1157"/>
                  <a:gd name="T73" fmla="*/ 861 h 1210"/>
                  <a:gd name="T74" fmla="*/ 1122 w 1157"/>
                  <a:gd name="T75" fmla="*/ 804 h 1210"/>
                  <a:gd name="T76" fmla="*/ 1139 w 1157"/>
                  <a:gd name="T77" fmla="*/ 748 h 1210"/>
                  <a:gd name="T78" fmla="*/ 1150 w 1157"/>
                  <a:gd name="T79" fmla="*/ 692 h 1210"/>
                  <a:gd name="T80" fmla="*/ 1157 w 1157"/>
                  <a:gd name="T81" fmla="*/ 635 h 1210"/>
                  <a:gd name="T82" fmla="*/ 1157 w 1157"/>
                  <a:gd name="T83" fmla="*/ 577 h 1210"/>
                  <a:gd name="T84" fmla="*/ 1150 w 1157"/>
                  <a:gd name="T85" fmla="*/ 518 h 1210"/>
                  <a:gd name="T86" fmla="*/ 1139 w 1157"/>
                  <a:gd name="T87" fmla="*/ 462 h 1210"/>
                  <a:gd name="T88" fmla="*/ 1122 w 1157"/>
                  <a:gd name="T89" fmla="*/ 406 h 1210"/>
                  <a:gd name="T90" fmla="*/ 1101 w 1157"/>
                  <a:gd name="T91" fmla="*/ 351 h 1210"/>
                  <a:gd name="T92" fmla="*/ 1073 w 1157"/>
                  <a:gd name="T93" fmla="*/ 299 h 1210"/>
                  <a:gd name="T94" fmla="*/ 1040 w 1157"/>
                  <a:gd name="T95" fmla="*/ 247 h 1210"/>
                  <a:gd name="T96" fmla="*/ 1002 w 1157"/>
                  <a:gd name="T97" fmla="*/ 200 h 1210"/>
                  <a:gd name="T98" fmla="*/ 981 w 1157"/>
                  <a:gd name="T99" fmla="*/ 178 h 1210"/>
                  <a:gd name="T100" fmla="*/ 939 w 1157"/>
                  <a:gd name="T101" fmla="*/ 142 h 1210"/>
                  <a:gd name="T102" fmla="*/ 898 w 1157"/>
                  <a:gd name="T103" fmla="*/ 109 h 1210"/>
                  <a:gd name="T104" fmla="*/ 615 w 1157"/>
                  <a:gd name="T105" fmla="*/ 982 h 1210"/>
                  <a:gd name="T106" fmla="*/ 615 w 1157"/>
                  <a:gd name="T107" fmla="*/ 4 h 1210"/>
                  <a:gd name="T108" fmla="*/ 552 w 1157"/>
                  <a:gd name="T109"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7" h="1210">
                    <a:moveTo>
                      <a:pt x="552" y="0"/>
                    </a:moveTo>
                    <a:lnTo>
                      <a:pt x="552" y="0"/>
                    </a:lnTo>
                    <a:lnTo>
                      <a:pt x="522" y="2"/>
                    </a:lnTo>
                    <a:lnTo>
                      <a:pt x="491" y="4"/>
                    </a:lnTo>
                    <a:lnTo>
                      <a:pt x="491" y="982"/>
                    </a:lnTo>
                    <a:lnTo>
                      <a:pt x="491" y="1067"/>
                    </a:lnTo>
                    <a:lnTo>
                      <a:pt x="209" y="1067"/>
                    </a:lnTo>
                    <a:lnTo>
                      <a:pt x="209" y="982"/>
                    </a:lnTo>
                    <a:lnTo>
                      <a:pt x="209" y="107"/>
                    </a:lnTo>
                    <a:lnTo>
                      <a:pt x="209" y="107"/>
                    </a:lnTo>
                    <a:lnTo>
                      <a:pt x="186" y="124"/>
                    </a:lnTo>
                    <a:lnTo>
                      <a:pt x="165" y="140"/>
                    </a:lnTo>
                    <a:lnTo>
                      <a:pt x="145" y="158"/>
                    </a:lnTo>
                    <a:lnTo>
                      <a:pt x="125" y="178"/>
                    </a:lnTo>
                    <a:lnTo>
                      <a:pt x="125" y="178"/>
                    </a:lnTo>
                    <a:lnTo>
                      <a:pt x="105" y="198"/>
                    </a:lnTo>
                    <a:lnTo>
                      <a:pt x="86" y="219"/>
                    </a:lnTo>
                    <a:lnTo>
                      <a:pt x="69" y="243"/>
                    </a:lnTo>
                    <a:lnTo>
                      <a:pt x="53" y="266"/>
                    </a:lnTo>
                    <a:lnTo>
                      <a:pt x="38" y="289"/>
                    </a:lnTo>
                    <a:lnTo>
                      <a:pt x="23" y="312"/>
                    </a:lnTo>
                    <a:lnTo>
                      <a:pt x="12" y="336"/>
                    </a:lnTo>
                    <a:lnTo>
                      <a:pt x="0" y="361"/>
                    </a:lnTo>
                    <a:lnTo>
                      <a:pt x="84" y="361"/>
                    </a:lnTo>
                    <a:lnTo>
                      <a:pt x="84" y="982"/>
                    </a:lnTo>
                    <a:lnTo>
                      <a:pt x="81" y="982"/>
                    </a:lnTo>
                    <a:lnTo>
                      <a:pt x="81" y="982"/>
                    </a:lnTo>
                    <a:lnTo>
                      <a:pt x="84" y="982"/>
                    </a:lnTo>
                    <a:lnTo>
                      <a:pt x="84" y="989"/>
                    </a:lnTo>
                    <a:lnTo>
                      <a:pt x="84" y="989"/>
                    </a:lnTo>
                    <a:lnTo>
                      <a:pt x="104" y="1010"/>
                    </a:lnTo>
                    <a:lnTo>
                      <a:pt x="125" y="1034"/>
                    </a:lnTo>
                    <a:lnTo>
                      <a:pt x="125" y="1034"/>
                    </a:lnTo>
                    <a:lnTo>
                      <a:pt x="147" y="1055"/>
                    </a:lnTo>
                    <a:lnTo>
                      <a:pt x="171" y="1075"/>
                    </a:lnTo>
                    <a:lnTo>
                      <a:pt x="194" y="1093"/>
                    </a:lnTo>
                    <a:lnTo>
                      <a:pt x="219" y="1111"/>
                    </a:lnTo>
                    <a:lnTo>
                      <a:pt x="246" y="1126"/>
                    </a:lnTo>
                    <a:lnTo>
                      <a:pt x="272" y="1141"/>
                    </a:lnTo>
                    <a:lnTo>
                      <a:pt x="298" y="1154"/>
                    </a:lnTo>
                    <a:lnTo>
                      <a:pt x="325" y="1165"/>
                    </a:lnTo>
                    <a:lnTo>
                      <a:pt x="353" y="1175"/>
                    </a:lnTo>
                    <a:lnTo>
                      <a:pt x="381" y="1185"/>
                    </a:lnTo>
                    <a:lnTo>
                      <a:pt x="409" y="1192"/>
                    </a:lnTo>
                    <a:lnTo>
                      <a:pt x="437" y="1198"/>
                    </a:lnTo>
                    <a:lnTo>
                      <a:pt x="465" y="1203"/>
                    </a:lnTo>
                    <a:lnTo>
                      <a:pt x="494" y="1207"/>
                    </a:lnTo>
                    <a:lnTo>
                      <a:pt x="524" y="1210"/>
                    </a:lnTo>
                    <a:lnTo>
                      <a:pt x="552" y="1210"/>
                    </a:lnTo>
                    <a:lnTo>
                      <a:pt x="552" y="1210"/>
                    </a:lnTo>
                    <a:lnTo>
                      <a:pt x="582" y="1210"/>
                    </a:lnTo>
                    <a:lnTo>
                      <a:pt x="610" y="1207"/>
                    </a:lnTo>
                    <a:lnTo>
                      <a:pt x="639" y="1203"/>
                    </a:lnTo>
                    <a:lnTo>
                      <a:pt x="667" y="1198"/>
                    </a:lnTo>
                    <a:lnTo>
                      <a:pt x="695" y="1192"/>
                    </a:lnTo>
                    <a:lnTo>
                      <a:pt x="725" y="1185"/>
                    </a:lnTo>
                    <a:lnTo>
                      <a:pt x="751" y="1175"/>
                    </a:lnTo>
                    <a:lnTo>
                      <a:pt x="780" y="1165"/>
                    </a:lnTo>
                    <a:lnTo>
                      <a:pt x="808" y="1154"/>
                    </a:lnTo>
                    <a:lnTo>
                      <a:pt x="834" y="1141"/>
                    </a:lnTo>
                    <a:lnTo>
                      <a:pt x="860" y="1126"/>
                    </a:lnTo>
                    <a:lnTo>
                      <a:pt x="885" y="1111"/>
                    </a:lnTo>
                    <a:lnTo>
                      <a:pt x="910" y="1093"/>
                    </a:lnTo>
                    <a:lnTo>
                      <a:pt x="934" y="1075"/>
                    </a:lnTo>
                    <a:lnTo>
                      <a:pt x="957" y="1055"/>
                    </a:lnTo>
                    <a:lnTo>
                      <a:pt x="981" y="1034"/>
                    </a:lnTo>
                    <a:lnTo>
                      <a:pt x="981" y="1034"/>
                    </a:lnTo>
                    <a:lnTo>
                      <a:pt x="1002" y="1010"/>
                    </a:lnTo>
                    <a:lnTo>
                      <a:pt x="1022" y="987"/>
                    </a:lnTo>
                    <a:lnTo>
                      <a:pt x="1040" y="963"/>
                    </a:lnTo>
                    <a:lnTo>
                      <a:pt x="1058" y="938"/>
                    </a:lnTo>
                    <a:lnTo>
                      <a:pt x="1073" y="913"/>
                    </a:lnTo>
                    <a:lnTo>
                      <a:pt x="1088" y="887"/>
                    </a:lnTo>
                    <a:lnTo>
                      <a:pt x="1101" y="861"/>
                    </a:lnTo>
                    <a:lnTo>
                      <a:pt x="1112" y="833"/>
                    </a:lnTo>
                    <a:lnTo>
                      <a:pt x="1122" y="804"/>
                    </a:lnTo>
                    <a:lnTo>
                      <a:pt x="1132" y="778"/>
                    </a:lnTo>
                    <a:lnTo>
                      <a:pt x="1139" y="748"/>
                    </a:lnTo>
                    <a:lnTo>
                      <a:pt x="1145" y="720"/>
                    </a:lnTo>
                    <a:lnTo>
                      <a:pt x="1150" y="692"/>
                    </a:lnTo>
                    <a:lnTo>
                      <a:pt x="1154" y="663"/>
                    </a:lnTo>
                    <a:lnTo>
                      <a:pt x="1157" y="635"/>
                    </a:lnTo>
                    <a:lnTo>
                      <a:pt x="1157" y="605"/>
                    </a:lnTo>
                    <a:lnTo>
                      <a:pt x="1157" y="577"/>
                    </a:lnTo>
                    <a:lnTo>
                      <a:pt x="1154" y="547"/>
                    </a:lnTo>
                    <a:lnTo>
                      <a:pt x="1150" y="518"/>
                    </a:lnTo>
                    <a:lnTo>
                      <a:pt x="1145" y="490"/>
                    </a:lnTo>
                    <a:lnTo>
                      <a:pt x="1139" y="462"/>
                    </a:lnTo>
                    <a:lnTo>
                      <a:pt x="1132" y="434"/>
                    </a:lnTo>
                    <a:lnTo>
                      <a:pt x="1122" y="406"/>
                    </a:lnTo>
                    <a:lnTo>
                      <a:pt x="1112" y="378"/>
                    </a:lnTo>
                    <a:lnTo>
                      <a:pt x="1101" y="351"/>
                    </a:lnTo>
                    <a:lnTo>
                      <a:pt x="1088" y="325"/>
                    </a:lnTo>
                    <a:lnTo>
                      <a:pt x="1073" y="299"/>
                    </a:lnTo>
                    <a:lnTo>
                      <a:pt x="1058" y="272"/>
                    </a:lnTo>
                    <a:lnTo>
                      <a:pt x="1040" y="247"/>
                    </a:lnTo>
                    <a:lnTo>
                      <a:pt x="1022" y="224"/>
                    </a:lnTo>
                    <a:lnTo>
                      <a:pt x="1002" y="200"/>
                    </a:lnTo>
                    <a:lnTo>
                      <a:pt x="981" y="178"/>
                    </a:lnTo>
                    <a:lnTo>
                      <a:pt x="981" y="178"/>
                    </a:lnTo>
                    <a:lnTo>
                      <a:pt x="961" y="158"/>
                    </a:lnTo>
                    <a:lnTo>
                      <a:pt x="939" y="142"/>
                    </a:lnTo>
                    <a:lnTo>
                      <a:pt x="920" y="126"/>
                    </a:lnTo>
                    <a:lnTo>
                      <a:pt x="898" y="109"/>
                    </a:lnTo>
                    <a:lnTo>
                      <a:pt x="898" y="982"/>
                    </a:lnTo>
                    <a:lnTo>
                      <a:pt x="615" y="982"/>
                    </a:lnTo>
                    <a:lnTo>
                      <a:pt x="615" y="4"/>
                    </a:lnTo>
                    <a:lnTo>
                      <a:pt x="615" y="4"/>
                    </a:lnTo>
                    <a:lnTo>
                      <a:pt x="583" y="2"/>
                    </a:lnTo>
                    <a:lnTo>
                      <a:pt x="5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9"/>
              <p:cNvSpPr>
                <a:spLocks/>
              </p:cNvSpPr>
              <p:nvPr/>
            </p:nvSpPr>
            <p:spPr bwMode="auto">
              <a:xfrm>
                <a:off x="2638" y="2226"/>
                <a:ext cx="3" cy="7"/>
              </a:xfrm>
              <a:custGeom>
                <a:avLst/>
                <a:gdLst>
                  <a:gd name="T0" fmla="*/ 3 w 3"/>
                  <a:gd name="T1" fmla="*/ 0 h 7"/>
                  <a:gd name="T2" fmla="*/ 0 w 3"/>
                  <a:gd name="T3" fmla="*/ 0 h 7"/>
                  <a:gd name="T4" fmla="*/ 0 w 3"/>
                  <a:gd name="T5" fmla="*/ 0 h 7"/>
                  <a:gd name="T6" fmla="*/ 3 w 3"/>
                  <a:gd name="T7" fmla="*/ 7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lnTo>
                      <a:pt x="0" y="0"/>
                    </a:lnTo>
                    <a:lnTo>
                      <a:pt x="0" y="0"/>
                    </a:lnTo>
                    <a:lnTo>
                      <a:pt x="3" y="7"/>
                    </a:lnTo>
                    <a:lnTo>
                      <a:pt x="3" y="0"/>
                    </a:lnTo>
                    <a:close/>
                  </a:path>
                </a:pathLst>
              </a:custGeom>
              <a:solidFill>
                <a:srgbClr val="2B9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30"/>
              <p:cNvSpPr>
                <a:spLocks/>
              </p:cNvSpPr>
              <p:nvPr/>
            </p:nvSpPr>
            <p:spPr bwMode="auto">
              <a:xfrm>
                <a:off x="2638" y="2226"/>
                <a:ext cx="3" cy="7"/>
              </a:xfrm>
              <a:custGeom>
                <a:avLst/>
                <a:gdLst>
                  <a:gd name="T0" fmla="*/ 3 w 3"/>
                  <a:gd name="T1" fmla="*/ 0 h 7"/>
                  <a:gd name="T2" fmla="*/ 0 w 3"/>
                  <a:gd name="T3" fmla="*/ 0 h 7"/>
                  <a:gd name="T4" fmla="*/ 0 w 3"/>
                  <a:gd name="T5" fmla="*/ 0 h 7"/>
                  <a:gd name="T6" fmla="*/ 3 w 3"/>
                  <a:gd name="T7" fmla="*/ 7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lnTo>
                      <a:pt x="0" y="0"/>
                    </a:lnTo>
                    <a:lnTo>
                      <a:pt x="0" y="0"/>
                    </a:lnTo>
                    <a:lnTo>
                      <a:pt x="3" y="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1"/>
              <p:cNvSpPr>
                <a:spLocks/>
              </p:cNvSpPr>
              <p:nvPr/>
            </p:nvSpPr>
            <p:spPr bwMode="auto">
              <a:xfrm>
                <a:off x="2504" y="1605"/>
                <a:ext cx="137" cy="621"/>
              </a:xfrm>
              <a:custGeom>
                <a:avLst/>
                <a:gdLst>
                  <a:gd name="T0" fmla="*/ 137 w 137"/>
                  <a:gd name="T1" fmla="*/ 0 h 621"/>
                  <a:gd name="T2" fmla="*/ 53 w 137"/>
                  <a:gd name="T3" fmla="*/ 0 h 621"/>
                  <a:gd name="T4" fmla="*/ 53 w 137"/>
                  <a:gd name="T5" fmla="*/ 0 h 621"/>
                  <a:gd name="T6" fmla="*/ 37 w 137"/>
                  <a:gd name="T7" fmla="*/ 38 h 621"/>
                  <a:gd name="T8" fmla="*/ 25 w 137"/>
                  <a:gd name="T9" fmla="*/ 78 h 621"/>
                  <a:gd name="T10" fmla="*/ 13 w 137"/>
                  <a:gd name="T11" fmla="*/ 117 h 621"/>
                  <a:gd name="T12" fmla="*/ 7 w 137"/>
                  <a:gd name="T13" fmla="*/ 157 h 621"/>
                  <a:gd name="T14" fmla="*/ 2 w 137"/>
                  <a:gd name="T15" fmla="*/ 198 h 621"/>
                  <a:gd name="T16" fmla="*/ 0 w 137"/>
                  <a:gd name="T17" fmla="*/ 239 h 621"/>
                  <a:gd name="T18" fmla="*/ 2 w 137"/>
                  <a:gd name="T19" fmla="*/ 279 h 621"/>
                  <a:gd name="T20" fmla="*/ 5 w 137"/>
                  <a:gd name="T21" fmla="*/ 320 h 621"/>
                  <a:gd name="T22" fmla="*/ 12 w 137"/>
                  <a:gd name="T23" fmla="*/ 359 h 621"/>
                  <a:gd name="T24" fmla="*/ 22 w 137"/>
                  <a:gd name="T25" fmla="*/ 401 h 621"/>
                  <a:gd name="T26" fmla="*/ 33 w 137"/>
                  <a:gd name="T27" fmla="*/ 439 h 621"/>
                  <a:gd name="T28" fmla="*/ 48 w 137"/>
                  <a:gd name="T29" fmla="*/ 478 h 621"/>
                  <a:gd name="T30" fmla="*/ 65 w 137"/>
                  <a:gd name="T31" fmla="*/ 516 h 621"/>
                  <a:gd name="T32" fmla="*/ 84 w 137"/>
                  <a:gd name="T33" fmla="*/ 552 h 621"/>
                  <a:gd name="T34" fmla="*/ 107 w 137"/>
                  <a:gd name="T35" fmla="*/ 589 h 621"/>
                  <a:gd name="T36" fmla="*/ 134 w 137"/>
                  <a:gd name="T37" fmla="*/ 621 h 621"/>
                  <a:gd name="T38" fmla="*/ 137 w 137"/>
                  <a:gd name="T39" fmla="*/ 621 h 621"/>
                  <a:gd name="T40" fmla="*/ 137 w 137"/>
                  <a:gd name="T4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621">
                    <a:moveTo>
                      <a:pt x="137" y="0"/>
                    </a:moveTo>
                    <a:lnTo>
                      <a:pt x="53" y="0"/>
                    </a:lnTo>
                    <a:lnTo>
                      <a:pt x="53" y="0"/>
                    </a:lnTo>
                    <a:lnTo>
                      <a:pt x="37" y="38"/>
                    </a:lnTo>
                    <a:lnTo>
                      <a:pt x="25" y="78"/>
                    </a:lnTo>
                    <a:lnTo>
                      <a:pt x="13" y="117"/>
                    </a:lnTo>
                    <a:lnTo>
                      <a:pt x="7" y="157"/>
                    </a:lnTo>
                    <a:lnTo>
                      <a:pt x="2" y="198"/>
                    </a:lnTo>
                    <a:lnTo>
                      <a:pt x="0" y="239"/>
                    </a:lnTo>
                    <a:lnTo>
                      <a:pt x="2" y="279"/>
                    </a:lnTo>
                    <a:lnTo>
                      <a:pt x="5" y="320"/>
                    </a:lnTo>
                    <a:lnTo>
                      <a:pt x="12" y="359"/>
                    </a:lnTo>
                    <a:lnTo>
                      <a:pt x="22" y="401"/>
                    </a:lnTo>
                    <a:lnTo>
                      <a:pt x="33" y="439"/>
                    </a:lnTo>
                    <a:lnTo>
                      <a:pt x="48" y="478"/>
                    </a:lnTo>
                    <a:lnTo>
                      <a:pt x="65" y="516"/>
                    </a:lnTo>
                    <a:lnTo>
                      <a:pt x="84" y="552"/>
                    </a:lnTo>
                    <a:lnTo>
                      <a:pt x="107" y="589"/>
                    </a:lnTo>
                    <a:lnTo>
                      <a:pt x="134" y="621"/>
                    </a:lnTo>
                    <a:lnTo>
                      <a:pt x="137" y="621"/>
                    </a:lnTo>
                    <a:lnTo>
                      <a:pt x="137" y="0"/>
                    </a:lnTo>
                    <a:close/>
                  </a:path>
                </a:pathLst>
              </a:custGeom>
              <a:solidFill>
                <a:srgbClr val="8A1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2"/>
              <p:cNvSpPr>
                <a:spLocks/>
              </p:cNvSpPr>
              <p:nvPr/>
            </p:nvSpPr>
            <p:spPr bwMode="auto">
              <a:xfrm>
                <a:off x="2504" y="1605"/>
                <a:ext cx="137" cy="621"/>
              </a:xfrm>
              <a:custGeom>
                <a:avLst/>
                <a:gdLst>
                  <a:gd name="T0" fmla="*/ 137 w 137"/>
                  <a:gd name="T1" fmla="*/ 0 h 621"/>
                  <a:gd name="T2" fmla="*/ 53 w 137"/>
                  <a:gd name="T3" fmla="*/ 0 h 621"/>
                  <a:gd name="T4" fmla="*/ 53 w 137"/>
                  <a:gd name="T5" fmla="*/ 0 h 621"/>
                  <a:gd name="T6" fmla="*/ 37 w 137"/>
                  <a:gd name="T7" fmla="*/ 38 h 621"/>
                  <a:gd name="T8" fmla="*/ 25 w 137"/>
                  <a:gd name="T9" fmla="*/ 78 h 621"/>
                  <a:gd name="T10" fmla="*/ 13 w 137"/>
                  <a:gd name="T11" fmla="*/ 117 h 621"/>
                  <a:gd name="T12" fmla="*/ 7 w 137"/>
                  <a:gd name="T13" fmla="*/ 157 h 621"/>
                  <a:gd name="T14" fmla="*/ 2 w 137"/>
                  <a:gd name="T15" fmla="*/ 198 h 621"/>
                  <a:gd name="T16" fmla="*/ 0 w 137"/>
                  <a:gd name="T17" fmla="*/ 239 h 621"/>
                  <a:gd name="T18" fmla="*/ 2 w 137"/>
                  <a:gd name="T19" fmla="*/ 279 h 621"/>
                  <a:gd name="T20" fmla="*/ 5 w 137"/>
                  <a:gd name="T21" fmla="*/ 320 h 621"/>
                  <a:gd name="T22" fmla="*/ 12 w 137"/>
                  <a:gd name="T23" fmla="*/ 359 h 621"/>
                  <a:gd name="T24" fmla="*/ 22 w 137"/>
                  <a:gd name="T25" fmla="*/ 401 h 621"/>
                  <a:gd name="T26" fmla="*/ 33 w 137"/>
                  <a:gd name="T27" fmla="*/ 439 h 621"/>
                  <a:gd name="T28" fmla="*/ 48 w 137"/>
                  <a:gd name="T29" fmla="*/ 478 h 621"/>
                  <a:gd name="T30" fmla="*/ 65 w 137"/>
                  <a:gd name="T31" fmla="*/ 516 h 621"/>
                  <a:gd name="T32" fmla="*/ 84 w 137"/>
                  <a:gd name="T33" fmla="*/ 552 h 621"/>
                  <a:gd name="T34" fmla="*/ 107 w 137"/>
                  <a:gd name="T35" fmla="*/ 589 h 621"/>
                  <a:gd name="T36" fmla="*/ 134 w 137"/>
                  <a:gd name="T37" fmla="*/ 621 h 621"/>
                  <a:gd name="T38" fmla="*/ 137 w 137"/>
                  <a:gd name="T39" fmla="*/ 621 h 621"/>
                  <a:gd name="T40" fmla="*/ 137 w 137"/>
                  <a:gd name="T41"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621">
                    <a:moveTo>
                      <a:pt x="137" y="0"/>
                    </a:moveTo>
                    <a:lnTo>
                      <a:pt x="53" y="0"/>
                    </a:lnTo>
                    <a:lnTo>
                      <a:pt x="53" y="0"/>
                    </a:lnTo>
                    <a:lnTo>
                      <a:pt x="37" y="38"/>
                    </a:lnTo>
                    <a:lnTo>
                      <a:pt x="25" y="78"/>
                    </a:lnTo>
                    <a:lnTo>
                      <a:pt x="13" y="117"/>
                    </a:lnTo>
                    <a:lnTo>
                      <a:pt x="7" y="157"/>
                    </a:lnTo>
                    <a:lnTo>
                      <a:pt x="2" y="198"/>
                    </a:lnTo>
                    <a:lnTo>
                      <a:pt x="0" y="239"/>
                    </a:lnTo>
                    <a:lnTo>
                      <a:pt x="2" y="279"/>
                    </a:lnTo>
                    <a:lnTo>
                      <a:pt x="5" y="320"/>
                    </a:lnTo>
                    <a:lnTo>
                      <a:pt x="12" y="359"/>
                    </a:lnTo>
                    <a:lnTo>
                      <a:pt x="22" y="401"/>
                    </a:lnTo>
                    <a:lnTo>
                      <a:pt x="33" y="439"/>
                    </a:lnTo>
                    <a:lnTo>
                      <a:pt x="48" y="478"/>
                    </a:lnTo>
                    <a:lnTo>
                      <a:pt x="65" y="516"/>
                    </a:lnTo>
                    <a:lnTo>
                      <a:pt x="84" y="552"/>
                    </a:lnTo>
                    <a:lnTo>
                      <a:pt x="107" y="589"/>
                    </a:lnTo>
                    <a:lnTo>
                      <a:pt x="134" y="621"/>
                    </a:lnTo>
                    <a:lnTo>
                      <a:pt x="137" y="621"/>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3"/>
              <p:cNvSpPr>
                <a:spLocks/>
              </p:cNvSpPr>
              <p:nvPr/>
            </p:nvSpPr>
            <p:spPr bwMode="auto">
              <a:xfrm>
                <a:off x="2766" y="1248"/>
                <a:ext cx="282" cy="978"/>
              </a:xfrm>
              <a:custGeom>
                <a:avLst/>
                <a:gdLst>
                  <a:gd name="T0" fmla="*/ 282 w 282"/>
                  <a:gd name="T1" fmla="*/ 0 h 978"/>
                  <a:gd name="T2" fmla="*/ 282 w 282"/>
                  <a:gd name="T3" fmla="*/ 0 h 978"/>
                  <a:gd name="T4" fmla="*/ 246 w 282"/>
                  <a:gd name="T5" fmla="*/ 4 h 978"/>
                  <a:gd name="T6" fmla="*/ 208 w 282"/>
                  <a:gd name="T7" fmla="*/ 13 h 978"/>
                  <a:gd name="T8" fmla="*/ 172 w 282"/>
                  <a:gd name="T9" fmla="*/ 21 h 978"/>
                  <a:gd name="T10" fmla="*/ 135 w 282"/>
                  <a:gd name="T11" fmla="*/ 34 h 978"/>
                  <a:gd name="T12" fmla="*/ 101 w 282"/>
                  <a:gd name="T13" fmla="*/ 47 h 978"/>
                  <a:gd name="T14" fmla="*/ 66 w 282"/>
                  <a:gd name="T15" fmla="*/ 64 h 978"/>
                  <a:gd name="T16" fmla="*/ 32 w 282"/>
                  <a:gd name="T17" fmla="*/ 82 h 978"/>
                  <a:gd name="T18" fmla="*/ 0 w 282"/>
                  <a:gd name="T19" fmla="*/ 103 h 978"/>
                  <a:gd name="T20" fmla="*/ 0 w 282"/>
                  <a:gd name="T21" fmla="*/ 978 h 978"/>
                  <a:gd name="T22" fmla="*/ 282 w 282"/>
                  <a:gd name="T23" fmla="*/ 978 h 978"/>
                  <a:gd name="T24" fmla="*/ 282 w 282"/>
                  <a:gd name="T25"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978">
                    <a:moveTo>
                      <a:pt x="282" y="0"/>
                    </a:moveTo>
                    <a:lnTo>
                      <a:pt x="282" y="0"/>
                    </a:lnTo>
                    <a:lnTo>
                      <a:pt x="246" y="4"/>
                    </a:lnTo>
                    <a:lnTo>
                      <a:pt x="208" y="13"/>
                    </a:lnTo>
                    <a:lnTo>
                      <a:pt x="172" y="21"/>
                    </a:lnTo>
                    <a:lnTo>
                      <a:pt x="135" y="34"/>
                    </a:lnTo>
                    <a:lnTo>
                      <a:pt x="101" y="47"/>
                    </a:lnTo>
                    <a:lnTo>
                      <a:pt x="66" y="64"/>
                    </a:lnTo>
                    <a:lnTo>
                      <a:pt x="32" y="82"/>
                    </a:lnTo>
                    <a:lnTo>
                      <a:pt x="0" y="103"/>
                    </a:lnTo>
                    <a:lnTo>
                      <a:pt x="0" y="978"/>
                    </a:lnTo>
                    <a:lnTo>
                      <a:pt x="282" y="978"/>
                    </a:lnTo>
                    <a:lnTo>
                      <a:pt x="282" y="0"/>
                    </a:lnTo>
                    <a:close/>
                  </a:path>
                </a:pathLst>
              </a:custGeom>
              <a:solidFill>
                <a:srgbClr val="9CB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4"/>
              <p:cNvSpPr>
                <a:spLocks/>
              </p:cNvSpPr>
              <p:nvPr/>
            </p:nvSpPr>
            <p:spPr bwMode="auto">
              <a:xfrm>
                <a:off x="2766" y="1248"/>
                <a:ext cx="282" cy="978"/>
              </a:xfrm>
              <a:custGeom>
                <a:avLst/>
                <a:gdLst>
                  <a:gd name="T0" fmla="*/ 282 w 282"/>
                  <a:gd name="T1" fmla="*/ 0 h 978"/>
                  <a:gd name="T2" fmla="*/ 282 w 282"/>
                  <a:gd name="T3" fmla="*/ 0 h 978"/>
                  <a:gd name="T4" fmla="*/ 246 w 282"/>
                  <a:gd name="T5" fmla="*/ 4 h 978"/>
                  <a:gd name="T6" fmla="*/ 208 w 282"/>
                  <a:gd name="T7" fmla="*/ 13 h 978"/>
                  <a:gd name="T8" fmla="*/ 172 w 282"/>
                  <a:gd name="T9" fmla="*/ 21 h 978"/>
                  <a:gd name="T10" fmla="*/ 135 w 282"/>
                  <a:gd name="T11" fmla="*/ 34 h 978"/>
                  <a:gd name="T12" fmla="*/ 101 w 282"/>
                  <a:gd name="T13" fmla="*/ 47 h 978"/>
                  <a:gd name="T14" fmla="*/ 66 w 282"/>
                  <a:gd name="T15" fmla="*/ 64 h 978"/>
                  <a:gd name="T16" fmla="*/ 32 w 282"/>
                  <a:gd name="T17" fmla="*/ 82 h 978"/>
                  <a:gd name="T18" fmla="*/ 0 w 282"/>
                  <a:gd name="T19" fmla="*/ 103 h 978"/>
                  <a:gd name="T20" fmla="*/ 0 w 282"/>
                  <a:gd name="T21" fmla="*/ 978 h 978"/>
                  <a:gd name="T22" fmla="*/ 282 w 282"/>
                  <a:gd name="T23" fmla="*/ 978 h 978"/>
                  <a:gd name="T24" fmla="*/ 282 w 282"/>
                  <a:gd name="T25"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978">
                    <a:moveTo>
                      <a:pt x="282" y="0"/>
                    </a:moveTo>
                    <a:lnTo>
                      <a:pt x="282" y="0"/>
                    </a:lnTo>
                    <a:lnTo>
                      <a:pt x="246" y="4"/>
                    </a:lnTo>
                    <a:lnTo>
                      <a:pt x="208" y="13"/>
                    </a:lnTo>
                    <a:lnTo>
                      <a:pt x="172" y="21"/>
                    </a:lnTo>
                    <a:lnTo>
                      <a:pt x="135" y="34"/>
                    </a:lnTo>
                    <a:lnTo>
                      <a:pt x="101" y="47"/>
                    </a:lnTo>
                    <a:lnTo>
                      <a:pt x="66" y="64"/>
                    </a:lnTo>
                    <a:lnTo>
                      <a:pt x="32" y="82"/>
                    </a:lnTo>
                    <a:lnTo>
                      <a:pt x="0" y="103"/>
                    </a:lnTo>
                    <a:lnTo>
                      <a:pt x="0" y="978"/>
                    </a:lnTo>
                    <a:lnTo>
                      <a:pt x="282" y="978"/>
                    </a:lnTo>
                    <a:lnTo>
                      <a:pt x="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5"/>
              <p:cNvSpPr>
                <a:spLocks/>
              </p:cNvSpPr>
              <p:nvPr/>
            </p:nvSpPr>
            <p:spPr bwMode="auto">
              <a:xfrm>
                <a:off x="2766" y="2226"/>
                <a:ext cx="282" cy="85"/>
              </a:xfrm>
              <a:custGeom>
                <a:avLst/>
                <a:gdLst>
                  <a:gd name="T0" fmla="*/ 282 w 282"/>
                  <a:gd name="T1" fmla="*/ 0 h 85"/>
                  <a:gd name="T2" fmla="*/ 282 w 282"/>
                  <a:gd name="T3" fmla="*/ 0 h 85"/>
                  <a:gd name="T4" fmla="*/ 0 w 282"/>
                  <a:gd name="T5" fmla="*/ 0 h 85"/>
                  <a:gd name="T6" fmla="*/ 0 w 282"/>
                  <a:gd name="T7" fmla="*/ 85 h 85"/>
                  <a:gd name="T8" fmla="*/ 282 w 282"/>
                  <a:gd name="T9" fmla="*/ 85 h 85"/>
                  <a:gd name="T10" fmla="*/ 282 w 282"/>
                  <a:gd name="T11" fmla="*/ 0 h 85"/>
                </a:gdLst>
                <a:ahLst/>
                <a:cxnLst>
                  <a:cxn ang="0">
                    <a:pos x="T0" y="T1"/>
                  </a:cxn>
                  <a:cxn ang="0">
                    <a:pos x="T2" y="T3"/>
                  </a:cxn>
                  <a:cxn ang="0">
                    <a:pos x="T4" y="T5"/>
                  </a:cxn>
                  <a:cxn ang="0">
                    <a:pos x="T6" y="T7"/>
                  </a:cxn>
                  <a:cxn ang="0">
                    <a:pos x="T8" y="T9"/>
                  </a:cxn>
                  <a:cxn ang="0">
                    <a:pos x="T10" y="T11"/>
                  </a:cxn>
                </a:cxnLst>
                <a:rect l="0" t="0" r="r" b="b"/>
                <a:pathLst>
                  <a:path w="282" h="85">
                    <a:moveTo>
                      <a:pt x="282" y="0"/>
                    </a:moveTo>
                    <a:lnTo>
                      <a:pt x="282" y="0"/>
                    </a:lnTo>
                    <a:lnTo>
                      <a:pt x="0" y="0"/>
                    </a:lnTo>
                    <a:lnTo>
                      <a:pt x="0" y="85"/>
                    </a:lnTo>
                    <a:lnTo>
                      <a:pt x="282" y="85"/>
                    </a:lnTo>
                    <a:lnTo>
                      <a:pt x="282" y="0"/>
                    </a:lnTo>
                    <a:close/>
                  </a:path>
                </a:pathLst>
              </a:custGeom>
              <a:solidFill>
                <a:srgbClr val="6D7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6"/>
              <p:cNvSpPr>
                <a:spLocks/>
              </p:cNvSpPr>
              <p:nvPr/>
            </p:nvSpPr>
            <p:spPr bwMode="auto">
              <a:xfrm>
                <a:off x="2766" y="2226"/>
                <a:ext cx="282" cy="85"/>
              </a:xfrm>
              <a:custGeom>
                <a:avLst/>
                <a:gdLst>
                  <a:gd name="T0" fmla="*/ 282 w 282"/>
                  <a:gd name="T1" fmla="*/ 0 h 85"/>
                  <a:gd name="T2" fmla="*/ 282 w 282"/>
                  <a:gd name="T3" fmla="*/ 0 h 85"/>
                  <a:gd name="T4" fmla="*/ 0 w 282"/>
                  <a:gd name="T5" fmla="*/ 0 h 85"/>
                  <a:gd name="T6" fmla="*/ 0 w 282"/>
                  <a:gd name="T7" fmla="*/ 85 h 85"/>
                  <a:gd name="T8" fmla="*/ 282 w 282"/>
                  <a:gd name="T9" fmla="*/ 85 h 85"/>
                  <a:gd name="T10" fmla="*/ 282 w 282"/>
                  <a:gd name="T11" fmla="*/ 0 h 85"/>
                </a:gdLst>
                <a:ahLst/>
                <a:cxnLst>
                  <a:cxn ang="0">
                    <a:pos x="T0" y="T1"/>
                  </a:cxn>
                  <a:cxn ang="0">
                    <a:pos x="T2" y="T3"/>
                  </a:cxn>
                  <a:cxn ang="0">
                    <a:pos x="T4" y="T5"/>
                  </a:cxn>
                  <a:cxn ang="0">
                    <a:pos x="T6" y="T7"/>
                  </a:cxn>
                  <a:cxn ang="0">
                    <a:pos x="T8" y="T9"/>
                  </a:cxn>
                  <a:cxn ang="0">
                    <a:pos x="T10" y="T11"/>
                  </a:cxn>
                </a:cxnLst>
                <a:rect l="0" t="0" r="r" b="b"/>
                <a:pathLst>
                  <a:path w="282" h="85">
                    <a:moveTo>
                      <a:pt x="282" y="0"/>
                    </a:moveTo>
                    <a:lnTo>
                      <a:pt x="282" y="0"/>
                    </a:lnTo>
                    <a:lnTo>
                      <a:pt x="0" y="0"/>
                    </a:lnTo>
                    <a:lnTo>
                      <a:pt x="0" y="85"/>
                    </a:lnTo>
                    <a:lnTo>
                      <a:pt x="282" y="85"/>
                    </a:lnTo>
                    <a:lnTo>
                      <a:pt x="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7"/>
              <p:cNvSpPr>
                <a:spLocks/>
              </p:cNvSpPr>
              <p:nvPr/>
            </p:nvSpPr>
            <p:spPr bwMode="auto">
              <a:xfrm>
                <a:off x="3172" y="1248"/>
                <a:ext cx="283" cy="978"/>
              </a:xfrm>
              <a:custGeom>
                <a:avLst/>
                <a:gdLst>
                  <a:gd name="T0" fmla="*/ 0 w 283"/>
                  <a:gd name="T1" fmla="*/ 0 h 978"/>
                  <a:gd name="T2" fmla="*/ 0 w 283"/>
                  <a:gd name="T3" fmla="*/ 978 h 978"/>
                  <a:gd name="T4" fmla="*/ 283 w 283"/>
                  <a:gd name="T5" fmla="*/ 978 h 978"/>
                  <a:gd name="T6" fmla="*/ 283 w 283"/>
                  <a:gd name="T7" fmla="*/ 105 h 978"/>
                  <a:gd name="T8" fmla="*/ 283 w 283"/>
                  <a:gd name="T9" fmla="*/ 105 h 978"/>
                  <a:gd name="T10" fmla="*/ 250 w 283"/>
                  <a:gd name="T11" fmla="*/ 84 h 978"/>
                  <a:gd name="T12" fmla="*/ 217 w 283"/>
                  <a:gd name="T13" fmla="*/ 65 h 978"/>
                  <a:gd name="T14" fmla="*/ 183 w 283"/>
                  <a:gd name="T15" fmla="*/ 49 h 978"/>
                  <a:gd name="T16" fmla="*/ 146 w 283"/>
                  <a:gd name="T17" fmla="*/ 34 h 978"/>
                  <a:gd name="T18" fmla="*/ 110 w 283"/>
                  <a:gd name="T19" fmla="*/ 23 h 978"/>
                  <a:gd name="T20" fmla="*/ 74 w 283"/>
                  <a:gd name="T21" fmla="*/ 13 h 978"/>
                  <a:gd name="T22" fmla="*/ 38 w 283"/>
                  <a:gd name="T23" fmla="*/ 4 h 978"/>
                  <a:gd name="T24" fmla="*/ 0 w 283"/>
                  <a:gd name="T25"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978">
                    <a:moveTo>
                      <a:pt x="0" y="0"/>
                    </a:moveTo>
                    <a:lnTo>
                      <a:pt x="0" y="978"/>
                    </a:lnTo>
                    <a:lnTo>
                      <a:pt x="283" y="978"/>
                    </a:lnTo>
                    <a:lnTo>
                      <a:pt x="283" y="105"/>
                    </a:lnTo>
                    <a:lnTo>
                      <a:pt x="283" y="105"/>
                    </a:lnTo>
                    <a:lnTo>
                      <a:pt x="250" y="84"/>
                    </a:lnTo>
                    <a:lnTo>
                      <a:pt x="217" y="65"/>
                    </a:lnTo>
                    <a:lnTo>
                      <a:pt x="183" y="49"/>
                    </a:lnTo>
                    <a:lnTo>
                      <a:pt x="146" y="34"/>
                    </a:lnTo>
                    <a:lnTo>
                      <a:pt x="110" y="23"/>
                    </a:lnTo>
                    <a:lnTo>
                      <a:pt x="74" y="13"/>
                    </a:lnTo>
                    <a:lnTo>
                      <a:pt x="38" y="4"/>
                    </a:lnTo>
                    <a:lnTo>
                      <a:pt x="0" y="0"/>
                    </a:lnTo>
                    <a:close/>
                  </a:path>
                </a:pathLst>
              </a:custGeom>
              <a:solidFill>
                <a:srgbClr val="B57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8"/>
              <p:cNvSpPr>
                <a:spLocks/>
              </p:cNvSpPr>
              <p:nvPr/>
            </p:nvSpPr>
            <p:spPr bwMode="auto">
              <a:xfrm>
                <a:off x="3172" y="1248"/>
                <a:ext cx="283" cy="978"/>
              </a:xfrm>
              <a:custGeom>
                <a:avLst/>
                <a:gdLst>
                  <a:gd name="T0" fmla="*/ 0 w 283"/>
                  <a:gd name="T1" fmla="*/ 0 h 978"/>
                  <a:gd name="T2" fmla="*/ 0 w 283"/>
                  <a:gd name="T3" fmla="*/ 978 h 978"/>
                  <a:gd name="T4" fmla="*/ 283 w 283"/>
                  <a:gd name="T5" fmla="*/ 978 h 978"/>
                  <a:gd name="T6" fmla="*/ 283 w 283"/>
                  <a:gd name="T7" fmla="*/ 105 h 978"/>
                  <a:gd name="T8" fmla="*/ 283 w 283"/>
                  <a:gd name="T9" fmla="*/ 105 h 978"/>
                  <a:gd name="T10" fmla="*/ 250 w 283"/>
                  <a:gd name="T11" fmla="*/ 84 h 978"/>
                  <a:gd name="T12" fmla="*/ 217 w 283"/>
                  <a:gd name="T13" fmla="*/ 65 h 978"/>
                  <a:gd name="T14" fmla="*/ 183 w 283"/>
                  <a:gd name="T15" fmla="*/ 49 h 978"/>
                  <a:gd name="T16" fmla="*/ 146 w 283"/>
                  <a:gd name="T17" fmla="*/ 34 h 978"/>
                  <a:gd name="T18" fmla="*/ 110 w 283"/>
                  <a:gd name="T19" fmla="*/ 23 h 978"/>
                  <a:gd name="T20" fmla="*/ 74 w 283"/>
                  <a:gd name="T21" fmla="*/ 13 h 978"/>
                  <a:gd name="T22" fmla="*/ 38 w 283"/>
                  <a:gd name="T23" fmla="*/ 4 h 978"/>
                  <a:gd name="T24" fmla="*/ 0 w 283"/>
                  <a:gd name="T25"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978">
                    <a:moveTo>
                      <a:pt x="0" y="0"/>
                    </a:moveTo>
                    <a:lnTo>
                      <a:pt x="0" y="978"/>
                    </a:lnTo>
                    <a:lnTo>
                      <a:pt x="283" y="978"/>
                    </a:lnTo>
                    <a:lnTo>
                      <a:pt x="283" y="105"/>
                    </a:lnTo>
                    <a:lnTo>
                      <a:pt x="283" y="105"/>
                    </a:lnTo>
                    <a:lnTo>
                      <a:pt x="250" y="84"/>
                    </a:lnTo>
                    <a:lnTo>
                      <a:pt x="217" y="65"/>
                    </a:lnTo>
                    <a:lnTo>
                      <a:pt x="183" y="49"/>
                    </a:lnTo>
                    <a:lnTo>
                      <a:pt x="146" y="34"/>
                    </a:lnTo>
                    <a:lnTo>
                      <a:pt x="110" y="23"/>
                    </a:lnTo>
                    <a:lnTo>
                      <a:pt x="74" y="13"/>
                    </a:lnTo>
                    <a:lnTo>
                      <a:pt x="38"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Rectangle 39"/>
              <p:cNvSpPr>
                <a:spLocks noChangeArrowheads="1"/>
              </p:cNvSpPr>
              <p:nvPr/>
            </p:nvSpPr>
            <p:spPr bwMode="auto">
              <a:xfrm>
                <a:off x="3172" y="2226"/>
                <a:ext cx="283" cy="85"/>
              </a:xfrm>
              <a:prstGeom prst="rect">
                <a:avLst/>
              </a:prstGeom>
              <a:solidFill>
                <a:srgbClr val="A6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Rectangle 40"/>
              <p:cNvSpPr>
                <a:spLocks noChangeArrowheads="1"/>
              </p:cNvSpPr>
              <p:nvPr/>
            </p:nvSpPr>
            <p:spPr bwMode="auto">
              <a:xfrm>
                <a:off x="3172" y="2226"/>
                <a:ext cx="28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1"/>
              <p:cNvSpPr>
                <a:spLocks noEditPoints="1"/>
              </p:cNvSpPr>
              <p:nvPr/>
            </p:nvSpPr>
            <p:spPr bwMode="auto">
              <a:xfrm>
                <a:off x="2318" y="1058"/>
                <a:ext cx="1582" cy="1582"/>
              </a:xfrm>
              <a:custGeom>
                <a:avLst/>
                <a:gdLst>
                  <a:gd name="T0" fmla="*/ 1419 w 1582"/>
                  <a:gd name="T1" fmla="*/ 1272 h 1582"/>
                  <a:gd name="T2" fmla="*/ 1511 w 1582"/>
                  <a:gd name="T3" fmla="*/ 1117 h 1582"/>
                  <a:gd name="T4" fmla="*/ 1566 w 1582"/>
                  <a:gd name="T5" fmla="*/ 951 h 1582"/>
                  <a:gd name="T6" fmla="*/ 1582 w 1582"/>
                  <a:gd name="T7" fmla="*/ 776 h 1582"/>
                  <a:gd name="T8" fmla="*/ 1561 w 1582"/>
                  <a:gd name="T9" fmla="*/ 603 h 1582"/>
                  <a:gd name="T10" fmla="*/ 1500 w 1582"/>
                  <a:gd name="T11" fmla="*/ 438 h 1582"/>
                  <a:gd name="T12" fmla="*/ 1401 w 1582"/>
                  <a:gd name="T13" fmla="*/ 287 h 1582"/>
                  <a:gd name="T14" fmla="*/ 1290 w 1582"/>
                  <a:gd name="T15" fmla="*/ 178 h 1582"/>
                  <a:gd name="T16" fmla="*/ 1124 w 1582"/>
                  <a:gd name="T17" fmla="*/ 73 h 1582"/>
                  <a:gd name="T18" fmla="*/ 943 w 1582"/>
                  <a:gd name="T19" fmla="*/ 15 h 1582"/>
                  <a:gd name="T20" fmla="*/ 753 w 1582"/>
                  <a:gd name="T21" fmla="*/ 0 h 1582"/>
                  <a:gd name="T22" fmla="*/ 565 w 1582"/>
                  <a:gd name="T23" fmla="*/ 33 h 1582"/>
                  <a:gd name="T24" fmla="*/ 389 w 1582"/>
                  <a:gd name="T25" fmla="*/ 109 h 1582"/>
                  <a:gd name="T26" fmla="*/ 232 w 1582"/>
                  <a:gd name="T27" fmla="*/ 232 h 1582"/>
                  <a:gd name="T28" fmla="*/ 130 w 1582"/>
                  <a:gd name="T29" fmla="*/ 356 h 1582"/>
                  <a:gd name="T30" fmla="*/ 45 w 1582"/>
                  <a:gd name="T31" fmla="*/ 529 h 1582"/>
                  <a:gd name="T32" fmla="*/ 3 w 1582"/>
                  <a:gd name="T33" fmla="*/ 715 h 1582"/>
                  <a:gd name="T34" fmla="*/ 8 w 1582"/>
                  <a:gd name="T35" fmla="*/ 905 h 1582"/>
                  <a:gd name="T36" fmla="*/ 58 w 1582"/>
                  <a:gd name="T37" fmla="*/ 1089 h 1582"/>
                  <a:gd name="T38" fmla="*/ 153 w 1582"/>
                  <a:gd name="T39" fmla="*/ 1259 h 1582"/>
                  <a:gd name="T40" fmla="*/ 259 w 1582"/>
                  <a:gd name="T41" fmla="*/ 1376 h 1582"/>
                  <a:gd name="T42" fmla="*/ 407 w 1582"/>
                  <a:gd name="T43" fmla="*/ 1483 h 1582"/>
                  <a:gd name="T44" fmla="*/ 570 w 1582"/>
                  <a:gd name="T45" fmla="*/ 1551 h 1582"/>
                  <a:gd name="T46" fmla="*/ 742 w 1582"/>
                  <a:gd name="T47" fmla="*/ 1580 h 1582"/>
                  <a:gd name="T48" fmla="*/ 916 w 1582"/>
                  <a:gd name="T49" fmla="*/ 1572 h 1582"/>
                  <a:gd name="T50" fmla="*/ 1084 w 1582"/>
                  <a:gd name="T51" fmla="*/ 1526 h 1582"/>
                  <a:gd name="T52" fmla="*/ 1243 w 1582"/>
                  <a:gd name="T53" fmla="*/ 1440 h 1582"/>
                  <a:gd name="T54" fmla="*/ 343 w 1582"/>
                  <a:gd name="T55" fmla="*/ 1196 h 1582"/>
                  <a:gd name="T56" fmla="*/ 255 w 1582"/>
                  <a:gd name="T57" fmla="*/ 1073 h 1582"/>
                  <a:gd name="T58" fmla="*/ 204 w 1582"/>
                  <a:gd name="T59" fmla="*/ 934 h 1582"/>
                  <a:gd name="T60" fmla="*/ 186 w 1582"/>
                  <a:gd name="T61" fmla="*/ 791 h 1582"/>
                  <a:gd name="T62" fmla="*/ 204 w 1582"/>
                  <a:gd name="T63" fmla="*/ 648 h 1582"/>
                  <a:gd name="T64" fmla="*/ 255 w 1582"/>
                  <a:gd name="T65" fmla="*/ 511 h 1582"/>
                  <a:gd name="T66" fmla="*/ 343 w 1582"/>
                  <a:gd name="T67" fmla="*/ 386 h 1582"/>
                  <a:gd name="T68" fmla="*/ 433 w 1582"/>
                  <a:gd name="T69" fmla="*/ 303 h 1582"/>
                  <a:gd name="T70" fmla="*/ 564 w 1582"/>
                  <a:gd name="T71" fmla="*/ 231 h 1582"/>
                  <a:gd name="T72" fmla="*/ 704 w 1582"/>
                  <a:gd name="T73" fmla="*/ 193 h 1582"/>
                  <a:gd name="T74" fmla="*/ 849 w 1582"/>
                  <a:gd name="T75" fmla="*/ 190 h 1582"/>
                  <a:gd name="T76" fmla="*/ 990 w 1582"/>
                  <a:gd name="T77" fmla="*/ 221 h 1582"/>
                  <a:gd name="T78" fmla="*/ 1124 w 1582"/>
                  <a:gd name="T79" fmla="*/ 287 h 1582"/>
                  <a:gd name="T80" fmla="*/ 1220 w 1582"/>
                  <a:gd name="T81" fmla="*/ 364 h 1582"/>
                  <a:gd name="T82" fmla="*/ 1312 w 1582"/>
                  <a:gd name="T83" fmla="*/ 485 h 1582"/>
                  <a:gd name="T84" fmla="*/ 1371 w 1582"/>
                  <a:gd name="T85" fmla="*/ 620 h 1582"/>
                  <a:gd name="T86" fmla="*/ 1396 w 1582"/>
                  <a:gd name="T87" fmla="*/ 763 h 1582"/>
                  <a:gd name="T88" fmla="*/ 1384 w 1582"/>
                  <a:gd name="T89" fmla="*/ 906 h 1582"/>
                  <a:gd name="T90" fmla="*/ 1340 w 1582"/>
                  <a:gd name="T91" fmla="*/ 1047 h 1582"/>
                  <a:gd name="T92" fmla="*/ 1261 w 1582"/>
                  <a:gd name="T93" fmla="*/ 1173 h 1582"/>
                  <a:gd name="T94" fmla="*/ 1173 w 1582"/>
                  <a:gd name="T95" fmla="*/ 1261 h 1582"/>
                  <a:gd name="T96" fmla="*/ 1047 w 1582"/>
                  <a:gd name="T97" fmla="*/ 1340 h 1582"/>
                  <a:gd name="T98" fmla="*/ 906 w 1582"/>
                  <a:gd name="T99" fmla="*/ 1384 h 1582"/>
                  <a:gd name="T100" fmla="*/ 763 w 1582"/>
                  <a:gd name="T101" fmla="*/ 1396 h 1582"/>
                  <a:gd name="T102" fmla="*/ 620 w 1582"/>
                  <a:gd name="T103" fmla="*/ 1371 h 1582"/>
                  <a:gd name="T104" fmla="*/ 485 w 1582"/>
                  <a:gd name="T105" fmla="*/ 1312 h 1582"/>
                  <a:gd name="T106" fmla="*/ 364 w 1582"/>
                  <a:gd name="T107" fmla="*/ 1220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2" h="1582">
                    <a:moveTo>
                      <a:pt x="1272" y="1419"/>
                    </a:moveTo>
                    <a:lnTo>
                      <a:pt x="1398" y="1546"/>
                    </a:lnTo>
                    <a:lnTo>
                      <a:pt x="1546" y="1398"/>
                    </a:lnTo>
                    <a:lnTo>
                      <a:pt x="1419" y="1272"/>
                    </a:lnTo>
                    <a:lnTo>
                      <a:pt x="1419" y="1272"/>
                    </a:lnTo>
                    <a:lnTo>
                      <a:pt x="1440" y="1243"/>
                    </a:lnTo>
                    <a:lnTo>
                      <a:pt x="1460" y="1213"/>
                    </a:lnTo>
                    <a:lnTo>
                      <a:pt x="1480" y="1182"/>
                    </a:lnTo>
                    <a:lnTo>
                      <a:pt x="1496" y="1150"/>
                    </a:lnTo>
                    <a:lnTo>
                      <a:pt x="1511" y="1117"/>
                    </a:lnTo>
                    <a:lnTo>
                      <a:pt x="1526" y="1084"/>
                    </a:lnTo>
                    <a:lnTo>
                      <a:pt x="1538" y="1051"/>
                    </a:lnTo>
                    <a:lnTo>
                      <a:pt x="1549" y="1019"/>
                    </a:lnTo>
                    <a:lnTo>
                      <a:pt x="1557" y="986"/>
                    </a:lnTo>
                    <a:lnTo>
                      <a:pt x="1566" y="951"/>
                    </a:lnTo>
                    <a:lnTo>
                      <a:pt x="1572" y="916"/>
                    </a:lnTo>
                    <a:lnTo>
                      <a:pt x="1577" y="882"/>
                    </a:lnTo>
                    <a:lnTo>
                      <a:pt x="1580" y="847"/>
                    </a:lnTo>
                    <a:lnTo>
                      <a:pt x="1582" y="812"/>
                    </a:lnTo>
                    <a:lnTo>
                      <a:pt x="1582" y="776"/>
                    </a:lnTo>
                    <a:lnTo>
                      <a:pt x="1580" y="742"/>
                    </a:lnTo>
                    <a:lnTo>
                      <a:pt x="1577" y="707"/>
                    </a:lnTo>
                    <a:lnTo>
                      <a:pt x="1574" y="672"/>
                    </a:lnTo>
                    <a:lnTo>
                      <a:pt x="1567" y="638"/>
                    </a:lnTo>
                    <a:lnTo>
                      <a:pt x="1561" y="603"/>
                    </a:lnTo>
                    <a:lnTo>
                      <a:pt x="1551" y="570"/>
                    </a:lnTo>
                    <a:lnTo>
                      <a:pt x="1541" y="536"/>
                    </a:lnTo>
                    <a:lnTo>
                      <a:pt x="1528" y="503"/>
                    </a:lnTo>
                    <a:lnTo>
                      <a:pt x="1515" y="470"/>
                    </a:lnTo>
                    <a:lnTo>
                      <a:pt x="1500" y="438"/>
                    </a:lnTo>
                    <a:lnTo>
                      <a:pt x="1483" y="407"/>
                    </a:lnTo>
                    <a:lnTo>
                      <a:pt x="1465" y="376"/>
                    </a:lnTo>
                    <a:lnTo>
                      <a:pt x="1445" y="344"/>
                    </a:lnTo>
                    <a:lnTo>
                      <a:pt x="1424" y="315"/>
                    </a:lnTo>
                    <a:lnTo>
                      <a:pt x="1401" y="287"/>
                    </a:lnTo>
                    <a:lnTo>
                      <a:pt x="1376" y="259"/>
                    </a:lnTo>
                    <a:lnTo>
                      <a:pt x="1351" y="232"/>
                    </a:lnTo>
                    <a:lnTo>
                      <a:pt x="1351" y="232"/>
                    </a:lnTo>
                    <a:lnTo>
                      <a:pt x="1322" y="204"/>
                    </a:lnTo>
                    <a:lnTo>
                      <a:pt x="1290" y="178"/>
                    </a:lnTo>
                    <a:lnTo>
                      <a:pt x="1259" y="153"/>
                    </a:lnTo>
                    <a:lnTo>
                      <a:pt x="1226" y="130"/>
                    </a:lnTo>
                    <a:lnTo>
                      <a:pt x="1193" y="109"/>
                    </a:lnTo>
                    <a:lnTo>
                      <a:pt x="1159" y="91"/>
                    </a:lnTo>
                    <a:lnTo>
                      <a:pt x="1124" y="73"/>
                    </a:lnTo>
                    <a:lnTo>
                      <a:pt x="1089" y="58"/>
                    </a:lnTo>
                    <a:lnTo>
                      <a:pt x="1053" y="45"/>
                    </a:lnTo>
                    <a:lnTo>
                      <a:pt x="1017" y="33"/>
                    </a:lnTo>
                    <a:lnTo>
                      <a:pt x="979" y="23"/>
                    </a:lnTo>
                    <a:lnTo>
                      <a:pt x="943" y="15"/>
                    </a:lnTo>
                    <a:lnTo>
                      <a:pt x="905" y="8"/>
                    </a:lnTo>
                    <a:lnTo>
                      <a:pt x="867" y="3"/>
                    </a:lnTo>
                    <a:lnTo>
                      <a:pt x="829" y="0"/>
                    </a:lnTo>
                    <a:lnTo>
                      <a:pt x="791" y="0"/>
                    </a:lnTo>
                    <a:lnTo>
                      <a:pt x="753" y="0"/>
                    </a:lnTo>
                    <a:lnTo>
                      <a:pt x="715" y="3"/>
                    </a:lnTo>
                    <a:lnTo>
                      <a:pt x="677" y="8"/>
                    </a:lnTo>
                    <a:lnTo>
                      <a:pt x="639" y="15"/>
                    </a:lnTo>
                    <a:lnTo>
                      <a:pt x="603" y="23"/>
                    </a:lnTo>
                    <a:lnTo>
                      <a:pt x="565" y="33"/>
                    </a:lnTo>
                    <a:lnTo>
                      <a:pt x="529" y="45"/>
                    </a:lnTo>
                    <a:lnTo>
                      <a:pt x="493" y="58"/>
                    </a:lnTo>
                    <a:lnTo>
                      <a:pt x="458" y="73"/>
                    </a:lnTo>
                    <a:lnTo>
                      <a:pt x="424" y="91"/>
                    </a:lnTo>
                    <a:lnTo>
                      <a:pt x="389" y="109"/>
                    </a:lnTo>
                    <a:lnTo>
                      <a:pt x="356" y="130"/>
                    </a:lnTo>
                    <a:lnTo>
                      <a:pt x="323" y="153"/>
                    </a:lnTo>
                    <a:lnTo>
                      <a:pt x="292" y="178"/>
                    </a:lnTo>
                    <a:lnTo>
                      <a:pt x="260" y="204"/>
                    </a:lnTo>
                    <a:lnTo>
                      <a:pt x="232" y="232"/>
                    </a:lnTo>
                    <a:lnTo>
                      <a:pt x="232" y="232"/>
                    </a:lnTo>
                    <a:lnTo>
                      <a:pt x="203" y="260"/>
                    </a:lnTo>
                    <a:lnTo>
                      <a:pt x="178" y="292"/>
                    </a:lnTo>
                    <a:lnTo>
                      <a:pt x="153" y="323"/>
                    </a:lnTo>
                    <a:lnTo>
                      <a:pt x="130" y="356"/>
                    </a:lnTo>
                    <a:lnTo>
                      <a:pt x="109" y="389"/>
                    </a:lnTo>
                    <a:lnTo>
                      <a:pt x="91" y="424"/>
                    </a:lnTo>
                    <a:lnTo>
                      <a:pt x="73" y="458"/>
                    </a:lnTo>
                    <a:lnTo>
                      <a:pt x="58" y="493"/>
                    </a:lnTo>
                    <a:lnTo>
                      <a:pt x="45" y="529"/>
                    </a:lnTo>
                    <a:lnTo>
                      <a:pt x="33" y="565"/>
                    </a:lnTo>
                    <a:lnTo>
                      <a:pt x="23" y="603"/>
                    </a:lnTo>
                    <a:lnTo>
                      <a:pt x="15" y="639"/>
                    </a:lnTo>
                    <a:lnTo>
                      <a:pt x="8" y="677"/>
                    </a:lnTo>
                    <a:lnTo>
                      <a:pt x="3" y="715"/>
                    </a:lnTo>
                    <a:lnTo>
                      <a:pt x="0" y="753"/>
                    </a:lnTo>
                    <a:lnTo>
                      <a:pt x="0" y="791"/>
                    </a:lnTo>
                    <a:lnTo>
                      <a:pt x="0" y="829"/>
                    </a:lnTo>
                    <a:lnTo>
                      <a:pt x="3" y="867"/>
                    </a:lnTo>
                    <a:lnTo>
                      <a:pt x="8" y="905"/>
                    </a:lnTo>
                    <a:lnTo>
                      <a:pt x="15" y="943"/>
                    </a:lnTo>
                    <a:lnTo>
                      <a:pt x="23" y="979"/>
                    </a:lnTo>
                    <a:lnTo>
                      <a:pt x="33" y="1017"/>
                    </a:lnTo>
                    <a:lnTo>
                      <a:pt x="45" y="1053"/>
                    </a:lnTo>
                    <a:lnTo>
                      <a:pt x="58" y="1089"/>
                    </a:lnTo>
                    <a:lnTo>
                      <a:pt x="73" y="1124"/>
                    </a:lnTo>
                    <a:lnTo>
                      <a:pt x="91" y="1159"/>
                    </a:lnTo>
                    <a:lnTo>
                      <a:pt x="109" y="1193"/>
                    </a:lnTo>
                    <a:lnTo>
                      <a:pt x="130" y="1226"/>
                    </a:lnTo>
                    <a:lnTo>
                      <a:pt x="153" y="1259"/>
                    </a:lnTo>
                    <a:lnTo>
                      <a:pt x="178" y="1290"/>
                    </a:lnTo>
                    <a:lnTo>
                      <a:pt x="204" y="1322"/>
                    </a:lnTo>
                    <a:lnTo>
                      <a:pt x="232" y="1351"/>
                    </a:lnTo>
                    <a:lnTo>
                      <a:pt x="232" y="1351"/>
                    </a:lnTo>
                    <a:lnTo>
                      <a:pt x="259" y="1376"/>
                    </a:lnTo>
                    <a:lnTo>
                      <a:pt x="287" y="1401"/>
                    </a:lnTo>
                    <a:lnTo>
                      <a:pt x="315" y="1424"/>
                    </a:lnTo>
                    <a:lnTo>
                      <a:pt x="344" y="1445"/>
                    </a:lnTo>
                    <a:lnTo>
                      <a:pt x="376" y="1465"/>
                    </a:lnTo>
                    <a:lnTo>
                      <a:pt x="407" y="1483"/>
                    </a:lnTo>
                    <a:lnTo>
                      <a:pt x="438" y="1500"/>
                    </a:lnTo>
                    <a:lnTo>
                      <a:pt x="470" y="1515"/>
                    </a:lnTo>
                    <a:lnTo>
                      <a:pt x="503" y="1528"/>
                    </a:lnTo>
                    <a:lnTo>
                      <a:pt x="536" y="1541"/>
                    </a:lnTo>
                    <a:lnTo>
                      <a:pt x="570" y="1551"/>
                    </a:lnTo>
                    <a:lnTo>
                      <a:pt x="603" y="1561"/>
                    </a:lnTo>
                    <a:lnTo>
                      <a:pt x="638" y="1567"/>
                    </a:lnTo>
                    <a:lnTo>
                      <a:pt x="672" y="1574"/>
                    </a:lnTo>
                    <a:lnTo>
                      <a:pt x="707" y="1577"/>
                    </a:lnTo>
                    <a:lnTo>
                      <a:pt x="742" y="1580"/>
                    </a:lnTo>
                    <a:lnTo>
                      <a:pt x="776" y="1582"/>
                    </a:lnTo>
                    <a:lnTo>
                      <a:pt x="812" y="1582"/>
                    </a:lnTo>
                    <a:lnTo>
                      <a:pt x="847" y="1580"/>
                    </a:lnTo>
                    <a:lnTo>
                      <a:pt x="882" y="1577"/>
                    </a:lnTo>
                    <a:lnTo>
                      <a:pt x="916" y="1572"/>
                    </a:lnTo>
                    <a:lnTo>
                      <a:pt x="951" y="1566"/>
                    </a:lnTo>
                    <a:lnTo>
                      <a:pt x="986" y="1557"/>
                    </a:lnTo>
                    <a:lnTo>
                      <a:pt x="1019" y="1549"/>
                    </a:lnTo>
                    <a:lnTo>
                      <a:pt x="1051" y="1538"/>
                    </a:lnTo>
                    <a:lnTo>
                      <a:pt x="1084" y="1526"/>
                    </a:lnTo>
                    <a:lnTo>
                      <a:pt x="1117" y="1511"/>
                    </a:lnTo>
                    <a:lnTo>
                      <a:pt x="1150" y="1496"/>
                    </a:lnTo>
                    <a:lnTo>
                      <a:pt x="1182" y="1480"/>
                    </a:lnTo>
                    <a:lnTo>
                      <a:pt x="1213" y="1460"/>
                    </a:lnTo>
                    <a:lnTo>
                      <a:pt x="1243" y="1440"/>
                    </a:lnTo>
                    <a:lnTo>
                      <a:pt x="1272" y="1419"/>
                    </a:lnTo>
                    <a:lnTo>
                      <a:pt x="1272" y="1419"/>
                    </a:lnTo>
                    <a:close/>
                    <a:moveTo>
                      <a:pt x="364" y="1220"/>
                    </a:moveTo>
                    <a:lnTo>
                      <a:pt x="364" y="1220"/>
                    </a:lnTo>
                    <a:lnTo>
                      <a:pt x="343" y="1196"/>
                    </a:lnTo>
                    <a:lnTo>
                      <a:pt x="323" y="1173"/>
                    </a:lnTo>
                    <a:lnTo>
                      <a:pt x="303" y="1149"/>
                    </a:lnTo>
                    <a:lnTo>
                      <a:pt x="287" y="1124"/>
                    </a:lnTo>
                    <a:lnTo>
                      <a:pt x="270" y="1099"/>
                    </a:lnTo>
                    <a:lnTo>
                      <a:pt x="255" y="1073"/>
                    </a:lnTo>
                    <a:lnTo>
                      <a:pt x="242" y="1047"/>
                    </a:lnTo>
                    <a:lnTo>
                      <a:pt x="231" y="1019"/>
                    </a:lnTo>
                    <a:lnTo>
                      <a:pt x="221" y="990"/>
                    </a:lnTo>
                    <a:lnTo>
                      <a:pt x="211" y="964"/>
                    </a:lnTo>
                    <a:lnTo>
                      <a:pt x="204" y="934"/>
                    </a:lnTo>
                    <a:lnTo>
                      <a:pt x="198" y="906"/>
                    </a:lnTo>
                    <a:lnTo>
                      <a:pt x="193" y="878"/>
                    </a:lnTo>
                    <a:lnTo>
                      <a:pt x="190" y="849"/>
                    </a:lnTo>
                    <a:lnTo>
                      <a:pt x="188" y="821"/>
                    </a:lnTo>
                    <a:lnTo>
                      <a:pt x="186" y="791"/>
                    </a:lnTo>
                    <a:lnTo>
                      <a:pt x="188" y="763"/>
                    </a:lnTo>
                    <a:lnTo>
                      <a:pt x="190" y="733"/>
                    </a:lnTo>
                    <a:lnTo>
                      <a:pt x="193" y="704"/>
                    </a:lnTo>
                    <a:lnTo>
                      <a:pt x="198" y="676"/>
                    </a:lnTo>
                    <a:lnTo>
                      <a:pt x="204" y="648"/>
                    </a:lnTo>
                    <a:lnTo>
                      <a:pt x="211" y="620"/>
                    </a:lnTo>
                    <a:lnTo>
                      <a:pt x="221" y="592"/>
                    </a:lnTo>
                    <a:lnTo>
                      <a:pt x="231" y="564"/>
                    </a:lnTo>
                    <a:lnTo>
                      <a:pt x="242" y="537"/>
                    </a:lnTo>
                    <a:lnTo>
                      <a:pt x="255" y="511"/>
                    </a:lnTo>
                    <a:lnTo>
                      <a:pt x="270" y="485"/>
                    </a:lnTo>
                    <a:lnTo>
                      <a:pt x="287" y="458"/>
                    </a:lnTo>
                    <a:lnTo>
                      <a:pt x="303" y="433"/>
                    </a:lnTo>
                    <a:lnTo>
                      <a:pt x="323" y="410"/>
                    </a:lnTo>
                    <a:lnTo>
                      <a:pt x="343" y="386"/>
                    </a:lnTo>
                    <a:lnTo>
                      <a:pt x="364" y="364"/>
                    </a:lnTo>
                    <a:lnTo>
                      <a:pt x="364" y="364"/>
                    </a:lnTo>
                    <a:lnTo>
                      <a:pt x="386" y="343"/>
                    </a:lnTo>
                    <a:lnTo>
                      <a:pt x="410" y="323"/>
                    </a:lnTo>
                    <a:lnTo>
                      <a:pt x="433" y="303"/>
                    </a:lnTo>
                    <a:lnTo>
                      <a:pt x="458" y="287"/>
                    </a:lnTo>
                    <a:lnTo>
                      <a:pt x="485" y="270"/>
                    </a:lnTo>
                    <a:lnTo>
                      <a:pt x="511" y="255"/>
                    </a:lnTo>
                    <a:lnTo>
                      <a:pt x="537" y="242"/>
                    </a:lnTo>
                    <a:lnTo>
                      <a:pt x="564" y="231"/>
                    </a:lnTo>
                    <a:lnTo>
                      <a:pt x="592" y="221"/>
                    </a:lnTo>
                    <a:lnTo>
                      <a:pt x="620" y="211"/>
                    </a:lnTo>
                    <a:lnTo>
                      <a:pt x="648" y="204"/>
                    </a:lnTo>
                    <a:lnTo>
                      <a:pt x="676" y="198"/>
                    </a:lnTo>
                    <a:lnTo>
                      <a:pt x="704" y="193"/>
                    </a:lnTo>
                    <a:lnTo>
                      <a:pt x="733" y="190"/>
                    </a:lnTo>
                    <a:lnTo>
                      <a:pt x="763" y="188"/>
                    </a:lnTo>
                    <a:lnTo>
                      <a:pt x="791" y="186"/>
                    </a:lnTo>
                    <a:lnTo>
                      <a:pt x="821" y="188"/>
                    </a:lnTo>
                    <a:lnTo>
                      <a:pt x="849" y="190"/>
                    </a:lnTo>
                    <a:lnTo>
                      <a:pt x="878" y="193"/>
                    </a:lnTo>
                    <a:lnTo>
                      <a:pt x="906" y="198"/>
                    </a:lnTo>
                    <a:lnTo>
                      <a:pt x="934" y="204"/>
                    </a:lnTo>
                    <a:lnTo>
                      <a:pt x="964" y="211"/>
                    </a:lnTo>
                    <a:lnTo>
                      <a:pt x="990" y="221"/>
                    </a:lnTo>
                    <a:lnTo>
                      <a:pt x="1019" y="231"/>
                    </a:lnTo>
                    <a:lnTo>
                      <a:pt x="1047" y="242"/>
                    </a:lnTo>
                    <a:lnTo>
                      <a:pt x="1073" y="255"/>
                    </a:lnTo>
                    <a:lnTo>
                      <a:pt x="1099" y="270"/>
                    </a:lnTo>
                    <a:lnTo>
                      <a:pt x="1124" y="287"/>
                    </a:lnTo>
                    <a:lnTo>
                      <a:pt x="1149" y="303"/>
                    </a:lnTo>
                    <a:lnTo>
                      <a:pt x="1173" y="323"/>
                    </a:lnTo>
                    <a:lnTo>
                      <a:pt x="1196" y="343"/>
                    </a:lnTo>
                    <a:lnTo>
                      <a:pt x="1220" y="364"/>
                    </a:lnTo>
                    <a:lnTo>
                      <a:pt x="1220" y="364"/>
                    </a:lnTo>
                    <a:lnTo>
                      <a:pt x="1241" y="386"/>
                    </a:lnTo>
                    <a:lnTo>
                      <a:pt x="1261" y="410"/>
                    </a:lnTo>
                    <a:lnTo>
                      <a:pt x="1279" y="433"/>
                    </a:lnTo>
                    <a:lnTo>
                      <a:pt x="1297" y="458"/>
                    </a:lnTo>
                    <a:lnTo>
                      <a:pt x="1312" y="485"/>
                    </a:lnTo>
                    <a:lnTo>
                      <a:pt x="1327" y="511"/>
                    </a:lnTo>
                    <a:lnTo>
                      <a:pt x="1340" y="537"/>
                    </a:lnTo>
                    <a:lnTo>
                      <a:pt x="1351" y="564"/>
                    </a:lnTo>
                    <a:lnTo>
                      <a:pt x="1361" y="592"/>
                    </a:lnTo>
                    <a:lnTo>
                      <a:pt x="1371" y="620"/>
                    </a:lnTo>
                    <a:lnTo>
                      <a:pt x="1378" y="648"/>
                    </a:lnTo>
                    <a:lnTo>
                      <a:pt x="1384" y="676"/>
                    </a:lnTo>
                    <a:lnTo>
                      <a:pt x="1389" y="704"/>
                    </a:lnTo>
                    <a:lnTo>
                      <a:pt x="1393" y="733"/>
                    </a:lnTo>
                    <a:lnTo>
                      <a:pt x="1396" y="763"/>
                    </a:lnTo>
                    <a:lnTo>
                      <a:pt x="1396" y="791"/>
                    </a:lnTo>
                    <a:lnTo>
                      <a:pt x="1396" y="821"/>
                    </a:lnTo>
                    <a:lnTo>
                      <a:pt x="1393" y="849"/>
                    </a:lnTo>
                    <a:lnTo>
                      <a:pt x="1389" y="878"/>
                    </a:lnTo>
                    <a:lnTo>
                      <a:pt x="1384" y="906"/>
                    </a:lnTo>
                    <a:lnTo>
                      <a:pt x="1378" y="934"/>
                    </a:lnTo>
                    <a:lnTo>
                      <a:pt x="1371" y="964"/>
                    </a:lnTo>
                    <a:lnTo>
                      <a:pt x="1361" y="990"/>
                    </a:lnTo>
                    <a:lnTo>
                      <a:pt x="1351" y="1019"/>
                    </a:lnTo>
                    <a:lnTo>
                      <a:pt x="1340" y="1047"/>
                    </a:lnTo>
                    <a:lnTo>
                      <a:pt x="1327" y="1073"/>
                    </a:lnTo>
                    <a:lnTo>
                      <a:pt x="1312" y="1099"/>
                    </a:lnTo>
                    <a:lnTo>
                      <a:pt x="1297" y="1124"/>
                    </a:lnTo>
                    <a:lnTo>
                      <a:pt x="1279" y="1149"/>
                    </a:lnTo>
                    <a:lnTo>
                      <a:pt x="1261" y="1173"/>
                    </a:lnTo>
                    <a:lnTo>
                      <a:pt x="1241" y="1196"/>
                    </a:lnTo>
                    <a:lnTo>
                      <a:pt x="1220" y="1220"/>
                    </a:lnTo>
                    <a:lnTo>
                      <a:pt x="1220" y="1220"/>
                    </a:lnTo>
                    <a:lnTo>
                      <a:pt x="1196" y="1241"/>
                    </a:lnTo>
                    <a:lnTo>
                      <a:pt x="1173" y="1261"/>
                    </a:lnTo>
                    <a:lnTo>
                      <a:pt x="1149" y="1279"/>
                    </a:lnTo>
                    <a:lnTo>
                      <a:pt x="1124" y="1297"/>
                    </a:lnTo>
                    <a:lnTo>
                      <a:pt x="1099" y="1312"/>
                    </a:lnTo>
                    <a:lnTo>
                      <a:pt x="1073" y="1327"/>
                    </a:lnTo>
                    <a:lnTo>
                      <a:pt x="1047" y="1340"/>
                    </a:lnTo>
                    <a:lnTo>
                      <a:pt x="1019" y="1351"/>
                    </a:lnTo>
                    <a:lnTo>
                      <a:pt x="990" y="1361"/>
                    </a:lnTo>
                    <a:lnTo>
                      <a:pt x="964" y="1371"/>
                    </a:lnTo>
                    <a:lnTo>
                      <a:pt x="934" y="1378"/>
                    </a:lnTo>
                    <a:lnTo>
                      <a:pt x="906" y="1384"/>
                    </a:lnTo>
                    <a:lnTo>
                      <a:pt x="878" y="1389"/>
                    </a:lnTo>
                    <a:lnTo>
                      <a:pt x="849" y="1393"/>
                    </a:lnTo>
                    <a:lnTo>
                      <a:pt x="821" y="1396"/>
                    </a:lnTo>
                    <a:lnTo>
                      <a:pt x="791" y="1396"/>
                    </a:lnTo>
                    <a:lnTo>
                      <a:pt x="763" y="1396"/>
                    </a:lnTo>
                    <a:lnTo>
                      <a:pt x="733" y="1393"/>
                    </a:lnTo>
                    <a:lnTo>
                      <a:pt x="704" y="1389"/>
                    </a:lnTo>
                    <a:lnTo>
                      <a:pt x="676" y="1384"/>
                    </a:lnTo>
                    <a:lnTo>
                      <a:pt x="648" y="1378"/>
                    </a:lnTo>
                    <a:lnTo>
                      <a:pt x="620" y="1371"/>
                    </a:lnTo>
                    <a:lnTo>
                      <a:pt x="592" y="1361"/>
                    </a:lnTo>
                    <a:lnTo>
                      <a:pt x="564" y="1351"/>
                    </a:lnTo>
                    <a:lnTo>
                      <a:pt x="537" y="1340"/>
                    </a:lnTo>
                    <a:lnTo>
                      <a:pt x="511" y="1327"/>
                    </a:lnTo>
                    <a:lnTo>
                      <a:pt x="485" y="1312"/>
                    </a:lnTo>
                    <a:lnTo>
                      <a:pt x="458" y="1297"/>
                    </a:lnTo>
                    <a:lnTo>
                      <a:pt x="433" y="1279"/>
                    </a:lnTo>
                    <a:lnTo>
                      <a:pt x="410" y="1261"/>
                    </a:lnTo>
                    <a:lnTo>
                      <a:pt x="386" y="1241"/>
                    </a:lnTo>
                    <a:lnTo>
                      <a:pt x="364" y="1220"/>
                    </a:lnTo>
                    <a:lnTo>
                      <a:pt x="364" y="12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2"/>
              <p:cNvSpPr>
                <a:spLocks/>
              </p:cNvSpPr>
              <p:nvPr/>
            </p:nvSpPr>
            <p:spPr bwMode="auto">
              <a:xfrm>
                <a:off x="3669" y="2409"/>
                <a:ext cx="318" cy="318"/>
              </a:xfrm>
              <a:custGeom>
                <a:avLst/>
                <a:gdLst>
                  <a:gd name="T0" fmla="*/ 9 w 318"/>
                  <a:gd name="T1" fmla="*/ 206 h 318"/>
                  <a:gd name="T2" fmla="*/ 206 w 318"/>
                  <a:gd name="T3" fmla="*/ 9 h 318"/>
                  <a:gd name="T4" fmla="*/ 206 w 318"/>
                  <a:gd name="T5" fmla="*/ 9 h 318"/>
                  <a:gd name="T6" fmla="*/ 211 w 318"/>
                  <a:gd name="T7" fmla="*/ 5 h 318"/>
                  <a:gd name="T8" fmla="*/ 216 w 318"/>
                  <a:gd name="T9" fmla="*/ 4 h 318"/>
                  <a:gd name="T10" fmla="*/ 225 w 318"/>
                  <a:gd name="T11" fmla="*/ 0 h 318"/>
                  <a:gd name="T12" fmla="*/ 234 w 318"/>
                  <a:gd name="T13" fmla="*/ 4 h 318"/>
                  <a:gd name="T14" fmla="*/ 239 w 318"/>
                  <a:gd name="T15" fmla="*/ 5 h 318"/>
                  <a:gd name="T16" fmla="*/ 243 w 318"/>
                  <a:gd name="T17" fmla="*/ 9 h 318"/>
                  <a:gd name="T18" fmla="*/ 318 w 318"/>
                  <a:gd name="T19" fmla="*/ 84 h 318"/>
                  <a:gd name="T20" fmla="*/ 84 w 318"/>
                  <a:gd name="T21" fmla="*/ 318 h 318"/>
                  <a:gd name="T22" fmla="*/ 9 w 318"/>
                  <a:gd name="T23" fmla="*/ 243 h 318"/>
                  <a:gd name="T24" fmla="*/ 9 w 318"/>
                  <a:gd name="T25" fmla="*/ 243 h 318"/>
                  <a:gd name="T26" fmla="*/ 5 w 318"/>
                  <a:gd name="T27" fmla="*/ 239 h 318"/>
                  <a:gd name="T28" fmla="*/ 4 w 318"/>
                  <a:gd name="T29" fmla="*/ 234 h 318"/>
                  <a:gd name="T30" fmla="*/ 0 w 318"/>
                  <a:gd name="T31" fmla="*/ 225 h 318"/>
                  <a:gd name="T32" fmla="*/ 4 w 318"/>
                  <a:gd name="T33" fmla="*/ 216 h 318"/>
                  <a:gd name="T34" fmla="*/ 5 w 318"/>
                  <a:gd name="T35" fmla="*/ 211 h 318"/>
                  <a:gd name="T36" fmla="*/ 9 w 318"/>
                  <a:gd name="T37" fmla="*/ 206 h 318"/>
                  <a:gd name="T38" fmla="*/ 9 w 318"/>
                  <a:gd name="T39" fmla="*/ 2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318">
                    <a:moveTo>
                      <a:pt x="9" y="206"/>
                    </a:moveTo>
                    <a:lnTo>
                      <a:pt x="206" y="9"/>
                    </a:lnTo>
                    <a:lnTo>
                      <a:pt x="206" y="9"/>
                    </a:lnTo>
                    <a:lnTo>
                      <a:pt x="211" y="5"/>
                    </a:lnTo>
                    <a:lnTo>
                      <a:pt x="216" y="4"/>
                    </a:lnTo>
                    <a:lnTo>
                      <a:pt x="225" y="0"/>
                    </a:lnTo>
                    <a:lnTo>
                      <a:pt x="234" y="4"/>
                    </a:lnTo>
                    <a:lnTo>
                      <a:pt x="239" y="5"/>
                    </a:lnTo>
                    <a:lnTo>
                      <a:pt x="243" y="9"/>
                    </a:lnTo>
                    <a:lnTo>
                      <a:pt x="318" y="84"/>
                    </a:lnTo>
                    <a:lnTo>
                      <a:pt x="84" y="318"/>
                    </a:lnTo>
                    <a:lnTo>
                      <a:pt x="9" y="243"/>
                    </a:lnTo>
                    <a:lnTo>
                      <a:pt x="9" y="243"/>
                    </a:lnTo>
                    <a:lnTo>
                      <a:pt x="5" y="239"/>
                    </a:lnTo>
                    <a:lnTo>
                      <a:pt x="4" y="234"/>
                    </a:lnTo>
                    <a:lnTo>
                      <a:pt x="0" y="225"/>
                    </a:lnTo>
                    <a:lnTo>
                      <a:pt x="4" y="216"/>
                    </a:lnTo>
                    <a:lnTo>
                      <a:pt x="5" y="211"/>
                    </a:lnTo>
                    <a:lnTo>
                      <a:pt x="9" y="206"/>
                    </a:lnTo>
                    <a:lnTo>
                      <a:pt x="9" y="2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3"/>
              <p:cNvSpPr>
                <a:spLocks/>
              </p:cNvSpPr>
              <p:nvPr/>
            </p:nvSpPr>
            <p:spPr bwMode="auto">
              <a:xfrm>
                <a:off x="3722" y="2462"/>
                <a:ext cx="709" cy="709"/>
              </a:xfrm>
              <a:custGeom>
                <a:avLst/>
                <a:gdLst>
                  <a:gd name="T0" fmla="*/ 5 w 709"/>
                  <a:gd name="T1" fmla="*/ 317 h 709"/>
                  <a:gd name="T2" fmla="*/ 5 w 709"/>
                  <a:gd name="T3" fmla="*/ 317 h 709"/>
                  <a:gd name="T4" fmla="*/ 0 w 709"/>
                  <a:gd name="T5" fmla="*/ 310 h 709"/>
                  <a:gd name="T6" fmla="*/ 0 w 709"/>
                  <a:gd name="T7" fmla="*/ 303 h 709"/>
                  <a:gd name="T8" fmla="*/ 0 w 709"/>
                  <a:gd name="T9" fmla="*/ 297 h 709"/>
                  <a:gd name="T10" fmla="*/ 5 w 709"/>
                  <a:gd name="T11" fmla="*/ 292 h 709"/>
                  <a:gd name="T12" fmla="*/ 292 w 709"/>
                  <a:gd name="T13" fmla="*/ 5 h 709"/>
                  <a:gd name="T14" fmla="*/ 292 w 709"/>
                  <a:gd name="T15" fmla="*/ 5 h 709"/>
                  <a:gd name="T16" fmla="*/ 297 w 709"/>
                  <a:gd name="T17" fmla="*/ 0 h 709"/>
                  <a:gd name="T18" fmla="*/ 303 w 709"/>
                  <a:gd name="T19" fmla="*/ 0 h 709"/>
                  <a:gd name="T20" fmla="*/ 310 w 709"/>
                  <a:gd name="T21" fmla="*/ 0 h 709"/>
                  <a:gd name="T22" fmla="*/ 317 w 709"/>
                  <a:gd name="T23" fmla="*/ 5 h 709"/>
                  <a:gd name="T24" fmla="*/ 709 w 709"/>
                  <a:gd name="T25" fmla="*/ 397 h 709"/>
                  <a:gd name="T26" fmla="*/ 397 w 709"/>
                  <a:gd name="T27" fmla="*/ 709 h 709"/>
                  <a:gd name="T28" fmla="*/ 5 w 709"/>
                  <a:gd name="T29" fmla="*/ 31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5" y="317"/>
                    </a:moveTo>
                    <a:lnTo>
                      <a:pt x="5" y="317"/>
                    </a:lnTo>
                    <a:lnTo>
                      <a:pt x="0" y="310"/>
                    </a:lnTo>
                    <a:lnTo>
                      <a:pt x="0" y="303"/>
                    </a:lnTo>
                    <a:lnTo>
                      <a:pt x="0" y="297"/>
                    </a:lnTo>
                    <a:lnTo>
                      <a:pt x="5" y="292"/>
                    </a:lnTo>
                    <a:lnTo>
                      <a:pt x="292" y="5"/>
                    </a:lnTo>
                    <a:lnTo>
                      <a:pt x="292" y="5"/>
                    </a:lnTo>
                    <a:lnTo>
                      <a:pt x="297" y="0"/>
                    </a:lnTo>
                    <a:lnTo>
                      <a:pt x="303" y="0"/>
                    </a:lnTo>
                    <a:lnTo>
                      <a:pt x="310" y="0"/>
                    </a:lnTo>
                    <a:lnTo>
                      <a:pt x="317" y="5"/>
                    </a:lnTo>
                    <a:lnTo>
                      <a:pt x="709" y="397"/>
                    </a:lnTo>
                    <a:lnTo>
                      <a:pt x="397" y="709"/>
                    </a:lnTo>
                    <a:lnTo>
                      <a:pt x="5" y="31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4"/>
              <p:cNvSpPr>
                <a:spLocks/>
              </p:cNvSpPr>
              <p:nvPr/>
            </p:nvSpPr>
            <p:spPr bwMode="auto">
              <a:xfrm>
                <a:off x="4119" y="2859"/>
                <a:ext cx="381" cy="381"/>
              </a:xfrm>
              <a:custGeom>
                <a:avLst/>
                <a:gdLst>
                  <a:gd name="T0" fmla="*/ 312 w 381"/>
                  <a:gd name="T1" fmla="*/ 0 h 381"/>
                  <a:gd name="T2" fmla="*/ 376 w 381"/>
                  <a:gd name="T3" fmla="*/ 65 h 381"/>
                  <a:gd name="T4" fmla="*/ 376 w 381"/>
                  <a:gd name="T5" fmla="*/ 65 h 381"/>
                  <a:gd name="T6" fmla="*/ 379 w 381"/>
                  <a:gd name="T7" fmla="*/ 70 h 381"/>
                  <a:gd name="T8" fmla="*/ 381 w 381"/>
                  <a:gd name="T9" fmla="*/ 76 h 381"/>
                  <a:gd name="T10" fmla="*/ 379 w 381"/>
                  <a:gd name="T11" fmla="*/ 83 h 381"/>
                  <a:gd name="T12" fmla="*/ 376 w 381"/>
                  <a:gd name="T13" fmla="*/ 89 h 381"/>
                  <a:gd name="T14" fmla="*/ 89 w 381"/>
                  <a:gd name="T15" fmla="*/ 376 h 381"/>
                  <a:gd name="T16" fmla="*/ 89 w 381"/>
                  <a:gd name="T17" fmla="*/ 376 h 381"/>
                  <a:gd name="T18" fmla="*/ 83 w 381"/>
                  <a:gd name="T19" fmla="*/ 379 h 381"/>
                  <a:gd name="T20" fmla="*/ 76 w 381"/>
                  <a:gd name="T21" fmla="*/ 381 h 381"/>
                  <a:gd name="T22" fmla="*/ 70 w 381"/>
                  <a:gd name="T23" fmla="*/ 379 h 381"/>
                  <a:gd name="T24" fmla="*/ 65 w 381"/>
                  <a:gd name="T25" fmla="*/ 376 h 381"/>
                  <a:gd name="T26" fmla="*/ 0 w 381"/>
                  <a:gd name="T27" fmla="*/ 312 h 381"/>
                  <a:gd name="T28" fmla="*/ 312 w 381"/>
                  <a:gd name="T29"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81">
                    <a:moveTo>
                      <a:pt x="312" y="0"/>
                    </a:moveTo>
                    <a:lnTo>
                      <a:pt x="376" y="65"/>
                    </a:lnTo>
                    <a:lnTo>
                      <a:pt x="376" y="65"/>
                    </a:lnTo>
                    <a:lnTo>
                      <a:pt x="379" y="70"/>
                    </a:lnTo>
                    <a:lnTo>
                      <a:pt x="381" y="76"/>
                    </a:lnTo>
                    <a:lnTo>
                      <a:pt x="379" y="83"/>
                    </a:lnTo>
                    <a:lnTo>
                      <a:pt x="376" y="89"/>
                    </a:lnTo>
                    <a:lnTo>
                      <a:pt x="89" y="376"/>
                    </a:lnTo>
                    <a:lnTo>
                      <a:pt x="89" y="376"/>
                    </a:lnTo>
                    <a:lnTo>
                      <a:pt x="83" y="379"/>
                    </a:lnTo>
                    <a:lnTo>
                      <a:pt x="76" y="381"/>
                    </a:lnTo>
                    <a:lnTo>
                      <a:pt x="70" y="379"/>
                    </a:lnTo>
                    <a:lnTo>
                      <a:pt x="65" y="376"/>
                    </a:lnTo>
                    <a:lnTo>
                      <a:pt x="0" y="312"/>
                    </a:lnTo>
                    <a:lnTo>
                      <a:pt x="312" y="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47" name="Freeform 26"/>
            <p:cNvSpPr>
              <a:spLocks noEditPoints="1"/>
            </p:cNvSpPr>
            <p:nvPr/>
          </p:nvSpPr>
          <p:spPr bwMode="auto">
            <a:xfrm>
              <a:off x="4056057" y="1974728"/>
              <a:ext cx="1836737" cy="1920875"/>
            </a:xfrm>
            <a:custGeom>
              <a:avLst/>
              <a:gdLst>
                <a:gd name="T0" fmla="*/ 615 w 1157"/>
                <a:gd name="T1" fmla="*/ 982 h 1210"/>
                <a:gd name="T2" fmla="*/ 898 w 1157"/>
                <a:gd name="T3" fmla="*/ 1067 h 1210"/>
                <a:gd name="T4" fmla="*/ 552 w 1157"/>
                <a:gd name="T5" fmla="*/ 0 h 1210"/>
                <a:gd name="T6" fmla="*/ 522 w 1157"/>
                <a:gd name="T7" fmla="*/ 2 h 1210"/>
                <a:gd name="T8" fmla="*/ 491 w 1157"/>
                <a:gd name="T9" fmla="*/ 982 h 1210"/>
                <a:gd name="T10" fmla="*/ 209 w 1157"/>
                <a:gd name="T11" fmla="*/ 1067 h 1210"/>
                <a:gd name="T12" fmla="*/ 209 w 1157"/>
                <a:gd name="T13" fmla="*/ 107 h 1210"/>
                <a:gd name="T14" fmla="*/ 186 w 1157"/>
                <a:gd name="T15" fmla="*/ 124 h 1210"/>
                <a:gd name="T16" fmla="*/ 145 w 1157"/>
                <a:gd name="T17" fmla="*/ 158 h 1210"/>
                <a:gd name="T18" fmla="*/ 125 w 1157"/>
                <a:gd name="T19" fmla="*/ 178 h 1210"/>
                <a:gd name="T20" fmla="*/ 86 w 1157"/>
                <a:gd name="T21" fmla="*/ 219 h 1210"/>
                <a:gd name="T22" fmla="*/ 53 w 1157"/>
                <a:gd name="T23" fmla="*/ 266 h 1210"/>
                <a:gd name="T24" fmla="*/ 23 w 1157"/>
                <a:gd name="T25" fmla="*/ 312 h 1210"/>
                <a:gd name="T26" fmla="*/ 0 w 1157"/>
                <a:gd name="T27" fmla="*/ 361 h 1210"/>
                <a:gd name="T28" fmla="*/ 84 w 1157"/>
                <a:gd name="T29" fmla="*/ 982 h 1210"/>
                <a:gd name="T30" fmla="*/ 81 w 1157"/>
                <a:gd name="T31" fmla="*/ 982 h 1210"/>
                <a:gd name="T32" fmla="*/ 84 w 1157"/>
                <a:gd name="T33" fmla="*/ 989 h 1210"/>
                <a:gd name="T34" fmla="*/ 104 w 1157"/>
                <a:gd name="T35" fmla="*/ 1010 h 1210"/>
                <a:gd name="T36" fmla="*/ 125 w 1157"/>
                <a:gd name="T37" fmla="*/ 1034 h 1210"/>
                <a:gd name="T38" fmla="*/ 171 w 1157"/>
                <a:gd name="T39" fmla="*/ 1075 h 1210"/>
                <a:gd name="T40" fmla="*/ 219 w 1157"/>
                <a:gd name="T41" fmla="*/ 1111 h 1210"/>
                <a:gd name="T42" fmla="*/ 272 w 1157"/>
                <a:gd name="T43" fmla="*/ 1141 h 1210"/>
                <a:gd name="T44" fmla="*/ 325 w 1157"/>
                <a:gd name="T45" fmla="*/ 1165 h 1210"/>
                <a:gd name="T46" fmla="*/ 381 w 1157"/>
                <a:gd name="T47" fmla="*/ 1185 h 1210"/>
                <a:gd name="T48" fmla="*/ 437 w 1157"/>
                <a:gd name="T49" fmla="*/ 1198 h 1210"/>
                <a:gd name="T50" fmla="*/ 494 w 1157"/>
                <a:gd name="T51" fmla="*/ 1207 h 1210"/>
                <a:gd name="T52" fmla="*/ 552 w 1157"/>
                <a:gd name="T53" fmla="*/ 1210 h 1210"/>
                <a:gd name="T54" fmla="*/ 582 w 1157"/>
                <a:gd name="T55" fmla="*/ 1210 h 1210"/>
                <a:gd name="T56" fmla="*/ 639 w 1157"/>
                <a:gd name="T57" fmla="*/ 1203 h 1210"/>
                <a:gd name="T58" fmla="*/ 695 w 1157"/>
                <a:gd name="T59" fmla="*/ 1192 h 1210"/>
                <a:gd name="T60" fmla="*/ 751 w 1157"/>
                <a:gd name="T61" fmla="*/ 1175 h 1210"/>
                <a:gd name="T62" fmla="*/ 808 w 1157"/>
                <a:gd name="T63" fmla="*/ 1154 h 1210"/>
                <a:gd name="T64" fmla="*/ 860 w 1157"/>
                <a:gd name="T65" fmla="*/ 1126 h 1210"/>
                <a:gd name="T66" fmla="*/ 910 w 1157"/>
                <a:gd name="T67" fmla="*/ 1093 h 1210"/>
                <a:gd name="T68" fmla="*/ 957 w 1157"/>
                <a:gd name="T69" fmla="*/ 1055 h 1210"/>
                <a:gd name="T70" fmla="*/ 981 w 1157"/>
                <a:gd name="T71" fmla="*/ 1034 h 1210"/>
                <a:gd name="T72" fmla="*/ 1022 w 1157"/>
                <a:gd name="T73" fmla="*/ 987 h 1210"/>
                <a:gd name="T74" fmla="*/ 1058 w 1157"/>
                <a:gd name="T75" fmla="*/ 938 h 1210"/>
                <a:gd name="T76" fmla="*/ 1088 w 1157"/>
                <a:gd name="T77" fmla="*/ 887 h 1210"/>
                <a:gd name="T78" fmla="*/ 1112 w 1157"/>
                <a:gd name="T79" fmla="*/ 833 h 1210"/>
                <a:gd name="T80" fmla="*/ 1132 w 1157"/>
                <a:gd name="T81" fmla="*/ 778 h 1210"/>
                <a:gd name="T82" fmla="*/ 1145 w 1157"/>
                <a:gd name="T83" fmla="*/ 720 h 1210"/>
                <a:gd name="T84" fmla="*/ 1154 w 1157"/>
                <a:gd name="T85" fmla="*/ 663 h 1210"/>
                <a:gd name="T86" fmla="*/ 1157 w 1157"/>
                <a:gd name="T87" fmla="*/ 605 h 1210"/>
                <a:gd name="T88" fmla="*/ 1154 w 1157"/>
                <a:gd name="T89" fmla="*/ 547 h 1210"/>
                <a:gd name="T90" fmla="*/ 1145 w 1157"/>
                <a:gd name="T91" fmla="*/ 490 h 1210"/>
                <a:gd name="T92" fmla="*/ 1132 w 1157"/>
                <a:gd name="T93" fmla="*/ 434 h 1210"/>
                <a:gd name="T94" fmla="*/ 1112 w 1157"/>
                <a:gd name="T95" fmla="*/ 378 h 1210"/>
                <a:gd name="T96" fmla="*/ 1088 w 1157"/>
                <a:gd name="T97" fmla="*/ 325 h 1210"/>
                <a:gd name="T98" fmla="*/ 1058 w 1157"/>
                <a:gd name="T99" fmla="*/ 272 h 1210"/>
                <a:gd name="T100" fmla="*/ 1022 w 1157"/>
                <a:gd name="T101" fmla="*/ 224 h 1210"/>
                <a:gd name="T102" fmla="*/ 981 w 1157"/>
                <a:gd name="T103" fmla="*/ 178 h 1210"/>
                <a:gd name="T104" fmla="*/ 961 w 1157"/>
                <a:gd name="T105" fmla="*/ 158 h 1210"/>
                <a:gd name="T106" fmla="*/ 920 w 1157"/>
                <a:gd name="T107" fmla="*/ 126 h 1210"/>
                <a:gd name="T108" fmla="*/ 898 w 1157"/>
                <a:gd name="T109" fmla="*/ 982 h 1210"/>
                <a:gd name="T110" fmla="*/ 615 w 1157"/>
                <a:gd name="T111" fmla="*/ 4 h 1210"/>
                <a:gd name="T112" fmla="*/ 583 w 1157"/>
                <a:gd name="T113" fmla="*/ 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7" h="1210">
                  <a:moveTo>
                    <a:pt x="615" y="1067"/>
                  </a:moveTo>
                  <a:lnTo>
                    <a:pt x="615" y="982"/>
                  </a:lnTo>
                  <a:lnTo>
                    <a:pt x="898" y="982"/>
                  </a:lnTo>
                  <a:lnTo>
                    <a:pt x="898" y="1067"/>
                  </a:lnTo>
                  <a:lnTo>
                    <a:pt x="615" y="1067"/>
                  </a:lnTo>
                  <a:close/>
                  <a:moveTo>
                    <a:pt x="552" y="0"/>
                  </a:moveTo>
                  <a:lnTo>
                    <a:pt x="552" y="0"/>
                  </a:lnTo>
                  <a:lnTo>
                    <a:pt x="522" y="2"/>
                  </a:lnTo>
                  <a:lnTo>
                    <a:pt x="491" y="4"/>
                  </a:lnTo>
                  <a:lnTo>
                    <a:pt x="491" y="982"/>
                  </a:lnTo>
                  <a:lnTo>
                    <a:pt x="491" y="1067"/>
                  </a:lnTo>
                  <a:lnTo>
                    <a:pt x="209" y="1067"/>
                  </a:lnTo>
                  <a:lnTo>
                    <a:pt x="209" y="982"/>
                  </a:lnTo>
                  <a:lnTo>
                    <a:pt x="209" y="107"/>
                  </a:lnTo>
                  <a:lnTo>
                    <a:pt x="209" y="107"/>
                  </a:lnTo>
                  <a:lnTo>
                    <a:pt x="186" y="124"/>
                  </a:lnTo>
                  <a:lnTo>
                    <a:pt x="165" y="140"/>
                  </a:lnTo>
                  <a:lnTo>
                    <a:pt x="145" y="158"/>
                  </a:lnTo>
                  <a:lnTo>
                    <a:pt x="125" y="178"/>
                  </a:lnTo>
                  <a:lnTo>
                    <a:pt x="125" y="178"/>
                  </a:lnTo>
                  <a:lnTo>
                    <a:pt x="105" y="198"/>
                  </a:lnTo>
                  <a:lnTo>
                    <a:pt x="86" y="219"/>
                  </a:lnTo>
                  <a:lnTo>
                    <a:pt x="69" y="243"/>
                  </a:lnTo>
                  <a:lnTo>
                    <a:pt x="53" y="266"/>
                  </a:lnTo>
                  <a:lnTo>
                    <a:pt x="38" y="289"/>
                  </a:lnTo>
                  <a:lnTo>
                    <a:pt x="23" y="312"/>
                  </a:lnTo>
                  <a:lnTo>
                    <a:pt x="12" y="336"/>
                  </a:lnTo>
                  <a:lnTo>
                    <a:pt x="0" y="361"/>
                  </a:lnTo>
                  <a:lnTo>
                    <a:pt x="84" y="361"/>
                  </a:lnTo>
                  <a:lnTo>
                    <a:pt x="84" y="982"/>
                  </a:lnTo>
                  <a:lnTo>
                    <a:pt x="81" y="982"/>
                  </a:lnTo>
                  <a:lnTo>
                    <a:pt x="81" y="982"/>
                  </a:lnTo>
                  <a:lnTo>
                    <a:pt x="84" y="982"/>
                  </a:lnTo>
                  <a:lnTo>
                    <a:pt x="84" y="989"/>
                  </a:lnTo>
                  <a:lnTo>
                    <a:pt x="84" y="989"/>
                  </a:lnTo>
                  <a:lnTo>
                    <a:pt x="104" y="1010"/>
                  </a:lnTo>
                  <a:lnTo>
                    <a:pt x="125" y="1034"/>
                  </a:lnTo>
                  <a:lnTo>
                    <a:pt x="125" y="1034"/>
                  </a:lnTo>
                  <a:lnTo>
                    <a:pt x="147" y="1055"/>
                  </a:lnTo>
                  <a:lnTo>
                    <a:pt x="171" y="1075"/>
                  </a:lnTo>
                  <a:lnTo>
                    <a:pt x="194" y="1093"/>
                  </a:lnTo>
                  <a:lnTo>
                    <a:pt x="219" y="1111"/>
                  </a:lnTo>
                  <a:lnTo>
                    <a:pt x="246" y="1126"/>
                  </a:lnTo>
                  <a:lnTo>
                    <a:pt x="272" y="1141"/>
                  </a:lnTo>
                  <a:lnTo>
                    <a:pt x="298" y="1154"/>
                  </a:lnTo>
                  <a:lnTo>
                    <a:pt x="325" y="1165"/>
                  </a:lnTo>
                  <a:lnTo>
                    <a:pt x="353" y="1175"/>
                  </a:lnTo>
                  <a:lnTo>
                    <a:pt x="381" y="1185"/>
                  </a:lnTo>
                  <a:lnTo>
                    <a:pt x="409" y="1192"/>
                  </a:lnTo>
                  <a:lnTo>
                    <a:pt x="437" y="1198"/>
                  </a:lnTo>
                  <a:lnTo>
                    <a:pt x="465" y="1203"/>
                  </a:lnTo>
                  <a:lnTo>
                    <a:pt x="494" y="1207"/>
                  </a:lnTo>
                  <a:lnTo>
                    <a:pt x="524" y="1210"/>
                  </a:lnTo>
                  <a:lnTo>
                    <a:pt x="552" y="1210"/>
                  </a:lnTo>
                  <a:lnTo>
                    <a:pt x="552" y="1210"/>
                  </a:lnTo>
                  <a:lnTo>
                    <a:pt x="582" y="1210"/>
                  </a:lnTo>
                  <a:lnTo>
                    <a:pt x="610" y="1207"/>
                  </a:lnTo>
                  <a:lnTo>
                    <a:pt x="639" y="1203"/>
                  </a:lnTo>
                  <a:lnTo>
                    <a:pt x="667" y="1198"/>
                  </a:lnTo>
                  <a:lnTo>
                    <a:pt x="695" y="1192"/>
                  </a:lnTo>
                  <a:lnTo>
                    <a:pt x="725" y="1185"/>
                  </a:lnTo>
                  <a:lnTo>
                    <a:pt x="751" y="1175"/>
                  </a:lnTo>
                  <a:lnTo>
                    <a:pt x="780" y="1165"/>
                  </a:lnTo>
                  <a:lnTo>
                    <a:pt x="808" y="1154"/>
                  </a:lnTo>
                  <a:lnTo>
                    <a:pt x="834" y="1141"/>
                  </a:lnTo>
                  <a:lnTo>
                    <a:pt x="860" y="1126"/>
                  </a:lnTo>
                  <a:lnTo>
                    <a:pt x="885" y="1111"/>
                  </a:lnTo>
                  <a:lnTo>
                    <a:pt x="910" y="1093"/>
                  </a:lnTo>
                  <a:lnTo>
                    <a:pt x="934" y="1075"/>
                  </a:lnTo>
                  <a:lnTo>
                    <a:pt x="957" y="1055"/>
                  </a:lnTo>
                  <a:lnTo>
                    <a:pt x="981" y="1034"/>
                  </a:lnTo>
                  <a:lnTo>
                    <a:pt x="981" y="1034"/>
                  </a:lnTo>
                  <a:lnTo>
                    <a:pt x="1002" y="1010"/>
                  </a:lnTo>
                  <a:lnTo>
                    <a:pt x="1022" y="987"/>
                  </a:lnTo>
                  <a:lnTo>
                    <a:pt x="1040" y="963"/>
                  </a:lnTo>
                  <a:lnTo>
                    <a:pt x="1058" y="938"/>
                  </a:lnTo>
                  <a:lnTo>
                    <a:pt x="1073" y="913"/>
                  </a:lnTo>
                  <a:lnTo>
                    <a:pt x="1088" y="887"/>
                  </a:lnTo>
                  <a:lnTo>
                    <a:pt x="1101" y="861"/>
                  </a:lnTo>
                  <a:lnTo>
                    <a:pt x="1112" y="833"/>
                  </a:lnTo>
                  <a:lnTo>
                    <a:pt x="1122" y="804"/>
                  </a:lnTo>
                  <a:lnTo>
                    <a:pt x="1132" y="778"/>
                  </a:lnTo>
                  <a:lnTo>
                    <a:pt x="1139" y="748"/>
                  </a:lnTo>
                  <a:lnTo>
                    <a:pt x="1145" y="720"/>
                  </a:lnTo>
                  <a:lnTo>
                    <a:pt x="1150" y="692"/>
                  </a:lnTo>
                  <a:lnTo>
                    <a:pt x="1154" y="663"/>
                  </a:lnTo>
                  <a:lnTo>
                    <a:pt x="1157" y="635"/>
                  </a:lnTo>
                  <a:lnTo>
                    <a:pt x="1157" y="605"/>
                  </a:lnTo>
                  <a:lnTo>
                    <a:pt x="1157" y="577"/>
                  </a:lnTo>
                  <a:lnTo>
                    <a:pt x="1154" y="547"/>
                  </a:lnTo>
                  <a:lnTo>
                    <a:pt x="1150" y="518"/>
                  </a:lnTo>
                  <a:lnTo>
                    <a:pt x="1145" y="490"/>
                  </a:lnTo>
                  <a:lnTo>
                    <a:pt x="1139" y="462"/>
                  </a:lnTo>
                  <a:lnTo>
                    <a:pt x="1132" y="434"/>
                  </a:lnTo>
                  <a:lnTo>
                    <a:pt x="1122" y="406"/>
                  </a:lnTo>
                  <a:lnTo>
                    <a:pt x="1112" y="378"/>
                  </a:lnTo>
                  <a:lnTo>
                    <a:pt x="1101" y="351"/>
                  </a:lnTo>
                  <a:lnTo>
                    <a:pt x="1088" y="325"/>
                  </a:lnTo>
                  <a:lnTo>
                    <a:pt x="1073" y="299"/>
                  </a:lnTo>
                  <a:lnTo>
                    <a:pt x="1058" y="272"/>
                  </a:lnTo>
                  <a:lnTo>
                    <a:pt x="1040" y="247"/>
                  </a:lnTo>
                  <a:lnTo>
                    <a:pt x="1022" y="224"/>
                  </a:lnTo>
                  <a:lnTo>
                    <a:pt x="1002" y="200"/>
                  </a:lnTo>
                  <a:lnTo>
                    <a:pt x="981" y="178"/>
                  </a:lnTo>
                  <a:lnTo>
                    <a:pt x="981" y="178"/>
                  </a:lnTo>
                  <a:lnTo>
                    <a:pt x="961" y="158"/>
                  </a:lnTo>
                  <a:lnTo>
                    <a:pt x="939" y="142"/>
                  </a:lnTo>
                  <a:lnTo>
                    <a:pt x="920" y="126"/>
                  </a:lnTo>
                  <a:lnTo>
                    <a:pt x="898" y="109"/>
                  </a:lnTo>
                  <a:lnTo>
                    <a:pt x="898" y="982"/>
                  </a:lnTo>
                  <a:lnTo>
                    <a:pt x="615" y="982"/>
                  </a:lnTo>
                  <a:lnTo>
                    <a:pt x="615" y="4"/>
                  </a:lnTo>
                  <a:lnTo>
                    <a:pt x="615" y="4"/>
                  </a:lnTo>
                  <a:lnTo>
                    <a:pt x="583" y="2"/>
                  </a:lnTo>
                  <a:lnTo>
                    <a:pt x="55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1" y="174493"/>
            <a:ext cx="1653041" cy="831347"/>
          </a:xfrm>
          <a:prstGeom prst="rect">
            <a:avLst/>
          </a:prstGeom>
        </p:spPr>
      </p:pic>
    </p:spTree>
    <p:extLst>
      <p:ext uri="{BB962C8B-B14F-4D97-AF65-F5344CB8AC3E}">
        <p14:creationId xmlns:p14="http://schemas.microsoft.com/office/powerpoint/2010/main" val="35667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nl-BE" dirty="0"/>
              <a:t>Onderzoeksmethodologie: Vlaanderen </a:t>
            </a:r>
          </a:p>
        </p:txBody>
      </p:sp>
      <p:sp>
        <p:nvSpPr>
          <p:cNvPr id="29" name="Text Placeholder 11"/>
          <p:cNvSpPr txBox="1">
            <a:spLocks/>
          </p:cNvSpPr>
          <p:nvPr/>
        </p:nvSpPr>
        <p:spPr>
          <a:xfrm>
            <a:off x="6072898" y="922866"/>
            <a:ext cx="1347596" cy="3200309"/>
          </a:xfrm>
          <a:prstGeom prst="rect">
            <a:avLst/>
          </a:prstGeom>
          <a:noFill/>
          <a:ln>
            <a:solidFill>
              <a:srgbClr val="6D7F5F"/>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pic>
        <p:nvPicPr>
          <p:cNvPr id="30" name="Picture 18"/>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463" y="1226054"/>
            <a:ext cx="1348413" cy="12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 Placeholder 11"/>
          <p:cNvSpPr txBox="1">
            <a:spLocks/>
          </p:cNvSpPr>
          <p:nvPr/>
        </p:nvSpPr>
        <p:spPr>
          <a:xfrm>
            <a:off x="247463" y="922866"/>
            <a:ext cx="1347596" cy="3200309"/>
          </a:xfrm>
          <a:prstGeom prst="rect">
            <a:avLst/>
          </a:prstGeom>
          <a:noFill/>
          <a:ln>
            <a:solidFill>
              <a:srgbClr val="859F72"/>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pic>
        <p:nvPicPr>
          <p:cNvPr id="32" name="Picture 17" descr="http://blog.outlawsalesgroup.com/wp-content/uploads/2013/03/friends.jpg"/>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10281" r="27388"/>
          <a:stretch/>
        </p:blipFill>
        <p:spPr bwMode="auto">
          <a:xfrm>
            <a:off x="1683920" y="1404889"/>
            <a:ext cx="1347596" cy="10344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http://tidalshares.com/wp-content/uploads/2015/02/tidalshares-write-goals-2.jpg"/>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16719" r="13363"/>
          <a:stretch/>
        </p:blipFill>
        <p:spPr bwMode="auto">
          <a:xfrm>
            <a:off x="3146272" y="1287477"/>
            <a:ext cx="1346253" cy="11552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http://www.aiche.org/sites/default/files/styles/aiche_content/public/images/page/lead/edit_calendar_ssk_47433454.jpg?itok=GOEK7rfr"/>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16985" r="5385"/>
          <a:stretch/>
        </p:blipFill>
        <p:spPr bwMode="auto">
          <a:xfrm>
            <a:off x="7548942" y="1293544"/>
            <a:ext cx="1347596" cy="1149204"/>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11"/>
          <p:cNvSpPr txBox="1">
            <a:spLocks/>
          </p:cNvSpPr>
          <p:nvPr/>
        </p:nvSpPr>
        <p:spPr>
          <a:xfrm>
            <a:off x="7548942" y="922866"/>
            <a:ext cx="1347596" cy="3200309"/>
          </a:xfrm>
          <a:prstGeom prst="rect">
            <a:avLst/>
          </a:prstGeom>
          <a:noFill/>
          <a:ln>
            <a:solidFill>
              <a:srgbClr val="F09D8C"/>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pic>
        <p:nvPicPr>
          <p:cNvPr id="37" name="Picture 4"/>
          <p:cNvPicPr>
            <a:picLocks noChangeAspect="1" noChangeArrowheads="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10902" r="10902"/>
          <a:stretch/>
        </p:blipFill>
        <p:spPr bwMode="ltGray">
          <a:xfrm>
            <a:off x="4603875" y="1293541"/>
            <a:ext cx="1347596" cy="114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 Placeholder 11"/>
          <p:cNvSpPr txBox="1">
            <a:spLocks/>
          </p:cNvSpPr>
          <p:nvPr/>
        </p:nvSpPr>
        <p:spPr>
          <a:xfrm>
            <a:off x="4603875" y="922866"/>
            <a:ext cx="1347596" cy="3200309"/>
          </a:xfrm>
          <a:prstGeom prst="rect">
            <a:avLst/>
          </a:prstGeom>
          <a:noFill/>
          <a:ln>
            <a:solidFill>
              <a:srgbClr val="7C1272"/>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sp>
        <p:nvSpPr>
          <p:cNvPr id="39" name="Text Placeholder 11"/>
          <p:cNvSpPr txBox="1">
            <a:spLocks/>
          </p:cNvSpPr>
          <p:nvPr/>
        </p:nvSpPr>
        <p:spPr>
          <a:xfrm>
            <a:off x="3145600" y="922866"/>
            <a:ext cx="1347596" cy="3200309"/>
          </a:xfrm>
          <a:prstGeom prst="rect">
            <a:avLst/>
          </a:prstGeom>
          <a:noFill/>
          <a:ln>
            <a:solidFill>
              <a:srgbClr val="89B5DD"/>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pic>
        <p:nvPicPr>
          <p:cNvPr id="40" name="Picture 6"/>
          <p:cNvPicPr>
            <a:picLocks noChangeAspect="1" noChangeArrowheads="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10922" r="10922"/>
          <a:stretch/>
        </p:blipFill>
        <p:spPr bwMode="ltGray">
          <a:xfrm>
            <a:off x="6072898" y="1293543"/>
            <a:ext cx="1347596" cy="114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Placeholder 11"/>
          <p:cNvSpPr txBox="1">
            <a:spLocks/>
          </p:cNvSpPr>
          <p:nvPr/>
        </p:nvSpPr>
        <p:spPr>
          <a:xfrm>
            <a:off x="247463" y="922866"/>
            <a:ext cx="1347596" cy="383539"/>
          </a:xfrm>
          <a:prstGeom prst="rect">
            <a:avLst/>
          </a:prstGeom>
          <a:solidFill>
            <a:srgbClr val="859F72"/>
          </a:solidFill>
          <a:ln>
            <a:solidFill>
              <a:srgbClr val="859F72"/>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nl-BE" sz="1200" dirty="0">
                <a:solidFill>
                  <a:srgbClr val="FFFFFF"/>
                </a:solidFill>
              </a:rPr>
              <a:t>Steekproef</a:t>
            </a:r>
          </a:p>
          <a:p>
            <a:pPr algn="ctr">
              <a:lnSpc>
                <a:spcPct val="100000"/>
              </a:lnSpc>
              <a:spcBef>
                <a:spcPts val="0"/>
              </a:spcBef>
            </a:pPr>
            <a:r>
              <a:rPr lang="nl-BE" sz="1200" dirty="0">
                <a:solidFill>
                  <a:srgbClr val="FFFFFF"/>
                </a:solidFill>
              </a:rPr>
              <a:t>beschrijving</a:t>
            </a:r>
          </a:p>
        </p:txBody>
      </p:sp>
      <p:sp>
        <p:nvSpPr>
          <p:cNvPr id="42" name="Text Placeholder 11"/>
          <p:cNvSpPr txBox="1">
            <a:spLocks/>
          </p:cNvSpPr>
          <p:nvPr/>
        </p:nvSpPr>
        <p:spPr>
          <a:xfrm>
            <a:off x="6072898" y="922866"/>
            <a:ext cx="1347596" cy="383539"/>
          </a:xfrm>
          <a:prstGeom prst="rect">
            <a:avLst/>
          </a:prstGeom>
          <a:solidFill>
            <a:srgbClr val="6D7F5F"/>
          </a:solidFill>
          <a:ln>
            <a:solidFill>
              <a:srgbClr val="6D7F5F"/>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r>
              <a:rPr lang="nl-BE" sz="1100" dirty="0"/>
              <a:t>Methode</a:t>
            </a:r>
          </a:p>
          <a:p>
            <a:r>
              <a:rPr lang="nl-BE" sz="1100" dirty="0"/>
              <a:t>Dataverzameling</a:t>
            </a:r>
          </a:p>
        </p:txBody>
      </p:sp>
      <p:sp>
        <p:nvSpPr>
          <p:cNvPr id="43" name="Text Placeholder 11"/>
          <p:cNvSpPr txBox="1">
            <a:spLocks/>
          </p:cNvSpPr>
          <p:nvPr/>
        </p:nvSpPr>
        <p:spPr>
          <a:xfrm>
            <a:off x="7548942" y="922866"/>
            <a:ext cx="1347596" cy="383539"/>
          </a:xfrm>
          <a:prstGeom prst="rect">
            <a:avLst/>
          </a:prstGeom>
          <a:solidFill>
            <a:srgbClr val="F09D8C"/>
          </a:solidFill>
          <a:ln>
            <a:solidFill>
              <a:srgbClr val="F09D8C"/>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r>
              <a:rPr lang="nl-BE" sz="1200" dirty="0"/>
              <a:t>Periode</a:t>
            </a:r>
          </a:p>
          <a:p>
            <a:r>
              <a:rPr lang="nl-BE" sz="1200" dirty="0"/>
              <a:t>veldwerk</a:t>
            </a:r>
          </a:p>
        </p:txBody>
      </p:sp>
      <p:sp>
        <p:nvSpPr>
          <p:cNvPr id="44" name="Text Placeholder 11"/>
          <p:cNvSpPr txBox="1">
            <a:spLocks/>
          </p:cNvSpPr>
          <p:nvPr/>
        </p:nvSpPr>
        <p:spPr>
          <a:xfrm>
            <a:off x="1683920" y="922866"/>
            <a:ext cx="1347596" cy="3200309"/>
          </a:xfrm>
          <a:prstGeom prst="rect">
            <a:avLst/>
          </a:prstGeom>
          <a:noFill/>
          <a:ln>
            <a:solidFill>
              <a:srgbClr val="FCC75C"/>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endParaRPr lang="nl-BE" sz="1200" dirty="0"/>
          </a:p>
        </p:txBody>
      </p:sp>
      <p:sp>
        <p:nvSpPr>
          <p:cNvPr id="45" name="Text Placeholder 11"/>
          <p:cNvSpPr txBox="1">
            <a:spLocks/>
          </p:cNvSpPr>
          <p:nvPr/>
        </p:nvSpPr>
        <p:spPr>
          <a:xfrm>
            <a:off x="1683920" y="922866"/>
            <a:ext cx="1347596" cy="383539"/>
          </a:xfrm>
          <a:prstGeom prst="rect">
            <a:avLst/>
          </a:prstGeom>
          <a:solidFill>
            <a:srgbClr val="FCC75C"/>
          </a:solidFill>
          <a:ln>
            <a:solidFill>
              <a:srgbClr val="FCC75C"/>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nl-BE" sz="1200" dirty="0">
                <a:solidFill>
                  <a:srgbClr val="FFFFFF"/>
                </a:solidFill>
              </a:rPr>
              <a:t>Steekproef</a:t>
            </a:r>
          </a:p>
          <a:p>
            <a:pPr algn="ctr">
              <a:lnSpc>
                <a:spcPct val="100000"/>
              </a:lnSpc>
              <a:spcBef>
                <a:spcPts val="0"/>
              </a:spcBef>
            </a:pPr>
            <a:r>
              <a:rPr lang="nl-BE" sz="1200" dirty="0">
                <a:solidFill>
                  <a:srgbClr val="FFFFFF"/>
                </a:solidFill>
              </a:rPr>
              <a:t>grootte</a:t>
            </a:r>
          </a:p>
        </p:txBody>
      </p:sp>
      <p:sp>
        <p:nvSpPr>
          <p:cNvPr id="46" name="Text Placeholder 11"/>
          <p:cNvSpPr txBox="1">
            <a:spLocks/>
          </p:cNvSpPr>
          <p:nvPr/>
        </p:nvSpPr>
        <p:spPr>
          <a:xfrm>
            <a:off x="3145600" y="922866"/>
            <a:ext cx="1347596" cy="383539"/>
          </a:xfrm>
          <a:prstGeom prst="rect">
            <a:avLst/>
          </a:prstGeom>
          <a:solidFill>
            <a:srgbClr val="89B5DD"/>
          </a:solidFill>
          <a:ln>
            <a:solidFill>
              <a:srgbClr val="89B5DD"/>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nl-BE" sz="1200" dirty="0">
                <a:solidFill>
                  <a:srgbClr val="FFFFFF"/>
                </a:solidFill>
              </a:rPr>
              <a:t>QUOTA</a:t>
            </a:r>
          </a:p>
        </p:txBody>
      </p:sp>
      <p:sp>
        <p:nvSpPr>
          <p:cNvPr id="47" name="Text Placeholder 11"/>
          <p:cNvSpPr txBox="1">
            <a:spLocks/>
          </p:cNvSpPr>
          <p:nvPr/>
        </p:nvSpPr>
        <p:spPr>
          <a:xfrm>
            <a:off x="4603875" y="922866"/>
            <a:ext cx="1347596" cy="383539"/>
          </a:xfrm>
          <a:prstGeom prst="rect">
            <a:avLst/>
          </a:prstGeom>
          <a:solidFill>
            <a:srgbClr val="7C1272"/>
          </a:solidFill>
          <a:ln>
            <a:solidFill>
              <a:srgbClr val="7C1272"/>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r>
              <a:rPr lang="nl-BE" sz="1200" dirty="0"/>
              <a:t>Gemiddelde duur interview</a:t>
            </a:r>
          </a:p>
        </p:txBody>
      </p:sp>
      <p:sp>
        <p:nvSpPr>
          <p:cNvPr id="48" name="TextBox 47"/>
          <p:cNvSpPr txBox="1"/>
          <p:nvPr/>
        </p:nvSpPr>
        <p:spPr>
          <a:xfrm>
            <a:off x="4603875" y="3347032"/>
            <a:ext cx="1347596" cy="412484"/>
          </a:xfrm>
          <a:prstGeom prst="rect">
            <a:avLst/>
          </a:prstGeom>
        </p:spPr>
        <p:txBody>
          <a:bodyPr vert="horz" wrap="square" lIns="0" tIns="0" rIns="0" bIns="0" rtlCol="0" anchor="ctr" anchorCtr="0">
            <a:noAutofit/>
          </a:bodyPr>
          <a:lstStyle/>
          <a:p>
            <a:pPr marL="4763" algn="ctr">
              <a:spcBef>
                <a:spcPts val="1200"/>
              </a:spcBef>
            </a:pPr>
            <a:r>
              <a:rPr lang="nl-BE" sz="2400" dirty="0">
                <a:solidFill>
                  <a:srgbClr val="7C1272"/>
                </a:solidFill>
              </a:rPr>
              <a:t>minuten</a:t>
            </a:r>
          </a:p>
        </p:txBody>
      </p:sp>
      <p:sp>
        <p:nvSpPr>
          <p:cNvPr id="49" name="TextBox 48"/>
          <p:cNvSpPr txBox="1"/>
          <p:nvPr/>
        </p:nvSpPr>
        <p:spPr>
          <a:xfrm>
            <a:off x="4603875" y="2890545"/>
            <a:ext cx="1347596" cy="709183"/>
          </a:xfrm>
          <a:prstGeom prst="rect">
            <a:avLst/>
          </a:prstGeom>
        </p:spPr>
        <p:txBody>
          <a:bodyPr vert="horz" wrap="square" lIns="0" tIns="0" rIns="0" bIns="0" rtlCol="0" anchor="t" anchorCtr="0">
            <a:noAutofit/>
          </a:bodyPr>
          <a:lstStyle/>
          <a:p>
            <a:pPr marL="4763" algn="ctr">
              <a:spcBef>
                <a:spcPts val="1200"/>
              </a:spcBef>
            </a:pPr>
            <a:r>
              <a:rPr lang="nl-BE" sz="4000" b="1" dirty="0">
                <a:solidFill>
                  <a:srgbClr val="7C1272"/>
                </a:solidFill>
              </a:rPr>
              <a:t>5</a:t>
            </a:r>
            <a:endParaRPr lang="nl-BE" sz="6000" b="1" dirty="0">
              <a:solidFill>
                <a:srgbClr val="7C1272"/>
              </a:solidFill>
            </a:endParaRPr>
          </a:p>
        </p:txBody>
      </p:sp>
      <p:sp>
        <p:nvSpPr>
          <p:cNvPr id="50" name="TextBox 49"/>
          <p:cNvSpPr txBox="1"/>
          <p:nvPr/>
        </p:nvSpPr>
        <p:spPr>
          <a:xfrm>
            <a:off x="1683920" y="2890545"/>
            <a:ext cx="1347596" cy="1217991"/>
          </a:xfrm>
          <a:prstGeom prst="rect">
            <a:avLst/>
          </a:prstGeom>
        </p:spPr>
        <p:txBody>
          <a:bodyPr vert="horz" wrap="square" lIns="0" tIns="0" rIns="0" bIns="0" rtlCol="0" anchor="t" anchorCtr="0">
            <a:noAutofit/>
          </a:bodyPr>
          <a:lstStyle/>
          <a:p>
            <a:pPr marL="4763" algn="ctr">
              <a:spcBef>
                <a:spcPts val="1200"/>
              </a:spcBef>
            </a:pPr>
            <a:r>
              <a:rPr lang="nl-BE" sz="3200" b="1" dirty="0">
                <a:solidFill>
                  <a:srgbClr val="FCC75C"/>
                </a:solidFill>
              </a:rPr>
              <a:t>n=1000</a:t>
            </a:r>
          </a:p>
          <a:p>
            <a:pPr marL="4763"/>
            <a:endParaRPr lang="nl-BE" sz="1200" b="1" dirty="0">
              <a:solidFill>
                <a:srgbClr val="FCC75C"/>
              </a:solidFill>
            </a:endParaRPr>
          </a:p>
        </p:txBody>
      </p:sp>
      <p:sp>
        <p:nvSpPr>
          <p:cNvPr id="51" name="TextBox 50"/>
          <p:cNvSpPr txBox="1"/>
          <p:nvPr/>
        </p:nvSpPr>
        <p:spPr>
          <a:xfrm>
            <a:off x="6072898" y="2890545"/>
            <a:ext cx="1347596" cy="709183"/>
          </a:xfrm>
          <a:prstGeom prst="rect">
            <a:avLst/>
          </a:prstGeom>
        </p:spPr>
        <p:txBody>
          <a:bodyPr vert="horz" wrap="square" lIns="0" tIns="0" rIns="0" bIns="0" rtlCol="0" anchor="t" anchorCtr="0">
            <a:noAutofit/>
          </a:bodyPr>
          <a:lstStyle/>
          <a:p>
            <a:pPr marL="4763" algn="ctr">
              <a:spcBef>
                <a:spcPts val="1200"/>
              </a:spcBef>
            </a:pPr>
            <a:r>
              <a:rPr lang="nl-BE" sz="2800" b="1" dirty="0">
                <a:solidFill>
                  <a:srgbClr val="6D7F5F"/>
                </a:solidFill>
              </a:rPr>
              <a:t>ONLINE</a:t>
            </a:r>
          </a:p>
        </p:txBody>
      </p:sp>
      <p:sp>
        <p:nvSpPr>
          <p:cNvPr id="52" name="TextBox 51"/>
          <p:cNvSpPr txBox="1"/>
          <p:nvPr/>
        </p:nvSpPr>
        <p:spPr>
          <a:xfrm>
            <a:off x="7548942" y="2722128"/>
            <a:ext cx="1347596" cy="1121667"/>
          </a:xfrm>
          <a:prstGeom prst="rect">
            <a:avLst/>
          </a:prstGeom>
        </p:spPr>
        <p:txBody>
          <a:bodyPr vert="horz" wrap="square" lIns="0" tIns="0" rIns="0" bIns="0" rtlCol="0" anchor="t" anchorCtr="0">
            <a:noAutofit/>
          </a:bodyPr>
          <a:lstStyle/>
          <a:p>
            <a:pPr algn="ctr"/>
            <a:r>
              <a:rPr lang="nl-BE" sz="1400" dirty="0">
                <a:solidFill>
                  <a:srgbClr val="F09D8C"/>
                </a:solidFill>
              </a:rPr>
              <a:t>VAN:  </a:t>
            </a:r>
          </a:p>
          <a:p>
            <a:pPr algn="ctr"/>
            <a:r>
              <a:rPr lang="nl-BE" sz="1400" b="1" dirty="0">
                <a:solidFill>
                  <a:srgbClr val="F09D8C"/>
                </a:solidFill>
              </a:rPr>
              <a:t>18/09/2017 </a:t>
            </a:r>
          </a:p>
          <a:p>
            <a:pPr algn="ctr"/>
            <a:endParaRPr lang="nl-BE" sz="1100" b="1" dirty="0">
              <a:solidFill>
                <a:srgbClr val="F09D8C"/>
              </a:solidFill>
            </a:endParaRPr>
          </a:p>
          <a:p>
            <a:pPr algn="ctr"/>
            <a:r>
              <a:rPr lang="nl-BE" sz="1400" dirty="0">
                <a:solidFill>
                  <a:srgbClr val="F09D8C"/>
                </a:solidFill>
              </a:rPr>
              <a:t>TOT: </a:t>
            </a:r>
          </a:p>
          <a:p>
            <a:pPr algn="ctr"/>
            <a:r>
              <a:rPr lang="nl-BE" sz="1400" b="1" dirty="0">
                <a:solidFill>
                  <a:srgbClr val="F09D8C"/>
                </a:solidFill>
              </a:rPr>
              <a:t>25/09/2017</a:t>
            </a:r>
          </a:p>
        </p:txBody>
      </p:sp>
      <p:sp>
        <p:nvSpPr>
          <p:cNvPr id="53" name="TextBox 52"/>
          <p:cNvSpPr txBox="1"/>
          <p:nvPr/>
        </p:nvSpPr>
        <p:spPr>
          <a:xfrm>
            <a:off x="3274798" y="2890546"/>
            <a:ext cx="1161736" cy="760282"/>
          </a:xfrm>
          <a:prstGeom prst="rect">
            <a:avLst/>
          </a:prstGeom>
        </p:spPr>
        <p:txBody>
          <a:bodyPr vert="horz" wrap="square" lIns="0" tIns="0" rIns="0" bIns="0" rtlCol="0" anchor="t" anchorCtr="0">
            <a:noAutofit/>
          </a:bodyPr>
          <a:lstStyle/>
          <a:p>
            <a:pPr marL="285750" indent="-285750">
              <a:buFont typeface="Arial" panose="020B0604020202020204" pitchFamily="34" charset="0"/>
              <a:buChar char="•"/>
            </a:pPr>
            <a:r>
              <a:rPr lang="nl-BE" sz="1400" dirty="0">
                <a:solidFill>
                  <a:srgbClr val="89B5DD"/>
                </a:solidFill>
              </a:rPr>
              <a:t>Leeftijd</a:t>
            </a:r>
          </a:p>
          <a:p>
            <a:pPr marL="285750" indent="-285750">
              <a:buFont typeface="Arial" panose="020B0604020202020204" pitchFamily="34" charset="0"/>
              <a:buChar char="•"/>
            </a:pPr>
            <a:r>
              <a:rPr lang="nl-BE" sz="1400" dirty="0">
                <a:solidFill>
                  <a:srgbClr val="89B5DD"/>
                </a:solidFill>
              </a:rPr>
              <a:t>Geslacht</a:t>
            </a:r>
          </a:p>
          <a:p>
            <a:pPr marL="285750" indent="-285750">
              <a:buFont typeface="Arial" panose="020B0604020202020204" pitchFamily="34" charset="0"/>
              <a:buChar char="•"/>
            </a:pPr>
            <a:r>
              <a:rPr lang="nl-BE" sz="1400" dirty="0">
                <a:solidFill>
                  <a:srgbClr val="89B5DD"/>
                </a:solidFill>
              </a:rPr>
              <a:t>Regio</a:t>
            </a:r>
          </a:p>
          <a:p>
            <a:endParaRPr lang="nl-BE" sz="1400" dirty="0">
              <a:solidFill>
                <a:srgbClr val="89B5DD"/>
              </a:solidFill>
            </a:endParaRPr>
          </a:p>
        </p:txBody>
      </p:sp>
      <p:sp>
        <p:nvSpPr>
          <p:cNvPr id="54" name="TextBox 53"/>
          <p:cNvSpPr txBox="1"/>
          <p:nvPr/>
        </p:nvSpPr>
        <p:spPr>
          <a:xfrm>
            <a:off x="247463" y="2986869"/>
            <a:ext cx="1347596" cy="1121667"/>
          </a:xfrm>
          <a:prstGeom prst="rect">
            <a:avLst/>
          </a:prstGeom>
        </p:spPr>
        <p:txBody>
          <a:bodyPr vert="horz" wrap="square" lIns="0" tIns="0" rIns="0" bIns="0" rtlCol="0" anchor="t" anchorCtr="0">
            <a:noAutofit/>
          </a:bodyPr>
          <a:lstStyle/>
          <a:p>
            <a:pPr algn="ctr"/>
            <a:r>
              <a:rPr lang="nl-BE" sz="1600" dirty="0">
                <a:solidFill>
                  <a:srgbClr val="859F72"/>
                </a:solidFill>
              </a:rPr>
              <a:t>Vlamingen </a:t>
            </a:r>
          </a:p>
          <a:p>
            <a:pPr algn="ctr"/>
            <a:r>
              <a:rPr lang="nl-BE" sz="1600" dirty="0">
                <a:solidFill>
                  <a:srgbClr val="859F72"/>
                </a:solidFill>
              </a:rPr>
              <a:t>15 jaar en ouder</a:t>
            </a:r>
          </a:p>
        </p:txBody>
      </p:sp>
    </p:spTree>
    <p:extLst>
      <p:ext uri="{BB962C8B-B14F-4D97-AF65-F5344CB8AC3E}">
        <p14:creationId xmlns:p14="http://schemas.microsoft.com/office/powerpoint/2010/main" val="4312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xmlns="" id="{7EB53301-D931-475D-BE46-FB2FA2185757}"/>
              </a:ext>
            </a:extLst>
          </p:cNvPr>
          <p:cNvSpPr/>
          <p:nvPr/>
        </p:nvSpPr>
        <p:spPr>
          <a:xfrm>
            <a:off x="224287" y="2814394"/>
            <a:ext cx="1993639"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TAAL</a:t>
            </a:r>
          </a:p>
        </p:txBody>
      </p:sp>
      <p:sp>
        <p:nvSpPr>
          <p:cNvPr id="113" name="Rectangle 112"/>
          <p:cNvSpPr/>
          <p:nvPr/>
        </p:nvSpPr>
        <p:spPr>
          <a:xfrm>
            <a:off x="5323281" y="2819405"/>
            <a:ext cx="3541005" cy="166386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GEZINSTYPE</a:t>
            </a:r>
          </a:p>
        </p:txBody>
      </p:sp>
      <p:graphicFrame>
        <p:nvGraphicFramePr>
          <p:cNvPr id="114" name="Chart 113"/>
          <p:cNvGraphicFramePr/>
          <p:nvPr>
            <p:extLst>
              <p:ext uri="{D42A27DB-BD31-4B8C-83A1-F6EECF244321}">
                <p14:modId xmlns:p14="http://schemas.microsoft.com/office/powerpoint/2010/main" val="2010851346"/>
              </p:ext>
            </p:extLst>
          </p:nvPr>
        </p:nvGraphicFramePr>
        <p:xfrm>
          <a:off x="6958951" y="3028679"/>
          <a:ext cx="1905335" cy="1424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705244484"/>
              </p:ext>
            </p:extLst>
          </p:nvPr>
        </p:nvGraphicFramePr>
        <p:xfrm>
          <a:off x="5388565" y="3056403"/>
          <a:ext cx="1570386" cy="1382402"/>
        </p:xfrm>
        <a:graphic>
          <a:graphicData uri="http://schemas.openxmlformats.org/drawingml/2006/table">
            <a:tbl>
              <a:tblPr>
                <a:tableStyleId>{5C22544A-7EE6-4342-B048-85BDC9FD1C3A}</a:tableStyleId>
              </a:tblPr>
              <a:tblGrid>
                <a:gridCol w="1570386">
                  <a:extLst>
                    <a:ext uri="{9D8B030D-6E8A-4147-A177-3AD203B41FA5}">
                      <a16:colId xmlns:a16="http://schemas.microsoft.com/office/drawing/2014/main" xmlns="" val="941888965"/>
                    </a:ext>
                  </a:extLst>
                </a:gridCol>
              </a:tblGrid>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kinderen die nog thuis wonen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Alleenstaande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02301215"/>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ZONDER</a:t>
                      </a:r>
                      <a:r>
                        <a:rPr lang="nl-BE" sz="800" b="0" kern="1200" dirty="0">
                          <a:solidFill>
                            <a:schemeClr val="tx1">
                              <a:lumMod val="75000"/>
                              <a:lumOff val="25000"/>
                            </a:schemeClr>
                          </a:solidFill>
                          <a:latin typeface="+mn-lt"/>
                          <a:ea typeface="+mn-ea"/>
                          <a:cs typeface="+mn-cs"/>
                        </a:rPr>
                        <a:t>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74155531"/>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Ik woon in bij mijn ouders / familie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kinderen die niet meer thuis wonen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Alleenstaande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thuiswonende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93564441"/>
                  </a:ext>
                </a:extLst>
              </a:tr>
              <a:tr h="197486">
                <a:tc>
                  <a:txBody>
                    <a:bodyPr/>
                    <a:lstStyle/>
                    <a:p>
                      <a:pPr algn="r" fontAlgn="b">
                        <a:lnSpc>
                          <a:spcPts val="700"/>
                        </a:lnSpc>
                      </a:pPr>
                      <a:r>
                        <a:rPr lang="nl-BE" sz="800" b="0" kern="1200" dirty="0">
                          <a:solidFill>
                            <a:schemeClr val="tx1">
                              <a:lumMod val="75000"/>
                              <a:lumOff val="25000"/>
                            </a:schemeClr>
                          </a:solidFill>
                          <a:latin typeface="+mn-lt"/>
                          <a:ea typeface="+mn-ea"/>
                          <a:cs typeface="+mn-cs"/>
                        </a:rPr>
                        <a:t>Ander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04898946"/>
                  </a:ext>
                </a:extLst>
              </a:tr>
            </a:tbl>
          </a:graphicData>
        </a:graphic>
      </p:graphicFrame>
      <p:sp>
        <p:nvSpPr>
          <p:cNvPr id="6" name="Rectangle 5"/>
          <p:cNvSpPr/>
          <p:nvPr/>
        </p:nvSpPr>
        <p:spPr>
          <a:xfrm>
            <a:off x="224287" y="1071489"/>
            <a:ext cx="1993639"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GESLACHT</a:t>
            </a:r>
          </a:p>
        </p:txBody>
      </p:sp>
      <p:sp>
        <p:nvSpPr>
          <p:cNvPr id="9" name="Rectangle 8"/>
          <p:cNvSpPr/>
          <p:nvPr/>
        </p:nvSpPr>
        <p:spPr>
          <a:xfrm>
            <a:off x="2291466" y="1074821"/>
            <a:ext cx="2973151" cy="166763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LEEFTIJD</a:t>
            </a:r>
          </a:p>
        </p:txBody>
      </p:sp>
      <p:graphicFrame>
        <p:nvGraphicFramePr>
          <p:cNvPr id="49" name="Chart 48"/>
          <p:cNvGraphicFramePr/>
          <p:nvPr>
            <p:extLst>
              <p:ext uri="{D42A27DB-BD31-4B8C-83A1-F6EECF244321}">
                <p14:modId xmlns:p14="http://schemas.microsoft.com/office/powerpoint/2010/main" val="3925951816"/>
              </p:ext>
            </p:extLst>
          </p:nvPr>
        </p:nvGraphicFramePr>
        <p:xfrm>
          <a:off x="2291466" y="1147119"/>
          <a:ext cx="2973152" cy="16482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p:cNvSpPr>
            <a:spLocks noGrp="1"/>
          </p:cNvSpPr>
          <p:nvPr>
            <p:ph type="title"/>
          </p:nvPr>
        </p:nvSpPr>
        <p:spPr/>
        <p:txBody>
          <a:bodyPr/>
          <a:lstStyle/>
          <a:p>
            <a:r>
              <a:rPr lang="nl-BE" dirty="0"/>
              <a:t>Socio-demografisch profiel van de steekproef </a:t>
            </a:r>
          </a:p>
        </p:txBody>
      </p:sp>
      <p:sp>
        <p:nvSpPr>
          <p:cNvPr id="3" name="Text Placeholder 2">
            <a:extLst>
              <a:ext uri="{FF2B5EF4-FFF2-40B4-BE49-F238E27FC236}">
                <a16:creationId xmlns:a16="http://schemas.microsoft.com/office/drawing/2014/main" xmlns="" id="{6BE411D2-2317-4DFD-BB14-BB61ED37F8F3}"/>
              </a:ext>
            </a:extLst>
          </p:cNvPr>
          <p:cNvSpPr>
            <a:spLocks noGrp="1"/>
          </p:cNvSpPr>
          <p:nvPr>
            <p:ph type="body" sz="quarter" idx="16"/>
          </p:nvPr>
        </p:nvSpPr>
        <p:spPr/>
        <p:txBody>
          <a:bodyPr/>
          <a:lstStyle/>
          <a:p>
            <a:r>
              <a:rPr lang="nl-BE" dirty="0"/>
              <a:t>Basis:	Vlaanderen (n=1000)</a:t>
            </a:r>
          </a:p>
          <a:p>
            <a:r>
              <a:rPr lang="nl-BE" dirty="0"/>
              <a:t>Vraag:	SD1 Taal | SD2 Geslacht | SD3 Leeftijd | Provincie | Sociale klasse | Q4.1 Uit hoeveel personen bestaat uw gezin, uzelf inbegrepen? Kinderen op ‘kot’ die in 	het weekend naar huis komen tellen ook mee als thuiswonende kinderen. | Q4.2 Bent u …?</a:t>
            </a:r>
          </a:p>
          <a:p>
            <a:r>
              <a:rPr lang="nl-BE" dirty="0"/>
              <a:t>ABCD:	95% significantie niveau</a:t>
            </a:r>
          </a:p>
          <a:p>
            <a:endParaRPr lang="nl-BE" dirty="0"/>
          </a:p>
        </p:txBody>
      </p:sp>
      <p:sp>
        <p:nvSpPr>
          <p:cNvPr id="45" name="Freeform 43"/>
          <p:cNvSpPr>
            <a:spLocks noEditPoints="1"/>
          </p:cNvSpPr>
          <p:nvPr/>
        </p:nvSpPr>
        <p:spPr bwMode="auto">
          <a:xfrm>
            <a:off x="1353793" y="1431892"/>
            <a:ext cx="749578" cy="785966"/>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rgbClr val="A3C6E5"/>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462934" y="1339422"/>
            <a:ext cx="549701" cy="913213"/>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rgbClr val="FCC75C"/>
          </a:solidFill>
          <a:ln w="12700">
            <a:noFill/>
            <a:round/>
            <a:headEnd/>
            <a:tailEnd/>
          </a:ln>
        </p:spPr>
        <p:txBody>
          <a:bodyPr vert="horz" wrap="square" lIns="91440" tIns="45720" rIns="91440" bIns="45720" numCol="1" anchor="t" anchorCtr="0" compatLnSpc="1">
            <a:prstTxWarp prst="textNoShape">
              <a:avLst/>
            </a:prstTxWarp>
          </a:bodyPr>
          <a:lstStyle/>
          <a:p>
            <a:pPr algn="r"/>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1322862" y="2206702"/>
            <a:ext cx="811441" cy="523220"/>
          </a:xfrm>
          <a:prstGeom prst="rect">
            <a:avLst/>
          </a:prstGeom>
          <a:noFill/>
        </p:spPr>
        <p:txBody>
          <a:bodyPr wrap="none" rtlCol="0">
            <a:spAutoFit/>
          </a:bodyPr>
          <a:lstStyle/>
          <a:p>
            <a:r>
              <a:rPr lang="nl-BE" sz="2800" b="1" dirty="0">
                <a:solidFill>
                  <a:srgbClr val="A3C6E5"/>
                </a:solidFill>
                <a:latin typeface="+mj-lt"/>
                <a:ea typeface="Verdana" panose="020B0604030504040204" pitchFamily="34" charset="0"/>
                <a:cs typeface="Verdana" panose="020B0604030504040204" pitchFamily="34" charset="0"/>
              </a:rPr>
              <a:t>52%</a:t>
            </a:r>
          </a:p>
        </p:txBody>
      </p:sp>
      <p:sp>
        <p:nvSpPr>
          <p:cNvPr id="48" name="TextBox 47"/>
          <p:cNvSpPr txBox="1"/>
          <p:nvPr/>
        </p:nvSpPr>
        <p:spPr>
          <a:xfrm>
            <a:off x="332064" y="2206702"/>
            <a:ext cx="811441" cy="523220"/>
          </a:xfrm>
          <a:prstGeom prst="rect">
            <a:avLst/>
          </a:prstGeom>
          <a:noFill/>
        </p:spPr>
        <p:txBody>
          <a:bodyPr wrap="none" rtlCol="0">
            <a:spAutoFit/>
          </a:bodyPr>
          <a:lstStyle/>
          <a:p>
            <a:pPr algn="r"/>
            <a:r>
              <a:rPr lang="nl-BE" sz="2800" b="1" dirty="0">
                <a:solidFill>
                  <a:srgbClr val="FCC75C"/>
                </a:solidFill>
                <a:latin typeface="+mj-lt"/>
                <a:ea typeface="Verdana" panose="020B0604030504040204" pitchFamily="34" charset="0"/>
                <a:cs typeface="Verdana" panose="020B0604030504040204" pitchFamily="34" charset="0"/>
              </a:rPr>
              <a:t>48%</a:t>
            </a:r>
          </a:p>
        </p:txBody>
      </p:sp>
      <p:sp>
        <p:nvSpPr>
          <p:cNvPr id="59" name="Rounded Rectangle 37"/>
          <p:cNvSpPr/>
          <p:nvPr/>
        </p:nvSpPr>
        <p:spPr>
          <a:xfrm>
            <a:off x="4394599" y="1381200"/>
            <a:ext cx="613862" cy="180000"/>
          </a:xfrm>
          <a:prstGeom prst="rect">
            <a:avLst/>
          </a:prstGeom>
          <a:solidFill>
            <a:srgbClr val="859F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050" b="1" dirty="0">
                <a:solidFill>
                  <a:srgbClr val="FFFFFF"/>
                </a:solidFill>
              </a:rPr>
              <a:t>43,3 jaar</a:t>
            </a:r>
          </a:p>
        </p:txBody>
      </p:sp>
      <p:sp>
        <p:nvSpPr>
          <p:cNvPr id="60" name="Rectangle 59"/>
          <p:cNvSpPr/>
          <p:nvPr/>
        </p:nvSpPr>
        <p:spPr>
          <a:xfrm>
            <a:off x="4255735" y="1158714"/>
            <a:ext cx="891591" cy="246221"/>
          </a:xfrm>
          <a:prstGeom prst="rect">
            <a:avLst/>
          </a:prstGeom>
        </p:spPr>
        <p:txBody>
          <a:bodyPr wrap="none">
            <a:spAutoFit/>
          </a:bodyPr>
          <a:lstStyle/>
          <a:p>
            <a:r>
              <a:rPr lang="nl-BE" sz="1000" noProof="1">
                <a:solidFill>
                  <a:schemeClr val="tx1">
                    <a:lumMod val="75000"/>
                    <a:lumOff val="25000"/>
                  </a:schemeClr>
                </a:solidFill>
              </a:rPr>
              <a:t>Gem. leeftijd:</a:t>
            </a:r>
            <a:endParaRPr lang="nl-BE" sz="1000" dirty="0">
              <a:solidFill>
                <a:schemeClr val="tx1">
                  <a:lumMod val="75000"/>
                  <a:lumOff val="25000"/>
                </a:schemeClr>
              </a:solidFill>
            </a:endParaRPr>
          </a:p>
        </p:txBody>
      </p:sp>
      <p:sp>
        <p:nvSpPr>
          <p:cNvPr id="127" name="Rounded Rectangle 37"/>
          <p:cNvSpPr/>
          <p:nvPr/>
        </p:nvSpPr>
        <p:spPr>
          <a:xfrm>
            <a:off x="8334045" y="4164316"/>
            <a:ext cx="455270" cy="224385"/>
          </a:xfrm>
          <a:prstGeom prst="rect">
            <a:avLst/>
          </a:prstGeom>
          <a:solidFill>
            <a:srgbClr val="8A1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47%</a:t>
            </a:r>
          </a:p>
        </p:txBody>
      </p:sp>
      <p:sp>
        <p:nvSpPr>
          <p:cNvPr id="128" name="Rectangle 127"/>
          <p:cNvSpPr/>
          <p:nvPr/>
        </p:nvSpPr>
        <p:spPr>
          <a:xfrm>
            <a:off x="8228095" y="3941830"/>
            <a:ext cx="667170" cy="246221"/>
          </a:xfrm>
          <a:prstGeom prst="rect">
            <a:avLst/>
          </a:prstGeom>
        </p:spPr>
        <p:txBody>
          <a:bodyPr wrap="none">
            <a:spAutoFit/>
          </a:bodyPr>
          <a:lstStyle/>
          <a:p>
            <a:pPr algn="r"/>
            <a:r>
              <a:rPr lang="nl-BE" sz="1000" b="1" noProof="1">
                <a:solidFill>
                  <a:schemeClr val="tx1">
                    <a:lumMod val="75000"/>
                    <a:lumOff val="25000"/>
                  </a:schemeClr>
                </a:solidFill>
              </a:rPr>
              <a:t>Kinderen</a:t>
            </a:r>
            <a:endParaRPr lang="nl-BE" sz="900" b="1" dirty="0">
              <a:solidFill>
                <a:schemeClr val="tx1">
                  <a:lumMod val="75000"/>
                  <a:lumOff val="25000"/>
                </a:schemeClr>
              </a:solidFill>
            </a:endParaRPr>
          </a:p>
        </p:txBody>
      </p:sp>
      <p:sp>
        <p:nvSpPr>
          <p:cNvPr id="8" name="Rectangle 7"/>
          <p:cNvSpPr/>
          <p:nvPr/>
        </p:nvSpPr>
        <p:spPr>
          <a:xfrm>
            <a:off x="2291466" y="2808728"/>
            <a:ext cx="2970408" cy="16638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PROVINCIE</a:t>
            </a:r>
          </a:p>
        </p:txBody>
      </p:sp>
      <p:grpSp>
        <p:nvGrpSpPr>
          <p:cNvPr id="4" name="Group 3">
            <a:extLst>
              <a:ext uri="{FF2B5EF4-FFF2-40B4-BE49-F238E27FC236}">
                <a16:creationId xmlns:a16="http://schemas.microsoft.com/office/drawing/2014/main" xmlns="" id="{6E15E27D-43B0-4156-B5F7-D4F13CD7444D}"/>
              </a:ext>
            </a:extLst>
          </p:cNvPr>
          <p:cNvGrpSpPr/>
          <p:nvPr/>
        </p:nvGrpSpPr>
        <p:grpSpPr>
          <a:xfrm>
            <a:off x="2362629" y="3099588"/>
            <a:ext cx="2828082" cy="1223640"/>
            <a:chOff x="6093777" y="1630214"/>
            <a:chExt cx="2434722" cy="1053443"/>
          </a:xfrm>
        </p:grpSpPr>
        <p:grpSp>
          <p:nvGrpSpPr>
            <p:cNvPr id="66" name="Group 65"/>
            <p:cNvGrpSpPr>
              <a:grpSpLocks noChangeAspect="1"/>
            </p:cNvGrpSpPr>
            <p:nvPr/>
          </p:nvGrpSpPr>
          <p:grpSpPr>
            <a:xfrm>
              <a:off x="6093777" y="1630214"/>
              <a:ext cx="2434722" cy="1053443"/>
              <a:chOff x="4966572" y="2956762"/>
              <a:chExt cx="1355022" cy="586292"/>
            </a:xfrm>
            <a:solidFill>
              <a:srgbClr val="F8B533"/>
            </a:solidFill>
          </p:grpSpPr>
          <p:grpSp>
            <p:nvGrpSpPr>
              <p:cNvPr id="67" name="Group 66"/>
              <p:cNvGrpSpPr/>
              <p:nvPr/>
            </p:nvGrpSpPr>
            <p:grpSpPr>
              <a:xfrm>
                <a:off x="5458845" y="3239801"/>
                <a:ext cx="570095" cy="288504"/>
                <a:chOff x="5789426" y="2415567"/>
                <a:chExt cx="1062913" cy="537901"/>
              </a:xfrm>
              <a:grpFill/>
            </p:grpSpPr>
            <p:sp>
              <p:nvSpPr>
                <p:cNvPr id="72" name="Freeform 150"/>
                <p:cNvSpPr>
                  <a:spLocks noEditPoints="1"/>
                </p:cNvSpPr>
                <p:nvPr/>
              </p:nvSpPr>
              <p:spPr bwMode="auto">
                <a:xfrm>
                  <a:off x="5789426" y="2415567"/>
                  <a:ext cx="1062913" cy="537901"/>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8" name="Freeform 157"/>
                <p:cNvSpPr>
                  <a:spLocks/>
                </p:cNvSpPr>
                <p:nvPr/>
              </p:nvSpPr>
              <p:spPr bwMode="auto">
                <a:xfrm>
                  <a:off x="6097043" y="2614916"/>
                  <a:ext cx="181306" cy="166698"/>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grpFill/>
                <a:ln w="6350">
                  <a:solidFill>
                    <a:schemeClr val="bg1"/>
                  </a:solidFill>
                  <a:round/>
                  <a:headEnd/>
                  <a:tailEnd/>
                </a:ln>
              </p:spPr>
              <p:txBody>
                <a:bodyPr/>
                <a:lstStyle/>
                <a:p>
                  <a:endParaRPr lang="nl-BE" sz="2000" dirty="0">
                    <a:solidFill>
                      <a:srgbClr val="FFCC00"/>
                    </a:solidFill>
                    <a:latin typeface="+mj-lt"/>
                  </a:endParaRPr>
                </a:p>
              </p:txBody>
            </p:sp>
          </p:grpSp>
          <p:sp>
            <p:nvSpPr>
              <p:cNvPr id="68" name="Freeform 147"/>
              <p:cNvSpPr>
                <a:spLocks/>
              </p:cNvSpPr>
              <p:nvPr/>
            </p:nvSpPr>
            <p:spPr bwMode="auto">
              <a:xfrm>
                <a:off x="4966572" y="2956762"/>
                <a:ext cx="387591" cy="434600"/>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69" name="Freeform 148"/>
              <p:cNvSpPr>
                <a:spLocks/>
              </p:cNvSpPr>
              <p:nvPr/>
            </p:nvSpPr>
            <p:spPr bwMode="auto">
              <a:xfrm>
                <a:off x="5296161" y="3027735"/>
                <a:ext cx="428608" cy="399574"/>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0" name="Freeform 149"/>
              <p:cNvSpPr>
                <a:spLocks/>
              </p:cNvSpPr>
              <p:nvPr/>
            </p:nvSpPr>
            <p:spPr bwMode="auto">
              <a:xfrm>
                <a:off x="5631673" y="2962820"/>
                <a:ext cx="454417" cy="345652"/>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1" name="Freeform 151"/>
              <p:cNvSpPr>
                <a:spLocks/>
              </p:cNvSpPr>
              <p:nvPr/>
            </p:nvSpPr>
            <p:spPr bwMode="auto">
              <a:xfrm>
                <a:off x="5961655" y="3162837"/>
                <a:ext cx="359939" cy="380217"/>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grpSp>
        <p:sp>
          <p:nvSpPr>
            <p:cNvPr id="82" name="Rectangle 81"/>
            <p:cNvSpPr/>
            <p:nvPr/>
          </p:nvSpPr>
          <p:spPr>
            <a:xfrm>
              <a:off x="7599501" y="1876403"/>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26%</a:t>
              </a:r>
            </a:p>
          </p:txBody>
        </p:sp>
        <p:sp>
          <p:nvSpPr>
            <p:cNvPr id="131" name="Rectangle 130"/>
            <p:cNvSpPr/>
            <p:nvPr/>
          </p:nvSpPr>
          <p:spPr>
            <a:xfrm>
              <a:off x="8064061" y="2263118"/>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13%</a:t>
              </a:r>
            </a:p>
          </p:txBody>
        </p:sp>
        <p:sp>
          <p:nvSpPr>
            <p:cNvPr id="133" name="Rectangle 132"/>
            <p:cNvSpPr/>
            <p:nvPr/>
          </p:nvSpPr>
          <p:spPr>
            <a:xfrm>
              <a:off x="6877684" y="2049762"/>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24%</a:t>
              </a:r>
            </a:p>
          </p:txBody>
        </p:sp>
        <p:sp>
          <p:nvSpPr>
            <p:cNvPr id="135" name="Rectangle 134"/>
            <p:cNvSpPr/>
            <p:nvPr/>
          </p:nvSpPr>
          <p:spPr>
            <a:xfrm>
              <a:off x="6336520" y="1969418"/>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19%</a:t>
              </a:r>
            </a:p>
          </p:txBody>
        </p:sp>
        <p:sp>
          <p:nvSpPr>
            <p:cNvPr id="137" name="Rectangle 136"/>
            <p:cNvSpPr/>
            <p:nvPr/>
          </p:nvSpPr>
          <p:spPr>
            <a:xfrm>
              <a:off x="7571185" y="2291663"/>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17%</a:t>
              </a:r>
            </a:p>
          </p:txBody>
        </p:sp>
      </p:grpSp>
      <p:sp>
        <p:nvSpPr>
          <p:cNvPr id="97" name="TextBox 96">
            <a:extLst>
              <a:ext uri="{FF2B5EF4-FFF2-40B4-BE49-F238E27FC236}">
                <a16:creationId xmlns:a16="http://schemas.microsoft.com/office/drawing/2014/main" xmlns="" id="{AEA4D22C-2621-4B93-BFF2-17A2BB00311A}"/>
              </a:ext>
            </a:extLst>
          </p:cNvPr>
          <p:cNvSpPr txBox="1"/>
          <p:nvPr/>
        </p:nvSpPr>
        <p:spPr>
          <a:xfrm>
            <a:off x="1434409" y="3949800"/>
            <a:ext cx="628698" cy="523220"/>
          </a:xfrm>
          <a:prstGeom prst="rect">
            <a:avLst/>
          </a:prstGeom>
          <a:noFill/>
        </p:spPr>
        <p:txBody>
          <a:bodyPr wrap="none" rtlCol="0">
            <a:spAutoFit/>
          </a:bodyPr>
          <a:lstStyle/>
          <a:p>
            <a:r>
              <a:rPr lang="nl-BE" sz="2800" b="1" dirty="0">
                <a:solidFill>
                  <a:srgbClr val="4FB5B3"/>
                </a:solidFill>
              </a:rPr>
              <a:t>6%</a:t>
            </a:r>
          </a:p>
        </p:txBody>
      </p:sp>
      <p:sp>
        <p:nvSpPr>
          <p:cNvPr id="98" name="TextBox 97">
            <a:extLst>
              <a:ext uri="{FF2B5EF4-FFF2-40B4-BE49-F238E27FC236}">
                <a16:creationId xmlns:a16="http://schemas.microsoft.com/office/drawing/2014/main" xmlns="" id="{1BD85310-BE3C-4393-8991-E064F1A25AF2}"/>
              </a:ext>
            </a:extLst>
          </p:cNvPr>
          <p:cNvSpPr txBox="1"/>
          <p:nvPr/>
        </p:nvSpPr>
        <p:spPr>
          <a:xfrm>
            <a:off x="300015" y="3717858"/>
            <a:ext cx="811441" cy="523220"/>
          </a:xfrm>
          <a:prstGeom prst="rect">
            <a:avLst/>
          </a:prstGeom>
          <a:noFill/>
        </p:spPr>
        <p:txBody>
          <a:bodyPr wrap="none" rtlCol="0">
            <a:spAutoFit/>
          </a:bodyPr>
          <a:lstStyle/>
          <a:p>
            <a:r>
              <a:rPr lang="nl-BE" sz="2800" b="1" dirty="0">
                <a:solidFill>
                  <a:schemeClr val="accent6"/>
                </a:solidFill>
              </a:rPr>
              <a:t>94%</a:t>
            </a:r>
          </a:p>
        </p:txBody>
      </p:sp>
      <p:sp>
        <p:nvSpPr>
          <p:cNvPr id="99" name="Freeform 65">
            <a:extLst>
              <a:ext uri="{FF2B5EF4-FFF2-40B4-BE49-F238E27FC236}">
                <a16:creationId xmlns:a16="http://schemas.microsoft.com/office/drawing/2014/main" xmlns="" id="{9194CC7A-7A20-4786-90D1-4DBDD333BFFD}"/>
              </a:ext>
            </a:extLst>
          </p:cNvPr>
          <p:cNvSpPr>
            <a:spLocks/>
          </p:cNvSpPr>
          <p:nvPr/>
        </p:nvSpPr>
        <p:spPr bwMode="auto">
          <a:xfrm>
            <a:off x="647700" y="3125102"/>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chemeClr val="accent6"/>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NL</a:t>
            </a:r>
          </a:p>
        </p:txBody>
      </p:sp>
      <p:sp>
        <p:nvSpPr>
          <p:cNvPr id="100" name="Freeform 65">
            <a:extLst>
              <a:ext uri="{FF2B5EF4-FFF2-40B4-BE49-F238E27FC236}">
                <a16:creationId xmlns:a16="http://schemas.microsoft.com/office/drawing/2014/main" xmlns="" id="{A58F2612-5C80-475A-9A14-B00E1ADCF32D}"/>
              </a:ext>
            </a:extLst>
          </p:cNvPr>
          <p:cNvSpPr>
            <a:spLocks/>
          </p:cNvSpPr>
          <p:nvPr/>
        </p:nvSpPr>
        <p:spPr bwMode="auto">
          <a:xfrm flipH="1">
            <a:off x="1187586" y="3404502"/>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rgbClr val="4FB5B3"/>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FR</a:t>
            </a:r>
          </a:p>
        </p:txBody>
      </p:sp>
      <p:sp>
        <p:nvSpPr>
          <p:cNvPr id="101" name="Rectangle 100">
            <a:extLst>
              <a:ext uri="{FF2B5EF4-FFF2-40B4-BE49-F238E27FC236}">
                <a16:creationId xmlns:a16="http://schemas.microsoft.com/office/drawing/2014/main" xmlns="" id="{4F4599C7-E19D-43C9-A01E-E1C18F3A57F8}"/>
              </a:ext>
            </a:extLst>
          </p:cNvPr>
          <p:cNvSpPr/>
          <p:nvPr/>
        </p:nvSpPr>
        <p:spPr>
          <a:xfrm>
            <a:off x="5338157"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SOCIALE KLASSE</a:t>
            </a:r>
          </a:p>
        </p:txBody>
      </p:sp>
      <p:sp>
        <p:nvSpPr>
          <p:cNvPr id="102" name="Rectangle 101">
            <a:extLst>
              <a:ext uri="{FF2B5EF4-FFF2-40B4-BE49-F238E27FC236}">
                <a16:creationId xmlns:a16="http://schemas.microsoft.com/office/drawing/2014/main" xmlns="" id="{7FF85949-A842-43CA-8EF3-624DB1207CD5}"/>
              </a:ext>
            </a:extLst>
          </p:cNvPr>
          <p:cNvSpPr/>
          <p:nvPr/>
        </p:nvSpPr>
        <p:spPr>
          <a:xfrm>
            <a:off x="7136286"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GEZINSLEDEN</a:t>
            </a:r>
          </a:p>
        </p:txBody>
      </p:sp>
      <p:graphicFrame>
        <p:nvGraphicFramePr>
          <p:cNvPr id="103" name="Chart 102">
            <a:extLst>
              <a:ext uri="{FF2B5EF4-FFF2-40B4-BE49-F238E27FC236}">
                <a16:creationId xmlns:a16="http://schemas.microsoft.com/office/drawing/2014/main" xmlns="" id="{E0B54020-A409-4822-B055-970660382909}"/>
              </a:ext>
            </a:extLst>
          </p:cNvPr>
          <p:cNvGraphicFramePr/>
          <p:nvPr>
            <p:extLst>
              <p:ext uri="{D42A27DB-BD31-4B8C-83A1-F6EECF244321}">
                <p14:modId xmlns:p14="http://schemas.microsoft.com/office/powerpoint/2010/main" val="236040873"/>
              </p:ext>
            </p:extLst>
          </p:nvPr>
        </p:nvGraphicFramePr>
        <p:xfrm>
          <a:off x="5334746" y="1147119"/>
          <a:ext cx="1744766" cy="1648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a16="http://schemas.microsoft.com/office/drawing/2014/main" xmlns="" id="{DA41E24F-8695-4BCA-BEBC-177A33AE11F6}"/>
              </a:ext>
            </a:extLst>
          </p:cNvPr>
          <p:cNvGraphicFramePr/>
          <p:nvPr>
            <p:extLst>
              <p:ext uri="{D42A27DB-BD31-4B8C-83A1-F6EECF244321}">
                <p14:modId xmlns:p14="http://schemas.microsoft.com/office/powerpoint/2010/main" val="2738009755"/>
              </p:ext>
            </p:extLst>
          </p:nvPr>
        </p:nvGraphicFramePr>
        <p:xfrm>
          <a:off x="7136287" y="1275624"/>
          <a:ext cx="1727999" cy="1221640"/>
        </p:xfrm>
        <a:graphic>
          <a:graphicData uri="http://schemas.openxmlformats.org/drawingml/2006/chart">
            <c:chart xmlns:c="http://schemas.openxmlformats.org/drawingml/2006/chart" xmlns:r="http://schemas.openxmlformats.org/officeDocument/2006/relationships" r:id="rId6"/>
          </a:graphicData>
        </a:graphic>
      </p:graphicFrame>
      <p:sp>
        <p:nvSpPr>
          <p:cNvPr id="140" name="Rounded Rectangle 37"/>
          <p:cNvSpPr/>
          <p:nvPr/>
        </p:nvSpPr>
        <p:spPr>
          <a:xfrm>
            <a:off x="8384848" y="2470186"/>
            <a:ext cx="455270" cy="224385"/>
          </a:xfrm>
          <a:prstGeom prst="rect">
            <a:avLst/>
          </a:prstGeom>
          <a:solidFill>
            <a:srgbClr val="F09D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2,6</a:t>
            </a:r>
          </a:p>
        </p:txBody>
      </p:sp>
      <p:sp>
        <p:nvSpPr>
          <p:cNvPr id="142" name="Rectangle 141"/>
          <p:cNvSpPr/>
          <p:nvPr/>
        </p:nvSpPr>
        <p:spPr>
          <a:xfrm>
            <a:off x="7399871" y="2452578"/>
            <a:ext cx="1031051" cy="297517"/>
          </a:xfrm>
          <a:prstGeom prst="rect">
            <a:avLst/>
          </a:prstGeom>
        </p:spPr>
        <p:txBody>
          <a:bodyPr wrap="none">
            <a:spAutoFit/>
          </a:bodyPr>
          <a:lstStyle/>
          <a:p>
            <a:pPr algn="r">
              <a:lnSpc>
                <a:spcPts val="800"/>
              </a:lnSpc>
            </a:pPr>
            <a:r>
              <a:rPr lang="nl-BE" sz="900" b="1" noProof="1">
                <a:solidFill>
                  <a:schemeClr val="tx1">
                    <a:lumMod val="75000"/>
                    <a:lumOff val="25000"/>
                  </a:schemeClr>
                </a:solidFill>
              </a:rPr>
              <a:t>Gem. aantal </a:t>
            </a:r>
            <a:br>
              <a:rPr lang="nl-BE" sz="900" b="1" noProof="1">
                <a:solidFill>
                  <a:schemeClr val="tx1">
                    <a:lumMod val="75000"/>
                    <a:lumOff val="25000"/>
                  </a:schemeClr>
                </a:solidFill>
              </a:rPr>
            </a:br>
            <a:r>
              <a:rPr lang="nl-BE" sz="900" b="1" noProof="1">
                <a:solidFill>
                  <a:schemeClr val="tx1">
                    <a:lumMod val="75000"/>
                    <a:lumOff val="25000"/>
                  </a:schemeClr>
                </a:solidFill>
              </a:rPr>
              <a:t>personen in gezin</a:t>
            </a:r>
            <a:endParaRPr lang="nl-BE" sz="900" b="1" dirty="0">
              <a:solidFill>
                <a:schemeClr val="tx1">
                  <a:lumMod val="75000"/>
                  <a:lumOff val="25000"/>
                </a:schemeClr>
              </a:solidFill>
            </a:endParaRPr>
          </a:p>
        </p:txBody>
      </p:sp>
      <p:sp>
        <p:nvSpPr>
          <p:cNvPr id="10" name="Text Placeholder 9">
            <a:extLst>
              <a:ext uri="{FF2B5EF4-FFF2-40B4-BE49-F238E27FC236}">
                <a16:creationId xmlns:a16="http://schemas.microsoft.com/office/drawing/2014/main" xmlns="" id="{5569DE34-691E-47B0-8C56-FF524FBAAF16}"/>
              </a:ext>
            </a:extLst>
          </p:cNvPr>
          <p:cNvSpPr>
            <a:spLocks noGrp="1"/>
          </p:cNvSpPr>
          <p:nvPr>
            <p:ph type="body" sz="quarter" idx="13"/>
          </p:nvPr>
        </p:nvSpPr>
        <p:spPr/>
        <p:txBody>
          <a:bodyPr/>
          <a:lstStyle/>
          <a:p>
            <a:r>
              <a:rPr lang="nl-BE" dirty="0"/>
              <a:t>De steekproef is representatief voor Vlaanderen. </a:t>
            </a:r>
          </a:p>
        </p:txBody>
      </p:sp>
    </p:spTree>
    <p:extLst>
      <p:ext uri="{BB962C8B-B14F-4D97-AF65-F5344CB8AC3E}">
        <p14:creationId xmlns:p14="http://schemas.microsoft.com/office/powerpoint/2010/main" val="15384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B5DD"/>
        </a:solidFill>
        <a:effectLst/>
      </p:bgPr>
    </p:bg>
    <p:spTree>
      <p:nvGrpSpPr>
        <p:cNvPr id="1" name=""/>
        <p:cNvGrpSpPr/>
        <p:nvPr/>
      </p:nvGrpSpPr>
      <p:grpSpPr>
        <a:xfrm>
          <a:off x="0" y="0"/>
          <a:ext cx="0" cy="0"/>
          <a:chOff x="0" y="0"/>
          <a:chExt cx="0" cy="0"/>
        </a:xfrm>
      </p:grpSpPr>
      <p:sp>
        <p:nvSpPr>
          <p:cNvPr id="2" name="Rectangle 1"/>
          <p:cNvSpPr/>
          <p:nvPr/>
        </p:nvSpPr>
        <p:spPr bwMode="gray">
          <a:xfrm>
            <a:off x="0" y="2178984"/>
            <a:ext cx="9144000" cy="1775796"/>
          </a:xfrm>
          <a:prstGeom prst="rect">
            <a:avLst/>
          </a:prstGeom>
          <a:solidFill>
            <a:srgbClr val="6C9CC7"/>
          </a:solidFill>
          <a:ln w="3175" cap="flat" cmpd="sng" algn="ctr">
            <a:noFill/>
            <a:prstDash val="solid"/>
            <a:round/>
            <a:headEnd type="none" w="med" len="med"/>
            <a:tailEnd type="none" w="med" len="med"/>
          </a:ln>
          <a:effectLst/>
        </p:spPr>
        <p:txBody>
          <a:bodyPr rot="0" spcFirstLastPara="0" vertOverflow="overflow" horzOverflow="overflow" vert="horz" wrap="square" lIns="360000" tIns="216000" rIns="72000" bIns="0" numCol="1" spcCol="0" rtlCol="0" fromWordArt="0" anchor="ctr" anchorCtr="0" forceAA="0" compatLnSpc="1">
            <a:prstTxWarp prst="textNoShape">
              <a:avLst/>
            </a:prstTxWarp>
            <a:noAutofit/>
          </a:bodyPr>
          <a:lstStyle/>
          <a:p>
            <a:r>
              <a:rPr lang="en-AU" sz="5400" dirty="0">
                <a:solidFill>
                  <a:schemeClr val="bg1"/>
                </a:solidFill>
                <a:latin typeface="BULLES DE CHOCOLATS" pitchFamily="2" charset="0"/>
              </a:rPr>
              <a:t>BELANGRIJKSTE</a:t>
            </a:r>
          </a:p>
          <a:p>
            <a:r>
              <a:rPr lang="en-AU" sz="5400" dirty="0">
                <a:solidFill>
                  <a:schemeClr val="bg1"/>
                </a:solidFill>
                <a:latin typeface="BULLES DE CHOCOLATS" pitchFamily="2" charset="0"/>
              </a:rPr>
              <a:t>RESULTATEN</a:t>
            </a:r>
            <a:endParaRPr lang="en-GB" sz="5400" dirty="0">
              <a:solidFill>
                <a:schemeClr val="bg1"/>
              </a:solidFill>
              <a:latin typeface="BULLES DE CHOCOLATS" pitchFamily="2" charset="0"/>
            </a:endParaRPr>
          </a:p>
        </p:txBody>
      </p:sp>
      <p:pic>
        <p:nvPicPr>
          <p:cNvPr id="4" name="Picture 3"/>
          <p:cNvPicPr>
            <a:picLocks/>
          </p:cNvPicPr>
          <p:nvPr/>
        </p:nvPicPr>
        <p:blipFill>
          <a:blip r:embed="rId2"/>
          <a:stretch>
            <a:fillRect/>
          </a:stretch>
        </p:blipFill>
        <p:spPr>
          <a:xfrm rot="900000">
            <a:off x="5102360" y="808431"/>
            <a:ext cx="4033135" cy="40331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74493"/>
            <a:ext cx="1653041" cy="831347"/>
          </a:xfrm>
          <a:prstGeom prst="rect">
            <a:avLst/>
          </a:prstGeom>
        </p:spPr>
      </p:pic>
    </p:spTree>
    <p:extLst>
      <p:ext uri="{BB962C8B-B14F-4D97-AF65-F5344CB8AC3E}">
        <p14:creationId xmlns:p14="http://schemas.microsoft.com/office/powerpoint/2010/main" val="347848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1.wp.com/blog.humanesociety.org/wp-content/uploads/2015/05/pig-walmart-annoucement-1220x813.jpg?resize=560%2C9999">
            <a:extLst>
              <a:ext uri="{FF2B5EF4-FFF2-40B4-BE49-F238E27FC236}">
                <a16:creationId xmlns:a16="http://schemas.microsoft.com/office/drawing/2014/main" xmlns="" id="{711BCE09-E088-4635-AE8C-E45657D45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b="4512"/>
          <a:stretch/>
        </p:blipFill>
        <p:spPr bwMode="auto">
          <a:xfrm>
            <a:off x="1"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FD2B0F3-BAF4-43B1-9C3B-56A66385445C}"/>
              </a:ext>
            </a:extLst>
          </p:cNvPr>
          <p:cNvSpPr/>
          <p:nvPr/>
        </p:nvSpPr>
        <p:spPr>
          <a:xfrm>
            <a:off x="1" y="0"/>
            <a:ext cx="9143999" cy="5143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5533041-C91D-4387-A8C9-E801EAF0F644}"/>
              </a:ext>
            </a:extLst>
          </p:cNvPr>
          <p:cNvSpPr/>
          <p:nvPr/>
        </p:nvSpPr>
        <p:spPr>
          <a:xfrm>
            <a:off x="526774" y="1016033"/>
            <a:ext cx="8090453" cy="2677656"/>
          </a:xfrm>
          <a:prstGeom prst="rect">
            <a:avLst/>
          </a:prstGeom>
        </p:spPr>
        <p:txBody>
          <a:bodyPr wrap="square" anchor="ctr">
            <a:spAutoFit/>
          </a:bodyPr>
          <a:lstStyle/>
          <a:p>
            <a:pPr algn="ctr"/>
            <a:r>
              <a:rPr lang="nl-NL" sz="2400" b="1" dirty="0">
                <a:solidFill>
                  <a:schemeClr val="tx1">
                    <a:lumMod val="90000"/>
                    <a:lumOff val="10000"/>
                  </a:schemeClr>
                </a:solidFill>
                <a:latin typeface="Tw Cen MT Condensed Extra Bold" panose="020B0803020202020204" pitchFamily="34" charset="0"/>
                <a:ea typeface="Cambria" panose="02040503050406030204" pitchFamily="18" charset="0"/>
                <a:cs typeface="Times New Roman" panose="02020603050405020304" pitchFamily="18" charset="0"/>
              </a:rPr>
              <a:t>In België worden jaarlijks miljoenen biggen chirurgisch gecastreerd tijdens hun eerste levensweek. De biggen worden in de hand of in een klem vastgehouden. Vervolgens worden via één of twee insnijdingen de teelballen verwijderd en de zaadleiders afgesneden. Dit gebeurt omdat bij het verhitten van vlees van niet-gecastreerde mannelijke varkens een kleine kans bestaat dat er een onaangename geur vrijkomt, de zogenaamde berengeur.</a:t>
            </a:r>
            <a:endParaRPr lang="en-US" sz="2400" b="1" dirty="0">
              <a:solidFill>
                <a:schemeClr val="tx1">
                  <a:lumMod val="90000"/>
                  <a:lumOff val="10000"/>
                </a:schemeClr>
              </a:solidFill>
              <a:latin typeface="Tw Cen MT Condensed Extra Bold" panose="020B0803020202020204" pitchFamily="34" charset="0"/>
            </a:endParaRPr>
          </a:p>
        </p:txBody>
      </p:sp>
      <p:sp>
        <p:nvSpPr>
          <p:cNvPr id="8" name="Rectangle 7">
            <a:extLst>
              <a:ext uri="{FF2B5EF4-FFF2-40B4-BE49-F238E27FC236}">
                <a16:creationId xmlns:a16="http://schemas.microsoft.com/office/drawing/2014/main" xmlns="" id="{90A96D90-D741-424F-B8B5-AAD9EE91A9B5}"/>
              </a:ext>
            </a:extLst>
          </p:cNvPr>
          <p:cNvSpPr/>
          <p:nvPr/>
        </p:nvSpPr>
        <p:spPr>
          <a:xfrm>
            <a:off x="526774" y="201968"/>
            <a:ext cx="8090453" cy="461665"/>
          </a:xfrm>
          <a:prstGeom prst="rect">
            <a:avLst/>
          </a:prstGeom>
        </p:spPr>
        <p:txBody>
          <a:bodyPr wrap="square" anchor="ctr">
            <a:spAutoFit/>
          </a:bodyPr>
          <a:lstStyle/>
          <a:p>
            <a:pPr algn="ctr"/>
            <a:r>
              <a:rPr lang="nl-BE" sz="2400" b="1" dirty="0">
                <a:solidFill>
                  <a:schemeClr val="tx1">
                    <a:lumMod val="90000"/>
                    <a:lumOff val="10000"/>
                  </a:schemeClr>
                </a:solidFill>
                <a:latin typeface="Tw Cen MT Condensed Extra Bold" panose="020B0803020202020204" pitchFamily="34" charset="0"/>
              </a:rPr>
              <a:t>INTRO: Biggencastratie</a:t>
            </a:r>
          </a:p>
        </p:txBody>
      </p:sp>
      <p:sp>
        <p:nvSpPr>
          <p:cNvPr id="10" name="Rectangle 9">
            <a:extLst>
              <a:ext uri="{FF2B5EF4-FFF2-40B4-BE49-F238E27FC236}">
                <a16:creationId xmlns:a16="http://schemas.microsoft.com/office/drawing/2014/main" xmlns="" id="{B7974FAA-8401-4D97-8A35-D4AA9CA9F0EE}"/>
              </a:ext>
            </a:extLst>
          </p:cNvPr>
          <p:cNvSpPr/>
          <p:nvPr/>
        </p:nvSpPr>
        <p:spPr>
          <a:xfrm>
            <a:off x="526774" y="4204135"/>
            <a:ext cx="8090453" cy="830997"/>
          </a:xfrm>
          <a:prstGeom prst="rect">
            <a:avLst/>
          </a:prstGeom>
        </p:spPr>
        <p:txBody>
          <a:bodyPr wrap="square" anchor="ctr">
            <a:spAutoFit/>
          </a:bodyPr>
          <a:lstStyle/>
          <a:p>
            <a:pPr algn="ctr"/>
            <a:r>
              <a:rPr lang="nl-BE" sz="2400" b="1" dirty="0">
                <a:solidFill>
                  <a:schemeClr val="tx1">
                    <a:lumMod val="90000"/>
                    <a:lumOff val="10000"/>
                  </a:schemeClr>
                </a:solidFill>
                <a:latin typeface="Tw Cen MT Condensed Extra Bold" panose="020B0803020202020204" pitchFamily="34" charset="0"/>
              </a:rPr>
              <a:t>VRAAG: Bent u op de hoogte dat deze biggen vaak zonder verdoving chirurgisch gecastreerd worden?</a:t>
            </a:r>
          </a:p>
        </p:txBody>
      </p:sp>
    </p:spTree>
    <p:extLst>
      <p:ext uri="{BB962C8B-B14F-4D97-AF65-F5344CB8AC3E}">
        <p14:creationId xmlns:p14="http://schemas.microsoft.com/office/powerpoint/2010/main" val="160409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ze.nl/uploads/thumbs/730439.jpg">
            <a:extLst>
              <a:ext uri="{FF2B5EF4-FFF2-40B4-BE49-F238E27FC236}">
                <a16:creationId xmlns:a16="http://schemas.microsoft.com/office/drawing/2014/main" xmlns="" id="{F17F19CC-38FA-42F4-B6CA-BD4A78127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xmlns="" id="{47E223DC-4A02-4D42-A576-4520DF7ADB1F}"/>
              </a:ext>
            </a:extLst>
          </p:cNvPr>
          <p:cNvSpPr/>
          <p:nvPr/>
        </p:nvSpPr>
        <p:spPr>
          <a:xfrm>
            <a:off x="3959355" y="0"/>
            <a:ext cx="4191456" cy="5143500"/>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Placeholder 6">
            <a:extLst>
              <a:ext uri="{FF2B5EF4-FFF2-40B4-BE49-F238E27FC236}">
                <a16:creationId xmlns:a16="http://schemas.microsoft.com/office/drawing/2014/main" xmlns="" id="{9CB92A66-4A15-4134-979F-850F9831E524}"/>
              </a:ext>
            </a:extLst>
          </p:cNvPr>
          <p:cNvSpPr>
            <a:spLocks noGrp="1"/>
          </p:cNvSpPr>
          <p:nvPr>
            <p:ph type="body" sz="quarter" idx="13"/>
          </p:nvPr>
        </p:nvSpPr>
        <p:spPr/>
        <p:txBody>
          <a:bodyPr/>
          <a:lstStyle/>
          <a:p>
            <a:r>
              <a:rPr lang="nl-BE" sz="1600" dirty="0"/>
              <a:t>68% van de Vlamingen is zich niet bewust van het feit dat biggen vaak zonder verdoving chirurgisch worden gecastreerd. </a:t>
            </a:r>
          </a:p>
        </p:txBody>
      </p:sp>
      <p:sp>
        <p:nvSpPr>
          <p:cNvPr id="8" name="Text Placeholder 7">
            <a:extLst>
              <a:ext uri="{FF2B5EF4-FFF2-40B4-BE49-F238E27FC236}">
                <a16:creationId xmlns:a16="http://schemas.microsoft.com/office/drawing/2014/main" xmlns="" id="{21B4E47D-2D3F-49A2-8017-6E0481A02E58}"/>
              </a:ext>
            </a:extLst>
          </p:cNvPr>
          <p:cNvSpPr>
            <a:spLocks noGrp="1"/>
          </p:cNvSpPr>
          <p:nvPr>
            <p:ph type="body" sz="quarter" idx="16"/>
          </p:nvPr>
        </p:nvSpPr>
        <p:spPr/>
        <p:txBody>
          <a:bodyPr/>
          <a:lstStyle/>
          <a:p>
            <a:r>
              <a:rPr lang="nl-BE" dirty="0"/>
              <a:t>Basis:	Vlaanderen (n=1000)</a:t>
            </a:r>
          </a:p>
          <a:p>
            <a:r>
              <a:rPr lang="nl-BE" dirty="0"/>
              <a:t>Vraag:	</a:t>
            </a:r>
            <a:r>
              <a:rPr lang="en-US" dirty="0"/>
              <a:t>Q2.1 </a:t>
            </a:r>
            <a:r>
              <a:rPr lang="nl-BE" dirty="0"/>
              <a:t>Bent u op de hoogte dat deze biggen vaak zonder verdoving chirurgisch gecastreerd worden?</a:t>
            </a:r>
            <a:endParaRPr lang="en-US" dirty="0"/>
          </a:p>
          <a:p>
            <a:r>
              <a:rPr lang="nl-BE" dirty="0"/>
              <a:t>ABCD:	95% significantie niveau</a:t>
            </a:r>
          </a:p>
          <a:p>
            <a:endParaRPr lang="en-US" dirty="0"/>
          </a:p>
        </p:txBody>
      </p:sp>
      <p:graphicFrame>
        <p:nvGraphicFramePr>
          <p:cNvPr id="33" name="Chart 32">
            <a:extLst>
              <a:ext uri="{FF2B5EF4-FFF2-40B4-BE49-F238E27FC236}">
                <a16:creationId xmlns:a16="http://schemas.microsoft.com/office/drawing/2014/main" xmlns="" id="{258B4A17-2FA2-4F87-A509-00ED9E1C31A0}"/>
              </a:ext>
            </a:extLst>
          </p:cNvPr>
          <p:cNvGraphicFramePr/>
          <p:nvPr>
            <p:extLst>
              <p:ext uri="{D42A27DB-BD31-4B8C-83A1-F6EECF244321}">
                <p14:modId xmlns:p14="http://schemas.microsoft.com/office/powerpoint/2010/main" val="1457126553"/>
              </p:ext>
            </p:extLst>
          </p:nvPr>
        </p:nvGraphicFramePr>
        <p:xfrm>
          <a:off x="-1132597" y="1214419"/>
          <a:ext cx="5405240" cy="320994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Shape 33">
            <a:extLst>
              <a:ext uri="{FF2B5EF4-FFF2-40B4-BE49-F238E27FC236}">
                <a16:creationId xmlns:a16="http://schemas.microsoft.com/office/drawing/2014/main" xmlns="" id="{DF9241D8-456B-4D99-909C-9CBEA620DFA4}"/>
              </a:ext>
            </a:extLst>
          </p:cNvPr>
          <p:cNvSpPr/>
          <p:nvPr/>
        </p:nvSpPr>
        <p:spPr>
          <a:xfrm>
            <a:off x="468617" y="1048516"/>
            <a:ext cx="2307600" cy="3470144"/>
          </a:xfrm>
          <a:custGeom>
            <a:avLst/>
            <a:gdLst>
              <a:gd name="connsiteX0" fmla="*/ 660848 w 2307600"/>
              <a:gd name="connsiteY0" fmla="*/ 231962 h 3096000"/>
              <a:gd name="connsiteX1" fmla="*/ 478800 w 2307600"/>
              <a:gd name="connsiteY1" fmla="*/ 414010 h 3096000"/>
              <a:gd name="connsiteX2" fmla="*/ 478800 w 2307600"/>
              <a:gd name="connsiteY2" fmla="*/ 2681990 h 3096000"/>
              <a:gd name="connsiteX3" fmla="*/ 660848 w 2307600"/>
              <a:gd name="connsiteY3" fmla="*/ 2864038 h 3096000"/>
              <a:gd name="connsiteX4" fmla="*/ 1646752 w 2307600"/>
              <a:gd name="connsiteY4" fmla="*/ 2864039 h 3096000"/>
              <a:gd name="connsiteX5" fmla="*/ 1828800 w 2307600"/>
              <a:gd name="connsiteY5" fmla="*/ 2681991 h 3096000"/>
              <a:gd name="connsiteX6" fmla="*/ 1828801 w 2307600"/>
              <a:gd name="connsiteY6" fmla="*/ 414010 h 3096000"/>
              <a:gd name="connsiteX7" fmla="*/ 1646753 w 2307600"/>
              <a:gd name="connsiteY7" fmla="*/ 231962 h 3096000"/>
              <a:gd name="connsiteX8" fmla="*/ 0 w 2307600"/>
              <a:gd name="connsiteY8" fmla="*/ 0 h 3096000"/>
              <a:gd name="connsiteX9" fmla="*/ 2307600 w 2307600"/>
              <a:gd name="connsiteY9" fmla="*/ 0 h 3096000"/>
              <a:gd name="connsiteX10" fmla="*/ 2307600 w 2307600"/>
              <a:gd name="connsiteY10" fmla="*/ 3096000 h 3096000"/>
              <a:gd name="connsiteX11" fmla="*/ 0 w 2307600"/>
              <a:gd name="connsiteY11" fmla="*/ 3096000 h 3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7600" h="3096000">
                <a:moveTo>
                  <a:pt x="660848" y="231962"/>
                </a:moveTo>
                <a:cubicBezTo>
                  <a:pt x="560306" y="231962"/>
                  <a:pt x="478800" y="313468"/>
                  <a:pt x="478800" y="414010"/>
                </a:cubicBezTo>
                <a:lnTo>
                  <a:pt x="478800" y="2681990"/>
                </a:lnTo>
                <a:cubicBezTo>
                  <a:pt x="478800" y="2782532"/>
                  <a:pt x="560306" y="2864038"/>
                  <a:pt x="660848" y="2864038"/>
                </a:cubicBezTo>
                <a:lnTo>
                  <a:pt x="1646752" y="2864039"/>
                </a:lnTo>
                <a:cubicBezTo>
                  <a:pt x="1747294" y="2864039"/>
                  <a:pt x="1828800" y="2782533"/>
                  <a:pt x="1828800" y="2681991"/>
                </a:cubicBezTo>
                <a:cubicBezTo>
                  <a:pt x="1828800" y="1925997"/>
                  <a:pt x="1828801" y="1170004"/>
                  <a:pt x="1828801" y="414010"/>
                </a:cubicBezTo>
                <a:cubicBezTo>
                  <a:pt x="1828801" y="313468"/>
                  <a:pt x="1747295" y="231962"/>
                  <a:pt x="1646753" y="231962"/>
                </a:cubicBezTo>
                <a:close/>
                <a:moveTo>
                  <a:pt x="0" y="0"/>
                </a:moveTo>
                <a:lnTo>
                  <a:pt x="2307600" y="0"/>
                </a:lnTo>
                <a:lnTo>
                  <a:pt x="2307600" y="3096000"/>
                </a:lnTo>
                <a:lnTo>
                  <a:pt x="0" y="3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3665387A-36AE-4CA7-85D0-495BAF1BD6C5}"/>
              </a:ext>
            </a:extLst>
          </p:cNvPr>
          <p:cNvSpPr>
            <a:spLocks noGrp="1"/>
          </p:cNvSpPr>
          <p:nvPr>
            <p:ph type="title"/>
          </p:nvPr>
        </p:nvSpPr>
        <p:spPr>
          <a:xfrm>
            <a:off x="224286" y="961728"/>
            <a:ext cx="8640000" cy="180000"/>
          </a:xfrm>
        </p:spPr>
        <p:txBody>
          <a:bodyPr/>
          <a:lstStyle/>
          <a:p>
            <a:r>
              <a:rPr lang="nl-BE" dirty="0"/>
              <a:t>Bewustzijn chirurgische castratie zonder verdoving </a:t>
            </a:r>
            <a:endParaRPr lang="en-US" dirty="0"/>
          </a:p>
        </p:txBody>
      </p:sp>
      <p:grpSp>
        <p:nvGrpSpPr>
          <p:cNvPr id="14" name="Group 13">
            <a:extLst>
              <a:ext uri="{FF2B5EF4-FFF2-40B4-BE49-F238E27FC236}">
                <a16:creationId xmlns:a16="http://schemas.microsoft.com/office/drawing/2014/main" xmlns="" id="{F9BD2ADF-5F06-4514-8432-35558EF55C72}"/>
              </a:ext>
            </a:extLst>
          </p:cNvPr>
          <p:cNvGrpSpPr/>
          <p:nvPr/>
        </p:nvGrpSpPr>
        <p:grpSpPr>
          <a:xfrm>
            <a:off x="6965726" y="4594675"/>
            <a:ext cx="1933546" cy="355982"/>
            <a:chOff x="10239375" y="6688139"/>
            <a:chExt cx="2842245" cy="523426"/>
          </a:xfrm>
        </p:grpSpPr>
        <p:pic>
          <p:nvPicPr>
            <p:cNvPr id="15" name="Picture 14" descr="IPSOS_GAMECHANGERS_blue.png">
              <a:extLst>
                <a:ext uri="{FF2B5EF4-FFF2-40B4-BE49-F238E27FC236}">
                  <a16:creationId xmlns:a16="http://schemas.microsoft.com/office/drawing/2014/main" xmlns="" id="{E1013D83-3323-4C11-A7A4-9CC4D6688C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6" name="Picture 15" descr="IPSOS_GAMECHANGERS_blue.png">
              <a:extLst>
                <a:ext uri="{FF2B5EF4-FFF2-40B4-BE49-F238E27FC236}">
                  <a16:creationId xmlns:a16="http://schemas.microsoft.com/office/drawing/2014/main" xmlns="" id="{130752B4-73BC-44D9-AE10-373A5B1A108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7" name="Picture 2" descr="C:\Users\Graphics Dude Ltd\Graphics Dude Ltd\Work\PC - IM - 150415A (template pt2)\Graphics\Tags\MarketingElectronic-Col.png">
            <a:extLst>
              <a:ext uri="{FF2B5EF4-FFF2-40B4-BE49-F238E27FC236}">
                <a16:creationId xmlns:a16="http://schemas.microsoft.com/office/drawing/2014/main" xmlns="" id="{3D4F3AA5-6707-4658-BD8C-31D75CE4AF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4271BCE-C502-4B43-A56C-5457607523BA}"/>
              </a:ext>
            </a:extLst>
          </p:cNvPr>
          <p:cNvSpPr/>
          <p:nvPr/>
        </p:nvSpPr>
        <p:spPr>
          <a:xfrm>
            <a:off x="2460618" y="1366890"/>
            <a:ext cx="1978542" cy="830997"/>
          </a:xfrm>
          <a:prstGeom prst="rect">
            <a:avLst/>
          </a:prstGeom>
        </p:spPr>
        <p:txBody>
          <a:bodyPr wrap="square">
            <a:spAutoFit/>
          </a:bodyPr>
          <a:lstStyle/>
          <a:p>
            <a:pPr algn="ctr"/>
            <a:r>
              <a:rPr lang="nl-BE" sz="1200" b="1" dirty="0">
                <a:solidFill>
                  <a:schemeClr val="tx1">
                    <a:lumMod val="90000"/>
                    <a:lumOff val="10000"/>
                  </a:schemeClr>
                </a:solidFill>
                <a:latin typeface="+mj-lt"/>
              </a:rPr>
              <a:t>“Bent u op de hoogte dat deze biggen vaak zonder verdoving chirurgisch gecastreerd worden?”</a:t>
            </a:r>
            <a:endParaRPr lang="nl-BE" sz="1200" dirty="0">
              <a:latin typeface="+mj-lt"/>
            </a:endParaRPr>
          </a:p>
        </p:txBody>
      </p:sp>
    </p:spTree>
    <p:extLst>
      <p:ext uri="{BB962C8B-B14F-4D97-AF65-F5344CB8AC3E}">
        <p14:creationId xmlns:p14="http://schemas.microsoft.com/office/powerpoint/2010/main" val="113806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1B765B-1B15-45B1-A056-9ED225277C90}"/>
              </a:ext>
            </a:extLst>
          </p:cNvPr>
          <p:cNvSpPr>
            <a:spLocks noGrp="1"/>
          </p:cNvSpPr>
          <p:nvPr>
            <p:ph type="title"/>
          </p:nvPr>
        </p:nvSpPr>
        <p:spPr>
          <a:xfrm>
            <a:off x="224286" y="968366"/>
            <a:ext cx="8640000" cy="180000"/>
          </a:xfrm>
        </p:spPr>
        <p:txBody>
          <a:bodyPr/>
          <a:lstStyle/>
          <a:p>
            <a:r>
              <a:rPr lang="nl-BE" dirty="0"/>
              <a:t>Bewustzijn chirurgische castratie zonder verdoving</a:t>
            </a:r>
            <a:endParaRPr lang="en-US" dirty="0"/>
          </a:p>
        </p:txBody>
      </p:sp>
      <p:sp>
        <p:nvSpPr>
          <p:cNvPr id="7" name="Text Placeholder 6">
            <a:extLst>
              <a:ext uri="{FF2B5EF4-FFF2-40B4-BE49-F238E27FC236}">
                <a16:creationId xmlns:a16="http://schemas.microsoft.com/office/drawing/2014/main" xmlns="" id="{C60AC418-865D-4837-B92F-BEB1A15368FC}"/>
              </a:ext>
            </a:extLst>
          </p:cNvPr>
          <p:cNvSpPr>
            <a:spLocks noGrp="1"/>
          </p:cNvSpPr>
          <p:nvPr>
            <p:ph type="body" sz="quarter" idx="13"/>
          </p:nvPr>
        </p:nvSpPr>
        <p:spPr>
          <a:xfrm>
            <a:off x="224286" y="196566"/>
            <a:ext cx="6718167" cy="540000"/>
          </a:xfrm>
        </p:spPr>
        <p:txBody>
          <a:bodyPr/>
          <a:lstStyle/>
          <a:p>
            <a:r>
              <a:rPr lang="nl-BE" sz="1600" dirty="0"/>
              <a:t>Vlamingen jonger dan 35 jaar zijn zich minder bewust van het feit dat biggen </a:t>
            </a:r>
            <a:br>
              <a:rPr lang="nl-BE" sz="1600" dirty="0"/>
            </a:br>
            <a:r>
              <a:rPr lang="nl-BE" sz="1600" dirty="0"/>
              <a:t>vaak zonder verdoving chirurgisch gecastreerd worden ten opzichte van 55+’ers.</a:t>
            </a:r>
          </a:p>
        </p:txBody>
      </p:sp>
      <p:sp>
        <p:nvSpPr>
          <p:cNvPr id="8" name="Text Placeholder 7">
            <a:extLst>
              <a:ext uri="{FF2B5EF4-FFF2-40B4-BE49-F238E27FC236}">
                <a16:creationId xmlns:a16="http://schemas.microsoft.com/office/drawing/2014/main" xmlns="" id="{A88C727C-BA87-418A-B05E-C44A3805F117}"/>
              </a:ext>
            </a:extLst>
          </p:cNvPr>
          <p:cNvSpPr>
            <a:spLocks noGrp="1"/>
          </p:cNvSpPr>
          <p:nvPr>
            <p:ph type="body" sz="quarter" idx="16"/>
          </p:nvPr>
        </p:nvSpPr>
        <p:spPr/>
        <p:txBody>
          <a:bodyPr/>
          <a:lstStyle/>
          <a:p>
            <a:r>
              <a:rPr lang="nl-BE" dirty="0"/>
              <a:t>Basis:	Vlaanderen (n=1000)</a:t>
            </a:r>
          </a:p>
          <a:p>
            <a:r>
              <a:rPr lang="nl-BE" dirty="0"/>
              <a:t>Vraag:	</a:t>
            </a:r>
            <a:r>
              <a:rPr lang="en-US" dirty="0"/>
              <a:t>Q2.1 </a:t>
            </a:r>
            <a:r>
              <a:rPr lang="nl-BE" dirty="0"/>
              <a:t>Bent u op de hoogte dat deze biggen vaak zonder verdoving chirurgisch gecastreerd worden?</a:t>
            </a:r>
            <a:endParaRPr lang="en-US" dirty="0"/>
          </a:p>
          <a:p>
            <a:r>
              <a:rPr lang="nl-BE" dirty="0"/>
              <a:t>ABCD:	95% significantie niveau</a:t>
            </a:r>
          </a:p>
        </p:txBody>
      </p:sp>
      <p:graphicFrame>
        <p:nvGraphicFramePr>
          <p:cNvPr id="9" name="Table 8">
            <a:extLst>
              <a:ext uri="{FF2B5EF4-FFF2-40B4-BE49-F238E27FC236}">
                <a16:creationId xmlns:a16="http://schemas.microsoft.com/office/drawing/2014/main" xmlns="" id="{3660EA8F-4D2A-4409-BD2E-E2929FC1083B}"/>
              </a:ext>
            </a:extLst>
          </p:cNvPr>
          <p:cNvGraphicFramePr>
            <a:graphicFrameLocks noGrp="1"/>
          </p:cNvGraphicFramePr>
          <p:nvPr>
            <p:extLst>
              <p:ext uri="{D42A27DB-BD31-4B8C-83A1-F6EECF244321}">
                <p14:modId xmlns:p14="http://schemas.microsoft.com/office/powerpoint/2010/main" val="2286758242"/>
              </p:ext>
            </p:extLst>
          </p:nvPr>
        </p:nvGraphicFramePr>
        <p:xfrm>
          <a:off x="290133" y="1175223"/>
          <a:ext cx="7668000" cy="624205"/>
        </p:xfrm>
        <a:graphic>
          <a:graphicData uri="http://schemas.openxmlformats.org/drawingml/2006/table">
            <a:tbl>
              <a:tblPr firstRow="1" bandRow="1">
                <a:tableStyleId>{5C22544A-7EE6-4342-B048-85BDC9FD1C3A}</a:tableStyleId>
              </a:tblPr>
              <a:tblGrid>
                <a:gridCol w="1278000">
                  <a:extLst>
                    <a:ext uri="{9D8B030D-6E8A-4147-A177-3AD203B41FA5}">
                      <a16:colId xmlns:a16="http://schemas.microsoft.com/office/drawing/2014/main" xmlns="" val="2958164197"/>
                    </a:ext>
                  </a:extLst>
                </a:gridCol>
                <a:gridCol w="1278000">
                  <a:extLst>
                    <a:ext uri="{9D8B030D-6E8A-4147-A177-3AD203B41FA5}">
                      <a16:colId xmlns:a16="http://schemas.microsoft.com/office/drawing/2014/main" xmlns="" val="458313841"/>
                    </a:ext>
                  </a:extLst>
                </a:gridCol>
                <a:gridCol w="1278000">
                  <a:extLst>
                    <a:ext uri="{9D8B030D-6E8A-4147-A177-3AD203B41FA5}">
                      <a16:colId xmlns:a16="http://schemas.microsoft.com/office/drawing/2014/main" xmlns="" val="890148522"/>
                    </a:ext>
                  </a:extLst>
                </a:gridCol>
                <a:gridCol w="1278000">
                  <a:extLst>
                    <a:ext uri="{9D8B030D-6E8A-4147-A177-3AD203B41FA5}">
                      <a16:colId xmlns:a16="http://schemas.microsoft.com/office/drawing/2014/main" xmlns="" val="4108362977"/>
                    </a:ext>
                  </a:extLst>
                </a:gridCol>
                <a:gridCol w="1278000">
                  <a:extLst>
                    <a:ext uri="{9D8B030D-6E8A-4147-A177-3AD203B41FA5}">
                      <a16:colId xmlns:a16="http://schemas.microsoft.com/office/drawing/2014/main" xmlns="" val="307773737"/>
                    </a:ext>
                  </a:extLst>
                </a:gridCol>
                <a:gridCol w="1278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Totaal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15-34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cxnSp>
        <p:nvCxnSpPr>
          <p:cNvPr id="23" name="Straight Connector 22">
            <a:extLst>
              <a:ext uri="{FF2B5EF4-FFF2-40B4-BE49-F238E27FC236}">
                <a16:creationId xmlns:a16="http://schemas.microsoft.com/office/drawing/2014/main" xmlns="" id="{0C03A34E-3D26-4266-8CBB-4F211E5D4A68}"/>
              </a:ext>
            </a:extLst>
          </p:cNvPr>
          <p:cNvCxnSpPr/>
          <p:nvPr/>
        </p:nvCxnSpPr>
        <p:spPr>
          <a:xfrm>
            <a:off x="155002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26" name="Chart 25">
            <a:extLst>
              <a:ext uri="{FF2B5EF4-FFF2-40B4-BE49-F238E27FC236}">
                <a16:creationId xmlns:a16="http://schemas.microsoft.com/office/drawing/2014/main" xmlns="" id="{0F088BE3-D7DA-43D3-9790-0A465672342F}"/>
              </a:ext>
            </a:extLst>
          </p:cNvPr>
          <p:cNvGraphicFramePr/>
          <p:nvPr>
            <p:extLst>
              <p:ext uri="{D42A27DB-BD31-4B8C-83A1-F6EECF244321}">
                <p14:modId xmlns:p14="http://schemas.microsoft.com/office/powerpoint/2010/main" val="1955028136"/>
              </p:ext>
            </p:extLst>
          </p:nvPr>
        </p:nvGraphicFramePr>
        <p:xfrm>
          <a:off x="224286" y="1930855"/>
          <a:ext cx="8640000" cy="2493511"/>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a:extLst>
              <a:ext uri="{FF2B5EF4-FFF2-40B4-BE49-F238E27FC236}">
                <a16:creationId xmlns:a16="http://schemas.microsoft.com/office/drawing/2014/main" xmlns="" id="{CFD86DB6-C52A-4265-B263-ED5F4C77BA13}"/>
              </a:ext>
            </a:extLst>
          </p:cNvPr>
          <p:cNvCxnSpPr/>
          <p:nvPr/>
        </p:nvCxnSpPr>
        <p:spPr>
          <a:xfrm>
            <a:off x="4105836"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34" name="Group 33">
            <a:extLst>
              <a:ext uri="{FF2B5EF4-FFF2-40B4-BE49-F238E27FC236}">
                <a16:creationId xmlns:a16="http://schemas.microsoft.com/office/drawing/2014/main" xmlns="" id="{75E4A101-F34F-4C74-BAE4-2F42277A8E88}"/>
              </a:ext>
            </a:extLst>
          </p:cNvPr>
          <p:cNvGrpSpPr/>
          <p:nvPr/>
        </p:nvGrpSpPr>
        <p:grpSpPr>
          <a:xfrm>
            <a:off x="511027" y="1901480"/>
            <a:ext cx="7299843" cy="2522886"/>
            <a:chOff x="511027" y="1901480"/>
            <a:chExt cx="7299843" cy="2522886"/>
          </a:xfrm>
        </p:grpSpPr>
        <p:sp>
          <p:nvSpPr>
            <p:cNvPr id="28" name="Freeform: Shape 27">
              <a:extLst>
                <a:ext uri="{FF2B5EF4-FFF2-40B4-BE49-F238E27FC236}">
                  <a16:creationId xmlns:a16="http://schemas.microsoft.com/office/drawing/2014/main" xmlns="" id="{1D56C5A1-4E19-4A21-9432-C5DF84F60A55}"/>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6E51644C-CAC5-4797-98A9-A5940102B27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3EDE93F3-8223-4610-B29C-9074029F0373}"/>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D099F872-37FF-4BF9-8CD1-732C2CE29326}"/>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xmlns="" id="{8217B00C-74C4-492D-AAF5-0519FF791589}"/>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5C8C3B50-7F20-4A56-9147-3C127C0E146C}"/>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18C0783D-F10C-4AC1-AE6E-89202DC34BCE}"/>
              </a:ext>
            </a:extLst>
          </p:cNvPr>
          <p:cNvSpPr txBox="1"/>
          <p:nvPr/>
        </p:nvSpPr>
        <p:spPr>
          <a:xfrm>
            <a:off x="4880237" y="3356637"/>
            <a:ext cx="93295" cy="215444"/>
          </a:xfrm>
          <a:prstGeom prst="rect">
            <a:avLst/>
          </a:prstGeom>
        </p:spPr>
        <p:txBody>
          <a:bodyPr vert="horz" wrap="none" lIns="0" tIns="0" rIns="0" bIns="0" rtlCol="0">
            <a:spAutoFit/>
          </a:bodyPr>
          <a:lstStyle/>
          <a:p>
            <a:pPr marL="4763" algn="ctr">
              <a:defRPr sz="1400" b="1" i="0" u="none" strike="noStrike" kern="1200" baseline="0">
                <a:solidFill>
                  <a:schemeClr val="bg1"/>
                </a:solidFill>
                <a:latin typeface="+mn-lt"/>
                <a:ea typeface="+mn-ea"/>
                <a:cs typeface="+mn-cs"/>
              </a:defRPr>
            </a:pPr>
            <a:r>
              <a:rPr lang="en-US" sz="1400" b="1" dirty="0">
                <a:solidFill>
                  <a:schemeClr val="bg1"/>
                </a:solidFill>
              </a:rPr>
              <a:t>E</a:t>
            </a:r>
          </a:p>
        </p:txBody>
      </p:sp>
      <p:sp>
        <p:nvSpPr>
          <p:cNvPr id="19" name="TextBox 18">
            <a:extLst>
              <a:ext uri="{FF2B5EF4-FFF2-40B4-BE49-F238E27FC236}">
                <a16:creationId xmlns:a16="http://schemas.microsoft.com/office/drawing/2014/main" xmlns="" id="{0BC57EB8-DBA2-45BA-9BA8-D49107AB6557}"/>
              </a:ext>
            </a:extLst>
          </p:cNvPr>
          <p:cNvSpPr txBox="1"/>
          <p:nvPr/>
        </p:nvSpPr>
        <p:spPr>
          <a:xfrm>
            <a:off x="7433420" y="2286492"/>
            <a:ext cx="99707" cy="215444"/>
          </a:xfrm>
          <a:prstGeom prst="rect">
            <a:avLst/>
          </a:prstGeom>
        </p:spPr>
        <p:txBody>
          <a:bodyPr vert="horz" wrap="none" lIns="0" tIns="0" rIns="0" bIns="0" rtlCol="0">
            <a:spAutoFit/>
          </a:bodyPr>
          <a:lstStyle/>
          <a:p>
            <a:pPr marL="4763" algn="ctr">
              <a:defRPr sz="1400" b="1" i="0" u="none" strike="noStrike" kern="1200" baseline="0">
                <a:solidFill>
                  <a:schemeClr val="bg1"/>
                </a:solidFill>
                <a:latin typeface="+mn-lt"/>
                <a:ea typeface="+mn-ea"/>
                <a:cs typeface="+mn-cs"/>
              </a:defRPr>
            </a:pPr>
            <a:r>
              <a:rPr lang="en-US" sz="1400" b="1" dirty="0">
                <a:solidFill>
                  <a:schemeClr val="bg1"/>
                </a:solidFill>
              </a:rPr>
              <a:t>C</a:t>
            </a:r>
          </a:p>
        </p:txBody>
      </p:sp>
    </p:spTree>
    <p:extLst>
      <p:ext uri="{BB962C8B-B14F-4D97-AF65-F5344CB8AC3E}">
        <p14:creationId xmlns:p14="http://schemas.microsoft.com/office/powerpoint/2010/main" val="3056286640"/>
      </p:ext>
    </p:extLst>
  </p:cSld>
  <p:clrMapOvr>
    <a:masterClrMapping/>
  </p:clrMapOvr>
</p:sld>
</file>

<file path=ppt/theme/theme1.xml><?xml version="1.0" encoding="utf-8"?>
<a:theme xmlns:a="http://schemas.openxmlformats.org/drawingml/2006/main" name="Ipsos Marketing">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48CCA-4F85-4630-9AB1-27DCFFEA2689}">
  <ds:schemaRefs>
    <ds:schemaRef ds:uri="http://schemas.openxmlformats.org/package/2006/metadata/core-properties"/>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85c76272-7e4d-4f8f-89d1-3b227e52ef4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Ipsos Marketing</Template>
  <TotalTime>3276</TotalTime>
  <Words>2307</Words>
  <Application>Microsoft Macintosh PowerPoint</Application>
  <PresentationFormat>Diavoorstelling (16:9)</PresentationFormat>
  <Paragraphs>552</Paragraphs>
  <Slides>29</Slides>
  <Notes>3</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Ipsos Marketing</vt:lpstr>
      <vt:lpstr>PowerPoint-presentatie</vt:lpstr>
      <vt:lpstr>PowerPoint-presentatie</vt:lpstr>
      <vt:lpstr>PowerPoint-presentatie</vt:lpstr>
      <vt:lpstr>PowerPoint-presentatie</vt:lpstr>
      <vt:lpstr>Socio-demografisch profiel van de steekproef </vt:lpstr>
      <vt:lpstr>PowerPoint-presentatie</vt:lpstr>
      <vt:lpstr>PowerPoint-presentatie</vt:lpstr>
      <vt:lpstr>Bewustzijn chirurgische castratie zonder verdoving </vt:lpstr>
      <vt:lpstr>Bewustzijn chirurgische castratie zonder verdoving</vt:lpstr>
      <vt:lpstr>In welke mate gaat u akkoord met “Biggen lijden bij chirurgische castratie.”</vt:lpstr>
      <vt:lpstr>In welke mate gaat u akkoord met “Biggen lijden bij chirurgische castratie.”</vt:lpstr>
      <vt:lpstr>PowerPoint-presentatie</vt:lpstr>
      <vt:lpstr>Statement: biggen lijden bij chirurgische castratie</vt:lpstr>
      <vt:lpstr>Statement: biggen lijden bij chirurgische castratie – Na het zien van de beelden</vt:lpstr>
      <vt:lpstr>In welke mate gaat u akkoord met volgende uitspraken?</vt:lpstr>
      <vt:lpstr>In welke mate gaat u akkoord met volgende uitspraken?</vt:lpstr>
      <vt:lpstr>PowerPoint-presentatie</vt:lpstr>
      <vt:lpstr>PowerPoint-presentatie</vt:lpstr>
      <vt:lpstr>In welke mate bent u het eens dat er in Vlaanderen net zoals in Brussel een wettelijk  verbod moet komen op chirurgisch castreren van biggen? (na het zien van de beelden) </vt:lpstr>
      <vt:lpstr>PowerPoint-presentatie</vt:lpstr>
      <vt:lpstr>Verbod op chirurgische castratie van biggen – kijkers versus niet-kijkers </vt:lpstr>
      <vt:lpstr>PowerPoint-presentatie</vt:lpstr>
      <vt:lpstr>PowerPoint-presentatie</vt:lpstr>
      <vt:lpstr>Verbod in Vlaanderen – na het zien van de beelden</vt:lpstr>
      <vt:lpstr>Verbod in Vlaanderen – na het zien van de beelden</vt:lpstr>
      <vt:lpstr>Verbod in Vlaanderen – kijkers versus niet-kijkers </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Liesbet Bultereys</dc:creator>
  <cp:lastModifiedBy>Kim</cp:lastModifiedBy>
  <cp:revision>276</cp:revision>
  <dcterms:created xsi:type="dcterms:W3CDTF">2015-05-27T07:40:24Z</dcterms:created>
  <dcterms:modified xsi:type="dcterms:W3CDTF">2018-02-20T12:14:16Z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