
<file path=[Content_Types].xml><?xml version="1.0" encoding="utf-8"?>
<Types xmlns="http://schemas.openxmlformats.org/package/2006/content-types">
  <Default Extension="png" ContentType="image/png"/>
  <Default Extension="tmp" ContentType="image/x-emf"/>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62" r:id="rId2"/>
    <p:sldMasterId id="2147483790" r:id="rId3"/>
  </p:sldMasterIdLst>
  <p:notesMasterIdLst>
    <p:notesMasterId r:id="rId26"/>
  </p:notesMasterIdLst>
  <p:handoutMasterIdLst>
    <p:handoutMasterId r:id="rId27"/>
  </p:handoutMasterIdLst>
  <p:sldIdLst>
    <p:sldId id="846" r:id="rId4"/>
    <p:sldId id="948" r:id="rId5"/>
    <p:sldId id="978" r:id="rId6"/>
    <p:sldId id="997" r:id="rId7"/>
    <p:sldId id="998" r:id="rId8"/>
    <p:sldId id="999" r:id="rId9"/>
    <p:sldId id="1016" r:id="rId10"/>
    <p:sldId id="1007" r:id="rId11"/>
    <p:sldId id="1013" r:id="rId12"/>
    <p:sldId id="1019" r:id="rId13"/>
    <p:sldId id="1022" r:id="rId14"/>
    <p:sldId id="1018" r:id="rId15"/>
    <p:sldId id="1006" r:id="rId16"/>
    <p:sldId id="1014" r:id="rId17"/>
    <p:sldId id="1021" r:id="rId18"/>
    <p:sldId id="1020" r:id="rId19"/>
    <p:sldId id="1008" r:id="rId20"/>
    <p:sldId id="1003" r:id="rId21"/>
    <p:sldId id="1004" r:id="rId22"/>
    <p:sldId id="1002" r:id="rId23"/>
    <p:sldId id="989" r:id="rId24"/>
    <p:sldId id="990" r:id="rId25"/>
  </p:sldIdLst>
  <p:sldSz cx="9144000" cy="5143500" type="screen16x9"/>
  <p:notesSz cx="6805613" cy="9944100"/>
  <p:defaultTex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62636" autoAdjust="0"/>
  </p:normalViewPr>
  <p:slideViewPr>
    <p:cSldViewPr>
      <p:cViewPr varScale="1">
        <p:scale>
          <a:sx n="96" d="100"/>
          <a:sy n="96" d="100"/>
        </p:scale>
        <p:origin x="2112" y="78"/>
      </p:cViewPr>
      <p:guideLst>
        <p:guide orient="horz" pos="1621"/>
        <p:guide pos="2881"/>
      </p:guideLst>
    </p:cSldViewPr>
  </p:slideViewPr>
  <p:outlineViewPr>
    <p:cViewPr>
      <p:scale>
        <a:sx n="33" d="100"/>
        <a:sy n="33" d="100"/>
      </p:scale>
      <p:origin x="0" y="-117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9" d="100"/>
          <a:sy n="49" d="100"/>
        </p:scale>
        <p:origin x="-2964"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LOW001.AD.SYS\0005_data\diensten\Bvh_h000\Dip_07np\Amb_h069\Aax_b057\1_Data\Interne_Werking\Process\Data%20Presentaties\Data%20files%20Presentations\Allocation%20weight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file:///\\GLOW001.AD.SYS\0005_data\diensten\Bvh_h000\Dip_07np\Amb_h069\Aax_b057\1_Data\Interne_Werking\Process\Data%20Presentaties\Data%20files%20Presentations\world%20gdp%20growth%20qoq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Positionering</a:t>
            </a:r>
            <a:r>
              <a:rPr lang="en-GB" baseline="0"/>
              <a:t> tov de norm</a:t>
            </a:r>
            <a:endParaRPr lang="en-GB"/>
          </a:p>
        </c:rich>
      </c:tx>
      <c:overlay val="1"/>
    </c:title>
    <c:autoTitleDeleted val="0"/>
    <c:plotArea>
      <c:layout>
        <c:manualLayout>
          <c:layoutTarget val="inner"/>
          <c:xMode val="edge"/>
          <c:yMode val="edge"/>
          <c:x val="0.10034951881014872"/>
          <c:y val="0.14574532728863437"/>
          <c:w val="0.86495538057742782"/>
          <c:h val="0.65838383838383829"/>
        </c:manualLayout>
      </c:layout>
      <c:lineChart>
        <c:grouping val="standard"/>
        <c:varyColors val="0"/>
        <c:ser>
          <c:idx val="0"/>
          <c:order val="0"/>
          <c:tx>
            <c:strRef>
              <c:f>Sheet1!$A$12</c:f>
              <c:strCache>
                <c:ptCount val="1"/>
                <c:pt idx="0">
                  <c:v>Aandelen</c:v>
                </c:pt>
              </c:strCache>
            </c:strRef>
          </c:tx>
          <c:spPr>
            <a:ln>
              <a:solidFill>
                <a:srgbClr val="0000FF"/>
              </a:solidFill>
            </a:ln>
          </c:spPr>
          <c:marker>
            <c:symbol val="none"/>
          </c:marker>
          <c:cat>
            <c:strRef>
              <c:f>Sheet1!$N$11:$Y$11</c:f>
              <c:strCache>
                <c:ptCount val="12"/>
                <c:pt idx="0">
                  <c:v>2014 12</c:v>
                </c:pt>
                <c:pt idx="1">
                  <c:v>2015 01</c:v>
                </c:pt>
                <c:pt idx="2">
                  <c:v>2015 02</c:v>
                </c:pt>
                <c:pt idx="3">
                  <c:v>2015 03</c:v>
                </c:pt>
                <c:pt idx="4">
                  <c:v>2015 04</c:v>
                </c:pt>
                <c:pt idx="5">
                  <c:v>2015 05</c:v>
                </c:pt>
                <c:pt idx="6">
                  <c:v>2015 06</c:v>
                </c:pt>
                <c:pt idx="7">
                  <c:v>2015 07</c:v>
                </c:pt>
                <c:pt idx="8">
                  <c:v>2015 08</c:v>
                </c:pt>
                <c:pt idx="9">
                  <c:v>2015 09</c:v>
                </c:pt>
                <c:pt idx="10">
                  <c:v>2015 10</c:v>
                </c:pt>
                <c:pt idx="11">
                  <c:v>2015 11</c:v>
                </c:pt>
              </c:strCache>
            </c:strRef>
          </c:cat>
          <c:val>
            <c:numRef>
              <c:f>Sheet1!$N$12:$Y$12</c:f>
              <c:numCache>
                <c:formatCode>0.00%</c:formatCode>
                <c:ptCount val="12"/>
                <c:pt idx="0">
                  <c:v>4.9999999999999933E-2</c:v>
                </c:pt>
                <c:pt idx="1">
                  <c:v>4.9999999999999933E-2</c:v>
                </c:pt>
                <c:pt idx="2">
                  <c:v>2.4999999999999911E-2</c:v>
                </c:pt>
                <c:pt idx="3">
                  <c:v>0</c:v>
                </c:pt>
                <c:pt idx="4">
                  <c:v>0</c:v>
                </c:pt>
                <c:pt idx="5">
                  <c:v>-2.5000000000000022E-2</c:v>
                </c:pt>
                <c:pt idx="6">
                  <c:v>-2.5000000000000022E-2</c:v>
                </c:pt>
                <c:pt idx="7">
                  <c:v>-2.5000000000000022E-2</c:v>
                </c:pt>
                <c:pt idx="8">
                  <c:v>0</c:v>
                </c:pt>
                <c:pt idx="9">
                  <c:v>0</c:v>
                </c:pt>
                <c:pt idx="10">
                  <c:v>0</c:v>
                </c:pt>
                <c:pt idx="11">
                  <c:v>0</c:v>
                </c:pt>
              </c:numCache>
            </c:numRef>
          </c:val>
          <c:smooth val="0"/>
        </c:ser>
        <c:ser>
          <c:idx val="1"/>
          <c:order val="1"/>
          <c:tx>
            <c:strRef>
              <c:f>Sheet1!$A$13</c:f>
              <c:strCache>
                <c:ptCount val="1"/>
                <c:pt idx="0">
                  <c:v>Obligaties</c:v>
                </c:pt>
              </c:strCache>
            </c:strRef>
          </c:tx>
          <c:spPr>
            <a:ln>
              <a:solidFill>
                <a:srgbClr val="FF0000"/>
              </a:solidFill>
            </a:ln>
          </c:spPr>
          <c:marker>
            <c:symbol val="none"/>
          </c:marker>
          <c:cat>
            <c:strRef>
              <c:f>Sheet1!$N$11:$Y$11</c:f>
              <c:strCache>
                <c:ptCount val="12"/>
                <c:pt idx="0">
                  <c:v>2014 12</c:v>
                </c:pt>
                <c:pt idx="1">
                  <c:v>2015 01</c:v>
                </c:pt>
                <c:pt idx="2">
                  <c:v>2015 02</c:v>
                </c:pt>
                <c:pt idx="3">
                  <c:v>2015 03</c:v>
                </c:pt>
                <c:pt idx="4">
                  <c:v>2015 04</c:v>
                </c:pt>
                <c:pt idx="5">
                  <c:v>2015 05</c:v>
                </c:pt>
                <c:pt idx="6">
                  <c:v>2015 06</c:v>
                </c:pt>
                <c:pt idx="7">
                  <c:v>2015 07</c:v>
                </c:pt>
                <c:pt idx="8">
                  <c:v>2015 08</c:v>
                </c:pt>
                <c:pt idx="9">
                  <c:v>2015 09</c:v>
                </c:pt>
                <c:pt idx="10">
                  <c:v>2015 10</c:v>
                </c:pt>
                <c:pt idx="11">
                  <c:v>2015 11</c:v>
                </c:pt>
              </c:strCache>
            </c:strRef>
          </c:cat>
          <c:val>
            <c:numRef>
              <c:f>Sheet1!$N$13:$Y$13</c:f>
              <c:numCache>
                <c:formatCode>0.00%</c:formatCode>
                <c:ptCount val="12"/>
                <c:pt idx="0">
                  <c:v>-0.15000000000000002</c:v>
                </c:pt>
                <c:pt idx="1">
                  <c:v>-0.16250000000000003</c:v>
                </c:pt>
                <c:pt idx="2">
                  <c:v>-0.16250000000000003</c:v>
                </c:pt>
                <c:pt idx="3">
                  <c:v>-0.16250000000000003</c:v>
                </c:pt>
                <c:pt idx="4">
                  <c:v>-0.16250000000000003</c:v>
                </c:pt>
                <c:pt idx="5">
                  <c:v>-0.16250000000000003</c:v>
                </c:pt>
                <c:pt idx="6">
                  <c:v>-0.16250000000000003</c:v>
                </c:pt>
                <c:pt idx="7">
                  <c:v>-0.16250000000000003</c:v>
                </c:pt>
                <c:pt idx="8">
                  <c:v>-0.16250000000000003</c:v>
                </c:pt>
                <c:pt idx="9">
                  <c:v>-0.16250000000000003</c:v>
                </c:pt>
                <c:pt idx="10">
                  <c:v>-0.16250000000000003</c:v>
                </c:pt>
                <c:pt idx="11">
                  <c:v>-0.16250000000000003</c:v>
                </c:pt>
              </c:numCache>
            </c:numRef>
          </c:val>
          <c:smooth val="0"/>
        </c:ser>
        <c:ser>
          <c:idx val="2"/>
          <c:order val="2"/>
          <c:tx>
            <c:strRef>
              <c:f>Sheet1!$A$14</c:f>
              <c:strCache>
                <c:ptCount val="1"/>
                <c:pt idx="0">
                  <c:v>Andere</c:v>
                </c:pt>
              </c:strCache>
            </c:strRef>
          </c:tx>
          <c:spPr>
            <a:ln>
              <a:solidFill>
                <a:srgbClr val="00B050"/>
              </a:solidFill>
            </a:ln>
          </c:spPr>
          <c:marker>
            <c:symbol val="none"/>
          </c:marker>
          <c:cat>
            <c:strRef>
              <c:f>Sheet1!$N$11:$Y$11</c:f>
              <c:strCache>
                <c:ptCount val="12"/>
                <c:pt idx="0">
                  <c:v>2014 12</c:v>
                </c:pt>
                <c:pt idx="1">
                  <c:v>2015 01</c:v>
                </c:pt>
                <c:pt idx="2">
                  <c:v>2015 02</c:v>
                </c:pt>
                <c:pt idx="3">
                  <c:v>2015 03</c:v>
                </c:pt>
                <c:pt idx="4">
                  <c:v>2015 04</c:v>
                </c:pt>
                <c:pt idx="5">
                  <c:v>2015 05</c:v>
                </c:pt>
                <c:pt idx="6">
                  <c:v>2015 06</c:v>
                </c:pt>
                <c:pt idx="7">
                  <c:v>2015 07</c:v>
                </c:pt>
                <c:pt idx="8">
                  <c:v>2015 08</c:v>
                </c:pt>
                <c:pt idx="9">
                  <c:v>2015 09</c:v>
                </c:pt>
                <c:pt idx="10">
                  <c:v>2015 10</c:v>
                </c:pt>
                <c:pt idx="11">
                  <c:v>2015 11</c:v>
                </c:pt>
              </c:strCache>
            </c:strRef>
          </c:cat>
          <c:val>
            <c:numRef>
              <c:f>Sheet1!$N$14:$Y$14</c:f>
              <c:numCache>
                <c:formatCode>0.00%</c:formatCode>
                <c:ptCount val="12"/>
                <c:pt idx="0">
                  <c:v>3.5000000000000003E-2</c:v>
                </c:pt>
                <c:pt idx="1">
                  <c:v>4.7500000000000001E-2</c:v>
                </c:pt>
                <c:pt idx="2">
                  <c:v>4.7500000000000001E-2</c:v>
                </c:pt>
                <c:pt idx="3">
                  <c:v>4.7500000000000001E-2</c:v>
                </c:pt>
                <c:pt idx="4">
                  <c:v>4.7500000000000001E-2</c:v>
                </c:pt>
                <c:pt idx="5">
                  <c:v>4.7500000000000001E-2</c:v>
                </c:pt>
                <c:pt idx="6">
                  <c:v>4.7500000000000001E-2</c:v>
                </c:pt>
                <c:pt idx="7">
                  <c:v>6.5000000000000002E-2</c:v>
                </c:pt>
                <c:pt idx="8">
                  <c:v>6.5000000000000002E-2</c:v>
                </c:pt>
                <c:pt idx="9">
                  <c:v>6.5000000000000002E-2</c:v>
                </c:pt>
                <c:pt idx="10">
                  <c:v>6.5000000000000002E-2</c:v>
                </c:pt>
                <c:pt idx="11">
                  <c:v>6.5000000000000002E-2</c:v>
                </c:pt>
              </c:numCache>
            </c:numRef>
          </c:val>
          <c:smooth val="0"/>
        </c:ser>
        <c:ser>
          <c:idx val="3"/>
          <c:order val="3"/>
          <c:tx>
            <c:strRef>
              <c:f>Sheet1!$A$15</c:f>
              <c:strCache>
                <c:ptCount val="1"/>
                <c:pt idx="0">
                  <c:v>Cash</c:v>
                </c:pt>
              </c:strCache>
            </c:strRef>
          </c:tx>
          <c:spPr>
            <a:ln>
              <a:solidFill>
                <a:srgbClr val="FFC000"/>
              </a:solidFill>
            </a:ln>
          </c:spPr>
          <c:marker>
            <c:symbol val="none"/>
          </c:marker>
          <c:cat>
            <c:strRef>
              <c:f>Sheet1!$N$11:$Y$11</c:f>
              <c:strCache>
                <c:ptCount val="12"/>
                <c:pt idx="0">
                  <c:v>2014 12</c:v>
                </c:pt>
                <c:pt idx="1">
                  <c:v>2015 01</c:v>
                </c:pt>
                <c:pt idx="2">
                  <c:v>2015 02</c:v>
                </c:pt>
                <c:pt idx="3">
                  <c:v>2015 03</c:v>
                </c:pt>
                <c:pt idx="4">
                  <c:v>2015 04</c:v>
                </c:pt>
                <c:pt idx="5">
                  <c:v>2015 05</c:v>
                </c:pt>
                <c:pt idx="6">
                  <c:v>2015 06</c:v>
                </c:pt>
                <c:pt idx="7">
                  <c:v>2015 07</c:v>
                </c:pt>
                <c:pt idx="8">
                  <c:v>2015 08</c:v>
                </c:pt>
                <c:pt idx="9">
                  <c:v>2015 09</c:v>
                </c:pt>
                <c:pt idx="10">
                  <c:v>2015 10</c:v>
                </c:pt>
                <c:pt idx="11">
                  <c:v>2015 11</c:v>
                </c:pt>
              </c:strCache>
            </c:strRef>
          </c:cat>
          <c:val>
            <c:numRef>
              <c:f>Sheet1!$N$15:$Y$15</c:f>
              <c:numCache>
                <c:formatCode>0.00%</c:formatCode>
                <c:ptCount val="12"/>
                <c:pt idx="0">
                  <c:v>6.5000000000000002E-2</c:v>
                </c:pt>
                <c:pt idx="1">
                  <c:v>6.5000000000000002E-2</c:v>
                </c:pt>
                <c:pt idx="2">
                  <c:v>0.09</c:v>
                </c:pt>
                <c:pt idx="3">
                  <c:v>0.115</c:v>
                </c:pt>
                <c:pt idx="4">
                  <c:v>0.115</c:v>
                </c:pt>
                <c:pt idx="5">
                  <c:v>0.14000000000000001</c:v>
                </c:pt>
                <c:pt idx="6">
                  <c:v>0.14000000000000001</c:v>
                </c:pt>
                <c:pt idx="7">
                  <c:v>0.1225</c:v>
                </c:pt>
                <c:pt idx="8">
                  <c:v>9.7500000000000003E-2</c:v>
                </c:pt>
                <c:pt idx="9">
                  <c:v>9.7500000000000003E-2</c:v>
                </c:pt>
                <c:pt idx="10">
                  <c:v>9.7500000000000003E-2</c:v>
                </c:pt>
                <c:pt idx="11">
                  <c:v>9.7500000000000003E-2</c:v>
                </c:pt>
              </c:numCache>
            </c:numRef>
          </c:val>
          <c:smooth val="0"/>
        </c:ser>
        <c:dLbls>
          <c:showLegendKey val="0"/>
          <c:showVal val="0"/>
          <c:showCatName val="0"/>
          <c:showSerName val="0"/>
          <c:showPercent val="0"/>
          <c:showBubbleSize val="0"/>
        </c:dLbls>
        <c:smooth val="0"/>
        <c:axId val="412327040"/>
        <c:axId val="412327432"/>
      </c:lineChart>
      <c:catAx>
        <c:axId val="412327040"/>
        <c:scaling>
          <c:orientation val="minMax"/>
        </c:scaling>
        <c:delete val="0"/>
        <c:axPos val="b"/>
        <c:numFmt formatCode="[$-409]mmm\-yy;@" sourceLinked="0"/>
        <c:majorTickMark val="out"/>
        <c:minorTickMark val="none"/>
        <c:tickLblPos val="low"/>
        <c:txPr>
          <a:bodyPr rot="-2700000"/>
          <a:lstStyle/>
          <a:p>
            <a:pPr>
              <a:defRPr sz="1200"/>
            </a:pPr>
            <a:endParaRPr lang="nl-BE"/>
          </a:p>
        </c:txPr>
        <c:crossAx val="412327432"/>
        <c:crosses val="autoZero"/>
        <c:auto val="1"/>
        <c:lblAlgn val="ctr"/>
        <c:lblOffset val="100"/>
        <c:noMultiLvlLbl val="0"/>
      </c:catAx>
      <c:valAx>
        <c:axId val="412327432"/>
        <c:scaling>
          <c:orientation val="minMax"/>
          <c:max val="0.15000000000000002"/>
          <c:min val="-0.2"/>
        </c:scaling>
        <c:delete val="0"/>
        <c:axPos val="l"/>
        <c:majorGridlines/>
        <c:numFmt formatCode="0%" sourceLinked="0"/>
        <c:majorTickMark val="out"/>
        <c:minorTickMark val="none"/>
        <c:tickLblPos val="nextTo"/>
        <c:txPr>
          <a:bodyPr/>
          <a:lstStyle/>
          <a:p>
            <a:pPr>
              <a:defRPr sz="1200"/>
            </a:pPr>
            <a:endParaRPr lang="nl-BE"/>
          </a:p>
        </c:txPr>
        <c:crossAx val="412327040"/>
        <c:crosses val="autoZero"/>
        <c:crossBetween val="between"/>
      </c:valAx>
    </c:plotArea>
    <c:legend>
      <c:legendPos val="r"/>
      <c:layout>
        <c:manualLayout>
          <c:xMode val="edge"/>
          <c:yMode val="edge"/>
          <c:x val="0.11808267716535432"/>
          <c:y val="0.49543484030788282"/>
          <c:w val="0.32504185203799879"/>
          <c:h val="0.21485278090794144"/>
        </c:manualLayout>
      </c:layout>
      <c:overlay val="0"/>
      <c:spPr>
        <a:solidFill>
          <a:sysClr val="window" lastClr="FFFFFF"/>
        </a:solidFill>
      </c:spPr>
      <c:txPr>
        <a:bodyPr/>
        <a:lstStyle/>
        <a:p>
          <a:pPr>
            <a:defRPr sz="1100" b="1"/>
          </a:pPr>
          <a:endParaRPr lang="nl-BE"/>
        </a:p>
      </c:txPr>
    </c:legend>
    <c:plotVisOnly val="1"/>
    <c:dispBlanksAs val="gap"/>
    <c:showDLblsOverMax val="0"/>
  </c:chart>
  <c:spPr>
    <a:solidFill>
      <a:schemeClr val="bg1"/>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err="1" smtClean="0"/>
              <a:t>Referentieindex</a:t>
            </a:r>
            <a:r>
              <a:rPr lang="en-GB" baseline="0" dirty="0" smtClean="0"/>
              <a:t> </a:t>
            </a:r>
            <a:r>
              <a:rPr lang="en-GB" baseline="0" dirty="0" err="1" smtClean="0"/>
              <a:t>aandelen</a:t>
            </a:r>
            <a:r>
              <a:rPr lang="en-GB" baseline="0" dirty="0" smtClean="0"/>
              <a:t> (in euro)</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Sheet1!$A$3:$A$232</c:f>
              <c:numCache>
                <c:formatCode>m/d/yyyy</c:formatCode>
                <c:ptCount val="230"/>
                <c:pt idx="0">
                  <c:v>41927</c:v>
                </c:pt>
                <c:pt idx="1">
                  <c:v>41928</c:v>
                </c:pt>
                <c:pt idx="2">
                  <c:v>41929</c:v>
                </c:pt>
                <c:pt idx="3">
                  <c:v>41932</c:v>
                </c:pt>
                <c:pt idx="4">
                  <c:v>41933</c:v>
                </c:pt>
                <c:pt idx="5">
                  <c:v>41934</c:v>
                </c:pt>
                <c:pt idx="6">
                  <c:v>41935</c:v>
                </c:pt>
                <c:pt idx="7">
                  <c:v>41936</c:v>
                </c:pt>
                <c:pt idx="8">
                  <c:v>41939</c:v>
                </c:pt>
                <c:pt idx="9">
                  <c:v>41940</c:v>
                </c:pt>
                <c:pt idx="10">
                  <c:v>41941</c:v>
                </c:pt>
                <c:pt idx="11">
                  <c:v>41942</c:v>
                </c:pt>
                <c:pt idx="12">
                  <c:v>41943</c:v>
                </c:pt>
                <c:pt idx="13">
                  <c:v>41946</c:v>
                </c:pt>
                <c:pt idx="14">
                  <c:v>41947</c:v>
                </c:pt>
                <c:pt idx="15">
                  <c:v>41948</c:v>
                </c:pt>
                <c:pt idx="16">
                  <c:v>41949</c:v>
                </c:pt>
                <c:pt idx="17">
                  <c:v>41950</c:v>
                </c:pt>
                <c:pt idx="18">
                  <c:v>41953</c:v>
                </c:pt>
                <c:pt idx="19">
                  <c:v>41954</c:v>
                </c:pt>
                <c:pt idx="20">
                  <c:v>41955</c:v>
                </c:pt>
                <c:pt idx="21">
                  <c:v>41956</c:v>
                </c:pt>
                <c:pt idx="22">
                  <c:v>41957</c:v>
                </c:pt>
                <c:pt idx="23">
                  <c:v>41960</c:v>
                </c:pt>
                <c:pt idx="24">
                  <c:v>41961</c:v>
                </c:pt>
                <c:pt idx="25">
                  <c:v>41962</c:v>
                </c:pt>
                <c:pt idx="26">
                  <c:v>41963</c:v>
                </c:pt>
                <c:pt idx="27">
                  <c:v>41964</c:v>
                </c:pt>
                <c:pt idx="28">
                  <c:v>41967</c:v>
                </c:pt>
                <c:pt idx="29">
                  <c:v>41968</c:v>
                </c:pt>
                <c:pt idx="30">
                  <c:v>41969</c:v>
                </c:pt>
                <c:pt idx="31">
                  <c:v>41970</c:v>
                </c:pt>
                <c:pt idx="32">
                  <c:v>41971</c:v>
                </c:pt>
                <c:pt idx="33">
                  <c:v>41974</c:v>
                </c:pt>
                <c:pt idx="34">
                  <c:v>41975</c:v>
                </c:pt>
                <c:pt idx="35">
                  <c:v>41976</c:v>
                </c:pt>
                <c:pt idx="36">
                  <c:v>41977</c:v>
                </c:pt>
                <c:pt idx="37">
                  <c:v>41978</c:v>
                </c:pt>
                <c:pt idx="38">
                  <c:v>41981</c:v>
                </c:pt>
                <c:pt idx="39">
                  <c:v>41982</c:v>
                </c:pt>
                <c:pt idx="40">
                  <c:v>41983</c:v>
                </c:pt>
                <c:pt idx="41">
                  <c:v>41984</c:v>
                </c:pt>
                <c:pt idx="42">
                  <c:v>41985</c:v>
                </c:pt>
                <c:pt idx="43">
                  <c:v>41988</c:v>
                </c:pt>
                <c:pt idx="44">
                  <c:v>41989</c:v>
                </c:pt>
                <c:pt idx="45">
                  <c:v>41990</c:v>
                </c:pt>
                <c:pt idx="46">
                  <c:v>41991</c:v>
                </c:pt>
                <c:pt idx="47">
                  <c:v>41992</c:v>
                </c:pt>
                <c:pt idx="48">
                  <c:v>41995</c:v>
                </c:pt>
                <c:pt idx="49">
                  <c:v>41996</c:v>
                </c:pt>
                <c:pt idx="50">
                  <c:v>41997</c:v>
                </c:pt>
                <c:pt idx="51">
                  <c:v>41998</c:v>
                </c:pt>
                <c:pt idx="52">
                  <c:v>41999</c:v>
                </c:pt>
                <c:pt idx="53">
                  <c:v>42002</c:v>
                </c:pt>
                <c:pt idx="54">
                  <c:v>42003</c:v>
                </c:pt>
                <c:pt idx="55">
                  <c:v>42004</c:v>
                </c:pt>
                <c:pt idx="56">
                  <c:v>42005</c:v>
                </c:pt>
                <c:pt idx="57">
                  <c:v>42006</c:v>
                </c:pt>
                <c:pt idx="58">
                  <c:v>42009</c:v>
                </c:pt>
                <c:pt idx="59">
                  <c:v>42010</c:v>
                </c:pt>
                <c:pt idx="60">
                  <c:v>42011</c:v>
                </c:pt>
                <c:pt idx="61">
                  <c:v>42012</c:v>
                </c:pt>
                <c:pt idx="62">
                  <c:v>42013</c:v>
                </c:pt>
                <c:pt idx="63">
                  <c:v>42016</c:v>
                </c:pt>
                <c:pt idx="64">
                  <c:v>42017</c:v>
                </c:pt>
                <c:pt idx="65">
                  <c:v>42018</c:v>
                </c:pt>
                <c:pt idx="66">
                  <c:v>42019</c:v>
                </c:pt>
                <c:pt idx="67">
                  <c:v>42020</c:v>
                </c:pt>
                <c:pt idx="68">
                  <c:v>42023</c:v>
                </c:pt>
                <c:pt idx="69">
                  <c:v>42024</c:v>
                </c:pt>
                <c:pt idx="70">
                  <c:v>42025</c:v>
                </c:pt>
                <c:pt idx="71">
                  <c:v>42026</c:v>
                </c:pt>
                <c:pt idx="72">
                  <c:v>42027</c:v>
                </c:pt>
                <c:pt idx="73">
                  <c:v>42030</c:v>
                </c:pt>
                <c:pt idx="74">
                  <c:v>42031</c:v>
                </c:pt>
                <c:pt idx="75">
                  <c:v>42032</c:v>
                </c:pt>
                <c:pt idx="76">
                  <c:v>42033</c:v>
                </c:pt>
                <c:pt idx="77">
                  <c:v>42034</c:v>
                </c:pt>
                <c:pt idx="78">
                  <c:v>42037</c:v>
                </c:pt>
                <c:pt idx="79">
                  <c:v>42038</c:v>
                </c:pt>
                <c:pt idx="80">
                  <c:v>42039</c:v>
                </c:pt>
                <c:pt idx="81">
                  <c:v>42040</c:v>
                </c:pt>
                <c:pt idx="82">
                  <c:v>42041</c:v>
                </c:pt>
                <c:pt idx="83">
                  <c:v>42044</c:v>
                </c:pt>
                <c:pt idx="84">
                  <c:v>42045</c:v>
                </c:pt>
                <c:pt idx="85">
                  <c:v>42046</c:v>
                </c:pt>
                <c:pt idx="86">
                  <c:v>42047</c:v>
                </c:pt>
                <c:pt idx="87">
                  <c:v>42048</c:v>
                </c:pt>
                <c:pt idx="88">
                  <c:v>42051</c:v>
                </c:pt>
                <c:pt idx="89">
                  <c:v>42052</c:v>
                </c:pt>
                <c:pt idx="90">
                  <c:v>42053</c:v>
                </c:pt>
                <c:pt idx="91">
                  <c:v>42054</c:v>
                </c:pt>
                <c:pt idx="92">
                  <c:v>42055</c:v>
                </c:pt>
                <c:pt idx="93">
                  <c:v>42058</c:v>
                </c:pt>
                <c:pt idx="94">
                  <c:v>42059</c:v>
                </c:pt>
                <c:pt idx="95">
                  <c:v>42060</c:v>
                </c:pt>
                <c:pt idx="96">
                  <c:v>42061</c:v>
                </c:pt>
                <c:pt idx="97">
                  <c:v>42062</c:v>
                </c:pt>
                <c:pt idx="98">
                  <c:v>42065</c:v>
                </c:pt>
                <c:pt idx="99">
                  <c:v>42066</c:v>
                </c:pt>
                <c:pt idx="100">
                  <c:v>42067</c:v>
                </c:pt>
                <c:pt idx="101">
                  <c:v>42068</c:v>
                </c:pt>
                <c:pt idx="102">
                  <c:v>42069</c:v>
                </c:pt>
                <c:pt idx="103">
                  <c:v>42072</c:v>
                </c:pt>
                <c:pt idx="104">
                  <c:v>42073</c:v>
                </c:pt>
                <c:pt idx="105">
                  <c:v>42074</c:v>
                </c:pt>
                <c:pt idx="106">
                  <c:v>42075</c:v>
                </c:pt>
                <c:pt idx="107">
                  <c:v>42076</c:v>
                </c:pt>
                <c:pt idx="108">
                  <c:v>42079</c:v>
                </c:pt>
                <c:pt idx="109">
                  <c:v>42080</c:v>
                </c:pt>
                <c:pt idx="110">
                  <c:v>42081</c:v>
                </c:pt>
                <c:pt idx="111">
                  <c:v>42082</c:v>
                </c:pt>
                <c:pt idx="112">
                  <c:v>42083</c:v>
                </c:pt>
                <c:pt idx="113">
                  <c:v>42086</c:v>
                </c:pt>
                <c:pt idx="114">
                  <c:v>42087</c:v>
                </c:pt>
                <c:pt idx="115">
                  <c:v>42088</c:v>
                </c:pt>
                <c:pt idx="116">
                  <c:v>42089</c:v>
                </c:pt>
                <c:pt idx="117">
                  <c:v>42090</c:v>
                </c:pt>
                <c:pt idx="118">
                  <c:v>42093</c:v>
                </c:pt>
                <c:pt idx="119">
                  <c:v>42094</c:v>
                </c:pt>
                <c:pt idx="120">
                  <c:v>42095</c:v>
                </c:pt>
                <c:pt idx="121">
                  <c:v>42096</c:v>
                </c:pt>
                <c:pt idx="122">
                  <c:v>42097</c:v>
                </c:pt>
                <c:pt idx="123">
                  <c:v>42100</c:v>
                </c:pt>
                <c:pt idx="124">
                  <c:v>42101</c:v>
                </c:pt>
                <c:pt idx="125">
                  <c:v>42102</c:v>
                </c:pt>
                <c:pt idx="126">
                  <c:v>42103</c:v>
                </c:pt>
                <c:pt idx="127">
                  <c:v>42104</c:v>
                </c:pt>
                <c:pt idx="128">
                  <c:v>42107</c:v>
                </c:pt>
                <c:pt idx="129">
                  <c:v>42108</c:v>
                </c:pt>
                <c:pt idx="130">
                  <c:v>42109</c:v>
                </c:pt>
                <c:pt idx="131">
                  <c:v>42110</c:v>
                </c:pt>
                <c:pt idx="132">
                  <c:v>42111</c:v>
                </c:pt>
                <c:pt idx="133">
                  <c:v>42114</c:v>
                </c:pt>
                <c:pt idx="134">
                  <c:v>42115</c:v>
                </c:pt>
                <c:pt idx="135">
                  <c:v>42116</c:v>
                </c:pt>
                <c:pt idx="136">
                  <c:v>42117</c:v>
                </c:pt>
                <c:pt idx="137">
                  <c:v>42118</c:v>
                </c:pt>
                <c:pt idx="138">
                  <c:v>42121</c:v>
                </c:pt>
                <c:pt idx="139">
                  <c:v>42122</c:v>
                </c:pt>
                <c:pt idx="140">
                  <c:v>42123</c:v>
                </c:pt>
                <c:pt idx="141">
                  <c:v>42124</c:v>
                </c:pt>
                <c:pt idx="142">
                  <c:v>42125</c:v>
                </c:pt>
                <c:pt idx="143">
                  <c:v>42128</c:v>
                </c:pt>
                <c:pt idx="144">
                  <c:v>42129</c:v>
                </c:pt>
                <c:pt idx="145">
                  <c:v>42130</c:v>
                </c:pt>
                <c:pt idx="146">
                  <c:v>42131</c:v>
                </c:pt>
                <c:pt idx="147">
                  <c:v>42132</c:v>
                </c:pt>
                <c:pt idx="148">
                  <c:v>42135</c:v>
                </c:pt>
                <c:pt idx="149">
                  <c:v>42136</c:v>
                </c:pt>
                <c:pt idx="150">
                  <c:v>42137</c:v>
                </c:pt>
                <c:pt idx="151">
                  <c:v>42138</c:v>
                </c:pt>
                <c:pt idx="152">
                  <c:v>42139</c:v>
                </c:pt>
                <c:pt idx="153">
                  <c:v>42142</c:v>
                </c:pt>
                <c:pt idx="154">
                  <c:v>42143</c:v>
                </c:pt>
                <c:pt idx="155">
                  <c:v>42144</c:v>
                </c:pt>
                <c:pt idx="156">
                  <c:v>42145</c:v>
                </c:pt>
                <c:pt idx="157">
                  <c:v>42146</c:v>
                </c:pt>
                <c:pt idx="158">
                  <c:v>42149</c:v>
                </c:pt>
                <c:pt idx="159">
                  <c:v>42150</c:v>
                </c:pt>
                <c:pt idx="160">
                  <c:v>42151</c:v>
                </c:pt>
                <c:pt idx="161">
                  <c:v>42152</c:v>
                </c:pt>
                <c:pt idx="162">
                  <c:v>42153</c:v>
                </c:pt>
              </c:numCache>
            </c:numRef>
          </c:cat>
          <c:val>
            <c:numRef>
              <c:f>Sheet1!$D$3:$D$232</c:f>
              <c:numCache>
                <c:formatCode>General</c:formatCode>
                <c:ptCount val="230"/>
                <c:pt idx="0">
                  <c:v>100</c:v>
                </c:pt>
                <c:pt idx="1">
                  <c:v>99.552896453410511</c:v>
                </c:pt>
                <c:pt idx="2">
                  <c:v>100.8963670136939</c:v>
                </c:pt>
                <c:pt idx="3">
                  <c:v>101.5414632741515</c:v>
                </c:pt>
                <c:pt idx="4">
                  <c:v>103.35507653318358</c:v>
                </c:pt>
                <c:pt idx="5">
                  <c:v>103.71146341814621</c:v>
                </c:pt>
                <c:pt idx="6">
                  <c:v>104.53151324031276</c:v>
                </c:pt>
                <c:pt idx="7">
                  <c:v>104.83606203291717</c:v>
                </c:pt>
                <c:pt idx="8">
                  <c:v>104.351519864069</c:v>
                </c:pt>
                <c:pt idx="9">
                  <c:v>105.21908793756388</c:v>
                </c:pt>
                <c:pt idx="10">
                  <c:v>105.3479631949544</c:v>
                </c:pt>
                <c:pt idx="11">
                  <c:v>106.70727317234724</c:v>
                </c:pt>
                <c:pt idx="12">
                  <c:v>108.6648811323743</c:v>
                </c:pt>
                <c:pt idx="13">
                  <c:v>108.47768802108081</c:v>
                </c:pt>
                <c:pt idx="14">
                  <c:v>107.64107880829984</c:v>
                </c:pt>
                <c:pt idx="15">
                  <c:v>108.73903840338674</c:v>
                </c:pt>
                <c:pt idx="16">
                  <c:v>109.19694155255085</c:v>
                </c:pt>
                <c:pt idx="17">
                  <c:v>109.34165622705083</c:v>
                </c:pt>
                <c:pt idx="18">
                  <c:v>109.64260515213039</c:v>
                </c:pt>
                <c:pt idx="19">
                  <c:v>109.87803648825721</c:v>
                </c:pt>
                <c:pt idx="20">
                  <c:v>109.37549498178464</c:v>
                </c:pt>
                <c:pt idx="21">
                  <c:v>109.44101257073736</c:v>
                </c:pt>
                <c:pt idx="22">
                  <c:v>109.43165291517268</c:v>
                </c:pt>
                <c:pt idx="23">
                  <c:v>109.45253214681695</c:v>
                </c:pt>
                <c:pt idx="24">
                  <c:v>109.59652684781197</c:v>
                </c:pt>
                <c:pt idx="25">
                  <c:v>109.33661641251598</c:v>
                </c:pt>
                <c:pt idx="26">
                  <c:v>109.38629458435926</c:v>
                </c:pt>
                <c:pt idx="27">
                  <c:v>111.36046193500074</c:v>
                </c:pt>
                <c:pt idx="28">
                  <c:v>111.3986205307644</c:v>
                </c:pt>
                <c:pt idx="29">
                  <c:v>111.09551168516994</c:v>
                </c:pt>
                <c:pt idx="30">
                  <c:v>111.05591314239631</c:v>
                </c:pt>
                <c:pt idx="31">
                  <c:v>111.29782424006791</c:v>
                </c:pt>
                <c:pt idx="32">
                  <c:v>111.03791380477192</c:v>
                </c:pt>
                <c:pt idx="33">
                  <c:v>110.17178567828697</c:v>
                </c:pt>
                <c:pt idx="34">
                  <c:v>111.18262847927191</c:v>
                </c:pt>
                <c:pt idx="35">
                  <c:v>112.15603265799813</c:v>
                </c:pt>
                <c:pt idx="36">
                  <c:v>110.94935706366</c:v>
                </c:pt>
                <c:pt idx="37">
                  <c:v>112.31010698806278</c:v>
                </c:pt>
                <c:pt idx="38">
                  <c:v>111.5634944634037</c:v>
                </c:pt>
                <c:pt idx="39">
                  <c:v>109.98747246101337</c:v>
                </c:pt>
                <c:pt idx="40">
                  <c:v>108.62528258960063</c:v>
                </c:pt>
                <c:pt idx="41">
                  <c:v>108.82615519748867</c:v>
                </c:pt>
                <c:pt idx="42">
                  <c:v>106.67487436462334</c:v>
                </c:pt>
                <c:pt idx="43">
                  <c:v>105.67915100724291</c:v>
                </c:pt>
                <c:pt idx="44">
                  <c:v>104.83102221838233</c:v>
                </c:pt>
                <c:pt idx="45">
                  <c:v>106.87790689302628</c:v>
                </c:pt>
                <c:pt idx="46">
                  <c:v>110.04651028842133</c:v>
                </c:pt>
                <c:pt idx="47">
                  <c:v>110.92631791150077</c:v>
                </c:pt>
                <c:pt idx="48">
                  <c:v>111.50733653001562</c:v>
                </c:pt>
                <c:pt idx="49">
                  <c:v>112.23018992901052</c:v>
                </c:pt>
                <c:pt idx="50">
                  <c:v>112.22803000849561</c:v>
                </c:pt>
                <c:pt idx="51">
                  <c:v>112.1963511742767</c:v>
                </c:pt>
                <c:pt idx="52">
                  <c:v>112.61177588664729</c:v>
                </c:pt>
                <c:pt idx="53">
                  <c:v>112.76297032269206</c:v>
                </c:pt>
                <c:pt idx="54">
                  <c:v>112.24242947859511</c:v>
                </c:pt>
                <c:pt idx="55">
                  <c:v>112.18843146572199</c:v>
                </c:pt>
                <c:pt idx="56">
                  <c:v>112.18843146572199</c:v>
                </c:pt>
                <c:pt idx="57">
                  <c:v>112.52897893357517</c:v>
                </c:pt>
                <c:pt idx="58">
                  <c:v>111.25534580327438</c:v>
                </c:pt>
                <c:pt idx="59">
                  <c:v>110.34241939896606</c:v>
                </c:pt>
                <c:pt idx="60">
                  <c:v>111.9897187783489</c:v>
                </c:pt>
                <c:pt idx="61">
                  <c:v>114.24755568995056</c:v>
                </c:pt>
                <c:pt idx="62">
                  <c:v>113.24391262401539</c:v>
                </c:pt>
                <c:pt idx="63">
                  <c:v>112.90336515616221</c:v>
                </c:pt>
                <c:pt idx="64">
                  <c:v>113.40086684809995</c:v>
                </c:pt>
                <c:pt idx="65">
                  <c:v>112.52249917203044</c:v>
                </c:pt>
                <c:pt idx="66">
                  <c:v>114.34547208662718</c:v>
                </c:pt>
                <c:pt idx="67">
                  <c:v>115.99709130703987</c:v>
                </c:pt>
                <c:pt idx="68">
                  <c:v>115.00496781718431</c:v>
                </c:pt>
                <c:pt idx="69">
                  <c:v>115.86461618212446</c:v>
                </c:pt>
                <c:pt idx="70">
                  <c:v>116.51835212464178</c:v>
                </c:pt>
                <c:pt idx="71">
                  <c:v>119.36584733681796</c:v>
                </c:pt>
                <c:pt idx="72">
                  <c:v>121.06210491453911</c:v>
                </c:pt>
                <c:pt idx="73">
                  <c:v>121.27233717799183</c:v>
                </c:pt>
                <c:pt idx="74">
                  <c:v>119.31616916497472</c:v>
                </c:pt>
                <c:pt idx="75">
                  <c:v>118.85970596282056</c:v>
                </c:pt>
                <c:pt idx="76">
                  <c:v>119.03393955102452</c:v>
                </c:pt>
                <c:pt idx="77">
                  <c:v>118.4291618068455</c:v>
                </c:pt>
                <c:pt idx="78">
                  <c:v>118.89786455858423</c:v>
                </c:pt>
                <c:pt idx="79">
                  <c:v>119.26721096663643</c:v>
                </c:pt>
                <c:pt idx="80">
                  <c:v>119.58327933532044</c:v>
                </c:pt>
                <c:pt idx="81">
                  <c:v>120.3226921249298</c:v>
                </c:pt>
                <c:pt idx="82">
                  <c:v>120.75827609543967</c:v>
                </c:pt>
                <c:pt idx="83">
                  <c:v>120.39036963439744</c:v>
                </c:pt>
                <c:pt idx="84">
                  <c:v>121.16794101977048</c:v>
                </c:pt>
                <c:pt idx="85">
                  <c:v>121.05850504701426</c:v>
                </c:pt>
                <c:pt idx="86">
                  <c:v>121.71800077757138</c:v>
                </c:pt>
                <c:pt idx="87">
                  <c:v>122.29253963454146</c:v>
                </c:pt>
                <c:pt idx="88">
                  <c:v>122.27670021743201</c:v>
                </c:pt>
                <c:pt idx="89">
                  <c:v>122.46821316975534</c:v>
                </c:pt>
                <c:pt idx="90">
                  <c:v>123.16226762855126</c:v>
                </c:pt>
                <c:pt idx="91">
                  <c:v>122.98731406684233</c:v>
                </c:pt>
                <c:pt idx="92">
                  <c:v>123.67704868460841</c:v>
                </c:pt>
                <c:pt idx="93">
                  <c:v>123.95999827206357</c:v>
                </c:pt>
                <c:pt idx="94">
                  <c:v>124.50501821532966</c:v>
                </c:pt>
                <c:pt idx="95">
                  <c:v>124.47549930162569</c:v>
                </c:pt>
                <c:pt idx="96">
                  <c:v>125.92552594064534</c:v>
                </c:pt>
                <c:pt idx="97">
                  <c:v>125.77145161058068</c:v>
                </c:pt>
                <c:pt idx="98">
                  <c:v>126.2351145477846</c:v>
                </c:pt>
                <c:pt idx="99">
                  <c:v>125.83552925252347</c:v>
                </c:pt>
                <c:pt idx="100">
                  <c:v>126.5346235258542</c:v>
                </c:pt>
                <c:pt idx="101">
                  <c:v>127.17899981280686</c:v>
                </c:pt>
                <c:pt idx="102">
                  <c:v>127.68154131927943</c:v>
                </c:pt>
                <c:pt idx="103">
                  <c:v>127.69738073638888</c:v>
                </c:pt>
                <c:pt idx="104">
                  <c:v>127.18691952136159</c:v>
                </c:pt>
                <c:pt idx="105">
                  <c:v>128.65854536553053</c:v>
                </c:pt>
                <c:pt idx="106">
                  <c:v>129.4713954526473</c:v>
                </c:pt>
                <c:pt idx="107">
                  <c:v>129.91849899923679</c:v>
                </c:pt>
                <c:pt idx="108">
                  <c:v>130.59959393494316</c:v>
                </c:pt>
                <c:pt idx="109">
                  <c:v>130.16688985845317</c:v>
                </c:pt>
                <c:pt idx="110">
                  <c:v>130.97829999856</c:v>
                </c:pt>
                <c:pt idx="111">
                  <c:v>131.16333318933857</c:v>
                </c:pt>
                <c:pt idx="112">
                  <c:v>130.70255014615458</c:v>
                </c:pt>
                <c:pt idx="113">
                  <c:v>129.42675709533884</c:v>
                </c:pt>
                <c:pt idx="114">
                  <c:v>129.34827998329658</c:v>
                </c:pt>
                <c:pt idx="115">
                  <c:v>127.33379411637648</c:v>
                </c:pt>
                <c:pt idx="116">
                  <c:v>127.21643843506554</c:v>
                </c:pt>
                <c:pt idx="117">
                  <c:v>127.55554595590877</c:v>
                </c:pt>
                <c:pt idx="118">
                  <c:v>129.24964361311501</c:v>
                </c:pt>
                <c:pt idx="119">
                  <c:v>129.32092099010754</c:v>
                </c:pt>
                <c:pt idx="120">
                  <c:v>129.04661108471205</c:v>
                </c:pt>
                <c:pt idx="121">
                  <c:v>128.45263294310769</c:v>
                </c:pt>
                <c:pt idx="122">
                  <c:v>128.53255000215989</c:v>
                </c:pt>
                <c:pt idx="123">
                  <c:v>127.86225466902816</c:v>
                </c:pt>
                <c:pt idx="124">
                  <c:v>129.89114000604775</c:v>
                </c:pt>
                <c:pt idx="125">
                  <c:v>131.09997552090078</c:v>
                </c:pt>
                <c:pt idx="126">
                  <c:v>132.96902673981594</c:v>
                </c:pt>
                <c:pt idx="127">
                  <c:v>134.20666119486799</c:v>
                </c:pt>
                <c:pt idx="128">
                  <c:v>134.49681051737289</c:v>
                </c:pt>
                <c:pt idx="129">
                  <c:v>133.41901018042529</c:v>
                </c:pt>
                <c:pt idx="130">
                  <c:v>134.76536063472858</c:v>
                </c:pt>
                <c:pt idx="131">
                  <c:v>134.04250723573364</c:v>
                </c:pt>
                <c:pt idx="132">
                  <c:v>131.82066899938076</c:v>
                </c:pt>
                <c:pt idx="133">
                  <c:v>132.63927887453735</c:v>
                </c:pt>
                <c:pt idx="134">
                  <c:v>133.10582170576117</c:v>
                </c:pt>
                <c:pt idx="135">
                  <c:v>133.72283899952475</c:v>
                </c:pt>
                <c:pt idx="136">
                  <c:v>133.25557619479596</c:v>
                </c:pt>
                <c:pt idx="137">
                  <c:v>133.06406324247263</c:v>
                </c:pt>
                <c:pt idx="138">
                  <c:v>133.03526430227362</c:v>
                </c:pt>
                <c:pt idx="139">
                  <c:v>131.99202269356482</c:v>
                </c:pt>
                <c:pt idx="140">
                  <c:v>129.42315722781396</c:v>
                </c:pt>
                <c:pt idx="141">
                  <c:v>127.53538669776948</c:v>
                </c:pt>
                <c:pt idx="142">
                  <c:v>127.8975333707719</c:v>
                </c:pt>
                <c:pt idx="143">
                  <c:v>128.87237749650808</c:v>
                </c:pt>
                <c:pt idx="144">
                  <c:v>127.47058908232171</c:v>
                </c:pt>
                <c:pt idx="145">
                  <c:v>125.47050268550112</c:v>
                </c:pt>
                <c:pt idx="146">
                  <c:v>126.11487897245375</c:v>
                </c:pt>
                <c:pt idx="147">
                  <c:v>128.38279551312507</c:v>
                </c:pt>
                <c:pt idx="148">
                  <c:v>128.8370987947643</c:v>
                </c:pt>
                <c:pt idx="149">
                  <c:v>127.40435151986402</c:v>
                </c:pt>
                <c:pt idx="150">
                  <c:v>126.6210203464512</c:v>
                </c:pt>
                <c:pt idx="151">
                  <c:v>127.21283856754067</c:v>
                </c:pt>
                <c:pt idx="152">
                  <c:v>126.88669056978699</c:v>
                </c:pt>
                <c:pt idx="153">
                  <c:v>127.83705559635402</c:v>
                </c:pt>
                <c:pt idx="154">
                  <c:v>130.24104712946558</c:v>
                </c:pt>
                <c:pt idx="155">
                  <c:v>130.50599737929639</c:v>
                </c:pt>
                <c:pt idx="156">
                  <c:v>130.69463043759984</c:v>
                </c:pt>
                <c:pt idx="157">
                  <c:v>131.45708237936839</c:v>
                </c:pt>
                <c:pt idx="158">
                  <c:v>131.44844269730868</c:v>
                </c:pt>
                <c:pt idx="159">
                  <c:v>131.3670856912465</c:v>
                </c:pt>
                <c:pt idx="160">
                  <c:v>132.35992915460704</c:v>
                </c:pt>
                <c:pt idx="161">
                  <c:v>131.58451768974896</c:v>
                </c:pt>
                <c:pt idx="162">
                  <c:v>130.18056935504768</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numCache>
            </c:numRef>
          </c:val>
          <c:smooth val="0"/>
        </c:ser>
        <c:dLbls>
          <c:showLegendKey val="0"/>
          <c:showVal val="0"/>
          <c:showCatName val="0"/>
          <c:showSerName val="0"/>
          <c:showPercent val="0"/>
          <c:showBubbleSize val="0"/>
        </c:dLbls>
        <c:smooth val="0"/>
        <c:axId val="419809792"/>
        <c:axId val="419927800"/>
      </c:lineChart>
      <c:dateAx>
        <c:axId val="419809792"/>
        <c:scaling>
          <c:orientation val="minMax"/>
        </c:scaling>
        <c:delete val="0"/>
        <c:axPos val="b"/>
        <c:numFmt formatCode="mm/yyyy" sourceLinked="0"/>
        <c:majorTickMark val="in"/>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19927800"/>
        <c:crosses val="autoZero"/>
        <c:auto val="1"/>
        <c:lblOffset val="100"/>
        <c:baseTimeUnit val="days"/>
      </c:dateAx>
      <c:valAx>
        <c:axId val="419927800"/>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1980979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nl-B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err="1" smtClean="0"/>
              <a:t>Referentieindex</a:t>
            </a:r>
            <a:r>
              <a:rPr lang="en-GB" baseline="0" dirty="0" smtClean="0"/>
              <a:t> </a:t>
            </a:r>
            <a:r>
              <a:rPr lang="en-GB" baseline="0" dirty="0" err="1" smtClean="0"/>
              <a:t>aandelen</a:t>
            </a:r>
            <a:r>
              <a:rPr lang="en-GB" baseline="0" dirty="0" smtClean="0"/>
              <a:t> (in euro)</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Sheet1!$A$3:$A$232</c:f>
              <c:numCache>
                <c:formatCode>m/d/yyyy</c:formatCode>
                <c:ptCount val="230"/>
                <c:pt idx="0">
                  <c:v>42004</c:v>
                </c:pt>
                <c:pt idx="1">
                  <c:v>42005</c:v>
                </c:pt>
                <c:pt idx="2">
                  <c:v>42006</c:v>
                </c:pt>
                <c:pt idx="3">
                  <c:v>42009</c:v>
                </c:pt>
                <c:pt idx="4">
                  <c:v>42010</c:v>
                </c:pt>
                <c:pt idx="5">
                  <c:v>42011</c:v>
                </c:pt>
                <c:pt idx="6">
                  <c:v>42012</c:v>
                </c:pt>
                <c:pt idx="7">
                  <c:v>42013</c:v>
                </c:pt>
                <c:pt idx="8">
                  <c:v>42016</c:v>
                </c:pt>
                <c:pt idx="9">
                  <c:v>42017</c:v>
                </c:pt>
                <c:pt idx="10">
                  <c:v>42018</c:v>
                </c:pt>
                <c:pt idx="11">
                  <c:v>42019</c:v>
                </c:pt>
                <c:pt idx="12">
                  <c:v>42020</c:v>
                </c:pt>
                <c:pt idx="13">
                  <c:v>42023</c:v>
                </c:pt>
                <c:pt idx="14">
                  <c:v>42024</c:v>
                </c:pt>
                <c:pt idx="15">
                  <c:v>42025</c:v>
                </c:pt>
                <c:pt idx="16">
                  <c:v>42026</c:v>
                </c:pt>
                <c:pt idx="17">
                  <c:v>42027</c:v>
                </c:pt>
                <c:pt idx="18">
                  <c:v>42030</c:v>
                </c:pt>
                <c:pt idx="19">
                  <c:v>42031</c:v>
                </c:pt>
                <c:pt idx="20">
                  <c:v>42032</c:v>
                </c:pt>
                <c:pt idx="21">
                  <c:v>42033</c:v>
                </c:pt>
                <c:pt idx="22">
                  <c:v>42034</c:v>
                </c:pt>
                <c:pt idx="23">
                  <c:v>42037</c:v>
                </c:pt>
                <c:pt idx="24">
                  <c:v>42038</c:v>
                </c:pt>
                <c:pt idx="25">
                  <c:v>42039</c:v>
                </c:pt>
                <c:pt idx="26">
                  <c:v>42040</c:v>
                </c:pt>
                <c:pt idx="27">
                  <c:v>42041</c:v>
                </c:pt>
                <c:pt idx="28">
                  <c:v>42044</c:v>
                </c:pt>
                <c:pt idx="29">
                  <c:v>42045</c:v>
                </c:pt>
                <c:pt idx="30">
                  <c:v>42046</c:v>
                </c:pt>
                <c:pt idx="31">
                  <c:v>42047</c:v>
                </c:pt>
                <c:pt idx="32">
                  <c:v>42048</c:v>
                </c:pt>
                <c:pt idx="33">
                  <c:v>42051</c:v>
                </c:pt>
                <c:pt idx="34">
                  <c:v>42052</c:v>
                </c:pt>
                <c:pt idx="35">
                  <c:v>42053</c:v>
                </c:pt>
                <c:pt idx="36">
                  <c:v>42054</c:v>
                </c:pt>
                <c:pt idx="37">
                  <c:v>42055</c:v>
                </c:pt>
                <c:pt idx="38">
                  <c:v>42058</c:v>
                </c:pt>
                <c:pt idx="39">
                  <c:v>42059</c:v>
                </c:pt>
                <c:pt idx="40">
                  <c:v>42060</c:v>
                </c:pt>
                <c:pt idx="41">
                  <c:v>42061</c:v>
                </c:pt>
                <c:pt idx="42">
                  <c:v>42062</c:v>
                </c:pt>
                <c:pt idx="43">
                  <c:v>42065</c:v>
                </c:pt>
                <c:pt idx="44">
                  <c:v>42066</c:v>
                </c:pt>
                <c:pt idx="45">
                  <c:v>42067</c:v>
                </c:pt>
                <c:pt idx="46">
                  <c:v>42068</c:v>
                </c:pt>
                <c:pt idx="47">
                  <c:v>42069</c:v>
                </c:pt>
                <c:pt idx="48">
                  <c:v>42072</c:v>
                </c:pt>
                <c:pt idx="49">
                  <c:v>42073</c:v>
                </c:pt>
                <c:pt idx="50">
                  <c:v>42074</c:v>
                </c:pt>
                <c:pt idx="51">
                  <c:v>42075</c:v>
                </c:pt>
                <c:pt idx="52">
                  <c:v>42076</c:v>
                </c:pt>
                <c:pt idx="53">
                  <c:v>42079</c:v>
                </c:pt>
                <c:pt idx="54">
                  <c:v>42080</c:v>
                </c:pt>
                <c:pt idx="55">
                  <c:v>42081</c:v>
                </c:pt>
                <c:pt idx="56">
                  <c:v>42082</c:v>
                </c:pt>
                <c:pt idx="57">
                  <c:v>42083</c:v>
                </c:pt>
                <c:pt idx="58">
                  <c:v>42086</c:v>
                </c:pt>
                <c:pt idx="59">
                  <c:v>42087</c:v>
                </c:pt>
                <c:pt idx="60">
                  <c:v>42088</c:v>
                </c:pt>
                <c:pt idx="61">
                  <c:v>42089</c:v>
                </c:pt>
                <c:pt idx="62">
                  <c:v>42090</c:v>
                </c:pt>
                <c:pt idx="63">
                  <c:v>42093</c:v>
                </c:pt>
                <c:pt idx="64">
                  <c:v>42094</c:v>
                </c:pt>
                <c:pt idx="65">
                  <c:v>42095</c:v>
                </c:pt>
                <c:pt idx="66">
                  <c:v>42096</c:v>
                </c:pt>
                <c:pt idx="67">
                  <c:v>42097</c:v>
                </c:pt>
                <c:pt idx="68">
                  <c:v>42100</c:v>
                </c:pt>
                <c:pt idx="69">
                  <c:v>42101</c:v>
                </c:pt>
                <c:pt idx="70">
                  <c:v>42102</c:v>
                </c:pt>
                <c:pt idx="71">
                  <c:v>42103</c:v>
                </c:pt>
                <c:pt idx="72">
                  <c:v>42104</c:v>
                </c:pt>
                <c:pt idx="73">
                  <c:v>42107</c:v>
                </c:pt>
                <c:pt idx="74">
                  <c:v>42108</c:v>
                </c:pt>
                <c:pt idx="75">
                  <c:v>42109</c:v>
                </c:pt>
                <c:pt idx="76">
                  <c:v>42110</c:v>
                </c:pt>
                <c:pt idx="77">
                  <c:v>42111</c:v>
                </c:pt>
                <c:pt idx="78">
                  <c:v>42114</c:v>
                </c:pt>
                <c:pt idx="79">
                  <c:v>42115</c:v>
                </c:pt>
                <c:pt idx="80">
                  <c:v>42116</c:v>
                </c:pt>
                <c:pt idx="81">
                  <c:v>42117</c:v>
                </c:pt>
                <c:pt idx="82">
                  <c:v>42118</c:v>
                </c:pt>
                <c:pt idx="83">
                  <c:v>42121</c:v>
                </c:pt>
                <c:pt idx="84">
                  <c:v>42122</c:v>
                </c:pt>
                <c:pt idx="85">
                  <c:v>42123</c:v>
                </c:pt>
                <c:pt idx="86">
                  <c:v>42124</c:v>
                </c:pt>
                <c:pt idx="87">
                  <c:v>42125</c:v>
                </c:pt>
                <c:pt idx="88">
                  <c:v>42128</c:v>
                </c:pt>
                <c:pt idx="89">
                  <c:v>42129</c:v>
                </c:pt>
                <c:pt idx="90">
                  <c:v>42130</c:v>
                </c:pt>
                <c:pt idx="91">
                  <c:v>42131</c:v>
                </c:pt>
                <c:pt idx="92">
                  <c:v>42132</c:v>
                </c:pt>
                <c:pt idx="93">
                  <c:v>42135</c:v>
                </c:pt>
                <c:pt idx="94">
                  <c:v>42136</c:v>
                </c:pt>
                <c:pt idx="95">
                  <c:v>42137</c:v>
                </c:pt>
                <c:pt idx="96">
                  <c:v>42138</c:v>
                </c:pt>
                <c:pt idx="97">
                  <c:v>42139</c:v>
                </c:pt>
                <c:pt idx="98">
                  <c:v>42142</c:v>
                </c:pt>
                <c:pt idx="99">
                  <c:v>42143</c:v>
                </c:pt>
                <c:pt idx="100">
                  <c:v>42144</c:v>
                </c:pt>
                <c:pt idx="101">
                  <c:v>42145</c:v>
                </c:pt>
                <c:pt idx="102">
                  <c:v>42146</c:v>
                </c:pt>
                <c:pt idx="103">
                  <c:v>42149</c:v>
                </c:pt>
                <c:pt idx="104">
                  <c:v>42150</c:v>
                </c:pt>
                <c:pt idx="105">
                  <c:v>42151</c:v>
                </c:pt>
                <c:pt idx="106">
                  <c:v>42152</c:v>
                </c:pt>
                <c:pt idx="107">
                  <c:v>42153</c:v>
                </c:pt>
                <c:pt idx="108">
                  <c:v>42156</c:v>
                </c:pt>
                <c:pt idx="109">
                  <c:v>42157</c:v>
                </c:pt>
                <c:pt idx="110">
                  <c:v>42158</c:v>
                </c:pt>
                <c:pt idx="111">
                  <c:v>42159</c:v>
                </c:pt>
                <c:pt idx="112">
                  <c:v>42160</c:v>
                </c:pt>
                <c:pt idx="113">
                  <c:v>42163</c:v>
                </c:pt>
                <c:pt idx="114">
                  <c:v>42164</c:v>
                </c:pt>
                <c:pt idx="115">
                  <c:v>42165</c:v>
                </c:pt>
                <c:pt idx="116">
                  <c:v>42166</c:v>
                </c:pt>
                <c:pt idx="117">
                  <c:v>42167</c:v>
                </c:pt>
                <c:pt idx="118">
                  <c:v>42170</c:v>
                </c:pt>
                <c:pt idx="119">
                  <c:v>42171</c:v>
                </c:pt>
                <c:pt idx="120">
                  <c:v>42172</c:v>
                </c:pt>
                <c:pt idx="121">
                  <c:v>42173</c:v>
                </c:pt>
                <c:pt idx="122">
                  <c:v>42174</c:v>
                </c:pt>
                <c:pt idx="123">
                  <c:v>42177</c:v>
                </c:pt>
                <c:pt idx="124">
                  <c:v>42178</c:v>
                </c:pt>
                <c:pt idx="125">
                  <c:v>42179</c:v>
                </c:pt>
                <c:pt idx="126">
                  <c:v>42180</c:v>
                </c:pt>
                <c:pt idx="127">
                  <c:v>42181</c:v>
                </c:pt>
                <c:pt idx="128">
                  <c:v>42184</c:v>
                </c:pt>
                <c:pt idx="129">
                  <c:v>42185</c:v>
                </c:pt>
                <c:pt idx="130">
                  <c:v>42186</c:v>
                </c:pt>
                <c:pt idx="131">
                  <c:v>42187</c:v>
                </c:pt>
                <c:pt idx="132">
                  <c:v>42188</c:v>
                </c:pt>
                <c:pt idx="133">
                  <c:v>42191</c:v>
                </c:pt>
                <c:pt idx="134">
                  <c:v>42192</c:v>
                </c:pt>
                <c:pt idx="135">
                  <c:v>42193</c:v>
                </c:pt>
                <c:pt idx="136">
                  <c:v>42194</c:v>
                </c:pt>
                <c:pt idx="137">
                  <c:v>42195</c:v>
                </c:pt>
                <c:pt idx="138">
                  <c:v>42198</c:v>
                </c:pt>
                <c:pt idx="139">
                  <c:v>42199</c:v>
                </c:pt>
                <c:pt idx="140">
                  <c:v>42200</c:v>
                </c:pt>
                <c:pt idx="141">
                  <c:v>42201</c:v>
                </c:pt>
                <c:pt idx="142">
                  <c:v>42202</c:v>
                </c:pt>
                <c:pt idx="143">
                  <c:v>42205</c:v>
                </c:pt>
                <c:pt idx="144">
                  <c:v>42206</c:v>
                </c:pt>
                <c:pt idx="145">
                  <c:v>42207</c:v>
                </c:pt>
                <c:pt idx="146">
                  <c:v>42208</c:v>
                </c:pt>
                <c:pt idx="147">
                  <c:v>42209</c:v>
                </c:pt>
                <c:pt idx="148">
                  <c:v>42212</c:v>
                </c:pt>
                <c:pt idx="149">
                  <c:v>42213</c:v>
                </c:pt>
                <c:pt idx="150">
                  <c:v>42214</c:v>
                </c:pt>
                <c:pt idx="151">
                  <c:v>42215</c:v>
                </c:pt>
                <c:pt idx="152">
                  <c:v>42216</c:v>
                </c:pt>
                <c:pt idx="153">
                  <c:v>42219</c:v>
                </c:pt>
                <c:pt idx="154">
                  <c:v>42220</c:v>
                </c:pt>
                <c:pt idx="155">
                  <c:v>42221</c:v>
                </c:pt>
                <c:pt idx="156">
                  <c:v>42222</c:v>
                </c:pt>
                <c:pt idx="157">
                  <c:v>42223</c:v>
                </c:pt>
                <c:pt idx="158">
                  <c:v>42226</c:v>
                </c:pt>
                <c:pt idx="159">
                  <c:v>42227</c:v>
                </c:pt>
                <c:pt idx="160">
                  <c:v>42228</c:v>
                </c:pt>
                <c:pt idx="161">
                  <c:v>42229</c:v>
                </c:pt>
                <c:pt idx="162">
                  <c:v>42230</c:v>
                </c:pt>
                <c:pt idx="163">
                  <c:v>42233</c:v>
                </c:pt>
                <c:pt idx="164">
                  <c:v>42234</c:v>
                </c:pt>
                <c:pt idx="165">
                  <c:v>42235</c:v>
                </c:pt>
                <c:pt idx="166">
                  <c:v>42236</c:v>
                </c:pt>
                <c:pt idx="167">
                  <c:v>42237</c:v>
                </c:pt>
                <c:pt idx="168">
                  <c:v>42240</c:v>
                </c:pt>
                <c:pt idx="169">
                  <c:v>42241</c:v>
                </c:pt>
                <c:pt idx="170">
                  <c:v>42242</c:v>
                </c:pt>
                <c:pt idx="171">
                  <c:v>42243</c:v>
                </c:pt>
                <c:pt idx="172">
                  <c:v>42244</c:v>
                </c:pt>
                <c:pt idx="173">
                  <c:v>42247</c:v>
                </c:pt>
                <c:pt idx="174">
                  <c:v>42248</c:v>
                </c:pt>
                <c:pt idx="175">
                  <c:v>42249</c:v>
                </c:pt>
                <c:pt idx="176">
                  <c:v>42250</c:v>
                </c:pt>
                <c:pt idx="177">
                  <c:v>42251</c:v>
                </c:pt>
                <c:pt idx="178">
                  <c:v>42254</c:v>
                </c:pt>
                <c:pt idx="179">
                  <c:v>42255</c:v>
                </c:pt>
                <c:pt idx="180">
                  <c:v>42256</c:v>
                </c:pt>
                <c:pt idx="181">
                  <c:v>42257</c:v>
                </c:pt>
                <c:pt idx="182">
                  <c:v>42258</c:v>
                </c:pt>
                <c:pt idx="183">
                  <c:v>42261</c:v>
                </c:pt>
                <c:pt idx="184">
                  <c:v>42262</c:v>
                </c:pt>
                <c:pt idx="185">
                  <c:v>42263</c:v>
                </c:pt>
                <c:pt idx="186">
                  <c:v>42264</c:v>
                </c:pt>
                <c:pt idx="187">
                  <c:v>42265</c:v>
                </c:pt>
                <c:pt idx="188">
                  <c:v>42268</c:v>
                </c:pt>
                <c:pt idx="189">
                  <c:v>42269</c:v>
                </c:pt>
                <c:pt idx="190">
                  <c:v>42270</c:v>
                </c:pt>
                <c:pt idx="191">
                  <c:v>42271</c:v>
                </c:pt>
                <c:pt idx="192">
                  <c:v>42272</c:v>
                </c:pt>
                <c:pt idx="193">
                  <c:v>42275</c:v>
                </c:pt>
                <c:pt idx="194">
                  <c:v>42276</c:v>
                </c:pt>
                <c:pt idx="195">
                  <c:v>42277</c:v>
                </c:pt>
                <c:pt idx="196">
                  <c:v>42278</c:v>
                </c:pt>
                <c:pt idx="197">
                  <c:v>42279</c:v>
                </c:pt>
                <c:pt idx="198">
                  <c:v>42282</c:v>
                </c:pt>
                <c:pt idx="199">
                  <c:v>42283</c:v>
                </c:pt>
                <c:pt idx="200">
                  <c:v>42284</c:v>
                </c:pt>
                <c:pt idx="201">
                  <c:v>42285</c:v>
                </c:pt>
                <c:pt idx="202">
                  <c:v>42286</c:v>
                </c:pt>
                <c:pt idx="203">
                  <c:v>42289</c:v>
                </c:pt>
                <c:pt idx="204">
                  <c:v>42290</c:v>
                </c:pt>
                <c:pt idx="205">
                  <c:v>42291</c:v>
                </c:pt>
                <c:pt idx="206">
                  <c:v>42292</c:v>
                </c:pt>
                <c:pt idx="207">
                  <c:v>42293</c:v>
                </c:pt>
                <c:pt idx="208">
                  <c:v>42296</c:v>
                </c:pt>
                <c:pt idx="209">
                  <c:v>42297</c:v>
                </c:pt>
                <c:pt idx="210">
                  <c:v>42298</c:v>
                </c:pt>
                <c:pt idx="211">
                  <c:v>42299</c:v>
                </c:pt>
                <c:pt idx="212">
                  <c:v>42300</c:v>
                </c:pt>
                <c:pt idx="213">
                  <c:v>42303</c:v>
                </c:pt>
                <c:pt idx="214">
                  <c:v>42304</c:v>
                </c:pt>
                <c:pt idx="215">
                  <c:v>42305</c:v>
                </c:pt>
                <c:pt idx="216">
                  <c:v>42306</c:v>
                </c:pt>
                <c:pt idx="217">
                  <c:v>42307</c:v>
                </c:pt>
                <c:pt idx="218">
                  <c:v>42310</c:v>
                </c:pt>
                <c:pt idx="219">
                  <c:v>42311</c:v>
                </c:pt>
                <c:pt idx="220">
                  <c:v>42312</c:v>
                </c:pt>
                <c:pt idx="221">
                  <c:v>42313</c:v>
                </c:pt>
                <c:pt idx="222">
                  <c:v>42314</c:v>
                </c:pt>
                <c:pt idx="223">
                  <c:v>42317</c:v>
                </c:pt>
                <c:pt idx="224">
                  <c:v>42318</c:v>
                </c:pt>
                <c:pt idx="225">
                  <c:v>42319</c:v>
                </c:pt>
                <c:pt idx="226">
                  <c:v>42320</c:v>
                </c:pt>
                <c:pt idx="227">
                  <c:v>42321</c:v>
                </c:pt>
                <c:pt idx="228">
                  <c:v>42324</c:v>
                </c:pt>
                <c:pt idx="229">
                  <c:v>42325</c:v>
                </c:pt>
              </c:numCache>
            </c:numRef>
          </c:cat>
          <c:val>
            <c:numRef>
              <c:f>Sheet1!$D$3:$D$232</c:f>
              <c:numCache>
                <c:formatCode>General</c:formatCode>
                <c:ptCount val="230"/>
                <c:pt idx="0">
                  <c:v>100</c:v>
                </c:pt>
                <c:pt idx="1">
                  <c:v>100</c:v>
                </c:pt>
                <c:pt idx="2">
                  <c:v>100.30354954018341</c:v>
                </c:pt>
                <c:pt idx="3">
                  <c:v>99.168287094973152</c:v>
                </c:pt>
                <c:pt idx="4">
                  <c:v>98.3545432959191</c:v>
                </c:pt>
                <c:pt idx="5">
                  <c:v>99.822875955410964</c:v>
                </c:pt>
                <c:pt idx="6">
                  <c:v>101.83541582436484</c:v>
                </c:pt>
                <c:pt idx="7">
                  <c:v>100.94081104843319</c:v>
                </c:pt>
                <c:pt idx="8">
                  <c:v>100.63726150824978</c:v>
                </c:pt>
                <c:pt idx="9">
                  <c:v>101.08071337350715</c:v>
                </c:pt>
                <c:pt idx="10">
                  <c:v>100.29777375612076</c:v>
                </c:pt>
                <c:pt idx="11">
                  <c:v>101.9226943390899</c:v>
                </c:pt>
                <c:pt idx="12">
                  <c:v>103.39487752129021</c:v>
                </c:pt>
                <c:pt idx="13">
                  <c:v>102.51054080591445</c:v>
                </c:pt>
                <c:pt idx="14">
                  <c:v>103.27679482489751</c:v>
                </c:pt>
                <c:pt idx="15">
                  <c:v>103.85950726144411</c:v>
                </c:pt>
                <c:pt idx="16">
                  <c:v>106.39764348010246</c:v>
                </c:pt>
                <c:pt idx="17">
                  <c:v>107.90961539695684</c:v>
                </c:pt>
                <c:pt idx="18">
                  <c:v>108.09700750210179</c:v>
                </c:pt>
                <c:pt idx="19">
                  <c:v>106.35336246895521</c:v>
                </c:pt>
                <c:pt idx="20">
                  <c:v>105.94649056942818</c:v>
                </c:pt>
                <c:pt idx="21">
                  <c:v>106.10179498533597</c:v>
                </c:pt>
                <c:pt idx="22">
                  <c:v>105.56272180615188</c:v>
                </c:pt>
                <c:pt idx="23">
                  <c:v>105.98050352001954</c:v>
                </c:pt>
                <c:pt idx="24">
                  <c:v>106.30972321159268</c:v>
                </c:pt>
                <c:pt idx="25">
                  <c:v>106.59145312309482</c:v>
                </c:pt>
                <c:pt idx="26">
                  <c:v>107.25053426002584</c:v>
                </c:pt>
                <c:pt idx="27">
                  <c:v>107.63879529979532</c:v>
                </c:pt>
                <c:pt idx="28">
                  <c:v>107.31085911579169</c:v>
                </c:pt>
                <c:pt idx="29">
                  <c:v>108.00395320331408</c:v>
                </c:pt>
                <c:pt idx="30">
                  <c:v>107.90640662803314</c:v>
                </c:pt>
                <c:pt idx="31">
                  <c:v>108.49425309485768</c:v>
                </c:pt>
                <c:pt idx="32">
                  <c:v>109.00637261508257</c:v>
                </c:pt>
                <c:pt idx="33">
                  <c:v>108.99225403181822</c:v>
                </c:pt>
                <c:pt idx="34">
                  <c:v>109.16296053855983</c:v>
                </c:pt>
                <c:pt idx="35">
                  <c:v>109.78161118705204</c:v>
                </c:pt>
                <c:pt idx="36">
                  <c:v>109.62566501735949</c:v>
                </c:pt>
                <c:pt idx="37">
                  <c:v>110.24046514314324</c:v>
                </c:pt>
                <c:pt idx="38">
                  <c:v>110.4926743805472</c:v>
                </c:pt>
                <c:pt idx="39">
                  <c:v>110.9784819955976</c:v>
                </c:pt>
                <c:pt idx="40">
                  <c:v>110.95217009042315</c:v>
                </c:pt>
                <c:pt idx="41">
                  <c:v>112.24466221289542</c:v>
                </c:pt>
                <c:pt idx="42">
                  <c:v>112.10732690296042</c:v>
                </c:pt>
                <c:pt idx="43">
                  <c:v>112.52061634033488</c:v>
                </c:pt>
                <c:pt idx="44">
                  <c:v>112.16444298980254</c:v>
                </c:pt>
                <c:pt idx="45">
                  <c:v>112.78758591478793</c:v>
                </c:pt>
                <c:pt idx="46">
                  <c:v>113.36195555213288</c:v>
                </c:pt>
                <c:pt idx="47">
                  <c:v>113.80989969388347</c:v>
                </c:pt>
                <c:pt idx="48">
                  <c:v>113.82401827714781</c:v>
                </c:pt>
                <c:pt idx="49">
                  <c:v>113.36901484376506</c:v>
                </c:pt>
                <c:pt idx="50">
                  <c:v>114.68075957977965</c:v>
                </c:pt>
                <c:pt idx="51">
                  <c:v>115.40529960275441</c:v>
                </c:pt>
                <c:pt idx="52">
                  <c:v>115.80382870307977</c:v>
                </c:pt>
                <c:pt idx="53">
                  <c:v>116.41092778344661</c:v>
                </c:pt>
                <c:pt idx="54">
                  <c:v>116.0252337588161</c:v>
                </c:pt>
                <c:pt idx="55">
                  <c:v>116.74849027422138</c:v>
                </c:pt>
                <c:pt idx="56">
                  <c:v>116.91342099690031</c:v>
                </c:pt>
                <c:pt idx="57">
                  <c:v>116.50269857466483</c:v>
                </c:pt>
                <c:pt idx="58">
                  <c:v>115.36551086810032</c:v>
                </c:pt>
                <c:pt idx="59">
                  <c:v>115.29555970556335</c:v>
                </c:pt>
                <c:pt idx="60">
                  <c:v>113.49993261585259</c:v>
                </c:pt>
                <c:pt idx="61">
                  <c:v>113.39532674893948</c:v>
                </c:pt>
                <c:pt idx="62">
                  <c:v>113.69759278155341</c:v>
                </c:pt>
                <c:pt idx="63">
                  <c:v>115.20763943705357</c:v>
                </c:pt>
                <c:pt idx="64">
                  <c:v>115.27117306174311</c:v>
                </c:pt>
                <c:pt idx="65">
                  <c:v>115.02666486975605</c:v>
                </c:pt>
                <c:pt idx="66">
                  <c:v>114.49721799734313</c:v>
                </c:pt>
                <c:pt idx="67">
                  <c:v>114.56845266744959</c:v>
                </c:pt>
                <c:pt idx="68">
                  <c:v>113.97097989385392</c:v>
                </c:pt>
                <c:pt idx="69">
                  <c:v>115.77944205925954</c:v>
                </c:pt>
                <c:pt idx="70">
                  <c:v>116.85694666384293</c:v>
                </c:pt>
                <c:pt idx="71">
                  <c:v>118.52293948903564</c:v>
                </c:pt>
                <c:pt idx="72">
                  <c:v>119.62611424500875</c:v>
                </c:pt>
                <c:pt idx="73">
                  <c:v>119.88474102026014</c:v>
                </c:pt>
                <c:pt idx="74">
                  <c:v>118.92403560449996</c:v>
                </c:pt>
                <c:pt idx="75">
                  <c:v>120.12411518196929</c:v>
                </c:pt>
                <c:pt idx="76">
                  <c:v>119.47979438208735</c:v>
                </c:pt>
                <c:pt idx="77">
                  <c:v>117.49934220237063</c:v>
                </c:pt>
                <c:pt idx="78">
                  <c:v>118.22901625562336</c:v>
                </c:pt>
                <c:pt idx="79">
                  <c:v>118.6448727081368</c:v>
                </c:pt>
                <c:pt idx="80">
                  <c:v>119.1948557016615</c:v>
                </c:pt>
                <c:pt idx="81">
                  <c:v>118.77835749536332</c:v>
                </c:pt>
                <c:pt idx="82">
                  <c:v>118.60765098862171</c:v>
                </c:pt>
                <c:pt idx="83">
                  <c:v>118.581980837232</c:v>
                </c:pt>
                <c:pt idx="84">
                  <c:v>117.65207960313948</c:v>
                </c:pt>
                <c:pt idx="85">
                  <c:v>115.36230209917665</c:v>
                </c:pt>
                <c:pt idx="86">
                  <c:v>113.67962367558066</c:v>
                </c:pt>
                <c:pt idx="87">
                  <c:v>114.00242582930635</c:v>
                </c:pt>
                <c:pt idx="88">
                  <c:v>114.87136045384831</c:v>
                </c:pt>
                <c:pt idx="89">
                  <c:v>113.62186583495379</c:v>
                </c:pt>
                <c:pt idx="90">
                  <c:v>111.8390738209379</c:v>
                </c:pt>
                <c:pt idx="91">
                  <c:v>112.41344345828283</c:v>
                </c:pt>
                <c:pt idx="92">
                  <c:v>114.43496788022311</c:v>
                </c:pt>
                <c:pt idx="93">
                  <c:v>114.83991451839591</c:v>
                </c:pt>
                <c:pt idx="94">
                  <c:v>113.56282448675745</c:v>
                </c:pt>
                <c:pt idx="95">
                  <c:v>112.86459636895712</c:v>
                </c:pt>
                <c:pt idx="96">
                  <c:v>113.39211798001584</c:v>
                </c:pt>
                <c:pt idx="97">
                  <c:v>113.10140351552728</c:v>
                </c:pt>
                <c:pt idx="98">
                  <c:v>113.94851851138797</c:v>
                </c:pt>
                <c:pt idx="99">
                  <c:v>116.09133439864466</c:v>
                </c:pt>
                <c:pt idx="100">
                  <c:v>116.32749979143007</c:v>
                </c:pt>
                <c:pt idx="101">
                  <c:v>116.49563928303272</c:v>
                </c:pt>
                <c:pt idx="102">
                  <c:v>117.1752565410755</c:v>
                </c:pt>
                <c:pt idx="103">
                  <c:v>117.16755549565859</c:v>
                </c:pt>
                <c:pt idx="104">
                  <c:v>117.09503731798263</c:v>
                </c:pt>
                <c:pt idx="105">
                  <c:v>117.98001578714315</c:v>
                </c:pt>
                <c:pt idx="106">
                  <c:v>117.28884696097499</c:v>
                </c:pt>
                <c:pt idx="107">
                  <c:v>116.03742708072626</c:v>
                </c:pt>
                <c:pt idx="108">
                  <c:v>116.67661385033023</c:v>
                </c:pt>
                <c:pt idx="109">
                  <c:v>114.45999627782808</c:v>
                </c:pt>
                <c:pt idx="110">
                  <c:v>113.46078563498332</c:v>
                </c:pt>
                <c:pt idx="111">
                  <c:v>112.39739961366425</c:v>
                </c:pt>
                <c:pt idx="112">
                  <c:v>113.21306867407253</c:v>
                </c:pt>
                <c:pt idx="113">
                  <c:v>111.72612515482312</c:v>
                </c:pt>
                <c:pt idx="114">
                  <c:v>111.23582526327952</c:v>
                </c:pt>
                <c:pt idx="115">
                  <c:v>112.1663682511568</c:v>
                </c:pt>
                <c:pt idx="116">
                  <c:v>113.01733376972595</c:v>
                </c:pt>
                <c:pt idx="117">
                  <c:v>112.17856157306693</c:v>
                </c:pt>
                <c:pt idx="118">
                  <c:v>111.48867625446825</c:v>
                </c:pt>
                <c:pt idx="119">
                  <c:v>111.9898859603525</c:v>
                </c:pt>
                <c:pt idx="120">
                  <c:v>111.96164879382381</c:v>
                </c:pt>
                <c:pt idx="121">
                  <c:v>111.43605244411933</c:v>
                </c:pt>
                <c:pt idx="122">
                  <c:v>111.80762788548549</c:v>
                </c:pt>
                <c:pt idx="123">
                  <c:v>112.49302092759093</c:v>
                </c:pt>
                <c:pt idx="124">
                  <c:v>114.68974413276605</c:v>
                </c:pt>
                <c:pt idx="125">
                  <c:v>114.13013483247022</c:v>
                </c:pt>
                <c:pt idx="126">
                  <c:v>113.75920114488879</c:v>
                </c:pt>
                <c:pt idx="127">
                  <c:v>113.91835608350505</c:v>
                </c:pt>
                <c:pt idx="128">
                  <c:v>111.35968374373492</c:v>
                </c:pt>
                <c:pt idx="129">
                  <c:v>111.49701905366992</c:v>
                </c:pt>
                <c:pt idx="130">
                  <c:v>112.56938962797537</c:v>
                </c:pt>
                <c:pt idx="131">
                  <c:v>112.55655455228052</c:v>
                </c:pt>
                <c:pt idx="132">
                  <c:v>112.35696912522545</c:v>
                </c:pt>
                <c:pt idx="133">
                  <c:v>111.48995976203773</c:v>
                </c:pt>
                <c:pt idx="134">
                  <c:v>112.4776188367571</c:v>
                </c:pt>
                <c:pt idx="135">
                  <c:v>109.81434063007389</c:v>
                </c:pt>
                <c:pt idx="136">
                  <c:v>110.81034250399492</c:v>
                </c:pt>
                <c:pt idx="137">
                  <c:v>111.19026074456272</c:v>
                </c:pt>
                <c:pt idx="138">
                  <c:v>113.84776316718326</c:v>
                </c:pt>
                <c:pt idx="139">
                  <c:v>114.5626768833869</c:v>
                </c:pt>
                <c:pt idx="140">
                  <c:v>114.91949198770396</c:v>
                </c:pt>
                <c:pt idx="141">
                  <c:v>116.33584259063163</c:v>
                </c:pt>
                <c:pt idx="142">
                  <c:v>116.81009863755668</c:v>
                </c:pt>
                <c:pt idx="143">
                  <c:v>116.70485101685885</c:v>
                </c:pt>
                <c:pt idx="144">
                  <c:v>115.75762243057827</c:v>
                </c:pt>
                <c:pt idx="145">
                  <c:v>115.44508833740845</c:v>
                </c:pt>
                <c:pt idx="146">
                  <c:v>114.22575614639685</c:v>
                </c:pt>
                <c:pt idx="147">
                  <c:v>113.18739852268276</c:v>
                </c:pt>
                <c:pt idx="148">
                  <c:v>110.89505400358095</c:v>
                </c:pt>
                <c:pt idx="149">
                  <c:v>112.30242005352223</c:v>
                </c:pt>
                <c:pt idx="150">
                  <c:v>113.27082651469934</c:v>
                </c:pt>
                <c:pt idx="151">
                  <c:v>114.25784383563398</c:v>
                </c:pt>
                <c:pt idx="152">
                  <c:v>113.41650462383599</c:v>
                </c:pt>
                <c:pt idx="153">
                  <c:v>113.80604917117496</c:v>
                </c:pt>
                <c:pt idx="154">
                  <c:v>113.83236107634943</c:v>
                </c:pt>
                <c:pt idx="155">
                  <c:v>115.04784274465256</c:v>
                </c:pt>
                <c:pt idx="156">
                  <c:v>113.90038697753216</c:v>
                </c:pt>
                <c:pt idx="157">
                  <c:v>113.32152506369404</c:v>
                </c:pt>
                <c:pt idx="158">
                  <c:v>114.0595419161484</c:v>
                </c:pt>
                <c:pt idx="159">
                  <c:v>112.27739165591726</c:v>
                </c:pt>
                <c:pt idx="160">
                  <c:v>110.25137495748378</c:v>
                </c:pt>
                <c:pt idx="161">
                  <c:v>110.90532206413684</c:v>
                </c:pt>
                <c:pt idx="162">
                  <c:v>111.19346951348645</c:v>
                </c:pt>
                <c:pt idx="163">
                  <c:v>111.76463038190766</c:v>
                </c:pt>
                <c:pt idx="164">
                  <c:v>111.82302997631928</c:v>
                </c:pt>
                <c:pt idx="165">
                  <c:v>110.46187019887948</c:v>
                </c:pt>
                <c:pt idx="166">
                  <c:v>107.28454721061716</c:v>
                </c:pt>
                <c:pt idx="167">
                  <c:v>103.35765580177508</c:v>
                </c:pt>
                <c:pt idx="168">
                  <c:v>97.149971441956566</c:v>
                </c:pt>
                <c:pt idx="169">
                  <c:v>98.436046026581423</c:v>
                </c:pt>
                <c:pt idx="170">
                  <c:v>100.32344390751042</c:v>
                </c:pt>
                <c:pt idx="171">
                  <c:v>104.27408020638801</c:v>
                </c:pt>
                <c:pt idx="172">
                  <c:v>104.7432022230351</c:v>
                </c:pt>
                <c:pt idx="173">
                  <c:v>104.16369855541222</c:v>
                </c:pt>
                <c:pt idx="174">
                  <c:v>100.91257388190446</c:v>
                </c:pt>
                <c:pt idx="175">
                  <c:v>101.97018411916083</c:v>
                </c:pt>
                <c:pt idx="176">
                  <c:v>103.68944250848719</c:v>
                </c:pt>
                <c:pt idx="177">
                  <c:v>101.78535902915486</c:v>
                </c:pt>
                <c:pt idx="178">
                  <c:v>101.43496146268521</c:v>
                </c:pt>
                <c:pt idx="179">
                  <c:v>102.98800562176314</c:v>
                </c:pt>
                <c:pt idx="180">
                  <c:v>103.46354517625765</c:v>
                </c:pt>
                <c:pt idx="181">
                  <c:v>102.74478093734555</c:v>
                </c:pt>
                <c:pt idx="182">
                  <c:v>102.23972070875287</c:v>
                </c:pt>
                <c:pt idx="183">
                  <c:v>101.87520455901887</c:v>
                </c:pt>
                <c:pt idx="184">
                  <c:v>102.80767280825037</c:v>
                </c:pt>
                <c:pt idx="185">
                  <c:v>103.94742752995384</c:v>
                </c:pt>
                <c:pt idx="186">
                  <c:v>103.75811016345469</c:v>
                </c:pt>
                <c:pt idx="187">
                  <c:v>101.99072024027262</c:v>
                </c:pt>
                <c:pt idx="188">
                  <c:v>103.37305789260891</c:v>
                </c:pt>
                <c:pt idx="189">
                  <c:v>102.23779544739864</c:v>
                </c:pt>
                <c:pt idx="190">
                  <c:v>101.70128928335353</c:v>
                </c:pt>
                <c:pt idx="191">
                  <c:v>99.803623341868644</c:v>
                </c:pt>
                <c:pt idx="192">
                  <c:v>101.29377563004176</c:v>
                </c:pt>
                <c:pt idx="193">
                  <c:v>98.970626929272299</c:v>
                </c:pt>
                <c:pt idx="194">
                  <c:v>98.269831796333008</c:v>
                </c:pt>
                <c:pt idx="195">
                  <c:v>100.77588032575422</c:v>
                </c:pt>
                <c:pt idx="196">
                  <c:v>100.81887782933198</c:v>
                </c:pt>
                <c:pt idx="197">
                  <c:v>101.3553839933771</c:v>
                </c:pt>
                <c:pt idx="198">
                  <c:v>103.89352021203547</c:v>
                </c:pt>
                <c:pt idx="199">
                  <c:v>103.71062038338371</c:v>
                </c:pt>
                <c:pt idx="200">
                  <c:v>104.94535466522915</c:v>
                </c:pt>
                <c:pt idx="201">
                  <c:v>105.12440397117244</c:v>
                </c:pt>
                <c:pt idx="202">
                  <c:v>105.12055344846398</c:v>
                </c:pt>
                <c:pt idx="203">
                  <c:v>105.06151210026765</c:v>
                </c:pt>
                <c:pt idx="204">
                  <c:v>104.17460836975289</c:v>
                </c:pt>
                <c:pt idx="205">
                  <c:v>103.09068622732205</c:v>
                </c:pt>
                <c:pt idx="206">
                  <c:v>105.01017179748818</c:v>
                </c:pt>
                <c:pt idx="207">
                  <c:v>105.54539445396381</c:v>
                </c:pt>
                <c:pt idx="208">
                  <c:v>105.99012982679066</c:v>
                </c:pt>
                <c:pt idx="209">
                  <c:v>105.52229131771304</c:v>
                </c:pt>
                <c:pt idx="210">
                  <c:v>105.08718225165732</c:v>
                </c:pt>
                <c:pt idx="211">
                  <c:v>107.85570807903838</c:v>
                </c:pt>
                <c:pt idx="212">
                  <c:v>110.25394197262278</c:v>
                </c:pt>
                <c:pt idx="213">
                  <c:v>109.98312187546124</c:v>
                </c:pt>
                <c:pt idx="214">
                  <c:v>109.40040943891465</c:v>
                </c:pt>
                <c:pt idx="215">
                  <c:v>110.26228477182441</c:v>
                </c:pt>
                <c:pt idx="216">
                  <c:v>110.70381137572755</c:v>
                </c:pt>
                <c:pt idx="217">
                  <c:v>109.81754939899756</c:v>
                </c:pt>
                <c:pt idx="218">
                  <c:v>110.51577751679788</c:v>
                </c:pt>
                <c:pt idx="219">
                  <c:v>111.61253473492357</c:v>
                </c:pt>
                <c:pt idx="220">
                  <c:v>112.45259043915208</c:v>
                </c:pt>
                <c:pt idx="221">
                  <c:v>112.21000750851924</c:v>
                </c:pt>
                <c:pt idx="222">
                  <c:v>112.96214294423798</c:v>
                </c:pt>
                <c:pt idx="223">
                  <c:v>112.05791186153516</c:v>
                </c:pt>
                <c:pt idx="224">
                  <c:v>112.42050274991492</c:v>
                </c:pt>
                <c:pt idx="225">
                  <c:v>112.14005634598226</c:v>
                </c:pt>
                <c:pt idx="226">
                  <c:v>110.67493245541409</c:v>
                </c:pt>
                <c:pt idx="227">
                  <c:v>109.72770386913351</c:v>
                </c:pt>
                <c:pt idx="228">
                  <c:v>110.57289360363997</c:v>
                </c:pt>
                <c:pt idx="229">
                  <c:v>111.93597864243398</c:v>
                </c:pt>
              </c:numCache>
            </c:numRef>
          </c:val>
          <c:smooth val="0"/>
        </c:ser>
        <c:dLbls>
          <c:showLegendKey val="0"/>
          <c:showVal val="0"/>
          <c:showCatName val="0"/>
          <c:showSerName val="0"/>
          <c:showPercent val="0"/>
          <c:showBubbleSize val="0"/>
        </c:dLbls>
        <c:smooth val="0"/>
        <c:axId val="419928584"/>
        <c:axId val="419928976"/>
      </c:lineChart>
      <c:dateAx>
        <c:axId val="41992858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19928976"/>
        <c:crosses val="autoZero"/>
        <c:auto val="1"/>
        <c:lblOffset val="100"/>
        <c:baseTimeUnit val="days"/>
      </c:dateAx>
      <c:valAx>
        <c:axId val="419928976"/>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1992858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nl-B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316014735633217E-2"/>
          <c:y val="9.1546963124648495E-2"/>
          <c:w val="0.91330891330891362"/>
          <c:h val="0.63282900556824628"/>
        </c:manualLayout>
      </c:layout>
      <c:lineChart>
        <c:grouping val="standard"/>
        <c:varyColors val="0"/>
        <c:ser>
          <c:idx val="1"/>
          <c:order val="0"/>
          <c:tx>
            <c:strRef>
              <c:f>Sheet1!$D$1</c:f>
              <c:strCache>
                <c:ptCount val="1"/>
              </c:strCache>
            </c:strRef>
          </c:tx>
          <c:spPr>
            <a:ln w="28575">
              <a:solidFill>
                <a:srgbClr val="FF0000"/>
              </a:solidFill>
              <a:prstDash val="sysDash"/>
            </a:ln>
          </c:spPr>
          <c:marker>
            <c:symbol val="none"/>
          </c:marker>
          <c:cat>
            <c:numRef>
              <c:f>Sheet1!$A$2:$A$95</c:f>
              <c:numCache>
                <c:formatCode>m/d/yyyy</c:formatCode>
                <c:ptCount val="94"/>
                <c:pt idx="0">
                  <c:v>42079</c:v>
                </c:pt>
                <c:pt idx="1">
                  <c:v>42086</c:v>
                </c:pt>
                <c:pt idx="2">
                  <c:v>42093</c:v>
                </c:pt>
                <c:pt idx="3">
                  <c:v>42100</c:v>
                </c:pt>
                <c:pt idx="4">
                  <c:v>42107</c:v>
                </c:pt>
                <c:pt idx="5">
                  <c:v>42114</c:v>
                </c:pt>
                <c:pt idx="6">
                  <c:v>42121</c:v>
                </c:pt>
                <c:pt idx="7">
                  <c:v>42128</c:v>
                </c:pt>
                <c:pt idx="8">
                  <c:v>42135</c:v>
                </c:pt>
                <c:pt idx="9">
                  <c:v>42142</c:v>
                </c:pt>
                <c:pt idx="10">
                  <c:v>42149</c:v>
                </c:pt>
                <c:pt idx="11">
                  <c:v>42156</c:v>
                </c:pt>
                <c:pt idx="12">
                  <c:v>42163</c:v>
                </c:pt>
                <c:pt idx="13">
                  <c:v>42170</c:v>
                </c:pt>
                <c:pt idx="14">
                  <c:v>42177</c:v>
                </c:pt>
                <c:pt idx="15">
                  <c:v>42184</c:v>
                </c:pt>
                <c:pt idx="16">
                  <c:v>42191</c:v>
                </c:pt>
                <c:pt idx="17">
                  <c:v>42198</c:v>
                </c:pt>
                <c:pt idx="18">
                  <c:v>42205</c:v>
                </c:pt>
                <c:pt idx="19">
                  <c:v>42212</c:v>
                </c:pt>
                <c:pt idx="20">
                  <c:v>42219</c:v>
                </c:pt>
                <c:pt idx="21">
                  <c:v>42226</c:v>
                </c:pt>
                <c:pt idx="22">
                  <c:v>42233</c:v>
                </c:pt>
                <c:pt idx="23">
                  <c:v>42240</c:v>
                </c:pt>
                <c:pt idx="24">
                  <c:v>42247</c:v>
                </c:pt>
                <c:pt idx="25">
                  <c:v>42254</c:v>
                </c:pt>
                <c:pt idx="26">
                  <c:v>42261</c:v>
                </c:pt>
                <c:pt idx="27">
                  <c:v>42268</c:v>
                </c:pt>
                <c:pt idx="28">
                  <c:v>42275</c:v>
                </c:pt>
                <c:pt idx="29">
                  <c:v>42282</c:v>
                </c:pt>
                <c:pt idx="30">
                  <c:v>42289</c:v>
                </c:pt>
                <c:pt idx="31">
                  <c:v>42296</c:v>
                </c:pt>
                <c:pt idx="32">
                  <c:v>42303</c:v>
                </c:pt>
                <c:pt idx="33">
                  <c:v>42310</c:v>
                </c:pt>
                <c:pt idx="34">
                  <c:v>42317</c:v>
                </c:pt>
                <c:pt idx="35">
                  <c:v>42324</c:v>
                </c:pt>
                <c:pt idx="36">
                  <c:v>42331</c:v>
                </c:pt>
                <c:pt idx="37">
                  <c:v>42338</c:v>
                </c:pt>
                <c:pt idx="38">
                  <c:v>42345</c:v>
                </c:pt>
                <c:pt idx="39">
                  <c:v>42352</c:v>
                </c:pt>
                <c:pt idx="40">
                  <c:v>42359</c:v>
                </c:pt>
                <c:pt idx="41">
                  <c:v>42366</c:v>
                </c:pt>
                <c:pt idx="42">
                  <c:v>42373</c:v>
                </c:pt>
                <c:pt idx="43">
                  <c:v>42380</c:v>
                </c:pt>
                <c:pt idx="44">
                  <c:v>42387</c:v>
                </c:pt>
                <c:pt idx="45">
                  <c:v>42394</c:v>
                </c:pt>
                <c:pt idx="46">
                  <c:v>42401</c:v>
                </c:pt>
                <c:pt idx="47">
                  <c:v>42408</c:v>
                </c:pt>
                <c:pt idx="48">
                  <c:v>42415</c:v>
                </c:pt>
                <c:pt idx="49">
                  <c:v>42422</c:v>
                </c:pt>
                <c:pt idx="50">
                  <c:v>42429</c:v>
                </c:pt>
                <c:pt idx="51">
                  <c:v>42436</c:v>
                </c:pt>
                <c:pt idx="52">
                  <c:v>42443</c:v>
                </c:pt>
                <c:pt idx="53">
                  <c:v>42450</c:v>
                </c:pt>
                <c:pt idx="54">
                  <c:v>42457</c:v>
                </c:pt>
                <c:pt idx="55">
                  <c:v>42464</c:v>
                </c:pt>
                <c:pt idx="56">
                  <c:v>42471</c:v>
                </c:pt>
                <c:pt idx="57">
                  <c:v>42478</c:v>
                </c:pt>
                <c:pt idx="58">
                  <c:v>42485</c:v>
                </c:pt>
                <c:pt idx="59">
                  <c:v>42492</c:v>
                </c:pt>
                <c:pt idx="60">
                  <c:v>42499</c:v>
                </c:pt>
                <c:pt idx="61">
                  <c:v>42506</c:v>
                </c:pt>
                <c:pt idx="62">
                  <c:v>42513</c:v>
                </c:pt>
                <c:pt idx="63">
                  <c:v>42520</c:v>
                </c:pt>
                <c:pt idx="64">
                  <c:v>42527</c:v>
                </c:pt>
                <c:pt idx="65">
                  <c:v>42534</c:v>
                </c:pt>
                <c:pt idx="66">
                  <c:v>42541</c:v>
                </c:pt>
                <c:pt idx="67">
                  <c:v>42548</c:v>
                </c:pt>
                <c:pt idx="68">
                  <c:v>42555</c:v>
                </c:pt>
                <c:pt idx="69">
                  <c:v>42562</c:v>
                </c:pt>
                <c:pt idx="70">
                  <c:v>42569</c:v>
                </c:pt>
                <c:pt idx="71">
                  <c:v>42576</c:v>
                </c:pt>
                <c:pt idx="72">
                  <c:v>42583</c:v>
                </c:pt>
                <c:pt idx="73">
                  <c:v>42590</c:v>
                </c:pt>
                <c:pt idx="74">
                  <c:v>42597</c:v>
                </c:pt>
                <c:pt idx="75">
                  <c:v>42604</c:v>
                </c:pt>
                <c:pt idx="76">
                  <c:v>42611</c:v>
                </c:pt>
                <c:pt idx="77">
                  <c:v>42618</c:v>
                </c:pt>
                <c:pt idx="78">
                  <c:v>42625</c:v>
                </c:pt>
                <c:pt idx="79">
                  <c:v>42632</c:v>
                </c:pt>
                <c:pt idx="80">
                  <c:v>42639</c:v>
                </c:pt>
                <c:pt idx="81">
                  <c:v>42646</c:v>
                </c:pt>
                <c:pt idx="82">
                  <c:v>42653</c:v>
                </c:pt>
                <c:pt idx="83">
                  <c:v>42660</c:v>
                </c:pt>
                <c:pt idx="84">
                  <c:v>42667</c:v>
                </c:pt>
                <c:pt idx="85">
                  <c:v>42674</c:v>
                </c:pt>
                <c:pt idx="86">
                  <c:v>42681</c:v>
                </c:pt>
                <c:pt idx="87">
                  <c:v>42688</c:v>
                </c:pt>
                <c:pt idx="88">
                  <c:v>42695</c:v>
                </c:pt>
                <c:pt idx="89">
                  <c:v>42702</c:v>
                </c:pt>
                <c:pt idx="90">
                  <c:v>42709</c:v>
                </c:pt>
                <c:pt idx="91">
                  <c:v>42716</c:v>
                </c:pt>
                <c:pt idx="92">
                  <c:v>42723</c:v>
                </c:pt>
                <c:pt idx="93">
                  <c:v>42730</c:v>
                </c:pt>
              </c:numCache>
            </c:numRef>
          </c:cat>
          <c:val>
            <c:numRef>
              <c:f>Sheet1!$D$2:$D$95</c:f>
              <c:numCache>
                <c:formatCode>General</c:formatCode>
                <c:ptCount val="94"/>
                <c:pt idx="16" formatCode="0.00%">
                  <c:v>2.5000000000000001E-3</c:v>
                </c:pt>
                <c:pt idx="17" formatCode="0.00%">
                  <c:v>2.5000000000000001E-3</c:v>
                </c:pt>
                <c:pt idx="18" formatCode="0.00%">
                  <c:v>2.5000000000000001E-3</c:v>
                </c:pt>
                <c:pt idx="19" formatCode="0.00%">
                  <c:v>2.5000000000000001E-3</c:v>
                </c:pt>
                <c:pt idx="20" formatCode="0.00%">
                  <c:v>2.5000000000000001E-3</c:v>
                </c:pt>
                <c:pt idx="21" formatCode="0.00%">
                  <c:v>2.5000000000000001E-3</c:v>
                </c:pt>
                <c:pt idx="22" formatCode="0.00%">
                  <c:v>2.5000000000000001E-3</c:v>
                </c:pt>
                <c:pt idx="23" formatCode="0.00%">
                  <c:v>2.5000000000000001E-3</c:v>
                </c:pt>
                <c:pt idx="24" formatCode="0.00%">
                  <c:v>2.5000000000000001E-3</c:v>
                </c:pt>
                <c:pt idx="25" formatCode="0.00%">
                  <c:v>2.5000000000000001E-3</c:v>
                </c:pt>
                <c:pt idx="26" formatCode="0.00%">
                  <c:v>2.5000000000000001E-3</c:v>
                </c:pt>
                <c:pt idx="27" formatCode="0.00%">
                  <c:v>2.5000000000000001E-3</c:v>
                </c:pt>
                <c:pt idx="28" formatCode="0.00%">
                  <c:v>2.5000000000000001E-3</c:v>
                </c:pt>
                <c:pt idx="29" formatCode="0.00%">
                  <c:v>2.5000000000000001E-3</c:v>
                </c:pt>
                <c:pt idx="30" formatCode="0.00%">
                  <c:v>2.5000000000000001E-3</c:v>
                </c:pt>
                <c:pt idx="31" formatCode="0.00%">
                  <c:v>2.5000000000000001E-3</c:v>
                </c:pt>
                <c:pt idx="32" formatCode="0.00%">
                  <c:v>2.5000000000000001E-3</c:v>
                </c:pt>
                <c:pt idx="33" formatCode="0.00%">
                  <c:v>2.5000000000000001E-3</c:v>
                </c:pt>
                <c:pt idx="34" formatCode="0.00%">
                  <c:v>2.5000000000000001E-3</c:v>
                </c:pt>
                <c:pt idx="35" formatCode="0.00%">
                  <c:v>2.5000000000000001E-3</c:v>
                </c:pt>
                <c:pt idx="36" formatCode="0.00%">
                  <c:v>2.5000000000000001E-3</c:v>
                </c:pt>
                <c:pt idx="37" formatCode="0.00%">
                  <c:v>2.5000000000000001E-3</c:v>
                </c:pt>
                <c:pt idx="38" formatCode="0.00%">
                  <c:v>2.5000000000000001E-3</c:v>
                </c:pt>
                <c:pt idx="39" formatCode="0.00%">
                  <c:v>5.0000000000000001E-3</c:v>
                </c:pt>
                <c:pt idx="40" formatCode="0.00%">
                  <c:v>5.0000000000000001E-3</c:v>
                </c:pt>
                <c:pt idx="41" formatCode="0.00%">
                  <c:v>5.0000000000000001E-3</c:v>
                </c:pt>
                <c:pt idx="42" formatCode="0.00%">
                  <c:v>5.0000000000000001E-3</c:v>
                </c:pt>
                <c:pt idx="43" formatCode="0.00%">
                  <c:v>5.0000000000000001E-3</c:v>
                </c:pt>
                <c:pt idx="44" formatCode="0.00%">
                  <c:v>5.0000000000000001E-3</c:v>
                </c:pt>
                <c:pt idx="45" formatCode="0.00%">
                  <c:v>5.0000000000000001E-3</c:v>
                </c:pt>
                <c:pt idx="46" formatCode="0.00%">
                  <c:v>5.0000000000000001E-3</c:v>
                </c:pt>
                <c:pt idx="47" formatCode="0.00%">
                  <c:v>5.0000000000000001E-3</c:v>
                </c:pt>
                <c:pt idx="48" formatCode="0.00%">
                  <c:v>5.0000000000000001E-3</c:v>
                </c:pt>
                <c:pt idx="49" formatCode="0.00%">
                  <c:v>5.0000000000000001E-3</c:v>
                </c:pt>
                <c:pt idx="50" formatCode="0.00%">
                  <c:v>5.0000000000000001E-3</c:v>
                </c:pt>
                <c:pt idx="51" formatCode="0.00%">
                  <c:v>7.4999999999999997E-3</c:v>
                </c:pt>
                <c:pt idx="52" formatCode="0.00%">
                  <c:v>7.4999999999999997E-3</c:v>
                </c:pt>
                <c:pt idx="53" formatCode="0.00%">
                  <c:v>7.4999999999999997E-3</c:v>
                </c:pt>
                <c:pt idx="54" formatCode="0.00%">
                  <c:v>7.4999999999999997E-3</c:v>
                </c:pt>
                <c:pt idx="55" formatCode="0.00%">
                  <c:v>7.4999999999999997E-3</c:v>
                </c:pt>
                <c:pt idx="56" formatCode="0.00%">
                  <c:v>7.4999999999999997E-3</c:v>
                </c:pt>
                <c:pt idx="57" formatCode="0.00%">
                  <c:v>7.4999999999999997E-3</c:v>
                </c:pt>
                <c:pt idx="58" formatCode="0.00%">
                  <c:v>7.4999999999999997E-3</c:v>
                </c:pt>
                <c:pt idx="59" formatCode="0.00%">
                  <c:v>7.4999999999999997E-3</c:v>
                </c:pt>
                <c:pt idx="60" formatCode="0.00%">
                  <c:v>7.4999999999999997E-3</c:v>
                </c:pt>
                <c:pt idx="61" formatCode="0.00%">
                  <c:v>7.4999999999999997E-3</c:v>
                </c:pt>
                <c:pt idx="62" formatCode="0.00%">
                  <c:v>7.4999999999999997E-3</c:v>
                </c:pt>
                <c:pt idx="63" formatCode="0.00%">
                  <c:v>7.4999999999999997E-3</c:v>
                </c:pt>
                <c:pt idx="64" formatCode="0.00%">
                  <c:v>7.4999999999999997E-3</c:v>
                </c:pt>
                <c:pt idx="65" formatCode="0.00%">
                  <c:v>7.4999999999999997E-3</c:v>
                </c:pt>
                <c:pt idx="66" formatCode="0.00%">
                  <c:v>7.4999999999999997E-3</c:v>
                </c:pt>
                <c:pt idx="67" formatCode="0.00%">
                  <c:v>7.4999999999999997E-3</c:v>
                </c:pt>
                <c:pt idx="68" formatCode="0.00%">
                  <c:v>7.4999999999999997E-3</c:v>
                </c:pt>
                <c:pt idx="69" formatCode="0.00%">
                  <c:v>0.01</c:v>
                </c:pt>
                <c:pt idx="70" formatCode="0.00%">
                  <c:v>0.01</c:v>
                </c:pt>
                <c:pt idx="71" formatCode="0.00%">
                  <c:v>0.01</c:v>
                </c:pt>
                <c:pt idx="72" formatCode="0.00%">
                  <c:v>0.01</c:v>
                </c:pt>
                <c:pt idx="73" formatCode="0.00%">
                  <c:v>0.01</c:v>
                </c:pt>
                <c:pt idx="74" formatCode="0.00%">
                  <c:v>0.01</c:v>
                </c:pt>
                <c:pt idx="75" formatCode="0.00%">
                  <c:v>0.01</c:v>
                </c:pt>
                <c:pt idx="76" formatCode="0.00%">
                  <c:v>0.01</c:v>
                </c:pt>
                <c:pt idx="77" formatCode="0.00%">
                  <c:v>0.01</c:v>
                </c:pt>
                <c:pt idx="78" formatCode="0.00%">
                  <c:v>0.01</c:v>
                </c:pt>
                <c:pt idx="79" formatCode="0.00%">
                  <c:v>0.01</c:v>
                </c:pt>
                <c:pt idx="80" formatCode="0.00%">
                  <c:v>0.01</c:v>
                </c:pt>
                <c:pt idx="81" formatCode="0.00%">
                  <c:v>0.01</c:v>
                </c:pt>
                <c:pt idx="82" formatCode="0.00%">
                  <c:v>0.01</c:v>
                </c:pt>
                <c:pt idx="83" formatCode="0.00%">
                  <c:v>1.2500000000000001E-2</c:v>
                </c:pt>
                <c:pt idx="84" formatCode="0.00%">
                  <c:v>1.2500000000000001E-2</c:v>
                </c:pt>
                <c:pt idx="85" formatCode="0.00%">
                  <c:v>1.2500000000000001E-2</c:v>
                </c:pt>
                <c:pt idx="86" formatCode="0.00%">
                  <c:v>1.2500000000000001E-2</c:v>
                </c:pt>
                <c:pt idx="87" formatCode="0.00%">
                  <c:v>1.2500000000000001E-2</c:v>
                </c:pt>
                <c:pt idx="88" formatCode="0.00%">
                  <c:v>1.2500000000000001E-2</c:v>
                </c:pt>
                <c:pt idx="89" formatCode="0.00%">
                  <c:v>1.2500000000000001E-2</c:v>
                </c:pt>
                <c:pt idx="90" formatCode="0.00%">
                  <c:v>1.2500000000000001E-2</c:v>
                </c:pt>
                <c:pt idx="91" formatCode="0.00%">
                  <c:v>1.2500000000000001E-2</c:v>
                </c:pt>
                <c:pt idx="92" formatCode="0.00%">
                  <c:v>1.2500000000000001E-2</c:v>
                </c:pt>
                <c:pt idx="93" formatCode="0.00%">
                  <c:v>1.2500000000000001E-2</c:v>
                </c:pt>
              </c:numCache>
            </c:numRef>
          </c:val>
          <c:smooth val="0"/>
        </c:ser>
        <c:ser>
          <c:idx val="0"/>
          <c:order val="1"/>
          <c:tx>
            <c:strRef>
              <c:f>Sheet1!$B$1</c:f>
              <c:strCache>
                <c:ptCount val="1"/>
                <c:pt idx="0">
                  <c:v>Fed funds 15</c:v>
                </c:pt>
              </c:strCache>
            </c:strRef>
          </c:tx>
          <c:spPr>
            <a:ln w="34645">
              <a:solidFill>
                <a:srgbClr val="FF0000"/>
              </a:solidFill>
              <a:prstDash val="solid"/>
            </a:ln>
          </c:spPr>
          <c:marker>
            <c:symbol val="none"/>
          </c:marker>
          <c:cat>
            <c:numRef>
              <c:f>Sheet1!$A$2:$A$95</c:f>
              <c:numCache>
                <c:formatCode>m/d/yyyy</c:formatCode>
                <c:ptCount val="94"/>
                <c:pt idx="0">
                  <c:v>42079</c:v>
                </c:pt>
                <c:pt idx="1">
                  <c:v>42086</c:v>
                </c:pt>
                <c:pt idx="2">
                  <c:v>42093</c:v>
                </c:pt>
                <c:pt idx="3">
                  <c:v>42100</c:v>
                </c:pt>
                <c:pt idx="4">
                  <c:v>42107</c:v>
                </c:pt>
                <c:pt idx="5">
                  <c:v>42114</c:v>
                </c:pt>
                <c:pt idx="6">
                  <c:v>42121</c:v>
                </c:pt>
                <c:pt idx="7">
                  <c:v>42128</c:v>
                </c:pt>
                <c:pt idx="8">
                  <c:v>42135</c:v>
                </c:pt>
                <c:pt idx="9">
                  <c:v>42142</c:v>
                </c:pt>
                <c:pt idx="10">
                  <c:v>42149</c:v>
                </c:pt>
                <c:pt idx="11">
                  <c:v>42156</c:v>
                </c:pt>
                <c:pt idx="12">
                  <c:v>42163</c:v>
                </c:pt>
                <c:pt idx="13">
                  <c:v>42170</c:v>
                </c:pt>
                <c:pt idx="14">
                  <c:v>42177</c:v>
                </c:pt>
                <c:pt idx="15">
                  <c:v>42184</c:v>
                </c:pt>
                <c:pt idx="16">
                  <c:v>42191</c:v>
                </c:pt>
                <c:pt idx="17">
                  <c:v>42198</c:v>
                </c:pt>
                <c:pt idx="18">
                  <c:v>42205</c:v>
                </c:pt>
                <c:pt idx="19">
                  <c:v>42212</c:v>
                </c:pt>
                <c:pt idx="20">
                  <c:v>42219</c:v>
                </c:pt>
                <c:pt idx="21">
                  <c:v>42226</c:v>
                </c:pt>
                <c:pt idx="22">
                  <c:v>42233</c:v>
                </c:pt>
                <c:pt idx="23">
                  <c:v>42240</c:v>
                </c:pt>
                <c:pt idx="24">
                  <c:v>42247</c:v>
                </c:pt>
                <c:pt idx="25">
                  <c:v>42254</c:v>
                </c:pt>
                <c:pt idx="26">
                  <c:v>42261</c:v>
                </c:pt>
                <c:pt idx="27">
                  <c:v>42268</c:v>
                </c:pt>
                <c:pt idx="28">
                  <c:v>42275</c:v>
                </c:pt>
                <c:pt idx="29">
                  <c:v>42282</c:v>
                </c:pt>
                <c:pt idx="30">
                  <c:v>42289</c:v>
                </c:pt>
                <c:pt idx="31">
                  <c:v>42296</c:v>
                </c:pt>
                <c:pt idx="32">
                  <c:v>42303</c:v>
                </c:pt>
                <c:pt idx="33">
                  <c:v>42310</c:v>
                </c:pt>
                <c:pt idx="34">
                  <c:v>42317</c:v>
                </c:pt>
                <c:pt idx="35">
                  <c:v>42324</c:v>
                </c:pt>
                <c:pt idx="36">
                  <c:v>42331</c:v>
                </c:pt>
                <c:pt idx="37">
                  <c:v>42338</c:v>
                </c:pt>
                <c:pt idx="38">
                  <c:v>42345</c:v>
                </c:pt>
                <c:pt idx="39">
                  <c:v>42352</c:v>
                </c:pt>
                <c:pt idx="40">
                  <c:v>42359</c:v>
                </c:pt>
                <c:pt idx="41">
                  <c:v>42366</c:v>
                </c:pt>
                <c:pt idx="42">
                  <c:v>42373</c:v>
                </c:pt>
                <c:pt idx="43">
                  <c:v>42380</c:v>
                </c:pt>
                <c:pt idx="44">
                  <c:v>42387</c:v>
                </c:pt>
                <c:pt idx="45">
                  <c:v>42394</c:v>
                </c:pt>
                <c:pt idx="46">
                  <c:v>42401</c:v>
                </c:pt>
                <c:pt idx="47">
                  <c:v>42408</c:v>
                </c:pt>
                <c:pt idx="48">
                  <c:v>42415</c:v>
                </c:pt>
                <c:pt idx="49">
                  <c:v>42422</c:v>
                </c:pt>
                <c:pt idx="50">
                  <c:v>42429</c:v>
                </c:pt>
                <c:pt idx="51">
                  <c:v>42436</c:v>
                </c:pt>
                <c:pt idx="52">
                  <c:v>42443</c:v>
                </c:pt>
                <c:pt idx="53">
                  <c:v>42450</c:v>
                </c:pt>
                <c:pt idx="54">
                  <c:v>42457</c:v>
                </c:pt>
                <c:pt idx="55">
                  <c:v>42464</c:v>
                </c:pt>
                <c:pt idx="56">
                  <c:v>42471</c:v>
                </c:pt>
                <c:pt idx="57">
                  <c:v>42478</c:v>
                </c:pt>
                <c:pt idx="58">
                  <c:v>42485</c:v>
                </c:pt>
                <c:pt idx="59">
                  <c:v>42492</c:v>
                </c:pt>
                <c:pt idx="60">
                  <c:v>42499</c:v>
                </c:pt>
                <c:pt idx="61">
                  <c:v>42506</c:v>
                </c:pt>
                <c:pt idx="62">
                  <c:v>42513</c:v>
                </c:pt>
                <c:pt idx="63">
                  <c:v>42520</c:v>
                </c:pt>
                <c:pt idx="64">
                  <c:v>42527</c:v>
                </c:pt>
                <c:pt idx="65">
                  <c:v>42534</c:v>
                </c:pt>
                <c:pt idx="66">
                  <c:v>42541</c:v>
                </c:pt>
                <c:pt idx="67">
                  <c:v>42548</c:v>
                </c:pt>
                <c:pt idx="68">
                  <c:v>42555</c:v>
                </c:pt>
                <c:pt idx="69">
                  <c:v>42562</c:v>
                </c:pt>
                <c:pt idx="70">
                  <c:v>42569</c:v>
                </c:pt>
                <c:pt idx="71">
                  <c:v>42576</c:v>
                </c:pt>
                <c:pt idx="72">
                  <c:v>42583</c:v>
                </c:pt>
                <c:pt idx="73">
                  <c:v>42590</c:v>
                </c:pt>
                <c:pt idx="74">
                  <c:v>42597</c:v>
                </c:pt>
                <c:pt idx="75">
                  <c:v>42604</c:v>
                </c:pt>
                <c:pt idx="76">
                  <c:v>42611</c:v>
                </c:pt>
                <c:pt idx="77">
                  <c:v>42618</c:v>
                </c:pt>
                <c:pt idx="78">
                  <c:v>42625</c:v>
                </c:pt>
                <c:pt idx="79">
                  <c:v>42632</c:v>
                </c:pt>
                <c:pt idx="80">
                  <c:v>42639</c:v>
                </c:pt>
                <c:pt idx="81">
                  <c:v>42646</c:v>
                </c:pt>
                <c:pt idx="82">
                  <c:v>42653</c:v>
                </c:pt>
                <c:pt idx="83">
                  <c:v>42660</c:v>
                </c:pt>
                <c:pt idx="84">
                  <c:v>42667</c:v>
                </c:pt>
                <c:pt idx="85">
                  <c:v>42674</c:v>
                </c:pt>
                <c:pt idx="86">
                  <c:v>42681</c:v>
                </c:pt>
                <c:pt idx="87">
                  <c:v>42688</c:v>
                </c:pt>
                <c:pt idx="88">
                  <c:v>42695</c:v>
                </c:pt>
                <c:pt idx="89">
                  <c:v>42702</c:v>
                </c:pt>
                <c:pt idx="90">
                  <c:v>42709</c:v>
                </c:pt>
                <c:pt idx="91">
                  <c:v>42716</c:v>
                </c:pt>
                <c:pt idx="92">
                  <c:v>42723</c:v>
                </c:pt>
                <c:pt idx="93">
                  <c:v>42730</c:v>
                </c:pt>
              </c:numCache>
            </c:numRef>
          </c:cat>
          <c:val>
            <c:numRef>
              <c:f>Sheet1!$B$2:$B$95</c:f>
              <c:numCache>
                <c:formatCode>0.00%</c:formatCode>
                <c:ptCount val="94"/>
                <c:pt idx="0">
                  <c:v>2.5000000000000001E-3</c:v>
                </c:pt>
                <c:pt idx="1">
                  <c:v>2.5000000000000001E-3</c:v>
                </c:pt>
                <c:pt idx="2">
                  <c:v>2.5000000000000001E-3</c:v>
                </c:pt>
                <c:pt idx="3">
                  <c:v>2.5000000000000001E-3</c:v>
                </c:pt>
                <c:pt idx="4">
                  <c:v>2.5000000000000001E-3</c:v>
                </c:pt>
                <c:pt idx="5">
                  <c:v>2.5000000000000001E-3</c:v>
                </c:pt>
                <c:pt idx="6">
                  <c:v>2.5000000000000001E-3</c:v>
                </c:pt>
                <c:pt idx="7">
                  <c:v>2.5000000000000001E-3</c:v>
                </c:pt>
                <c:pt idx="8">
                  <c:v>2.5000000000000001E-3</c:v>
                </c:pt>
                <c:pt idx="9">
                  <c:v>2.5000000000000001E-3</c:v>
                </c:pt>
                <c:pt idx="10">
                  <c:v>2.5000000000000001E-3</c:v>
                </c:pt>
                <c:pt idx="11">
                  <c:v>2.5000000000000001E-3</c:v>
                </c:pt>
                <c:pt idx="12">
                  <c:v>2.5000000000000001E-3</c:v>
                </c:pt>
                <c:pt idx="13">
                  <c:v>2.5000000000000001E-3</c:v>
                </c:pt>
                <c:pt idx="14">
                  <c:v>2.5000000000000001E-3</c:v>
                </c:pt>
                <c:pt idx="15">
                  <c:v>2.5000000000000001E-3</c:v>
                </c:pt>
                <c:pt idx="16">
                  <c:v>2.5000000000000001E-3</c:v>
                </c:pt>
                <c:pt idx="17">
                  <c:v>2.5000000000000001E-3</c:v>
                </c:pt>
                <c:pt idx="18">
                  <c:v>2.5000000000000001E-3</c:v>
                </c:pt>
                <c:pt idx="19">
                  <c:v>2.5000000000000001E-3</c:v>
                </c:pt>
                <c:pt idx="20">
                  <c:v>2.5000000000000001E-3</c:v>
                </c:pt>
                <c:pt idx="21">
                  <c:v>2.5000000000000001E-3</c:v>
                </c:pt>
                <c:pt idx="22">
                  <c:v>2.5000000000000001E-3</c:v>
                </c:pt>
                <c:pt idx="23">
                  <c:v>2.5000000000000001E-3</c:v>
                </c:pt>
                <c:pt idx="24">
                  <c:v>2.5000000000000001E-3</c:v>
                </c:pt>
                <c:pt idx="25">
                  <c:v>2.5000000000000001E-3</c:v>
                </c:pt>
                <c:pt idx="26">
                  <c:v>2.5000000000000001E-3</c:v>
                </c:pt>
                <c:pt idx="27">
                  <c:v>2.5000000000000001E-3</c:v>
                </c:pt>
                <c:pt idx="28">
                  <c:v>2.5000000000000001E-3</c:v>
                </c:pt>
                <c:pt idx="29">
                  <c:v>2.5000000000000001E-3</c:v>
                </c:pt>
                <c:pt idx="30">
                  <c:v>2.5000000000000001E-3</c:v>
                </c:pt>
                <c:pt idx="31">
                  <c:v>2.5000000000000001E-3</c:v>
                </c:pt>
                <c:pt idx="32">
                  <c:v>2.5000000000000001E-3</c:v>
                </c:pt>
                <c:pt idx="33">
                  <c:v>2.5000000000000001E-3</c:v>
                </c:pt>
                <c:pt idx="34">
                  <c:v>2.5000000000000001E-3</c:v>
                </c:pt>
                <c:pt idx="35">
                  <c:v>2.5000000000000001E-3</c:v>
                </c:pt>
              </c:numCache>
            </c:numRef>
          </c:val>
          <c:smooth val="0"/>
        </c:ser>
        <c:ser>
          <c:idx val="3"/>
          <c:order val="2"/>
          <c:tx>
            <c:strRef>
              <c:f>Sheet1!$G$1</c:f>
              <c:strCache>
                <c:ptCount val="1"/>
                <c:pt idx="0">
                  <c:v>Fed funds 04</c:v>
                </c:pt>
              </c:strCache>
            </c:strRef>
          </c:tx>
          <c:spPr>
            <a:ln>
              <a:solidFill>
                <a:srgbClr val="339966"/>
              </a:solidFill>
            </a:ln>
          </c:spPr>
          <c:marker>
            <c:symbol val="none"/>
          </c:marker>
          <c:val>
            <c:numRef>
              <c:f>Sheet1!$G$2:$G$95</c:f>
              <c:numCache>
                <c:formatCode>0.00%</c:formatCode>
                <c:ptCount val="94"/>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1.2500000000000001E-2</c:v>
                </c:pt>
                <c:pt idx="27">
                  <c:v>1.2500000000000001E-2</c:v>
                </c:pt>
                <c:pt idx="28">
                  <c:v>1.2500000000000001E-2</c:v>
                </c:pt>
                <c:pt idx="29">
                  <c:v>1.2500000000000001E-2</c:v>
                </c:pt>
                <c:pt idx="30">
                  <c:v>1.2500000000000001E-2</c:v>
                </c:pt>
                <c:pt idx="31">
                  <c:v>1.2500000000000001E-2</c:v>
                </c:pt>
                <c:pt idx="32">
                  <c:v>1.4999999999999999E-2</c:v>
                </c:pt>
                <c:pt idx="33">
                  <c:v>1.4999999999999999E-2</c:v>
                </c:pt>
                <c:pt idx="34">
                  <c:v>1.4999999999999999E-2</c:v>
                </c:pt>
                <c:pt idx="35">
                  <c:v>1.4999999999999999E-2</c:v>
                </c:pt>
                <c:pt idx="36">
                  <c:v>1.4999999999999999E-2</c:v>
                </c:pt>
                <c:pt idx="37">
                  <c:v>1.4999999999999999E-2</c:v>
                </c:pt>
                <c:pt idx="38">
                  <c:v>1.7500000000000002E-2</c:v>
                </c:pt>
                <c:pt idx="39">
                  <c:v>1.7500000000000002E-2</c:v>
                </c:pt>
                <c:pt idx="40">
                  <c:v>1.7500000000000002E-2</c:v>
                </c:pt>
                <c:pt idx="41">
                  <c:v>1.7500000000000002E-2</c:v>
                </c:pt>
                <c:pt idx="42">
                  <c:v>1.7500000000000002E-2</c:v>
                </c:pt>
                <c:pt idx="43">
                  <c:v>1.7500000000000002E-2</c:v>
                </c:pt>
                <c:pt idx="44">
                  <c:v>1.7500000000000002E-2</c:v>
                </c:pt>
                <c:pt idx="45">
                  <c:v>0.02</c:v>
                </c:pt>
                <c:pt idx="46">
                  <c:v>0.02</c:v>
                </c:pt>
                <c:pt idx="47">
                  <c:v>0.02</c:v>
                </c:pt>
                <c:pt idx="48">
                  <c:v>0.02</c:v>
                </c:pt>
                <c:pt idx="49">
                  <c:v>0.02</c:v>
                </c:pt>
                <c:pt idx="50">
                  <c:v>2.2499999999999999E-2</c:v>
                </c:pt>
                <c:pt idx="51">
                  <c:v>2.2499999999999999E-2</c:v>
                </c:pt>
                <c:pt idx="52">
                  <c:v>2.2499999999999999E-2</c:v>
                </c:pt>
                <c:pt idx="53">
                  <c:v>2.2499999999999999E-2</c:v>
                </c:pt>
                <c:pt idx="54">
                  <c:v>2.2499999999999999E-2</c:v>
                </c:pt>
                <c:pt idx="55">
                  <c:v>2.2499999999999999E-2</c:v>
                </c:pt>
                <c:pt idx="56">
                  <c:v>2.2499999999999999E-2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2.75E-2</c:v>
                </c:pt>
                <c:pt idx="65">
                  <c:v>2.75E-2</c:v>
                </c:pt>
                <c:pt idx="66">
                  <c:v>2.75E-2</c:v>
                </c:pt>
                <c:pt idx="67">
                  <c:v>2.75E-2</c:v>
                </c:pt>
                <c:pt idx="68">
                  <c:v>2.75E-2</c:v>
                </c:pt>
                <c:pt idx="69">
                  <c:v>2.75E-2</c:v>
                </c:pt>
                <c:pt idx="70">
                  <c:v>0.03</c:v>
                </c:pt>
                <c:pt idx="71">
                  <c:v>0.03</c:v>
                </c:pt>
                <c:pt idx="72">
                  <c:v>0.03</c:v>
                </c:pt>
                <c:pt idx="73">
                  <c:v>0.03</c:v>
                </c:pt>
                <c:pt idx="74">
                  <c:v>0.03</c:v>
                </c:pt>
                <c:pt idx="75">
                  <c:v>0.03</c:v>
                </c:pt>
                <c:pt idx="76">
                  <c:v>0.03</c:v>
                </c:pt>
                <c:pt idx="77">
                  <c:v>0.03</c:v>
                </c:pt>
                <c:pt idx="78">
                  <c:v>3.2500000000000001E-2</c:v>
                </c:pt>
                <c:pt idx="79">
                  <c:v>3.2500000000000001E-2</c:v>
                </c:pt>
                <c:pt idx="80">
                  <c:v>3.2500000000000001E-2</c:v>
                </c:pt>
                <c:pt idx="81">
                  <c:v>3.2500000000000001E-2</c:v>
                </c:pt>
                <c:pt idx="82">
                  <c:v>3.2500000000000001E-2</c:v>
                </c:pt>
                <c:pt idx="83">
                  <c:v>3.2500000000000001E-2</c:v>
                </c:pt>
                <c:pt idx="84">
                  <c:v>3.5000000000000003E-2</c:v>
                </c:pt>
                <c:pt idx="85">
                  <c:v>3.5000000000000003E-2</c:v>
                </c:pt>
                <c:pt idx="86">
                  <c:v>3.5000000000000003E-2</c:v>
                </c:pt>
                <c:pt idx="87">
                  <c:v>3.5000000000000003E-2</c:v>
                </c:pt>
                <c:pt idx="88">
                  <c:v>3.5000000000000003E-2</c:v>
                </c:pt>
                <c:pt idx="89">
                  <c:v>3.5000000000000003E-2</c:v>
                </c:pt>
                <c:pt idx="90">
                  <c:v>3.7499999999999999E-2</c:v>
                </c:pt>
                <c:pt idx="91">
                  <c:v>3.7499999999999999E-2</c:v>
                </c:pt>
                <c:pt idx="92">
                  <c:v>3.7499999999999999E-2</c:v>
                </c:pt>
                <c:pt idx="93">
                  <c:v>3.7499999999999999E-2</c:v>
                </c:pt>
              </c:numCache>
            </c:numRef>
          </c:val>
          <c:smooth val="0"/>
        </c:ser>
        <c:ser>
          <c:idx val="6"/>
          <c:order val="3"/>
          <c:tx>
            <c:strRef>
              <c:f>Sheet1!$J$1</c:f>
              <c:strCache>
                <c:ptCount val="1"/>
                <c:pt idx="0">
                  <c:v>Fed funds 99</c:v>
                </c:pt>
              </c:strCache>
            </c:strRef>
          </c:tx>
          <c:spPr>
            <a:ln>
              <a:solidFill>
                <a:srgbClr val="200FF9"/>
              </a:solidFill>
            </a:ln>
          </c:spPr>
          <c:marker>
            <c:symbol val="none"/>
          </c:marker>
          <c:val>
            <c:numRef>
              <c:f>Sheet1!$J$2:$J$95</c:f>
              <c:numCache>
                <c:formatCode>0.00%</c:formatCode>
                <c:ptCount val="94"/>
                <c:pt idx="0">
                  <c:v>4.7500000000000001E-2</c:v>
                </c:pt>
                <c:pt idx="1">
                  <c:v>4.7500000000000001E-2</c:v>
                </c:pt>
                <c:pt idx="2">
                  <c:v>4.7500000000000001E-2</c:v>
                </c:pt>
                <c:pt idx="3">
                  <c:v>4.7500000000000001E-2</c:v>
                </c:pt>
                <c:pt idx="4">
                  <c:v>4.7500000000000001E-2</c:v>
                </c:pt>
                <c:pt idx="5">
                  <c:v>4.7500000000000001E-2</c:v>
                </c:pt>
                <c:pt idx="6">
                  <c:v>4.7500000000000001E-2</c:v>
                </c:pt>
                <c:pt idx="7">
                  <c:v>4.7500000000000001E-2</c:v>
                </c:pt>
                <c:pt idx="8">
                  <c:v>4.7500000000000001E-2</c:v>
                </c:pt>
                <c:pt idx="9">
                  <c:v>4.7500000000000001E-2</c:v>
                </c:pt>
                <c:pt idx="10">
                  <c:v>4.7500000000000001E-2</c:v>
                </c:pt>
                <c:pt idx="11">
                  <c:v>4.7500000000000001E-2</c:v>
                </c:pt>
                <c:pt idx="12">
                  <c:v>4.7500000000000001E-2</c:v>
                </c:pt>
                <c:pt idx="13">
                  <c:v>4.7500000000000001E-2</c:v>
                </c:pt>
                <c:pt idx="14">
                  <c:v>4.7500000000000001E-2</c:v>
                </c:pt>
                <c:pt idx="15">
                  <c:v>4.7500000000000001E-2</c:v>
                </c:pt>
                <c:pt idx="16">
                  <c:v>4.7500000000000001E-2</c:v>
                </c:pt>
                <c:pt idx="17">
                  <c:v>4.7500000000000001E-2</c:v>
                </c:pt>
                <c:pt idx="18">
                  <c:v>4.7500000000000001E-2</c:v>
                </c:pt>
                <c:pt idx="19">
                  <c:v>4.7500000000000001E-2</c:v>
                </c:pt>
                <c:pt idx="20">
                  <c:v>0.05</c:v>
                </c:pt>
                <c:pt idx="21">
                  <c:v>0.05</c:v>
                </c:pt>
                <c:pt idx="22">
                  <c:v>0.05</c:v>
                </c:pt>
                <c:pt idx="23">
                  <c:v>0.05</c:v>
                </c:pt>
                <c:pt idx="24">
                  <c:v>0.05</c:v>
                </c:pt>
                <c:pt idx="25">
                  <c:v>0.05</c:v>
                </c:pt>
                <c:pt idx="26">
                  <c:v>0.05</c:v>
                </c:pt>
                <c:pt idx="27">
                  <c:v>0.05</c:v>
                </c:pt>
                <c:pt idx="28">
                  <c:v>5.2499999999999998E-2</c:v>
                </c:pt>
                <c:pt idx="29">
                  <c:v>5.2499999999999998E-2</c:v>
                </c:pt>
                <c:pt idx="30">
                  <c:v>5.2499999999999998E-2</c:v>
                </c:pt>
                <c:pt idx="31">
                  <c:v>5.2499999999999998E-2</c:v>
                </c:pt>
                <c:pt idx="32">
                  <c:v>5.2499999999999998E-2</c:v>
                </c:pt>
                <c:pt idx="33">
                  <c:v>5.2499999999999998E-2</c:v>
                </c:pt>
                <c:pt idx="34">
                  <c:v>5.2499999999999998E-2</c:v>
                </c:pt>
                <c:pt idx="35">
                  <c:v>5.2499999999999998E-2</c:v>
                </c:pt>
                <c:pt idx="36">
                  <c:v>5.2499999999999998E-2</c:v>
                </c:pt>
                <c:pt idx="37">
                  <c:v>5.2499999999999998E-2</c:v>
                </c:pt>
                <c:pt idx="38">
                  <c:v>5.2499999999999998E-2</c:v>
                </c:pt>
                <c:pt idx="39">
                  <c:v>5.2499999999999998E-2</c:v>
                </c:pt>
                <c:pt idx="40">
                  <c:v>5.5E-2</c:v>
                </c:pt>
                <c:pt idx="41">
                  <c:v>5.5E-2</c:v>
                </c:pt>
                <c:pt idx="42">
                  <c:v>5.5E-2</c:v>
                </c:pt>
                <c:pt idx="43">
                  <c:v>5.5E-2</c:v>
                </c:pt>
                <c:pt idx="44">
                  <c:v>5.5E-2</c:v>
                </c:pt>
                <c:pt idx="45">
                  <c:v>5.5E-2</c:v>
                </c:pt>
                <c:pt idx="46">
                  <c:v>5.5E-2</c:v>
                </c:pt>
                <c:pt idx="47">
                  <c:v>5.5E-2</c:v>
                </c:pt>
                <c:pt idx="48">
                  <c:v>5.5E-2</c:v>
                </c:pt>
                <c:pt idx="49">
                  <c:v>5.5E-2</c:v>
                </c:pt>
                <c:pt idx="50">
                  <c:v>5.5E-2</c:v>
                </c:pt>
                <c:pt idx="51">
                  <c:v>5.7500000000000002E-2</c:v>
                </c:pt>
                <c:pt idx="52">
                  <c:v>5.7500000000000002E-2</c:v>
                </c:pt>
                <c:pt idx="53">
                  <c:v>5.7500000000000002E-2</c:v>
                </c:pt>
                <c:pt idx="54">
                  <c:v>5.7500000000000002E-2</c:v>
                </c:pt>
                <c:pt idx="55">
                  <c:v>5.7500000000000002E-2</c:v>
                </c:pt>
                <c:pt idx="56">
                  <c:v>5.7500000000000002E-2</c:v>
                </c:pt>
                <c:pt idx="57">
                  <c:v>5.7500000000000002E-2</c:v>
                </c:pt>
                <c:pt idx="58">
                  <c:v>0.06</c:v>
                </c:pt>
                <c:pt idx="59">
                  <c:v>0.06</c:v>
                </c:pt>
                <c:pt idx="60">
                  <c:v>0.06</c:v>
                </c:pt>
                <c:pt idx="61">
                  <c:v>0.06</c:v>
                </c:pt>
                <c:pt idx="62">
                  <c:v>0.06</c:v>
                </c:pt>
                <c:pt idx="63">
                  <c:v>0.06</c:v>
                </c:pt>
                <c:pt idx="64">
                  <c:v>0.06</c:v>
                </c:pt>
                <c:pt idx="65">
                  <c:v>0.06</c:v>
                </c:pt>
                <c:pt idx="66">
                  <c:v>6.5000000000000002E-2</c:v>
                </c:pt>
                <c:pt idx="67">
                  <c:v>6.5000000000000002E-2</c:v>
                </c:pt>
                <c:pt idx="68">
                  <c:v>6.5000000000000002E-2</c:v>
                </c:pt>
                <c:pt idx="69">
                  <c:v>6.5000000000000002E-2</c:v>
                </c:pt>
                <c:pt idx="70">
                  <c:v>6.5000000000000002E-2</c:v>
                </c:pt>
                <c:pt idx="71">
                  <c:v>6.5000000000000002E-2</c:v>
                </c:pt>
                <c:pt idx="72">
                  <c:v>6.5000000000000002E-2</c:v>
                </c:pt>
                <c:pt idx="73">
                  <c:v>6.5000000000000002E-2</c:v>
                </c:pt>
                <c:pt idx="74">
                  <c:v>6.5000000000000002E-2</c:v>
                </c:pt>
                <c:pt idx="75">
                  <c:v>6.5000000000000002E-2</c:v>
                </c:pt>
                <c:pt idx="76">
                  <c:v>6.5000000000000002E-2</c:v>
                </c:pt>
                <c:pt idx="77">
                  <c:v>6.5000000000000002E-2</c:v>
                </c:pt>
                <c:pt idx="78">
                  <c:v>6.5000000000000002E-2</c:v>
                </c:pt>
                <c:pt idx="79">
                  <c:v>6.5000000000000002E-2</c:v>
                </c:pt>
                <c:pt idx="80">
                  <c:v>6.5000000000000002E-2</c:v>
                </c:pt>
                <c:pt idx="81">
                  <c:v>6.5000000000000002E-2</c:v>
                </c:pt>
                <c:pt idx="82">
                  <c:v>6.5000000000000002E-2</c:v>
                </c:pt>
                <c:pt idx="83">
                  <c:v>6.5000000000000002E-2</c:v>
                </c:pt>
                <c:pt idx="84">
                  <c:v>6.5000000000000002E-2</c:v>
                </c:pt>
                <c:pt idx="85">
                  <c:v>6.5000000000000002E-2</c:v>
                </c:pt>
                <c:pt idx="86">
                  <c:v>6.5000000000000002E-2</c:v>
                </c:pt>
                <c:pt idx="87">
                  <c:v>6.5000000000000002E-2</c:v>
                </c:pt>
                <c:pt idx="88">
                  <c:v>6.5000000000000002E-2</c:v>
                </c:pt>
                <c:pt idx="89">
                  <c:v>6.5000000000000002E-2</c:v>
                </c:pt>
                <c:pt idx="90">
                  <c:v>6.5000000000000002E-2</c:v>
                </c:pt>
                <c:pt idx="91">
                  <c:v>6.5000000000000002E-2</c:v>
                </c:pt>
                <c:pt idx="92">
                  <c:v>6.5000000000000002E-2</c:v>
                </c:pt>
                <c:pt idx="93">
                  <c:v>6.5000000000000002E-2</c:v>
                </c:pt>
              </c:numCache>
            </c:numRef>
          </c:val>
          <c:smooth val="0"/>
        </c:ser>
        <c:dLbls>
          <c:showLegendKey val="0"/>
          <c:showVal val="0"/>
          <c:showCatName val="0"/>
          <c:showSerName val="0"/>
          <c:showPercent val="0"/>
          <c:showBubbleSize val="0"/>
        </c:dLbls>
        <c:smooth val="0"/>
        <c:axId val="504375752"/>
        <c:axId val="504376144"/>
      </c:lineChart>
      <c:dateAx>
        <c:axId val="504375752"/>
        <c:scaling>
          <c:orientation val="minMax"/>
        </c:scaling>
        <c:delete val="0"/>
        <c:axPos val="b"/>
        <c:numFmt formatCode="mm/yy" sourceLinked="0"/>
        <c:majorTickMark val="out"/>
        <c:minorTickMark val="none"/>
        <c:tickLblPos val="nextTo"/>
        <c:spPr>
          <a:ln w="2887">
            <a:solidFill>
              <a:schemeClr val="tx1"/>
            </a:solidFill>
            <a:prstDash val="solid"/>
          </a:ln>
        </c:spPr>
        <c:txPr>
          <a:bodyPr rot="-2700000" vert="horz"/>
          <a:lstStyle/>
          <a:p>
            <a:pPr>
              <a:defRPr sz="900" b="0" i="0" u="none" strike="noStrike" baseline="0">
                <a:solidFill>
                  <a:schemeClr val="tx1"/>
                </a:solidFill>
                <a:latin typeface="Arial"/>
                <a:ea typeface="Arial"/>
                <a:cs typeface="Arial"/>
              </a:defRPr>
            </a:pPr>
            <a:endParaRPr lang="nl-BE"/>
          </a:p>
        </c:txPr>
        <c:crossAx val="504376144"/>
        <c:crosses val="autoZero"/>
        <c:auto val="1"/>
        <c:lblOffset val="100"/>
        <c:baseTimeUnit val="days"/>
        <c:majorUnit val="3"/>
        <c:majorTimeUnit val="months"/>
        <c:minorUnit val="3"/>
        <c:minorTimeUnit val="months"/>
      </c:dateAx>
      <c:valAx>
        <c:axId val="504376144"/>
        <c:scaling>
          <c:orientation val="minMax"/>
          <c:min val="0"/>
        </c:scaling>
        <c:delete val="0"/>
        <c:axPos val="l"/>
        <c:numFmt formatCode="0.00%" sourceLinked="0"/>
        <c:majorTickMark val="out"/>
        <c:minorTickMark val="none"/>
        <c:tickLblPos val="nextTo"/>
        <c:spPr>
          <a:ln w="2887">
            <a:solidFill>
              <a:schemeClr val="tx1"/>
            </a:solidFill>
            <a:prstDash val="solid"/>
          </a:ln>
        </c:spPr>
        <c:txPr>
          <a:bodyPr rot="0" vert="horz"/>
          <a:lstStyle/>
          <a:p>
            <a:pPr>
              <a:defRPr sz="700" b="0" i="0" u="none" strike="noStrike" baseline="0">
                <a:solidFill>
                  <a:schemeClr val="tx1"/>
                </a:solidFill>
                <a:latin typeface="Arial"/>
                <a:ea typeface="Arial"/>
                <a:cs typeface="Arial"/>
              </a:defRPr>
            </a:pPr>
            <a:endParaRPr lang="nl-BE"/>
          </a:p>
        </c:txPr>
        <c:crossAx val="504375752"/>
        <c:crosses val="autoZero"/>
        <c:crossBetween val="midCat"/>
        <c:majorUnit val="1.0000000000000002E-2"/>
        <c:minorUnit val="1.0000000000000002E-2"/>
      </c:valAx>
      <c:spPr>
        <a:noFill/>
        <a:ln w="11548">
          <a:solidFill>
            <a:schemeClr val="tx1"/>
          </a:solidFill>
          <a:prstDash val="solid"/>
        </a:ln>
      </c:spPr>
    </c:plotArea>
    <c:legend>
      <c:legendPos val="b"/>
      <c:legendEntry>
        <c:idx val="0"/>
        <c:delete val="1"/>
      </c:legendEntry>
      <c:layout>
        <c:manualLayout>
          <c:xMode val="edge"/>
          <c:yMode val="edge"/>
          <c:x val="6.8566522982905654E-3"/>
          <c:y val="0.83063042720522284"/>
          <c:w val="0.93925960710651946"/>
          <c:h val="0.13237587122169917"/>
        </c:manualLayout>
      </c:layout>
      <c:overlay val="0"/>
      <c:txPr>
        <a:bodyPr/>
        <a:lstStyle/>
        <a:p>
          <a:pPr>
            <a:defRPr sz="600"/>
          </a:pPr>
          <a:endParaRPr lang="nl-BE"/>
        </a:p>
      </c:txPr>
    </c:legend>
    <c:plotVisOnly val="1"/>
    <c:dispBlanksAs val="gap"/>
    <c:showDLblsOverMax val="0"/>
  </c:chart>
  <c:spPr>
    <a:solidFill>
      <a:sysClr val="window" lastClr="FFFFFF"/>
    </a:solidFill>
    <a:ln>
      <a:noFill/>
    </a:ln>
  </c:spPr>
  <c:txPr>
    <a:bodyPr/>
    <a:lstStyle/>
    <a:p>
      <a:pPr>
        <a:defRPr sz="1636" b="1" i="0" u="none" strike="noStrike" baseline="0">
          <a:solidFill>
            <a:schemeClr val="tx1"/>
          </a:solidFill>
          <a:latin typeface="Arial"/>
          <a:ea typeface="Arial"/>
          <a:cs typeface="Arial"/>
        </a:defRPr>
      </a:pPr>
      <a:endParaRPr lang="nl-B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REER</a:t>
            </a:r>
            <a:r>
              <a:rPr lang="en-GB" baseline="0" dirty="0"/>
              <a:t> (PPI based)</a:t>
            </a:r>
            <a:endParaRPr lang="en-GB" dirty="0"/>
          </a:p>
        </c:rich>
      </c:tx>
      <c:layout>
        <c:manualLayout>
          <c:xMode val="edge"/>
          <c:yMode val="edge"/>
          <c:x val="0.32607637426479769"/>
          <c:y val="9.282594331623971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7.4261592300962381E-2"/>
          <c:y val="3.2824074074074075E-2"/>
          <c:w val="0.92167746730773692"/>
          <c:h val="0.70504337237382986"/>
        </c:manualLayout>
      </c:layout>
      <c:lineChart>
        <c:grouping val="standard"/>
        <c:varyColors val="0"/>
        <c:ser>
          <c:idx val="0"/>
          <c:order val="0"/>
          <c:tx>
            <c:strRef>
              <c:f>'[Chart in Microsoft PowerPoint]Sheet1'!$AC$2</c:f>
              <c:strCache>
                <c:ptCount val="1"/>
                <c:pt idx="0">
                  <c:v>BRL</c:v>
                </c:pt>
              </c:strCache>
            </c:strRef>
          </c:tx>
          <c:spPr>
            <a:ln w="28575" cap="rnd">
              <a:solidFill>
                <a:schemeClr val="accent1"/>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PowerPoint]Sheet1'!$AC$3:$AC$135</c:f>
              <c:numCache>
                <c:formatCode>General</c:formatCode>
                <c:ptCount val="133"/>
                <c:pt idx="0">
                  <c:v>100</c:v>
                </c:pt>
                <c:pt idx="1">
                  <c:v>99.572601962790031</c:v>
                </c:pt>
                <c:pt idx="2">
                  <c:v>99.697175324346489</c:v>
                </c:pt>
                <c:pt idx="3">
                  <c:v>99.353838986398202</c:v>
                </c:pt>
                <c:pt idx="4">
                  <c:v>96.344835269453185</c:v>
                </c:pt>
                <c:pt idx="5">
                  <c:v>95.361414667247331</c:v>
                </c:pt>
                <c:pt idx="6">
                  <c:v>95.041372535118555</c:v>
                </c:pt>
                <c:pt idx="7">
                  <c:v>91.023628427033429</c:v>
                </c:pt>
                <c:pt idx="8">
                  <c:v>93.434072333573042</c:v>
                </c:pt>
                <c:pt idx="9">
                  <c:v>91.742710432765847</c:v>
                </c:pt>
                <c:pt idx="10">
                  <c:v>90.883863192116451</c:v>
                </c:pt>
                <c:pt idx="11">
                  <c:v>91.952358285141358</c:v>
                </c:pt>
                <c:pt idx="12">
                  <c:v>90.927413229083342</c:v>
                </c:pt>
                <c:pt idx="13">
                  <c:v>89.705986610895636</c:v>
                </c:pt>
                <c:pt idx="14">
                  <c:v>89.902468173025326</c:v>
                </c:pt>
                <c:pt idx="15">
                  <c:v>86.855991168457635</c:v>
                </c:pt>
                <c:pt idx="16">
                  <c:v>87.001833152718845</c:v>
                </c:pt>
                <c:pt idx="17">
                  <c:v>87.456576561977784</c:v>
                </c:pt>
                <c:pt idx="18">
                  <c:v>91.409502010391236</c:v>
                </c:pt>
                <c:pt idx="19">
                  <c:v>91.656623150389407</c:v>
                </c:pt>
                <c:pt idx="20">
                  <c:v>94.562322128482734</c:v>
                </c:pt>
                <c:pt idx="21">
                  <c:v>92.864883478331336</c:v>
                </c:pt>
                <c:pt idx="22">
                  <c:v>95.438386825607438</c:v>
                </c:pt>
                <c:pt idx="23">
                  <c:v>96.616263406828253</c:v>
                </c:pt>
                <c:pt idx="24">
                  <c:v>97.380921032642277</c:v>
                </c:pt>
                <c:pt idx="25">
                  <c:v>96.179750245601966</c:v>
                </c:pt>
                <c:pt idx="26">
                  <c:v>94.153154339305431</c:v>
                </c:pt>
                <c:pt idx="27">
                  <c:v>91.946281535797112</c:v>
                </c:pt>
                <c:pt idx="28">
                  <c:v>91.874373335223879</c:v>
                </c:pt>
                <c:pt idx="29">
                  <c:v>93.065416206690514</c:v>
                </c:pt>
                <c:pt idx="30">
                  <c:v>91.396335720145458</c:v>
                </c:pt>
                <c:pt idx="31">
                  <c:v>91.397348511702816</c:v>
                </c:pt>
                <c:pt idx="32">
                  <c:v>91.392284553915971</c:v>
                </c:pt>
                <c:pt idx="33">
                  <c:v>90.22858705449832</c:v>
                </c:pt>
                <c:pt idx="34">
                  <c:v>90.820057324002164</c:v>
                </c:pt>
                <c:pt idx="35">
                  <c:v>89.88930188277952</c:v>
                </c:pt>
                <c:pt idx="36">
                  <c:v>90.354173207612163</c:v>
                </c:pt>
                <c:pt idx="37">
                  <c:v>91.242391403425273</c:v>
                </c:pt>
                <c:pt idx="38">
                  <c:v>90.675228131298311</c:v>
                </c:pt>
                <c:pt idx="39">
                  <c:v>90.539514062610792</c:v>
                </c:pt>
                <c:pt idx="40">
                  <c:v>91.043884258180853</c:v>
                </c:pt>
                <c:pt idx="41">
                  <c:v>90.62965251121669</c:v>
                </c:pt>
                <c:pt idx="42">
                  <c:v>92.18226196866425</c:v>
                </c:pt>
                <c:pt idx="43">
                  <c:v>93.629541104145375</c:v>
                </c:pt>
                <c:pt idx="44">
                  <c:v>93.819945916930848</c:v>
                </c:pt>
                <c:pt idx="45">
                  <c:v>93.595106191194787</c:v>
                </c:pt>
                <c:pt idx="46">
                  <c:v>95.942757021177485</c:v>
                </c:pt>
                <c:pt idx="47">
                  <c:v>98.587155777469434</c:v>
                </c:pt>
                <c:pt idx="48">
                  <c:v>99.175587672301162</c:v>
                </c:pt>
                <c:pt idx="49">
                  <c:v>100.10836869663855</c:v>
                </c:pt>
                <c:pt idx="50">
                  <c:v>99.014553814679388</c:v>
                </c:pt>
                <c:pt idx="51">
                  <c:v>99.068231767219999</c:v>
                </c:pt>
                <c:pt idx="52">
                  <c:v>99.58475546147848</c:v>
                </c:pt>
                <c:pt idx="53">
                  <c:v>99.404478564266697</c:v>
                </c:pt>
                <c:pt idx="54">
                  <c:v>99.624254332215898</c:v>
                </c:pt>
                <c:pt idx="55">
                  <c:v>99.357890152627704</c:v>
                </c:pt>
                <c:pt idx="56">
                  <c:v>97.992647133293502</c:v>
                </c:pt>
                <c:pt idx="57">
                  <c:v>97.479161813707137</c:v>
                </c:pt>
                <c:pt idx="58">
                  <c:v>97.790088821819595</c:v>
                </c:pt>
                <c:pt idx="59">
                  <c:v>97.17329876338151</c:v>
                </c:pt>
                <c:pt idx="60">
                  <c:v>98.226601983045867</c:v>
                </c:pt>
                <c:pt idx="61">
                  <c:v>97.198618552315736</c:v>
                </c:pt>
                <c:pt idx="62">
                  <c:v>96.579802910762922</c:v>
                </c:pt>
                <c:pt idx="63">
                  <c:v>96.119995543717138</c:v>
                </c:pt>
                <c:pt idx="64">
                  <c:v>96.372180641502155</c:v>
                </c:pt>
                <c:pt idx="65">
                  <c:v>95.148728440199704</c:v>
                </c:pt>
                <c:pt idx="66">
                  <c:v>93.948570444716751</c:v>
                </c:pt>
                <c:pt idx="67">
                  <c:v>94.762854856841898</c:v>
                </c:pt>
                <c:pt idx="68">
                  <c:v>95.100114445445968</c:v>
                </c:pt>
                <c:pt idx="69">
                  <c:v>96.774258889777869</c:v>
                </c:pt>
                <c:pt idx="70">
                  <c:v>97.140889433545638</c:v>
                </c:pt>
                <c:pt idx="71">
                  <c:v>93.813869167586574</c:v>
                </c:pt>
                <c:pt idx="72">
                  <c:v>92.428370317104978</c:v>
                </c:pt>
                <c:pt idx="73">
                  <c:v>91.202892532687798</c:v>
                </c:pt>
                <c:pt idx="74">
                  <c:v>89.502415507864271</c:v>
                </c:pt>
                <c:pt idx="75">
                  <c:v>92.27847716661428</c:v>
                </c:pt>
                <c:pt idx="76">
                  <c:v>91.372028722768519</c:v>
                </c:pt>
                <c:pt idx="77">
                  <c:v>90.684343255314573</c:v>
                </c:pt>
                <c:pt idx="78">
                  <c:v>92.130609599238312</c:v>
                </c:pt>
                <c:pt idx="79">
                  <c:v>88.826883539098745</c:v>
                </c:pt>
                <c:pt idx="80">
                  <c:v>88.339730800003991</c:v>
                </c:pt>
                <c:pt idx="81">
                  <c:v>91.489512543423373</c:v>
                </c:pt>
                <c:pt idx="82">
                  <c:v>90.295431297284637</c:v>
                </c:pt>
                <c:pt idx="83">
                  <c:v>90.087809028023884</c:v>
                </c:pt>
                <c:pt idx="84">
                  <c:v>87.866757142712402</c:v>
                </c:pt>
                <c:pt idx="85">
                  <c:v>89.198578040653388</c:v>
                </c:pt>
                <c:pt idx="86">
                  <c:v>88.886638240983544</c:v>
                </c:pt>
                <c:pt idx="87">
                  <c:v>89.282639739915055</c:v>
                </c:pt>
                <c:pt idx="88">
                  <c:v>91.858168670305886</c:v>
                </c:pt>
                <c:pt idx="89">
                  <c:v>93.212270982508997</c:v>
                </c:pt>
                <c:pt idx="90">
                  <c:v>95.210508725199162</c:v>
                </c:pt>
                <c:pt idx="91">
                  <c:v>92.064778148009253</c:v>
                </c:pt>
                <c:pt idx="92">
                  <c:v>89.024377892785793</c:v>
                </c:pt>
                <c:pt idx="93">
                  <c:v>86.763827136736893</c:v>
                </c:pt>
                <c:pt idx="94">
                  <c:v>85.702421584613575</c:v>
                </c:pt>
                <c:pt idx="95">
                  <c:v>86.484296666902878</c:v>
                </c:pt>
                <c:pt idx="96">
                  <c:v>81.956105613903517</c:v>
                </c:pt>
                <c:pt idx="97">
                  <c:v>78.004192957047437</c:v>
                </c:pt>
                <c:pt idx="98">
                  <c:v>78.119651194587561</c:v>
                </c:pt>
                <c:pt idx="99">
                  <c:v>77.724662487213436</c:v>
                </c:pt>
                <c:pt idx="100">
                  <c:v>80.420713612931266</c:v>
                </c:pt>
                <c:pt idx="101">
                  <c:v>82.714686490373367</c:v>
                </c:pt>
                <c:pt idx="102">
                  <c:v>82.732916738406033</c:v>
                </c:pt>
                <c:pt idx="103">
                  <c:v>85.383392244042213</c:v>
                </c:pt>
                <c:pt idx="104">
                  <c:v>83.369962627991484</c:v>
                </c:pt>
                <c:pt idx="105">
                  <c:v>84.056635303888058</c:v>
                </c:pt>
                <c:pt idx="106">
                  <c:v>83.559354649219586</c:v>
                </c:pt>
                <c:pt idx="107">
                  <c:v>82.121190637754779</c:v>
                </c:pt>
                <c:pt idx="108">
                  <c:v>79.706695564985708</c:v>
                </c:pt>
                <c:pt idx="109">
                  <c:v>80.397419407111755</c:v>
                </c:pt>
                <c:pt idx="110">
                  <c:v>81.583398320791517</c:v>
                </c:pt>
                <c:pt idx="111">
                  <c:v>81.821404336773369</c:v>
                </c:pt>
                <c:pt idx="112">
                  <c:v>81.622897191528935</c:v>
                </c:pt>
                <c:pt idx="113">
                  <c:v>82.27716053758968</c:v>
                </c:pt>
                <c:pt idx="114">
                  <c:v>80.684039417847345</c:v>
                </c:pt>
                <c:pt idx="115">
                  <c:v>81.376788843088136</c:v>
                </c:pt>
                <c:pt idx="116">
                  <c:v>77.989001083686901</c:v>
                </c:pt>
                <c:pt idx="117">
                  <c:v>76.222692607634357</c:v>
                </c:pt>
                <c:pt idx="118">
                  <c:v>74.017845387240783</c:v>
                </c:pt>
                <c:pt idx="119">
                  <c:v>75.663631667966342</c:v>
                </c:pt>
                <c:pt idx="120">
                  <c:v>75.594761842065211</c:v>
                </c:pt>
                <c:pt idx="121">
                  <c:v>73.898335983471171</c:v>
                </c:pt>
                <c:pt idx="122">
                  <c:v>70.088214144646827</c:v>
                </c:pt>
                <c:pt idx="123">
                  <c:v>68.865774734901748</c:v>
                </c:pt>
                <c:pt idx="124">
                  <c:v>68.068707779251895</c:v>
                </c:pt>
                <c:pt idx="125">
                  <c:v>68.712843209738935</c:v>
                </c:pt>
                <c:pt idx="126">
                  <c:v>68.648024550067291</c:v>
                </c:pt>
                <c:pt idx="127">
                  <c:v>72.83591763979048</c:v>
                </c:pt>
                <c:pt idx="128">
                  <c:v>71.209374398654944</c:v>
                </c:pt>
                <c:pt idx="129">
                  <c:v>71.649938726110705</c:v>
                </c:pt>
                <c:pt idx="130">
                  <c:v>72.945299127986388</c:v>
                </c:pt>
                <c:pt idx="131">
                  <c:v>74.918217081742327</c:v>
                </c:pt>
                <c:pt idx="132">
                  <c:v>75.333461620263847</c:v>
                </c:pt>
              </c:numCache>
            </c:numRef>
          </c:val>
          <c:smooth val="0"/>
        </c:ser>
        <c:ser>
          <c:idx val="1"/>
          <c:order val="1"/>
          <c:tx>
            <c:strRef>
              <c:f>'[Chart in Microsoft PowerPoint]Sheet1'!$AD$2</c:f>
              <c:strCache>
                <c:ptCount val="1"/>
                <c:pt idx="0">
                  <c:v>TRY</c:v>
                </c:pt>
              </c:strCache>
            </c:strRef>
          </c:tx>
          <c:spPr>
            <a:ln w="28575" cap="rnd">
              <a:solidFill>
                <a:schemeClr val="accent2"/>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PowerPoint]Sheet1'!$AD$3:$AD$135</c:f>
              <c:numCache>
                <c:formatCode>General</c:formatCode>
                <c:ptCount val="133"/>
                <c:pt idx="0">
                  <c:v>100</c:v>
                </c:pt>
                <c:pt idx="1">
                  <c:v>100.80386373213186</c:v>
                </c:pt>
                <c:pt idx="2">
                  <c:v>99.756896048750448</c:v>
                </c:pt>
                <c:pt idx="3">
                  <c:v>99.657493544239529</c:v>
                </c:pt>
                <c:pt idx="4">
                  <c:v>98.859032122135432</c:v>
                </c:pt>
                <c:pt idx="5">
                  <c:v>97.749397642431916</c:v>
                </c:pt>
                <c:pt idx="6">
                  <c:v>98.575951076680411</c:v>
                </c:pt>
                <c:pt idx="7">
                  <c:v>95.959072099229658</c:v>
                </c:pt>
                <c:pt idx="8">
                  <c:v>97.170270007455215</c:v>
                </c:pt>
                <c:pt idx="9">
                  <c:v>96.517670956100858</c:v>
                </c:pt>
                <c:pt idx="10">
                  <c:v>95.943945631151919</c:v>
                </c:pt>
                <c:pt idx="11">
                  <c:v>97.455511976921372</c:v>
                </c:pt>
                <c:pt idx="12">
                  <c:v>96.460406469806514</c:v>
                </c:pt>
                <c:pt idx="13">
                  <c:v>96.507946798050881</c:v>
                </c:pt>
                <c:pt idx="14">
                  <c:v>96.54576296824527</c:v>
                </c:pt>
                <c:pt idx="15">
                  <c:v>95.52688729700823</c:v>
                </c:pt>
                <c:pt idx="16">
                  <c:v>92.946744027746291</c:v>
                </c:pt>
                <c:pt idx="17">
                  <c:v>91.866282022192706</c:v>
                </c:pt>
                <c:pt idx="18">
                  <c:v>91.751753049604019</c:v>
                </c:pt>
                <c:pt idx="19">
                  <c:v>91.751753049604019</c:v>
                </c:pt>
                <c:pt idx="20">
                  <c:v>93.225503225179096</c:v>
                </c:pt>
                <c:pt idx="21">
                  <c:v>91.062418290060847</c:v>
                </c:pt>
                <c:pt idx="22">
                  <c:v>92.984560197940652</c:v>
                </c:pt>
                <c:pt idx="23">
                  <c:v>93.752768683889229</c:v>
                </c:pt>
                <c:pt idx="24">
                  <c:v>94.088792367616392</c:v>
                </c:pt>
                <c:pt idx="25">
                  <c:v>93.083962702451558</c:v>
                </c:pt>
                <c:pt idx="26">
                  <c:v>93.009410824068354</c:v>
                </c:pt>
                <c:pt idx="27">
                  <c:v>92.697157304463374</c:v>
                </c:pt>
                <c:pt idx="28">
                  <c:v>92.972675115879554</c:v>
                </c:pt>
                <c:pt idx="29">
                  <c:v>93.88674597257787</c:v>
                </c:pt>
                <c:pt idx="30">
                  <c:v>93.222261839162428</c:v>
                </c:pt>
                <c:pt idx="31">
                  <c:v>92.658260672263452</c:v>
                </c:pt>
                <c:pt idx="32">
                  <c:v>92.035914557064601</c:v>
                </c:pt>
                <c:pt idx="33">
                  <c:v>90.683176126111533</c:v>
                </c:pt>
                <c:pt idx="34">
                  <c:v>88.038205136516382</c:v>
                </c:pt>
                <c:pt idx="35">
                  <c:v>88.460665780687833</c:v>
                </c:pt>
                <c:pt idx="36">
                  <c:v>89.582185342452433</c:v>
                </c:pt>
                <c:pt idx="37">
                  <c:v>88.168941039188368</c:v>
                </c:pt>
                <c:pt idx="38">
                  <c:v>84.62934750899484</c:v>
                </c:pt>
                <c:pt idx="39">
                  <c:v>88.244573379577105</c:v>
                </c:pt>
                <c:pt idx="40">
                  <c:v>90.013289682668301</c:v>
                </c:pt>
                <c:pt idx="41">
                  <c:v>90.915475457305519</c:v>
                </c:pt>
                <c:pt idx="42">
                  <c:v>91.249338217021574</c:v>
                </c:pt>
                <c:pt idx="43">
                  <c:v>90.396853694639802</c:v>
                </c:pt>
                <c:pt idx="44">
                  <c:v>90.176439445506858</c:v>
                </c:pt>
                <c:pt idx="45">
                  <c:v>89.358529707302807</c:v>
                </c:pt>
                <c:pt idx="46">
                  <c:v>89.92361133620733</c:v>
                </c:pt>
                <c:pt idx="47">
                  <c:v>91.424373061921244</c:v>
                </c:pt>
                <c:pt idx="48">
                  <c:v>95.009345996348003</c:v>
                </c:pt>
                <c:pt idx="49">
                  <c:v>94.124447613799617</c:v>
                </c:pt>
                <c:pt idx="50">
                  <c:v>93.555044136872908</c:v>
                </c:pt>
                <c:pt idx="51">
                  <c:v>93.340032197767741</c:v>
                </c:pt>
                <c:pt idx="52">
                  <c:v>94.478839151621216</c:v>
                </c:pt>
                <c:pt idx="53">
                  <c:v>95.523645910991519</c:v>
                </c:pt>
                <c:pt idx="54">
                  <c:v>94.844035309498324</c:v>
                </c:pt>
                <c:pt idx="55">
                  <c:v>95.815370652490998</c:v>
                </c:pt>
                <c:pt idx="56">
                  <c:v>95.156288829103318</c:v>
                </c:pt>
                <c:pt idx="57">
                  <c:v>95.924497315051909</c:v>
                </c:pt>
                <c:pt idx="58">
                  <c:v>94.24870074443831</c:v>
                </c:pt>
                <c:pt idx="59">
                  <c:v>93.40269899408986</c:v>
                </c:pt>
                <c:pt idx="60">
                  <c:v>93.928883990794446</c:v>
                </c:pt>
                <c:pt idx="61">
                  <c:v>94.058539431460886</c:v>
                </c:pt>
                <c:pt idx="62">
                  <c:v>94.614977364320978</c:v>
                </c:pt>
                <c:pt idx="63">
                  <c:v>95.094702494786759</c:v>
                </c:pt>
                <c:pt idx="64">
                  <c:v>96.961740840383328</c:v>
                </c:pt>
                <c:pt idx="65">
                  <c:v>95.408036476397285</c:v>
                </c:pt>
                <c:pt idx="66">
                  <c:v>94.764081121087372</c:v>
                </c:pt>
                <c:pt idx="67">
                  <c:v>94.198999492182836</c:v>
                </c:pt>
                <c:pt idx="68">
                  <c:v>94.923989497909304</c:v>
                </c:pt>
                <c:pt idx="69">
                  <c:v>96.095210311929378</c:v>
                </c:pt>
                <c:pt idx="70">
                  <c:v>97.219971259710647</c:v>
                </c:pt>
                <c:pt idx="71">
                  <c:v>95.223277473447638</c:v>
                </c:pt>
                <c:pt idx="72">
                  <c:v>95.164932525147748</c:v>
                </c:pt>
                <c:pt idx="73">
                  <c:v>94.959644744092572</c:v>
                </c:pt>
                <c:pt idx="74">
                  <c:v>94.943437814009272</c:v>
                </c:pt>
                <c:pt idx="75">
                  <c:v>95.556059771158147</c:v>
                </c:pt>
                <c:pt idx="76">
                  <c:v>96.876384341944615</c:v>
                </c:pt>
                <c:pt idx="77">
                  <c:v>97.815305824770675</c:v>
                </c:pt>
                <c:pt idx="78">
                  <c:v>98.867675818179862</c:v>
                </c:pt>
                <c:pt idx="79">
                  <c:v>98.130800730392338</c:v>
                </c:pt>
                <c:pt idx="80">
                  <c:v>99.018940498957349</c:v>
                </c:pt>
                <c:pt idx="81">
                  <c:v>99.806597301005908</c:v>
                </c:pt>
                <c:pt idx="82">
                  <c:v>100.05726448629434</c:v>
                </c:pt>
                <c:pt idx="83">
                  <c:v>99.246917982129162</c:v>
                </c:pt>
                <c:pt idx="84">
                  <c:v>97.289120828066075</c:v>
                </c:pt>
                <c:pt idx="85">
                  <c:v>98.164295052564469</c:v>
                </c:pt>
                <c:pt idx="86">
                  <c:v>98.258295247047627</c:v>
                </c:pt>
                <c:pt idx="87">
                  <c:v>98.523008438408269</c:v>
                </c:pt>
                <c:pt idx="88">
                  <c:v>101.91457867384094</c:v>
                </c:pt>
                <c:pt idx="89">
                  <c:v>101.36030166499195</c:v>
                </c:pt>
                <c:pt idx="90">
                  <c:v>102.3975451903234</c:v>
                </c:pt>
                <c:pt idx="91">
                  <c:v>99.293377848367967</c:v>
                </c:pt>
                <c:pt idx="92">
                  <c:v>98.626732790941404</c:v>
                </c:pt>
                <c:pt idx="93">
                  <c:v>98.815813641913294</c:v>
                </c:pt>
                <c:pt idx="94">
                  <c:v>99.480297775328737</c:v>
                </c:pt>
                <c:pt idx="95">
                  <c:v>97.948202651453769</c:v>
                </c:pt>
                <c:pt idx="96">
                  <c:v>94.691690166715304</c:v>
                </c:pt>
                <c:pt idx="97">
                  <c:v>96.6559700928117</c:v>
                </c:pt>
                <c:pt idx="98">
                  <c:v>97.245902347843966</c:v>
                </c:pt>
                <c:pt idx="99">
                  <c:v>95.876956986807585</c:v>
                </c:pt>
                <c:pt idx="100">
                  <c:v>96.814798007628099</c:v>
                </c:pt>
                <c:pt idx="101">
                  <c:v>96.552245740278579</c:v>
                </c:pt>
                <c:pt idx="102">
                  <c:v>93.449158860328708</c:v>
                </c:pt>
                <c:pt idx="103">
                  <c:v>92.284420818341971</c:v>
                </c:pt>
                <c:pt idx="104">
                  <c:v>91.519453718410034</c:v>
                </c:pt>
                <c:pt idx="105">
                  <c:v>91.874925718237151</c:v>
                </c:pt>
                <c:pt idx="106">
                  <c:v>95.240564865536541</c:v>
                </c:pt>
                <c:pt idx="107">
                  <c:v>96.913120050133486</c:v>
                </c:pt>
                <c:pt idx="108">
                  <c:v>95.065530020636871</c:v>
                </c:pt>
                <c:pt idx="109">
                  <c:v>94.398884963210307</c:v>
                </c:pt>
                <c:pt idx="110">
                  <c:v>92.04996056313685</c:v>
                </c:pt>
                <c:pt idx="111">
                  <c:v>92.474582131319409</c:v>
                </c:pt>
                <c:pt idx="112">
                  <c:v>94.430218361371374</c:v>
                </c:pt>
                <c:pt idx="113">
                  <c:v>93.99803355914996</c:v>
                </c:pt>
                <c:pt idx="114">
                  <c:v>94.556632416021159</c:v>
                </c:pt>
                <c:pt idx="115">
                  <c:v>96.492820329973171</c:v>
                </c:pt>
                <c:pt idx="116">
                  <c:v>93.119617948634911</c:v>
                </c:pt>
                <c:pt idx="117">
                  <c:v>92.18501831383108</c:v>
                </c:pt>
                <c:pt idx="118">
                  <c:v>92.232558642075432</c:v>
                </c:pt>
                <c:pt idx="119">
                  <c:v>90.292048880101206</c:v>
                </c:pt>
                <c:pt idx="120">
                  <c:v>88.752390522187369</c:v>
                </c:pt>
                <c:pt idx="121">
                  <c:v>89.268851360841964</c:v>
                </c:pt>
                <c:pt idx="122">
                  <c:v>87.621146802372778</c:v>
                </c:pt>
                <c:pt idx="123">
                  <c:v>85.47102741132116</c:v>
                </c:pt>
                <c:pt idx="124">
                  <c:v>87.832917355461291</c:v>
                </c:pt>
                <c:pt idx="125">
                  <c:v>87.816710425377991</c:v>
                </c:pt>
                <c:pt idx="126">
                  <c:v>89.201862716497672</c:v>
                </c:pt>
                <c:pt idx="127">
                  <c:v>90.978142253627752</c:v>
                </c:pt>
                <c:pt idx="128">
                  <c:v>91.78092552375405</c:v>
                </c:pt>
                <c:pt idx="129">
                  <c:v>93.609067237150711</c:v>
                </c:pt>
                <c:pt idx="130">
                  <c:v>93.886745972577984</c:v>
                </c:pt>
                <c:pt idx="131">
                  <c:v>95.477186044752855</c:v>
                </c:pt>
                <c:pt idx="132">
                  <c:v>98.228042310892249</c:v>
                </c:pt>
              </c:numCache>
            </c:numRef>
          </c:val>
          <c:smooth val="0"/>
        </c:ser>
        <c:ser>
          <c:idx val="2"/>
          <c:order val="2"/>
          <c:tx>
            <c:strRef>
              <c:f>'[Chart in Microsoft PowerPoint]Sheet1'!$AE$2</c:f>
              <c:strCache>
                <c:ptCount val="1"/>
                <c:pt idx="0">
                  <c:v>MYR</c:v>
                </c:pt>
              </c:strCache>
            </c:strRef>
          </c:tx>
          <c:spPr>
            <a:ln w="28575" cap="rnd">
              <a:solidFill>
                <a:schemeClr val="accent3"/>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PowerPoint]Sheet1'!$AE$3:$AE$135</c:f>
              <c:numCache>
                <c:formatCode>General</c:formatCode>
                <c:ptCount val="133"/>
                <c:pt idx="0">
                  <c:v>100</c:v>
                </c:pt>
                <c:pt idx="1">
                  <c:v>102.10943096671765</c:v>
                </c:pt>
                <c:pt idx="2">
                  <c:v>101.48599198435593</c:v>
                </c:pt>
                <c:pt idx="3">
                  <c:v>101.27301593448081</c:v>
                </c:pt>
                <c:pt idx="4">
                  <c:v>99.715386551530514</c:v>
                </c:pt>
                <c:pt idx="5">
                  <c:v>99.40657127921159</c:v>
                </c:pt>
                <c:pt idx="6">
                  <c:v>98.679548490774252</c:v>
                </c:pt>
                <c:pt idx="7">
                  <c:v>97.401692191523537</c:v>
                </c:pt>
                <c:pt idx="8">
                  <c:v>98.844120892950471</c:v>
                </c:pt>
                <c:pt idx="9">
                  <c:v>98.503359213150276</c:v>
                </c:pt>
                <c:pt idx="10">
                  <c:v>98.158725241534185</c:v>
                </c:pt>
                <c:pt idx="11">
                  <c:v>97.496563341013371</c:v>
                </c:pt>
                <c:pt idx="12">
                  <c:v>96.848922534802213</c:v>
                </c:pt>
                <c:pt idx="13">
                  <c:v>95.921508644891475</c:v>
                </c:pt>
                <c:pt idx="14">
                  <c:v>95.482003523785536</c:v>
                </c:pt>
                <c:pt idx="15">
                  <c:v>95.296133516621794</c:v>
                </c:pt>
                <c:pt idx="16">
                  <c:v>94.86146876028576</c:v>
                </c:pt>
                <c:pt idx="17">
                  <c:v>95.481035450831556</c:v>
                </c:pt>
                <c:pt idx="18">
                  <c:v>94.038606749404622</c:v>
                </c:pt>
                <c:pt idx="19">
                  <c:v>94.670758388352141</c:v>
                </c:pt>
                <c:pt idx="20">
                  <c:v>97.756006892679423</c:v>
                </c:pt>
                <c:pt idx="21">
                  <c:v>96.146101570214327</c:v>
                </c:pt>
                <c:pt idx="22">
                  <c:v>97.447191620360499</c:v>
                </c:pt>
                <c:pt idx="23">
                  <c:v>97.852814188077204</c:v>
                </c:pt>
                <c:pt idx="24">
                  <c:v>98.183895138337618</c:v>
                </c:pt>
                <c:pt idx="25">
                  <c:v>98.483997754070742</c:v>
                </c:pt>
                <c:pt idx="26">
                  <c:v>98.508199577920195</c:v>
                </c:pt>
                <c:pt idx="27">
                  <c:v>98.686325001452104</c:v>
                </c:pt>
                <c:pt idx="28">
                  <c:v>98.039652268194914</c:v>
                </c:pt>
                <c:pt idx="29">
                  <c:v>98.176150554705785</c:v>
                </c:pt>
                <c:pt idx="30">
                  <c:v>98.299095819860952</c:v>
                </c:pt>
                <c:pt idx="31">
                  <c:v>98.180990919475661</c:v>
                </c:pt>
                <c:pt idx="32">
                  <c:v>98.49077426474858</c:v>
                </c:pt>
                <c:pt idx="33">
                  <c:v>97.443319328544575</c:v>
                </c:pt>
                <c:pt idx="34">
                  <c:v>97.420085577649104</c:v>
                </c:pt>
                <c:pt idx="35">
                  <c:v>97.66597610795948</c:v>
                </c:pt>
                <c:pt idx="36">
                  <c:v>98.160661387442147</c:v>
                </c:pt>
                <c:pt idx="37">
                  <c:v>97.703730953164623</c:v>
                </c:pt>
                <c:pt idx="38">
                  <c:v>97.031888323104013</c:v>
                </c:pt>
                <c:pt idx="39">
                  <c:v>97.371681929950228</c:v>
                </c:pt>
                <c:pt idx="40">
                  <c:v>97.921547367809637</c:v>
                </c:pt>
                <c:pt idx="41">
                  <c:v>98.486901972932685</c:v>
                </c:pt>
                <c:pt idx="42">
                  <c:v>99.319444713353619</c:v>
                </c:pt>
                <c:pt idx="43">
                  <c:v>99.870278224166995</c:v>
                </c:pt>
                <c:pt idx="44">
                  <c:v>100.4637069449554</c:v>
                </c:pt>
                <c:pt idx="45">
                  <c:v>99.767662491045357</c:v>
                </c:pt>
                <c:pt idx="46">
                  <c:v>99.331061588801361</c:v>
                </c:pt>
                <c:pt idx="47">
                  <c:v>99.781215512401062</c:v>
                </c:pt>
                <c:pt idx="48">
                  <c:v>99.103564444616595</c:v>
                </c:pt>
                <c:pt idx="49">
                  <c:v>99.408507425119595</c:v>
                </c:pt>
                <c:pt idx="50">
                  <c:v>99.307827837905904</c:v>
                </c:pt>
                <c:pt idx="51">
                  <c:v>98.583709268330509</c:v>
                </c:pt>
                <c:pt idx="52">
                  <c:v>98.404615771844618</c:v>
                </c:pt>
                <c:pt idx="53">
                  <c:v>99.296210962458176</c:v>
                </c:pt>
                <c:pt idx="54">
                  <c:v>99.217797053185976</c:v>
                </c:pt>
                <c:pt idx="55">
                  <c:v>99.781215512401047</c:v>
                </c:pt>
                <c:pt idx="56">
                  <c:v>99.656334101337904</c:v>
                </c:pt>
                <c:pt idx="57">
                  <c:v>99.6834401440493</c:v>
                </c:pt>
                <c:pt idx="58">
                  <c:v>99.316540494491704</c:v>
                </c:pt>
                <c:pt idx="59">
                  <c:v>99.182946426842776</c:v>
                </c:pt>
                <c:pt idx="60">
                  <c:v>99.197467521152447</c:v>
                </c:pt>
                <c:pt idx="61">
                  <c:v>99.704737749036823</c:v>
                </c:pt>
                <c:pt idx="62">
                  <c:v>99.710546186760681</c:v>
                </c:pt>
                <c:pt idx="63">
                  <c:v>99.859629421673276</c:v>
                </c:pt>
                <c:pt idx="64">
                  <c:v>99.920618017773876</c:v>
                </c:pt>
                <c:pt idx="65">
                  <c:v>98.925439021084671</c:v>
                </c:pt>
                <c:pt idx="66">
                  <c:v>98.771515421402199</c:v>
                </c:pt>
                <c:pt idx="67">
                  <c:v>100.01258494840175</c:v>
                </c:pt>
                <c:pt idx="68">
                  <c:v>100.19167844488763</c:v>
                </c:pt>
                <c:pt idx="69">
                  <c:v>100.51114251970031</c:v>
                </c:pt>
                <c:pt idx="70">
                  <c:v>99.906096923464176</c:v>
                </c:pt>
                <c:pt idx="71">
                  <c:v>100.08422234699609</c:v>
                </c:pt>
                <c:pt idx="72">
                  <c:v>99.426900811245147</c:v>
                </c:pt>
                <c:pt idx="73">
                  <c:v>98.8354082363647</c:v>
                </c:pt>
                <c:pt idx="74">
                  <c:v>99.331061588801347</c:v>
                </c:pt>
                <c:pt idx="75">
                  <c:v>98.726015992565223</c:v>
                </c:pt>
                <c:pt idx="76">
                  <c:v>97.750198454955594</c:v>
                </c:pt>
                <c:pt idx="77">
                  <c:v>98.065790237952342</c:v>
                </c:pt>
                <c:pt idx="78">
                  <c:v>98.693101512129985</c:v>
                </c:pt>
                <c:pt idx="79">
                  <c:v>98.00480164185177</c:v>
                </c:pt>
                <c:pt idx="80">
                  <c:v>98.464636294991223</c:v>
                </c:pt>
                <c:pt idx="81">
                  <c:v>98.110321593835351</c:v>
                </c:pt>
                <c:pt idx="82">
                  <c:v>96.981548529497218</c:v>
                </c:pt>
                <c:pt idx="83">
                  <c:v>94.633003543147041</c:v>
                </c:pt>
                <c:pt idx="84">
                  <c:v>93.048268117485364</c:v>
                </c:pt>
                <c:pt idx="85">
                  <c:v>93.958256694224502</c:v>
                </c:pt>
                <c:pt idx="86">
                  <c:v>94.099595345505264</c:v>
                </c:pt>
                <c:pt idx="87">
                  <c:v>94.037638676450669</c:v>
                </c:pt>
                <c:pt idx="88">
                  <c:v>93.169277236732583</c:v>
                </c:pt>
                <c:pt idx="89">
                  <c:v>93.508102770624802</c:v>
                </c:pt>
                <c:pt idx="90">
                  <c:v>93.037619314991602</c:v>
                </c:pt>
                <c:pt idx="91">
                  <c:v>92.95726925981144</c:v>
                </c:pt>
                <c:pt idx="92">
                  <c:v>95.406493833375308</c:v>
                </c:pt>
                <c:pt idx="93">
                  <c:v>94.402602180100317</c:v>
                </c:pt>
                <c:pt idx="94">
                  <c:v>93.37547677592984</c:v>
                </c:pt>
                <c:pt idx="95">
                  <c:v>93.520687719026526</c:v>
                </c:pt>
                <c:pt idx="96">
                  <c:v>92.925322852330183</c:v>
                </c:pt>
                <c:pt idx="97">
                  <c:v>92.497434606671987</c:v>
                </c:pt>
                <c:pt idx="98">
                  <c:v>90.214718581192301</c:v>
                </c:pt>
                <c:pt idx="99">
                  <c:v>90.954326318031363</c:v>
                </c:pt>
                <c:pt idx="100">
                  <c:v>90.690042401595406</c:v>
                </c:pt>
                <c:pt idx="101">
                  <c:v>91.514840558384506</c:v>
                </c:pt>
                <c:pt idx="102">
                  <c:v>91.71426358690394</c:v>
                </c:pt>
                <c:pt idx="103">
                  <c:v>92.108269279172916</c:v>
                </c:pt>
                <c:pt idx="104">
                  <c:v>92.101492768495064</c:v>
                </c:pt>
                <c:pt idx="105">
                  <c:v>90.703595422951111</c:v>
                </c:pt>
                <c:pt idx="106">
                  <c:v>90.543863385544768</c:v>
                </c:pt>
                <c:pt idx="107">
                  <c:v>90.944645588491568</c:v>
                </c:pt>
                <c:pt idx="108">
                  <c:v>89.583535015198748</c:v>
                </c:pt>
                <c:pt idx="109">
                  <c:v>88.600940966911267</c:v>
                </c:pt>
                <c:pt idx="110">
                  <c:v>87.110108617785443</c:v>
                </c:pt>
                <c:pt idx="111">
                  <c:v>87.219500861584933</c:v>
                </c:pt>
                <c:pt idx="112">
                  <c:v>87.036535073283119</c:v>
                </c:pt>
                <c:pt idx="113">
                  <c:v>86.698677612344866</c:v>
                </c:pt>
                <c:pt idx="114">
                  <c:v>86.256268272377</c:v>
                </c:pt>
                <c:pt idx="115">
                  <c:v>86.484733489515776</c:v>
                </c:pt>
                <c:pt idx="116">
                  <c:v>86.57186005537379</c:v>
                </c:pt>
                <c:pt idx="117">
                  <c:v>86.199151968092323</c:v>
                </c:pt>
                <c:pt idx="118">
                  <c:v>84.01517938391838</c:v>
                </c:pt>
                <c:pt idx="119">
                  <c:v>81.446881837015241</c:v>
                </c:pt>
                <c:pt idx="120">
                  <c:v>80.764390404460883</c:v>
                </c:pt>
                <c:pt idx="121">
                  <c:v>80.607562585916483</c:v>
                </c:pt>
                <c:pt idx="122">
                  <c:v>79.496214834749949</c:v>
                </c:pt>
                <c:pt idx="123">
                  <c:v>78.287091715231668</c:v>
                </c:pt>
                <c:pt idx="124">
                  <c:v>81.393637824546474</c:v>
                </c:pt>
                <c:pt idx="125">
                  <c:v>79.032507889794587</c:v>
                </c:pt>
                <c:pt idx="126">
                  <c:v>78.350984530194225</c:v>
                </c:pt>
                <c:pt idx="127">
                  <c:v>82.701504385370512</c:v>
                </c:pt>
                <c:pt idx="128">
                  <c:v>81.978353888749083</c:v>
                </c:pt>
                <c:pt idx="129">
                  <c:v>81.857344769501864</c:v>
                </c:pt>
                <c:pt idx="130">
                  <c:v>80.676295765648931</c:v>
                </c:pt>
                <c:pt idx="131">
                  <c:v>81.462371004278907</c:v>
                </c:pt>
                <c:pt idx="132">
                  <c:v>80.629828263857988</c:v>
                </c:pt>
              </c:numCache>
            </c:numRef>
          </c:val>
          <c:smooth val="0"/>
        </c:ser>
        <c:ser>
          <c:idx val="3"/>
          <c:order val="3"/>
          <c:tx>
            <c:strRef>
              <c:f>'[Chart in Microsoft PowerPoint]Sheet1'!$AF$2</c:f>
              <c:strCache>
                <c:ptCount val="1"/>
                <c:pt idx="0">
                  <c:v>KRW</c:v>
                </c:pt>
              </c:strCache>
            </c:strRef>
          </c:tx>
          <c:spPr>
            <a:ln w="28575" cap="rnd">
              <a:solidFill>
                <a:schemeClr val="accent4"/>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PowerPoint]Sheet1'!$AF$3:$AF$135</c:f>
              <c:numCache>
                <c:formatCode>General</c:formatCode>
                <c:ptCount val="133"/>
                <c:pt idx="0">
                  <c:v>100</c:v>
                </c:pt>
                <c:pt idx="1">
                  <c:v>99.831998057781007</c:v>
                </c:pt>
                <c:pt idx="2">
                  <c:v>99.434814275309535</c:v>
                </c:pt>
                <c:pt idx="3">
                  <c:v>98.527798009225535</c:v>
                </c:pt>
                <c:pt idx="4">
                  <c:v>98.499635833940275</c:v>
                </c:pt>
                <c:pt idx="5">
                  <c:v>98.895848506919151</c:v>
                </c:pt>
                <c:pt idx="6">
                  <c:v>97.614955086185958</c:v>
                </c:pt>
                <c:pt idx="7">
                  <c:v>96.438941490653065</c:v>
                </c:pt>
                <c:pt idx="8">
                  <c:v>97.734401553775172</c:v>
                </c:pt>
                <c:pt idx="9">
                  <c:v>98.249089584850665</c:v>
                </c:pt>
                <c:pt idx="10">
                  <c:v>99.046370478271413</c:v>
                </c:pt>
                <c:pt idx="11">
                  <c:v>99.214372420490392</c:v>
                </c:pt>
                <c:pt idx="12">
                  <c:v>99.674678319980558</c:v>
                </c:pt>
                <c:pt idx="13">
                  <c:v>99.164845836368031</c:v>
                </c:pt>
                <c:pt idx="14">
                  <c:v>99.817431415392065</c:v>
                </c:pt>
                <c:pt idx="15">
                  <c:v>100.15829084729302</c:v>
                </c:pt>
                <c:pt idx="16">
                  <c:v>100.22723962126727</c:v>
                </c:pt>
                <c:pt idx="17">
                  <c:v>100.74386987132796</c:v>
                </c:pt>
                <c:pt idx="18">
                  <c:v>102.14809419762075</c:v>
                </c:pt>
                <c:pt idx="19">
                  <c:v>102.16266084000968</c:v>
                </c:pt>
                <c:pt idx="20">
                  <c:v>102.37921825685842</c:v>
                </c:pt>
                <c:pt idx="21">
                  <c:v>102.67929109007039</c:v>
                </c:pt>
                <c:pt idx="22">
                  <c:v>102.77348871085213</c:v>
                </c:pt>
                <c:pt idx="23">
                  <c:v>102.92983733915999</c:v>
                </c:pt>
                <c:pt idx="24">
                  <c:v>103.58048069919883</c:v>
                </c:pt>
                <c:pt idx="25">
                  <c:v>103.11726147123088</c:v>
                </c:pt>
                <c:pt idx="26">
                  <c:v>104.17479970866714</c:v>
                </c:pt>
                <c:pt idx="27">
                  <c:v>104.39718378247146</c:v>
                </c:pt>
                <c:pt idx="28">
                  <c:v>104.40980820587521</c:v>
                </c:pt>
                <c:pt idx="29">
                  <c:v>104.60111677591648</c:v>
                </c:pt>
                <c:pt idx="30">
                  <c:v>105.05559601845107</c:v>
                </c:pt>
                <c:pt idx="31">
                  <c:v>104.9672250546249</c:v>
                </c:pt>
                <c:pt idx="32">
                  <c:v>105.28186453022577</c:v>
                </c:pt>
                <c:pt idx="33">
                  <c:v>104.67783442583151</c:v>
                </c:pt>
                <c:pt idx="34">
                  <c:v>105.17310026705512</c:v>
                </c:pt>
                <c:pt idx="35">
                  <c:v>105.10026705511048</c:v>
                </c:pt>
                <c:pt idx="36">
                  <c:v>104.1660597232338</c:v>
                </c:pt>
                <c:pt idx="37">
                  <c:v>104.35154163631951</c:v>
                </c:pt>
                <c:pt idx="38">
                  <c:v>102.57149793639235</c:v>
                </c:pt>
                <c:pt idx="39">
                  <c:v>102.94051954357856</c:v>
                </c:pt>
                <c:pt idx="40">
                  <c:v>103.4251031803836</c:v>
                </c:pt>
                <c:pt idx="41">
                  <c:v>104.34280165088616</c:v>
                </c:pt>
                <c:pt idx="42">
                  <c:v>103.68633163389174</c:v>
                </c:pt>
                <c:pt idx="43">
                  <c:v>104.22918184025249</c:v>
                </c:pt>
                <c:pt idx="44">
                  <c:v>104.23209516873028</c:v>
                </c:pt>
                <c:pt idx="45">
                  <c:v>103.383345472202</c:v>
                </c:pt>
                <c:pt idx="46">
                  <c:v>103.12114590920127</c:v>
                </c:pt>
                <c:pt idx="47">
                  <c:v>103.66496722505464</c:v>
                </c:pt>
                <c:pt idx="48">
                  <c:v>104.86040301043944</c:v>
                </c:pt>
                <c:pt idx="49">
                  <c:v>105.88201019664969</c:v>
                </c:pt>
                <c:pt idx="50">
                  <c:v>105.84899247390146</c:v>
                </c:pt>
                <c:pt idx="51">
                  <c:v>105.85287691187183</c:v>
                </c:pt>
                <c:pt idx="52">
                  <c:v>106.99684389414909</c:v>
                </c:pt>
                <c:pt idx="53">
                  <c:v>107.49987861131346</c:v>
                </c:pt>
                <c:pt idx="54">
                  <c:v>107.65719834911388</c:v>
                </c:pt>
                <c:pt idx="55">
                  <c:v>107.85724690458851</c:v>
                </c:pt>
                <c:pt idx="56">
                  <c:v>108.56907016266086</c:v>
                </c:pt>
                <c:pt idx="57">
                  <c:v>108.86040301043946</c:v>
                </c:pt>
                <c:pt idx="58">
                  <c:v>109.08958485069195</c:v>
                </c:pt>
                <c:pt idx="59">
                  <c:v>108.84583636805053</c:v>
                </c:pt>
                <c:pt idx="60">
                  <c:v>109.27992231124063</c:v>
                </c:pt>
                <c:pt idx="61">
                  <c:v>109.76547705753828</c:v>
                </c:pt>
                <c:pt idx="62">
                  <c:v>108.42243262927899</c:v>
                </c:pt>
                <c:pt idx="63">
                  <c:v>107.53483855304691</c:v>
                </c:pt>
                <c:pt idx="64">
                  <c:v>108.1116775916485</c:v>
                </c:pt>
                <c:pt idx="65">
                  <c:v>107.46006312211706</c:v>
                </c:pt>
                <c:pt idx="66">
                  <c:v>107.61349842194711</c:v>
                </c:pt>
                <c:pt idx="67">
                  <c:v>109.30614226754072</c:v>
                </c:pt>
                <c:pt idx="68">
                  <c:v>110.05001213886871</c:v>
                </c:pt>
                <c:pt idx="69">
                  <c:v>110.36562272396219</c:v>
                </c:pt>
                <c:pt idx="70">
                  <c:v>109.49647972808941</c:v>
                </c:pt>
                <c:pt idx="71">
                  <c:v>108.7972808934208</c:v>
                </c:pt>
                <c:pt idx="72">
                  <c:v>108.37970381160483</c:v>
                </c:pt>
                <c:pt idx="73">
                  <c:v>108.82835639718387</c:v>
                </c:pt>
                <c:pt idx="74">
                  <c:v>107.71837824714746</c:v>
                </c:pt>
                <c:pt idx="75">
                  <c:v>105.94124787569807</c:v>
                </c:pt>
                <c:pt idx="76">
                  <c:v>106.69774217042979</c:v>
                </c:pt>
                <c:pt idx="77">
                  <c:v>107.95047341587772</c:v>
                </c:pt>
                <c:pt idx="78">
                  <c:v>107.1735858218015</c:v>
                </c:pt>
                <c:pt idx="79">
                  <c:v>106.83466860888574</c:v>
                </c:pt>
                <c:pt idx="80">
                  <c:v>105.72760378732711</c:v>
                </c:pt>
                <c:pt idx="81">
                  <c:v>105.03617382859926</c:v>
                </c:pt>
                <c:pt idx="82">
                  <c:v>105.24787569798504</c:v>
                </c:pt>
                <c:pt idx="83">
                  <c:v>105.45763534838562</c:v>
                </c:pt>
                <c:pt idx="84">
                  <c:v>106.63267783442593</c:v>
                </c:pt>
                <c:pt idx="85">
                  <c:v>107.68341830541404</c:v>
                </c:pt>
                <c:pt idx="86">
                  <c:v>107.76596261228465</c:v>
                </c:pt>
                <c:pt idx="87">
                  <c:v>107.55717407137666</c:v>
                </c:pt>
                <c:pt idx="88">
                  <c:v>109.32362223840751</c:v>
                </c:pt>
                <c:pt idx="89">
                  <c:v>110.3151250303473</c:v>
                </c:pt>
                <c:pt idx="90">
                  <c:v>111.16873027433856</c:v>
                </c:pt>
                <c:pt idx="91">
                  <c:v>109.18378247147379</c:v>
                </c:pt>
                <c:pt idx="92">
                  <c:v>109.97232337946117</c:v>
                </c:pt>
                <c:pt idx="93">
                  <c:v>109.9053168244721</c:v>
                </c:pt>
                <c:pt idx="94">
                  <c:v>108.78077203204674</c:v>
                </c:pt>
                <c:pt idx="95">
                  <c:v>109.89269240106836</c:v>
                </c:pt>
                <c:pt idx="96">
                  <c:v>109.66253945132327</c:v>
                </c:pt>
                <c:pt idx="97">
                  <c:v>107.79800922554031</c:v>
                </c:pt>
                <c:pt idx="98">
                  <c:v>108.74289876183553</c:v>
                </c:pt>
                <c:pt idx="99">
                  <c:v>109.30128672007781</c:v>
                </c:pt>
                <c:pt idx="100">
                  <c:v>110.41709152706981</c:v>
                </c:pt>
                <c:pt idx="101">
                  <c:v>110.55693129400353</c:v>
                </c:pt>
                <c:pt idx="102">
                  <c:v>110.90361738286005</c:v>
                </c:pt>
                <c:pt idx="103">
                  <c:v>111.28526341345</c:v>
                </c:pt>
                <c:pt idx="104">
                  <c:v>110.56858460791467</c:v>
                </c:pt>
                <c:pt idx="105">
                  <c:v>109.715950473416</c:v>
                </c:pt>
                <c:pt idx="106">
                  <c:v>109.5722262685119</c:v>
                </c:pt>
                <c:pt idx="107">
                  <c:v>109.7373148822531</c:v>
                </c:pt>
                <c:pt idx="108">
                  <c:v>108.77980092255416</c:v>
                </c:pt>
                <c:pt idx="109">
                  <c:v>108.30687059966024</c:v>
                </c:pt>
                <c:pt idx="110">
                  <c:v>108.62636562272409</c:v>
                </c:pt>
                <c:pt idx="111">
                  <c:v>109.27021121631478</c:v>
                </c:pt>
                <c:pt idx="112">
                  <c:v>107.89997572226282</c:v>
                </c:pt>
                <c:pt idx="113">
                  <c:v>108.11556202961899</c:v>
                </c:pt>
                <c:pt idx="114">
                  <c:v>107.40859431900961</c:v>
                </c:pt>
                <c:pt idx="115">
                  <c:v>106.1510075260987</c:v>
                </c:pt>
                <c:pt idx="116">
                  <c:v>104.36707938820116</c:v>
                </c:pt>
                <c:pt idx="117">
                  <c:v>105.21971352269983</c:v>
                </c:pt>
                <c:pt idx="118">
                  <c:v>105.23622238407394</c:v>
                </c:pt>
                <c:pt idx="119">
                  <c:v>105.04491381403267</c:v>
                </c:pt>
                <c:pt idx="120">
                  <c:v>104.0679776644818</c:v>
                </c:pt>
                <c:pt idx="121">
                  <c:v>105.24399126001471</c:v>
                </c:pt>
                <c:pt idx="122">
                  <c:v>103.94367564942962</c:v>
                </c:pt>
                <c:pt idx="123">
                  <c:v>105.08861374119948</c:v>
                </c:pt>
                <c:pt idx="124">
                  <c:v>106.09371206603561</c:v>
                </c:pt>
                <c:pt idx="125">
                  <c:v>104.76523428016525</c:v>
                </c:pt>
                <c:pt idx="126">
                  <c:v>105.69555717407154</c:v>
                </c:pt>
                <c:pt idx="127">
                  <c:v>107.60378732702128</c:v>
                </c:pt>
                <c:pt idx="128">
                  <c:v>109.02063607671781</c:v>
                </c:pt>
                <c:pt idx="129">
                  <c:v>109.70915270696787</c:v>
                </c:pt>
                <c:pt idx="130">
                  <c:v>109.01869385773263</c:v>
                </c:pt>
                <c:pt idx="131">
                  <c:v>109.09152706967728</c:v>
                </c:pt>
                <c:pt idx="132">
                  <c:v>107.71934935664014</c:v>
                </c:pt>
              </c:numCache>
            </c:numRef>
          </c:val>
          <c:smooth val="0"/>
        </c:ser>
        <c:ser>
          <c:idx val="4"/>
          <c:order val="4"/>
          <c:tx>
            <c:strRef>
              <c:f>'[Chart in Microsoft PowerPoint]Sheet1'!$AG$2</c:f>
              <c:strCache>
                <c:ptCount val="1"/>
                <c:pt idx="0">
                  <c:v>MXN</c:v>
                </c:pt>
              </c:strCache>
            </c:strRef>
          </c:tx>
          <c:spPr>
            <a:ln w="28575" cap="rnd">
              <a:solidFill>
                <a:schemeClr val="accent5"/>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PowerPoint]Sheet1'!$AG$3:$AG$135</c:f>
              <c:numCache>
                <c:formatCode>General</c:formatCode>
                <c:ptCount val="133"/>
                <c:pt idx="0">
                  <c:v>100</c:v>
                </c:pt>
                <c:pt idx="1">
                  <c:v>100.04135416079252</c:v>
                </c:pt>
                <c:pt idx="2">
                  <c:v>98.874978852985976</c:v>
                </c:pt>
                <c:pt idx="3">
                  <c:v>97.332656628884024</c:v>
                </c:pt>
                <c:pt idx="4">
                  <c:v>95.871162991785567</c:v>
                </c:pt>
                <c:pt idx="5">
                  <c:v>95.920975958194717</c:v>
                </c:pt>
                <c:pt idx="6">
                  <c:v>96.229252429556951</c:v>
                </c:pt>
                <c:pt idx="7">
                  <c:v>91.962254929603944</c:v>
                </c:pt>
                <c:pt idx="8">
                  <c:v>94.65779431944209</c:v>
                </c:pt>
                <c:pt idx="9">
                  <c:v>94.74332224289931</c:v>
                </c:pt>
                <c:pt idx="10">
                  <c:v>95.62115829244911</c:v>
                </c:pt>
                <c:pt idx="11">
                  <c:v>97.602398541325968</c:v>
                </c:pt>
                <c:pt idx="12">
                  <c:v>96.113648752796109</c:v>
                </c:pt>
                <c:pt idx="13">
                  <c:v>96.607079080433849</c:v>
                </c:pt>
                <c:pt idx="14">
                  <c:v>96.884339931201708</c:v>
                </c:pt>
                <c:pt idx="15">
                  <c:v>95.002725615143149</c:v>
                </c:pt>
                <c:pt idx="16">
                  <c:v>94.435985638827816</c:v>
                </c:pt>
                <c:pt idx="17">
                  <c:v>92.287449012199502</c:v>
                </c:pt>
                <c:pt idx="18">
                  <c:v>93.26773059643979</c:v>
                </c:pt>
                <c:pt idx="19">
                  <c:v>94.077896201056419</c:v>
                </c:pt>
                <c:pt idx="20">
                  <c:v>95.718904490685915</c:v>
                </c:pt>
                <c:pt idx="21">
                  <c:v>93.063779394349524</c:v>
                </c:pt>
                <c:pt idx="22">
                  <c:v>93.300625951615643</c:v>
                </c:pt>
                <c:pt idx="23">
                  <c:v>93.774319066147868</c:v>
                </c:pt>
                <c:pt idx="24">
                  <c:v>95.342017707099785</c:v>
                </c:pt>
                <c:pt idx="25">
                  <c:v>94.832609635519489</c:v>
                </c:pt>
                <c:pt idx="26">
                  <c:v>93.871125397093948</c:v>
                </c:pt>
                <c:pt idx="27">
                  <c:v>93.013026560649649</c:v>
                </c:pt>
                <c:pt idx="28">
                  <c:v>95.176601063929795</c:v>
                </c:pt>
                <c:pt idx="29">
                  <c:v>94.865504990695328</c:v>
                </c:pt>
                <c:pt idx="30">
                  <c:v>94.116430759976708</c:v>
                </c:pt>
                <c:pt idx="31">
                  <c:v>95.298783811725798</c:v>
                </c:pt>
                <c:pt idx="32">
                  <c:v>95.191638940581598</c:v>
                </c:pt>
                <c:pt idx="33">
                  <c:v>95.403109080997794</c:v>
                </c:pt>
                <c:pt idx="34">
                  <c:v>94.326021165811412</c:v>
                </c:pt>
                <c:pt idx="35">
                  <c:v>94.046880580462073</c:v>
                </c:pt>
                <c:pt idx="36">
                  <c:v>94.729224233538261</c:v>
                </c:pt>
                <c:pt idx="37">
                  <c:v>92.849489652061166</c:v>
                </c:pt>
                <c:pt idx="38">
                  <c:v>91.853230323878307</c:v>
                </c:pt>
                <c:pt idx="39">
                  <c:v>93.076937536419877</c:v>
                </c:pt>
                <c:pt idx="40">
                  <c:v>93.129570104701244</c:v>
                </c:pt>
                <c:pt idx="41">
                  <c:v>93.667174195003668</c:v>
                </c:pt>
                <c:pt idx="42">
                  <c:v>93.667174195003668</c:v>
                </c:pt>
                <c:pt idx="43">
                  <c:v>93.841989511081053</c:v>
                </c:pt>
                <c:pt idx="44">
                  <c:v>93.966051993458549</c:v>
                </c:pt>
                <c:pt idx="45">
                  <c:v>93.451004718133831</c:v>
                </c:pt>
                <c:pt idx="46">
                  <c:v>93.767739995112706</c:v>
                </c:pt>
                <c:pt idx="47">
                  <c:v>94.434105904246337</c:v>
                </c:pt>
                <c:pt idx="48">
                  <c:v>94.658734186732858</c:v>
                </c:pt>
                <c:pt idx="49">
                  <c:v>93.81849282881258</c:v>
                </c:pt>
                <c:pt idx="50">
                  <c:v>94.139927442245167</c:v>
                </c:pt>
                <c:pt idx="51">
                  <c:v>93.836350307336616</c:v>
                </c:pt>
                <c:pt idx="52">
                  <c:v>94.920017293558146</c:v>
                </c:pt>
                <c:pt idx="53">
                  <c:v>95.076035263820756</c:v>
                </c:pt>
                <c:pt idx="54">
                  <c:v>95.764018120641367</c:v>
                </c:pt>
                <c:pt idx="55">
                  <c:v>96.222673358521774</c:v>
                </c:pt>
                <c:pt idx="56">
                  <c:v>96.232072031429155</c:v>
                </c:pt>
                <c:pt idx="57">
                  <c:v>95.858004849715215</c:v>
                </c:pt>
                <c:pt idx="58">
                  <c:v>94.93411530291921</c:v>
                </c:pt>
                <c:pt idx="59">
                  <c:v>95.017763491794938</c:v>
                </c:pt>
                <c:pt idx="60">
                  <c:v>94.881482734637842</c:v>
                </c:pt>
                <c:pt idx="61">
                  <c:v>95.129607699392835</c:v>
                </c:pt>
                <c:pt idx="62">
                  <c:v>95.038440572191192</c:v>
                </c:pt>
                <c:pt idx="63">
                  <c:v>95.430365232429168</c:v>
                </c:pt>
                <c:pt idx="64">
                  <c:v>95.732062632756254</c:v>
                </c:pt>
                <c:pt idx="65">
                  <c:v>94.236733773191233</c:v>
                </c:pt>
                <c:pt idx="66">
                  <c:v>94.239553375063451</c:v>
                </c:pt>
                <c:pt idx="67">
                  <c:v>95.285625669655445</c:v>
                </c:pt>
                <c:pt idx="68">
                  <c:v>95.273407394875832</c:v>
                </c:pt>
                <c:pt idx="69">
                  <c:v>95.693528073835964</c:v>
                </c:pt>
                <c:pt idx="70">
                  <c:v>95.920036090903949</c:v>
                </c:pt>
                <c:pt idx="71">
                  <c:v>94.829790033647228</c:v>
                </c:pt>
                <c:pt idx="72">
                  <c:v>95.170961860185329</c:v>
                </c:pt>
                <c:pt idx="73">
                  <c:v>94.060038722532369</c:v>
                </c:pt>
                <c:pt idx="74">
                  <c:v>94.335419838718749</c:v>
                </c:pt>
                <c:pt idx="75">
                  <c:v>94.57978533431077</c:v>
                </c:pt>
                <c:pt idx="76">
                  <c:v>93.853267918569884</c:v>
                </c:pt>
                <c:pt idx="77">
                  <c:v>94.031842703810213</c:v>
                </c:pt>
                <c:pt idx="78">
                  <c:v>94.935055170209949</c:v>
                </c:pt>
                <c:pt idx="79">
                  <c:v>95.007424951596818</c:v>
                </c:pt>
                <c:pt idx="80">
                  <c:v>95.54314930731779</c:v>
                </c:pt>
                <c:pt idx="81">
                  <c:v>95.120209026485441</c:v>
                </c:pt>
                <c:pt idx="82">
                  <c:v>93.605142953814905</c:v>
                </c:pt>
                <c:pt idx="83">
                  <c:v>91.58818774788999</c:v>
                </c:pt>
                <c:pt idx="84">
                  <c:v>88.867271941201878</c:v>
                </c:pt>
                <c:pt idx="85">
                  <c:v>90.213161901539479</c:v>
                </c:pt>
                <c:pt idx="86">
                  <c:v>90.19060508656176</c:v>
                </c:pt>
                <c:pt idx="87">
                  <c:v>89.824996710464475</c:v>
                </c:pt>
                <c:pt idx="88">
                  <c:v>91.380477076636765</c:v>
                </c:pt>
                <c:pt idx="89">
                  <c:v>91.337243181262778</c:v>
                </c:pt>
                <c:pt idx="90">
                  <c:v>91.778980807909889</c:v>
                </c:pt>
                <c:pt idx="91">
                  <c:v>90.274253275437474</c:v>
                </c:pt>
                <c:pt idx="92">
                  <c:v>90.930280644372999</c:v>
                </c:pt>
                <c:pt idx="93">
                  <c:v>91.302468091505474</c:v>
                </c:pt>
                <c:pt idx="94">
                  <c:v>90.410534032594597</c:v>
                </c:pt>
                <c:pt idx="95">
                  <c:v>91.383296678508998</c:v>
                </c:pt>
                <c:pt idx="96">
                  <c:v>89.059004868512559</c:v>
                </c:pt>
                <c:pt idx="97">
                  <c:v>89.564653470929898</c:v>
                </c:pt>
                <c:pt idx="98">
                  <c:v>91.70473129194157</c:v>
                </c:pt>
                <c:pt idx="99">
                  <c:v>90.862610199439828</c:v>
                </c:pt>
                <c:pt idx="100">
                  <c:v>92.9077614240869</c:v>
                </c:pt>
                <c:pt idx="101">
                  <c:v>91.346641854170173</c:v>
                </c:pt>
                <c:pt idx="102">
                  <c:v>90.075941277091658</c:v>
                </c:pt>
                <c:pt idx="103">
                  <c:v>89.397357093178428</c:v>
                </c:pt>
                <c:pt idx="104">
                  <c:v>88.051467132840827</c:v>
                </c:pt>
                <c:pt idx="105">
                  <c:v>90.431211112990823</c:v>
                </c:pt>
                <c:pt idx="106">
                  <c:v>90.844752720915793</c:v>
                </c:pt>
                <c:pt idx="107">
                  <c:v>89.760145867403509</c:v>
                </c:pt>
                <c:pt idx="108">
                  <c:v>89.686836218725901</c:v>
                </c:pt>
                <c:pt idx="109">
                  <c:v>88.126656516099914</c:v>
                </c:pt>
                <c:pt idx="110">
                  <c:v>89.474426211018994</c:v>
                </c:pt>
                <c:pt idx="111">
                  <c:v>89.721611308483247</c:v>
                </c:pt>
                <c:pt idx="112">
                  <c:v>88.864452339329688</c:v>
                </c:pt>
                <c:pt idx="113">
                  <c:v>88.359743604203089</c:v>
                </c:pt>
                <c:pt idx="114">
                  <c:v>88.354104400458652</c:v>
                </c:pt>
                <c:pt idx="115">
                  <c:v>87.902968100904147</c:v>
                </c:pt>
                <c:pt idx="116">
                  <c:v>86.351247203894815</c:v>
                </c:pt>
                <c:pt idx="117">
                  <c:v>87.297693565668524</c:v>
                </c:pt>
                <c:pt idx="118">
                  <c:v>86.975319084945212</c:v>
                </c:pt>
                <c:pt idx="119">
                  <c:v>86.431135923607584</c:v>
                </c:pt>
                <c:pt idx="120">
                  <c:v>83.49781010921258</c:v>
                </c:pt>
                <c:pt idx="121">
                  <c:v>84.467753153254748</c:v>
                </c:pt>
                <c:pt idx="122">
                  <c:v>84.198951108103515</c:v>
                </c:pt>
                <c:pt idx="123">
                  <c:v>84.327712926934694</c:v>
                </c:pt>
                <c:pt idx="124">
                  <c:v>86.533581458298073</c:v>
                </c:pt>
                <c:pt idx="125">
                  <c:v>85.164194815691999</c:v>
                </c:pt>
                <c:pt idx="126">
                  <c:v>85.813643113592349</c:v>
                </c:pt>
                <c:pt idx="127">
                  <c:v>87.510103573375432</c:v>
                </c:pt>
                <c:pt idx="128">
                  <c:v>87.830598319517279</c:v>
                </c:pt>
                <c:pt idx="129">
                  <c:v>87.675520216545408</c:v>
                </c:pt>
                <c:pt idx="130">
                  <c:v>87.944322261696627</c:v>
                </c:pt>
                <c:pt idx="131">
                  <c:v>87.041109795296876</c:v>
                </c:pt>
                <c:pt idx="132">
                  <c:v>88.149213331077618</c:v>
                </c:pt>
              </c:numCache>
            </c:numRef>
          </c:val>
          <c:smooth val="0"/>
        </c:ser>
        <c:ser>
          <c:idx val="5"/>
          <c:order val="5"/>
          <c:tx>
            <c:strRef>
              <c:f>'[Chart in Microsoft PowerPoint]Sheet1'!$AH$2</c:f>
              <c:strCache>
                <c:ptCount val="1"/>
                <c:pt idx="0">
                  <c:v>INR</c:v>
                </c:pt>
              </c:strCache>
            </c:strRef>
          </c:tx>
          <c:spPr>
            <a:ln w="28575" cap="rnd">
              <a:solidFill>
                <a:schemeClr val="accent6"/>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PowerPoint]Sheet1'!$AH$3:$AH$135</c:f>
              <c:numCache>
                <c:formatCode>General</c:formatCode>
                <c:ptCount val="133"/>
                <c:pt idx="0">
                  <c:v>100</c:v>
                </c:pt>
                <c:pt idx="1">
                  <c:v>98.810453653078881</c:v>
                </c:pt>
                <c:pt idx="2">
                  <c:v>99.474361951404873</c:v>
                </c:pt>
                <c:pt idx="3">
                  <c:v>98.052606024783103</c:v>
                </c:pt>
                <c:pt idx="4">
                  <c:v>97.340144814337904</c:v>
                </c:pt>
                <c:pt idx="5">
                  <c:v>95.87300246986554</c:v>
                </c:pt>
                <c:pt idx="6">
                  <c:v>95.011716028793998</c:v>
                </c:pt>
                <c:pt idx="7">
                  <c:v>93.776783264022299</c:v>
                </c:pt>
                <c:pt idx="8">
                  <c:v>93.651178991366038</c:v>
                </c:pt>
                <c:pt idx="9">
                  <c:v>93.165649870173738</c:v>
                </c:pt>
                <c:pt idx="10">
                  <c:v>93.34402904730743</c:v>
                </c:pt>
                <c:pt idx="11">
                  <c:v>94.182094530408889</c:v>
                </c:pt>
                <c:pt idx="12">
                  <c:v>94.85022482109305</c:v>
                </c:pt>
                <c:pt idx="13">
                  <c:v>92.49540858331045</c:v>
                </c:pt>
                <c:pt idx="14">
                  <c:v>93.161427877815541</c:v>
                </c:pt>
                <c:pt idx="15">
                  <c:v>92.413079732325684</c:v>
                </c:pt>
                <c:pt idx="16">
                  <c:v>90.353802959616644</c:v>
                </c:pt>
                <c:pt idx="17">
                  <c:v>87.423740263030112</c:v>
                </c:pt>
                <c:pt idx="18">
                  <c:v>88.017985687445901</c:v>
                </c:pt>
                <c:pt idx="19">
                  <c:v>90.23875366785586</c:v>
                </c:pt>
                <c:pt idx="20">
                  <c:v>91.152815013404833</c:v>
                </c:pt>
                <c:pt idx="21">
                  <c:v>90.937493403136955</c:v>
                </c:pt>
                <c:pt idx="22">
                  <c:v>92.382470287728793</c:v>
                </c:pt>
                <c:pt idx="23">
                  <c:v>93.101264486711287</c:v>
                </c:pt>
                <c:pt idx="24">
                  <c:v>92.368748812564647</c:v>
                </c:pt>
                <c:pt idx="25">
                  <c:v>92.211479597221924</c:v>
                </c:pt>
                <c:pt idx="26">
                  <c:v>92.823668489160028</c:v>
                </c:pt>
                <c:pt idx="27">
                  <c:v>92.313862911908132</c:v>
                </c:pt>
                <c:pt idx="28">
                  <c:v>91.642566126955302</c:v>
                </c:pt>
                <c:pt idx="29">
                  <c:v>91.616178674716608</c:v>
                </c:pt>
                <c:pt idx="30">
                  <c:v>91.724894977940082</c:v>
                </c:pt>
                <c:pt idx="31">
                  <c:v>92.554516476325162</c:v>
                </c:pt>
                <c:pt idx="32">
                  <c:v>90.961769859196536</c:v>
                </c:pt>
                <c:pt idx="33">
                  <c:v>91.269975301344687</c:v>
                </c:pt>
                <c:pt idx="34">
                  <c:v>90.972324840092028</c:v>
                </c:pt>
                <c:pt idx="35">
                  <c:v>90.64934242469019</c:v>
                </c:pt>
                <c:pt idx="36">
                  <c:v>90.743281754660018</c:v>
                </c:pt>
                <c:pt idx="37">
                  <c:v>91.447298980388823</c:v>
                </c:pt>
                <c:pt idx="38">
                  <c:v>89.907327267737642</c:v>
                </c:pt>
                <c:pt idx="39">
                  <c:v>90.450908783855098</c:v>
                </c:pt>
                <c:pt idx="40">
                  <c:v>90.834054590361191</c:v>
                </c:pt>
                <c:pt idx="41">
                  <c:v>91.098984610837846</c:v>
                </c:pt>
                <c:pt idx="42">
                  <c:v>91.047265204449985</c:v>
                </c:pt>
                <c:pt idx="43">
                  <c:v>91.60879018808977</c:v>
                </c:pt>
                <c:pt idx="44">
                  <c:v>92.522851533638729</c:v>
                </c:pt>
                <c:pt idx="45">
                  <c:v>92.400413755251108</c:v>
                </c:pt>
                <c:pt idx="46">
                  <c:v>93.480188300859183</c:v>
                </c:pt>
                <c:pt idx="47">
                  <c:v>94.702455088556292</c:v>
                </c:pt>
                <c:pt idx="48">
                  <c:v>94.305587806886081</c:v>
                </c:pt>
                <c:pt idx="49">
                  <c:v>93.462244833336854</c:v>
                </c:pt>
                <c:pt idx="50">
                  <c:v>93.568850140381244</c:v>
                </c:pt>
                <c:pt idx="51">
                  <c:v>93.435857381098131</c:v>
                </c:pt>
                <c:pt idx="52">
                  <c:v>94.263367883304113</c:v>
                </c:pt>
                <c:pt idx="53">
                  <c:v>94.875556775242217</c:v>
                </c:pt>
                <c:pt idx="54">
                  <c:v>97.286314411770888</c:v>
                </c:pt>
                <c:pt idx="55">
                  <c:v>97.791897996664588</c:v>
                </c:pt>
                <c:pt idx="56">
                  <c:v>96.984441958160019</c:v>
                </c:pt>
                <c:pt idx="57">
                  <c:v>97.125878702159511</c:v>
                </c:pt>
                <c:pt idx="58">
                  <c:v>96.505245825505014</c:v>
                </c:pt>
                <c:pt idx="59">
                  <c:v>95.771674653268846</c:v>
                </c:pt>
                <c:pt idx="60">
                  <c:v>96.032382681387304</c:v>
                </c:pt>
                <c:pt idx="61">
                  <c:v>96.760676363175733</c:v>
                </c:pt>
                <c:pt idx="62">
                  <c:v>96.391252031833773</c:v>
                </c:pt>
                <c:pt idx="63">
                  <c:v>96.620295117265783</c:v>
                </c:pt>
                <c:pt idx="64">
                  <c:v>97.326423339173687</c:v>
                </c:pt>
                <c:pt idx="65">
                  <c:v>96.07143611070056</c:v>
                </c:pt>
                <c:pt idx="66">
                  <c:v>96.464081400012589</c:v>
                </c:pt>
                <c:pt idx="67">
                  <c:v>97.183931097084638</c:v>
                </c:pt>
                <c:pt idx="68">
                  <c:v>98.000886618395143</c:v>
                </c:pt>
                <c:pt idx="69">
                  <c:v>97.823562939351021</c:v>
                </c:pt>
                <c:pt idx="70">
                  <c:v>98.361866965020724</c:v>
                </c:pt>
                <c:pt idx="71">
                  <c:v>98.176099301260194</c:v>
                </c:pt>
                <c:pt idx="72">
                  <c:v>98.359755968841625</c:v>
                </c:pt>
                <c:pt idx="73">
                  <c:v>98.365033459289364</c:v>
                </c:pt>
                <c:pt idx="74">
                  <c:v>98.513858689915693</c:v>
                </c:pt>
                <c:pt idx="75">
                  <c:v>98.623630491228738</c:v>
                </c:pt>
                <c:pt idx="76">
                  <c:v>98.024107576365211</c:v>
                </c:pt>
                <c:pt idx="77">
                  <c:v>98.547634628781253</c:v>
                </c:pt>
                <c:pt idx="78">
                  <c:v>98.565578096303582</c:v>
                </c:pt>
                <c:pt idx="79">
                  <c:v>99.051107217495883</c:v>
                </c:pt>
                <c:pt idx="80">
                  <c:v>98.669016909079346</c:v>
                </c:pt>
                <c:pt idx="81">
                  <c:v>98.641573958751067</c:v>
                </c:pt>
                <c:pt idx="82">
                  <c:v>98.048384032424835</c:v>
                </c:pt>
                <c:pt idx="83">
                  <c:v>99.143991049376126</c:v>
                </c:pt>
                <c:pt idx="84">
                  <c:v>97.829895927888316</c:v>
                </c:pt>
                <c:pt idx="85">
                  <c:v>97.408752190158481</c:v>
                </c:pt>
                <c:pt idx="86">
                  <c:v>97.151210656308663</c:v>
                </c:pt>
                <c:pt idx="87">
                  <c:v>98.281649110215071</c:v>
                </c:pt>
                <c:pt idx="88">
                  <c:v>100.2490975491334</c:v>
                </c:pt>
                <c:pt idx="89">
                  <c:v>101.46819784256186</c:v>
                </c:pt>
                <c:pt idx="90">
                  <c:v>102.5363619091849</c:v>
                </c:pt>
                <c:pt idx="91">
                  <c:v>101.93683899432138</c:v>
                </c:pt>
                <c:pt idx="92">
                  <c:v>101.57796964387491</c:v>
                </c:pt>
                <c:pt idx="93">
                  <c:v>100.97950222710092</c:v>
                </c:pt>
                <c:pt idx="94">
                  <c:v>100.95628126913084</c:v>
                </c:pt>
                <c:pt idx="95">
                  <c:v>102.23237845939494</c:v>
                </c:pt>
                <c:pt idx="96">
                  <c:v>102.05822127461944</c:v>
                </c:pt>
                <c:pt idx="97">
                  <c:v>102.2798758734246</c:v>
                </c:pt>
                <c:pt idx="98">
                  <c:v>102.00861286441065</c:v>
                </c:pt>
                <c:pt idx="99">
                  <c:v>101.43442190369629</c:v>
                </c:pt>
                <c:pt idx="100">
                  <c:v>101.55580418399437</c:v>
                </c:pt>
                <c:pt idx="101">
                  <c:v>102.28515336387234</c:v>
                </c:pt>
                <c:pt idx="102">
                  <c:v>101.00061218889186</c:v>
                </c:pt>
                <c:pt idx="103">
                  <c:v>99.141880053197028</c:v>
                </c:pt>
                <c:pt idx="104">
                  <c:v>98.722847311646277</c:v>
                </c:pt>
                <c:pt idx="105">
                  <c:v>98.599354035169114</c:v>
                </c:pt>
                <c:pt idx="106">
                  <c:v>98.701737349855321</c:v>
                </c:pt>
                <c:pt idx="107">
                  <c:v>100.03588693504456</c:v>
                </c:pt>
                <c:pt idx="108">
                  <c:v>100.45386417850574</c:v>
                </c:pt>
                <c:pt idx="109">
                  <c:v>100.63118785754988</c:v>
                </c:pt>
                <c:pt idx="110">
                  <c:v>99.649574634269811</c:v>
                </c:pt>
                <c:pt idx="111">
                  <c:v>100.23326507779012</c:v>
                </c:pt>
                <c:pt idx="112">
                  <c:v>100.59846741677387</c:v>
                </c:pt>
                <c:pt idx="113">
                  <c:v>100.89717337611609</c:v>
                </c:pt>
                <c:pt idx="114">
                  <c:v>100.80006755187763</c:v>
                </c:pt>
                <c:pt idx="115">
                  <c:v>101.42808891515897</c:v>
                </c:pt>
                <c:pt idx="116">
                  <c:v>100.62485486901259</c:v>
                </c:pt>
                <c:pt idx="117">
                  <c:v>100.84334297354913</c:v>
                </c:pt>
                <c:pt idx="118">
                  <c:v>101.58641362859126</c:v>
                </c:pt>
                <c:pt idx="119">
                  <c:v>100.18893415802911</c:v>
                </c:pt>
                <c:pt idx="120">
                  <c:v>99.219986911823625</c:v>
                </c:pt>
                <c:pt idx="121">
                  <c:v>99.40575457558414</c:v>
                </c:pt>
                <c:pt idx="122">
                  <c:v>98.845285090033912</c:v>
                </c:pt>
                <c:pt idx="123">
                  <c:v>98.892782504063604</c:v>
                </c:pt>
                <c:pt idx="124">
                  <c:v>99.807899347702119</c:v>
                </c:pt>
                <c:pt idx="125">
                  <c:v>100.29026197462576</c:v>
                </c:pt>
                <c:pt idx="126">
                  <c:v>101.14838192142867</c:v>
                </c:pt>
                <c:pt idx="127">
                  <c:v>101.05444259145885</c:v>
                </c:pt>
                <c:pt idx="128">
                  <c:v>101.11143948829448</c:v>
                </c:pt>
                <c:pt idx="129">
                  <c:v>102.01705684912706</c:v>
                </c:pt>
                <c:pt idx="130">
                  <c:v>101.25709822465217</c:v>
                </c:pt>
                <c:pt idx="131">
                  <c:v>101.45130987312908</c:v>
                </c:pt>
                <c:pt idx="132">
                  <c:v>101.77640328471</c:v>
                </c:pt>
              </c:numCache>
            </c:numRef>
          </c:val>
          <c:smooth val="0"/>
        </c:ser>
        <c:ser>
          <c:idx val="6"/>
          <c:order val="6"/>
          <c:tx>
            <c:strRef>
              <c:f>'[Chart in Microsoft PowerPoint]Sheet1'!$AI$2</c:f>
              <c:strCache>
                <c:ptCount val="1"/>
                <c:pt idx="0">
                  <c:v>ZAR</c:v>
                </c:pt>
              </c:strCache>
            </c:strRef>
          </c:tx>
          <c:spPr>
            <a:ln w="28575" cap="rnd">
              <a:solidFill>
                <a:schemeClr val="accent1">
                  <a:lumMod val="60000"/>
                </a:schemeClr>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PowerPoint]Sheet1'!$AI$3:$AI$135</c:f>
              <c:numCache>
                <c:formatCode>General</c:formatCode>
                <c:ptCount val="133"/>
                <c:pt idx="0">
                  <c:v>100</c:v>
                </c:pt>
                <c:pt idx="1">
                  <c:v>98.885696580474345</c:v>
                </c:pt>
                <c:pt idx="2">
                  <c:v>96.658216438510507</c:v>
                </c:pt>
                <c:pt idx="3">
                  <c:v>94.892682102416771</c:v>
                </c:pt>
                <c:pt idx="4">
                  <c:v>90.711509210748673</c:v>
                </c:pt>
                <c:pt idx="5">
                  <c:v>90.844459467072269</c:v>
                </c:pt>
                <c:pt idx="6">
                  <c:v>90.68446848064896</c:v>
                </c:pt>
                <c:pt idx="7">
                  <c:v>89.867613092220139</c:v>
                </c:pt>
                <c:pt idx="8">
                  <c:v>93.207143259534661</c:v>
                </c:pt>
                <c:pt idx="9">
                  <c:v>91.425835164216082</c:v>
                </c:pt>
                <c:pt idx="10">
                  <c:v>92.301278801194272</c:v>
                </c:pt>
                <c:pt idx="11">
                  <c:v>93.290518844008758</c:v>
                </c:pt>
                <c:pt idx="12">
                  <c:v>93.715283645991761</c:v>
                </c:pt>
                <c:pt idx="13">
                  <c:v>93.622894484817735</c:v>
                </c:pt>
                <c:pt idx="14">
                  <c:v>94.073573319812965</c:v>
                </c:pt>
                <c:pt idx="15">
                  <c:v>92.143541208945962</c:v>
                </c:pt>
                <c:pt idx="16">
                  <c:v>90.628133626274561</c:v>
                </c:pt>
                <c:pt idx="17">
                  <c:v>90.823052222409984</c:v>
                </c:pt>
                <c:pt idx="18">
                  <c:v>92.843220100276042</c:v>
                </c:pt>
                <c:pt idx="19">
                  <c:v>92.928849078925126</c:v>
                </c:pt>
                <c:pt idx="20">
                  <c:v>92.953636414849868</c:v>
                </c:pt>
                <c:pt idx="21">
                  <c:v>91.283871331192614</c:v>
                </c:pt>
                <c:pt idx="22">
                  <c:v>91.974536645822766</c:v>
                </c:pt>
                <c:pt idx="23">
                  <c:v>93.208269956622146</c:v>
                </c:pt>
                <c:pt idx="24">
                  <c:v>94.256098247986003</c:v>
                </c:pt>
                <c:pt idx="25">
                  <c:v>93.458396710044482</c:v>
                </c:pt>
                <c:pt idx="26">
                  <c:v>91.255703904005387</c:v>
                </c:pt>
                <c:pt idx="27">
                  <c:v>90.257450284491</c:v>
                </c:pt>
                <c:pt idx="28">
                  <c:v>91.607233395301648</c:v>
                </c:pt>
                <c:pt idx="29">
                  <c:v>92.390287871105841</c:v>
                </c:pt>
                <c:pt idx="30">
                  <c:v>91.405554616641282</c:v>
                </c:pt>
                <c:pt idx="31">
                  <c:v>89.605092670835418</c:v>
                </c:pt>
                <c:pt idx="32">
                  <c:v>89.961128950481623</c:v>
                </c:pt>
                <c:pt idx="33">
                  <c:v>90.094079206805219</c:v>
                </c:pt>
                <c:pt idx="34">
                  <c:v>88.853585713480882</c:v>
                </c:pt>
                <c:pt idx="35">
                  <c:v>87.636752858993816</c:v>
                </c:pt>
                <c:pt idx="36">
                  <c:v>87.519576361895062</c:v>
                </c:pt>
                <c:pt idx="37">
                  <c:v>86.476254858881148</c:v>
                </c:pt>
                <c:pt idx="38">
                  <c:v>84.881978480085593</c:v>
                </c:pt>
                <c:pt idx="39">
                  <c:v>85.332657315080795</c:v>
                </c:pt>
                <c:pt idx="40">
                  <c:v>85.935440256886906</c:v>
                </c:pt>
                <c:pt idx="41">
                  <c:v>87.257055940510369</c:v>
                </c:pt>
                <c:pt idx="42">
                  <c:v>87.032843220100233</c:v>
                </c:pt>
                <c:pt idx="43">
                  <c:v>88.785983888231613</c:v>
                </c:pt>
                <c:pt idx="44">
                  <c:v>88.956115148442308</c:v>
                </c:pt>
                <c:pt idx="45">
                  <c:v>89.112726043603132</c:v>
                </c:pt>
                <c:pt idx="46">
                  <c:v>88.702608303757501</c:v>
                </c:pt>
                <c:pt idx="47">
                  <c:v>90.789251309785314</c:v>
                </c:pt>
                <c:pt idx="48">
                  <c:v>91.581319362289406</c:v>
                </c:pt>
                <c:pt idx="49">
                  <c:v>91.425835164216053</c:v>
                </c:pt>
                <c:pt idx="50">
                  <c:v>91.769477775899901</c:v>
                </c:pt>
                <c:pt idx="51">
                  <c:v>90.516590614613222</c:v>
                </c:pt>
                <c:pt idx="52">
                  <c:v>92.000450678834952</c:v>
                </c:pt>
                <c:pt idx="53">
                  <c:v>92.914202016787755</c:v>
                </c:pt>
                <c:pt idx="54">
                  <c:v>93.311926088671015</c:v>
                </c:pt>
                <c:pt idx="55">
                  <c:v>94.085966987775294</c:v>
                </c:pt>
                <c:pt idx="56">
                  <c:v>91.741310348712702</c:v>
                </c:pt>
                <c:pt idx="57">
                  <c:v>91.777364655512315</c:v>
                </c:pt>
                <c:pt idx="58">
                  <c:v>91.050645034082521</c:v>
                </c:pt>
                <c:pt idx="59">
                  <c:v>91.244436933130459</c:v>
                </c:pt>
                <c:pt idx="60">
                  <c:v>91.734550166187745</c:v>
                </c:pt>
                <c:pt idx="61">
                  <c:v>90.811785251535071</c:v>
                </c:pt>
                <c:pt idx="62">
                  <c:v>91.065292096219864</c:v>
                </c:pt>
                <c:pt idx="63">
                  <c:v>92.039885076896994</c:v>
                </c:pt>
                <c:pt idx="64">
                  <c:v>93.469663680919311</c:v>
                </c:pt>
                <c:pt idx="65">
                  <c:v>92.208889640020217</c:v>
                </c:pt>
                <c:pt idx="66">
                  <c:v>92.578446284716307</c:v>
                </c:pt>
                <c:pt idx="67">
                  <c:v>93.138414737197863</c:v>
                </c:pt>
                <c:pt idx="68">
                  <c:v>92.856740465325856</c:v>
                </c:pt>
                <c:pt idx="69">
                  <c:v>93.340093515858214</c:v>
                </c:pt>
                <c:pt idx="70">
                  <c:v>93.577826601318193</c:v>
                </c:pt>
                <c:pt idx="71">
                  <c:v>91.369500309841641</c:v>
                </c:pt>
                <c:pt idx="72">
                  <c:v>91.211762717593317</c:v>
                </c:pt>
                <c:pt idx="73">
                  <c:v>90.595459410737362</c:v>
                </c:pt>
                <c:pt idx="74">
                  <c:v>90.7712241563855</c:v>
                </c:pt>
                <c:pt idx="75">
                  <c:v>92.684355810940161</c:v>
                </c:pt>
                <c:pt idx="76">
                  <c:v>92.573939496366336</c:v>
                </c:pt>
                <c:pt idx="77">
                  <c:v>94.232437609148704</c:v>
                </c:pt>
                <c:pt idx="78">
                  <c:v>94.063433046025509</c:v>
                </c:pt>
                <c:pt idx="79">
                  <c:v>93.027998422624009</c:v>
                </c:pt>
                <c:pt idx="80">
                  <c:v>94.520872063545625</c:v>
                </c:pt>
                <c:pt idx="81">
                  <c:v>96.48357838994977</c:v>
                </c:pt>
                <c:pt idx="82">
                  <c:v>95.665596304433464</c:v>
                </c:pt>
                <c:pt idx="83">
                  <c:v>94.234691003323675</c:v>
                </c:pt>
                <c:pt idx="84">
                  <c:v>91.522731113739994</c:v>
                </c:pt>
                <c:pt idx="85">
                  <c:v>92.955889809024754</c:v>
                </c:pt>
                <c:pt idx="86">
                  <c:v>93.10799391583565</c:v>
                </c:pt>
                <c:pt idx="87">
                  <c:v>92.572812799278822</c:v>
                </c:pt>
                <c:pt idx="88">
                  <c:v>94.660582502394163</c:v>
                </c:pt>
                <c:pt idx="89">
                  <c:v>93.993577826601253</c:v>
                </c:pt>
                <c:pt idx="90">
                  <c:v>96.432877021012828</c:v>
                </c:pt>
                <c:pt idx="91">
                  <c:v>94.944510168441141</c:v>
                </c:pt>
                <c:pt idx="92">
                  <c:v>96.127542110303565</c:v>
                </c:pt>
                <c:pt idx="93">
                  <c:v>95.053799785927467</c:v>
                </c:pt>
                <c:pt idx="94">
                  <c:v>95.573207143259452</c:v>
                </c:pt>
                <c:pt idx="95">
                  <c:v>96.032899554954568</c:v>
                </c:pt>
                <c:pt idx="96">
                  <c:v>94.732691115993376</c:v>
                </c:pt>
                <c:pt idx="97">
                  <c:v>93.3479803954706</c:v>
                </c:pt>
                <c:pt idx="98">
                  <c:v>95.578840628696895</c:v>
                </c:pt>
                <c:pt idx="99">
                  <c:v>95.453777251985713</c:v>
                </c:pt>
                <c:pt idx="100">
                  <c:v>96.897076221057887</c:v>
                </c:pt>
                <c:pt idx="101">
                  <c:v>96.589487916173667</c:v>
                </c:pt>
                <c:pt idx="102">
                  <c:v>95.338854149061945</c:v>
                </c:pt>
                <c:pt idx="103">
                  <c:v>94.860007886879529</c:v>
                </c:pt>
                <c:pt idx="104">
                  <c:v>94.63241507520695</c:v>
                </c:pt>
                <c:pt idx="105">
                  <c:v>95.640808968508736</c:v>
                </c:pt>
                <c:pt idx="106">
                  <c:v>96.330347586051417</c:v>
                </c:pt>
                <c:pt idx="107">
                  <c:v>97.167483522055008</c:v>
                </c:pt>
                <c:pt idx="108">
                  <c:v>95.622781815108937</c:v>
                </c:pt>
                <c:pt idx="109">
                  <c:v>92.321559348769</c:v>
                </c:pt>
                <c:pt idx="110">
                  <c:v>93.027998422624009</c:v>
                </c:pt>
                <c:pt idx="111">
                  <c:v>94.612134527632165</c:v>
                </c:pt>
                <c:pt idx="112">
                  <c:v>95.008731902427954</c:v>
                </c:pt>
                <c:pt idx="113">
                  <c:v>94.794659455805231</c:v>
                </c:pt>
                <c:pt idx="114">
                  <c:v>93.43811616246964</c:v>
                </c:pt>
                <c:pt idx="115">
                  <c:v>95.382795335473972</c:v>
                </c:pt>
                <c:pt idx="116">
                  <c:v>93.373894428482814</c:v>
                </c:pt>
                <c:pt idx="117">
                  <c:v>93.28713875274623</c:v>
                </c:pt>
                <c:pt idx="118">
                  <c:v>93.895555179989771</c:v>
                </c:pt>
                <c:pt idx="119">
                  <c:v>92.991944115824367</c:v>
                </c:pt>
                <c:pt idx="120">
                  <c:v>92.064672412821722</c:v>
                </c:pt>
                <c:pt idx="121">
                  <c:v>90.010703622331036</c:v>
                </c:pt>
                <c:pt idx="122">
                  <c:v>86.988902033688163</c:v>
                </c:pt>
                <c:pt idx="123">
                  <c:v>87.963495014365307</c:v>
                </c:pt>
                <c:pt idx="124">
                  <c:v>90.096332600980148</c:v>
                </c:pt>
                <c:pt idx="125">
                  <c:v>87.339304827896939</c:v>
                </c:pt>
                <c:pt idx="126">
                  <c:v>87.59055827840676</c:v>
                </c:pt>
                <c:pt idx="127">
                  <c:v>90.027604078643364</c:v>
                </c:pt>
                <c:pt idx="128">
                  <c:v>91.549771843839693</c:v>
                </c:pt>
                <c:pt idx="129">
                  <c:v>89.273843727113885</c:v>
                </c:pt>
                <c:pt idx="130">
                  <c:v>88.287983775561855</c:v>
                </c:pt>
                <c:pt idx="131">
                  <c:v>87.205227874485857</c:v>
                </c:pt>
                <c:pt idx="132">
                  <c:v>86.286969748183125</c:v>
                </c:pt>
              </c:numCache>
            </c:numRef>
          </c:val>
          <c:smooth val="0"/>
        </c:ser>
        <c:ser>
          <c:idx val="7"/>
          <c:order val="7"/>
          <c:tx>
            <c:strRef>
              <c:f>'[Chart in Microsoft PowerPoint]Sheet1'!$AJ$2</c:f>
              <c:strCache>
                <c:ptCount val="1"/>
              </c:strCache>
            </c:strRef>
          </c:tx>
          <c:spPr>
            <a:ln w="28575" cap="rnd">
              <a:solidFill>
                <a:schemeClr val="accent2">
                  <a:lumMod val="60000"/>
                </a:schemeClr>
              </a:solidFill>
              <a:round/>
            </a:ln>
            <a:effectLst/>
          </c:spPr>
          <c:marker>
            <c:symbol val="none"/>
          </c:marker>
          <c:cat>
            <c:numRef>
              <c:f>'[Chart in Microsoft PowerPoint]Sheet1'!$A$3:$A$135</c:f>
              <c:numCache>
                <c:formatCode>m/d/yyyy</c:formatCode>
                <c:ptCount val="133"/>
                <c:pt idx="0">
                  <c:v>41397</c:v>
                </c:pt>
                <c:pt idx="1">
                  <c:v>41404</c:v>
                </c:pt>
                <c:pt idx="2">
                  <c:v>41411</c:v>
                </c:pt>
                <c:pt idx="3">
                  <c:v>41418</c:v>
                </c:pt>
                <c:pt idx="4">
                  <c:v>41425</c:v>
                </c:pt>
                <c:pt idx="5">
                  <c:v>41432</c:v>
                </c:pt>
                <c:pt idx="6">
                  <c:v>41439</c:v>
                </c:pt>
                <c:pt idx="7">
                  <c:v>41446</c:v>
                </c:pt>
                <c:pt idx="8">
                  <c:v>41453</c:v>
                </c:pt>
                <c:pt idx="9">
                  <c:v>41460</c:v>
                </c:pt>
                <c:pt idx="10">
                  <c:v>41467</c:v>
                </c:pt>
                <c:pt idx="11">
                  <c:v>41474</c:v>
                </c:pt>
                <c:pt idx="12">
                  <c:v>41481</c:v>
                </c:pt>
                <c:pt idx="13">
                  <c:v>41488</c:v>
                </c:pt>
                <c:pt idx="14">
                  <c:v>41495</c:v>
                </c:pt>
                <c:pt idx="15">
                  <c:v>41502</c:v>
                </c:pt>
                <c:pt idx="16">
                  <c:v>41509</c:v>
                </c:pt>
                <c:pt idx="17">
                  <c:v>41516</c:v>
                </c:pt>
                <c:pt idx="18">
                  <c:v>41523</c:v>
                </c:pt>
                <c:pt idx="19">
                  <c:v>41530</c:v>
                </c:pt>
                <c:pt idx="20">
                  <c:v>41537</c:v>
                </c:pt>
                <c:pt idx="21">
                  <c:v>41544</c:v>
                </c:pt>
                <c:pt idx="22">
                  <c:v>41551</c:v>
                </c:pt>
                <c:pt idx="23">
                  <c:v>41558</c:v>
                </c:pt>
                <c:pt idx="24">
                  <c:v>41565</c:v>
                </c:pt>
                <c:pt idx="25">
                  <c:v>41572</c:v>
                </c:pt>
                <c:pt idx="26">
                  <c:v>41579</c:v>
                </c:pt>
                <c:pt idx="27">
                  <c:v>41586</c:v>
                </c:pt>
                <c:pt idx="28">
                  <c:v>41593</c:v>
                </c:pt>
                <c:pt idx="29">
                  <c:v>41600</c:v>
                </c:pt>
                <c:pt idx="30">
                  <c:v>41607</c:v>
                </c:pt>
                <c:pt idx="31">
                  <c:v>41614</c:v>
                </c:pt>
                <c:pt idx="32">
                  <c:v>41621</c:v>
                </c:pt>
                <c:pt idx="33">
                  <c:v>41628</c:v>
                </c:pt>
                <c:pt idx="34">
                  <c:v>41635</c:v>
                </c:pt>
                <c:pt idx="35">
                  <c:v>41642</c:v>
                </c:pt>
                <c:pt idx="36">
                  <c:v>41649</c:v>
                </c:pt>
                <c:pt idx="37">
                  <c:v>41656</c:v>
                </c:pt>
                <c:pt idx="38">
                  <c:v>41663</c:v>
                </c:pt>
                <c:pt idx="39">
                  <c:v>41670</c:v>
                </c:pt>
                <c:pt idx="40">
                  <c:v>41677</c:v>
                </c:pt>
                <c:pt idx="41">
                  <c:v>41684</c:v>
                </c:pt>
                <c:pt idx="42">
                  <c:v>41691</c:v>
                </c:pt>
                <c:pt idx="43">
                  <c:v>41698</c:v>
                </c:pt>
                <c:pt idx="44">
                  <c:v>41705</c:v>
                </c:pt>
                <c:pt idx="45">
                  <c:v>41712</c:v>
                </c:pt>
                <c:pt idx="46">
                  <c:v>41719</c:v>
                </c:pt>
                <c:pt idx="47">
                  <c:v>41726</c:v>
                </c:pt>
                <c:pt idx="48">
                  <c:v>41733</c:v>
                </c:pt>
                <c:pt idx="49">
                  <c:v>41740</c:v>
                </c:pt>
                <c:pt idx="50">
                  <c:v>41747</c:v>
                </c:pt>
                <c:pt idx="51">
                  <c:v>41754</c:v>
                </c:pt>
                <c:pt idx="52">
                  <c:v>41761</c:v>
                </c:pt>
                <c:pt idx="53">
                  <c:v>41768</c:v>
                </c:pt>
                <c:pt idx="54">
                  <c:v>41775</c:v>
                </c:pt>
                <c:pt idx="55">
                  <c:v>41782</c:v>
                </c:pt>
                <c:pt idx="56">
                  <c:v>41789</c:v>
                </c:pt>
                <c:pt idx="57">
                  <c:v>41796</c:v>
                </c:pt>
                <c:pt idx="58">
                  <c:v>41803</c:v>
                </c:pt>
                <c:pt idx="59">
                  <c:v>41810</c:v>
                </c:pt>
                <c:pt idx="60">
                  <c:v>41817</c:v>
                </c:pt>
                <c:pt idx="61">
                  <c:v>41824</c:v>
                </c:pt>
                <c:pt idx="62">
                  <c:v>41831</c:v>
                </c:pt>
                <c:pt idx="63">
                  <c:v>41838</c:v>
                </c:pt>
                <c:pt idx="64">
                  <c:v>41845</c:v>
                </c:pt>
                <c:pt idx="65">
                  <c:v>41852</c:v>
                </c:pt>
                <c:pt idx="66">
                  <c:v>41859</c:v>
                </c:pt>
                <c:pt idx="67">
                  <c:v>41866</c:v>
                </c:pt>
                <c:pt idx="68">
                  <c:v>41873</c:v>
                </c:pt>
                <c:pt idx="69">
                  <c:v>41880</c:v>
                </c:pt>
                <c:pt idx="70">
                  <c:v>41887</c:v>
                </c:pt>
                <c:pt idx="71">
                  <c:v>41894</c:v>
                </c:pt>
                <c:pt idx="72">
                  <c:v>41901</c:v>
                </c:pt>
                <c:pt idx="73">
                  <c:v>41908</c:v>
                </c:pt>
                <c:pt idx="74">
                  <c:v>41915</c:v>
                </c:pt>
                <c:pt idx="75">
                  <c:v>41922</c:v>
                </c:pt>
                <c:pt idx="76">
                  <c:v>41929</c:v>
                </c:pt>
                <c:pt idx="77">
                  <c:v>41936</c:v>
                </c:pt>
                <c:pt idx="78">
                  <c:v>41943</c:v>
                </c:pt>
                <c:pt idx="79">
                  <c:v>41950</c:v>
                </c:pt>
                <c:pt idx="80">
                  <c:v>41957</c:v>
                </c:pt>
                <c:pt idx="81">
                  <c:v>41964</c:v>
                </c:pt>
                <c:pt idx="82">
                  <c:v>41971</c:v>
                </c:pt>
                <c:pt idx="83">
                  <c:v>41978</c:v>
                </c:pt>
                <c:pt idx="84">
                  <c:v>41985</c:v>
                </c:pt>
                <c:pt idx="85">
                  <c:v>41992</c:v>
                </c:pt>
                <c:pt idx="86">
                  <c:v>41999</c:v>
                </c:pt>
                <c:pt idx="87">
                  <c:v>42006</c:v>
                </c:pt>
                <c:pt idx="88">
                  <c:v>42013</c:v>
                </c:pt>
                <c:pt idx="89">
                  <c:v>42020</c:v>
                </c:pt>
                <c:pt idx="90">
                  <c:v>42027</c:v>
                </c:pt>
                <c:pt idx="91">
                  <c:v>42034</c:v>
                </c:pt>
                <c:pt idx="92">
                  <c:v>42041</c:v>
                </c:pt>
                <c:pt idx="93">
                  <c:v>42048</c:v>
                </c:pt>
                <c:pt idx="94">
                  <c:v>42055</c:v>
                </c:pt>
                <c:pt idx="95">
                  <c:v>42062</c:v>
                </c:pt>
                <c:pt idx="96">
                  <c:v>42069</c:v>
                </c:pt>
                <c:pt idx="97">
                  <c:v>42076</c:v>
                </c:pt>
                <c:pt idx="98">
                  <c:v>42083</c:v>
                </c:pt>
                <c:pt idx="99">
                  <c:v>42090</c:v>
                </c:pt>
                <c:pt idx="100">
                  <c:v>42097</c:v>
                </c:pt>
                <c:pt idx="101">
                  <c:v>42104</c:v>
                </c:pt>
                <c:pt idx="102">
                  <c:v>42111</c:v>
                </c:pt>
                <c:pt idx="103">
                  <c:v>42118</c:v>
                </c:pt>
                <c:pt idx="104">
                  <c:v>42125</c:v>
                </c:pt>
                <c:pt idx="105">
                  <c:v>42132</c:v>
                </c:pt>
                <c:pt idx="106">
                  <c:v>42139</c:v>
                </c:pt>
                <c:pt idx="107">
                  <c:v>42146</c:v>
                </c:pt>
                <c:pt idx="108">
                  <c:v>42153</c:v>
                </c:pt>
                <c:pt idx="109">
                  <c:v>42160</c:v>
                </c:pt>
                <c:pt idx="110">
                  <c:v>42167</c:v>
                </c:pt>
                <c:pt idx="111">
                  <c:v>42174</c:v>
                </c:pt>
                <c:pt idx="112">
                  <c:v>42181</c:v>
                </c:pt>
                <c:pt idx="113">
                  <c:v>42188</c:v>
                </c:pt>
                <c:pt idx="114">
                  <c:v>42195</c:v>
                </c:pt>
                <c:pt idx="115">
                  <c:v>42202</c:v>
                </c:pt>
                <c:pt idx="116">
                  <c:v>42209</c:v>
                </c:pt>
                <c:pt idx="117">
                  <c:v>42216</c:v>
                </c:pt>
                <c:pt idx="118">
                  <c:v>42223</c:v>
                </c:pt>
                <c:pt idx="119">
                  <c:v>42230</c:v>
                </c:pt>
                <c:pt idx="120">
                  <c:v>42237</c:v>
                </c:pt>
                <c:pt idx="121">
                  <c:v>42244</c:v>
                </c:pt>
                <c:pt idx="122">
                  <c:v>42251</c:v>
                </c:pt>
                <c:pt idx="123">
                  <c:v>42258</c:v>
                </c:pt>
                <c:pt idx="124">
                  <c:v>42265</c:v>
                </c:pt>
                <c:pt idx="125">
                  <c:v>42272</c:v>
                </c:pt>
                <c:pt idx="126">
                  <c:v>42279</c:v>
                </c:pt>
                <c:pt idx="127">
                  <c:v>42286</c:v>
                </c:pt>
                <c:pt idx="128">
                  <c:v>42293</c:v>
                </c:pt>
                <c:pt idx="129">
                  <c:v>42300</c:v>
                </c:pt>
                <c:pt idx="130">
                  <c:v>42307</c:v>
                </c:pt>
                <c:pt idx="131">
                  <c:v>42314</c:v>
                </c:pt>
                <c:pt idx="132">
                  <c:v>42321</c:v>
                </c:pt>
              </c:numCache>
            </c:numRef>
          </c:cat>
          <c:val>
            <c:numRef>
              <c:f>'[Chart in Microsoft PowerPoint]Sheet1'!$AJ$3:$AJ$135</c:f>
              <c:numCache>
                <c:formatCode>General</c:formatCode>
                <c:ptCount val="1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numCache>
            </c:numRef>
          </c:val>
          <c:smooth val="0"/>
        </c:ser>
        <c:dLbls>
          <c:showLegendKey val="0"/>
          <c:showVal val="0"/>
          <c:showCatName val="0"/>
          <c:showSerName val="0"/>
          <c:showPercent val="0"/>
          <c:showBubbleSize val="0"/>
        </c:dLbls>
        <c:smooth val="0"/>
        <c:axId val="504376928"/>
        <c:axId val="504377320"/>
      </c:lineChart>
      <c:dateAx>
        <c:axId val="504376928"/>
        <c:scaling>
          <c:orientation val="minMax"/>
        </c:scaling>
        <c:delete val="0"/>
        <c:axPos val="b"/>
        <c:numFmt formatCode="mm/yy" sourceLinked="0"/>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04377320"/>
        <c:crosses val="autoZero"/>
        <c:auto val="1"/>
        <c:lblOffset val="100"/>
        <c:baseTimeUnit val="days"/>
      </c:dateAx>
      <c:valAx>
        <c:axId val="504377320"/>
        <c:scaling>
          <c:orientation val="minMax"/>
          <c:max val="130"/>
          <c:min val="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04376928"/>
        <c:crosses val="autoZero"/>
        <c:crossBetween val="between"/>
      </c:valAx>
      <c:spPr>
        <a:noFill/>
        <a:ln>
          <a:noFill/>
        </a:ln>
        <a:effectLst/>
      </c:spPr>
    </c:plotArea>
    <c:legend>
      <c:legendPos val="r"/>
      <c:legendEntry>
        <c:idx val="7"/>
        <c:delete val="1"/>
      </c:legendEntry>
      <c:layout>
        <c:manualLayout>
          <c:xMode val="edge"/>
          <c:yMode val="edge"/>
          <c:x val="2.9061853993914209E-3"/>
          <c:y val="0.92268402925990678"/>
          <c:w val="0.99709381460060853"/>
          <c:h val="7.63676112010946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chemeClr val="bg1"/>
    </a:solidFill>
    <a:ln>
      <a:solidFill>
        <a:schemeClr val="accent1"/>
      </a:solid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200" noProof="0"/>
            </a:pPr>
            <a:r>
              <a:rPr lang="en-US" sz="1800" b="0" i="0" baseline="0" dirty="0" err="1" smtClean="0">
                <a:effectLst/>
              </a:rPr>
              <a:t>Prijzen</a:t>
            </a:r>
            <a:r>
              <a:rPr lang="en-US" sz="1800" b="0" i="0" baseline="0" dirty="0" smtClean="0">
                <a:effectLst/>
              </a:rPr>
              <a:t> </a:t>
            </a:r>
            <a:r>
              <a:rPr lang="en-US" sz="1800" b="0" i="0" baseline="0" dirty="0" err="1" smtClean="0">
                <a:effectLst/>
              </a:rPr>
              <a:t>nieuwe</a:t>
            </a:r>
            <a:r>
              <a:rPr lang="en-US" sz="1800" b="0" i="0" baseline="0" dirty="0" smtClean="0">
                <a:effectLst/>
              </a:rPr>
              <a:t> </a:t>
            </a:r>
            <a:r>
              <a:rPr lang="en-US" sz="1800" b="0" i="0" baseline="0" dirty="0" err="1" smtClean="0">
                <a:effectLst/>
              </a:rPr>
              <a:t>huizen</a:t>
            </a:r>
            <a:r>
              <a:rPr lang="en-US" sz="1800" b="0" i="0" baseline="0" dirty="0" smtClean="0">
                <a:effectLst/>
              </a:rPr>
              <a:t> China </a:t>
            </a:r>
            <a:endParaRPr lang="en-GB" dirty="0" smtClean="0">
              <a:effectLst/>
            </a:endParaRPr>
          </a:p>
          <a:p>
            <a:pPr>
              <a:defRPr lang="en-US" sz="1200" noProof="0"/>
            </a:pPr>
            <a:r>
              <a:rPr lang="en-US" sz="1100" b="0" i="0" baseline="0" dirty="0" smtClean="0">
                <a:effectLst/>
              </a:rPr>
              <a:t>(70 medium &amp; </a:t>
            </a:r>
            <a:r>
              <a:rPr lang="en-US" sz="1100" b="0" i="0" baseline="0" dirty="0" err="1" smtClean="0">
                <a:effectLst/>
              </a:rPr>
              <a:t>grote</a:t>
            </a:r>
            <a:r>
              <a:rPr lang="en-US" sz="1100" b="0" i="0" baseline="0" dirty="0" smtClean="0">
                <a:effectLst/>
              </a:rPr>
              <a:t> </a:t>
            </a:r>
            <a:r>
              <a:rPr lang="en-US" sz="1100" b="0" i="0" baseline="0" dirty="0" err="1" smtClean="0">
                <a:effectLst/>
              </a:rPr>
              <a:t>steden</a:t>
            </a:r>
            <a:r>
              <a:rPr lang="en-US" sz="1100" b="0" i="0" baseline="0" dirty="0" smtClean="0">
                <a:effectLst/>
              </a:rPr>
              <a:t>)</a:t>
            </a:r>
            <a:endParaRPr lang="en-GB" sz="1100" dirty="0">
              <a:effectLst/>
            </a:endParaRPr>
          </a:p>
        </c:rich>
      </c:tx>
      <c:overlay val="0"/>
    </c:title>
    <c:autoTitleDeleted val="0"/>
    <c:plotArea>
      <c:layout/>
      <c:lineChart>
        <c:grouping val="standard"/>
        <c:varyColors val="0"/>
        <c:ser>
          <c:idx val="0"/>
          <c:order val="0"/>
          <c:tx>
            <c:strRef>
              <c:f>Sheet1!$B$1</c:f>
              <c:strCache>
                <c:ptCount val="1"/>
                <c:pt idx="0">
                  <c:v>%MoM (ls)</c:v>
                </c:pt>
              </c:strCache>
            </c:strRef>
          </c:tx>
          <c:marker>
            <c:symbol val="none"/>
          </c:marker>
          <c:cat>
            <c:numRef>
              <c:f>Sheet1!$A$2:$A$59</c:f>
              <c:numCache>
                <c:formatCode>m/d/yyyy</c:formatCode>
                <c:ptCount val="58"/>
                <c:pt idx="0">
                  <c:v>40558</c:v>
                </c:pt>
                <c:pt idx="1">
                  <c:v>40589</c:v>
                </c:pt>
                <c:pt idx="2">
                  <c:v>40617</c:v>
                </c:pt>
                <c:pt idx="3">
                  <c:v>40648</c:v>
                </c:pt>
                <c:pt idx="4">
                  <c:v>40678</c:v>
                </c:pt>
                <c:pt idx="5">
                  <c:v>40709</c:v>
                </c:pt>
                <c:pt idx="6">
                  <c:v>40739</c:v>
                </c:pt>
                <c:pt idx="7">
                  <c:v>40770</c:v>
                </c:pt>
                <c:pt idx="8">
                  <c:v>40801</c:v>
                </c:pt>
                <c:pt idx="9">
                  <c:v>40831</c:v>
                </c:pt>
                <c:pt idx="10">
                  <c:v>40862</c:v>
                </c:pt>
                <c:pt idx="11">
                  <c:v>40892</c:v>
                </c:pt>
                <c:pt idx="12">
                  <c:v>40923</c:v>
                </c:pt>
                <c:pt idx="13">
                  <c:v>40954</c:v>
                </c:pt>
                <c:pt idx="14">
                  <c:v>40983</c:v>
                </c:pt>
                <c:pt idx="15">
                  <c:v>41014</c:v>
                </c:pt>
                <c:pt idx="16">
                  <c:v>41044</c:v>
                </c:pt>
                <c:pt idx="17">
                  <c:v>41075</c:v>
                </c:pt>
                <c:pt idx="18">
                  <c:v>41105</c:v>
                </c:pt>
                <c:pt idx="19">
                  <c:v>41136</c:v>
                </c:pt>
                <c:pt idx="20">
                  <c:v>41167</c:v>
                </c:pt>
                <c:pt idx="21">
                  <c:v>41197</c:v>
                </c:pt>
                <c:pt idx="22">
                  <c:v>41228</c:v>
                </c:pt>
                <c:pt idx="23">
                  <c:v>41258</c:v>
                </c:pt>
                <c:pt idx="24">
                  <c:v>41289</c:v>
                </c:pt>
                <c:pt idx="25">
                  <c:v>41320</c:v>
                </c:pt>
                <c:pt idx="26">
                  <c:v>41348</c:v>
                </c:pt>
                <c:pt idx="27">
                  <c:v>41379</c:v>
                </c:pt>
                <c:pt idx="28">
                  <c:v>41409</c:v>
                </c:pt>
                <c:pt idx="29">
                  <c:v>41440</c:v>
                </c:pt>
                <c:pt idx="30">
                  <c:v>41470</c:v>
                </c:pt>
                <c:pt idx="31">
                  <c:v>41501</c:v>
                </c:pt>
                <c:pt idx="32">
                  <c:v>41532</c:v>
                </c:pt>
                <c:pt idx="33">
                  <c:v>41562</c:v>
                </c:pt>
                <c:pt idx="34">
                  <c:v>41593</c:v>
                </c:pt>
                <c:pt idx="35">
                  <c:v>41623</c:v>
                </c:pt>
                <c:pt idx="36">
                  <c:v>41654</c:v>
                </c:pt>
                <c:pt idx="37">
                  <c:v>41685</c:v>
                </c:pt>
                <c:pt idx="38">
                  <c:v>41713</c:v>
                </c:pt>
                <c:pt idx="39">
                  <c:v>41744</c:v>
                </c:pt>
                <c:pt idx="40">
                  <c:v>41774</c:v>
                </c:pt>
                <c:pt idx="41">
                  <c:v>41805</c:v>
                </c:pt>
                <c:pt idx="42">
                  <c:v>41835</c:v>
                </c:pt>
                <c:pt idx="43">
                  <c:v>41866</c:v>
                </c:pt>
                <c:pt idx="44">
                  <c:v>41897</c:v>
                </c:pt>
                <c:pt idx="45">
                  <c:v>41927</c:v>
                </c:pt>
                <c:pt idx="46">
                  <c:v>41958</c:v>
                </c:pt>
                <c:pt idx="47">
                  <c:v>41988</c:v>
                </c:pt>
                <c:pt idx="48">
                  <c:v>42019</c:v>
                </c:pt>
                <c:pt idx="49">
                  <c:v>42050</c:v>
                </c:pt>
                <c:pt idx="50">
                  <c:v>42078</c:v>
                </c:pt>
                <c:pt idx="51">
                  <c:v>42109</c:v>
                </c:pt>
                <c:pt idx="52">
                  <c:v>42139</c:v>
                </c:pt>
                <c:pt idx="53">
                  <c:v>42170</c:v>
                </c:pt>
                <c:pt idx="54">
                  <c:v>42200</c:v>
                </c:pt>
                <c:pt idx="55">
                  <c:v>42231</c:v>
                </c:pt>
                <c:pt idx="56">
                  <c:v>42262</c:v>
                </c:pt>
                <c:pt idx="57">
                  <c:v>42292</c:v>
                </c:pt>
              </c:numCache>
            </c:numRef>
          </c:cat>
          <c:val>
            <c:numRef>
              <c:f>Sheet1!$B$2:$B$59</c:f>
              <c:numCache>
                <c:formatCode>General</c:formatCode>
                <c:ptCount val="58"/>
                <c:pt idx="0">
                  <c:v>0.8</c:v>
                </c:pt>
                <c:pt idx="1">
                  <c:v>0.4</c:v>
                </c:pt>
                <c:pt idx="2">
                  <c:v>0.3</c:v>
                </c:pt>
                <c:pt idx="3">
                  <c:v>0.3</c:v>
                </c:pt>
                <c:pt idx="4">
                  <c:v>0.2</c:v>
                </c:pt>
                <c:pt idx="5">
                  <c:v>0.1</c:v>
                </c:pt>
                <c:pt idx="6">
                  <c:v>0.1</c:v>
                </c:pt>
                <c:pt idx="7">
                  <c:v>0</c:v>
                </c:pt>
                <c:pt idx="8">
                  <c:v>0</c:v>
                </c:pt>
                <c:pt idx="9">
                  <c:v>-0.2</c:v>
                </c:pt>
                <c:pt idx="10">
                  <c:v>-0.2</c:v>
                </c:pt>
                <c:pt idx="11">
                  <c:v>-0.3</c:v>
                </c:pt>
                <c:pt idx="12">
                  <c:v>-0.2</c:v>
                </c:pt>
                <c:pt idx="13">
                  <c:v>-0.1</c:v>
                </c:pt>
                <c:pt idx="14">
                  <c:v>-0.3</c:v>
                </c:pt>
                <c:pt idx="15">
                  <c:v>-0.3</c:v>
                </c:pt>
                <c:pt idx="16">
                  <c:v>-0.1</c:v>
                </c:pt>
                <c:pt idx="17">
                  <c:v>0</c:v>
                </c:pt>
                <c:pt idx="18">
                  <c:v>0.1</c:v>
                </c:pt>
                <c:pt idx="19">
                  <c:v>0.1</c:v>
                </c:pt>
                <c:pt idx="20">
                  <c:v>0</c:v>
                </c:pt>
                <c:pt idx="21">
                  <c:v>0.1</c:v>
                </c:pt>
                <c:pt idx="22">
                  <c:v>0.3</c:v>
                </c:pt>
                <c:pt idx="23">
                  <c:v>0.4</c:v>
                </c:pt>
                <c:pt idx="24">
                  <c:v>0.70000000000000007</c:v>
                </c:pt>
                <c:pt idx="25">
                  <c:v>1.1000000000000001</c:v>
                </c:pt>
                <c:pt idx="26">
                  <c:v>1.2</c:v>
                </c:pt>
                <c:pt idx="27">
                  <c:v>1</c:v>
                </c:pt>
                <c:pt idx="28">
                  <c:v>0.9</c:v>
                </c:pt>
                <c:pt idx="29">
                  <c:v>0.78</c:v>
                </c:pt>
                <c:pt idx="30">
                  <c:v>0.70000000000000007</c:v>
                </c:pt>
                <c:pt idx="31">
                  <c:v>0.8</c:v>
                </c:pt>
                <c:pt idx="32">
                  <c:v>0.70000000000000007</c:v>
                </c:pt>
                <c:pt idx="33">
                  <c:v>0.6</c:v>
                </c:pt>
                <c:pt idx="34">
                  <c:v>0.5</c:v>
                </c:pt>
                <c:pt idx="35">
                  <c:v>0.4</c:v>
                </c:pt>
                <c:pt idx="36">
                  <c:v>0.4</c:v>
                </c:pt>
                <c:pt idx="37">
                  <c:v>0.3</c:v>
                </c:pt>
                <c:pt idx="38">
                  <c:v>0.2</c:v>
                </c:pt>
                <c:pt idx="39">
                  <c:v>0.1</c:v>
                </c:pt>
                <c:pt idx="40">
                  <c:v>-0.2</c:v>
                </c:pt>
                <c:pt idx="41">
                  <c:v>-0.5</c:v>
                </c:pt>
                <c:pt idx="42">
                  <c:v>-0.9</c:v>
                </c:pt>
                <c:pt idx="43">
                  <c:v>-1.1000000000000001</c:v>
                </c:pt>
                <c:pt idx="44">
                  <c:v>-1</c:v>
                </c:pt>
                <c:pt idx="45">
                  <c:v>-0.8</c:v>
                </c:pt>
                <c:pt idx="46">
                  <c:v>-0.5</c:v>
                </c:pt>
                <c:pt idx="47">
                  <c:v>-0.3</c:v>
                </c:pt>
                <c:pt idx="48">
                  <c:v>-0.4</c:v>
                </c:pt>
                <c:pt idx="49">
                  <c:v>-0.4</c:v>
                </c:pt>
                <c:pt idx="50">
                  <c:v>-0.1</c:v>
                </c:pt>
                <c:pt idx="51">
                  <c:v>-0.01</c:v>
                </c:pt>
                <c:pt idx="52">
                  <c:v>0.2</c:v>
                </c:pt>
                <c:pt idx="53">
                  <c:v>0.4</c:v>
                </c:pt>
                <c:pt idx="54">
                  <c:v>0.3</c:v>
                </c:pt>
                <c:pt idx="55">
                  <c:v>0.3</c:v>
                </c:pt>
                <c:pt idx="56">
                  <c:v>0.3</c:v>
                </c:pt>
                <c:pt idx="57">
                  <c:v>0.2</c:v>
                </c:pt>
              </c:numCache>
            </c:numRef>
          </c:val>
          <c:smooth val="0"/>
        </c:ser>
        <c:dLbls>
          <c:showLegendKey val="0"/>
          <c:showVal val="0"/>
          <c:showCatName val="0"/>
          <c:showSerName val="0"/>
          <c:showPercent val="0"/>
          <c:showBubbleSize val="0"/>
        </c:dLbls>
        <c:marker val="1"/>
        <c:smooth val="0"/>
        <c:axId val="419810576"/>
        <c:axId val="504377712"/>
      </c:lineChart>
      <c:lineChart>
        <c:grouping val="standard"/>
        <c:varyColors val="0"/>
        <c:ser>
          <c:idx val="1"/>
          <c:order val="1"/>
          <c:tx>
            <c:strRef>
              <c:f>Sheet1!$C$1</c:f>
              <c:strCache>
                <c:ptCount val="1"/>
                <c:pt idx="0">
                  <c:v>%JoJ (rs)</c:v>
                </c:pt>
              </c:strCache>
            </c:strRef>
          </c:tx>
          <c:marker>
            <c:symbol val="none"/>
          </c:marker>
          <c:cat>
            <c:numRef>
              <c:f>Sheet1!$A$2:$A$59</c:f>
              <c:numCache>
                <c:formatCode>m/d/yyyy</c:formatCode>
                <c:ptCount val="58"/>
                <c:pt idx="0">
                  <c:v>40558</c:v>
                </c:pt>
                <c:pt idx="1">
                  <c:v>40589</c:v>
                </c:pt>
                <c:pt idx="2">
                  <c:v>40617</c:v>
                </c:pt>
                <c:pt idx="3">
                  <c:v>40648</c:v>
                </c:pt>
                <c:pt idx="4">
                  <c:v>40678</c:v>
                </c:pt>
                <c:pt idx="5">
                  <c:v>40709</c:v>
                </c:pt>
                <c:pt idx="6">
                  <c:v>40739</c:v>
                </c:pt>
                <c:pt idx="7">
                  <c:v>40770</c:v>
                </c:pt>
                <c:pt idx="8">
                  <c:v>40801</c:v>
                </c:pt>
                <c:pt idx="9">
                  <c:v>40831</c:v>
                </c:pt>
                <c:pt idx="10">
                  <c:v>40862</c:v>
                </c:pt>
                <c:pt idx="11">
                  <c:v>40892</c:v>
                </c:pt>
                <c:pt idx="12">
                  <c:v>40923</c:v>
                </c:pt>
                <c:pt idx="13">
                  <c:v>40954</c:v>
                </c:pt>
                <c:pt idx="14">
                  <c:v>40983</c:v>
                </c:pt>
                <c:pt idx="15">
                  <c:v>41014</c:v>
                </c:pt>
                <c:pt idx="16">
                  <c:v>41044</c:v>
                </c:pt>
                <c:pt idx="17">
                  <c:v>41075</c:v>
                </c:pt>
                <c:pt idx="18">
                  <c:v>41105</c:v>
                </c:pt>
                <c:pt idx="19">
                  <c:v>41136</c:v>
                </c:pt>
                <c:pt idx="20">
                  <c:v>41167</c:v>
                </c:pt>
                <c:pt idx="21">
                  <c:v>41197</c:v>
                </c:pt>
                <c:pt idx="22">
                  <c:v>41228</c:v>
                </c:pt>
                <c:pt idx="23">
                  <c:v>41258</c:v>
                </c:pt>
                <c:pt idx="24">
                  <c:v>41289</c:v>
                </c:pt>
                <c:pt idx="25">
                  <c:v>41320</c:v>
                </c:pt>
                <c:pt idx="26">
                  <c:v>41348</c:v>
                </c:pt>
                <c:pt idx="27">
                  <c:v>41379</c:v>
                </c:pt>
                <c:pt idx="28">
                  <c:v>41409</c:v>
                </c:pt>
                <c:pt idx="29">
                  <c:v>41440</c:v>
                </c:pt>
                <c:pt idx="30">
                  <c:v>41470</c:v>
                </c:pt>
                <c:pt idx="31">
                  <c:v>41501</c:v>
                </c:pt>
                <c:pt idx="32">
                  <c:v>41532</c:v>
                </c:pt>
                <c:pt idx="33">
                  <c:v>41562</c:v>
                </c:pt>
                <c:pt idx="34">
                  <c:v>41593</c:v>
                </c:pt>
                <c:pt idx="35">
                  <c:v>41623</c:v>
                </c:pt>
                <c:pt idx="36">
                  <c:v>41654</c:v>
                </c:pt>
                <c:pt idx="37">
                  <c:v>41685</c:v>
                </c:pt>
                <c:pt idx="38">
                  <c:v>41713</c:v>
                </c:pt>
                <c:pt idx="39">
                  <c:v>41744</c:v>
                </c:pt>
                <c:pt idx="40">
                  <c:v>41774</c:v>
                </c:pt>
                <c:pt idx="41">
                  <c:v>41805</c:v>
                </c:pt>
                <c:pt idx="42">
                  <c:v>41835</c:v>
                </c:pt>
                <c:pt idx="43">
                  <c:v>41866</c:v>
                </c:pt>
                <c:pt idx="44">
                  <c:v>41897</c:v>
                </c:pt>
                <c:pt idx="45">
                  <c:v>41927</c:v>
                </c:pt>
                <c:pt idx="46">
                  <c:v>41958</c:v>
                </c:pt>
                <c:pt idx="47">
                  <c:v>41988</c:v>
                </c:pt>
                <c:pt idx="48">
                  <c:v>42019</c:v>
                </c:pt>
                <c:pt idx="49">
                  <c:v>42050</c:v>
                </c:pt>
                <c:pt idx="50">
                  <c:v>42078</c:v>
                </c:pt>
                <c:pt idx="51">
                  <c:v>42109</c:v>
                </c:pt>
                <c:pt idx="52">
                  <c:v>42139</c:v>
                </c:pt>
                <c:pt idx="53">
                  <c:v>42170</c:v>
                </c:pt>
                <c:pt idx="54">
                  <c:v>42200</c:v>
                </c:pt>
                <c:pt idx="55">
                  <c:v>42231</c:v>
                </c:pt>
                <c:pt idx="56">
                  <c:v>42262</c:v>
                </c:pt>
                <c:pt idx="57">
                  <c:v>42292</c:v>
                </c:pt>
              </c:numCache>
            </c:numRef>
          </c:cat>
          <c:val>
            <c:numRef>
              <c:f>Sheet1!$C$2:$C$59</c:f>
              <c:numCache>
                <c:formatCode>General</c:formatCode>
                <c:ptCount val="58"/>
                <c:pt idx="0">
                  <c:v>5.9</c:v>
                </c:pt>
                <c:pt idx="1">
                  <c:v>5.7</c:v>
                </c:pt>
                <c:pt idx="2">
                  <c:v>5.2</c:v>
                </c:pt>
                <c:pt idx="3">
                  <c:v>4.3</c:v>
                </c:pt>
                <c:pt idx="4">
                  <c:v>4.0999999999999996</c:v>
                </c:pt>
                <c:pt idx="5">
                  <c:v>4.2</c:v>
                </c:pt>
                <c:pt idx="6">
                  <c:v>4.3</c:v>
                </c:pt>
                <c:pt idx="7">
                  <c:v>4.0999999999999996</c:v>
                </c:pt>
                <c:pt idx="8">
                  <c:v>3.5</c:v>
                </c:pt>
                <c:pt idx="9">
                  <c:v>2.8000000000000003</c:v>
                </c:pt>
                <c:pt idx="10">
                  <c:v>2.2000000000000002</c:v>
                </c:pt>
                <c:pt idx="11">
                  <c:v>1.4000000000000001</c:v>
                </c:pt>
                <c:pt idx="12">
                  <c:v>0.5</c:v>
                </c:pt>
                <c:pt idx="13">
                  <c:v>0</c:v>
                </c:pt>
                <c:pt idx="14">
                  <c:v>-0.70000000000000007</c:v>
                </c:pt>
                <c:pt idx="15">
                  <c:v>-1.2</c:v>
                </c:pt>
                <c:pt idx="16">
                  <c:v>-1.5</c:v>
                </c:pt>
                <c:pt idx="17">
                  <c:v>-1.5</c:v>
                </c:pt>
                <c:pt idx="18">
                  <c:v>-1.5</c:v>
                </c:pt>
                <c:pt idx="19">
                  <c:v>-1.4000000000000001</c:v>
                </c:pt>
                <c:pt idx="20">
                  <c:v>-1.3</c:v>
                </c:pt>
                <c:pt idx="21">
                  <c:v>-1.1000000000000001</c:v>
                </c:pt>
                <c:pt idx="22">
                  <c:v>-0.70000000000000007</c:v>
                </c:pt>
                <c:pt idx="23">
                  <c:v>0</c:v>
                </c:pt>
                <c:pt idx="24">
                  <c:v>0.81</c:v>
                </c:pt>
                <c:pt idx="25">
                  <c:v>2.1</c:v>
                </c:pt>
                <c:pt idx="26">
                  <c:v>3.6</c:v>
                </c:pt>
                <c:pt idx="27">
                  <c:v>4.9000000000000004</c:v>
                </c:pt>
                <c:pt idx="28">
                  <c:v>6</c:v>
                </c:pt>
                <c:pt idx="29">
                  <c:v>6.8</c:v>
                </c:pt>
                <c:pt idx="30">
                  <c:v>7.5</c:v>
                </c:pt>
                <c:pt idx="31">
                  <c:v>8.3000000000000007</c:v>
                </c:pt>
                <c:pt idx="32">
                  <c:v>9.1</c:v>
                </c:pt>
                <c:pt idx="33">
                  <c:v>9.6</c:v>
                </c:pt>
                <c:pt idx="34">
                  <c:v>9.9</c:v>
                </c:pt>
                <c:pt idx="35">
                  <c:v>9.9</c:v>
                </c:pt>
                <c:pt idx="36">
                  <c:v>9.6</c:v>
                </c:pt>
                <c:pt idx="37">
                  <c:v>8.7000000000000011</c:v>
                </c:pt>
                <c:pt idx="38">
                  <c:v>7.7</c:v>
                </c:pt>
                <c:pt idx="39">
                  <c:v>6.7</c:v>
                </c:pt>
                <c:pt idx="40">
                  <c:v>5.6000000000000005</c:v>
                </c:pt>
                <c:pt idx="41">
                  <c:v>4.2</c:v>
                </c:pt>
                <c:pt idx="42">
                  <c:v>2.5</c:v>
                </c:pt>
                <c:pt idx="43">
                  <c:v>0.5</c:v>
                </c:pt>
                <c:pt idx="44">
                  <c:v>-1.3</c:v>
                </c:pt>
                <c:pt idx="45">
                  <c:v>-2.6</c:v>
                </c:pt>
                <c:pt idx="46">
                  <c:v>-3.7</c:v>
                </c:pt>
                <c:pt idx="47">
                  <c:v>-4.3</c:v>
                </c:pt>
                <c:pt idx="48">
                  <c:v>-5.1000000000000005</c:v>
                </c:pt>
                <c:pt idx="49">
                  <c:v>-5.7</c:v>
                </c:pt>
                <c:pt idx="50">
                  <c:v>-6.1000000000000005</c:v>
                </c:pt>
                <c:pt idx="51">
                  <c:v>-6.1000000000000005</c:v>
                </c:pt>
                <c:pt idx="52">
                  <c:v>-5.7</c:v>
                </c:pt>
                <c:pt idx="53">
                  <c:v>-4.9000000000000004</c:v>
                </c:pt>
                <c:pt idx="54">
                  <c:v>-3.7</c:v>
                </c:pt>
                <c:pt idx="55">
                  <c:v>-2.3000000000000003</c:v>
                </c:pt>
                <c:pt idx="56">
                  <c:v>-0.9</c:v>
                </c:pt>
                <c:pt idx="57">
                  <c:v>0.1</c:v>
                </c:pt>
              </c:numCache>
            </c:numRef>
          </c:val>
          <c:smooth val="0"/>
        </c:ser>
        <c:dLbls>
          <c:showLegendKey val="0"/>
          <c:showVal val="0"/>
          <c:showCatName val="0"/>
          <c:showSerName val="0"/>
          <c:showPercent val="0"/>
          <c:showBubbleSize val="0"/>
        </c:dLbls>
        <c:marker val="1"/>
        <c:smooth val="0"/>
        <c:axId val="419882344"/>
        <c:axId val="504378496"/>
      </c:lineChart>
      <c:dateAx>
        <c:axId val="419810576"/>
        <c:scaling>
          <c:orientation val="minMax"/>
          <c:max val="42309"/>
        </c:scaling>
        <c:delete val="0"/>
        <c:axPos val="b"/>
        <c:numFmt formatCode="[$-409]mmm\-yy;@" sourceLinked="0"/>
        <c:majorTickMark val="out"/>
        <c:minorTickMark val="none"/>
        <c:tickLblPos val="low"/>
        <c:txPr>
          <a:bodyPr/>
          <a:lstStyle/>
          <a:p>
            <a:pPr>
              <a:defRPr sz="1000"/>
            </a:pPr>
            <a:endParaRPr lang="nl-BE"/>
          </a:p>
        </c:txPr>
        <c:crossAx val="504377712"/>
        <c:crosses val="autoZero"/>
        <c:auto val="1"/>
        <c:lblOffset val="100"/>
        <c:baseTimeUnit val="months"/>
      </c:dateAx>
      <c:valAx>
        <c:axId val="504377712"/>
        <c:scaling>
          <c:orientation val="minMax"/>
        </c:scaling>
        <c:delete val="0"/>
        <c:axPos val="l"/>
        <c:majorGridlines>
          <c:spPr>
            <a:ln>
              <a:noFill/>
            </a:ln>
          </c:spPr>
        </c:majorGridlines>
        <c:numFmt formatCode="General" sourceLinked="1"/>
        <c:majorTickMark val="out"/>
        <c:minorTickMark val="none"/>
        <c:tickLblPos val="nextTo"/>
        <c:txPr>
          <a:bodyPr/>
          <a:lstStyle/>
          <a:p>
            <a:pPr>
              <a:defRPr sz="1000"/>
            </a:pPr>
            <a:endParaRPr lang="nl-BE"/>
          </a:p>
        </c:txPr>
        <c:crossAx val="419810576"/>
        <c:crosses val="autoZero"/>
        <c:crossBetween val="between"/>
      </c:valAx>
      <c:valAx>
        <c:axId val="504378496"/>
        <c:scaling>
          <c:orientation val="minMax"/>
        </c:scaling>
        <c:delete val="0"/>
        <c:axPos val="r"/>
        <c:numFmt formatCode="General" sourceLinked="1"/>
        <c:majorTickMark val="out"/>
        <c:minorTickMark val="none"/>
        <c:tickLblPos val="nextTo"/>
        <c:txPr>
          <a:bodyPr/>
          <a:lstStyle/>
          <a:p>
            <a:pPr>
              <a:defRPr sz="1000"/>
            </a:pPr>
            <a:endParaRPr lang="nl-BE"/>
          </a:p>
        </c:txPr>
        <c:crossAx val="419882344"/>
        <c:crosses val="max"/>
        <c:crossBetween val="between"/>
      </c:valAx>
      <c:dateAx>
        <c:axId val="419882344"/>
        <c:scaling>
          <c:orientation val="minMax"/>
        </c:scaling>
        <c:delete val="1"/>
        <c:axPos val="b"/>
        <c:numFmt formatCode="m/d/yyyy" sourceLinked="1"/>
        <c:majorTickMark val="out"/>
        <c:minorTickMark val="none"/>
        <c:tickLblPos val="nextTo"/>
        <c:crossAx val="504378496"/>
        <c:crosses val="autoZero"/>
        <c:auto val="1"/>
        <c:lblOffset val="100"/>
        <c:baseTimeUnit val="months"/>
      </c:dateAx>
    </c:plotArea>
    <c:legend>
      <c:legendPos val="b"/>
      <c:overlay val="0"/>
      <c:txPr>
        <a:bodyPr/>
        <a:lstStyle/>
        <a:p>
          <a:pPr>
            <a:defRPr sz="1000"/>
          </a:pPr>
          <a:endParaRPr lang="nl-BE"/>
        </a:p>
      </c:txPr>
    </c:legend>
    <c:plotVisOnly val="1"/>
    <c:dispBlanksAs val="gap"/>
    <c:showDLblsOverMax val="0"/>
  </c:chart>
  <c:spPr>
    <a:solidFill>
      <a:sysClr val="window" lastClr="FFFFFF"/>
    </a:solidFill>
  </c:spPr>
  <c:txPr>
    <a:bodyPr/>
    <a:lstStyle/>
    <a:p>
      <a:pPr>
        <a:defRPr sz="1800"/>
      </a:pPr>
      <a:endParaRPr lang="nl-B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err="1"/>
              <a:t>Wereld</a:t>
            </a:r>
            <a:r>
              <a:rPr lang="en-US" sz="1400" dirty="0"/>
              <a:t> </a:t>
            </a:r>
            <a:r>
              <a:rPr lang="en-US" sz="1400" dirty="0" err="1"/>
              <a:t>bbp-groei</a:t>
            </a:r>
            <a:endParaRPr lang="en-US" sz="1400" dirty="0"/>
          </a:p>
          <a:p>
            <a:pPr>
              <a:defRPr sz="1400"/>
            </a:pPr>
            <a:r>
              <a:rPr lang="en-US" sz="1000" b="0" dirty="0"/>
              <a:t>(</a:t>
            </a:r>
            <a:r>
              <a:rPr lang="en-US" sz="1000" b="0" dirty="0" err="1"/>
              <a:t>jaar</a:t>
            </a:r>
            <a:r>
              <a:rPr lang="en-US" sz="1000" b="0" baseline="0" dirty="0"/>
              <a:t> op </a:t>
            </a:r>
            <a:r>
              <a:rPr lang="en-US" sz="1000" b="0" baseline="0" dirty="0" err="1"/>
              <a:t>jaar</a:t>
            </a:r>
            <a:r>
              <a:rPr lang="en-US" sz="1000" b="0" baseline="0" dirty="0"/>
              <a:t> in %</a:t>
            </a:r>
            <a:r>
              <a:rPr lang="en-US" sz="1000" b="0" dirty="0"/>
              <a:t>)</a:t>
            </a:r>
          </a:p>
        </c:rich>
      </c:tx>
      <c:layout>
        <c:manualLayout>
          <c:xMode val="edge"/>
          <c:yMode val="edge"/>
          <c:x val="0.38488966837234673"/>
          <c:y val="3.3723119693782506E-3"/>
        </c:manualLayout>
      </c:layout>
      <c:overlay val="1"/>
    </c:title>
    <c:autoTitleDeleted val="0"/>
    <c:plotArea>
      <c:layout>
        <c:manualLayout>
          <c:layoutTarget val="inner"/>
          <c:xMode val="edge"/>
          <c:yMode val="edge"/>
          <c:x val="0.11213855094473173"/>
          <c:y val="0.11622026905138062"/>
          <c:w val="0.82793971372135178"/>
          <c:h val="0.65137239121710311"/>
        </c:manualLayout>
      </c:layout>
      <c:barChart>
        <c:barDir val="col"/>
        <c:grouping val="clustered"/>
        <c:varyColors val="0"/>
        <c:ser>
          <c:idx val="1"/>
          <c:order val="1"/>
          <c:tx>
            <c:strRef>
              <c:f>TableYoY!$AL$3</c:f>
              <c:strCache>
                <c:ptCount val="1"/>
                <c:pt idx="0">
                  <c:v>Klassieke landen</c:v>
                </c:pt>
              </c:strCache>
            </c:strRef>
          </c:tx>
          <c:spPr>
            <a:solidFill>
              <a:srgbClr val="0000FF"/>
            </a:solidFill>
          </c:spPr>
          <c:invertIfNegative val="0"/>
          <c:cat>
            <c:strRef>
              <c:f>TableYoY!$N$1:$AK$1</c:f>
              <c:strCache>
                <c:ptCount val="24"/>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strCache>
            </c:strRef>
          </c:cat>
          <c:val>
            <c:numRef>
              <c:f>TableYoY!$N$3:$AK$3</c:f>
              <c:numCache>
                <c:formatCode>0.0%</c:formatCode>
                <c:ptCount val="24"/>
                <c:pt idx="0">
                  <c:v>2.1442873510204487E-2</c:v>
                </c:pt>
                <c:pt idx="1">
                  <c:v>1.4311671253559123E-2</c:v>
                </c:pt>
                <c:pt idx="2">
                  <c:v>1.3729603324867173E-2</c:v>
                </c:pt>
                <c:pt idx="3">
                  <c:v>1.3424034423421213E-2</c:v>
                </c:pt>
                <c:pt idx="4">
                  <c:v>1.8296040964409548E-2</c:v>
                </c:pt>
                <c:pt idx="5">
                  <c:v>1.6236627161876658E-2</c:v>
                </c:pt>
                <c:pt idx="6">
                  <c:v>1.0895089103566714E-2</c:v>
                </c:pt>
                <c:pt idx="7">
                  <c:v>5.4153600575233525E-3</c:v>
                </c:pt>
                <c:pt idx="8">
                  <c:v>4.9734860451196884E-3</c:v>
                </c:pt>
                <c:pt idx="9">
                  <c:v>7.9824311412815731E-3</c:v>
                </c:pt>
                <c:pt idx="10">
                  <c:v>1.3279100219993749E-2</c:v>
                </c:pt>
                <c:pt idx="11">
                  <c:v>1.9704703985560613E-2</c:v>
                </c:pt>
                <c:pt idx="12">
                  <c:v>1.7629397721351983E-2</c:v>
                </c:pt>
                <c:pt idx="13">
                  <c:v>1.739792180947183E-2</c:v>
                </c:pt>
                <c:pt idx="14">
                  <c:v>1.7742629522752087E-2</c:v>
                </c:pt>
                <c:pt idx="15">
                  <c:v>1.6968051891122351E-2</c:v>
                </c:pt>
                <c:pt idx="16">
                  <c:v>1.9196078214652263E-2</c:v>
                </c:pt>
                <c:pt idx="17">
                  <c:v>2.0621926712679595E-2</c:v>
                </c:pt>
                <c:pt idx="18">
                  <c:v>1.7596292327065211E-2</c:v>
                </c:pt>
                <c:pt idx="19">
                  <c:v>1.8645225641451942E-2</c:v>
                </c:pt>
                <c:pt idx="20">
                  <c:v>2.0336469072884476E-2</c:v>
                </c:pt>
                <c:pt idx="21">
                  <c:v>2.1401793169200961E-2</c:v>
                </c:pt>
                <c:pt idx="22">
                  <c:v>2.3468207431745214E-2</c:v>
                </c:pt>
                <c:pt idx="23">
                  <c:v>2.4008107137044186E-2</c:v>
                </c:pt>
              </c:numCache>
            </c:numRef>
          </c:val>
        </c:ser>
        <c:ser>
          <c:idx val="2"/>
          <c:order val="2"/>
          <c:tx>
            <c:strRef>
              <c:f>TableYoY!$AL$22</c:f>
              <c:strCache>
                <c:ptCount val="1"/>
                <c:pt idx="0">
                  <c:v>Groeilanden</c:v>
                </c:pt>
              </c:strCache>
            </c:strRef>
          </c:tx>
          <c:spPr>
            <a:solidFill>
              <a:srgbClr val="00B050"/>
            </a:solidFill>
          </c:spPr>
          <c:invertIfNegative val="0"/>
          <c:cat>
            <c:strRef>
              <c:f>TableYoY!$N$1:$AK$1</c:f>
              <c:strCache>
                <c:ptCount val="24"/>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strCache>
            </c:strRef>
          </c:cat>
          <c:val>
            <c:numRef>
              <c:f>TableYoY!$N$22:$AK$22</c:f>
              <c:numCache>
                <c:formatCode>0.0%</c:formatCode>
                <c:ptCount val="24"/>
                <c:pt idx="0">
                  <c:v>7.4759759113645588E-2</c:v>
                </c:pt>
                <c:pt idx="1">
                  <c:v>6.9279685603814103E-2</c:v>
                </c:pt>
                <c:pt idx="2">
                  <c:v>6.1850717940238067E-2</c:v>
                </c:pt>
                <c:pt idx="3">
                  <c:v>5.2099695223424454E-2</c:v>
                </c:pt>
                <c:pt idx="4">
                  <c:v>4.7391047029425287E-2</c:v>
                </c:pt>
                <c:pt idx="5">
                  <c:v>4.9307784236804368E-2</c:v>
                </c:pt>
                <c:pt idx="6">
                  <c:v>5.0620422503098284E-2</c:v>
                </c:pt>
                <c:pt idx="7">
                  <c:v>5.0106941774524676E-2</c:v>
                </c:pt>
                <c:pt idx="8">
                  <c:v>4.7360183132979856E-2</c:v>
                </c:pt>
                <c:pt idx="9">
                  <c:v>5.2420108888535266E-2</c:v>
                </c:pt>
                <c:pt idx="10">
                  <c:v>5.1169603728260765E-2</c:v>
                </c:pt>
                <c:pt idx="11">
                  <c:v>5.0500994492263106E-2</c:v>
                </c:pt>
                <c:pt idx="12">
                  <c:v>4.8587207583267678E-2</c:v>
                </c:pt>
                <c:pt idx="13">
                  <c:v>4.2284906001322162E-2</c:v>
                </c:pt>
                <c:pt idx="14">
                  <c:v>4.3441586384294573E-2</c:v>
                </c:pt>
                <c:pt idx="15">
                  <c:v>4.6949778281238946E-2</c:v>
                </c:pt>
                <c:pt idx="16">
                  <c:v>4.1328675688588792E-2</c:v>
                </c:pt>
                <c:pt idx="17">
                  <c:v>3.9119638401137059E-2</c:v>
                </c:pt>
                <c:pt idx="18">
                  <c:v>3.5919857364201051E-2</c:v>
                </c:pt>
                <c:pt idx="19">
                  <c:v>3.4430949324573593E-2</c:v>
                </c:pt>
                <c:pt idx="20">
                  <c:v>3.6616775060460571E-2</c:v>
                </c:pt>
                <c:pt idx="21">
                  <c:v>4.0533389895848558E-2</c:v>
                </c:pt>
                <c:pt idx="22">
                  <c:v>4.3803816654483026E-2</c:v>
                </c:pt>
                <c:pt idx="23">
                  <c:v>4.490297575387632E-2</c:v>
                </c:pt>
              </c:numCache>
            </c:numRef>
          </c:val>
        </c:ser>
        <c:dLbls>
          <c:showLegendKey val="0"/>
          <c:showVal val="0"/>
          <c:showCatName val="0"/>
          <c:showSerName val="0"/>
          <c:showPercent val="0"/>
          <c:showBubbleSize val="0"/>
        </c:dLbls>
        <c:gapWidth val="150"/>
        <c:axId val="414131776"/>
        <c:axId val="414132168"/>
      </c:barChart>
      <c:lineChart>
        <c:grouping val="standard"/>
        <c:varyColors val="0"/>
        <c:ser>
          <c:idx val="0"/>
          <c:order val="0"/>
          <c:tx>
            <c:strRef>
              <c:f>TableYoY!$AL$2</c:f>
              <c:strCache>
                <c:ptCount val="1"/>
                <c:pt idx="0">
                  <c:v>Wereld</c:v>
                </c:pt>
              </c:strCache>
            </c:strRef>
          </c:tx>
          <c:spPr>
            <a:ln>
              <a:solidFill>
                <a:srgbClr val="FF0000"/>
              </a:solidFill>
            </a:ln>
          </c:spPr>
          <c:marker>
            <c:symbol val="none"/>
          </c:marker>
          <c:cat>
            <c:strRef>
              <c:f>TableYoY!$N$1:$AK$1</c:f>
              <c:strCache>
                <c:ptCount val="24"/>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strCache>
            </c:strRef>
          </c:cat>
          <c:val>
            <c:numRef>
              <c:f>TableYoY!$N$2:$AK$2</c:f>
              <c:numCache>
                <c:formatCode>0.0%</c:formatCode>
                <c:ptCount val="24"/>
                <c:pt idx="0">
                  <c:v>5.190068309763899E-2</c:v>
                </c:pt>
                <c:pt idx="1">
                  <c:v>4.5712704819769134E-2</c:v>
                </c:pt>
                <c:pt idx="2">
                  <c:v>4.1219276239961133E-2</c:v>
                </c:pt>
                <c:pt idx="3">
                  <c:v>3.5517896414465122E-2</c:v>
                </c:pt>
                <c:pt idx="4">
                  <c:v>3.5222381929841916E-2</c:v>
                </c:pt>
                <c:pt idx="5">
                  <c:v>3.5476137871059063E-2</c:v>
                </c:pt>
                <c:pt idx="6">
                  <c:v>3.4005740346717987E-2</c:v>
                </c:pt>
                <c:pt idx="7">
                  <c:v>3.1415181083030277E-2</c:v>
                </c:pt>
                <c:pt idx="8">
                  <c:v>2.9971272521873368E-2</c:v>
                </c:pt>
                <c:pt idx="9">
                  <c:v>3.4189794681452036E-2</c:v>
                </c:pt>
                <c:pt idx="10">
                  <c:v>3.5625231937523191E-2</c:v>
                </c:pt>
                <c:pt idx="11">
                  <c:v>3.7866984777736618E-2</c:v>
                </c:pt>
                <c:pt idx="12">
                  <c:v>3.6152669559114836E-2</c:v>
                </c:pt>
                <c:pt idx="13">
                  <c:v>3.2288780544761711E-2</c:v>
                </c:pt>
                <c:pt idx="14">
                  <c:v>3.3119323352728186E-2</c:v>
                </c:pt>
                <c:pt idx="15">
                  <c:v>3.4907294704702704E-2</c:v>
                </c:pt>
                <c:pt idx="16">
                  <c:v>3.2576362094374998E-2</c:v>
                </c:pt>
                <c:pt idx="17">
                  <c:v>3.1804736765059988E-2</c:v>
                </c:pt>
                <c:pt idx="18">
                  <c:v>2.8673821847681066E-2</c:v>
                </c:pt>
                <c:pt idx="19">
                  <c:v>2.8188500640048963E-2</c:v>
                </c:pt>
                <c:pt idx="20">
                  <c:v>3.0248613044575497E-2</c:v>
                </c:pt>
                <c:pt idx="21">
                  <c:v>3.3049924433292611E-2</c:v>
                </c:pt>
                <c:pt idx="22">
                  <c:v>3.5849392805143446E-2</c:v>
                </c:pt>
                <c:pt idx="23">
                  <c:v>3.6729793459012672E-2</c:v>
                </c:pt>
              </c:numCache>
            </c:numRef>
          </c:val>
          <c:smooth val="0"/>
        </c:ser>
        <c:dLbls>
          <c:showLegendKey val="0"/>
          <c:showVal val="0"/>
          <c:showCatName val="0"/>
          <c:showSerName val="0"/>
          <c:showPercent val="0"/>
          <c:showBubbleSize val="0"/>
        </c:dLbls>
        <c:marker val="1"/>
        <c:smooth val="0"/>
        <c:axId val="414131776"/>
        <c:axId val="414132168"/>
      </c:lineChart>
      <c:catAx>
        <c:axId val="414131776"/>
        <c:scaling>
          <c:orientation val="minMax"/>
        </c:scaling>
        <c:delete val="0"/>
        <c:axPos val="b"/>
        <c:numFmt formatCode="General" sourceLinked="0"/>
        <c:majorTickMark val="out"/>
        <c:minorTickMark val="none"/>
        <c:tickLblPos val="low"/>
        <c:txPr>
          <a:bodyPr rot="-2700000"/>
          <a:lstStyle/>
          <a:p>
            <a:pPr>
              <a:defRPr/>
            </a:pPr>
            <a:endParaRPr lang="nl-BE"/>
          </a:p>
        </c:txPr>
        <c:crossAx val="414132168"/>
        <c:crosses val="autoZero"/>
        <c:auto val="1"/>
        <c:lblAlgn val="ctr"/>
        <c:lblOffset val="100"/>
        <c:tickLblSkip val="1"/>
        <c:noMultiLvlLbl val="0"/>
      </c:catAx>
      <c:valAx>
        <c:axId val="414132168"/>
        <c:scaling>
          <c:orientation val="minMax"/>
          <c:max val="7.0000000000000021E-2"/>
        </c:scaling>
        <c:delete val="0"/>
        <c:axPos val="l"/>
        <c:majorGridlines/>
        <c:numFmt formatCode="0.0%" sourceLinked="1"/>
        <c:majorTickMark val="out"/>
        <c:minorTickMark val="none"/>
        <c:tickLblPos val="nextTo"/>
        <c:txPr>
          <a:bodyPr/>
          <a:lstStyle/>
          <a:p>
            <a:pPr>
              <a:defRPr sz="1050"/>
            </a:pPr>
            <a:endParaRPr lang="nl-BE"/>
          </a:p>
        </c:txPr>
        <c:crossAx val="414131776"/>
        <c:crosses val="autoZero"/>
        <c:crossBetween val="between"/>
      </c:valAx>
      <c:spPr>
        <a:ln>
          <a:solidFill>
            <a:schemeClr val="bg1">
              <a:lumMod val="65000"/>
            </a:schemeClr>
          </a:solidFill>
        </a:ln>
      </c:spPr>
    </c:plotArea>
    <c:legend>
      <c:legendPos val="b"/>
      <c:layout>
        <c:manualLayout>
          <c:xMode val="edge"/>
          <c:yMode val="edge"/>
          <c:x val="1.3830825341945281E-2"/>
          <c:y val="0.90607526269119265"/>
          <c:w val="0.93616926527559252"/>
          <c:h val="5.4242189360119396E-2"/>
        </c:manualLayout>
      </c:layout>
      <c:overlay val="0"/>
      <c:spPr>
        <a:solidFill>
          <a:schemeClr val="bg1"/>
        </a:solidFill>
      </c:spPr>
      <c:txPr>
        <a:bodyPr/>
        <a:lstStyle/>
        <a:p>
          <a:pPr>
            <a:defRPr sz="1400"/>
          </a:pPr>
          <a:endParaRPr lang="nl-BE"/>
        </a:p>
      </c:txPr>
    </c:legend>
    <c:plotVisOnly val="1"/>
    <c:dispBlanksAs val="gap"/>
    <c:showDLblsOverMax val="0"/>
  </c:chart>
  <c:spPr>
    <a:solidFill>
      <a:schemeClr val="bg1"/>
    </a:solid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F226B-5D53-4BF5-B7A3-FB7DD56FCB2D}" type="doc">
      <dgm:prSet loTypeId="urn:microsoft.com/office/officeart/2005/8/layout/venn1" loCatId="relationship" qsTypeId="urn:microsoft.com/office/officeart/2005/8/quickstyle/simple1" qsCatId="simple" csTypeId="urn:microsoft.com/office/officeart/2005/8/colors/accent1_2" csCatId="accent1" phldr="1"/>
      <dgm:spPr/>
    </dgm:pt>
    <dgm:pt modelId="{2C3BC150-268F-4752-B12A-486F2776B9A7}" type="pres">
      <dgm:prSet presAssocID="{DD1F226B-5D53-4BF5-B7A3-FB7DD56FCB2D}" presName="compositeShape" presStyleCnt="0">
        <dgm:presLayoutVars>
          <dgm:chMax val="7"/>
          <dgm:dir/>
          <dgm:resizeHandles val="exact"/>
        </dgm:presLayoutVars>
      </dgm:prSet>
      <dgm:spPr/>
    </dgm:pt>
  </dgm:ptLst>
  <dgm:cxnLst>
    <dgm:cxn modelId="{B6B39FE3-735F-44B6-B8C4-F67388B62608}" type="presOf" srcId="{DD1F226B-5D53-4BF5-B7A3-FB7DD56FCB2D}" destId="{2C3BC150-268F-4752-B12A-486F2776B9A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357B79-A940-4DF9-9675-CCD57C9DF996}" type="doc">
      <dgm:prSet loTypeId="urn:microsoft.com/office/officeart/2005/8/layout/venn1" loCatId="relationship" qsTypeId="urn:microsoft.com/office/officeart/2005/8/quickstyle/simple1" qsCatId="simple" csTypeId="urn:microsoft.com/office/officeart/2005/8/colors/accent1_2" csCatId="accent1" phldr="1"/>
      <dgm:spPr/>
    </dgm:pt>
    <dgm:pt modelId="{2D76E929-2C9D-4035-91B8-771E1E1725D8}">
      <dgm:prSet phldrT="[Text]"/>
      <dgm:spPr/>
      <dgm:t>
        <a:bodyPr/>
        <a:lstStyle/>
        <a:p>
          <a:endParaRPr lang="en-GB" dirty="0"/>
        </a:p>
      </dgm:t>
    </dgm:pt>
    <dgm:pt modelId="{F8D9B931-991A-404A-B980-72726060AC02}" type="parTrans" cxnId="{ACA8C6E3-5603-4111-B9CA-CFE57C803BB9}">
      <dgm:prSet/>
      <dgm:spPr/>
      <dgm:t>
        <a:bodyPr/>
        <a:lstStyle/>
        <a:p>
          <a:endParaRPr lang="en-GB"/>
        </a:p>
      </dgm:t>
    </dgm:pt>
    <dgm:pt modelId="{7EFA8EDF-A3D6-4A80-8803-B732C62E0671}" type="sibTrans" cxnId="{ACA8C6E3-5603-4111-B9CA-CFE57C803BB9}">
      <dgm:prSet/>
      <dgm:spPr/>
      <dgm:t>
        <a:bodyPr/>
        <a:lstStyle/>
        <a:p>
          <a:endParaRPr lang="en-GB"/>
        </a:p>
      </dgm:t>
    </dgm:pt>
    <dgm:pt modelId="{0AABAD4D-BDBF-4F9E-AD2B-EBE9D74257FB}">
      <dgm:prSet phldrT="[Text]"/>
      <dgm:spPr/>
      <dgm:t>
        <a:bodyPr/>
        <a:lstStyle/>
        <a:p>
          <a:endParaRPr lang="en-GB" dirty="0"/>
        </a:p>
      </dgm:t>
    </dgm:pt>
    <dgm:pt modelId="{FF1A24D9-0F41-44C9-A329-FB66F90E92B1}" type="parTrans" cxnId="{D98EE354-3DFF-45E9-B1A9-EB30372E8E5E}">
      <dgm:prSet/>
      <dgm:spPr/>
      <dgm:t>
        <a:bodyPr/>
        <a:lstStyle/>
        <a:p>
          <a:endParaRPr lang="en-GB"/>
        </a:p>
      </dgm:t>
    </dgm:pt>
    <dgm:pt modelId="{86E0BC93-E1F4-4B5E-926B-44D3BCD743A3}" type="sibTrans" cxnId="{D98EE354-3DFF-45E9-B1A9-EB30372E8E5E}">
      <dgm:prSet/>
      <dgm:spPr/>
      <dgm:t>
        <a:bodyPr/>
        <a:lstStyle/>
        <a:p>
          <a:endParaRPr lang="en-GB"/>
        </a:p>
      </dgm:t>
    </dgm:pt>
    <dgm:pt modelId="{705134AE-24D0-4E14-A1F3-6EA824373FE9}">
      <dgm:prSet phldrT="[Text]"/>
      <dgm:spPr/>
      <dgm:t>
        <a:bodyPr/>
        <a:lstStyle/>
        <a:p>
          <a:endParaRPr lang="en-GB" dirty="0"/>
        </a:p>
      </dgm:t>
    </dgm:pt>
    <dgm:pt modelId="{FA51E055-5AF2-48AB-9A0F-1C2EE7F355EE}" type="parTrans" cxnId="{ECEBE3AE-7E2E-4AE3-B5B8-FB84063DE85C}">
      <dgm:prSet/>
      <dgm:spPr/>
      <dgm:t>
        <a:bodyPr/>
        <a:lstStyle/>
        <a:p>
          <a:endParaRPr lang="en-GB"/>
        </a:p>
      </dgm:t>
    </dgm:pt>
    <dgm:pt modelId="{C6EB20EA-ACF3-4BF3-A876-05FEAEAA49AA}" type="sibTrans" cxnId="{ECEBE3AE-7E2E-4AE3-B5B8-FB84063DE85C}">
      <dgm:prSet/>
      <dgm:spPr/>
      <dgm:t>
        <a:bodyPr/>
        <a:lstStyle/>
        <a:p>
          <a:endParaRPr lang="en-GB"/>
        </a:p>
      </dgm:t>
    </dgm:pt>
    <dgm:pt modelId="{E536D3B5-C7B6-40D9-932F-2E05D2F49C9C}" type="pres">
      <dgm:prSet presAssocID="{9C357B79-A940-4DF9-9675-CCD57C9DF996}" presName="compositeShape" presStyleCnt="0">
        <dgm:presLayoutVars>
          <dgm:chMax val="7"/>
          <dgm:dir/>
          <dgm:resizeHandles val="exact"/>
        </dgm:presLayoutVars>
      </dgm:prSet>
      <dgm:spPr/>
    </dgm:pt>
    <dgm:pt modelId="{8CC7D6BC-1536-4C68-8381-B670F131D23E}" type="pres">
      <dgm:prSet presAssocID="{2D76E929-2C9D-4035-91B8-771E1E1725D8}" presName="circ1" presStyleLbl="vennNode1" presStyleIdx="0" presStyleCnt="3" custScaleX="201414" custScaleY="108311"/>
      <dgm:spPr/>
      <dgm:t>
        <a:bodyPr/>
        <a:lstStyle/>
        <a:p>
          <a:endParaRPr lang="en-GB"/>
        </a:p>
      </dgm:t>
    </dgm:pt>
    <dgm:pt modelId="{177D1ACB-0AF9-4627-8E27-A003B4D2E4CD}" type="pres">
      <dgm:prSet presAssocID="{2D76E929-2C9D-4035-91B8-771E1E1725D8}" presName="circ1Tx" presStyleLbl="revTx" presStyleIdx="0" presStyleCnt="0">
        <dgm:presLayoutVars>
          <dgm:chMax val="0"/>
          <dgm:chPref val="0"/>
          <dgm:bulletEnabled val="1"/>
        </dgm:presLayoutVars>
      </dgm:prSet>
      <dgm:spPr/>
      <dgm:t>
        <a:bodyPr/>
        <a:lstStyle/>
        <a:p>
          <a:endParaRPr lang="en-GB"/>
        </a:p>
      </dgm:t>
    </dgm:pt>
    <dgm:pt modelId="{F0C3FE8B-00B2-4CC0-BD54-7EA39095AED4}" type="pres">
      <dgm:prSet presAssocID="{0AABAD4D-BDBF-4F9E-AD2B-EBE9D74257FB}" presName="circ2" presStyleLbl="vennNode1" presStyleIdx="1" presStyleCnt="3" custScaleX="162790"/>
      <dgm:spPr/>
      <dgm:t>
        <a:bodyPr/>
        <a:lstStyle/>
        <a:p>
          <a:endParaRPr lang="en-GB"/>
        </a:p>
      </dgm:t>
    </dgm:pt>
    <dgm:pt modelId="{B416D892-0538-4F7A-9758-3E33D32430F0}" type="pres">
      <dgm:prSet presAssocID="{0AABAD4D-BDBF-4F9E-AD2B-EBE9D74257FB}" presName="circ2Tx" presStyleLbl="revTx" presStyleIdx="0" presStyleCnt="0">
        <dgm:presLayoutVars>
          <dgm:chMax val="0"/>
          <dgm:chPref val="0"/>
          <dgm:bulletEnabled val="1"/>
        </dgm:presLayoutVars>
      </dgm:prSet>
      <dgm:spPr/>
      <dgm:t>
        <a:bodyPr/>
        <a:lstStyle/>
        <a:p>
          <a:endParaRPr lang="en-GB"/>
        </a:p>
      </dgm:t>
    </dgm:pt>
    <dgm:pt modelId="{18E1C665-A160-43F6-A171-CEB1C2D0CCEA}" type="pres">
      <dgm:prSet presAssocID="{705134AE-24D0-4E14-A1F3-6EA824373FE9}" presName="circ3" presStyleLbl="vennNode1" presStyleIdx="2" presStyleCnt="3" custScaleX="151111"/>
      <dgm:spPr/>
      <dgm:t>
        <a:bodyPr/>
        <a:lstStyle/>
        <a:p>
          <a:endParaRPr lang="en-GB"/>
        </a:p>
      </dgm:t>
    </dgm:pt>
    <dgm:pt modelId="{73F081C6-63B9-4D31-8D95-4867E8772E05}" type="pres">
      <dgm:prSet presAssocID="{705134AE-24D0-4E14-A1F3-6EA824373FE9}" presName="circ3Tx" presStyleLbl="revTx" presStyleIdx="0" presStyleCnt="0">
        <dgm:presLayoutVars>
          <dgm:chMax val="0"/>
          <dgm:chPref val="0"/>
          <dgm:bulletEnabled val="1"/>
        </dgm:presLayoutVars>
      </dgm:prSet>
      <dgm:spPr/>
      <dgm:t>
        <a:bodyPr/>
        <a:lstStyle/>
        <a:p>
          <a:endParaRPr lang="en-GB"/>
        </a:p>
      </dgm:t>
    </dgm:pt>
  </dgm:ptLst>
  <dgm:cxnLst>
    <dgm:cxn modelId="{ACA8C6E3-5603-4111-B9CA-CFE57C803BB9}" srcId="{9C357B79-A940-4DF9-9675-CCD57C9DF996}" destId="{2D76E929-2C9D-4035-91B8-771E1E1725D8}" srcOrd="0" destOrd="0" parTransId="{F8D9B931-991A-404A-B980-72726060AC02}" sibTransId="{7EFA8EDF-A3D6-4A80-8803-B732C62E0671}"/>
    <dgm:cxn modelId="{ECEBE3AE-7E2E-4AE3-B5B8-FB84063DE85C}" srcId="{9C357B79-A940-4DF9-9675-CCD57C9DF996}" destId="{705134AE-24D0-4E14-A1F3-6EA824373FE9}" srcOrd="2" destOrd="0" parTransId="{FA51E055-5AF2-48AB-9A0F-1C2EE7F355EE}" sibTransId="{C6EB20EA-ACF3-4BF3-A876-05FEAEAA49AA}"/>
    <dgm:cxn modelId="{5EFE80F7-7C0A-4133-B1A3-684FD63D75DF}" type="presOf" srcId="{0AABAD4D-BDBF-4F9E-AD2B-EBE9D74257FB}" destId="{B416D892-0538-4F7A-9758-3E33D32430F0}" srcOrd="1" destOrd="0" presId="urn:microsoft.com/office/officeart/2005/8/layout/venn1"/>
    <dgm:cxn modelId="{802BC67A-8D20-414E-B915-8AC3A59C0250}" type="presOf" srcId="{705134AE-24D0-4E14-A1F3-6EA824373FE9}" destId="{73F081C6-63B9-4D31-8D95-4867E8772E05}" srcOrd="1" destOrd="0" presId="urn:microsoft.com/office/officeart/2005/8/layout/venn1"/>
    <dgm:cxn modelId="{C35BC460-DA74-4382-91C0-CDEF7E087A22}" type="presOf" srcId="{9C357B79-A940-4DF9-9675-CCD57C9DF996}" destId="{E536D3B5-C7B6-40D9-932F-2E05D2F49C9C}" srcOrd="0" destOrd="0" presId="urn:microsoft.com/office/officeart/2005/8/layout/venn1"/>
    <dgm:cxn modelId="{66046A74-A3DF-4DB7-A8B3-A1A3F4C7A7BF}" type="presOf" srcId="{705134AE-24D0-4E14-A1F3-6EA824373FE9}" destId="{18E1C665-A160-43F6-A171-CEB1C2D0CCEA}" srcOrd="0" destOrd="0" presId="urn:microsoft.com/office/officeart/2005/8/layout/venn1"/>
    <dgm:cxn modelId="{1473B915-A27A-4B14-82A2-89BC8F0DCD8B}" type="presOf" srcId="{2D76E929-2C9D-4035-91B8-771E1E1725D8}" destId="{8CC7D6BC-1536-4C68-8381-B670F131D23E}" srcOrd="0" destOrd="0" presId="urn:microsoft.com/office/officeart/2005/8/layout/venn1"/>
    <dgm:cxn modelId="{D98EE354-3DFF-45E9-B1A9-EB30372E8E5E}" srcId="{9C357B79-A940-4DF9-9675-CCD57C9DF996}" destId="{0AABAD4D-BDBF-4F9E-AD2B-EBE9D74257FB}" srcOrd="1" destOrd="0" parTransId="{FF1A24D9-0F41-44C9-A329-FB66F90E92B1}" sibTransId="{86E0BC93-E1F4-4B5E-926B-44D3BCD743A3}"/>
    <dgm:cxn modelId="{41A44015-DBD7-4232-8C2C-F93ED40C3B5C}" type="presOf" srcId="{0AABAD4D-BDBF-4F9E-AD2B-EBE9D74257FB}" destId="{F0C3FE8B-00B2-4CC0-BD54-7EA39095AED4}" srcOrd="0" destOrd="0" presId="urn:microsoft.com/office/officeart/2005/8/layout/venn1"/>
    <dgm:cxn modelId="{813752DF-BC27-4172-977F-FE8E44B0ED8B}" type="presOf" srcId="{2D76E929-2C9D-4035-91B8-771E1E1725D8}" destId="{177D1ACB-0AF9-4627-8E27-A003B4D2E4CD}" srcOrd="1" destOrd="0" presId="urn:microsoft.com/office/officeart/2005/8/layout/venn1"/>
    <dgm:cxn modelId="{DFB3336C-027C-411B-97F7-CFBFF5E2384D}" type="presParOf" srcId="{E536D3B5-C7B6-40D9-932F-2E05D2F49C9C}" destId="{8CC7D6BC-1536-4C68-8381-B670F131D23E}" srcOrd="0" destOrd="0" presId="urn:microsoft.com/office/officeart/2005/8/layout/venn1"/>
    <dgm:cxn modelId="{83CB54E8-5101-40C7-B59D-FDDF0387C207}" type="presParOf" srcId="{E536D3B5-C7B6-40D9-932F-2E05D2F49C9C}" destId="{177D1ACB-0AF9-4627-8E27-A003B4D2E4CD}" srcOrd="1" destOrd="0" presId="urn:microsoft.com/office/officeart/2005/8/layout/venn1"/>
    <dgm:cxn modelId="{17AE61EA-40D6-40CA-BE76-A2DEAD150D88}" type="presParOf" srcId="{E536D3B5-C7B6-40D9-932F-2E05D2F49C9C}" destId="{F0C3FE8B-00B2-4CC0-BD54-7EA39095AED4}" srcOrd="2" destOrd="0" presId="urn:microsoft.com/office/officeart/2005/8/layout/venn1"/>
    <dgm:cxn modelId="{501D886C-A5A5-46D0-8EFD-911075A94391}" type="presParOf" srcId="{E536D3B5-C7B6-40D9-932F-2E05D2F49C9C}" destId="{B416D892-0538-4F7A-9758-3E33D32430F0}" srcOrd="3" destOrd="0" presId="urn:microsoft.com/office/officeart/2005/8/layout/venn1"/>
    <dgm:cxn modelId="{44138A0D-4679-4251-B4DA-7C20C07A2D48}" type="presParOf" srcId="{E536D3B5-C7B6-40D9-932F-2E05D2F49C9C}" destId="{18E1C665-A160-43F6-A171-CEB1C2D0CCEA}" srcOrd="4" destOrd="0" presId="urn:microsoft.com/office/officeart/2005/8/layout/venn1"/>
    <dgm:cxn modelId="{24FB9040-F3D3-48DF-9F86-4BBB0B0361D9}" type="presParOf" srcId="{E536D3B5-C7B6-40D9-932F-2E05D2F49C9C}" destId="{73F081C6-63B9-4D31-8D95-4867E8772E05}"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7D6BC-1536-4C68-8381-B670F131D23E}">
      <dsp:nvSpPr>
        <dsp:cNvPr id="0" name=""/>
        <dsp:cNvSpPr/>
      </dsp:nvSpPr>
      <dsp:spPr>
        <a:xfrm>
          <a:off x="1248681" y="138"/>
          <a:ext cx="5000716" cy="26891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1915443" y="470739"/>
        <a:ext cx="3667192" cy="1210117"/>
      </dsp:txXfrm>
    </dsp:sp>
    <dsp:sp modelId="{F0C3FE8B-00B2-4CC0-BD54-7EA39095AED4}">
      <dsp:nvSpPr>
        <dsp:cNvPr id="0" name=""/>
        <dsp:cNvSpPr/>
      </dsp:nvSpPr>
      <dsp:spPr>
        <a:xfrm>
          <a:off x="2624039" y="1655064"/>
          <a:ext cx="4041757" cy="24828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3860143" y="2296455"/>
        <a:ext cx="2425054" cy="1365542"/>
      </dsp:txXfrm>
    </dsp:sp>
    <dsp:sp modelId="{18E1C665-A160-43F6-A171-CEB1C2D0CCEA}">
      <dsp:nvSpPr>
        <dsp:cNvPr id="0" name=""/>
        <dsp:cNvSpPr/>
      </dsp:nvSpPr>
      <dsp:spPr>
        <a:xfrm>
          <a:off x="977264" y="1655064"/>
          <a:ext cx="3751791" cy="24828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1330558" y="2296455"/>
        <a:ext cx="2251074" cy="13655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drawing1.xml><?xml version="1.0" encoding="utf-8"?>
<c:userShapes xmlns:c="http://schemas.openxmlformats.org/drawingml/2006/chart">
  <cdr:relSizeAnchor xmlns:cdr="http://schemas.openxmlformats.org/drawingml/2006/chartDrawing">
    <cdr:from>
      <cdr:x>0.86099</cdr:x>
      <cdr:y>0.25301</cdr:y>
    </cdr:from>
    <cdr:to>
      <cdr:x>0.97767</cdr:x>
      <cdr:y>0.25301</cdr:y>
    </cdr:to>
    <cdr:cxnSp macro="">
      <cdr:nvCxnSpPr>
        <cdr:cNvPr id="4" name="Straight Connector 3"/>
        <cdr:cNvCxnSpPr/>
      </cdr:nvCxnSpPr>
      <cdr:spPr>
        <a:xfrm xmlns:a="http://schemas.openxmlformats.org/drawingml/2006/main">
          <a:off x="3843892" y="926812"/>
          <a:ext cx="520918" cy="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0.70088</cdr:x>
      <cdr:y>0.38273</cdr:y>
    </cdr:from>
    <cdr:to>
      <cdr:x>1</cdr:x>
      <cdr:y>0.47706</cdr:y>
    </cdr:to>
    <cdr:sp macro="" textlink="">
      <cdr:nvSpPr>
        <cdr:cNvPr id="5" name="TextBox 4"/>
        <cdr:cNvSpPr txBox="1"/>
      </cdr:nvSpPr>
      <cdr:spPr>
        <a:xfrm xmlns:a="http://schemas.openxmlformats.org/drawingml/2006/main">
          <a:off x="3129076" y="1402001"/>
          <a:ext cx="1335420" cy="34554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100" dirty="0" err="1" smtClean="0">
              <a:solidFill>
                <a:srgbClr val="FF0000"/>
              </a:solidFill>
            </a:rPr>
            <a:t>Aandelen</a:t>
          </a:r>
          <a:r>
            <a:rPr lang="en-GB" sz="1100" dirty="0" smtClean="0">
              <a:solidFill>
                <a:srgbClr val="FF0000"/>
              </a:solidFill>
            </a:rPr>
            <a:t> </a:t>
          </a:r>
          <a:r>
            <a:rPr lang="en-GB" sz="1100" dirty="0" err="1" smtClean="0">
              <a:solidFill>
                <a:srgbClr val="FF0000"/>
              </a:solidFill>
            </a:rPr>
            <a:t>onder</a:t>
          </a:r>
          <a:r>
            <a:rPr lang="en-GB" sz="1100" dirty="0" smtClean="0">
              <a:solidFill>
                <a:srgbClr val="FF0000"/>
              </a:solidFill>
            </a:rPr>
            <a:t> norm </a:t>
          </a:r>
          <a:r>
            <a:rPr lang="en-GB" sz="1100" dirty="0" err="1" smtClean="0">
              <a:solidFill>
                <a:srgbClr val="FF0000"/>
              </a:solidFill>
            </a:rPr>
            <a:t>gebracht</a:t>
          </a:r>
          <a:endParaRPr lang="en-GB" sz="11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0.48106</cdr:x>
      <cdr:y>0.68085</cdr:y>
    </cdr:from>
    <cdr:to>
      <cdr:x>0.72043</cdr:x>
      <cdr:y>0.77518</cdr:y>
    </cdr:to>
    <cdr:sp macro="" textlink="">
      <cdr:nvSpPr>
        <cdr:cNvPr id="2" name="TextBox 4"/>
        <cdr:cNvSpPr txBox="1"/>
      </cdr:nvSpPr>
      <cdr:spPr>
        <a:xfrm xmlns:a="http://schemas.openxmlformats.org/drawingml/2006/main">
          <a:off x="2136071" y="2304256"/>
          <a:ext cx="1062881" cy="3192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100" dirty="0" err="1" smtClean="0">
              <a:solidFill>
                <a:srgbClr val="00B050"/>
              </a:solidFill>
            </a:rPr>
            <a:t>Aandelen</a:t>
          </a:r>
          <a:r>
            <a:rPr lang="en-GB" sz="1100" dirty="0" smtClean="0">
              <a:solidFill>
                <a:srgbClr val="00B050"/>
              </a:solidFill>
            </a:rPr>
            <a:t>  op </a:t>
          </a:r>
          <a:r>
            <a:rPr lang="en-GB" sz="1100" dirty="0" err="1" smtClean="0">
              <a:solidFill>
                <a:srgbClr val="00B050"/>
              </a:solidFill>
            </a:rPr>
            <a:t>neutraal</a:t>
          </a:r>
          <a:endParaRPr lang="en-GB" sz="1100" dirty="0">
            <a:solidFill>
              <a:srgbClr val="00B050"/>
            </a:solidFill>
          </a:endParaRPr>
        </a:p>
      </cdr:txBody>
    </cdr:sp>
  </cdr:relSizeAnchor>
  <cdr:relSizeAnchor xmlns:cdr="http://schemas.openxmlformats.org/drawingml/2006/chartDrawing">
    <cdr:from>
      <cdr:x>0.45853</cdr:x>
      <cdr:y>0.28875</cdr:y>
    </cdr:from>
    <cdr:to>
      <cdr:x>0.57521</cdr:x>
      <cdr:y>0.28875</cdr:y>
    </cdr:to>
    <cdr:cxnSp macro="">
      <cdr:nvCxnSpPr>
        <cdr:cNvPr id="4" name="Straight Connector 3"/>
        <cdr:cNvCxnSpPr/>
      </cdr:nvCxnSpPr>
      <cdr:spPr>
        <a:xfrm xmlns:a="http://schemas.openxmlformats.org/drawingml/2006/main">
          <a:off x="1980915" y="792088"/>
          <a:ext cx="504072" cy="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0.41619</cdr:x>
      <cdr:y>0.17021</cdr:y>
    </cdr:from>
    <cdr:to>
      <cdr:x>0.71531</cdr:x>
      <cdr:y>0.26454</cdr:y>
    </cdr:to>
    <cdr:sp macro="" textlink="">
      <cdr:nvSpPr>
        <cdr:cNvPr id="5" name="TextBox 4"/>
        <cdr:cNvSpPr txBox="1"/>
      </cdr:nvSpPr>
      <cdr:spPr>
        <a:xfrm xmlns:a="http://schemas.openxmlformats.org/drawingml/2006/main">
          <a:off x="1848039" y="576064"/>
          <a:ext cx="1328164" cy="3192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100" dirty="0" err="1" smtClean="0">
              <a:solidFill>
                <a:srgbClr val="FF0000"/>
              </a:solidFill>
            </a:rPr>
            <a:t>Aandelen</a:t>
          </a:r>
          <a:r>
            <a:rPr lang="en-GB" sz="1100" dirty="0" smtClean="0">
              <a:solidFill>
                <a:srgbClr val="FF0000"/>
              </a:solidFill>
            </a:rPr>
            <a:t> </a:t>
          </a:r>
          <a:r>
            <a:rPr lang="en-GB" sz="1100" dirty="0" err="1" smtClean="0">
              <a:solidFill>
                <a:srgbClr val="FF0000"/>
              </a:solidFill>
            </a:rPr>
            <a:t>onder</a:t>
          </a:r>
          <a:r>
            <a:rPr lang="en-GB" sz="1100" dirty="0" smtClean="0">
              <a:solidFill>
                <a:srgbClr val="FF0000"/>
              </a:solidFill>
            </a:rPr>
            <a:t> norm </a:t>
          </a:r>
          <a:r>
            <a:rPr lang="en-GB" sz="1100" dirty="0" err="1" smtClean="0">
              <a:solidFill>
                <a:srgbClr val="FF0000"/>
              </a:solidFill>
            </a:rPr>
            <a:t>gebracht</a:t>
          </a:r>
          <a:endParaRPr lang="en-GB" sz="1100" dirty="0">
            <a:solidFill>
              <a:srgbClr val="FF0000"/>
            </a:solidFill>
          </a:endParaRPr>
        </a:p>
      </cdr:txBody>
    </cdr:sp>
  </cdr:relSizeAnchor>
  <cdr:relSizeAnchor xmlns:cdr="http://schemas.openxmlformats.org/drawingml/2006/chartDrawing">
    <cdr:from>
      <cdr:x>0.66129</cdr:x>
      <cdr:y>0.76411</cdr:y>
    </cdr:from>
    <cdr:to>
      <cdr:x>0.77797</cdr:x>
      <cdr:y>0.76411</cdr:y>
    </cdr:to>
    <cdr:cxnSp macro="">
      <cdr:nvCxnSpPr>
        <cdr:cNvPr id="6" name="Straight Connector 5"/>
        <cdr:cNvCxnSpPr/>
      </cdr:nvCxnSpPr>
      <cdr:spPr>
        <a:xfrm xmlns:a="http://schemas.openxmlformats.org/drawingml/2006/main">
          <a:off x="2952328" y="2799020"/>
          <a:ext cx="520917" cy="0"/>
        </a:xfrm>
        <a:prstGeom xmlns:a="http://schemas.openxmlformats.org/drawingml/2006/main" prst="line">
          <a:avLst/>
        </a:prstGeom>
        <a:ln xmlns:a="http://schemas.openxmlformats.org/drawingml/2006/main" w="12700">
          <a:solidFill>
            <a:srgbClr val="00B050"/>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0.17742</cdr:x>
      <cdr:y>0.68548</cdr:y>
    </cdr:from>
    <cdr:to>
      <cdr:x>0.41679</cdr:x>
      <cdr:y>0.77981</cdr:y>
    </cdr:to>
    <cdr:sp macro="" textlink="">
      <cdr:nvSpPr>
        <cdr:cNvPr id="7" name="TextBox 4"/>
        <cdr:cNvSpPr txBox="1"/>
      </cdr:nvSpPr>
      <cdr:spPr>
        <a:xfrm xmlns:a="http://schemas.openxmlformats.org/drawingml/2006/main">
          <a:off x="792088" y="2510988"/>
          <a:ext cx="1068666" cy="3455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100" dirty="0" err="1" smtClean="0">
              <a:solidFill>
                <a:srgbClr val="00B050"/>
              </a:solidFill>
            </a:rPr>
            <a:t>Eerste</a:t>
          </a:r>
          <a:r>
            <a:rPr lang="en-GB" sz="1100" dirty="0" smtClean="0">
              <a:solidFill>
                <a:srgbClr val="00B050"/>
              </a:solidFill>
            </a:rPr>
            <a:t> </a:t>
          </a:r>
          <a:r>
            <a:rPr lang="en-GB" sz="1100" dirty="0" err="1" smtClean="0">
              <a:solidFill>
                <a:srgbClr val="00B050"/>
              </a:solidFill>
            </a:rPr>
            <a:t>stap</a:t>
          </a:r>
          <a:r>
            <a:rPr lang="en-GB" sz="1100" dirty="0" smtClean="0">
              <a:solidFill>
                <a:srgbClr val="00B050"/>
              </a:solidFill>
            </a:rPr>
            <a:t> </a:t>
          </a:r>
          <a:r>
            <a:rPr lang="en-GB" sz="1100" dirty="0" err="1" smtClean="0">
              <a:solidFill>
                <a:srgbClr val="00B050"/>
              </a:solidFill>
            </a:rPr>
            <a:t>terug</a:t>
          </a:r>
          <a:r>
            <a:rPr lang="en-GB" sz="1100" dirty="0" smtClean="0">
              <a:solidFill>
                <a:srgbClr val="00B050"/>
              </a:solidFill>
            </a:rPr>
            <a:t> </a:t>
          </a:r>
          <a:r>
            <a:rPr lang="en-GB" sz="1100" dirty="0" err="1" smtClean="0">
              <a:solidFill>
                <a:srgbClr val="00B050"/>
              </a:solidFill>
            </a:rPr>
            <a:t>gezet</a:t>
          </a:r>
          <a:endParaRPr lang="en-GB" sz="1100" dirty="0">
            <a:solidFill>
              <a:srgbClr val="00B050"/>
            </a:solidFill>
          </a:endParaRPr>
        </a:p>
      </cdr:txBody>
    </cdr:sp>
  </cdr:relSizeAnchor>
  <cdr:relSizeAnchor xmlns:cdr="http://schemas.openxmlformats.org/drawingml/2006/chartDrawing">
    <cdr:from>
      <cdr:x>0.3871</cdr:x>
      <cdr:y>0.70514</cdr:y>
    </cdr:from>
    <cdr:to>
      <cdr:x>0.50062</cdr:x>
      <cdr:y>0.76897</cdr:y>
    </cdr:to>
    <cdr:sp macro="" textlink="">
      <cdr:nvSpPr>
        <cdr:cNvPr id="3" name="Right Arrow 2"/>
        <cdr:cNvSpPr/>
      </cdr:nvSpPr>
      <cdr:spPr>
        <a:xfrm xmlns:a="http://schemas.openxmlformats.org/drawingml/2006/main">
          <a:off x="1728192" y="2582996"/>
          <a:ext cx="506810" cy="233816"/>
        </a:xfrm>
        <a:prstGeom xmlns:a="http://schemas.openxmlformats.org/drawingml/2006/main" prst="rightArrow">
          <a:avLst/>
        </a:prstGeom>
        <a:solidFill xmlns:a="http://schemas.openxmlformats.org/drawingml/2006/main">
          <a:srgbClr val="1CAC53"/>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34E27F6F-B6BA-4F9D-B4C9-ABB5F619B504}" type="datetimeFigureOut">
              <a:rPr lang="en-US" smtClean="0"/>
              <a:pPr/>
              <a:t>12/2/2015</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D313FD29-61A8-4121-8568-2202DA0F31F3}" type="slidenum">
              <a:rPr lang="en-US" smtClean="0"/>
              <a:pPr/>
              <a:t>‹#›</a:t>
            </a:fld>
            <a:endParaRPr lang="en-US"/>
          </a:p>
        </p:txBody>
      </p:sp>
    </p:spTree>
    <p:extLst>
      <p:ext uri="{BB962C8B-B14F-4D97-AF65-F5344CB8AC3E}">
        <p14:creationId xmlns:p14="http://schemas.microsoft.com/office/powerpoint/2010/main" val="3385298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7280940-AA2F-4FC7-BD80-A422338C5227}" type="datetimeFigureOut">
              <a:rPr lang="en-US" smtClean="0"/>
              <a:pPr/>
              <a:t>12/2/2015</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84334C4-E7BE-4284-BC73-6FEF7F8128F3}" type="slidenum">
              <a:rPr lang="en-US" smtClean="0"/>
              <a:pPr/>
              <a:t>‹#›</a:t>
            </a:fld>
            <a:endParaRPr lang="en-US"/>
          </a:p>
        </p:txBody>
      </p:sp>
    </p:spTree>
    <p:extLst>
      <p:ext uri="{BB962C8B-B14F-4D97-AF65-F5344CB8AC3E}">
        <p14:creationId xmlns:p14="http://schemas.microsoft.com/office/powerpoint/2010/main" val="122335015"/>
      </p:ext>
    </p:extLst>
  </p:cSld>
  <p:clrMap bg1="lt1" tx1="dk1" bg2="lt2" tx2="dk2" accent1="accent1" accent2="accent2" accent3="accent3" accent4="accent4" accent5="accent5" accent6="accent6" hlink="hlink" folHlink="folHlink"/>
  <p:notesStyle>
    <a:lvl1pPr marL="0" algn="l" defTabSz="913722" rtl="0" eaLnBrk="1" latinLnBrk="0" hangingPunct="1">
      <a:defRPr sz="1200" kern="1200">
        <a:solidFill>
          <a:schemeClr val="tx1"/>
        </a:solidFill>
        <a:latin typeface="+mn-lt"/>
        <a:ea typeface="+mn-ea"/>
        <a:cs typeface="+mn-cs"/>
      </a:defRPr>
    </a:lvl1pPr>
    <a:lvl2pPr marL="456864" algn="l" defTabSz="913722" rtl="0" eaLnBrk="1" latinLnBrk="0" hangingPunct="1">
      <a:defRPr sz="1200" kern="1200">
        <a:solidFill>
          <a:schemeClr val="tx1"/>
        </a:solidFill>
        <a:latin typeface="+mn-lt"/>
        <a:ea typeface="+mn-ea"/>
        <a:cs typeface="+mn-cs"/>
      </a:defRPr>
    </a:lvl2pPr>
    <a:lvl3pPr marL="913722" algn="l" defTabSz="913722" rtl="0" eaLnBrk="1" latinLnBrk="0" hangingPunct="1">
      <a:defRPr sz="1200" kern="1200">
        <a:solidFill>
          <a:schemeClr val="tx1"/>
        </a:solidFill>
        <a:latin typeface="+mn-lt"/>
        <a:ea typeface="+mn-ea"/>
        <a:cs typeface="+mn-cs"/>
      </a:defRPr>
    </a:lvl3pPr>
    <a:lvl4pPr marL="1370584" algn="l" defTabSz="913722" rtl="0" eaLnBrk="1" latinLnBrk="0" hangingPunct="1">
      <a:defRPr sz="1200" kern="1200">
        <a:solidFill>
          <a:schemeClr val="tx1"/>
        </a:solidFill>
        <a:latin typeface="+mn-lt"/>
        <a:ea typeface="+mn-ea"/>
        <a:cs typeface="+mn-cs"/>
      </a:defRPr>
    </a:lvl4pPr>
    <a:lvl5pPr marL="1827444" algn="l" defTabSz="913722" rtl="0" eaLnBrk="1" latinLnBrk="0" hangingPunct="1">
      <a:defRPr sz="1200" kern="1200">
        <a:solidFill>
          <a:schemeClr val="tx1"/>
        </a:solidFill>
        <a:latin typeface="+mn-lt"/>
        <a:ea typeface="+mn-ea"/>
        <a:cs typeface="+mn-cs"/>
      </a:defRPr>
    </a:lvl5pPr>
    <a:lvl6pPr marL="2284305" algn="l" defTabSz="913722" rtl="0" eaLnBrk="1" latinLnBrk="0" hangingPunct="1">
      <a:defRPr sz="1200" kern="1200">
        <a:solidFill>
          <a:schemeClr val="tx1"/>
        </a:solidFill>
        <a:latin typeface="+mn-lt"/>
        <a:ea typeface="+mn-ea"/>
        <a:cs typeface="+mn-cs"/>
      </a:defRPr>
    </a:lvl6pPr>
    <a:lvl7pPr marL="2741165" algn="l" defTabSz="913722" rtl="0" eaLnBrk="1" latinLnBrk="0" hangingPunct="1">
      <a:defRPr sz="1200" kern="1200">
        <a:solidFill>
          <a:schemeClr val="tx1"/>
        </a:solidFill>
        <a:latin typeface="+mn-lt"/>
        <a:ea typeface="+mn-ea"/>
        <a:cs typeface="+mn-cs"/>
      </a:defRPr>
    </a:lvl7pPr>
    <a:lvl8pPr marL="3198027" algn="l" defTabSz="913722" rtl="0" eaLnBrk="1" latinLnBrk="0" hangingPunct="1">
      <a:defRPr sz="1200" kern="1200">
        <a:solidFill>
          <a:schemeClr val="tx1"/>
        </a:solidFill>
        <a:latin typeface="+mn-lt"/>
        <a:ea typeface="+mn-ea"/>
        <a:cs typeface="+mn-cs"/>
      </a:defRPr>
    </a:lvl8pPr>
    <a:lvl9pPr marL="3654888" algn="l" defTabSz="9137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4334C4-E7BE-4284-BC73-6FEF7F8128F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64021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Beurzen</a:t>
            </a:r>
            <a:r>
              <a:rPr lang="nl-BE" baseline="0" dirty="0" smtClean="0"/>
              <a:t> zijn fors opgelopen, hebben waardering mee de hoogte ingejaagd.</a:t>
            </a:r>
          </a:p>
          <a:p>
            <a:r>
              <a:rPr lang="nl-BE" baseline="0" dirty="0" smtClean="0"/>
              <a:t>Maakt beurzen erg kwetsbaar!  En we weten dat beurzen volatiel zijn, vaak reageren en overdreven reageren om valse signalen.</a:t>
            </a:r>
          </a:p>
          <a:p>
            <a:r>
              <a:rPr lang="nl-BE" baseline="0" dirty="0" smtClean="0"/>
              <a:t>Altijd zwanger van volgende crisis.</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11</a:t>
            </a:fld>
            <a:endParaRPr lang="en-US"/>
          </a:p>
        </p:txBody>
      </p:sp>
    </p:spTree>
    <p:extLst>
      <p:ext uri="{BB962C8B-B14F-4D97-AF65-F5344CB8AC3E}">
        <p14:creationId xmlns:p14="http://schemas.microsoft.com/office/powerpoint/2010/main" val="108609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Dus aandelen verkocht! Ondanks onze vrij positieve</a:t>
            </a:r>
            <a:r>
              <a:rPr lang="nl-BE" baseline="0" dirty="0" smtClean="0"/>
              <a:t> conjunctuur visie en onmiddellijk 4 criteria vastgelegd om terug in te stappen.</a:t>
            </a:r>
          </a:p>
          <a:p>
            <a:r>
              <a:rPr lang="nl-BE" baseline="0" dirty="0" smtClean="0"/>
              <a:t>-correctie</a:t>
            </a:r>
          </a:p>
          <a:p>
            <a:r>
              <a:rPr lang="nl-BE" baseline="0" dirty="0" smtClean="0"/>
              <a:t>-</a:t>
            </a:r>
            <a:r>
              <a:rPr lang="nl-BE" baseline="0" dirty="0" err="1" smtClean="0"/>
              <a:t>fed</a:t>
            </a:r>
            <a:endParaRPr lang="nl-BE" baseline="0" dirty="0" smtClean="0"/>
          </a:p>
          <a:p>
            <a:r>
              <a:rPr lang="nl-BE" baseline="0" dirty="0" smtClean="0"/>
              <a:t>-</a:t>
            </a:r>
            <a:r>
              <a:rPr lang="nl-BE" baseline="0" dirty="0" err="1" smtClean="0"/>
              <a:t>china</a:t>
            </a:r>
            <a:endParaRPr lang="nl-BE" baseline="0" dirty="0" smtClean="0"/>
          </a:p>
          <a:p>
            <a:r>
              <a:rPr lang="nl-BE" baseline="0" dirty="0" smtClean="0"/>
              <a:t>-winstgroei</a:t>
            </a:r>
          </a:p>
          <a:p>
            <a:endParaRPr lang="nl-BE" baseline="0" dirty="0" smtClean="0"/>
          </a:p>
          <a:p>
            <a:r>
              <a:rPr lang="nl-BE" baseline="0" dirty="0" smtClean="0"/>
              <a:t>Op 24/8 eerste stap terug gezet!  Volgende stappen David</a:t>
            </a:r>
            <a:endParaRPr lang="nl-BE" dirty="0" smtClean="0"/>
          </a:p>
          <a:p>
            <a:endParaRPr lang="nl-BE" dirty="0" smtClean="0"/>
          </a:p>
          <a:p>
            <a:r>
              <a:rPr lang="nl-BE" dirty="0" smtClean="0"/>
              <a:t>Tot hier Tom </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12</a:t>
            </a:fld>
            <a:endParaRPr lang="en-US"/>
          </a:p>
        </p:txBody>
      </p:sp>
    </p:spTree>
    <p:extLst>
      <p:ext uri="{BB962C8B-B14F-4D97-AF65-F5344CB8AC3E}">
        <p14:creationId xmlns:p14="http://schemas.microsoft.com/office/powerpoint/2010/main" val="4639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eaLnBrk="1" fontAlgn="auto" hangingPunct="1">
              <a:spcBef>
                <a:spcPts val="600"/>
              </a:spcBef>
              <a:spcAft>
                <a:spcPts val="0"/>
              </a:spcAft>
              <a:buFont typeface="Arial" panose="020B0604020202020204" pitchFamily="34" charset="0"/>
              <a:buChar char="•"/>
            </a:pPr>
            <a:r>
              <a:rPr lang="nl-BE" altLang="en-US" sz="1200" b="0" u="none" dirty="0" smtClean="0">
                <a:solidFill>
                  <a:srgbClr val="003366"/>
                </a:solidFill>
                <a:latin typeface="Verdana"/>
                <a:cs typeface="Verdana"/>
                <a:sym typeface="Wingdings" panose="05000000000000000000" pitchFamily="2" charset="2"/>
              </a:rPr>
              <a:t>Grafiek</a:t>
            </a:r>
            <a:r>
              <a:rPr lang="nl-BE" altLang="en-US" sz="1200" b="0" u="none" baseline="0" dirty="0" smtClean="0">
                <a:solidFill>
                  <a:srgbClr val="003366"/>
                </a:solidFill>
                <a:latin typeface="Verdana"/>
                <a:cs typeface="Verdana"/>
                <a:sym typeface="Wingdings" panose="05000000000000000000" pitchFamily="2" charset="2"/>
              </a:rPr>
              <a:t> toont REER: TWI </a:t>
            </a:r>
            <a:r>
              <a:rPr lang="nl-BE" altLang="en-US" sz="1200" b="0" u="none" baseline="0" dirty="0" err="1" smtClean="0">
                <a:solidFill>
                  <a:srgbClr val="003366"/>
                </a:solidFill>
                <a:latin typeface="Verdana"/>
                <a:cs typeface="Verdana"/>
                <a:sym typeface="Wingdings" panose="05000000000000000000" pitchFamily="2" charset="2"/>
              </a:rPr>
              <a:t>fx</a:t>
            </a:r>
            <a:r>
              <a:rPr lang="nl-BE" altLang="en-US" sz="1200" b="0" u="none" baseline="0" dirty="0" smtClean="0">
                <a:solidFill>
                  <a:srgbClr val="003366"/>
                </a:solidFill>
                <a:latin typeface="Verdana"/>
                <a:cs typeface="Verdana"/>
                <a:sym typeface="Wingdings" panose="05000000000000000000" pitchFamily="2" charset="2"/>
              </a:rPr>
              <a:t> </a:t>
            </a:r>
            <a:r>
              <a:rPr lang="nl-BE" altLang="en-US" sz="1200" b="0" u="none" baseline="0" dirty="0" err="1" smtClean="0">
                <a:solidFill>
                  <a:srgbClr val="003366"/>
                </a:solidFill>
                <a:latin typeface="Verdana"/>
                <a:cs typeface="Verdana"/>
                <a:sym typeface="Wingdings" panose="05000000000000000000" pitchFamily="2" charset="2"/>
              </a:rPr>
              <a:t>corrected</a:t>
            </a:r>
            <a:r>
              <a:rPr lang="nl-BE" altLang="en-US" sz="1200" b="0" u="none" baseline="0" dirty="0" smtClean="0">
                <a:solidFill>
                  <a:srgbClr val="003366"/>
                </a:solidFill>
                <a:latin typeface="Verdana"/>
                <a:cs typeface="Verdana"/>
                <a:sym typeface="Wingdings" panose="05000000000000000000" pitchFamily="2" charset="2"/>
              </a:rPr>
              <a:t> </a:t>
            </a:r>
            <a:r>
              <a:rPr lang="nl-BE" altLang="en-US" sz="1200" b="0" u="none" baseline="0" dirty="0" err="1" smtClean="0">
                <a:solidFill>
                  <a:srgbClr val="003366"/>
                </a:solidFill>
                <a:latin typeface="Verdana"/>
                <a:cs typeface="Verdana"/>
                <a:sym typeface="Wingdings" panose="05000000000000000000" pitchFamily="2" charset="2"/>
              </a:rPr>
              <a:t>for</a:t>
            </a:r>
            <a:r>
              <a:rPr lang="nl-BE" altLang="en-US" sz="1200" b="0" u="none" baseline="0" dirty="0" smtClean="0">
                <a:solidFill>
                  <a:srgbClr val="003366"/>
                </a:solidFill>
                <a:latin typeface="Verdana"/>
                <a:cs typeface="Verdana"/>
                <a:sym typeface="Wingdings" panose="05000000000000000000" pitchFamily="2" charset="2"/>
              </a:rPr>
              <a:t> PPI </a:t>
            </a:r>
            <a:r>
              <a:rPr lang="nl-BE" altLang="en-US" sz="1200" b="0" u="none" baseline="0" dirty="0" err="1" smtClean="0">
                <a:solidFill>
                  <a:srgbClr val="003366"/>
                </a:solidFill>
                <a:latin typeface="Verdana"/>
                <a:cs typeface="Verdana"/>
                <a:sym typeface="Wingdings" panose="05000000000000000000" pitchFamily="2" charset="2"/>
              </a:rPr>
              <a:t>inflation</a:t>
            </a:r>
            <a:endParaRPr lang="nl-BE" altLang="en-US" sz="1200" b="0" u="none" dirty="0" smtClean="0">
              <a:solidFill>
                <a:srgbClr val="003366"/>
              </a:solidFill>
              <a:latin typeface="Verdana"/>
              <a:cs typeface="Verdana"/>
              <a:sym typeface="Wingdings" panose="05000000000000000000" pitchFamily="2" charset="2"/>
            </a:endParaRPr>
          </a:p>
          <a:p>
            <a:pPr marL="285750" indent="-285750" algn="l" eaLnBrk="1" fontAlgn="auto" hangingPunct="1">
              <a:spcBef>
                <a:spcPts val="600"/>
              </a:spcBef>
              <a:spcAft>
                <a:spcPts val="0"/>
              </a:spcAft>
              <a:buFont typeface="Arial" panose="020B0604020202020204" pitchFamily="34" charset="0"/>
              <a:buChar char="•"/>
            </a:pPr>
            <a:r>
              <a:rPr lang="nl-BE" altLang="en-US" sz="1200" b="0" u="sng" dirty="0" err="1" smtClean="0">
                <a:solidFill>
                  <a:srgbClr val="003366"/>
                </a:solidFill>
                <a:latin typeface="Verdana"/>
                <a:cs typeface="Verdana"/>
                <a:sym typeface="Wingdings" panose="05000000000000000000" pitchFamily="2" charset="2"/>
              </a:rPr>
              <a:t>Fed</a:t>
            </a:r>
            <a:r>
              <a:rPr lang="nl-BE" altLang="en-US" sz="1200" b="0" dirty="0" smtClean="0">
                <a:solidFill>
                  <a:srgbClr val="003366"/>
                </a:solidFill>
                <a:latin typeface="Verdana"/>
                <a:cs typeface="Verdana"/>
                <a:sym typeface="Wingdings" panose="05000000000000000000" pitchFamily="2" charset="2"/>
              </a:rPr>
              <a:t>: 1</a:t>
            </a:r>
            <a:r>
              <a:rPr lang="nl-BE" altLang="en-US" sz="1200" b="0" baseline="30000" dirty="0" smtClean="0">
                <a:solidFill>
                  <a:srgbClr val="003366"/>
                </a:solidFill>
                <a:latin typeface="Verdana"/>
                <a:cs typeface="Verdana"/>
                <a:sym typeface="Wingdings" panose="05000000000000000000" pitchFamily="2" charset="2"/>
              </a:rPr>
              <a:t>e</a:t>
            </a:r>
            <a:r>
              <a:rPr lang="nl-BE" altLang="en-US" sz="1200" b="0" dirty="0" smtClean="0">
                <a:solidFill>
                  <a:srgbClr val="003366"/>
                </a:solidFill>
                <a:latin typeface="Verdana"/>
                <a:cs typeface="Verdana"/>
                <a:sym typeface="Wingdings" panose="05000000000000000000" pitchFamily="2" charset="2"/>
              </a:rPr>
              <a:t> </a:t>
            </a:r>
            <a:r>
              <a:rPr lang="nl-BE" altLang="en-US" sz="1200" b="0" dirty="0" err="1" smtClean="0">
                <a:solidFill>
                  <a:srgbClr val="003366"/>
                </a:solidFill>
                <a:latin typeface="Verdana"/>
                <a:cs typeface="Verdana"/>
                <a:sym typeface="Wingdings" panose="05000000000000000000" pitchFamily="2" charset="2"/>
              </a:rPr>
              <a:t>hike</a:t>
            </a:r>
            <a:r>
              <a:rPr lang="nl-BE" altLang="en-US" sz="1200" b="0" dirty="0" smtClean="0">
                <a:solidFill>
                  <a:srgbClr val="003366"/>
                </a:solidFill>
                <a:latin typeface="Verdana"/>
                <a:cs typeface="Verdana"/>
                <a:sym typeface="Wingdings" panose="05000000000000000000" pitchFamily="2" charset="2"/>
              </a:rPr>
              <a:t> in December vrij waarschijnlijk, nadien geleidelijk pad</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Stoppen van QE in 2013 (“tapering”) kwam onverwacht met grote EM schok als gevolg</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“Vrees” voor 1</a:t>
            </a:r>
            <a:r>
              <a:rPr lang="nl-BE" altLang="en-US" sz="1200" b="0" baseline="30000" dirty="0" smtClean="0">
                <a:solidFill>
                  <a:srgbClr val="003366"/>
                </a:solidFill>
                <a:latin typeface="Verdana"/>
                <a:cs typeface="Verdana"/>
                <a:sym typeface="Wingdings" panose="05000000000000000000" pitchFamily="2" charset="2"/>
              </a:rPr>
              <a:t>e</a:t>
            </a:r>
            <a:r>
              <a:rPr lang="nl-BE" altLang="en-US" sz="1200" b="0" dirty="0" smtClean="0">
                <a:solidFill>
                  <a:srgbClr val="003366"/>
                </a:solidFill>
                <a:latin typeface="Verdana"/>
                <a:cs typeface="Verdana"/>
                <a:sym typeface="Wingdings" panose="05000000000000000000" pitchFamily="2" charset="2"/>
              </a:rPr>
              <a:t> </a:t>
            </a:r>
            <a:r>
              <a:rPr lang="nl-BE" altLang="en-US" sz="1200" b="0" dirty="0" err="1" smtClean="0">
                <a:solidFill>
                  <a:srgbClr val="003366"/>
                </a:solidFill>
                <a:latin typeface="Verdana"/>
                <a:cs typeface="Verdana"/>
                <a:sym typeface="Wingdings" panose="05000000000000000000" pitchFamily="2" charset="2"/>
              </a:rPr>
              <a:t>hike</a:t>
            </a:r>
            <a:r>
              <a:rPr lang="nl-BE" altLang="en-US" sz="1200" b="0" dirty="0" smtClean="0">
                <a:solidFill>
                  <a:srgbClr val="003366"/>
                </a:solidFill>
                <a:latin typeface="Verdana"/>
                <a:cs typeface="Verdana"/>
                <a:sym typeface="Wingdings" panose="05000000000000000000" pitchFamily="2" charset="2"/>
              </a:rPr>
              <a:t> en EM impact al heel lang in de markt; vele posities reeds aangepast</a:t>
            </a:r>
          </a:p>
          <a:p>
            <a:pPr marL="285750" indent="-285750" algn="l" eaLnBrk="1" fontAlgn="auto" hangingPunct="1">
              <a:spcBef>
                <a:spcPts val="600"/>
              </a:spcBef>
              <a:spcAft>
                <a:spcPts val="0"/>
              </a:spcAft>
              <a:buFont typeface="Arial" panose="020B0604020202020204" pitchFamily="34" charset="0"/>
              <a:buChar char="•"/>
            </a:pPr>
            <a:r>
              <a:rPr lang="nl-BE" altLang="en-US" sz="1200" b="0" dirty="0" smtClean="0">
                <a:solidFill>
                  <a:srgbClr val="003366"/>
                </a:solidFill>
                <a:latin typeface="Verdana"/>
                <a:cs typeface="Verdana"/>
                <a:sym typeface="Wingdings" panose="05000000000000000000" pitchFamily="2" charset="2"/>
              </a:rPr>
              <a:t>IMF conferentie =&gt; Onzekerheid weegt zwaarder dan de</a:t>
            </a:r>
            <a:r>
              <a:rPr lang="nl-BE" altLang="en-US" sz="1200" b="0" baseline="0" dirty="0" smtClean="0">
                <a:solidFill>
                  <a:srgbClr val="003366"/>
                </a:solidFill>
                <a:latin typeface="Verdana"/>
                <a:cs typeface="Verdana"/>
                <a:sym typeface="Wingdings" panose="05000000000000000000" pitchFamily="2" charset="2"/>
              </a:rPr>
              <a:t> eigenlijke </a:t>
            </a:r>
            <a:r>
              <a:rPr lang="nl-BE" altLang="en-US" sz="1200" b="0" baseline="0" dirty="0" err="1" smtClean="0">
                <a:solidFill>
                  <a:srgbClr val="003366"/>
                </a:solidFill>
                <a:latin typeface="Verdana"/>
                <a:cs typeface="Verdana"/>
                <a:sym typeface="Wingdings" panose="05000000000000000000" pitchFamily="2" charset="2"/>
              </a:rPr>
              <a:t>Fed</a:t>
            </a:r>
            <a:r>
              <a:rPr lang="nl-BE" altLang="en-US" sz="1200" b="0" baseline="0" dirty="0" smtClean="0">
                <a:solidFill>
                  <a:srgbClr val="003366"/>
                </a:solidFill>
                <a:latin typeface="Verdana"/>
                <a:cs typeface="Verdana"/>
                <a:sym typeface="Wingdings" panose="05000000000000000000" pitchFamily="2" charset="2"/>
              </a:rPr>
              <a:t> </a:t>
            </a:r>
            <a:r>
              <a:rPr lang="nl-BE" altLang="en-US" sz="1200" b="0" baseline="0" dirty="0" err="1" smtClean="0">
                <a:solidFill>
                  <a:srgbClr val="003366"/>
                </a:solidFill>
                <a:latin typeface="Verdana"/>
                <a:cs typeface="Verdana"/>
                <a:sym typeface="Wingdings" panose="05000000000000000000" pitchFamily="2" charset="2"/>
              </a:rPr>
              <a:t>hike</a:t>
            </a:r>
            <a:endParaRPr lang="nl-BE" altLang="en-US" sz="1200" b="0" baseline="0" dirty="0" smtClean="0">
              <a:solidFill>
                <a:srgbClr val="003366"/>
              </a:solidFill>
              <a:latin typeface="Verdana"/>
              <a:cs typeface="Verdana"/>
              <a:sym typeface="Wingdings" panose="05000000000000000000" pitchFamily="2" charset="2"/>
            </a:endParaRPr>
          </a:p>
          <a:p>
            <a:pPr marL="285750" indent="-285750" algn="l" eaLnBrk="1" fontAlgn="auto" hangingPunct="1">
              <a:spcBef>
                <a:spcPts val="600"/>
              </a:spcBef>
              <a:spcAft>
                <a:spcPts val="0"/>
              </a:spcAft>
              <a:buFont typeface="Arial" panose="020B0604020202020204" pitchFamily="34" charset="0"/>
              <a:buChar char="•"/>
            </a:pPr>
            <a:r>
              <a:rPr lang="nl-BE" sz="1200" b="0" baseline="0" dirty="0" smtClean="0">
                <a:solidFill>
                  <a:srgbClr val="003366"/>
                </a:solidFill>
                <a:latin typeface="Verdana"/>
                <a:cs typeface="Verdana"/>
                <a:sym typeface="Wingdings" panose="05000000000000000000" pitchFamily="2" charset="2"/>
              </a:rPr>
              <a:t>Zal erg geleidelijk aan verlopen</a:t>
            </a:r>
          </a:p>
          <a:p>
            <a:pPr marL="285750" indent="-285750" algn="l" eaLnBrk="1" fontAlgn="auto" hangingPunct="1">
              <a:spcBef>
                <a:spcPts val="600"/>
              </a:spcBef>
              <a:spcAft>
                <a:spcPts val="0"/>
              </a:spcAft>
              <a:buFont typeface="Arial" panose="020B0604020202020204" pitchFamily="34" charset="0"/>
              <a:buChar char="•"/>
            </a:pPr>
            <a:r>
              <a:rPr lang="nl-BE" sz="1200" b="0" baseline="0" dirty="0" smtClean="0">
                <a:solidFill>
                  <a:srgbClr val="003366"/>
                </a:solidFill>
                <a:latin typeface="Verdana"/>
                <a:cs typeface="Verdana"/>
                <a:sym typeface="Wingdings" panose="05000000000000000000" pitchFamily="2" charset="2"/>
              </a:rPr>
              <a:t>Fragile 5  Fragile 3 India &amp; Indonesia minder </a:t>
            </a:r>
            <a:r>
              <a:rPr lang="nl-BE" sz="1200" b="0" baseline="0" smtClean="0">
                <a:solidFill>
                  <a:srgbClr val="003366"/>
                </a:solidFill>
                <a:latin typeface="Verdana"/>
                <a:cs typeface="Verdana"/>
                <a:sym typeface="Wingdings" panose="05000000000000000000" pitchFamily="2" charset="2"/>
              </a:rPr>
              <a:t>kwestbaar</a:t>
            </a:r>
            <a:endParaRPr lang="nl-BE" sz="1200" b="0" baseline="0" dirty="0" smtClean="0">
              <a:solidFill>
                <a:srgbClr val="003366"/>
              </a:solidFill>
              <a:latin typeface="Verdana"/>
              <a:cs typeface="Verdana"/>
              <a:sym typeface="Wingdings" panose="05000000000000000000" pitchFamily="2" charset="2"/>
            </a:endParaRPr>
          </a:p>
          <a:p>
            <a:pPr marL="0" indent="0" algn="l" eaLnBrk="1" fontAlgn="auto" hangingPunct="1">
              <a:spcBef>
                <a:spcPts val="600"/>
              </a:spcBef>
              <a:spcAft>
                <a:spcPts val="0"/>
              </a:spcAft>
              <a:buFont typeface="Arial" panose="020B0604020202020204" pitchFamily="34" charset="0"/>
              <a:buNone/>
            </a:pPr>
            <a:endParaRPr lang="nl-BE" sz="1200" b="0" baseline="0" dirty="0" smtClean="0">
              <a:solidFill>
                <a:srgbClr val="003366"/>
              </a:solidFill>
              <a:latin typeface="Verdana"/>
              <a:cs typeface="Verdana"/>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484334C4-E7BE-4284-BC73-6FEF7F8128F3}" type="slidenum">
              <a:rPr lang="en-US" smtClean="0"/>
              <a:pPr/>
              <a:t>14</a:t>
            </a:fld>
            <a:endParaRPr lang="en-US"/>
          </a:p>
        </p:txBody>
      </p:sp>
    </p:spTree>
    <p:extLst>
      <p:ext uri="{BB962C8B-B14F-4D97-AF65-F5344CB8AC3E}">
        <p14:creationId xmlns:p14="http://schemas.microsoft.com/office/powerpoint/2010/main" val="350869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6672" lvl="1" indent="0" algn="l" eaLnBrk="1" fontAlgn="auto" hangingPunct="1">
              <a:spcBef>
                <a:spcPts val="600"/>
              </a:spcBef>
              <a:spcAft>
                <a:spcPts val="0"/>
              </a:spcAft>
              <a:buFont typeface="Arial" panose="020B0604020202020204" pitchFamily="34" charset="0"/>
              <a:buNone/>
            </a:pPr>
            <a:r>
              <a:rPr lang="nl-BE" altLang="en-US" sz="1200" b="0" u="sng" dirty="0" smtClean="0">
                <a:solidFill>
                  <a:srgbClr val="003366"/>
                </a:solidFill>
                <a:latin typeface="Verdana"/>
                <a:cs typeface="Verdana"/>
                <a:sym typeface="Wingdings" panose="05000000000000000000" pitchFamily="2" charset="2"/>
              </a:rPr>
              <a:t>Olie</a:t>
            </a:r>
            <a:r>
              <a:rPr lang="nl-BE" altLang="en-US" sz="1200" b="0" dirty="0" smtClean="0">
                <a:solidFill>
                  <a:srgbClr val="003366"/>
                </a:solidFill>
                <a:latin typeface="Verdana"/>
                <a:cs typeface="Verdana"/>
                <a:sym typeface="Wingdings" panose="05000000000000000000" pitchFamily="2" charset="2"/>
              </a:rPr>
              <a:t>: Neg. impact op enkele landen (+ 2</a:t>
            </a:r>
            <a:r>
              <a:rPr lang="nl-BE" altLang="en-US" sz="1200" b="0" baseline="30000" dirty="0" smtClean="0">
                <a:solidFill>
                  <a:srgbClr val="003366"/>
                </a:solidFill>
                <a:latin typeface="Verdana"/>
                <a:cs typeface="Verdana"/>
                <a:sym typeface="Wingdings" panose="05000000000000000000" pitchFamily="2" charset="2"/>
              </a:rPr>
              <a:t>e</a:t>
            </a:r>
            <a:r>
              <a:rPr lang="nl-BE" altLang="en-US" sz="1200" b="0" dirty="0" smtClean="0">
                <a:solidFill>
                  <a:srgbClr val="003366"/>
                </a:solidFill>
                <a:latin typeface="Verdana"/>
                <a:cs typeface="Verdana"/>
                <a:sym typeface="Wingdings" panose="05000000000000000000" pitchFamily="2" charset="2"/>
              </a:rPr>
              <a:t> </a:t>
            </a:r>
            <a:r>
              <a:rPr lang="nl-BE" altLang="en-US" sz="1200" b="0" dirty="0" err="1" smtClean="0">
                <a:solidFill>
                  <a:srgbClr val="003366"/>
                </a:solidFill>
                <a:latin typeface="Verdana"/>
                <a:cs typeface="Verdana"/>
                <a:sym typeface="Wingdings" panose="05000000000000000000" pitchFamily="2" charset="2"/>
              </a:rPr>
              <a:t>rangseffect</a:t>
            </a:r>
            <a:r>
              <a:rPr lang="nl-BE" altLang="en-US" sz="1200" b="0" dirty="0" smtClean="0">
                <a:solidFill>
                  <a:srgbClr val="003366"/>
                </a:solidFill>
                <a:latin typeface="Verdana"/>
                <a:cs typeface="Verdana"/>
                <a:sym typeface="Wingdings" panose="05000000000000000000" pitchFamily="2" charset="2"/>
              </a:rPr>
              <a:t>)</a:t>
            </a:r>
          </a:p>
          <a:p>
            <a:pPr marL="628314" marR="0" lvl="1" indent="-171450" algn="l" defTabSz="913722" rtl="0" eaLnBrk="1" fontAlgn="auto" latinLnBrk="0" hangingPunct="1">
              <a:lnSpc>
                <a:spcPct val="100000"/>
              </a:lnSpc>
              <a:spcBef>
                <a:spcPts val="600"/>
              </a:spcBef>
              <a:spcAft>
                <a:spcPts val="0"/>
              </a:spcAft>
              <a:buClrTx/>
              <a:buSzTx/>
              <a:buFont typeface="Wingdings" panose="05000000000000000000" pitchFamily="2" charset="2"/>
              <a:buChar char="à"/>
              <a:tabLst/>
              <a:defRPr/>
            </a:pPr>
            <a:r>
              <a:rPr lang="nl-BE" altLang="en-US" sz="1200" b="0" dirty="0" smtClean="0">
                <a:solidFill>
                  <a:srgbClr val="003366"/>
                </a:solidFill>
                <a:latin typeface="Verdana"/>
                <a:cs typeface="Verdana"/>
                <a:sym typeface="Wingdings" panose="05000000000000000000" pitchFamily="2" charset="2"/>
              </a:rPr>
              <a:t>Huidige koers (45$) onderkant van vooruitzichten (</a:t>
            </a:r>
            <a:r>
              <a:rPr lang="nl-BE" altLang="en-US" sz="1200" b="0" dirty="0" err="1" smtClean="0">
                <a:solidFill>
                  <a:srgbClr val="003366"/>
                </a:solidFill>
                <a:latin typeface="Verdana"/>
                <a:cs typeface="Verdana"/>
                <a:sym typeface="Wingdings" panose="05000000000000000000" pitchFamily="2" charset="2"/>
              </a:rPr>
              <a:t>JoJ</a:t>
            </a:r>
            <a:r>
              <a:rPr lang="nl-BE" altLang="en-US" sz="1200" b="0" dirty="0" smtClean="0">
                <a:solidFill>
                  <a:srgbClr val="003366"/>
                </a:solidFill>
                <a:latin typeface="Verdana"/>
                <a:cs typeface="Verdana"/>
                <a:sym typeface="Wingdings" panose="05000000000000000000" pitchFamily="2" charset="2"/>
              </a:rPr>
              <a:t> impact van oliedaling uit groeicijfers)</a:t>
            </a:r>
          </a:p>
          <a:p>
            <a:pPr marL="628314" marR="0" lvl="1" indent="-171450" algn="l" defTabSz="913722" rtl="0" eaLnBrk="1" fontAlgn="auto" latinLnBrk="0" hangingPunct="1">
              <a:lnSpc>
                <a:spcPct val="100000"/>
              </a:lnSpc>
              <a:spcBef>
                <a:spcPts val="600"/>
              </a:spcBef>
              <a:spcAft>
                <a:spcPts val="0"/>
              </a:spcAft>
              <a:buClrTx/>
              <a:buSzTx/>
              <a:buFont typeface="Wingdings" panose="05000000000000000000" pitchFamily="2" charset="2"/>
              <a:buChar char="à"/>
              <a:tabLst/>
              <a:defRPr/>
            </a:pPr>
            <a:endParaRPr lang="nl-BE" altLang="en-US" sz="1200" b="0" dirty="0" smtClean="0">
              <a:solidFill>
                <a:srgbClr val="003366"/>
              </a:solidFill>
              <a:latin typeface="Verdana"/>
              <a:cs typeface="Verdana"/>
              <a:sym typeface="Wingdings" panose="05000000000000000000" pitchFamily="2" charset="2"/>
            </a:endParaRPr>
          </a:p>
          <a:p>
            <a:pPr marL="456864" marR="0" lvl="1" indent="0" algn="l" defTabSz="913722" rtl="0" eaLnBrk="1" fontAlgn="auto" latinLnBrk="0" hangingPunct="1">
              <a:lnSpc>
                <a:spcPct val="100000"/>
              </a:lnSpc>
              <a:spcBef>
                <a:spcPts val="600"/>
              </a:spcBef>
              <a:spcAft>
                <a:spcPts val="0"/>
              </a:spcAft>
              <a:buClrTx/>
              <a:buSzTx/>
              <a:buFont typeface="Wingdings" panose="05000000000000000000" pitchFamily="2" charset="2"/>
              <a:buNone/>
              <a:tabLst/>
              <a:defRPr/>
            </a:pPr>
            <a:r>
              <a:rPr lang="nl-BE" altLang="en-US" sz="1200" b="0" dirty="0" smtClean="0">
                <a:solidFill>
                  <a:srgbClr val="003366"/>
                </a:solidFill>
                <a:latin typeface="Verdana"/>
                <a:cs typeface="Verdana"/>
                <a:sym typeface="Wingdings" panose="05000000000000000000" pitchFamily="2" charset="2"/>
              </a:rPr>
              <a:t>Olie geschiedenis:</a:t>
            </a:r>
          </a:p>
          <a:p>
            <a:r>
              <a:rPr lang="en-US" sz="1200" b="0" i="0" u="none" strike="noStrike" kern="1200" baseline="0" dirty="0" smtClean="0">
                <a:solidFill>
                  <a:schemeClr val="tx1"/>
                </a:solidFill>
                <a:latin typeface="+mn-lt"/>
                <a:ea typeface="+mn-ea"/>
                <a:cs typeface="+mn-cs"/>
              </a:rPr>
              <a:t>Leading up to 2008, oil prices rose on the back of dollar weakness, trouble between Israel and Iran and rising tensions in eastern Turkey. By the summer of 2008, Brent crude prices were up above $140 per barrel. Shortly thereafter, dollar appreciation, in conjunction with the lifting of a US ban on offshore drilling, easing tensions in the Middle East and weakening European demand sent the barrel price falling by more than 75% to $40 by winter 2008/09. This proved to be only temporary. These downward pressures eased and oil prices began to rise sharply again through 2010/11.</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Enter US shale – ending three years of +$100 oil</a:t>
            </a:r>
          </a:p>
          <a:p>
            <a:r>
              <a:rPr lang="en-US" sz="1200" b="0" i="0" u="none" strike="noStrike" kern="1200" baseline="0" dirty="0" smtClean="0">
                <a:solidFill>
                  <a:schemeClr val="tx1"/>
                </a:solidFill>
                <a:latin typeface="+mn-lt"/>
                <a:ea typeface="+mn-ea"/>
                <a:cs typeface="+mn-cs"/>
              </a:rPr>
              <a:t>Between 2010 and 2014, the price of oil remained high. Within a $15 range, the price of a barrel of Brent crude was around $100. It led at first to a sharp rise and then stable but high factory gate prices, consumer energy and fuel costs. </a:t>
            </a:r>
          </a:p>
          <a:p>
            <a:r>
              <a:rPr lang="en-US" sz="1200" b="0" i="0" u="none" strike="noStrike" kern="1200" baseline="0" dirty="0" smtClean="0">
                <a:solidFill>
                  <a:schemeClr val="tx1"/>
                </a:solidFill>
                <a:latin typeface="+mn-lt"/>
                <a:ea typeface="+mn-ea"/>
                <a:cs typeface="+mn-cs"/>
              </a:rPr>
              <a:t>During this period, the US shale industry grew significantly. Between 2008 and 2014, production of US shale oil nearly doubled. Canadian production also increased sharply. In addition, OPEC, which had in the past tended to limit the pace of extraction in order to preserve higher prices went against its own precedent and maintained the pace of extraction in order to preserve market share and price the new entrants, mainly shale producers, out of</a:t>
            </a:r>
          </a:p>
          <a:p>
            <a:r>
              <a:rPr lang="en-US" sz="1200" b="0" i="0" u="none" strike="noStrike" kern="1200" baseline="0" dirty="0" smtClean="0">
                <a:solidFill>
                  <a:schemeClr val="tx1"/>
                </a:solidFill>
                <a:latin typeface="+mn-lt"/>
                <a:ea typeface="+mn-ea"/>
                <a:cs typeface="+mn-cs"/>
              </a:rPr>
              <a:t>the market. This led to the global oversupply of oil and the sharp fall in prices since late 2014. From $106 per barrel in June 2014, prices effectively halved in less than six months.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Looking ahead, expect stable to modest rise in prices (shale production dealt, depletion rate, </a:t>
            </a:r>
            <a:r>
              <a:rPr lang="en-US" sz="1200" b="1" i="0" u="none" strike="noStrike" kern="1200" baseline="0" dirty="0" err="1" smtClean="0">
                <a:solidFill>
                  <a:schemeClr val="tx1"/>
                </a:solidFill>
                <a:latin typeface="+mn-lt"/>
                <a:ea typeface="+mn-ea"/>
                <a:cs typeface="+mn-cs"/>
              </a:rPr>
              <a:t>geen</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investeringen</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meer</a:t>
            </a:r>
            <a:r>
              <a:rPr lang="en-US" sz="1200" b="1" i="0" u="none" strike="noStrike" kern="1200" baseline="0" dirty="0" smtClean="0">
                <a:solidFill>
                  <a:schemeClr val="tx1"/>
                </a:solidFill>
                <a:latin typeface="+mn-lt"/>
                <a:ea typeface="+mn-ea"/>
                <a:cs typeface="+mn-cs"/>
              </a:rPr>
              <a:t> &amp; oil futures point at 52)</a:t>
            </a:r>
          </a:p>
          <a:p>
            <a:r>
              <a:rPr lang="en-US" sz="1200" b="0" i="0" u="none" strike="noStrike" kern="1200" baseline="0" dirty="0" smtClean="0">
                <a:solidFill>
                  <a:schemeClr val="tx1"/>
                </a:solidFill>
                <a:latin typeface="+mn-lt"/>
                <a:ea typeface="+mn-ea"/>
                <a:cs typeface="+mn-cs"/>
              </a:rPr>
              <a:t>Given the controlled slowdown in China, weakness in emerging markets and a modest pace of expansion in the developed world, oil demand is likely to grow only moderately over the medium term, even if the price of oil remains at current lows. Likewise, the biggest producers (OPEC, Russia and the US) are unlikely to slow production enough for the current supply glut to end until mid-2016 which will weigh on prices. Indeed, although</a:t>
            </a:r>
          </a:p>
          <a:p>
            <a:r>
              <a:rPr lang="en-US" sz="1200" b="0" i="0" u="none" strike="noStrike" kern="1200" baseline="0" dirty="0" smtClean="0">
                <a:solidFill>
                  <a:schemeClr val="tx1"/>
                </a:solidFill>
                <a:latin typeface="+mn-lt"/>
                <a:ea typeface="+mn-ea"/>
                <a:cs typeface="+mn-cs"/>
              </a:rPr>
              <a:t>many US shale producers have been hurt badly, a core have managed to stay afloat despite low prices. This suggests that some at least have found ways to continue to extract at </a:t>
            </a:r>
            <a:r>
              <a:rPr lang="en-GB" sz="1200" b="0" i="0" u="none" strike="noStrike" kern="1200" baseline="0" dirty="0" smtClean="0">
                <a:solidFill>
                  <a:schemeClr val="tx1"/>
                </a:solidFill>
                <a:latin typeface="+mn-lt"/>
                <a:ea typeface="+mn-ea"/>
                <a:cs typeface="+mn-cs"/>
              </a:rPr>
              <a:t>profitable rates. </a:t>
            </a:r>
            <a:r>
              <a:rPr lang="en-US" sz="1200" b="0" i="0" u="none" strike="noStrike" kern="1200" baseline="0" dirty="0" smtClean="0">
                <a:solidFill>
                  <a:schemeClr val="tx1"/>
                </a:solidFill>
                <a:latin typeface="+mn-lt"/>
                <a:ea typeface="+mn-ea"/>
                <a:cs typeface="+mn-cs"/>
              </a:rPr>
              <a:t>Oil prices are now broadly in line with long-term trends and Saudi producers have announced that OPEC will try to work with non-OPEC and OPEC producers to try to </a:t>
            </a:r>
            <a:r>
              <a:rPr lang="en-US" sz="1200" b="0" i="0" u="none" strike="noStrike" kern="1200" baseline="0" dirty="0" err="1" smtClean="0">
                <a:solidFill>
                  <a:schemeClr val="tx1"/>
                </a:solidFill>
                <a:latin typeface="+mn-lt"/>
                <a:ea typeface="+mn-ea"/>
                <a:cs typeface="+mn-cs"/>
              </a:rPr>
              <a:t>stabilise</a:t>
            </a:r>
            <a:r>
              <a:rPr lang="en-US" sz="1200" b="0" i="0" u="none" strike="noStrike" kern="1200" baseline="0" dirty="0" smtClean="0">
                <a:solidFill>
                  <a:schemeClr val="tx1"/>
                </a:solidFill>
                <a:latin typeface="+mn-lt"/>
                <a:ea typeface="+mn-ea"/>
                <a:cs typeface="+mn-cs"/>
              </a:rPr>
              <a:t> prices. Altogether this points to a likely outlook of stable or very modest rises in the price of oil. In line with this, futures prices suggest that Brent crude will rise only a little to $52 per barrel by December 2016.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4334C4-E7BE-4284-BC73-6FEF7F8128F3}" type="slidenum">
              <a:rPr lang="en-US" smtClean="0"/>
              <a:pPr/>
              <a:t>15</a:t>
            </a:fld>
            <a:endParaRPr lang="en-US"/>
          </a:p>
        </p:txBody>
      </p:sp>
    </p:spTree>
    <p:extLst>
      <p:ext uri="{BB962C8B-B14F-4D97-AF65-F5344CB8AC3E}">
        <p14:creationId xmlns:p14="http://schemas.microsoft.com/office/powerpoint/2010/main" val="268725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eaLnBrk="1" fontAlgn="auto" hangingPunct="1">
              <a:spcBef>
                <a:spcPts val="600"/>
              </a:spcBef>
              <a:spcAft>
                <a:spcPts val="0"/>
              </a:spcAft>
              <a:buFont typeface="Arial" panose="020B0604020202020204" pitchFamily="34" charset="0"/>
              <a:buChar char="•"/>
            </a:pPr>
            <a:r>
              <a:rPr lang="nl-BE" altLang="en-US" sz="1200" b="0" dirty="0" smtClean="0">
                <a:solidFill>
                  <a:srgbClr val="003366"/>
                </a:solidFill>
                <a:latin typeface="Verdana"/>
                <a:cs typeface="Verdana"/>
                <a:sym typeface="Wingdings" panose="05000000000000000000" pitchFamily="2" charset="2"/>
              </a:rPr>
              <a:t>Economische fundamenten terug crucialer. “Optimisme”:</a:t>
            </a:r>
          </a:p>
          <a:p>
            <a:pPr marL="742422" lvl="1" indent="-285750" algn="l" eaLnBrk="1" fontAlgn="auto" hangingPunct="1">
              <a:spcBef>
                <a:spcPts val="600"/>
              </a:spcBef>
              <a:spcAft>
                <a:spcPts val="0"/>
              </a:spcAft>
              <a:buFont typeface="Arial" panose="020B0604020202020204" pitchFamily="34" charset="0"/>
              <a:buChar char="•"/>
            </a:pPr>
            <a:r>
              <a:rPr lang="nl-BE" altLang="en-US" sz="1200" b="0" dirty="0" smtClean="0">
                <a:solidFill>
                  <a:srgbClr val="003366"/>
                </a:solidFill>
                <a:latin typeface="Verdana"/>
                <a:cs typeface="Verdana"/>
                <a:sym typeface="Wingdings" panose="05000000000000000000" pitchFamily="2" charset="2"/>
              </a:rPr>
              <a:t>Handelstekorten hopelijk gesteund door betere competitiviteit (zwakkere REER) en/of lagere kost van olie-import</a:t>
            </a:r>
          </a:p>
          <a:p>
            <a:pPr marL="742422" lvl="1" indent="-285750" algn="l" eaLnBrk="1" fontAlgn="auto" hangingPunct="1">
              <a:spcBef>
                <a:spcPts val="600"/>
              </a:spcBef>
              <a:spcAft>
                <a:spcPts val="0"/>
              </a:spcAft>
              <a:buFont typeface="Arial" panose="020B0604020202020204" pitchFamily="34" charset="0"/>
              <a:buChar char="•"/>
            </a:pPr>
            <a:r>
              <a:rPr lang="nl-BE" altLang="en-US" sz="1200" b="0" dirty="0" smtClean="0">
                <a:solidFill>
                  <a:srgbClr val="003366"/>
                </a:solidFill>
                <a:latin typeface="Verdana"/>
                <a:cs typeface="Verdana"/>
                <a:sym typeface="Wingdings" panose="05000000000000000000" pitchFamily="2" charset="2"/>
              </a:rPr>
              <a:t>Groeibevestiging in VS en China, verdere herneming in Eurozone zou voor extra import uit EM zorgen</a:t>
            </a:r>
          </a:p>
          <a:p>
            <a:pPr marL="742422" lvl="1" indent="-285750" algn="l" eaLnBrk="1" fontAlgn="auto" hangingPunct="1">
              <a:spcBef>
                <a:spcPts val="600"/>
              </a:spcBef>
              <a:spcAft>
                <a:spcPts val="0"/>
              </a:spcAft>
              <a:buFont typeface="Arial" panose="020B0604020202020204" pitchFamily="34" charset="0"/>
              <a:buChar char="•"/>
            </a:pPr>
            <a:endParaRPr lang="nl-BE" sz="1200" b="0" dirty="0" smtClean="0">
              <a:solidFill>
                <a:srgbClr val="003366"/>
              </a:solidFill>
              <a:latin typeface="Verdana"/>
              <a:cs typeface="Verdana"/>
              <a:sym typeface="Wingdings" panose="05000000000000000000" pitchFamily="2" charset="2"/>
            </a:endParaRPr>
          </a:p>
          <a:p>
            <a:pPr marL="742422" lvl="1" indent="-285750" algn="l" eaLnBrk="1" fontAlgn="auto" hangingPunct="1">
              <a:spcBef>
                <a:spcPts val="600"/>
              </a:spcBef>
              <a:spcAft>
                <a:spcPts val="0"/>
              </a:spcAft>
              <a:buFont typeface="Arial" panose="020B0604020202020204" pitchFamily="34" charset="0"/>
              <a:buChar char="•"/>
            </a:pPr>
            <a:r>
              <a:rPr lang="nl-BE" altLang="en-US" sz="1200" b="0" u="sng" dirty="0" smtClean="0">
                <a:solidFill>
                  <a:srgbClr val="003366"/>
                </a:solidFill>
                <a:latin typeface="Verdana"/>
                <a:cs typeface="Verdana"/>
                <a:sym typeface="Wingdings" panose="05000000000000000000" pitchFamily="2" charset="2"/>
              </a:rPr>
              <a:t>China</a:t>
            </a:r>
            <a:r>
              <a:rPr lang="nl-BE" altLang="en-US" sz="1200" b="0" dirty="0" smtClean="0">
                <a:solidFill>
                  <a:srgbClr val="003366"/>
                </a:solidFill>
                <a:latin typeface="Verdana"/>
                <a:cs typeface="Verdana"/>
                <a:sym typeface="Wingdings" panose="05000000000000000000" pitchFamily="2" charset="2"/>
              </a:rPr>
              <a:t>: vertraging, geen implosie</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We deelden de grote vrees niet (zachte landing)</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Recent opnieuw positieve</a:t>
            </a:r>
            <a:r>
              <a:rPr lang="nl-BE" altLang="en-US" sz="1200" b="0" u="sng" dirty="0" smtClean="0">
                <a:solidFill>
                  <a:srgbClr val="003366"/>
                </a:solidFill>
                <a:latin typeface="Verdana"/>
                <a:cs typeface="Verdana"/>
                <a:sym typeface="Wingdings" panose="05000000000000000000" pitchFamily="2" charset="2"/>
              </a:rPr>
              <a:t>re</a:t>
            </a:r>
            <a:r>
              <a:rPr lang="nl-BE" altLang="en-US" sz="1200" b="0" dirty="0" smtClean="0">
                <a:solidFill>
                  <a:srgbClr val="003366"/>
                </a:solidFill>
                <a:latin typeface="Verdana"/>
                <a:cs typeface="Verdana"/>
                <a:sym typeface="Wingdings" panose="05000000000000000000" pitchFamily="2" charset="2"/>
              </a:rPr>
              <a:t> signalen: kredietgroei, huizenverkopen, export naar VS</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Blijven erg zwak: industriële</a:t>
            </a:r>
            <a:r>
              <a:rPr lang="nl-BE" altLang="en-US" sz="1200" b="0" baseline="0" dirty="0" smtClean="0">
                <a:solidFill>
                  <a:srgbClr val="003366"/>
                </a:solidFill>
                <a:latin typeface="Verdana"/>
                <a:cs typeface="Verdana"/>
                <a:sym typeface="Wingdings" panose="05000000000000000000" pitchFamily="2" charset="2"/>
              </a:rPr>
              <a:t> productie, PMI man, export </a:t>
            </a:r>
            <a:r>
              <a:rPr lang="nl-BE" altLang="en-US" sz="1200" b="0" baseline="0" dirty="0" err="1" smtClean="0">
                <a:solidFill>
                  <a:srgbClr val="003366"/>
                </a:solidFill>
                <a:latin typeface="Verdana"/>
                <a:cs typeface="Verdana"/>
                <a:sym typeface="Wingdings" panose="05000000000000000000" pitchFamily="2" charset="2"/>
              </a:rPr>
              <a:t>nr</a:t>
            </a:r>
            <a:r>
              <a:rPr lang="nl-BE" altLang="en-US" sz="1200" b="0" baseline="0" dirty="0" smtClean="0">
                <a:solidFill>
                  <a:srgbClr val="003366"/>
                </a:solidFill>
                <a:latin typeface="Verdana"/>
                <a:cs typeface="Verdana"/>
                <a:sym typeface="Wingdings" panose="05000000000000000000" pitchFamily="2" charset="2"/>
              </a:rPr>
              <a:t> China</a:t>
            </a:r>
            <a:endParaRPr lang="nl-BE" altLang="en-US" sz="1200" b="0" dirty="0" smtClean="0">
              <a:solidFill>
                <a:srgbClr val="003366"/>
              </a:solidFill>
              <a:latin typeface="Verdana"/>
              <a:cs typeface="Verdana"/>
              <a:sym typeface="Wingdings" panose="05000000000000000000" pitchFamily="2" charset="2"/>
            </a:endParaRPr>
          </a:p>
          <a:p>
            <a:pPr marL="742422" lvl="1" indent="-285750" algn="l" eaLnBrk="1" fontAlgn="auto" hangingPunct="1">
              <a:spcBef>
                <a:spcPts val="600"/>
              </a:spcBef>
              <a:spcAft>
                <a:spcPts val="0"/>
              </a:spcAft>
              <a:buFont typeface="Arial" panose="020B0604020202020204" pitchFamily="34" charset="0"/>
              <a:buChar char="•"/>
            </a:pPr>
            <a:endParaRPr lang="en-GB" dirty="0" smtClean="0"/>
          </a:p>
          <a:p>
            <a:pPr marL="285750" indent="-285750" algn="l" eaLnBrk="1" fontAlgn="auto" hangingPunct="1">
              <a:spcBef>
                <a:spcPts val="600"/>
              </a:spcBef>
              <a:spcAft>
                <a:spcPts val="0"/>
              </a:spcAft>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16</a:t>
            </a:fld>
            <a:endParaRPr lang="en-US"/>
          </a:p>
        </p:txBody>
      </p:sp>
    </p:spTree>
    <p:extLst>
      <p:ext uri="{BB962C8B-B14F-4D97-AF65-F5344CB8AC3E}">
        <p14:creationId xmlns:p14="http://schemas.microsoft.com/office/powerpoint/2010/main" val="390631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BE" sz="1800" dirty="0" smtClean="0"/>
              <a:t>Wat</a:t>
            </a:r>
            <a:r>
              <a:rPr lang="nl-BE" sz="1800" baseline="0" dirty="0" smtClean="0"/>
              <a:t> </a:t>
            </a:r>
            <a:r>
              <a:rPr lang="nl-BE" sz="1800" dirty="0" smtClean="0"/>
              <a:t>verwachten we? Herstel</a:t>
            </a:r>
            <a:r>
              <a:rPr lang="nl-BE" sz="1800" baseline="0" dirty="0" smtClean="0"/>
              <a:t> klassieke landen zet zich verder &amp; Groeilanden lijken uit te bodemen.</a:t>
            </a:r>
          </a:p>
          <a:p>
            <a:r>
              <a:rPr lang="nl-BE" sz="1800" baseline="0" dirty="0" smtClean="0"/>
              <a:t>Waarbij:  </a:t>
            </a:r>
            <a:r>
              <a:rPr lang="nl-BE" altLang="en-US" sz="1200" b="0" u="sng" dirty="0" err="1" smtClean="0">
                <a:solidFill>
                  <a:srgbClr val="003366"/>
                </a:solidFill>
                <a:latin typeface="Verdana"/>
                <a:cs typeface="Verdana"/>
                <a:sym typeface="Wingdings" panose="05000000000000000000" pitchFamily="2" charset="2"/>
              </a:rPr>
              <a:t>Fed</a:t>
            </a:r>
            <a:r>
              <a:rPr lang="nl-BE" altLang="en-US" sz="1200" b="0" dirty="0" smtClean="0">
                <a:solidFill>
                  <a:srgbClr val="003366"/>
                </a:solidFill>
                <a:latin typeface="Verdana"/>
                <a:cs typeface="Verdana"/>
                <a:sym typeface="Wingdings" panose="05000000000000000000" pitchFamily="2" charset="2"/>
              </a:rPr>
              <a:t>: 1</a:t>
            </a:r>
            <a:r>
              <a:rPr lang="nl-BE" altLang="en-US" sz="1200" b="0" baseline="30000" dirty="0" smtClean="0">
                <a:solidFill>
                  <a:srgbClr val="003366"/>
                </a:solidFill>
                <a:latin typeface="Verdana"/>
                <a:cs typeface="Verdana"/>
                <a:sym typeface="Wingdings" panose="05000000000000000000" pitchFamily="2" charset="2"/>
              </a:rPr>
              <a:t>e</a:t>
            </a:r>
            <a:r>
              <a:rPr lang="nl-BE" altLang="en-US" sz="1200" b="0" dirty="0" smtClean="0">
                <a:solidFill>
                  <a:srgbClr val="003366"/>
                </a:solidFill>
                <a:latin typeface="Verdana"/>
                <a:cs typeface="Verdana"/>
                <a:sym typeface="Wingdings" panose="05000000000000000000" pitchFamily="2" charset="2"/>
              </a:rPr>
              <a:t> </a:t>
            </a:r>
            <a:r>
              <a:rPr lang="nl-BE" altLang="en-US" sz="1200" b="0" dirty="0" err="1" smtClean="0">
                <a:solidFill>
                  <a:srgbClr val="003366"/>
                </a:solidFill>
                <a:latin typeface="Verdana"/>
                <a:cs typeface="Verdana"/>
                <a:sym typeface="Wingdings" panose="05000000000000000000" pitchFamily="2" charset="2"/>
              </a:rPr>
              <a:t>hike</a:t>
            </a:r>
            <a:r>
              <a:rPr lang="nl-BE" altLang="en-US" sz="1200" b="0" dirty="0" smtClean="0">
                <a:solidFill>
                  <a:srgbClr val="003366"/>
                </a:solidFill>
                <a:latin typeface="Verdana"/>
                <a:cs typeface="Verdana"/>
                <a:sym typeface="Wingdings" panose="05000000000000000000" pitchFamily="2" charset="2"/>
              </a:rPr>
              <a:t> in December vrij waarschijnlijk, nadien geleidelijk pad</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Stoppen van QE in 2013 (“tapering”) kwam onverwacht met grote EM schok als gevolg</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“Vrees” voor 1</a:t>
            </a:r>
            <a:r>
              <a:rPr lang="nl-BE" altLang="en-US" sz="1200" b="0" baseline="30000" dirty="0" smtClean="0">
                <a:solidFill>
                  <a:srgbClr val="003366"/>
                </a:solidFill>
                <a:latin typeface="Verdana"/>
                <a:cs typeface="Verdana"/>
                <a:sym typeface="Wingdings" panose="05000000000000000000" pitchFamily="2" charset="2"/>
              </a:rPr>
              <a:t>e</a:t>
            </a:r>
            <a:r>
              <a:rPr lang="nl-BE" altLang="en-US" sz="1200" b="0" dirty="0" smtClean="0">
                <a:solidFill>
                  <a:srgbClr val="003366"/>
                </a:solidFill>
                <a:latin typeface="Verdana"/>
                <a:cs typeface="Verdana"/>
                <a:sym typeface="Wingdings" panose="05000000000000000000" pitchFamily="2" charset="2"/>
              </a:rPr>
              <a:t> </a:t>
            </a:r>
            <a:r>
              <a:rPr lang="nl-BE" altLang="en-US" sz="1200" b="0" dirty="0" err="1" smtClean="0">
                <a:solidFill>
                  <a:srgbClr val="003366"/>
                </a:solidFill>
                <a:latin typeface="Verdana"/>
                <a:cs typeface="Verdana"/>
                <a:sym typeface="Wingdings" panose="05000000000000000000" pitchFamily="2" charset="2"/>
              </a:rPr>
              <a:t>hike</a:t>
            </a:r>
            <a:r>
              <a:rPr lang="nl-BE" altLang="en-US" sz="1200" b="0" dirty="0" smtClean="0">
                <a:solidFill>
                  <a:srgbClr val="003366"/>
                </a:solidFill>
                <a:latin typeface="Verdana"/>
                <a:cs typeface="Verdana"/>
                <a:sym typeface="Wingdings" panose="05000000000000000000" pitchFamily="2" charset="2"/>
              </a:rPr>
              <a:t> en EM impact al heel lang in de markt; vele posities reeds aangepast</a:t>
            </a:r>
          </a:p>
          <a:p>
            <a:pPr marL="742422" lvl="1" indent="-285750" algn="l" eaLnBrk="1" fontAlgn="auto" hangingPunct="1">
              <a:spcBef>
                <a:spcPts val="600"/>
              </a:spcBef>
              <a:spcAft>
                <a:spcPts val="0"/>
              </a:spcAft>
              <a:buFont typeface="Arial" panose="020B0604020202020204" pitchFamily="34" charset="0"/>
              <a:buChar char="•"/>
            </a:pPr>
            <a:r>
              <a:rPr lang="nl-BE" altLang="en-US" sz="1200" b="0" u="sng" dirty="0" smtClean="0">
                <a:solidFill>
                  <a:srgbClr val="003366"/>
                </a:solidFill>
                <a:latin typeface="Verdana"/>
                <a:cs typeface="Verdana"/>
                <a:sym typeface="Wingdings" panose="05000000000000000000" pitchFamily="2" charset="2"/>
              </a:rPr>
              <a:t>Olie</a:t>
            </a:r>
            <a:r>
              <a:rPr lang="nl-BE" altLang="en-US" sz="1200" b="0" dirty="0" smtClean="0">
                <a:solidFill>
                  <a:srgbClr val="003366"/>
                </a:solidFill>
                <a:latin typeface="Verdana"/>
                <a:cs typeface="Verdana"/>
                <a:sym typeface="Wingdings" panose="05000000000000000000" pitchFamily="2" charset="2"/>
              </a:rPr>
              <a:t>: Neg. impact op enkele landen (+ 2</a:t>
            </a:r>
            <a:r>
              <a:rPr lang="nl-BE" altLang="en-US" sz="1200" b="0" baseline="30000" dirty="0" smtClean="0">
                <a:solidFill>
                  <a:srgbClr val="003366"/>
                </a:solidFill>
                <a:latin typeface="Verdana"/>
                <a:cs typeface="Verdana"/>
                <a:sym typeface="Wingdings" panose="05000000000000000000" pitchFamily="2" charset="2"/>
              </a:rPr>
              <a:t>e</a:t>
            </a:r>
            <a:r>
              <a:rPr lang="nl-BE" altLang="en-US" sz="1200" b="0" dirty="0" smtClean="0">
                <a:solidFill>
                  <a:srgbClr val="003366"/>
                </a:solidFill>
                <a:latin typeface="Verdana"/>
                <a:cs typeface="Verdana"/>
                <a:sym typeface="Wingdings" panose="05000000000000000000" pitchFamily="2" charset="2"/>
              </a:rPr>
              <a:t> </a:t>
            </a:r>
            <a:r>
              <a:rPr lang="nl-BE" altLang="en-US" sz="1200" b="0" dirty="0" err="1" smtClean="0">
                <a:solidFill>
                  <a:srgbClr val="003366"/>
                </a:solidFill>
                <a:latin typeface="Verdana"/>
                <a:cs typeface="Verdana"/>
                <a:sym typeface="Wingdings" panose="05000000000000000000" pitchFamily="2" charset="2"/>
              </a:rPr>
              <a:t>rangseffect</a:t>
            </a:r>
            <a:r>
              <a:rPr lang="nl-BE" altLang="en-US" sz="1200" b="0" dirty="0" smtClean="0">
                <a:solidFill>
                  <a:srgbClr val="003366"/>
                </a:solidFill>
                <a:latin typeface="Verdana"/>
                <a:cs typeface="Verdana"/>
                <a:sym typeface="Wingdings" panose="05000000000000000000" pitchFamily="2" charset="2"/>
              </a:rPr>
              <a:t>)</a:t>
            </a:r>
          </a:p>
          <a:p>
            <a:pPr marL="456864" marR="0" lvl="1" indent="0" algn="l" defTabSz="913722" rtl="0" eaLnBrk="1" fontAlgn="auto" latinLnBrk="0" hangingPunct="1">
              <a:lnSpc>
                <a:spcPct val="100000"/>
              </a:lnSpc>
              <a:spcBef>
                <a:spcPts val="600"/>
              </a:spcBef>
              <a:spcAft>
                <a:spcPts val="0"/>
              </a:spcAft>
              <a:buClrTx/>
              <a:buSzTx/>
              <a:buFontTx/>
              <a:buNone/>
              <a:tabLst/>
              <a:defRPr/>
            </a:pPr>
            <a:r>
              <a:rPr lang="nl-BE" altLang="en-US" sz="1200" b="0" dirty="0" smtClean="0">
                <a:solidFill>
                  <a:srgbClr val="003366"/>
                </a:solidFill>
                <a:latin typeface="Verdana"/>
                <a:cs typeface="Verdana"/>
                <a:sym typeface="Wingdings" panose="05000000000000000000" pitchFamily="2" charset="2"/>
              </a:rPr>
              <a:t>	 Huidige koers (45$) onderkant van vooruitzichten (</a:t>
            </a:r>
            <a:r>
              <a:rPr lang="nl-BE" altLang="en-US" sz="1200" b="0" dirty="0" err="1" smtClean="0">
                <a:solidFill>
                  <a:srgbClr val="003366"/>
                </a:solidFill>
                <a:latin typeface="Verdana"/>
                <a:cs typeface="Verdana"/>
                <a:sym typeface="Wingdings" panose="05000000000000000000" pitchFamily="2" charset="2"/>
              </a:rPr>
              <a:t>JoJ</a:t>
            </a:r>
            <a:r>
              <a:rPr lang="nl-BE" altLang="en-US" sz="1200" b="0" dirty="0" smtClean="0">
                <a:solidFill>
                  <a:srgbClr val="003366"/>
                </a:solidFill>
                <a:latin typeface="Verdana"/>
                <a:cs typeface="Verdana"/>
                <a:sym typeface="Wingdings" panose="05000000000000000000" pitchFamily="2" charset="2"/>
              </a:rPr>
              <a:t> impact van oliedaling uit groeicijfers)</a:t>
            </a:r>
          </a:p>
          <a:p>
            <a:pPr marL="742422" lvl="1" indent="-285750" algn="l" eaLnBrk="1" fontAlgn="auto" hangingPunct="1">
              <a:spcBef>
                <a:spcPts val="600"/>
              </a:spcBef>
              <a:spcAft>
                <a:spcPts val="0"/>
              </a:spcAft>
              <a:buFont typeface="Arial" panose="020B0604020202020204" pitchFamily="34" charset="0"/>
              <a:buChar char="•"/>
            </a:pPr>
            <a:r>
              <a:rPr lang="nl-BE" altLang="en-US" sz="1200" b="0" u="sng" dirty="0" smtClean="0">
                <a:solidFill>
                  <a:srgbClr val="003366"/>
                </a:solidFill>
                <a:latin typeface="Verdana"/>
                <a:cs typeface="Verdana"/>
                <a:sym typeface="Wingdings" panose="05000000000000000000" pitchFamily="2" charset="2"/>
              </a:rPr>
              <a:t>China</a:t>
            </a:r>
            <a:r>
              <a:rPr lang="nl-BE" altLang="en-US" sz="1200" b="0" dirty="0" smtClean="0">
                <a:solidFill>
                  <a:srgbClr val="003366"/>
                </a:solidFill>
                <a:latin typeface="Verdana"/>
                <a:cs typeface="Verdana"/>
                <a:sym typeface="Wingdings" panose="05000000000000000000" pitchFamily="2" charset="2"/>
              </a:rPr>
              <a:t>: vertraging, geen implosie</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We deelden de grote vrees niet (zachte landing)</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Recent opnieuw positieve</a:t>
            </a:r>
            <a:r>
              <a:rPr lang="nl-BE" altLang="en-US" sz="1200" b="0" u="sng" dirty="0" smtClean="0">
                <a:solidFill>
                  <a:srgbClr val="003366"/>
                </a:solidFill>
                <a:latin typeface="Verdana"/>
                <a:cs typeface="Verdana"/>
                <a:sym typeface="Wingdings" panose="05000000000000000000" pitchFamily="2" charset="2"/>
              </a:rPr>
              <a:t>re</a:t>
            </a:r>
            <a:r>
              <a:rPr lang="nl-BE" altLang="en-US" sz="1200" b="0" dirty="0" smtClean="0">
                <a:solidFill>
                  <a:srgbClr val="003366"/>
                </a:solidFill>
                <a:latin typeface="Verdana"/>
                <a:cs typeface="Verdana"/>
                <a:sym typeface="Wingdings" panose="05000000000000000000" pitchFamily="2" charset="2"/>
              </a:rPr>
              <a:t> signalen: kredietgroei, huizenverkopen, export naar VS</a:t>
            </a:r>
          </a:p>
          <a:p>
            <a:pPr marL="1084785" lvl="2" indent="-171450" algn="l" eaLnBrk="1" fontAlgn="auto" hangingPunct="1">
              <a:spcBef>
                <a:spcPts val="600"/>
              </a:spcBef>
              <a:spcAft>
                <a:spcPts val="0"/>
              </a:spcAft>
              <a:buFont typeface="Wingdings" panose="05000000000000000000" pitchFamily="2" charset="2"/>
              <a:buChar char="à"/>
            </a:pPr>
            <a:r>
              <a:rPr lang="nl-BE" altLang="en-US" sz="1200" b="0" dirty="0" smtClean="0">
                <a:solidFill>
                  <a:srgbClr val="003366"/>
                </a:solidFill>
                <a:latin typeface="Verdana"/>
                <a:cs typeface="Verdana"/>
                <a:sym typeface="Wingdings" panose="05000000000000000000" pitchFamily="2" charset="2"/>
              </a:rPr>
              <a:t>Blijven erg zwak: industriële</a:t>
            </a:r>
            <a:r>
              <a:rPr lang="nl-BE" altLang="en-US" sz="1200" b="0" baseline="0" dirty="0" smtClean="0">
                <a:solidFill>
                  <a:srgbClr val="003366"/>
                </a:solidFill>
                <a:latin typeface="Verdana"/>
                <a:cs typeface="Verdana"/>
                <a:sym typeface="Wingdings" panose="05000000000000000000" pitchFamily="2" charset="2"/>
              </a:rPr>
              <a:t> productie, PMI man, export </a:t>
            </a:r>
            <a:r>
              <a:rPr lang="nl-BE" altLang="en-US" sz="1200" b="0" baseline="0" dirty="0" err="1" smtClean="0">
                <a:solidFill>
                  <a:srgbClr val="003366"/>
                </a:solidFill>
                <a:latin typeface="Verdana"/>
                <a:cs typeface="Verdana"/>
                <a:sym typeface="Wingdings" panose="05000000000000000000" pitchFamily="2" charset="2"/>
              </a:rPr>
              <a:t>nr</a:t>
            </a:r>
            <a:r>
              <a:rPr lang="nl-BE" altLang="en-US" sz="1200" b="0" baseline="0" dirty="0" smtClean="0">
                <a:solidFill>
                  <a:srgbClr val="003366"/>
                </a:solidFill>
                <a:latin typeface="Verdana"/>
                <a:cs typeface="Verdana"/>
                <a:sym typeface="Wingdings" panose="05000000000000000000" pitchFamily="2" charset="2"/>
              </a:rPr>
              <a:t> China</a:t>
            </a:r>
            <a:endParaRPr lang="nl-BE" altLang="en-US" sz="1200" b="0" dirty="0" smtClean="0">
              <a:solidFill>
                <a:srgbClr val="003366"/>
              </a:solidFill>
              <a:latin typeface="Verdana"/>
              <a:cs typeface="Verdana"/>
              <a:sym typeface="Wingdings" panose="05000000000000000000" pitchFamily="2" charset="2"/>
            </a:endParaRPr>
          </a:p>
          <a:p>
            <a:endParaRPr lang="en-GB" sz="1800"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17</a:t>
            </a:fld>
            <a:endParaRPr lang="en-US"/>
          </a:p>
        </p:txBody>
      </p:sp>
    </p:spTree>
    <p:extLst>
      <p:ext uri="{BB962C8B-B14F-4D97-AF65-F5344CB8AC3E}">
        <p14:creationId xmlns:p14="http://schemas.microsoft.com/office/powerpoint/2010/main" val="13330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722" rtl="0" eaLnBrk="1" fontAlgn="auto" latinLnBrk="0" hangingPunct="1">
              <a:lnSpc>
                <a:spcPct val="100000"/>
              </a:lnSpc>
              <a:spcBef>
                <a:spcPts val="0"/>
              </a:spcBef>
              <a:spcAft>
                <a:spcPts val="0"/>
              </a:spcAft>
              <a:buClrTx/>
              <a:buSzTx/>
              <a:buFontTx/>
              <a:buNone/>
              <a:tabLst/>
              <a:defRPr/>
            </a:pPr>
            <a:r>
              <a:rPr lang="nl-BE" sz="1200" dirty="0" smtClean="0">
                <a:solidFill>
                  <a:srgbClr val="FF0000"/>
                </a:solidFill>
              </a:rPr>
              <a:t>Erg zwakke winstgroei in 2015! </a:t>
            </a:r>
          </a:p>
          <a:p>
            <a:pPr marL="0" marR="0" indent="0" algn="l" defTabSz="913722" rtl="0" eaLnBrk="1" fontAlgn="auto" latinLnBrk="0" hangingPunct="1">
              <a:lnSpc>
                <a:spcPct val="100000"/>
              </a:lnSpc>
              <a:spcBef>
                <a:spcPts val="0"/>
              </a:spcBef>
              <a:spcAft>
                <a:spcPts val="0"/>
              </a:spcAft>
              <a:buClrTx/>
              <a:buSzTx/>
              <a:buFontTx/>
              <a:buNone/>
              <a:tabLst/>
              <a:defRPr/>
            </a:pPr>
            <a:r>
              <a:rPr lang="nl-BE" sz="1200" dirty="0" smtClean="0">
                <a:solidFill>
                  <a:srgbClr val="FF0000"/>
                </a:solidFill>
              </a:rPr>
              <a:t>Aftoppen</a:t>
            </a:r>
            <a:r>
              <a:rPr lang="nl-BE" sz="1200" baseline="0" dirty="0" smtClean="0">
                <a:solidFill>
                  <a:srgbClr val="FF0000"/>
                </a:solidFill>
              </a:rPr>
              <a:t> in Amerika</a:t>
            </a:r>
          </a:p>
          <a:p>
            <a:pPr marL="0" marR="0" indent="0" algn="l" defTabSz="913722" rtl="0" eaLnBrk="1" fontAlgn="auto" latinLnBrk="0" hangingPunct="1">
              <a:lnSpc>
                <a:spcPct val="100000"/>
              </a:lnSpc>
              <a:spcBef>
                <a:spcPts val="0"/>
              </a:spcBef>
              <a:spcAft>
                <a:spcPts val="0"/>
              </a:spcAft>
              <a:buClrTx/>
              <a:buSzTx/>
              <a:buFontTx/>
              <a:buNone/>
              <a:tabLst/>
              <a:defRPr/>
            </a:pPr>
            <a:r>
              <a:rPr lang="nl-BE" sz="1200" baseline="0" dirty="0" smtClean="0">
                <a:solidFill>
                  <a:srgbClr val="FF0000"/>
                </a:solidFill>
              </a:rPr>
              <a:t>Valse start in Eurozone</a:t>
            </a:r>
            <a:endParaRPr lang="en-GB" sz="1100"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18</a:t>
            </a:fld>
            <a:endParaRPr lang="en-US"/>
          </a:p>
        </p:txBody>
      </p:sp>
    </p:spTree>
    <p:extLst>
      <p:ext uri="{BB962C8B-B14F-4D97-AF65-F5344CB8AC3E}">
        <p14:creationId xmlns:p14="http://schemas.microsoft.com/office/powerpoint/2010/main" val="260503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1000"/>
              </a:lnSpc>
            </a:pPr>
            <a:r>
              <a:rPr lang="nl-BE" sz="1200" dirty="0" smtClean="0"/>
              <a:t>VS: loongroei in 2015??</a:t>
            </a:r>
          </a:p>
          <a:p>
            <a:pPr lvl="1">
              <a:lnSpc>
                <a:spcPts val="1000"/>
              </a:lnSpc>
            </a:pPr>
            <a:r>
              <a:rPr lang="nl-BE" sz="1200" dirty="0" smtClean="0"/>
              <a:t>Q3 beter dan verwacht in  VS maar daling van omzet en winst per aandeel</a:t>
            </a:r>
          </a:p>
          <a:p>
            <a:pPr marL="456864" marR="0" lvl="1" indent="0" algn="l" defTabSz="913722" rtl="0" eaLnBrk="1" fontAlgn="auto" latinLnBrk="0" hangingPunct="1">
              <a:lnSpc>
                <a:spcPts val="1000"/>
              </a:lnSpc>
              <a:spcBef>
                <a:spcPts val="0"/>
              </a:spcBef>
              <a:spcAft>
                <a:spcPts val="0"/>
              </a:spcAft>
              <a:buClrTx/>
              <a:buSzTx/>
              <a:buFontTx/>
              <a:buNone/>
              <a:tabLst/>
              <a:defRPr/>
            </a:pPr>
            <a:r>
              <a:rPr lang="nl-BE" sz="1200" dirty="0" smtClean="0"/>
              <a:t>Lage olieprijs, lagere omzetgroei (lage inflatie en dure dollar) wegen op de groei</a:t>
            </a:r>
            <a:endParaRPr lang="en-GB" sz="1200" dirty="0" smtClean="0"/>
          </a:p>
          <a:p>
            <a:pPr lvl="1">
              <a:lnSpc>
                <a:spcPts val="1000"/>
              </a:lnSpc>
            </a:pPr>
            <a:endParaRPr lang="nl-BE" sz="1200" dirty="0" smtClean="0"/>
          </a:p>
          <a:p>
            <a:pPr lvl="1">
              <a:lnSpc>
                <a:spcPts val="1000"/>
              </a:lnSpc>
            </a:pPr>
            <a:r>
              <a:rPr lang="nl-BE" sz="1200" dirty="0" smtClean="0"/>
              <a:t>Europa:</a:t>
            </a:r>
            <a:r>
              <a:rPr lang="nl-BE" sz="1200" baseline="0" dirty="0" smtClean="0"/>
              <a:t> loongroei in 2015???</a:t>
            </a:r>
            <a:endParaRPr lang="nl-BE" sz="1200" dirty="0" smtClean="0"/>
          </a:p>
          <a:p>
            <a:pPr lvl="1">
              <a:lnSpc>
                <a:spcPts val="1000"/>
              </a:lnSpc>
            </a:pPr>
            <a:r>
              <a:rPr lang="nl-BE" sz="1200" dirty="0" smtClean="0"/>
              <a:t>Q3 onder prognoses in Europa : winstdaling vaak door éénmalig factoren (Deutsche Bank, Volkswagen, …)</a:t>
            </a:r>
          </a:p>
          <a:p>
            <a:pPr lvl="1">
              <a:lnSpc>
                <a:spcPts val="1000"/>
              </a:lnSpc>
            </a:pPr>
            <a:r>
              <a:rPr lang="nl-BE" sz="1200" dirty="0" smtClean="0"/>
              <a:t>Winstgroei Europa sinds 2014Q2 hoger dan VS</a:t>
            </a:r>
          </a:p>
          <a:p>
            <a:pPr lvl="1">
              <a:lnSpc>
                <a:spcPts val="1000"/>
              </a:lnSpc>
            </a:pPr>
            <a:r>
              <a:rPr lang="nl-BE" sz="1200" dirty="0" smtClean="0"/>
              <a:t>EMU winstgroei Q3 -13% en onder verwachtingen</a:t>
            </a:r>
          </a:p>
          <a:p>
            <a:pPr lvl="1">
              <a:lnSpc>
                <a:spcPts val="1000"/>
              </a:lnSpc>
            </a:pPr>
            <a:r>
              <a:rPr lang="nl-BE" sz="1200" dirty="0" smtClean="0"/>
              <a:t>Zonder energie sector en éénmalige factoren (13 </a:t>
            </a:r>
            <a:r>
              <a:rPr lang="nl-BE" sz="1200" dirty="0" err="1" smtClean="0"/>
              <a:t>mrd</a:t>
            </a:r>
            <a:r>
              <a:rPr lang="nl-BE" sz="1200" dirty="0" smtClean="0"/>
              <a:t> bij DB en VW) =&gt; winstgroei 5%</a:t>
            </a:r>
            <a:endParaRPr lang="en-GB" sz="1200" dirty="0" smtClean="0"/>
          </a:p>
          <a:p>
            <a:pPr lvl="1">
              <a:lnSpc>
                <a:spcPts val="1000"/>
              </a:lnSpc>
            </a:pPr>
            <a:endParaRPr lang="nl-BE" sz="1200" dirty="0" smtClean="0"/>
          </a:p>
          <a:p>
            <a:pPr lvl="1"/>
            <a:endParaRPr lang="en-GB" sz="1200" dirty="0" smtClean="0"/>
          </a:p>
          <a:p>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19</a:t>
            </a:fld>
            <a:endParaRPr lang="en-US"/>
          </a:p>
        </p:txBody>
      </p:sp>
    </p:spTree>
    <p:extLst>
      <p:ext uri="{BB962C8B-B14F-4D97-AF65-F5344CB8AC3E}">
        <p14:creationId xmlns:p14="http://schemas.microsoft.com/office/powerpoint/2010/main" val="258384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1000"/>
              </a:lnSpc>
            </a:pPr>
            <a:r>
              <a:rPr lang="nl-BE" sz="1200" dirty="0" smtClean="0"/>
              <a:t>Neerwaartse herziening van de winstgroei verwachtingen in 2015</a:t>
            </a:r>
          </a:p>
          <a:p>
            <a:pPr lvl="1"/>
            <a:r>
              <a:rPr lang="nl-BE" sz="1200" dirty="0" smtClean="0"/>
              <a:t>Verwachte winstgroei 2016 rond 8%</a:t>
            </a:r>
          </a:p>
          <a:p>
            <a:pPr lvl="1"/>
            <a:endParaRPr lang="nl-BE" sz="1200" dirty="0" smtClean="0"/>
          </a:p>
          <a:p>
            <a:pPr lvl="1"/>
            <a:r>
              <a:rPr lang="nl-BE" sz="1200" dirty="0" smtClean="0"/>
              <a:t>Waarom haalbaar:</a:t>
            </a:r>
          </a:p>
          <a:p>
            <a:pPr marL="628314" lvl="1" indent="-171450">
              <a:buFontTx/>
              <a:buChar char="-"/>
            </a:pPr>
            <a:r>
              <a:rPr lang="nl-BE" sz="1200" dirty="0" smtClean="0"/>
              <a:t>Olie-effect</a:t>
            </a:r>
            <a:r>
              <a:rPr lang="nl-BE" sz="1200" baseline="0" dirty="0" smtClean="0"/>
              <a:t> &amp; grondstoffen gaat eruit</a:t>
            </a:r>
          </a:p>
          <a:p>
            <a:pPr marL="628314" lvl="1" indent="-171450">
              <a:buFontTx/>
              <a:buChar char="-"/>
            </a:pPr>
            <a:r>
              <a:rPr lang="nl-BE" sz="1200" baseline="0" dirty="0" smtClean="0"/>
              <a:t>Consument blijft ondersteunt door arbeidsmarkt (nieuwe jobs &amp; loonstijging)</a:t>
            </a:r>
          </a:p>
          <a:p>
            <a:pPr marL="628314" lvl="1" indent="-171450">
              <a:buFontTx/>
              <a:buChar char="-"/>
            </a:pPr>
            <a:r>
              <a:rPr lang="nl-BE" sz="1200" baseline="0" dirty="0" smtClean="0"/>
              <a:t>VS: </a:t>
            </a:r>
            <a:r>
              <a:rPr lang="nl-BE" sz="1200" baseline="0" dirty="0" err="1" smtClean="0"/>
              <a:t>mature</a:t>
            </a:r>
            <a:r>
              <a:rPr lang="nl-BE" sz="1200" baseline="0" dirty="0" smtClean="0"/>
              <a:t> winstcyclus </a:t>
            </a:r>
            <a:r>
              <a:rPr lang="nl-BE" sz="1200" baseline="0" dirty="0" smtClean="0">
                <a:sym typeface="Wingdings" panose="05000000000000000000" pitchFamily="2" charset="2"/>
              </a:rPr>
              <a:t> Is er </a:t>
            </a:r>
            <a:r>
              <a:rPr lang="nl-BE" sz="1200" baseline="0" dirty="0" err="1" smtClean="0">
                <a:sym typeface="Wingdings" panose="05000000000000000000" pitchFamily="2" charset="2"/>
              </a:rPr>
              <a:t>capex</a:t>
            </a:r>
            <a:r>
              <a:rPr lang="nl-BE" sz="1200" baseline="0" dirty="0" smtClean="0">
                <a:sym typeface="Wingdings" panose="05000000000000000000" pitchFamily="2" charset="2"/>
              </a:rPr>
              <a:t> ????????</a:t>
            </a:r>
            <a:endParaRPr lang="nl-BE" sz="1200" baseline="0" dirty="0" smtClean="0"/>
          </a:p>
          <a:p>
            <a:pPr marL="628314" lvl="1" indent="-171450">
              <a:buFontTx/>
              <a:buChar char="-"/>
            </a:pPr>
            <a:r>
              <a:rPr lang="nl-BE" sz="1200" baseline="0" dirty="0" err="1" smtClean="0"/>
              <a:t>Emu</a:t>
            </a:r>
            <a:r>
              <a:rPr lang="nl-BE" sz="1200" baseline="0" dirty="0" smtClean="0"/>
              <a:t>: goedkope euro ondersteunt export + niveau</a:t>
            </a:r>
            <a:endParaRPr lang="nl-BE" sz="1200" dirty="0" smtClean="0"/>
          </a:p>
        </p:txBody>
      </p:sp>
      <p:sp>
        <p:nvSpPr>
          <p:cNvPr id="4" name="Slide Number Placeholder 3"/>
          <p:cNvSpPr>
            <a:spLocks noGrp="1"/>
          </p:cNvSpPr>
          <p:nvPr>
            <p:ph type="sldNum" sz="quarter" idx="10"/>
          </p:nvPr>
        </p:nvSpPr>
        <p:spPr/>
        <p:txBody>
          <a:bodyPr/>
          <a:lstStyle/>
          <a:p>
            <a:fld id="{484334C4-E7BE-4284-BC73-6FEF7F8128F3}" type="slidenum">
              <a:rPr lang="en-US" smtClean="0"/>
              <a:pPr/>
              <a:t>20</a:t>
            </a:fld>
            <a:endParaRPr lang="en-US"/>
          </a:p>
        </p:txBody>
      </p:sp>
    </p:spTree>
    <p:extLst>
      <p:ext uri="{BB962C8B-B14F-4D97-AF65-F5344CB8AC3E}">
        <p14:creationId xmlns:p14="http://schemas.microsoft.com/office/powerpoint/2010/main" val="383815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8818" name="Rectangle 2"/>
          <p:cNvSpPr>
            <a:spLocks noGrp="1" noRot="1" noChangeAspect="1" noChangeArrowheads="1" noTextEdit="1"/>
          </p:cNvSpPr>
          <p:nvPr>
            <p:ph type="sldImg"/>
          </p:nvPr>
        </p:nvSpPr>
        <p:spPr>
          <a:xfrm>
            <a:off x="90488" y="744538"/>
            <a:ext cx="6627812" cy="3729037"/>
          </a:xfrm>
          <a:ln/>
        </p:spPr>
      </p:sp>
      <p:sp>
        <p:nvSpPr>
          <p:cNvPr id="4898819" name="Rectangle 3"/>
          <p:cNvSpPr>
            <a:spLocks noGrp="1" noChangeArrowheads="1"/>
          </p:cNvSpPr>
          <p:nvPr>
            <p:ph type="body" idx="1"/>
          </p:nvPr>
        </p:nvSpPr>
        <p:spPr>
          <a:xfrm>
            <a:off x="549181" y="5340204"/>
            <a:ext cx="5801213" cy="246654"/>
          </a:xfrm>
        </p:spPr>
        <p:txBody>
          <a:bodyPr>
            <a:normAutofit fontScale="92500" lnSpcReduction="10000"/>
          </a:bodyPr>
          <a:lstStyle/>
          <a:p>
            <a:endParaRPr lang="nl-NL" dirty="0"/>
          </a:p>
        </p:txBody>
      </p:sp>
    </p:spTree>
    <p:extLst>
      <p:ext uri="{BB962C8B-B14F-4D97-AF65-F5344CB8AC3E}">
        <p14:creationId xmlns:p14="http://schemas.microsoft.com/office/powerpoint/2010/main" val="166664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2014 staat er ook</a:t>
            </a:r>
            <a:r>
              <a:rPr lang="nl-BE" baseline="0" dirty="0" smtClean="0"/>
              <a:t> nog bij: goed maar vrij stabiel en beide motoren hielpen (Aandelen &amp; Obligaties)</a:t>
            </a:r>
          </a:p>
          <a:p>
            <a:r>
              <a:rPr lang="nl-BE" baseline="0" dirty="0" smtClean="0"/>
              <a:t>2014 </a:t>
            </a:r>
            <a:r>
              <a:rPr lang="nl-BE" baseline="0" dirty="0" err="1" smtClean="0"/>
              <a:t>Eqt</a:t>
            </a:r>
            <a:r>
              <a:rPr lang="nl-BE" baseline="0" dirty="0" smtClean="0"/>
              <a:t> World: 12.7%</a:t>
            </a:r>
          </a:p>
          <a:p>
            <a:r>
              <a:rPr lang="nl-BE" baseline="0" dirty="0" smtClean="0"/>
              <a:t>2014 SOD: 8.5%</a:t>
            </a:r>
          </a:p>
          <a:p>
            <a:r>
              <a:rPr lang="nl-BE" baseline="0" dirty="0" smtClean="0"/>
              <a:t>2014 </a:t>
            </a:r>
            <a:r>
              <a:rPr lang="nl-BE" baseline="0" dirty="0" err="1" smtClean="0"/>
              <a:t>Sivek</a:t>
            </a:r>
            <a:r>
              <a:rPr lang="nl-BE" baseline="0" dirty="0" smtClean="0"/>
              <a:t> Low: 9.5%</a:t>
            </a:r>
          </a:p>
          <a:p>
            <a:r>
              <a:rPr lang="nl-BE" baseline="0" dirty="0" smtClean="0"/>
              <a:t>2014 </a:t>
            </a:r>
            <a:r>
              <a:rPr lang="nl-BE" baseline="0" dirty="0" err="1" smtClean="0"/>
              <a:t>Sivek</a:t>
            </a:r>
            <a:r>
              <a:rPr lang="nl-BE" baseline="0" dirty="0" smtClean="0"/>
              <a:t> </a:t>
            </a:r>
            <a:r>
              <a:rPr lang="nl-BE" baseline="0" dirty="0" err="1" smtClean="0"/>
              <a:t>Med</a:t>
            </a:r>
            <a:r>
              <a:rPr lang="nl-BE" baseline="0" dirty="0" smtClean="0"/>
              <a:t>: 10.6%</a:t>
            </a:r>
          </a:p>
          <a:p>
            <a:r>
              <a:rPr lang="nl-BE" baseline="0" dirty="0" smtClean="0"/>
              <a:t>2014 </a:t>
            </a:r>
            <a:r>
              <a:rPr lang="nl-BE" baseline="0" dirty="0" err="1" smtClean="0"/>
              <a:t>Sivek</a:t>
            </a:r>
            <a:r>
              <a:rPr lang="nl-BE" baseline="0" dirty="0" smtClean="0"/>
              <a:t> High: 12.1%</a:t>
            </a:r>
          </a:p>
          <a:p>
            <a:endParaRPr lang="nl-BE" baseline="0" dirty="0" smtClean="0"/>
          </a:p>
          <a:p>
            <a:r>
              <a:rPr lang="nl-BE" baseline="0" dirty="0" smtClean="0"/>
              <a:t>2015 veel nerveuzer verloop en we vallen terug op 1 motor: aandelen!</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3</a:t>
            </a:fld>
            <a:endParaRPr lang="en-US"/>
          </a:p>
        </p:txBody>
      </p:sp>
    </p:spTree>
    <p:extLst>
      <p:ext uri="{BB962C8B-B14F-4D97-AF65-F5344CB8AC3E}">
        <p14:creationId xmlns:p14="http://schemas.microsoft.com/office/powerpoint/2010/main" val="339266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Consument </a:t>
            </a:r>
            <a:r>
              <a:rPr lang="nl-BE" dirty="0" err="1" smtClean="0"/>
              <a:t>vs</a:t>
            </a:r>
            <a:r>
              <a:rPr lang="nl-BE" dirty="0" smtClean="0"/>
              <a:t> Grondstoffen</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4</a:t>
            </a:fld>
            <a:endParaRPr lang="en-US"/>
          </a:p>
        </p:txBody>
      </p:sp>
    </p:spTree>
    <p:extLst>
      <p:ext uri="{BB962C8B-B14F-4D97-AF65-F5344CB8AC3E}">
        <p14:creationId xmlns:p14="http://schemas.microsoft.com/office/powerpoint/2010/main" val="263022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Herstel</a:t>
            </a:r>
            <a:r>
              <a:rPr lang="nl-BE" baseline="0" dirty="0" smtClean="0"/>
              <a:t> onder leiding van de klassieke landen </a:t>
            </a:r>
            <a:r>
              <a:rPr lang="nl-BE" baseline="0" dirty="0" err="1" smtClean="0"/>
              <a:t>vs</a:t>
            </a:r>
            <a:r>
              <a:rPr lang="nl-BE" baseline="0" dirty="0" smtClean="0"/>
              <a:t> Opkomende markten.</a:t>
            </a:r>
          </a:p>
          <a:p>
            <a:r>
              <a:rPr lang="nl-BE" baseline="0" dirty="0" smtClean="0"/>
              <a:t>Ook duidelijk wanneer je de prestaties van de munten bekijkt zelfs </a:t>
            </a:r>
            <a:r>
              <a:rPr lang="nl-BE" baseline="0" dirty="0" err="1" smtClean="0"/>
              <a:t>tov</a:t>
            </a:r>
            <a:r>
              <a:rPr lang="nl-BE" baseline="0" dirty="0" smtClean="0"/>
              <a:t> de zwakke Euro.</a:t>
            </a:r>
          </a:p>
          <a:p>
            <a:r>
              <a:rPr lang="nl-BE" baseline="0" dirty="0" smtClean="0"/>
              <a:t>-Korea: link met </a:t>
            </a:r>
            <a:r>
              <a:rPr lang="nl-BE" baseline="0" dirty="0" err="1" smtClean="0"/>
              <a:t>UsDollar</a:t>
            </a:r>
            <a:endParaRPr lang="nl-BE" baseline="0" dirty="0" smtClean="0"/>
          </a:p>
          <a:p>
            <a:r>
              <a:rPr lang="nl-BE" baseline="0" dirty="0" smtClean="0"/>
              <a:t>-India: Azië zonder China exposure</a:t>
            </a:r>
          </a:p>
          <a:p>
            <a:r>
              <a:rPr lang="nl-BE" baseline="0" dirty="0" smtClean="0"/>
              <a:t>-Polen: profiteert van </a:t>
            </a:r>
            <a:r>
              <a:rPr lang="nl-BE" baseline="0" dirty="0" err="1" smtClean="0"/>
              <a:t>Emu</a:t>
            </a:r>
            <a:r>
              <a:rPr lang="nl-BE" baseline="0" dirty="0" smtClean="0"/>
              <a:t> herstel</a:t>
            </a:r>
          </a:p>
          <a:p>
            <a:r>
              <a:rPr lang="nl-BE" baseline="0" dirty="0" smtClean="0"/>
              <a:t>-Turkije: politiek &amp; </a:t>
            </a:r>
            <a:r>
              <a:rPr lang="nl-BE" baseline="0" dirty="0" err="1" smtClean="0"/>
              <a:t>Fed</a:t>
            </a:r>
            <a:r>
              <a:rPr lang="nl-BE" baseline="0" dirty="0" smtClean="0"/>
              <a:t> </a:t>
            </a:r>
            <a:r>
              <a:rPr lang="nl-BE" baseline="0" dirty="0" err="1" smtClean="0"/>
              <a:t>hike</a:t>
            </a:r>
            <a:endParaRPr lang="nl-BE" baseline="0" dirty="0" smtClean="0"/>
          </a:p>
          <a:p>
            <a:r>
              <a:rPr lang="nl-BE" baseline="0" dirty="0" smtClean="0"/>
              <a:t>-Brazilië: oog </a:t>
            </a:r>
            <a:r>
              <a:rPr lang="nl-BE" baseline="0" dirty="0" err="1" smtClean="0"/>
              <a:t>vd</a:t>
            </a:r>
            <a:r>
              <a:rPr lang="nl-BE" baseline="0" dirty="0" smtClean="0"/>
              <a:t> storm</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5</a:t>
            </a:fld>
            <a:endParaRPr lang="en-US"/>
          </a:p>
        </p:txBody>
      </p:sp>
    </p:spTree>
    <p:extLst>
      <p:ext uri="{BB962C8B-B14F-4D97-AF65-F5344CB8AC3E}">
        <p14:creationId xmlns:p14="http://schemas.microsoft.com/office/powerpoint/2010/main" val="181678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nl-BE" dirty="0" smtClean="0"/>
              <a:t>Chinese groeivertraging: landen met grootste handel (gemeten</a:t>
            </a:r>
            <a:r>
              <a:rPr lang="nl-BE" baseline="0" dirty="0" smtClean="0"/>
              <a:t> China% in TWI)</a:t>
            </a:r>
          </a:p>
          <a:p>
            <a:pPr rtl="0" eaLnBrk="1" fontAlgn="b" latinLnBrk="0" hangingPunct="1"/>
            <a:r>
              <a:rPr lang="en-GB" sz="1200" b="0" i="0" u="none" strike="noStrike" kern="1200" dirty="0" smtClean="0">
                <a:solidFill>
                  <a:schemeClr val="tx1"/>
                </a:solidFill>
                <a:effectLst/>
                <a:latin typeface="+mn-lt"/>
                <a:ea typeface="+mn-ea"/>
                <a:cs typeface="+mn-cs"/>
              </a:rPr>
              <a:t>South Korea: 28, Taiwan: 26, Thailand: 18, Singapore: 17, Malaysia: 17, Indonesia: 16</a:t>
            </a:r>
          </a:p>
          <a:p>
            <a:pPr marL="0" indent="0">
              <a:buNone/>
            </a:pPr>
            <a:endParaRPr lang="nl-BE" baseline="0" dirty="0" smtClean="0"/>
          </a:p>
          <a:p>
            <a:pPr marL="0" indent="0">
              <a:buNone/>
            </a:pPr>
            <a:r>
              <a:rPr lang="nl-BE" baseline="0" dirty="0" smtClean="0"/>
              <a:t>2. Zorgt ook voor daling grondstoffenprijzen samen met overproductie. </a:t>
            </a:r>
          </a:p>
          <a:p>
            <a:pPr marL="0" indent="0">
              <a:buNone/>
            </a:pPr>
            <a:r>
              <a:rPr lang="nl-BE" baseline="0" dirty="0" smtClean="0"/>
              <a:t>Commodity export as % of </a:t>
            </a:r>
            <a:r>
              <a:rPr lang="nl-BE" baseline="0" dirty="0" err="1" smtClean="0"/>
              <a:t>total</a:t>
            </a:r>
            <a:r>
              <a:rPr lang="nl-BE" baseline="0" dirty="0" smtClean="0"/>
              <a:t> export</a:t>
            </a:r>
          </a:p>
          <a:p>
            <a:pPr marL="0" indent="0">
              <a:buNone/>
            </a:pPr>
            <a:r>
              <a:rPr lang="en-GB" sz="1200" b="0" i="0" u="none" strike="noStrike" kern="1200" dirty="0" smtClean="0">
                <a:solidFill>
                  <a:schemeClr val="tx1"/>
                </a:solidFill>
                <a:effectLst/>
                <a:latin typeface="+mn-lt"/>
                <a:ea typeface="+mn-ea"/>
                <a:cs typeface="+mn-cs"/>
              </a:rPr>
              <a:t>Other: Brazil:</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45.0%</a:t>
            </a:r>
            <a:r>
              <a:rPr lang="en-GB" sz="1200" b="0" i="0" u="none" strike="noStrike" kern="1200" baseline="0" dirty="0" smtClean="0">
                <a:solidFill>
                  <a:schemeClr val="tx1"/>
                </a:solidFill>
                <a:effectLst/>
                <a:latin typeface="+mn-lt"/>
                <a:ea typeface="+mn-ea"/>
                <a:cs typeface="+mn-cs"/>
              </a:rPr>
              <a:t> (food), </a:t>
            </a:r>
            <a:r>
              <a:rPr lang="en-GB" sz="1200" b="0" i="0" u="none" strike="noStrike" kern="1200" dirty="0" smtClean="0">
                <a:solidFill>
                  <a:schemeClr val="tx1"/>
                </a:solidFill>
                <a:effectLst/>
                <a:latin typeface="+mn-lt"/>
                <a:ea typeface="+mn-ea"/>
                <a:cs typeface="+mn-cs"/>
              </a:rPr>
              <a:t>Chile: 61.2%</a:t>
            </a:r>
            <a:r>
              <a:rPr lang="en-GB" sz="1200" b="0" i="0" u="none" strike="noStrike" kern="1200" baseline="0" dirty="0" smtClean="0">
                <a:solidFill>
                  <a:schemeClr val="tx1"/>
                </a:solidFill>
                <a:effectLst/>
                <a:latin typeface="+mn-lt"/>
                <a:ea typeface="+mn-ea"/>
                <a:cs typeface="+mn-cs"/>
              </a:rPr>
              <a:t> (metals), </a:t>
            </a:r>
            <a:r>
              <a:rPr lang="en-GB" sz="1200" b="0" i="0" u="none" strike="noStrike" kern="1200" dirty="0" smtClean="0">
                <a:solidFill>
                  <a:schemeClr val="tx1"/>
                </a:solidFill>
                <a:effectLst/>
                <a:latin typeface="+mn-lt"/>
                <a:ea typeface="+mn-ea"/>
                <a:cs typeface="+mn-cs"/>
              </a:rPr>
              <a:t>Colombia: 58.5% (food), Malaysia: 45.0%</a:t>
            </a:r>
            <a:r>
              <a:rPr lang="en-GB" sz="1200" b="0" i="0" u="none" strike="noStrike" kern="1200" baseline="0" dirty="0" smtClean="0">
                <a:solidFill>
                  <a:schemeClr val="tx1"/>
                </a:solidFill>
                <a:effectLst/>
                <a:latin typeface="+mn-lt"/>
                <a:ea typeface="+mn-ea"/>
                <a:cs typeface="+mn-cs"/>
              </a:rPr>
              <a:t> (raw materials)</a:t>
            </a:r>
            <a:endParaRPr lang="en-GB" sz="1200" b="0" i="0" u="none" strike="noStrike" kern="1200" dirty="0" smtClean="0">
              <a:solidFill>
                <a:schemeClr val="tx1"/>
              </a:solidFill>
              <a:effectLst/>
              <a:latin typeface="+mn-lt"/>
              <a:ea typeface="+mn-ea"/>
              <a:cs typeface="+mn-cs"/>
            </a:endParaRPr>
          </a:p>
          <a:p>
            <a:pPr marL="0" indent="0">
              <a:buNone/>
            </a:pPr>
            <a:r>
              <a:rPr lang="en-GB" sz="1200" b="0" i="0" u="none" strike="noStrike" kern="1200" dirty="0" err="1" smtClean="0">
                <a:solidFill>
                  <a:schemeClr val="tx1"/>
                </a:solidFill>
                <a:effectLst/>
                <a:latin typeface="+mn-lt"/>
                <a:ea typeface="+mn-ea"/>
                <a:cs typeface="+mn-cs"/>
              </a:rPr>
              <a:t>Olie</a:t>
            </a:r>
            <a:r>
              <a:rPr lang="en-GB" sz="1200" b="0" i="0" u="none" strike="noStrike" kern="1200" dirty="0" smtClean="0">
                <a:solidFill>
                  <a:schemeClr val="tx1"/>
                </a:solidFill>
                <a:effectLst/>
                <a:latin typeface="+mn-lt"/>
                <a:ea typeface="+mn-ea"/>
                <a:cs typeface="+mn-cs"/>
              </a:rPr>
              <a:t>:  Russia: 60.5%, Venezuela: 87.1%, Indonesia: 64.4%, </a:t>
            </a:r>
          </a:p>
          <a:p>
            <a:pPr marL="0" indent="0">
              <a:buNone/>
            </a:pPr>
            <a:endParaRPr lang="nl-BE" baseline="0" dirty="0" smtClean="0"/>
          </a:p>
          <a:p>
            <a:pPr marL="0" indent="0">
              <a:buNone/>
            </a:pPr>
            <a:r>
              <a:rPr lang="nl-BE" baseline="0" dirty="0" smtClean="0"/>
              <a:t>3. Kwetsbaar voor </a:t>
            </a:r>
            <a:r>
              <a:rPr lang="nl-BE" baseline="0" dirty="0" err="1" smtClean="0"/>
              <a:t>Fed</a:t>
            </a:r>
            <a:r>
              <a:rPr lang="nl-BE" baseline="0" dirty="0" smtClean="0"/>
              <a:t> renteverhoging (hogere </a:t>
            </a:r>
            <a:r>
              <a:rPr lang="nl-BE" baseline="0" dirty="0" err="1" smtClean="0"/>
              <a:t>usd</a:t>
            </a:r>
            <a:r>
              <a:rPr lang="nl-BE" baseline="0" dirty="0" smtClean="0"/>
              <a:t> &amp; rente =&gt; moeilijkere financiering)</a:t>
            </a:r>
          </a:p>
          <a:p>
            <a:pPr marL="0" indent="0">
              <a:buNone/>
            </a:pPr>
            <a:r>
              <a:rPr lang="nl-BE" baseline="0" dirty="0" smtClean="0"/>
              <a:t>Brazil, South </a:t>
            </a:r>
            <a:r>
              <a:rPr lang="nl-BE" baseline="0" dirty="0" err="1" smtClean="0"/>
              <a:t>Africa</a:t>
            </a:r>
            <a:r>
              <a:rPr lang="nl-BE" baseline="0" dirty="0" smtClean="0"/>
              <a:t>, Turkey, Indonesia, India</a:t>
            </a:r>
          </a:p>
          <a:p>
            <a:pPr marL="0" indent="0">
              <a:buNone/>
            </a:pPr>
            <a:r>
              <a:rPr lang="nl-BE" baseline="0" dirty="0" smtClean="0"/>
              <a:t>Deficit = Begrotingstekort</a:t>
            </a:r>
          </a:p>
          <a:p>
            <a:pPr marL="0" indent="0">
              <a:buNone/>
            </a:pPr>
            <a:r>
              <a:rPr lang="nl-BE" baseline="0" dirty="0" smtClean="0"/>
              <a:t>C/A= lopende rekening van de betalingsbalans (omvat handel, diensten, </a:t>
            </a:r>
            <a:r>
              <a:rPr lang="nl-BE" baseline="0" dirty="0" err="1" smtClean="0"/>
              <a:t>Capital</a:t>
            </a:r>
            <a:r>
              <a:rPr lang="nl-BE" baseline="0" dirty="0" smtClean="0"/>
              <a:t> </a:t>
            </a:r>
            <a:r>
              <a:rPr lang="nl-BE" baseline="0" dirty="0" err="1" smtClean="0"/>
              <a:t>flows</a:t>
            </a:r>
            <a:r>
              <a:rPr lang="nl-BE" baseline="0" dirty="0" smtClean="0"/>
              <a:t>)</a:t>
            </a:r>
          </a:p>
          <a:p>
            <a:pPr marL="0" indent="0">
              <a:buNone/>
            </a:pPr>
            <a:endParaRPr lang="nl-BE" baseline="0" dirty="0" smtClean="0"/>
          </a:p>
          <a:p>
            <a:pPr marL="0" indent="0">
              <a:buNone/>
            </a:pPr>
            <a:endParaRPr lang="nl-BE" baseline="0" dirty="0" smtClean="0"/>
          </a:p>
          <a:p>
            <a:pPr marL="0" indent="0">
              <a:buNone/>
            </a:pPr>
            <a:r>
              <a:rPr lang="nl-BE" baseline="0" dirty="0" smtClean="0"/>
              <a:t>4.Politics</a:t>
            </a:r>
            <a:endParaRPr lang="nl-BE" dirty="0"/>
          </a:p>
        </p:txBody>
      </p:sp>
      <p:sp>
        <p:nvSpPr>
          <p:cNvPr id="4" name="Slide Number Placeholder 3"/>
          <p:cNvSpPr>
            <a:spLocks noGrp="1"/>
          </p:cNvSpPr>
          <p:nvPr>
            <p:ph type="sldNum" sz="quarter" idx="10"/>
          </p:nvPr>
        </p:nvSpPr>
        <p:spPr/>
        <p:txBody>
          <a:bodyPr/>
          <a:lstStyle/>
          <a:p>
            <a:fld id="{1ED72A40-6359-40F1-AB14-6CDB72E9EA2F}" type="slidenum">
              <a:rPr lang="nl-BE" smtClean="0"/>
              <a:t>6</a:t>
            </a:fld>
            <a:endParaRPr lang="nl-BE"/>
          </a:p>
        </p:txBody>
      </p:sp>
    </p:spTree>
    <p:extLst>
      <p:ext uri="{BB962C8B-B14F-4D97-AF65-F5344CB8AC3E}">
        <p14:creationId xmlns:p14="http://schemas.microsoft.com/office/powerpoint/2010/main" val="219986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Waardering</a:t>
            </a:r>
            <a:r>
              <a:rPr lang="nl-BE" baseline="0" dirty="0" smtClean="0"/>
              <a:t> Aandelen </a:t>
            </a:r>
            <a:r>
              <a:rPr lang="nl-BE" baseline="0" dirty="0" err="1" smtClean="0"/>
              <a:t>vs</a:t>
            </a:r>
            <a:r>
              <a:rPr lang="nl-BE" baseline="0" dirty="0" smtClean="0"/>
              <a:t> Obligaties duidelijk richting aandelen!</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7</a:t>
            </a:fld>
            <a:endParaRPr lang="en-US"/>
          </a:p>
        </p:txBody>
      </p:sp>
    </p:spTree>
    <p:extLst>
      <p:ext uri="{BB962C8B-B14F-4D97-AF65-F5344CB8AC3E}">
        <p14:creationId xmlns:p14="http://schemas.microsoft.com/office/powerpoint/2010/main" val="240909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Maar</a:t>
            </a:r>
            <a:r>
              <a:rPr lang="nl-BE" baseline="0" dirty="0" smtClean="0"/>
              <a:t> waardering is niet altijd alles.  Vertelt iets over het potentieel maar is nooit een ‘trigger’.</a:t>
            </a:r>
          </a:p>
          <a:p>
            <a:pPr marL="0" marR="0" indent="0" algn="l" defTabSz="913722" rtl="0" eaLnBrk="1" fontAlgn="auto" latinLnBrk="0" hangingPunct="1">
              <a:lnSpc>
                <a:spcPct val="100000"/>
              </a:lnSpc>
              <a:spcBef>
                <a:spcPts val="0"/>
              </a:spcBef>
              <a:spcAft>
                <a:spcPts val="0"/>
              </a:spcAft>
              <a:buClrTx/>
              <a:buSzTx/>
              <a:buFontTx/>
              <a:buNone/>
              <a:tabLst/>
              <a:defRPr/>
            </a:pPr>
            <a:r>
              <a:rPr lang="nl-BE" dirty="0" smtClean="0"/>
              <a:t>Bovendien</a:t>
            </a:r>
            <a:r>
              <a:rPr lang="nl-BE" baseline="0" dirty="0" smtClean="0"/>
              <a:t> a</a:t>
            </a:r>
            <a:r>
              <a:rPr lang="nl-BE" dirty="0" smtClean="0"/>
              <a:t>andelen mogen dan wel aantrekkelijk ogen </a:t>
            </a:r>
            <a:r>
              <a:rPr lang="nl-BE" dirty="0" err="1" smtClean="0"/>
              <a:t>tov</a:t>
            </a:r>
            <a:r>
              <a:rPr lang="nl-BE" dirty="0" smtClean="0"/>
              <a:t> Obligaties.</a:t>
            </a:r>
          </a:p>
          <a:p>
            <a:r>
              <a:rPr lang="nl-BE" baseline="0" dirty="0" smtClean="0"/>
              <a:t>Toont het vooral dat obligaties erg duur zijn.  Aandelen hoeven daarom niet goedkoop te zijn.</a:t>
            </a:r>
          </a:p>
          <a:p>
            <a:endParaRPr lang="nl-BE" baseline="0" dirty="0" smtClean="0"/>
          </a:p>
          <a:p>
            <a:r>
              <a:rPr lang="nl-BE" baseline="0" dirty="0" smtClean="0"/>
              <a:t>2015 is voor ons vooral een jaar geweest van:</a:t>
            </a:r>
          </a:p>
          <a:p>
            <a:r>
              <a:rPr lang="nl-BE" baseline="0" dirty="0" smtClean="0"/>
              <a:t>-Aandelen afbouwen tot mei</a:t>
            </a:r>
          </a:p>
          <a:p>
            <a:r>
              <a:rPr lang="nl-BE" baseline="0" dirty="0" smtClean="0"/>
              <a:t>-Opnieuw begonnen met de opbouw in Augustus.  Eerste stap is gezet!</a:t>
            </a:r>
          </a:p>
        </p:txBody>
      </p:sp>
      <p:sp>
        <p:nvSpPr>
          <p:cNvPr id="4" name="Slide Number Placeholder 3"/>
          <p:cNvSpPr>
            <a:spLocks noGrp="1"/>
          </p:cNvSpPr>
          <p:nvPr>
            <p:ph type="sldNum" sz="quarter" idx="10"/>
          </p:nvPr>
        </p:nvSpPr>
        <p:spPr/>
        <p:txBody>
          <a:bodyPr/>
          <a:lstStyle/>
          <a:p>
            <a:fld id="{484334C4-E7BE-4284-BC73-6FEF7F8128F3}" type="slidenum">
              <a:rPr lang="en-US" smtClean="0"/>
              <a:pPr/>
              <a:t>8</a:t>
            </a:fld>
            <a:endParaRPr lang="en-US"/>
          </a:p>
        </p:txBody>
      </p:sp>
    </p:spTree>
    <p:extLst>
      <p:ext uri="{BB962C8B-B14F-4D97-AF65-F5344CB8AC3E}">
        <p14:creationId xmlns:p14="http://schemas.microsoft.com/office/powerpoint/2010/main" val="134113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Eerst afgebouwd dus</a:t>
            </a:r>
            <a:r>
              <a:rPr lang="nl-BE" baseline="0" dirty="0" smtClean="0"/>
              <a:t> omwille van de erg sterk aandelenrally:</a:t>
            </a:r>
          </a:p>
          <a:p>
            <a:r>
              <a:rPr lang="nl-BE" baseline="0" dirty="0" smtClean="0"/>
              <a:t>+35% </a:t>
            </a:r>
            <a:r>
              <a:rPr lang="nl-BE" baseline="0" dirty="0" err="1" smtClean="0"/>
              <a:t>Mid</a:t>
            </a:r>
            <a:r>
              <a:rPr lang="nl-BE" baseline="0" dirty="0" smtClean="0"/>
              <a:t> oktober/November 2014 – April 2015</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9</a:t>
            </a:fld>
            <a:endParaRPr lang="en-US"/>
          </a:p>
        </p:txBody>
      </p:sp>
    </p:spTree>
    <p:extLst>
      <p:ext uri="{BB962C8B-B14F-4D97-AF65-F5344CB8AC3E}">
        <p14:creationId xmlns:p14="http://schemas.microsoft.com/office/powerpoint/2010/main" val="162724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Niet dat elke aandelenrally een reden</a:t>
            </a:r>
            <a:r>
              <a:rPr lang="nl-BE" baseline="0" dirty="0" smtClean="0"/>
              <a:t> is tot verkopen.  Maar toen ging het wel erg snel en vooral zagen we de waardering erg fors oplopen.  Van &lt;gemiddelde tot erg &gt; gemiddeld!</a:t>
            </a:r>
            <a:endParaRPr lang="nl-BE" dirty="0" smtClean="0"/>
          </a:p>
          <a:p>
            <a:r>
              <a:rPr lang="nl-BE" baseline="0" dirty="0" smtClean="0">
                <a:sym typeface="Wingdings" panose="05000000000000000000" pitchFamily="2" charset="2"/>
              </a:rPr>
              <a:t> Aandelen toen niet langer goedkoop te noemen (ondanks </a:t>
            </a:r>
            <a:r>
              <a:rPr lang="nl-BE" baseline="0" dirty="0" err="1" smtClean="0">
                <a:sym typeface="Wingdings" panose="05000000000000000000" pitchFamily="2" charset="2"/>
              </a:rPr>
              <a:t>yield</a:t>
            </a:r>
            <a:r>
              <a:rPr lang="nl-BE" baseline="0" dirty="0" smtClean="0">
                <a:sym typeface="Wingdings" panose="05000000000000000000" pitchFamily="2" charset="2"/>
              </a:rPr>
              <a:t> kloof </a:t>
            </a:r>
            <a:r>
              <a:rPr lang="nl-BE" baseline="0" dirty="0" err="1" smtClean="0">
                <a:sym typeface="Wingdings" panose="05000000000000000000" pitchFamily="2" charset="2"/>
              </a:rPr>
              <a:t>tov</a:t>
            </a:r>
            <a:r>
              <a:rPr lang="nl-BE" baseline="0" dirty="0" smtClean="0">
                <a:sym typeface="Wingdings" panose="05000000000000000000" pitchFamily="2" charset="2"/>
              </a:rPr>
              <a:t> obligaties</a:t>
            </a:r>
          </a:p>
          <a:p>
            <a:r>
              <a:rPr lang="nl-BE" baseline="0" dirty="0" smtClean="0">
                <a:sym typeface="Wingdings" panose="05000000000000000000" pitchFamily="2" charset="2"/>
              </a:rPr>
              <a:t>Maakte de beurs kwetsbaar en er waren wel wat zorgen: </a:t>
            </a:r>
            <a:r>
              <a:rPr lang="nl-BE" baseline="0" dirty="0" err="1" smtClean="0">
                <a:sym typeface="Wingdings" panose="05000000000000000000" pitchFamily="2" charset="2"/>
              </a:rPr>
              <a:t>Fed</a:t>
            </a:r>
            <a:r>
              <a:rPr lang="nl-BE" baseline="0" dirty="0" smtClean="0">
                <a:sym typeface="Wingdings" panose="05000000000000000000" pitchFamily="2" charset="2"/>
              </a:rPr>
              <a:t>, Groeilanden, Waar blijft winstgroei?</a:t>
            </a:r>
            <a:endParaRPr lang="en-GB" dirty="0"/>
          </a:p>
        </p:txBody>
      </p:sp>
      <p:sp>
        <p:nvSpPr>
          <p:cNvPr id="4" name="Slide Number Placeholder 3"/>
          <p:cNvSpPr>
            <a:spLocks noGrp="1"/>
          </p:cNvSpPr>
          <p:nvPr>
            <p:ph type="sldNum" sz="quarter" idx="10"/>
          </p:nvPr>
        </p:nvSpPr>
        <p:spPr/>
        <p:txBody>
          <a:bodyPr/>
          <a:lstStyle/>
          <a:p>
            <a:fld id="{484334C4-E7BE-4284-BC73-6FEF7F8128F3}" type="slidenum">
              <a:rPr lang="en-US" smtClean="0"/>
              <a:pPr/>
              <a:t>10</a:t>
            </a:fld>
            <a:endParaRPr lang="en-US"/>
          </a:p>
        </p:txBody>
      </p:sp>
    </p:spTree>
    <p:extLst>
      <p:ext uri="{BB962C8B-B14F-4D97-AF65-F5344CB8AC3E}">
        <p14:creationId xmlns:p14="http://schemas.microsoft.com/office/powerpoint/2010/main" val="318073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7.gi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gi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7.gi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creen - white">
    <p:spTree>
      <p:nvGrpSpPr>
        <p:cNvPr id="1" name=""/>
        <p:cNvGrpSpPr/>
        <p:nvPr/>
      </p:nvGrpSpPr>
      <p:grpSpPr>
        <a:xfrm>
          <a:off x="0" y="0"/>
          <a:ext cx="0" cy="0"/>
          <a:chOff x="0" y="0"/>
          <a:chExt cx="0" cy="0"/>
        </a:xfrm>
      </p:grpSpPr>
      <p:pic>
        <p:nvPicPr>
          <p:cNvPr id="6" name="Picture 12" descr="KBC2"/>
          <p:cNvPicPr>
            <a:picLocks noChangeAspect="1" noChangeArrowheads="1"/>
          </p:cNvPicPr>
          <p:nvPr/>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sp>
        <p:nvSpPr>
          <p:cNvPr id="2" name="Titel 1"/>
          <p:cNvSpPr>
            <a:spLocks noGrp="1"/>
          </p:cNvSpPr>
          <p:nvPr>
            <p:ph type="ctrTitle"/>
          </p:nvPr>
        </p:nvSpPr>
        <p:spPr>
          <a:xfrm>
            <a:off x="448916" y="653300"/>
            <a:ext cx="5089728" cy="1102519"/>
          </a:xfrm>
        </p:spPr>
        <p:txBody>
          <a:bodyPr anchor="t"/>
          <a:lstStyle>
            <a:lvl1pPr>
              <a:defRPr sz="4000">
                <a:solidFill>
                  <a:srgbClr val="00AEEF"/>
                </a:solidFill>
              </a:defRPr>
            </a:lvl1pPr>
          </a:lstStyle>
          <a:p>
            <a:r>
              <a:rPr lang="en-US" noProof="0" smtClean="0"/>
              <a:t>Click to edit Master title style</a:t>
            </a:r>
            <a:endParaRPr lang="en-GB" noProof="0"/>
          </a:p>
        </p:txBody>
      </p:sp>
      <p:sp>
        <p:nvSpPr>
          <p:cNvPr id="3" name="Subtitel 2"/>
          <p:cNvSpPr>
            <a:spLocks noGrp="1"/>
          </p:cNvSpPr>
          <p:nvPr>
            <p:ph type="subTitle" idx="1"/>
          </p:nvPr>
        </p:nvSpPr>
        <p:spPr>
          <a:xfrm>
            <a:off x="445244" y="2776931"/>
            <a:ext cx="5098101" cy="131445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25" name="Tijdelijke aanduiding voor afbeelding 6"/>
          <p:cNvSpPr>
            <a:spLocks noGrp="1"/>
          </p:cNvSpPr>
          <p:nvPr>
            <p:ph type="pic" sz="quarter" idx="11"/>
          </p:nvPr>
        </p:nvSpPr>
        <p:spPr bwMode="auto">
          <a:xfrm>
            <a:off x="6038522" y="-6148"/>
            <a:ext cx="3128826" cy="515451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FAA26D3D-D897-4be2-8F04-BA451C77F1D7}"/>
          </a:extLst>
        </p:spPr>
        <p:txBody>
          <a:bodyPr rtlCol="0">
            <a:noAutofit/>
          </a:bodyPr>
          <a:lstStyle>
            <a:lvl1pPr marL="0" indent="0">
              <a:buNone/>
              <a:defRPr baseline="0"/>
            </a:lvl1pPr>
          </a:lstStyle>
          <a:p>
            <a:pPr lvl="0"/>
            <a:r>
              <a:rPr lang="en-US" noProof="0" smtClean="0"/>
              <a:t>Click icon to add picture</a:t>
            </a:r>
            <a:endParaRPr lang="en-GB" noProof="0" smtClean="0"/>
          </a:p>
        </p:txBody>
      </p:sp>
      <p:sp>
        <p:nvSpPr>
          <p:cNvPr id="5" name="Tijdelijke aanduiding voor tekst 4"/>
          <p:cNvSpPr>
            <a:spLocks noGrp="1"/>
          </p:cNvSpPr>
          <p:nvPr>
            <p:ph type="body" sz="quarter" idx="12"/>
          </p:nvPr>
        </p:nvSpPr>
        <p:spPr>
          <a:xfrm>
            <a:off x="443723" y="1833088"/>
            <a:ext cx="5103022" cy="688658"/>
          </a:xfrm>
        </p:spPr>
        <p:txBody>
          <a:bodyPr/>
          <a:lstStyle>
            <a:lvl1pPr marL="0" indent="0">
              <a:buNone/>
              <a:defRPr b="1">
                <a:latin typeface="Trebuchet MS"/>
                <a:cs typeface="Trebuchet MS"/>
              </a:defRPr>
            </a:lvl1pPr>
          </a:lstStyle>
          <a:p>
            <a:pPr lvl="0"/>
            <a:r>
              <a:rPr lang="en-US" noProof="0" smtClean="0"/>
              <a:t>Click to edit Master text styles</a:t>
            </a:r>
          </a:p>
        </p:txBody>
      </p:sp>
      <p:pic>
        <p:nvPicPr>
          <p:cNvPr id="7" name="Picture Placeholder 5" descr="shutterstock_96248555 2.jpg"/>
          <p:cNvPicPr>
            <a:picLocks noChangeAspect="1"/>
          </p:cNvPicPr>
          <p:nvPr/>
        </p:nvPicPr>
        <p:blipFill>
          <a:blip r:embed="rId3" cstate="screen"/>
          <a:srcRect l="143" r="143"/>
          <a:stretch>
            <a:fillRect/>
          </a:stretch>
        </p:blipFill>
        <p:spPr bwMode="auto">
          <a:xfrm>
            <a:off x="6038522" y="-6831"/>
            <a:ext cx="3128826" cy="5150332"/>
          </a:xfrm>
          <a:prstGeom prst="rect">
            <a:avLst/>
          </a:prstGeom>
          <a:noFill/>
          <a:ln w="9525">
            <a:noFill/>
            <a:miter lim="800000"/>
            <a:headEnd/>
            <a:tailEnd/>
          </a:ln>
        </p:spPr>
      </p:pic>
      <p:pic>
        <p:nvPicPr>
          <p:cNvPr id="8" name="Picture 12" descr="KBC2"/>
          <p:cNvPicPr>
            <a:picLocks noChangeAspect="1" noChangeArrowheads="1"/>
          </p:cNvPicPr>
          <p:nvPr userDrawn="1"/>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pic>
        <p:nvPicPr>
          <p:cNvPr id="9" name="Picture Placeholder 5" descr="shutterstock_96248555 2.jpg"/>
          <p:cNvPicPr>
            <a:picLocks noChangeAspect="1"/>
          </p:cNvPicPr>
          <p:nvPr userDrawn="1"/>
        </p:nvPicPr>
        <p:blipFill>
          <a:blip r:embed="rId3" cstate="screen"/>
          <a:srcRect l="143" r="143"/>
          <a:stretch>
            <a:fillRect/>
          </a:stretch>
        </p:blipFill>
        <p:spPr bwMode="auto">
          <a:xfrm>
            <a:off x="6038522" y="-6831"/>
            <a:ext cx="3128826" cy="5150332"/>
          </a:xfrm>
          <a:prstGeom prst="rect">
            <a:avLst/>
          </a:prstGeom>
          <a:noFill/>
          <a:ln w="9525">
            <a:noFill/>
            <a:miter lim="800000"/>
            <a:headEnd/>
            <a:tailEnd/>
          </a:ln>
        </p:spPr>
      </p:pic>
    </p:spTree>
    <p:extLst>
      <p:ext uri="{BB962C8B-B14F-4D97-AF65-F5344CB8AC3E}">
        <p14:creationId xmlns:p14="http://schemas.microsoft.com/office/powerpoint/2010/main" val="38295717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4874" y="349637"/>
            <a:ext cx="7554366" cy="472321"/>
          </a:xfrm>
        </p:spPr>
        <p:txBody>
          <a:bodyPr/>
          <a:lstStyle>
            <a:lvl1pPr>
              <a:defRPr sz="2800"/>
            </a:lvl1pPr>
          </a:lstStyle>
          <a:p>
            <a:r>
              <a:rPr lang="en-US" noProof="0" smtClean="0"/>
              <a:t>Click to edit Master title style</a:t>
            </a:r>
            <a:endParaRPr lang="en-GB" noProof="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mpty screen">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94874" y="349637"/>
            <a:ext cx="7554366" cy="472321"/>
          </a:xfrm>
        </p:spPr>
        <p:txBody>
          <a:bodyPr/>
          <a:lstStyle>
            <a:lvl1pPr>
              <a:defRPr sz="2800"/>
            </a:lvl1pPr>
          </a:lstStyle>
          <a:p>
            <a:r>
              <a:rPr lang="en-US" noProof="0" dirty="0" smtClean="0"/>
              <a:t>Looking Back</a:t>
            </a:r>
            <a:endParaRPr lang="en-GB" noProof="0" dirty="0"/>
          </a:p>
        </p:txBody>
      </p:sp>
      <p:pic>
        <p:nvPicPr>
          <p:cNvPr id="3" name="Content Placeholder 10" descr="rear-view-4.jpg"/>
          <p:cNvPicPr>
            <a:picLocks noChangeAspect="1"/>
          </p:cNvPicPr>
          <p:nvPr userDrawn="1"/>
        </p:nvPicPr>
        <p:blipFill>
          <a:blip r:embed="rId2" cstate="screen">
            <a:lum bright="26000"/>
          </a:blip>
          <a:stretch>
            <a:fillRect/>
          </a:stretch>
        </p:blipFill>
        <p:spPr bwMode="auto">
          <a:xfrm>
            <a:off x="3419872" y="129927"/>
            <a:ext cx="1117600" cy="627222"/>
          </a:xfrm>
          <a:prstGeom prst="rect">
            <a:avLst/>
          </a:prstGeom>
          <a:noFill/>
          <a:ln w="9525">
            <a:noFill/>
            <a:miter lim="800000"/>
            <a:headEnd/>
            <a:tailEnd/>
          </a:ln>
        </p:spPr>
      </p:pic>
    </p:spTree>
    <p:extLst>
      <p:ext uri="{BB962C8B-B14F-4D97-AF65-F5344CB8AC3E}">
        <p14:creationId xmlns:p14="http://schemas.microsoft.com/office/powerpoint/2010/main" val="3092499074"/>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94874" y="349637"/>
            <a:ext cx="7554366" cy="472321"/>
          </a:xfrm>
        </p:spPr>
        <p:txBody>
          <a:bodyPr/>
          <a:lstStyle>
            <a:lvl1pPr>
              <a:defRPr sz="2800" baseline="0"/>
            </a:lvl1pPr>
          </a:lstStyle>
          <a:p>
            <a:r>
              <a:rPr lang="en-US" noProof="0" dirty="0" smtClean="0"/>
              <a:t>How we see the world</a:t>
            </a:r>
            <a:endParaRPr lang="en-GB" noProof="0" dirty="0"/>
          </a:p>
        </p:txBody>
      </p:sp>
      <p:pic>
        <p:nvPicPr>
          <p:cNvPr id="4" name="Picture 3" descr="VOORUIT.jpg"/>
          <p:cNvPicPr>
            <a:picLocks noChangeAspect="1"/>
          </p:cNvPicPr>
          <p:nvPr userDrawn="1"/>
        </p:nvPicPr>
        <p:blipFill>
          <a:blip r:embed="rId2" cstate="screen">
            <a:lum bright="20000"/>
          </a:blip>
          <a:stretch>
            <a:fillRect/>
          </a:stretch>
        </p:blipFill>
        <p:spPr>
          <a:xfrm>
            <a:off x="3419872" y="76673"/>
            <a:ext cx="1008112" cy="680476"/>
          </a:xfrm>
          <a:prstGeom prst="rect">
            <a:avLst/>
          </a:prstGeom>
        </p:spPr>
      </p:pic>
    </p:spTree>
    <p:extLst>
      <p:ext uri="{BB962C8B-B14F-4D97-AF65-F5344CB8AC3E}">
        <p14:creationId xmlns:p14="http://schemas.microsoft.com/office/powerpoint/2010/main" val="3255326875"/>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182054"/>
            <a:ext cx="4032448" cy="3722755"/>
          </a:xfrm>
        </p:spPr>
        <p:txBody>
          <a:bodyPr>
            <a:normAutofit/>
          </a:bodyPr>
          <a:lstStyle>
            <a:lvl1pPr>
              <a:lnSpc>
                <a:spcPts val="800"/>
              </a:lnSpc>
              <a:spcAft>
                <a:spcPts val="600"/>
              </a:spcAft>
              <a:defRPr sz="2000">
                <a:solidFill>
                  <a:srgbClr val="00B0F0"/>
                </a:solidFill>
              </a:defRPr>
            </a:lvl1pPr>
            <a:lvl2pPr>
              <a:lnSpc>
                <a:spcPts val="800"/>
              </a:lnSpc>
              <a:spcAft>
                <a:spcPts val="600"/>
              </a:spcAft>
              <a:defRPr sz="18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
        <p:nvSpPr>
          <p:cNvPr id="4" name="Tijdelijke aanduiding voor inhoud 3"/>
          <p:cNvSpPr>
            <a:spLocks noGrp="1"/>
          </p:cNvSpPr>
          <p:nvPr>
            <p:ph sz="half" idx="2"/>
          </p:nvPr>
        </p:nvSpPr>
        <p:spPr bwMode="gray">
          <a:xfrm>
            <a:off x="4644009" y="1182056"/>
            <a:ext cx="4152076" cy="612008"/>
          </a:xfrm>
        </p:spPr>
        <p:txBody>
          <a:bodyPr>
            <a:normAutofit/>
          </a:bodyPr>
          <a:lstStyle>
            <a:lvl1pPr>
              <a:lnSpc>
                <a:spcPts val="1000"/>
              </a:lnSpc>
              <a:spcAft>
                <a:spcPts val="600"/>
              </a:spcAft>
              <a:defRPr sz="1600"/>
            </a:lvl1pPr>
            <a:lvl2pPr>
              <a:lnSpc>
                <a:spcPts val="1200"/>
              </a:lnSpc>
              <a:spcAft>
                <a:spcPts val="600"/>
              </a:spcAft>
              <a:defRPr sz="14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
        <p:nvSpPr>
          <p:cNvPr id="5" name="Titel 1"/>
          <p:cNvSpPr>
            <a:spLocks noGrp="1"/>
          </p:cNvSpPr>
          <p:nvPr>
            <p:ph type="title" hasCustomPrompt="1"/>
          </p:nvPr>
        </p:nvSpPr>
        <p:spPr>
          <a:xfrm>
            <a:off x="410192" y="-79200"/>
            <a:ext cx="8397258" cy="952454"/>
          </a:xfrm>
        </p:spPr>
        <p:txBody>
          <a:bodyPr/>
          <a:lstStyle>
            <a:lvl1pPr algn="r">
              <a:defRPr baseline="0"/>
            </a:lvl1pPr>
          </a:lstStyle>
          <a:p>
            <a:r>
              <a:rPr lang="en-US" noProof="0" dirty="0" smtClean="0"/>
              <a:t>How we see the world</a:t>
            </a:r>
            <a:endParaRPr lang="en-GB" noProof="0" dirty="0"/>
          </a:p>
        </p:txBody>
      </p:sp>
      <p:sp>
        <p:nvSpPr>
          <p:cNvPr id="6" name="Tijdelijke aanduiding voor inhoud 3"/>
          <p:cNvSpPr>
            <a:spLocks noGrp="1"/>
          </p:cNvSpPr>
          <p:nvPr>
            <p:ph sz="half" idx="10"/>
          </p:nvPr>
        </p:nvSpPr>
        <p:spPr bwMode="gray">
          <a:xfrm>
            <a:off x="4644010" y="1923679"/>
            <a:ext cx="4177479" cy="2880320"/>
          </a:xfrm>
        </p:spPr>
        <p:txBody>
          <a:bodyPr>
            <a:normAutofit/>
          </a:bodyPr>
          <a:lstStyle>
            <a:lvl1pPr marL="0" indent="0">
              <a:lnSpc>
                <a:spcPct val="90000"/>
              </a:lnSpc>
              <a:buNone/>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p:txBody>
      </p:sp>
      <p:sp>
        <p:nvSpPr>
          <p:cNvPr id="7" name="TextBox 6"/>
          <p:cNvSpPr txBox="1"/>
          <p:nvPr/>
        </p:nvSpPr>
        <p:spPr>
          <a:xfrm>
            <a:off x="4644008"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Recent </a:t>
            </a:r>
            <a:r>
              <a:rPr lang="nl-BE" sz="2000" b="1" dirty="0" err="1" smtClean="0">
                <a:solidFill>
                  <a:srgbClr val="003366"/>
                </a:solidFill>
                <a:latin typeface="Arial"/>
                <a:cs typeface="Arial"/>
              </a:rPr>
              <a:t>developments</a:t>
            </a:r>
            <a:endParaRPr lang="en-GB" sz="2000" b="1" dirty="0" err="1" smtClean="0">
              <a:solidFill>
                <a:srgbClr val="003366"/>
              </a:solidFill>
              <a:latin typeface="Arial"/>
              <a:cs typeface="Arial"/>
            </a:endParaRPr>
          </a:p>
        </p:txBody>
      </p:sp>
      <p:sp>
        <p:nvSpPr>
          <p:cNvPr id="8" name="TextBox 7"/>
          <p:cNvSpPr txBox="1"/>
          <p:nvPr/>
        </p:nvSpPr>
        <p:spPr>
          <a:xfrm>
            <a:off x="251520"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err="1" smtClean="0">
                <a:solidFill>
                  <a:srgbClr val="003366"/>
                </a:solidFill>
                <a:latin typeface="Arial"/>
                <a:cs typeface="Arial"/>
              </a:rPr>
              <a:t>Strategy</a:t>
            </a:r>
            <a:r>
              <a:rPr lang="nl-BE" sz="2000" b="1" dirty="0" smtClean="0">
                <a:solidFill>
                  <a:srgbClr val="003366"/>
                </a:solidFill>
                <a:latin typeface="Arial"/>
                <a:cs typeface="Arial"/>
              </a:rPr>
              <a:t> in</a:t>
            </a:r>
            <a:r>
              <a:rPr lang="nl-BE" sz="2000" b="1" baseline="0" dirty="0" smtClean="0">
                <a:solidFill>
                  <a:srgbClr val="003366"/>
                </a:solidFill>
                <a:latin typeface="Arial"/>
                <a:cs typeface="Arial"/>
              </a:rPr>
              <a:t> s</a:t>
            </a:r>
            <a:r>
              <a:rPr lang="nl-BE" sz="2000" b="1" dirty="0" smtClean="0">
                <a:solidFill>
                  <a:srgbClr val="003366"/>
                </a:solidFill>
                <a:latin typeface="Arial"/>
                <a:cs typeface="Arial"/>
              </a:rPr>
              <a:t>hort</a:t>
            </a:r>
            <a:endParaRPr lang="en-GB" sz="2000" b="1" dirty="0" err="1" smtClean="0">
              <a:solidFill>
                <a:srgbClr val="003366"/>
              </a:solidFill>
              <a:latin typeface="Arial"/>
              <a:cs typeface="Arial"/>
            </a:endParaRPr>
          </a:p>
        </p:txBody>
      </p:sp>
      <p:pic>
        <p:nvPicPr>
          <p:cNvPr id="11" name="Picture 10" descr="VOORUIT.jpg"/>
          <p:cNvPicPr>
            <a:picLocks noChangeAspect="1"/>
          </p:cNvPicPr>
          <p:nvPr userDrawn="1"/>
        </p:nvPicPr>
        <p:blipFill>
          <a:blip r:embed="rId2" cstate="screen">
            <a:lum bright="20000"/>
          </a:blip>
          <a:stretch>
            <a:fillRect/>
          </a:stretch>
        </p:blipFill>
        <p:spPr>
          <a:xfrm>
            <a:off x="3419872" y="76673"/>
            <a:ext cx="1008112" cy="680476"/>
          </a:xfrm>
          <a:prstGeom prst="rect">
            <a:avLst/>
          </a:prstGeom>
        </p:spPr>
      </p:pic>
    </p:spTree>
    <p:extLst>
      <p:ext uri="{BB962C8B-B14F-4D97-AF65-F5344CB8AC3E}">
        <p14:creationId xmlns:p14="http://schemas.microsoft.com/office/powerpoint/2010/main" val="3843201583"/>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182054"/>
            <a:ext cx="4032448" cy="3722755"/>
          </a:xfrm>
        </p:spPr>
        <p:txBody>
          <a:bodyPr>
            <a:normAutofit/>
          </a:bodyPr>
          <a:lstStyle>
            <a:lvl1pPr>
              <a:lnSpc>
                <a:spcPts val="800"/>
              </a:lnSpc>
              <a:spcAft>
                <a:spcPts val="600"/>
              </a:spcAft>
              <a:defRPr sz="2000">
                <a:solidFill>
                  <a:srgbClr val="00B0F0"/>
                </a:solidFill>
              </a:defRPr>
            </a:lvl1pPr>
            <a:lvl2pPr>
              <a:lnSpc>
                <a:spcPts val="800"/>
              </a:lnSpc>
              <a:spcAft>
                <a:spcPts val="600"/>
              </a:spcAft>
              <a:defRPr sz="18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
        <p:nvSpPr>
          <p:cNvPr id="5" name="Titel 1"/>
          <p:cNvSpPr>
            <a:spLocks noGrp="1"/>
          </p:cNvSpPr>
          <p:nvPr>
            <p:ph type="title" hasCustomPrompt="1"/>
          </p:nvPr>
        </p:nvSpPr>
        <p:spPr>
          <a:xfrm>
            <a:off x="410192" y="-79200"/>
            <a:ext cx="8397258" cy="952454"/>
          </a:xfrm>
        </p:spPr>
        <p:txBody>
          <a:bodyPr/>
          <a:lstStyle>
            <a:lvl1pPr algn="r">
              <a:defRPr baseline="0"/>
            </a:lvl1pPr>
          </a:lstStyle>
          <a:p>
            <a:r>
              <a:rPr lang="en-US" noProof="0" dirty="0" smtClean="0"/>
              <a:t>How we see the world</a:t>
            </a:r>
            <a:endParaRPr lang="en-GB" noProof="0" dirty="0"/>
          </a:p>
        </p:txBody>
      </p:sp>
      <p:sp>
        <p:nvSpPr>
          <p:cNvPr id="7" name="TextBox 6"/>
          <p:cNvSpPr txBox="1"/>
          <p:nvPr/>
        </p:nvSpPr>
        <p:spPr>
          <a:xfrm>
            <a:off x="4644008"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Recent </a:t>
            </a:r>
            <a:r>
              <a:rPr lang="nl-BE" sz="2000" b="1" dirty="0" err="1" smtClean="0">
                <a:solidFill>
                  <a:srgbClr val="003366"/>
                </a:solidFill>
                <a:latin typeface="Arial"/>
                <a:cs typeface="Arial"/>
              </a:rPr>
              <a:t>developments</a:t>
            </a:r>
            <a:endParaRPr lang="en-GB" sz="2000" b="1" dirty="0" err="1" smtClean="0">
              <a:solidFill>
                <a:srgbClr val="003366"/>
              </a:solidFill>
              <a:latin typeface="Arial"/>
              <a:cs typeface="Arial"/>
            </a:endParaRPr>
          </a:p>
        </p:txBody>
      </p:sp>
      <p:sp>
        <p:nvSpPr>
          <p:cNvPr id="8" name="TextBox 7"/>
          <p:cNvSpPr txBox="1"/>
          <p:nvPr/>
        </p:nvSpPr>
        <p:spPr>
          <a:xfrm>
            <a:off x="251520"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err="1" smtClean="0">
                <a:solidFill>
                  <a:srgbClr val="003366"/>
                </a:solidFill>
                <a:latin typeface="Arial"/>
                <a:cs typeface="Arial"/>
              </a:rPr>
              <a:t>Strategy</a:t>
            </a:r>
            <a:r>
              <a:rPr lang="nl-BE" sz="2000" b="1" dirty="0" smtClean="0">
                <a:solidFill>
                  <a:srgbClr val="003366"/>
                </a:solidFill>
                <a:latin typeface="Arial"/>
                <a:cs typeface="Arial"/>
              </a:rPr>
              <a:t> in</a:t>
            </a:r>
            <a:r>
              <a:rPr lang="nl-BE" sz="2000" b="1" baseline="0" dirty="0" smtClean="0">
                <a:solidFill>
                  <a:srgbClr val="003366"/>
                </a:solidFill>
                <a:latin typeface="Arial"/>
                <a:cs typeface="Arial"/>
              </a:rPr>
              <a:t> s</a:t>
            </a:r>
            <a:r>
              <a:rPr lang="nl-BE" sz="2000" b="1" dirty="0" smtClean="0">
                <a:solidFill>
                  <a:srgbClr val="003366"/>
                </a:solidFill>
                <a:latin typeface="Arial"/>
                <a:cs typeface="Arial"/>
              </a:rPr>
              <a:t>hort</a:t>
            </a:r>
            <a:endParaRPr lang="en-GB" sz="2000" b="1" dirty="0" err="1" smtClean="0">
              <a:solidFill>
                <a:srgbClr val="003366"/>
              </a:solidFill>
              <a:latin typeface="Arial"/>
              <a:cs typeface="Arial"/>
            </a:endParaRPr>
          </a:p>
        </p:txBody>
      </p:sp>
      <p:pic>
        <p:nvPicPr>
          <p:cNvPr id="11" name="Picture 10" descr="VOORUIT.jpg"/>
          <p:cNvPicPr>
            <a:picLocks noChangeAspect="1"/>
          </p:cNvPicPr>
          <p:nvPr userDrawn="1"/>
        </p:nvPicPr>
        <p:blipFill>
          <a:blip r:embed="rId2" cstate="screen">
            <a:lum bright="20000"/>
          </a:blip>
          <a:stretch>
            <a:fillRect/>
          </a:stretch>
        </p:blipFill>
        <p:spPr>
          <a:xfrm>
            <a:off x="3419872" y="76673"/>
            <a:ext cx="1008112" cy="680476"/>
          </a:xfrm>
          <a:prstGeom prst="rect">
            <a:avLst/>
          </a:prstGeom>
        </p:spPr>
      </p:pic>
      <p:sp>
        <p:nvSpPr>
          <p:cNvPr id="9" name="Tijdelijke aanduiding voor inhoud 2"/>
          <p:cNvSpPr>
            <a:spLocks noGrp="1"/>
          </p:cNvSpPr>
          <p:nvPr>
            <p:ph sz="half" idx="10"/>
          </p:nvPr>
        </p:nvSpPr>
        <p:spPr bwMode="gray">
          <a:xfrm>
            <a:off x="4716016" y="1210799"/>
            <a:ext cx="4032448" cy="3722755"/>
          </a:xfrm>
        </p:spPr>
        <p:txBody>
          <a:bodyPr>
            <a:normAutofit/>
          </a:bodyPr>
          <a:lstStyle>
            <a:lvl1pPr>
              <a:lnSpc>
                <a:spcPts val="800"/>
              </a:lnSpc>
              <a:spcAft>
                <a:spcPts val="600"/>
              </a:spcAft>
              <a:defRPr sz="2000">
                <a:solidFill>
                  <a:srgbClr val="00B0F0"/>
                </a:solidFill>
              </a:defRPr>
            </a:lvl1pPr>
            <a:lvl2pPr>
              <a:lnSpc>
                <a:spcPts val="800"/>
              </a:lnSpc>
              <a:spcAft>
                <a:spcPts val="600"/>
              </a:spcAft>
              <a:defRPr sz="18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Tree>
    <p:extLst>
      <p:ext uri="{BB962C8B-B14F-4D97-AF65-F5344CB8AC3E}">
        <p14:creationId xmlns:p14="http://schemas.microsoft.com/office/powerpoint/2010/main" val="202722989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83507"/>
            <a:ext cx="4064000" cy="329446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83507"/>
            <a:ext cx="4064000" cy="329446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38" y="4839891"/>
            <a:ext cx="2355850" cy="132159"/>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323850" y="4839891"/>
            <a:ext cx="331788" cy="132159"/>
          </a:xfrm>
          <a:prstGeom prst="rect">
            <a:avLst/>
          </a:prstGeom>
        </p:spPr>
        <p:txBody>
          <a:bodyPr/>
          <a:lstStyle>
            <a:lvl1pPr>
              <a:defRPr/>
            </a:lvl1pPr>
          </a:lstStyle>
          <a:p>
            <a:pPr>
              <a:defRPr/>
            </a:pPr>
            <a:r>
              <a:rPr lang="en-GB" smtClean="0"/>
              <a:t></a:t>
            </a:r>
            <a:r>
              <a:rPr lang="en-GB" baseline="0" smtClean="0"/>
              <a:t> </a:t>
            </a:r>
            <a:fld id="{E8567F6A-FE60-489F-B89C-7278D2416301}" type="slidenum">
              <a:rPr lang="en-GB" baseline="0" smtClean="0"/>
              <a:pPr>
                <a:defRPr/>
              </a:pPr>
              <a:t>‹#›</a:t>
            </a:fld>
            <a:endParaRPr lang="en-GB"/>
          </a:p>
        </p:txBody>
      </p:sp>
    </p:spTree>
    <p:extLst>
      <p:ext uri="{BB962C8B-B14F-4D97-AF65-F5344CB8AC3E}">
        <p14:creationId xmlns:p14="http://schemas.microsoft.com/office/powerpoint/2010/main" val="2723619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creen - white">
    <p:spTree>
      <p:nvGrpSpPr>
        <p:cNvPr id="1" name=""/>
        <p:cNvGrpSpPr/>
        <p:nvPr/>
      </p:nvGrpSpPr>
      <p:grpSpPr>
        <a:xfrm>
          <a:off x="0" y="0"/>
          <a:ext cx="0" cy="0"/>
          <a:chOff x="0" y="0"/>
          <a:chExt cx="0" cy="0"/>
        </a:xfrm>
      </p:grpSpPr>
      <p:pic>
        <p:nvPicPr>
          <p:cNvPr id="6" name="Picture 12" descr="KBC2"/>
          <p:cNvPicPr>
            <a:picLocks noChangeAspect="1" noChangeArrowheads="1"/>
          </p:cNvPicPr>
          <p:nvPr/>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sp>
        <p:nvSpPr>
          <p:cNvPr id="2" name="Titel 1"/>
          <p:cNvSpPr>
            <a:spLocks noGrp="1"/>
          </p:cNvSpPr>
          <p:nvPr>
            <p:ph type="ctrTitle"/>
          </p:nvPr>
        </p:nvSpPr>
        <p:spPr>
          <a:xfrm>
            <a:off x="448916" y="653300"/>
            <a:ext cx="5089728" cy="1102519"/>
          </a:xfrm>
        </p:spPr>
        <p:txBody>
          <a:bodyPr anchor="t"/>
          <a:lstStyle>
            <a:lvl1pPr>
              <a:defRPr sz="4000">
                <a:solidFill>
                  <a:srgbClr val="00AEEF"/>
                </a:solidFill>
              </a:defRPr>
            </a:lvl1pPr>
          </a:lstStyle>
          <a:p>
            <a:r>
              <a:rPr lang="en-US" noProof="0" smtClean="0"/>
              <a:t>Click to edit Master title style</a:t>
            </a:r>
            <a:endParaRPr lang="en-GB" noProof="0"/>
          </a:p>
        </p:txBody>
      </p:sp>
      <p:sp>
        <p:nvSpPr>
          <p:cNvPr id="3" name="Subtitel 2"/>
          <p:cNvSpPr>
            <a:spLocks noGrp="1"/>
          </p:cNvSpPr>
          <p:nvPr>
            <p:ph type="subTitle" idx="1"/>
          </p:nvPr>
        </p:nvSpPr>
        <p:spPr>
          <a:xfrm>
            <a:off x="445244" y="2776931"/>
            <a:ext cx="5098101" cy="131445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25" name="Tijdelijke aanduiding voor afbeelding 6"/>
          <p:cNvSpPr>
            <a:spLocks noGrp="1"/>
          </p:cNvSpPr>
          <p:nvPr>
            <p:ph type="pic" sz="quarter" idx="11"/>
          </p:nvPr>
        </p:nvSpPr>
        <p:spPr bwMode="auto">
          <a:xfrm>
            <a:off x="6038522" y="-6148"/>
            <a:ext cx="3128826" cy="515451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FAA26D3D-D897-4be2-8F04-BA451C77F1D7}"/>
          </a:extLst>
        </p:spPr>
        <p:txBody>
          <a:bodyPr rtlCol="0">
            <a:noAutofit/>
          </a:bodyPr>
          <a:lstStyle>
            <a:lvl1pPr marL="0" indent="0">
              <a:buNone/>
              <a:defRPr baseline="0"/>
            </a:lvl1pPr>
          </a:lstStyle>
          <a:p>
            <a:pPr lvl="0"/>
            <a:r>
              <a:rPr lang="en-US" noProof="0" smtClean="0"/>
              <a:t>Click icon to add picture</a:t>
            </a:r>
            <a:endParaRPr lang="en-GB" noProof="0" smtClean="0"/>
          </a:p>
        </p:txBody>
      </p:sp>
      <p:sp>
        <p:nvSpPr>
          <p:cNvPr id="5" name="Tijdelijke aanduiding voor tekst 4"/>
          <p:cNvSpPr>
            <a:spLocks noGrp="1"/>
          </p:cNvSpPr>
          <p:nvPr>
            <p:ph type="body" sz="quarter" idx="12"/>
          </p:nvPr>
        </p:nvSpPr>
        <p:spPr>
          <a:xfrm>
            <a:off x="443723" y="1833088"/>
            <a:ext cx="5103022" cy="688658"/>
          </a:xfrm>
        </p:spPr>
        <p:txBody>
          <a:bodyPr/>
          <a:lstStyle>
            <a:lvl1pPr marL="0" indent="0">
              <a:buNone/>
              <a:defRPr b="1">
                <a:latin typeface="Trebuchet MS"/>
                <a:cs typeface="Trebuchet MS"/>
              </a:defRPr>
            </a:lvl1pPr>
          </a:lstStyle>
          <a:p>
            <a:pPr lvl="0"/>
            <a:r>
              <a:rPr lang="en-US" noProof="0" smtClean="0"/>
              <a:t>Click to edit Master text styles</a:t>
            </a:r>
          </a:p>
        </p:txBody>
      </p:sp>
      <p:pic>
        <p:nvPicPr>
          <p:cNvPr id="7" name="Picture Placeholder 5" descr="shutterstock_96248555 2.jpg"/>
          <p:cNvPicPr>
            <a:picLocks noChangeAspect="1"/>
          </p:cNvPicPr>
          <p:nvPr/>
        </p:nvPicPr>
        <p:blipFill>
          <a:blip r:embed="rId3" cstate="screen"/>
          <a:srcRect l="143" r="143"/>
          <a:stretch>
            <a:fillRect/>
          </a:stretch>
        </p:blipFill>
        <p:spPr bwMode="auto">
          <a:xfrm>
            <a:off x="6038522" y="-6831"/>
            <a:ext cx="3128826" cy="5150332"/>
          </a:xfrm>
          <a:prstGeom prst="rect">
            <a:avLst/>
          </a:prstGeom>
          <a:noFill/>
          <a:ln w="9525">
            <a:noFill/>
            <a:miter lim="800000"/>
            <a:headEnd/>
            <a:tailEnd/>
          </a:ln>
        </p:spPr>
      </p:pic>
      <p:pic>
        <p:nvPicPr>
          <p:cNvPr id="8" name="Picture 12" descr="KBC2"/>
          <p:cNvPicPr>
            <a:picLocks noChangeAspect="1" noChangeArrowheads="1"/>
          </p:cNvPicPr>
          <p:nvPr userDrawn="1"/>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pic>
        <p:nvPicPr>
          <p:cNvPr id="9" name="Picture Placeholder 5" descr="shutterstock_96248555 2.jpg"/>
          <p:cNvPicPr>
            <a:picLocks noChangeAspect="1"/>
          </p:cNvPicPr>
          <p:nvPr userDrawn="1"/>
        </p:nvPicPr>
        <p:blipFill>
          <a:blip r:embed="rId3" cstate="screen"/>
          <a:srcRect l="143" r="143"/>
          <a:stretch>
            <a:fillRect/>
          </a:stretch>
        </p:blipFill>
        <p:spPr bwMode="auto">
          <a:xfrm>
            <a:off x="6038522" y="-6831"/>
            <a:ext cx="3128826" cy="5150332"/>
          </a:xfrm>
          <a:prstGeom prst="rect">
            <a:avLst/>
          </a:prstGeom>
          <a:noFill/>
          <a:ln w="9525">
            <a:noFill/>
            <a:miter lim="800000"/>
            <a:headEnd/>
            <a:tailEnd/>
          </a:ln>
        </p:spPr>
      </p:pic>
    </p:spTree>
    <p:extLst>
      <p:ext uri="{BB962C8B-B14F-4D97-AF65-F5344CB8AC3E}">
        <p14:creationId xmlns:p14="http://schemas.microsoft.com/office/powerpoint/2010/main" val="3509706956"/>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creen - white">
    <p:spTree>
      <p:nvGrpSpPr>
        <p:cNvPr id="1" name=""/>
        <p:cNvGrpSpPr/>
        <p:nvPr/>
      </p:nvGrpSpPr>
      <p:grpSpPr>
        <a:xfrm>
          <a:off x="0" y="0"/>
          <a:ext cx="0" cy="0"/>
          <a:chOff x="0" y="0"/>
          <a:chExt cx="0" cy="0"/>
        </a:xfrm>
      </p:grpSpPr>
      <p:pic>
        <p:nvPicPr>
          <p:cNvPr id="6" name="Picture 12" descr="KBC2"/>
          <p:cNvPicPr>
            <a:picLocks noChangeAspect="1" noChangeArrowheads="1"/>
          </p:cNvPicPr>
          <p:nvPr/>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sp>
        <p:nvSpPr>
          <p:cNvPr id="2" name="Titel 1"/>
          <p:cNvSpPr>
            <a:spLocks noGrp="1"/>
          </p:cNvSpPr>
          <p:nvPr>
            <p:ph type="ctrTitle"/>
          </p:nvPr>
        </p:nvSpPr>
        <p:spPr>
          <a:xfrm>
            <a:off x="448916" y="653300"/>
            <a:ext cx="5089728" cy="1102519"/>
          </a:xfrm>
        </p:spPr>
        <p:txBody>
          <a:bodyPr anchor="t"/>
          <a:lstStyle>
            <a:lvl1pPr>
              <a:defRPr sz="4000">
                <a:solidFill>
                  <a:srgbClr val="00AEEF"/>
                </a:solidFill>
              </a:defRPr>
            </a:lvl1pPr>
          </a:lstStyle>
          <a:p>
            <a:r>
              <a:rPr lang="en-US" noProof="0" smtClean="0"/>
              <a:t>Click to edit Master title style</a:t>
            </a:r>
            <a:endParaRPr lang="en-GB" noProof="0"/>
          </a:p>
        </p:txBody>
      </p:sp>
      <p:sp>
        <p:nvSpPr>
          <p:cNvPr id="3" name="Subtitel 2"/>
          <p:cNvSpPr>
            <a:spLocks noGrp="1"/>
          </p:cNvSpPr>
          <p:nvPr>
            <p:ph type="subTitle" idx="1"/>
          </p:nvPr>
        </p:nvSpPr>
        <p:spPr>
          <a:xfrm>
            <a:off x="445244" y="2776931"/>
            <a:ext cx="5098101" cy="131445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25" name="Tijdelijke aanduiding voor afbeelding 6"/>
          <p:cNvSpPr>
            <a:spLocks noGrp="1"/>
          </p:cNvSpPr>
          <p:nvPr>
            <p:ph type="pic" sz="quarter" idx="11"/>
          </p:nvPr>
        </p:nvSpPr>
        <p:spPr bwMode="auto">
          <a:xfrm>
            <a:off x="6038522" y="-6148"/>
            <a:ext cx="3128826" cy="515451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FAA26D3D-D897-4be2-8F04-BA451C77F1D7}"/>
          </a:extLst>
        </p:spPr>
        <p:txBody>
          <a:bodyPr rtlCol="0">
            <a:noAutofit/>
          </a:bodyPr>
          <a:lstStyle>
            <a:lvl1pPr marL="0" indent="0">
              <a:buNone/>
              <a:defRPr baseline="0"/>
            </a:lvl1pPr>
          </a:lstStyle>
          <a:p>
            <a:pPr lvl="0"/>
            <a:r>
              <a:rPr lang="en-US" noProof="0" smtClean="0"/>
              <a:t>Click icon to add picture</a:t>
            </a:r>
            <a:endParaRPr lang="en-GB" noProof="0" smtClean="0"/>
          </a:p>
        </p:txBody>
      </p:sp>
      <p:sp>
        <p:nvSpPr>
          <p:cNvPr id="5" name="Tijdelijke aanduiding voor tekst 4"/>
          <p:cNvSpPr>
            <a:spLocks noGrp="1"/>
          </p:cNvSpPr>
          <p:nvPr>
            <p:ph type="body" sz="quarter" idx="12"/>
          </p:nvPr>
        </p:nvSpPr>
        <p:spPr>
          <a:xfrm>
            <a:off x="443723" y="1833088"/>
            <a:ext cx="5103022" cy="688658"/>
          </a:xfrm>
        </p:spPr>
        <p:txBody>
          <a:bodyPr/>
          <a:lstStyle>
            <a:lvl1pPr marL="0" indent="0">
              <a:buNone/>
              <a:defRPr b="1">
                <a:latin typeface="Trebuchet MS"/>
                <a:cs typeface="Trebuchet MS"/>
              </a:defRPr>
            </a:lvl1pPr>
          </a:lstStyle>
          <a:p>
            <a:pPr lvl="0"/>
            <a:r>
              <a:rPr lang="en-US" noProof="0" smtClean="0"/>
              <a:t>Click to edit Master text styles</a:t>
            </a:r>
          </a:p>
        </p:txBody>
      </p:sp>
      <p:pic>
        <p:nvPicPr>
          <p:cNvPr id="8" name="Picture 12" descr="KBC2"/>
          <p:cNvPicPr>
            <a:picLocks noChangeAspect="1" noChangeArrowheads="1"/>
          </p:cNvPicPr>
          <p:nvPr userDrawn="1"/>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spTree>
    <p:extLst>
      <p:ext uri="{BB962C8B-B14F-4D97-AF65-F5344CB8AC3E}">
        <p14:creationId xmlns:p14="http://schemas.microsoft.com/office/powerpoint/2010/main" val="3135271850"/>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kstvak 3"/>
          <p:cNvSpPr txBox="1"/>
          <p:nvPr/>
        </p:nvSpPr>
        <p:spPr>
          <a:xfrm>
            <a:off x="7113595" y="5259230"/>
            <a:ext cx="184731" cy="369332"/>
          </a:xfrm>
          <a:prstGeom prst="rect">
            <a:avLst/>
          </a:prstGeom>
          <a:noFill/>
        </p:spPr>
        <p:txBody>
          <a:bodyPr wrap="none">
            <a:spAutoFit/>
          </a:bodyPr>
          <a:lstStyle/>
          <a:p>
            <a:pPr defTabSz="914400">
              <a:defRPr/>
            </a:pPr>
            <a:endParaRPr lang="en-GB">
              <a:solidFill>
                <a:srgbClr val="003366"/>
              </a:solidFill>
              <a:cs typeface="Calibri"/>
            </a:endParaRPr>
          </a:p>
        </p:txBody>
      </p:sp>
      <p:sp>
        <p:nvSpPr>
          <p:cNvPr id="3" name="Tijdelijke aanduiding voor inhoud 2"/>
          <p:cNvSpPr>
            <a:spLocks noGrp="1"/>
          </p:cNvSpPr>
          <p:nvPr>
            <p:ph idx="1"/>
          </p:nvPr>
        </p:nvSpPr>
        <p:spPr bwMode="gray">
          <a:xfrm>
            <a:off x="399018" y="1076936"/>
            <a:ext cx="8408432" cy="3727062"/>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itle 4"/>
          <p:cNvSpPr>
            <a:spLocks noGrp="1"/>
          </p:cNvSpPr>
          <p:nvPr>
            <p:ph type="title"/>
          </p:nvPr>
        </p:nvSpPr>
        <p:spPr>
          <a:xfrm>
            <a:off x="444500" y="144616"/>
            <a:ext cx="8362950" cy="482918"/>
          </a:xfrm>
        </p:spPr>
        <p:txBody>
          <a:bodyPr/>
          <a:lstStyle>
            <a:lvl1pPr algn="r">
              <a:defRPr/>
            </a:lvl1pPr>
          </a:lstStyle>
          <a:p>
            <a:r>
              <a:rPr lang="en-US" smtClean="0"/>
              <a:t>Click to edit Master title style</a:t>
            </a:r>
            <a:endParaRPr lang="en-GB" dirty="0"/>
          </a:p>
        </p:txBody>
      </p:sp>
    </p:spTree>
    <p:extLst>
      <p:ext uri="{BB962C8B-B14F-4D97-AF65-F5344CB8AC3E}">
        <p14:creationId xmlns:p14="http://schemas.microsoft.com/office/powerpoint/2010/main" val="3124376235"/>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kstvak 3"/>
          <p:cNvSpPr txBox="1"/>
          <p:nvPr/>
        </p:nvSpPr>
        <p:spPr>
          <a:xfrm>
            <a:off x="7113595" y="5259230"/>
            <a:ext cx="184731" cy="369332"/>
          </a:xfrm>
          <a:prstGeom prst="rect">
            <a:avLst/>
          </a:prstGeom>
          <a:noFill/>
        </p:spPr>
        <p:txBody>
          <a:bodyPr wrap="none">
            <a:spAutoFit/>
          </a:bodyPr>
          <a:lstStyle/>
          <a:p>
            <a:pPr defTabSz="914400">
              <a:defRPr/>
            </a:pPr>
            <a:endParaRPr lang="en-GB">
              <a:solidFill>
                <a:srgbClr val="003366"/>
              </a:solidFill>
              <a:cs typeface="Calibri"/>
            </a:endParaRPr>
          </a:p>
        </p:txBody>
      </p:sp>
      <p:sp>
        <p:nvSpPr>
          <p:cNvPr id="3" name="Tijdelijke aanduiding voor inhoud 2"/>
          <p:cNvSpPr>
            <a:spLocks noGrp="1"/>
          </p:cNvSpPr>
          <p:nvPr>
            <p:ph idx="1"/>
          </p:nvPr>
        </p:nvSpPr>
        <p:spPr bwMode="gray">
          <a:xfrm>
            <a:off x="399018" y="1076936"/>
            <a:ext cx="8408432" cy="3727062"/>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itle 4"/>
          <p:cNvSpPr>
            <a:spLocks noGrp="1"/>
          </p:cNvSpPr>
          <p:nvPr>
            <p:ph type="title"/>
          </p:nvPr>
        </p:nvSpPr>
        <p:spPr>
          <a:xfrm>
            <a:off x="444500" y="144616"/>
            <a:ext cx="8362950" cy="482918"/>
          </a:xfrm>
        </p:spPr>
        <p:txBody>
          <a:bodyPr/>
          <a:lstStyle>
            <a:lvl1pPr algn="r">
              <a:defRPr/>
            </a:lvl1pPr>
          </a:lstStyle>
          <a:p>
            <a:r>
              <a:rPr lang="en-US" smtClean="0"/>
              <a:t>Click to edit Master title style</a:t>
            </a:r>
            <a:endParaRPr lang="en-GB" dirty="0"/>
          </a:p>
        </p:txBody>
      </p:sp>
    </p:spTree>
    <p:extLst>
      <p:ext uri="{BB962C8B-B14F-4D97-AF65-F5344CB8AC3E}">
        <p14:creationId xmlns:p14="http://schemas.microsoft.com/office/powerpoint/2010/main" val="3881551158"/>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505345" y="987575"/>
            <a:ext cx="4007542" cy="3816424"/>
          </a:xfrm>
        </p:spPr>
        <p:txBody>
          <a:bodyPr>
            <a:normAutofit/>
          </a:bodyPr>
          <a:lstStyle>
            <a:lvl1pPr>
              <a:lnSpc>
                <a:spcPct val="90000"/>
              </a:lnSpc>
              <a:defRPr sz="1800"/>
            </a:lvl1pPr>
            <a:lvl2pPr>
              <a:lnSpc>
                <a:spcPct val="90000"/>
              </a:lnSpc>
              <a:defRPr sz="16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4" name="Tijdelijke aanduiding voor inhoud 3"/>
          <p:cNvSpPr>
            <a:spLocks noGrp="1"/>
          </p:cNvSpPr>
          <p:nvPr>
            <p:ph sz="half" idx="2"/>
          </p:nvPr>
        </p:nvSpPr>
        <p:spPr bwMode="gray">
          <a:xfrm>
            <a:off x="4834631" y="987575"/>
            <a:ext cx="3961455" cy="3816424"/>
          </a:xfrm>
        </p:spPr>
        <p:txBody>
          <a:bodyPr>
            <a:normAutofit/>
          </a:bodyPr>
          <a:lstStyle>
            <a:lvl1pPr>
              <a:lnSpc>
                <a:spcPct val="90000"/>
              </a:lnSpc>
              <a:defRPr sz="1800"/>
            </a:lvl1pPr>
            <a:lvl2pPr>
              <a:lnSpc>
                <a:spcPct val="90000"/>
              </a:lnSpc>
              <a:defRPr sz="16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3396908732"/>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387684"/>
            <a:ext cx="4032448" cy="341631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Tijdelijke aanduiding voor inhoud 3"/>
          <p:cNvSpPr>
            <a:spLocks noGrp="1"/>
          </p:cNvSpPr>
          <p:nvPr>
            <p:ph sz="half" idx="2"/>
          </p:nvPr>
        </p:nvSpPr>
        <p:spPr bwMode="gray">
          <a:xfrm>
            <a:off x="4644009" y="1387685"/>
            <a:ext cx="4152076" cy="680010"/>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
        <p:nvSpPr>
          <p:cNvPr id="6" name="Tijdelijke aanduiding voor inhoud 3"/>
          <p:cNvSpPr>
            <a:spLocks noGrp="1"/>
          </p:cNvSpPr>
          <p:nvPr>
            <p:ph sz="half" idx="10"/>
          </p:nvPr>
        </p:nvSpPr>
        <p:spPr bwMode="gray">
          <a:xfrm>
            <a:off x="4644010" y="2139703"/>
            <a:ext cx="4177479" cy="2664296"/>
          </a:xfrm>
        </p:spPr>
        <p:txBody>
          <a:bodyPr>
            <a:normAutofit/>
          </a:bodyPr>
          <a:lstStyle>
            <a:lvl1pPr marL="0" indent="0">
              <a:lnSpc>
                <a:spcPct val="90000"/>
              </a:lnSpc>
              <a:buNone/>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p:txBody>
      </p:sp>
      <p:sp>
        <p:nvSpPr>
          <p:cNvPr id="7" name="TextBox 6"/>
          <p:cNvSpPr txBox="1"/>
          <p:nvPr/>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8" name="TextBox 7"/>
          <p:cNvSpPr txBox="1"/>
          <p:nvPr/>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Scenario in het kort</a:t>
            </a:r>
            <a:endParaRPr lang="en-GB" sz="2000" b="1" dirty="0" err="1" smtClean="0">
              <a:solidFill>
                <a:srgbClr val="003366"/>
              </a:solidFill>
              <a:latin typeface="Arial"/>
              <a:cs typeface="Arial"/>
            </a:endParaRPr>
          </a:p>
        </p:txBody>
      </p:sp>
      <p:sp>
        <p:nvSpPr>
          <p:cNvPr id="9" name="TextBox 8"/>
          <p:cNvSpPr txBox="1"/>
          <p:nvPr userDrawn="1"/>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10" name="TextBox 9"/>
          <p:cNvSpPr txBox="1"/>
          <p:nvPr userDrawn="1"/>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Scenario in het kort</a:t>
            </a:r>
            <a:endParaRPr lang="en-GB" sz="2000" b="1" dirty="0" err="1" smtClean="0">
              <a:solidFill>
                <a:srgbClr val="003366"/>
              </a:solidFill>
              <a:latin typeface="Arial"/>
              <a:cs typeface="Arial"/>
            </a:endParaRPr>
          </a:p>
        </p:txBody>
      </p:sp>
    </p:spTree>
    <p:extLst>
      <p:ext uri="{BB962C8B-B14F-4D97-AF65-F5344CB8AC3E}">
        <p14:creationId xmlns:p14="http://schemas.microsoft.com/office/powerpoint/2010/main" val="2340933223"/>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331641" y="2139950"/>
            <a:ext cx="6768752" cy="863600"/>
          </a:xfrm>
        </p:spPr>
        <p:txBody>
          <a:bodyPr/>
          <a:lstStyle>
            <a:lvl1pPr marL="0" indent="0" algn="r">
              <a:buNone/>
              <a:defRPr sz="3600"/>
            </a:lvl1pPr>
          </a:lstStyle>
          <a:p>
            <a:pPr lvl="0"/>
            <a:r>
              <a:rPr lang="en-US" smtClean="0"/>
              <a:t>Click to edit Master text styles</a:t>
            </a:r>
          </a:p>
        </p:txBody>
      </p:sp>
    </p:spTree>
    <p:extLst>
      <p:ext uri="{BB962C8B-B14F-4D97-AF65-F5344CB8AC3E}">
        <p14:creationId xmlns:p14="http://schemas.microsoft.com/office/powerpoint/2010/main" val="38538218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387684"/>
            <a:ext cx="4032448" cy="341631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Tijdelijke aanduiding voor inhoud 3"/>
          <p:cNvSpPr>
            <a:spLocks noGrp="1"/>
          </p:cNvSpPr>
          <p:nvPr>
            <p:ph sz="half" idx="2"/>
          </p:nvPr>
        </p:nvSpPr>
        <p:spPr bwMode="gray">
          <a:xfrm>
            <a:off x="4644009" y="1387685"/>
            <a:ext cx="4152076" cy="680010"/>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
        <p:nvSpPr>
          <p:cNvPr id="6" name="Tijdelijke aanduiding voor inhoud 3"/>
          <p:cNvSpPr>
            <a:spLocks noGrp="1"/>
          </p:cNvSpPr>
          <p:nvPr>
            <p:ph sz="half" idx="10"/>
          </p:nvPr>
        </p:nvSpPr>
        <p:spPr bwMode="gray">
          <a:xfrm>
            <a:off x="4644010" y="2139703"/>
            <a:ext cx="4177479" cy="2664296"/>
          </a:xfrm>
        </p:spPr>
        <p:txBody>
          <a:bodyPr>
            <a:normAutofit/>
          </a:bodyPr>
          <a:lstStyle>
            <a:lvl1pPr marL="0" indent="0">
              <a:lnSpc>
                <a:spcPct val="90000"/>
              </a:lnSpc>
              <a:buNone/>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p:txBody>
      </p:sp>
      <p:sp>
        <p:nvSpPr>
          <p:cNvPr id="7" name="TextBox 6"/>
          <p:cNvSpPr txBox="1"/>
          <p:nvPr/>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8" name="TextBox 7"/>
          <p:cNvSpPr txBox="1"/>
          <p:nvPr/>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Visie op financiële markten</a:t>
            </a:r>
            <a:endParaRPr lang="en-GB" sz="2000" b="1" dirty="0" err="1" smtClean="0">
              <a:solidFill>
                <a:srgbClr val="003366"/>
              </a:solidFill>
              <a:latin typeface="Arial"/>
              <a:cs typeface="Arial"/>
            </a:endParaRPr>
          </a:p>
        </p:txBody>
      </p:sp>
      <p:sp>
        <p:nvSpPr>
          <p:cNvPr id="9" name="TextBox 8"/>
          <p:cNvSpPr txBox="1"/>
          <p:nvPr userDrawn="1"/>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10" name="TextBox 9"/>
          <p:cNvSpPr txBox="1"/>
          <p:nvPr userDrawn="1"/>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Visie op financiële markten</a:t>
            </a:r>
            <a:endParaRPr lang="en-GB" sz="2000" b="1" dirty="0" err="1" smtClean="0">
              <a:solidFill>
                <a:srgbClr val="003366"/>
              </a:solidFill>
              <a:latin typeface="Arial"/>
              <a:cs typeface="Arial"/>
            </a:endParaRPr>
          </a:p>
        </p:txBody>
      </p:sp>
    </p:spTree>
    <p:extLst>
      <p:ext uri="{BB962C8B-B14F-4D97-AF65-F5344CB8AC3E}">
        <p14:creationId xmlns:p14="http://schemas.microsoft.com/office/powerpoint/2010/main" val="2037670528"/>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243668"/>
            <a:ext cx="4032448" cy="3776354"/>
          </a:xfrm>
        </p:spPr>
        <p:txBody>
          <a:bodyPr>
            <a:normAutofit/>
          </a:bodyPr>
          <a:lstStyle>
            <a:lvl1pPr>
              <a:lnSpc>
                <a:spcPts val="1000"/>
              </a:lnSpc>
              <a:spcAft>
                <a:spcPts val="600"/>
              </a:spcAft>
              <a:defRPr sz="2000" b="1"/>
            </a:lvl1pPr>
            <a:lvl2pPr algn="l">
              <a:lnSpc>
                <a:spcPts val="1000"/>
              </a:lnSpc>
              <a:spcAft>
                <a:spcPts val="600"/>
              </a:spcAft>
              <a:defRPr sz="18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endParaRPr lang="en-US" noProof="0" dirty="0" smtClean="0"/>
          </a:p>
          <a:p>
            <a:pPr lvl="1"/>
            <a:endParaRPr lang="en-US" noProof="0" dirty="0" smtClean="0"/>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
        <p:nvSpPr>
          <p:cNvPr id="7" name="TextBox 6"/>
          <p:cNvSpPr txBox="1"/>
          <p:nvPr/>
        </p:nvSpPr>
        <p:spPr>
          <a:xfrm>
            <a:off x="4644008"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Hoe spelen we hierop in ?</a:t>
            </a:r>
            <a:endParaRPr lang="en-GB" sz="2000" b="1" dirty="0" err="1" smtClean="0">
              <a:solidFill>
                <a:srgbClr val="003366"/>
              </a:solidFill>
              <a:latin typeface="Arial"/>
              <a:cs typeface="Arial"/>
            </a:endParaRPr>
          </a:p>
        </p:txBody>
      </p:sp>
      <p:sp>
        <p:nvSpPr>
          <p:cNvPr id="8" name="TextBox 7"/>
          <p:cNvSpPr txBox="1"/>
          <p:nvPr/>
        </p:nvSpPr>
        <p:spPr>
          <a:xfrm>
            <a:off x="251520"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Wat is onze visie ?</a:t>
            </a:r>
            <a:endParaRPr lang="en-GB" sz="2000" b="1" dirty="0" err="1" smtClean="0">
              <a:solidFill>
                <a:srgbClr val="003366"/>
              </a:solidFill>
              <a:latin typeface="Arial"/>
              <a:cs typeface="Arial"/>
            </a:endParaRPr>
          </a:p>
        </p:txBody>
      </p:sp>
      <p:sp>
        <p:nvSpPr>
          <p:cNvPr id="6" name="TextBox 5"/>
          <p:cNvSpPr txBox="1"/>
          <p:nvPr userDrawn="1"/>
        </p:nvSpPr>
        <p:spPr>
          <a:xfrm>
            <a:off x="4644008"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Hoe spelen we hierop in ?</a:t>
            </a:r>
            <a:endParaRPr lang="en-GB" sz="2000" b="1" dirty="0" err="1" smtClean="0">
              <a:solidFill>
                <a:srgbClr val="003366"/>
              </a:solidFill>
              <a:latin typeface="Arial"/>
              <a:cs typeface="Arial"/>
            </a:endParaRPr>
          </a:p>
        </p:txBody>
      </p:sp>
      <p:sp>
        <p:nvSpPr>
          <p:cNvPr id="9" name="TextBox 8"/>
          <p:cNvSpPr txBox="1"/>
          <p:nvPr userDrawn="1"/>
        </p:nvSpPr>
        <p:spPr>
          <a:xfrm>
            <a:off x="251520"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Wat is onze visie ?</a:t>
            </a:r>
            <a:endParaRPr lang="en-GB" sz="2000" b="1" dirty="0" err="1" smtClean="0">
              <a:solidFill>
                <a:srgbClr val="003366"/>
              </a:solidFill>
              <a:latin typeface="Arial"/>
              <a:cs typeface="Arial"/>
            </a:endParaRPr>
          </a:p>
        </p:txBody>
      </p:sp>
    </p:spTree>
    <p:extLst>
      <p:ext uri="{BB962C8B-B14F-4D97-AF65-F5344CB8AC3E}">
        <p14:creationId xmlns:p14="http://schemas.microsoft.com/office/powerpoint/2010/main" val="2808892535"/>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387684"/>
            <a:ext cx="4032448" cy="3416314"/>
          </a:xfrm>
        </p:spPr>
        <p:txBody>
          <a:bodyPr>
            <a:normAutofit/>
          </a:bodyPr>
          <a:lstStyle>
            <a:lvl1pPr>
              <a:lnSpc>
                <a:spcPct val="90000"/>
              </a:lnSpc>
              <a:defRPr sz="1800"/>
            </a:lvl1pPr>
            <a:lvl2pPr>
              <a:lnSpc>
                <a:spcPct val="90000"/>
              </a:lnSpc>
              <a:defRPr sz="16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4" name="Tijdelijke aanduiding voor inhoud 3"/>
          <p:cNvSpPr>
            <a:spLocks noGrp="1"/>
          </p:cNvSpPr>
          <p:nvPr>
            <p:ph sz="half" idx="2"/>
          </p:nvPr>
        </p:nvSpPr>
        <p:spPr bwMode="gray">
          <a:xfrm>
            <a:off x="4644009" y="1387684"/>
            <a:ext cx="4152076" cy="341631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hasCustomPrompt="1"/>
          </p:nvPr>
        </p:nvSpPr>
        <p:spPr>
          <a:xfrm>
            <a:off x="410192" y="-79200"/>
            <a:ext cx="8397258" cy="952454"/>
          </a:xfrm>
        </p:spPr>
        <p:txBody>
          <a:bodyPr/>
          <a:lstStyle>
            <a:lvl1pPr algn="r">
              <a:defRPr/>
            </a:lvl1pPr>
          </a:lstStyle>
          <a:p>
            <a:r>
              <a:rPr lang="en-US" noProof="0" dirty="0" err="1" smtClean="0"/>
              <a:t>Conclusies</a:t>
            </a:r>
            <a:endParaRPr lang="en-GB" noProof="0" dirty="0"/>
          </a:p>
        </p:txBody>
      </p:sp>
      <p:sp>
        <p:nvSpPr>
          <p:cNvPr id="7" name="TextBox 6"/>
          <p:cNvSpPr txBox="1"/>
          <p:nvPr/>
        </p:nvSpPr>
        <p:spPr>
          <a:xfrm>
            <a:off x="4644008"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Wat doen we in de portefeuilles ?</a:t>
            </a:r>
            <a:endParaRPr lang="en-GB" b="1" dirty="0" err="1" smtClean="0">
              <a:solidFill>
                <a:srgbClr val="003366"/>
              </a:solidFill>
              <a:latin typeface="Arial"/>
              <a:cs typeface="Arial"/>
            </a:endParaRPr>
          </a:p>
        </p:txBody>
      </p:sp>
      <p:sp>
        <p:nvSpPr>
          <p:cNvPr id="8" name="TextBox 7"/>
          <p:cNvSpPr txBox="1"/>
          <p:nvPr/>
        </p:nvSpPr>
        <p:spPr>
          <a:xfrm>
            <a:off x="251520"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Hoe zien we de wereld ?</a:t>
            </a:r>
            <a:endParaRPr lang="en-GB" b="1" dirty="0" err="1" smtClean="0">
              <a:solidFill>
                <a:srgbClr val="003366"/>
              </a:solidFill>
              <a:latin typeface="Arial"/>
              <a:cs typeface="Arial"/>
            </a:endParaRPr>
          </a:p>
        </p:txBody>
      </p:sp>
      <p:sp>
        <p:nvSpPr>
          <p:cNvPr id="9" name="TextBox 8"/>
          <p:cNvSpPr txBox="1"/>
          <p:nvPr userDrawn="1"/>
        </p:nvSpPr>
        <p:spPr>
          <a:xfrm>
            <a:off x="4644008"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Wat doen we in de portefeuilles ?</a:t>
            </a:r>
            <a:endParaRPr lang="en-GB" b="1" dirty="0" err="1" smtClean="0">
              <a:solidFill>
                <a:srgbClr val="003366"/>
              </a:solidFill>
              <a:latin typeface="Arial"/>
              <a:cs typeface="Arial"/>
            </a:endParaRPr>
          </a:p>
        </p:txBody>
      </p:sp>
      <p:sp>
        <p:nvSpPr>
          <p:cNvPr id="10" name="TextBox 9"/>
          <p:cNvSpPr txBox="1"/>
          <p:nvPr userDrawn="1"/>
        </p:nvSpPr>
        <p:spPr>
          <a:xfrm>
            <a:off x="251520"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Hoe zien we de wereld ?</a:t>
            </a:r>
            <a:endParaRPr lang="en-GB" b="1" dirty="0" err="1" smtClean="0">
              <a:solidFill>
                <a:srgbClr val="003366"/>
              </a:solidFill>
              <a:latin typeface="Arial"/>
              <a:cs typeface="Arial"/>
            </a:endParaRPr>
          </a:p>
        </p:txBody>
      </p:sp>
    </p:spTree>
    <p:extLst>
      <p:ext uri="{BB962C8B-B14F-4D97-AF65-F5344CB8AC3E}">
        <p14:creationId xmlns:p14="http://schemas.microsoft.com/office/powerpoint/2010/main" val="1632122149"/>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kstvak 3"/>
          <p:cNvSpPr txBox="1"/>
          <p:nvPr/>
        </p:nvSpPr>
        <p:spPr>
          <a:xfrm>
            <a:off x="7113595" y="5259230"/>
            <a:ext cx="184731" cy="369332"/>
          </a:xfrm>
          <a:prstGeom prst="rect">
            <a:avLst/>
          </a:prstGeom>
          <a:noFill/>
        </p:spPr>
        <p:txBody>
          <a:bodyPr wrap="none">
            <a:spAutoFit/>
          </a:bodyPr>
          <a:lstStyle/>
          <a:p>
            <a:pPr defTabSz="914400">
              <a:defRPr/>
            </a:pPr>
            <a:endParaRPr lang="en-GB">
              <a:solidFill>
                <a:srgbClr val="003366"/>
              </a:solidFill>
              <a:cs typeface="Calibri"/>
            </a:endParaRPr>
          </a:p>
        </p:txBody>
      </p:sp>
    </p:spTree>
    <p:extLst>
      <p:ext uri="{BB962C8B-B14F-4D97-AF65-F5344CB8AC3E}">
        <p14:creationId xmlns:p14="http://schemas.microsoft.com/office/powerpoint/2010/main" val="3786884699"/>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94874" y="349637"/>
            <a:ext cx="7554366" cy="472321"/>
          </a:xfrm>
        </p:spPr>
        <p:txBody>
          <a:bodyPr/>
          <a:lstStyle>
            <a:lvl1pPr>
              <a:defRPr sz="2800"/>
            </a:lvl1pPr>
          </a:lstStyle>
          <a:p>
            <a:r>
              <a:rPr lang="en-US" noProof="0" dirty="0" smtClean="0"/>
              <a:t>Looking Back</a:t>
            </a:r>
            <a:endParaRPr lang="en-GB" noProof="0" dirty="0"/>
          </a:p>
        </p:txBody>
      </p:sp>
      <p:pic>
        <p:nvPicPr>
          <p:cNvPr id="3" name="Content Placeholder 10" descr="rear-view-4.jpg"/>
          <p:cNvPicPr>
            <a:picLocks noChangeAspect="1"/>
          </p:cNvPicPr>
          <p:nvPr userDrawn="1"/>
        </p:nvPicPr>
        <p:blipFill>
          <a:blip r:embed="rId2" cstate="screen">
            <a:lum bright="26000"/>
          </a:blip>
          <a:stretch>
            <a:fillRect/>
          </a:stretch>
        </p:blipFill>
        <p:spPr bwMode="auto">
          <a:xfrm>
            <a:off x="3419872" y="129927"/>
            <a:ext cx="1117600" cy="627222"/>
          </a:xfrm>
          <a:prstGeom prst="rect">
            <a:avLst/>
          </a:prstGeom>
          <a:noFill/>
          <a:ln w="9525">
            <a:noFill/>
            <a:miter lim="800000"/>
            <a:headEnd/>
            <a:tailEnd/>
          </a:ln>
        </p:spPr>
      </p:pic>
    </p:spTree>
    <p:extLst>
      <p:ext uri="{BB962C8B-B14F-4D97-AF65-F5344CB8AC3E}">
        <p14:creationId xmlns:p14="http://schemas.microsoft.com/office/powerpoint/2010/main" val="2036152239"/>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94874" y="349637"/>
            <a:ext cx="7554366" cy="472321"/>
          </a:xfrm>
        </p:spPr>
        <p:txBody>
          <a:bodyPr/>
          <a:lstStyle>
            <a:lvl1pPr>
              <a:defRPr sz="2800" baseline="0"/>
            </a:lvl1pPr>
          </a:lstStyle>
          <a:p>
            <a:r>
              <a:rPr lang="en-US" noProof="0" dirty="0" smtClean="0"/>
              <a:t>How we see the world</a:t>
            </a:r>
            <a:endParaRPr lang="en-GB" noProof="0" dirty="0"/>
          </a:p>
        </p:txBody>
      </p:sp>
      <p:pic>
        <p:nvPicPr>
          <p:cNvPr id="4" name="Picture 3" descr="VOORUIT.jpg"/>
          <p:cNvPicPr>
            <a:picLocks noChangeAspect="1"/>
          </p:cNvPicPr>
          <p:nvPr userDrawn="1"/>
        </p:nvPicPr>
        <p:blipFill>
          <a:blip r:embed="rId2" cstate="screen">
            <a:lum bright="20000"/>
          </a:blip>
          <a:stretch>
            <a:fillRect/>
          </a:stretch>
        </p:blipFill>
        <p:spPr>
          <a:xfrm>
            <a:off x="3419872" y="76673"/>
            <a:ext cx="1008112" cy="680476"/>
          </a:xfrm>
          <a:prstGeom prst="rect">
            <a:avLst/>
          </a:prstGeom>
        </p:spPr>
      </p:pic>
    </p:spTree>
    <p:extLst>
      <p:ext uri="{BB962C8B-B14F-4D97-AF65-F5344CB8AC3E}">
        <p14:creationId xmlns:p14="http://schemas.microsoft.com/office/powerpoint/2010/main" val="2514600514"/>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182054"/>
            <a:ext cx="4032448" cy="3722755"/>
          </a:xfrm>
        </p:spPr>
        <p:txBody>
          <a:bodyPr>
            <a:normAutofit/>
          </a:bodyPr>
          <a:lstStyle>
            <a:lvl1pPr>
              <a:lnSpc>
                <a:spcPts val="800"/>
              </a:lnSpc>
              <a:spcAft>
                <a:spcPts val="600"/>
              </a:spcAft>
              <a:defRPr sz="2000">
                <a:solidFill>
                  <a:srgbClr val="00B0F0"/>
                </a:solidFill>
              </a:defRPr>
            </a:lvl1pPr>
            <a:lvl2pPr>
              <a:lnSpc>
                <a:spcPts val="800"/>
              </a:lnSpc>
              <a:spcAft>
                <a:spcPts val="600"/>
              </a:spcAft>
              <a:defRPr sz="18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
        <p:nvSpPr>
          <p:cNvPr id="4" name="Tijdelijke aanduiding voor inhoud 3"/>
          <p:cNvSpPr>
            <a:spLocks noGrp="1"/>
          </p:cNvSpPr>
          <p:nvPr>
            <p:ph sz="half" idx="2"/>
          </p:nvPr>
        </p:nvSpPr>
        <p:spPr bwMode="gray">
          <a:xfrm>
            <a:off x="4644009" y="1182056"/>
            <a:ext cx="4152076" cy="612008"/>
          </a:xfrm>
        </p:spPr>
        <p:txBody>
          <a:bodyPr>
            <a:normAutofit/>
          </a:bodyPr>
          <a:lstStyle>
            <a:lvl1pPr>
              <a:lnSpc>
                <a:spcPts val="1000"/>
              </a:lnSpc>
              <a:spcAft>
                <a:spcPts val="600"/>
              </a:spcAft>
              <a:defRPr sz="1600"/>
            </a:lvl1pPr>
            <a:lvl2pPr>
              <a:lnSpc>
                <a:spcPts val="1200"/>
              </a:lnSpc>
              <a:spcAft>
                <a:spcPts val="600"/>
              </a:spcAft>
              <a:defRPr sz="14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
        <p:nvSpPr>
          <p:cNvPr id="5" name="Titel 1"/>
          <p:cNvSpPr>
            <a:spLocks noGrp="1"/>
          </p:cNvSpPr>
          <p:nvPr>
            <p:ph type="title" hasCustomPrompt="1"/>
          </p:nvPr>
        </p:nvSpPr>
        <p:spPr>
          <a:xfrm>
            <a:off x="410192" y="-79200"/>
            <a:ext cx="8397258" cy="952454"/>
          </a:xfrm>
        </p:spPr>
        <p:txBody>
          <a:bodyPr/>
          <a:lstStyle>
            <a:lvl1pPr algn="r">
              <a:defRPr baseline="0"/>
            </a:lvl1pPr>
          </a:lstStyle>
          <a:p>
            <a:r>
              <a:rPr lang="en-US" noProof="0" dirty="0" smtClean="0"/>
              <a:t>How we see the world</a:t>
            </a:r>
            <a:endParaRPr lang="en-GB" noProof="0" dirty="0"/>
          </a:p>
        </p:txBody>
      </p:sp>
      <p:sp>
        <p:nvSpPr>
          <p:cNvPr id="6" name="Tijdelijke aanduiding voor inhoud 3"/>
          <p:cNvSpPr>
            <a:spLocks noGrp="1"/>
          </p:cNvSpPr>
          <p:nvPr>
            <p:ph sz="half" idx="10"/>
          </p:nvPr>
        </p:nvSpPr>
        <p:spPr bwMode="gray">
          <a:xfrm>
            <a:off x="4644010" y="1923679"/>
            <a:ext cx="4177479" cy="2880320"/>
          </a:xfrm>
        </p:spPr>
        <p:txBody>
          <a:bodyPr>
            <a:normAutofit/>
          </a:bodyPr>
          <a:lstStyle>
            <a:lvl1pPr marL="0" indent="0">
              <a:lnSpc>
                <a:spcPct val="90000"/>
              </a:lnSpc>
              <a:buNone/>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p:txBody>
      </p:sp>
      <p:sp>
        <p:nvSpPr>
          <p:cNvPr id="7" name="TextBox 6"/>
          <p:cNvSpPr txBox="1"/>
          <p:nvPr/>
        </p:nvSpPr>
        <p:spPr>
          <a:xfrm>
            <a:off x="4644008"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Recent </a:t>
            </a:r>
            <a:r>
              <a:rPr lang="nl-BE" sz="2000" b="1" dirty="0" err="1" smtClean="0">
                <a:solidFill>
                  <a:srgbClr val="003366"/>
                </a:solidFill>
                <a:latin typeface="Arial"/>
                <a:cs typeface="Arial"/>
              </a:rPr>
              <a:t>developments</a:t>
            </a:r>
            <a:endParaRPr lang="en-GB" sz="2000" b="1" dirty="0" err="1" smtClean="0">
              <a:solidFill>
                <a:srgbClr val="003366"/>
              </a:solidFill>
              <a:latin typeface="Arial"/>
              <a:cs typeface="Arial"/>
            </a:endParaRPr>
          </a:p>
        </p:txBody>
      </p:sp>
      <p:sp>
        <p:nvSpPr>
          <p:cNvPr id="8" name="TextBox 7"/>
          <p:cNvSpPr txBox="1"/>
          <p:nvPr/>
        </p:nvSpPr>
        <p:spPr>
          <a:xfrm>
            <a:off x="251520"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err="1" smtClean="0">
                <a:solidFill>
                  <a:srgbClr val="003366"/>
                </a:solidFill>
                <a:latin typeface="Arial"/>
                <a:cs typeface="Arial"/>
              </a:rPr>
              <a:t>Strategy</a:t>
            </a:r>
            <a:r>
              <a:rPr lang="nl-BE" sz="2000" b="1" dirty="0" smtClean="0">
                <a:solidFill>
                  <a:srgbClr val="003366"/>
                </a:solidFill>
                <a:latin typeface="Arial"/>
                <a:cs typeface="Arial"/>
              </a:rPr>
              <a:t> in short</a:t>
            </a:r>
            <a:endParaRPr lang="en-GB" sz="2000" b="1" dirty="0" err="1" smtClean="0">
              <a:solidFill>
                <a:srgbClr val="003366"/>
              </a:solidFill>
              <a:latin typeface="Arial"/>
              <a:cs typeface="Arial"/>
            </a:endParaRPr>
          </a:p>
        </p:txBody>
      </p:sp>
      <p:pic>
        <p:nvPicPr>
          <p:cNvPr id="11" name="Picture 10" descr="VOORUIT.jpg"/>
          <p:cNvPicPr>
            <a:picLocks noChangeAspect="1"/>
          </p:cNvPicPr>
          <p:nvPr userDrawn="1"/>
        </p:nvPicPr>
        <p:blipFill>
          <a:blip r:embed="rId2" cstate="screen">
            <a:lum bright="20000"/>
          </a:blip>
          <a:stretch>
            <a:fillRect/>
          </a:stretch>
        </p:blipFill>
        <p:spPr>
          <a:xfrm>
            <a:off x="3419872" y="76673"/>
            <a:ext cx="1008112" cy="680476"/>
          </a:xfrm>
          <a:prstGeom prst="rect">
            <a:avLst/>
          </a:prstGeom>
        </p:spPr>
      </p:pic>
    </p:spTree>
    <p:extLst>
      <p:ext uri="{BB962C8B-B14F-4D97-AF65-F5344CB8AC3E}">
        <p14:creationId xmlns:p14="http://schemas.microsoft.com/office/powerpoint/2010/main" val="1722578826"/>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505345" y="987575"/>
            <a:ext cx="4007542" cy="3816424"/>
          </a:xfrm>
        </p:spPr>
        <p:txBody>
          <a:bodyPr>
            <a:normAutofit/>
          </a:bodyPr>
          <a:lstStyle>
            <a:lvl1pPr>
              <a:lnSpc>
                <a:spcPct val="90000"/>
              </a:lnSpc>
              <a:defRPr sz="1800"/>
            </a:lvl1pPr>
            <a:lvl2pPr>
              <a:lnSpc>
                <a:spcPct val="90000"/>
              </a:lnSpc>
              <a:defRPr sz="16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4" name="Tijdelijke aanduiding voor inhoud 3"/>
          <p:cNvSpPr>
            <a:spLocks noGrp="1"/>
          </p:cNvSpPr>
          <p:nvPr>
            <p:ph sz="half" idx="2"/>
          </p:nvPr>
        </p:nvSpPr>
        <p:spPr bwMode="gray">
          <a:xfrm>
            <a:off x="4834631" y="987575"/>
            <a:ext cx="3961455" cy="3816424"/>
          </a:xfrm>
        </p:spPr>
        <p:txBody>
          <a:bodyPr>
            <a:normAutofit/>
          </a:bodyPr>
          <a:lstStyle>
            <a:lvl1pPr>
              <a:lnSpc>
                <a:spcPct val="90000"/>
              </a:lnSpc>
              <a:defRPr sz="1800"/>
            </a:lvl1pPr>
            <a:lvl2pPr>
              <a:lnSpc>
                <a:spcPct val="90000"/>
              </a:lnSpc>
              <a:defRPr sz="16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433868222"/>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182054"/>
            <a:ext cx="4032448" cy="3722755"/>
          </a:xfrm>
        </p:spPr>
        <p:txBody>
          <a:bodyPr>
            <a:normAutofit/>
          </a:bodyPr>
          <a:lstStyle>
            <a:lvl1pPr>
              <a:lnSpc>
                <a:spcPts val="800"/>
              </a:lnSpc>
              <a:spcAft>
                <a:spcPts val="600"/>
              </a:spcAft>
              <a:defRPr sz="2000">
                <a:solidFill>
                  <a:srgbClr val="00B0F0"/>
                </a:solidFill>
              </a:defRPr>
            </a:lvl1pPr>
            <a:lvl2pPr>
              <a:lnSpc>
                <a:spcPts val="800"/>
              </a:lnSpc>
              <a:spcAft>
                <a:spcPts val="600"/>
              </a:spcAft>
              <a:defRPr sz="18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
        <p:nvSpPr>
          <p:cNvPr id="5" name="Titel 1"/>
          <p:cNvSpPr>
            <a:spLocks noGrp="1"/>
          </p:cNvSpPr>
          <p:nvPr>
            <p:ph type="title" hasCustomPrompt="1"/>
          </p:nvPr>
        </p:nvSpPr>
        <p:spPr>
          <a:xfrm>
            <a:off x="410192" y="-79200"/>
            <a:ext cx="8397258" cy="952454"/>
          </a:xfrm>
        </p:spPr>
        <p:txBody>
          <a:bodyPr/>
          <a:lstStyle>
            <a:lvl1pPr algn="r">
              <a:defRPr baseline="0"/>
            </a:lvl1pPr>
          </a:lstStyle>
          <a:p>
            <a:r>
              <a:rPr lang="en-US" noProof="0" dirty="0" smtClean="0"/>
              <a:t>How we see the world</a:t>
            </a:r>
            <a:endParaRPr lang="en-GB" noProof="0" dirty="0"/>
          </a:p>
        </p:txBody>
      </p:sp>
      <p:sp>
        <p:nvSpPr>
          <p:cNvPr id="7" name="TextBox 6"/>
          <p:cNvSpPr txBox="1"/>
          <p:nvPr/>
        </p:nvSpPr>
        <p:spPr>
          <a:xfrm>
            <a:off x="4644008"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Recent </a:t>
            </a:r>
            <a:r>
              <a:rPr lang="nl-BE" sz="2000" b="1" dirty="0" err="1" smtClean="0">
                <a:solidFill>
                  <a:srgbClr val="003366"/>
                </a:solidFill>
                <a:latin typeface="Arial"/>
                <a:cs typeface="Arial"/>
              </a:rPr>
              <a:t>developments</a:t>
            </a:r>
            <a:endParaRPr lang="en-GB" sz="2000" b="1" dirty="0" err="1" smtClean="0">
              <a:solidFill>
                <a:srgbClr val="003366"/>
              </a:solidFill>
              <a:latin typeface="Arial"/>
              <a:cs typeface="Arial"/>
            </a:endParaRPr>
          </a:p>
        </p:txBody>
      </p:sp>
      <p:sp>
        <p:nvSpPr>
          <p:cNvPr id="8" name="TextBox 7"/>
          <p:cNvSpPr txBox="1"/>
          <p:nvPr/>
        </p:nvSpPr>
        <p:spPr>
          <a:xfrm>
            <a:off x="251520" y="821956"/>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err="1" smtClean="0">
                <a:solidFill>
                  <a:srgbClr val="003366"/>
                </a:solidFill>
                <a:latin typeface="Arial"/>
                <a:cs typeface="Arial"/>
              </a:rPr>
              <a:t>Strategy</a:t>
            </a:r>
            <a:r>
              <a:rPr lang="nl-BE" sz="2000" b="1" dirty="0" smtClean="0">
                <a:solidFill>
                  <a:srgbClr val="003366"/>
                </a:solidFill>
                <a:latin typeface="Arial"/>
                <a:cs typeface="Arial"/>
              </a:rPr>
              <a:t> in short</a:t>
            </a:r>
            <a:endParaRPr lang="en-GB" sz="2000" b="1" dirty="0" err="1" smtClean="0">
              <a:solidFill>
                <a:srgbClr val="003366"/>
              </a:solidFill>
              <a:latin typeface="Arial"/>
              <a:cs typeface="Arial"/>
            </a:endParaRPr>
          </a:p>
        </p:txBody>
      </p:sp>
      <p:pic>
        <p:nvPicPr>
          <p:cNvPr id="11" name="Picture 10" descr="VOORUIT.jpg"/>
          <p:cNvPicPr>
            <a:picLocks noChangeAspect="1"/>
          </p:cNvPicPr>
          <p:nvPr userDrawn="1"/>
        </p:nvPicPr>
        <p:blipFill>
          <a:blip r:embed="rId2" cstate="screen">
            <a:lum bright="20000"/>
          </a:blip>
          <a:stretch>
            <a:fillRect/>
          </a:stretch>
        </p:blipFill>
        <p:spPr>
          <a:xfrm>
            <a:off x="3419872" y="76673"/>
            <a:ext cx="1008112" cy="680476"/>
          </a:xfrm>
          <a:prstGeom prst="rect">
            <a:avLst/>
          </a:prstGeom>
        </p:spPr>
      </p:pic>
      <p:sp>
        <p:nvSpPr>
          <p:cNvPr id="9" name="Tijdelijke aanduiding voor inhoud 2"/>
          <p:cNvSpPr>
            <a:spLocks noGrp="1"/>
          </p:cNvSpPr>
          <p:nvPr>
            <p:ph sz="half" idx="10"/>
          </p:nvPr>
        </p:nvSpPr>
        <p:spPr bwMode="gray">
          <a:xfrm>
            <a:off x="4716016" y="1210799"/>
            <a:ext cx="4032448" cy="3722755"/>
          </a:xfrm>
        </p:spPr>
        <p:txBody>
          <a:bodyPr>
            <a:normAutofit/>
          </a:bodyPr>
          <a:lstStyle>
            <a:lvl1pPr>
              <a:lnSpc>
                <a:spcPts val="800"/>
              </a:lnSpc>
              <a:spcAft>
                <a:spcPts val="600"/>
              </a:spcAft>
              <a:defRPr sz="2000">
                <a:solidFill>
                  <a:srgbClr val="00B0F0"/>
                </a:solidFill>
              </a:defRPr>
            </a:lvl1pPr>
            <a:lvl2pPr>
              <a:lnSpc>
                <a:spcPts val="800"/>
              </a:lnSpc>
              <a:spcAft>
                <a:spcPts val="600"/>
              </a:spcAft>
              <a:defRPr sz="18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p:txBody>
      </p:sp>
    </p:spTree>
    <p:extLst>
      <p:ext uri="{BB962C8B-B14F-4D97-AF65-F5344CB8AC3E}">
        <p14:creationId xmlns:p14="http://schemas.microsoft.com/office/powerpoint/2010/main" val="2107646394"/>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slide met KBCAM logo_Blauw">
    <p:bg>
      <p:bgPr>
        <a:solidFill>
          <a:srgbClr val="003366"/>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02537" y="1389053"/>
            <a:ext cx="6926071" cy="1102519"/>
          </a:xfrm>
        </p:spPr>
        <p:txBody>
          <a:bodyPr anchor="b" anchorCtr="0"/>
          <a:lstStyle>
            <a:lvl1pPr>
              <a:defRPr sz="3600">
                <a:solidFill>
                  <a:schemeClr val="bg1"/>
                </a:solidFill>
              </a:defRPr>
            </a:lvl1pPr>
          </a:lstStyle>
          <a:p>
            <a:r>
              <a:rPr lang="en-US" noProof="0" smtClean="0"/>
              <a:t>Click to edit Master title style</a:t>
            </a:r>
            <a:endParaRPr lang="nl-BE" noProof="0"/>
          </a:p>
        </p:txBody>
      </p:sp>
      <p:sp>
        <p:nvSpPr>
          <p:cNvPr id="6" name="Text Placeholder 4"/>
          <p:cNvSpPr>
            <a:spLocks noGrp="1"/>
          </p:cNvSpPr>
          <p:nvPr>
            <p:ph type="body" sz="quarter" idx="10" hasCustomPrompt="1"/>
          </p:nvPr>
        </p:nvSpPr>
        <p:spPr>
          <a:xfrm>
            <a:off x="1303338" y="2560320"/>
            <a:ext cx="6923882" cy="1370907"/>
          </a:xfrm>
        </p:spPr>
        <p:txBody>
          <a:bodyPr/>
          <a:lstStyle>
            <a:lvl1pPr marL="0" indent="0">
              <a:buNone/>
              <a:defRPr>
                <a:solidFill>
                  <a:srgbClr val="FFFFF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latin typeface="Verdana"/>
                <a:cs typeface="Verdana"/>
              </a:defRPr>
            </a:lvl5pPr>
          </a:lstStyle>
          <a:p>
            <a:pPr lvl="0"/>
            <a:r>
              <a:rPr lang="nl-BE" noProof="0" smtClean="0"/>
              <a:t>Naam van de spreker(s)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5580" y="4441186"/>
            <a:ext cx="504000" cy="562352"/>
          </a:xfrm>
          <a:prstGeom prst="rect">
            <a:avLst/>
          </a:prstGeom>
        </p:spPr>
      </p:pic>
      <p:pic>
        <p:nvPicPr>
          <p:cNvPr id="7" name="Image 11"/>
          <p:cNvPicPr>
            <a:picLocks noChangeAspect="1"/>
          </p:cNvPicPr>
          <p:nvPr userDrawn="1"/>
        </p:nvPicPr>
        <p:blipFill>
          <a:blip r:embed="rId3"/>
          <a:stretch>
            <a:fillRect/>
          </a:stretch>
        </p:blipFill>
        <p:spPr>
          <a:xfrm>
            <a:off x="7740352" y="4441186"/>
            <a:ext cx="449420" cy="346921"/>
          </a:xfrm>
          <a:prstGeom prst="rect">
            <a:avLst/>
          </a:prstGeom>
        </p:spPr>
      </p:pic>
    </p:spTree>
    <p:extLst>
      <p:ext uri="{BB962C8B-B14F-4D97-AF65-F5344CB8AC3E}">
        <p14:creationId xmlns:p14="http://schemas.microsoft.com/office/powerpoint/2010/main" val="243957590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slide met KBCAM logo_Wit">
    <p:spTree>
      <p:nvGrpSpPr>
        <p:cNvPr id="1" name=""/>
        <p:cNvGrpSpPr/>
        <p:nvPr/>
      </p:nvGrpSpPr>
      <p:grpSpPr>
        <a:xfrm>
          <a:off x="0" y="0"/>
          <a:ext cx="0" cy="0"/>
          <a:chOff x="0" y="0"/>
          <a:chExt cx="0" cy="0"/>
        </a:xfrm>
      </p:grpSpPr>
      <p:sp>
        <p:nvSpPr>
          <p:cNvPr id="2" name="Titel 1"/>
          <p:cNvSpPr>
            <a:spLocks noGrp="1"/>
          </p:cNvSpPr>
          <p:nvPr>
            <p:ph type="ctrTitle"/>
          </p:nvPr>
        </p:nvSpPr>
        <p:spPr>
          <a:xfrm>
            <a:off x="1302537" y="1389053"/>
            <a:ext cx="6926071" cy="1102519"/>
          </a:xfrm>
        </p:spPr>
        <p:txBody>
          <a:bodyPr anchor="b" anchorCtr="0"/>
          <a:lstStyle>
            <a:lvl1pPr>
              <a:defRPr sz="3600">
                <a:solidFill>
                  <a:schemeClr val="accent1"/>
                </a:solidFill>
              </a:defRPr>
            </a:lvl1pPr>
          </a:lstStyle>
          <a:p>
            <a:r>
              <a:rPr lang="en-US" noProof="0" smtClean="0"/>
              <a:t>Click to edit Master title style</a:t>
            </a:r>
            <a:endParaRPr lang="nl-BE" noProof="0" dirty="0"/>
          </a:p>
        </p:txBody>
      </p:sp>
      <p:sp>
        <p:nvSpPr>
          <p:cNvPr id="5" name="Text Placeholder 4"/>
          <p:cNvSpPr>
            <a:spLocks noGrp="1"/>
          </p:cNvSpPr>
          <p:nvPr>
            <p:ph type="body" sz="quarter" idx="10" hasCustomPrompt="1"/>
          </p:nvPr>
        </p:nvSpPr>
        <p:spPr>
          <a:xfrm>
            <a:off x="1303338" y="2560320"/>
            <a:ext cx="6936174" cy="1578725"/>
          </a:xfrm>
        </p:spPr>
        <p:txBody>
          <a:bodyPr/>
          <a:lstStyle>
            <a:lvl1pPr marL="0" indent="0">
              <a:buNone/>
              <a:defRPr>
                <a:solidFill>
                  <a:schemeClr val="accent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latin typeface="Verdana"/>
                <a:cs typeface="Verdana"/>
              </a:defRPr>
            </a:lvl5pPr>
          </a:lstStyle>
          <a:p>
            <a:pPr lvl="0"/>
            <a:r>
              <a:rPr lang="nl-BE" noProof="0" smtClean="0"/>
              <a:t>Naam van de spreker(s)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5580" y="4441186"/>
            <a:ext cx="504000" cy="563342"/>
          </a:xfrm>
          <a:prstGeom prst="rect">
            <a:avLst/>
          </a:prstGeom>
        </p:spPr>
      </p:pic>
      <p:pic>
        <p:nvPicPr>
          <p:cNvPr id="7"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62493857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met KBCAM logo">
    <p:spTree>
      <p:nvGrpSpPr>
        <p:cNvPr id="1" name=""/>
        <p:cNvGrpSpPr/>
        <p:nvPr/>
      </p:nvGrpSpPr>
      <p:grpSpPr>
        <a:xfrm>
          <a:off x="0" y="0"/>
          <a:ext cx="0" cy="0"/>
          <a:chOff x="0" y="0"/>
          <a:chExt cx="0" cy="0"/>
        </a:xfrm>
      </p:grpSpPr>
      <p:sp>
        <p:nvSpPr>
          <p:cNvPr id="8" name="Text Placeholder 2"/>
          <p:cNvSpPr>
            <a:spLocks noGrp="1"/>
          </p:cNvSpPr>
          <p:nvPr>
            <p:ph idx="1"/>
          </p:nvPr>
        </p:nvSpPr>
        <p:spPr>
          <a:xfrm>
            <a:off x="292102" y="1045845"/>
            <a:ext cx="8567737" cy="2767872"/>
          </a:xfrm>
          <a:prstGeom prst="rect">
            <a:avLst/>
          </a:prstGeom>
        </p:spPr>
        <p:txBody>
          <a:bodyPr rtlCol="0">
            <a:normAutofit/>
          </a:bodyPr>
          <a:lstStyle>
            <a:lvl1pPr marL="342900" indent="-342900">
              <a:buClr>
                <a:srgbClr val="00AEEF"/>
              </a:buClr>
              <a:buFont typeface="+mj-lt"/>
              <a:buAutoNum type="arabicPeriod"/>
              <a:defRPr sz="1800">
                <a:solidFill>
                  <a:srgbClr val="003665"/>
                </a:solidFill>
                <a:latin typeface="Verdana"/>
                <a:cs typeface="Verdana"/>
              </a:defRPr>
            </a:lvl1pPr>
          </a:lstStyle>
          <a:p>
            <a:pPr lvl="0"/>
            <a:r>
              <a:rPr lang="en-US" noProof="0" smtClean="0"/>
              <a:t>Click to edit Master text styles</a:t>
            </a:r>
          </a:p>
        </p:txBody>
      </p:sp>
      <p:sp>
        <p:nvSpPr>
          <p:cNvPr id="3" name="TextBox 2"/>
          <p:cNvSpPr txBox="1"/>
          <p:nvPr userDrawn="1"/>
        </p:nvSpPr>
        <p:spPr>
          <a:xfrm>
            <a:off x="292102" y="259201"/>
            <a:ext cx="8567737" cy="430887"/>
          </a:xfrm>
          <a:prstGeom prst="rect">
            <a:avLst/>
          </a:prstGeom>
          <a:noFill/>
        </p:spPr>
        <p:txBody>
          <a:bodyPr wrap="square" lIns="0" tIns="0" rIns="0" bIns="0" rtlCol="0">
            <a:spAutoFit/>
          </a:bodyPr>
          <a:lstStyle/>
          <a:p>
            <a:pPr defTabSz="914400"/>
            <a:r>
              <a:rPr lang="nl-BE" sz="2800" dirty="0" smtClean="0">
                <a:solidFill>
                  <a:srgbClr val="00AEEF"/>
                </a:solidFill>
                <a:latin typeface="Verdana"/>
                <a:cs typeface="Verdana"/>
              </a:rPr>
              <a:t>Agenda</a:t>
            </a:r>
            <a:endParaRPr lang="nl-BE" sz="2800" dirty="0">
              <a:solidFill>
                <a:srgbClr val="00AEEF"/>
              </a:solidFill>
              <a:latin typeface="Verdana"/>
              <a:cs typeface="Verdana"/>
            </a:endParaRPr>
          </a:p>
        </p:txBody>
      </p:sp>
      <p:sp>
        <p:nvSpPr>
          <p:cNvPr id="7"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fld id="{BE7BFF24-2C35-3444-B615-6A3C0CF587B2}" type="slidenum">
              <a:rPr lang="en-US" smtClean="0"/>
              <a:pPr/>
              <a:t>‹#›</a:t>
            </a:fld>
            <a:endParaRPr lang="en-US" dirty="0"/>
          </a:p>
        </p:txBody>
      </p:sp>
      <p:pic>
        <p:nvPicPr>
          <p:cNvPr id="6"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2302"/>
            <a:ext cx="394602" cy="307374"/>
          </a:xfrm>
          <a:prstGeom prst="rect">
            <a:avLst/>
          </a:prstGeom>
        </p:spPr>
      </p:pic>
    </p:spTree>
    <p:extLst>
      <p:ext uri="{BB962C8B-B14F-4D97-AF65-F5344CB8AC3E}">
        <p14:creationId xmlns:p14="http://schemas.microsoft.com/office/powerpoint/2010/main" val="4668496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ofdstuk met KBCAM logo_Blauw">
    <p:spTree>
      <p:nvGrpSpPr>
        <p:cNvPr id="1" name=""/>
        <p:cNvGrpSpPr/>
        <p:nvPr/>
      </p:nvGrpSpPr>
      <p:grpSpPr>
        <a:xfrm>
          <a:off x="0" y="0"/>
          <a:ext cx="0" cy="0"/>
          <a:chOff x="0" y="0"/>
          <a:chExt cx="0" cy="0"/>
        </a:xfrm>
      </p:grpSpPr>
      <p:pic>
        <p:nvPicPr>
          <p:cNvPr id="4" name="Picture 3" descr="NEW__KBC_BULLE-CYAN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612" y="1613818"/>
            <a:ext cx="618828" cy="501947"/>
          </a:xfrm>
          <a:prstGeom prst="rect">
            <a:avLst/>
          </a:prstGeom>
        </p:spPr>
      </p:pic>
      <p:sp>
        <p:nvSpPr>
          <p:cNvPr id="2" name="Titel 1"/>
          <p:cNvSpPr>
            <a:spLocks noGrp="1"/>
          </p:cNvSpPr>
          <p:nvPr>
            <p:ph type="ctrTitle"/>
          </p:nvPr>
        </p:nvSpPr>
        <p:spPr>
          <a:xfrm>
            <a:off x="1302537" y="2033528"/>
            <a:ext cx="6926071" cy="1407632"/>
          </a:xfrm>
        </p:spPr>
        <p:txBody>
          <a:bodyPr anchor="t" anchorCtr="0"/>
          <a:lstStyle>
            <a:lvl1pPr>
              <a:defRPr sz="3200" b="0">
                <a:solidFill>
                  <a:srgbClr val="00AEEF"/>
                </a:solidFill>
              </a:defRPr>
            </a:lvl1pPr>
          </a:lstStyle>
          <a:p>
            <a:r>
              <a:rPr lang="en-US" noProof="0" smtClean="0"/>
              <a:t>Click to edit Master title style</a:t>
            </a:r>
            <a:endParaRPr lang="nl-BE" noProof="0"/>
          </a:p>
        </p:txBody>
      </p:sp>
      <p:sp>
        <p:nvSpPr>
          <p:cNvPr id="8" name="Text Placeholder 7"/>
          <p:cNvSpPr>
            <a:spLocks noGrp="1"/>
          </p:cNvSpPr>
          <p:nvPr>
            <p:ph type="body" sz="quarter" idx="10" hasCustomPrompt="1"/>
          </p:nvPr>
        </p:nvSpPr>
        <p:spPr>
          <a:xfrm>
            <a:off x="634474" y="1568252"/>
            <a:ext cx="946150" cy="584358"/>
          </a:xfrm>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sp>
        <p:nvSpPr>
          <p:cNvPr id="9"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chemeClr val="accent1"/>
                </a:solidFill>
                <a:latin typeface="Verdana"/>
                <a:cs typeface="Verdana"/>
              </a:defRPr>
            </a:lvl1pPr>
          </a:lstStyle>
          <a:p>
            <a:fld id="{BE7BFF24-2C35-3444-B615-6A3C0CF587B2}" type="slidenum">
              <a:rPr lang="en-US" smtClean="0">
                <a:solidFill>
                  <a:srgbClr val="0A3365"/>
                </a:solidFill>
              </a:rPr>
              <a:pPr/>
              <a:t>‹#›</a:t>
            </a:fld>
            <a:endParaRPr lang="en-US" dirty="0">
              <a:solidFill>
                <a:srgbClr val="0A3365"/>
              </a:solidFill>
            </a:endParaRPr>
          </a:p>
        </p:txBody>
      </p:sp>
      <p:pic>
        <p:nvPicPr>
          <p:cNvPr id="6"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298083590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Hoofdstuk met KBCAM logo_Blauw">
    <p:bg>
      <p:bgPr>
        <a:solidFill>
          <a:srgbClr val="003366"/>
        </a:solidFill>
        <a:effectLst/>
      </p:bgPr>
    </p:bg>
    <p:spTree>
      <p:nvGrpSpPr>
        <p:cNvPr id="1" name=""/>
        <p:cNvGrpSpPr/>
        <p:nvPr/>
      </p:nvGrpSpPr>
      <p:grpSpPr>
        <a:xfrm>
          <a:off x="0" y="0"/>
          <a:ext cx="0" cy="0"/>
          <a:chOff x="0" y="0"/>
          <a:chExt cx="0" cy="0"/>
        </a:xfrm>
      </p:grpSpPr>
      <p:pic>
        <p:nvPicPr>
          <p:cNvPr id="4" name="Picture 3" descr="NEW__KBC_BULLE-CYAN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612" y="1613818"/>
            <a:ext cx="618828" cy="501947"/>
          </a:xfrm>
          <a:prstGeom prst="rect">
            <a:avLst/>
          </a:prstGeom>
        </p:spPr>
      </p:pic>
      <p:sp>
        <p:nvSpPr>
          <p:cNvPr id="2" name="Titel 1"/>
          <p:cNvSpPr>
            <a:spLocks noGrp="1"/>
          </p:cNvSpPr>
          <p:nvPr>
            <p:ph type="ctrTitle"/>
          </p:nvPr>
        </p:nvSpPr>
        <p:spPr>
          <a:xfrm>
            <a:off x="1302537" y="2033528"/>
            <a:ext cx="6926071" cy="1407632"/>
          </a:xfrm>
        </p:spPr>
        <p:txBody>
          <a:bodyPr anchor="t" anchorCtr="0"/>
          <a:lstStyle>
            <a:lvl1pPr>
              <a:defRPr sz="3200" b="0">
                <a:solidFill>
                  <a:srgbClr val="00AEEF"/>
                </a:solidFill>
              </a:defRPr>
            </a:lvl1pPr>
          </a:lstStyle>
          <a:p>
            <a:r>
              <a:rPr lang="en-US" noProof="0" smtClean="0"/>
              <a:t>Click to edit Master title style</a:t>
            </a:r>
            <a:endParaRPr lang="nl-BE" noProof="0"/>
          </a:p>
        </p:txBody>
      </p:sp>
      <p:sp>
        <p:nvSpPr>
          <p:cNvPr id="8" name="Text Placeholder 7"/>
          <p:cNvSpPr>
            <a:spLocks noGrp="1"/>
          </p:cNvSpPr>
          <p:nvPr>
            <p:ph type="body" sz="quarter" idx="10" hasCustomPrompt="1"/>
          </p:nvPr>
        </p:nvSpPr>
        <p:spPr>
          <a:xfrm>
            <a:off x="634474" y="1568252"/>
            <a:ext cx="946150" cy="584358"/>
          </a:xfrm>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sp>
        <p:nvSpPr>
          <p:cNvPr id="9"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chemeClr val="bg1"/>
                </a:solidFill>
                <a:latin typeface="Verdana"/>
                <a:cs typeface="Verdana"/>
              </a:defRPr>
            </a:lvl1pPr>
          </a:lstStyle>
          <a:p>
            <a:fld id="{BE7BFF24-2C35-3444-B615-6A3C0CF587B2}" type="slidenum">
              <a:rPr lang="en-US" smtClean="0">
                <a:solidFill>
                  <a:prstClr val="white"/>
                </a:solidFill>
              </a:rPr>
              <a:pPr/>
              <a:t>‹#›</a:t>
            </a:fld>
            <a:endParaRPr lang="en-US"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5580" y="4441186"/>
            <a:ext cx="504000" cy="562352"/>
          </a:xfrm>
          <a:prstGeom prst="rect">
            <a:avLst/>
          </a:prstGeom>
        </p:spPr>
      </p:pic>
      <p:pic>
        <p:nvPicPr>
          <p:cNvPr id="7"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99487149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en tekst met KBCAM log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2100" y="261463"/>
            <a:ext cx="8567738" cy="676330"/>
          </a:xfrm>
        </p:spPr>
        <p:txBody>
          <a:bodyPr/>
          <a:lstStyle>
            <a:lvl1pPr>
              <a:defRPr baseline="0"/>
            </a:lvl1pPr>
          </a:lstStyle>
          <a:p>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title</a:t>
            </a:r>
            <a:endParaRPr lang="nl-BE" noProof="0" dirty="0"/>
          </a:p>
        </p:txBody>
      </p:sp>
      <p:sp>
        <p:nvSpPr>
          <p:cNvPr id="3" name="Tijdelijke aanduiding voor inhoud 2"/>
          <p:cNvSpPr>
            <a:spLocks noGrp="1"/>
          </p:cNvSpPr>
          <p:nvPr>
            <p:ph idx="1" hasCustomPrompt="1"/>
          </p:nvPr>
        </p:nvSpPr>
        <p:spPr bwMode="gray">
          <a:xfrm>
            <a:off x="292100" y="1045845"/>
            <a:ext cx="8567737" cy="3308985"/>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nl-BE" noProof="0" smtClean="0"/>
              <a:t>Click to add text</a:t>
            </a:r>
          </a:p>
          <a:p>
            <a:pPr lvl="1"/>
            <a:r>
              <a:rPr lang="nl-BE" noProof="0" smtClean="0"/>
              <a:t>Second level</a:t>
            </a:r>
          </a:p>
          <a:p>
            <a:pPr lvl="2"/>
            <a:r>
              <a:rPr lang="nl-BE" noProof="0" smtClean="0"/>
              <a:t>Third level</a:t>
            </a:r>
          </a:p>
          <a:p>
            <a:pPr lvl="4"/>
            <a:endParaRPr lang="nl-BE" noProof="0" smtClean="0"/>
          </a:p>
        </p:txBody>
      </p:sp>
      <p:sp>
        <p:nvSpPr>
          <p:cNvPr id="9"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fld id="{BE7BFF24-2C35-3444-B615-6A3C0CF587B2}" type="slidenum">
              <a:rPr lang="en-US" smtClean="0"/>
              <a:pPr/>
              <a:t>‹#›</a:t>
            </a:fld>
            <a:endParaRPr lang="en-US" dirty="0"/>
          </a:p>
        </p:txBody>
      </p:sp>
      <p:pic>
        <p:nvPicPr>
          <p:cNvPr id="5"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260118832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 subtitel met KBCAM log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2100" y="261463"/>
            <a:ext cx="8567737" cy="676330"/>
          </a:xfrm>
        </p:spPr>
        <p:txBody>
          <a:bodyPr anchor="t"/>
          <a:lstStyle/>
          <a:p>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title</a:t>
            </a:r>
            <a:endParaRPr lang="nl-BE" noProof="0" dirty="0"/>
          </a:p>
        </p:txBody>
      </p:sp>
      <p:sp>
        <p:nvSpPr>
          <p:cNvPr id="3" name="Tijdelijke aanduiding voor inhoud 2"/>
          <p:cNvSpPr>
            <a:spLocks noGrp="1"/>
          </p:cNvSpPr>
          <p:nvPr>
            <p:ph idx="1" hasCustomPrompt="1"/>
          </p:nvPr>
        </p:nvSpPr>
        <p:spPr bwMode="gray">
          <a:xfrm>
            <a:off x="292100" y="1645921"/>
            <a:ext cx="8567738" cy="2708909"/>
          </a:xfrm>
        </p:spPr>
        <p:txBody>
          <a:bodyPr/>
          <a:lstStyle/>
          <a:p>
            <a:pPr lvl="0"/>
            <a:r>
              <a:rPr lang="nl-BE" noProof="0" smtClean="0"/>
              <a:t>Click to add text</a:t>
            </a:r>
          </a:p>
          <a:p>
            <a:pPr lvl="1"/>
            <a:r>
              <a:rPr lang="nl-BE" noProof="0" smtClean="0"/>
              <a:t>Second level</a:t>
            </a:r>
          </a:p>
          <a:p>
            <a:pPr lvl="2"/>
            <a:r>
              <a:rPr lang="nl-BE" noProof="0" smtClean="0"/>
              <a:t>Third level</a:t>
            </a:r>
          </a:p>
        </p:txBody>
      </p:sp>
      <p:sp>
        <p:nvSpPr>
          <p:cNvPr id="5" name="Tijdelijke aanduiding voor tekst 4"/>
          <p:cNvSpPr>
            <a:spLocks noGrp="1"/>
          </p:cNvSpPr>
          <p:nvPr>
            <p:ph type="body" sz="quarter" idx="13" hasCustomPrompt="1"/>
          </p:nvPr>
        </p:nvSpPr>
        <p:spPr>
          <a:xfrm>
            <a:off x="292100" y="1045846"/>
            <a:ext cx="8567738" cy="579915"/>
          </a:xfrm>
        </p:spPr>
        <p:txBody>
          <a:bodyPr/>
          <a:lstStyle>
            <a:lvl1pPr marL="0" indent="0">
              <a:lnSpc>
                <a:spcPct val="90000"/>
              </a:lnSpc>
              <a:buNone/>
              <a:defRPr sz="2000" b="0"/>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err="1" smtClean="0"/>
              <a:t>Subtitle</a:t>
            </a:r>
            <a:endParaRPr lang="nl-BE" noProof="0" dirty="0" smtClean="0"/>
          </a:p>
        </p:txBody>
      </p:sp>
      <p:sp>
        <p:nvSpPr>
          <p:cNvPr id="9"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fld id="{BE7BFF24-2C35-3444-B615-6A3C0CF587B2}" type="slidenum">
              <a:rPr lang="en-US" smtClean="0"/>
              <a:pPr/>
              <a:t>‹#›</a:t>
            </a:fld>
            <a:endParaRPr lang="en-US" dirty="0"/>
          </a:p>
        </p:txBody>
      </p:sp>
      <p:pic>
        <p:nvPicPr>
          <p:cNvPr id="6"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20470595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itel en 2 kolommen met KBCAM log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2100" y="261462"/>
            <a:ext cx="8567738" cy="691968"/>
          </a:xfrm>
        </p:spPr>
        <p:txBody>
          <a:bodyPr/>
          <a:lstStyle/>
          <a:p>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title</a:t>
            </a:r>
            <a:endParaRPr lang="nl-BE" noProof="0" dirty="0"/>
          </a:p>
        </p:txBody>
      </p:sp>
      <p:sp>
        <p:nvSpPr>
          <p:cNvPr id="3" name="Tijdelijke aanduiding voor inhoud 2"/>
          <p:cNvSpPr>
            <a:spLocks noGrp="1"/>
          </p:cNvSpPr>
          <p:nvPr>
            <p:ph sz="half" idx="1" hasCustomPrompt="1"/>
          </p:nvPr>
        </p:nvSpPr>
        <p:spPr bwMode="gray">
          <a:xfrm>
            <a:off x="292100" y="1045846"/>
            <a:ext cx="4279899" cy="3686144"/>
          </a:xfrm>
        </p:spPr>
        <p:txBody>
          <a:bodyPr wrap="square">
            <a:normAutofit/>
          </a:bodyPr>
          <a:lstStyle>
            <a:lvl1pPr>
              <a:lnSpc>
                <a:spcPct val="110000"/>
              </a:lnSpc>
              <a:spcBef>
                <a:spcPts val="0"/>
              </a:spcBef>
              <a:spcAft>
                <a:spcPts val="0"/>
              </a:spcAft>
              <a:defRPr sz="1800"/>
            </a:lvl1pPr>
            <a:lvl2pPr>
              <a:lnSpc>
                <a:spcPct val="110000"/>
              </a:lnSpc>
              <a:spcBef>
                <a:spcPts val="0"/>
              </a:spcBef>
              <a:spcAft>
                <a:spcPts val="0"/>
              </a:spcAft>
              <a:defRPr sz="1600"/>
            </a:lvl2pPr>
            <a:lvl3pPr>
              <a:lnSpc>
                <a:spcPct val="110000"/>
              </a:lnSpc>
              <a:spcBef>
                <a:spcPts val="0"/>
              </a:spcBef>
              <a:spcAft>
                <a:spcPts val="0"/>
              </a:spcAft>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text</a:t>
            </a:r>
            <a:endParaRPr lang="nl-BE" noProof="0" dirty="0" smtClean="0"/>
          </a:p>
          <a:p>
            <a:pPr lvl="1"/>
            <a:r>
              <a:rPr lang="nl-BE" noProof="0" dirty="0" smtClean="0"/>
              <a:t>Second level</a:t>
            </a:r>
          </a:p>
          <a:p>
            <a:pPr lvl="2"/>
            <a:r>
              <a:rPr lang="nl-BE" noProof="0" dirty="0" err="1" smtClean="0"/>
              <a:t>Third</a:t>
            </a:r>
            <a:r>
              <a:rPr lang="nl-BE" noProof="0" dirty="0" smtClean="0"/>
              <a:t> level</a:t>
            </a:r>
          </a:p>
        </p:txBody>
      </p:sp>
      <p:sp>
        <p:nvSpPr>
          <p:cNvPr id="4" name="Tijdelijke aanduiding voor inhoud 3"/>
          <p:cNvSpPr>
            <a:spLocks noGrp="1"/>
          </p:cNvSpPr>
          <p:nvPr>
            <p:ph sz="half" idx="2" hasCustomPrompt="1"/>
          </p:nvPr>
        </p:nvSpPr>
        <p:spPr bwMode="gray">
          <a:xfrm>
            <a:off x="4682532" y="1045845"/>
            <a:ext cx="4177306" cy="3308985"/>
          </a:xfrm>
        </p:spPr>
        <p:txBody>
          <a:bodyPr wrap="square">
            <a:normAutofit/>
          </a:bodyPr>
          <a:lstStyle>
            <a:lvl1pPr>
              <a:lnSpc>
                <a:spcPct val="100000"/>
              </a:lnSpc>
              <a:spcBef>
                <a:spcPts val="0"/>
              </a:spcBef>
              <a:spcAft>
                <a:spcPts val="0"/>
              </a:spcAft>
              <a:defRPr sz="1800"/>
            </a:lvl1pPr>
            <a:lvl2pPr>
              <a:lnSpc>
                <a:spcPct val="100000"/>
              </a:lnSpc>
              <a:spcBef>
                <a:spcPts val="0"/>
              </a:spcBef>
              <a:spcAft>
                <a:spcPts val="0"/>
              </a:spcAft>
              <a:defRPr sz="1600"/>
            </a:lvl2pPr>
            <a:lvl3pPr>
              <a:lnSpc>
                <a:spcPct val="100000"/>
              </a:lnSpc>
              <a:spcBef>
                <a:spcPts val="0"/>
              </a:spcBef>
              <a:spcAft>
                <a:spcPts val="0"/>
              </a:spcAft>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text</a:t>
            </a:r>
            <a:endParaRPr lang="nl-BE" noProof="0" dirty="0" smtClean="0"/>
          </a:p>
          <a:p>
            <a:pPr lvl="1"/>
            <a:r>
              <a:rPr lang="nl-BE" noProof="0" dirty="0" smtClean="0"/>
              <a:t>Second level</a:t>
            </a:r>
          </a:p>
          <a:p>
            <a:pPr lvl="2"/>
            <a:r>
              <a:rPr lang="nl-BE" noProof="0" dirty="0" err="1" smtClean="0"/>
              <a:t>Third</a:t>
            </a:r>
            <a:r>
              <a:rPr lang="nl-BE" noProof="0" dirty="0" smtClean="0"/>
              <a:t> level</a:t>
            </a:r>
          </a:p>
        </p:txBody>
      </p:sp>
      <p:sp>
        <p:nvSpPr>
          <p:cNvPr id="5"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fld id="{BE7BFF24-2C35-3444-B615-6A3C0CF587B2}" type="slidenum">
              <a:rPr lang="en-US" smtClean="0"/>
              <a:pPr/>
              <a:t>‹#›</a:t>
            </a:fld>
            <a:endParaRPr lang="en-US" dirty="0"/>
          </a:p>
        </p:txBody>
      </p:sp>
      <p:pic>
        <p:nvPicPr>
          <p:cNvPr id="6"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7221423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4400"/>
            <a:fld id="{DDCE898E-BD50-4F59-812C-C05CB0EB5BCF}" type="slidenum">
              <a:rPr lang="en-US" smtClean="0"/>
              <a:pPr defTabSz="914400"/>
              <a:t>‹#›</a:t>
            </a:fld>
            <a:endParaRPr lang="en-US" dirty="0"/>
          </a:p>
        </p:txBody>
      </p:sp>
      <p:sp>
        <p:nvSpPr>
          <p:cNvPr id="4" name="Tijdelijke aanduiding voor inhoud 2"/>
          <p:cNvSpPr>
            <a:spLocks noGrp="1"/>
          </p:cNvSpPr>
          <p:nvPr>
            <p:ph sz="half" idx="1" hasCustomPrompt="1"/>
          </p:nvPr>
        </p:nvSpPr>
        <p:spPr bwMode="gray">
          <a:xfrm>
            <a:off x="292100" y="1176470"/>
            <a:ext cx="4279899" cy="3686144"/>
          </a:xfrm>
        </p:spPr>
        <p:txBody>
          <a:bodyPr wrap="square">
            <a:normAutofit/>
          </a:bodyPr>
          <a:lstStyle>
            <a:lvl1pPr marL="285750" indent="-285750">
              <a:lnSpc>
                <a:spcPct val="110000"/>
              </a:lnSpc>
              <a:spcBef>
                <a:spcPts val="0"/>
              </a:spcBef>
              <a:spcAft>
                <a:spcPts val="0"/>
              </a:spcAft>
              <a:buFont typeface="Arial" panose="020B0604020202020204" pitchFamily="34" charset="0"/>
              <a:buChar char="•"/>
              <a:defRPr sz="1800"/>
            </a:lvl1pPr>
            <a:lvl2pPr>
              <a:lnSpc>
                <a:spcPct val="110000"/>
              </a:lnSpc>
              <a:spcBef>
                <a:spcPts val="0"/>
              </a:spcBef>
              <a:spcAft>
                <a:spcPts val="0"/>
              </a:spcAft>
              <a:defRPr sz="1600"/>
            </a:lvl2pPr>
            <a:lvl3pPr>
              <a:lnSpc>
                <a:spcPct val="110000"/>
              </a:lnSpc>
              <a:spcBef>
                <a:spcPts val="0"/>
              </a:spcBef>
              <a:spcAft>
                <a:spcPts val="0"/>
              </a:spcAft>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text</a:t>
            </a:r>
            <a:endParaRPr lang="nl-BE" noProof="0" dirty="0" smtClean="0"/>
          </a:p>
          <a:p>
            <a:pPr lvl="1"/>
            <a:r>
              <a:rPr lang="nl-BE" noProof="0" dirty="0" smtClean="0"/>
              <a:t>Second level</a:t>
            </a:r>
          </a:p>
          <a:p>
            <a:pPr lvl="2"/>
            <a:r>
              <a:rPr lang="nl-BE" noProof="0" dirty="0" err="1" smtClean="0"/>
              <a:t>Third</a:t>
            </a:r>
            <a:r>
              <a:rPr lang="nl-BE" noProof="0" dirty="0" smtClean="0"/>
              <a:t> level</a:t>
            </a:r>
          </a:p>
        </p:txBody>
      </p:sp>
      <p:sp>
        <p:nvSpPr>
          <p:cNvPr id="5" name="Tijdelijke aanduiding voor inhoud 3"/>
          <p:cNvSpPr>
            <a:spLocks noGrp="1"/>
          </p:cNvSpPr>
          <p:nvPr>
            <p:ph sz="half" idx="2" hasCustomPrompt="1"/>
          </p:nvPr>
        </p:nvSpPr>
        <p:spPr bwMode="gray">
          <a:xfrm>
            <a:off x="4682532" y="1176469"/>
            <a:ext cx="4177306" cy="3308985"/>
          </a:xfrm>
        </p:spPr>
        <p:txBody>
          <a:bodyPr wrap="square">
            <a:normAutofit/>
          </a:bodyPr>
          <a:lstStyle>
            <a:lvl1pPr>
              <a:lnSpc>
                <a:spcPct val="100000"/>
              </a:lnSpc>
              <a:spcBef>
                <a:spcPts val="0"/>
              </a:spcBef>
              <a:spcAft>
                <a:spcPts val="0"/>
              </a:spcAft>
              <a:defRPr sz="1000"/>
            </a:lvl1pPr>
            <a:lvl2pPr>
              <a:lnSpc>
                <a:spcPct val="100000"/>
              </a:lnSpc>
              <a:spcBef>
                <a:spcPts val="0"/>
              </a:spcBef>
              <a:spcAft>
                <a:spcPts val="0"/>
              </a:spcAft>
              <a:defRPr sz="900"/>
            </a:lvl2pPr>
            <a:lvl3pPr>
              <a:lnSpc>
                <a:spcPct val="100000"/>
              </a:lnSpc>
              <a:spcBef>
                <a:spcPts val="0"/>
              </a:spcBef>
              <a:spcAft>
                <a:spcPts val="0"/>
              </a:spcAft>
              <a:defRPr sz="9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text</a:t>
            </a:r>
            <a:endParaRPr lang="nl-BE" noProof="0" dirty="0" smtClean="0"/>
          </a:p>
          <a:p>
            <a:pPr lvl="1"/>
            <a:r>
              <a:rPr lang="nl-BE" noProof="0" dirty="0" smtClean="0"/>
              <a:t>Second level</a:t>
            </a:r>
          </a:p>
          <a:p>
            <a:pPr lvl="2"/>
            <a:r>
              <a:rPr lang="nl-BE" noProof="0" dirty="0" err="1" smtClean="0"/>
              <a:t>Third</a:t>
            </a:r>
            <a:r>
              <a:rPr lang="nl-BE" noProof="0" dirty="0" smtClean="0"/>
              <a:t> level</a:t>
            </a:r>
          </a:p>
        </p:txBody>
      </p:sp>
      <p:sp>
        <p:nvSpPr>
          <p:cNvPr id="8" name="Title 7"/>
          <p:cNvSpPr>
            <a:spLocks noGrp="1"/>
          </p:cNvSpPr>
          <p:nvPr>
            <p:ph type="title"/>
          </p:nvPr>
        </p:nvSpPr>
        <p:spPr/>
        <p:txBody>
          <a:bodyPr/>
          <a:lstStyle/>
          <a:p>
            <a:r>
              <a:rPr lang="en-US" smtClean="0"/>
              <a:t>Click to edit Master title style</a:t>
            </a:r>
            <a:endParaRPr lang="nl-BE"/>
          </a:p>
        </p:txBody>
      </p:sp>
      <p:sp>
        <p:nvSpPr>
          <p:cNvPr id="17" name="TextBox 16"/>
          <p:cNvSpPr txBox="1"/>
          <p:nvPr userDrawn="1"/>
        </p:nvSpPr>
        <p:spPr>
          <a:xfrm>
            <a:off x="231424" y="850644"/>
            <a:ext cx="3960440" cy="338554"/>
          </a:xfrm>
          <a:prstGeom prst="rect">
            <a:avLst/>
          </a:prstGeom>
          <a:noFill/>
        </p:spPr>
        <p:txBody>
          <a:bodyPr wrap="square" rtlCol="0">
            <a:spAutoFit/>
          </a:bodyPr>
          <a:lstStyle/>
          <a:p>
            <a:r>
              <a:rPr lang="nl-BE" sz="1600" b="1" dirty="0" err="1" smtClean="0">
                <a:solidFill>
                  <a:srgbClr val="003366"/>
                </a:solidFill>
                <a:latin typeface="Arial"/>
                <a:cs typeface="Arial"/>
              </a:rPr>
              <a:t>Strategy</a:t>
            </a:r>
            <a:r>
              <a:rPr lang="nl-BE" sz="1600" b="1" dirty="0" smtClean="0">
                <a:solidFill>
                  <a:srgbClr val="003366"/>
                </a:solidFill>
                <a:latin typeface="Arial"/>
                <a:cs typeface="Arial"/>
              </a:rPr>
              <a:t> in short</a:t>
            </a:r>
            <a:endParaRPr lang="en-GB" sz="1600" b="1" dirty="0" err="1" smtClean="0">
              <a:solidFill>
                <a:srgbClr val="003366"/>
              </a:solidFill>
              <a:latin typeface="Arial"/>
              <a:cs typeface="Arial"/>
            </a:endParaRPr>
          </a:p>
        </p:txBody>
      </p:sp>
      <p:sp>
        <p:nvSpPr>
          <p:cNvPr id="18" name="TextBox 17"/>
          <p:cNvSpPr txBox="1"/>
          <p:nvPr userDrawn="1"/>
        </p:nvSpPr>
        <p:spPr>
          <a:xfrm>
            <a:off x="4644008" y="850644"/>
            <a:ext cx="3960440" cy="338554"/>
          </a:xfrm>
          <a:prstGeom prst="rect">
            <a:avLst/>
          </a:prstGeom>
          <a:noFill/>
        </p:spPr>
        <p:txBody>
          <a:bodyPr wrap="square" rtlCol="0">
            <a:spAutoFit/>
          </a:bodyPr>
          <a:lstStyle/>
          <a:p>
            <a:r>
              <a:rPr lang="nl-BE" sz="1600" b="1" dirty="0" smtClean="0">
                <a:solidFill>
                  <a:srgbClr val="003366"/>
                </a:solidFill>
                <a:latin typeface="Arial"/>
                <a:cs typeface="Arial"/>
              </a:rPr>
              <a:t>Recent </a:t>
            </a:r>
            <a:r>
              <a:rPr lang="nl-BE" sz="1600" b="1" dirty="0" err="1" smtClean="0">
                <a:solidFill>
                  <a:srgbClr val="003366"/>
                </a:solidFill>
                <a:latin typeface="Arial"/>
                <a:cs typeface="Arial"/>
              </a:rPr>
              <a:t>developments</a:t>
            </a:r>
            <a:endParaRPr lang="en-GB" sz="1600" b="1" dirty="0" err="1" smtClean="0">
              <a:solidFill>
                <a:srgbClr val="003366"/>
              </a:solidFill>
              <a:latin typeface="Arial"/>
              <a:cs typeface="Arial"/>
            </a:endParaRPr>
          </a:p>
        </p:txBody>
      </p:sp>
      <p:pic>
        <p:nvPicPr>
          <p:cNvPr id="9"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3273157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387684"/>
            <a:ext cx="4032448" cy="341631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Tijdelijke aanduiding voor inhoud 3"/>
          <p:cNvSpPr>
            <a:spLocks noGrp="1"/>
          </p:cNvSpPr>
          <p:nvPr>
            <p:ph sz="half" idx="2"/>
          </p:nvPr>
        </p:nvSpPr>
        <p:spPr bwMode="gray">
          <a:xfrm>
            <a:off x="4644009" y="1387685"/>
            <a:ext cx="4152076" cy="680010"/>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
        <p:nvSpPr>
          <p:cNvPr id="6" name="Tijdelijke aanduiding voor inhoud 3"/>
          <p:cNvSpPr>
            <a:spLocks noGrp="1"/>
          </p:cNvSpPr>
          <p:nvPr>
            <p:ph sz="half" idx="10"/>
          </p:nvPr>
        </p:nvSpPr>
        <p:spPr bwMode="gray">
          <a:xfrm>
            <a:off x="4644010" y="2139703"/>
            <a:ext cx="4177479" cy="2664296"/>
          </a:xfrm>
        </p:spPr>
        <p:txBody>
          <a:bodyPr>
            <a:normAutofit/>
          </a:bodyPr>
          <a:lstStyle>
            <a:lvl1pPr marL="0" indent="0">
              <a:lnSpc>
                <a:spcPct val="90000"/>
              </a:lnSpc>
              <a:buNone/>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p:txBody>
      </p:sp>
      <p:sp>
        <p:nvSpPr>
          <p:cNvPr id="7" name="TextBox 6"/>
          <p:cNvSpPr txBox="1"/>
          <p:nvPr/>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8" name="TextBox 7"/>
          <p:cNvSpPr txBox="1"/>
          <p:nvPr/>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Scenario in het kort</a:t>
            </a:r>
            <a:endParaRPr lang="en-GB" sz="2000" b="1" dirty="0" err="1" smtClean="0">
              <a:solidFill>
                <a:srgbClr val="003366"/>
              </a:solidFill>
              <a:latin typeface="Arial"/>
              <a:cs typeface="Arial"/>
            </a:endParaRPr>
          </a:p>
        </p:txBody>
      </p:sp>
      <p:sp>
        <p:nvSpPr>
          <p:cNvPr id="9" name="TextBox 8"/>
          <p:cNvSpPr txBox="1"/>
          <p:nvPr userDrawn="1"/>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10" name="TextBox 9"/>
          <p:cNvSpPr txBox="1"/>
          <p:nvPr userDrawn="1"/>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Scenario in het kort</a:t>
            </a:r>
            <a:endParaRPr lang="en-GB" sz="2000" b="1" dirty="0" err="1" smtClean="0">
              <a:solidFill>
                <a:srgbClr val="003366"/>
              </a:solidFill>
              <a:latin typeface="Arial"/>
              <a:cs typeface="Arial"/>
            </a:endParaRPr>
          </a:p>
        </p:txBody>
      </p:sp>
    </p:spTree>
    <p:extLst>
      <p:ext uri="{BB962C8B-B14F-4D97-AF65-F5344CB8AC3E}">
        <p14:creationId xmlns:p14="http://schemas.microsoft.com/office/powerpoint/2010/main" val="2763829906"/>
      </p:ext>
    </p:extLst>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subtitel, 2 kolommen met KBCAM log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2100" y="261463"/>
            <a:ext cx="8567738" cy="681931"/>
          </a:xfrm>
        </p:spPr>
        <p:txBody>
          <a:bodyPr anchor="t"/>
          <a:lstStyle/>
          <a:p>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title</a:t>
            </a:r>
            <a:endParaRPr lang="nl-BE" noProof="0" dirty="0"/>
          </a:p>
        </p:txBody>
      </p:sp>
      <p:sp>
        <p:nvSpPr>
          <p:cNvPr id="3" name="Tijdelijke aanduiding voor inhoud 2"/>
          <p:cNvSpPr>
            <a:spLocks noGrp="1"/>
          </p:cNvSpPr>
          <p:nvPr>
            <p:ph sz="half" idx="1" hasCustomPrompt="1"/>
          </p:nvPr>
        </p:nvSpPr>
        <p:spPr bwMode="gray">
          <a:xfrm>
            <a:off x="292101" y="1709924"/>
            <a:ext cx="4134933" cy="2644906"/>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BE" noProof="0" smtClean="0"/>
              <a:t>Click to add text</a:t>
            </a:r>
          </a:p>
          <a:p>
            <a:pPr lvl="1"/>
            <a:r>
              <a:rPr lang="nl-BE" noProof="0" smtClean="0"/>
              <a:t>Second level</a:t>
            </a:r>
          </a:p>
          <a:p>
            <a:pPr lvl="2"/>
            <a:r>
              <a:rPr lang="nl-BE" noProof="0" smtClean="0"/>
              <a:t>Third level</a:t>
            </a:r>
          </a:p>
        </p:txBody>
      </p:sp>
      <p:sp>
        <p:nvSpPr>
          <p:cNvPr id="4" name="Tijdelijke aanduiding voor inhoud 3"/>
          <p:cNvSpPr>
            <a:spLocks noGrp="1"/>
          </p:cNvSpPr>
          <p:nvPr>
            <p:ph sz="half" idx="2" hasCustomPrompt="1"/>
          </p:nvPr>
        </p:nvSpPr>
        <p:spPr bwMode="gray">
          <a:xfrm>
            <a:off x="4661211" y="1709926"/>
            <a:ext cx="4198627" cy="2644905"/>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BE" noProof="0" smtClean="0"/>
              <a:t>Click to add text</a:t>
            </a:r>
          </a:p>
          <a:p>
            <a:pPr lvl="1"/>
            <a:r>
              <a:rPr lang="nl-BE" noProof="0" smtClean="0"/>
              <a:t>Second level</a:t>
            </a:r>
          </a:p>
          <a:p>
            <a:pPr lvl="2"/>
            <a:r>
              <a:rPr lang="nl-BE" noProof="0" smtClean="0"/>
              <a:t>Third level</a:t>
            </a:r>
          </a:p>
        </p:txBody>
      </p:sp>
      <p:sp>
        <p:nvSpPr>
          <p:cNvPr id="7" name="Tijdelijke aanduiding voor tekst 4"/>
          <p:cNvSpPr>
            <a:spLocks noGrp="1"/>
          </p:cNvSpPr>
          <p:nvPr>
            <p:ph type="body" sz="quarter" idx="13" hasCustomPrompt="1"/>
          </p:nvPr>
        </p:nvSpPr>
        <p:spPr>
          <a:xfrm>
            <a:off x="292100" y="1045846"/>
            <a:ext cx="8567738" cy="579915"/>
          </a:xfrm>
        </p:spPr>
        <p:txBody>
          <a:bodyPr/>
          <a:lstStyle>
            <a:lvl1pPr marL="0" indent="0">
              <a:lnSpc>
                <a:spcPct val="90000"/>
              </a:lnSpc>
              <a:buNone/>
              <a:defRPr sz="2000" b="0"/>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err="1" smtClean="0"/>
              <a:t>Subtitle</a:t>
            </a:r>
            <a:endParaRPr lang="nl-BE" noProof="0" dirty="0" smtClean="0"/>
          </a:p>
        </p:txBody>
      </p:sp>
      <p:sp>
        <p:nvSpPr>
          <p:cNvPr id="6"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fld id="{BE7BFF24-2C35-3444-B615-6A3C0CF587B2}" type="slidenum">
              <a:rPr lang="en-US" smtClean="0"/>
              <a:pPr/>
              <a:t>‹#›</a:t>
            </a:fld>
            <a:endParaRPr lang="en-US" dirty="0"/>
          </a:p>
        </p:txBody>
      </p:sp>
      <p:pic>
        <p:nvPicPr>
          <p:cNvPr id="8"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391420687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oto en tekst met KBCAM logo">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292100" y="4041749"/>
            <a:ext cx="8567738" cy="425054"/>
          </a:xfrm>
        </p:spPr>
        <p:txBody>
          <a:bodyPr anchor="t"/>
          <a:lstStyle>
            <a:lvl1pPr algn="ctr">
              <a:defRPr sz="1800" b="0">
                <a:solidFill>
                  <a:srgbClr val="003366"/>
                </a:solidFill>
              </a:defRPr>
            </a:lvl1pPr>
          </a:lstStyle>
          <a:p>
            <a:r>
              <a:rPr lang="nl-BE" noProof="0" smtClean="0"/>
              <a:t>Click to add text</a:t>
            </a:r>
            <a:endParaRPr lang="nl-BE" noProof="0"/>
          </a:p>
        </p:txBody>
      </p:sp>
      <p:sp>
        <p:nvSpPr>
          <p:cNvPr id="3" name="Tijdelijke aanduiding voor afbeelding 2"/>
          <p:cNvSpPr>
            <a:spLocks noGrp="1"/>
          </p:cNvSpPr>
          <p:nvPr>
            <p:ph type="pic" idx="1" hasCustomPrompt="1"/>
          </p:nvPr>
        </p:nvSpPr>
        <p:spPr>
          <a:xfrm>
            <a:off x="1" y="1"/>
            <a:ext cx="9143999" cy="3961453"/>
          </a:xfrm>
        </p:spPr>
        <p:txBody>
          <a:bodyPr anchor="ctr"/>
          <a:lstStyle>
            <a:lvl1pPr marL="0" indent="0" algn="ct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noProof="0" smtClean="0"/>
              <a:t/>
            </a:r>
            <a:br>
              <a:rPr lang="nl-BE" noProof="0" smtClean="0"/>
            </a:br>
            <a:r>
              <a:rPr lang="nl-BE" noProof="0" smtClean="0"/>
              <a:t/>
            </a:r>
            <a:br>
              <a:rPr lang="nl-BE" noProof="0" smtClean="0"/>
            </a:br>
            <a:r>
              <a:rPr lang="nl-BE" noProof="0" smtClean="0"/>
              <a:t/>
            </a:r>
            <a:br>
              <a:rPr lang="nl-BE" noProof="0" smtClean="0"/>
            </a:br>
            <a:r>
              <a:rPr lang="nl-BE" noProof="0" smtClean="0"/>
              <a:t>Click icon to add picture</a:t>
            </a:r>
          </a:p>
        </p:txBody>
      </p:sp>
      <p:sp>
        <p:nvSpPr>
          <p:cNvPr id="6"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fld id="{BE7BFF24-2C35-3444-B615-6A3C0CF587B2}" type="slidenum">
              <a:rPr lang="en-US" smtClean="0"/>
              <a:pPr/>
              <a:t>‹#›</a:t>
            </a:fld>
            <a:endParaRPr lang="en-US" dirty="0"/>
          </a:p>
        </p:txBody>
      </p:sp>
      <p:pic>
        <p:nvPicPr>
          <p:cNvPr id="5"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3612855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Foto en tekst met KBCAM logo_Blauw">
    <p:bg>
      <p:bgPr>
        <a:solidFill>
          <a:srgbClr val="00336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292100" y="4041749"/>
            <a:ext cx="8567738" cy="425054"/>
          </a:xfrm>
        </p:spPr>
        <p:txBody>
          <a:bodyPr anchor="t"/>
          <a:lstStyle>
            <a:lvl1pPr algn="ctr">
              <a:defRPr sz="1800" b="0">
                <a:solidFill>
                  <a:srgbClr val="FFFFFF"/>
                </a:solidFill>
              </a:defRPr>
            </a:lvl1pPr>
          </a:lstStyle>
          <a:p>
            <a:r>
              <a:rPr lang="nl-BE" noProof="0" smtClean="0"/>
              <a:t>Click to add text</a:t>
            </a:r>
            <a:endParaRPr lang="nl-BE" noProof="0"/>
          </a:p>
        </p:txBody>
      </p:sp>
      <p:sp>
        <p:nvSpPr>
          <p:cNvPr id="3" name="Tijdelijke aanduiding voor afbeelding 2"/>
          <p:cNvSpPr>
            <a:spLocks noGrp="1"/>
          </p:cNvSpPr>
          <p:nvPr>
            <p:ph type="pic" idx="1" hasCustomPrompt="1"/>
          </p:nvPr>
        </p:nvSpPr>
        <p:spPr>
          <a:xfrm>
            <a:off x="1" y="1"/>
            <a:ext cx="9143999" cy="3961453"/>
          </a:xfrm>
        </p:spPr>
        <p:txBody>
          <a:bodyPr anchor="ctr"/>
          <a:lstStyle>
            <a:lvl1pPr marL="0" indent="0" algn="ctr">
              <a:buNone/>
              <a:defRPr sz="24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noProof="0" smtClean="0"/>
              <a:t/>
            </a:r>
            <a:br>
              <a:rPr lang="nl-BE" noProof="0" smtClean="0"/>
            </a:br>
            <a:r>
              <a:rPr lang="nl-BE" noProof="0" smtClean="0"/>
              <a:t/>
            </a:r>
            <a:br>
              <a:rPr lang="nl-BE" noProof="0" smtClean="0"/>
            </a:br>
            <a:r>
              <a:rPr lang="nl-BE" noProof="0" smtClean="0"/>
              <a:t/>
            </a:r>
            <a:br>
              <a:rPr lang="nl-BE" noProof="0" smtClean="0"/>
            </a:br>
            <a:r>
              <a:rPr lang="nl-BE" noProof="0" smtClean="0"/>
              <a:t>Click icon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5580" y="4441186"/>
            <a:ext cx="504000" cy="562352"/>
          </a:xfrm>
          <a:prstGeom prst="rect">
            <a:avLst/>
          </a:prstGeom>
        </p:spPr>
      </p:pic>
      <p:sp>
        <p:nvSpPr>
          <p:cNvPr id="8"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chemeClr val="bg1"/>
                </a:solidFill>
                <a:latin typeface="Verdana"/>
                <a:cs typeface="Verdana"/>
              </a:defRPr>
            </a:lvl1pPr>
          </a:lstStyle>
          <a:p>
            <a:fld id="{BE7BFF24-2C35-3444-B615-6A3C0CF587B2}" type="slidenum">
              <a:rPr lang="en-US" smtClean="0">
                <a:solidFill>
                  <a:prstClr val="white"/>
                </a:solidFill>
              </a:rPr>
              <a:pPr/>
              <a:t>‹#›</a:t>
            </a:fld>
            <a:endParaRPr lang="en-US" dirty="0">
              <a:solidFill>
                <a:prstClr val="white"/>
              </a:solidFill>
            </a:endParaRPr>
          </a:p>
        </p:txBody>
      </p:sp>
      <p:pic>
        <p:nvPicPr>
          <p:cNvPr id="6"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147623048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bbel met tekst met KBCAM logo">
    <p:spTree>
      <p:nvGrpSpPr>
        <p:cNvPr id="1" name=""/>
        <p:cNvGrpSpPr/>
        <p:nvPr/>
      </p:nvGrpSpPr>
      <p:grpSpPr>
        <a:xfrm>
          <a:off x="0" y="0"/>
          <a:ext cx="0" cy="0"/>
          <a:chOff x="0" y="0"/>
          <a:chExt cx="0" cy="0"/>
        </a:xfrm>
      </p:grpSpPr>
      <p:pic>
        <p:nvPicPr>
          <p:cNvPr id="2" name="Picture 1" descr="NEW__KBC_BULLE-CYAN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7444" y="1272879"/>
            <a:ext cx="3189112" cy="2586769"/>
          </a:xfrm>
          <a:prstGeom prst="rect">
            <a:avLst/>
          </a:prstGeom>
        </p:spPr>
      </p:pic>
      <p:sp>
        <p:nvSpPr>
          <p:cNvPr id="5" name="Text Placeholder 4"/>
          <p:cNvSpPr>
            <a:spLocks noGrp="1"/>
          </p:cNvSpPr>
          <p:nvPr>
            <p:ph type="body" sz="quarter" idx="10"/>
          </p:nvPr>
        </p:nvSpPr>
        <p:spPr>
          <a:xfrm>
            <a:off x="3358445" y="1637825"/>
            <a:ext cx="2229556" cy="2007393"/>
          </a:xfr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en-US" noProof="0" smtClean="0"/>
              <a:t>Click to edit Master text styles</a:t>
            </a:r>
          </a:p>
        </p:txBody>
      </p:sp>
      <p:sp>
        <p:nvSpPr>
          <p:cNvPr id="10"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fld id="{BE7BFF24-2C35-3444-B615-6A3C0CF587B2}" type="slidenum">
              <a:rPr lang="en-US" smtClean="0"/>
              <a:pPr/>
              <a:t>‹#›</a:t>
            </a:fld>
            <a:endParaRPr lang="en-US" dirty="0"/>
          </a:p>
        </p:txBody>
      </p:sp>
      <p:pic>
        <p:nvPicPr>
          <p:cNvPr id="6"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8477320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ubbel met tekst met KBCAM logo_Blauw">
    <p:bg>
      <p:bgPr>
        <a:solidFill>
          <a:srgbClr val="003366"/>
        </a:solidFill>
        <a:effectLst/>
      </p:bgPr>
    </p:bg>
    <p:spTree>
      <p:nvGrpSpPr>
        <p:cNvPr id="1" name=""/>
        <p:cNvGrpSpPr/>
        <p:nvPr/>
      </p:nvGrpSpPr>
      <p:grpSpPr>
        <a:xfrm>
          <a:off x="0" y="0"/>
          <a:ext cx="0" cy="0"/>
          <a:chOff x="0" y="0"/>
          <a:chExt cx="0" cy="0"/>
        </a:xfrm>
      </p:grpSpPr>
      <p:pic>
        <p:nvPicPr>
          <p:cNvPr id="2" name="Picture 1" descr="NEW__KBC_BULLE-CYAN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7444" y="1272879"/>
            <a:ext cx="3189112" cy="2586769"/>
          </a:xfrm>
          <a:prstGeom prst="rect">
            <a:avLst/>
          </a:prstGeom>
        </p:spPr>
      </p:pic>
      <p:sp>
        <p:nvSpPr>
          <p:cNvPr id="5" name="Text Placeholder 4"/>
          <p:cNvSpPr>
            <a:spLocks noGrp="1"/>
          </p:cNvSpPr>
          <p:nvPr>
            <p:ph type="body" sz="quarter" idx="10"/>
          </p:nvPr>
        </p:nvSpPr>
        <p:spPr>
          <a:xfrm>
            <a:off x="3358445" y="1637825"/>
            <a:ext cx="2229556" cy="2007393"/>
          </a:xfr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en-US" smtClean="0"/>
              <a:t>Click to 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5580" y="4441186"/>
            <a:ext cx="504000" cy="562352"/>
          </a:xfrm>
          <a:prstGeom prst="rect">
            <a:avLst/>
          </a:prstGeom>
        </p:spPr>
      </p:pic>
      <p:sp>
        <p:nvSpPr>
          <p:cNvPr id="6"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chemeClr val="bg1"/>
                </a:solidFill>
                <a:latin typeface="Verdana"/>
                <a:cs typeface="Verdana"/>
              </a:defRPr>
            </a:lvl1pPr>
          </a:lstStyle>
          <a:p>
            <a:fld id="{BE7BFF24-2C35-3444-B615-6A3C0CF587B2}" type="slidenum">
              <a:rPr lang="en-US" smtClean="0">
                <a:solidFill>
                  <a:prstClr val="white"/>
                </a:solidFill>
              </a:rPr>
              <a:pPr/>
              <a:t>‹#›</a:t>
            </a:fld>
            <a:endParaRPr lang="en-US" dirty="0">
              <a:solidFill>
                <a:prstClr val="white"/>
              </a:solidFill>
            </a:endParaRPr>
          </a:p>
        </p:txBody>
      </p:sp>
      <p:pic>
        <p:nvPicPr>
          <p:cNvPr id="7"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43889118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p:spPr>
        <p:txBody>
          <a:bodyPr anchor="t"/>
          <a:lstStyle>
            <a:lvl1pPr marL="0" indent="0" algn="ctr">
              <a:buNone/>
              <a:defRPr/>
            </a:lvl1pPr>
          </a:lstStyle>
          <a:p>
            <a:r>
              <a:rPr lang="en-US" noProof="0" smtClean="0"/>
              <a:t>Click icon to add picture</a:t>
            </a:r>
            <a:endParaRPr lang="nl-BE" noProof="0"/>
          </a:p>
        </p:txBody>
      </p:sp>
    </p:spTree>
    <p:extLst>
      <p:ext uri="{BB962C8B-B14F-4D97-AF65-F5344CB8AC3E}">
        <p14:creationId xmlns:p14="http://schemas.microsoft.com/office/powerpoint/2010/main" val="342565340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52226" name="Picture 2" descr="C:\Users\sofie.de.pue\Desktop\New folder\PPT16-9_7.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 r="-1"/>
          <a:stretch/>
        </p:blipFill>
        <p:spPr bwMode="auto">
          <a:xfrm>
            <a:off x="-60474" y="0"/>
            <a:ext cx="9252346" cy="516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5116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descr="119544986_supe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625" y="493765"/>
            <a:ext cx="3238423" cy="2626767"/>
          </a:xfrm>
          <a:prstGeom prst="rect">
            <a:avLst/>
          </a:prstGeom>
        </p:spPr>
      </p:pic>
      <p:pic>
        <p:nvPicPr>
          <p:cNvPr id="5" name="Picture 4" descr="agenda.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244947" y="1326499"/>
            <a:ext cx="2809393" cy="883228"/>
          </a:xfrm>
          <a:prstGeom prst="rect">
            <a:avLst/>
          </a:prstGeom>
        </p:spPr>
      </p:pic>
    </p:spTree>
    <p:extLst>
      <p:ext uri="{BB962C8B-B14F-4D97-AF65-F5344CB8AC3E}">
        <p14:creationId xmlns:p14="http://schemas.microsoft.com/office/powerpoint/2010/main" val="409238577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ragen staat vrij">
    <p:spTree>
      <p:nvGrpSpPr>
        <p:cNvPr id="1" name=""/>
        <p:cNvGrpSpPr/>
        <p:nvPr/>
      </p:nvGrpSpPr>
      <p:grpSpPr>
        <a:xfrm>
          <a:off x="0" y="0"/>
          <a:ext cx="0" cy="0"/>
          <a:chOff x="0" y="0"/>
          <a:chExt cx="0" cy="0"/>
        </a:xfrm>
      </p:grpSpPr>
      <p:pic>
        <p:nvPicPr>
          <p:cNvPr id="3" name="Picture 2" descr="offset_22278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263529" cy="5199257"/>
          </a:xfrm>
          <a:prstGeom prst="rect">
            <a:avLst/>
          </a:prstGeom>
        </p:spPr>
      </p:pic>
      <p:pic>
        <p:nvPicPr>
          <p:cNvPr id="4" name="Picture 3"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49744" y="1151856"/>
            <a:ext cx="3238423" cy="2626767"/>
          </a:xfrm>
          <a:prstGeom prst="rect">
            <a:avLst/>
          </a:prstGeom>
        </p:spPr>
      </p:pic>
      <p:pic>
        <p:nvPicPr>
          <p:cNvPr id="2" name="Picture 1" descr="vragen.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397223" y="1995617"/>
            <a:ext cx="2259739" cy="1029973"/>
          </a:xfrm>
          <a:prstGeom prst="rect">
            <a:avLst/>
          </a:prstGeom>
        </p:spPr>
      </p:pic>
    </p:spTree>
    <p:extLst>
      <p:ext uri="{BB962C8B-B14F-4D97-AF65-F5344CB8AC3E}">
        <p14:creationId xmlns:p14="http://schemas.microsoft.com/office/powerpoint/2010/main" val="360380818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nk u ">
    <p:spTree>
      <p:nvGrpSpPr>
        <p:cNvPr id="1" name=""/>
        <p:cNvGrpSpPr/>
        <p:nvPr/>
      </p:nvGrpSpPr>
      <p:grpSpPr>
        <a:xfrm>
          <a:off x="0" y="0"/>
          <a:ext cx="0" cy="0"/>
          <a:chOff x="0" y="0"/>
          <a:chExt cx="0" cy="0"/>
        </a:xfrm>
      </p:grpSpPr>
      <p:pic>
        <p:nvPicPr>
          <p:cNvPr id="3" name="Picture 2" descr="p64115592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171378"/>
          </a:xfrm>
          <a:prstGeom prst="rect">
            <a:avLst/>
          </a:prstGeom>
        </p:spPr>
      </p:pic>
      <p:pic>
        <p:nvPicPr>
          <p:cNvPr id="4" name="Picture 3"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3508" y="963597"/>
            <a:ext cx="3189112" cy="2586769"/>
          </a:xfrm>
          <a:prstGeom prst="rect">
            <a:avLst/>
          </a:prstGeom>
        </p:spPr>
      </p:pic>
      <p:pic>
        <p:nvPicPr>
          <p:cNvPr id="2" name="Picture 1" descr="dank.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26759" y="2006184"/>
            <a:ext cx="1886228" cy="599185"/>
          </a:xfrm>
          <a:prstGeom prst="rect">
            <a:avLst/>
          </a:prstGeom>
        </p:spPr>
      </p:pic>
    </p:spTree>
    <p:extLst>
      <p:ext uri="{BB962C8B-B14F-4D97-AF65-F5344CB8AC3E}">
        <p14:creationId xmlns:p14="http://schemas.microsoft.com/office/powerpoint/2010/main" val="1811326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331641" y="2139950"/>
            <a:ext cx="6768752" cy="863600"/>
          </a:xfrm>
        </p:spPr>
        <p:txBody>
          <a:bodyPr/>
          <a:lstStyle>
            <a:lvl1pPr marL="0" indent="0" algn="r">
              <a:buNone/>
              <a:defRPr sz="3600"/>
            </a:lvl1pPr>
          </a:lstStyle>
          <a:p>
            <a:pPr lvl="0"/>
            <a:r>
              <a:rPr lang="en-US" smtClean="0"/>
              <a:t>Click to edit Master text styles</a:t>
            </a:r>
          </a:p>
        </p:txBody>
      </p:sp>
    </p:spTree>
    <p:extLst>
      <p:ext uri="{BB962C8B-B14F-4D97-AF65-F5344CB8AC3E}">
        <p14:creationId xmlns:p14="http://schemas.microsoft.com/office/powerpoint/2010/main" val="33420061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 was een fijn publiek">
    <p:spTree>
      <p:nvGrpSpPr>
        <p:cNvPr id="1" name=""/>
        <p:cNvGrpSpPr/>
        <p:nvPr/>
      </p:nvGrpSpPr>
      <p:grpSpPr>
        <a:xfrm>
          <a:off x="0" y="0"/>
          <a:ext cx="0" cy="0"/>
          <a:chOff x="0" y="0"/>
          <a:chExt cx="0" cy="0"/>
        </a:xfrm>
      </p:grpSpPr>
      <p:pic>
        <p:nvPicPr>
          <p:cNvPr id="3" name="Picture 2" descr="p641m716513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5171378"/>
          </a:xfrm>
          <a:prstGeom prst="rect">
            <a:avLst/>
          </a:prstGeom>
        </p:spPr>
      </p:pic>
      <p:pic>
        <p:nvPicPr>
          <p:cNvPr id="4" name="Picture 3"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85389" y="1124961"/>
            <a:ext cx="3189112" cy="2586769"/>
          </a:xfrm>
          <a:prstGeom prst="rect">
            <a:avLst/>
          </a:prstGeom>
        </p:spPr>
      </p:pic>
      <p:pic>
        <p:nvPicPr>
          <p:cNvPr id="2" name="Picture 1" descr="u was.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66736" y="1764927"/>
            <a:ext cx="2152663" cy="1291664"/>
          </a:xfrm>
          <a:prstGeom prst="rect">
            <a:avLst/>
          </a:prstGeom>
        </p:spPr>
      </p:pic>
    </p:spTree>
    <p:extLst>
      <p:ext uri="{BB962C8B-B14F-4D97-AF65-F5344CB8AC3E}">
        <p14:creationId xmlns:p14="http://schemas.microsoft.com/office/powerpoint/2010/main" val="20323125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606636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6290" y="141684"/>
            <a:ext cx="6557962" cy="80843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3852" y="1383509"/>
            <a:ext cx="4064000" cy="32944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83509"/>
            <a:ext cx="4064000" cy="32944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40" y="4839892"/>
            <a:ext cx="2355850" cy="132159"/>
          </a:xfrm>
          <a:prstGeom prst="rect">
            <a:avLst/>
          </a:prstGeom>
        </p:spPr>
        <p:txBody>
          <a:bodyPr lIns="89595" tIns="44798" rIns="89595" bIns="44798"/>
          <a:lstStyle>
            <a:lvl1pPr>
              <a:defRPr/>
            </a:lvl1pPr>
          </a:lstStyle>
          <a:p>
            <a:pPr defTabSz="914400">
              <a:defRPr/>
            </a:pPr>
            <a:endParaRPr lang="en-GB">
              <a:solidFill>
                <a:prstClr val="black"/>
              </a:solidFill>
            </a:endParaRPr>
          </a:p>
        </p:txBody>
      </p:sp>
      <p:sp>
        <p:nvSpPr>
          <p:cNvPr id="6" name="Slide Number Placeholder 5"/>
          <p:cNvSpPr>
            <a:spLocks noGrp="1"/>
          </p:cNvSpPr>
          <p:nvPr>
            <p:ph type="sldNum" sz="quarter" idx="11"/>
          </p:nvPr>
        </p:nvSpPr>
        <p:spPr>
          <a:xfrm>
            <a:off x="285753" y="4839892"/>
            <a:ext cx="369888" cy="132159"/>
          </a:xfrm>
          <a:prstGeom prst="rect">
            <a:avLst/>
          </a:prstGeom>
        </p:spPr>
        <p:txBody>
          <a:bodyPr lIns="89595" tIns="44798" rIns="89595" bIns="44798"/>
          <a:lstStyle>
            <a:lvl1pPr>
              <a:defRPr/>
            </a:lvl1pPr>
          </a:lstStyle>
          <a:p>
            <a:pPr>
              <a:defRPr/>
            </a:pPr>
            <a:r>
              <a:rPr lang="en-GB" smtClean="0"/>
              <a:t> </a:t>
            </a:r>
            <a:fld id="{0DC7F125-B6CA-48C3-89F7-169B4B5BDD7A}" type="slidenum">
              <a:rPr lang="en-GB" smtClean="0"/>
              <a:pPr>
                <a:defRPr/>
              </a:pPr>
              <a:t>‹#›</a:t>
            </a:fld>
            <a:endParaRPr lang="en-GB"/>
          </a:p>
        </p:txBody>
      </p:sp>
      <p:pic>
        <p:nvPicPr>
          <p:cNvPr id="7"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3015407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1_Title screen - white">
    <p:spTree>
      <p:nvGrpSpPr>
        <p:cNvPr id="1" name=""/>
        <p:cNvGrpSpPr/>
        <p:nvPr/>
      </p:nvGrpSpPr>
      <p:grpSpPr>
        <a:xfrm>
          <a:off x="0" y="0"/>
          <a:ext cx="0" cy="0"/>
          <a:chOff x="0" y="0"/>
          <a:chExt cx="0" cy="0"/>
        </a:xfrm>
      </p:grpSpPr>
      <p:pic>
        <p:nvPicPr>
          <p:cNvPr id="6" name="Picture 12" descr="KBC2"/>
          <p:cNvPicPr>
            <a:picLocks noChangeAspect="1" noChangeArrowheads="1"/>
          </p:cNvPicPr>
          <p:nvPr/>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sp>
        <p:nvSpPr>
          <p:cNvPr id="2" name="Titel 1"/>
          <p:cNvSpPr>
            <a:spLocks noGrp="1"/>
          </p:cNvSpPr>
          <p:nvPr>
            <p:ph type="ctrTitle"/>
          </p:nvPr>
        </p:nvSpPr>
        <p:spPr>
          <a:xfrm>
            <a:off x="448916" y="653300"/>
            <a:ext cx="5089728" cy="1102519"/>
          </a:xfrm>
        </p:spPr>
        <p:txBody>
          <a:bodyPr anchor="t"/>
          <a:lstStyle>
            <a:lvl1pPr>
              <a:defRPr sz="4000">
                <a:solidFill>
                  <a:srgbClr val="00AEEF"/>
                </a:solidFill>
              </a:defRPr>
            </a:lvl1pPr>
          </a:lstStyle>
          <a:p>
            <a:r>
              <a:rPr lang="en-US" noProof="0" smtClean="0"/>
              <a:t>Click to edit Master title style</a:t>
            </a:r>
            <a:endParaRPr lang="en-GB" noProof="0"/>
          </a:p>
        </p:txBody>
      </p:sp>
      <p:sp>
        <p:nvSpPr>
          <p:cNvPr id="3" name="Subtitel 2"/>
          <p:cNvSpPr>
            <a:spLocks noGrp="1"/>
          </p:cNvSpPr>
          <p:nvPr>
            <p:ph type="subTitle" idx="1"/>
          </p:nvPr>
        </p:nvSpPr>
        <p:spPr>
          <a:xfrm>
            <a:off x="445244" y="2776931"/>
            <a:ext cx="5098101" cy="131445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25" name="Tijdelijke aanduiding voor afbeelding 6"/>
          <p:cNvSpPr>
            <a:spLocks noGrp="1"/>
          </p:cNvSpPr>
          <p:nvPr>
            <p:ph type="pic" sz="quarter" idx="11"/>
          </p:nvPr>
        </p:nvSpPr>
        <p:spPr bwMode="auto">
          <a:xfrm>
            <a:off x="6038522" y="-6148"/>
            <a:ext cx="3128826" cy="515451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FAA26D3D-D897-4be2-8F04-BA451C77F1D7}"/>
          </a:extLst>
        </p:spPr>
        <p:txBody>
          <a:bodyPr rtlCol="0">
            <a:noAutofit/>
          </a:bodyPr>
          <a:lstStyle>
            <a:lvl1pPr marL="0" indent="0">
              <a:buNone/>
              <a:defRPr baseline="0"/>
            </a:lvl1pPr>
          </a:lstStyle>
          <a:p>
            <a:pPr lvl="0"/>
            <a:r>
              <a:rPr lang="en-US" noProof="0" smtClean="0"/>
              <a:t>Click icon to add picture</a:t>
            </a:r>
            <a:endParaRPr lang="en-GB" noProof="0" smtClean="0"/>
          </a:p>
        </p:txBody>
      </p:sp>
      <p:sp>
        <p:nvSpPr>
          <p:cNvPr id="5" name="Tijdelijke aanduiding voor tekst 4"/>
          <p:cNvSpPr>
            <a:spLocks noGrp="1"/>
          </p:cNvSpPr>
          <p:nvPr>
            <p:ph type="body" sz="quarter" idx="12"/>
          </p:nvPr>
        </p:nvSpPr>
        <p:spPr>
          <a:xfrm>
            <a:off x="443723" y="1833088"/>
            <a:ext cx="5103022" cy="688658"/>
          </a:xfrm>
        </p:spPr>
        <p:txBody>
          <a:bodyPr/>
          <a:lstStyle>
            <a:lvl1pPr marL="0" indent="0">
              <a:buNone/>
              <a:defRPr b="1">
                <a:latin typeface="Trebuchet MS"/>
                <a:cs typeface="Trebuchet MS"/>
              </a:defRPr>
            </a:lvl1pPr>
          </a:lstStyle>
          <a:p>
            <a:pPr lvl="0"/>
            <a:r>
              <a:rPr lang="en-US" noProof="0" smtClean="0"/>
              <a:t>Click to edit Master text styles</a:t>
            </a:r>
          </a:p>
        </p:txBody>
      </p:sp>
      <p:pic>
        <p:nvPicPr>
          <p:cNvPr id="8" name="Picture 12" descr="KBC2"/>
          <p:cNvPicPr>
            <a:picLocks noChangeAspect="1" noChangeArrowheads="1"/>
          </p:cNvPicPr>
          <p:nvPr userDrawn="1"/>
        </p:nvPicPr>
        <p:blipFill>
          <a:blip r:embed="rId2" cstate="print"/>
          <a:srcRect/>
          <a:stretch>
            <a:fillRect/>
          </a:stretch>
        </p:blipFill>
        <p:spPr bwMode="auto">
          <a:xfrm>
            <a:off x="569921" y="4243388"/>
            <a:ext cx="511175" cy="571500"/>
          </a:xfrm>
          <a:prstGeom prst="rect">
            <a:avLst/>
          </a:prstGeom>
          <a:noFill/>
          <a:ln w="9525">
            <a:noFill/>
            <a:miter lim="800000"/>
            <a:headEnd/>
            <a:tailEnd/>
          </a:ln>
        </p:spPr>
      </p:pic>
    </p:spTree>
    <p:extLst>
      <p:ext uri="{BB962C8B-B14F-4D97-AF65-F5344CB8AC3E}">
        <p14:creationId xmlns:p14="http://schemas.microsoft.com/office/powerpoint/2010/main" val="1501821718"/>
      </p:ext>
    </p:extLst>
  </p:cSld>
  <p:clrMapOvr>
    <a:masterClrMapping/>
  </p:clrMapOvr>
  <p:transition spd="slow">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and 2 columns">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10192" y="-79200"/>
            <a:ext cx="8397258" cy="952454"/>
          </a:xfrm>
        </p:spPr>
        <p:txBody>
          <a:bodyPr/>
          <a:lstStyle>
            <a:lvl1pPr algn="r">
              <a:defRPr/>
            </a:lvl1pPr>
          </a:lstStyle>
          <a:p>
            <a:r>
              <a:rPr lang="en-US" noProof="0" dirty="0" err="1" smtClean="0"/>
              <a:t>Conclusies</a:t>
            </a:r>
            <a:endParaRPr lang="en-GB" noProof="0" dirty="0"/>
          </a:p>
        </p:txBody>
      </p:sp>
      <p:sp>
        <p:nvSpPr>
          <p:cNvPr id="9" name="TextBox 8"/>
          <p:cNvSpPr txBox="1"/>
          <p:nvPr userDrawn="1"/>
        </p:nvSpPr>
        <p:spPr>
          <a:xfrm>
            <a:off x="4644008" y="987574"/>
            <a:ext cx="3960440" cy="369332"/>
          </a:xfrm>
          <a:prstGeom prst="rect">
            <a:avLst/>
          </a:prstGeom>
          <a:noFill/>
        </p:spPr>
        <p:txBody>
          <a:bodyPr wrap="square" rtlCol="0">
            <a:spAutoFit/>
          </a:bodyPr>
          <a:lstStyle/>
          <a:p>
            <a:pPr algn="l"/>
            <a:r>
              <a:rPr lang="nl-BE" sz="1800" b="1" dirty="0" smtClean="0">
                <a:solidFill>
                  <a:srgbClr val="003366"/>
                </a:solidFill>
                <a:latin typeface="Arial"/>
                <a:cs typeface="Arial"/>
              </a:rPr>
              <a:t>Toelichting</a:t>
            </a:r>
            <a:endParaRPr lang="en-GB" sz="1800" b="1" dirty="0" err="1" smtClean="0">
              <a:solidFill>
                <a:srgbClr val="003366"/>
              </a:solidFill>
              <a:latin typeface="Arial"/>
              <a:cs typeface="Arial"/>
            </a:endParaRPr>
          </a:p>
        </p:txBody>
      </p:sp>
      <p:sp>
        <p:nvSpPr>
          <p:cNvPr id="10" name="TextBox 9"/>
          <p:cNvSpPr txBox="1"/>
          <p:nvPr userDrawn="1"/>
        </p:nvSpPr>
        <p:spPr>
          <a:xfrm>
            <a:off x="251520" y="987574"/>
            <a:ext cx="3960440" cy="369332"/>
          </a:xfrm>
          <a:prstGeom prst="rect">
            <a:avLst/>
          </a:prstGeom>
          <a:noFill/>
        </p:spPr>
        <p:txBody>
          <a:bodyPr wrap="square" rtlCol="0">
            <a:spAutoFit/>
          </a:bodyPr>
          <a:lstStyle/>
          <a:p>
            <a:pPr algn="l"/>
            <a:r>
              <a:rPr lang="nl-BE" sz="1800" b="1" dirty="0" smtClean="0">
                <a:solidFill>
                  <a:srgbClr val="003366"/>
                </a:solidFill>
                <a:latin typeface="Arial"/>
                <a:cs typeface="Arial"/>
              </a:rPr>
              <a:t>Visie op de financiële markten</a:t>
            </a:r>
            <a:endParaRPr lang="en-GB" sz="1800" b="1" dirty="0" err="1" smtClean="0">
              <a:solidFill>
                <a:srgbClr val="003366"/>
              </a:solidFill>
              <a:latin typeface="Arial"/>
              <a:cs typeface="Arial"/>
            </a:endParaRPr>
          </a:p>
        </p:txBody>
      </p:sp>
      <p:sp>
        <p:nvSpPr>
          <p:cNvPr id="7" name="Tijdelijke aanduiding voor inhoud 2"/>
          <p:cNvSpPr>
            <a:spLocks noGrp="1"/>
          </p:cNvSpPr>
          <p:nvPr>
            <p:ph sz="half" idx="10"/>
          </p:nvPr>
        </p:nvSpPr>
        <p:spPr bwMode="gray">
          <a:xfrm>
            <a:off x="4608004" y="1363008"/>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jdelijke aanduiding voor inhoud 2"/>
          <p:cNvSpPr>
            <a:spLocks noGrp="1"/>
          </p:cNvSpPr>
          <p:nvPr>
            <p:ph sz="half" idx="1"/>
          </p:nvPr>
        </p:nvSpPr>
        <p:spPr bwMode="gray">
          <a:xfrm>
            <a:off x="251521" y="1356906"/>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Tree>
    <p:extLst>
      <p:ext uri="{BB962C8B-B14F-4D97-AF65-F5344CB8AC3E}">
        <p14:creationId xmlns:p14="http://schemas.microsoft.com/office/powerpoint/2010/main" val="1900706330"/>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387684"/>
            <a:ext cx="4032448" cy="341631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Tijdelijke aanduiding voor inhoud 3"/>
          <p:cNvSpPr>
            <a:spLocks noGrp="1"/>
          </p:cNvSpPr>
          <p:nvPr>
            <p:ph sz="half" idx="2"/>
          </p:nvPr>
        </p:nvSpPr>
        <p:spPr bwMode="gray">
          <a:xfrm>
            <a:off x="4644009" y="1387685"/>
            <a:ext cx="4152076" cy="680010"/>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
        <p:nvSpPr>
          <p:cNvPr id="6" name="Tijdelijke aanduiding voor inhoud 3"/>
          <p:cNvSpPr>
            <a:spLocks noGrp="1"/>
          </p:cNvSpPr>
          <p:nvPr>
            <p:ph sz="half" idx="10"/>
          </p:nvPr>
        </p:nvSpPr>
        <p:spPr bwMode="gray">
          <a:xfrm>
            <a:off x="4644010" y="2139703"/>
            <a:ext cx="4177479" cy="2664296"/>
          </a:xfrm>
        </p:spPr>
        <p:txBody>
          <a:bodyPr>
            <a:normAutofit/>
          </a:bodyPr>
          <a:lstStyle>
            <a:lvl1pPr marL="0" indent="0">
              <a:lnSpc>
                <a:spcPct val="90000"/>
              </a:lnSpc>
              <a:buNone/>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p:txBody>
      </p:sp>
      <p:sp>
        <p:nvSpPr>
          <p:cNvPr id="7" name="TextBox 6"/>
          <p:cNvSpPr txBox="1"/>
          <p:nvPr/>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8" name="TextBox 7"/>
          <p:cNvSpPr txBox="1"/>
          <p:nvPr/>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Visie op financiële markten</a:t>
            </a:r>
            <a:endParaRPr lang="en-GB" sz="2000" b="1" dirty="0" err="1" smtClean="0">
              <a:solidFill>
                <a:srgbClr val="003366"/>
              </a:solidFill>
              <a:latin typeface="Arial"/>
              <a:cs typeface="Arial"/>
            </a:endParaRPr>
          </a:p>
        </p:txBody>
      </p:sp>
      <p:sp>
        <p:nvSpPr>
          <p:cNvPr id="9" name="TextBox 8"/>
          <p:cNvSpPr txBox="1"/>
          <p:nvPr userDrawn="1"/>
        </p:nvSpPr>
        <p:spPr>
          <a:xfrm>
            <a:off x="4644008"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Toelichting</a:t>
            </a:r>
            <a:endParaRPr lang="en-GB" sz="2000" b="1" dirty="0" err="1" smtClean="0">
              <a:solidFill>
                <a:srgbClr val="003366"/>
              </a:solidFill>
              <a:latin typeface="Arial"/>
              <a:cs typeface="Arial"/>
            </a:endParaRPr>
          </a:p>
        </p:txBody>
      </p:sp>
      <p:sp>
        <p:nvSpPr>
          <p:cNvPr id="10" name="TextBox 9"/>
          <p:cNvSpPr txBox="1"/>
          <p:nvPr userDrawn="1"/>
        </p:nvSpPr>
        <p:spPr>
          <a:xfrm>
            <a:off x="251520" y="987574"/>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Visie op financiële markten</a:t>
            </a:r>
            <a:endParaRPr lang="en-GB" sz="2000" b="1" dirty="0" err="1" smtClean="0">
              <a:solidFill>
                <a:srgbClr val="003366"/>
              </a:solidFill>
              <a:latin typeface="Arial"/>
              <a:cs typeface="Arial"/>
            </a:endParaRPr>
          </a:p>
        </p:txBody>
      </p:sp>
    </p:spTree>
    <p:extLst>
      <p:ext uri="{BB962C8B-B14F-4D97-AF65-F5344CB8AC3E}">
        <p14:creationId xmlns:p14="http://schemas.microsoft.com/office/powerpoint/2010/main" val="1635960622"/>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243668"/>
            <a:ext cx="4032448" cy="3776354"/>
          </a:xfrm>
        </p:spPr>
        <p:txBody>
          <a:bodyPr>
            <a:normAutofit/>
          </a:bodyPr>
          <a:lstStyle>
            <a:lvl1pPr>
              <a:lnSpc>
                <a:spcPts val="1000"/>
              </a:lnSpc>
              <a:spcAft>
                <a:spcPts val="600"/>
              </a:spcAft>
              <a:defRPr sz="2000" b="1"/>
            </a:lvl1pPr>
            <a:lvl2pPr algn="l">
              <a:lnSpc>
                <a:spcPts val="1000"/>
              </a:lnSpc>
              <a:spcAft>
                <a:spcPts val="600"/>
              </a:spcAft>
              <a:defRPr sz="18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endParaRPr lang="en-US" noProof="0" dirty="0" smtClean="0"/>
          </a:p>
          <a:p>
            <a:pPr lvl="1"/>
            <a:endParaRPr lang="en-US" noProof="0" dirty="0" smtClean="0"/>
          </a:p>
        </p:txBody>
      </p:sp>
      <p:sp>
        <p:nvSpPr>
          <p:cNvPr id="5" name="Titel 1"/>
          <p:cNvSpPr>
            <a:spLocks noGrp="1"/>
          </p:cNvSpPr>
          <p:nvPr>
            <p:ph type="title"/>
          </p:nvPr>
        </p:nvSpPr>
        <p:spPr>
          <a:xfrm>
            <a:off x="410192" y="-79200"/>
            <a:ext cx="8397258" cy="952454"/>
          </a:xfrm>
        </p:spPr>
        <p:txBody>
          <a:bodyPr/>
          <a:lstStyle>
            <a:lvl1pPr algn="r">
              <a:defRPr/>
            </a:lvl1pPr>
          </a:lstStyle>
          <a:p>
            <a:r>
              <a:rPr lang="en-US" noProof="0" smtClean="0"/>
              <a:t>Click to edit Master title style</a:t>
            </a:r>
            <a:endParaRPr lang="en-GB" noProof="0" dirty="0"/>
          </a:p>
        </p:txBody>
      </p:sp>
      <p:sp>
        <p:nvSpPr>
          <p:cNvPr id="7" name="TextBox 6"/>
          <p:cNvSpPr txBox="1"/>
          <p:nvPr/>
        </p:nvSpPr>
        <p:spPr>
          <a:xfrm>
            <a:off x="4644008"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Hoe spelen we hierop in ?</a:t>
            </a:r>
            <a:endParaRPr lang="en-GB" sz="2000" b="1" dirty="0" err="1" smtClean="0">
              <a:solidFill>
                <a:srgbClr val="003366"/>
              </a:solidFill>
              <a:latin typeface="Arial"/>
              <a:cs typeface="Arial"/>
            </a:endParaRPr>
          </a:p>
        </p:txBody>
      </p:sp>
      <p:sp>
        <p:nvSpPr>
          <p:cNvPr id="8" name="TextBox 7"/>
          <p:cNvSpPr txBox="1"/>
          <p:nvPr/>
        </p:nvSpPr>
        <p:spPr>
          <a:xfrm>
            <a:off x="251520"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Wat is onze visie ?</a:t>
            </a:r>
            <a:endParaRPr lang="en-GB" sz="2000" b="1" dirty="0" err="1" smtClean="0">
              <a:solidFill>
                <a:srgbClr val="003366"/>
              </a:solidFill>
              <a:latin typeface="Arial"/>
              <a:cs typeface="Arial"/>
            </a:endParaRPr>
          </a:p>
        </p:txBody>
      </p:sp>
      <p:sp>
        <p:nvSpPr>
          <p:cNvPr id="6" name="TextBox 5"/>
          <p:cNvSpPr txBox="1"/>
          <p:nvPr userDrawn="1"/>
        </p:nvSpPr>
        <p:spPr>
          <a:xfrm>
            <a:off x="4644008"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Hoe spelen we hierop in ?</a:t>
            </a:r>
            <a:endParaRPr lang="en-GB" sz="2000" b="1" dirty="0" err="1" smtClean="0">
              <a:solidFill>
                <a:srgbClr val="003366"/>
              </a:solidFill>
              <a:latin typeface="Arial"/>
              <a:cs typeface="Arial"/>
            </a:endParaRPr>
          </a:p>
        </p:txBody>
      </p:sp>
      <p:sp>
        <p:nvSpPr>
          <p:cNvPr id="9" name="TextBox 8"/>
          <p:cNvSpPr txBox="1"/>
          <p:nvPr userDrawn="1"/>
        </p:nvSpPr>
        <p:spPr>
          <a:xfrm>
            <a:off x="251520" y="843558"/>
            <a:ext cx="3960440" cy="400110"/>
          </a:xfrm>
          <a:prstGeom prst="rect">
            <a:avLst/>
          </a:prstGeom>
          <a:noFill/>
        </p:spPr>
        <p:txBody>
          <a:bodyPr wrap="square" rtlCol="0">
            <a:spAutoFit/>
          </a:bodyPr>
          <a:lstStyle/>
          <a:p>
            <a:pPr defTabSz="914400" eaLnBrk="0" fontAlgn="base" hangingPunct="0">
              <a:spcBef>
                <a:spcPct val="0"/>
              </a:spcBef>
              <a:spcAft>
                <a:spcPct val="0"/>
              </a:spcAft>
            </a:pPr>
            <a:r>
              <a:rPr lang="nl-BE" sz="2000" b="1" dirty="0" smtClean="0">
                <a:solidFill>
                  <a:srgbClr val="003366"/>
                </a:solidFill>
                <a:latin typeface="Arial"/>
                <a:cs typeface="Arial"/>
              </a:rPr>
              <a:t>Wat is onze visie ?</a:t>
            </a:r>
            <a:endParaRPr lang="en-GB" sz="2000" b="1" dirty="0" err="1" smtClean="0">
              <a:solidFill>
                <a:srgbClr val="003366"/>
              </a:solidFill>
              <a:latin typeface="Arial"/>
              <a:cs typeface="Arial"/>
            </a:endParaRPr>
          </a:p>
        </p:txBody>
      </p:sp>
    </p:spTree>
    <p:extLst>
      <p:ext uri="{BB962C8B-B14F-4D97-AF65-F5344CB8AC3E}">
        <p14:creationId xmlns:p14="http://schemas.microsoft.com/office/powerpoint/2010/main" val="1838726066"/>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51521" y="1387684"/>
            <a:ext cx="4032448" cy="3416314"/>
          </a:xfrm>
        </p:spPr>
        <p:txBody>
          <a:bodyPr>
            <a:normAutofit/>
          </a:bodyPr>
          <a:lstStyle>
            <a:lvl1pPr>
              <a:lnSpc>
                <a:spcPct val="90000"/>
              </a:lnSpc>
              <a:defRPr sz="1800"/>
            </a:lvl1pPr>
            <a:lvl2pPr>
              <a:lnSpc>
                <a:spcPct val="90000"/>
              </a:lnSpc>
              <a:defRPr sz="1600"/>
            </a:lvl2pPr>
            <a:lvl3pPr marL="538163"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4" name="Tijdelijke aanduiding voor inhoud 3"/>
          <p:cNvSpPr>
            <a:spLocks noGrp="1"/>
          </p:cNvSpPr>
          <p:nvPr>
            <p:ph sz="half" idx="2"/>
          </p:nvPr>
        </p:nvSpPr>
        <p:spPr bwMode="gray">
          <a:xfrm>
            <a:off x="4644009" y="1387684"/>
            <a:ext cx="4152076" cy="341631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p:txBody>
      </p:sp>
      <p:sp>
        <p:nvSpPr>
          <p:cNvPr id="5" name="Titel 1"/>
          <p:cNvSpPr>
            <a:spLocks noGrp="1"/>
          </p:cNvSpPr>
          <p:nvPr>
            <p:ph type="title" hasCustomPrompt="1"/>
          </p:nvPr>
        </p:nvSpPr>
        <p:spPr>
          <a:xfrm>
            <a:off x="410192" y="-79200"/>
            <a:ext cx="8397258" cy="952454"/>
          </a:xfrm>
        </p:spPr>
        <p:txBody>
          <a:bodyPr/>
          <a:lstStyle>
            <a:lvl1pPr algn="r">
              <a:defRPr/>
            </a:lvl1pPr>
          </a:lstStyle>
          <a:p>
            <a:r>
              <a:rPr lang="en-US" noProof="0" dirty="0" err="1" smtClean="0"/>
              <a:t>Conclusies</a:t>
            </a:r>
            <a:endParaRPr lang="en-GB" noProof="0" dirty="0"/>
          </a:p>
        </p:txBody>
      </p:sp>
      <p:sp>
        <p:nvSpPr>
          <p:cNvPr id="7" name="TextBox 6"/>
          <p:cNvSpPr txBox="1"/>
          <p:nvPr/>
        </p:nvSpPr>
        <p:spPr>
          <a:xfrm>
            <a:off x="4644008"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Wat doen we in de portefeuilles ?</a:t>
            </a:r>
            <a:endParaRPr lang="en-GB" b="1" dirty="0" err="1" smtClean="0">
              <a:solidFill>
                <a:srgbClr val="003366"/>
              </a:solidFill>
              <a:latin typeface="Arial"/>
              <a:cs typeface="Arial"/>
            </a:endParaRPr>
          </a:p>
        </p:txBody>
      </p:sp>
      <p:sp>
        <p:nvSpPr>
          <p:cNvPr id="8" name="TextBox 7"/>
          <p:cNvSpPr txBox="1"/>
          <p:nvPr/>
        </p:nvSpPr>
        <p:spPr>
          <a:xfrm>
            <a:off x="251520"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Hoe zien we de wereld ?</a:t>
            </a:r>
            <a:endParaRPr lang="en-GB" b="1" dirty="0" err="1" smtClean="0">
              <a:solidFill>
                <a:srgbClr val="003366"/>
              </a:solidFill>
              <a:latin typeface="Arial"/>
              <a:cs typeface="Arial"/>
            </a:endParaRPr>
          </a:p>
        </p:txBody>
      </p:sp>
      <p:sp>
        <p:nvSpPr>
          <p:cNvPr id="9" name="TextBox 8"/>
          <p:cNvSpPr txBox="1"/>
          <p:nvPr userDrawn="1"/>
        </p:nvSpPr>
        <p:spPr>
          <a:xfrm>
            <a:off x="4644008"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Wat doen we in de portefeuilles ?</a:t>
            </a:r>
            <a:endParaRPr lang="en-GB" b="1" dirty="0" err="1" smtClean="0">
              <a:solidFill>
                <a:srgbClr val="003366"/>
              </a:solidFill>
              <a:latin typeface="Arial"/>
              <a:cs typeface="Arial"/>
            </a:endParaRPr>
          </a:p>
        </p:txBody>
      </p:sp>
      <p:sp>
        <p:nvSpPr>
          <p:cNvPr id="10" name="TextBox 9"/>
          <p:cNvSpPr txBox="1"/>
          <p:nvPr userDrawn="1"/>
        </p:nvSpPr>
        <p:spPr>
          <a:xfrm>
            <a:off x="251520" y="987574"/>
            <a:ext cx="3960440" cy="369332"/>
          </a:xfrm>
          <a:prstGeom prst="rect">
            <a:avLst/>
          </a:prstGeom>
          <a:noFill/>
        </p:spPr>
        <p:txBody>
          <a:bodyPr wrap="square" rtlCol="0">
            <a:spAutoFit/>
          </a:bodyPr>
          <a:lstStyle/>
          <a:p>
            <a:pPr defTabSz="914400" eaLnBrk="0" fontAlgn="base" hangingPunct="0">
              <a:spcBef>
                <a:spcPct val="0"/>
              </a:spcBef>
              <a:spcAft>
                <a:spcPct val="0"/>
              </a:spcAft>
            </a:pPr>
            <a:r>
              <a:rPr lang="nl-BE" b="1" dirty="0" smtClean="0">
                <a:solidFill>
                  <a:srgbClr val="003366"/>
                </a:solidFill>
                <a:latin typeface="Arial"/>
                <a:cs typeface="Arial"/>
              </a:rPr>
              <a:t>Hoe zien we de wereld ?</a:t>
            </a:r>
            <a:endParaRPr lang="en-GB" b="1" dirty="0" err="1" smtClean="0">
              <a:solidFill>
                <a:srgbClr val="003366"/>
              </a:solidFill>
              <a:latin typeface="Arial"/>
              <a:cs typeface="Arial"/>
            </a:endParaRPr>
          </a:p>
        </p:txBody>
      </p:sp>
    </p:spTree>
    <p:extLst>
      <p:ext uri="{BB962C8B-B14F-4D97-AF65-F5344CB8AC3E}">
        <p14:creationId xmlns:p14="http://schemas.microsoft.com/office/powerpoint/2010/main" val="3607367935"/>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kstvak 3"/>
          <p:cNvSpPr txBox="1"/>
          <p:nvPr/>
        </p:nvSpPr>
        <p:spPr>
          <a:xfrm>
            <a:off x="7113595" y="5259230"/>
            <a:ext cx="184731" cy="369332"/>
          </a:xfrm>
          <a:prstGeom prst="rect">
            <a:avLst/>
          </a:prstGeom>
          <a:noFill/>
        </p:spPr>
        <p:txBody>
          <a:bodyPr wrap="none">
            <a:spAutoFit/>
          </a:bodyPr>
          <a:lstStyle/>
          <a:p>
            <a:pPr defTabSz="914400">
              <a:defRPr/>
            </a:pPr>
            <a:endParaRPr lang="en-GB">
              <a:solidFill>
                <a:srgbClr val="003366"/>
              </a:solidFill>
              <a:cs typeface="Calibri"/>
            </a:endParaRPr>
          </a:p>
        </p:txBody>
      </p:sp>
    </p:spTree>
    <p:extLst>
      <p:ext uri="{BB962C8B-B14F-4D97-AF65-F5344CB8AC3E}">
        <p14:creationId xmlns:p14="http://schemas.microsoft.com/office/powerpoint/2010/main" val="1273686768"/>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image" Target="../media/image6.jpeg"/><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Afbeelding 9" descr="overlay_long_cyan_kbckopie2.png"/>
          <p:cNvPicPr>
            <a:picLocks noChangeAspect="1"/>
          </p:cNvPicPr>
          <p:nvPr/>
        </p:nvPicPr>
        <p:blipFill>
          <a:blip r:embed="rId18" cstate="print"/>
          <a:srcRect/>
          <a:stretch>
            <a:fillRect/>
          </a:stretch>
        </p:blipFill>
        <p:spPr bwMode="auto">
          <a:xfrm>
            <a:off x="0" y="0"/>
            <a:ext cx="9144000" cy="1115855"/>
          </a:xfrm>
          <a:prstGeom prst="rect">
            <a:avLst/>
          </a:prstGeom>
          <a:noFill/>
          <a:ln w="9525">
            <a:noFill/>
            <a:miter lim="800000"/>
            <a:headEnd/>
            <a:tailEnd/>
          </a:ln>
        </p:spPr>
      </p:pic>
      <p:sp>
        <p:nvSpPr>
          <p:cNvPr id="1028" name="Tijdelijke aanduiding voor titel 1"/>
          <p:cNvSpPr>
            <a:spLocks noGrp="1"/>
          </p:cNvSpPr>
          <p:nvPr>
            <p:ph type="title"/>
          </p:nvPr>
        </p:nvSpPr>
        <p:spPr bwMode="auto">
          <a:xfrm>
            <a:off x="444500" y="151448"/>
            <a:ext cx="8362950" cy="4829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add title</a:t>
            </a:r>
          </a:p>
        </p:txBody>
      </p:sp>
      <p:sp>
        <p:nvSpPr>
          <p:cNvPr id="1029" name="Tijdelijke aanduiding voor tekst 2"/>
          <p:cNvSpPr>
            <a:spLocks noGrp="1"/>
          </p:cNvSpPr>
          <p:nvPr>
            <p:ph type="body" idx="1"/>
          </p:nvPr>
        </p:nvSpPr>
        <p:spPr bwMode="auto">
          <a:xfrm>
            <a:off x="404814" y="1147287"/>
            <a:ext cx="8402637" cy="3191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add text</a:t>
            </a:r>
          </a:p>
          <a:p>
            <a:pPr lvl="1"/>
            <a:r>
              <a:rPr lang="en-GB" smtClean="0"/>
              <a:t>Second level</a:t>
            </a:r>
          </a:p>
          <a:p>
            <a:pPr lvl="2"/>
            <a:r>
              <a:rPr lang="en-GB" smtClean="0"/>
              <a:t>Third level</a:t>
            </a:r>
          </a:p>
        </p:txBody>
      </p:sp>
      <p:sp>
        <p:nvSpPr>
          <p:cNvPr id="6" name="Tijdelijke aanduiding voor dianummer 5"/>
          <p:cNvSpPr txBox="1">
            <a:spLocks/>
          </p:cNvSpPr>
          <p:nvPr/>
        </p:nvSpPr>
        <p:spPr>
          <a:xfrm>
            <a:off x="433388" y="4759167"/>
            <a:ext cx="2133600" cy="274320"/>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C9A38B6-276A-4E83-98F4-8E8E9C385F85}" type="slidenum">
              <a:rPr lang="en-GB" smtClean="0">
                <a:solidFill>
                  <a:srgbClr val="1F99CD"/>
                </a:solidFill>
              </a:rPr>
              <a:pPr>
                <a:defRPr/>
              </a:pPr>
              <a:t>‹#›</a:t>
            </a:fld>
            <a:endParaRPr lang="en-GB">
              <a:solidFill>
                <a:srgbClr val="1F99CD"/>
              </a:solidFill>
            </a:endParaRPr>
          </a:p>
        </p:txBody>
      </p:sp>
    </p:spTree>
    <p:extLst>
      <p:ext uri="{BB962C8B-B14F-4D97-AF65-F5344CB8AC3E}">
        <p14:creationId xmlns:p14="http://schemas.microsoft.com/office/powerpoint/2010/main" val="29771785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9" r:id="rId10"/>
    <p:sldLayoutId id="2147483731" r:id="rId11"/>
    <p:sldLayoutId id="2147483732" r:id="rId12"/>
    <p:sldLayoutId id="2147483733" r:id="rId13"/>
    <p:sldLayoutId id="2147483734" r:id="rId14"/>
    <p:sldLayoutId id="2147483735" r:id="rId15"/>
    <p:sldLayoutId id="2147483736" r:id="rId16"/>
  </p:sldLayoutIdLst>
  <p:timing>
    <p:tnLst>
      <p:par>
        <p:cTn id="1" dur="indefinite" restart="never" nodeType="tmRoot"/>
      </p:par>
    </p:tnLst>
  </p:timing>
  <p:hf hdr="0" ftr="0" dt="0"/>
  <p:txStyles>
    <p:titleStyle>
      <a:lvl1pPr algn="r" defTabSz="457200" rtl="0" eaLnBrk="1" fontAlgn="base" hangingPunct="1">
        <a:lnSpc>
          <a:spcPct val="85000"/>
        </a:lnSpc>
        <a:spcBef>
          <a:spcPct val="0"/>
        </a:spcBef>
        <a:spcAft>
          <a:spcPct val="0"/>
        </a:spcAft>
        <a:defRPr sz="2800" b="1" kern="1200">
          <a:solidFill>
            <a:schemeClr val="bg1"/>
          </a:solidFill>
          <a:latin typeface="Trebuchet MS"/>
          <a:ea typeface="Trebuchet MS" pitchFamily="34" charset="0"/>
          <a:cs typeface="Trebuchet MS"/>
        </a:defRPr>
      </a:lvl1pPr>
      <a:lvl2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2pPr>
      <a:lvl3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3pPr>
      <a:lvl4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4pPr>
      <a:lvl5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5pPr>
      <a:lvl6pPr marL="4572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6pPr>
      <a:lvl7pPr marL="9144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7pPr>
      <a:lvl8pPr marL="13716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8pPr>
      <a:lvl9pPr marL="18288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9pPr>
    </p:titleStyle>
    <p:bodyStyle>
      <a:lvl1pPr marL="269875" indent="-269875" algn="l" defTabSz="457200" rtl="0" eaLnBrk="1" fontAlgn="base" hangingPunct="1">
        <a:lnSpc>
          <a:spcPct val="90000"/>
        </a:lnSpc>
        <a:spcBef>
          <a:spcPct val="0"/>
        </a:spcBef>
        <a:spcAft>
          <a:spcPts val="800"/>
        </a:spcAft>
        <a:buClr>
          <a:srgbClr val="003366"/>
        </a:buClr>
        <a:buFont typeface="Wingdings" pitchFamily="2" charset="2"/>
        <a:buChar char="§"/>
        <a:defRPr sz="2400" kern="1200">
          <a:solidFill>
            <a:srgbClr val="003366"/>
          </a:solidFill>
          <a:latin typeface="Calibri"/>
          <a:ea typeface="+mn-ea"/>
          <a:cs typeface="+mn-cs"/>
        </a:defRPr>
      </a:lvl1pPr>
      <a:lvl2pPr marL="538163" indent="-268288" algn="l" defTabSz="457200" rtl="0" eaLnBrk="1" fontAlgn="base" hangingPunct="1">
        <a:lnSpc>
          <a:spcPct val="90000"/>
        </a:lnSpc>
        <a:spcBef>
          <a:spcPct val="0"/>
        </a:spcBef>
        <a:spcAft>
          <a:spcPts val="800"/>
        </a:spcAft>
        <a:buClr>
          <a:srgbClr val="00AEEF"/>
        </a:buClr>
        <a:buFont typeface="Wingdings" pitchFamily="2" charset="2"/>
        <a:buChar char="§"/>
        <a:defRPr sz="2200" kern="1200">
          <a:solidFill>
            <a:srgbClr val="003366"/>
          </a:solidFill>
          <a:latin typeface="Calibri"/>
          <a:ea typeface="+mn-ea"/>
          <a:cs typeface="+mn-cs"/>
        </a:defRPr>
      </a:lvl2pPr>
      <a:lvl3pPr marL="808038" indent="-269875" algn="l" defTabSz="457200" rtl="0" eaLnBrk="1" fontAlgn="base" hangingPunct="1">
        <a:lnSpc>
          <a:spcPct val="90000"/>
        </a:lnSpc>
        <a:spcBef>
          <a:spcPct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fontAlgn="base" hangingPunct="1">
        <a:spcBef>
          <a:spcPct val="0"/>
        </a:spcBef>
        <a:spcAft>
          <a:spcPts val="800"/>
        </a:spcAft>
        <a:buClr>
          <a:srgbClr val="003366"/>
        </a:buClr>
        <a:buFont typeface="Arial" pitchFamily="34" charset="0"/>
        <a:buChar char="–"/>
        <a:defRPr sz="1600" kern="1200">
          <a:solidFill>
            <a:srgbClr val="003366"/>
          </a:solidFill>
          <a:latin typeface="Calibri"/>
          <a:ea typeface="+mn-ea"/>
          <a:cs typeface="+mn-cs"/>
        </a:defRPr>
      </a:lvl4pPr>
      <a:lvl5pPr marL="1163638" indent="-177800" algn="l" defTabSz="457200" rtl="0" eaLnBrk="1" fontAlgn="base" hangingPunct="1">
        <a:spcBef>
          <a:spcPct val="0"/>
        </a:spcBef>
        <a:spcAft>
          <a:spcPts val="800"/>
        </a:spcAft>
        <a:buClr>
          <a:srgbClr val="003366"/>
        </a:buClr>
        <a:buFont typeface="Arial" pitchFamily="34" charset="0"/>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Afbeelding 9" descr="overlay_long_cyan_kbckopie2.png"/>
          <p:cNvPicPr>
            <a:picLocks noChangeAspect="1"/>
          </p:cNvPicPr>
          <p:nvPr/>
        </p:nvPicPr>
        <p:blipFill>
          <a:blip r:embed="rId16" cstate="print"/>
          <a:srcRect/>
          <a:stretch>
            <a:fillRect/>
          </a:stretch>
        </p:blipFill>
        <p:spPr bwMode="auto">
          <a:xfrm>
            <a:off x="0" y="0"/>
            <a:ext cx="9144000" cy="1115855"/>
          </a:xfrm>
          <a:prstGeom prst="rect">
            <a:avLst/>
          </a:prstGeom>
          <a:noFill/>
          <a:ln w="9525">
            <a:noFill/>
            <a:miter lim="800000"/>
            <a:headEnd/>
            <a:tailEnd/>
          </a:ln>
        </p:spPr>
      </p:pic>
      <p:sp>
        <p:nvSpPr>
          <p:cNvPr id="1028" name="Tijdelijke aanduiding voor titel 1"/>
          <p:cNvSpPr>
            <a:spLocks noGrp="1"/>
          </p:cNvSpPr>
          <p:nvPr>
            <p:ph type="title"/>
          </p:nvPr>
        </p:nvSpPr>
        <p:spPr bwMode="auto">
          <a:xfrm>
            <a:off x="444500" y="151448"/>
            <a:ext cx="8362950" cy="4829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add title</a:t>
            </a:r>
          </a:p>
        </p:txBody>
      </p:sp>
      <p:sp>
        <p:nvSpPr>
          <p:cNvPr id="1029" name="Tijdelijke aanduiding voor tekst 2"/>
          <p:cNvSpPr>
            <a:spLocks noGrp="1"/>
          </p:cNvSpPr>
          <p:nvPr>
            <p:ph type="body" idx="1"/>
          </p:nvPr>
        </p:nvSpPr>
        <p:spPr bwMode="auto">
          <a:xfrm>
            <a:off x="404814" y="1147287"/>
            <a:ext cx="8402637" cy="3191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add text</a:t>
            </a:r>
          </a:p>
          <a:p>
            <a:pPr lvl="1"/>
            <a:r>
              <a:rPr lang="en-GB" smtClean="0"/>
              <a:t>Second level</a:t>
            </a:r>
          </a:p>
          <a:p>
            <a:pPr lvl="2"/>
            <a:r>
              <a:rPr lang="en-GB" smtClean="0"/>
              <a:t>Third level</a:t>
            </a:r>
          </a:p>
        </p:txBody>
      </p:sp>
      <p:sp>
        <p:nvSpPr>
          <p:cNvPr id="6" name="Tijdelijke aanduiding voor dianummer 5"/>
          <p:cNvSpPr txBox="1">
            <a:spLocks/>
          </p:cNvSpPr>
          <p:nvPr/>
        </p:nvSpPr>
        <p:spPr>
          <a:xfrm>
            <a:off x="433388" y="4759167"/>
            <a:ext cx="2133600" cy="274320"/>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C9A38B6-276A-4E83-98F4-8E8E9C385F85}" type="slidenum">
              <a:rPr lang="en-GB" smtClean="0">
                <a:solidFill>
                  <a:srgbClr val="1F99CD"/>
                </a:solidFill>
              </a:rPr>
              <a:pPr>
                <a:defRPr/>
              </a:pPr>
              <a:t>‹#›</a:t>
            </a:fld>
            <a:endParaRPr lang="en-GB">
              <a:solidFill>
                <a:srgbClr val="1F99CD"/>
              </a:solidFill>
            </a:endParaRPr>
          </a:p>
        </p:txBody>
      </p:sp>
    </p:spTree>
    <p:extLst>
      <p:ext uri="{BB962C8B-B14F-4D97-AF65-F5344CB8AC3E}">
        <p14:creationId xmlns:p14="http://schemas.microsoft.com/office/powerpoint/2010/main" val="26181600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iming>
    <p:tnLst>
      <p:par>
        <p:cTn id="1" dur="indefinite" restart="never" nodeType="tmRoot"/>
      </p:par>
    </p:tnLst>
  </p:timing>
  <p:hf hdr="0" ftr="0" dt="0"/>
  <p:txStyles>
    <p:titleStyle>
      <a:lvl1pPr algn="r" defTabSz="457200" rtl="0" eaLnBrk="1" fontAlgn="base" hangingPunct="1">
        <a:lnSpc>
          <a:spcPct val="85000"/>
        </a:lnSpc>
        <a:spcBef>
          <a:spcPct val="0"/>
        </a:spcBef>
        <a:spcAft>
          <a:spcPct val="0"/>
        </a:spcAft>
        <a:defRPr sz="2800" b="1" kern="1200">
          <a:solidFill>
            <a:schemeClr val="bg1"/>
          </a:solidFill>
          <a:latin typeface="Trebuchet MS"/>
          <a:ea typeface="Trebuchet MS" pitchFamily="34" charset="0"/>
          <a:cs typeface="Trebuchet MS"/>
        </a:defRPr>
      </a:lvl1pPr>
      <a:lvl2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2pPr>
      <a:lvl3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3pPr>
      <a:lvl4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4pPr>
      <a:lvl5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5pPr>
      <a:lvl6pPr marL="4572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6pPr>
      <a:lvl7pPr marL="9144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7pPr>
      <a:lvl8pPr marL="13716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8pPr>
      <a:lvl9pPr marL="18288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9pPr>
    </p:titleStyle>
    <p:bodyStyle>
      <a:lvl1pPr marL="269875" indent="-269875" algn="l" defTabSz="457200" rtl="0" eaLnBrk="1" fontAlgn="base" hangingPunct="1">
        <a:lnSpc>
          <a:spcPct val="90000"/>
        </a:lnSpc>
        <a:spcBef>
          <a:spcPct val="0"/>
        </a:spcBef>
        <a:spcAft>
          <a:spcPts val="800"/>
        </a:spcAft>
        <a:buClr>
          <a:srgbClr val="003366"/>
        </a:buClr>
        <a:buFont typeface="Wingdings" pitchFamily="2" charset="2"/>
        <a:buChar char="§"/>
        <a:defRPr sz="2400" kern="1200">
          <a:solidFill>
            <a:srgbClr val="003366"/>
          </a:solidFill>
          <a:latin typeface="Calibri"/>
          <a:ea typeface="+mn-ea"/>
          <a:cs typeface="+mn-cs"/>
        </a:defRPr>
      </a:lvl1pPr>
      <a:lvl2pPr marL="538163" indent="-268288" algn="l" defTabSz="457200" rtl="0" eaLnBrk="1" fontAlgn="base" hangingPunct="1">
        <a:lnSpc>
          <a:spcPct val="90000"/>
        </a:lnSpc>
        <a:spcBef>
          <a:spcPct val="0"/>
        </a:spcBef>
        <a:spcAft>
          <a:spcPts val="800"/>
        </a:spcAft>
        <a:buClr>
          <a:srgbClr val="00AEEF"/>
        </a:buClr>
        <a:buFont typeface="Wingdings" pitchFamily="2" charset="2"/>
        <a:buChar char="§"/>
        <a:defRPr sz="2200" kern="1200">
          <a:solidFill>
            <a:srgbClr val="003366"/>
          </a:solidFill>
          <a:latin typeface="Calibri"/>
          <a:ea typeface="+mn-ea"/>
          <a:cs typeface="+mn-cs"/>
        </a:defRPr>
      </a:lvl2pPr>
      <a:lvl3pPr marL="808038" indent="-269875" algn="l" defTabSz="457200" rtl="0" eaLnBrk="1" fontAlgn="base" hangingPunct="1">
        <a:lnSpc>
          <a:spcPct val="90000"/>
        </a:lnSpc>
        <a:spcBef>
          <a:spcPct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fontAlgn="base" hangingPunct="1">
        <a:spcBef>
          <a:spcPct val="0"/>
        </a:spcBef>
        <a:spcAft>
          <a:spcPts val="800"/>
        </a:spcAft>
        <a:buClr>
          <a:srgbClr val="003366"/>
        </a:buClr>
        <a:buFont typeface="Arial" pitchFamily="34" charset="0"/>
        <a:buChar char="–"/>
        <a:defRPr sz="1600" kern="1200">
          <a:solidFill>
            <a:srgbClr val="003366"/>
          </a:solidFill>
          <a:latin typeface="Calibri"/>
          <a:ea typeface="+mn-ea"/>
          <a:cs typeface="+mn-cs"/>
        </a:defRPr>
      </a:lvl4pPr>
      <a:lvl5pPr marL="1163638" indent="-177800" algn="l" defTabSz="457200" rtl="0" eaLnBrk="1" fontAlgn="base" hangingPunct="1">
        <a:spcBef>
          <a:spcPct val="0"/>
        </a:spcBef>
        <a:spcAft>
          <a:spcPts val="800"/>
        </a:spcAft>
        <a:buClr>
          <a:srgbClr val="003366"/>
        </a:buClr>
        <a:buFont typeface="Arial" pitchFamily="34" charset="0"/>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88000" y="258518"/>
            <a:ext cx="8568000" cy="681035"/>
          </a:xfrm>
          <a:prstGeom prst="rect">
            <a:avLst/>
          </a:prstGeom>
        </p:spPr>
        <p:txBody>
          <a:bodyPr vert="horz" wrap="none" lIns="0" tIns="0" rIns="0" bIns="0" rtlCol="0" anchor="t" anchorCtr="0">
            <a:noAutofit/>
          </a:bodyPr>
          <a:lstStyle/>
          <a:p>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title</a:t>
            </a:r>
            <a:endParaRPr lang="nl-BE" noProof="0" dirty="0"/>
          </a:p>
        </p:txBody>
      </p:sp>
      <p:sp>
        <p:nvSpPr>
          <p:cNvPr id="3" name="Tijdelijke aanduiding voor tekst 2"/>
          <p:cNvSpPr>
            <a:spLocks noGrp="1"/>
          </p:cNvSpPr>
          <p:nvPr>
            <p:ph type="body" idx="1"/>
          </p:nvPr>
        </p:nvSpPr>
        <p:spPr>
          <a:xfrm>
            <a:off x="292100" y="1028700"/>
            <a:ext cx="8563900" cy="3316930"/>
          </a:xfrm>
          <a:prstGeom prst="rect">
            <a:avLst/>
          </a:prstGeom>
        </p:spPr>
        <p:txBody>
          <a:bodyPr vert="horz" wrap="none" lIns="0" tIns="0" rIns="0" bIns="0" rtlCol="0">
            <a:noAutofit/>
          </a:bodyPr>
          <a:lstStyle/>
          <a:p>
            <a:pPr lvl="0"/>
            <a:r>
              <a:rPr lang="nl-BE" noProof="0" dirty="0" smtClean="0"/>
              <a:t>Click </a:t>
            </a:r>
            <a:r>
              <a:rPr lang="nl-BE" noProof="0" dirty="0" err="1" smtClean="0"/>
              <a:t>to</a:t>
            </a:r>
            <a:r>
              <a:rPr lang="nl-BE" noProof="0" dirty="0" smtClean="0"/>
              <a:t> </a:t>
            </a:r>
            <a:r>
              <a:rPr lang="nl-BE" noProof="0" dirty="0" err="1" smtClean="0"/>
              <a:t>add</a:t>
            </a:r>
            <a:r>
              <a:rPr lang="nl-BE" noProof="0" dirty="0" smtClean="0"/>
              <a:t> </a:t>
            </a:r>
            <a:r>
              <a:rPr lang="nl-BE" noProof="0" dirty="0" err="1" smtClean="0"/>
              <a:t>text</a:t>
            </a:r>
            <a:endParaRPr lang="nl-BE" noProof="0" dirty="0" smtClean="0"/>
          </a:p>
          <a:p>
            <a:pPr lvl="1"/>
            <a:r>
              <a:rPr lang="nl-BE" noProof="0" dirty="0" smtClean="0"/>
              <a:t>Second level</a:t>
            </a:r>
          </a:p>
          <a:p>
            <a:pPr lvl="2"/>
            <a:r>
              <a:rPr lang="nl-BE" noProof="0" dirty="0" err="1" smtClean="0"/>
              <a:t>Third</a:t>
            </a:r>
            <a:r>
              <a:rPr lang="nl-BE" noProof="0" dirty="0" smtClean="0"/>
              <a:t> level</a:t>
            </a:r>
          </a:p>
          <a:p>
            <a:pPr lvl="3"/>
            <a:r>
              <a:rPr lang="nl-BE" noProof="0" dirty="0" err="1" smtClean="0"/>
              <a:t>Fourth</a:t>
            </a:r>
            <a:r>
              <a:rPr lang="nl-BE" noProof="0" dirty="0" smtClean="0"/>
              <a:t> level</a:t>
            </a:r>
          </a:p>
          <a:p>
            <a:pPr lvl="3"/>
            <a:endParaRPr lang="nl-BE" noProof="0" dirty="0" smtClean="0"/>
          </a:p>
        </p:txBody>
      </p:sp>
      <p:sp>
        <p:nvSpPr>
          <p:cNvPr id="5" name="Slide Number Placeholder 4"/>
          <p:cNvSpPr>
            <a:spLocks noGrp="1"/>
          </p:cNvSpPr>
          <p:nvPr>
            <p:ph type="sldNum" sz="quarter" idx="4"/>
          </p:nvPr>
        </p:nvSpPr>
        <p:spPr>
          <a:xfrm>
            <a:off x="292100" y="4763264"/>
            <a:ext cx="499157" cy="167422"/>
          </a:xfrm>
          <a:prstGeom prst="rect">
            <a:avLst/>
          </a:prstGeom>
        </p:spPr>
        <p:txBody>
          <a:bodyPr vert="horz" wrap="none" lIns="0" tIns="0" rIns="0" bIns="0" rtlCol="0" anchor="ctr"/>
          <a:lstStyle>
            <a:lvl1pPr algn="l">
              <a:defRPr sz="1000">
                <a:solidFill>
                  <a:srgbClr val="003366"/>
                </a:solidFill>
                <a:latin typeface="Verdana"/>
                <a:cs typeface="Verdana"/>
              </a:defRPr>
            </a:lvl1pPr>
          </a:lstStyle>
          <a:p>
            <a:pPr defTabSz="914400"/>
            <a:fld id="{DDCE898E-BD50-4F59-812C-C05CB0EB5BCF}" type="slidenum">
              <a:rPr lang="en-US" smtClean="0"/>
              <a:pPr defTabSz="914400"/>
              <a:t>‹#›</a:t>
            </a:fld>
            <a:endParaRPr lang="en-US" dirty="0"/>
          </a:p>
        </p:txBody>
      </p:sp>
      <p:pic>
        <p:nvPicPr>
          <p:cNvPr id="7" name="Picture 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395580" y="4441186"/>
            <a:ext cx="504000" cy="563342"/>
          </a:xfrm>
          <a:prstGeom prst="rect">
            <a:avLst/>
          </a:prstGeom>
        </p:spPr>
      </p:pic>
      <p:pic>
        <p:nvPicPr>
          <p:cNvPr id="6" name="Image 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884368" y="4441186"/>
            <a:ext cx="394602" cy="307374"/>
          </a:xfrm>
          <a:prstGeom prst="rect">
            <a:avLst/>
          </a:prstGeom>
        </p:spPr>
      </p:pic>
    </p:spTree>
    <p:extLst>
      <p:ext uri="{BB962C8B-B14F-4D97-AF65-F5344CB8AC3E}">
        <p14:creationId xmlns:p14="http://schemas.microsoft.com/office/powerpoint/2010/main" val="249989871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Lst>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2800" b="0" kern="1200" baseline="0">
          <a:solidFill>
            <a:srgbClr val="00AEEF"/>
          </a:solidFill>
          <a:latin typeface="Verdana"/>
          <a:ea typeface="+mj-ea"/>
          <a:cs typeface="Verdana"/>
        </a:defRPr>
      </a:lvl1pPr>
    </p:titleStyle>
    <p:bodyStyle>
      <a:lvl1pPr marL="269875" indent="-269875" algn="l" defTabSz="457200" rtl="0" eaLnBrk="1" latinLnBrk="0" hangingPunct="1">
        <a:lnSpc>
          <a:spcPct val="90000"/>
        </a:lnSpc>
        <a:spcBef>
          <a:spcPts val="300"/>
        </a:spcBef>
        <a:spcAft>
          <a:spcPts val="300"/>
        </a:spcAft>
        <a:buClr>
          <a:srgbClr val="003366"/>
        </a:buClr>
        <a:buFont typeface="Arial"/>
        <a:buChar char="•"/>
        <a:defRPr sz="1800" kern="1200" baseline="0">
          <a:solidFill>
            <a:srgbClr val="003366"/>
          </a:solidFill>
          <a:latin typeface="Verdana"/>
          <a:ea typeface="+mn-ea"/>
          <a:cs typeface="Verdana"/>
        </a:defRPr>
      </a:lvl1pPr>
      <a:lvl2pPr marL="539750" indent="-269875" algn="l" defTabSz="457200" rtl="0" eaLnBrk="1" latinLnBrk="0" hangingPunct="1">
        <a:lnSpc>
          <a:spcPct val="90000"/>
        </a:lnSpc>
        <a:spcBef>
          <a:spcPts val="300"/>
        </a:spcBef>
        <a:spcAft>
          <a:spcPts val="300"/>
        </a:spcAft>
        <a:buClr>
          <a:srgbClr val="003366"/>
        </a:buClr>
        <a:buFont typeface="Lucida Grande"/>
        <a:buChar char="-"/>
        <a:tabLst/>
        <a:defRPr sz="1600" kern="1200" baseline="0">
          <a:solidFill>
            <a:srgbClr val="003366"/>
          </a:solidFill>
          <a:latin typeface="Verdana"/>
          <a:ea typeface="+mn-ea"/>
          <a:cs typeface="Verdana"/>
        </a:defRPr>
      </a:lvl2pPr>
      <a:lvl3pPr marL="715963" indent="-177800" algn="l" defTabSz="457200" rtl="0" eaLnBrk="1" latinLnBrk="0" hangingPunct="1">
        <a:lnSpc>
          <a:spcPct val="90000"/>
        </a:lnSpc>
        <a:spcBef>
          <a:spcPts val="300"/>
        </a:spcBef>
        <a:spcAft>
          <a:spcPts val="300"/>
        </a:spcAft>
        <a:buClr>
          <a:srgbClr val="003366"/>
        </a:buClr>
        <a:buFont typeface="Arial"/>
        <a:buChar char="•"/>
        <a:defRPr sz="1400" kern="1200">
          <a:solidFill>
            <a:srgbClr val="003366"/>
          </a:solidFill>
          <a:latin typeface="Verdana"/>
          <a:ea typeface="+mn-ea"/>
          <a:cs typeface="Verdana"/>
        </a:defRPr>
      </a:lvl3pPr>
      <a:lvl4pPr marL="892175" indent="-173038" algn="l" defTabSz="457200" rtl="0" eaLnBrk="1" latinLnBrk="0" hangingPunct="1">
        <a:spcBef>
          <a:spcPts val="300"/>
        </a:spcBef>
        <a:spcAft>
          <a:spcPts val="300"/>
        </a:spcAft>
        <a:buClr>
          <a:srgbClr val="003366"/>
        </a:buClr>
        <a:buFont typeface="Arial"/>
        <a:buChar char="–"/>
        <a:defRPr sz="12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4.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oleObject" Target="file:///\\GLOW001.AD.SYS\0005_data\diensten\Bvh_h000\Dip_07np\Amb_h069\Aax_b057\1_Data\Interne_Werking\Process\Equity\general%20data\oil%20data%20input%202011.xlsx!rig!%5boil%20data%20input%202011.xlsx%5drig%20Chart%204"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4.xml"/><Relationship Id="rId1" Type="http://schemas.openxmlformats.org/officeDocument/2006/relationships/vmlDrawing" Target="../drawings/vmlDrawing2.vml"/><Relationship Id="rId5" Type="http://schemas.openxmlformats.org/officeDocument/2006/relationships/image" Target="../media/image39.wmf"/><Relationship Id="rId4" Type="http://schemas.openxmlformats.org/officeDocument/2006/relationships/oleObject" Target="file:///\\GLOW001.AD.SYS\0005_data\diensten\Bvh_h000\Dip_07np\Amb_h069\Aax_b057\1_Data\Interne_Werking\Staff\RC\RIM\thema\min%20var%20analyse%20nov2015.xlsx!profUS!%5bmin%20var%20analyse%20nov2015.xlsx%5dprofUS%20Chart%2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4.xml"/><Relationship Id="rId1" Type="http://schemas.openxmlformats.org/officeDocument/2006/relationships/vmlDrawing" Target="../drawings/vmlDrawing3.vml"/><Relationship Id="rId5" Type="http://schemas.openxmlformats.org/officeDocument/2006/relationships/image" Target="../media/image40.emf"/><Relationship Id="rId4" Type="http://schemas.openxmlformats.org/officeDocument/2006/relationships/oleObject" Target="file:///\\GLOW001.AD.SYS\0005_data\diensten\Bvh_h000\Dip_07np\Amb_h069\Aax_b057\1_Data\Interne_Werking\Process\Equity\region\earnings%20growth%20calyear%20MSCI%20europe.xlsx!vgl!%5bearnings%20growth%20calyear%20MSCI%20europe.xlsx%5dvgl%20Chart%208"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8.xml"/><Relationship Id="rId1" Type="http://schemas.openxmlformats.org/officeDocument/2006/relationships/vmlDrawing" Target="../drawings/vmlDrawing4.vml"/><Relationship Id="rId5" Type="http://schemas.openxmlformats.org/officeDocument/2006/relationships/image" Target="../media/image41.emf"/><Relationship Id="rId4" Type="http://schemas.openxmlformats.org/officeDocument/2006/relationships/oleObject" Target="file:///\\GLOW001.AD.SYS\0005_data\diensten\Bvh_h000\Dip_07np\Amb_h069\Aax_b057\1_Data\Interne_Werking\Process\Data%20Presentaties\Data%20files%20Presentations\Allocation%20weights.xlsx!Sheet1!%5bAllocation%20weights.xlsx%5dSheet1%20Chart%20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24.tmp"/></Relationships>
</file>

<file path=ppt/slides/_rels/slide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26.tmp"/></Relationships>
</file>

<file path=ppt/slides/_rels/slide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28.tmp"/></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9.jpeg"/><Relationship Id="rId18" Type="http://schemas.openxmlformats.org/officeDocument/2006/relationships/image" Target="../media/image33.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32.jpg"/><Relationship Id="rId2" Type="http://schemas.openxmlformats.org/officeDocument/2006/relationships/notesSlide" Target="../notesSlides/notesSlide5.xml"/><Relationship Id="rId16" Type="http://schemas.openxmlformats.org/officeDocument/2006/relationships/image" Target="../media/image31.jpeg"/><Relationship Id="rId1" Type="http://schemas.openxmlformats.org/officeDocument/2006/relationships/slideLayout" Target="../slideLayouts/slideLayout5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0.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hyperlink" Target="http://www.google.be/url?sa=i&amp;rct=j&amp;q=&amp;esrc=s&amp;source=images&amp;cd=&amp;cad=rja&amp;uact=8&amp;ved=0CAcQjRxqFQoTCLj-2dvV3ccCFQu2FAodAJkBEw&amp;url=http://www.quora.com/What-is-the-reason-for-the-slowdown-of-the-Chinese-economy&amp;psig=AFQjCNG2qQzE2YM4LDvZ1CaQU5Sj9enZtw&amp;ust=144146604729852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88930" y="1059582"/>
            <a:ext cx="4896544" cy="1800200"/>
          </a:xfrm>
        </p:spPr>
        <p:txBody>
          <a:bodyPr wrap="square">
            <a:normAutofit/>
          </a:bodyPr>
          <a:lstStyle/>
          <a:p>
            <a:endParaRPr lang="nl-BE" sz="3200" dirty="0" smtClean="0"/>
          </a:p>
          <a:p>
            <a:r>
              <a:rPr lang="nl-BE" sz="3200" dirty="0" smtClean="0"/>
              <a:t>Tijd voor aandelen?</a:t>
            </a:r>
          </a:p>
          <a:p>
            <a:r>
              <a:rPr lang="nl-BE" sz="3200" dirty="0" err="1" smtClean="0"/>
              <a:t>Favoriser</a:t>
            </a:r>
            <a:r>
              <a:rPr lang="nl-BE" sz="3200" dirty="0" smtClean="0"/>
              <a:t> </a:t>
            </a:r>
            <a:r>
              <a:rPr lang="nl-BE" sz="3200" dirty="0"/>
              <a:t>les actions ?</a:t>
            </a:r>
            <a:endParaRPr lang="nl-BE" sz="3200" b="1" dirty="0"/>
          </a:p>
          <a:p>
            <a:endParaRPr lang="nl-BE" sz="3200" b="1" dirty="0"/>
          </a:p>
        </p:txBody>
      </p:sp>
      <p:sp>
        <p:nvSpPr>
          <p:cNvPr id="5" name="Subtitle 4"/>
          <p:cNvSpPr>
            <a:spLocks noGrp="1"/>
          </p:cNvSpPr>
          <p:nvPr>
            <p:ph type="subTitle" idx="4294967295"/>
          </p:nvPr>
        </p:nvSpPr>
        <p:spPr>
          <a:xfrm>
            <a:off x="0" y="4084638"/>
            <a:ext cx="4429125" cy="863600"/>
          </a:xfrm>
        </p:spPr>
        <p:txBody>
          <a:bodyPr/>
          <a:lstStyle/>
          <a:p>
            <a:r>
              <a:rPr lang="nl-BE" dirty="0" smtClean="0"/>
              <a:t>KBC AM Strategieteam</a:t>
            </a:r>
          </a:p>
          <a:p>
            <a:r>
              <a:rPr lang="nl-BE" dirty="0" smtClean="0"/>
              <a:t>Voorjaar 2015</a:t>
            </a:r>
            <a:endParaRPr lang="en-GB" dirty="0"/>
          </a:p>
        </p:txBody>
      </p:sp>
      <p:pic>
        <p:nvPicPr>
          <p:cNvPr id="40962" name="Picture 2" descr="O:\Bvh_h000\Dip_07np\Amb_h069\Aax_b057\1_Data\Interne_Werking\Staff\ST\Klantenpresentatie voorjaar 2015\afbeeldingen\low interest 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987574"/>
            <a:ext cx="2355726" cy="2355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6"/>
          <p:cNvSpPr txBox="1">
            <a:spLocks/>
          </p:cNvSpPr>
          <p:nvPr/>
        </p:nvSpPr>
        <p:spPr>
          <a:xfrm>
            <a:off x="873949" y="4011910"/>
            <a:ext cx="4418131" cy="864096"/>
          </a:xfrm>
          <a:prstGeom prst="rect">
            <a:avLst/>
          </a:prstGeom>
        </p:spPr>
        <p:txBody>
          <a:bodyPr vert="horz" wrap="square" lIns="0" tIns="0" rIns="0" bIns="0" rtlCol="0">
            <a:normAutofit fontScale="70000" lnSpcReduction="20000"/>
          </a:bodyPr>
          <a:lstStyle>
            <a:lvl1pPr marL="0" indent="0" algn="l" defTabSz="457200" rtl="0" eaLnBrk="1" latinLnBrk="0" hangingPunct="1">
              <a:lnSpc>
                <a:spcPct val="90000"/>
              </a:lnSpc>
              <a:spcBef>
                <a:spcPts val="300"/>
              </a:spcBef>
              <a:spcAft>
                <a:spcPts val="300"/>
              </a:spcAft>
              <a:buClr>
                <a:srgbClr val="003366"/>
              </a:buClr>
              <a:buFont typeface="Arial"/>
              <a:buNone/>
              <a:defRPr sz="18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3366"/>
              </a:buClr>
              <a:buFont typeface="Lucida Grande"/>
              <a:buNone/>
              <a:tabLst/>
              <a:defRPr sz="1600" kern="1200" baseline="0">
                <a:solidFill>
                  <a:srgbClr val="FFFFFF"/>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400" kern="1200">
                <a:solidFill>
                  <a:srgbClr val="FFFFFF"/>
                </a:solidFill>
                <a:latin typeface="Verdana"/>
                <a:ea typeface="+mn-ea"/>
                <a:cs typeface="Verdana"/>
              </a:defRPr>
            </a:lvl3pPr>
            <a:lvl4pPr marL="719137" indent="0" algn="l" defTabSz="457200" rtl="0" eaLnBrk="1" latinLnBrk="0" hangingPunct="1">
              <a:spcBef>
                <a:spcPts val="300"/>
              </a:spcBef>
              <a:spcAft>
                <a:spcPts val="300"/>
              </a:spcAft>
              <a:buClr>
                <a:srgbClr val="003366"/>
              </a:buClr>
              <a:buFont typeface="Arial"/>
              <a:buNone/>
              <a:defRPr sz="1200" kern="1200">
                <a:solidFill>
                  <a:srgbClr val="FFFFFF"/>
                </a:solidFill>
                <a:latin typeface="Verdana"/>
                <a:ea typeface="+mn-ea"/>
                <a:cs typeface="Verdana"/>
              </a:defRPr>
            </a:lvl4pPr>
            <a:lvl5pPr marL="985838" indent="0" algn="l" defTabSz="457200" rtl="0" eaLnBrk="1" latinLnBrk="0" hangingPunct="1">
              <a:spcBef>
                <a:spcPts val="0"/>
              </a:spcBef>
              <a:spcAft>
                <a:spcPts val="800"/>
              </a:spcAft>
              <a:buClr>
                <a:srgbClr val="003366"/>
              </a:buClr>
              <a:buFont typeface="Arial"/>
              <a:buNone/>
              <a:defRPr sz="1600" kern="1200">
                <a:solidFill>
                  <a:srgbClr val="003366"/>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dirty="0" smtClean="0"/>
              <a:t>Persontmoeting 3 december 2015</a:t>
            </a:r>
          </a:p>
          <a:p>
            <a:r>
              <a:rPr lang="nl-BE" dirty="0" smtClean="0"/>
              <a:t>KBC/CBC Strategieteam</a:t>
            </a:r>
            <a:r>
              <a:rPr lang="nl-BE" b="1" dirty="0" smtClean="0"/>
              <a:t> </a:t>
            </a:r>
          </a:p>
          <a:p>
            <a:r>
              <a:rPr lang="nl-BE" dirty="0" smtClean="0"/>
              <a:t>Rencontre </a:t>
            </a:r>
            <a:r>
              <a:rPr lang="nl-BE" dirty="0" err="1"/>
              <a:t>avec</a:t>
            </a:r>
            <a:r>
              <a:rPr lang="nl-BE" dirty="0"/>
              <a:t> la </a:t>
            </a:r>
            <a:r>
              <a:rPr lang="nl-BE" dirty="0" err="1"/>
              <a:t>presse</a:t>
            </a:r>
            <a:r>
              <a:rPr lang="nl-BE" dirty="0"/>
              <a:t> : </a:t>
            </a:r>
            <a:r>
              <a:rPr lang="nl-BE" dirty="0" smtClean="0"/>
              <a:t>3 </a:t>
            </a:r>
            <a:r>
              <a:rPr lang="nl-BE" dirty="0" err="1" smtClean="0"/>
              <a:t>décembre</a:t>
            </a:r>
            <a:r>
              <a:rPr lang="nl-BE" dirty="0" smtClean="0"/>
              <a:t> </a:t>
            </a:r>
            <a:r>
              <a:rPr lang="nl-BE" dirty="0"/>
              <a:t>2015</a:t>
            </a:r>
          </a:p>
          <a:p>
            <a:r>
              <a:rPr lang="nl-BE" dirty="0"/>
              <a:t>KBC/CBC Equipe des </a:t>
            </a:r>
            <a:r>
              <a:rPr lang="nl-BE" dirty="0" err="1"/>
              <a:t>stratégistes</a:t>
            </a:r>
            <a:endParaRPr lang="nl-BE" b="1" dirty="0"/>
          </a:p>
          <a:p>
            <a:endParaRPr lang="nl-BE" b="1" dirty="0"/>
          </a:p>
        </p:txBody>
      </p:sp>
    </p:spTree>
    <p:extLst>
      <p:ext uri="{BB962C8B-B14F-4D97-AF65-F5344CB8AC3E}">
        <p14:creationId xmlns:p14="http://schemas.microsoft.com/office/powerpoint/2010/main" val="179126684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346694"/>
          </a:xfrm>
        </p:spPr>
        <p:txBody>
          <a:bodyPr/>
          <a:lstStyle/>
          <a:p>
            <a:pPr algn="ctr"/>
            <a:r>
              <a:rPr lang="nl-BE" dirty="0" smtClean="0"/>
              <a:t>Wanneer voeren we aandelen verder op ?</a:t>
            </a:r>
            <a:br>
              <a:rPr lang="nl-BE" dirty="0" smtClean="0"/>
            </a:br>
            <a:r>
              <a:rPr lang="nl-BE" sz="1600" dirty="0" smtClean="0"/>
              <a:t>Correctie</a:t>
            </a:r>
            <a:r>
              <a:rPr lang="nl-BE" dirty="0" smtClean="0"/>
              <a:t/>
            </a:r>
            <a:br>
              <a:rPr lang="nl-BE" dirty="0" smtClean="0"/>
            </a:br>
            <a:endParaRPr lang="en-GB" dirty="0"/>
          </a:p>
        </p:txBody>
      </p:sp>
      <p:sp>
        <p:nvSpPr>
          <p:cNvPr id="9" name="Content Placeholder 8"/>
          <p:cNvSpPr>
            <a:spLocks noGrp="1"/>
          </p:cNvSpPr>
          <p:nvPr>
            <p:ph sz="half" idx="1"/>
          </p:nvPr>
        </p:nvSpPr>
        <p:spPr/>
        <p:txBody>
          <a:bodyPr wrap="square">
            <a:normAutofit/>
          </a:bodyPr>
          <a:lstStyle/>
          <a:p>
            <a:r>
              <a:rPr lang="nl-BE" sz="1600" dirty="0" smtClean="0"/>
              <a:t>Lange termijn visie op aandelen is positief </a:t>
            </a:r>
          </a:p>
          <a:p>
            <a:r>
              <a:rPr lang="nl-BE" sz="1600" b="1" dirty="0" smtClean="0"/>
              <a:t>Na ijzersterke rally aandelen nov14-apr15 afgebouwd</a:t>
            </a:r>
          </a:p>
          <a:p>
            <a:endParaRPr lang="nl-BE" sz="1600" dirty="0" smtClean="0"/>
          </a:p>
          <a:p>
            <a:pPr marL="269875" lvl="1" indent="0">
              <a:buNone/>
            </a:pPr>
            <a:endParaRPr lang="en-GB" sz="1400" dirty="0"/>
          </a:p>
          <a:p>
            <a:endParaRPr lang="en-GB" sz="1600" dirty="0"/>
          </a:p>
        </p:txBody>
      </p:sp>
      <p:pic>
        <p:nvPicPr>
          <p:cNvPr id="4" name="Picture 9" descr="&lt;Chart&gt;&lt;ImageInfo Version=&quot;5.4.2348.3082&quot; GUID=&quot;fb4f1c94e3ee4118868420b2f14ee0df&quot; DsId=&quot;XKRD901&quot; T1SubID=&quot;&quot; Width=&quot;960&quot; Height=&quot;540&quot; Format=&quot;emf&quot; ChartGroupUID=&quot;8ae53cb4-c0f6-45fd-ac7b-9e247546d9f3&quot; GroupName=&quot;X_Reference slide pack&quot; ChartName=&quot;Valuation_Fwd P/E Europe/US vs ST Average&quot; ChartStyleName=&quot;&quot; GroupNameEncoded=&quot;X_Reference+slide+pack&quot; ChartNameEncoded=&quot;Valuation_Fwd+P%2fE+Europe%2fUS+vs+ST+Average&quot; ChartStyleNameEncoded=&quot;&quot; ShortCode=&quot;&quot; ChartOwner=&quot;XKRD901&quot; TemplateId=&quot;&quot; TemplateName=&quot;&quot; TemplateNameEncoded=&quot;&quot; EditionId=&quot;&quot; EditionGenerationDate=&quot;&quot; RefreshDate=&quot;02/12/2015 14:18:2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Verwachte K/W t.o.v. gemiddelde&quot; DoStretch=&quot;true&quot; /&gt;&lt;/Chart&gt;"/>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716016" y="1419622"/>
            <a:ext cx="4427984" cy="3723878"/>
          </a:xfrm>
          <a:prstGeom prst="rect">
            <a:avLst/>
          </a:prstGeom>
          <a:solidFill>
            <a:srgbClr val="FFFFFF">
              <a:alpha val="0"/>
            </a:srgbClr>
          </a:solidFill>
          <a:ln>
            <a:noFill/>
          </a:ln>
        </p:spPr>
      </p:pic>
      <p:sp>
        <p:nvSpPr>
          <p:cNvPr id="2" name="Rectangle 1"/>
          <p:cNvSpPr/>
          <p:nvPr/>
        </p:nvSpPr>
        <p:spPr>
          <a:xfrm>
            <a:off x="7380312" y="1913409"/>
            <a:ext cx="864096" cy="273630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spTree>
    <p:extLst>
      <p:ext uri="{BB962C8B-B14F-4D97-AF65-F5344CB8AC3E}">
        <p14:creationId xmlns:p14="http://schemas.microsoft.com/office/powerpoint/2010/main" val="166893929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346694"/>
          </a:xfrm>
        </p:spPr>
        <p:txBody>
          <a:bodyPr/>
          <a:lstStyle/>
          <a:p>
            <a:pPr algn="ctr"/>
            <a:r>
              <a:rPr lang="nl-BE" dirty="0" smtClean="0"/>
              <a:t>Wanneer voeren we aandelen verder op ?</a:t>
            </a:r>
            <a:br>
              <a:rPr lang="nl-BE" dirty="0" smtClean="0"/>
            </a:br>
            <a:r>
              <a:rPr lang="nl-BE" sz="1600" dirty="0" smtClean="0"/>
              <a:t>Correctie</a:t>
            </a:r>
            <a:r>
              <a:rPr lang="nl-BE" dirty="0" smtClean="0"/>
              <a:t/>
            </a:r>
            <a:br>
              <a:rPr lang="nl-BE" dirty="0" smtClean="0"/>
            </a:br>
            <a:endParaRPr lang="en-GB" dirty="0"/>
          </a:p>
        </p:txBody>
      </p:sp>
      <p:sp>
        <p:nvSpPr>
          <p:cNvPr id="9" name="Content Placeholder 8"/>
          <p:cNvSpPr>
            <a:spLocks noGrp="1"/>
          </p:cNvSpPr>
          <p:nvPr>
            <p:ph sz="half" idx="1"/>
          </p:nvPr>
        </p:nvSpPr>
        <p:spPr/>
        <p:txBody>
          <a:bodyPr wrap="square">
            <a:normAutofit/>
          </a:bodyPr>
          <a:lstStyle/>
          <a:p>
            <a:r>
              <a:rPr lang="nl-BE" sz="1600" dirty="0" smtClean="0"/>
              <a:t>Lange termijn visie op aandelen is positief </a:t>
            </a:r>
          </a:p>
          <a:p>
            <a:r>
              <a:rPr lang="nl-BE" sz="1600" b="1" dirty="0" smtClean="0"/>
              <a:t>Na ijzersterke rally aandelen nov14-apr15 afgebouwd</a:t>
            </a:r>
          </a:p>
          <a:p>
            <a:endParaRPr lang="nl-BE" sz="1600" dirty="0" smtClean="0"/>
          </a:p>
          <a:p>
            <a:pPr marL="269875" lvl="1" indent="0">
              <a:buNone/>
            </a:pPr>
            <a:endParaRPr lang="en-GB" sz="1400" dirty="0"/>
          </a:p>
          <a:p>
            <a:endParaRPr lang="en-GB" sz="1600" dirty="0"/>
          </a:p>
        </p:txBody>
      </p:sp>
      <p:pic>
        <p:nvPicPr>
          <p:cNvPr id="6" name="Picture 5"/>
          <p:cNvPicPr>
            <a:picLocks noChangeAspect="1"/>
          </p:cNvPicPr>
          <p:nvPr/>
        </p:nvPicPr>
        <p:blipFill>
          <a:blip r:embed="rId3"/>
          <a:stretch>
            <a:fillRect/>
          </a:stretch>
        </p:blipFill>
        <p:spPr>
          <a:xfrm>
            <a:off x="4357190" y="1463040"/>
            <a:ext cx="4579620" cy="3680460"/>
          </a:xfrm>
          <a:prstGeom prst="rect">
            <a:avLst/>
          </a:prstGeom>
        </p:spPr>
      </p:pic>
      <p:sp>
        <p:nvSpPr>
          <p:cNvPr id="11" name="TextBox 10"/>
          <p:cNvSpPr txBox="1"/>
          <p:nvPr/>
        </p:nvSpPr>
        <p:spPr>
          <a:xfrm rot="20089051">
            <a:off x="4659032" y="2019297"/>
            <a:ext cx="4440622" cy="1200329"/>
          </a:xfrm>
          <a:prstGeom prst="rect">
            <a:avLst/>
          </a:prstGeom>
          <a:solidFill>
            <a:schemeClr val="accent2">
              <a:lumMod val="40000"/>
              <a:lumOff val="60000"/>
            </a:schemeClr>
          </a:solidFill>
        </p:spPr>
        <p:txBody>
          <a:bodyPr wrap="square" rtlCol="0">
            <a:spAutoFit/>
          </a:bodyPr>
          <a:lstStyle/>
          <a:p>
            <a:pPr algn="ctr"/>
            <a:r>
              <a:rPr lang="nl-BE" sz="2400" b="1" dirty="0" smtClean="0">
                <a:solidFill>
                  <a:srgbClr val="0000FF"/>
                </a:solidFill>
              </a:rPr>
              <a:t>Beurs is volatiel!</a:t>
            </a:r>
          </a:p>
          <a:p>
            <a:pPr algn="ctr"/>
            <a:r>
              <a:rPr lang="nl-BE" sz="2400" b="1" dirty="0" smtClean="0">
                <a:solidFill>
                  <a:srgbClr val="0000FF"/>
                </a:solidFill>
              </a:rPr>
              <a:t>Gemiddeld elke 9m correctie maar vaak valse signalen !!</a:t>
            </a:r>
            <a:endParaRPr lang="en-US" sz="2400" b="1" dirty="0">
              <a:solidFill>
                <a:srgbClr val="0000FF"/>
              </a:solidFill>
            </a:endParaRPr>
          </a:p>
        </p:txBody>
      </p:sp>
    </p:spTree>
    <p:extLst>
      <p:ext uri="{BB962C8B-B14F-4D97-AF65-F5344CB8AC3E}">
        <p14:creationId xmlns:p14="http://schemas.microsoft.com/office/powerpoint/2010/main" val="567141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346694"/>
          </a:xfrm>
        </p:spPr>
        <p:txBody>
          <a:bodyPr/>
          <a:lstStyle/>
          <a:p>
            <a:pPr algn="ctr"/>
            <a:r>
              <a:rPr lang="nl-BE" dirty="0" smtClean="0"/>
              <a:t>Wanneer voeren we aandelen verder op ?</a:t>
            </a:r>
            <a:br>
              <a:rPr lang="nl-BE" dirty="0" smtClean="0"/>
            </a:br>
            <a:r>
              <a:rPr lang="nl-BE" sz="1600" dirty="0" smtClean="0"/>
              <a:t>Correctie</a:t>
            </a:r>
            <a:r>
              <a:rPr lang="nl-BE" dirty="0" smtClean="0"/>
              <a:t/>
            </a:r>
            <a:br>
              <a:rPr lang="nl-BE" dirty="0" smtClean="0"/>
            </a:br>
            <a:endParaRPr lang="en-GB" dirty="0"/>
          </a:p>
        </p:txBody>
      </p:sp>
      <p:sp>
        <p:nvSpPr>
          <p:cNvPr id="9" name="Content Placeholder 8"/>
          <p:cNvSpPr>
            <a:spLocks noGrp="1"/>
          </p:cNvSpPr>
          <p:nvPr>
            <p:ph sz="half" idx="1"/>
          </p:nvPr>
        </p:nvSpPr>
        <p:spPr/>
        <p:txBody>
          <a:bodyPr wrap="square">
            <a:normAutofit/>
          </a:bodyPr>
          <a:lstStyle/>
          <a:p>
            <a:r>
              <a:rPr lang="nl-BE" sz="1600" dirty="0" smtClean="0"/>
              <a:t>Lange termijn visie op aandelen is positief </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b="1" dirty="0" smtClean="0">
                <a:solidFill>
                  <a:srgbClr val="00B050"/>
                </a:solidFill>
              </a:rPr>
              <a:t>Aandelenmarkt corrigeert </a:t>
            </a:r>
          </a:p>
          <a:p>
            <a:pPr marL="269875" lvl="1" indent="0">
              <a:buNone/>
            </a:pPr>
            <a:endParaRPr lang="en-GB" sz="1400" dirty="0"/>
          </a:p>
          <a:p>
            <a:endParaRPr lang="en-GB" sz="1600" dirty="0"/>
          </a:p>
        </p:txBody>
      </p:sp>
      <p:graphicFrame>
        <p:nvGraphicFramePr>
          <p:cNvPr id="5" name="Chart 4"/>
          <p:cNvGraphicFramePr>
            <a:graphicFrameLocks/>
          </p:cNvGraphicFramePr>
          <p:nvPr>
            <p:extLst>
              <p:ext uri="{D42A27DB-BD31-4B8C-83A1-F6EECF244321}">
                <p14:modId xmlns:p14="http://schemas.microsoft.com/office/powerpoint/2010/main" val="3688112922"/>
              </p:ext>
            </p:extLst>
          </p:nvPr>
        </p:nvGraphicFramePr>
        <p:xfrm>
          <a:off x="4572000" y="1356906"/>
          <a:ext cx="4464496" cy="3663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223722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648072"/>
          </a:xfrm>
        </p:spPr>
        <p:txBody>
          <a:bodyPr/>
          <a:lstStyle/>
          <a:p>
            <a:pPr algn="ctr"/>
            <a:r>
              <a:rPr lang="nl-BE" dirty="0" smtClean="0"/>
              <a:t>Wanneer voeren we aandelen verder op ?</a:t>
            </a:r>
            <a:br>
              <a:rPr lang="nl-BE" dirty="0" smtClean="0"/>
            </a:br>
            <a:r>
              <a:rPr lang="nl-BE" sz="1600" dirty="0" smtClean="0"/>
              <a:t>Duidelijke visie op Amerikaanse rentepolitiek</a:t>
            </a:r>
            <a:r>
              <a:rPr lang="nl-BE" dirty="0" smtClean="0"/>
              <a:t/>
            </a:r>
            <a:br>
              <a:rPr lang="nl-BE" dirty="0" smtClean="0"/>
            </a:br>
            <a:endParaRPr lang="en-GB" dirty="0"/>
          </a:p>
        </p:txBody>
      </p:sp>
      <p:graphicFrame>
        <p:nvGraphicFramePr>
          <p:cNvPr id="7" name="Object 2"/>
          <p:cNvGraphicFramePr>
            <a:graphicFrameLocks noChangeAspect="1"/>
          </p:cNvGraphicFramePr>
          <p:nvPr>
            <p:extLst>
              <p:ext uri="{D42A27DB-BD31-4B8C-83A1-F6EECF244321}">
                <p14:modId xmlns:p14="http://schemas.microsoft.com/office/powerpoint/2010/main" val="3993216249"/>
              </p:ext>
            </p:extLst>
          </p:nvPr>
        </p:nvGraphicFramePr>
        <p:xfrm>
          <a:off x="4596145" y="1347614"/>
          <a:ext cx="4425972" cy="377523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292080" y="1275606"/>
            <a:ext cx="3174459" cy="369332"/>
          </a:xfrm>
          <a:prstGeom prst="rect">
            <a:avLst/>
          </a:prstGeom>
        </p:spPr>
        <p:txBody>
          <a:bodyPr wrap="none">
            <a:spAutoFit/>
          </a:bodyPr>
          <a:lstStyle/>
          <a:p>
            <a:r>
              <a:rPr lang="nl-BE" dirty="0" err="1">
                <a:solidFill>
                  <a:srgbClr val="002060"/>
                </a:solidFill>
              </a:rPr>
              <a:t>Fed</a:t>
            </a:r>
            <a:r>
              <a:rPr lang="nl-BE" dirty="0">
                <a:solidFill>
                  <a:srgbClr val="002060"/>
                </a:solidFill>
              </a:rPr>
              <a:t> </a:t>
            </a:r>
            <a:r>
              <a:rPr lang="nl-BE" dirty="0" smtClean="0">
                <a:solidFill>
                  <a:srgbClr val="002060"/>
                </a:solidFill>
              </a:rPr>
              <a:t>verwachting </a:t>
            </a:r>
            <a:r>
              <a:rPr lang="nl-BE" dirty="0" err="1">
                <a:solidFill>
                  <a:srgbClr val="002060"/>
                </a:solidFill>
              </a:rPr>
              <a:t>vs</a:t>
            </a:r>
            <a:r>
              <a:rPr lang="nl-BE" dirty="0">
                <a:solidFill>
                  <a:srgbClr val="002060"/>
                </a:solidFill>
              </a:rPr>
              <a:t> vorige cycli</a:t>
            </a:r>
            <a:endParaRPr lang="en-GB" dirty="0">
              <a:solidFill>
                <a:srgbClr val="002060"/>
              </a:solidFill>
            </a:endParaRPr>
          </a:p>
        </p:txBody>
      </p:sp>
      <p:sp>
        <p:nvSpPr>
          <p:cNvPr id="10" name="Content Placeholder 8"/>
          <p:cNvSpPr>
            <a:spLocks noGrp="1"/>
          </p:cNvSpPr>
          <p:nvPr>
            <p:ph sz="half" idx="1"/>
          </p:nvPr>
        </p:nvSpPr>
        <p:spPr>
          <a:xfrm>
            <a:off x="251521" y="1356906"/>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b="1" dirty="0" smtClean="0">
                <a:solidFill>
                  <a:srgbClr val="92D050"/>
                </a:solidFill>
              </a:rPr>
              <a:t>Duidelijke visie op Amerikaanse rentepolitiek</a:t>
            </a:r>
          </a:p>
          <a:p>
            <a:pPr marL="269875" lvl="1" indent="0">
              <a:buNone/>
            </a:pPr>
            <a:endParaRPr lang="en-GB" sz="1400" dirty="0"/>
          </a:p>
          <a:p>
            <a:endParaRPr lang="en-GB" sz="1600" dirty="0"/>
          </a:p>
        </p:txBody>
      </p:sp>
    </p:spTree>
    <p:extLst>
      <p:ext uri="{BB962C8B-B14F-4D97-AF65-F5344CB8AC3E}">
        <p14:creationId xmlns:p14="http://schemas.microsoft.com/office/powerpoint/2010/main" val="149724306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648072"/>
          </a:xfrm>
        </p:spPr>
        <p:txBody>
          <a:bodyPr/>
          <a:lstStyle/>
          <a:p>
            <a:pPr algn="ctr"/>
            <a:r>
              <a:rPr lang="nl-BE" dirty="0" smtClean="0"/>
              <a:t>Wanneer voeren we aandelen verder op ?</a:t>
            </a:r>
            <a:br>
              <a:rPr lang="nl-BE" dirty="0" smtClean="0"/>
            </a:br>
            <a:r>
              <a:rPr lang="nl-BE" sz="1600" dirty="0"/>
              <a:t>Zachte landing groeimarkten</a:t>
            </a:r>
            <a:r>
              <a:rPr lang="nl-BE" dirty="0" smtClean="0"/>
              <a:t/>
            </a:r>
            <a:br>
              <a:rPr lang="nl-BE" dirty="0" smtClean="0"/>
            </a:br>
            <a:endParaRPr lang="en-GB" dirty="0"/>
          </a:p>
        </p:txBody>
      </p:sp>
      <p:sp>
        <p:nvSpPr>
          <p:cNvPr id="10" name="Rectangle 9"/>
          <p:cNvSpPr/>
          <p:nvPr/>
        </p:nvSpPr>
        <p:spPr>
          <a:xfrm>
            <a:off x="5292080" y="1275606"/>
            <a:ext cx="3312061" cy="369332"/>
          </a:xfrm>
          <a:prstGeom prst="rect">
            <a:avLst/>
          </a:prstGeom>
        </p:spPr>
        <p:txBody>
          <a:bodyPr wrap="none">
            <a:spAutoFit/>
          </a:bodyPr>
          <a:lstStyle/>
          <a:p>
            <a:r>
              <a:rPr lang="nl-BE" dirty="0">
                <a:solidFill>
                  <a:srgbClr val="002060"/>
                </a:solidFill>
              </a:rPr>
              <a:t>V</a:t>
            </a:r>
            <a:r>
              <a:rPr lang="nl-BE" dirty="0" smtClean="0">
                <a:solidFill>
                  <a:srgbClr val="002060"/>
                </a:solidFill>
              </a:rPr>
              <a:t>erbeterende concurrentiekracht</a:t>
            </a:r>
            <a:endParaRPr lang="en-GB" dirty="0">
              <a:solidFill>
                <a:srgbClr val="002060"/>
              </a:solidFill>
            </a:endParaRPr>
          </a:p>
        </p:txBody>
      </p:sp>
      <p:graphicFrame>
        <p:nvGraphicFramePr>
          <p:cNvPr id="7" name="Chart 6"/>
          <p:cNvGraphicFramePr>
            <a:graphicFrameLocks/>
          </p:cNvGraphicFramePr>
          <p:nvPr>
            <p:extLst>
              <p:ext uri="{D42A27DB-BD31-4B8C-83A1-F6EECF244321}">
                <p14:modId xmlns:p14="http://schemas.microsoft.com/office/powerpoint/2010/main" val="650363215"/>
              </p:ext>
            </p:extLst>
          </p:nvPr>
        </p:nvGraphicFramePr>
        <p:xfrm>
          <a:off x="4644008" y="1670376"/>
          <a:ext cx="4392488" cy="347312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8"/>
          <p:cNvSpPr>
            <a:spLocks noGrp="1"/>
          </p:cNvSpPr>
          <p:nvPr>
            <p:ph sz="half" idx="1"/>
          </p:nvPr>
        </p:nvSpPr>
        <p:spPr>
          <a:xfrm>
            <a:off x="251521" y="1356906"/>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dirty="0" smtClean="0">
                <a:solidFill>
                  <a:srgbClr val="92D050"/>
                </a:solidFill>
              </a:rPr>
              <a:t>Duidelijke visie op Amerikaanse rentepolitiek</a:t>
            </a:r>
          </a:p>
          <a:p>
            <a:pPr lvl="1"/>
            <a:r>
              <a:rPr lang="nl-BE" sz="1400" b="1" dirty="0" smtClean="0">
                <a:solidFill>
                  <a:srgbClr val="FFC000"/>
                </a:solidFill>
              </a:rPr>
              <a:t>Zachte landing in groeimarkten een feit ?</a:t>
            </a:r>
          </a:p>
          <a:p>
            <a:pPr marL="269875" lvl="1" indent="0">
              <a:buNone/>
            </a:pPr>
            <a:endParaRPr lang="en-GB" sz="1400" dirty="0"/>
          </a:p>
          <a:p>
            <a:endParaRPr lang="en-GB" sz="1600" dirty="0"/>
          </a:p>
        </p:txBody>
      </p:sp>
    </p:spTree>
    <p:extLst>
      <p:ext uri="{BB962C8B-B14F-4D97-AF65-F5344CB8AC3E}">
        <p14:creationId xmlns:p14="http://schemas.microsoft.com/office/powerpoint/2010/main" val="276821600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648072"/>
          </a:xfrm>
        </p:spPr>
        <p:txBody>
          <a:bodyPr/>
          <a:lstStyle/>
          <a:p>
            <a:pPr algn="ctr"/>
            <a:r>
              <a:rPr lang="nl-BE" dirty="0" smtClean="0"/>
              <a:t>Wanneer voeren we aandelen verder op ?</a:t>
            </a:r>
            <a:br>
              <a:rPr lang="nl-BE" dirty="0" smtClean="0"/>
            </a:br>
            <a:r>
              <a:rPr lang="nl-BE" sz="1600" dirty="0"/>
              <a:t>Zachte landing groeimarkten</a:t>
            </a:r>
            <a:r>
              <a:rPr lang="nl-BE" dirty="0" smtClean="0"/>
              <a:t/>
            </a:r>
            <a:br>
              <a:rPr lang="nl-BE" dirty="0" smtClean="0"/>
            </a:br>
            <a:endParaRPr lang="en-GB" dirty="0"/>
          </a:p>
        </p:txBody>
      </p:sp>
      <p:sp>
        <p:nvSpPr>
          <p:cNvPr id="10" name="Rectangle 9"/>
          <p:cNvSpPr/>
          <p:nvPr/>
        </p:nvSpPr>
        <p:spPr>
          <a:xfrm>
            <a:off x="5247133" y="1274644"/>
            <a:ext cx="3395353" cy="369332"/>
          </a:xfrm>
          <a:prstGeom prst="rect">
            <a:avLst/>
          </a:prstGeom>
        </p:spPr>
        <p:txBody>
          <a:bodyPr wrap="none">
            <a:spAutoFit/>
          </a:bodyPr>
          <a:lstStyle/>
          <a:p>
            <a:r>
              <a:rPr lang="nl-BE" dirty="0" smtClean="0">
                <a:solidFill>
                  <a:srgbClr val="002060"/>
                </a:solidFill>
              </a:rPr>
              <a:t>Grondstoffen aan het </a:t>
            </a:r>
            <a:r>
              <a:rPr lang="nl-BE" dirty="0" err="1" smtClean="0">
                <a:solidFill>
                  <a:srgbClr val="002060"/>
                </a:solidFill>
              </a:rPr>
              <a:t>uitbodemen</a:t>
            </a:r>
            <a:endParaRPr lang="en-GB" dirty="0">
              <a:solidFill>
                <a:srgbClr val="002060"/>
              </a:solidFill>
            </a:endParaRPr>
          </a:p>
        </p:txBody>
      </p:sp>
      <p:sp>
        <p:nvSpPr>
          <p:cNvPr id="5" name="Content Placeholder 8"/>
          <p:cNvSpPr>
            <a:spLocks noGrp="1"/>
          </p:cNvSpPr>
          <p:nvPr>
            <p:ph sz="half" idx="1"/>
          </p:nvPr>
        </p:nvSpPr>
        <p:spPr>
          <a:xfrm>
            <a:off x="251521" y="1356906"/>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dirty="0" smtClean="0">
                <a:solidFill>
                  <a:srgbClr val="92D050"/>
                </a:solidFill>
              </a:rPr>
              <a:t>Duidelijke visie op Amerikaanse rentepolitiek</a:t>
            </a:r>
          </a:p>
          <a:p>
            <a:pPr lvl="1"/>
            <a:r>
              <a:rPr lang="nl-BE" sz="1400" b="1" dirty="0" smtClean="0">
                <a:solidFill>
                  <a:srgbClr val="FFC000"/>
                </a:solidFill>
              </a:rPr>
              <a:t>Zachte landing in groeimarkten een feit ?</a:t>
            </a:r>
          </a:p>
          <a:p>
            <a:pPr marL="269875" lvl="1" indent="0">
              <a:buNone/>
            </a:pPr>
            <a:endParaRPr lang="en-GB" sz="1400" dirty="0"/>
          </a:p>
          <a:p>
            <a:endParaRPr lang="en-GB" sz="1600" dirty="0"/>
          </a:p>
        </p:txBody>
      </p:sp>
      <p:graphicFrame>
        <p:nvGraphicFramePr>
          <p:cNvPr id="2" name="Object 1"/>
          <p:cNvGraphicFramePr>
            <a:graphicFrameLocks noChangeAspect="1"/>
          </p:cNvGraphicFramePr>
          <p:nvPr>
            <p:extLst>
              <p:ext uri="{D42A27DB-BD31-4B8C-83A1-F6EECF244321}">
                <p14:modId xmlns:p14="http://schemas.microsoft.com/office/powerpoint/2010/main" val="3266641241"/>
              </p:ext>
            </p:extLst>
          </p:nvPr>
        </p:nvGraphicFramePr>
        <p:xfrm>
          <a:off x="5253038" y="1833563"/>
          <a:ext cx="3884612" cy="3297237"/>
        </p:xfrm>
        <a:graphic>
          <a:graphicData uri="http://schemas.openxmlformats.org/presentationml/2006/ole">
            <mc:AlternateContent xmlns:mc="http://schemas.openxmlformats.org/markup-compatibility/2006">
              <mc:Choice xmlns:v="urn:schemas-microsoft-com:vml" Requires="v">
                <p:oleObj spid="_x0000_s8224" name="Worksheet" r:id="rId4" imgW="4505313" imgH="4162376" progId="Excel.Sheet.12">
                  <p:link updateAutomatic="1"/>
                </p:oleObj>
              </mc:Choice>
              <mc:Fallback>
                <p:oleObj name="Worksheet" r:id="rId4" imgW="4505313" imgH="4162376" progId="Excel.Sheet.12">
                  <p:link updateAutomatic="1"/>
                  <p:pic>
                    <p:nvPicPr>
                      <p:cNvPr id="0" name=""/>
                      <p:cNvPicPr/>
                      <p:nvPr/>
                    </p:nvPicPr>
                    <p:blipFill>
                      <a:blip r:embed="rId5"/>
                      <a:stretch>
                        <a:fillRect/>
                      </a:stretch>
                    </p:blipFill>
                    <p:spPr>
                      <a:xfrm>
                        <a:off x="5253038" y="1833563"/>
                        <a:ext cx="3884612" cy="3297237"/>
                      </a:xfrm>
                      <a:prstGeom prst="rect">
                        <a:avLst/>
                      </a:prstGeom>
                    </p:spPr>
                  </p:pic>
                </p:oleObj>
              </mc:Fallback>
            </mc:AlternateContent>
          </a:graphicData>
        </a:graphic>
      </p:graphicFrame>
    </p:spTree>
    <p:extLst>
      <p:ext uri="{BB962C8B-B14F-4D97-AF65-F5344CB8AC3E}">
        <p14:creationId xmlns:p14="http://schemas.microsoft.com/office/powerpoint/2010/main" val="322537985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648072"/>
          </a:xfrm>
        </p:spPr>
        <p:txBody>
          <a:bodyPr/>
          <a:lstStyle/>
          <a:p>
            <a:pPr algn="ctr"/>
            <a:r>
              <a:rPr lang="nl-BE" dirty="0" smtClean="0"/>
              <a:t>Wanneer voeren we aandelen verder op ?</a:t>
            </a:r>
            <a:br>
              <a:rPr lang="nl-BE" dirty="0" smtClean="0"/>
            </a:br>
            <a:r>
              <a:rPr lang="nl-BE" sz="1600" dirty="0"/>
              <a:t>Zachte landing groeimarkten</a:t>
            </a:r>
            <a:r>
              <a:rPr lang="nl-BE" dirty="0" smtClean="0"/>
              <a:t/>
            </a:r>
            <a:br>
              <a:rPr lang="nl-BE" dirty="0" smtClean="0"/>
            </a:br>
            <a:endParaRPr lang="en-GB" dirty="0"/>
          </a:p>
        </p:txBody>
      </p:sp>
      <p:sp>
        <p:nvSpPr>
          <p:cNvPr id="10" name="Rectangle 9"/>
          <p:cNvSpPr/>
          <p:nvPr/>
        </p:nvSpPr>
        <p:spPr>
          <a:xfrm>
            <a:off x="5292080" y="1275606"/>
            <a:ext cx="3254545" cy="369332"/>
          </a:xfrm>
          <a:prstGeom prst="rect">
            <a:avLst/>
          </a:prstGeom>
        </p:spPr>
        <p:txBody>
          <a:bodyPr wrap="none">
            <a:spAutoFit/>
          </a:bodyPr>
          <a:lstStyle/>
          <a:p>
            <a:r>
              <a:rPr lang="nl-BE" dirty="0" smtClean="0">
                <a:solidFill>
                  <a:srgbClr val="002060"/>
                </a:solidFill>
              </a:rPr>
              <a:t>Zachte landing China lijkt ingezet</a:t>
            </a:r>
            <a:endParaRPr lang="en-GB" dirty="0">
              <a:solidFill>
                <a:srgbClr val="002060"/>
              </a:solidFill>
            </a:endParaRPr>
          </a:p>
        </p:txBody>
      </p:sp>
      <p:sp>
        <p:nvSpPr>
          <p:cNvPr id="5" name="Content Placeholder 8"/>
          <p:cNvSpPr>
            <a:spLocks noGrp="1"/>
          </p:cNvSpPr>
          <p:nvPr>
            <p:ph sz="half" idx="1"/>
          </p:nvPr>
        </p:nvSpPr>
        <p:spPr>
          <a:xfrm>
            <a:off x="251521" y="1356906"/>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dirty="0" smtClean="0">
                <a:solidFill>
                  <a:srgbClr val="92D050"/>
                </a:solidFill>
              </a:rPr>
              <a:t>Duidelijke visie op Amerikaanse rentepolitiek</a:t>
            </a:r>
          </a:p>
          <a:p>
            <a:pPr lvl="1"/>
            <a:r>
              <a:rPr lang="nl-BE" sz="1400" b="1" dirty="0" smtClean="0">
                <a:solidFill>
                  <a:srgbClr val="FFC000"/>
                </a:solidFill>
              </a:rPr>
              <a:t>Zachte landing in groeimarkten een feit ?</a:t>
            </a:r>
          </a:p>
          <a:p>
            <a:pPr marL="269875" lvl="1" indent="0">
              <a:buNone/>
            </a:pPr>
            <a:endParaRPr lang="en-GB" sz="1400" dirty="0"/>
          </a:p>
          <a:p>
            <a:endParaRPr lang="en-GB" sz="1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88407150"/>
              </p:ext>
            </p:extLst>
          </p:nvPr>
        </p:nvGraphicFramePr>
        <p:xfrm>
          <a:off x="5046981" y="1612997"/>
          <a:ext cx="4064000" cy="349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653034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648072"/>
          </a:xfrm>
        </p:spPr>
        <p:txBody>
          <a:bodyPr/>
          <a:lstStyle/>
          <a:p>
            <a:pPr algn="ctr"/>
            <a:r>
              <a:rPr lang="nl-BE" dirty="0" smtClean="0"/>
              <a:t>Wanneer voeren we aandelen verder op ?</a:t>
            </a:r>
            <a:br>
              <a:rPr lang="nl-BE" dirty="0" smtClean="0"/>
            </a:br>
            <a:r>
              <a:rPr lang="nl-BE" sz="1600" dirty="0"/>
              <a:t>Zachte landing groeimarkten</a:t>
            </a:r>
            <a:r>
              <a:rPr lang="nl-BE" dirty="0" smtClean="0"/>
              <a:t/>
            </a:r>
            <a:br>
              <a:rPr lang="nl-BE" dirty="0" smtClean="0"/>
            </a:br>
            <a:endParaRPr lang="en-GB" dirty="0"/>
          </a:p>
        </p:txBody>
      </p:sp>
      <p:graphicFrame>
        <p:nvGraphicFramePr>
          <p:cNvPr id="11" name="Chart 10"/>
          <p:cNvGraphicFramePr>
            <a:graphicFrameLocks/>
          </p:cNvGraphicFramePr>
          <p:nvPr>
            <p:extLst>
              <p:ext uri="{D42A27DB-BD31-4B8C-83A1-F6EECF244321}">
                <p14:modId xmlns:p14="http://schemas.microsoft.com/office/powerpoint/2010/main" val="1064308002"/>
              </p:ext>
            </p:extLst>
          </p:nvPr>
        </p:nvGraphicFramePr>
        <p:xfrm>
          <a:off x="4572000" y="1707654"/>
          <a:ext cx="4464495" cy="33843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364088" y="1275606"/>
            <a:ext cx="2195345" cy="369332"/>
          </a:xfrm>
          <a:prstGeom prst="rect">
            <a:avLst/>
          </a:prstGeom>
        </p:spPr>
        <p:txBody>
          <a:bodyPr wrap="none">
            <a:spAutoFit/>
          </a:bodyPr>
          <a:lstStyle/>
          <a:p>
            <a:r>
              <a:rPr lang="nl-BE" dirty="0" smtClean="0">
                <a:solidFill>
                  <a:srgbClr val="002060"/>
                </a:solidFill>
              </a:rPr>
              <a:t>Conjunctuur herstelt</a:t>
            </a:r>
            <a:endParaRPr lang="en-GB" dirty="0">
              <a:solidFill>
                <a:srgbClr val="002060"/>
              </a:solidFill>
            </a:endParaRPr>
          </a:p>
        </p:txBody>
      </p:sp>
      <p:sp>
        <p:nvSpPr>
          <p:cNvPr id="5" name="Content Placeholder 8"/>
          <p:cNvSpPr>
            <a:spLocks noGrp="1"/>
          </p:cNvSpPr>
          <p:nvPr>
            <p:ph sz="half" idx="1"/>
          </p:nvPr>
        </p:nvSpPr>
        <p:spPr>
          <a:xfrm>
            <a:off x="251520" y="1460272"/>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dirty="0" smtClean="0">
                <a:solidFill>
                  <a:srgbClr val="92D050"/>
                </a:solidFill>
              </a:rPr>
              <a:t>Duidelijke visie op Amerikaanse rentepolitiek</a:t>
            </a:r>
          </a:p>
          <a:p>
            <a:pPr lvl="1"/>
            <a:r>
              <a:rPr lang="nl-BE" sz="1400" b="1" dirty="0" smtClean="0">
                <a:solidFill>
                  <a:srgbClr val="FFC000"/>
                </a:solidFill>
              </a:rPr>
              <a:t>Zachte landing in groeimarkten een feit ?</a:t>
            </a:r>
          </a:p>
          <a:p>
            <a:pPr marL="269875" lvl="1" indent="0">
              <a:buNone/>
            </a:pPr>
            <a:endParaRPr lang="en-GB" sz="1400" dirty="0"/>
          </a:p>
          <a:p>
            <a:endParaRPr lang="en-GB" sz="1600" dirty="0"/>
          </a:p>
        </p:txBody>
      </p:sp>
    </p:spTree>
    <p:extLst>
      <p:ext uri="{BB962C8B-B14F-4D97-AF65-F5344CB8AC3E}">
        <p14:creationId xmlns:p14="http://schemas.microsoft.com/office/powerpoint/2010/main" val="346454072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09375" y="51470"/>
            <a:ext cx="8397258" cy="346694"/>
          </a:xfrm>
        </p:spPr>
        <p:txBody>
          <a:bodyPr/>
          <a:lstStyle/>
          <a:p>
            <a:r>
              <a:rPr lang="nl-BE" dirty="0" smtClean="0"/>
              <a:t>Wanneer voeren we aandelen verder op ?</a:t>
            </a:r>
            <a:endParaRPr lang="en-GB" dirty="0"/>
          </a:p>
        </p:txBody>
      </p:sp>
      <p:sp>
        <p:nvSpPr>
          <p:cNvPr id="10" name="Content Placeholder 9"/>
          <p:cNvSpPr>
            <a:spLocks noGrp="1"/>
          </p:cNvSpPr>
          <p:nvPr>
            <p:ph sz="half" idx="10"/>
          </p:nvPr>
        </p:nvSpPr>
        <p:spPr>
          <a:xfrm>
            <a:off x="4608004" y="987574"/>
            <a:ext cx="4284476" cy="3822526"/>
          </a:xfrm>
        </p:spPr>
        <p:txBody>
          <a:bodyPr wrap="square">
            <a:normAutofit/>
          </a:bodyPr>
          <a:lstStyle/>
          <a:p>
            <a:pPr marL="0" indent="0">
              <a:lnSpc>
                <a:spcPts val="1000"/>
              </a:lnSpc>
              <a:buNone/>
            </a:pPr>
            <a:endParaRPr lang="nl-BE" sz="1400" dirty="0" smtClean="0"/>
          </a:p>
          <a:p>
            <a:pPr marL="269875" lvl="1" indent="0">
              <a:buNone/>
            </a:pPr>
            <a:endParaRPr lang="nl-BE" sz="1200" dirty="0" smtClean="0"/>
          </a:p>
          <a:p>
            <a:pPr marL="269875" lvl="1" indent="0">
              <a:buNone/>
            </a:pPr>
            <a:endParaRPr lang="en-GB" sz="1200" dirty="0"/>
          </a:p>
        </p:txBody>
      </p:sp>
      <p:sp>
        <p:nvSpPr>
          <p:cNvPr id="5" name="Content Placeholder 8"/>
          <p:cNvSpPr>
            <a:spLocks noGrp="1"/>
          </p:cNvSpPr>
          <p:nvPr>
            <p:ph sz="half" idx="1"/>
          </p:nvPr>
        </p:nvSpPr>
        <p:spPr>
          <a:xfrm>
            <a:off x="251520" y="1460271"/>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dirty="0" smtClean="0">
                <a:solidFill>
                  <a:srgbClr val="92D050"/>
                </a:solidFill>
              </a:rPr>
              <a:t>Duidelijke visie op Amerikaanse rentepolitiek</a:t>
            </a:r>
          </a:p>
          <a:p>
            <a:pPr lvl="1"/>
            <a:r>
              <a:rPr lang="nl-BE" sz="1400" dirty="0" smtClean="0">
                <a:solidFill>
                  <a:srgbClr val="FFC000"/>
                </a:solidFill>
              </a:rPr>
              <a:t>Zachte landing in groeimarkten een feit ?</a:t>
            </a:r>
          </a:p>
          <a:p>
            <a:pPr lvl="1"/>
            <a:r>
              <a:rPr lang="nl-BE" sz="1400" b="1" dirty="0" smtClean="0">
                <a:solidFill>
                  <a:srgbClr val="FF0000"/>
                </a:solidFill>
              </a:rPr>
              <a:t>Herstel van de winstgroei !</a:t>
            </a:r>
          </a:p>
          <a:p>
            <a:pPr marL="269875" lvl="1" indent="0">
              <a:buNone/>
            </a:pPr>
            <a:endParaRPr lang="en-GB" sz="1400" dirty="0"/>
          </a:p>
          <a:p>
            <a:endParaRPr lang="en-GB" sz="1600" dirty="0"/>
          </a:p>
        </p:txBody>
      </p:sp>
      <p:pic>
        <p:nvPicPr>
          <p:cNvPr id="4" name="Picture 1" descr="&lt;Chart&gt;&lt;ImageInfo Version=&quot;5.4.2348.3082&quot; GUID=&quot;bf392b61783f4aea83371c0b77d202e8&quot; DsId=&quot;XKRD901&quot; T1SubID=&quot;&quot; Width=&quot;960&quot; Height=&quot;540&quot; Format=&quot;emf&quot; ChartGroupUID=&quot;a0546c4a-723f-4888-b919-da6c60b6c86f&quot; GroupName=&quot;NL&quot; ChartName=&quot;Earnings_Region_NL&quot; ChartStyleName=&quot;Reference pack&quot; GroupNameEncoded=&quot;NL&quot; ChartNameEncoded=&quot;Earnings_Region_NL&quot; ChartStyleNameEncoded=&quot;Reference+pack&quot; ShortCode=&quot;&quot; ChartOwner=&quot;XKRD901&quot; TemplateId=&quot;&quot; TemplateName=&quot;&quot; TemplateNameEncoded=&quot;&quot; EditionId=&quot;&quot; EditionGenerationDate=&quot;&quot; RefreshDate=&quot;02/12/2015 14:18:20&quot; ExportChartsIn=&quot;Inser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Winstontwikkeling per regio (31/12/08 = 100)&quot; DoStretch=&quot;true&quot; /&gt;&lt;/Chart&gt;"/>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860032" y="1460271"/>
            <a:ext cx="4104456" cy="3559749"/>
          </a:xfrm>
          <a:prstGeom prst="rect">
            <a:avLst/>
          </a:prstGeom>
          <a:solidFill>
            <a:srgbClr val="FFFFFF">
              <a:alpha val="0"/>
            </a:srgbClr>
          </a:solidFill>
          <a:ln>
            <a:noFill/>
          </a:ln>
        </p:spPr>
      </p:pic>
    </p:spTree>
    <p:extLst>
      <p:ext uri="{BB962C8B-B14F-4D97-AF65-F5344CB8AC3E}">
        <p14:creationId xmlns:p14="http://schemas.microsoft.com/office/powerpoint/2010/main" val="96556584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09375" y="123478"/>
            <a:ext cx="8397258" cy="418702"/>
          </a:xfrm>
        </p:spPr>
        <p:txBody>
          <a:bodyPr/>
          <a:lstStyle/>
          <a:p>
            <a:r>
              <a:rPr lang="nl-BE" dirty="0" smtClean="0"/>
              <a:t>Wanneer voeren we aandelen verder op ?</a:t>
            </a:r>
            <a:endParaRPr lang="en-GB" dirty="0"/>
          </a:p>
        </p:txBody>
      </p:sp>
      <p:sp>
        <p:nvSpPr>
          <p:cNvPr id="10" name="Content Placeholder 9"/>
          <p:cNvSpPr>
            <a:spLocks noGrp="1"/>
          </p:cNvSpPr>
          <p:nvPr>
            <p:ph sz="half" idx="10"/>
          </p:nvPr>
        </p:nvSpPr>
        <p:spPr>
          <a:xfrm>
            <a:off x="4608004" y="1363008"/>
            <a:ext cx="4284476" cy="3447092"/>
          </a:xfrm>
        </p:spPr>
        <p:txBody>
          <a:bodyPr wrap="square">
            <a:normAutofit/>
          </a:bodyPr>
          <a:lstStyle/>
          <a:p>
            <a:pPr>
              <a:lnSpc>
                <a:spcPts val="1000"/>
              </a:lnSpc>
            </a:pPr>
            <a:r>
              <a:rPr lang="nl-BE" sz="1400" dirty="0" smtClean="0"/>
              <a:t>2015 is een heel zwak winstjaar</a:t>
            </a:r>
          </a:p>
        </p:txBody>
      </p:sp>
      <p:graphicFrame>
        <p:nvGraphicFramePr>
          <p:cNvPr id="3" name="Object 2"/>
          <p:cNvGraphicFramePr>
            <a:graphicFrameLocks noChangeAspect="1"/>
          </p:cNvGraphicFramePr>
          <p:nvPr>
            <p:extLst>
              <p:ext uri="{D42A27DB-BD31-4B8C-83A1-F6EECF244321}">
                <p14:modId xmlns:p14="http://schemas.microsoft.com/office/powerpoint/2010/main" val="1836430240"/>
              </p:ext>
            </p:extLst>
          </p:nvPr>
        </p:nvGraphicFramePr>
        <p:xfrm>
          <a:off x="4506913" y="1563638"/>
          <a:ext cx="4529583" cy="3456384"/>
        </p:xfrm>
        <a:graphic>
          <a:graphicData uri="http://schemas.openxmlformats.org/presentationml/2006/ole">
            <mc:AlternateContent xmlns:mc="http://schemas.openxmlformats.org/markup-compatibility/2006">
              <mc:Choice xmlns:v="urn:schemas-microsoft-com:vml" Requires="v">
                <p:oleObj spid="_x0000_s2138" name="Worksheet" r:id="rId4" imgW="4562640" imgH="3610080" progId="Excel.Sheet.12">
                  <p:link updateAutomatic="1"/>
                </p:oleObj>
              </mc:Choice>
              <mc:Fallback>
                <p:oleObj name="Worksheet" r:id="rId4" imgW="4562640" imgH="3610080" progId="Excel.Sheet.12">
                  <p:link updateAutomatic="1"/>
                  <p:pic>
                    <p:nvPicPr>
                      <p:cNvPr id="0" name=""/>
                      <p:cNvPicPr/>
                      <p:nvPr/>
                    </p:nvPicPr>
                    <p:blipFill>
                      <a:blip r:embed="rId5"/>
                      <a:stretch>
                        <a:fillRect/>
                      </a:stretch>
                    </p:blipFill>
                    <p:spPr>
                      <a:xfrm>
                        <a:off x="4506913" y="1563638"/>
                        <a:ext cx="4529583" cy="3456384"/>
                      </a:xfrm>
                      <a:prstGeom prst="rect">
                        <a:avLst/>
                      </a:prstGeom>
                    </p:spPr>
                  </p:pic>
                </p:oleObj>
              </mc:Fallback>
            </mc:AlternateContent>
          </a:graphicData>
        </a:graphic>
      </p:graphicFrame>
      <p:sp>
        <p:nvSpPr>
          <p:cNvPr id="5" name="Content Placeholder 8"/>
          <p:cNvSpPr>
            <a:spLocks noGrp="1"/>
          </p:cNvSpPr>
          <p:nvPr>
            <p:ph sz="half" idx="1"/>
          </p:nvPr>
        </p:nvSpPr>
        <p:spPr>
          <a:xfrm>
            <a:off x="251520" y="1460271"/>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dirty="0" smtClean="0">
                <a:solidFill>
                  <a:srgbClr val="92D050"/>
                </a:solidFill>
              </a:rPr>
              <a:t>Duidelijke visie op Amerikaanse rentepolitiek</a:t>
            </a:r>
          </a:p>
          <a:p>
            <a:pPr lvl="1"/>
            <a:r>
              <a:rPr lang="nl-BE" sz="1400" dirty="0" smtClean="0">
                <a:solidFill>
                  <a:srgbClr val="FFC000"/>
                </a:solidFill>
              </a:rPr>
              <a:t>Zachte landing in groeimarkten een feit ?</a:t>
            </a:r>
          </a:p>
          <a:p>
            <a:pPr lvl="1"/>
            <a:r>
              <a:rPr lang="nl-BE" sz="1400" b="1" dirty="0" smtClean="0">
                <a:solidFill>
                  <a:srgbClr val="FF0000"/>
                </a:solidFill>
              </a:rPr>
              <a:t>Herstel van de winstgroei !</a:t>
            </a:r>
          </a:p>
          <a:p>
            <a:pPr marL="269875" lvl="1" indent="0">
              <a:buNone/>
            </a:pPr>
            <a:endParaRPr lang="en-GB" sz="1400" dirty="0"/>
          </a:p>
          <a:p>
            <a:endParaRPr lang="en-GB" sz="1600" dirty="0"/>
          </a:p>
        </p:txBody>
      </p:sp>
    </p:spTree>
    <p:extLst>
      <p:ext uri="{BB962C8B-B14F-4D97-AF65-F5344CB8AC3E}">
        <p14:creationId xmlns:p14="http://schemas.microsoft.com/office/powerpoint/2010/main" val="140214563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endParaRPr lang="nl-BE" dirty="0" smtClean="0"/>
          </a:p>
          <a:p>
            <a:r>
              <a:rPr lang="nl-BE" dirty="0" smtClean="0"/>
              <a:t>2015 opnieuw mooi beleggingsjaar</a:t>
            </a:r>
          </a:p>
          <a:p>
            <a:r>
              <a:rPr lang="nl-BE" dirty="0" smtClean="0"/>
              <a:t>Consument leidt de dans</a:t>
            </a:r>
          </a:p>
          <a:p>
            <a:r>
              <a:rPr lang="nl-BE" dirty="0" smtClean="0"/>
              <a:t>Grondstoffen &amp; groeilanden blijven achter</a:t>
            </a:r>
          </a:p>
          <a:p>
            <a:endParaRPr lang="nl-BE" dirty="0" smtClean="0"/>
          </a:p>
          <a:p>
            <a:r>
              <a:rPr lang="nl-BE" dirty="0" smtClean="0"/>
              <a:t>Verder opwarmen richting aandelen</a:t>
            </a:r>
            <a:r>
              <a:rPr lang="nl-BE" dirty="0"/>
              <a:t>?</a:t>
            </a:r>
            <a:endParaRPr lang="nl-BE" dirty="0" smtClean="0"/>
          </a:p>
          <a:p>
            <a:r>
              <a:rPr lang="fr-CI" dirty="0" smtClean="0"/>
              <a:t>Extra </a:t>
            </a:r>
            <a:r>
              <a:rPr lang="fr-CI" dirty="0" err="1" smtClean="0"/>
              <a:t>voorwaarden</a:t>
            </a:r>
            <a:r>
              <a:rPr lang="fr-CI" dirty="0" smtClean="0"/>
              <a:t> die </a:t>
            </a:r>
            <a:r>
              <a:rPr lang="fr-CI" dirty="0" err="1" smtClean="0"/>
              <a:t>moeten</a:t>
            </a:r>
            <a:r>
              <a:rPr lang="fr-CI" dirty="0" smtClean="0"/>
              <a:t> </a:t>
            </a:r>
            <a:r>
              <a:rPr lang="fr-CI" dirty="0" err="1" smtClean="0"/>
              <a:t>worden</a:t>
            </a:r>
            <a:r>
              <a:rPr lang="fr-CI" dirty="0" smtClean="0"/>
              <a:t> </a:t>
            </a:r>
            <a:r>
              <a:rPr lang="fr-CI" dirty="0" err="1" smtClean="0"/>
              <a:t>ingevuld</a:t>
            </a:r>
            <a:r>
              <a:rPr lang="fr-CI" dirty="0" smtClean="0"/>
              <a:t>!</a:t>
            </a:r>
            <a:endParaRPr lang="fr-CI" dirty="0"/>
          </a:p>
          <a:p>
            <a:r>
              <a:rPr lang="fr-CI" dirty="0" err="1" smtClean="0"/>
              <a:t>Conclusies</a:t>
            </a:r>
            <a:endParaRPr lang="fr-CI" dirty="0"/>
          </a:p>
        </p:txBody>
      </p:sp>
      <p:sp>
        <p:nvSpPr>
          <p:cNvPr id="2" name="Slide Number Placeholder 1"/>
          <p:cNvSpPr>
            <a:spLocks noGrp="1"/>
          </p:cNvSpPr>
          <p:nvPr>
            <p:ph type="sldNum" sz="quarter" idx="4"/>
          </p:nvPr>
        </p:nvSpPr>
        <p:spPr/>
        <p:txBody>
          <a:bodyPr/>
          <a:lstStyle/>
          <a:p>
            <a:fld id="{BE7BFF24-2C35-3444-B615-6A3C0CF587B2}" type="slidenum">
              <a:rPr lang="en-US" smtClean="0"/>
              <a:pPr/>
              <a:t>2</a:t>
            </a:fld>
            <a:endParaRPr lang="en-US" dirty="0"/>
          </a:p>
        </p:txBody>
      </p:sp>
    </p:spTree>
    <p:extLst>
      <p:ext uri="{BB962C8B-B14F-4D97-AF65-F5344CB8AC3E}">
        <p14:creationId xmlns:p14="http://schemas.microsoft.com/office/powerpoint/2010/main" val="3868624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7809" y="110319"/>
            <a:ext cx="8397258" cy="952454"/>
          </a:xfrm>
        </p:spPr>
        <p:txBody>
          <a:bodyPr/>
          <a:lstStyle/>
          <a:p>
            <a:r>
              <a:rPr lang="nl-BE" dirty="0" smtClean="0"/>
              <a:t>Wanneer voeren we aandelen verder op ?</a:t>
            </a:r>
            <a:endParaRPr lang="en-GB" dirty="0"/>
          </a:p>
        </p:txBody>
      </p:sp>
      <p:sp>
        <p:nvSpPr>
          <p:cNvPr id="10" name="Content Placeholder 9"/>
          <p:cNvSpPr>
            <a:spLocks noGrp="1"/>
          </p:cNvSpPr>
          <p:nvPr>
            <p:ph sz="half" idx="10"/>
          </p:nvPr>
        </p:nvSpPr>
        <p:spPr>
          <a:xfrm>
            <a:off x="4516438" y="1361973"/>
            <a:ext cx="4752528" cy="273673"/>
          </a:xfrm>
        </p:spPr>
        <p:txBody>
          <a:bodyPr wrap="square">
            <a:normAutofit/>
          </a:bodyPr>
          <a:lstStyle/>
          <a:p>
            <a:r>
              <a:rPr lang="nl-BE" sz="1400" dirty="0" smtClean="0"/>
              <a:t>2016 wellicht beter: Verwachtingen realistisch</a:t>
            </a:r>
            <a:endParaRPr lang="en-GB" sz="1400" dirty="0"/>
          </a:p>
        </p:txBody>
      </p:sp>
      <p:sp>
        <p:nvSpPr>
          <p:cNvPr id="6" name="Content Placeholder 8"/>
          <p:cNvSpPr>
            <a:spLocks noGrp="1"/>
          </p:cNvSpPr>
          <p:nvPr>
            <p:ph sz="half" idx="1"/>
          </p:nvPr>
        </p:nvSpPr>
        <p:spPr>
          <a:xfrm>
            <a:off x="251520" y="1460271"/>
            <a:ext cx="4032448" cy="3447092"/>
          </a:xfrm>
        </p:spPr>
        <p:txBody>
          <a:bodyPr wrap="square">
            <a:normAutofit/>
          </a:bodyPr>
          <a:lstStyle/>
          <a:p>
            <a:r>
              <a:rPr lang="nl-BE" sz="1600" dirty="0" smtClean="0"/>
              <a:t>Lange termijn visie op aandelen is positief (zeker in </a:t>
            </a:r>
            <a:r>
              <a:rPr lang="nl-BE" sz="1600" dirty="0" err="1" smtClean="0"/>
              <a:t>vgl</a:t>
            </a:r>
            <a:r>
              <a:rPr lang="nl-BE" sz="1600" dirty="0" smtClean="0"/>
              <a:t> met obligaties)</a:t>
            </a:r>
          </a:p>
          <a:p>
            <a:r>
              <a:rPr lang="nl-BE" sz="1600" dirty="0" smtClean="0"/>
              <a:t>Na ijzersterke rally aandelen nov14-apr15 afgebouwd</a:t>
            </a:r>
          </a:p>
          <a:p>
            <a:endParaRPr lang="nl-BE" sz="1600" dirty="0" smtClean="0"/>
          </a:p>
          <a:p>
            <a:r>
              <a:rPr lang="nl-BE" sz="1600" b="1" dirty="0" smtClean="0"/>
              <a:t>Terug opvoeren wanneer</a:t>
            </a:r>
          </a:p>
          <a:p>
            <a:pPr lvl="1"/>
            <a:r>
              <a:rPr lang="nl-BE" sz="1400" dirty="0" smtClean="0">
                <a:solidFill>
                  <a:srgbClr val="00B050"/>
                </a:solidFill>
              </a:rPr>
              <a:t>Aandelenmarkt corrigeert </a:t>
            </a:r>
          </a:p>
          <a:p>
            <a:pPr lvl="1"/>
            <a:r>
              <a:rPr lang="nl-BE" sz="1400" dirty="0" smtClean="0">
                <a:solidFill>
                  <a:srgbClr val="92D050"/>
                </a:solidFill>
              </a:rPr>
              <a:t>Duidelijke visie op Amerikaanse rentepolitiek</a:t>
            </a:r>
          </a:p>
          <a:p>
            <a:pPr lvl="1"/>
            <a:r>
              <a:rPr lang="nl-BE" sz="1400" dirty="0" smtClean="0">
                <a:solidFill>
                  <a:srgbClr val="FFC000"/>
                </a:solidFill>
              </a:rPr>
              <a:t>Zachte landing in groeimarkten een feit ?</a:t>
            </a:r>
          </a:p>
          <a:p>
            <a:pPr lvl="1"/>
            <a:r>
              <a:rPr lang="nl-BE" sz="1400" b="1" dirty="0" smtClean="0">
                <a:solidFill>
                  <a:srgbClr val="FF0000"/>
                </a:solidFill>
              </a:rPr>
              <a:t>Herstel van de winstgroei !</a:t>
            </a:r>
          </a:p>
          <a:p>
            <a:pPr marL="269875" lvl="1" indent="0">
              <a:buNone/>
            </a:pPr>
            <a:endParaRPr lang="en-GB" sz="1400" dirty="0"/>
          </a:p>
          <a:p>
            <a:endParaRPr lang="en-GB"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3239695018"/>
              </p:ext>
            </p:extLst>
          </p:nvPr>
        </p:nvGraphicFramePr>
        <p:xfrm>
          <a:off x="4822825" y="1635646"/>
          <a:ext cx="4321175" cy="3507853"/>
        </p:xfrm>
        <a:graphic>
          <a:graphicData uri="http://schemas.openxmlformats.org/presentationml/2006/ole">
            <mc:AlternateContent xmlns:mc="http://schemas.openxmlformats.org/markup-compatibility/2006">
              <mc:Choice xmlns:v="urn:schemas-microsoft-com:vml" Requires="v">
                <p:oleObj spid="_x0000_s6203" name="Worksheet" r:id="rId4" imgW="4321958" imgH="4255172" progId="Excel.Sheet.12">
                  <p:link updateAutomatic="1"/>
                </p:oleObj>
              </mc:Choice>
              <mc:Fallback>
                <p:oleObj name="Worksheet" r:id="rId4" imgW="4321958" imgH="4255172" progId="Excel.Sheet.12">
                  <p:link updateAutomatic="1"/>
                  <p:pic>
                    <p:nvPicPr>
                      <p:cNvPr id="0" name=""/>
                      <p:cNvPicPr/>
                      <p:nvPr/>
                    </p:nvPicPr>
                    <p:blipFill>
                      <a:blip r:embed="rId5"/>
                      <a:stretch>
                        <a:fillRect/>
                      </a:stretch>
                    </p:blipFill>
                    <p:spPr>
                      <a:xfrm>
                        <a:off x="4822825" y="1635646"/>
                        <a:ext cx="4321175" cy="3507853"/>
                      </a:xfrm>
                      <a:prstGeom prst="rect">
                        <a:avLst/>
                      </a:prstGeom>
                    </p:spPr>
                  </p:pic>
                </p:oleObj>
              </mc:Fallback>
            </mc:AlternateContent>
          </a:graphicData>
        </a:graphic>
      </p:graphicFrame>
    </p:spTree>
    <p:extLst>
      <p:ext uri="{BB962C8B-B14F-4D97-AF65-F5344CB8AC3E}">
        <p14:creationId xmlns:p14="http://schemas.microsoft.com/office/powerpoint/2010/main" val="269141044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71762705"/>
              </p:ext>
            </p:extLst>
          </p:nvPr>
        </p:nvGraphicFramePr>
        <p:xfrm>
          <a:off x="0" y="627535"/>
          <a:ext cx="5016748" cy="4515966"/>
        </p:xfrm>
        <a:graphic>
          <a:graphicData uri="http://schemas.openxmlformats.org/presentationml/2006/ole">
            <mc:AlternateContent xmlns:mc="http://schemas.openxmlformats.org/markup-compatibility/2006">
              <mc:Choice xmlns:v="urn:schemas-microsoft-com:vml" Requires="v">
                <p:oleObj spid="_x0000_s7225" name="Worksheet" r:id="rId4" imgW="5504730" imgH="4418125" progId="Excel.Sheet.12">
                  <p:link updateAutomatic="1"/>
                </p:oleObj>
              </mc:Choice>
              <mc:Fallback>
                <p:oleObj name="Worksheet" r:id="rId4" imgW="5504730" imgH="4418125" progId="Excel.Sheet.12">
                  <p:link updateAutomatic="1"/>
                  <p:pic>
                    <p:nvPicPr>
                      <p:cNvPr id="0" name=""/>
                      <p:cNvPicPr/>
                      <p:nvPr/>
                    </p:nvPicPr>
                    <p:blipFill>
                      <a:blip r:embed="rId5"/>
                      <a:stretch>
                        <a:fillRect/>
                      </a:stretch>
                    </p:blipFill>
                    <p:spPr>
                      <a:xfrm>
                        <a:off x="0" y="627535"/>
                        <a:ext cx="5016748" cy="4515966"/>
                      </a:xfrm>
                      <a:prstGeom prst="rect">
                        <a:avLst/>
                      </a:prstGeom>
                    </p:spPr>
                  </p:pic>
                </p:oleObj>
              </mc:Fallback>
            </mc:AlternateContent>
          </a:graphicData>
        </a:graphic>
      </p:graphicFrame>
      <p:sp>
        <p:nvSpPr>
          <p:cNvPr id="5" name="TextBox 4"/>
          <p:cNvSpPr txBox="1"/>
          <p:nvPr/>
        </p:nvSpPr>
        <p:spPr>
          <a:xfrm>
            <a:off x="5027775" y="1076343"/>
            <a:ext cx="3812898" cy="307777"/>
          </a:xfrm>
          <a:prstGeom prst="rect">
            <a:avLst/>
          </a:prstGeom>
          <a:solidFill>
            <a:srgbClr val="FFC000"/>
          </a:solidFill>
        </p:spPr>
        <p:txBody>
          <a:bodyPr wrap="square" rtlCol="0">
            <a:spAutoFit/>
          </a:bodyPr>
          <a:lstStyle/>
          <a:p>
            <a:r>
              <a:rPr lang="fr-CI" sz="1400" dirty="0" err="1" smtClean="0">
                <a:solidFill>
                  <a:srgbClr val="003366"/>
                </a:solidFill>
                <a:latin typeface="Arial"/>
                <a:cs typeface="Arial"/>
              </a:rPr>
              <a:t>Diversifieer</a:t>
            </a:r>
            <a:r>
              <a:rPr lang="fr-CI" sz="1400" dirty="0" smtClean="0">
                <a:solidFill>
                  <a:srgbClr val="003366"/>
                </a:solidFill>
                <a:latin typeface="Arial"/>
                <a:cs typeface="Arial"/>
              </a:rPr>
              <a:t> </a:t>
            </a:r>
            <a:r>
              <a:rPr lang="fr-CI" sz="1400" dirty="0" err="1" smtClean="0">
                <a:solidFill>
                  <a:srgbClr val="003366"/>
                </a:solidFill>
                <a:latin typeface="Arial"/>
                <a:cs typeface="Arial"/>
              </a:rPr>
              <a:t>naar</a:t>
            </a:r>
            <a:r>
              <a:rPr lang="fr-CI" sz="1400" dirty="0" smtClean="0">
                <a:solidFill>
                  <a:srgbClr val="003366"/>
                </a:solidFill>
                <a:latin typeface="Arial"/>
                <a:cs typeface="Arial"/>
              </a:rPr>
              <a:t> </a:t>
            </a:r>
            <a:r>
              <a:rPr lang="fr-CI" sz="1400" dirty="0" err="1" smtClean="0">
                <a:solidFill>
                  <a:srgbClr val="003366"/>
                </a:solidFill>
                <a:latin typeface="Arial"/>
                <a:cs typeface="Arial"/>
              </a:rPr>
              <a:t>andere</a:t>
            </a:r>
            <a:r>
              <a:rPr lang="fr-CI" sz="1400" dirty="0" smtClean="0">
                <a:solidFill>
                  <a:srgbClr val="003366"/>
                </a:solidFill>
                <a:latin typeface="Arial"/>
                <a:cs typeface="Arial"/>
              </a:rPr>
              <a:t> </a:t>
            </a:r>
            <a:r>
              <a:rPr lang="fr-CI" sz="1400" dirty="0" err="1" smtClean="0">
                <a:solidFill>
                  <a:srgbClr val="003366"/>
                </a:solidFill>
                <a:latin typeface="Arial"/>
                <a:cs typeface="Arial"/>
              </a:rPr>
              <a:t>deviezen</a:t>
            </a:r>
            <a:endParaRPr lang="fr-CI" sz="1400" dirty="0" smtClean="0">
              <a:solidFill>
                <a:srgbClr val="003366"/>
              </a:solidFill>
              <a:latin typeface="Arial"/>
              <a:cs typeface="Arial"/>
            </a:endParaRPr>
          </a:p>
        </p:txBody>
      </p:sp>
      <p:sp>
        <p:nvSpPr>
          <p:cNvPr id="9" name="TextBox 8"/>
          <p:cNvSpPr txBox="1"/>
          <p:nvPr/>
        </p:nvSpPr>
        <p:spPr>
          <a:xfrm>
            <a:off x="5027775" y="1414897"/>
            <a:ext cx="3829124" cy="307777"/>
          </a:xfrm>
          <a:prstGeom prst="rect">
            <a:avLst/>
          </a:prstGeom>
          <a:solidFill>
            <a:srgbClr val="00B050"/>
          </a:solidFill>
        </p:spPr>
        <p:txBody>
          <a:bodyPr wrap="square" rtlCol="0">
            <a:spAutoFit/>
          </a:bodyPr>
          <a:lstStyle/>
          <a:p>
            <a:r>
              <a:rPr lang="fr-CI" sz="1400" dirty="0" err="1" smtClean="0">
                <a:solidFill>
                  <a:schemeClr val="bg1"/>
                </a:solidFill>
                <a:latin typeface="Arial"/>
                <a:cs typeface="Arial"/>
              </a:rPr>
              <a:t>Vastgoed</a:t>
            </a:r>
            <a:r>
              <a:rPr lang="fr-CI" sz="1400" dirty="0" smtClean="0">
                <a:solidFill>
                  <a:schemeClr val="bg1"/>
                </a:solidFill>
                <a:latin typeface="Arial"/>
                <a:cs typeface="Arial"/>
              </a:rPr>
              <a:t>, </a:t>
            </a:r>
            <a:r>
              <a:rPr lang="fr-CI" sz="1400" dirty="0" err="1" smtClean="0">
                <a:solidFill>
                  <a:schemeClr val="bg1"/>
                </a:solidFill>
                <a:latin typeface="Arial"/>
                <a:cs typeface="Arial"/>
              </a:rPr>
              <a:t>grondstoffen</a:t>
            </a:r>
            <a:endParaRPr lang="fr-CI" sz="1400" dirty="0" smtClean="0">
              <a:solidFill>
                <a:schemeClr val="bg1"/>
              </a:solidFill>
              <a:latin typeface="Arial"/>
              <a:cs typeface="Arial"/>
            </a:endParaRPr>
          </a:p>
        </p:txBody>
      </p:sp>
      <p:sp>
        <p:nvSpPr>
          <p:cNvPr id="10" name="TextBox 9"/>
          <p:cNvSpPr txBox="1"/>
          <p:nvPr/>
        </p:nvSpPr>
        <p:spPr>
          <a:xfrm>
            <a:off x="5012252" y="1803468"/>
            <a:ext cx="3816424" cy="1384995"/>
          </a:xfrm>
          <a:prstGeom prst="rect">
            <a:avLst/>
          </a:prstGeom>
          <a:solidFill>
            <a:srgbClr val="FF0000"/>
          </a:solidFill>
        </p:spPr>
        <p:txBody>
          <a:bodyPr wrap="square" rtlCol="0">
            <a:spAutoFit/>
          </a:bodyPr>
          <a:lstStyle/>
          <a:p>
            <a:r>
              <a:rPr lang="nl-BE" sz="1400" dirty="0">
                <a:solidFill>
                  <a:schemeClr val="bg1"/>
                </a:solidFill>
                <a:latin typeface="Arial"/>
                <a:cs typeface="Arial"/>
              </a:rPr>
              <a:t>Korte looptijden in euro staatsobligaties</a:t>
            </a:r>
          </a:p>
          <a:p>
            <a:r>
              <a:rPr lang="nl-BE" sz="1400" dirty="0">
                <a:solidFill>
                  <a:schemeClr val="bg1"/>
                </a:solidFill>
                <a:latin typeface="Arial"/>
                <a:cs typeface="Arial"/>
              </a:rPr>
              <a:t>Bedrijfsobligaties </a:t>
            </a:r>
          </a:p>
          <a:p>
            <a:r>
              <a:rPr lang="nl-BE" sz="1400" dirty="0">
                <a:solidFill>
                  <a:schemeClr val="bg1"/>
                </a:solidFill>
                <a:latin typeface="Arial"/>
                <a:cs typeface="Arial"/>
              </a:rPr>
              <a:t>Hoogrentende munten van hoge kwaliteit</a:t>
            </a:r>
          </a:p>
          <a:p>
            <a:r>
              <a:rPr lang="nl-BE" sz="1400" dirty="0">
                <a:solidFill>
                  <a:schemeClr val="bg1"/>
                </a:solidFill>
                <a:latin typeface="Arial"/>
                <a:cs typeface="Arial"/>
              </a:rPr>
              <a:t>Amerikaanse </a:t>
            </a:r>
            <a:r>
              <a:rPr lang="nl-BE" sz="1400" dirty="0" smtClean="0">
                <a:solidFill>
                  <a:schemeClr val="bg1"/>
                </a:solidFill>
                <a:latin typeface="Arial"/>
                <a:cs typeface="Arial"/>
              </a:rPr>
              <a:t>dollar</a:t>
            </a:r>
          </a:p>
          <a:p>
            <a:endParaRPr lang="en-GB" sz="1400" dirty="0">
              <a:solidFill>
                <a:schemeClr val="bg1"/>
              </a:solidFill>
              <a:latin typeface="Arial"/>
              <a:cs typeface="Arial"/>
            </a:endParaRPr>
          </a:p>
          <a:p>
            <a:endParaRPr lang="fr-CI" sz="1400" dirty="0" smtClean="0">
              <a:solidFill>
                <a:schemeClr val="bg1"/>
              </a:solidFill>
              <a:latin typeface="Arial"/>
              <a:cs typeface="Arial"/>
            </a:endParaRPr>
          </a:p>
        </p:txBody>
      </p:sp>
      <p:sp>
        <p:nvSpPr>
          <p:cNvPr id="11" name="TextBox 10"/>
          <p:cNvSpPr txBox="1"/>
          <p:nvPr/>
        </p:nvSpPr>
        <p:spPr>
          <a:xfrm>
            <a:off x="5012252" y="3269257"/>
            <a:ext cx="3816424" cy="1169551"/>
          </a:xfrm>
          <a:prstGeom prst="rect">
            <a:avLst/>
          </a:prstGeom>
          <a:solidFill>
            <a:srgbClr val="0000FF"/>
          </a:solidFill>
        </p:spPr>
        <p:txBody>
          <a:bodyPr wrap="square" rtlCol="0">
            <a:spAutoFit/>
          </a:bodyPr>
          <a:lstStyle/>
          <a:p>
            <a:r>
              <a:rPr lang="nl-BE" sz="1400" dirty="0">
                <a:solidFill>
                  <a:schemeClr val="bg1"/>
                </a:solidFill>
                <a:latin typeface="Arial"/>
                <a:cs typeface="Arial"/>
              </a:rPr>
              <a:t>Hoge dividendaandelen</a:t>
            </a:r>
          </a:p>
          <a:p>
            <a:r>
              <a:rPr lang="nl-BE" sz="1400" dirty="0">
                <a:solidFill>
                  <a:schemeClr val="bg1"/>
                </a:solidFill>
                <a:latin typeface="Arial"/>
                <a:cs typeface="Arial"/>
              </a:rPr>
              <a:t>Bedrijven die eigen aandelen inkopen</a:t>
            </a:r>
          </a:p>
          <a:p>
            <a:r>
              <a:rPr lang="nl-BE" sz="1400" dirty="0">
                <a:solidFill>
                  <a:schemeClr val="bg1"/>
                </a:solidFill>
                <a:latin typeface="Arial"/>
                <a:cs typeface="Arial"/>
              </a:rPr>
              <a:t>Familiebedrijven</a:t>
            </a:r>
          </a:p>
          <a:p>
            <a:r>
              <a:rPr lang="nl-BE" sz="1400" dirty="0">
                <a:solidFill>
                  <a:schemeClr val="bg1"/>
                </a:solidFill>
                <a:latin typeface="Arial"/>
                <a:cs typeface="Arial"/>
              </a:rPr>
              <a:t>Consumptiegoederensector</a:t>
            </a:r>
          </a:p>
          <a:p>
            <a:r>
              <a:rPr lang="nl-BE" sz="1400" dirty="0">
                <a:solidFill>
                  <a:schemeClr val="bg1"/>
                </a:solidFill>
                <a:latin typeface="Arial"/>
                <a:cs typeface="Arial"/>
              </a:rPr>
              <a:t>Japanse </a:t>
            </a:r>
            <a:r>
              <a:rPr lang="nl-BE" sz="1400" dirty="0" smtClean="0">
                <a:solidFill>
                  <a:schemeClr val="bg1"/>
                </a:solidFill>
                <a:latin typeface="Arial"/>
                <a:cs typeface="Arial"/>
              </a:rPr>
              <a:t>aandelen</a:t>
            </a:r>
          </a:p>
        </p:txBody>
      </p:sp>
      <p:sp>
        <p:nvSpPr>
          <p:cNvPr id="7" name="TextBox 6"/>
          <p:cNvSpPr txBox="1"/>
          <p:nvPr/>
        </p:nvSpPr>
        <p:spPr>
          <a:xfrm>
            <a:off x="4071913" y="3511629"/>
            <a:ext cx="1008112" cy="369332"/>
          </a:xfrm>
          <a:prstGeom prst="rect">
            <a:avLst/>
          </a:prstGeom>
          <a:noFill/>
        </p:spPr>
        <p:txBody>
          <a:bodyPr wrap="square" rtlCol="0">
            <a:spAutoFit/>
          </a:bodyPr>
          <a:lstStyle/>
          <a:p>
            <a:r>
              <a:rPr lang="nl-BE" dirty="0" smtClean="0">
                <a:solidFill>
                  <a:schemeClr val="bg1"/>
                </a:solidFill>
                <a:latin typeface="Arial"/>
                <a:cs typeface="Arial"/>
              </a:rPr>
              <a:t>30%</a:t>
            </a:r>
            <a:endParaRPr lang="en-GB" dirty="0" err="1" smtClean="0">
              <a:solidFill>
                <a:schemeClr val="bg1"/>
              </a:solidFill>
              <a:latin typeface="Arial"/>
              <a:cs typeface="Arial"/>
            </a:endParaRPr>
          </a:p>
        </p:txBody>
      </p:sp>
      <p:sp>
        <p:nvSpPr>
          <p:cNvPr id="12" name="TextBox 11"/>
          <p:cNvSpPr txBox="1"/>
          <p:nvPr/>
        </p:nvSpPr>
        <p:spPr>
          <a:xfrm>
            <a:off x="3906090" y="1985251"/>
            <a:ext cx="1016496" cy="369332"/>
          </a:xfrm>
          <a:prstGeom prst="rect">
            <a:avLst/>
          </a:prstGeom>
          <a:noFill/>
        </p:spPr>
        <p:txBody>
          <a:bodyPr wrap="square" rtlCol="0">
            <a:spAutoFit/>
          </a:bodyPr>
          <a:lstStyle/>
          <a:p>
            <a:r>
              <a:rPr lang="nl-BE" dirty="0" smtClean="0">
                <a:solidFill>
                  <a:schemeClr val="bg1"/>
                </a:solidFill>
                <a:latin typeface="Arial"/>
                <a:cs typeface="Arial"/>
              </a:rPr>
              <a:t>53.75%</a:t>
            </a:r>
            <a:endParaRPr lang="en-GB" dirty="0" err="1" smtClean="0">
              <a:solidFill>
                <a:schemeClr val="bg1"/>
              </a:solidFill>
              <a:latin typeface="Arial"/>
              <a:cs typeface="Arial"/>
            </a:endParaRPr>
          </a:p>
        </p:txBody>
      </p:sp>
      <p:sp>
        <p:nvSpPr>
          <p:cNvPr id="13" name="TextBox 12"/>
          <p:cNvSpPr txBox="1"/>
          <p:nvPr/>
        </p:nvSpPr>
        <p:spPr>
          <a:xfrm>
            <a:off x="4000252" y="1079198"/>
            <a:ext cx="1016496" cy="369332"/>
          </a:xfrm>
          <a:prstGeom prst="rect">
            <a:avLst/>
          </a:prstGeom>
          <a:noFill/>
        </p:spPr>
        <p:txBody>
          <a:bodyPr wrap="square" rtlCol="0">
            <a:spAutoFit/>
          </a:bodyPr>
          <a:lstStyle/>
          <a:p>
            <a:r>
              <a:rPr lang="nl-BE" dirty="0" smtClean="0">
                <a:solidFill>
                  <a:srgbClr val="002060"/>
                </a:solidFill>
                <a:latin typeface="Arial"/>
                <a:cs typeface="Arial"/>
              </a:rPr>
              <a:t>9.75%</a:t>
            </a:r>
            <a:endParaRPr lang="en-GB" dirty="0" err="1" smtClean="0">
              <a:solidFill>
                <a:srgbClr val="002060"/>
              </a:solidFill>
              <a:latin typeface="Arial"/>
              <a:cs typeface="Arial"/>
            </a:endParaRPr>
          </a:p>
        </p:txBody>
      </p:sp>
      <p:sp>
        <p:nvSpPr>
          <p:cNvPr id="14" name="TextBox 13"/>
          <p:cNvSpPr txBox="1"/>
          <p:nvPr/>
        </p:nvSpPr>
        <p:spPr>
          <a:xfrm>
            <a:off x="4000252" y="1345437"/>
            <a:ext cx="872480" cy="369332"/>
          </a:xfrm>
          <a:prstGeom prst="rect">
            <a:avLst/>
          </a:prstGeom>
          <a:noFill/>
        </p:spPr>
        <p:txBody>
          <a:bodyPr wrap="square" rtlCol="0">
            <a:spAutoFit/>
          </a:bodyPr>
          <a:lstStyle/>
          <a:p>
            <a:r>
              <a:rPr lang="nl-BE" dirty="0" smtClean="0">
                <a:solidFill>
                  <a:schemeClr val="bg1"/>
                </a:solidFill>
                <a:latin typeface="Arial"/>
                <a:cs typeface="Arial"/>
              </a:rPr>
              <a:t>6.5%</a:t>
            </a:r>
            <a:endParaRPr lang="en-GB" dirty="0" err="1" smtClean="0">
              <a:solidFill>
                <a:schemeClr val="bg1"/>
              </a:solidFill>
              <a:latin typeface="Arial"/>
              <a:cs typeface="Arial"/>
            </a:endParaRPr>
          </a:p>
        </p:txBody>
      </p:sp>
      <p:sp>
        <p:nvSpPr>
          <p:cNvPr id="15" name="Title 1"/>
          <p:cNvSpPr>
            <a:spLocks noGrp="1"/>
          </p:cNvSpPr>
          <p:nvPr>
            <p:ph type="title"/>
          </p:nvPr>
        </p:nvSpPr>
        <p:spPr>
          <a:xfrm>
            <a:off x="130469" y="95620"/>
            <a:ext cx="8567738" cy="691968"/>
          </a:xfrm>
        </p:spPr>
        <p:txBody>
          <a:bodyPr/>
          <a:lstStyle/>
          <a:p>
            <a:r>
              <a:rPr lang="fr-FR" dirty="0" err="1" smtClean="0"/>
              <a:t>Conclusies</a:t>
            </a:r>
            <a:endParaRPr lang="fr-FR" sz="2400" dirty="0"/>
          </a:p>
        </p:txBody>
      </p:sp>
      <p:sp>
        <p:nvSpPr>
          <p:cNvPr id="2" name="Slide Number Placeholder 1"/>
          <p:cNvSpPr>
            <a:spLocks noGrp="1"/>
          </p:cNvSpPr>
          <p:nvPr>
            <p:ph type="sldNum" sz="quarter" idx="4"/>
          </p:nvPr>
        </p:nvSpPr>
        <p:spPr/>
        <p:txBody>
          <a:bodyPr/>
          <a:lstStyle/>
          <a:p>
            <a:fld id="{BE7BFF24-2C35-3444-B615-6A3C0CF587B2}" type="slidenum">
              <a:rPr lang="en-US" smtClean="0"/>
              <a:pPr/>
              <a:t>21</a:t>
            </a:fld>
            <a:endParaRPr lang="en-US" dirty="0"/>
          </a:p>
        </p:txBody>
      </p:sp>
    </p:spTree>
    <p:extLst>
      <p:ext uri="{BB962C8B-B14F-4D97-AF65-F5344CB8AC3E}">
        <p14:creationId xmlns:p14="http://schemas.microsoft.com/office/powerpoint/2010/main" val="3430528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543175"/>
            <a:ext cx="1512168"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83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descr="&lt;Chart&gt;&lt;ImageInfo Version=&quot;5.4.2348.3082&quot; GUID=&quot;91c7453732764ca7a5fe3516310b7737&quot; DsId=&quot;XKRD901&quot; T1SubID=&quot;&quot; Width=&quot;960&quot; Height=&quot;540&quot; Format=&quot;emf&quot; ChartGroupUID=&quot;f9ceab4b-b312-4732-bb59-f05691ffd5e8&quot; GroupName=&quot;NL&quot; ChartName=&quot;Sivek_DEF/DYN/ZDYN_NL DT PERS&quot; ChartStyleName=&quot;VOS_ZOOMInvest&quot; GroupNameEncoded=&quot;NL&quot; ChartNameEncoded=&quot;Sivek_DEF%2fDYN%2fZDYN_NL+DT+PERS&quot; ChartStyleNameEncoded=&quot;VOS_ZOOMInvest&quot; ShortCode=&quot;&quot; ChartOwner=&quot;XKRD901&quot; TemplateId=&quot;&quot; TemplateName=&quot;&quot; TemplateNameEncoded=&quot;&quot; EditionId=&quot;&quot; EditionGenerationDate=&quot;&quot; RefreshDate=&quot;02/12/2015 14:18:2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Gemengde fondsen&quot; DoStretch=&quot;true&quot; /&gt;&lt;/Chart&gt;"/>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648075" y="627535"/>
            <a:ext cx="4532437" cy="4392488"/>
          </a:xfrm>
          <a:prstGeom prst="rect">
            <a:avLst/>
          </a:prstGeom>
          <a:solidFill>
            <a:srgbClr val="FFFFFF">
              <a:alpha val="0"/>
            </a:srgbClr>
          </a:solidFill>
          <a:ln>
            <a:noFill/>
          </a:ln>
        </p:spPr>
      </p:pic>
      <p:sp>
        <p:nvSpPr>
          <p:cNvPr id="4" name="Title 3"/>
          <p:cNvSpPr>
            <a:spLocks noGrp="1"/>
          </p:cNvSpPr>
          <p:nvPr>
            <p:ph type="title"/>
          </p:nvPr>
        </p:nvSpPr>
        <p:spPr>
          <a:xfrm>
            <a:off x="107504" y="45013"/>
            <a:ext cx="8567738" cy="691968"/>
          </a:xfrm>
        </p:spPr>
        <p:txBody>
          <a:bodyPr/>
          <a:lstStyle/>
          <a:p>
            <a:r>
              <a:rPr lang="nl-BE" dirty="0"/>
              <a:t>2015 opnieuw mooi beleggingsjaar</a:t>
            </a:r>
          </a:p>
        </p:txBody>
      </p:sp>
      <p:sp>
        <p:nvSpPr>
          <p:cNvPr id="3" name="Slide Number Placeholder 2"/>
          <p:cNvSpPr>
            <a:spLocks noGrp="1"/>
          </p:cNvSpPr>
          <p:nvPr>
            <p:ph type="sldNum" sz="quarter" idx="4"/>
          </p:nvPr>
        </p:nvSpPr>
        <p:spPr/>
        <p:txBody>
          <a:bodyPr/>
          <a:lstStyle/>
          <a:p>
            <a:fld id="{BE7BFF24-2C35-3444-B615-6A3C0CF587B2}" type="slidenum">
              <a:rPr lang="en-US" smtClean="0"/>
              <a:pPr/>
              <a:t>3</a:t>
            </a:fld>
            <a:endParaRPr lang="en-US" dirty="0"/>
          </a:p>
        </p:txBody>
      </p:sp>
      <p:pic>
        <p:nvPicPr>
          <p:cNvPr id="13" name="Picture 1" descr="&lt;Chart&gt;&lt;ImageInfo Version=&quot;5.4.2348.3082&quot; GUID=&quot;9efec77cbeca4b1aad200e9a0a99806a&quot; DsId=&quot;XKRD901&quot; T1SubID=&quot;&quot; Width=&quot;960&quot; Height=&quot;540&quot; Format=&quot;emf&quot; ChartGroupUID=&quot;2674fed7-8597-4825-a66e-be62396c0a60&quot; GroupName=&quot;X_VOS_ZoomInvest&quot; ChartName=&quot;Financial markets_NL&quot; ChartStyleName=&quot;&quot; GroupNameEncoded=&quot;X_VOS_ZoomInvest&quot; ChartNameEncoded=&quot;Financial+markets_NL&quot; ChartStyleNameEncoded=&quot;&quot; ShortCode=&quot;&quot; ChartOwner=&quot;XKRD901&quot; TemplateId=&quot;&quot; TemplateName=&quot;&quot; TemplateNameEncoded=&quot;&quot; EditionId=&quot;&quot; EditionGenerationDate=&quot;&quot; RefreshDate=&quot;02/12/2015 14:18:20&quot; ExportChartsIn=&quot;CurrentSlide&quot; ExportChartsTo=&quot; &quot; ExportChartAs=&quot; &quot; SpecifiedCellRow=&quot;0&quot; SpecifiedCellCol=&quot;0&quot; NoofColumns=&quot;1&quot; NoofChartPerPage=&quot;0&quot; SpaceBetweenCharts=&quot;0&quot; SpaceBetweenRowChart=&quot;0&quot; Transparent=&quot;1&quot; NoofRows=&quot;1&quot; LeftMargin=&quot;0&quot; RightMargin=&quot;0&quot; TopMargin=&quot;0&quot; FootMargin=&quot;0&quot; Orientation=&quot;landscape&quot; FileNameTemplate=&quot;&quot; ImageFileName=&quot;&quot; ChartTitle=&quot;Evolutie financiële markten&quot; DoStretch=&quot;true&quot; /&gt;&lt;/Chart&gt;"/>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699542"/>
            <a:ext cx="4365092" cy="4248472"/>
          </a:xfrm>
          <a:prstGeom prst="rect">
            <a:avLst/>
          </a:prstGeom>
          <a:solidFill>
            <a:srgbClr val="FFFFFF">
              <a:alpha val="0"/>
            </a:srgbClr>
          </a:solidFill>
          <a:ln>
            <a:noFill/>
          </a:ln>
        </p:spPr>
      </p:pic>
      <p:sp>
        <p:nvSpPr>
          <p:cNvPr id="9" name="TextBox 8"/>
          <p:cNvSpPr txBox="1"/>
          <p:nvPr/>
        </p:nvSpPr>
        <p:spPr>
          <a:xfrm>
            <a:off x="5061543" y="1491630"/>
            <a:ext cx="936104" cy="584775"/>
          </a:xfrm>
          <a:prstGeom prst="rect">
            <a:avLst/>
          </a:prstGeom>
          <a:solidFill>
            <a:schemeClr val="bg1"/>
          </a:solidFill>
        </p:spPr>
        <p:txBody>
          <a:bodyPr wrap="square" rtlCol="0">
            <a:spAutoFit/>
          </a:bodyPr>
          <a:lstStyle/>
          <a:p>
            <a:r>
              <a:rPr lang="nl-BE" sz="800" dirty="0" smtClean="0">
                <a:latin typeface="Arial"/>
                <a:cs typeface="Arial"/>
              </a:rPr>
              <a:t>Defensief</a:t>
            </a:r>
          </a:p>
          <a:p>
            <a:r>
              <a:rPr lang="nl-BE" sz="800" dirty="0" smtClean="0">
                <a:latin typeface="Arial"/>
                <a:cs typeface="Arial"/>
              </a:rPr>
              <a:t>Dynamisch</a:t>
            </a:r>
          </a:p>
          <a:p>
            <a:r>
              <a:rPr lang="nl-BE" sz="800" dirty="0" smtClean="0">
                <a:latin typeface="Arial"/>
                <a:cs typeface="Arial"/>
              </a:rPr>
              <a:t>Zeer Dynamisch</a:t>
            </a:r>
          </a:p>
          <a:p>
            <a:endParaRPr lang="en-GB" sz="800" dirty="0" err="1" smtClean="0">
              <a:latin typeface="Arial"/>
              <a:cs typeface="Arial"/>
            </a:endParaRPr>
          </a:p>
        </p:txBody>
      </p:sp>
      <p:sp>
        <p:nvSpPr>
          <p:cNvPr id="10" name="TextBox 9"/>
          <p:cNvSpPr txBox="1"/>
          <p:nvPr/>
        </p:nvSpPr>
        <p:spPr>
          <a:xfrm>
            <a:off x="5268838" y="4514924"/>
            <a:ext cx="1319386" cy="338554"/>
          </a:xfrm>
          <a:prstGeom prst="rect">
            <a:avLst/>
          </a:prstGeom>
          <a:solidFill>
            <a:schemeClr val="bg1"/>
          </a:solidFill>
        </p:spPr>
        <p:txBody>
          <a:bodyPr wrap="square" rtlCol="0">
            <a:spAutoFit/>
          </a:bodyPr>
          <a:lstStyle/>
          <a:p>
            <a:r>
              <a:rPr lang="nl-BE" sz="800" dirty="0" smtClean="0">
                <a:latin typeface="Arial"/>
                <a:cs typeface="Arial"/>
              </a:rPr>
              <a:t>Defensief</a:t>
            </a:r>
          </a:p>
          <a:p>
            <a:r>
              <a:rPr lang="nl-BE" sz="800" dirty="0" smtClean="0">
                <a:latin typeface="Arial"/>
                <a:cs typeface="Arial"/>
              </a:rPr>
              <a:t>Zeer Dynamisch</a:t>
            </a:r>
            <a:endParaRPr lang="en-GB" sz="800" dirty="0" err="1" smtClean="0">
              <a:latin typeface="Arial"/>
              <a:cs typeface="Arial"/>
            </a:endParaRPr>
          </a:p>
        </p:txBody>
      </p:sp>
      <p:sp>
        <p:nvSpPr>
          <p:cNvPr id="11" name="TextBox 10"/>
          <p:cNvSpPr txBox="1"/>
          <p:nvPr/>
        </p:nvSpPr>
        <p:spPr>
          <a:xfrm>
            <a:off x="7158954" y="4517097"/>
            <a:ext cx="1301477" cy="215444"/>
          </a:xfrm>
          <a:prstGeom prst="rect">
            <a:avLst/>
          </a:prstGeom>
          <a:solidFill>
            <a:schemeClr val="bg1"/>
          </a:solidFill>
        </p:spPr>
        <p:txBody>
          <a:bodyPr wrap="square" rtlCol="0">
            <a:spAutoFit/>
          </a:bodyPr>
          <a:lstStyle/>
          <a:p>
            <a:r>
              <a:rPr lang="nl-BE" sz="800" dirty="0" smtClean="0">
                <a:latin typeface="Arial"/>
                <a:cs typeface="Arial"/>
              </a:rPr>
              <a:t>Dynamisch</a:t>
            </a:r>
            <a:endParaRPr lang="en-GB" sz="800" dirty="0" err="1" smtClean="0">
              <a:latin typeface="Arial"/>
              <a:cs typeface="Arial"/>
            </a:endParaRPr>
          </a:p>
        </p:txBody>
      </p:sp>
      <p:sp>
        <p:nvSpPr>
          <p:cNvPr id="2" name="TextBox 1"/>
          <p:cNvSpPr txBox="1"/>
          <p:nvPr/>
        </p:nvSpPr>
        <p:spPr>
          <a:xfrm>
            <a:off x="5997647" y="627535"/>
            <a:ext cx="1944216" cy="261610"/>
          </a:xfrm>
          <a:prstGeom prst="rect">
            <a:avLst/>
          </a:prstGeom>
          <a:solidFill>
            <a:schemeClr val="bg1"/>
          </a:solidFill>
        </p:spPr>
        <p:txBody>
          <a:bodyPr wrap="square" rtlCol="0">
            <a:spAutoFit/>
          </a:bodyPr>
          <a:lstStyle/>
          <a:p>
            <a:r>
              <a:rPr lang="nl-BE" sz="1100" dirty="0" smtClean="0">
                <a:solidFill>
                  <a:schemeClr val="accent1">
                    <a:lumMod val="50000"/>
                  </a:schemeClr>
                </a:solidFill>
                <a:latin typeface="Arial"/>
                <a:cs typeface="Arial"/>
              </a:rPr>
              <a:t>Gemengde portefeuilles</a:t>
            </a:r>
            <a:endParaRPr lang="en-GB" sz="1100" dirty="0" err="1" smtClean="0">
              <a:solidFill>
                <a:schemeClr val="accent1">
                  <a:lumMod val="50000"/>
                </a:schemeClr>
              </a:solidFill>
              <a:latin typeface="Arial"/>
              <a:cs typeface="Arial"/>
            </a:endParaRPr>
          </a:p>
        </p:txBody>
      </p:sp>
    </p:spTree>
    <p:extLst>
      <p:ext uri="{BB962C8B-B14F-4D97-AF65-F5344CB8AC3E}">
        <p14:creationId xmlns:p14="http://schemas.microsoft.com/office/powerpoint/2010/main" val="340578043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45013"/>
            <a:ext cx="8567738" cy="691968"/>
          </a:xfrm>
        </p:spPr>
        <p:txBody>
          <a:bodyPr/>
          <a:lstStyle/>
          <a:p>
            <a:r>
              <a:rPr lang="nl-BE" dirty="0"/>
              <a:t>2015 opnieuw mooi beleggingsjaar</a:t>
            </a:r>
          </a:p>
        </p:txBody>
      </p:sp>
      <p:sp>
        <p:nvSpPr>
          <p:cNvPr id="3" name="Slide Number Placeholder 2"/>
          <p:cNvSpPr>
            <a:spLocks noGrp="1"/>
          </p:cNvSpPr>
          <p:nvPr>
            <p:ph type="sldNum" sz="quarter" idx="4"/>
          </p:nvPr>
        </p:nvSpPr>
        <p:spPr/>
        <p:txBody>
          <a:bodyPr/>
          <a:lstStyle/>
          <a:p>
            <a:fld id="{BE7BFF24-2C35-3444-B615-6A3C0CF587B2}" type="slidenum">
              <a:rPr lang="en-US" smtClean="0"/>
              <a:pPr/>
              <a:t>4</a:t>
            </a:fld>
            <a:endParaRPr lang="en-US" dirty="0"/>
          </a:p>
        </p:txBody>
      </p:sp>
      <p:pic>
        <p:nvPicPr>
          <p:cNvPr id="8" name="Picture 4" descr="&lt;Chart&gt;&lt;ImageInfo Version=&quot;5.4.2348.3082&quot; GUID=&quot;f865754082c6473990f58e8539060790&quot; DsId=&quot;XKRD901&quot; T1SubID=&quot;&quot; Width=&quot;960&quot; Height=&quot;540&quot; Format=&quot;emf&quot; ChartGroupUID=&quot;23609e0e-9cbc-444f-91d3-a60c92a59e66&quot; GroupName=&quot;X_VOS_ZoomInvest&quot; ChartName=&quot;Equities_sectors_absolute_BAR/POINTS_NL_2015&quot; ChartStyleName=&quot;&quot; GroupNameEncoded=&quot;X_VOS_ZoomInvest&quot; ChartNameEncoded=&quot;Equities_sectors_absolute_BAR%2fPOINTS_NL_2015&quot; ChartStyleNameEncoded=&quot;&quot; ShortCode=&quot;&quot; ChartOwner=&quot;XKRD901&quot; TemplateId=&quot;&quot; TemplateName=&quot;&quot; TemplateNameEncoded=&quot;&quot; EditionId=&quot;&quot; EditionGenerationDate=&quot;&quot; RefreshDate=&quot;02/12/2015 14:18:21&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Aandelenmarkten - Sectoren (MSCI, in euro)&quot; DoStretch=&quot;true&quot; /&gt;&lt;/Chart&gt;"/>
          <p:cNvPicPr>
            <a:picLocks/>
          </p:cNvPicPr>
          <p:nvPr/>
        </p:nvPicPr>
        <p:blipFill>
          <a:blip r:embed="rId3">
            <a:extLst>
              <a:ext uri="{28A0092B-C50C-407E-A947-70E740481C1C}">
                <a14:useLocalDpi xmlns:a14="http://schemas.microsoft.com/office/drawing/2010/main" val="0"/>
              </a:ext>
            </a:extLst>
          </a:blip>
          <a:srcRect/>
          <a:stretch>
            <a:fillRect/>
          </a:stretch>
        </p:blipFill>
        <p:spPr>
          <a:xfrm>
            <a:off x="72766" y="555517"/>
            <a:ext cx="4427226" cy="4536504"/>
          </a:xfrm>
          <a:prstGeom prst="rect">
            <a:avLst/>
          </a:prstGeom>
          <a:solidFill>
            <a:srgbClr val="FFFFFF">
              <a:alpha val="0"/>
            </a:srgbClr>
          </a:solidFill>
          <a:ln>
            <a:noFill/>
          </a:ln>
        </p:spPr>
      </p:pic>
      <p:pic>
        <p:nvPicPr>
          <p:cNvPr id="5" name="Picture 7" descr="&lt;Chart&gt;&lt;ImageInfo Version=&quot;5.4.2348.3082&quot; GUID=&quot;24e63054319145cc859a88670ed48d11&quot; DsId=&quot;XKRD901&quot; T1SubID=&quot;&quot; Width=&quot;960&quot; Height=&quot;540&quot; Format=&quot;emf&quot; ChartGroupUID=&quot;bcd63943-98a5-449c-8cbc-fbadd1be426e&quot; GroupName=&quot;X_VOS_ZoomInvest&quot; ChartName=&quot;Commodities_Oil_Y_NL&quot; ChartStyleName=&quot;VOS_ZOOMInvest&quot; GroupNameEncoded=&quot;X_VOS_ZoomInvest&quot; ChartNameEncoded=&quot;Commodities_Oil_Y_NL&quot; ChartStyleNameEncoded=&quot;VOS_ZOOMInvest&quot; ShortCode=&quot;&quot; ChartOwner=&quot;XKRD901&quot; TemplateId=&quot;&quot; TemplateName=&quot;&quot; TemplateNameEncoded=&quot;&quot; EditionId=&quot;&quot; EditionGenerationDate=&quot;&quot; RefreshDate=&quot;02/12/2015 14:18:2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Brent olieprijzen&quot; DoStretch=&quot;true&quot; /&gt;&lt;/Chart&gt;"/>
          <p:cNvPicPr>
            <a:picLocks/>
          </p:cNvPicPr>
          <p:nvPr/>
        </p:nvPicPr>
        <p:blipFill>
          <a:blip r:embed="rId4">
            <a:extLst>
              <a:ext uri="{28A0092B-C50C-407E-A947-70E740481C1C}">
                <a14:useLocalDpi xmlns:a14="http://schemas.microsoft.com/office/drawing/2010/main" val="0"/>
              </a:ext>
            </a:extLst>
          </a:blip>
          <a:srcRect/>
          <a:stretch>
            <a:fillRect/>
          </a:stretch>
        </p:blipFill>
        <p:spPr>
          <a:xfrm>
            <a:off x="4644008" y="987574"/>
            <a:ext cx="4499992" cy="4155926"/>
          </a:xfrm>
          <a:prstGeom prst="rect">
            <a:avLst/>
          </a:prstGeom>
          <a:solidFill>
            <a:srgbClr val="FFFFFF">
              <a:alpha val="0"/>
            </a:srgbClr>
          </a:solidFill>
          <a:ln>
            <a:noFill/>
          </a:ln>
        </p:spPr>
      </p:pic>
    </p:spTree>
    <p:extLst>
      <p:ext uri="{BB962C8B-B14F-4D97-AF65-F5344CB8AC3E}">
        <p14:creationId xmlns:p14="http://schemas.microsoft.com/office/powerpoint/2010/main" val="50682137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45013"/>
            <a:ext cx="8567738" cy="691968"/>
          </a:xfrm>
        </p:spPr>
        <p:txBody>
          <a:bodyPr/>
          <a:lstStyle/>
          <a:p>
            <a:r>
              <a:rPr lang="nl-BE" dirty="0"/>
              <a:t>2015 opnieuw mooi beleggingsjaar</a:t>
            </a:r>
          </a:p>
        </p:txBody>
      </p:sp>
      <p:sp>
        <p:nvSpPr>
          <p:cNvPr id="3" name="Slide Number Placeholder 2"/>
          <p:cNvSpPr>
            <a:spLocks noGrp="1"/>
          </p:cNvSpPr>
          <p:nvPr>
            <p:ph type="sldNum" sz="quarter" idx="4"/>
          </p:nvPr>
        </p:nvSpPr>
        <p:spPr/>
        <p:txBody>
          <a:bodyPr/>
          <a:lstStyle/>
          <a:p>
            <a:fld id="{BE7BFF24-2C35-3444-B615-6A3C0CF587B2}" type="slidenum">
              <a:rPr lang="en-US" smtClean="0"/>
              <a:pPr/>
              <a:t>5</a:t>
            </a:fld>
            <a:endParaRPr lang="en-US" dirty="0"/>
          </a:p>
        </p:txBody>
      </p:sp>
      <p:pic>
        <p:nvPicPr>
          <p:cNvPr id="8" name="Picture 4" descr="&lt;Chart&gt;&lt;ImageInfo Version=&quot;5.4.2348.3082&quot; GUID=&quot;5800407339754d02bc7880f32321e323&quot; DsId=&quot;XKRD901&quot; T1SubID=&quot;&quot; Width=&quot;960&quot; Height=&quot;540&quot; Format=&quot;emf&quot; ChartGroupUID=&quot;342b4f00-55cc-4e3b-b532-a4a6bd14b17a&quot; GroupName=&quot;X_VOS_ZoomInvest&quot; ChartName=&quot;Equities_Regions_absolute_BAR/POINTS_NL_2015&quot; ChartStyleName=&quot;&quot; GroupNameEncoded=&quot;X_VOS_ZoomInvest&quot; ChartNameEncoded=&quot;Equities_Regions_absolute_BAR%2fPOINTS_NL_2015&quot; ChartStyleNameEncoded=&quot;&quot; ShortCode=&quot;&quot; ChartOwner=&quot;XKRD901&quot; TemplateId=&quot;&quot; TemplateName=&quot;&quot; TemplateNameEncoded=&quot;&quot; EditionId=&quot;&quot; EditionGenerationDate=&quot;&quot; RefreshDate=&quot;02/12/2015 14:18:2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Aandelenmarkten - Regio's (MSCI, in euro)&quot; DoStretch=&quot;true&quot; /&gt;&lt;/Chart&gt;"/>
          <p:cNvPicPr>
            <a:picLocks/>
          </p:cNvPicPr>
          <p:nvPr/>
        </p:nvPicPr>
        <p:blipFill>
          <a:blip r:embed="rId3">
            <a:extLst>
              <a:ext uri="{28A0092B-C50C-407E-A947-70E740481C1C}">
                <a14:useLocalDpi xmlns:a14="http://schemas.microsoft.com/office/drawing/2010/main" val="0"/>
              </a:ext>
            </a:extLst>
          </a:blip>
          <a:srcRect/>
          <a:stretch>
            <a:fillRect/>
          </a:stretch>
        </p:blipFill>
        <p:spPr>
          <a:xfrm>
            <a:off x="179512" y="483508"/>
            <a:ext cx="4176464" cy="4536504"/>
          </a:xfrm>
          <a:prstGeom prst="rect">
            <a:avLst/>
          </a:prstGeom>
          <a:solidFill>
            <a:srgbClr val="FFFFFF">
              <a:alpha val="0"/>
            </a:srgbClr>
          </a:solidFill>
          <a:ln>
            <a:noFill/>
          </a:ln>
        </p:spPr>
      </p:pic>
      <p:pic>
        <p:nvPicPr>
          <p:cNvPr id="5" name="Picture 11" descr="&lt;Chart&gt;&lt;ImageInfo Version=&quot;5.4.2348.3082&quot; GUID=&quot;33653d7a8cd14cffb11de0da5530abf3&quot; DsId=&quot;XKRD901&quot; T1SubID=&quot;&quot; Width=&quot;960&quot; Height=&quot;540&quot; Format=&quot;emf&quot; ChartGroupUID=&quot;64f4429c-c425-4d64-985a-581a9983169b&quot; GroupName=&quot;X_Strategy committees&quot; ChartName=&quot;Currencies_EM_YTD_BAR_NL&quot; ChartStyleName=&quot;&quot; GroupNameEncoded=&quot;X_Strategy+committees&quot; ChartNameEncoded=&quot;Currencies_EM_YTD_BAR_NL&quot; ChartStyleNameEncoded=&quot;&quot; ShortCode=&quot;&quot; ChartOwner=&quot;XKRD901&quot; TemplateId=&quot;&quot; TemplateName=&quot;&quot; TemplateNameEncoded=&quot;&quot; EditionId=&quot;&quot; EditionGenerationDate=&quot;&quot; RefreshDate=&quot;02/12/2015 14:18:2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Groeilanden - Munten vs EUR&quot; DoStretch=&quot;true&quot; /&gt;&lt;/Chart&gt;"/>
          <p:cNvPicPr>
            <a:picLocks/>
          </p:cNvPicPr>
          <p:nvPr/>
        </p:nvPicPr>
        <p:blipFill>
          <a:blip r:embed="rId4">
            <a:extLst>
              <a:ext uri="{28A0092B-C50C-407E-A947-70E740481C1C}">
                <a14:useLocalDpi xmlns:a14="http://schemas.microsoft.com/office/drawing/2010/main" val="0"/>
              </a:ext>
            </a:extLst>
          </a:blip>
          <a:srcRect/>
          <a:stretch>
            <a:fillRect/>
          </a:stretch>
        </p:blipFill>
        <p:spPr>
          <a:xfrm>
            <a:off x="4644008" y="483513"/>
            <a:ext cx="4355976" cy="4546963"/>
          </a:xfrm>
          <a:prstGeom prst="rect">
            <a:avLst/>
          </a:prstGeom>
          <a:solidFill>
            <a:srgbClr val="FFFFFF">
              <a:alpha val="0"/>
            </a:srgbClr>
          </a:solidFill>
          <a:ln>
            <a:noFill/>
          </a:ln>
        </p:spPr>
      </p:pic>
    </p:spTree>
    <p:extLst>
      <p:ext uri="{BB962C8B-B14F-4D97-AF65-F5344CB8AC3E}">
        <p14:creationId xmlns:p14="http://schemas.microsoft.com/office/powerpoint/2010/main" val="308215115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554079" y="0"/>
          <a:ext cx="7971040" cy="5033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nvPr>
        </p:nvGraphicFramePr>
        <p:xfrm>
          <a:off x="457330" y="1004701"/>
          <a:ext cx="7643062" cy="4138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TextBox 18"/>
          <p:cNvSpPr txBox="1"/>
          <p:nvPr/>
        </p:nvSpPr>
        <p:spPr>
          <a:xfrm>
            <a:off x="3782044" y="3006690"/>
            <a:ext cx="972078" cy="341655"/>
          </a:xfrm>
          <a:prstGeom prst="rect">
            <a:avLst/>
          </a:prstGeom>
          <a:noFill/>
        </p:spPr>
        <p:txBody>
          <a:bodyPr wrap="square" rtlCol="0">
            <a:spAutoFit/>
          </a:bodyPr>
          <a:lstStyle/>
          <a:p>
            <a:pPr algn="ctr"/>
            <a:r>
              <a:rPr lang="nl-BE" sz="1621" dirty="0" smtClean="0">
                <a:solidFill>
                  <a:schemeClr val="bg1"/>
                </a:solidFill>
                <a:latin typeface="Arial"/>
                <a:cs typeface="Arial"/>
              </a:rPr>
              <a:t>Brazilië</a:t>
            </a:r>
            <a:endParaRPr lang="en-GB" sz="1621" dirty="0">
              <a:solidFill>
                <a:schemeClr val="bg1"/>
              </a:solidFill>
              <a:latin typeface="Arial"/>
              <a:cs typeface="Arial"/>
            </a:endParaRPr>
          </a:p>
        </p:txBody>
      </p:sp>
      <p:sp>
        <p:nvSpPr>
          <p:cNvPr id="20" name="TextBox 19"/>
          <p:cNvSpPr txBox="1"/>
          <p:nvPr/>
        </p:nvSpPr>
        <p:spPr>
          <a:xfrm>
            <a:off x="1687909" y="1895106"/>
            <a:ext cx="2073767" cy="591187"/>
          </a:xfrm>
          <a:prstGeom prst="rect">
            <a:avLst/>
          </a:prstGeom>
          <a:noFill/>
        </p:spPr>
        <p:txBody>
          <a:bodyPr wrap="square" rtlCol="0">
            <a:spAutoFit/>
          </a:bodyPr>
          <a:lstStyle/>
          <a:p>
            <a:pPr algn="ctr"/>
            <a:endParaRPr lang="nl-BE" sz="1621" dirty="0">
              <a:solidFill>
                <a:schemeClr val="bg1"/>
              </a:solidFill>
              <a:latin typeface="Arial"/>
              <a:cs typeface="Arial"/>
            </a:endParaRPr>
          </a:p>
          <a:p>
            <a:pPr algn="ctr"/>
            <a:r>
              <a:rPr lang="nl-BE" sz="1621" dirty="0" smtClean="0">
                <a:solidFill>
                  <a:schemeClr val="bg1"/>
                </a:solidFill>
                <a:latin typeface="Arial"/>
                <a:cs typeface="Arial"/>
              </a:rPr>
              <a:t>Chili</a:t>
            </a:r>
            <a:endParaRPr lang="en-GB" sz="1621" dirty="0">
              <a:solidFill>
                <a:schemeClr val="bg1"/>
              </a:solidFill>
              <a:latin typeface="Arial"/>
              <a:cs typeface="Arial"/>
            </a:endParaRPr>
          </a:p>
        </p:txBody>
      </p:sp>
      <p:sp>
        <p:nvSpPr>
          <p:cNvPr id="21" name="TextBox 20"/>
          <p:cNvSpPr txBox="1"/>
          <p:nvPr/>
        </p:nvSpPr>
        <p:spPr>
          <a:xfrm>
            <a:off x="3961640" y="1484879"/>
            <a:ext cx="2073767" cy="1200842"/>
          </a:xfrm>
          <a:prstGeom prst="rect">
            <a:avLst/>
          </a:prstGeom>
          <a:noFill/>
        </p:spPr>
        <p:txBody>
          <a:bodyPr wrap="square" rtlCol="0">
            <a:spAutoFit/>
          </a:bodyPr>
          <a:lstStyle/>
          <a:p>
            <a:pPr algn="ctr"/>
            <a:endParaRPr lang="nl-BE" sz="720" dirty="0">
              <a:solidFill>
                <a:schemeClr val="bg1"/>
              </a:solidFill>
              <a:latin typeface="Arial"/>
              <a:cs typeface="Arial"/>
            </a:endParaRPr>
          </a:p>
          <a:p>
            <a:pPr algn="ctr"/>
            <a:r>
              <a:rPr lang="nl-BE" sz="1621" dirty="0" smtClean="0">
                <a:solidFill>
                  <a:schemeClr val="bg1"/>
                </a:solidFill>
                <a:latin typeface="Arial"/>
                <a:cs typeface="Arial"/>
              </a:rPr>
              <a:t>Zuid Korea</a:t>
            </a:r>
            <a:endParaRPr lang="nl-BE" sz="1621" dirty="0">
              <a:solidFill>
                <a:schemeClr val="bg1"/>
              </a:solidFill>
              <a:latin typeface="Arial"/>
              <a:cs typeface="Arial"/>
            </a:endParaRPr>
          </a:p>
          <a:p>
            <a:pPr algn="ctr"/>
            <a:r>
              <a:rPr lang="nl-BE" sz="1621" dirty="0">
                <a:solidFill>
                  <a:schemeClr val="bg1"/>
                </a:solidFill>
                <a:latin typeface="Arial"/>
                <a:cs typeface="Arial"/>
              </a:rPr>
              <a:t>Taiwan</a:t>
            </a:r>
          </a:p>
          <a:p>
            <a:pPr algn="ctr"/>
            <a:r>
              <a:rPr lang="nl-BE" sz="1621" dirty="0" smtClean="0">
                <a:solidFill>
                  <a:schemeClr val="bg1"/>
                </a:solidFill>
                <a:latin typeface="Arial"/>
                <a:cs typeface="Arial"/>
              </a:rPr>
              <a:t>Filipijnen</a:t>
            </a:r>
            <a:endParaRPr lang="nl-BE" sz="1621" dirty="0">
              <a:solidFill>
                <a:schemeClr val="bg1"/>
              </a:solidFill>
              <a:latin typeface="Arial"/>
              <a:cs typeface="Arial"/>
            </a:endParaRPr>
          </a:p>
          <a:p>
            <a:pPr algn="ctr"/>
            <a:r>
              <a:rPr lang="nl-BE" sz="1621" dirty="0">
                <a:solidFill>
                  <a:schemeClr val="bg1"/>
                </a:solidFill>
                <a:latin typeface="Arial"/>
                <a:cs typeface="Arial"/>
              </a:rPr>
              <a:t>Thailand</a:t>
            </a:r>
            <a:endParaRPr lang="en-GB" sz="1621" dirty="0">
              <a:solidFill>
                <a:schemeClr val="bg1"/>
              </a:solidFill>
              <a:latin typeface="Arial"/>
              <a:cs typeface="Arial"/>
            </a:endParaRPr>
          </a:p>
        </p:txBody>
      </p:sp>
      <p:sp>
        <p:nvSpPr>
          <p:cNvPr id="22" name="TextBox 21"/>
          <p:cNvSpPr txBox="1"/>
          <p:nvPr/>
        </p:nvSpPr>
        <p:spPr>
          <a:xfrm>
            <a:off x="4588838" y="2779283"/>
            <a:ext cx="1575402" cy="591005"/>
          </a:xfrm>
          <a:prstGeom prst="rect">
            <a:avLst/>
          </a:prstGeom>
          <a:noFill/>
        </p:spPr>
        <p:txBody>
          <a:bodyPr wrap="square" rtlCol="0">
            <a:spAutoFit/>
          </a:bodyPr>
          <a:lstStyle/>
          <a:p>
            <a:pPr algn="ctr"/>
            <a:r>
              <a:rPr lang="nl-BE" sz="1621" dirty="0" smtClean="0">
                <a:solidFill>
                  <a:schemeClr val="bg1"/>
                </a:solidFill>
                <a:latin typeface="Arial"/>
                <a:cs typeface="Arial"/>
              </a:rPr>
              <a:t>Rusland</a:t>
            </a:r>
            <a:endParaRPr lang="nl-BE" sz="1621" dirty="0">
              <a:solidFill>
                <a:schemeClr val="bg1"/>
              </a:solidFill>
              <a:latin typeface="Arial"/>
              <a:cs typeface="Arial"/>
            </a:endParaRPr>
          </a:p>
          <a:p>
            <a:pPr algn="ctr"/>
            <a:r>
              <a:rPr lang="nl-BE" sz="1621" dirty="0" smtClean="0">
                <a:solidFill>
                  <a:schemeClr val="bg1"/>
                </a:solidFill>
                <a:latin typeface="Arial"/>
                <a:cs typeface="Arial"/>
              </a:rPr>
              <a:t>Maleisië</a:t>
            </a:r>
            <a:endParaRPr lang="en-GB" sz="1621" dirty="0">
              <a:solidFill>
                <a:schemeClr val="bg1"/>
              </a:solidFill>
              <a:latin typeface="Arial"/>
              <a:cs typeface="Arial"/>
            </a:endParaRPr>
          </a:p>
        </p:txBody>
      </p:sp>
      <p:sp>
        <p:nvSpPr>
          <p:cNvPr id="24" name="TextBox 23"/>
          <p:cNvSpPr txBox="1"/>
          <p:nvPr/>
        </p:nvSpPr>
        <p:spPr>
          <a:xfrm>
            <a:off x="3382540" y="3785040"/>
            <a:ext cx="1575402" cy="341655"/>
          </a:xfrm>
          <a:prstGeom prst="rect">
            <a:avLst/>
          </a:prstGeom>
          <a:noFill/>
        </p:spPr>
        <p:txBody>
          <a:bodyPr wrap="square" rtlCol="0">
            <a:spAutoFit/>
          </a:bodyPr>
          <a:lstStyle/>
          <a:p>
            <a:pPr algn="ctr"/>
            <a:r>
              <a:rPr lang="nl-BE" sz="1621" dirty="0" smtClean="0">
                <a:solidFill>
                  <a:schemeClr val="bg1"/>
                </a:solidFill>
                <a:latin typeface="Arial"/>
                <a:cs typeface="Arial"/>
              </a:rPr>
              <a:t>Turkije</a:t>
            </a:r>
            <a:endParaRPr lang="en-GB" sz="1621" dirty="0">
              <a:solidFill>
                <a:schemeClr val="bg1"/>
              </a:solidFill>
              <a:latin typeface="Arial"/>
              <a:cs typeface="Arial"/>
            </a:endParaRPr>
          </a:p>
        </p:txBody>
      </p:sp>
      <p:sp>
        <p:nvSpPr>
          <p:cNvPr id="25" name="TextBox 24"/>
          <p:cNvSpPr txBox="1"/>
          <p:nvPr/>
        </p:nvSpPr>
        <p:spPr>
          <a:xfrm>
            <a:off x="1807138" y="4148848"/>
            <a:ext cx="1575402" cy="591187"/>
          </a:xfrm>
          <a:prstGeom prst="rect">
            <a:avLst/>
          </a:prstGeom>
          <a:noFill/>
        </p:spPr>
        <p:txBody>
          <a:bodyPr wrap="square" rtlCol="0">
            <a:spAutoFit/>
          </a:bodyPr>
          <a:lstStyle/>
          <a:p>
            <a:pPr algn="ctr"/>
            <a:r>
              <a:rPr lang="nl-BE" sz="1621" u="sng" dirty="0" err="1" smtClean="0">
                <a:solidFill>
                  <a:srgbClr val="002060"/>
                </a:solidFill>
                <a:latin typeface="Arial"/>
                <a:cs typeface="Arial"/>
              </a:rPr>
              <a:t>Fed</a:t>
            </a:r>
            <a:r>
              <a:rPr lang="nl-BE" sz="1621" u="sng" dirty="0" smtClean="0">
                <a:solidFill>
                  <a:srgbClr val="002060"/>
                </a:solidFill>
                <a:latin typeface="Arial"/>
                <a:cs typeface="Arial"/>
              </a:rPr>
              <a:t> renteverhoging</a:t>
            </a:r>
            <a:endParaRPr lang="en-GB" sz="1621" u="sng" dirty="0" err="1">
              <a:solidFill>
                <a:srgbClr val="002060"/>
              </a:solidFill>
              <a:latin typeface="Arial"/>
              <a:cs typeface="Arial"/>
            </a:endParaRPr>
          </a:p>
        </p:txBody>
      </p:sp>
      <p:sp>
        <p:nvSpPr>
          <p:cNvPr id="26" name="TextBox 25"/>
          <p:cNvSpPr txBox="1"/>
          <p:nvPr/>
        </p:nvSpPr>
        <p:spPr>
          <a:xfrm>
            <a:off x="5220072" y="4145559"/>
            <a:ext cx="1575402" cy="591005"/>
          </a:xfrm>
          <a:prstGeom prst="rect">
            <a:avLst/>
          </a:prstGeom>
          <a:noFill/>
        </p:spPr>
        <p:txBody>
          <a:bodyPr wrap="square" rtlCol="0">
            <a:spAutoFit/>
          </a:bodyPr>
          <a:lstStyle/>
          <a:p>
            <a:pPr algn="ctr"/>
            <a:r>
              <a:rPr lang="nl-BE" sz="1621" u="sng" dirty="0" err="1">
                <a:solidFill>
                  <a:srgbClr val="002060"/>
                </a:solidFill>
                <a:latin typeface="Arial"/>
                <a:cs typeface="Arial"/>
              </a:rPr>
              <a:t>Geo</a:t>
            </a:r>
            <a:r>
              <a:rPr lang="nl-BE" sz="1621" u="sng" dirty="0">
                <a:solidFill>
                  <a:srgbClr val="002060"/>
                </a:solidFill>
                <a:latin typeface="Arial"/>
                <a:cs typeface="Arial"/>
              </a:rPr>
              <a:t> &amp; </a:t>
            </a:r>
            <a:r>
              <a:rPr lang="nl-BE" sz="1621" u="sng" dirty="0" smtClean="0">
                <a:solidFill>
                  <a:srgbClr val="002060"/>
                </a:solidFill>
                <a:latin typeface="Arial"/>
                <a:cs typeface="Arial"/>
              </a:rPr>
              <a:t>Lokale Politiek</a:t>
            </a:r>
            <a:endParaRPr lang="en-GB" sz="1621" u="sng" dirty="0" err="1">
              <a:solidFill>
                <a:srgbClr val="002060"/>
              </a:solidFill>
              <a:latin typeface="Arial"/>
              <a:cs typeface="Arial"/>
            </a:endParaRPr>
          </a:p>
        </p:txBody>
      </p:sp>
      <p:sp>
        <p:nvSpPr>
          <p:cNvPr id="27" name="TextBox 26"/>
          <p:cNvSpPr txBox="1"/>
          <p:nvPr/>
        </p:nvSpPr>
        <p:spPr>
          <a:xfrm>
            <a:off x="2186274" y="2773676"/>
            <a:ext cx="1575402" cy="591187"/>
          </a:xfrm>
          <a:prstGeom prst="rect">
            <a:avLst/>
          </a:prstGeom>
          <a:noFill/>
        </p:spPr>
        <p:txBody>
          <a:bodyPr wrap="square" rtlCol="0">
            <a:spAutoFit/>
          </a:bodyPr>
          <a:lstStyle/>
          <a:p>
            <a:pPr algn="ctr"/>
            <a:r>
              <a:rPr lang="nl-BE" sz="1621" dirty="0" smtClean="0">
                <a:solidFill>
                  <a:schemeClr val="bg1"/>
                </a:solidFill>
                <a:latin typeface="Arial"/>
                <a:cs typeface="Arial"/>
              </a:rPr>
              <a:t>Zuid Afrika</a:t>
            </a:r>
          </a:p>
          <a:p>
            <a:pPr algn="ctr"/>
            <a:r>
              <a:rPr lang="nl-BE" sz="1621" dirty="0" smtClean="0">
                <a:solidFill>
                  <a:schemeClr val="bg1"/>
                </a:solidFill>
                <a:latin typeface="Arial"/>
                <a:cs typeface="Arial"/>
              </a:rPr>
              <a:t>Indonesië</a:t>
            </a:r>
            <a:endParaRPr lang="en-GB" sz="1621" dirty="0" err="1">
              <a:solidFill>
                <a:schemeClr val="bg1"/>
              </a:solidFill>
              <a:latin typeface="Arial"/>
              <a:cs typeface="Arial"/>
            </a:endParaRPr>
          </a:p>
        </p:txBody>
      </p:sp>
      <p:sp>
        <p:nvSpPr>
          <p:cNvPr id="13" name="TextBox 12"/>
          <p:cNvSpPr txBox="1"/>
          <p:nvPr/>
        </p:nvSpPr>
        <p:spPr>
          <a:xfrm>
            <a:off x="1455732" y="3364863"/>
            <a:ext cx="1575402" cy="591005"/>
          </a:xfrm>
          <a:prstGeom prst="rect">
            <a:avLst/>
          </a:prstGeom>
          <a:noFill/>
        </p:spPr>
        <p:txBody>
          <a:bodyPr wrap="square" rtlCol="0">
            <a:spAutoFit/>
          </a:bodyPr>
          <a:lstStyle/>
          <a:p>
            <a:pPr algn="ctr"/>
            <a:r>
              <a:rPr lang="nl-BE" sz="1621" dirty="0">
                <a:solidFill>
                  <a:schemeClr val="bg1"/>
                </a:solidFill>
                <a:latin typeface="Arial"/>
                <a:cs typeface="Arial"/>
              </a:rPr>
              <a:t>Mexico</a:t>
            </a:r>
          </a:p>
          <a:p>
            <a:pPr algn="ctr"/>
            <a:r>
              <a:rPr lang="nl-BE" sz="1621" dirty="0">
                <a:solidFill>
                  <a:schemeClr val="bg1"/>
                </a:solidFill>
                <a:latin typeface="Arial"/>
                <a:cs typeface="Arial"/>
              </a:rPr>
              <a:t>India</a:t>
            </a:r>
          </a:p>
        </p:txBody>
      </p:sp>
      <p:sp>
        <p:nvSpPr>
          <p:cNvPr id="14" name="TextBox 13"/>
          <p:cNvSpPr txBox="1"/>
          <p:nvPr/>
        </p:nvSpPr>
        <p:spPr>
          <a:xfrm>
            <a:off x="611560" y="1093764"/>
            <a:ext cx="7134363" cy="591187"/>
          </a:xfrm>
          <a:prstGeom prst="rect">
            <a:avLst/>
          </a:prstGeom>
          <a:noFill/>
        </p:spPr>
        <p:txBody>
          <a:bodyPr wrap="square" rtlCol="0">
            <a:spAutoFit/>
          </a:bodyPr>
          <a:lstStyle/>
          <a:p>
            <a:pPr algn="ctr"/>
            <a:r>
              <a:rPr lang="nl-BE" sz="1621" u="sng" dirty="0" smtClean="0">
                <a:solidFill>
                  <a:srgbClr val="002060"/>
                </a:solidFill>
                <a:latin typeface="Arial"/>
                <a:cs typeface="Arial"/>
              </a:rPr>
              <a:t>Chinese groeivertraging </a:t>
            </a:r>
          </a:p>
          <a:p>
            <a:pPr algn="ctr"/>
            <a:r>
              <a:rPr lang="nl-BE" sz="1621" u="sng" dirty="0" smtClean="0">
                <a:solidFill>
                  <a:srgbClr val="002060"/>
                </a:solidFill>
                <a:latin typeface="Arial"/>
                <a:cs typeface="Arial"/>
              </a:rPr>
              <a:t>Daling grondstoffenprijzen</a:t>
            </a:r>
            <a:endParaRPr lang="en-GB" sz="1621" dirty="0" err="1">
              <a:solidFill>
                <a:schemeClr val="bg1"/>
              </a:solidFill>
              <a:latin typeface="Arial"/>
              <a:cs typeface="Arial"/>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030" y="1021386"/>
            <a:ext cx="1391894" cy="1046307"/>
          </a:xfrm>
          <a:prstGeom prst="rect">
            <a:avLst/>
          </a:prstGeom>
        </p:spPr>
      </p:pic>
      <p:pic>
        <p:nvPicPr>
          <p:cNvPr id="23" name="Picture 2" descr="http://qph.is.quoracdn.net/main-qimg-a6060ccf8c5a06b01f7a8bd55fcad320?convert_to_webp=tru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16618" y="1032096"/>
            <a:ext cx="1759239" cy="11446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56686" y="3450212"/>
            <a:ext cx="1592925" cy="944140"/>
          </a:xfrm>
          <a:prstGeom prst="rect">
            <a:avLst/>
          </a:prstGeom>
        </p:spPr>
      </p:pic>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63028" y="2437823"/>
            <a:ext cx="1586583" cy="916803"/>
          </a:xfrm>
          <a:prstGeom prst="rect">
            <a:avLst/>
          </a:prstGeom>
        </p:spPr>
      </p:pic>
      <p:pic>
        <p:nvPicPr>
          <p:cNvPr id="30" name="Pictur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2507" y="3413538"/>
            <a:ext cx="1225366" cy="881992"/>
          </a:xfrm>
          <a:prstGeom prst="rect">
            <a:avLst/>
          </a:prstGeom>
        </p:spPr>
      </p:pic>
      <p:sp>
        <p:nvSpPr>
          <p:cNvPr id="4" name="TextBox 3"/>
          <p:cNvSpPr txBox="1"/>
          <p:nvPr/>
        </p:nvSpPr>
        <p:spPr>
          <a:xfrm>
            <a:off x="5445775" y="3559069"/>
            <a:ext cx="1304208" cy="590931"/>
          </a:xfrm>
          <a:prstGeom prst="rect">
            <a:avLst/>
          </a:prstGeom>
          <a:noFill/>
        </p:spPr>
        <p:txBody>
          <a:bodyPr wrap="square" rtlCol="0">
            <a:spAutoFit/>
          </a:bodyPr>
          <a:lstStyle/>
          <a:p>
            <a:r>
              <a:rPr lang="nl-BE" sz="1620" dirty="0" smtClean="0">
                <a:solidFill>
                  <a:schemeClr val="bg1"/>
                </a:solidFill>
                <a:latin typeface="Arial"/>
                <a:cs typeface="Arial"/>
              </a:rPr>
              <a:t>Polen</a:t>
            </a:r>
          </a:p>
          <a:p>
            <a:r>
              <a:rPr lang="nl-BE" sz="1620" dirty="0" smtClean="0">
                <a:solidFill>
                  <a:schemeClr val="bg1"/>
                </a:solidFill>
                <a:latin typeface="Arial"/>
                <a:cs typeface="Arial"/>
              </a:rPr>
              <a:t>Hongarije</a:t>
            </a:r>
            <a:endParaRPr lang="en-GB" sz="1620" dirty="0" err="1" smtClean="0">
              <a:solidFill>
                <a:schemeClr val="bg1"/>
              </a:solidFill>
              <a:latin typeface="Arial"/>
              <a:cs typeface="Arial"/>
            </a:endParaRPr>
          </a:p>
        </p:txBody>
      </p:sp>
      <p:sp>
        <p:nvSpPr>
          <p:cNvPr id="32" name="Title 7"/>
          <p:cNvSpPr>
            <a:spLocks noGrp="1"/>
          </p:cNvSpPr>
          <p:nvPr>
            <p:ph type="title"/>
          </p:nvPr>
        </p:nvSpPr>
        <p:spPr>
          <a:xfrm>
            <a:off x="539552" y="51470"/>
            <a:ext cx="8397258" cy="648072"/>
          </a:xfrm>
        </p:spPr>
        <p:txBody>
          <a:bodyPr/>
          <a:lstStyle/>
          <a:p>
            <a:pPr algn="ctr"/>
            <a:r>
              <a:rPr lang="nl-BE" dirty="0" smtClean="0"/>
              <a:t>Wanneer voeren we aandelen verder op ?</a:t>
            </a:r>
            <a:br>
              <a:rPr lang="nl-BE" dirty="0" smtClean="0"/>
            </a:br>
            <a:r>
              <a:rPr lang="nl-BE" altLang="en-US" sz="1600" dirty="0" smtClean="0">
                <a:solidFill>
                  <a:srgbClr val="00B0F0"/>
                </a:solidFill>
              </a:rPr>
              <a:t>Opkomende </a:t>
            </a:r>
            <a:r>
              <a:rPr lang="nl-BE" altLang="en-US" sz="1600" dirty="0">
                <a:solidFill>
                  <a:srgbClr val="00B0F0"/>
                </a:solidFill>
              </a:rPr>
              <a:t>landen in 2015 in oog van </a:t>
            </a:r>
            <a:r>
              <a:rPr lang="nl-BE" altLang="en-US" sz="1600" dirty="0" smtClean="0">
                <a:solidFill>
                  <a:srgbClr val="00B0F0"/>
                </a:solidFill>
              </a:rPr>
              <a:t>storm</a:t>
            </a:r>
            <a:endParaRPr lang="en-GB" dirty="0">
              <a:solidFill>
                <a:srgbClr val="00B0F0"/>
              </a:solidFill>
            </a:endParaRPr>
          </a:p>
        </p:txBody>
      </p:sp>
    </p:spTree>
    <p:extLst>
      <p:ext uri="{BB962C8B-B14F-4D97-AF65-F5344CB8AC3E}">
        <p14:creationId xmlns:p14="http://schemas.microsoft.com/office/powerpoint/2010/main" val="2557601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7" grpId="0"/>
      <p:bldP spid="1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346694"/>
          </a:xfrm>
        </p:spPr>
        <p:txBody>
          <a:bodyPr/>
          <a:lstStyle/>
          <a:p>
            <a:pPr algn="ctr"/>
            <a:r>
              <a:rPr lang="nl-BE" dirty="0" err="1" smtClean="0"/>
              <a:t>Asset</a:t>
            </a:r>
            <a:r>
              <a:rPr lang="nl-BE" dirty="0" smtClean="0"/>
              <a:t> Allocatie in 2015</a:t>
            </a:r>
            <a:br>
              <a:rPr lang="nl-BE" dirty="0" smtClean="0"/>
            </a:br>
            <a:r>
              <a:rPr lang="nl-BE" dirty="0" smtClean="0"/>
              <a:t/>
            </a:r>
            <a:br>
              <a:rPr lang="nl-BE" dirty="0" smtClean="0"/>
            </a:br>
            <a:endParaRPr lang="en-GB" dirty="0"/>
          </a:p>
        </p:txBody>
      </p:sp>
      <p:sp>
        <p:nvSpPr>
          <p:cNvPr id="7" name="Content Placeholder 8"/>
          <p:cNvSpPr>
            <a:spLocks noGrp="1"/>
          </p:cNvSpPr>
          <p:nvPr>
            <p:ph sz="half" idx="1"/>
          </p:nvPr>
        </p:nvSpPr>
        <p:spPr>
          <a:xfrm>
            <a:off x="251520" y="1419622"/>
            <a:ext cx="4320480" cy="3591108"/>
          </a:xfrm>
        </p:spPr>
        <p:txBody>
          <a:bodyPr wrap="square">
            <a:normAutofit/>
          </a:bodyPr>
          <a:lstStyle/>
          <a:p>
            <a:r>
              <a:rPr lang="nl-BE" sz="1600" b="1" dirty="0" smtClean="0"/>
              <a:t>Lange termijn visie op aandelen is positief zeker in </a:t>
            </a:r>
            <a:r>
              <a:rPr lang="nl-BE" sz="1600" b="1" dirty="0" err="1" smtClean="0"/>
              <a:t>vgl</a:t>
            </a:r>
            <a:r>
              <a:rPr lang="nl-BE" sz="1600" b="1" dirty="0" smtClean="0"/>
              <a:t> met obligaties</a:t>
            </a:r>
            <a:endParaRPr lang="en-GB" sz="1400" dirty="0"/>
          </a:p>
          <a:p>
            <a:endParaRPr lang="en-GB" sz="1600" dirty="0"/>
          </a:p>
        </p:txBody>
      </p:sp>
      <p:pic>
        <p:nvPicPr>
          <p:cNvPr id="4" name="Picture 5" descr="&lt;Chart&gt;&lt;ImageInfo Version=&quot;5.4.2348.3082&quot; GUID=&quot;774b6b3aec074f87b50ed87ae960086e&quot; DsId=&quot;XKRD901&quot; T1SubID=&quot;&quot; Width=&quot;960&quot; Height=&quot;540&quot; Format=&quot;emf&quot; ChartGroupUID=&quot;c27b853c-4408-448e-93d2-511acabc6900&quot; GroupName=&quot;X_Reference slide pack&quot; ChartName=&quot;Valuation_Dividend yield (MSCI) minus bond yield (10y)_EU&quot; ChartStyleName=&quot;&quot; GroupNameEncoded=&quot;X_Reference+slide+pack&quot; ChartNameEncoded=&quot;Valuation_Dividend+yield+(MSCI)+minus+bond+yield+(10y)_EU&quot; ChartStyleNameEncoded=&quot;&quot; ShortCode=&quot;&quot; ChartOwner=&quot;XKRD901&quot; TemplateId=&quot;&quot; TemplateName=&quot;&quot; TemplateNameEncoded=&quot;&quot; EditionId=&quot;&quot; EditionGenerationDate=&quot;&quot; RefreshDate=&quot;02/12/2015 14:18:2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Eurozone lopend rendement: dividend - overheidsobligatie (Duitsland 10j)&quot; DoStretch=&quot;true&quot; /&gt;&lt;/Chart&gt;"/>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572000" y="1419622"/>
            <a:ext cx="4572000" cy="3723878"/>
          </a:xfrm>
          <a:prstGeom prst="rect">
            <a:avLst/>
          </a:prstGeom>
          <a:solidFill>
            <a:srgbClr val="FFFFFF">
              <a:alpha val="0"/>
            </a:srgbClr>
          </a:solidFill>
          <a:ln>
            <a:noFill/>
          </a:ln>
        </p:spPr>
      </p:pic>
    </p:spTree>
    <p:extLst>
      <p:ext uri="{BB962C8B-B14F-4D97-AF65-F5344CB8AC3E}">
        <p14:creationId xmlns:p14="http://schemas.microsoft.com/office/powerpoint/2010/main" val="47040178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346694"/>
          </a:xfrm>
        </p:spPr>
        <p:txBody>
          <a:bodyPr/>
          <a:lstStyle/>
          <a:p>
            <a:pPr algn="ctr"/>
            <a:r>
              <a:rPr lang="nl-BE" dirty="0" err="1" smtClean="0"/>
              <a:t>Asset</a:t>
            </a:r>
            <a:r>
              <a:rPr lang="nl-BE" dirty="0" smtClean="0"/>
              <a:t> Allocatie in 2015</a:t>
            </a:r>
            <a:br>
              <a:rPr lang="nl-BE" dirty="0" smtClean="0"/>
            </a:br>
            <a:r>
              <a:rPr lang="nl-BE" dirty="0" smtClean="0"/>
              <a:t/>
            </a:r>
            <a:br>
              <a:rPr lang="nl-BE" dirty="0" smtClean="0"/>
            </a:b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047239883"/>
              </p:ext>
            </p:extLst>
          </p:nvPr>
        </p:nvGraphicFramePr>
        <p:xfrm>
          <a:off x="4788024" y="1356906"/>
          <a:ext cx="4248472" cy="366311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8"/>
          <p:cNvSpPr>
            <a:spLocks noGrp="1"/>
          </p:cNvSpPr>
          <p:nvPr>
            <p:ph sz="half" idx="1"/>
          </p:nvPr>
        </p:nvSpPr>
        <p:spPr>
          <a:xfrm>
            <a:off x="251520" y="1419622"/>
            <a:ext cx="4032448" cy="3591108"/>
          </a:xfrm>
        </p:spPr>
        <p:txBody>
          <a:bodyPr wrap="square">
            <a:normAutofit/>
          </a:bodyPr>
          <a:lstStyle/>
          <a:p>
            <a:r>
              <a:rPr lang="nl-BE" sz="1600" dirty="0" smtClean="0"/>
              <a:t>Lange termijn visie op aandelen is positief </a:t>
            </a:r>
            <a:endParaRPr lang="nl-BE" sz="1600" dirty="0"/>
          </a:p>
          <a:p>
            <a:r>
              <a:rPr lang="nl-BE" sz="1600" b="1" dirty="0" smtClean="0"/>
              <a:t>Na ijzersterke rally aandelen nov14-apr15 afgebouwd</a:t>
            </a:r>
          </a:p>
          <a:p>
            <a:endParaRPr lang="nl-BE" sz="1600" dirty="0" smtClean="0"/>
          </a:p>
          <a:p>
            <a:pPr marL="269875" lvl="1" indent="0">
              <a:buNone/>
            </a:pPr>
            <a:endParaRPr lang="en-GB" sz="1400" dirty="0"/>
          </a:p>
          <a:p>
            <a:endParaRPr lang="en-GB" sz="1600" dirty="0"/>
          </a:p>
        </p:txBody>
      </p:sp>
    </p:spTree>
    <p:extLst>
      <p:ext uri="{BB962C8B-B14F-4D97-AF65-F5344CB8AC3E}">
        <p14:creationId xmlns:p14="http://schemas.microsoft.com/office/powerpoint/2010/main" val="169931570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51470"/>
            <a:ext cx="8397258" cy="346694"/>
          </a:xfrm>
        </p:spPr>
        <p:txBody>
          <a:bodyPr/>
          <a:lstStyle/>
          <a:p>
            <a:pPr algn="ctr"/>
            <a:r>
              <a:rPr lang="nl-BE" dirty="0" smtClean="0"/>
              <a:t>Wanneer voeren we aandelen verder op ?</a:t>
            </a:r>
            <a:br>
              <a:rPr lang="nl-BE" dirty="0" smtClean="0"/>
            </a:br>
            <a:r>
              <a:rPr lang="nl-BE" sz="1600" dirty="0" smtClean="0"/>
              <a:t>Correctie</a:t>
            </a:r>
            <a:r>
              <a:rPr lang="nl-BE" dirty="0" smtClean="0"/>
              <a:t/>
            </a:r>
            <a:br>
              <a:rPr lang="nl-BE" dirty="0" smtClean="0"/>
            </a:br>
            <a:endParaRPr lang="en-GB" dirty="0"/>
          </a:p>
        </p:txBody>
      </p:sp>
      <p:sp>
        <p:nvSpPr>
          <p:cNvPr id="9" name="Content Placeholder 8"/>
          <p:cNvSpPr>
            <a:spLocks noGrp="1"/>
          </p:cNvSpPr>
          <p:nvPr>
            <p:ph sz="half" idx="1"/>
          </p:nvPr>
        </p:nvSpPr>
        <p:spPr/>
        <p:txBody>
          <a:bodyPr wrap="square">
            <a:normAutofit/>
          </a:bodyPr>
          <a:lstStyle/>
          <a:p>
            <a:r>
              <a:rPr lang="nl-BE" sz="1600" dirty="0" smtClean="0"/>
              <a:t>Lange termijn visie op aandelen is positief </a:t>
            </a:r>
          </a:p>
          <a:p>
            <a:r>
              <a:rPr lang="nl-BE" sz="1600" b="1" dirty="0" smtClean="0"/>
              <a:t>Na ijzersterke rally aandelen nov14-apr15 afgebouwd</a:t>
            </a:r>
          </a:p>
          <a:p>
            <a:endParaRPr lang="nl-BE" sz="1600" dirty="0" smtClean="0"/>
          </a:p>
          <a:p>
            <a:pPr marL="269875" lvl="1" indent="0">
              <a:buNone/>
            </a:pPr>
            <a:endParaRPr lang="en-GB" sz="1400" dirty="0"/>
          </a:p>
          <a:p>
            <a:endParaRPr lang="en-GB" sz="1600" dirty="0"/>
          </a:p>
        </p:txBody>
      </p:sp>
      <p:graphicFrame>
        <p:nvGraphicFramePr>
          <p:cNvPr id="6" name="Chart 5"/>
          <p:cNvGraphicFramePr>
            <a:graphicFrameLocks/>
          </p:cNvGraphicFramePr>
          <p:nvPr>
            <p:extLst>
              <p:ext uri="{D42A27DB-BD31-4B8C-83A1-F6EECF244321}">
                <p14:modId xmlns:p14="http://schemas.microsoft.com/office/powerpoint/2010/main" val="3834300139"/>
              </p:ext>
            </p:extLst>
          </p:nvPr>
        </p:nvGraphicFramePr>
        <p:xfrm>
          <a:off x="4572000" y="1356906"/>
          <a:ext cx="4464496" cy="3663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973335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plate Presentaties AAX">
  <a:themeElements>
    <a:clrScheme name="Aangepast 27">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2.xml><?xml version="1.0" encoding="utf-8"?>
<a:theme xmlns:a="http://schemas.openxmlformats.org/drawingml/2006/main" name="1_Template Presentaties AAX">
  <a:themeElements>
    <a:clrScheme name="Aangepast 27">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3.xml><?xml version="1.0" encoding="utf-8"?>
<a:theme xmlns:a="http://schemas.openxmlformats.org/drawingml/2006/main" name="KBC Asset Management">
  <a:themeElements>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tribute - Slide 1">
    <a:dk1>
      <a:srgbClr val="4D4D4D"/>
    </a:dk1>
    <a:lt1>
      <a:srgbClr val="FFFFFF"/>
    </a:lt1>
    <a:dk2>
      <a:srgbClr val="4D4D4D"/>
    </a:dk2>
    <a:lt2>
      <a:srgbClr val="777777"/>
    </a:lt2>
    <a:accent1>
      <a:srgbClr val="0099CC"/>
    </a:accent1>
    <a:accent2>
      <a:srgbClr val="DDF6FF"/>
    </a:accent2>
    <a:accent3>
      <a:srgbClr val="FFFFFF"/>
    </a:accent3>
    <a:accent4>
      <a:srgbClr val="404040"/>
    </a:accent4>
    <a:accent5>
      <a:srgbClr val="AACAE2"/>
    </a:accent5>
    <a:accent6>
      <a:srgbClr val="C8DFE7"/>
    </a:accent6>
    <a:hlink>
      <a:srgbClr val="003366"/>
    </a:hlink>
    <a:folHlink>
      <a:srgbClr val="B7ECFF"/>
    </a:folHlink>
  </a:clrScheme>
  <a:fontScheme name="Contribute - Slide">
    <a:majorFont>
      <a:latin typeface="Calibri"/>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2230</Words>
  <Application>Microsoft Office PowerPoint</Application>
  <PresentationFormat>On-screen Show (16:9)</PresentationFormat>
  <Paragraphs>316</Paragraphs>
  <Slides>22</Slides>
  <Notes>19</Notes>
  <HiddenSlides>0</HiddenSlides>
  <MMClips>0</MMClips>
  <ScaleCrop>false</ScaleCrop>
  <HeadingPairs>
    <vt:vector size="8" baseType="variant">
      <vt:variant>
        <vt:lpstr>Fonts Used</vt:lpstr>
      </vt:variant>
      <vt:variant>
        <vt:i4>6</vt:i4>
      </vt:variant>
      <vt:variant>
        <vt:lpstr>Theme</vt:lpstr>
      </vt:variant>
      <vt:variant>
        <vt:i4>3</vt:i4>
      </vt:variant>
      <vt:variant>
        <vt:lpstr>Links</vt:lpstr>
      </vt:variant>
      <vt:variant>
        <vt:i4>4</vt:i4>
      </vt:variant>
      <vt:variant>
        <vt:lpstr>Slide Titles</vt:lpstr>
      </vt:variant>
      <vt:variant>
        <vt:i4>22</vt:i4>
      </vt:variant>
    </vt:vector>
  </HeadingPairs>
  <TitlesOfParts>
    <vt:vector size="35" baseType="lpstr">
      <vt:lpstr>Arial</vt:lpstr>
      <vt:lpstr>Calibri</vt:lpstr>
      <vt:lpstr>Lucida Grande</vt:lpstr>
      <vt:lpstr>Trebuchet MS</vt:lpstr>
      <vt:lpstr>Verdana</vt:lpstr>
      <vt:lpstr>Wingdings</vt:lpstr>
      <vt:lpstr>Template Presentaties AAX</vt:lpstr>
      <vt:lpstr>1_Template Presentaties AAX</vt:lpstr>
      <vt:lpstr>KBC Asset Management</vt:lpstr>
      <vt:lpstr>\\GLOW001.AD.SYS\0005_data\diensten\Bvh_h000\Dip_07np\Amb_h069\Aax_b057\1_Data\Interne_Werking\Process\Equity\general data\oil data input 2011.xlsx!rig![oil data input 2011.xlsx]rig Chart 4</vt:lpstr>
      <vt:lpstr>\\GLOW001.AD.SYS\0005_data\diensten\Bvh_h000\Dip_07np\Amb_h069\Aax_b057\1_Data\Interne_Werking\Staff\RC\RIM\thema\min var analyse nov2015.xlsx!profUS![min var analyse nov2015.xlsx]profUS Chart 1</vt:lpstr>
      <vt:lpstr>\\GLOW001.AD.SYS\0005_data\diensten\Bvh_h000\Dip_07np\Amb_h069\Aax_b057\1_Data\Interne_Werking\Process\Equity\region\earnings growth calyear MSCI europe.xlsx!vgl![earnings growth calyear MSCI europe.xlsx]vgl Chart 8</vt:lpstr>
      <vt:lpstr>\\GLOW001.AD.SYS\0005_data\diensten\Bvh_h000\Dip_07np\Amb_h069\Aax_b057\1_Data\Interne_Werking\Process\Data Presentaties\Data files Presentations\Allocation weights.xlsx!Sheet1![Allocation weights.xlsx]Sheet1 Chart 3</vt:lpstr>
      <vt:lpstr>PowerPoint Presentation</vt:lpstr>
      <vt:lpstr>PowerPoint Presentation</vt:lpstr>
      <vt:lpstr>2015 opnieuw mooi beleggingsjaar</vt:lpstr>
      <vt:lpstr>2015 opnieuw mooi beleggingsjaar</vt:lpstr>
      <vt:lpstr>2015 opnieuw mooi beleggingsjaar</vt:lpstr>
      <vt:lpstr>Wanneer voeren we aandelen verder op ? Opkomende landen in 2015 in oog van storm</vt:lpstr>
      <vt:lpstr>Asset Allocatie in 2015  </vt:lpstr>
      <vt:lpstr>Asset Allocatie in 2015  </vt:lpstr>
      <vt:lpstr>Wanneer voeren we aandelen verder op ? Correctie </vt:lpstr>
      <vt:lpstr>Wanneer voeren we aandelen verder op ? Correctie </vt:lpstr>
      <vt:lpstr>Wanneer voeren we aandelen verder op ? Correctie </vt:lpstr>
      <vt:lpstr>Wanneer voeren we aandelen verder op ? Correctie </vt:lpstr>
      <vt:lpstr>Wanneer voeren we aandelen verder op ? Duidelijke visie op Amerikaanse rentepolitiek </vt:lpstr>
      <vt:lpstr>Wanneer voeren we aandelen verder op ? Zachte landing groeimarkten </vt:lpstr>
      <vt:lpstr>Wanneer voeren we aandelen verder op ? Zachte landing groeimarkten </vt:lpstr>
      <vt:lpstr>Wanneer voeren we aandelen verder op ? Zachte landing groeimarkten </vt:lpstr>
      <vt:lpstr>Wanneer voeren we aandelen verder op ? Zachte landing groeimarkten </vt:lpstr>
      <vt:lpstr>Wanneer voeren we aandelen verder op ?</vt:lpstr>
      <vt:lpstr>Wanneer voeren we aandelen verder op ?</vt:lpstr>
      <vt:lpstr>Wanneer voeren we aandelen verder op ?</vt:lpstr>
      <vt:lpstr>Conclusies</vt:lpstr>
      <vt:lpstr>PowerPoint Presentation</vt:lpstr>
    </vt:vector>
  </TitlesOfParts>
  <Company>KBC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u58089</dc:creator>
  <cp:lastModifiedBy>Leunens Stef</cp:lastModifiedBy>
  <cp:revision>2969</cp:revision>
  <cp:lastPrinted>2015-12-02T15:26:05Z</cp:lastPrinted>
  <dcterms:created xsi:type="dcterms:W3CDTF">2013-03-03T09:37:10Z</dcterms:created>
  <dcterms:modified xsi:type="dcterms:W3CDTF">2015-12-02T15:26:18Z</dcterms:modified>
</cp:coreProperties>
</file>