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61" r:id="rId2"/>
    <p:sldId id="262" r:id="rId3"/>
    <p:sldId id="259" r:id="rId4"/>
  </p:sldIdLst>
  <p:sldSz cx="6858000" cy="9144000" type="screen4x3"/>
  <p:notesSz cx="6797675" cy="9926638"/>
  <p:custDataLst>
    <p:tags r:id="rId6"/>
  </p:custDataLst>
  <p:defaultTextStyle>
    <a:defPPr>
      <a:defRPr lang="nl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5D9F1"/>
    <a:srgbClr val="E9EDF4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1230" y="2376"/>
      </p:cViewPr>
      <p:guideLst>
        <p:guide orient="horz" pos="3379"/>
        <p:guide pos="41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955" cy="4956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245" y="1"/>
            <a:ext cx="2945955" cy="4956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6ABDE-9EE1-4C70-994E-4EC00CA3E356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323"/>
            <a:ext cx="2945955" cy="4956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245" y="9429323"/>
            <a:ext cx="2945955" cy="4956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B365E-D687-4A9C-9F7E-47776640C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63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65BF6-E569-4AF5-8AB8-AAE70AB83D5B}" type="datetimeFigureOut">
              <a:rPr lang="nl-BE"/>
              <a:pPr>
                <a:defRPr/>
              </a:pPr>
              <a:t>30/12/2014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09D7C-11C1-4EDE-A981-F8DB4F6409EC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72670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8F95A-1471-448E-85BD-0030A376BC1D}" type="datetimeFigureOut">
              <a:rPr lang="nl-BE"/>
              <a:pPr>
                <a:defRPr/>
              </a:pPr>
              <a:t>30/12/2014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6A616-B449-47E2-B7A5-052C68071410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69865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35360-B824-4568-8394-4A859167B8D4}" type="datetimeFigureOut">
              <a:rPr lang="nl-BE"/>
              <a:pPr>
                <a:defRPr/>
              </a:pPr>
              <a:t>30/12/2014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320CE-6E88-4491-8280-299FEE6AC5E8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78510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81727-1FA5-437D-8621-DEF33AF053DE}" type="datetimeFigureOut">
              <a:rPr lang="nl-BE"/>
              <a:pPr>
                <a:defRPr/>
              </a:pPr>
              <a:t>30/12/2014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705A7-7079-40B2-925A-83FC2C8E6CA8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562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7495E-B0C7-4364-A3E8-93D41D2986D8}" type="datetimeFigureOut">
              <a:rPr lang="nl-BE"/>
              <a:pPr>
                <a:defRPr/>
              </a:pPr>
              <a:t>30/12/2014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C6608-2711-43DE-9F89-286876CC78DE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08393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F1190-12BE-4CF2-9FDA-A2F7D16816F5}" type="datetimeFigureOut">
              <a:rPr lang="nl-BE"/>
              <a:pPr>
                <a:defRPr/>
              </a:pPr>
              <a:t>30/12/2014</a:t>
            </a:fld>
            <a:endParaRPr lang="nl-B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00F3E-9FD9-4FF7-BB17-685E1C8CA456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23165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A6A3B-B9CF-4225-BF55-DED5FA5C00E7}" type="datetimeFigureOut">
              <a:rPr lang="nl-BE"/>
              <a:pPr>
                <a:defRPr/>
              </a:pPr>
              <a:t>30/12/2014</a:t>
            </a:fld>
            <a:endParaRPr lang="nl-B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F6F77-4986-4598-8018-02306DEB7368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21423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81690-EADC-437C-BECF-5BB20C8AA33A}" type="datetimeFigureOut">
              <a:rPr lang="nl-BE"/>
              <a:pPr>
                <a:defRPr/>
              </a:pPr>
              <a:t>30/12/2014</a:t>
            </a:fld>
            <a:endParaRPr lang="nl-B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C0CD6-5502-428B-9240-793F0E252CAF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81699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3FECB-F8D6-4AA4-ADFC-2CFA2E8EF8F8}" type="datetimeFigureOut">
              <a:rPr lang="nl-BE"/>
              <a:pPr>
                <a:defRPr/>
              </a:pPr>
              <a:t>30/12/2014</a:t>
            </a:fld>
            <a:endParaRPr lang="nl-B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E9146-D39F-40E3-AE2A-79B1EEE898B1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16836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BA009-CA1D-49E6-8CB3-ECC3D1FD8425}" type="datetimeFigureOut">
              <a:rPr lang="nl-BE"/>
              <a:pPr>
                <a:defRPr/>
              </a:pPr>
              <a:t>30/12/2014</a:t>
            </a:fld>
            <a:endParaRPr lang="nl-B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B2F74-B5EC-4242-8547-3DA294A1BD39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26544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2B19E-A928-4C81-A473-5D684E0CE533}" type="datetimeFigureOut">
              <a:rPr lang="nl-BE"/>
              <a:pPr>
                <a:defRPr/>
              </a:pPr>
              <a:t>30/12/2014</a:t>
            </a:fld>
            <a:endParaRPr lang="nl-B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29FA1-6A77-4128-B604-00DEF2510C7C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94526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89899615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think-cell Slide" r:id="rId15" imgW="270" imgH="270" progId="TCLayout.ActiveDocument.1">
                  <p:embed/>
                </p:oleObj>
              </mc:Choice>
              <mc:Fallback>
                <p:oleObj name="think-cell Slide" r:id="rId1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nl-BE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nl-BE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9F72FA-AA0F-4056-9274-F6B3D6E787CD}" type="datetimeFigureOut">
              <a:rPr lang="nl-BE"/>
              <a:pPr>
                <a:defRPr/>
              </a:pPr>
              <a:t>30/12/2014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A022DB-B396-4024-94FE-CB5A5E729B18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18" Type="http://schemas.openxmlformats.org/officeDocument/2006/relationships/image" Target="../media/image15.jpe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17" Type="http://schemas.openxmlformats.org/officeDocument/2006/relationships/image" Target="../media/image14.jpeg"/><Relationship Id="rId2" Type="http://schemas.openxmlformats.org/officeDocument/2006/relationships/tags" Target="../tags/tag3.xml"/><Relationship Id="rId16" Type="http://schemas.openxmlformats.org/officeDocument/2006/relationships/image" Target="../media/image13.jpeg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emf"/><Relationship Id="rId15" Type="http://schemas.openxmlformats.org/officeDocument/2006/relationships/image" Target="../media/image12.jpeg"/><Relationship Id="rId10" Type="http://schemas.openxmlformats.org/officeDocument/2006/relationships/image" Target="../media/image7.jpeg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8.png"/><Relationship Id="rId18" Type="http://schemas.openxmlformats.org/officeDocument/2006/relationships/image" Target="../media/image21.jpe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6.png"/><Relationship Id="rId12" Type="http://schemas.openxmlformats.org/officeDocument/2006/relationships/image" Target="../media/image14.jpeg"/><Relationship Id="rId17" Type="http://schemas.openxmlformats.org/officeDocument/2006/relationships/image" Target="../media/image20.jpeg"/><Relationship Id="rId2" Type="http://schemas.openxmlformats.org/officeDocument/2006/relationships/tags" Target="../tags/tag4.xml"/><Relationship Id="rId16" Type="http://schemas.openxmlformats.org/officeDocument/2006/relationships/image" Target="../media/image11.jpeg"/><Relationship Id="rId20" Type="http://schemas.openxmlformats.org/officeDocument/2006/relationships/image" Target="../media/image23.png"/><Relationship Id="rId1" Type="http://schemas.openxmlformats.org/officeDocument/2006/relationships/vmlDrawing" Target="../drawings/vmlDrawing3.vml"/><Relationship Id="rId6" Type="http://schemas.openxmlformats.org/officeDocument/2006/relationships/hyperlink" Target="http://www.isuzu.co.uk/accessories/show/142" TargetMode="External"/><Relationship Id="rId11" Type="http://schemas.openxmlformats.org/officeDocument/2006/relationships/image" Target="../media/image17.jpeg"/><Relationship Id="rId5" Type="http://schemas.openxmlformats.org/officeDocument/2006/relationships/image" Target="../media/image2.emf"/><Relationship Id="rId15" Type="http://schemas.openxmlformats.org/officeDocument/2006/relationships/image" Target="../media/image19.jpeg"/><Relationship Id="rId10" Type="http://schemas.openxmlformats.org/officeDocument/2006/relationships/image" Target="../media/image4.jpeg"/><Relationship Id="rId19" Type="http://schemas.openxmlformats.org/officeDocument/2006/relationships/image" Target="../media/image22.png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jpeg"/><Relationship Id="rId14" Type="http://schemas.openxmlformats.org/officeDocument/2006/relationships/hyperlink" Target="http://www.google.be/url?sa=i&amp;rct=j&amp;q=&amp;esrc=s&amp;frm=1&amp;source=images&amp;cd=&amp;cad=rja&amp;docid=lY-kXxGq9RfUbM&amp;tbnid=_i6CcLb8HfvWWM:&amp;ved=0CAUQjRw&amp;url=http://www.carid.com/black-horse/3-round-side-steps.html&amp;ei=IZ-MUsy1BaPF0QWY0ICYCA&amp;bvm=bv.56643336,d.ZGU&amp;psig=AFQjCNE-qcSCuZp0JdD5T8Rw-AvjdFOtvQ&amp;ust=1385033852331422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27.jpeg"/><Relationship Id="rId18" Type="http://schemas.openxmlformats.org/officeDocument/2006/relationships/image" Target="../media/image23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jpeg"/><Relationship Id="rId12" Type="http://schemas.openxmlformats.org/officeDocument/2006/relationships/image" Target="../media/image26.jpeg"/><Relationship Id="rId17" Type="http://schemas.openxmlformats.org/officeDocument/2006/relationships/image" Target="../media/image22.png"/><Relationship Id="rId2" Type="http://schemas.openxmlformats.org/officeDocument/2006/relationships/tags" Target="../tags/tag5.xml"/><Relationship Id="rId16" Type="http://schemas.openxmlformats.org/officeDocument/2006/relationships/image" Target="../media/image21.jpeg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jpeg"/><Relationship Id="rId11" Type="http://schemas.openxmlformats.org/officeDocument/2006/relationships/image" Target="../media/image4.jpeg"/><Relationship Id="rId5" Type="http://schemas.openxmlformats.org/officeDocument/2006/relationships/image" Target="../media/image2.emf"/><Relationship Id="rId15" Type="http://schemas.openxmlformats.org/officeDocument/2006/relationships/image" Target="../media/image14.jpeg"/><Relationship Id="rId10" Type="http://schemas.openxmlformats.org/officeDocument/2006/relationships/image" Target="../media/image25.jpeg"/><Relationship Id="rId4" Type="http://schemas.openxmlformats.org/officeDocument/2006/relationships/oleObject" Target="../embeddings/oleObject4.bin"/><Relationship Id="rId9" Type="http://schemas.openxmlformats.org/officeDocument/2006/relationships/image" Target="../media/image20.jpeg"/><Relationship Id="rId1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7862613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" name="think-cell Slide" r:id="rId4" imgW="572" imgH="572" progId="TCLayout.ActiveDocument.1">
                  <p:embed/>
                </p:oleObj>
              </mc:Choice>
              <mc:Fallback>
                <p:oleObj name="think-cell Slide" r:id="rId4" imgW="572" imgH="572" progId="TCLayout.ActiveDocument.1">
                  <p:embed/>
                  <p:pic>
                    <p:nvPicPr>
                      <p:cNvPr id="0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8" name="Picture 4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1" t="5402" r="5993" b="33661"/>
          <a:stretch/>
        </p:blipFill>
        <p:spPr bwMode="auto">
          <a:xfrm>
            <a:off x="2921942" y="3865359"/>
            <a:ext cx="2092076" cy="8927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9" descr="S:\PARTS\A - PARTS\Accessoires\ACCESSOIRES RT50\Foto\IME\BedLinerUnderRail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155" b="6030"/>
          <a:stretch>
            <a:fillRect/>
          </a:stretch>
        </p:blipFill>
        <p:spPr bwMode="auto">
          <a:xfrm>
            <a:off x="3924300" y="6751638"/>
            <a:ext cx="1052513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" y="258763"/>
            <a:ext cx="2524125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1050925"/>
            <a:ext cx="23050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2" descr="S:\SALES\PICTURES &amp; LOGOS\D-MAX\12 model Pick Up\Low Resolution\12_0015normal Hi-Lander IOT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50825"/>
            <a:ext cx="1439863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 rot="20782162">
            <a:off x="3892752" y="708216"/>
            <a:ext cx="2641667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BE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Editions</a:t>
            </a:r>
            <a:endParaRPr lang="fr-BE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11175" y="1692275"/>
            <a:ext cx="605472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11175" y="2160588"/>
            <a:ext cx="605472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0" name="TextBox 11"/>
          <p:cNvSpPr txBox="1">
            <a:spLocks noChangeArrowheads="1"/>
          </p:cNvSpPr>
          <p:nvPr/>
        </p:nvSpPr>
        <p:spPr bwMode="auto">
          <a:xfrm>
            <a:off x="1700213" y="1709738"/>
            <a:ext cx="3457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fr-BE" altLang="en-US" sz="2400" b="1" dirty="0" smtClean="0"/>
              <a:t>Liste de prix - GDL</a:t>
            </a:r>
            <a:endParaRPr lang="fr-BE" altLang="en-US" sz="2400" b="1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511175" y="2197100"/>
            <a:ext cx="605472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2" name="TextBox 34"/>
          <p:cNvSpPr txBox="1">
            <a:spLocks noChangeArrowheads="1"/>
          </p:cNvSpPr>
          <p:nvPr/>
        </p:nvSpPr>
        <p:spPr bwMode="auto">
          <a:xfrm>
            <a:off x="428625" y="5940152"/>
            <a:ext cx="30003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BE" altLang="en-US" sz="1600" b="1" dirty="0" smtClean="0"/>
              <a:t>Equipements standards</a:t>
            </a:r>
            <a:r>
              <a:rPr lang="fr-BE" altLang="en-US" sz="1600" b="1" i="1" baseline="30000" dirty="0" smtClean="0"/>
              <a:t>1)</a:t>
            </a:r>
            <a:endParaRPr lang="fr-BE" altLang="en-US" sz="1600" b="1" i="1" baseline="30000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511175" y="6230664"/>
            <a:ext cx="23383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8" name="TextBox 31"/>
          <p:cNvSpPr txBox="1">
            <a:spLocks noChangeArrowheads="1"/>
          </p:cNvSpPr>
          <p:nvPr/>
        </p:nvSpPr>
        <p:spPr bwMode="auto">
          <a:xfrm>
            <a:off x="544513" y="6243364"/>
            <a:ext cx="3314700" cy="154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fr-BE" sz="1200" dirty="0" smtClean="0"/>
              <a:t>- Intérieur cuir</a:t>
            </a:r>
          </a:p>
          <a:p>
            <a:pPr eaLnBrk="1" hangingPunct="1">
              <a:defRPr/>
            </a:pPr>
            <a:r>
              <a:rPr lang="fr-BE" sz="1200" dirty="0" smtClean="0"/>
              <a:t>- Jantes alu 17”</a:t>
            </a:r>
            <a:br>
              <a:rPr lang="fr-BE" sz="1200" dirty="0" smtClean="0"/>
            </a:br>
            <a:r>
              <a:rPr lang="fr-BE" sz="1200" dirty="0" smtClean="0"/>
              <a:t>- Climatisation automatique</a:t>
            </a:r>
            <a:br>
              <a:rPr lang="fr-BE" sz="1200" dirty="0" smtClean="0"/>
            </a:br>
            <a:r>
              <a:rPr lang="fr-BE" sz="1200" dirty="0" smtClean="0"/>
              <a:t>- Sièges électriques &amp; chauffants</a:t>
            </a:r>
            <a:br>
              <a:rPr lang="fr-BE" sz="1200" dirty="0" smtClean="0"/>
            </a:br>
            <a:r>
              <a:rPr lang="fr-BE" sz="1200" dirty="0" smtClean="0"/>
              <a:t>- Marche pieds</a:t>
            </a:r>
            <a:br>
              <a:rPr lang="fr-BE" sz="1200" dirty="0" smtClean="0"/>
            </a:br>
            <a:r>
              <a:rPr lang="fr-BE" sz="1200" dirty="0" smtClean="0"/>
              <a:t>- ESP, ABS, traction control, 6 airbags</a:t>
            </a:r>
            <a:br>
              <a:rPr lang="fr-BE" sz="1200" dirty="0" smtClean="0"/>
            </a:br>
            <a:r>
              <a:rPr lang="fr-BE" sz="1200" dirty="0" smtClean="0"/>
              <a:t>- Cruise control &amp; audio  à commandes au volant</a:t>
            </a:r>
          </a:p>
          <a:p>
            <a:pPr eaLnBrk="1" hangingPunct="1">
              <a:defRPr/>
            </a:pPr>
            <a:r>
              <a:rPr lang="fr-BE" sz="1050" i="1" dirty="0" smtClean="0"/>
              <a:t>1) Voire catalogue pour la liste exhaustive</a:t>
            </a:r>
            <a:endParaRPr lang="fr-BE" sz="1200" i="1" dirty="0" smtClean="0"/>
          </a:p>
        </p:txBody>
      </p:sp>
      <p:sp>
        <p:nvSpPr>
          <p:cNvPr id="2065" name="TextBox 42"/>
          <p:cNvSpPr txBox="1">
            <a:spLocks noChangeArrowheads="1"/>
          </p:cNvSpPr>
          <p:nvPr/>
        </p:nvSpPr>
        <p:spPr bwMode="auto">
          <a:xfrm>
            <a:off x="428625" y="7886427"/>
            <a:ext cx="30003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BE" altLang="en-US" sz="1600" b="1" dirty="0" smtClean="0"/>
              <a:t>Options</a:t>
            </a:r>
            <a:r>
              <a:rPr lang="fr-BE" altLang="en-US" sz="1000" b="1" dirty="0" smtClean="0">
                <a:solidFill>
                  <a:srgbClr val="000000"/>
                </a:solidFill>
              </a:rPr>
              <a:t> (TVAC)</a:t>
            </a:r>
            <a:endParaRPr lang="fr-BE" altLang="en-US" sz="1600" b="1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511175" y="8181702"/>
            <a:ext cx="6143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7" name="TextBox 44"/>
          <p:cNvSpPr txBox="1">
            <a:spLocks noChangeArrowheads="1"/>
          </p:cNvSpPr>
          <p:nvPr/>
        </p:nvSpPr>
        <p:spPr bwMode="auto">
          <a:xfrm>
            <a:off x="544513" y="8175352"/>
            <a:ext cx="27400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BE" altLang="en-US" sz="1200" dirty="0" smtClean="0"/>
              <a:t>- Boîte auto: € 1.450</a:t>
            </a:r>
          </a:p>
          <a:p>
            <a:pPr eaLnBrk="1" hangingPunct="1"/>
            <a:r>
              <a:rPr lang="fr-BE" altLang="en-US" sz="1200" dirty="0" smtClean="0"/>
              <a:t>- Couleur métallique: € 495</a:t>
            </a:r>
            <a:br>
              <a:rPr lang="fr-BE" altLang="en-US" sz="1200" dirty="0" smtClean="0"/>
            </a:br>
            <a:r>
              <a:rPr lang="fr-BE" altLang="en-US" sz="1200" dirty="0" smtClean="0"/>
              <a:t>- Attache remorque 3.5T: € 522</a:t>
            </a:r>
            <a:endParaRPr lang="nl-BE" altLang="en-US" sz="1200" dirty="0"/>
          </a:p>
          <a:p>
            <a:pPr eaLnBrk="1" hangingPunct="1"/>
            <a:r>
              <a:rPr lang="nl-BE" altLang="en-US" sz="1200" dirty="0"/>
              <a:t>- Kit roue de secours (acier): € </a:t>
            </a:r>
            <a:r>
              <a:rPr lang="nl-BE" altLang="en-US" sz="1200" dirty="0" smtClean="0"/>
              <a:t>395</a:t>
            </a:r>
            <a:endParaRPr lang="nl-BE" altLang="en-US" sz="1200" dirty="0"/>
          </a:p>
        </p:txBody>
      </p:sp>
      <p:sp>
        <p:nvSpPr>
          <p:cNvPr id="2068" name="TextBox 45"/>
          <p:cNvSpPr txBox="1">
            <a:spLocks noChangeArrowheads="1"/>
          </p:cNvSpPr>
          <p:nvPr/>
        </p:nvSpPr>
        <p:spPr bwMode="auto">
          <a:xfrm>
            <a:off x="3740150" y="5808663"/>
            <a:ext cx="30019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BE" altLang="en-US" sz="1600" b="1" dirty="0" smtClean="0">
                <a:solidFill>
                  <a:srgbClr val="FF0000"/>
                </a:solidFill>
              </a:rPr>
              <a:t>Inclus</a:t>
            </a:r>
            <a:r>
              <a:rPr lang="fr-BE" altLang="en-US" sz="1600" b="1" dirty="0" smtClean="0"/>
              <a:t> dans le pack </a:t>
            </a:r>
            <a:r>
              <a:rPr lang="fr-BE" altLang="en-US" sz="1600" b="1" dirty="0" err="1" smtClean="0"/>
              <a:t>Generation</a:t>
            </a:r>
            <a:endParaRPr lang="fr-BE" altLang="en-US" sz="1600" b="1" dirty="0">
              <a:solidFill>
                <a:srgbClr val="FF000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3824288" y="6099175"/>
            <a:ext cx="253365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911600" y="6184900"/>
            <a:ext cx="2382838" cy="523875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 dirty="0"/>
          </a:p>
        </p:txBody>
      </p:sp>
      <p:sp>
        <p:nvSpPr>
          <p:cNvPr id="50" name="Rectangle 49"/>
          <p:cNvSpPr/>
          <p:nvPr/>
        </p:nvSpPr>
        <p:spPr>
          <a:xfrm>
            <a:off x="3911600" y="6564313"/>
            <a:ext cx="2382838" cy="144462"/>
          </a:xfrm>
          <a:prstGeom prst="rect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 dirty="0"/>
          </a:p>
        </p:txBody>
      </p:sp>
      <p:sp>
        <p:nvSpPr>
          <p:cNvPr id="2072" name="TextBox 52"/>
          <p:cNvSpPr txBox="1">
            <a:spLocks noChangeArrowheads="1"/>
          </p:cNvSpPr>
          <p:nvPr/>
        </p:nvSpPr>
        <p:spPr bwMode="auto">
          <a:xfrm>
            <a:off x="3916363" y="6573838"/>
            <a:ext cx="2033587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" tIns="3600" rIns="3600" bIns="36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BE" altLang="en-US" sz="800" dirty="0" smtClean="0">
                <a:solidFill>
                  <a:schemeClr val="bg1"/>
                </a:solidFill>
              </a:rPr>
              <a:t>Couvre-coffre</a:t>
            </a:r>
            <a:endParaRPr lang="fr-BE" altLang="en-US" sz="800" dirty="0">
              <a:solidFill>
                <a:schemeClr val="bg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910013" y="6751638"/>
            <a:ext cx="1073150" cy="642937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 dirty="0"/>
          </a:p>
        </p:txBody>
      </p:sp>
      <p:sp>
        <p:nvSpPr>
          <p:cNvPr id="60" name="Rectangle 59"/>
          <p:cNvSpPr/>
          <p:nvPr/>
        </p:nvSpPr>
        <p:spPr>
          <a:xfrm>
            <a:off x="3910013" y="7399338"/>
            <a:ext cx="1073150" cy="144462"/>
          </a:xfrm>
          <a:prstGeom prst="rect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 dirty="0"/>
          </a:p>
        </p:txBody>
      </p:sp>
      <p:sp>
        <p:nvSpPr>
          <p:cNvPr id="2075" name="TextBox 60"/>
          <p:cNvSpPr txBox="1">
            <a:spLocks noChangeArrowheads="1"/>
          </p:cNvSpPr>
          <p:nvPr/>
        </p:nvSpPr>
        <p:spPr bwMode="auto">
          <a:xfrm>
            <a:off x="3914775" y="7408863"/>
            <a:ext cx="1054100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" tIns="3600" rIns="3600" bIns="36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BE" altLang="en-US" sz="800" dirty="0" smtClean="0">
                <a:solidFill>
                  <a:schemeClr val="bg1"/>
                </a:solidFill>
              </a:rPr>
              <a:t>La protection de coffre</a:t>
            </a:r>
            <a:endParaRPr lang="fr-BE" altLang="en-US" sz="800" dirty="0">
              <a:solidFill>
                <a:schemeClr val="bg1"/>
              </a:solidFill>
            </a:endParaRPr>
          </a:p>
        </p:txBody>
      </p:sp>
      <p:pic>
        <p:nvPicPr>
          <p:cNvPr id="2076" name="Picture 10" descr="S:\PARTS\A - PARTS\Accessoires\ACCESSOIRES RT50\Foto\IME\DoorVisors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64" b="15903"/>
          <a:stretch>
            <a:fillRect/>
          </a:stretch>
        </p:blipFill>
        <p:spPr bwMode="auto">
          <a:xfrm>
            <a:off x="5229225" y="6767513"/>
            <a:ext cx="1073150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Rectangle 63"/>
          <p:cNvSpPr/>
          <p:nvPr/>
        </p:nvSpPr>
        <p:spPr>
          <a:xfrm>
            <a:off x="5221288" y="6751638"/>
            <a:ext cx="1073150" cy="642937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 dirty="0"/>
          </a:p>
        </p:txBody>
      </p:sp>
      <p:sp>
        <p:nvSpPr>
          <p:cNvPr id="65" name="Rectangle 64"/>
          <p:cNvSpPr/>
          <p:nvPr/>
        </p:nvSpPr>
        <p:spPr>
          <a:xfrm>
            <a:off x="5221288" y="7399338"/>
            <a:ext cx="1073150" cy="144462"/>
          </a:xfrm>
          <a:prstGeom prst="rect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 dirty="0"/>
          </a:p>
        </p:txBody>
      </p:sp>
      <p:sp>
        <p:nvSpPr>
          <p:cNvPr id="2079" name="TextBox 65"/>
          <p:cNvSpPr txBox="1">
            <a:spLocks noChangeArrowheads="1"/>
          </p:cNvSpPr>
          <p:nvPr/>
        </p:nvSpPr>
        <p:spPr bwMode="auto">
          <a:xfrm>
            <a:off x="5226050" y="7408863"/>
            <a:ext cx="915988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" tIns="3600" rIns="3600" bIns="36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BE" altLang="en-US" sz="800" dirty="0" err="1" smtClean="0">
                <a:solidFill>
                  <a:schemeClr val="bg1"/>
                </a:solidFill>
              </a:rPr>
              <a:t>Raile</a:t>
            </a:r>
            <a:r>
              <a:rPr lang="fr-BE" altLang="en-US" sz="800" dirty="0" smtClean="0">
                <a:solidFill>
                  <a:schemeClr val="bg1"/>
                </a:solidFill>
              </a:rPr>
              <a:t> de toit</a:t>
            </a:r>
            <a:endParaRPr lang="fr-BE" altLang="en-US" sz="800" dirty="0">
              <a:solidFill>
                <a:schemeClr val="bg1"/>
              </a:solidFill>
            </a:endParaRPr>
          </a:p>
        </p:txBody>
      </p:sp>
      <p:pic>
        <p:nvPicPr>
          <p:cNvPr id="2080" name="Picture 12" descr="http://www.isuzu.be/wp-content/uploads/2012/07/vitre_teintees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0" r="12317"/>
          <a:stretch>
            <a:fillRect/>
          </a:stretch>
        </p:blipFill>
        <p:spPr bwMode="auto">
          <a:xfrm>
            <a:off x="3919538" y="7597775"/>
            <a:ext cx="1065212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" name="Rectangle 70"/>
          <p:cNvSpPr/>
          <p:nvPr/>
        </p:nvSpPr>
        <p:spPr>
          <a:xfrm>
            <a:off x="3910013" y="7599363"/>
            <a:ext cx="1074737" cy="522287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 dirty="0"/>
          </a:p>
        </p:txBody>
      </p:sp>
      <p:sp>
        <p:nvSpPr>
          <p:cNvPr id="72" name="Rectangle 71"/>
          <p:cNvSpPr/>
          <p:nvPr/>
        </p:nvSpPr>
        <p:spPr>
          <a:xfrm>
            <a:off x="3910013" y="7978775"/>
            <a:ext cx="1073150" cy="142875"/>
          </a:xfrm>
          <a:prstGeom prst="rect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 dirty="0"/>
          </a:p>
        </p:txBody>
      </p:sp>
      <p:sp>
        <p:nvSpPr>
          <p:cNvPr id="2083" name="TextBox 72"/>
          <p:cNvSpPr txBox="1">
            <a:spLocks noChangeArrowheads="1"/>
          </p:cNvSpPr>
          <p:nvPr/>
        </p:nvSpPr>
        <p:spPr bwMode="auto">
          <a:xfrm>
            <a:off x="3913188" y="7988300"/>
            <a:ext cx="917575" cy="1301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" tIns="3600" rIns="3600" bIns="36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BE" altLang="en-US" sz="800" dirty="0" err="1" smtClean="0">
                <a:solidFill>
                  <a:schemeClr val="bg1"/>
                </a:solidFill>
              </a:rPr>
              <a:t>Vintres</a:t>
            </a:r>
            <a:r>
              <a:rPr lang="fr-BE" altLang="en-US" sz="800" dirty="0" smtClean="0">
                <a:solidFill>
                  <a:schemeClr val="bg1"/>
                </a:solidFill>
              </a:rPr>
              <a:t> teintées</a:t>
            </a:r>
            <a:endParaRPr lang="fr-BE" altLang="en-US" sz="800" dirty="0">
              <a:solidFill>
                <a:schemeClr val="bg1"/>
              </a:solidFill>
            </a:endParaRPr>
          </a:p>
        </p:txBody>
      </p:sp>
      <p:pic>
        <p:nvPicPr>
          <p:cNvPr id="2084" name="Picture 14" descr="http://www.isuzu.be/wp-content/uploads/2012/07/gps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113" y="7575550"/>
            <a:ext cx="852487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5" name="Picture 16" descr="http://www.isuzu.be/wp-content/uploads/2012/07/senseurs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82" t="20493" r="2042" b="23621"/>
          <a:stretch>
            <a:fillRect/>
          </a:stretch>
        </p:blipFill>
        <p:spPr bwMode="auto">
          <a:xfrm>
            <a:off x="3910013" y="8175625"/>
            <a:ext cx="1058862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6" name="Picture 18" descr="http://www.isuzu.be/wp-content/uploads/2012/07/camera-arriere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25" y="8172450"/>
            <a:ext cx="6270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" name="Rectangle 76"/>
          <p:cNvSpPr/>
          <p:nvPr/>
        </p:nvSpPr>
        <p:spPr>
          <a:xfrm>
            <a:off x="5224463" y="7599363"/>
            <a:ext cx="1073150" cy="522287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 dirty="0"/>
          </a:p>
        </p:txBody>
      </p:sp>
      <p:sp>
        <p:nvSpPr>
          <p:cNvPr id="78" name="Rectangle 77"/>
          <p:cNvSpPr/>
          <p:nvPr/>
        </p:nvSpPr>
        <p:spPr>
          <a:xfrm>
            <a:off x="5224463" y="7978775"/>
            <a:ext cx="1073150" cy="142875"/>
          </a:xfrm>
          <a:prstGeom prst="rect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 dirty="0"/>
          </a:p>
        </p:txBody>
      </p:sp>
      <p:sp>
        <p:nvSpPr>
          <p:cNvPr id="2089" name="TextBox 78"/>
          <p:cNvSpPr txBox="1">
            <a:spLocks noChangeArrowheads="1"/>
          </p:cNvSpPr>
          <p:nvPr/>
        </p:nvSpPr>
        <p:spPr bwMode="auto">
          <a:xfrm>
            <a:off x="5229225" y="7988300"/>
            <a:ext cx="915988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" tIns="3600" rIns="3600" bIns="36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BE" altLang="en-US" sz="800" dirty="0" smtClean="0">
                <a:solidFill>
                  <a:schemeClr val="bg1"/>
                </a:solidFill>
              </a:rPr>
              <a:t>GPS Pioneer</a:t>
            </a:r>
            <a:endParaRPr lang="fr-BE" altLang="en-US" sz="800" dirty="0">
              <a:solidFill>
                <a:schemeClr val="bg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3903663" y="8169275"/>
            <a:ext cx="1073150" cy="522288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 dirty="0"/>
          </a:p>
        </p:txBody>
      </p:sp>
      <p:sp>
        <p:nvSpPr>
          <p:cNvPr id="81" name="Rectangle 80"/>
          <p:cNvSpPr/>
          <p:nvPr/>
        </p:nvSpPr>
        <p:spPr>
          <a:xfrm>
            <a:off x="3903663" y="8547100"/>
            <a:ext cx="1073150" cy="144463"/>
          </a:xfrm>
          <a:prstGeom prst="rect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 dirty="0"/>
          </a:p>
        </p:txBody>
      </p:sp>
      <p:sp>
        <p:nvSpPr>
          <p:cNvPr id="2092" name="TextBox 81"/>
          <p:cNvSpPr txBox="1">
            <a:spLocks noChangeArrowheads="1"/>
          </p:cNvSpPr>
          <p:nvPr/>
        </p:nvSpPr>
        <p:spPr bwMode="auto">
          <a:xfrm>
            <a:off x="3908425" y="8556625"/>
            <a:ext cx="914400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" tIns="3600" rIns="3600" bIns="36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BE" altLang="en-US" sz="800" dirty="0" smtClean="0">
                <a:solidFill>
                  <a:schemeClr val="bg1"/>
                </a:solidFill>
              </a:rPr>
              <a:t>Senseurs arrière</a:t>
            </a:r>
            <a:endParaRPr lang="fr-BE" altLang="en-US" sz="800" dirty="0">
              <a:solidFill>
                <a:schemeClr val="bg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222875" y="8175625"/>
            <a:ext cx="1073150" cy="523875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 dirty="0"/>
          </a:p>
        </p:txBody>
      </p:sp>
      <p:sp>
        <p:nvSpPr>
          <p:cNvPr id="84" name="Rectangle 83"/>
          <p:cNvSpPr/>
          <p:nvPr/>
        </p:nvSpPr>
        <p:spPr>
          <a:xfrm>
            <a:off x="5222875" y="8555038"/>
            <a:ext cx="1073150" cy="144462"/>
          </a:xfrm>
          <a:prstGeom prst="rect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 dirty="0"/>
          </a:p>
        </p:txBody>
      </p:sp>
      <p:sp>
        <p:nvSpPr>
          <p:cNvPr id="2095" name="TextBox 84"/>
          <p:cNvSpPr txBox="1">
            <a:spLocks noChangeArrowheads="1"/>
          </p:cNvSpPr>
          <p:nvPr/>
        </p:nvSpPr>
        <p:spPr bwMode="auto">
          <a:xfrm>
            <a:off x="5227638" y="8564563"/>
            <a:ext cx="915987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" tIns="3600" rIns="3600" bIns="36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BE" altLang="en-US" sz="800" dirty="0" smtClean="0">
                <a:solidFill>
                  <a:schemeClr val="bg1"/>
                </a:solidFill>
              </a:rPr>
              <a:t>Caméra de recul</a:t>
            </a:r>
            <a:endParaRPr lang="fr-BE" altLang="en-US" sz="800" dirty="0">
              <a:solidFill>
                <a:schemeClr val="bg1"/>
              </a:solidFill>
            </a:endParaRPr>
          </a:p>
        </p:txBody>
      </p:sp>
      <p:sp>
        <p:nvSpPr>
          <p:cNvPr id="2102" name="TextBox 21"/>
          <p:cNvSpPr txBox="1">
            <a:spLocks noChangeArrowheads="1"/>
          </p:cNvSpPr>
          <p:nvPr/>
        </p:nvSpPr>
        <p:spPr bwMode="auto">
          <a:xfrm>
            <a:off x="4349750" y="3182938"/>
            <a:ext cx="20161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fr-BE" altLang="en-US" sz="1100" dirty="0" smtClean="0"/>
              <a:t>L’</a:t>
            </a:r>
            <a:r>
              <a:rPr lang="fr-BE" altLang="en-US" sz="1100" dirty="0" err="1" smtClean="0"/>
              <a:t>hardtop</a:t>
            </a:r>
            <a:r>
              <a:rPr lang="fr-BE" altLang="en-US" sz="1100" dirty="0" smtClean="0"/>
              <a:t> Type E pour maximiser la qualité et  le volume de chargement</a:t>
            </a:r>
            <a:endParaRPr lang="fr-BE" altLang="en-US" sz="1600" b="1" dirty="0"/>
          </a:p>
        </p:txBody>
      </p:sp>
      <p:pic>
        <p:nvPicPr>
          <p:cNvPr id="2104" name="Picture 85" descr="S:\PARTS\A - PARTS\Accessoires\ACCESSOIRES RT50\Foto\Mountaintop\mountain_top_b.jpg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C6C6C6"/>
              </a:clrFrom>
              <a:clrTo>
                <a:srgbClr val="C6C6C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13" y="4932363"/>
            <a:ext cx="2141537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05" name="TextBox 2"/>
          <p:cNvSpPr txBox="1">
            <a:spLocks noChangeArrowheads="1"/>
          </p:cNvSpPr>
          <p:nvPr/>
        </p:nvSpPr>
        <p:spPr bwMode="auto">
          <a:xfrm>
            <a:off x="3862388" y="6192838"/>
            <a:ext cx="2503487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" tIns="3600" rIns="3600" bIns="36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fr-BE" altLang="en-US" sz="1200" dirty="0" smtClean="0"/>
              <a:t>5 couvre-coffres au choix</a:t>
            </a:r>
            <a:br>
              <a:rPr lang="fr-BE" altLang="en-US" sz="1200" dirty="0" smtClean="0"/>
            </a:br>
            <a:r>
              <a:rPr lang="fr-BE" altLang="en-US" sz="1200" dirty="0" smtClean="0"/>
              <a:t>(illustration + Sport </a:t>
            </a:r>
            <a:r>
              <a:rPr lang="fr-BE" altLang="en-US" sz="1200" dirty="0" err="1" smtClean="0"/>
              <a:t>Cover</a:t>
            </a:r>
            <a:r>
              <a:rPr lang="fr-BE" altLang="en-US" sz="1200" dirty="0" smtClean="0"/>
              <a:t>; </a:t>
            </a:r>
            <a:r>
              <a:rPr lang="fr-BE" altLang="en-US" sz="1200" dirty="0" err="1" smtClean="0"/>
              <a:t>Roll&amp;Lock</a:t>
            </a:r>
            <a:r>
              <a:rPr lang="fr-BE" altLang="en-US" sz="1200" dirty="0" smtClean="0"/>
              <a:t>)</a:t>
            </a:r>
            <a:endParaRPr lang="fr-BE" altLang="en-US" sz="1200" dirty="0"/>
          </a:p>
        </p:txBody>
      </p:sp>
      <p:sp>
        <p:nvSpPr>
          <p:cNvPr id="2106" name="TextBox 92"/>
          <p:cNvSpPr txBox="1">
            <a:spLocks noChangeArrowheads="1"/>
          </p:cNvSpPr>
          <p:nvPr/>
        </p:nvSpPr>
        <p:spPr bwMode="auto">
          <a:xfrm>
            <a:off x="414338" y="2339975"/>
            <a:ext cx="27273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fr-BE" altLang="en-US" sz="1600" i="1" dirty="0" smtClean="0"/>
              <a:t>Le </a:t>
            </a:r>
            <a:r>
              <a:rPr lang="fr-BE" altLang="en-US" sz="1600" b="1" i="1" dirty="0" smtClean="0"/>
              <a:t>D-Max LSX </a:t>
            </a:r>
            <a:r>
              <a:rPr lang="fr-BE" altLang="en-US" sz="1600" b="1" i="1" dirty="0" err="1" smtClean="0"/>
              <a:t>Generation</a:t>
            </a:r>
            <a:r>
              <a:rPr lang="fr-BE" altLang="en-US" sz="1600" b="1" i="1" dirty="0" smtClean="0"/>
              <a:t> </a:t>
            </a:r>
            <a:r>
              <a:rPr lang="fr-BE" altLang="en-US" sz="1600" i="1" dirty="0" smtClean="0"/>
              <a:t>est l’ultime version </a:t>
            </a:r>
            <a:r>
              <a:rPr lang="fr-BE" altLang="en-US" sz="1600" b="1" i="1" dirty="0" smtClean="0"/>
              <a:t>toute équipée</a:t>
            </a:r>
            <a:r>
              <a:rPr lang="fr-BE" altLang="en-US" sz="1600" i="1" dirty="0" smtClean="0"/>
              <a:t> avec la flexibilité du choix parmi les meilleurs couvre-coffres à </a:t>
            </a:r>
            <a:r>
              <a:rPr lang="fr-BE" altLang="en-US" sz="1600" b="1" i="1" dirty="0" smtClean="0"/>
              <a:t>prix unique.</a:t>
            </a:r>
            <a:endParaRPr lang="fr-BE" altLang="en-US" sz="1600" b="1" i="1" dirty="0"/>
          </a:p>
        </p:txBody>
      </p:sp>
      <p:sp>
        <p:nvSpPr>
          <p:cNvPr id="2107" name="TextBox 21"/>
          <p:cNvSpPr txBox="1">
            <a:spLocks noChangeArrowheads="1"/>
          </p:cNvSpPr>
          <p:nvPr/>
        </p:nvSpPr>
        <p:spPr bwMode="auto">
          <a:xfrm>
            <a:off x="4979988" y="4187825"/>
            <a:ext cx="132873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BE" altLang="en-US" sz="1100" dirty="0" smtClean="0"/>
              <a:t>Le Style </a:t>
            </a:r>
            <a:r>
              <a:rPr lang="fr-BE" altLang="en-US" sz="1100" dirty="0" err="1" smtClean="0"/>
              <a:t>Cover</a:t>
            </a:r>
            <a:r>
              <a:rPr lang="fr-BE" altLang="en-US" sz="1100" dirty="0" smtClean="0"/>
              <a:t> pour l’élégance et l’exclusivité</a:t>
            </a:r>
            <a:endParaRPr lang="fr-BE" altLang="en-US" sz="1600" b="1" dirty="0"/>
          </a:p>
        </p:txBody>
      </p:sp>
      <p:sp>
        <p:nvSpPr>
          <p:cNvPr id="2108" name="TextBox 21"/>
          <p:cNvSpPr txBox="1">
            <a:spLocks noChangeArrowheads="1"/>
          </p:cNvSpPr>
          <p:nvPr/>
        </p:nvSpPr>
        <p:spPr bwMode="auto">
          <a:xfrm>
            <a:off x="836613" y="5600700"/>
            <a:ext cx="21304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BE" altLang="en-US" sz="1100" dirty="0" smtClean="0"/>
              <a:t>Le </a:t>
            </a:r>
            <a:r>
              <a:rPr lang="fr-BE" altLang="en-US" sz="1100" dirty="0" err="1" smtClean="0"/>
              <a:t>Mountain</a:t>
            </a:r>
            <a:r>
              <a:rPr lang="fr-BE" altLang="en-US" sz="1100" dirty="0" smtClean="0"/>
              <a:t> Top pour la flexibilité</a:t>
            </a:r>
            <a:endParaRPr lang="fr-BE" altLang="en-US" sz="1600" b="1" dirty="0"/>
          </a:p>
        </p:txBody>
      </p:sp>
      <p:sp>
        <p:nvSpPr>
          <p:cNvPr id="97" name="Rectangle 96"/>
          <p:cNvSpPr/>
          <p:nvPr/>
        </p:nvSpPr>
        <p:spPr>
          <a:xfrm rot="20782162">
            <a:off x="3988002" y="1019894"/>
            <a:ext cx="2641667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BE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spéciales</a:t>
            </a:r>
            <a:endParaRPr lang="fr-BE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100" name="Right Arrow 99"/>
          <p:cNvSpPr/>
          <p:nvPr/>
        </p:nvSpPr>
        <p:spPr>
          <a:xfrm>
            <a:off x="1420813" y="3838575"/>
            <a:ext cx="442912" cy="7143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 dirty="0"/>
          </a:p>
        </p:txBody>
      </p:sp>
      <p:sp>
        <p:nvSpPr>
          <p:cNvPr id="2112" name="TextBox 24"/>
          <p:cNvSpPr txBox="1">
            <a:spLocks noChangeArrowheads="1"/>
          </p:cNvSpPr>
          <p:nvPr/>
        </p:nvSpPr>
        <p:spPr bwMode="auto">
          <a:xfrm>
            <a:off x="1909763" y="3689350"/>
            <a:ext cx="1624012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BE" altLang="en-US" sz="1600" b="1" dirty="0" smtClean="0">
                <a:solidFill>
                  <a:srgbClr val="FF0000"/>
                </a:solidFill>
              </a:rPr>
              <a:t>€ 34.770</a:t>
            </a:r>
            <a:br>
              <a:rPr lang="fr-BE" altLang="en-US" sz="1600" b="1" dirty="0" smtClean="0">
                <a:solidFill>
                  <a:srgbClr val="FF0000"/>
                </a:solidFill>
              </a:rPr>
            </a:br>
            <a:r>
              <a:rPr lang="fr-BE" altLang="en-US" sz="1100" dirty="0" smtClean="0">
                <a:solidFill>
                  <a:srgbClr val="FF0000"/>
                </a:solidFill>
              </a:rPr>
              <a:t>€ 29.717,95 HTVA</a:t>
            </a:r>
            <a:br>
              <a:rPr lang="fr-BE" altLang="en-US" sz="1100" dirty="0" smtClean="0">
                <a:solidFill>
                  <a:srgbClr val="FF0000"/>
                </a:solidFill>
              </a:rPr>
            </a:br>
            <a:r>
              <a:rPr lang="fr-BE" altLang="en-US" sz="1100" dirty="0" smtClean="0">
                <a:solidFill>
                  <a:srgbClr val="FF0000"/>
                </a:solidFill>
              </a:rPr>
              <a:t>Prix net</a:t>
            </a:r>
            <a:endParaRPr lang="fr-BE" altLang="en-US" sz="1600" b="1" dirty="0">
              <a:solidFill>
                <a:srgbClr val="FF0000"/>
              </a:solidFill>
            </a:endParaRPr>
          </a:p>
        </p:txBody>
      </p:sp>
      <p:pic>
        <p:nvPicPr>
          <p:cNvPr id="2113" name="Picture 112" descr="Copy of 5Y Warranty &amp; Assistance New on black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913" y="8821738"/>
            <a:ext cx="1716087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" name="TextBox 23"/>
          <p:cNvSpPr txBox="1">
            <a:spLocks noChangeArrowheads="1"/>
          </p:cNvSpPr>
          <p:nvPr/>
        </p:nvSpPr>
        <p:spPr bwMode="auto">
          <a:xfrm>
            <a:off x="473075" y="3689350"/>
            <a:ext cx="174625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nl-BE" sz="1600" b="1" dirty="0"/>
              <a:t>€ </a:t>
            </a:r>
            <a:r>
              <a:rPr lang="nl-BE" sz="1600" b="1" dirty="0" smtClean="0"/>
              <a:t>41.567</a:t>
            </a:r>
            <a:r>
              <a:rPr lang="nl-BE" sz="1600" b="1" dirty="0">
                <a:solidFill>
                  <a:srgbClr val="FF0000"/>
                </a:solidFill>
              </a:rPr>
              <a:t/>
            </a:r>
            <a:br>
              <a:rPr lang="nl-BE" sz="1600" b="1" dirty="0">
                <a:solidFill>
                  <a:srgbClr val="FF0000"/>
                </a:solidFill>
              </a:rPr>
            </a:br>
            <a:r>
              <a:rPr lang="nl-BE" sz="1100" dirty="0">
                <a:solidFill>
                  <a:srgbClr val="000000"/>
                </a:solidFill>
              </a:rPr>
              <a:t>€ </a:t>
            </a:r>
            <a:r>
              <a:rPr lang="nl-BE" sz="1100" dirty="0" smtClean="0">
                <a:solidFill>
                  <a:srgbClr val="000000"/>
                </a:solidFill>
              </a:rPr>
              <a:t>35.527,35 </a:t>
            </a:r>
            <a:r>
              <a:rPr lang="nl-BE" sz="1100" dirty="0">
                <a:solidFill>
                  <a:srgbClr val="000000"/>
                </a:solidFill>
              </a:rPr>
              <a:t>HTVA</a:t>
            </a:r>
            <a:br>
              <a:rPr lang="nl-BE" sz="1100" dirty="0">
                <a:solidFill>
                  <a:srgbClr val="000000"/>
                </a:solidFill>
              </a:rPr>
            </a:br>
            <a:r>
              <a:rPr lang="nl-BE" sz="1100" dirty="0">
                <a:solidFill>
                  <a:srgbClr val="000000"/>
                </a:solidFill>
              </a:rPr>
              <a:t>Prix catalogue</a:t>
            </a:r>
            <a:endParaRPr lang="nl-BE" sz="16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3938162" y="2220466"/>
            <a:ext cx="2880082" cy="923748"/>
            <a:chOff x="3938162" y="2220466"/>
            <a:chExt cx="2880082" cy="923748"/>
          </a:xfrm>
        </p:grpSpPr>
        <p:pic>
          <p:nvPicPr>
            <p:cNvPr id="67" name="Picture 2" descr="Hardtop Type E Isuzu'12 OE Remote-DC*Splash White 527-IACL2064"/>
            <p:cNvPicPr>
              <a:picLocks noChangeAspect="1" noChangeArrowheads="1"/>
            </p:cNvPicPr>
            <p:nvPr/>
          </p:nvPicPr>
          <p:blipFill rotWithShape="1"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229" t="20340" r="7878" b="49120"/>
            <a:stretch/>
          </p:blipFill>
          <p:spPr bwMode="auto">
            <a:xfrm>
              <a:off x="3938162" y="2283113"/>
              <a:ext cx="2708493" cy="861101"/>
            </a:xfrm>
            <a:prstGeom prst="flowChartPunchedCard">
              <a:avLst/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Oval 2"/>
            <p:cNvSpPr/>
            <p:nvPr/>
          </p:nvSpPr>
          <p:spPr>
            <a:xfrm rot="1061803">
              <a:off x="6045132" y="2220466"/>
              <a:ext cx="773112" cy="4671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3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0" name="think-cell Slide" r:id="rId4" imgW="572" imgH="572" progId="TCLayout.ActiveDocument.1">
                  <p:embed/>
                </p:oleObj>
              </mc:Choice>
              <mc:Fallback>
                <p:oleObj name="think-cell Slide" r:id="rId4" imgW="572" imgH="572" progId="TCLayout.ActiveDocument.1">
                  <p:embed/>
                  <p:pic>
                    <p:nvPicPr>
                      <p:cNvPr id="0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73" name="Picture 13" descr="http://www.isuzu.co.uk/m/b9695a/335.jpg">
            <a:hlinkClick r:id="rId6"/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94" t="18985" r="5670" b="36731"/>
          <a:stretch/>
        </p:blipFill>
        <p:spPr bwMode="auto">
          <a:xfrm>
            <a:off x="3956298" y="2941518"/>
            <a:ext cx="2180386" cy="9139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3076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" y="258763"/>
            <a:ext cx="2524125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" descr="S:\SALES\PICTURES &amp; LOGOS\D-MAX\12 model Pick Up\Low Resolution\12_0015normal Hi-Lander IOT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50825"/>
            <a:ext cx="1439863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 rot="20782162">
            <a:off x="3892752" y="708216"/>
            <a:ext cx="2641667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Editions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11175" y="1692275"/>
            <a:ext cx="605472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11175" y="2160588"/>
            <a:ext cx="605472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1" name="TextBox 11"/>
          <p:cNvSpPr txBox="1">
            <a:spLocks noChangeArrowheads="1"/>
          </p:cNvSpPr>
          <p:nvPr/>
        </p:nvSpPr>
        <p:spPr bwMode="auto">
          <a:xfrm>
            <a:off x="1700213" y="1709738"/>
            <a:ext cx="3457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nl-BE" altLang="en-US" sz="2400" b="1"/>
              <a:t>Liste de prix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511175" y="2197100"/>
            <a:ext cx="605472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3" name="TextBox 34"/>
          <p:cNvSpPr txBox="1">
            <a:spLocks noChangeArrowheads="1"/>
          </p:cNvSpPr>
          <p:nvPr/>
        </p:nvSpPr>
        <p:spPr bwMode="auto">
          <a:xfrm>
            <a:off x="428625" y="5053013"/>
            <a:ext cx="30003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nl-BE" altLang="en-US" sz="1600" b="1"/>
              <a:t>Equipements standards</a:t>
            </a:r>
            <a:r>
              <a:rPr lang="nl-BE" altLang="en-US" sz="1600" b="1" i="1" baseline="30000"/>
              <a:t>1)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511175" y="5341938"/>
            <a:ext cx="23383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8" name="TextBox 31"/>
          <p:cNvSpPr txBox="1">
            <a:spLocks noChangeArrowheads="1"/>
          </p:cNvSpPr>
          <p:nvPr/>
        </p:nvSpPr>
        <p:spPr bwMode="auto">
          <a:xfrm>
            <a:off x="544513" y="5354638"/>
            <a:ext cx="3314700" cy="154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fr-FR" sz="1200" dirty="0"/>
              <a:t>- </a:t>
            </a:r>
            <a:r>
              <a:rPr lang="fr-FR" sz="1200" dirty="0" smtClean="0"/>
              <a:t>Jantes en alliage 16´´</a:t>
            </a:r>
            <a:r>
              <a:rPr lang="fr-FR" sz="1200" dirty="0"/>
              <a:t/>
            </a:r>
            <a:br>
              <a:rPr lang="fr-FR" sz="1200" dirty="0"/>
            </a:br>
            <a:r>
              <a:rPr lang="fr-FR" sz="1200" dirty="0"/>
              <a:t>- </a:t>
            </a:r>
            <a:r>
              <a:rPr lang="fr-FR" sz="1200" dirty="0" smtClean="0"/>
              <a:t>Air conditionné</a:t>
            </a:r>
            <a:endParaRPr lang="fr-FR" sz="1200" dirty="0"/>
          </a:p>
          <a:p>
            <a:pPr eaLnBrk="1" hangingPunct="1">
              <a:defRPr/>
            </a:pPr>
            <a:r>
              <a:rPr lang="fr-FR" sz="1200" dirty="0" smtClean="0"/>
              <a:t>- Eléments de carrosserie peints ou chromés</a:t>
            </a:r>
            <a:r>
              <a:rPr lang="fr-FR" sz="1200" dirty="0"/>
              <a:t/>
            </a:r>
            <a:br>
              <a:rPr lang="fr-FR" sz="1200" dirty="0"/>
            </a:br>
            <a:r>
              <a:rPr lang="fr-FR" sz="1200" dirty="0"/>
              <a:t>- </a:t>
            </a:r>
            <a:r>
              <a:rPr lang="fr-FR" sz="1200" dirty="0" smtClean="0"/>
              <a:t>Rétroviseurs électriques et chauffants</a:t>
            </a:r>
          </a:p>
          <a:p>
            <a:pPr eaLnBrk="1" hangingPunct="1">
              <a:defRPr/>
            </a:pPr>
            <a:r>
              <a:rPr lang="fr-FR" sz="1200" dirty="0" smtClean="0"/>
              <a:t>- Vitres arrière électriques</a:t>
            </a:r>
          </a:p>
          <a:p>
            <a:pPr eaLnBrk="1" hangingPunct="1">
              <a:defRPr/>
            </a:pPr>
            <a:r>
              <a:rPr lang="fr-FR" sz="1200" dirty="0" smtClean="0"/>
              <a:t>- Direction réglable en hauteur</a:t>
            </a:r>
          </a:p>
          <a:p>
            <a:pPr eaLnBrk="1" hangingPunct="1">
              <a:defRPr/>
            </a:pPr>
            <a:r>
              <a:rPr lang="fr-FR" sz="1200" dirty="0" smtClean="0"/>
              <a:t>- </a:t>
            </a:r>
            <a:r>
              <a:rPr lang="nl-BE" sz="1200" dirty="0"/>
              <a:t>ESP, ABS, traction control, 6 airbags</a:t>
            </a:r>
            <a:endParaRPr lang="fr-FR" sz="1200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fr-FR" sz="1050" i="1" dirty="0"/>
              <a:t>1) Voire catalogue pour liste exhaustive</a:t>
            </a:r>
            <a:endParaRPr lang="nl-BE" sz="1050" i="1" dirty="0"/>
          </a:p>
        </p:txBody>
      </p:sp>
      <p:sp>
        <p:nvSpPr>
          <p:cNvPr id="3086" name="TextBox 42"/>
          <p:cNvSpPr txBox="1">
            <a:spLocks noChangeArrowheads="1"/>
          </p:cNvSpPr>
          <p:nvPr/>
        </p:nvSpPr>
        <p:spPr bwMode="auto">
          <a:xfrm>
            <a:off x="428625" y="6867525"/>
            <a:ext cx="30003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nl-BE" altLang="en-US" sz="1600" b="1"/>
              <a:t>Options</a:t>
            </a:r>
            <a:r>
              <a:rPr lang="nl-BE" altLang="en-US" sz="1000" b="1">
                <a:solidFill>
                  <a:srgbClr val="000000"/>
                </a:solidFill>
              </a:rPr>
              <a:t> (TVAC)</a:t>
            </a:r>
            <a:endParaRPr lang="nl-BE" altLang="en-US" sz="1600" b="1"/>
          </a:p>
        </p:txBody>
      </p:sp>
      <p:cxnSp>
        <p:nvCxnSpPr>
          <p:cNvPr id="44" name="Straight Connector 43"/>
          <p:cNvCxnSpPr/>
          <p:nvPr/>
        </p:nvCxnSpPr>
        <p:spPr>
          <a:xfrm>
            <a:off x="511175" y="7169150"/>
            <a:ext cx="6143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8" name="TextBox 44"/>
          <p:cNvSpPr txBox="1">
            <a:spLocks noChangeArrowheads="1"/>
          </p:cNvSpPr>
          <p:nvPr/>
        </p:nvSpPr>
        <p:spPr bwMode="auto">
          <a:xfrm>
            <a:off x="544513" y="7156450"/>
            <a:ext cx="365918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nl-BE" altLang="en-US" sz="1200" dirty="0"/>
              <a:t>- </a:t>
            </a:r>
            <a:r>
              <a:rPr lang="nl-BE" altLang="en-US" sz="1200" dirty="0" err="1"/>
              <a:t>Vitres</a:t>
            </a:r>
            <a:r>
              <a:rPr lang="nl-BE" altLang="en-US" sz="1200" dirty="0"/>
              <a:t> </a:t>
            </a:r>
            <a:r>
              <a:rPr lang="nl-BE" altLang="en-US" sz="1200" dirty="0" err="1"/>
              <a:t>teintées</a:t>
            </a:r>
            <a:r>
              <a:rPr lang="nl-BE" altLang="en-US" sz="1200" dirty="0"/>
              <a:t>: € 267</a:t>
            </a:r>
          </a:p>
          <a:p>
            <a:pPr eaLnBrk="1" hangingPunct="1"/>
            <a:r>
              <a:rPr lang="nl-BE" altLang="en-US" sz="1200" dirty="0"/>
              <a:t>- Attache </a:t>
            </a:r>
            <a:r>
              <a:rPr lang="nl-BE" altLang="en-US" sz="1200" dirty="0" err="1"/>
              <a:t>remorque</a:t>
            </a:r>
            <a:r>
              <a:rPr lang="nl-BE" altLang="en-US" sz="1200" dirty="0"/>
              <a:t> 3.5T: € 522 </a:t>
            </a:r>
          </a:p>
          <a:p>
            <a:pPr eaLnBrk="1" hangingPunct="1"/>
            <a:r>
              <a:rPr lang="nl-BE" altLang="en-US" sz="1200" dirty="0"/>
              <a:t>- Rails de </a:t>
            </a:r>
            <a:r>
              <a:rPr lang="nl-BE" altLang="en-US" sz="1200" dirty="0" err="1"/>
              <a:t>toit</a:t>
            </a:r>
            <a:r>
              <a:rPr lang="nl-BE" altLang="en-US" sz="1200" dirty="0"/>
              <a:t>: € 510</a:t>
            </a:r>
          </a:p>
          <a:p>
            <a:pPr eaLnBrk="1" hangingPunct="1"/>
            <a:r>
              <a:rPr lang="nl-BE" altLang="en-US" sz="1200" dirty="0"/>
              <a:t>- GPS et </a:t>
            </a:r>
            <a:r>
              <a:rPr lang="nl-BE" altLang="en-US" sz="1200" dirty="0" err="1"/>
              <a:t>caméra</a:t>
            </a:r>
            <a:r>
              <a:rPr lang="nl-BE" altLang="en-US" sz="1200" dirty="0"/>
              <a:t> de recul: € 1517</a:t>
            </a:r>
          </a:p>
          <a:p>
            <a:pPr eaLnBrk="1" hangingPunct="1"/>
            <a:r>
              <a:rPr lang="nl-BE" altLang="en-US" sz="1200" dirty="0"/>
              <a:t>- </a:t>
            </a:r>
            <a:r>
              <a:rPr lang="nl-BE" altLang="en-US" sz="1200" dirty="0" err="1"/>
              <a:t>Jantes</a:t>
            </a:r>
            <a:r>
              <a:rPr lang="nl-BE" altLang="en-US" sz="1200" dirty="0"/>
              <a:t> alliages 18´´: </a:t>
            </a:r>
            <a:r>
              <a:rPr lang="nl-BE" altLang="en-US" sz="1200" dirty="0" smtClean="0"/>
              <a:t>€ 1.636</a:t>
            </a:r>
            <a:endParaRPr lang="nl-BE" altLang="en-US" sz="1200" dirty="0"/>
          </a:p>
          <a:p>
            <a:pPr eaLnBrk="1" hangingPunct="1"/>
            <a:r>
              <a:rPr lang="nl-BE" altLang="en-US" sz="1200" dirty="0" smtClean="0"/>
              <a:t>- Sièges </a:t>
            </a:r>
            <a:r>
              <a:rPr lang="nl-BE" altLang="en-US" sz="1200" dirty="0"/>
              <a:t>en cuir et chauffants: </a:t>
            </a:r>
            <a:r>
              <a:rPr lang="nl-BE" altLang="en-US" sz="1200" dirty="0" smtClean="0"/>
              <a:t>€ 1.840</a:t>
            </a:r>
          </a:p>
          <a:p>
            <a:pPr eaLnBrk="1" hangingPunct="1"/>
            <a:r>
              <a:rPr lang="nl-BE" altLang="en-US" sz="1200" dirty="0" smtClean="0"/>
              <a:t>- Kit roue de secours (acier): € 395</a:t>
            </a:r>
            <a:endParaRPr lang="nl-BE" altLang="en-US" sz="1200" dirty="0"/>
          </a:p>
        </p:txBody>
      </p:sp>
      <p:sp>
        <p:nvSpPr>
          <p:cNvPr id="3090" name="TextBox 92"/>
          <p:cNvSpPr txBox="1">
            <a:spLocks noChangeArrowheads="1"/>
          </p:cNvSpPr>
          <p:nvPr/>
        </p:nvSpPr>
        <p:spPr bwMode="auto">
          <a:xfrm>
            <a:off x="414338" y="2532063"/>
            <a:ext cx="27273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nl-BE" altLang="en-US" sz="1600" i="1"/>
              <a:t>Le </a:t>
            </a:r>
            <a:r>
              <a:rPr lang="nl-BE" altLang="en-US" sz="1600" b="1" i="1"/>
              <a:t>D-Max LS Experience </a:t>
            </a:r>
            <a:r>
              <a:rPr lang="nl-BE" altLang="en-US" sz="1600" i="1"/>
              <a:t>est notre compromis idéal pour ceux à la recherche d’un </a:t>
            </a:r>
            <a:r>
              <a:rPr lang="nl-BE" altLang="en-US" sz="1600" b="1" i="1"/>
              <a:t>équipement enrichit</a:t>
            </a:r>
            <a:r>
              <a:rPr lang="nl-BE" altLang="en-US" sz="1600" i="1"/>
              <a:t> à </a:t>
            </a:r>
            <a:r>
              <a:rPr lang="nl-BE" altLang="en-US" sz="1600" b="1" i="1"/>
              <a:t>prix raisonable</a:t>
            </a:r>
            <a:endParaRPr lang="en-US" altLang="en-US" sz="1600" b="1" i="1"/>
          </a:p>
        </p:txBody>
      </p:sp>
      <p:sp>
        <p:nvSpPr>
          <p:cNvPr id="3091" name="TextBox 21"/>
          <p:cNvSpPr txBox="1">
            <a:spLocks noChangeArrowheads="1"/>
          </p:cNvSpPr>
          <p:nvPr/>
        </p:nvSpPr>
        <p:spPr bwMode="auto">
          <a:xfrm>
            <a:off x="4868863" y="3851275"/>
            <a:ext cx="132873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nl-BE" altLang="en-US" sz="1100"/>
              <a:t>Hardtop Aeroklas pour la ligne et le design</a:t>
            </a:r>
            <a:endParaRPr lang="nl-BE" altLang="en-US" sz="1600" b="1"/>
          </a:p>
        </p:txBody>
      </p:sp>
      <p:sp>
        <p:nvSpPr>
          <p:cNvPr id="97" name="Rectangle 96"/>
          <p:cNvSpPr/>
          <p:nvPr/>
        </p:nvSpPr>
        <p:spPr>
          <a:xfrm rot="20782162">
            <a:off x="3988002" y="1019894"/>
            <a:ext cx="2641667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spéciales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100" name="Right Arrow 99"/>
          <p:cNvSpPr/>
          <p:nvPr/>
        </p:nvSpPr>
        <p:spPr>
          <a:xfrm>
            <a:off x="1420813" y="4030663"/>
            <a:ext cx="442912" cy="71437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sp>
        <p:nvSpPr>
          <p:cNvPr id="3095" name="TextBox 24"/>
          <p:cNvSpPr txBox="1">
            <a:spLocks noChangeArrowheads="1"/>
          </p:cNvSpPr>
          <p:nvPr/>
        </p:nvSpPr>
        <p:spPr bwMode="auto">
          <a:xfrm>
            <a:off x="1909763" y="3881438"/>
            <a:ext cx="1624012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nl-BE" altLang="en-US" sz="1600" b="1" dirty="0">
                <a:solidFill>
                  <a:srgbClr val="FF0000"/>
                </a:solidFill>
              </a:rPr>
              <a:t>€ </a:t>
            </a:r>
            <a:r>
              <a:rPr lang="nl-BE" altLang="en-US" sz="1600" b="1" dirty="0" smtClean="0">
                <a:solidFill>
                  <a:srgbClr val="FF0000"/>
                </a:solidFill>
              </a:rPr>
              <a:t>30.690</a:t>
            </a:r>
            <a:r>
              <a:rPr lang="nl-BE" altLang="en-US" sz="1600" b="1" dirty="0">
                <a:solidFill>
                  <a:srgbClr val="FF0000"/>
                </a:solidFill>
              </a:rPr>
              <a:t/>
            </a:r>
            <a:br>
              <a:rPr lang="nl-BE" altLang="en-US" sz="1600" b="1" dirty="0">
                <a:solidFill>
                  <a:srgbClr val="FF0000"/>
                </a:solidFill>
              </a:rPr>
            </a:br>
            <a:r>
              <a:rPr lang="nl-BE" altLang="en-US" sz="1100" dirty="0">
                <a:solidFill>
                  <a:srgbClr val="FF0000"/>
                </a:solidFill>
              </a:rPr>
              <a:t>€ </a:t>
            </a:r>
            <a:r>
              <a:rPr lang="nl-BE" altLang="en-US" sz="1100" dirty="0" smtClean="0">
                <a:solidFill>
                  <a:srgbClr val="FF0000"/>
                </a:solidFill>
              </a:rPr>
              <a:t>26.230,77 </a:t>
            </a:r>
            <a:r>
              <a:rPr lang="nl-BE" altLang="en-US" sz="1100" dirty="0">
                <a:solidFill>
                  <a:srgbClr val="FF0000"/>
                </a:solidFill>
              </a:rPr>
              <a:t>HTVA</a:t>
            </a:r>
            <a:br>
              <a:rPr lang="nl-BE" altLang="en-US" sz="1100" dirty="0">
                <a:solidFill>
                  <a:srgbClr val="FF0000"/>
                </a:solidFill>
              </a:rPr>
            </a:br>
            <a:r>
              <a:rPr lang="nl-BE" altLang="en-US" sz="1100" dirty="0">
                <a:solidFill>
                  <a:srgbClr val="FF0000"/>
                </a:solidFill>
              </a:rPr>
              <a:t>Prix net</a:t>
            </a:r>
            <a:endParaRPr lang="nl-BE" altLang="en-US" sz="1600" b="1" dirty="0">
              <a:solidFill>
                <a:srgbClr val="FF0000"/>
              </a:solidFill>
            </a:endParaRPr>
          </a:p>
        </p:txBody>
      </p:sp>
      <p:sp>
        <p:nvSpPr>
          <p:cNvPr id="3096" name="TextBox 21"/>
          <p:cNvSpPr txBox="1">
            <a:spLocks noChangeArrowheads="1"/>
          </p:cNvSpPr>
          <p:nvPr/>
        </p:nvSpPr>
        <p:spPr bwMode="auto">
          <a:xfrm>
            <a:off x="4071938" y="2725738"/>
            <a:ext cx="21304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nl-BE" altLang="en-US" sz="1100"/>
              <a:t>Disponible en Black et Silver</a:t>
            </a:r>
            <a:endParaRPr lang="nl-BE" altLang="en-US" sz="1600" b="1"/>
          </a:p>
        </p:txBody>
      </p:sp>
      <p:pic>
        <p:nvPicPr>
          <p:cNvPr id="3099" name="Picture 9" descr="S:\PARTS\A - PARTS\Accessoires\ACCESSOIRES RT50\Foto\IME\BedLinerUnderRail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155" b="6030"/>
          <a:stretch>
            <a:fillRect/>
          </a:stretch>
        </p:blipFill>
        <p:spPr bwMode="auto">
          <a:xfrm>
            <a:off x="3924300" y="5986463"/>
            <a:ext cx="1052513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" name="Rectangle 81"/>
          <p:cNvSpPr/>
          <p:nvPr/>
        </p:nvSpPr>
        <p:spPr>
          <a:xfrm>
            <a:off x="3911600" y="5419725"/>
            <a:ext cx="1073150" cy="523875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sp>
        <p:nvSpPr>
          <p:cNvPr id="85" name="Rectangle 84"/>
          <p:cNvSpPr/>
          <p:nvPr/>
        </p:nvSpPr>
        <p:spPr>
          <a:xfrm>
            <a:off x="3911600" y="5799138"/>
            <a:ext cx="1073150" cy="144462"/>
          </a:xfrm>
          <a:prstGeom prst="rect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/>
          </a:p>
        </p:txBody>
      </p:sp>
      <p:sp>
        <p:nvSpPr>
          <p:cNvPr id="3102" name="TextBox 52"/>
          <p:cNvSpPr txBox="1">
            <a:spLocks noChangeArrowheads="1"/>
          </p:cNvSpPr>
          <p:nvPr/>
        </p:nvSpPr>
        <p:spPr bwMode="auto">
          <a:xfrm>
            <a:off x="3916363" y="5808663"/>
            <a:ext cx="915987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" tIns="3600" rIns="3600" bIns="36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nl-BE" altLang="en-US" sz="800" dirty="0">
                <a:solidFill>
                  <a:schemeClr val="bg1"/>
                </a:solidFill>
              </a:rPr>
              <a:t>Hardtop </a:t>
            </a:r>
            <a:r>
              <a:rPr lang="nl-BE" altLang="en-US" sz="800" dirty="0" smtClean="0">
                <a:solidFill>
                  <a:schemeClr val="bg1"/>
                </a:solidFill>
              </a:rPr>
              <a:t>Aeroklas</a:t>
            </a:r>
            <a:endParaRPr lang="nl-BE" altLang="en-US" sz="800" dirty="0">
              <a:solidFill>
                <a:schemeClr val="bg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5218113" y="5419725"/>
            <a:ext cx="1073150" cy="523875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sp>
        <p:nvSpPr>
          <p:cNvPr id="90" name="Rectangle 89"/>
          <p:cNvSpPr/>
          <p:nvPr/>
        </p:nvSpPr>
        <p:spPr>
          <a:xfrm>
            <a:off x="5218113" y="5799138"/>
            <a:ext cx="1073150" cy="144462"/>
          </a:xfrm>
          <a:prstGeom prst="rect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/>
          </a:p>
        </p:txBody>
      </p:sp>
      <p:sp>
        <p:nvSpPr>
          <p:cNvPr id="3105" name="TextBox 57"/>
          <p:cNvSpPr txBox="1">
            <a:spLocks noChangeArrowheads="1"/>
          </p:cNvSpPr>
          <p:nvPr/>
        </p:nvSpPr>
        <p:spPr bwMode="auto">
          <a:xfrm>
            <a:off x="5221288" y="5808663"/>
            <a:ext cx="915987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" tIns="3600" rIns="3600" bIns="36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nl-BE" altLang="en-US" sz="800" dirty="0">
                <a:solidFill>
                  <a:schemeClr val="bg1"/>
                </a:solidFill>
              </a:rPr>
              <a:t>Black ou Silver</a:t>
            </a:r>
          </a:p>
        </p:txBody>
      </p:sp>
      <p:sp>
        <p:nvSpPr>
          <p:cNvPr id="92" name="Rectangle 91"/>
          <p:cNvSpPr/>
          <p:nvPr/>
        </p:nvSpPr>
        <p:spPr>
          <a:xfrm>
            <a:off x="3910013" y="5986463"/>
            <a:ext cx="1073150" cy="642937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sp>
        <p:nvSpPr>
          <p:cNvPr id="94" name="Rectangle 93"/>
          <p:cNvSpPr/>
          <p:nvPr/>
        </p:nvSpPr>
        <p:spPr>
          <a:xfrm>
            <a:off x="3910013" y="6634163"/>
            <a:ext cx="1073150" cy="144462"/>
          </a:xfrm>
          <a:prstGeom prst="rect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/>
          </a:p>
        </p:txBody>
      </p:sp>
      <p:sp>
        <p:nvSpPr>
          <p:cNvPr id="3108" name="TextBox 60"/>
          <p:cNvSpPr txBox="1">
            <a:spLocks noChangeArrowheads="1"/>
          </p:cNvSpPr>
          <p:nvPr/>
        </p:nvSpPr>
        <p:spPr bwMode="auto">
          <a:xfrm>
            <a:off x="3914775" y="6643688"/>
            <a:ext cx="915988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" tIns="3600" rIns="3600" bIns="36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nl-BE" altLang="en-US" sz="800">
                <a:solidFill>
                  <a:schemeClr val="bg1"/>
                </a:solidFill>
              </a:rPr>
              <a:t>Bedliner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5221288" y="5986463"/>
            <a:ext cx="1073150" cy="642937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sp>
        <p:nvSpPr>
          <p:cNvPr id="103" name="Rectangle 102"/>
          <p:cNvSpPr/>
          <p:nvPr/>
        </p:nvSpPr>
        <p:spPr>
          <a:xfrm>
            <a:off x="5221288" y="6634163"/>
            <a:ext cx="1073150" cy="144462"/>
          </a:xfrm>
          <a:prstGeom prst="rect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/>
          </a:p>
        </p:txBody>
      </p:sp>
      <p:sp>
        <p:nvSpPr>
          <p:cNvPr id="3111" name="TextBox 65"/>
          <p:cNvSpPr txBox="1">
            <a:spLocks noChangeArrowheads="1"/>
          </p:cNvSpPr>
          <p:nvPr/>
        </p:nvSpPr>
        <p:spPr bwMode="auto">
          <a:xfrm>
            <a:off x="5226050" y="6643688"/>
            <a:ext cx="1155700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" tIns="3600" rIns="3600" bIns="36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nl-BE" altLang="en-US" sz="800">
                <a:solidFill>
                  <a:schemeClr val="bg1"/>
                </a:solidFill>
              </a:rPr>
              <a:t>Isuzu Radio-CD-Bluetooth</a:t>
            </a:r>
          </a:p>
        </p:txBody>
      </p:sp>
      <p:pic>
        <p:nvPicPr>
          <p:cNvPr id="3118" name="Picture 9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45" t="30829" r="38420" b="52798"/>
          <a:stretch>
            <a:fillRect/>
          </a:stretch>
        </p:blipFill>
        <p:spPr bwMode="auto">
          <a:xfrm>
            <a:off x="5226050" y="6011863"/>
            <a:ext cx="1065213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19" name="Picture 112" descr="Copy of 5Y Warranty &amp; Assistance New on black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691" y="8719760"/>
            <a:ext cx="1716087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24" name="TextBox 125"/>
          <p:cNvSpPr txBox="1">
            <a:spLocks noChangeArrowheads="1"/>
          </p:cNvSpPr>
          <p:nvPr/>
        </p:nvSpPr>
        <p:spPr bwMode="auto">
          <a:xfrm>
            <a:off x="608013" y="900113"/>
            <a:ext cx="2241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nl-BE" altLang="en-US" sz="3200" b="1" i="1"/>
              <a:t>Experience</a:t>
            </a:r>
          </a:p>
        </p:txBody>
      </p:sp>
      <p:sp>
        <p:nvSpPr>
          <p:cNvPr id="3132" name="TextBox 2"/>
          <p:cNvSpPr txBox="1">
            <a:spLocks noChangeArrowheads="1"/>
          </p:cNvSpPr>
          <p:nvPr/>
        </p:nvSpPr>
        <p:spPr bwMode="auto">
          <a:xfrm>
            <a:off x="5230813" y="5376863"/>
            <a:ext cx="1060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nl-BE" altLang="en-US" sz="1200"/>
              <a:t>Peinture métallisée</a:t>
            </a:r>
            <a:endParaRPr lang="en-US" altLang="en-US" sz="1200"/>
          </a:p>
        </p:txBody>
      </p:sp>
      <p:pic>
        <p:nvPicPr>
          <p:cNvPr id="77" name="Picture 13" descr="http://www.isuzu.co.uk/m/b9695a/335.jpg">
            <a:hlinkClick r:id="rId6"/>
          </p:cNvPr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94" t="18985" r="5670" b="36731"/>
          <a:stretch/>
        </p:blipFill>
        <p:spPr bwMode="auto">
          <a:xfrm>
            <a:off x="4045844" y="5436096"/>
            <a:ext cx="815081" cy="3416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3135" name="TextBox 45"/>
          <p:cNvSpPr txBox="1">
            <a:spLocks noChangeArrowheads="1"/>
          </p:cNvSpPr>
          <p:nvPr/>
        </p:nvSpPr>
        <p:spPr bwMode="auto">
          <a:xfrm>
            <a:off x="3740150" y="5043488"/>
            <a:ext cx="30019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nl-BE" altLang="en-US" sz="1600" b="1">
                <a:solidFill>
                  <a:srgbClr val="FF0000"/>
                </a:solidFill>
              </a:rPr>
              <a:t>Inclus</a:t>
            </a:r>
            <a:r>
              <a:rPr lang="nl-BE" altLang="en-US" sz="1600" b="1"/>
              <a:t> dans le pack Experience</a:t>
            </a:r>
            <a:endParaRPr lang="nl-BE" altLang="en-US" sz="1600" b="1">
              <a:solidFill>
                <a:srgbClr val="FF0000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3824288" y="5334000"/>
            <a:ext cx="253365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>
            <a:off x="3911600" y="6842919"/>
            <a:ext cx="1073150" cy="522287"/>
            <a:chOff x="5226050" y="7424738"/>
            <a:chExt cx="1073150" cy="522287"/>
          </a:xfrm>
        </p:grpSpPr>
        <p:sp>
          <p:nvSpPr>
            <p:cNvPr id="72" name="Rectangle 71"/>
            <p:cNvSpPr/>
            <p:nvPr/>
          </p:nvSpPr>
          <p:spPr>
            <a:xfrm>
              <a:off x="5226050" y="7424738"/>
              <a:ext cx="1073150" cy="522287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/>
            </a:p>
          </p:txBody>
        </p:sp>
        <p:pic>
          <p:nvPicPr>
            <p:cNvPr id="73" name="Picture 18" descr="https://encrypted-tbn2.gstatic.com/images?q=tbn:ANd9GcT2LXiz82so3C6W2fySUKONU5rJ9WiBmgjDMzr9p6aGUXlGymUN">
              <a:hlinkClick r:id="rId14"/>
            </p:cNvPr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011" t="21355" r="6079" b="6909"/>
            <a:stretch>
              <a:fillRect/>
            </a:stretch>
          </p:blipFill>
          <p:spPr bwMode="auto">
            <a:xfrm>
              <a:off x="5448300" y="7443788"/>
              <a:ext cx="628650" cy="358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4" name="Rectangle 73"/>
          <p:cNvSpPr/>
          <p:nvPr/>
        </p:nvSpPr>
        <p:spPr>
          <a:xfrm>
            <a:off x="3911600" y="7220744"/>
            <a:ext cx="1073150" cy="144462"/>
          </a:xfrm>
          <a:prstGeom prst="rect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/>
          </a:p>
        </p:txBody>
      </p:sp>
      <p:sp>
        <p:nvSpPr>
          <p:cNvPr id="75" name="TextBox 81"/>
          <p:cNvSpPr txBox="1">
            <a:spLocks noChangeArrowheads="1"/>
          </p:cNvSpPr>
          <p:nvPr/>
        </p:nvSpPr>
        <p:spPr bwMode="auto">
          <a:xfrm>
            <a:off x="3916363" y="7220744"/>
            <a:ext cx="914400" cy="130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" tIns="3600" rIns="3600" bIns="36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en-US" sz="800" dirty="0" smtClean="0">
                <a:solidFill>
                  <a:schemeClr val="bg1"/>
                </a:solidFill>
              </a:rPr>
              <a:t> Side steps</a:t>
            </a:r>
            <a:endParaRPr lang="nl-BE" altLang="en-US" sz="800" dirty="0">
              <a:solidFill>
                <a:schemeClr val="bg1"/>
              </a:solidFill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5218113" y="6841331"/>
            <a:ext cx="1081289" cy="647192"/>
            <a:chOff x="5227638" y="7431088"/>
            <a:chExt cx="1081289" cy="647192"/>
          </a:xfrm>
        </p:grpSpPr>
        <p:pic>
          <p:nvPicPr>
            <p:cNvPr id="78" name="Picture 16" descr="http://www.isuzu.be/wp-content/uploads/2012/07/senseurs.jpg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82" t="20493" r="2042" b="23621"/>
            <a:stretch>
              <a:fillRect/>
            </a:stretch>
          </p:blipFill>
          <p:spPr bwMode="auto">
            <a:xfrm>
              <a:off x="5250065" y="7431088"/>
              <a:ext cx="1058862" cy="382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9" name="Group 78"/>
            <p:cNvGrpSpPr/>
            <p:nvPr/>
          </p:nvGrpSpPr>
          <p:grpSpPr>
            <a:xfrm>
              <a:off x="5227638" y="7432676"/>
              <a:ext cx="1073150" cy="522287"/>
              <a:chOff x="3903663" y="7424738"/>
              <a:chExt cx="1073150" cy="522287"/>
            </a:xfrm>
          </p:grpSpPr>
          <p:sp>
            <p:nvSpPr>
              <p:cNvPr id="81" name="Rectangle 80"/>
              <p:cNvSpPr/>
              <p:nvPr/>
            </p:nvSpPr>
            <p:spPr>
              <a:xfrm>
                <a:off x="3903663" y="7424738"/>
                <a:ext cx="1073150" cy="522287"/>
              </a:xfrm>
              <a:prstGeom prst="rect">
                <a:avLst/>
              </a:prstGeom>
              <a:noFill/>
              <a:ln w="31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3903663" y="7802563"/>
                <a:ext cx="1073150" cy="144462"/>
              </a:xfrm>
              <a:prstGeom prst="rect">
                <a:avLst/>
              </a:prstGeom>
              <a:solidFill>
                <a:srgbClr val="FF0000"/>
              </a:solidFill>
              <a:ln w="31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/>
              </a:p>
            </p:txBody>
          </p:sp>
        </p:grpSp>
        <p:sp>
          <p:nvSpPr>
            <p:cNvPr id="80" name="TextBox 81"/>
            <p:cNvSpPr txBox="1">
              <a:spLocks noChangeArrowheads="1"/>
            </p:cNvSpPr>
            <p:nvPr/>
          </p:nvSpPr>
          <p:spPr bwMode="auto">
            <a:xfrm>
              <a:off x="5243513" y="7824788"/>
              <a:ext cx="914400" cy="253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" tIns="3600" rIns="3600" bIns="360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fr-BE" altLang="en-US" sz="800" dirty="0">
                  <a:solidFill>
                    <a:schemeClr val="bg1"/>
                  </a:solidFill>
                </a:rPr>
                <a:t>Senseurs arrière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BE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3903663" y="7404894"/>
            <a:ext cx="1073150" cy="542925"/>
            <a:chOff x="5224463" y="6813550"/>
            <a:chExt cx="1073150" cy="542925"/>
          </a:xfrm>
        </p:grpSpPr>
        <p:sp>
          <p:nvSpPr>
            <p:cNvPr id="86" name="Rectangle 85"/>
            <p:cNvSpPr/>
            <p:nvPr/>
          </p:nvSpPr>
          <p:spPr>
            <a:xfrm>
              <a:off x="5224463" y="6834188"/>
              <a:ext cx="1073150" cy="522287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/>
            </a:p>
          </p:txBody>
        </p:sp>
        <p:grpSp>
          <p:nvGrpSpPr>
            <p:cNvPr id="87" name="Group 86"/>
            <p:cNvGrpSpPr/>
            <p:nvPr/>
          </p:nvGrpSpPr>
          <p:grpSpPr>
            <a:xfrm>
              <a:off x="5224463" y="6813550"/>
              <a:ext cx="1073150" cy="542925"/>
              <a:chOff x="5224463" y="6813550"/>
              <a:chExt cx="1073150" cy="542925"/>
            </a:xfrm>
          </p:grpSpPr>
          <p:pic>
            <p:nvPicPr>
              <p:cNvPr id="88" name="Picture 96"/>
              <p:cNvPicPr>
                <a:picLocks noChangeAspect="1" noChangeArrowheads="1"/>
              </p:cNvPicPr>
              <p:nvPr/>
            </p:nvPicPr>
            <p:blipFill>
              <a:blip r:embed="rId17">
                <a:clrChange>
                  <a:clrFrom>
                    <a:srgbClr val="ECEDF1"/>
                  </a:clrFrom>
                  <a:clrTo>
                    <a:srgbClr val="ECEDF1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89563" y="6813550"/>
                <a:ext cx="763587" cy="5159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91" name="Rectangle 90"/>
              <p:cNvSpPr/>
              <p:nvPr/>
            </p:nvSpPr>
            <p:spPr>
              <a:xfrm>
                <a:off x="5224463" y="7213600"/>
                <a:ext cx="1073150" cy="142875"/>
              </a:xfrm>
              <a:prstGeom prst="rect">
                <a:avLst/>
              </a:prstGeom>
              <a:solidFill>
                <a:srgbClr val="FF0000"/>
              </a:solidFill>
              <a:ln w="31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/>
              </a:p>
            </p:txBody>
          </p:sp>
          <p:sp>
            <p:nvSpPr>
              <p:cNvPr id="93" name="TextBox 78"/>
              <p:cNvSpPr txBox="1">
                <a:spLocks noChangeArrowheads="1"/>
              </p:cNvSpPr>
              <p:nvPr/>
            </p:nvSpPr>
            <p:spPr bwMode="auto">
              <a:xfrm>
                <a:off x="5229225" y="7223125"/>
                <a:ext cx="9159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00" tIns="3600" rIns="3600" bIns="360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nl-BE" altLang="en-US" sz="800" dirty="0" smtClean="0">
                    <a:solidFill>
                      <a:schemeClr val="bg1"/>
                    </a:solidFill>
                  </a:rPr>
                  <a:t> </a:t>
                </a:r>
                <a:r>
                  <a:rPr lang="nl-BE" altLang="en-US" sz="800" dirty="0" err="1" smtClean="0">
                    <a:solidFill>
                      <a:schemeClr val="bg1"/>
                    </a:solidFill>
                  </a:rPr>
                  <a:t>Tapis</a:t>
                </a:r>
                <a:endParaRPr lang="nl-BE" altLang="en-US" sz="8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95" name="Group 94"/>
          <p:cNvGrpSpPr/>
          <p:nvPr/>
        </p:nvGrpSpPr>
        <p:grpSpPr>
          <a:xfrm>
            <a:off x="4506420" y="8198026"/>
            <a:ext cx="1511266" cy="521734"/>
            <a:chOff x="4472675" y="8175007"/>
            <a:chExt cx="1511266" cy="521734"/>
          </a:xfrm>
        </p:grpSpPr>
        <p:grpSp>
          <p:nvGrpSpPr>
            <p:cNvPr id="96" name="Group 5"/>
            <p:cNvGrpSpPr>
              <a:grpSpLocks/>
            </p:cNvGrpSpPr>
            <p:nvPr/>
          </p:nvGrpSpPr>
          <p:grpSpPr bwMode="auto">
            <a:xfrm>
              <a:off x="4515618" y="8175007"/>
              <a:ext cx="1063625" cy="295275"/>
              <a:chOff x="1138635" y="4531122"/>
              <a:chExt cx="1657141" cy="492404"/>
            </a:xfrm>
          </p:grpSpPr>
          <p:pic>
            <p:nvPicPr>
              <p:cNvPr id="99" name="Picture 98" descr="S:\SALES\PICTURES &amp; LOGOS\D-MAX\12 model Pick Up\Color Line Up\JPG color line up\Tundra Green Mica.jpg"/>
              <p:cNvPicPr>
                <a:picLocks noChangeAspect="1" noChangeArrowheads="1"/>
              </p:cNvPicPr>
              <p:nvPr/>
            </p:nvPicPr>
            <p:blipFill>
              <a:blip r:embed="rId1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chemeClr val="tx1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38635" y="4628753"/>
                <a:ext cx="1041797" cy="39477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1" name="Picture 99"/>
              <p:cNvPicPr>
                <a:picLocks noChangeAspect="1"/>
              </p:cNvPicPr>
              <p:nvPr/>
            </p:nvPicPr>
            <p:blipFill>
              <a:blip r:embed="rId19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56121" y="4531122"/>
                <a:ext cx="739655" cy="471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98" name="TextBox 11"/>
            <p:cNvSpPr txBox="1"/>
            <p:nvPr/>
          </p:nvSpPr>
          <p:spPr>
            <a:xfrm>
              <a:off x="4472675" y="8424485"/>
              <a:ext cx="1511266" cy="27225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nl-BE" sz="1000" dirty="0" smtClean="0"/>
                <a:t>3.500 kg </a:t>
              </a:r>
              <a:r>
                <a:rPr lang="nl-BE" sz="1000" dirty="0" err="1" smtClean="0"/>
                <a:t>tractable</a:t>
              </a:r>
              <a:endParaRPr lang="nl-BE" sz="1000" dirty="0"/>
            </a:p>
          </p:txBody>
        </p:sp>
      </p:grpSp>
      <p:grpSp>
        <p:nvGrpSpPr>
          <p:cNvPr id="104" name="Group 6"/>
          <p:cNvGrpSpPr>
            <a:grpSpLocks/>
          </p:cNvGrpSpPr>
          <p:nvPr/>
        </p:nvGrpSpPr>
        <p:grpSpPr bwMode="auto">
          <a:xfrm>
            <a:off x="5369719" y="7463631"/>
            <a:ext cx="690563" cy="341313"/>
            <a:chOff x="2908101" y="4166146"/>
            <a:chExt cx="1041797" cy="564782"/>
          </a:xfrm>
        </p:grpSpPr>
        <p:pic>
          <p:nvPicPr>
            <p:cNvPr id="107" name="Picture 102" descr="File:400x400px-kilogram weight.svg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5294" y="4166146"/>
              <a:ext cx="313159" cy="315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8" name="Picture 107" descr="S:\SALES\PICTURES &amp; LOGOS\D-MAX\12 model Pick Up\Color Line Up\JPG color line up\Tundra Green Mica.jpg"/>
            <p:cNvPicPr>
              <a:picLocks noChangeAspect="1" noChangeArrowheads="1"/>
            </p:cNvPicPr>
            <p:nvPr/>
          </p:nvPicPr>
          <p:blipFill>
            <a:blip r:embed="rId1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tx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8101" y="4331393"/>
              <a:ext cx="1041797" cy="3995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1" name="TextBox 11"/>
          <p:cNvSpPr txBox="1"/>
          <p:nvPr/>
        </p:nvSpPr>
        <p:spPr>
          <a:xfrm>
            <a:off x="5047431" y="7756614"/>
            <a:ext cx="1684338" cy="32455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nl-BE" sz="1000" dirty="0" smtClean="0"/>
              <a:t>1.050 kg  de </a:t>
            </a:r>
            <a:r>
              <a:rPr lang="nl-BE" sz="1000" dirty="0"/>
              <a:t>charge </a:t>
            </a:r>
            <a:r>
              <a:rPr lang="nl-BE" sz="1000" dirty="0" err="1" smtClean="0"/>
              <a:t>utile</a:t>
            </a:r>
            <a:endParaRPr lang="nl-BE" sz="1000" dirty="0"/>
          </a:p>
        </p:txBody>
      </p:sp>
      <p:sp>
        <p:nvSpPr>
          <p:cNvPr id="106" name="TextBox 23"/>
          <p:cNvSpPr txBox="1">
            <a:spLocks noChangeArrowheads="1"/>
          </p:cNvSpPr>
          <p:nvPr/>
        </p:nvSpPr>
        <p:spPr bwMode="auto">
          <a:xfrm>
            <a:off x="473075" y="3881438"/>
            <a:ext cx="1746250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nl-BE" sz="1600" b="1" dirty="0"/>
              <a:t>€ </a:t>
            </a:r>
            <a:r>
              <a:rPr lang="nl-BE" sz="1600" b="1" dirty="0" smtClean="0"/>
              <a:t>36.705</a:t>
            </a:r>
            <a:r>
              <a:rPr lang="nl-BE" sz="1600" b="1" dirty="0">
                <a:solidFill>
                  <a:srgbClr val="FF0000"/>
                </a:solidFill>
              </a:rPr>
              <a:t/>
            </a:r>
            <a:br>
              <a:rPr lang="nl-BE" sz="1600" b="1" dirty="0">
                <a:solidFill>
                  <a:srgbClr val="FF0000"/>
                </a:solidFill>
              </a:rPr>
            </a:br>
            <a:r>
              <a:rPr lang="nl-BE" sz="1100" dirty="0">
                <a:solidFill>
                  <a:srgbClr val="000000"/>
                </a:solidFill>
              </a:rPr>
              <a:t>€ </a:t>
            </a:r>
            <a:r>
              <a:rPr lang="nl-BE" sz="1100" dirty="0" smtClean="0">
                <a:solidFill>
                  <a:srgbClr val="000000"/>
                </a:solidFill>
              </a:rPr>
              <a:t>31.371,79 </a:t>
            </a:r>
            <a:r>
              <a:rPr lang="nl-BE" sz="1100" dirty="0">
                <a:solidFill>
                  <a:srgbClr val="000000"/>
                </a:solidFill>
              </a:rPr>
              <a:t>HTVA</a:t>
            </a:r>
            <a:br>
              <a:rPr lang="nl-BE" sz="1100" dirty="0">
                <a:solidFill>
                  <a:srgbClr val="000000"/>
                </a:solidFill>
              </a:rPr>
            </a:br>
            <a:r>
              <a:rPr lang="nl-BE" sz="1100" dirty="0">
                <a:solidFill>
                  <a:srgbClr val="000000"/>
                </a:solidFill>
              </a:rPr>
              <a:t>Prix catalogue</a:t>
            </a:r>
            <a:endParaRPr lang="nl-BE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3015580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7" name="think-cell Slide" r:id="rId4" imgW="572" imgH="572" progId="TCLayout.ActiveDocument.1">
                  <p:embed/>
                </p:oleObj>
              </mc:Choice>
              <mc:Fallback>
                <p:oleObj name="think-cell Slide" r:id="rId4" imgW="572" imgH="572" progId="TCLayout.ActiveDocument.1">
                  <p:embed/>
                  <p:pic>
                    <p:nvPicPr>
                      <p:cNvPr id="0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4" name="Picture 88" descr="http://isuzu.co.uk/m/ad3563/335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47" t="23931" r="12958" b="45508"/>
          <a:stretch/>
        </p:blipFill>
        <p:spPr bwMode="auto">
          <a:xfrm>
            <a:off x="3905921" y="5443953"/>
            <a:ext cx="1080383" cy="3504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" y="258763"/>
            <a:ext cx="2524125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2" descr="S:\SALES\PICTURES &amp; LOGOS\D-MAX\12 model Pick Up\Low Resolution\12_0015normal Hi-Lander IOT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50825"/>
            <a:ext cx="1439863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 rot="20782162">
            <a:off x="3892752" y="708216"/>
            <a:ext cx="2641667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Editions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11175" y="1692275"/>
            <a:ext cx="605472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11175" y="2160588"/>
            <a:ext cx="605472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4" name="TextBox 11"/>
          <p:cNvSpPr txBox="1">
            <a:spLocks noChangeArrowheads="1"/>
          </p:cNvSpPr>
          <p:nvPr/>
        </p:nvSpPr>
        <p:spPr bwMode="auto">
          <a:xfrm>
            <a:off x="1700213" y="1709738"/>
            <a:ext cx="3457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nl-BE" altLang="en-US" sz="2400" b="1"/>
              <a:t>Liste de prix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511175" y="2197100"/>
            <a:ext cx="605472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6" name="TextBox 34"/>
          <p:cNvSpPr txBox="1">
            <a:spLocks noChangeArrowheads="1"/>
          </p:cNvSpPr>
          <p:nvPr/>
        </p:nvSpPr>
        <p:spPr bwMode="auto">
          <a:xfrm>
            <a:off x="428625" y="5053013"/>
            <a:ext cx="30003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nl-BE" altLang="en-US" sz="1600" b="1"/>
              <a:t>Equipements standards</a:t>
            </a:r>
            <a:r>
              <a:rPr lang="nl-BE" altLang="en-US" sz="1600" b="1" i="1" baseline="30000"/>
              <a:t>1)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511175" y="5341938"/>
            <a:ext cx="23383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8" name="TextBox 31"/>
          <p:cNvSpPr txBox="1">
            <a:spLocks noChangeArrowheads="1"/>
          </p:cNvSpPr>
          <p:nvPr/>
        </p:nvSpPr>
        <p:spPr bwMode="auto">
          <a:xfrm>
            <a:off x="544513" y="5354638"/>
            <a:ext cx="3314700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fr-FR" sz="1200" dirty="0"/>
              <a:t>- 2.5L – 163ch – 400Nm</a:t>
            </a:r>
            <a:br>
              <a:rPr lang="fr-FR" sz="1200" dirty="0"/>
            </a:br>
            <a:r>
              <a:rPr lang="fr-FR" sz="1200" dirty="0"/>
              <a:t>- </a:t>
            </a:r>
            <a:r>
              <a:rPr lang="fr-FR" sz="1200" dirty="0" smtClean="0"/>
              <a:t>4x4 &amp; boîte courte</a:t>
            </a:r>
            <a:endParaRPr lang="fr-FR" sz="1200" dirty="0"/>
          </a:p>
          <a:p>
            <a:pPr eaLnBrk="1" hangingPunct="1">
              <a:defRPr/>
            </a:pPr>
            <a:r>
              <a:rPr lang="fr-FR" sz="1200" dirty="0"/>
              <a:t>- 6 airbags</a:t>
            </a:r>
            <a:br>
              <a:rPr lang="fr-FR" sz="1200" dirty="0"/>
            </a:br>
            <a:r>
              <a:rPr lang="fr-FR" sz="1200" dirty="0"/>
              <a:t>- ABS / EBD / ESC / TCS</a:t>
            </a:r>
            <a:br>
              <a:rPr lang="fr-FR" sz="1200" dirty="0"/>
            </a:br>
            <a:r>
              <a:rPr lang="fr-FR" sz="1200" dirty="0"/>
              <a:t>- Vitres électriques</a:t>
            </a:r>
            <a:br>
              <a:rPr lang="fr-FR" sz="1200" dirty="0"/>
            </a:br>
            <a:r>
              <a:rPr lang="fr-FR" sz="1200" dirty="0"/>
              <a:t>- </a:t>
            </a:r>
            <a:r>
              <a:rPr lang="fr-FR" sz="1200" dirty="0" smtClean="0"/>
              <a:t>Verrouillage </a:t>
            </a:r>
            <a:r>
              <a:rPr lang="fr-FR" sz="1200" dirty="0"/>
              <a:t>central</a:t>
            </a:r>
          </a:p>
          <a:p>
            <a:pPr eaLnBrk="1" hangingPunct="1">
              <a:defRPr/>
            </a:pPr>
            <a:r>
              <a:rPr lang="fr-FR" sz="1050" i="1" dirty="0"/>
              <a:t>1) Voire catalogue pour liste exhaustive</a:t>
            </a:r>
            <a:endParaRPr lang="nl-BE" sz="1050" i="1" dirty="0"/>
          </a:p>
        </p:txBody>
      </p:sp>
      <p:sp>
        <p:nvSpPr>
          <p:cNvPr id="4109" name="TextBox 42"/>
          <p:cNvSpPr txBox="1">
            <a:spLocks noChangeArrowheads="1"/>
          </p:cNvSpPr>
          <p:nvPr/>
        </p:nvSpPr>
        <p:spPr bwMode="auto">
          <a:xfrm>
            <a:off x="428625" y="6692900"/>
            <a:ext cx="30003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nl-BE" altLang="en-US" sz="1600" b="1"/>
              <a:t>Options</a:t>
            </a:r>
            <a:r>
              <a:rPr lang="nl-BE" altLang="en-US" sz="1000" b="1">
                <a:solidFill>
                  <a:srgbClr val="000000"/>
                </a:solidFill>
              </a:rPr>
              <a:t> (TVAC)</a:t>
            </a:r>
            <a:endParaRPr lang="nl-BE" altLang="en-US" sz="1600" b="1"/>
          </a:p>
        </p:txBody>
      </p:sp>
      <p:cxnSp>
        <p:nvCxnSpPr>
          <p:cNvPr id="44" name="Straight Connector 43"/>
          <p:cNvCxnSpPr/>
          <p:nvPr/>
        </p:nvCxnSpPr>
        <p:spPr>
          <a:xfrm>
            <a:off x="511175" y="6994525"/>
            <a:ext cx="6143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1" name="TextBox 44"/>
          <p:cNvSpPr txBox="1">
            <a:spLocks noChangeArrowheads="1"/>
          </p:cNvSpPr>
          <p:nvPr/>
        </p:nvSpPr>
        <p:spPr bwMode="auto">
          <a:xfrm>
            <a:off x="544513" y="6981825"/>
            <a:ext cx="36591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nl-BE" altLang="en-US" sz="1200" dirty="0"/>
              <a:t>- Couleur métal.: € 495</a:t>
            </a:r>
            <a:br>
              <a:rPr lang="nl-BE" altLang="en-US" sz="1200" dirty="0"/>
            </a:br>
            <a:r>
              <a:rPr lang="nl-BE" altLang="en-US" sz="1200" dirty="0"/>
              <a:t>- Vitres teintées: € 267 </a:t>
            </a:r>
            <a:br>
              <a:rPr lang="nl-BE" altLang="en-US" sz="1200" dirty="0"/>
            </a:br>
            <a:r>
              <a:rPr lang="nl-BE" altLang="en-US" sz="1200" dirty="0"/>
              <a:t>- Senseurs arrière: € 243,21</a:t>
            </a:r>
          </a:p>
          <a:p>
            <a:pPr eaLnBrk="1" hangingPunct="1"/>
            <a:r>
              <a:rPr lang="nl-BE" altLang="en-US" sz="1200" dirty="0"/>
              <a:t>- Housses sièges avant : € 229,90</a:t>
            </a:r>
          </a:p>
          <a:p>
            <a:pPr eaLnBrk="1" hangingPunct="1"/>
            <a:r>
              <a:rPr lang="nl-BE" altLang="en-US" sz="1200" dirty="0" smtClean="0"/>
              <a:t>- Kit </a:t>
            </a:r>
            <a:r>
              <a:rPr lang="nl-BE" altLang="en-US" sz="1200" dirty="0"/>
              <a:t>roue de secours (acier): € </a:t>
            </a:r>
            <a:r>
              <a:rPr lang="nl-BE" altLang="en-US" sz="1200" dirty="0" smtClean="0"/>
              <a:t>395</a:t>
            </a:r>
          </a:p>
          <a:p>
            <a:pPr eaLnBrk="1" hangingPunct="1"/>
            <a:r>
              <a:rPr lang="nl-BE" altLang="en-US" sz="1200" smtClean="0"/>
              <a:t>- Rail de hardtop : € XYZ</a:t>
            </a:r>
            <a:endParaRPr lang="nl-BE" altLang="en-US" sz="1200" dirty="0"/>
          </a:p>
        </p:txBody>
      </p:sp>
      <p:sp>
        <p:nvSpPr>
          <p:cNvPr id="4113" name="TextBox 92"/>
          <p:cNvSpPr txBox="1">
            <a:spLocks noChangeArrowheads="1"/>
          </p:cNvSpPr>
          <p:nvPr/>
        </p:nvSpPr>
        <p:spPr bwMode="auto">
          <a:xfrm>
            <a:off x="414338" y="2532063"/>
            <a:ext cx="27273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nl-BE" altLang="en-US" sz="1600" i="1"/>
              <a:t>Le </a:t>
            </a:r>
            <a:r>
              <a:rPr lang="nl-BE" altLang="en-US" sz="1600" b="1" i="1"/>
              <a:t>D-Max L @Use </a:t>
            </a:r>
            <a:r>
              <a:rPr lang="nl-BE" altLang="en-US" sz="1600" i="1"/>
              <a:t>est la </a:t>
            </a:r>
            <a:r>
              <a:rPr lang="nl-BE" altLang="en-US" sz="1600" b="1" i="1"/>
              <a:t>solution tout-en-un fonctionelle</a:t>
            </a:r>
            <a:r>
              <a:rPr lang="nl-BE" altLang="en-US" sz="1600" i="1"/>
              <a:t> des professionels </a:t>
            </a:r>
            <a:br>
              <a:rPr lang="nl-BE" altLang="en-US" sz="1600" i="1"/>
            </a:br>
            <a:r>
              <a:rPr lang="nl-BE" altLang="en-US" sz="1600" i="1"/>
              <a:t>à la recherche d’un </a:t>
            </a:r>
            <a:br>
              <a:rPr lang="nl-BE" altLang="en-US" sz="1600" i="1"/>
            </a:br>
            <a:r>
              <a:rPr lang="nl-BE" altLang="en-US" sz="1600" b="1" i="1"/>
              <a:t>partenaire infatiguable</a:t>
            </a:r>
            <a:endParaRPr lang="en-US" altLang="en-US" sz="1600" b="1" i="1"/>
          </a:p>
        </p:txBody>
      </p:sp>
      <p:sp>
        <p:nvSpPr>
          <p:cNvPr id="97" name="Rectangle 96"/>
          <p:cNvSpPr/>
          <p:nvPr/>
        </p:nvSpPr>
        <p:spPr>
          <a:xfrm rot="20782162">
            <a:off x="3988002" y="1019894"/>
            <a:ext cx="2641667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spéciales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100" name="Right Arrow 99"/>
          <p:cNvSpPr/>
          <p:nvPr/>
        </p:nvSpPr>
        <p:spPr>
          <a:xfrm>
            <a:off x="1420813" y="4030663"/>
            <a:ext cx="442912" cy="71437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sp>
        <p:nvSpPr>
          <p:cNvPr id="4117" name="TextBox 24"/>
          <p:cNvSpPr txBox="1">
            <a:spLocks noChangeArrowheads="1"/>
          </p:cNvSpPr>
          <p:nvPr/>
        </p:nvSpPr>
        <p:spPr bwMode="auto">
          <a:xfrm>
            <a:off x="1909763" y="3881438"/>
            <a:ext cx="1624012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nl-BE" altLang="en-US" sz="1600" b="1" dirty="0">
                <a:solidFill>
                  <a:srgbClr val="FF0000"/>
                </a:solidFill>
              </a:rPr>
              <a:t>€ </a:t>
            </a:r>
            <a:r>
              <a:rPr lang="nl-BE" altLang="en-US" sz="1600" b="1" dirty="0" smtClean="0">
                <a:solidFill>
                  <a:srgbClr val="FF0000"/>
                </a:solidFill>
              </a:rPr>
              <a:t>27.870</a:t>
            </a:r>
            <a:r>
              <a:rPr lang="nl-BE" altLang="en-US" sz="1600" b="1" dirty="0">
                <a:solidFill>
                  <a:srgbClr val="FF0000"/>
                </a:solidFill>
              </a:rPr>
              <a:t/>
            </a:r>
            <a:br>
              <a:rPr lang="nl-BE" altLang="en-US" sz="1600" b="1" dirty="0">
                <a:solidFill>
                  <a:srgbClr val="FF0000"/>
                </a:solidFill>
              </a:rPr>
            </a:br>
            <a:r>
              <a:rPr lang="nl-BE" altLang="en-US" sz="1100" dirty="0">
                <a:solidFill>
                  <a:srgbClr val="FF0000"/>
                </a:solidFill>
              </a:rPr>
              <a:t>€ </a:t>
            </a:r>
            <a:r>
              <a:rPr lang="nl-BE" altLang="en-US" sz="1100" dirty="0" smtClean="0">
                <a:solidFill>
                  <a:srgbClr val="FF0000"/>
                </a:solidFill>
              </a:rPr>
              <a:t>23.820,51 </a:t>
            </a:r>
            <a:r>
              <a:rPr lang="nl-BE" altLang="en-US" sz="1100" dirty="0">
                <a:solidFill>
                  <a:srgbClr val="FF0000"/>
                </a:solidFill>
              </a:rPr>
              <a:t>HTVA</a:t>
            </a:r>
            <a:br>
              <a:rPr lang="nl-BE" altLang="en-US" sz="1100" dirty="0">
                <a:solidFill>
                  <a:srgbClr val="FF0000"/>
                </a:solidFill>
              </a:rPr>
            </a:br>
            <a:r>
              <a:rPr lang="nl-BE" altLang="en-US" sz="1100" dirty="0">
                <a:solidFill>
                  <a:srgbClr val="FF0000"/>
                </a:solidFill>
              </a:rPr>
              <a:t>Prix net</a:t>
            </a:r>
            <a:endParaRPr lang="nl-BE" altLang="en-US" sz="1600" b="1" dirty="0">
              <a:solidFill>
                <a:srgbClr val="FF0000"/>
              </a:solidFill>
            </a:endParaRPr>
          </a:p>
        </p:txBody>
      </p:sp>
      <p:sp>
        <p:nvSpPr>
          <p:cNvPr id="4118" name="TextBox 21"/>
          <p:cNvSpPr txBox="1">
            <a:spLocks noChangeArrowheads="1"/>
          </p:cNvSpPr>
          <p:nvPr/>
        </p:nvSpPr>
        <p:spPr bwMode="auto">
          <a:xfrm>
            <a:off x="4071938" y="2674938"/>
            <a:ext cx="21304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nl-BE" altLang="en-US" sz="1100"/>
              <a:t>Toutes couleurs possibles</a:t>
            </a:r>
            <a:endParaRPr lang="nl-BE" altLang="en-US" sz="1600" b="1"/>
          </a:p>
        </p:txBody>
      </p:sp>
      <p:pic>
        <p:nvPicPr>
          <p:cNvPr id="4121" name="Picture 96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ECEDF1"/>
              </a:clrFrom>
              <a:clrTo>
                <a:srgbClr val="ECED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563" y="6813550"/>
            <a:ext cx="76358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2" name="Picture 9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42" b="33929"/>
          <a:stretch>
            <a:fillRect/>
          </a:stretch>
        </p:blipFill>
        <p:spPr bwMode="auto">
          <a:xfrm>
            <a:off x="3927475" y="6840538"/>
            <a:ext cx="1020763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3" name="Picture 9" descr="S:\PARTS\A - PARTS\Accessoires\ACCESSOIRES RT50\Foto\IME\BedLinerUnderRail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155" b="6030"/>
          <a:stretch>
            <a:fillRect/>
          </a:stretch>
        </p:blipFill>
        <p:spPr bwMode="auto">
          <a:xfrm>
            <a:off x="3924300" y="5986463"/>
            <a:ext cx="1052513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" name="Rectangle 81"/>
          <p:cNvSpPr/>
          <p:nvPr/>
        </p:nvSpPr>
        <p:spPr>
          <a:xfrm>
            <a:off x="3911600" y="5419725"/>
            <a:ext cx="1073150" cy="523875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sp>
        <p:nvSpPr>
          <p:cNvPr id="85" name="Rectangle 84"/>
          <p:cNvSpPr/>
          <p:nvPr/>
        </p:nvSpPr>
        <p:spPr>
          <a:xfrm>
            <a:off x="3911600" y="5799138"/>
            <a:ext cx="1073150" cy="144462"/>
          </a:xfrm>
          <a:prstGeom prst="rect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/>
          </a:p>
        </p:txBody>
      </p:sp>
      <p:sp>
        <p:nvSpPr>
          <p:cNvPr id="4126" name="TextBox 52"/>
          <p:cNvSpPr txBox="1">
            <a:spLocks noChangeArrowheads="1"/>
          </p:cNvSpPr>
          <p:nvPr/>
        </p:nvSpPr>
        <p:spPr bwMode="auto">
          <a:xfrm>
            <a:off x="3916363" y="5808663"/>
            <a:ext cx="915987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" tIns="3600" rIns="3600" bIns="36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nl-BE" altLang="en-US" sz="800">
                <a:solidFill>
                  <a:schemeClr val="bg1"/>
                </a:solidFill>
              </a:rPr>
              <a:t>Hardtop RoadRanger</a:t>
            </a:r>
          </a:p>
        </p:txBody>
      </p:sp>
      <p:sp>
        <p:nvSpPr>
          <p:cNvPr id="89" name="Rectangle 88"/>
          <p:cNvSpPr/>
          <p:nvPr/>
        </p:nvSpPr>
        <p:spPr>
          <a:xfrm>
            <a:off x="5218113" y="5419725"/>
            <a:ext cx="1073150" cy="523875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sp>
        <p:nvSpPr>
          <p:cNvPr id="90" name="Rectangle 89"/>
          <p:cNvSpPr/>
          <p:nvPr/>
        </p:nvSpPr>
        <p:spPr>
          <a:xfrm>
            <a:off x="5218113" y="5799138"/>
            <a:ext cx="1073150" cy="144462"/>
          </a:xfrm>
          <a:prstGeom prst="rect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/>
          </a:p>
        </p:txBody>
      </p:sp>
      <p:sp>
        <p:nvSpPr>
          <p:cNvPr id="4129" name="TextBox 57"/>
          <p:cNvSpPr txBox="1">
            <a:spLocks noChangeArrowheads="1"/>
          </p:cNvSpPr>
          <p:nvPr/>
        </p:nvSpPr>
        <p:spPr bwMode="auto">
          <a:xfrm>
            <a:off x="5221288" y="5808663"/>
            <a:ext cx="915987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" tIns="3600" rIns="3600" bIns="36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nl-BE" altLang="en-US" sz="800">
                <a:solidFill>
                  <a:schemeClr val="bg1"/>
                </a:solidFill>
              </a:rPr>
              <a:t>Airco</a:t>
            </a:r>
          </a:p>
        </p:txBody>
      </p:sp>
      <p:sp>
        <p:nvSpPr>
          <p:cNvPr id="92" name="Rectangle 91"/>
          <p:cNvSpPr/>
          <p:nvPr/>
        </p:nvSpPr>
        <p:spPr>
          <a:xfrm>
            <a:off x="3910013" y="5986463"/>
            <a:ext cx="1073150" cy="642937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sp>
        <p:nvSpPr>
          <p:cNvPr id="94" name="Rectangle 93"/>
          <p:cNvSpPr/>
          <p:nvPr/>
        </p:nvSpPr>
        <p:spPr>
          <a:xfrm>
            <a:off x="3910013" y="6634163"/>
            <a:ext cx="1073150" cy="144462"/>
          </a:xfrm>
          <a:prstGeom prst="rect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/>
          </a:p>
        </p:txBody>
      </p:sp>
      <p:sp>
        <p:nvSpPr>
          <p:cNvPr id="4132" name="TextBox 60"/>
          <p:cNvSpPr txBox="1">
            <a:spLocks noChangeArrowheads="1"/>
          </p:cNvSpPr>
          <p:nvPr/>
        </p:nvSpPr>
        <p:spPr bwMode="auto">
          <a:xfrm>
            <a:off x="3914775" y="6643688"/>
            <a:ext cx="915988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" tIns="3600" rIns="3600" bIns="36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nl-BE" altLang="en-US" sz="800">
                <a:solidFill>
                  <a:schemeClr val="bg1"/>
                </a:solidFill>
              </a:rPr>
              <a:t>Bedliner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5221288" y="5986463"/>
            <a:ext cx="1073150" cy="642937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sp>
        <p:nvSpPr>
          <p:cNvPr id="103" name="Rectangle 102"/>
          <p:cNvSpPr/>
          <p:nvPr/>
        </p:nvSpPr>
        <p:spPr>
          <a:xfrm>
            <a:off x="5221288" y="6634163"/>
            <a:ext cx="1073150" cy="144462"/>
          </a:xfrm>
          <a:prstGeom prst="rect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/>
          </a:p>
        </p:txBody>
      </p:sp>
      <p:sp>
        <p:nvSpPr>
          <p:cNvPr id="4135" name="TextBox 65"/>
          <p:cNvSpPr txBox="1">
            <a:spLocks noChangeArrowheads="1"/>
          </p:cNvSpPr>
          <p:nvPr/>
        </p:nvSpPr>
        <p:spPr bwMode="auto">
          <a:xfrm>
            <a:off x="5226050" y="6643688"/>
            <a:ext cx="1155700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" tIns="3600" rIns="3600" bIns="36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nl-BE" altLang="en-US" sz="800">
                <a:solidFill>
                  <a:schemeClr val="bg1"/>
                </a:solidFill>
              </a:rPr>
              <a:t>Isuzu Radio-CD-Bluetooth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3910013" y="6834188"/>
            <a:ext cx="1074737" cy="522287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sp>
        <p:nvSpPr>
          <p:cNvPr id="106" name="Rectangle 105"/>
          <p:cNvSpPr/>
          <p:nvPr/>
        </p:nvSpPr>
        <p:spPr>
          <a:xfrm>
            <a:off x="3910013" y="7213600"/>
            <a:ext cx="1073150" cy="142875"/>
          </a:xfrm>
          <a:prstGeom prst="rect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/>
          </a:p>
        </p:txBody>
      </p:sp>
      <p:sp>
        <p:nvSpPr>
          <p:cNvPr id="4138" name="TextBox 72"/>
          <p:cNvSpPr txBox="1">
            <a:spLocks noChangeArrowheads="1"/>
          </p:cNvSpPr>
          <p:nvPr/>
        </p:nvSpPr>
        <p:spPr bwMode="auto">
          <a:xfrm>
            <a:off x="3913188" y="7223125"/>
            <a:ext cx="917575" cy="1301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" tIns="3600" rIns="3600" bIns="36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nl-BE" altLang="en-US" sz="800">
                <a:solidFill>
                  <a:schemeClr val="bg1"/>
                </a:solidFill>
              </a:rPr>
              <a:t>Attache remorque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5224463" y="6834188"/>
            <a:ext cx="1073150" cy="522287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sp>
        <p:nvSpPr>
          <p:cNvPr id="110" name="Rectangle 109"/>
          <p:cNvSpPr/>
          <p:nvPr/>
        </p:nvSpPr>
        <p:spPr>
          <a:xfrm>
            <a:off x="5224463" y="7213600"/>
            <a:ext cx="1073150" cy="142875"/>
          </a:xfrm>
          <a:prstGeom prst="rect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/>
          </a:p>
        </p:txBody>
      </p:sp>
      <p:sp>
        <p:nvSpPr>
          <p:cNvPr id="4141" name="TextBox 78"/>
          <p:cNvSpPr txBox="1">
            <a:spLocks noChangeArrowheads="1"/>
          </p:cNvSpPr>
          <p:nvPr/>
        </p:nvSpPr>
        <p:spPr bwMode="auto">
          <a:xfrm>
            <a:off x="5229225" y="7223125"/>
            <a:ext cx="915988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" tIns="3600" rIns="3600" bIns="36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nl-BE" altLang="en-US" sz="800">
                <a:solidFill>
                  <a:schemeClr val="bg1"/>
                </a:solidFill>
              </a:rPr>
              <a:t>Tapis</a:t>
            </a:r>
          </a:p>
        </p:txBody>
      </p:sp>
      <p:pic>
        <p:nvPicPr>
          <p:cNvPr id="4142" name="Picture 90" descr="http://www.smart-autocare.com/menu/menu_r1_c1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40" r="12128"/>
          <a:stretch>
            <a:fillRect/>
          </a:stretch>
        </p:blipFill>
        <p:spPr bwMode="auto">
          <a:xfrm>
            <a:off x="5402263" y="5434013"/>
            <a:ext cx="322262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43" name="Picture 92" descr="http://arro-signs.co.uk/blog/wp-content/uploads/2012/06/air-conditioning-symbol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900" y="5484813"/>
            <a:ext cx="28098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44" name="Picture 9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45" t="30829" r="38420" b="52798"/>
          <a:stretch>
            <a:fillRect/>
          </a:stretch>
        </p:blipFill>
        <p:spPr bwMode="auto">
          <a:xfrm>
            <a:off x="5226050" y="6011863"/>
            <a:ext cx="1065213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45" name="Picture 112" descr="Copy of 5Y Warranty &amp; Assistance New on black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913" y="8821738"/>
            <a:ext cx="1716087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46" name="Group 5"/>
          <p:cNvGrpSpPr>
            <a:grpSpLocks/>
          </p:cNvGrpSpPr>
          <p:nvPr/>
        </p:nvGrpSpPr>
        <p:grpSpPr bwMode="auto">
          <a:xfrm>
            <a:off x="4198938" y="8278813"/>
            <a:ext cx="1063625" cy="295275"/>
            <a:chOff x="1138635" y="4531122"/>
            <a:chExt cx="1657141" cy="492404"/>
          </a:xfrm>
        </p:grpSpPr>
        <p:pic>
          <p:nvPicPr>
            <p:cNvPr id="117" name="Picture 116" descr="S:\SALES\PICTURES &amp; LOGOS\D-MAX\12 model Pick Up\Color Line Up\JPG color line up\Tundra Green Mica.jpg"/>
            <p:cNvPicPr>
              <a:picLocks noChangeAspect="1" noChangeArrowheads="1"/>
            </p:cNvPicPr>
            <p:nvPr/>
          </p:nvPicPr>
          <p:blipFill>
            <a:blip r:embed="rId1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tx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8635" y="4628753"/>
              <a:ext cx="1041797" cy="3947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57" name="Picture 99"/>
            <p:cNvPicPr>
              <a:picLocks noChangeAspect="1"/>
            </p:cNvPicPr>
            <p:nvPr/>
          </p:nvPicPr>
          <p:blipFill>
            <a:blip r:embed="rId1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6121" y="4531122"/>
              <a:ext cx="739655" cy="471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9" name="TextBox 11"/>
          <p:cNvSpPr txBox="1"/>
          <p:nvPr/>
        </p:nvSpPr>
        <p:spPr>
          <a:xfrm>
            <a:off x="4160838" y="8585200"/>
            <a:ext cx="1684337" cy="54451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nl-BE" sz="1000" dirty="0" smtClean="0"/>
              <a:t>3.5T </a:t>
            </a:r>
            <a:r>
              <a:rPr lang="nl-BE" sz="1000" dirty="0"/>
              <a:t>tractable</a:t>
            </a:r>
          </a:p>
        </p:txBody>
      </p:sp>
      <p:grpSp>
        <p:nvGrpSpPr>
          <p:cNvPr id="4148" name="Group 6"/>
          <p:cNvGrpSpPr>
            <a:grpSpLocks/>
          </p:cNvGrpSpPr>
          <p:nvPr/>
        </p:nvGrpSpPr>
        <p:grpSpPr bwMode="auto">
          <a:xfrm>
            <a:off x="5476875" y="8232775"/>
            <a:ext cx="690563" cy="341313"/>
            <a:chOff x="2908101" y="4289609"/>
            <a:chExt cx="1041797" cy="564782"/>
          </a:xfrm>
        </p:grpSpPr>
        <p:pic>
          <p:nvPicPr>
            <p:cNvPr id="4154" name="Picture 102" descr="File:400x400px-kilogram weight.svg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5293" y="4289609"/>
              <a:ext cx="313159" cy="315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" name="Picture 121" descr="S:\SALES\PICTURES &amp; LOGOS\D-MAX\12 model Pick Up\Color Line Up\JPG color line up\Tundra Green Mica.jpg"/>
            <p:cNvPicPr>
              <a:picLocks noChangeAspect="1" noChangeArrowheads="1"/>
            </p:cNvPicPr>
            <p:nvPr/>
          </p:nvPicPr>
          <p:blipFill>
            <a:blip r:embed="rId1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tx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8101" y="4454855"/>
              <a:ext cx="1041797" cy="3995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3" name="TextBox 11"/>
          <p:cNvSpPr txBox="1"/>
          <p:nvPr/>
        </p:nvSpPr>
        <p:spPr>
          <a:xfrm>
            <a:off x="5403850" y="8585200"/>
            <a:ext cx="1684338" cy="54451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nl-BE" sz="1000" dirty="0" smtClean="0"/>
              <a:t>1050kg de charge utile</a:t>
            </a:r>
            <a:endParaRPr lang="nl-BE" sz="1000" dirty="0"/>
          </a:p>
        </p:txBody>
      </p:sp>
      <p:sp>
        <p:nvSpPr>
          <p:cNvPr id="4150" name="TextBox 125"/>
          <p:cNvSpPr txBox="1">
            <a:spLocks noChangeArrowheads="1"/>
          </p:cNvSpPr>
          <p:nvPr/>
        </p:nvSpPr>
        <p:spPr bwMode="auto">
          <a:xfrm>
            <a:off x="1117600" y="900113"/>
            <a:ext cx="1222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nl-BE" altLang="en-US" sz="3200" b="1" i="1"/>
              <a:t>@Use</a:t>
            </a:r>
          </a:p>
        </p:txBody>
      </p:sp>
      <p:sp>
        <p:nvSpPr>
          <p:cNvPr id="4151" name="TextBox 21"/>
          <p:cNvSpPr txBox="1">
            <a:spLocks noChangeArrowheads="1"/>
          </p:cNvSpPr>
          <p:nvPr/>
        </p:nvSpPr>
        <p:spPr bwMode="auto">
          <a:xfrm>
            <a:off x="4787820" y="3683000"/>
            <a:ext cx="1449468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nl-BE" altLang="en-US" sz="1100" dirty="0"/>
              <a:t>Hardtop </a:t>
            </a:r>
            <a:r>
              <a:rPr lang="nl-BE" altLang="en-US" sz="1100" dirty="0" smtClean="0"/>
              <a:t>Aeroklas fermé avec rail de toit </a:t>
            </a:r>
            <a:r>
              <a:rPr lang="nl-BE" altLang="en-US" sz="1100" dirty="0"/>
              <a:t>développé pour Isuzu pour sa fiabilité et son volume</a:t>
            </a:r>
            <a:endParaRPr lang="nl-BE" altLang="en-US" sz="1600" b="1" dirty="0"/>
          </a:p>
        </p:txBody>
      </p:sp>
      <p:sp>
        <p:nvSpPr>
          <p:cNvPr id="4152" name="TextBox 45"/>
          <p:cNvSpPr txBox="1">
            <a:spLocks noChangeArrowheads="1"/>
          </p:cNvSpPr>
          <p:nvPr/>
        </p:nvSpPr>
        <p:spPr bwMode="auto">
          <a:xfrm>
            <a:off x="3740150" y="5046663"/>
            <a:ext cx="30019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nl-BE" altLang="en-US" sz="1600" b="1">
                <a:solidFill>
                  <a:srgbClr val="FF0000"/>
                </a:solidFill>
              </a:rPr>
              <a:t>Inclus</a:t>
            </a:r>
            <a:r>
              <a:rPr lang="nl-BE" altLang="en-US" sz="1600" b="1"/>
              <a:t> dans le pack @Use</a:t>
            </a:r>
            <a:endParaRPr lang="nl-BE" altLang="en-US" sz="1600" b="1">
              <a:solidFill>
                <a:srgbClr val="FF0000"/>
              </a:solidFill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3824288" y="5337175"/>
            <a:ext cx="253365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23"/>
          <p:cNvSpPr txBox="1">
            <a:spLocks noChangeArrowheads="1"/>
          </p:cNvSpPr>
          <p:nvPr/>
        </p:nvSpPr>
        <p:spPr bwMode="auto">
          <a:xfrm>
            <a:off x="473075" y="3881438"/>
            <a:ext cx="1746250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nl-BE" sz="1600" b="1" dirty="0"/>
              <a:t>€ </a:t>
            </a:r>
            <a:r>
              <a:rPr lang="nl-BE" sz="1600" b="1" dirty="0" smtClean="0"/>
              <a:t>32.593</a:t>
            </a:r>
            <a:r>
              <a:rPr lang="nl-BE" sz="1600" b="1" dirty="0">
                <a:solidFill>
                  <a:srgbClr val="FF0000"/>
                </a:solidFill>
              </a:rPr>
              <a:t/>
            </a:r>
            <a:br>
              <a:rPr lang="nl-BE" sz="1600" b="1" dirty="0">
                <a:solidFill>
                  <a:srgbClr val="FF0000"/>
                </a:solidFill>
              </a:rPr>
            </a:br>
            <a:r>
              <a:rPr lang="nl-BE" sz="1100" dirty="0">
                <a:solidFill>
                  <a:srgbClr val="000000"/>
                </a:solidFill>
              </a:rPr>
              <a:t>€ </a:t>
            </a:r>
            <a:r>
              <a:rPr lang="nl-BE" sz="1100" dirty="0" smtClean="0"/>
              <a:t>27.857,26</a:t>
            </a:r>
            <a:r>
              <a:rPr lang="nl-BE" sz="1100" dirty="0" smtClean="0">
                <a:solidFill>
                  <a:srgbClr val="000000"/>
                </a:solidFill>
              </a:rPr>
              <a:t> </a:t>
            </a:r>
            <a:r>
              <a:rPr lang="nl-BE" sz="1100" dirty="0">
                <a:solidFill>
                  <a:srgbClr val="000000"/>
                </a:solidFill>
              </a:rPr>
              <a:t>HTVA</a:t>
            </a:r>
            <a:br>
              <a:rPr lang="nl-BE" sz="1100" dirty="0">
                <a:solidFill>
                  <a:srgbClr val="000000"/>
                </a:solidFill>
              </a:rPr>
            </a:br>
            <a:r>
              <a:rPr lang="nl-BE" sz="1100" dirty="0">
                <a:solidFill>
                  <a:srgbClr val="000000"/>
                </a:solidFill>
              </a:rPr>
              <a:t>Prix catalogue</a:t>
            </a:r>
            <a:endParaRPr lang="nl-BE" sz="1600" b="1" dirty="0"/>
          </a:p>
        </p:txBody>
      </p:sp>
      <p:pic>
        <p:nvPicPr>
          <p:cNvPr id="65" name="Picture 88" descr="http://isuzu.co.uk/m/ad3563/335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47" t="23931" r="12958" b="45508"/>
          <a:stretch/>
        </p:blipFill>
        <p:spPr bwMode="auto">
          <a:xfrm>
            <a:off x="3736910" y="2916997"/>
            <a:ext cx="2405063" cy="780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1268</TotalTime>
  <Words>333</Words>
  <Application>Microsoft Office PowerPoint</Application>
  <PresentationFormat>On-screen Show (4:3)</PresentationFormat>
  <Paragraphs>88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think-cell Slide</vt:lpstr>
      <vt:lpstr>PowerPoint Presentation</vt:lpstr>
      <vt:lpstr>PowerPoint Presentation</vt:lpstr>
      <vt:lpstr>PowerPoint Presentation</vt:lpstr>
    </vt:vector>
  </TitlesOfParts>
  <Company>Alcopa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Malherbe Jean-Charles</dc:creator>
  <cp:lastModifiedBy>Malherbe Jean-Charles</cp:lastModifiedBy>
  <cp:revision>106</cp:revision>
  <cp:lastPrinted>2014-09-16T09:40:42Z</cp:lastPrinted>
  <dcterms:created xsi:type="dcterms:W3CDTF">2012-12-12T10:22:50Z</dcterms:created>
  <dcterms:modified xsi:type="dcterms:W3CDTF">2014-12-30T21:25:22Z</dcterms:modified>
</cp:coreProperties>
</file>