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7" r:id="rId2"/>
    <p:sldId id="435" r:id="rId3"/>
    <p:sldId id="462" r:id="rId4"/>
    <p:sldId id="461" r:id="rId5"/>
    <p:sldId id="463" r:id="rId6"/>
    <p:sldId id="464" r:id="rId7"/>
    <p:sldId id="465" r:id="rId8"/>
    <p:sldId id="446" r:id="rId9"/>
    <p:sldId id="469" r:id="rId10"/>
    <p:sldId id="466" r:id="rId11"/>
    <p:sldId id="467" r:id="rId12"/>
    <p:sldId id="460" r:id="rId13"/>
    <p:sldId id="468" r:id="rId14"/>
    <p:sldId id="440" r:id="rId15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">
          <p15:clr>
            <a:srgbClr val="A4A3A4"/>
          </p15:clr>
        </p15:guide>
        <p15:guide id="2" orient="horz" pos="1642">
          <p15:clr>
            <a:srgbClr val="A4A3A4"/>
          </p15:clr>
        </p15:guide>
        <p15:guide id="3" orient="horz" pos="3163">
          <p15:clr>
            <a:srgbClr val="A4A3A4"/>
          </p15:clr>
        </p15:guide>
        <p15:guide id="4" orient="horz" pos="1123">
          <p15:clr>
            <a:srgbClr val="A4A3A4"/>
          </p15:clr>
        </p15:guide>
        <p15:guide id="5" orient="horz" pos="3586">
          <p15:clr>
            <a:srgbClr val="A4A3A4"/>
          </p15:clr>
        </p15:guide>
        <p15:guide id="6" orient="horz" pos="2944">
          <p15:clr>
            <a:srgbClr val="A4A3A4"/>
          </p15:clr>
        </p15:guide>
        <p15:guide id="7" orient="horz" pos="3339">
          <p15:clr>
            <a:srgbClr val="A4A3A4"/>
          </p15:clr>
        </p15:guide>
        <p15:guide id="8" orient="horz" pos="2641">
          <p15:clr>
            <a:srgbClr val="A4A3A4"/>
          </p15:clr>
        </p15:guide>
        <p15:guide id="9" pos="5467">
          <p15:clr>
            <a:srgbClr val="A4A3A4"/>
          </p15:clr>
        </p15:guide>
        <p15:guide id="10" pos="761">
          <p15:clr>
            <a:srgbClr val="A4A3A4"/>
          </p15:clr>
        </p15:guide>
        <p15:guide id="11" pos="1359">
          <p15:clr>
            <a:srgbClr val="A4A3A4"/>
          </p15:clr>
        </p15:guide>
        <p15:guide id="12" pos="4541">
          <p15:clr>
            <a:srgbClr val="A4A3A4"/>
          </p15:clr>
        </p15:guide>
        <p15:guide id="13" pos="22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75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82" userDrawn="1">
          <p15:clr>
            <a:srgbClr val="A4A3A4"/>
          </p15:clr>
        </p15:guide>
        <p15:guide id="5" pos="2232" userDrawn="1">
          <p15:clr>
            <a:srgbClr val="A4A3A4"/>
          </p15:clr>
        </p15:guide>
        <p15:guide id="6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8080"/>
    <a:srgbClr val="96D045"/>
    <a:srgbClr val="F70019"/>
    <a:srgbClr val="F58220"/>
    <a:srgbClr val="9DAB99"/>
    <a:srgbClr val="CFCFC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9424" autoAdjust="0"/>
  </p:normalViewPr>
  <p:slideViewPr>
    <p:cSldViewPr snapToGrid="0">
      <p:cViewPr varScale="1">
        <p:scale>
          <a:sx n="66" d="100"/>
          <a:sy n="66" d="100"/>
        </p:scale>
        <p:origin x="336" y="58"/>
      </p:cViewPr>
      <p:guideLst>
        <p:guide orient="horz" pos="312"/>
        <p:guide orient="horz" pos="1642"/>
        <p:guide orient="horz" pos="3163"/>
        <p:guide orient="horz" pos="1123"/>
        <p:guide orient="horz" pos="3586"/>
        <p:guide orient="horz" pos="2944"/>
        <p:guide orient="horz" pos="3339"/>
        <p:guide orient="horz" pos="2641"/>
        <p:guide pos="5467"/>
        <p:guide pos="761"/>
        <p:guide pos="1359"/>
        <p:guide pos="4541"/>
        <p:guide pos="22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504" y="-480"/>
      </p:cViewPr>
      <p:guideLst>
        <p:guide orient="horz" pos="2952"/>
        <p:guide pos="2275"/>
        <p:guide orient="horz" pos="3127"/>
        <p:guide pos="2182"/>
        <p:guide pos="2232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b-server\svb\Reynaers%20Belux\Projects\enqu&#234;te%20februari%202015\enqu&#234;tes%20resultaten%20&amp;%20analyse\Analyse%20LV%20-)%20FR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b-server\svb\Reynaers%20Belux\Projects\enqu&#234;te%20februari%202015\enqu&#234;tes%20resultaten%20&amp;%20analyse\Analyse%20LV%20-)%20FR.xls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b-server\svb\Reynaers%20Belux\Projects\enqu&#234;te%20februari%202015\enqu&#234;tes%20resultaten%20&amp;%20analyse\Analyse%20LV%20-)%20FR.xls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0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svb-server\svb\Reynaers%20Belux\Projects\enqu&#234;te%20februari%202015\Analyse%20LV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'Impact verbouwplannen'!$A$2:$A$8</c:f>
              <c:strCache>
                <c:ptCount val="7"/>
                <c:pt idx="0">
                  <c:v>Le changement climatique</c:v>
                </c:pt>
                <c:pt idx="1">
                  <c:v>Des coûts trop élevés de l'énergie</c:v>
                </c:pt>
                <c:pt idx="2">
                  <c:v>Difficulté de trouver un emprunt auprès d'un organisme bancaire</c:v>
                </c:pt>
                <c:pt idx="3">
                  <c:v>Les taxes et impôts</c:v>
                </c:pt>
                <c:pt idx="4">
                  <c:v>La crise économique et/ou les incertitudes qui pèsent sur l'emploi</c:v>
                </c:pt>
                <c:pt idx="5">
                  <c:v>Trop peu de primes, subsides publics ou avantages fiscaux (ou leur suppression) pour la construction ou la rénovation </c:v>
                </c:pt>
                <c:pt idx="6">
                  <c:v>Construire ou rénover est devenu très coûteux à cause des lois et des règlements en vigueur</c:v>
                </c:pt>
              </c:strCache>
            </c:strRef>
          </c:cat>
          <c:val>
            <c:numRef>
              <c:f>'Impact verbouwplannen'!$B$2:$B$8</c:f>
              <c:numCache>
                <c:formatCode>0%</c:formatCode>
                <c:ptCount val="7"/>
                <c:pt idx="0">
                  <c:v>8.6999999999999994E-2</c:v>
                </c:pt>
                <c:pt idx="1">
                  <c:v>0.37</c:v>
                </c:pt>
                <c:pt idx="2">
                  <c:v>0.39</c:v>
                </c:pt>
                <c:pt idx="3">
                  <c:v>0.41099999999999998</c:v>
                </c:pt>
                <c:pt idx="4">
                  <c:v>0.50600000000000001</c:v>
                </c:pt>
                <c:pt idx="5">
                  <c:v>0.60599999999999998</c:v>
                </c:pt>
                <c:pt idx="6">
                  <c:v>0.63100000000000001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8904208"/>
        <c:axId val="458898328"/>
      </c:barChart>
      <c:catAx>
        <c:axId val="45890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58898328"/>
        <c:crosses val="autoZero"/>
        <c:auto val="1"/>
        <c:lblAlgn val="ctr"/>
        <c:lblOffset val="100"/>
        <c:noMultiLvlLbl val="0"/>
      </c:catAx>
      <c:valAx>
        <c:axId val="45889832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58904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nl-B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 smtClean="0">
                <a:solidFill>
                  <a:schemeClr val="tx1"/>
                </a:solidFill>
              </a:rPr>
              <a:t>Rêveurs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376660039771111"/>
          <c:y val="4.25703076894642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>
        <c:manualLayout>
          <c:layoutTarget val="inner"/>
          <c:xMode val="edge"/>
          <c:yMode val="edge"/>
          <c:x val="8.584007887052196E-2"/>
          <c:y val="0.17593126702509135"/>
          <c:w val="0.53173548002890236"/>
          <c:h val="0.70845391337562191"/>
        </c:manualLayout>
      </c:layout>
      <c:doughnutChart>
        <c:varyColors val="1"/>
        <c:ser>
          <c:idx val="0"/>
          <c:order val="0"/>
          <c:tx>
            <c:strRef>
              <c:f>'RENO-BOUW verdeling'!$C$14</c:f>
              <c:strCache>
                <c:ptCount val="1"/>
                <c:pt idx="0">
                  <c:v>Dromers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'RENO-BOUW verdeling'!$A$5:$B$6</c:f>
              <c:strCache>
                <c:ptCount val="2"/>
                <c:pt idx="0">
                  <c:v>Renovatie</c:v>
                </c:pt>
                <c:pt idx="1">
                  <c:v>Nieuwbouw</c:v>
                </c:pt>
              </c:strCache>
            </c:strRef>
          </c:cat>
          <c:val>
            <c:numRef>
              <c:f>'RENO-BOUW verdeling'!$C$15:$C$16</c:f>
              <c:numCache>
                <c:formatCode>0%</c:formatCode>
                <c:ptCount val="2"/>
                <c:pt idx="0">
                  <c:v>0.42199999999999999</c:v>
                </c:pt>
                <c:pt idx="1">
                  <c:v>0.57799999999999996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>
                <a:solidFill>
                  <a:schemeClr val="tx1"/>
                </a:solidFill>
              </a:rPr>
              <a:t>Réalistes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214983032576353"/>
          <c:y val="0.19582971513870903"/>
          <c:w val="0.49175547009527076"/>
          <c:h val="0.75332148980469982"/>
        </c:manualLayout>
      </c:layout>
      <c:doughnutChart>
        <c:varyColors val="1"/>
        <c:ser>
          <c:idx val="0"/>
          <c:order val="0"/>
          <c:tx>
            <c:strRef>
              <c:f>'RENO-BOUW verdeling'!$C$9</c:f>
              <c:strCache>
                <c:ptCount val="1"/>
                <c:pt idx="0">
                  <c:v>Réalistes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'RENO-BOUW verdeling'!$B$10:$B$11</c:f>
              <c:strCache>
                <c:ptCount val="2"/>
                <c:pt idx="0">
                  <c:v>Rénovation</c:v>
                </c:pt>
                <c:pt idx="1">
                  <c:v>Construction neuve</c:v>
                </c:pt>
              </c:strCache>
            </c:strRef>
          </c:cat>
          <c:val>
            <c:numRef>
              <c:f>'RENO-BOUW verdeling'!$C$10:$C$11</c:f>
              <c:numCache>
                <c:formatCode>0%</c:formatCode>
                <c:ptCount val="2"/>
                <c:pt idx="0">
                  <c:v>0.46700000000000003</c:v>
                </c:pt>
                <c:pt idx="1">
                  <c:v>0.53300000000000003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dirty="0" err="1">
                <a:solidFill>
                  <a:schemeClr val="tx1"/>
                </a:solidFill>
              </a:rPr>
              <a:t>Rêveurs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0430915122354533"/>
          <c:y val="1.692266632954776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325337343643073"/>
          <c:y val="0.16088121475176112"/>
          <c:w val="0.57458359955241389"/>
          <c:h val="0.83561169521642331"/>
        </c:manualLayout>
      </c:layout>
      <c:doughnutChart>
        <c:varyColors val="1"/>
        <c:ser>
          <c:idx val="0"/>
          <c:order val="0"/>
          <c:tx>
            <c:strRef>
              <c:f>'Bouw-reno-verdeling'!$B$11</c:f>
              <c:strCache>
                <c:ptCount val="1"/>
                <c:pt idx="0">
                  <c:v>Rêveurs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'Bouw-reno-verdeling'!$A$12:$A$13</c:f>
              <c:strCache>
                <c:ptCount val="2"/>
                <c:pt idx="0">
                  <c:v>Renovatie</c:v>
                </c:pt>
                <c:pt idx="1">
                  <c:v>Nieuwbouw</c:v>
                </c:pt>
              </c:strCache>
            </c:strRef>
          </c:cat>
          <c:val>
            <c:numRef>
              <c:f>'Bouw-reno-verdeling'!$B$12:$B$13</c:f>
              <c:numCache>
                <c:formatCode>0%</c:formatCode>
                <c:ptCount val="2"/>
                <c:pt idx="0">
                  <c:v>0.52</c:v>
                </c:pt>
                <c:pt idx="1">
                  <c:v>0.47699999999999998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nl-BE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Experts</a:t>
            </a:r>
          </a:p>
        </c:rich>
      </c:tx>
      <c:layout>
        <c:manualLayout>
          <c:xMode val="edge"/>
          <c:yMode val="edge"/>
          <c:x val="0.42272998120056055"/>
          <c:y val="0.109588232851776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894250083140973"/>
          <c:y val="0.22880343996221386"/>
          <c:w val="0.59199960308473887"/>
          <c:h val="0.75243429335642609"/>
        </c:manualLayout>
      </c:layout>
      <c:doughnutChart>
        <c:varyColors val="1"/>
        <c:ser>
          <c:idx val="0"/>
          <c:order val="0"/>
          <c:tx>
            <c:strRef>
              <c:f>'Bouw-reno-verdeling'!$B$3</c:f>
              <c:strCache>
                <c:ptCount val="1"/>
                <c:pt idx="0">
                  <c:v>Experts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'Bouw-reno-verdeling'!$A$4:$A$5</c:f>
              <c:strCache>
                <c:ptCount val="2"/>
                <c:pt idx="0">
                  <c:v>Renovatie</c:v>
                </c:pt>
                <c:pt idx="1">
                  <c:v>Nieuwbouw</c:v>
                </c:pt>
              </c:strCache>
            </c:strRef>
          </c:cat>
          <c:val>
            <c:numRef>
              <c:f>'Bouw-reno-verdeling'!$B$4:$B$5</c:f>
              <c:numCache>
                <c:formatCode>0%</c:formatCode>
                <c:ptCount val="2"/>
                <c:pt idx="0">
                  <c:v>0.76600000000000001</c:v>
                </c:pt>
                <c:pt idx="1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nl-BE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>
                <a:solidFill>
                  <a:schemeClr val="tx1"/>
                </a:solidFill>
              </a:rPr>
              <a:t>Tous</a:t>
            </a:r>
            <a:r>
              <a:rPr lang="en-US" sz="2000" dirty="0">
                <a:solidFill>
                  <a:schemeClr val="tx1"/>
                </a:solidFill>
              </a:rPr>
              <a:t> les </a:t>
            </a:r>
            <a:r>
              <a:rPr lang="en-US" sz="2000" dirty="0" err="1">
                <a:solidFill>
                  <a:schemeClr val="tx1"/>
                </a:solidFill>
              </a:rPr>
              <a:t>Belges</a:t>
            </a:r>
            <a:endParaRPr lang="en-US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420802373629617"/>
          <c:y val="5.457647922797011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483703540484924"/>
          <c:y val="0.17259206270907124"/>
          <c:w val="0.59353508747104178"/>
          <c:h val="0.74512068038454038"/>
        </c:manualLayout>
      </c:layout>
      <c:doughnutChart>
        <c:varyColors val="1"/>
        <c:ser>
          <c:idx val="0"/>
          <c:order val="0"/>
          <c:tx>
            <c:strRef>
              <c:f>'Bouw-reno-verdeling'!$B$15</c:f>
              <c:strCache>
                <c:ptCount val="1"/>
                <c:pt idx="0">
                  <c:v>Tous les Belges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'Bouw-reno-verdeling'!$A$16:$A$17</c:f>
              <c:strCache>
                <c:ptCount val="2"/>
                <c:pt idx="0">
                  <c:v>Renovatie </c:v>
                </c:pt>
                <c:pt idx="1">
                  <c:v>Nieuwbouw</c:v>
                </c:pt>
              </c:strCache>
            </c:strRef>
          </c:cat>
          <c:val>
            <c:numRef>
              <c:f>'Bouw-reno-verdeling'!$B$16:$B$17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</a:rPr>
              <a:t>Réalistes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6623971292048296"/>
          <c:y val="6.152033548772862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180530706003808"/>
          <c:y val="0.18784741030541408"/>
          <c:w val="0.61166473095336948"/>
          <c:h val="0.85004628572993601"/>
        </c:manualLayout>
      </c:layout>
      <c:doughnutChart>
        <c:varyColors val="1"/>
        <c:ser>
          <c:idx val="0"/>
          <c:order val="0"/>
          <c:tx>
            <c:strRef>
              <c:f>'Bouw-reno-verdeling'!$B$7</c:f>
              <c:strCache>
                <c:ptCount val="1"/>
                <c:pt idx="0">
                  <c:v>Réalistes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'Bouw-reno-verdeling'!$A$8:$A$9</c:f>
              <c:strCache>
                <c:ptCount val="2"/>
                <c:pt idx="0">
                  <c:v>Renovatie</c:v>
                </c:pt>
                <c:pt idx="1">
                  <c:v>Nieuwbouw</c:v>
                </c:pt>
              </c:strCache>
            </c:strRef>
          </c:cat>
          <c:val>
            <c:numRef>
              <c:f>'Bouw-reno-verdeling'!$B$8:$B$9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nl-BE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sz="1600" dirty="0" err="1"/>
              <a:t>Tous</a:t>
            </a:r>
            <a:r>
              <a:rPr lang="en-US" sz="1600" dirty="0"/>
              <a:t> les </a:t>
            </a:r>
            <a:r>
              <a:rPr lang="en-US" sz="1600" dirty="0" err="1"/>
              <a:t>Belges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'Waarom Reno'!$B$1</c:f>
              <c:strCache>
                <c:ptCount val="1"/>
                <c:pt idx="0">
                  <c:v>Tous les Belges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'Waarom Reno'!$A$2:$A$4</c:f>
              <c:strCache>
                <c:ptCount val="3"/>
                <c:pt idx="0">
                  <c:v>J'ai la possibilité de faire les travaux moi-même</c:v>
                </c:pt>
                <c:pt idx="1">
                  <c:v>Une vieille maison a beaucoup de charme</c:v>
                </c:pt>
                <c:pt idx="2">
                  <c:v>J'ai la possibilité d'étaler les travaux de rénovation dans le temps</c:v>
                </c:pt>
              </c:strCache>
            </c:strRef>
          </c:cat>
          <c:val>
            <c:numRef>
              <c:f>'Waarom Reno'!$B$2:$B$4</c:f>
              <c:numCache>
                <c:formatCode>0%</c:formatCode>
                <c:ptCount val="3"/>
                <c:pt idx="0">
                  <c:v>0.35</c:v>
                </c:pt>
                <c:pt idx="1">
                  <c:v>0.4</c:v>
                </c:pt>
                <c:pt idx="2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5477072"/>
        <c:axId val="455476680"/>
      </c:barChart>
      <c:catAx>
        <c:axId val="455477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55476680"/>
        <c:crosses val="autoZero"/>
        <c:auto val="1"/>
        <c:lblAlgn val="ctr"/>
        <c:lblOffset val="100"/>
        <c:noMultiLvlLbl val="0"/>
      </c:catAx>
      <c:valAx>
        <c:axId val="455476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55477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nl-BE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sz="1600" dirty="0" err="1"/>
              <a:t>Rêveurs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'Top 3 reno'!$B$33</c:f>
              <c:strCache>
                <c:ptCount val="1"/>
                <c:pt idx="0">
                  <c:v>Rêveurs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'Top 3 reno'!$A$34:$A$36</c:f>
              <c:strCache>
                <c:ptCount val="3"/>
                <c:pt idx="0">
                  <c:v>Les terrains à bâtir sont trop rares et trop coûteux pour construire à neuf</c:v>
                </c:pt>
                <c:pt idx="1">
                  <c:v>J'ai la possibilité d'étaler les travaux de rénovation dans le temps</c:v>
                </c:pt>
                <c:pt idx="2">
                  <c:v>Une vieille maison a beaucoup de charme</c:v>
                </c:pt>
              </c:strCache>
            </c:strRef>
          </c:cat>
          <c:val>
            <c:numRef>
              <c:f>'Top 3 reno'!$B$34:$B$36</c:f>
              <c:numCache>
                <c:formatCode>0%</c:formatCode>
                <c:ptCount val="3"/>
                <c:pt idx="0">
                  <c:v>0.375</c:v>
                </c:pt>
                <c:pt idx="1">
                  <c:v>0.45200000000000001</c:v>
                </c:pt>
                <c:pt idx="2">
                  <c:v>0.47899999999999998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5473152"/>
        <c:axId val="455485304"/>
      </c:barChart>
      <c:catAx>
        <c:axId val="45547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55485304"/>
        <c:crosses val="autoZero"/>
        <c:auto val="1"/>
        <c:lblAlgn val="ctr"/>
        <c:lblOffset val="100"/>
        <c:noMultiLvlLbl val="0"/>
      </c:catAx>
      <c:valAx>
        <c:axId val="455485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55473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nl-BE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sz="1600" dirty="0"/>
              <a:t>Experts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'Top 3 reno'!$B$4</c:f>
              <c:strCache>
                <c:ptCount val="1"/>
                <c:pt idx="0">
                  <c:v>Experts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'Top 3 reno'!$A$5:$A$7</c:f>
              <c:strCache>
                <c:ptCount val="3"/>
                <c:pt idx="0">
                  <c:v>Une vieille maison a beaucoup de charme</c:v>
                </c:pt>
                <c:pt idx="1">
                  <c:v>J'ai la possibilité de faire les travaux moi-même</c:v>
                </c:pt>
                <c:pt idx="2">
                  <c:v>J'ai la possibilité d'étaler les travaux de rénovation dans le temps</c:v>
                </c:pt>
              </c:strCache>
            </c:strRef>
          </c:cat>
          <c:val>
            <c:numRef>
              <c:f>'Top 3 reno'!$B$5:$B$7</c:f>
              <c:numCache>
                <c:formatCode>0%</c:formatCode>
                <c:ptCount val="3"/>
                <c:pt idx="0">
                  <c:v>0.374</c:v>
                </c:pt>
                <c:pt idx="1">
                  <c:v>0.40200000000000002</c:v>
                </c:pt>
                <c:pt idx="2">
                  <c:v>0.59499999999999997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5478640"/>
        <c:axId val="455486088"/>
      </c:barChart>
      <c:catAx>
        <c:axId val="455478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55486088"/>
        <c:crosses val="autoZero"/>
        <c:auto val="1"/>
        <c:lblAlgn val="ctr"/>
        <c:lblOffset val="100"/>
        <c:noMultiLvlLbl val="0"/>
      </c:catAx>
      <c:valAx>
        <c:axId val="455486088"/>
        <c:scaling>
          <c:orientation val="minMax"/>
          <c:max val="0.60000000000000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55478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nl-BE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sz="1600" dirty="0" err="1"/>
              <a:t>Réalistes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'Top 3 reno'!$B$18</c:f>
              <c:strCache>
                <c:ptCount val="1"/>
                <c:pt idx="0">
                  <c:v>Réalistes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'Top 3 reno'!$A$19:$A$21</c:f>
              <c:strCache>
                <c:ptCount val="3"/>
                <c:pt idx="0">
                  <c:v>J'ai la possibilité de faire les travaux moi-même</c:v>
                </c:pt>
                <c:pt idx="1">
                  <c:v>Une vieille maison a beaucoup de charme</c:v>
                </c:pt>
                <c:pt idx="2">
                  <c:v>J'ai la possibilité d'étaler les travaux de rénovation dans le temps</c:v>
                </c:pt>
              </c:strCache>
            </c:strRef>
          </c:cat>
          <c:val>
            <c:numRef>
              <c:f>'Top 3 reno'!$B$19:$B$21</c:f>
              <c:numCache>
                <c:formatCode>0%</c:formatCode>
                <c:ptCount val="3"/>
                <c:pt idx="0">
                  <c:v>0.39200000000000002</c:v>
                </c:pt>
                <c:pt idx="1">
                  <c:v>0.41099999999999998</c:v>
                </c:pt>
                <c:pt idx="2">
                  <c:v>0.55400000000000005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9798080"/>
        <c:axId val="249801216"/>
      </c:barChart>
      <c:catAx>
        <c:axId val="249798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249801216"/>
        <c:crosses val="autoZero"/>
        <c:auto val="1"/>
        <c:lblAlgn val="ctr"/>
        <c:lblOffset val="100"/>
        <c:noMultiLvlLbl val="0"/>
      </c:catAx>
      <c:valAx>
        <c:axId val="249801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249798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nl-B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 aparte grafieken'!$B$23</c:f>
              <c:strCache>
                <c:ptCount val="1"/>
                <c:pt idx="0">
                  <c:v>Rêveurs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 aparte grafieken'!$A$24:$A$26</c:f>
              <c:strCache>
                <c:ptCount val="3"/>
                <c:pt idx="0">
                  <c:v>Construire ou rénover est devenu très coûteux à cause des lois et des règlements en vigueur</c:v>
                </c:pt>
                <c:pt idx="1">
                  <c:v>La crise économique et/ou les incertitudes qui pèsent sur l'emploi</c:v>
                </c:pt>
                <c:pt idx="2">
                  <c:v>Difficulté de trouver un emprunt auprès d'un organisme bancaire</c:v>
                </c:pt>
              </c:strCache>
            </c:strRef>
          </c:cat>
          <c:val>
            <c:numRef>
              <c:f>'3 aparte grafieken'!$B$24:$B$26</c:f>
              <c:numCache>
                <c:formatCode>0%</c:formatCode>
                <c:ptCount val="3"/>
                <c:pt idx="0">
                  <c:v>0.53800000000000003</c:v>
                </c:pt>
                <c:pt idx="1">
                  <c:v>0.63200000000000001</c:v>
                </c:pt>
                <c:pt idx="2">
                  <c:v>0.67600000000000005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6506448"/>
        <c:axId val="466506840"/>
      </c:barChart>
      <c:catAx>
        <c:axId val="466506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66506840"/>
        <c:crosses val="autoZero"/>
        <c:auto val="1"/>
        <c:lblAlgn val="ctr"/>
        <c:lblOffset val="100"/>
        <c:noMultiLvlLbl val="0"/>
      </c:catAx>
      <c:valAx>
        <c:axId val="46650684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6650644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nl-BE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sz="1600" dirty="0" err="1"/>
              <a:t>Tous</a:t>
            </a:r>
            <a:r>
              <a:rPr lang="en-US" sz="1600" dirty="0"/>
              <a:t> les </a:t>
            </a:r>
            <a:r>
              <a:rPr lang="en-US" sz="1600" dirty="0" err="1"/>
              <a:t>Belges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'Waarom bouw'!$B$1</c:f>
              <c:strCache>
                <c:ptCount val="1"/>
                <c:pt idx="0">
                  <c:v>Tous les Belges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'Waarom bouw'!$A$2:$A$4</c:f>
              <c:strCache>
                <c:ptCount val="3"/>
                <c:pt idx="0">
                  <c:v>Une maison neuve est économe en énergie et durable</c:v>
                </c:pt>
                <c:pt idx="1">
                  <c:v>Une maison neuve offre nettement plus de confort et les frais d'entretien et de réparation sont moindres pour de longues années</c:v>
                </c:pt>
                <c:pt idx="2">
                  <c:v>Cela me permet de réaliser mon propre projet et mon projet d'habitation</c:v>
                </c:pt>
              </c:strCache>
            </c:strRef>
          </c:cat>
          <c:val>
            <c:numRef>
              <c:f>'Waarom bouw'!$B$2:$B$4</c:f>
              <c:numCache>
                <c:formatCode>0%</c:formatCode>
                <c:ptCount val="3"/>
                <c:pt idx="0">
                  <c:v>0.47</c:v>
                </c:pt>
                <c:pt idx="1">
                  <c:v>0.6</c:v>
                </c:pt>
                <c:pt idx="2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9796904"/>
        <c:axId val="249796120"/>
      </c:barChart>
      <c:catAx>
        <c:axId val="249796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249796120"/>
        <c:crosses val="autoZero"/>
        <c:auto val="1"/>
        <c:lblAlgn val="ctr"/>
        <c:lblOffset val="100"/>
        <c:noMultiLvlLbl val="0"/>
      </c:catAx>
      <c:valAx>
        <c:axId val="249796120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249796904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nl-BE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sz="1600" dirty="0" err="1"/>
              <a:t>Rêveurs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'Top 3 bouw-verdeling'!$B$26</c:f>
              <c:strCache>
                <c:ptCount val="1"/>
                <c:pt idx="0">
                  <c:v>Rêveurs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'Top 3 bouw-verdeling'!$A$27:$A$29</c:f>
              <c:strCache>
                <c:ptCount val="3"/>
                <c:pt idx="0">
                  <c:v>On utilise les techniques et matériaux les plus récents</c:v>
                </c:pt>
                <c:pt idx="1">
                  <c:v>Une maison neuve offre nettement plus de confort et les frais d'entretien et de réparation sont moindres pour de longues années</c:v>
                </c:pt>
                <c:pt idx="2">
                  <c:v>Cela me permet de réaliser mon propre projet et mon projet d'habitation</c:v>
                </c:pt>
              </c:strCache>
            </c:strRef>
          </c:cat>
          <c:val>
            <c:numRef>
              <c:f>'Top 3 bouw-verdeling'!$B$27:$B$29</c:f>
              <c:numCache>
                <c:formatCode>0%</c:formatCode>
                <c:ptCount val="3"/>
                <c:pt idx="0">
                  <c:v>0.39200000000000002</c:v>
                </c:pt>
                <c:pt idx="1">
                  <c:v>0.54200000000000004</c:v>
                </c:pt>
                <c:pt idx="2">
                  <c:v>0.79800000000000004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8904992"/>
        <c:axId val="458899896"/>
      </c:barChart>
      <c:catAx>
        <c:axId val="458904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58899896"/>
        <c:crosses val="autoZero"/>
        <c:auto val="1"/>
        <c:lblAlgn val="ctr"/>
        <c:lblOffset val="100"/>
        <c:noMultiLvlLbl val="0"/>
      </c:catAx>
      <c:valAx>
        <c:axId val="458899896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58904992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nl-BE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sz="1600" dirty="0" err="1"/>
              <a:t>Réalistes</a:t>
            </a:r>
            <a:endParaRPr lang="en-US" sz="1600" dirty="0"/>
          </a:p>
        </c:rich>
      </c:tx>
      <c:layout>
        <c:manualLayout>
          <c:xMode val="edge"/>
          <c:yMode val="edge"/>
          <c:x val="0.4214096675415572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'Top 3 bouw-verdeling'!$B$15</c:f>
              <c:strCache>
                <c:ptCount val="1"/>
                <c:pt idx="0">
                  <c:v>Réalistes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'Top 3 bouw-verdeling'!$A$16:$A$18</c:f>
              <c:strCache>
                <c:ptCount val="3"/>
                <c:pt idx="0">
                  <c:v>Une maison neuve est économe en énergie et durable</c:v>
                </c:pt>
                <c:pt idx="1">
                  <c:v>Une maison neuve offre nettement plus de confort et les frais d'entretien et de réparation sont moindres pour de longues années</c:v>
                </c:pt>
                <c:pt idx="2">
                  <c:v>Cela me permet de réaliser mon propre projet et mon projet d'habitation</c:v>
                </c:pt>
              </c:strCache>
            </c:strRef>
          </c:cat>
          <c:val>
            <c:numRef>
              <c:f>'Top 3 bouw-verdeling'!$B$16:$B$18</c:f>
              <c:numCache>
                <c:formatCode>0%</c:formatCode>
                <c:ptCount val="3"/>
                <c:pt idx="0">
                  <c:v>0.48299999999999998</c:v>
                </c:pt>
                <c:pt idx="1">
                  <c:v>0.59199999999999997</c:v>
                </c:pt>
                <c:pt idx="2">
                  <c:v>0.75900000000000001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5484912"/>
        <c:axId val="455470408"/>
      </c:barChart>
      <c:catAx>
        <c:axId val="45548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55470408"/>
        <c:crosses val="autoZero"/>
        <c:auto val="1"/>
        <c:lblAlgn val="ctr"/>
        <c:lblOffset val="100"/>
        <c:noMultiLvlLbl val="0"/>
      </c:catAx>
      <c:valAx>
        <c:axId val="455470408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55484912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nl-BE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sz="1600" dirty="0"/>
              <a:t>Experts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'Top 3 bouw-verdeling'!$B$4</c:f>
              <c:strCache>
                <c:ptCount val="1"/>
                <c:pt idx="0">
                  <c:v>Experts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'Top 3 bouw-verdeling'!$A$5:$A$7</c:f>
              <c:strCache>
                <c:ptCount val="3"/>
                <c:pt idx="0">
                  <c:v>Une maison neuve est économe en énergie et durable</c:v>
                </c:pt>
                <c:pt idx="1">
                  <c:v>Une maison neuve offre nettement plus de confort et les frais d'entretien et de réparation sont moindres pour de longues années</c:v>
                </c:pt>
                <c:pt idx="2">
                  <c:v>Cela me permet de réaliser mon propre projet et mon projet d'habitation</c:v>
                </c:pt>
              </c:strCache>
            </c:strRef>
          </c:cat>
          <c:val>
            <c:numRef>
              <c:f>'Top 3 bouw-verdeling'!$B$5:$B$7</c:f>
              <c:numCache>
                <c:formatCode>0%</c:formatCode>
                <c:ptCount val="3"/>
                <c:pt idx="0">
                  <c:v>0.501</c:v>
                </c:pt>
                <c:pt idx="1">
                  <c:v>0.63900000000000001</c:v>
                </c:pt>
                <c:pt idx="2">
                  <c:v>0.63900000000000001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0741232"/>
        <c:axId val="530740840"/>
      </c:barChart>
      <c:catAx>
        <c:axId val="53074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530740840"/>
        <c:crosses val="autoZero"/>
        <c:auto val="1"/>
        <c:lblAlgn val="ctr"/>
        <c:lblOffset val="100"/>
        <c:noMultiLvlLbl val="0"/>
      </c:catAx>
      <c:valAx>
        <c:axId val="530740840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530741232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nl-BE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1674437380083234"/>
                  <c:y val="6.25381814486372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Non</a:t>
                    </a:r>
                    <a:r>
                      <a:rPr lang="en-US" baseline="0" dirty="0"/>
                      <a:t>
</a:t>
                    </a:r>
                    <a:fld id="{C6D71455-D8AD-466F-B431-B2AF2D5E13A9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2985011277509818"/>
                  <c:y val="-0.12974994543445148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Oui</a:t>
                    </a:r>
                    <a:r>
                      <a:rPr lang="en-US" baseline="0" dirty="0"/>
                      <a:t>
</a:t>
                    </a:r>
                    <a:fld id="{A984D1BC-CD46-43EC-B028-B6810698EE17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'Taart woonvormen'!$A$12:$A$13</c:f>
              <c:strCache>
                <c:ptCount val="2"/>
                <c:pt idx="0">
                  <c:v>Spreekt me niet aan</c:v>
                </c:pt>
                <c:pt idx="1">
                  <c:v>Spreekt me aan</c:v>
                </c:pt>
              </c:strCache>
            </c:strRef>
          </c:cat>
          <c:val>
            <c:numRef>
              <c:f>'Taart woonvormen'!$B$12:$B$13</c:f>
              <c:numCache>
                <c:formatCode>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nl-BE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8456958546823039"/>
          <c:y val="3.1929749978858252E-2"/>
          <c:w val="0.56795967471976294"/>
          <c:h val="0.889948642699926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'Keuze woning - V2'!$A$1:$A$10</c:f>
              <c:strCache>
                <c:ptCount val="10"/>
                <c:pt idx="0">
                  <c:v>Présence d'amis dans le quartier</c:v>
                </c:pt>
                <c:pt idx="1">
                  <c:v>Logement en ville ou à proximité </c:v>
                </c:pt>
                <c:pt idx="2">
                  <c:v>Logement à la campagne</c:v>
                </c:pt>
                <c:pt idx="3">
                  <c:v>Accessibilité en transports publics</c:v>
                </c:pt>
                <c:pt idx="4">
                  <c:v>Évite les problèmes d'embouteillages et de trafic</c:v>
                </c:pt>
                <c:pt idx="5">
                  <c:v>Proximité établissements*</c:v>
                </c:pt>
                <c:pt idx="6">
                  <c:v>Bâtiment efficient en énergie</c:v>
                </c:pt>
                <c:pt idx="7">
                  <c:v>Présence d'un jardin privé</c:v>
                </c:pt>
                <c:pt idx="8">
                  <c:v>Bâtiment lumineux</c:v>
                </c:pt>
                <c:pt idx="9">
                  <c:v>Environnement calme</c:v>
                </c:pt>
              </c:strCache>
            </c:strRef>
          </c:cat>
          <c:val>
            <c:numRef>
              <c:f>'Keuze woning - V2'!$B$1:$B$10</c:f>
              <c:numCache>
                <c:formatCode>0%</c:formatCode>
                <c:ptCount val="10"/>
                <c:pt idx="0">
                  <c:v>0.47</c:v>
                </c:pt>
                <c:pt idx="1">
                  <c:v>0.5</c:v>
                </c:pt>
                <c:pt idx="2">
                  <c:v>0.57999999999999996</c:v>
                </c:pt>
                <c:pt idx="3">
                  <c:v>0.69</c:v>
                </c:pt>
                <c:pt idx="4">
                  <c:v>0.76</c:v>
                </c:pt>
                <c:pt idx="5">
                  <c:v>0.79</c:v>
                </c:pt>
                <c:pt idx="6">
                  <c:v>0.81</c:v>
                </c:pt>
                <c:pt idx="7">
                  <c:v>0.87</c:v>
                </c:pt>
                <c:pt idx="8">
                  <c:v>0.9</c:v>
                </c:pt>
                <c:pt idx="9">
                  <c:v>0.93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5473544"/>
        <c:axId val="455483736"/>
      </c:barChart>
      <c:catAx>
        <c:axId val="455473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55483736"/>
        <c:crosses val="autoZero"/>
        <c:auto val="1"/>
        <c:lblAlgn val="ctr"/>
        <c:lblOffset val="100"/>
        <c:noMultiLvlLbl val="0"/>
      </c:catAx>
      <c:valAx>
        <c:axId val="455483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55473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nl-B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 aparte grafieken'!$B$12</c:f>
              <c:strCache>
                <c:ptCount val="1"/>
                <c:pt idx="0">
                  <c:v>Réalistes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 aparte grafieken'!$A$13:$A$15</c:f>
              <c:strCache>
                <c:ptCount val="3"/>
                <c:pt idx="0">
                  <c:v>La crise économique et/ou les incertitudes qui pèsent sur l'emploi</c:v>
                </c:pt>
                <c:pt idx="1">
                  <c:v>Trop peu de primes, subsides publics ou avantages fiscaux (ou leur suppression) pour la construction ou la rénovation </c:v>
                </c:pt>
                <c:pt idx="2">
                  <c:v>Construire ou rénover est devenu très coûteux à cause des lois et des règlements en vigueur</c:v>
                </c:pt>
              </c:strCache>
            </c:strRef>
          </c:cat>
          <c:val>
            <c:numRef>
              <c:f>'3 aparte grafieken'!$B$13:$B$15</c:f>
              <c:numCache>
                <c:formatCode>0%</c:formatCode>
                <c:ptCount val="3"/>
                <c:pt idx="0">
                  <c:v>0.51600000000000001</c:v>
                </c:pt>
                <c:pt idx="1">
                  <c:v>0.60299999999999998</c:v>
                </c:pt>
                <c:pt idx="2">
                  <c:v>0.66100000000000003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6507624"/>
        <c:axId val="466506056"/>
      </c:barChart>
      <c:catAx>
        <c:axId val="466507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66506056"/>
        <c:crosses val="autoZero"/>
        <c:auto val="1"/>
        <c:lblAlgn val="ctr"/>
        <c:lblOffset val="100"/>
        <c:noMultiLvlLbl val="0"/>
      </c:catAx>
      <c:valAx>
        <c:axId val="4665060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66507624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nl-B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 aparte grafieken'!$B$1</c:f>
              <c:strCache>
                <c:ptCount val="1"/>
                <c:pt idx="0">
                  <c:v>Experts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 aparte grafieken'!$A$2:$A$4</c:f>
              <c:strCache>
                <c:ptCount val="3"/>
                <c:pt idx="0">
                  <c:v>Les taxes et impôts</c:v>
                </c:pt>
                <c:pt idx="1">
                  <c:v>Construire ou rénover est devenu très coûteux à cause des lois et des règlements en vigueur</c:v>
                </c:pt>
                <c:pt idx="2">
                  <c:v>Trop peu de primes, subsides publics ou avantages fiscaux (ou leur suppression) pour la construction ou la rénovation </c:v>
                </c:pt>
              </c:strCache>
            </c:strRef>
          </c:cat>
          <c:val>
            <c:numRef>
              <c:f>'3 aparte grafieken'!$B$2:$B$4</c:f>
              <c:numCache>
                <c:formatCode>0%</c:formatCode>
                <c:ptCount val="3"/>
                <c:pt idx="0">
                  <c:v>0.46</c:v>
                </c:pt>
                <c:pt idx="1">
                  <c:v>0.64</c:v>
                </c:pt>
                <c:pt idx="2">
                  <c:v>0.66900000000000004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6620648"/>
        <c:axId val="466621040"/>
      </c:barChart>
      <c:catAx>
        <c:axId val="466620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66621040"/>
        <c:crosses val="autoZero"/>
        <c:auto val="1"/>
        <c:lblAlgn val="ctr"/>
        <c:lblOffset val="100"/>
        <c:noMultiLvlLbl val="0"/>
      </c:catAx>
      <c:valAx>
        <c:axId val="46662104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6662064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nl-B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'Impact overheid'!$B$3</c:f>
              <c:strCache>
                <c:ptCount val="1"/>
                <c:pt idx="0">
                  <c:v>Experts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'Impact overheid'!$A$4:$A$7</c:f>
              <c:strCache>
                <c:ptCount val="4"/>
                <c:pt idx="0">
                  <c:v>Si la déductibilité fiscale des emprunts hypothécaires était supprimée, je ne serais plus en mesure de réaliser mon actuel projet de construction ou de transformation.</c:v>
                </c:pt>
                <c:pt idx="1">
                  <c:v>Les nombreux règlements à prendre en compte pour la construction portent à confusion</c:v>
                </c:pt>
                <c:pt idx="2">
                  <c:v>L'autorité ne stimule pas assez la construction ou la transformation des logements</c:v>
                </c:pt>
                <c:pt idx="3">
                  <c:v>Respecter la réglementation et obtenir tous les certificats en matière d'efficience énergétique, d'isolation, de ventilation etc. complique encore l'acquisition d'une habitation</c:v>
                </c:pt>
              </c:strCache>
            </c:strRef>
          </c:cat>
          <c:val>
            <c:numRef>
              <c:f>'Impact overheid'!$B$4:$B$7</c:f>
              <c:numCache>
                <c:formatCode>0%</c:formatCode>
                <c:ptCount val="4"/>
                <c:pt idx="0">
                  <c:v>0.63</c:v>
                </c:pt>
                <c:pt idx="1">
                  <c:v>0.67</c:v>
                </c:pt>
                <c:pt idx="2">
                  <c:v>0.71</c:v>
                </c:pt>
                <c:pt idx="3">
                  <c:v>0.76</c:v>
                </c:pt>
              </c:numCache>
            </c:numRef>
          </c:val>
        </c:ser>
        <c:ser>
          <c:idx val="1"/>
          <c:order val="1"/>
          <c:tx>
            <c:strRef>
              <c:f>'Impact overheid'!$C$3</c:f>
              <c:strCache>
                <c:ptCount val="1"/>
                <c:pt idx="0">
                  <c:v>Réalistes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'Impact overheid'!$A$4:$A$7</c:f>
              <c:strCache>
                <c:ptCount val="4"/>
                <c:pt idx="0">
                  <c:v>Si la déductibilité fiscale des emprunts hypothécaires était supprimée, je ne serais plus en mesure de réaliser mon actuel projet de construction ou de transformation.</c:v>
                </c:pt>
                <c:pt idx="1">
                  <c:v>Les nombreux règlements à prendre en compte pour la construction portent à confusion</c:v>
                </c:pt>
                <c:pt idx="2">
                  <c:v>L'autorité ne stimule pas assez la construction ou la transformation des logements</c:v>
                </c:pt>
                <c:pt idx="3">
                  <c:v>Respecter la réglementation et obtenir tous les certificats en matière d'efficience énergétique, d'isolation, de ventilation etc. complique encore l'acquisition d'une habitation</c:v>
                </c:pt>
              </c:strCache>
            </c:strRef>
          </c:cat>
          <c:val>
            <c:numRef>
              <c:f>'Impact overheid'!$C$4:$C$7</c:f>
              <c:numCache>
                <c:formatCode>0%</c:formatCode>
                <c:ptCount val="4"/>
                <c:pt idx="0">
                  <c:v>0.57999999999999996</c:v>
                </c:pt>
                <c:pt idx="1">
                  <c:v>0.64</c:v>
                </c:pt>
                <c:pt idx="2">
                  <c:v>0.71</c:v>
                </c:pt>
                <c:pt idx="3">
                  <c:v>0.74</c:v>
                </c:pt>
              </c:numCache>
            </c:numRef>
          </c:val>
        </c:ser>
        <c:ser>
          <c:idx val="2"/>
          <c:order val="2"/>
          <c:tx>
            <c:strRef>
              <c:f>'Impact overheid'!$D$3</c:f>
              <c:strCache>
                <c:ptCount val="1"/>
                <c:pt idx="0">
                  <c:v>Rêveurs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'Impact overheid'!$A$4:$A$7</c:f>
              <c:strCache>
                <c:ptCount val="4"/>
                <c:pt idx="0">
                  <c:v>Si la déductibilité fiscale des emprunts hypothécaires était supprimée, je ne serais plus en mesure de réaliser mon actuel projet de construction ou de transformation.</c:v>
                </c:pt>
                <c:pt idx="1">
                  <c:v>Les nombreux règlements à prendre en compte pour la construction portent à confusion</c:v>
                </c:pt>
                <c:pt idx="2">
                  <c:v>L'autorité ne stimule pas assez la construction ou la transformation des logements</c:v>
                </c:pt>
                <c:pt idx="3">
                  <c:v>Respecter la réglementation et obtenir tous les certificats en matière d'efficience énergétique, d'isolation, de ventilation etc. complique encore l'acquisition d'une habitation</c:v>
                </c:pt>
              </c:strCache>
            </c:strRef>
          </c:cat>
          <c:val>
            <c:numRef>
              <c:f>'Impact overheid'!$D$4:$D$7</c:f>
              <c:numCache>
                <c:formatCode>0%</c:formatCode>
                <c:ptCount val="4"/>
                <c:pt idx="0">
                  <c:v>0.27</c:v>
                </c:pt>
                <c:pt idx="1">
                  <c:v>0.46</c:v>
                </c:pt>
                <c:pt idx="2">
                  <c:v>0.52</c:v>
                </c:pt>
                <c:pt idx="3">
                  <c:v>0.49</c:v>
                </c:pt>
              </c:numCache>
            </c:numRef>
          </c:val>
        </c:ser>
        <c:ser>
          <c:idx val="3"/>
          <c:order val="3"/>
          <c:tx>
            <c:strRef>
              <c:f>'Impact overheid'!$E$3</c:f>
              <c:strCache>
                <c:ptCount val="1"/>
                <c:pt idx="0">
                  <c:v>Tous les Belges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'Impact overheid'!$A$4:$A$7</c:f>
              <c:strCache>
                <c:ptCount val="4"/>
                <c:pt idx="0">
                  <c:v>Si la déductibilité fiscale des emprunts hypothécaires était supprimée, je ne serais plus en mesure de réaliser mon actuel projet de construction ou de transformation.</c:v>
                </c:pt>
                <c:pt idx="1">
                  <c:v>Les nombreux règlements à prendre en compte pour la construction portent à confusion</c:v>
                </c:pt>
                <c:pt idx="2">
                  <c:v>L'autorité ne stimule pas assez la construction ou la transformation des logements</c:v>
                </c:pt>
                <c:pt idx="3">
                  <c:v>Respecter la réglementation et obtenir tous les certificats en matière d'efficience énergétique, d'isolation, de ventilation etc. complique encore l'acquisition d'une habitation</c:v>
                </c:pt>
              </c:strCache>
            </c:strRef>
          </c:cat>
          <c:val>
            <c:numRef>
              <c:f>'Impact overheid'!$E$4:$E$7</c:f>
              <c:numCache>
                <c:formatCode>0%</c:formatCode>
                <c:ptCount val="4"/>
                <c:pt idx="0">
                  <c:v>0.52</c:v>
                </c:pt>
                <c:pt idx="1">
                  <c:v>0.6</c:v>
                </c:pt>
                <c:pt idx="2">
                  <c:v>0.65</c:v>
                </c:pt>
                <c:pt idx="3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9799648"/>
        <c:axId val="249800040"/>
      </c:barChart>
      <c:catAx>
        <c:axId val="249799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249800040"/>
        <c:crosses val="autoZero"/>
        <c:auto val="1"/>
        <c:lblAlgn val="ctr"/>
        <c:lblOffset val="100"/>
        <c:noMultiLvlLbl val="0"/>
      </c:catAx>
      <c:valAx>
        <c:axId val="24980004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2497996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nl-B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'Financiële impact'!$B$3</c:f>
              <c:strCache>
                <c:ptCount val="1"/>
                <c:pt idx="0">
                  <c:v>Experts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'Financiële impact'!$A$4:$A$8</c:f>
              <c:strCache>
                <c:ptCount val="5"/>
                <c:pt idx="0">
                  <c:v>Les banques refusent de me prêter la somme dont j'ai besoin pour réaliser mon projet de construction ou de transformation</c:v>
                </c:pt>
                <c:pt idx="1">
                  <c:v>Obtenir un prêt bancaire est difficile</c:v>
                </c:pt>
                <c:pt idx="2">
                  <c:v>Le taux de TVA est si élevé que j'essaye de faire exécuter quelques travaux sans facture</c:v>
                </c:pt>
                <c:pt idx="3">
                  <c:v>Parce que les terrains sont trop chers, je suis obligé d’acheter une maison existante</c:v>
                </c:pt>
                <c:pt idx="4">
                  <c:v> La maison dont je rêve est financièrement inaccessible, je dois me contenter de moins</c:v>
                </c:pt>
              </c:strCache>
            </c:strRef>
          </c:cat>
          <c:val>
            <c:numRef>
              <c:f>'Financiële impact'!$B$4:$B$8</c:f>
              <c:numCache>
                <c:formatCode>0%</c:formatCode>
                <c:ptCount val="5"/>
                <c:pt idx="0">
                  <c:v>0.17</c:v>
                </c:pt>
                <c:pt idx="1">
                  <c:v>0.3</c:v>
                </c:pt>
                <c:pt idx="2">
                  <c:v>0.45</c:v>
                </c:pt>
                <c:pt idx="3">
                  <c:v>0.51</c:v>
                </c:pt>
                <c:pt idx="4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'Financiële impact'!$C$3</c:f>
              <c:strCache>
                <c:ptCount val="1"/>
                <c:pt idx="0">
                  <c:v>Réalistes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'Financiële impact'!$A$4:$A$8</c:f>
              <c:strCache>
                <c:ptCount val="5"/>
                <c:pt idx="0">
                  <c:v>Les banques refusent de me prêter la somme dont j'ai besoin pour réaliser mon projet de construction ou de transformation</c:v>
                </c:pt>
                <c:pt idx="1">
                  <c:v>Obtenir un prêt bancaire est difficile</c:v>
                </c:pt>
                <c:pt idx="2">
                  <c:v>Le taux de TVA est si élevé que j'essaye de faire exécuter quelques travaux sans facture</c:v>
                </c:pt>
                <c:pt idx="3">
                  <c:v>Parce que les terrains sont trop chers, je suis obligé d’acheter une maison existante</c:v>
                </c:pt>
                <c:pt idx="4">
                  <c:v> La maison dont je rêve est financièrement inaccessible, je dois me contenter de moins</c:v>
                </c:pt>
              </c:strCache>
            </c:strRef>
          </c:cat>
          <c:val>
            <c:numRef>
              <c:f>'Financiële impact'!$C$4:$C$8</c:f>
              <c:numCache>
                <c:formatCode>0%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  <c:pt idx="3">
                  <c:v>0.5</c:v>
                </c:pt>
                <c:pt idx="4">
                  <c:v>0.56999999999999995</c:v>
                </c:pt>
              </c:numCache>
            </c:numRef>
          </c:val>
        </c:ser>
        <c:ser>
          <c:idx val="2"/>
          <c:order val="2"/>
          <c:tx>
            <c:strRef>
              <c:f>'Financiële impact'!$D$3</c:f>
              <c:strCache>
                <c:ptCount val="1"/>
                <c:pt idx="0">
                  <c:v>Rêveurs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'Financiële impact'!$A$4:$A$8</c:f>
              <c:strCache>
                <c:ptCount val="5"/>
                <c:pt idx="0">
                  <c:v>Les banques refusent de me prêter la somme dont j'ai besoin pour réaliser mon projet de construction ou de transformation</c:v>
                </c:pt>
                <c:pt idx="1">
                  <c:v>Obtenir un prêt bancaire est difficile</c:v>
                </c:pt>
                <c:pt idx="2">
                  <c:v>Le taux de TVA est si élevé que j'essaye de faire exécuter quelques travaux sans facture</c:v>
                </c:pt>
                <c:pt idx="3">
                  <c:v>Parce que les terrains sont trop chers, je suis obligé d’acheter une maison existante</c:v>
                </c:pt>
                <c:pt idx="4">
                  <c:v> La maison dont je rêve est financièrement inaccessible, je dois me contenter de moins</c:v>
                </c:pt>
              </c:strCache>
            </c:strRef>
          </c:cat>
          <c:val>
            <c:numRef>
              <c:f>'Financiële impact'!$D$4:$D$8</c:f>
              <c:numCache>
                <c:formatCode>0%</c:formatCode>
                <c:ptCount val="5"/>
                <c:pt idx="0">
                  <c:v>0.15</c:v>
                </c:pt>
                <c:pt idx="1">
                  <c:v>0.39</c:v>
                </c:pt>
                <c:pt idx="2">
                  <c:v>0.28000000000000003</c:v>
                </c:pt>
                <c:pt idx="3">
                  <c:v>0.32</c:v>
                </c:pt>
                <c:pt idx="4">
                  <c:v>0.37</c:v>
                </c:pt>
              </c:numCache>
            </c:numRef>
          </c:val>
        </c:ser>
        <c:ser>
          <c:idx val="3"/>
          <c:order val="3"/>
          <c:tx>
            <c:strRef>
              <c:f>'Financiële impact'!$E$3</c:f>
              <c:strCache>
                <c:ptCount val="1"/>
                <c:pt idx="0">
                  <c:v>Tous les Belges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'Financiële impact'!$A$4:$A$8</c:f>
              <c:strCache>
                <c:ptCount val="5"/>
                <c:pt idx="0">
                  <c:v>Les banques refusent de me prêter la somme dont j'ai besoin pour réaliser mon projet de construction ou de transformation</c:v>
                </c:pt>
                <c:pt idx="1">
                  <c:v>Obtenir un prêt bancaire est difficile</c:v>
                </c:pt>
                <c:pt idx="2">
                  <c:v>Le taux de TVA est si élevé que j'essaye de faire exécuter quelques travaux sans facture</c:v>
                </c:pt>
                <c:pt idx="3">
                  <c:v>Parce que les terrains sont trop chers, je suis obligé d’acheter une maison existante</c:v>
                </c:pt>
                <c:pt idx="4">
                  <c:v> La maison dont je rêve est financièrement inaccessible, je dois me contenter de moins</c:v>
                </c:pt>
              </c:strCache>
            </c:strRef>
          </c:cat>
          <c:val>
            <c:numRef>
              <c:f>'Financiële impact'!$E$4:$E$8</c:f>
              <c:numCache>
                <c:formatCode>0%</c:formatCode>
                <c:ptCount val="5"/>
                <c:pt idx="0">
                  <c:v>0.19</c:v>
                </c:pt>
                <c:pt idx="1">
                  <c:v>0.35</c:v>
                </c:pt>
                <c:pt idx="2">
                  <c:v>0.38</c:v>
                </c:pt>
                <c:pt idx="3">
                  <c:v>0.44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3220144"/>
        <c:axId val="463219752"/>
      </c:barChart>
      <c:catAx>
        <c:axId val="463220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63219752"/>
        <c:crosses val="autoZero"/>
        <c:auto val="1"/>
        <c:lblAlgn val="ctr"/>
        <c:lblOffset val="100"/>
        <c:noMultiLvlLbl val="0"/>
      </c:catAx>
      <c:valAx>
        <c:axId val="46321975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632201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nl-B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'Impact bouwbudget'!$B$3</c:f>
              <c:strCache>
                <c:ptCount val="1"/>
                <c:pt idx="0">
                  <c:v>Experts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'Impact bouwbudget'!$A$4:$A$8</c:f>
              <c:strCache>
                <c:ptCount val="5"/>
                <c:pt idx="0">
                  <c:v>Je préfère acheter un logement existant parce que je ne suis pas obligé d'investir dans l'isolation du toit, des fenêtres et de la façade</c:v>
                </c:pt>
                <c:pt idx="1">
                  <c:v>J'investis surtout dans des mesures d'économies d'énergie pour préserver le climat</c:v>
                </c:pt>
                <c:pt idx="2">
                  <c:v>Pour des raisons budgétaires, j'essaye d'exécuter un maximum de travaux moi-même ou je sollicite l'aide de la famille et des amis</c:v>
                </c:pt>
                <c:pt idx="3">
                  <c:v>Bâtir ou transformer s’avère très coûteux, j'essaye d'étaler les les coûts dans le temps</c:v>
                </c:pt>
                <c:pt idx="4">
                  <c:v>Isoler efficacement les portes, fenêtres, murs et toits est important car c'est un investissement vite rentabilisé par une baisse de la facture d'énergie</c:v>
                </c:pt>
              </c:strCache>
            </c:strRef>
          </c:cat>
          <c:val>
            <c:numRef>
              <c:f>'Impact bouwbudget'!$B$4:$B$8</c:f>
              <c:numCache>
                <c:formatCode>0%</c:formatCode>
                <c:ptCount val="5"/>
                <c:pt idx="0">
                  <c:v>0.28999999999999998</c:v>
                </c:pt>
                <c:pt idx="1">
                  <c:v>0.45</c:v>
                </c:pt>
                <c:pt idx="2">
                  <c:v>0.75</c:v>
                </c:pt>
                <c:pt idx="3">
                  <c:v>0.72</c:v>
                </c:pt>
                <c:pt idx="4">
                  <c:v>0.91</c:v>
                </c:pt>
              </c:numCache>
            </c:numRef>
          </c:val>
        </c:ser>
        <c:ser>
          <c:idx val="1"/>
          <c:order val="1"/>
          <c:tx>
            <c:strRef>
              <c:f>'Impact bouwbudget'!$C$3</c:f>
              <c:strCache>
                <c:ptCount val="1"/>
                <c:pt idx="0">
                  <c:v>Réalistes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'Impact bouwbudget'!$A$4:$A$8</c:f>
              <c:strCache>
                <c:ptCount val="5"/>
                <c:pt idx="0">
                  <c:v>Je préfère acheter un logement existant parce que je ne suis pas obligé d'investir dans l'isolation du toit, des fenêtres et de la façade</c:v>
                </c:pt>
                <c:pt idx="1">
                  <c:v>J'investis surtout dans des mesures d'économies d'énergie pour préserver le climat</c:v>
                </c:pt>
                <c:pt idx="2">
                  <c:v>Pour des raisons budgétaires, j'essaye d'exécuter un maximum de travaux moi-même ou je sollicite l'aide de la famille et des amis</c:v>
                </c:pt>
                <c:pt idx="3">
                  <c:v>Bâtir ou transformer s’avère très coûteux, j'essaye d'étaler les les coûts dans le temps</c:v>
                </c:pt>
                <c:pt idx="4">
                  <c:v>Isoler efficacement les portes, fenêtres, murs et toits est important car c'est un investissement vite rentabilisé par une baisse de la facture d'énergie</c:v>
                </c:pt>
              </c:strCache>
            </c:strRef>
          </c:cat>
          <c:val>
            <c:numRef>
              <c:f>'Impact bouwbudget'!$C$4:$C$8</c:f>
              <c:numCache>
                <c:formatCode>0%</c:formatCode>
                <c:ptCount val="5"/>
                <c:pt idx="0">
                  <c:v>0.28000000000000003</c:v>
                </c:pt>
                <c:pt idx="1">
                  <c:v>0.42</c:v>
                </c:pt>
                <c:pt idx="2">
                  <c:v>0.76</c:v>
                </c:pt>
                <c:pt idx="3">
                  <c:v>0.78</c:v>
                </c:pt>
                <c:pt idx="4">
                  <c:v>0.87</c:v>
                </c:pt>
              </c:numCache>
            </c:numRef>
          </c:val>
        </c:ser>
        <c:ser>
          <c:idx val="2"/>
          <c:order val="2"/>
          <c:tx>
            <c:strRef>
              <c:f>'Impact bouwbudget'!$D$3</c:f>
              <c:strCache>
                <c:ptCount val="1"/>
                <c:pt idx="0">
                  <c:v>Rêveurs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'Impact bouwbudget'!$A$4:$A$8</c:f>
              <c:strCache>
                <c:ptCount val="5"/>
                <c:pt idx="0">
                  <c:v>Je préfère acheter un logement existant parce que je ne suis pas obligé d'investir dans l'isolation du toit, des fenêtres et de la façade</c:v>
                </c:pt>
                <c:pt idx="1">
                  <c:v>J'investis surtout dans des mesures d'économies d'énergie pour préserver le climat</c:v>
                </c:pt>
                <c:pt idx="2">
                  <c:v>Pour des raisons budgétaires, j'essaye d'exécuter un maximum de travaux moi-même ou je sollicite l'aide de la famille et des amis</c:v>
                </c:pt>
                <c:pt idx="3">
                  <c:v>Bâtir ou transformer s’avère très coûteux, j'essaye d'étaler les les coûts dans le temps</c:v>
                </c:pt>
                <c:pt idx="4">
                  <c:v>Isoler efficacement les portes, fenêtres, murs et toits est important car c'est un investissement vite rentabilisé par une baisse de la facture d'énergie</c:v>
                </c:pt>
              </c:strCache>
            </c:strRef>
          </c:cat>
          <c:val>
            <c:numRef>
              <c:f>'Impact bouwbudget'!$D$4:$D$8</c:f>
              <c:numCache>
                <c:formatCode>0%</c:formatCode>
                <c:ptCount val="5"/>
                <c:pt idx="0">
                  <c:v>0.25</c:v>
                </c:pt>
                <c:pt idx="1">
                  <c:v>0.28000000000000003</c:v>
                </c:pt>
                <c:pt idx="2">
                  <c:v>0.49</c:v>
                </c:pt>
                <c:pt idx="3">
                  <c:v>0.48</c:v>
                </c:pt>
                <c:pt idx="4">
                  <c:v>0.64</c:v>
                </c:pt>
              </c:numCache>
            </c:numRef>
          </c:val>
        </c:ser>
        <c:ser>
          <c:idx val="3"/>
          <c:order val="3"/>
          <c:tx>
            <c:strRef>
              <c:f>'Impact bouwbudget'!$E$3</c:f>
              <c:strCache>
                <c:ptCount val="1"/>
                <c:pt idx="0">
                  <c:v>Tous les Belges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'Impact bouwbudget'!$A$4:$A$8</c:f>
              <c:strCache>
                <c:ptCount val="5"/>
                <c:pt idx="0">
                  <c:v>Je préfère acheter un logement existant parce que je ne suis pas obligé d'investir dans l'isolation du toit, des fenêtres et de la façade</c:v>
                </c:pt>
                <c:pt idx="1">
                  <c:v>J'investis surtout dans des mesures d'économies d'énergie pour préserver le climat</c:v>
                </c:pt>
                <c:pt idx="2">
                  <c:v>Pour des raisons budgétaires, j'essaye d'exécuter un maximum de travaux moi-même ou je sollicite l'aide de la famille et des amis</c:v>
                </c:pt>
                <c:pt idx="3">
                  <c:v>Bâtir ou transformer s’avère très coûteux, j'essaye d'étaler les les coûts dans le temps</c:v>
                </c:pt>
                <c:pt idx="4">
                  <c:v>Isoler efficacement les portes, fenêtres, murs et toits est important car c'est un investissement vite rentabilisé par une baisse de la facture d'énergie</c:v>
                </c:pt>
              </c:strCache>
            </c:strRef>
          </c:cat>
          <c:val>
            <c:numRef>
              <c:f>'Impact bouwbudget'!$E$4:$E$8</c:f>
              <c:numCache>
                <c:formatCode>0%</c:formatCode>
                <c:ptCount val="5"/>
                <c:pt idx="0">
                  <c:v>0.27</c:v>
                </c:pt>
                <c:pt idx="1">
                  <c:v>0.4</c:v>
                </c:pt>
                <c:pt idx="2">
                  <c:v>0.67</c:v>
                </c:pt>
                <c:pt idx="3">
                  <c:v>0.68</c:v>
                </c:pt>
                <c:pt idx="4">
                  <c:v>0.82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7755792"/>
        <c:axId val="467753832"/>
      </c:barChart>
      <c:catAx>
        <c:axId val="46775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67753832"/>
        <c:crosses val="autoZero"/>
        <c:auto val="1"/>
        <c:lblAlgn val="ctr"/>
        <c:lblOffset val="100"/>
        <c:noMultiLvlLbl val="0"/>
      </c:catAx>
      <c:valAx>
        <c:axId val="467753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4677557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nl-B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nl-BE" sz="2000" dirty="0" smtClean="0">
                <a:solidFill>
                  <a:schemeClr val="tx1"/>
                </a:solidFill>
              </a:rPr>
              <a:t>Tous</a:t>
            </a:r>
            <a:r>
              <a:rPr lang="nl-BE" sz="2000" baseline="0" dirty="0" smtClean="0">
                <a:solidFill>
                  <a:schemeClr val="tx1"/>
                </a:solidFill>
              </a:rPr>
              <a:t> les Belges</a:t>
            </a:r>
            <a:endParaRPr lang="nl-BE" sz="2000" dirty="0">
              <a:solidFill>
                <a:schemeClr val="tx1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889470284572731"/>
          <c:y val="0.17254106951030992"/>
          <c:w val="0.62201071149890053"/>
          <c:h val="0.7144101003332030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'Reno of Bouw'!$B$3:$B$4</c:f>
              <c:strCache>
                <c:ptCount val="2"/>
                <c:pt idx="0">
                  <c:v>Renovatie</c:v>
                </c:pt>
                <c:pt idx="1">
                  <c:v>Nieuwbouw</c:v>
                </c:pt>
              </c:strCache>
            </c:strRef>
          </c:cat>
          <c:val>
            <c:numRef>
              <c:f>'Reno of Bouw'!$C$3:$C$4</c:f>
              <c:numCache>
                <c:formatCode>0%</c:formatCode>
                <c:ptCount val="2"/>
                <c:pt idx="0">
                  <c:v>0.43</c:v>
                </c:pt>
                <c:pt idx="1">
                  <c:v>0.56499999999999995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nl-B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Experts</a:t>
            </a:r>
          </a:p>
        </c:rich>
      </c:tx>
      <c:layout>
        <c:manualLayout>
          <c:xMode val="edge"/>
          <c:yMode val="edge"/>
          <c:x val="0.28987010933601937"/>
          <c:y val="3.0288114267073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>
        <c:manualLayout>
          <c:layoutTarget val="inner"/>
          <c:xMode val="edge"/>
          <c:yMode val="edge"/>
          <c:x val="0.12864857056802326"/>
          <c:y val="0.1780955827527553"/>
          <c:w val="0.53776046886568474"/>
          <c:h val="0.69838037665726882"/>
        </c:manualLayout>
      </c:layout>
      <c:doughnutChart>
        <c:varyColors val="1"/>
        <c:ser>
          <c:idx val="0"/>
          <c:order val="0"/>
          <c:tx>
            <c:strRef>
              <c:f>'RENO-BOUW verdeling'!$C$4</c:f>
              <c:strCache>
                <c:ptCount val="1"/>
                <c:pt idx="0">
                  <c:v>Experts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'RENO-BOUW verdeling'!$A$5:$B$6</c:f>
              <c:strCache>
                <c:ptCount val="2"/>
                <c:pt idx="0">
                  <c:v>Renovatie</c:v>
                </c:pt>
                <c:pt idx="1">
                  <c:v>Nieuwbouw</c:v>
                </c:pt>
              </c:strCache>
            </c:strRef>
          </c:cat>
          <c:val>
            <c:numRef>
              <c:f>'RENO-BOUW verdeling'!$C$5:$C$6</c:f>
              <c:numCache>
                <c:formatCode>0%</c:formatCode>
                <c:ptCount val="2"/>
                <c:pt idx="0">
                  <c:v>0.437</c:v>
                </c:pt>
                <c:pt idx="1">
                  <c:v>0.56299999999999994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nl-B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768" cy="5333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462" tIns="45231" rIns="90462" bIns="45231" numCol="1" anchor="ctr" anchorCtr="0" compatLnSpc="1">
            <a:prstTxWarp prst="textNoShape">
              <a:avLst/>
            </a:prstTxWarp>
          </a:bodyPr>
          <a:lstStyle>
            <a:lvl1pPr defTabSz="90487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910" y="2"/>
            <a:ext cx="2945768" cy="5333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462" tIns="45231" rIns="90462" bIns="45231" numCol="1" anchor="ctr" anchorCtr="0" compatLnSpc="1">
            <a:prstTxWarp prst="textNoShape">
              <a:avLst/>
            </a:prstTxWarp>
          </a:bodyPr>
          <a:lstStyle>
            <a:lvl1pPr algn="r" defTabSz="90487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93260"/>
            <a:ext cx="2945768" cy="5333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462" tIns="45231" rIns="90462" bIns="45231" numCol="1" anchor="b" anchorCtr="0" compatLnSpc="1">
            <a:prstTxWarp prst="textNoShape">
              <a:avLst/>
            </a:prstTxWarp>
          </a:bodyPr>
          <a:lstStyle>
            <a:lvl1pPr defTabSz="90487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910" y="9393260"/>
            <a:ext cx="2945768" cy="5333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0462" tIns="45231" rIns="90462" bIns="45231" numCol="1" anchor="b" anchorCtr="0" compatLnSpc="1">
            <a:prstTxWarp prst="textNoShape">
              <a:avLst/>
            </a:prstTxWarp>
          </a:bodyPr>
          <a:lstStyle>
            <a:lvl1pPr algn="r" defTabSz="90487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833B28C-FA60-4C10-9D8B-377A871A8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0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768" cy="4950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62" tIns="45231" rIns="90462" bIns="45231" numCol="1" anchor="t" anchorCtr="0" compatLnSpc="1">
            <a:prstTxWarp prst="textNoShape">
              <a:avLst/>
            </a:prstTxWarp>
          </a:bodyPr>
          <a:lstStyle>
            <a:lvl1pPr defTabSz="904875" eaLnBrk="0" hangingPunct="0">
              <a:defRPr sz="1200">
                <a:solidFill>
                  <a:srgbClr val="0F2B1E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910" y="1"/>
            <a:ext cx="2945768" cy="4950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62" tIns="45231" rIns="90462" bIns="45231" numCol="1" anchor="t" anchorCtr="0" compatLnSpc="1">
            <a:prstTxWarp prst="textNoShape">
              <a:avLst/>
            </a:prstTxWarp>
          </a:bodyPr>
          <a:lstStyle>
            <a:lvl1pPr algn="r" defTabSz="904875" eaLnBrk="0" hangingPunct="0">
              <a:defRPr sz="1200">
                <a:solidFill>
                  <a:srgbClr val="0F2B1E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6125"/>
            <a:ext cx="537686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2" y="4715794"/>
            <a:ext cx="4985394" cy="44650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62" tIns="45231" rIns="90462" bIns="452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586"/>
            <a:ext cx="2945768" cy="4950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62" tIns="45231" rIns="90462" bIns="45231" numCol="1" anchor="b" anchorCtr="0" compatLnSpc="1">
            <a:prstTxWarp prst="textNoShape">
              <a:avLst/>
            </a:prstTxWarp>
          </a:bodyPr>
          <a:lstStyle>
            <a:lvl1pPr defTabSz="904875" eaLnBrk="0" hangingPunct="0">
              <a:defRPr sz="1200">
                <a:solidFill>
                  <a:srgbClr val="0F2B1E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910" y="9431586"/>
            <a:ext cx="2945768" cy="4950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62" tIns="45231" rIns="90462" bIns="45231" numCol="1" anchor="b" anchorCtr="0" compatLnSpc="1">
            <a:prstTxWarp prst="textNoShape">
              <a:avLst/>
            </a:prstTxWarp>
          </a:bodyPr>
          <a:lstStyle>
            <a:lvl1pPr algn="r" defTabSz="904875" eaLnBrk="0" hangingPunct="0">
              <a:defRPr sz="1200">
                <a:solidFill>
                  <a:srgbClr val="0F2B1E"/>
                </a:solidFill>
                <a:cs typeface="+mn-cs"/>
              </a:defRPr>
            </a:lvl1pPr>
          </a:lstStyle>
          <a:p>
            <a:pPr>
              <a:defRPr/>
            </a:pPr>
            <a:fld id="{C51620E5-49BC-4E40-AC8A-541CE6A26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C5410C4-53A0-4101-9C55-775DCFAD3569}" type="slidenum">
              <a:rPr lang="en-US" smtClean="0">
                <a:solidFill>
                  <a:srgbClr val="0F2B1E"/>
                </a:solidFill>
              </a:rPr>
              <a:pPr>
                <a:defRPr/>
              </a:pPr>
              <a:t>1</a:t>
            </a:fld>
            <a:endParaRPr lang="en-US" smtClean="0">
              <a:solidFill>
                <a:srgbClr val="0F2B1E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l-NL" altLang="nl-BE" smtClean="0"/>
          </a:p>
        </p:txBody>
      </p:sp>
    </p:spTree>
    <p:extLst>
      <p:ext uri="{BB962C8B-B14F-4D97-AF65-F5344CB8AC3E}">
        <p14:creationId xmlns:p14="http://schemas.microsoft.com/office/powerpoint/2010/main" val="2583947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D14E5A3D-91B0-4171-8169-1B62925CAF42}" type="slidenum">
              <a:rPr lang="en-US" smtClean="0">
                <a:solidFill>
                  <a:srgbClr val="0F2B1E"/>
                </a:solidFill>
              </a:rPr>
              <a:pPr>
                <a:defRPr/>
              </a:pPr>
              <a:t>14</a:t>
            </a:fld>
            <a:endParaRPr lang="en-US" smtClean="0">
              <a:solidFill>
                <a:srgbClr val="0F2B1E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l-NL" altLang="nl-BE" smtClean="0"/>
          </a:p>
        </p:txBody>
      </p:sp>
    </p:spTree>
    <p:extLst>
      <p:ext uri="{BB962C8B-B14F-4D97-AF65-F5344CB8AC3E}">
        <p14:creationId xmlns:p14="http://schemas.microsoft.com/office/powerpoint/2010/main" val="293377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MAC:APPLE%202007:Reynaers_Aluminium:Corporate%20PowerPoint:Reynaers%20input%202603:Titelslide2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4"/>
          <p:cNvSpPr>
            <a:spLocks noChangeArrowheads="1"/>
          </p:cNvSpPr>
          <p:nvPr userDrawn="1"/>
        </p:nvSpPr>
        <p:spPr bwMode="auto">
          <a:xfrm>
            <a:off x="0" y="-9525"/>
            <a:ext cx="8740775" cy="1139825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/>
          </a:p>
        </p:txBody>
      </p:sp>
      <p:pic>
        <p:nvPicPr>
          <p:cNvPr id="5" name="Picture 61" descr="MAC:APPLE 2007:Reynaers_Aluminium:Corporate PowerPoint:Reynaers input 2603:Titelslide2.jpg"/>
          <p:cNvPicPr>
            <a:picLocks noChangeAspect="1" noChangeArrowheads="1"/>
          </p:cNvPicPr>
          <p:nvPr userDrawn="1"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1128713"/>
            <a:ext cx="9906000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941388" y="1749425"/>
            <a:ext cx="7483475" cy="396875"/>
          </a:xfrm>
          <a:extLst/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747713" y="230188"/>
            <a:ext cx="7766050" cy="1709737"/>
          </a:xfrm>
        </p:spPr>
        <p:txBody>
          <a:bodyPr lIns="274320" tIns="182880" rIns="274320" bIns="182880"/>
          <a:lstStyle>
            <a:lvl1pPr>
              <a:lnSpc>
                <a:spcPct val="85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53975"/>
            <a:ext cx="1874837" cy="5757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188" y="53975"/>
            <a:ext cx="5473700" cy="5757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3788" y="1633538"/>
            <a:ext cx="3622675" cy="417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633538"/>
            <a:ext cx="3624262" cy="417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7"/>
          <p:cNvSpPr>
            <a:spLocks noChangeArrowheads="1"/>
          </p:cNvSpPr>
          <p:nvPr/>
        </p:nvSpPr>
        <p:spPr bwMode="auto">
          <a:xfrm>
            <a:off x="8732838" y="0"/>
            <a:ext cx="1173162" cy="5778500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BE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2188" y="53975"/>
            <a:ext cx="71516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137160" rIns="182880" bIns="1371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title style</a:t>
            </a:r>
          </a:p>
        </p:txBody>
      </p:sp>
      <p:pic>
        <p:nvPicPr>
          <p:cNvPr id="1028" name="Picture 76" descr="logo def reynaers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32838" y="5688013"/>
            <a:ext cx="117316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Line 84"/>
          <p:cNvSpPr>
            <a:spLocks noChangeShapeType="1"/>
          </p:cNvSpPr>
          <p:nvPr/>
        </p:nvSpPr>
        <p:spPr bwMode="auto">
          <a:xfrm flipH="1">
            <a:off x="0" y="5694363"/>
            <a:ext cx="8732838" cy="0"/>
          </a:xfrm>
          <a:prstGeom prst="line">
            <a:avLst/>
          </a:prstGeom>
          <a:noFill/>
          <a:ln w="9525">
            <a:solidFill>
              <a:srgbClr val="9BA1A5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1032" name="Rectangle 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3788" y="1633538"/>
            <a:ext cx="7399337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Click to edit Master text styles</a:t>
            </a:r>
          </a:p>
          <a:p>
            <a:pPr lvl="1"/>
            <a:r>
              <a:rPr lang="nl-NL" altLang="nl-BE" smtClean="0"/>
              <a:t>Second level</a:t>
            </a:r>
          </a:p>
          <a:p>
            <a:pPr lvl="2"/>
            <a:r>
              <a:rPr lang="nl-NL" altLang="nl-BE" smtClean="0"/>
              <a:t>Third level</a:t>
            </a:r>
          </a:p>
          <a:p>
            <a:pPr lvl="3"/>
            <a:r>
              <a:rPr lang="nl-NL" altLang="nl-BE" smtClean="0"/>
              <a:t>Fourth level</a:t>
            </a:r>
          </a:p>
          <a:p>
            <a:pPr lvl="4"/>
            <a:r>
              <a:rPr lang="nl-NL" altLang="nl-BE" smtClean="0"/>
              <a:t>Fifth level</a:t>
            </a:r>
          </a:p>
        </p:txBody>
      </p:sp>
      <p:sp>
        <p:nvSpPr>
          <p:cNvPr id="1033" name="Text Box 91"/>
          <p:cNvSpPr txBox="1">
            <a:spLocks noChangeArrowheads="1"/>
          </p:cNvSpPr>
          <p:nvPr/>
        </p:nvSpPr>
        <p:spPr bwMode="auto">
          <a:xfrm>
            <a:off x="1801813" y="5957888"/>
            <a:ext cx="1841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endParaRPr lang="nl-NL" smtClean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261938" indent="-261938" algn="l" rtl="0" eaLnBrk="0" fontAlgn="base" hangingPunct="0">
        <a:spcBef>
          <a:spcPct val="55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0863" indent="-287338" algn="l" rtl="0" eaLnBrk="0" fontAlgn="base" hangingPunct="0">
        <a:spcBef>
          <a:spcPct val="4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3006725" indent="-1652588" algn="l" rtl="0" eaLnBrk="0" fontAlgn="base" hangingPunct="0">
        <a:spcBef>
          <a:spcPct val="45000"/>
        </a:spcBef>
        <a:spcAft>
          <a:spcPct val="0"/>
        </a:spcAft>
        <a:buClr>
          <a:srgbClr val="969696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3363913" indent="-1778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rgbClr val="969696"/>
        </a:buClr>
        <a:buChar char="•"/>
        <a:defRPr sz="1600">
          <a:solidFill>
            <a:schemeClr val="tx1"/>
          </a:solidFill>
          <a:latin typeface="+mn-lt"/>
        </a:defRPr>
      </a:lvl4pPr>
      <a:lvl5pPr marL="3721100" indent="-1778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rgbClr val="969696"/>
        </a:buClr>
        <a:buChar char="•"/>
        <a:defRPr sz="1600">
          <a:solidFill>
            <a:schemeClr val="tx1"/>
          </a:solidFill>
          <a:latin typeface="+mn-lt"/>
        </a:defRPr>
      </a:lvl5pPr>
      <a:lvl6pPr marL="4178300" indent="-1778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969696"/>
        </a:buClr>
        <a:buChar char="•"/>
        <a:defRPr sz="1600">
          <a:solidFill>
            <a:schemeClr val="tx1"/>
          </a:solidFill>
          <a:latin typeface="+mn-lt"/>
        </a:defRPr>
      </a:lvl6pPr>
      <a:lvl7pPr marL="4635500" indent="-1778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969696"/>
        </a:buClr>
        <a:buChar char="•"/>
        <a:defRPr sz="1600">
          <a:solidFill>
            <a:schemeClr val="tx1"/>
          </a:solidFill>
          <a:latin typeface="+mn-lt"/>
        </a:defRPr>
      </a:lvl7pPr>
      <a:lvl8pPr marL="5092700" indent="-1778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969696"/>
        </a:buClr>
        <a:buChar char="•"/>
        <a:defRPr sz="1600">
          <a:solidFill>
            <a:schemeClr val="tx1"/>
          </a:solidFill>
          <a:latin typeface="+mn-lt"/>
        </a:defRPr>
      </a:lvl8pPr>
      <a:lvl9pPr marL="5549900" indent="-1778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969696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MAC:APPLE%202007:Reynaers_Aluminium:Corporate%20PowerPoint:Reynaers%20input%202603:Titelslide2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MAC:APPLE%202007:Reynaers_Aluminium:Corporate%20PowerPoint:Reynaers%20input%202603:Titelslide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9163" y="1214438"/>
            <a:ext cx="7766050" cy="846137"/>
          </a:xfrm>
        </p:spPr>
        <p:txBody>
          <a:bodyPr/>
          <a:lstStyle/>
          <a:p>
            <a:pPr eaLnBrk="1" hangingPunct="1"/>
            <a:r>
              <a:rPr lang="en-US" altLang="nl-BE" smtClean="0"/>
              <a:t>WE BRING ALUMINIUM TO LIFE</a:t>
            </a:r>
          </a:p>
        </p:txBody>
      </p:sp>
      <p:pic>
        <p:nvPicPr>
          <p:cNvPr id="3075" name="Picture 5" descr="MAC:APPLE 2007:Reynaers_Aluminium:Corporate PowerPoint:Reynaers input 2603:Titelslide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127125"/>
            <a:ext cx="99060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9"/>
          <p:cNvSpPr>
            <a:spLocks noChangeArrowheads="1"/>
          </p:cNvSpPr>
          <p:nvPr/>
        </p:nvSpPr>
        <p:spPr bwMode="white">
          <a:xfrm>
            <a:off x="114300" y="1362075"/>
            <a:ext cx="85709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0" tIns="182880" rIns="274320" bIns="182880" anchor="b"/>
          <a:lstStyle/>
          <a:p>
            <a:pPr algn="ctr">
              <a:lnSpc>
                <a:spcPct val="85000"/>
              </a:lnSpc>
            </a:pPr>
            <a:r>
              <a:rPr lang="fr-FR" altLang="nl-BE" sz="2800" b="1" dirty="0">
                <a:solidFill>
                  <a:srgbClr val="FFFFFF"/>
                </a:solidFill>
              </a:rPr>
              <a:t>L'avis des Belges sur la construction, l'achat et la transformation de leur habitation </a:t>
            </a:r>
            <a:endParaRPr lang="en-US" altLang="nl-BE" sz="2800" b="1" dirty="0">
              <a:solidFill>
                <a:srgbClr val="FFFFFF"/>
              </a:solidFill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7391400" y="6008688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BE" altLang="nl-BE" b="1" dirty="0">
                <a:solidFill>
                  <a:srgbClr val="002060"/>
                </a:solidFill>
              </a:rPr>
              <a:t>Batibouw </a:t>
            </a:r>
            <a:r>
              <a:rPr lang="nl-BE" altLang="nl-BE" b="1" dirty="0" smtClean="0">
                <a:solidFill>
                  <a:srgbClr val="002060"/>
                </a:solidFill>
              </a:rPr>
              <a:t>2015</a:t>
            </a:r>
            <a:endParaRPr lang="nl-BE" altLang="nl-BE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359" y="0"/>
            <a:ext cx="8143875" cy="848850"/>
          </a:xfrm>
        </p:spPr>
        <p:txBody>
          <a:bodyPr/>
          <a:lstStyle/>
          <a:p>
            <a:pPr algn="ctr"/>
            <a:r>
              <a:rPr lang="fr-FR" sz="3200" b="0" dirty="0" smtClean="0"/>
              <a:t>3 principaux </a:t>
            </a:r>
            <a:r>
              <a:rPr lang="fr-FR" sz="3200" b="0" dirty="0"/>
              <a:t>arguments pour la rénovation </a:t>
            </a:r>
            <a:endParaRPr lang="nl-BE" sz="3200" b="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910933"/>
              </p:ext>
            </p:extLst>
          </p:nvPr>
        </p:nvGraphicFramePr>
        <p:xfrm>
          <a:off x="210843" y="79391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372176"/>
              </p:ext>
            </p:extLst>
          </p:nvPr>
        </p:nvGraphicFramePr>
        <p:xfrm>
          <a:off x="5334000" y="736046"/>
          <a:ext cx="4572000" cy="2766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719803"/>
              </p:ext>
            </p:extLst>
          </p:nvPr>
        </p:nvGraphicFramePr>
        <p:xfrm>
          <a:off x="5334000" y="4091940"/>
          <a:ext cx="4572000" cy="2766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230316"/>
              </p:ext>
            </p:extLst>
          </p:nvPr>
        </p:nvGraphicFramePr>
        <p:xfrm>
          <a:off x="252714" y="3964619"/>
          <a:ext cx="4572000" cy="2766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616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975"/>
            <a:ext cx="8946573" cy="617357"/>
          </a:xfrm>
        </p:spPr>
        <p:txBody>
          <a:bodyPr/>
          <a:lstStyle/>
          <a:p>
            <a:pPr algn="ctr"/>
            <a:r>
              <a:rPr lang="fr-FR" sz="3200" b="0" dirty="0" smtClean="0"/>
              <a:t>3 principaux </a:t>
            </a:r>
            <a:r>
              <a:rPr lang="fr-FR" sz="3200" b="0" dirty="0"/>
              <a:t>arguments pour faire bâtir</a:t>
            </a:r>
            <a:endParaRPr lang="nl-BE" sz="3200" b="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194205"/>
              </p:ext>
            </p:extLst>
          </p:nvPr>
        </p:nvGraphicFramePr>
        <p:xfrm>
          <a:off x="132144" y="671331"/>
          <a:ext cx="4572000" cy="313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098752"/>
              </p:ext>
            </p:extLst>
          </p:nvPr>
        </p:nvGraphicFramePr>
        <p:xfrm>
          <a:off x="5334000" y="671332"/>
          <a:ext cx="4572000" cy="314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552755"/>
              </p:ext>
            </p:extLst>
          </p:nvPr>
        </p:nvGraphicFramePr>
        <p:xfrm>
          <a:off x="0" y="3958542"/>
          <a:ext cx="4572000" cy="289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558785"/>
              </p:ext>
            </p:extLst>
          </p:nvPr>
        </p:nvGraphicFramePr>
        <p:xfrm>
          <a:off x="5334000" y="3900668"/>
          <a:ext cx="4572000" cy="295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037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53976"/>
            <a:ext cx="8211312" cy="571058"/>
          </a:xfrm>
        </p:spPr>
        <p:txBody>
          <a:bodyPr/>
          <a:lstStyle/>
          <a:p>
            <a:pPr algn="ctr"/>
            <a:r>
              <a:rPr lang="fr-FR" sz="3000" b="0" dirty="0"/>
              <a:t>Ouverture aux formes </a:t>
            </a:r>
            <a:r>
              <a:rPr lang="fr-FR" sz="3000" b="0" dirty="0" smtClean="0"/>
              <a:t>d’habitat alternatives?</a:t>
            </a:r>
            <a:endParaRPr lang="nl-BE" sz="3000" b="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634662"/>
              </p:ext>
            </p:extLst>
          </p:nvPr>
        </p:nvGraphicFramePr>
        <p:xfrm>
          <a:off x="1710357" y="218702"/>
          <a:ext cx="5446244" cy="3667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829" y="3718679"/>
            <a:ext cx="4332435" cy="31393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nl-BE" b="1" dirty="0"/>
              <a:t>Préférence </a:t>
            </a:r>
            <a:r>
              <a:rPr lang="nl-BE" b="1" dirty="0" smtClean="0"/>
              <a:t>jeune </a:t>
            </a:r>
            <a:r>
              <a:rPr lang="nl-BE" b="1" dirty="0"/>
              <a:t>génération</a:t>
            </a:r>
            <a:r>
              <a:rPr lang="nl-BE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smtClean="0"/>
              <a:t>Co-</a:t>
            </a:r>
            <a:r>
              <a:rPr lang="fr-BE" b="1" dirty="0" err="1" smtClean="0"/>
              <a:t>housing</a:t>
            </a:r>
            <a:r>
              <a:rPr lang="fr-BE" b="1" dirty="0" smtClean="0"/>
              <a:t> </a:t>
            </a:r>
            <a:r>
              <a:rPr lang="fr-BE" dirty="0"/>
              <a:t>(habitation familiale avec infrastructures partagées : jardin, garage, etc</a:t>
            </a:r>
            <a:r>
              <a:rPr lang="fr-BE" dirty="0" smtClean="0"/>
              <a:t>.)</a:t>
            </a:r>
          </a:p>
          <a:p>
            <a:endParaRPr lang="fr-BE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b="1" dirty="0"/>
              <a:t>Logement duo</a:t>
            </a:r>
            <a:r>
              <a:rPr lang="fr-BE" dirty="0"/>
              <a:t> (un jeune ménage occupe le logement principal et des personnes plus âgées, souvent de la famille, occupent une annexe plus petite ou une pièce à part)</a:t>
            </a:r>
            <a:endParaRPr lang="nl-BE" dirty="0"/>
          </a:p>
          <a:p>
            <a:pPr marL="265113" indent="-265113"/>
            <a:endParaRPr lang="nl-BE" b="1" dirty="0"/>
          </a:p>
        </p:txBody>
      </p:sp>
      <p:sp>
        <p:nvSpPr>
          <p:cNvPr id="3" name="Rectangle 2"/>
          <p:cNvSpPr/>
          <p:nvPr/>
        </p:nvSpPr>
        <p:spPr>
          <a:xfrm>
            <a:off x="5614554" y="3718679"/>
            <a:ext cx="4291446" cy="313932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265113" indent="-265113"/>
            <a:r>
              <a:rPr lang="nl-BE" b="1" dirty="0" smtClean="0"/>
              <a:t>Préférence ancienne génération: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BE" b="1" dirty="0"/>
              <a:t>Logement duo</a:t>
            </a:r>
            <a:r>
              <a:rPr lang="fr-BE" dirty="0"/>
              <a:t> (un jeune ménage occupe le logement principal et des personnes plus âgées, souvent de la famille, occupent une annexe plus petite ou une pièce à part</a:t>
            </a:r>
            <a:r>
              <a:rPr lang="fr-BE" dirty="0" smtClean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/>
              <a:t>Service-flat avec support</a:t>
            </a:r>
            <a:r>
              <a:rPr lang="fr-FR" dirty="0"/>
              <a:t> (unité d'habitation individuelle avec fourniture collective de services</a:t>
            </a:r>
            <a:r>
              <a:rPr lang="fr-FR" dirty="0" smtClean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25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1015"/>
            <a:ext cx="8723376" cy="535572"/>
          </a:xfrm>
        </p:spPr>
        <p:txBody>
          <a:bodyPr/>
          <a:lstStyle/>
          <a:p>
            <a:pPr algn="ctr"/>
            <a:r>
              <a:rPr lang="fr-FR" sz="2800" b="0" dirty="0"/>
              <a:t>Facteurs qui déterminent le choix </a:t>
            </a:r>
            <a:r>
              <a:rPr lang="fr-FR" sz="2800" b="0" dirty="0" smtClean="0"/>
              <a:t>de l'emplacement</a:t>
            </a:r>
            <a:endParaRPr lang="fr-FR" sz="28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651893" y="5814533"/>
            <a:ext cx="2880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*</a:t>
            </a:r>
            <a:r>
              <a:rPr lang="nl-BE" sz="1200" dirty="0" err="1" smtClean="0"/>
              <a:t>Commerces</a:t>
            </a:r>
            <a:r>
              <a:rPr lang="nl-BE" sz="1200" dirty="0" smtClean="0"/>
              <a:t>, </a:t>
            </a:r>
            <a:r>
              <a:rPr lang="nl-BE" sz="1200" dirty="0" err="1"/>
              <a:t>travail</a:t>
            </a:r>
            <a:r>
              <a:rPr lang="nl-BE" sz="1200" dirty="0"/>
              <a:t>, </a:t>
            </a:r>
            <a:r>
              <a:rPr lang="nl-BE" sz="1200" dirty="0" err="1" smtClean="0"/>
              <a:t>écoles</a:t>
            </a:r>
            <a:r>
              <a:rPr lang="nl-BE" sz="1200" dirty="0" smtClean="0"/>
              <a:t>, </a:t>
            </a:r>
            <a:r>
              <a:rPr lang="nl-BE" sz="1200" dirty="0" err="1"/>
              <a:t>loisirs</a:t>
            </a:r>
            <a:r>
              <a:rPr lang="nl-BE" sz="1200" dirty="0"/>
              <a:t>……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215545"/>
              </p:ext>
            </p:extLst>
          </p:nvPr>
        </p:nvGraphicFramePr>
        <p:xfrm>
          <a:off x="544011" y="846587"/>
          <a:ext cx="7569842" cy="4767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ight Arrow 5"/>
          <p:cNvSpPr/>
          <p:nvPr/>
        </p:nvSpPr>
        <p:spPr bwMode="auto">
          <a:xfrm flipH="1">
            <a:off x="6442720" y="3825207"/>
            <a:ext cx="3326312" cy="66173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 1 </a:t>
            </a: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sur 4</a:t>
            </a: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: </a:t>
            </a: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“</a:t>
            </a:r>
            <a:r>
              <a:rPr lang="nl-BE" sz="1200" dirty="0" smtClean="0">
                <a:solidFill>
                  <a:schemeClr val="bg1"/>
                </a:solidFill>
              </a:rPr>
              <a:t>terrains de construction trop cher”</a:t>
            </a:r>
            <a:endParaRPr kumimoji="0" lang="nl-B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flipH="1">
            <a:off x="5964871" y="4313322"/>
            <a:ext cx="3498089" cy="66173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    1 </a:t>
            </a: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sur </a:t>
            </a: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3:</a:t>
            </a:r>
            <a:r>
              <a:rPr kumimoji="0" lang="nl-BE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nl-BE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“Logement en ville impayable”</a:t>
            </a:r>
            <a:endParaRPr kumimoji="0" lang="nl-B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9163" y="1214438"/>
            <a:ext cx="7766050" cy="846137"/>
          </a:xfrm>
        </p:spPr>
        <p:txBody>
          <a:bodyPr/>
          <a:lstStyle/>
          <a:p>
            <a:pPr eaLnBrk="1" hangingPunct="1"/>
            <a:r>
              <a:rPr lang="en-US" altLang="nl-BE" smtClean="0"/>
              <a:t>WE BRING ALUMINIUM TO LIFE</a:t>
            </a:r>
          </a:p>
        </p:txBody>
      </p:sp>
      <p:pic>
        <p:nvPicPr>
          <p:cNvPr id="16387" name="Picture 5" descr="MAC:APPLE 2007:Reynaers_Aluminium:Corporate PowerPoint:Reynaers input 2603:Titelslide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127125"/>
            <a:ext cx="99060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730343" cy="990599"/>
          </a:xfrm>
        </p:spPr>
        <p:txBody>
          <a:bodyPr/>
          <a:lstStyle/>
          <a:p>
            <a:pPr algn="ctr"/>
            <a:r>
              <a:rPr lang="nl-BE" altLang="nl-BE" sz="3200" b="0" dirty="0" err="1"/>
              <a:t>Intention</a:t>
            </a:r>
            <a:r>
              <a:rPr lang="nl-BE" altLang="nl-BE" sz="3200" b="0" dirty="0"/>
              <a:t> et </a:t>
            </a:r>
            <a:r>
              <a:rPr lang="nl-BE" altLang="nl-BE" sz="3200" b="0" dirty="0" err="1"/>
              <a:t>méthode</a:t>
            </a:r>
            <a:endParaRPr lang="nl-BE" altLang="nl-BE" sz="3200" b="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74738" y="1100138"/>
            <a:ext cx="7666491" cy="4582205"/>
          </a:xfrm>
        </p:spPr>
        <p:txBody>
          <a:bodyPr/>
          <a:lstStyle/>
          <a:p>
            <a:r>
              <a:rPr lang="fr-FR" altLang="nl-BE" sz="2000" dirty="0"/>
              <a:t>Enquête annuelle sur les évolutions du marché du bâtiment (construction et transformation/rénovation)</a:t>
            </a:r>
          </a:p>
          <a:p>
            <a:r>
              <a:rPr lang="fr-FR" altLang="nl-BE" sz="2000" dirty="0"/>
              <a:t>Exécutée en janvier 2015 pour le compte de Reynaers Aluminium par le bureau d'études indépendant iVox </a:t>
            </a:r>
          </a:p>
          <a:p>
            <a:r>
              <a:rPr lang="fr-FR" altLang="nl-BE" sz="2000" dirty="0"/>
              <a:t>Échantillon représentatif de 611 ménages de Belgique</a:t>
            </a:r>
          </a:p>
          <a:p>
            <a:r>
              <a:rPr lang="fr-FR" altLang="nl-BE" sz="2000" dirty="0"/>
              <a:t>Classification en 3 catégories (50 % francophones et 50 % néerlandophones) :</a:t>
            </a:r>
          </a:p>
          <a:p>
            <a:pPr lvl="1"/>
            <a:r>
              <a:rPr lang="fr-FR" altLang="nl-BE" dirty="0" smtClean="0"/>
              <a:t>Les </a:t>
            </a:r>
            <a:r>
              <a:rPr lang="fr-FR" altLang="nl-BE" dirty="0"/>
              <a:t>"rêveurs", qui comptent bâtir ou acheter et rénover d'ici 5 ans ou plus</a:t>
            </a:r>
          </a:p>
          <a:p>
            <a:pPr lvl="1"/>
            <a:r>
              <a:rPr lang="fr-FR" altLang="nl-BE" dirty="0"/>
              <a:t>Les "réalistes", qui veulent bâtir ou acheter et rénover d'ici 5 ans</a:t>
            </a:r>
          </a:p>
          <a:p>
            <a:pPr lvl="1"/>
            <a:r>
              <a:rPr lang="fr-FR" altLang="nl-BE" dirty="0"/>
              <a:t>Les "experts", qui ont déjà bâti ou acheté et rénové au cours des deux dernières années </a:t>
            </a:r>
            <a:endParaRPr lang="fr-FR" altLang="nl-BE" dirty="0" smtClean="0"/>
          </a:p>
          <a:p>
            <a:pPr lvl="1"/>
            <a:endParaRPr lang="nl-BE" altLang="nl-BE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3607" y="115747"/>
            <a:ext cx="8705850" cy="990600"/>
          </a:xfrm>
        </p:spPr>
        <p:txBody>
          <a:bodyPr/>
          <a:lstStyle/>
          <a:p>
            <a:pPr algn="ctr"/>
            <a:r>
              <a:rPr lang="fr-FR" sz="3000" b="0" dirty="0"/>
              <a:t>Quels facteurs ont le plus influencé votre projet </a:t>
            </a:r>
            <a:r>
              <a:rPr lang="nl-BE" sz="3200" b="0" dirty="0" smtClean="0"/>
              <a:t>?</a:t>
            </a:r>
            <a:endParaRPr lang="nl-BE" altLang="nl-BE" sz="3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757230" y="1106347"/>
            <a:ext cx="1730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b="1" dirty="0" smtClean="0"/>
              <a:t>Tous les Belges</a:t>
            </a:r>
            <a:endParaRPr lang="nl-BE" sz="16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44435"/>
              </p:ext>
            </p:extLst>
          </p:nvPr>
        </p:nvGraphicFramePr>
        <p:xfrm>
          <a:off x="625409" y="1528099"/>
          <a:ext cx="7627339" cy="401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9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" y="168275"/>
            <a:ext cx="8653965" cy="582633"/>
          </a:xfrm>
        </p:spPr>
        <p:txBody>
          <a:bodyPr/>
          <a:lstStyle/>
          <a:p>
            <a:pPr algn="ctr"/>
            <a:r>
              <a:rPr lang="fr-FR" sz="3000" b="0" dirty="0"/>
              <a:t>Quels facteurs ont le plus influencé votre projet </a:t>
            </a:r>
            <a:r>
              <a:rPr lang="nl-BE" sz="3000" b="0" dirty="0" smtClean="0"/>
              <a:t>?</a:t>
            </a:r>
            <a:endParaRPr lang="nl-BE" sz="3000" b="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696283"/>
              </p:ext>
            </p:extLst>
          </p:nvPr>
        </p:nvGraphicFramePr>
        <p:xfrm>
          <a:off x="403330" y="884691"/>
          <a:ext cx="4747260" cy="2958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779389"/>
              </p:ext>
            </p:extLst>
          </p:nvPr>
        </p:nvGraphicFramePr>
        <p:xfrm>
          <a:off x="5299276" y="961614"/>
          <a:ext cx="4724400" cy="297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106857"/>
              </p:ext>
            </p:extLst>
          </p:nvPr>
        </p:nvGraphicFramePr>
        <p:xfrm>
          <a:off x="1516284" y="3976917"/>
          <a:ext cx="5876418" cy="2446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30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88" y="168275"/>
            <a:ext cx="7151687" cy="594207"/>
          </a:xfrm>
        </p:spPr>
        <p:txBody>
          <a:bodyPr/>
          <a:lstStyle/>
          <a:p>
            <a:pPr algn="ctr"/>
            <a:r>
              <a:rPr lang="fr-FR" sz="3200" b="0" dirty="0"/>
              <a:t>Impact des mesures des autorités </a:t>
            </a:r>
            <a:endParaRPr lang="nl-BE" sz="3200" b="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68135"/>
              </p:ext>
            </p:extLst>
          </p:nvPr>
        </p:nvGraphicFramePr>
        <p:xfrm>
          <a:off x="488113" y="955634"/>
          <a:ext cx="8262347" cy="463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2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88" y="53975"/>
            <a:ext cx="7151687" cy="594207"/>
          </a:xfrm>
        </p:spPr>
        <p:txBody>
          <a:bodyPr/>
          <a:lstStyle/>
          <a:p>
            <a:pPr algn="ctr"/>
            <a:r>
              <a:rPr lang="nl-BE" sz="3200" b="0" dirty="0"/>
              <a:t>Impact financier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280617"/>
              </p:ext>
            </p:extLst>
          </p:nvPr>
        </p:nvGraphicFramePr>
        <p:xfrm>
          <a:off x="373284" y="813797"/>
          <a:ext cx="8122534" cy="459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96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88" y="53975"/>
            <a:ext cx="7151687" cy="594207"/>
          </a:xfrm>
        </p:spPr>
        <p:txBody>
          <a:bodyPr/>
          <a:lstStyle/>
          <a:p>
            <a:pPr algn="ctr"/>
            <a:r>
              <a:rPr lang="fr-FR" sz="3200" b="0" dirty="0"/>
              <a:t>Impact sur le budget </a:t>
            </a:r>
            <a:r>
              <a:rPr lang="fr-FR" sz="3200" b="0" dirty="0" smtClean="0"/>
              <a:t>du </a:t>
            </a:r>
            <a:r>
              <a:rPr lang="fr-FR" sz="3200" b="0" dirty="0"/>
              <a:t>logement </a:t>
            </a:r>
            <a:endParaRPr lang="nl-BE" sz="3200" b="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02969"/>
              </p:ext>
            </p:extLst>
          </p:nvPr>
        </p:nvGraphicFramePr>
        <p:xfrm>
          <a:off x="151579" y="764748"/>
          <a:ext cx="8425261" cy="475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16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-153364"/>
            <a:ext cx="9164782" cy="990600"/>
          </a:xfrm>
        </p:spPr>
        <p:txBody>
          <a:bodyPr/>
          <a:lstStyle/>
          <a:p>
            <a:pPr algn="ctr"/>
            <a:r>
              <a:rPr lang="nl-BE" sz="3200" b="0" dirty="0" err="1"/>
              <a:t>Préférence</a:t>
            </a:r>
            <a:r>
              <a:rPr lang="nl-BE" sz="3200" b="0" dirty="0"/>
              <a:t> : </a:t>
            </a:r>
            <a:r>
              <a:rPr lang="nl-BE" sz="3200" b="0" dirty="0" err="1"/>
              <a:t>bâtir</a:t>
            </a:r>
            <a:r>
              <a:rPr lang="nl-BE" sz="3200" b="0" dirty="0"/>
              <a:t> </a:t>
            </a:r>
            <a:r>
              <a:rPr lang="nl-BE" sz="3200" b="0" dirty="0" err="1"/>
              <a:t>ou</a:t>
            </a:r>
            <a:r>
              <a:rPr lang="nl-BE" sz="3200" b="0" dirty="0"/>
              <a:t> </a:t>
            </a:r>
            <a:r>
              <a:rPr lang="nl-BE" sz="3200" b="0" dirty="0" err="1"/>
              <a:t>rénover</a:t>
            </a:r>
            <a:r>
              <a:rPr lang="nl-BE" sz="3200" b="0" dirty="0"/>
              <a:t>? </a:t>
            </a:r>
            <a:endParaRPr lang="nl-BE" altLang="nl-BE" sz="3200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38806"/>
              </p:ext>
            </p:extLst>
          </p:nvPr>
        </p:nvGraphicFramePr>
        <p:xfrm>
          <a:off x="2675199" y="724382"/>
          <a:ext cx="3470958" cy="274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020046"/>
              </p:ext>
            </p:extLst>
          </p:nvPr>
        </p:nvGraphicFramePr>
        <p:xfrm>
          <a:off x="0" y="3204812"/>
          <a:ext cx="4027990" cy="3033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988273"/>
              </p:ext>
            </p:extLst>
          </p:nvPr>
        </p:nvGraphicFramePr>
        <p:xfrm>
          <a:off x="6018835" y="3119979"/>
          <a:ext cx="4109013" cy="308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324129"/>
              </p:ext>
            </p:extLst>
          </p:nvPr>
        </p:nvGraphicFramePr>
        <p:xfrm>
          <a:off x="2419109" y="3171463"/>
          <a:ext cx="4363656" cy="2918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2755" t="19132" r="54724" b="69176"/>
          <a:stretch/>
        </p:blipFill>
        <p:spPr>
          <a:xfrm>
            <a:off x="5211500" y="6316882"/>
            <a:ext cx="1238491" cy="335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46644" t="19468" r="21048" b="67563"/>
          <a:stretch/>
        </p:blipFill>
        <p:spPr>
          <a:xfrm>
            <a:off x="2805677" y="6316882"/>
            <a:ext cx="1776714" cy="37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43737"/>
            <a:ext cx="9455727" cy="1076325"/>
          </a:xfrm>
        </p:spPr>
        <p:txBody>
          <a:bodyPr/>
          <a:lstStyle/>
          <a:p>
            <a:pPr algn="ctr"/>
            <a:r>
              <a:rPr lang="nl-BE" sz="3200" b="0" dirty="0" err="1"/>
              <a:t>Réalité</a:t>
            </a:r>
            <a:r>
              <a:rPr lang="nl-BE" sz="3200" b="0" dirty="0"/>
              <a:t> : </a:t>
            </a:r>
            <a:r>
              <a:rPr lang="nl-BE" sz="3200" b="0" dirty="0" err="1"/>
              <a:t>bâtir</a:t>
            </a:r>
            <a:r>
              <a:rPr lang="nl-BE" sz="3200" b="0" dirty="0"/>
              <a:t> </a:t>
            </a:r>
            <a:r>
              <a:rPr lang="nl-BE" sz="3200" b="0" dirty="0" err="1"/>
              <a:t>ou</a:t>
            </a:r>
            <a:r>
              <a:rPr lang="nl-BE" sz="3200" b="0" dirty="0"/>
              <a:t> </a:t>
            </a:r>
            <a:r>
              <a:rPr lang="nl-BE" sz="3200" b="0" dirty="0" err="1"/>
              <a:t>rénover</a:t>
            </a:r>
            <a:r>
              <a:rPr lang="nl-BE" sz="3200" b="0" dirty="0"/>
              <a:t> 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755" t="19132" r="54724" b="69176"/>
          <a:stretch/>
        </p:blipFill>
        <p:spPr>
          <a:xfrm>
            <a:off x="5211500" y="6316882"/>
            <a:ext cx="1238491" cy="335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6644" t="19468" r="21048" b="67563"/>
          <a:stretch/>
        </p:blipFill>
        <p:spPr>
          <a:xfrm>
            <a:off x="2805677" y="6316882"/>
            <a:ext cx="1776714" cy="372318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909193"/>
              </p:ext>
            </p:extLst>
          </p:nvPr>
        </p:nvGraphicFramePr>
        <p:xfrm>
          <a:off x="-555585" y="3388199"/>
          <a:ext cx="4141326" cy="284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60734"/>
              </p:ext>
            </p:extLst>
          </p:nvPr>
        </p:nvGraphicFramePr>
        <p:xfrm>
          <a:off x="5211500" y="3009418"/>
          <a:ext cx="4071398" cy="3203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297647"/>
              </p:ext>
            </p:extLst>
          </p:nvPr>
        </p:nvGraphicFramePr>
        <p:xfrm>
          <a:off x="2585164" y="435818"/>
          <a:ext cx="3864827" cy="303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942447"/>
              </p:ext>
            </p:extLst>
          </p:nvPr>
        </p:nvGraphicFramePr>
        <p:xfrm>
          <a:off x="2613598" y="3206187"/>
          <a:ext cx="3937585" cy="3110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786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5">
      <a:dk1>
        <a:srgbClr val="000000"/>
      </a:dk1>
      <a:lt1>
        <a:srgbClr val="F8F8F8"/>
      </a:lt1>
      <a:dk2>
        <a:srgbClr val="808080"/>
      </a:dk2>
      <a:lt2>
        <a:srgbClr val="96D045"/>
      </a:lt2>
      <a:accent1>
        <a:srgbClr val="003C75"/>
      </a:accent1>
      <a:accent2>
        <a:srgbClr val="C13149"/>
      </a:accent2>
      <a:accent3>
        <a:srgbClr val="FBFBFB"/>
      </a:accent3>
      <a:accent4>
        <a:srgbClr val="000000"/>
      </a:accent4>
      <a:accent5>
        <a:srgbClr val="AAAFBD"/>
      </a:accent5>
      <a:accent6>
        <a:srgbClr val="AF2B41"/>
      </a:accent6>
      <a:hlink>
        <a:srgbClr val="9DAB99"/>
      </a:hlink>
      <a:folHlink>
        <a:srgbClr val="F5822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3E928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3E928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8F8F8"/>
        </a:lt1>
        <a:dk2>
          <a:srgbClr val="808080"/>
        </a:dk2>
        <a:lt2>
          <a:srgbClr val="808080"/>
        </a:lt2>
        <a:accent1>
          <a:srgbClr val="003C75"/>
        </a:accent1>
        <a:accent2>
          <a:srgbClr val="333399"/>
        </a:accent2>
        <a:accent3>
          <a:srgbClr val="FBFBFB"/>
        </a:accent3>
        <a:accent4>
          <a:srgbClr val="000000"/>
        </a:accent4>
        <a:accent5>
          <a:srgbClr val="AAAFBD"/>
        </a:accent5>
        <a:accent6>
          <a:srgbClr val="2D2D8A"/>
        </a:accent6>
        <a:hlink>
          <a:srgbClr val="FF5C61"/>
        </a:hlink>
        <a:folHlink>
          <a:srgbClr val="57A1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8F8F8"/>
        </a:lt1>
        <a:dk2>
          <a:srgbClr val="808080"/>
        </a:dk2>
        <a:lt2>
          <a:srgbClr val="808080"/>
        </a:lt2>
        <a:accent1>
          <a:srgbClr val="003C75"/>
        </a:accent1>
        <a:accent2>
          <a:srgbClr val="C13149"/>
        </a:accent2>
        <a:accent3>
          <a:srgbClr val="FBFBFB"/>
        </a:accent3>
        <a:accent4>
          <a:srgbClr val="000000"/>
        </a:accent4>
        <a:accent5>
          <a:srgbClr val="AAAFBD"/>
        </a:accent5>
        <a:accent6>
          <a:srgbClr val="AF2B41"/>
        </a:accent6>
        <a:hlink>
          <a:srgbClr val="9DAB99"/>
        </a:hlink>
        <a:folHlink>
          <a:srgbClr val="F582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8F8F8"/>
        </a:lt1>
        <a:dk2>
          <a:srgbClr val="808080"/>
        </a:dk2>
        <a:lt2>
          <a:srgbClr val="96D045"/>
        </a:lt2>
        <a:accent1>
          <a:srgbClr val="003C75"/>
        </a:accent1>
        <a:accent2>
          <a:srgbClr val="C13149"/>
        </a:accent2>
        <a:accent3>
          <a:srgbClr val="FBFBFB"/>
        </a:accent3>
        <a:accent4>
          <a:srgbClr val="000000"/>
        </a:accent4>
        <a:accent5>
          <a:srgbClr val="AAAFBD"/>
        </a:accent5>
        <a:accent6>
          <a:srgbClr val="AF2B41"/>
        </a:accent6>
        <a:hlink>
          <a:srgbClr val="9DAB99"/>
        </a:hlink>
        <a:folHlink>
          <a:srgbClr val="F582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362</Words>
  <Application>Microsoft Office PowerPoint</Application>
  <PresentationFormat>A4 Paper (210x297 mm)</PresentationFormat>
  <Paragraphs>59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Wingdings</vt:lpstr>
      <vt:lpstr>Blank</vt:lpstr>
      <vt:lpstr>WE BRING ALUMINIUM TO LIFE</vt:lpstr>
      <vt:lpstr>Intention et méthode</vt:lpstr>
      <vt:lpstr>Quels facteurs ont le plus influencé votre projet ?</vt:lpstr>
      <vt:lpstr>Quels facteurs ont le plus influencé votre projet ?</vt:lpstr>
      <vt:lpstr>Impact des mesures des autorités </vt:lpstr>
      <vt:lpstr>Impact financier </vt:lpstr>
      <vt:lpstr>Impact sur le budget du logement </vt:lpstr>
      <vt:lpstr>Préférence : bâtir ou rénover? </vt:lpstr>
      <vt:lpstr>Réalité : bâtir ou rénover ? </vt:lpstr>
      <vt:lpstr>3 principaux arguments pour la rénovation </vt:lpstr>
      <vt:lpstr>3 principaux arguments pour faire bâtir</vt:lpstr>
      <vt:lpstr>Ouverture aux formes d’habitat alternatives?</vt:lpstr>
      <vt:lpstr>Facteurs qui déterminent le choix de l'emplacement</vt:lpstr>
      <vt:lpstr>WE BRING ALUMINIUM TO LIFE</vt:lpstr>
    </vt:vector>
  </TitlesOfParts>
  <Company>뿿풰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BRING ALUMINIUM TO LIFE</dc:title>
  <dc:creator>LV</dc:creator>
  <cp:lastModifiedBy>Liesbeth Vranckaert</cp:lastModifiedBy>
  <cp:revision>190</cp:revision>
  <cp:lastPrinted>2015-02-25T10:09:44Z</cp:lastPrinted>
  <dcterms:modified xsi:type="dcterms:W3CDTF">2015-02-25T10:32:20Z</dcterms:modified>
</cp:coreProperties>
</file>