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7" r:id="rId2"/>
    <p:sldId id="258" r:id="rId3"/>
    <p:sldId id="359" r:id="rId4"/>
    <p:sldId id="347" r:id="rId5"/>
    <p:sldId id="259" r:id="rId6"/>
    <p:sldId id="351" r:id="rId7"/>
    <p:sldId id="362" r:id="rId8"/>
    <p:sldId id="363" r:id="rId9"/>
    <p:sldId id="364" r:id="rId10"/>
    <p:sldId id="365" r:id="rId11"/>
    <p:sldId id="367" r:id="rId12"/>
    <p:sldId id="375" r:id="rId13"/>
    <p:sldId id="368" r:id="rId14"/>
    <p:sldId id="374" r:id="rId15"/>
    <p:sldId id="376" r:id="rId16"/>
    <p:sldId id="380" r:id="rId17"/>
    <p:sldId id="378" r:id="rId18"/>
    <p:sldId id="379" r:id="rId19"/>
    <p:sldId id="381" r:id="rId20"/>
    <p:sldId id="301" r:id="rId21"/>
    <p:sldId id="394" r:id="rId22"/>
    <p:sldId id="395" r:id="rId23"/>
    <p:sldId id="396" r:id="rId24"/>
    <p:sldId id="397" r:id="rId25"/>
    <p:sldId id="303" r:id="rId26"/>
    <p:sldId id="383" r:id="rId27"/>
    <p:sldId id="384" r:id="rId28"/>
    <p:sldId id="385" r:id="rId29"/>
    <p:sldId id="386" r:id="rId30"/>
    <p:sldId id="360" r:id="rId31"/>
    <p:sldId id="387" r:id="rId32"/>
    <p:sldId id="388" r:id="rId33"/>
    <p:sldId id="389" r:id="rId34"/>
    <p:sldId id="390" r:id="rId35"/>
    <p:sldId id="391" r:id="rId36"/>
    <p:sldId id="392" r:id="rId37"/>
    <p:sldId id="393" r:id="rId38"/>
  </p:sldIdLst>
  <p:sldSz cx="12192000" cy="6858000"/>
  <p:notesSz cx="6718300" cy="98552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3788" autoAdjust="0"/>
  </p:normalViewPr>
  <p:slideViewPr>
    <p:cSldViewPr snapToGrid="0">
      <p:cViewPr varScale="1">
        <p:scale>
          <a:sx n="87" d="100"/>
          <a:sy n="87" d="100"/>
        </p:scale>
        <p:origin x="-12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2008D3-5B54-4197-B383-4B871DD9089C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012017C0-33EB-48D3-879D-4A6AF643D46D}">
      <dgm:prSet phldrT="[Texte]" custT="1"/>
      <dgm:spPr/>
      <dgm:t>
        <a:bodyPr/>
        <a:lstStyle/>
        <a:p>
          <a:r>
            <a:rPr lang="fr-BE" sz="1600" b="1" dirty="0" smtClean="0"/>
            <a:t>Crédit hypothécaire</a:t>
          </a:r>
          <a:endParaRPr lang="fr-BE" sz="1600" b="1" dirty="0"/>
        </a:p>
      </dgm:t>
    </dgm:pt>
    <dgm:pt modelId="{F534DB4B-254C-4153-80CF-A4C79D957A59}" type="parTrans" cxnId="{5F600962-7A7E-4BCA-A279-590980349005}">
      <dgm:prSet/>
      <dgm:spPr/>
      <dgm:t>
        <a:bodyPr/>
        <a:lstStyle/>
        <a:p>
          <a:endParaRPr lang="fr-BE"/>
        </a:p>
      </dgm:t>
    </dgm:pt>
    <dgm:pt modelId="{E94285E9-6A3D-4302-B2B8-8AEA9F04F6FC}" type="sibTrans" cxnId="{5F600962-7A7E-4BCA-A279-590980349005}">
      <dgm:prSet/>
      <dgm:spPr/>
      <dgm:t>
        <a:bodyPr/>
        <a:lstStyle/>
        <a:p>
          <a:endParaRPr lang="fr-BE"/>
        </a:p>
      </dgm:t>
    </dgm:pt>
    <dgm:pt modelId="{A4C78619-7CAE-4334-A502-2F2150BFE2A8}">
      <dgm:prSet phldrT="[Texte]" custT="1"/>
      <dgm:spPr/>
      <dgm:t>
        <a:bodyPr/>
        <a:lstStyle/>
        <a:p>
          <a:r>
            <a:rPr lang="fr-BE" sz="1600" dirty="0" smtClean="0"/>
            <a:t>Analyse du projet</a:t>
          </a:r>
          <a:endParaRPr lang="fr-BE" sz="1600" dirty="0"/>
        </a:p>
      </dgm:t>
    </dgm:pt>
    <dgm:pt modelId="{FEF92EF9-DAE8-4679-8FDD-9384996CF549}" type="parTrans" cxnId="{8C142393-C5B4-4AB2-9917-ACC003AD0D2C}">
      <dgm:prSet/>
      <dgm:spPr/>
      <dgm:t>
        <a:bodyPr/>
        <a:lstStyle/>
        <a:p>
          <a:endParaRPr lang="fr-BE"/>
        </a:p>
      </dgm:t>
    </dgm:pt>
    <dgm:pt modelId="{E38460D9-4509-4846-9D6E-506009BAD7F1}" type="sibTrans" cxnId="{8C142393-C5B4-4AB2-9917-ACC003AD0D2C}">
      <dgm:prSet/>
      <dgm:spPr/>
      <dgm:t>
        <a:bodyPr/>
        <a:lstStyle/>
        <a:p>
          <a:endParaRPr lang="fr-BE"/>
        </a:p>
      </dgm:t>
    </dgm:pt>
    <dgm:pt modelId="{EBCC1B3A-D8B2-4453-A8DF-66119024BB12}">
      <dgm:prSet phldrT="[Texte]" custT="1"/>
      <dgm:spPr/>
      <dgm:t>
        <a:bodyPr/>
        <a:lstStyle/>
        <a:p>
          <a:r>
            <a:rPr lang="fr-BE" sz="1600" dirty="0" smtClean="0"/>
            <a:t>L’épargne</a:t>
          </a:r>
          <a:endParaRPr lang="fr-BE" sz="1600" dirty="0"/>
        </a:p>
      </dgm:t>
    </dgm:pt>
    <dgm:pt modelId="{D5A0E465-FA85-4879-811C-F5BDBA350AB1}" type="parTrans" cxnId="{1F260771-EDAB-48E3-9E9C-D27269B7ECA6}">
      <dgm:prSet/>
      <dgm:spPr/>
      <dgm:t>
        <a:bodyPr/>
        <a:lstStyle/>
        <a:p>
          <a:endParaRPr lang="fr-BE"/>
        </a:p>
      </dgm:t>
    </dgm:pt>
    <dgm:pt modelId="{F8EAEDB5-F860-4581-A536-EC311B12BEF7}" type="sibTrans" cxnId="{1F260771-EDAB-48E3-9E9C-D27269B7ECA6}">
      <dgm:prSet/>
      <dgm:spPr/>
      <dgm:t>
        <a:bodyPr/>
        <a:lstStyle/>
        <a:p>
          <a:endParaRPr lang="fr-BE"/>
        </a:p>
      </dgm:t>
    </dgm:pt>
    <dgm:pt modelId="{5784F085-ED48-466D-90AF-8BD185B82727}">
      <dgm:prSet phldrT="[Texte]" custT="1"/>
      <dgm:spPr/>
      <dgm:t>
        <a:bodyPr/>
        <a:lstStyle/>
        <a:p>
          <a:r>
            <a:rPr lang="fr-BE" sz="1600" dirty="0" smtClean="0"/>
            <a:t>Assurances</a:t>
          </a:r>
          <a:endParaRPr lang="fr-BE" sz="1600" dirty="0"/>
        </a:p>
      </dgm:t>
    </dgm:pt>
    <dgm:pt modelId="{3F75F790-A16D-41FB-A0A9-BB625E636A9F}" type="parTrans" cxnId="{E02CD619-AAF5-41B3-9A02-1026A024F640}">
      <dgm:prSet/>
      <dgm:spPr/>
      <dgm:t>
        <a:bodyPr/>
        <a:lstStyle/>
        <a:p>
          <a:endParaRPr lang="fr-BE"/>
        </a:p>
      </dgm:t>
    </dgm:pt>
    <dgm:pt modelId="{97BAB909-7729-4B06-ADF4-FE63ACDB0BFC}" type="sibTrans" cxnId="{E02CD619-AAF5-41B3-9A02-1026A024F640}">
      <dgm:prSet/>
      <dgm:spPr/>
      <dgm:t>
        <a:bodyPr/>
        <a:lstStyle/>
        <a:p>
          <a:endParaRPr lang="fr-BE"/>
        </a:p>
      </dgm:t>
    </dgm:pt>
    <dgm:pt modelId="{C3E3467B-E595-405C-AB50-5A775F50D28B}">
      <dgm:prSet phldrT="[Texte]" custT="1"/>
      <dgm:spPr/>
      <dgm:t>
        <a:bodyPr/>
        <a:lstStyle/>
        <a:p>
          <a:r>
            <a:rPr lang="fr-BE" sz="1600" dirty="0" smtClean="0"/>
            <a:t>Apps</a:t>
          </a:r>
          <a:endParaRPr lang="fr-BE" sz="1600" dirty="0"/>
        </a:p>
      </dgm:t>
    </dgm:pt>
    <dgm:pt modelId="{68F5893A-FB55-484A-9671-EDDFB2326C54}" type="parTrans" cxnId="{9B997E00-F84F-4972-96F6-5F29DB88C05D}">
      <dgm:prSet/>
      <dgm:spPr/>
      <dgm:t>
        <a:bodyPr/>
        <a:lstStyle/>
        <a:p>
          <a:endParaRPr lang="fr-BE"/>
        </a:p>
      </dgm:t>
    </dgm:pt>
    <dgm:pt modelId="{E059B6D5-8169-4144-A598-25FE2399DC09}" type="sibTrans" cxnId="{9B997E00-F84F-4972-96F6-5F29DB88C05D}">
      <dgm:prSet/>
      <dgm:spPr/>
      <dgm:t>
        <a:bodyPr/>
        <a:lstStyle/>
        <a:p>
          <a:endParaRPr lang="fr-BE"/>
        </a:p>
      </dgm:t>
    </dgm:pt>
    <dgm:pt modelId="{A7606F8C-11C1-42EA-8B9B-7369EFC2CC2E}">
      <dgm:prSet custT="1"/>
      <dgm:spPr/>
      <dgm:t>
        <a:bodyPr/>
        <a:lstStyle/>
        <a:p>
          <a:r>
            <a:rPr lang="fr-BE" sz="1600" i="0" dirty="0" smtClean="0"/>
            <a:t>Disponibilité</a:t>
          </a:r>
        </a:p>
        <a:p>
          <a:r>
            <a:rPr lang="fr-BE" sz="1600" i="0" dirty="0" smtClean="0"/>
            <a:t>Proximité</a:t>
          </a:r>
          <a:endParaRPr lang="fr-BE" sz="1400" i="0" dirty="0"/>
        </a:p>
      </dgm:t>
    </dgm:pt>
    <dgm:pt modelId="{84700A9D-0926-402C-86E0-2A53D46887CF}" type="parTrans" cxnId="{D1E5FB6B-8B78-4A76-9EDD-FD981BF70754}">
      <dgm:prSet/>
      <dgm:spPr/>
      <dgm:t>
        <a:bodyPr/>
        <a:lstStyle/>
        <a:p>
          <a:endParaRPr lang="fr-BE"/>
        </a:p>
      </dgm:t>
    </dgm:pt>
    <dgm:pt modelId="{401B7B3A-FD68-4CDC-A791-501ACEB29C74}" type="sibTrans" cxnId="{D1E5FB6B-8B78-4A76-9EDD-FD981BF70754}">
      <dgm:prSet/>
      <dgm:spPr/>
      <dgm:t>
        <a:bodyPr/>
        <a:lstStyle/>
        <a:p>
          <a:endParaRPr lang="fr-BE"/>
        </a:p>
      </dgm:t>
    </dgm:pt>
    <dgm:pt modelId="{20E8A05C-D88F-4858-8D6E-D278A4688D9C}" type="pres">
      <dgm:prSet presAssocID="{EB2008D3-5B54-4197-B383-4B871DD9089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2C9E5402-BF0F-4525-8701-38392309671F}" type="pres">
      <dgm:prSet presAssocID="{012017C0-33EB-48D3-879D-4A6AF643D46D}" presName="centerShape" presStyleLbl="node0" presStyleIdx="0" presStyleCnt="1" custScaleX="162091" custScaleY="160535"/>
      <dgm:spPr/>
      <dgm:t>
        <a:bodyPr/>
        <a:lstStyle/>
        <a:p>
          <a:endParaRPr lang="fr-BE"/>
        </a:p>
      </dgm:t>
    </dgm:pt>
    <dgm:pt modelId="{08DBB47E-EBBE-438E-96ED-7215CD7A2052}" type="pres">
      <dgm:prSet presAssocID="{FEF92EF9-DAE8-4679-8FDD-9384996CF549}" presName="Name9" presStyleLbl="parChTrans1D2" presStyleIdx="0" presStyleCnt="5"/>
      <dgm:spPr/>
      <dgm:t>
        <a:bodyPr/>
        <a:lstStyle/>
        <a:p>
          <a:endParaRPr lang="fr-FR"/>
        </a:p>
      </dgm:t>
    </dgm:pt>
    <dgm:pt modelId="{EB4A8D6A-90EC-4DCA-A19C-F6C7810C8775}" type="pres">
      <dgm:prSet presAssocID="{FEF92EF9-DAE8-4679-8FDD-9384996CF549}" presName="connTx" presStyleLbl="parChTrans1D2" presStyleIdx="0" presStyleCnt="5"/>
      <dgm:spPr/>
      <dgm:t>
        <a:bodyPr/>
        <a:lstStyle/>
        <a:p>
          <a:endParaRPr lang="fr-FR"/>
        </a:p>
      </dgm:t>
    </dgm:pt>
    <dgm:pt modelId="{AE9380C2-6362-4FE9-8BFE-F1650E4137C7}" type="pres">
      <dgm:prSet presAssocID="{A4C78619-7CAE-4334-A502-2F2150BFE2A8}" presName="node" presStyleLbl="node1" presStyleIdx="0" presStyleCnt="5" custScaleX="109802" custScaleY="105734" custRadScaleRad="125281" custRadScaleInc="91302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48807F07-03C2-4FFB-9D64-957BB97FFF2E}" type="pres">
      <dgm:prSet presAssocID="{D5A0E465-FA85-4879-811C-F5BDBA350AB1}" presName="Name9" presStyleLbl="parChTrans1D2" presStyleIdx="1" presStyleCnt="5"/>
      <dgm:spPr/>
      <dgm:t>
        <a:bodyPr/>
        <a:lstStyle/>
        <a:p>
          <a:endParaRPr lang="fr-FR"/>
        </a:p>
      </dgm:t>
    </dgm:pt>
    <dgm:pt modelId="{4EFD4A58-3CCC-420A-9477-A62961A1CB2B}" type="pres">
      <dgm:prSet presAssocID="{D5A0E465-FA85-4879-811C-F5BDBA350AB1}" presName="connTx" presStyleLbl="parChTrans1D2" presStyleIdx="1" presStyleCnt="5"/>
      <dgm:spPr/>
      <dgm:t>
        <a:bodyPr/>
        <a:lstStyle/>
        <a:p>
          <a:endParaRPr lang="fr-FR"/>
        </a:p>
      </dgm:t>
    </dgm:pt>
    <dgm:pt modelId="{F9F896AD-4BF8-4CF2-B188-540D53A0956E}" type="pres">
      <dgm:prSet presAssocID="{EBCC1B3A-D8B2-4453-A8DF-66119024BB12}" presName="node" presStyleLbl="node1" presStyleIdx="1" presStyleCnt="5" custScaleX="117043" custRadScaleRad="130695" custRadScaleInc="23098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B457BAB0-D1DD-48C5-BAB9-182325765403}" type="pres">
      <dgm:prSet presAssocID="{3F75F790-A16D-41FB-A0A9-BB625E636A9F}" presName="Name9" presStyleLbl="parChTrans1D2" presStyleIdx="2" presStyleCnt="5"/>
      <dgm:spPr/>
      <dgm:t>
        <a:bodyPr/>
        <a:lstStyle/>
        <a:p>
          <a:endParaRPr lang="fr-FR"/>
        </a:p>
      </dgm:t>
    </dgm:pt>
    <dgm:pt modelId="{AD830DC5-12EA-4BCD-837D-5F1B61BB29A1}" type="pres">
      <dgm:prSet presAssocID="{3F75F790-A16D-41FB-A0A9-BB625E636A9F}" presName="connTx" presStyleLbl="parChTrans1D2" presStyleIdx="2" presStyleCnt="5"/>
      <dgm:spPr/>
      <dgm:t>
        <a:bodyPr/>
        <a:lstStyle/>
        <a:p>
          <a:endParaRPr lang="fr-FR"/>
        </a:p>
      </dgm:t>
    </dgm:pt>
    <dgm:pt modelId="{A678437E-27DD-4120-98C2-767E6ADA352A}" type="pres">
      <dgm:prSet presAssocID="{5784F085-ED48-466D-90AF-8BD185B82727}" presName="node" presStyleLbl="node1" presStyleIdx="2" presStyleCnt="5" custScaleX="134245" custRadScaleRad="134338" custRadScaleInc="-4622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C93DD9-8D4C-48EE-B049-23F6D23FCA7E}" type="pres">
      <dgm:prSet presAssocID="{68F5893A-FB55-484A-9671-EDDFB2326C54}" presName="Name9" presStyleLbl="parChTrans1D2" presStyleIdx="3" presStyleCnt="5"/>
      <dgm:spPr/>
      <dgm:t>
        <a:bodyPr/>
        <a:lstStyle/>
        <a:p>
          <a:endParaRPr lang="fr-FR"/>
        </a:p>
      </dgm:t>
    </dgm:pt>
    <dgm:pt modelId="{74CA5142-6C10-43F9-9049-0263B59716D0}" type="pres">
      <dgm:prSet presAssocID="{68F5893A-FB55-484A-9671-EDDFB2326C54}" presName="connTx" presStyleLbl="parChTrans1D2" presStyleIdx="3" presStyleCnt="5"/>
      <dgm:spPr/>
      <dgm:t>
        <a:bodyPr/>
        <a:lstStyle/>
        <a:p>
          <a:endParaRPr lang="fr-FR"/>
        </a:p>
      </dgm:t>
    </dgm:pt>
    <dgm:pt modelId="{A6A3E7F1-9AB2-42E1-A772-A65F9B0C4540}" type="pres">
      <dgm:prSet presAssocID="{C3E3467B-E595-405C-AB50-5A775F50D28B}" presName="node" presStyleLbl="node1" presStyleIdx="3" presStyleCnt="5" custRadScaleRad="138515" custRadScaleInc="6131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799C881-E935-476C-9472-444B4E78D0DE}" type="pres">
      <dgm:prSet presAssocID="{84700A9D-0926-402C-86E0-2A53D46887CF}" presName="Name9" presStyleLbl="parChTrans1D2" presStyleIdx="4" presStyleCnt="5"/>
      <dgm:spPr/>
      <dgm:t>
        <a:bodyPr/>
        <a:lstStyle/>
        <a:p>
          <a:endParaRPr lang="fr-FR"/>
        </a:p>
      </dgm:t>
    </dgm:pt>
    <dgm:pt modelId="{7809E61A-D04E-46FE-8BBD-7FFFF05D8BCF}" type="pres">
      <dgm:prSet presAssocID="{84700A9D-0926-402C-86E0-2A53D46887CF}" presName="connTx" presStyleLbl="parChTrans1D2" presStyleIdx="4" presStyleCnt="5"/>
      <dgm:spPr/>
      <dgm:t>
        <a:bodyPr/>
        <a:lstStyle/>
        <a:p>
          <a:endParaRPr lang="fr-FR"/>
        </a:p>
      </dgm:t>
    </dgm:pt>
    <dgm:pt modelId="{A0182CCF-6878-4CDE-8D42-DCB27E594357}" type="pres">
      <dgm:prSet presAssocID="{A7606F8C-11C1-42EA-8B9B-7369EFC2CC2E}" presName="node" presStyleLbl="node1" presStyleIdx="4" presStyleCnt="5" custScaleX="178573" custScaleY="106677" custRadScaleRad="152093" custRadScaleInc="1369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A4D4712F-1CC0-4E73-BE28-5F16D7C80D8A}" type="presOf" srcId="{C3E3467B-E595-405C-AB50-5A775F50D28B}" destId="{A6A3E7F1-9AB2-42E1-A772-A65F9B0C4540}" srcOrd="0" destOrd="0" presId="urn:microsoft.com/office/officeart/2005/8/layout/radial1"/>
    <dgm:cxn modelId="{53795533-258E-45E6-BD67-7A7A6F0A0832}" type="presOf" srcId="{EBCC1B3A-D8B2-4453-A8DF-66119024BB12}" destId="{F9F896AD-4BF8-4CF2-B188-540D53A0956E}" srcOrd="0" destOrd="0" presId="urn:microsoft.com/office/officeart/2005/8/layout/radial1"/>
    <dgm:cxn modelId="{E02CD619-AAF5-41B3-9A02-1026A024F640}" srcId="{012017C0-33EB-48D3-879D-4A6AF643D46D}" destId="{5784F085-ED48-466D-90AF-8BD185B82727}" srcOrd="2" destOrd="0" parTransId="{3F75F790-A16D-41FB-A0A9-BB625E636A9F}" sibTransId="{97BAB909-7729-4B06-ADF4-FE63ACDB0BFC}"/>
    <dgm:cxn modelId="{1F260771-EDAB-48E3-9E9C-D27269B7ECA6}" srcId="{012017C0-33EB-48D3-879D-4A6AF643D46D}" destId="{EBCC1B3A-D8B2-4453-A8DF-66119024BB12}" srcOrd="1" destOrd="0" parTransId="{D5A0E465-FA85-4879-811C-F5BDBA350AB1}" sibTransId="{F8EAEDB5-F860-4581-A536-EC311B12BEF7}"/>
    <dgm:cxn modelId="{5F600962-7A7E-4BCA-A279-590980349005}" srcId="{EB2008D3-5B54-4197-B383-4B871DD9089C}" destId="{012017C0-33EB-48D3-879D-4A6AF643D46D}" srcOrd="0" destOrd="0" parTransId="{F534DB4B-254C-4153-80CF-A4C79D957A59}" sibTransId="{E94285E9-6A3D-4302-B2B8-8AEA9F04F6FC}"/>
    <dgm:cxn modelId="{5D9F961D-737A-4B55-9A83-27A439B3494A}" type="presOf" srcId="{3F75F790-A16D-41FB-A0A9-BB625E636A9F}" destId="{B457BAB0-D1DD-48C5-BAB9-182325765403}" srcOrd="0" destOrd="0" presId="urn:microsoft.com/office/officeart/2005/8/layout/radial1"/>
    <dgm:cxn modelId="{3166A2E6-8CC6-4808-B3FE-F9FCE76E8A1E}" type="presOf" srcId="{3F75F790-A16D-41FB-A0A9-BB625E636A9F}" destId="{AD830DC5-12EA-4BCD-837D-5F1B61BB29A1}" srcOrd="1" destOrd="0" presId="urn:microsoft.com/office/officeart/2005/8/layout/radial1"/>
    <dgm:cxn modelId="{D1E5FB6B-8B78-4A76-9EDD-FD981BF70754}" srcId="{012017C0-33EB-48D3-879D-4A6AF643D46D}" destId="{A7606F8C-11C1-42EA-8B9B-7369EFC2CC2E}" srcOrd="4" destOrd="0" parTransId="{84700A9D-0926-402C-86E0-2A53D46887CF}" sibTransId="{401B7B3A-FD68-4CDC-A791-501ACEB29C74}"/>
    <dgm:cxn modelId="{DA971A00-D8B8-4280-BA85-B0E657E06BC8}" type="presOf" srcId="{68F5893A-FB55-484A-9671-EDDFB2326C54}" destId="{A7C93DD9-8D4C-48EE-B049-23F6D23FCA7E}" srcOrd="0" destOrd="0" presId="urn:microsoft.com/office/officeart/2005/8/layout/radial1"/>
    <dgm:cxn modelId="{2ABADC2C-1C6C-4EC5-B7BA-B460AA49C95C}" type="presOf" srcId="{A7606F8C-11C1-42EA-8B9B-7369EFC2CC2E}" destId="{A0182CCF-6878-4CDE-8D42-DCB27E594357}" srcOrd="0" destOrd="0" presId="urn:microsoft.com/office/officeart/2005/8/layout/radial1"/>
    <dgm:cxn modelId="{5FD16C1A-D8B7-4D31-B4EE-5253D6612A5B}" type="presOf" srcId="{68F5893A-FB55-484A-9671-EDDFB2326C54}" destId="{74CA5142-6C10-43F9-9049-0263B59716D0}" srcOrd="1" destOrd="0" presId="urn:microsoft.com/office/officeart/2005/8/layout/radial1"/>
    <dgm:cxn modelId="{1C005C50-7469-405C-93B7-C3E2B681B593}" type="presOf" srcId="{EB2008D3-5B54-4197-B383-4B871DD9089C}" destId="{20E8A05C-D88F-4858-8D6E-D278A4688D9C}" srcOrd="0" destOrd="0" presId="urn:microsoft.com/office/officeart/2005/8/layout/radial1"/>
    <dgm:cxn modelId="{CB1BAE21-3A06-40D5-A4E2-D7E3471602E9}" type="presOf" srcId="{012017C0-33EB-48D3-879D-4A6AF643D46D}" destId="{2C9E5402-BF0F-4525-8701-38392309671F}" srcOrd="0" destOrd="0" presId="urn:microsoft.com/office/officeart/2005/8/layout/radial1"/>
    <dgm:cxn modelId="{9E3492D0-669A-42EE-836E-30A8500C7B34}" type="presOf" srcId="{84700A9D-0926-402C-86E0-2A53D46887CF}" destId="{A799C881-E935-476C-9472-444B4E78D0DE}" srcOrd="0" destOrd="0" presId="urn:microsoft.com/office/officeart/2005/8/layout/radial1"/>
    <dgm:cxn modelId="{9B997E00-F84F-4972-96F6-5F29DB88C05D}" srcId="{012017C0-33EB-48D3-879D-4A6AF643D46D}" destId="{C3E3467B-E595-405C-AB50-5A775F50D28B}" srcOrd="3" destOrd="0" parTransId="{68F5893A-FB55-484A-9671-EDDFB2326C54}" sibTransId="{E059B6D5-8169-4144-A598-25FE2399DC09}"/>
    <dgm:cxn modelId="{FDC49942-86E6-4594-A3DC-7E5F102B4BD2}" type="presOf" srcId="{5784F085-ED48-466D-90AF-8BD185B82727}" destId="{A678437E-27DD-4120-98C2-767E6ADA352A}" srcOrd="0" destOrd="0" presId="urn:microsoft.com/office/officeart/2005/8/layout/radial1"/>
    <dgm:cxn modelId="{D5AE68FC-F22E-4B73-9C99-B37241D92829}" type="presOf" srcId="{FEF92EF9-DAE8-4679-8FDD-9384996CF549}" destId="{EB4A8D6A-90EC-4DCA-A19C-F6C7810C8775}" srcOrd="1" destOrd="0" presId="urn:microsoft.com/office/officeart/2005/8/layout/radial1"/>
    <dgm:cxn modelId="{8C142393-C5B4-4AB2-9917-ACC003AD0D2C}" srcId="{012017C0-33EB-48D3-879D-4A6AF643D46D}" destId="{A4C78619-7CAE-4334-A502-2F2150BFE2A8}" srcOrd="0" destOrd="0" parTransId="{FEF92EF9-DAE8-4679-8FDD-9384996CF549}" sibTransId="{E38460D9-4509-4846-9D6E-506009BAD7F1}"/>
    <dgm:cxn modelId="{4AE75BDE-A0A2-42EB-8A13-79863331B13F}" type="presOf" srcId="{D5A0E465-FA85-4879-811C-F5BDBA350AB1}" destId="{4EFD4A58-3CCC-420A-9477-A62961A1CB2B}" srcOrd="1" destOrd="0" presId="urn:microsoft.com/office/officeart/2005/8/layout/radial1"/>
    <dgm:cxn modelId="{863CF56A-A801-47FF-8B05-DA0416D2ABE4}" type="presOf" srcId="{84700A9D-0926-402C-86E0-2A53D46887CF}" destId="{7809E61A-D04E-46FE-8BBD-7FFFF05D8BCF}" srcOrd="1" destOrd="0" presId="urn:microsoft.com/office/officeart/2005/8/layout/radial1"/>
    <dgm:cxn modelId="{AB437F10-F24F-4A15-92A0-42C8C68B0F7E}" type="presOf" srcId="{D5A0E465-FA85-4879-811C-F5BDBA350AB1}" destId="{48807F07-03C2-4FFB-9D64-957BB97FFF2E}" srcOrd="0" destOrd="0" presId="urn:microsoft.com/office/officeart/2005/8/layout/radial1"/>
    <dgm:cxn modelId="{0D02E3F5-25D6-465B-B5D3-8D46AF96615A}" type="presOf" srcId="{FEF92EF9-DAE8-4679-8FDD-9384996CF549}" destId="{08DBB47E-EBBE-438E-96ED-7215CD7A2052}" srcOrd="0" destOrd="0" presId="urn:microsoft.com/office/officeart/2005/8/layout/radial1"/>
    <dgm:cxn modelId="{F3748394-2536-4640-8D89-B423355EAD97}" type="presOf" srcId="{A4C78619-7CAE-4334-A502-2F2150BFE2A8}" destId="{AE9380C2-6362-4FE9-8BFE-F1650E4137C7}" srcOrd="0" destOrd="0" presId="urn:microsoft.com/office/officeart/2005/8/layout/radial1"/>
    <dgm:cxn modelId="{7546D916-0FFF-485E-A5DE-DD7C78A5BD96}" type="presParOf" srcId="{20E8A05C-D88F-4858-8D6E-D278A4688D9C}" destId="{2C9E5402-BF0F-4525-8701-38392309671F}" srcOrd="0" destOrd="0" presId="urn:microsoft.com/office/officeart/2005/8/layout/radial1"/>
    <dgm:cxn modelId="{735C812D-A845-4D19-B49B-58BB502DFF87}" type="presParOf" srcId="{20E8A05C-D88F-4858-8D6E-D278A4688D9C}" destId="{08DBB47E-EBBE-438E-96ED-7215CD7A2052}" srcOrd="1" destOrd="0" presId="urn:microsoft.com/office/officeart/2005/8/layout/radial1"/>
    <dgm:cxn modelId="{261A9778-0291-42D2-B363-D1C6EBBF87D4}" type="presParOf" srcId="{08DBB47E-EBBE-438E-96ED-7215CD7A2052}" destId="{EB4A8D6A-90EC-4DCA-A19C-F6C7810C8775}" srcOrd="0" destOrd="0" presId="urn:microsoft.com/office/officeart/2005/8/layout/radial1"/>
    <dgm:cxn modelId="{3D847F67-634E-46B6-B07A-EFE41E4EA685}" type="presParOf" srcId="{20E8A05C-D88F-4858-8D6E-D278A4688D9C}" destId="{AE9380C2-6362-4FE9-8BFE-F1650E4137C7}" srcOrd="2" destOrd="0" presId="urn:microsoft.com/office/officeart/2005/8/layout/radial1"/>
    <dgm:cxn modelId="{CC6BED54-C6B3-422E-87DD-B38FFFC10902}" type="presParOf" srcId="{20E8A05C-D88F-4858-8D6E-D278A4688D9C}" destId="{48807F07-03C2-4FFB-9D64-957BB97FFF2E}" srcOrd="3" destOrd="0" presId="urn:microsoft.com/office/officeart/2005/8/layout/radial1"/>
    <dgm:cxn modelId="{87A3882D-AA46-46BF-9BA6-A8BDCEF824EC}" type="presParOf" srcId="{48807F07-03C2-4FFB-9D64-957BB97FFF2E}" destId="{4EFD4A58-3CCC-420A-9477-A62961A1CB2B}" srcOrd="0" destOrd="0" presId="urn:microsoft.com/office/officeart/2005/8/layout/radial1"/>
    <dgm:cxn modelId="{D1AB2BB6-E42F-42EF-A98F-6B11836EC9A2}" type="presParOf" srcId="{20E8A05C-D88F-4858-8D6E-D278A4688D9C}" destId="{F9F896AD-4BF8-4CF2-B188-540D53A0956E}" srcOrd="4" destOrd="0" presId="urn:microsoft.com/office/officeart/2005/8/layout/radial1"/>
    <dgm:cxn modelId="{7BDE98A2-B98B-401B-AC07-CA1C94447AF0}" type="presParOf" srcId="{20E8A05C-D88F-4858-8D6E-D278A4688D9C}" destId="{B457BAB0-D1DD-48C5-BAB9-182325765403}" srcOrd="5" destOrd="0" presId="urn:microsoft.com/office/officeart/2005/8/layout/radial1"/>
    <dgm:cxn modelId="{4558C9CC-55F1-4A61-813F-7647639360FC}" type="presParOf" srcId="{B457BAB0-D1DD-48C5-BAB9-182325765403}" destId="{AD830DC5-12EA-4BCD-837D-5F1B61BB29A1}" srcOrd="0" destOrd="0" presId="urn:microsoft.com/office/officeart/2005/8/layout/radial1"/>
    <dgm:cxn modelId="{B1231403-7BDB-4470-ACFA-AB335892BE68}" type="presParOf" srcId="{20E8A05C-D88F-4858-8D6E-D278A4688D9C}" destId="{A678437E-27DD-4120-98C2-767E6ADA352A}" srcOrd="6" destOrd="0" presId="urn:microsoft.com/office/officeart/2005/8/layout/radial1"/>
    <dgm:cxn modelId="{3FDB5C35-BE49-4CAE-BD93-C7045B778E31}" type="presParOf" srcId="{20E8A05C-D88F-4858-8D6E-D278A4688D9C}" destId="{A7C93DD9-8D4C-48EE-B049-23F6D23FCA7E}" srcOrd="7" destOrd="0" presId="urn:microsoft.com/office/officeart/2005/8/layout/radial1"/>
    <dgm:cxn modelId="{A06AE5AE-6F4A-487B-8494-256181694E62}" type="presParOf" srcId="{A7C93DD9-8D4C-48EE-B049-23F6D23FCA7E}" destId="{74CA5142-6C10-43F9-9049-0263B59716D0}" srcOrd="0" destOrd="0" presId="urn:microsoft.com/office/officeart/2005/8/layout/radial1"/>
    <dgm:cxn modelId="{A17D0D26-C727-4AA7-B58D-C54B4E75E9B1}" type="presParOf" srcId="{20E8A05C-D88F-4858-8D6E-D278A4688D9C}" destId="{A6A3E7F1-9AB2-42E1-A772-A65F9B0C4540}" srcOrd="8" destOrd="0" presId="urn:microsoft.com/office/officeart/2005/8/layout/radial1"/>
    <dgm:cxn modelId="{B61FA51A-038F-4328-B672-9C4F5C49BBB6}" type="presParOf" srcId="{20E8A05C-D88F-4858-8D6E-D278A4688D9C}" destId="{A799C881-E935-476C-9472-444B4E78D0DE}" srcOrd="9" destOrd="0" presId="urn:microsoft.com/office/officeart/2005/8/layout/radial1"/>
    <dgm:cxn modelId="{CEE6BDD9-98EA-4993-A3B0-3AD15EB99AB2}" type="presParOf" srcId="{A799C881-E935-476C-9472-444B4E78D0DE}" destId="{7809E61A-D04E-46FE-8BBD-7FFFF05D8BCF}" srcOrd="0" destOrd="0" presId="urn:microsoft.com/office/officeart/2005/8/layout/radial1"/>
    <dgm:cxn modelId="{CE415B9C-22A6-4184-A6D2-C4FDEB50EBE6}" type="presParOf" srcId="{20E8A05C-D88F-4858-8D6E-D278A4688D9C}" destId="{A0182CCF-6878-4CDE-8D42-DCB27E59435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E5402-BF0F-4525-8701-38392309671F}">
      <dsp:nvSpPr>
        <dsp:cNvPr id="0" name=""/>
        <dsp:cNvSpPr/>
      </dsp:nvSpPr>
      <dsp:spPr>
        <a:xfrm>
          <a:off x="4664286" y="1413694"/>
          <a:ext cx="2232368" cy="22109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b="1" kern="1200" dirty="0" smtClean="0"/>
            <a:t>Crédit hypothécaire</a:t>
          </a:r>
          <a:endParaRPr lang="fr-BE" sz="1600" b="1" kern="1200" dirty="0"/>
        </a:p>
      </dsp:txBody>
      <dsp:txXfrm>
        <a:off x="4991209" y="1737478"/>
        <a:ext cx="1578522" cy="1563370"/>
      </dsp:txXfrm>
    </dsp:sp>
    <dsp:sp modelId="{08DBB47E-EBBE-438E-96ED-7215CD7A2052}">
      <dsp:nvSpPr>
        <dsp:cNvPr id="0" name=""/>
        <dsp:cNvSpPr/>
      </dsp:nvSpPr>
      <dsp:spPr>
        <a:xfrm rot="18252754">
          <a:off x="6333434" y="1457919"/>
          <a:ext cx="322062" cy="22258"/>
        </a:xfrm>
        <a:custGeom>
          <a:avLst/>
          <a:gdLst/>
          <a:ahLst/>
          <a:cxnLst/>
          <a:rect l="0" t="0" r="0" b="0"/>
          <a:pathLst>
            <a:path>
              <a:moveTo>
                <a:pt x="0" y="11129"/>
              </a:moveTo>
              <a:lnTo>
                <a:pt x="322062" y="111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6486414" y="1460997"/>
        <a:ext cx="16103" cy="16103"/>
      </dsp:txXfrm>
    </dsp:sp>
    <dsp:sp modelId="{AE9380C2-6362-4FE9-8BFE-F1650E4137C7}">
      <dsp:nvSpPr>
        <dsp:cNvPr id="0" name=""/>
        <dsp:cNvSpPr/>
      </dsp:nvSpPr>
      <dsp:spPr>
        <a:xfrm>
          <a:off x="6243068" y="-1370"/>
          <a:ext cx="1512227" cy="14562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Analyse du projet</a:t>
          </a:r>
          <a:endParaRPr lang="fr-BE" sz="1600" kern="1200" dirty="0"/>
        </a:p>
      </dsp:txBody>
      <dsp:txXfrm>
        <a:off x="6464529" y="211886"/>
        <a:ext cx="1069305" cy="1029690"/>
      </dsp:txXfrm>
    </dsp:sp>
    <dsp:sp modelId="{48807F07-03C2-4FFB-9D64-957BB97FFF2E}">
      <dsp:nvSpPr>
        <dsp:cNvPr id="0" name=""/>
        <dsp:cNvSpPr/>
      </dsp:nvSpPr>
      <dsp:spPr>
        <a:xfrm rot="21018917">
          <a:off x="6877416" y="2284570"/>
          <a:ext cx="424953" cy="22258"/>
        </a:xfrm>
        <a:custGeom>
          <a:avLst/>
          <a:gdLst/>
          <a:ahLst/>
          <a:cxnLst/>
          <a:rect l="0" t="0" r="0" b="0"/>
          <a:pathLst>
            <a:path>
              <a:moveTo>
                <a:pt x="0" y="11129"/>
              </a:moveTo>
              <a:lnTo>
                <a:pt x="424953" y="111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7079269" y="2285076"/>
        <a:ext cx="21247" cy="21247"/>
      </dsp:txXfrm>
    </dsp:sp>
    <dsp:sp modelId="{F9F896AD-4BF8-4CF2-B188-540D53A0956E}">
      <dsp:nvSpPr>
        <dsp:cNvPr id="0" name=""/>
        <dsp:cNvSpPr/>
      </dsp:nvSpPr>
      <dsp:spPr>
        <a:xfrm>
          <a:off x="7283729" y="1436457"/>
          <a:ext cx="1611953" cy="13772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L’épargne</a:t>
          </a:r>
          <a:endParaRPr lang="fr-BE" sz="1600" kern="1200" dirty="0"/>
        </a:p>
      </dsp:txBody>
      <dsp:txXfrm>
        <a:off x="7519794" y="1638148"/>
        <a:ext cx="1139823" cy="973849"/>
      </dsp:txXfrm>
    </dsp:sp>
    <dsp:sp modelId="{B457BAB0-D1DD-48C5-BAB9-182325765403}">
      <dsp:nvSpPr>
        <dsp:cNvPr id="0" name=""/>
        <dsp:cNvSpPr/>
      </dsp:nvSpPr>
      <dsp:spPr>
        <a:xfrm rot="2228968">
          <a:off x="6618708" y="3323409"/>
          <a:ext cx="475898" cy="22258"/>
        </a:xfrm>
        <a:custGeom>
          <a:avLst/>
          <a:gdLst/>
          <a:ahLst/>
          <a:cxnLst/>
          <a:rect l="0" t="0" r="0" b="0"/>
          <a:pathLst>
            <a:path>
              <a:moveTo>
                <a:pt x="0" y="11129"/>
              </a:moveTo>
              <a:lnTo>
                <a:pt x="475898" y="111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>
        <a:off x="6844759" y="3322641"/>
        <a:ext cx="23794" cy="23794"/>
      </dsp:txXfrm>
    </dsp:sp>
    <dsp:sp modelId="{A678437E-27DD-4120-98C2-767E6ADA352A}">
      <dsp:nvSpPr>
        <dsp:cNvPr id="0" name=""/>
        <dsp:cNvSpPr/>
      </dsp:nvSpPr>
      <dsp:spPr>
        <a:xfrm>
          <a:off x="6769989" y="3280657"/>
          <a:ext cx="1848864" cy="13772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Assurances</a:t>
          </a:r>
          <a:endParaRPr lang="fr-BE" sz="1600" kern="1200" dirty="0"/>
        </a:p>
      </dsp:txBody>
      <dsp:txXfrm>
        <a:off x="7040749" y="3482348"/>
        <a:ext cx="1307344" cy="973849"/>
      </dsp:txXfrm>
    </dsp:sp>
    <dsp:sp modelId="{A7C93DD9-8D4C-48EE-B049-23F6D23FCA7E}">
      <dsp:nvSpPr>
        <dsp:cNvPr id="0" name=""/>
        <dsp:cNvSpPr/>
      </dsp:nvSpPr>
      <dsp:spPr>
        <a:xfrm rot="8884426">
          <a:off x="4206194" y="3276772"/>
          <a:ext cx="681016" cy="22258"/>
        </a:xfrm>
        <a:custGeom>
          <a:avLst/>
          <a:gdLst/>
          <a:ahLst/>
          <a:cxnLst/>
          <a:rect l="0" t="0" r="0" b="0"/>
          <a:pathLst>
            <a:path>
              <a:moveTo>
                <a:pt x="0" y="11129"/>
              </a:moveTo>
              <a:lnTo>
                <a:pt x="681016" y="111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 rot="10800000">
        <a:off x="4529677" y="3270876"/>
        <a:ext cx="34050" cy="34050"/>
      </dsp:txXfrm>
    </dsp:sp>
    <dsp:sp modelId="{A6A3E7F1-9AB2-42E1-A772-A65F9B0C4540}">
      <dsp:nvSpPr>
        <dsp:cNvPr id="0" name=""/>
        <dsp:cNvSpPr/>
      </dsp:nvSpPr>
      <dsp:spPr>
        <a:xfrm>
          <a:off x="2984638" y="3143514"/>
          <a:ext cx="1377231" cy="13772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Apps</a:t>
          </a:r>
          <a:endParaRPr lang="fr-BE" sz="1600" kern="1200" dirty="0"/>
        </a:p>
      </dsp:txBody>
      <dsp:txXfrm>
        <a:off x="3186329" y="3345205"/>
        <a:ext cx="973849" cy="973849"/>
      </dsp:txXfrm>
    </dsp:sp>
    <dsp:sp modelId="{A799C881-E935-476C-9472-444B4E78D0DE}">
      <dsp:nvSpPr>
        <dsp:cNvPr id="0" name=""/>
        <dsp:cNvSpPr/>
      </dsp:nvSpPr>
      <dsp:spPr>
        <a:xfrm rot="11909570">
          <a:off x="4255657" y="2078268"/>
          <a:ext cx="479686" cy="22258"/>
        </a:xfrm>
        <a:custGeom>
          <a:avLst/>
          <a:gdLst/>
          <a:ahLst/>
          <a:cxnLst/>
          <a:rect l="0" t="0" r="0" b="0"/>
          <a:pathLst>
            <a:path>
              <a:moveTo>
                <a:pt x="0" y="11129"/>
              </a:moveTo>
              <a:lnTo>
                <a:pt x="479686" y="111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500" kern="1200"/>
        </a:p>
      </dsp:txBody>
      <dsp:txXfrm rot="10800000">
        <a:off x="4483508" y="2077405"/>
        <a:ext cx="23984" cy="23984"/>
      </dsp:txXfrm>
    </dsp:sp>
    <dsp:sp modelId="{A0182CCF-6878-4CDE-8D42-DCB27E594357}">
      <dsp:nvSpPr>
        <dsp:cNvPr id="0" name=""/>
        <dsp:cNvSpPr/>
      </dsp:nvSpPr>
      <dsp:spPr>
        <a:xfrm>
          <a:off x="1965393" y="919867"/>
          <a:ext cx="2459363" cy="14691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i="0" kern="1200" dirty="0" smtClean="0"/>
            <a:t>Disponibilité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i="0" kern="1200" dirty="0" smtClean="0"/>
            <a:t>Proximité</a:t>
          </a:r>
          <a:endParaRPr lang="fr-BE" sz="1400" i="0" kern="1200" dirty="0"/>
        </a:p>
      </dsp:txBody>
      <dsp:txXfrm>
        <a:off x="2325558" y="1135025"/>
        <a:ext cx="1739033" cy="1038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930D9-5C63-2540-B290-2105C42AD4CD}" type="datetimeFigureOut">
              <a:rPr lang="en-US" smtClean="0"/>
              <a:pPr/>
              <a:t>12/02/16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6AB3D-B1B3-B84F-80A9-9E8AEA5EE9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90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ED687-F733-4B71-8CFA-B1FA42B67A72}" type="datetimeFigureOut">
              <a:rPr lang="fr-FR" smtClean="0"/>
              <a:pPr/>
              <a:t>12/02/16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31900"/>
            <a:ext cx="5911850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1830" y="4742815"/>
            <a:ext cx="5374640" cy="38804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44788-9A11-467A-8087-AD0B426A9AD6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6131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BCAA2-E173-48ED-B2E6-EE03C7BC3177}" type="slidenum">
              <a:rPr lang="nl-BE" smtClean="0"/>
              <a:pPr>
                <a:defRPr/>
              </a:pPr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3759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Chez CBC,</a:t>
            </a:r>
            <a:r>
              <a:rPr lang="en-US" baseline="0" dirty="0" smtClean="0"/>
              <a:t> duration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de 14 ans.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Le </a:t>
            </a:r>
            <a:r>
              <a:rPr lang="en-US" baseline="0" dirty="0" err="1" smtClean="0"/>
              <a:t>Belge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est</a:t>
            </a:r>
            <a:r>
              <a:rPr lang="en-US" baseline="0" dirty="0" smtClean="0"/>
              <a:t> prudent et </a:t>
            </a:r>
            <a:r>
              <a:rPr lang="en-US" baseline="0" dirty="0" err="1" smtClean="0"/>
              <a:t>prévoit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durée</a:t>
            </a:r>
            <a:r>
              <a:rPr lang="en-US" baseline="0" dirty="0" smtClean="0"/>
              <a:t> de 20 ans.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313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Wallon choisit soigneusement sa banque : 1 Wallon sur 2 ont visité 3 banques dans leur recherche d’un crédit immobilier</a:t>
            </a:r>
          </a:p>
          <a:p>
            <a:pPr lvl="1"/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Marché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très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compétitif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d’où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nl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nécessité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d’une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approche intelligente. </a:t>
            </a:r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313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L’approche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intelligente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n’est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 plus </a:t>
            </a:r>
            <a:r>
              <a:rPr lang="en-US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chère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1"/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40% des </a:t>
            </a:r>
            <a:r>
              <a:rPr lang="en-US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personnes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interrogées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estiment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US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principale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raison de </a:t>
            </a:r>
            <a:r>
              <a:rPr lang="en-US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préférer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banque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</a:t>
            </a:r>
            <a:r>
              <a:rPr lang="en-US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autre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 </a:t>
            </a:r>
            <a:r>
              <a:rPr lang="en-US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dépend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 du </a:t>
            </a:r>
            <a:r>
              <a:rPr lang="en-US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tarif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1"/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</a:t>
            </a:r>
            <a:r>
              <a:rPr lang="en-US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climat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confiance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la </a:t>
            </a:r>
            <a:r>
              <a:rPr lang="en-US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stabilité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 contact et la presence </a:t>
            </a:r>
            <a:r>
              <a:rPr lang="en-US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essentiel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(attention au turnover du personnel)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313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Près de 4 propriétaires sur 10 (37%) craignent ne pas pouvoir payer leur prêt un jour. Dans le contexte économique actuel :</a:t>
            </a:r>
          </a:p>
          <a:p>
            <a:pPr lvl="0"/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Expertise du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banquier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pouvoir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apprécier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nl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capacité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remboursement. </a:t>
            </a:r>
          </a:p>
          <a:p>
            <a:pPr lvl="0"/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Approche </a:t>
            </a:r>
            <a:r>
              <a:rPr lang="nl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préventive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non </a:t>
            </a:r>
            <a:r>
              <a:rPr lang="nl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curative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Attention </a:t>
            </a:r>
            <a:r>
              <a:rPr lang="en-US" dirty="0" err="1" smtClean="0"/>
              <a:t>remarque</a:t>
            </a:r>
            <a:r>
              <a:rPr lang="en-US" dirty="0" smtClean="0"/>
              <a:t> de Maître</a:t>
            </a:r>
            <a:r>
              <a:rPr lang="en-US" baseline="0" dirty="0" smtClean="0"/>
              <a:t> Mignon </a:t>
            </a:r>
            <a:r>
              <a:rPr lang="en-US" baseline="0" dirty="0" err="1" smtClean="0"/>
              <a:t>concernant</a:t>
            </a:r>
            <a:r>
              <a:rPr lang="en-US" baseline="0" dirty="0" smtClean="0"/>
              <a:t> la clause de BNP </a:t>
            </a:r>
            <a:r>
              <a:rPr lang="en-US" baseline="0" dirty="0" err="1" smtClean="0"/>
              <a:t>sur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possibilité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d’offrir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une</a:t>
            </a:r>
            <a:r>
              <a:rPr lang="en-US" baseline="0" dirty="0" smtClean="0"/>
              <a:t> franchise (</a:t>
            </a:r>
            <a:r>
              <a:rPr lang="en-US" baseline="0" dirty="0" err="1" smtClean="0"/>
              <a:t>mentionnée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dans</a:t>
            </a:r>
            <a:r>
              <a:rPr lang="en-US" baseline="0" dirty="0" smtClean="0"/>
              <a:t> le </a:t>
            </a:r>
            <a:r>
              <a:rPr lang="en-US" baseline="0" dirty="0" err="1" smtClean="0"/>
              <a:t>crédit</a:t>
            </a:r>
            <a:r>
              <a:rPr lang="en-US" baseline="0" dirty="0" smtClean="0"/>
              <a:t>) en </a:t>
            </a:r>
            <a:r>
              <a:rPr lang="en-US" baseline="0" dirty="0" err="1" smtClean="0"/>
              <a:t>cas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défaut</a:t>
            </a:r>
            <a:r>
              <a:rPr lang="en-US" baseline="0" dirty="0" smtClean="0"/>
              <a:t> de </a:t>
            </a:r>
            <a:r>
              <a:rPr lang="en-US" baseline="0" dirty="0" err="1" smtClean="0"/>
              <a:t>paiement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temporaire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anose="05000000000000000000" pitchFamily="2" charset="2"/>
              </a:rPr>
              <a:t> // avec les 40% de </a:t>
            </a:r>
            <a:r>
              <a:rPr lang="en-US" baseline="0" dirty="0" err="1" smtClean="0">
                <a:sym typeface="Wingdings" panose="05000000000000000000" pitchFamily="2" charset="2"/>
              </a:rPr>
              <a:t>propriétaires</a:t>
            </a:r>
            <a:r>
              <a:rPr lang="en-US" baseline="0" dirty="0" smtClean="0">
                <a:sym typeface="Wingdings" panose="05000000000000000000" pitchFamily="2" charset="2"/>
              </a:rPr>
              <a:t> qui </a:t>
            </a:r>
            <a:r>
              <a:rPr lang="en-US" baseline="0" dirty="0" err="1" smtClean="0">
                <a:sym typeface="Wingdings" panose="05000000000000000000" pitchFamily="2" charset="2"/>
              </a:rPr>
              <a:t>ont</a:t>
            </a:r>
            <a:r>
              <a:rPr lang="en-US" baseline="0" dirty="0" smtClean="0">
                <a:sym typeface="Wingdings" panose="05000000000000000000" pitchFamily="2" charset="2"/>
              </a:rPr>
              <a:t> des </a:t>
            </a:r>
            <a:r>
              <a:rPr lang="en-US" baseline="0" dirty="0" err="1" smtClean="0">
                <a:sym typeface="Wingdings" panose="05000000000000000000" pitchFamily="2" charset="2"/>
              </a:rPr>
              <a:t>craintes</a:t>
            </a:r>
            <a:r>
              <a:rPr lang="en-US" baseline="0" dirty="0" smtClean="0">
                <a:sym typeface="Wingdings" panose="05000000000000000000" pitchFamily="2" charset="2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313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propriétaires wallons consacrent 25,5 % de leurs revenus mensuels au crédit hypothécaire (les banques admettent 30%)</a:t>
            </a:r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propriétaires wallons gardent 25% de leurs économies en réserve au moment de l’achat.</a:t>
            </a:r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moitié des non-propriétaires qui désirent le devenir (48%) ne le font pas pour des raisons financières. </a:t>
            </a:r>
          </a:p>
          <a:p>
            <a:pPr lvl="1"/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faut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tenir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compte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chaque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cas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individuellement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lvl="1"/>
            <a:r>
              <a:rPr lang="nl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Nous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nous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voulons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être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banquier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responsable</a:t>
            </a: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en-US" sz="14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Montre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l’importance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US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tésauriser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(en </a:t>
            </a:r>
            <a:r>
              <a:rPr lang="en-US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restant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locataire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pour financer les FP </a:t>
            </a:r>
            <a:r>
              <a:rPr lang="en-US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aussi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US" sz="14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imprévus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313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La majorité des propriétaires ont connaissance de la plupart des frais supplémentaires. Tout le monde ne connait toutefois pas toujours le montant de ces frais.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 de la moitié des propriétaires ne connaissent pas le montant de l’assurance incendie et le précompte immobilier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montant es frais de notaires sont davantage connu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3134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Internet est la première source d’information plébiscitée par 63%, suivi par les banques (56) et finalement une agence immobilière (50)</a:t>
            </a:r>
            <a:r>
              <a:rPr lang="en-US" dirty="0" smtClean="0">
                <a:effectLst/>
              </a:rPr>
              <a:t> </a:t>
            </a:r>
            <a:endParaRPr lang="fr-FR" sz="1200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3134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 largement près de 30% des propriétaires et  46% des non propriétaires trouvent que les aspects  liés aux questions bancaires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complexes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(d’où l’importance d’avoir une banque-partenaire qui soit orientée solution et accompagne le client dans son projet immobilier)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313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75% des propriétaires (50% « vivre toute sa vie » + 25% « envisagé pour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vieux jours »)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91% de ceux qui désirent le devenir souhaitent y vivre toute leur vie/et y vivre leurs vieux jours. Et pour 27% des propriétaires et 17% de ceux qui désirent le devenir c’est une habitation qu’il souhaite transmettre, inclure dans leur héritage.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C’est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l’achat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d’une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vie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CFR </a:t>
            </a:r>
            <a:r>
              <a:rPr lang="nl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Maitre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Mignon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3134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2 critères de sélection pour choisir ce bien destiné à accompagner les Wallons toutes leurs vies sont les mêmes que l’on soit propriétaire ou que l’on ait l’intention de le devenir : pour 1 Wallon sur 2, il s’agit de la distance domicile/lieu de travail et du quartier. Viennent en 3</a:t>
            </a:r>
            <a:r>
              <a:rPr lang="fr-FR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ème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position à égalité : la proximité de la famille, la proximité de la nature et la taille du bâtiment.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D’où l’idée d’offrir un service inédit grâce à la plateforme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Airbnb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la possibilité de tester le quartier visé pour voir s’il  plaît vraiment – sur le terrain </a:t>
            </a:r>
            <a:endParaRPr lang="en-US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313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3134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BCAA2-E173-48ED-B2E6-EE03C7BC3177}" type="slidenum">
              <a:rPr lang="nl-BE" smtClean="0"/>
              <a:pPr>
                <a:defRPr/>
              </a:pPr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1552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BCAA2-E173-48ED-B2E6-EE03C7BC3177}" type="slidenum">
              <a:rPr lang="nl-BE" smtClean="0"/>
              <a:pPr>
                <a:defRPr/>
              </a:pPr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0101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 smtClean="0"/>
              <a:t>Préciser</a:t>
            </a:r>
            <a:r>
              <a:rPr lang="nl-BE" dirty="0" smtClean="0"/>
              <a:t> en 3 </a:t>
            </a:r>
            <a:r>
              <a:rPr lang="nl-BE" dirty="0" err="1" smtClean="0"/>
              <a:t>qu’il</a:t>
            </a:r>
            <a:r>
              <a:rPr lang="nl-BE" dirty="0" smtClean="0"/>
              <a:t> </a:t>
            </a:r>
            <a:r>
              <a:rPr lang="nl-BE" dirty="0" err="1" smtClean="0"/>
              <a:t>existe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un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filtre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spécifique</a:t>
            </a:r>
            <a:r>
              <a:rPr lang="nl-BE" baseline="0" dirty="0" smtClean="0"/>
              <a:t> CBC </a:t>
            </a:r>
            <a:r>
              <a:rPr lang="nl-BE" baseline="0" dirty="0" err="1" smtClean="0"/>
              <a:t>qui</a:t>
            </a:r>
            <a:r>
              <a:rPr lang="nl-BE" baseline="0" dirty="0" smtClean="0"/>
              <a:t> </a:t>
            </a:r>
            <a:r>
              <a:rPr lang="nl-BE" baseline="0" dirty="0" err="1" smtClean="0"/>
              <a:t>répond</a:t>
            </a:r>
            <a:r>
              <a:rPr lang="nl-BE" baseline="0" dirty="0" smtClean="0"/>
              <a:t> à </a:t>
            </a:r>
            <a:r>
              <a:rPr lang="nl-BE" baseline="0" dirty="0" err="1" smtClean="0"/>
              <a:t>une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logique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préventive</a:t>
            </a:r>
            <a:r>
              <a:rPr lang="nl-BE" baseline="0" dirty="0" smtClean="0"/>
              <a:t> et non </a:t>
            </a:r>
            <a:r>
              <a:rPr lang="nl-BE" baseline="0" dirty="0" err="1" smtClean="0"/>
              <a:t>curative</a:t>
            </a:r>
            <a:r>
              <a:rPr lang="nl-BE" baseline="0" dirty="0" smtClean="0"/>
              <a:t>. </a:t>
            </a:r>
          </a:p>
          <a:p>
            <a:r>
              <a:rPr lang="nl-BE" baseline="0" dirty="0" err="1" smtClean="0"/>
              <a:t>Nous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préférons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parfois</a:t>
            </a:r>
            <a:r>
              <a:rPr lang="nl-BE" baseline="0" dirty="0" smtClean="0"/>
              <a:t> </a:t>
            </a:r>
            <a:r>
              <a:rPr lang="nl-BE" baseline="0" dirty="0" err="1" smtClean="0"/>
              <a:t>refuser</a:t>
            </a:r>
            <a:r>
              <a:rPr lang="nl-BE" baseline="0" dirty="0" smtClean="0"/>
              <a:t> </a:t>
            </a:r>
            <a:r>
              <a:rPr lang="nl-BE" baseline="0" dirty="0" err="1" smtClean="0"/>
              <a:t>un</a:t>
            </a:r>
            <a:r>
              <a:rPr lang="nl-BE" baseline="0" dirty="0" smtClean="0"/>
              <a:t> </a:t>
            </a:r>
            <a:r>
              <a:rPr lang="nl-BE" baseline="0" dirty="0" err="1" smtClean="0"/>
              <a:t>crédit</a:t>
            </a:r>
            <a:r>
              <a:rPr lang="nl-BE" baseline="0" dirty="0" smtClean="0"/>
              <a:t> pour </a:t>
            </a:r>
            <a:r>
              <a:rPr lang="nl-BE" baseline="0" dirty="0" err="1" smtClean="0"/>
              <a:t>le</a:t>
            </a:r>
            <a:r>
              <a:rPr lang="nl-BE" baseline="0" dirty="0" smtClean="0"/>
              <a:t> </a:t>
            </a:r>
            <a:r>
              <a:rPr lang="nl-BE" baseline="0" dirty="0" err="1" smtClean="0"/>
              <a:t>bien</a:t>
            </a:r>
            <a:r>
              <a:rPr lang="nl-BE" baseline="0" dirty="0" smtClean="0"/>
              <a:t> de la </a:t>
            </a:r>
            <a:r>
              <a:rPr lang="nl-BE" baseline="0" dirty="0" err="1" smtClean="0"/>
              <a:t>personne</a:t>
            </a:r>
            <a:r>
              <a:rPr lang="nl-BE" baseline="0" dirty="0" smtClean="0"/>
              <a:t>;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8771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BCAA2-E173-48ED-B2E6-EE03C7BC3177}" type="slidenum">
              <a:rPr lang="nl-BE" smtClean="0"/>
              <a:pPr>
                <a:defRPr/>
              </a:pPr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0101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BCAA2-E173-48ED-B2E6-EE03C7BC3177}" type="slidenum">
              <a:rPr lang="nl-BE" smtClean="0"/>
              <a:pPr>
                <a:defRPr/>
              </a:pPr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3759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fr-FR" dirty="0" smtClean="0"/>
              <a:t>Définition</a:t>
            </a:r>
            <a:r>
              <a:rPr lang="fr-FR" baseline="0" dirty="0" smtClean="0"/>
              <a:t> de l’observatoire = enquête concernant le comportement sociologique du Wallon par rapport à l’immobilier.</a:t>
            </a:r>
            <a:endParaRPr lang="fr-FR" dirty="0" smtClean="0"/>
          </a:p>
          <a:p>
            <a:pPr lvl="1"/>
            <a:r>
              <a:rPr lang="fr-FR" dirty="0" smtClean="0"/>
              <a:t>Les clients sont au centre de nos préoccupations. Pour les grands sujets qui les intéressent nous souhaitons les connaître davantage, être à leur écoute et nous améliorer en fonction de leurs retours.</a:t>
            </a:r>
          </a:p>
          <a:p>
            <a:pPr lvl="1"/>
            <a:r>
              <a:rPr lang="fr-FR" dirty="0" smtClean="0"/>
              <a:t>L’immobilier est chez nous un pilier important de notre métier qui traduit notre engagement par rapport à nos clients, à savoir être orienté solutions : des solutions qui répondent à leurs attentes</a:t>
            </a:r>
            <a:endParaRPr lang="en-US" sz="2800" dirty="0" smtClean="0"/>
          </a:p>
          <a:p>
            <a:pPr lvl="1"/>
            <a:r>
              <a:rPr lang="fr-FR" dirty="0" smtClean="0"/>
              <a:t>Crédit immobilier en progression de</a:t>
            </a:r>
            <a:r>
              <a:rPr lang="fr-FR" baseline="0" dirty="0" smtClean="0"/>
              <a:t> 35%</a:t>
            </a:r>
            <a:r>
              <a:rPr lang="fr-FR" dirty="0" smtClean="0"/>
              <a:t> chez nous (2015). Notre croissance dans l’immobilier est plus importante chez CBC par rapport au marché</a:t>
            </a:r>
            <a:r>
              <a:rPr lang="fr-FR" baseline="0" dirty="0" smtClean="0"/>
              <a:t> (2015: 35% VS 23%)</a:t>
            </a:r>
            <a:endParaRPr lang="fr-FR" dirty="0" smtClean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Globalement, la tendance CBC suit celle du Marché, mais l’effet en % est + marqué chez CBC vu les niveaux de production plus modestes.</a:t>
            </a:r>
          </a:p>
          <a:p>
            <a:pPr marL="457200" lvl="1" indent="0">
              <a:buFontTx/>
              <a:buNone/>
            </a:pPr>
            <a:r>
              <a:rPr lang="nl-BE" sz="2800" baseline="0" dirty="0" smtClean="0">
                <a:sym typeface="Wingdings" panose="05000000000000000000" pitchFamily="2" charset="2"/>
              </a:rPr>
              <a:t> </a:t>
            </a:r>
            <a:r>
              <a:rPr lang="nl-BE" sz="2800" baseline="0" dirty="0" smtClean="0"/>
              <a:t>Métier </a:t>
            </a:r>
            <a:r>
              <a:rPr lang="nl-BE" sz="2800" baseline="0" dirty="0" err="1" smtClean="0"/>
              <a:t>d’intermédiation</a:t>
            </a:r>
            <a:r>
              <a:rPr lang="nl-BE" sz="2800" baseline="0" dirty="0" smtClean="0"/>
              <a:t> (</a:t>
            </a:r>
            <a:r>
              <a:rPr lang="nl-BE" sz="2800" baseline="0" dirty="0" err="1" smtClean="0"/>
              <a:t>entre</a:t>
            </a:r>
            <a:r>
              <a:rPr lang="nl-BE" sz="2800" baseline="0" dirty="0" smtClean="0"/>
              <a:t> la </a:t>
            </a:r>
            <a:r>
              <a:rPr lang="nl-BE" sz="2800" baseline="0" dirty="0" err="1" smtClean="0"/>
              <a:t>vielle</a:t>
            </a:r>
            <a:r>
              <a:rPr lang="nl-BE" sz="2800" baseline="0" dirty="0" smtClean="0"/>
              <a:t> dame </a:t>
            </a:r>
            <a:r>
              <a:rPr lang="nl-BE" sz="2800" baseline="0" dirty="0" err="1" smtClean="0"/>
              <a:t>qui</a:t>
            </a:r>
            <a:r>
              <a:rPr lang="nl-BE" sz="2800" baseline="0" dirty="0" smtClean="0"/>
              <a:t> </a:t>
            </a:r>
            <a:r>
              <a:rPr lang="nl-BE" sz="2800" baseline="0" dirty="0" err="1" smtClean="0"/>
              <a:t>dépose</a:t>
            </a:r>
            <a:r>
              <a:rPr lang="nl-BE" sz="2800" baseline="0" dirty="0" smtClean="0"/>
              <a:t> </a:t>
            </a:r>
            <a:r>
              <a:rPr lang="nl-BE" sz="2800" baseline="0" dirty="0" err="1" smtClean="0"/>
              <a:t>ses</a:t>
            </a:r>
            <a:r>
              <a:rPr lang="nl-BE" sz="2800" baseline="0" dirty="0" smtClean="0"/>
              <a:t> sous et </a:t>
            </a:r>
            <a:r>
              <a:rPr lang="nl-BE" sz="2800" baseline="0" dirty="0" err="1" smtClean="0"/>
              <a:t>le</a:t>
            </a:r>
            <a:r>
              <a:rPr lang="nl-BE" sz="2800" baseline="0" dirty="0" smtClean="0"/>
              <a:t> </a:t>
            </a:r>
            <a:r>
              <a:rPr lang="nl-BE" sz="2800" baseline="0" dirty="0" err="1" smtClean="0"/>
              <a:t>jeune</a:t>
            </a:r>
            <a:r>
              <a:rPr lang="nl-BE" sz="2800" baseline="0" dirty="0" smtClean="0"/>
              <a:t> </a:t>
            </a:r>
            <a:r>
              <a:rPr lang="nl-BE" sz="2800" baseline="0" dirty="0" err="1" smtClean="0"/>
              <a:t>qui</a:t>
            </a:r>
            <a:r>
              <a:rPr lang="nl-BE" sz="2800" baseline="0" dirty="0" smtClean="0"/>
              <a:t> </a:t>
            </a:r>
            <a:r>
              <a:rPr lang="nl-BE" sz="2800" baseline="0" dirty="0" err="1" smtClean="0"/>
              <a:t>nous</a:t>
            </a:r>
            <a:r>
              <a:rPr lang="nl-BE" sz="2800" baseline="0" dirty="0" smtClean="0"/>
              <a:t> </a:t>
            </a:r>
            <a:r>
              <a:rPr lang="nl-BE" sz="2800" baseline="0" dirty="0" err="1" smtClean="0"/>
              <a:t>demande</a:t>
            </a:r>
            <a:r>
              <a:rPr lang="nl-BE" sz="2800" baseline="0" dirty="0" smtClean="0"/>
              <a:t> </a:t>
            </a:r>
            <a:r>
              <a:rPr lang="nl-BE" sz="2800" baseline="0" dirty="0" err="1" smtClean="0"/>
              <a:t>un</a:t>
            </a:r>
            <a:r>
              <a:rPr lang="nl-BE" sz="2800" baseline="0" dirty="0" smtClean="0"/>
              <a:t> </a:t>
            </a:r>
            <a:r>
              <a:rPr lang="nl-BE" sz="2800" baseline="0" dirty="0" err="1" smtClean="0"/>
              <a:t>crédit</a:t>
            </a:r>
            <a:r>
              <a:rPr lang="nl-BE" sz="2800" baseline="0" dirty="0" smtClean="0"/>
              <a:t>.)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313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CBCAA2-E173-48ED-B2E6-EE03C7BC3177}" type="slidenum">
              <a:rPr lang="nl-BE" smtClean="0"/>
              <a:pPr>
                <a:defRPr/>
              </a:pPr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8987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313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 de 6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Wallons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propriétaires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d’une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habitation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Et parmi ceux qui ne sont pas propriétaires, la moitié a l’intention d’acquérir un bien un jour.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       Bref  3 Wallons sur 4 sont ou seront propriétaires.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313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grande majorité (85%) est propriétaire d’une seule habitation.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 brique dans le ventre qui se manifeste très jeune, dès que l’on rentre dans la vie active : 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Plus de 6  Wallons sur 10 (64%) ont acheté quand ils avaient entre 20 et 34 ans. </a:t>
            </a: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moyen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projet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27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</a:t>
            </a: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 a 5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différence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projet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la </a:t>
            </a:r>
            <a:r>
              <a:rPr lang="nl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concrétisation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lang="nl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rôle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 de </a:t>
            </a:r>
            <a:r>
              <a:rPr lang="nl-BE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conseiller</a:t>
            </a:r>
            <a:r>
              <a:rPr lang="nl-B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. </a:t>
            </a:r>
            <a:endParaRPr lang="nl-B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moyen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CBC 40 </a:t>
            </a:r>
            <a:r>
              <a:rPr lang="nl-B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</a:t>
            </a:r>
            <a:r>
              <a:rPr lang="nl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313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D’où</a:t>
            </a:r>
            <a:r>
              <a:rPr lang="en-US" dirty="0" smtClean="0"/>
              <a:t> 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rôle</a:t>
            </a:r>
            <a:r>
              <a:rPr lang="en-US" baseline="0" dirty="0" smtClean="0"/>
              <a:t> du </a:t>
            </a:r>
            <a:r>
              <a:rPr lang="en-US" baseline="0" dirty="0" err="1" smtClean="0"/>
              <a:t>banquier</a:t>
            </a:r>
            <a:r>
              <a:rPr lang="en-US" baseline="0" dirty="0" smtClean="0"/>
              <a:t>!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Notre </a:t>
            </a:r>
            <a:r>
              <a:rPr lang="en-US" baseline="0" dirty="0" err="1" smtClean="0"/>
              <a:t>volonté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d’offrir</a:t>
            </a:r>
            <a:r>
              <a:rPr lang="en-US" baseline="0" dirty="0" smtClean="0"/>
              <a:t> un excellent service car 9 </a:t>
            </a:r>
            <a:r>
              <a:rPr lang="en-US" baseline="0" dirty="0" err="1" smtClean="0"/>
              <a:t>propriétaires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sur</a:t>
            </a:r>
            <a:r>
              <a:rPr lang="en-US" baseline="0" dirty="0" smtClean="0"/>
              <a:t> 10 </a:t>
            </a:r>
            <a:r>
              <a:rPr lang="en-US" baseline="0" dirty="0" err="1" smtClean="0"/>
              <a:t>recourent</a:t>
            </a:r>
            <a:r>
              <a:rPr lang="en-US" baseline="0" dirty="0" smtClean="0"/>
              <a:t> au CH.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Mais</a:t>
            </a:r>
            <a:r>
              <a:rPr lang="en-US" baseline="0" dirty="0" smtClean="0"/>
              <a:t> le credit </a:t>
            </a:r>
            <a:r>
              <a:rPr lang="en-US" baseline="0" dirty="0" err="1" smtClean="0"/>
              <a:t>n’est</a:t>
            </a:r>
            <a:r>
              <a:rPr lang="en-US" baseline="0" dirty="0" smtClean="0"/>
              <a:t> pas </a:t>
            </a:r>
            <a:r>
              <a:rPr lang="en-US" baseline="0" dirty="0" err="1" smtClean="0"/>
              <a:t>forcément</a:t>
            </a:r>
            <a:r>
              <a:rPr lang="en-US" baseline="0" dirty="0" smtClean="0"/>
              <a:t> integral.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44788-9A11-467A-8087-AD0B426A9AD6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313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5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A670-6388-4718-BA65-8AF0B7787A74}" type="datetimeFigureOut">
              <a:rPr lang="fr-FR" smtClean="0"/>
              <a:pPr/>
              <a:t>12/02/16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EB37-417D-410B-95A3-5EE735093EE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2043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A670-6388-4718-BA65-8AF0B7787A74}" type="datetimeFigureOut">
              <a:rPr lang="fr-FR" smtClean="0"/>
              <a:pPr/>
              <a:t>12/02/16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EB37-417D-410B-95A3-5EE735093EE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49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A670-6388-4718-BA65-8AF0B7787A74}" type="datetimeFigureOut">
              <a:rPr lang="fr-FR" smtClean="0"/>
              <a:pPr/>
              <a:t>12/02/16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EB37-417D-410B-95A3-5EE735093EE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3711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867">
                <a:solidFill>
                  <a:srgbClr val="003766"/>
                </a:solidFill>
              </a:defRPr>
            </a:lvl1pPr>
          </a:lstStyle>
          <a:p>
            <a:pPr>
              <a:defRPr/>
            </a:pPr>
            <a:fld id="{08D1B679-EFAA-C845-BD0D-46BF814A8732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04449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91819" y="1691944"/>
            <a:ext cx="10972800" cy="45213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133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 smtClean="0"/>
              <a:t>Texte : </a:t>
            </a:r>
            <a:r>
              <a:rPr lang="fr-FR" dirty="0" err="1" smtClean="0"/>
              <a:t>Verdana</a:t>
            </a:r>
            <a:r>
              <a:rPr lang="fr-FR" dirty="0" smtClean="0"/>
              <a:t> 16 (si beaucoup de texte : 14)</a:t>
            </a:r>
          </a:p>
        </p:txBody>
      </p: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691819" y="500675"/>
            <a:ext cx="10972800" cy="72008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67" b="1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 smtClean="0"/>
              <a:t>Titre = </a:t>
            </a:r>
            <a:r>
              <a:rPr lang="fr-FR" dirty="0" err="1" smtClean="0"/>
              <a:t>Verdana</a:t>
            </a:r>
            <a:r>
              <a:rPr lang="fr-FR" dirty="0" smtClean="0"/>
              <a:t> 20 GRAS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349" y="6356351"/>
            <a:ext cx="828576" cy="365125"/>
          </a:xfrm>
          <a:prstGeom prst="rect">
            <a:avLst/>
          </a:prstGeom>
        </p:spPr>
        <p:txBody>
          <a:bodyPr/>
          <a:lstStyle>
            <a:lvl1pPr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94791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91819" y="1691944"/>
            <a:ext cx="10972800" cy="45213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133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 smtClean="0"/>
              <a:t>Texte : </a:t>
            </a:r>
            <a:r>
              <a:rPr lang="fr-FR" dirty="0" err="1" smtClean="0"/>
              <a:t>Verdana</a:t>
            </a:r>
            <a:r>
              <a:rPr lang="fr-FR" dirty="0" smtClean="0"/>
              <a:t> 16 (si beaucoup de texte : 14)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569921" y="501807"/>
            <a:ext cx="687625" cy="41101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2400" b="1">
                <a:solidFill>
                  <a:schemeClr val="bg1"/>
                </a:solidFill>
                <a:latin typeface="ITC Lubalin Graph Std Book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 smtClean="0"/>
              <a:t>n°</a:t>
            </a:r>
            <a:endParaRPr lang="nl-BE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861" y="5798278"/>
            <a:ext cx="1022147" cy="796199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1176069" y="740701"/>
            <a:ext cx="10972800" cy="72008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67" b="1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 smtClean="0"/>
              <a:t>Titre = </a:t>
            </a:r>
            <a:r>
              <a:rPr lang="fr-FR" dirty="0" err="1" smtClean="0"/>
              <a:t>Verdana</a:t>
            </a:r>
            <a:r>
              <a:rPr lang="fr-FR" dirty="0" smtClean="0"/>
              <a:t> 20 GRAS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349" y="6356351"/>
            <a:ext cx="828576" cy="365125"/>
          </a:xfrm>
          <a:prstGeom prst="rect">
            <a:avLst/>
          </a:prstGeom>
        </p:spPr>
        <p:txBody>
          <a:bodyPr/>
          <a:lstStyle>
            <a:lvl1pPr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8395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91819" y="1691944"/>
            <a:ext cx="10972800" cy="45213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133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 smtClean="0"/>
              <a:t>Texte : </a:t>
            </a:r>
            <a:r>
              <a:rPr lang="fr-FR" dirty="0" err="1" smtClean="0"/>
              <a:t>Verdana</a:t>
            </a:r>
            <a:r>
              <a:rPr lang="fr-FR" dirty="0" smtClean="0"/>
              <a:t> 16 (si beaucoup de texte : 14)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861" y="5798278"/>
            <a:ext cx="1022147" cy="796199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1176069" y="740701"/>
            <a:ext cx="10972800" cy="72008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67" b="1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 smtClean="0"/>
              <a:t>Titre = </a:t>
            </a:r>
            <a:r>
              <a:rPr lang="fr-FR" dirty="0" err="1" smtClean="0"/>
              <a:t>Verdana</a:t>
            </a:r>
            <a:r>
              <a:rPr lang="fr-FR" dirty="0" smtClean="0"/>
              <a:t> 20 GRAS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349" y="6356351"/>
            <a:ext cx="828576" cy="365125"/>
          </a:xfrm>
          <a:prstGeom prst="rect">
            <a:avLst/>
          </a:prstGeom>
        </p:spPr>
        <p:txBody>
          <a:bodyPr/>
          <a:lstStyle>
            <a:lvl1pPr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27407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91819" y="1691944"/>
            <a:ext cx="10972800" cy="45213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133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 smtClean="0"/>
              <a:t>Texte : </a:t>
            </a:r>
            <a:r>
              <a:rPr lang="fr-FR" dirty="0" err="1" smtClean="0"/>
              <a:t>Verdana</a:t>
            </a:r>
            <a:r>
              <a:rPr lang="fr-FR" dirty="0" smtClean="0"/>
              <a:t> 16 (si beaucoup de texte : 14)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569921" y="501807"/>
            <a:ext cx="687625" cy="41101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2400" b="1">
                <a:solidFill>
                  <a:schemeClr val="bg1"/>
                </a:solidFill>
                <a:latin typeface="ITC Lubalin Graph Std Book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 smtClean="0"/>
              <a:t>n°</a:t>
            </a:r>
            <a:endParaRPr lang="nl-BE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861" y="5798278"/>
            <a:ext cx="1022147" cy="796199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1176069" y="740701"/>
            <a:ext cx="10972800" cy="72008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67" b="1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 smtClean="0"/>
              <a:t>Titre = </a:t>
            </a:r>
            <a:r>
              <a:rPr lang="fr-FR" dirty="0" err="1" smtClean="0"/>
              <a:t>Verdana</a:t>
            </a:r>
            <a:r>
              <a:rPr lang="fr-FR" dirty="0" smtClean="0"/>
              <a:t> 20 GRAS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349" y="6356351"/>
            <a:ext cx="828576" cy="365125"/>
          </a:xfrm>
          <a:prstGeom prst="rect">
            <a:avLst/>
          </a:prstGeom>
        </p:spPr>
        <p:txBody>
          <a:bodyPr/>
          <a:lstStyle>
            <a:lvl1pPr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472631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691819" y="1691944"/>
            <a:ext cx="10972800" cy="452136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2133">
                <a:solidFill>
                  <a:srgbClr val="083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 smtClean="0"/>
              <a:t>Texte : </a:t>
            </a:r>
            <a:r>
              <a:rPr lang="fr-FR" dirty="0" err="1" smtClean="0"/>
              <a:t>Verdana</a:t>
            </a:r>
            <a:r>
              <a:rPr lang="fr-FR" dirty="0" smtClean="0"/>
              <a:t> 16 (si beaucoup de texte : 14)</a:t>
            </a:r>
          </a:p>
        </p:txBody>
      </p:sp>
      <p:sp>
        <p:nvSpPr>
          <p:cNvPr id="15" name="Espace réservé du contenu 2"/>
          <p:cNvSpPr>
            <a:spLocks noGrp="1"/>
          </p:cNvSpPr>
          <p:nvPr>
            <p:ph idx="10" hasCustomPrompt="1"/>
          </p:nvPr>
        </p:nvSpPr>
        <p:spPr>
          <a:xfrm>
            <a:off x="569921" y="501807"/>
            <a:ext cx="687625" cy="411015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None/>
              <a:defRPr sz="2400" b="1">
                <a:solidFill>
                  <a:schemeClr val="bg1"/>
                </a:solidFill>
                <a:latin typeface="ITC Lubalin Graph Std Book" pitchFamily="18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fr-FR" dirty="0" smtClean="0"/>
              <a:t>n°</a:t>
            </a:r>
            <a:endParaRPr lang="nl-BE" dirty="0"/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861" y="5798278"/>
            <a:ext cx="1022147" cy="796199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1176069" y="740701"/>
            <a:ext cx="10972800" cy="72008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667" b="1" baseline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 dirty="0" smtClean="0"/>
              <a:t>Titre = </a:t>
            </a:r>
            <a:r>
              <a:rPr lang="fr-FR" dirty="0" err="1" smtClean="0"/>
              <a:t>Verdana</a:t>
            </a:r>
            <a:r>
              <a:rPr lang="fr-FR" dirty="0" smtClean="0"/>
              <a:t> 20 GRAS</a:t>
            </a:r>
            <a:endParaRPr lang="nl-BE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9349" y="6356351"/>
            <a:ext cx="828576" cy="365125"/>
          </a:xfrm>
          <a:prstGeom prst="rect">
            <a:avLst/>
          </a:prstGeom>
        </p:spPr>
        <p:txBody>
          <a:bodyPr/>
          <a:lstStyle>
            <a:lvl1pPr>
              <a:defRPr sz="1867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‹#›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85878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visu main quest.jpg"/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t="1723" r="5552" b="5433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18854" y="372601"/>
            <a:ext cx="5431553" cy="4897604"/>
          </a:xfrm>
          <a:prstGeom prst="rect">
            <a:avLst/>
          </a:prstGeom>
        </p:spPr>
      </p:pic>
      <p:pic>
        <p:nvPicPr>
          <p:cNvPr id="12" name="Image 11" descr="que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853" y="1483924"/>
            <a:ext cx="5120640" cy="2470912"/>
          </a:xfrm>
          <a:prstGeom prst="rect">
            <a:avLst/>
          </a:prstGeom>
        </p:spPr>
      </p:pic>
      <p:sp>
        <p:nvSpPr>
          <p:cNvPr id="13" name="Rectangle à coins arrondis 12"/>
          <p:cNvSpPr/>
          <p:nvPr userDrawn="1"/>
        </p:nvSpPr>
        <p:spPr>
          <a:xfrm>
            <a:off x="527381" y="5253203"/>
            <a:ext cx="3840427" cy="1344149"/>
          </a:xfrm>
          <a:prstGeom prst="roundRect">
            <a:avLst>
              <a:gd name="adj" fmla="val 1196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04512" y="5782104"/>
            <a:ext cx="1056117" cy="81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40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A670-6388-4718-BA65-8AF0B7787A74}" type="datetimeFigureOut">
              <a:rPr lang="fr-FR" smtClean="0"/>
              <a:pPr/>
              <a:t>12/02/16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EB37-417D-410B-95A3-5EE735093EE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635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A670-6388-4718-BA65-8AF0B7787A74}" type="datetimeFigureOut">
              <a:rPr lang="fr-FR" smtClean="0"/>
              <a:pPr/>
              <a:t>12/02/16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EB37-417D-410B-95A3-5EE735093EE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189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A670-6388-4718-BA65-8AF0B7787A74}" type="datetimeFigureOut">
              <a:rPr lang="fr-FR" smtClean="0"/>
              <a:pPr/>
              <a:t>12/02/16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EB37-417D-410B-95A3-5EE735093EE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4617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A670-6388-4718-BA65-8AF0B7787A74}" type="datetimeFigureOut">
              <a:rPr lang="fr-FR" smtClean="0"/>
              <a:pPr/>
              <a:t>12/02/16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EB37-417D-410B-95A3-5EE735093EE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37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A670-6388-4718-BA65-8AF0B7787A74}" type="datetimeFigureOut">
              <a:rPr lang="fr-FR" smtClean="0"/>
              <a:pPr/>
              <a:t>12/02/16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EB37-417D-410B-95A3-5EE735093EE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11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A670-6388-4718-BA65-8AF0B7787A74}" type="datetimeFigureOut">
              <a:rPr lang="fr-FR" smtClean="0"/>
              <a:pPr/>
              <a:t>12/02/16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EB37-417D-410B-95A3-5EE735093EE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0761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A670-6388-4718-BA65-8AF0B7787A74}" type="datetimeFigureOut">
              <a:rPr lang="fr-FR" smtClean="0"/>
              <a:pPr/>
              <a:t>12/02/16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EB37-417D-410B-95A3-5EE735093EE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610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EA670-6388-4718-BA65-8AF0B7787A74}" type="datetimeFigureOut">
              <a:rPr lang="fr-FR" smtClean="0"/>
              <a:pPr/>
              <a:t>12/02/16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7EB37-417D-410B-95A3-5EE735093EE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9193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EA670-6388-4718-BA65-8AF0B7787A74}" type="datetimeFigureOut">
              <a:rPr lang="fr-FR" smtClean="0"/>
              <a:pPr/>
              <a:t>12/02/16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7EB37-417D-410B-95A3-5EE735093EE2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97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6" r:id="rId14"/>
    <p:sldLayoutId id="2147483667" r:id="rId15"/>
    <p:sldLayoutId id="2147483668" r:id="rId16"/>
    <p:sldLayoutId id="2147483669" r:id="rId17"/>
    <p:sldLayoutId id="214748367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5.xml"/><Relationship Id="rId2" Type="http://schemas.openxmlformats.org/officeDocument/2006/relationships/diagramData" Target="../diagrams/data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Relationship Id="rId3" Type="http://schemas.openxmlformats.org/officeDocument/2006/relationships/image" Target="../media/image3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5.emf"/><Relationship Id="rId3" Type="http://schemas.openxmlformats.org/officeDocument/2006/relationships/image" Target="../media/image2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hyperlink" Target="mailto:lanuitporteconseil@cbc.b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175"/>
            <a:ext cx="12673408" cy="7008779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0800" y="1176867"/>
            <a:ext cx="4995333" cy="450426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962400" y="2914957"/>
            <a:ext cx="426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3200" dirty="0" smtClean="0">
                <a:solidFill>
                  <a:schemeClr val="bg1"/>
                </a:solidFill>
                <a:latin typeface="Rockwell" panose="02060603020205020403" pitchFamily="18" charset="0"/>
                <a:cs typeface="Verdana"/>
              </a:rPr>
              <a:t>Observatoire CBC de l’immobilier</a:t>
            </a:r>
          </a:p>
        </p:txBody>
      </p:sp>
      <p:sp>
        <p:nvSpPr>
          <p:cNvPr id="8" name="Espace réservé du contenu 1"/>
          <p:cNvSpPr>
            <a:spLocks noGrp="1"/>
          </p:cNvSpPr>
          <p:nvPr/>
        </p:nvSpPr>
        <p:spPr bwMode="auto">
          <a:xfrm>
            <a:off x="335360" y="5541235"/>
            <a:ext cx="7611533" cy="103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21920" tIns="60960" rIns="121920" bIns="60960"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Conférence de presse</a:t>
            </a:r>
          </a:p>
          <a:p>
            <a:r>
              <a:rPr lang="fr-BE" sz="1467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15 février 2016</a:t>
            </a:r>
            <a:r>
              <a:rPr lang="fr-BE" sz="1333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r-BE" sz="1333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CBC_CW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907" y="6122821"/>
            <a:ext cx="637227" cy="49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98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7634" y="481717"/>
            <a:ext cx="10972800" cy="720080"/>
          </a:xfrm>
        </p:spPr>
        <p:txBody>
          <a:bodyPr/>
          <a:lstStyle/>
          <a:p>
            <a:r>
              <a:rPr lang="fr-FR" sz="2800" dirty="0" smtClean="0">
                <a:latin typeface="+mn-lt"/>
              </a:rPr>
              <a:t>8 Wallons sur 10 ont un </a:t>
            </a:r>
            <a:r>
              <a:rPr lang="fr-FR" sz="2800" dirty="0">
                <a:latin typeface="+mn-lt"/>
              </a:rPr>
              <a:t>crédit d’une durée </a:t>
            </a:r>
            <a:r>
              <a:rPr lang="fr-FR" sz="2800" dirty="0" smtClean="0">
                <a:latin typeface="+mn-lt"/>
              </a:rPr>
              <a:t>de </a:t>
            </a:r>
            <a:r>
              <a:rPr lang="fr-FR" sz="2800" dirty="0">
                <a:latin typeface="+mn-lt"/>
              </a:rPr>
              <a:t>20 </a:t>
            </a:r>
            <a:r>
              <a:rPr lang="fr-FR" sz="2800" dirty="0" smtClean="0">
                <a:latin typeface="+mn-lt"/>
              </a:rPr>
              <a:t>ans ou </a:t>
            </a:r>
            <a:r>
              <a:rPr lang="fr-FR" sz="2800" dirty="0">
                <a:latin typeface="+mn-lt"/>
              </a:rPr>
              <a:t>plus </a:t>
            </a:r>
            <a:endParaRPr lang="fr-BE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3722" y="637548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4" y="640038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3" y="6156298"/>
            <a:ext cx="614655" cy="480469"/>
          </a:xfrm>
          <a:prstGeom prst="rect">
            <a:avLst/>
          </a:prstGeom>
        </p:spPr>
      </p:pic>
      <p:pic>
        <p:nvPicPr>
          <p:cNvPr id="4" name="Picture 3" descr="Screen Shot 2016-02-05 at 10.53.4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48" y="1572245"/>
            <a:ext cx="6385106" cy="479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87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6588" y="341242"/>
            <a:ext cx="10972800" cy="1201797"/>
          </a:xfrm>
        </p:spPr>
        <p:txBody>
          <a:bodyPr/>
          <a:lstStyle/>
          <a:p>
            <a:r>
              <a:rPr lang="fr-FR" sz="2800" dirty="0">
                <a:latin typeface="+mn-lt"/>
              </a:rPr>
              <a:t>En moyenne, les propriétaires ont </a:t>
            </a:r>
            <a:r>
              <a:rPr lang="fr-FR" sz="2800" dirty="0" smtClean="0">
                <a:latin typeface="+mn-lt"/>
              </a:rPr>
              <a:t>interrogé 2,7 </a:t>
            </a:r>
            <a:r>
              <a:rPr lang="fr-FR" sz="2800" dirty="0">
                <a:latin typeface="+mn-lt"/>
              </a:rPr>
              <a:t>banques avant de prendre leur décision finale</a:t>
            </a:r>
            <a:endParaRPr lang="fr-BE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3722" y="637548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4" y="640038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3" y="6156298"/>
            <a:ext cx="614655" cy="480469"/>
          </a:xfrm>
          <a:prstGeom prst="rect">
            <a:avLst/>
          </a:prstGeom>
        </p:spPr>
      </p:pic>
      <p:pic>
        <p:nvPicPr>
          <p:cNvPr id="4" name="Picture 3" descr="Screen Shot 2016-02-05 at 10.58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21" y="1870755"/>
            <a:ext cx="8668306" cy="498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059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6588" y="341242"/>
            <a:ext cx="10972800" cy="1201797"/>
          </a:xfrm>
        </p:spPr>
        <p:txBody>
          <a:bodyPr/>
          <a:lstStyle/>
          <a:p>
            <a:r>
              <a:rPr lang="fr-FR" sz="2800" dirty="0">
                <a:latin typeface="+mn-lt"/>
              </a:rPr>
              <a:t>Des conditions intéressantes sont de loin la principale raison de préférer </a:t>
            </a:r>
            <a:r>
              <a:rPr lang="fr-FR" sz="2800" dirty="0" smtClean="0">
                <a:latin typeface="+mn-lt"/>
              </a:rPr>
              <a:t>une banque à une </a:t>
            </a:r>
            <a:r>
              <a:rPr lang="fr-FR" sz="2800" dirty="0">
                <a:latin typeface="+mn-lt"/>
              </a:rPr>
              <a:t>autre</a:t>
            </a:r>
            <a:endParaRPr lang="fr-BE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3722" y="637548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4" y="640038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3" y="6156298"/>
            <a:ext cx="614655" cy="480469"/>
          </a:xfrm>
          <a:prstGeom prst="rect">
            <a:avLst/>
          </a:prstGeom>
        </p:spPr>
      </p:pic>
      <p:pic>
        <p:nvPicPr>
          <p:cNvPr id="2" name="Picture 1" descr="Screen Shot 2016-02-05 at 14.32.5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79" y="1773308"/>
            <a:ext cx="10055958" cy="434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6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6588" y="341242"/>
            <a:ext cx="10972800" cy="1201797"/>
          </a:xfrm>
        </p:spPr>
        <p:txBody>
          <a:bodyPr/>
          <a:lstStyle/>
          <a:p>
            <a:r>
              <a:rPr lang="fr-FR" sz="2800" dirty="0">
                <a:latin typeface="+mn-lt"/>
              </a:rPr>
              <a:t>37% des propriétaires craignent de ne pas pouvoir payer leur prêt un jour</a:t>
            </a:r>
            <a:endParaRPr lang="fr-BE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3722" y="637548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4" y="640038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3" y="6156298"/>
            <a:ext cx="614655" cy="480469"/>
          </a:xfrm>
          <a:prstGeom prst="rect">
            <a:avLst/>
          </a:prstGeom>
        </p:spPr>
      </p:pic>
      <p:pic>
        <p:nvPicPr>
          <p:cNvPr id="2" name="Picture 1" descr="Screen Shot 2016-02-05 at 10.59.4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554" y="1257238"/>
            <a:ext cx="5488317" cy="509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83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6588" y="341242"/>
            <a:ext cx="10972800" cy="1358012"/>
          </a:xfrm>
        </p:spPr>
        <p:txBody>
          <a:bodyPr/>
          <a:lstStyle/>
          <a:p>
            <a:r>
              <a:rPr lang="fr-FR" sz="2000" dirty="0"/>
              <a:t>Les propriétaires ont gardé 25% de leurs économies en </a:t>
            </a:r>
            <a:r>
              <a:rPr lang="fr-FR" sz="2000" dirty="0" smtClean="0"/>
              <a:t>réserve au moment de l’achat. </a:t>
            </a:r>
            <a:br>
              <a:rPr lang="fr-FR" sz="2000" dirty="0" smtClean="0"/>
            </a:br>
            <a:r>
              <a:rPr lang="fr-FR" sz="2000" dirty="0" smtClean="0"/>
              <a:t>Ceux </a:t>
            </a:r>
            <a:r>
              <a:rPr lang="fr-FR" sz="2000" dirty="0"/>
              <a:t>ayant financé leur achat par crédit </a:t>
            </a:r>
            <a:r>
              <a:rPr lang="fr-FR" sz="2000" dirty="0" smtClean="0"/>
              <a:t>hypothécaire </a:t>
            </a:r>
            <a:r>
              <a:rPr lang="fr-FR" sz="2000" dirty="0"/>
              <a:t>consacrent 25,5% de leurs revenus mensuels au crédit.</a:t>
            </a:r>
            <a:endParaRPr lang="fr-BE" sz="2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3722" y="637548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4" y="640038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3" y="6156298"/>
            <a:ext cx="614655" cy="480469"/>
          </a:xfrm>
          <a:prstGeom prst="rect">
            <a:avLst/>
          </a:prstGeom>
        </p:spPr>
      </p:pic>
      <p:pic>
        <p:nvPicPr>
          <p:cNvPr id="6" name="Picture 5" descr="Screen Shot 2016-02-05 at 14.29.2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598" y="2449318"/>
            <a:ext cx="5803148" cy="2323946"/>
          </a:xfrm>
          <a:prstGeom prst="rect">
            <a:avLst/>
          </a:prstGeom>
        </p:spPr>
      </p:pic>
      <p:pic>
        <p:nvPicPr>
          <p:cNvPr id="8" name="Picture 7" descr="Screen Shot 2016-02-05 at 14.30.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6" y="2493826"/>
            <a:ext cx="5299594" cy="223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52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6588" y="341242"/>
            <a:ext cx="10972800" cy="1201797"/>
          </a:xfrm>
        </p:spPr>
        <p:txBody>
          <a:bodyPr/>
          <a:lstStyle/>
          <a:p>
            <a:r>
              <a:rPr lang="fr-FR" sz="2800" dirty="0" smtClean="0">
                <a:latin typeface="+mn-lt"/>
              </a:rPr>
              <a:t>Les Wallons manquent (partiellement) de connaissances dans le domaine des crédits hypothécaires</a:t>
            </a:r>
            <a:endParaRPr lang="fr-BE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3722" y="637548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4" y="640038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3" y="6156298"/>
            <a:ext cx="614655" cy="480469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903" y="1736834"/>
            <a:ext cx="10661819" cy="4359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8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6588" y="341242"/>
            <a:ext cx="10972800" cy="1201797"/>
          </a:xfrm>
        </p:spPr>
        <p:txBody>
          <a:bodyPr/>
          <a:lstStyle/>
          <a:p>
            <a:r>
              <a:rPr lang="fr-BE" sz="2800" dirty="0" smtClean="0">
                <a:latin typeface="+mn-lt"/>
              </a:rPr>
              <a:t>La banque est une source d’informations privilégiée</a:t>
            </a:r>
            <a:r>
              <a:rPr lang="fr-BE" sz="2800" dirty="0" smtClean="0"/>
              <a:t/>
            </a:r>
            <a:br>
              <a:rPr lang="fr-BE" sz="2800" dirty="0" smtClean="0"/>
            </a:br>
            <a:endParaRPr lang="fr-BE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3722" y="637548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4" y="640038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3" y="6156298"/>
            <a:ext cx="614655" cy="480469"/>
          </a:xfrm>
          <a:prstGeom prst="rect">
            <a:avLst/>
          </a:prstGeom>
        </p:spPr>
      </p:pic>
      <p:pic>
        <p:nvPicPr>
          <p:cNvPr id="6" name="Picture 5" descr="Screen Shot 2016-02-05 at 15.55.0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413" y="1853280"/>
            <a:ext cx="9439980" cy="407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11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6588" y="341242"/>
            <a:ext cx="10972800" cy="1201797"/>
          </a:xfrm>
        </p:spPr>
        <p:txBody>
          <a:bodyPr/>
          <a:lstStyle/>
          <a:p>
            <a:r>
              <a:rPr lang="fr-FR" sz="2800" dirty="0" smtClean="0">
                <a:latin typeface="+mn-lt"/>
              </a:rPr>
              <a:t>Les Wallons ont une perception complexe de la matière</a:t>
            </a:r>
            <a:endParaRPr lang="fr-BE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3722" y="637548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4" y="640038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3" y="6156298"/>
            <a:ext cx="614655" cy="480469"/>
          </a:xfrm>
          <a:prstGeom prst="rect">
            <a:avLst/>
          </a:prstGeom>
        </p:spPr>
      </p:pic>
      <p:pic>
        <p:nvPicPr>
          <p:cNvPr id="4" name="Picture 3" descr="Screen Shot 2016-02-05 at 15.12.4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20" y="1860202"/>
            <a:ext cx="9348672" cy="418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1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01890" y="325942"/>
            <a:ext cx="10972800" cy="1201797"/>
          </a:xfrm>
        </p:spPr>
        <p:txBody>
          <a:bodyPr/>
          <a:lstStyle/>
          <a:p>
            <a:r>
              <a:rPr lang="fr-BE" sz="2800" dirty="0" smtClean="0">
                <a:latin typeface="+mn-lt"/>
              </a:rPr>
              <a:t>Les Wallons choisissent une habitation pour la vie</a:t>
            </a:r>
            <a:r>
              <a:rPr lang="fr-BE" sz="2800" dirty="0" smtClean="0"/>
              <a:t/>
            </a:r>
            <a:br>
              <a:rPr lang="fr-BE" sz="2800" dirty="0" smtClean="0"/>
            </a:br>
            <a:endParaRPr lang="fr-BE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3722" y="637548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4" y="640038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3" y="6156298"/>
            <a:ext cx="614655" cy="480469"/>
          </a:xfrm>
          <a:prstGeom prst="rect">
            <a:avLst/>
          </a:prstGeom>
        </p:spPr>
      </p:pic>
      <p:pic>
        <p:nvPicPr>
          <p:cNvPr id="2" name="Picture 1" descr="Screen Shot 2016-02-05 at 15.16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77" y="1798834"/>
            <a:ext cx="10067486" cy="422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9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86588" y="341242"/>
            <a:ext cx="10972800" cy="1020413"/>
          </a:xfrm>
        </p:spPr>
        <p:txBody>
          <a:bodyPr/>
          <a:lstStyle/>
          <a:p>
            <a:r>
              <a:rPr lang="fr-BE" sz="2800" dirty="0" smtClean="0">
                <a:latin typeface="+mn-lt"/>
              </a:rPr>
              <a:t>Les critères de sélection d’habitation : importance du quartier</a:t>
            </a:r>
            <a:endParaRPr lang="fr-BE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3722" y="637548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4" y="640038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3" y="6156298"/>
            <a:ext cx="614655" cy="480469"/>
          </a:xfrm>
          <a:prstGeom prst="rect">
            <a:avLst/>
          </a:prstGeom>
        </p:spPr>
      </p:pic>
      <p:pic>
        <p:nvPicPr>
          <p:cNvPr id="2" name="Picture 1" descr="Screen Shot 2016-02-05 at 15.21.4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32" y="1536314"/>
            <a:ext cx="10316496" cy="459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11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fr-FR" sz="2200" dirty="0" smtClean="0">
                <a:latin typeface="+mn-lt"/>
              </a:rPr>
              <a:t>Introduction par Xavier Falla, Directeur Général - Marché des Particuliers de </a:t>
            </a:r>
            <a:r>
              <a:rPr lang="fr-FR" sz="2200" dirty="0">
                <a:latin typeface="+mn-lt"/>
              </a:rPr>
              <a:t>CBC Banque</a:t>
            </a:r>
            <a:br>
              <a:rPr lang="fr-FR" sz="2200" dirty="0">
                <a:latin typeface="+mn-lt"/>
              </a:rPr>
            </a:br>
            <a:endParaRPr lang="fr-FR" sz="2200" dirty="0">
              <a:latin typeface="+mn-lt"/>
            </a:endParaRPr>
          </a:p>
          <a:p>
            <a:pPr marL="457200" indent="-457200">
              <a:buAutoNum type="arabicPeriod"/>
            </a:pPr>
            <a:r>
              <a:rPr lang="fr-FR" sz="2200" dirty="0" smtClean="0">
                <a:latin typeface="+mn-lt"/>
              </a:rPr>
              <a:t>Présentation des résultats de l’Observatoire de l’immobilier par Xavier Falla</a:t>
            </a:r>
          </a:p>
          <a:p>
            <a:pPr marL="457200" indent="-457200">
              <a:buAutoNum type="arabicPeriod"/>
            </a:pPr>
            <a:endParaRPr lang="fr-FR" sz="2200" dirty="0">
              <a:latin typeface="+mn-lt"/>
            </a:endParaRPr>
          </a:p>
          <a:p>
            <a:pPr marL="457200" indent="-457200">
              <a:buAutoNum type="arabicPeriod"/>
            </a:pPr>
            <a:r>
              <a:rPr lang="fr-BE" sz="2200" dirty="0" smtClean="0">
                <a:latin typeface="+mn-lt"/>
              </a:rPr>
              <a:t>Commentaires des résultats par Jean-Paul Mignon, Notaire et m</a:t>
            </a:r>
            <a:r>
              <a:rPr lang="fr-FR" sz="2200" dirty="0" err="1" smtClean="0">
                <a:latin typeface="+mn-lt"/>
              </a:rPr>
              <a:t>embre</a:t>
            </a:r>
            <a:r>
              <a:rPr lang="fr-FR" sz="2200" dirty="0" smtClean="0">
                <a:latin typeface="+mn-lt"/>
              </a:rPr>
              <a:t> </a:t>
            </a:r>
            <a:r>
              <a:rPr lang="fr-FR" sz="2200" dirty="0">
                <a:latin typeface="+mn-lt"/>
              </a:rPr>
              <a:t>de la </a:t>
            </a:r>
            <a:r>
              <a:rPr lang="fr-FR" sz="2200" dirty="0" smtClean="0">
                <a:latin typeface="+mn-lt"/>
              </a:rPr>
              <a:t>Commission Relations Publiques </a:t>
            </a:r>
            <a:r>
              <a:rPr lang="fr-FR" sz="2200" dirty="0">
                <a:latin typeface="+mn-lt"/>
              </a:rPr>
              <a:t>des Notaires du Brabant Wallon</a:t>
            </a:r>
            <a:endParaRPr lang="fr-BE" sz="2200" dirty="0" smtClean="0">
              <a:latin typeface="+mn-lt"/>
            </a:endParaRPr>
          </a:p>
          <a:p>
            <a:pPr marL="457200" indent="-457200">
              <a:buAutoNum type="arabicPeriod"/>
            </a:pPr>
            <a:endParaRPr lang="fr-BE" sz="22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fr-BE" sz="2200" dirty="0" smtClean="0">
                <a:latin typeface="+mn-lt"/>
              </a:rPr>
              <a:t>Approche intelligente du crédit </a:t>
            </a:r>
            <a:r>
              <a:rPr lang="fr-BE" sz="2200" dirty="0">
                <a:latin typeface="+mn-lt"/>
              </a:rPr>
              <a:t>par Stefan Derval, Directeur Espace </a:t>
            </a:r>
            <a:r>
              <a:rPr lang="fr-BE" sz="2200" dirty="0" smtClean="0">
                <a:latin typeface="+mn-lt"/>
              </a:rPr>
              <a:t>Financier du Centre </a:t>
            </a:r>
            <a:r>
              <a:rPr lang="fr-BE" sz="2200" dirty="0">
                <a:latin typeface="+mn-lt"/>
              </a:rPr>
              <a:t>de CBC </a:t>
            </a:r>
            <a:r>
              <a:rPr lang="fr-BE" sz="2200" dirty="0" smtClean="0">
                <a:latin typeface="+mn-lt"/>
              </a:rPr>
              <a:t>Banque</a:t>
            </a:r>
            <a:br>
              <a:rPr lang="fr-BE" sz="2200" dirty="0" smtClean="0">
                <a:latin typeface="+mn-lt"/>
              </a:rPr>
            </a:br>
            <a:endParaRPr lang="fr-BE" sz="2200" dirty="0" smtClean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fr-BE" sz="2200" dirty="0" smtClean="0">
                <a:latin typeface="+mn-lt"/>
              </a:rPr>
              <a:t>Présentation de la campagne « La nuit porte conseil avec Airbnb » par Xavier Falla</a:t>
            </a:r>
          </a:p>
          <a:p>
            <a:pPr marL="457200" indent="-457200">
              <a:buAutoNum type="arabicPeriod"/>
            </a:pPr>
            <a:endParaRPr lang="fr-BE" sz="2200" dirty="0" smtClean="0">
              <a:latin typeface="+mn-lt"/>
            </a:endParaRPr>
          </a:p>
          <a:p>
            <a:pPr marL="457200" indent="-457200">
              <a:buAutoNum type="arabicPeriod"/>
            </a:pPr>
            <a:r>
              <a:rPr lang="fr-BE" sz="2200" dirty="0" smtClean="0">
                <a:latin typeface="+mn-lt"/>
              </a:rPr>
              <a:t>Questions/Réponses</a:t>
            </a:r>
            <a:endParaRPr lang="fr-BE" sz="2200" dirty="0">
              <a:latin typeface="+mn-lt"/>
            </a:endParaRPr>
          </a:p>
          <a:p>
            <a:pPr>
              <a:buAutoNum type="arabicPeriod"/>
            </a:pPr>
            <a:endParaRPr lang="fr-BE" dirty="0" smtClean="0"/>
          </a:p>
          <a:p>
            <a:pPr marL="0" indent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 smtClean="0">
                <a:latin typeface="+mn-lt"/>
              </a:rPr>
              <a:t>Agenda</a:t>
            </a:r>
            <a:endParaRPr lang="fr-BE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3722" y="637548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4" y="640038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3" y="6156298"/>
            <a:ext cx="614655" cy="48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792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40704" y="0"/>
            <a:ext cx="12673408" cy="7008779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0800" y="1176867"/>
            <a:ext cx="4995333" cy="450426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983765" y="3079108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BE" sz="4000" dirty="0">
                <a:solidFill>
                  <a:schemeClr val="bg1"/>
                </a:solidFill>
                <a:latin typeface="Rockwell"/>
                <a:cs typeface="Rockwell"/>
              </a:rPr>
              <a:t>Commentaires des résultats </a:t>
            </a:r>
            <a:endParaRPr lang="fr-FR" sz="40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8" name="Espace réservé du contenu 1"/>
          <p:cNvSpPr>
            <a:spLocks noGrp="1"/>
          </p:cNvSpPr>
          <p:nvPr/>
        </p:nvSpPr>
        <p:spPr bwMode="auto">
          <a:xfrm>
            <a:off x="0" y="5541235"/>
            <a:ext cx="7946893" cy="103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21920" tIns="60960" rIns="121920" bIns="60960"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200" dirty="0"/>
              <a:t>Jean-Paul Mignon, </a:t>
            </a:r>
            <a:r>
              <a:rPr lang="fr-BE" sz="1200" dirty="0" smtClean="0"/>
              <a:t>Notaire, </a:t>
            </a:r>
            <a:r>
              <a:rPr lang="fr-FR" sz="1200" dirty="0" smtClean="0"/>
              <a:t>Membre </a:t>
            </a:r>
            <a:r>
              <a:rPr lang="fr-FR" sz="1200" dirty="0"/>
              <a:t>de la commission presse des Notaires du Brabant Wallon</a:t>
            </a:r>
            <a:endParaRPr lang="fr-BE" sz="1333" dirty="0"/>
          </a:p>
        </p:txBody>
      </p:sp>
      <p:pic>
        <p:nvPicPr>
          <p:cNvPr id="7" name="Picture 6" descr="CBC_CW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907" y="6122821"/>
            <a:ext cx="637227" cy="49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93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3"/>
          </p:nvPr>
        </p:nvSpPr>
        <p:spPr>
          <a:xfrm>
            <a:off x="691819" y="1691944"/>
            <a:ext cx="11068811" cy="4664408"/>
          </a:xfrm>
        </p:spPr>
        <p:txBody>
          <a:bodyPr/>
          <a:lstStyle/>
          <a:p>
            <a:pPr marL="0" indent="0"/>
            <a:endParaRPr lang="fr-B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L’origine du prêt hypothécaire en 20 ans</a:t>
            </a:r>
          </a:p>
          <a:p>
            <a:pPr marL="0" indent="0"/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Les débordements des crédits à 120  % :</a:t>
            </a:r>
          </a:p>
          <a:p>
            <a:pPr marL="0" indent="0"/>
            <a:r>
              <a:rPr lang="fr-FR" dirty="0" smtClean="0"/>
              <a:t>     - Bulle </a:t>
            </a:r>
            <a:r>
              <a:rPr lang="fr-FR" dirty="0"/>
              <a:t>immobilière</a:t>
            </a:r>
          </a:p>
          <a:p>
            <a:pPr marL="0" indent="0"/>
            <a:r>
              <a:rPr lang="fr-FR" dirty="0" smtClean="0"/>
              <a:t>     - Drames </a:t>
            </a:r>
            <a:r>
              <a:rPr lang="fr-FR" dirty="0"/>
              <a:t>humains en cas de non remboursement</a:t>
            </a:r>
          </a:p>
          <a:p>
            <a:pPr marL="0" indent="0"/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Nécessité d’un effort financier de 20% (les frais d’acte de vente et de crédit)</a:t>
            </a:r>
          </a:p>
          <a:p>
            <a:pPr marL="0" indent="0"/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Nécessité économique de rester locataire un certain temps</a:t>
            </a:r>
          </a:p>
          <a:p>
            <a:pPr marL="0" indent="0"/>
            <a:endParaRPr lang="fr-BE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202400" y="763655"/>
            <a:ext cx="10329896" cy="720080"/>
          </a:xfrm>
          <a:prstGeom prst="rect">
            <a:avLst/>
          </a:prstGeom>
        </p:spPr>
        <p:txBody>
          <a:bodyPr/>
          <a:lstStyle/>
          <a:p>
            <a:r>
              <a:rPr lang="fr-FR" sz="2800" dirty="0"/>
              <a:t>L’importance de l’effort propre dans </a:t>
            </a:r>
            <a:r>
              <a:rPr lang="fr-FR" sz="2800" dirty="0" smtClean="0"/>
              <a:t>l’acte d’achat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90806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3"/>
          </p:nvPr>
        </p:nvSpPr>
        <p:spPr>
          <a:xfrm>
            <a:off x="691819" y="1691944"/>
            <a:ext cx="11068811" cy="4664408"/>
          </a:xfrm>
        </p:spPr>
        <p:txBody>
          <a:bodyPr/>
          <a:lstStyle/>
          <a:p>
            <a:pPr marL="0" indent="0"/>
            <a:endParaRPr lang="fr-B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Le budget de l’acquéreur:</a:t>
            </a:r>
          </a:p>
          <a:p>
            <a:pPr marL="0" indent="0"/>
            <a:r>
              <a:rPr lang="fr-FR" dirty="0" smtClean="0"/>
              <a:t>    - Avoir </a:t>
            </a:r>
            <a:r>
              <a:rPr lang="fr-FR" dirty="0"/>
              <a:t>économisé les frais (20 % du prix)</a:t>
            </a:r>
          </a:p>
          <a:p>
            <a:pPr marL="0" indent="0"/>
            <a:r>
              <a:rPr lang="fr-FR" dirty="0" smtClean="0"/>
              <a:t>    - Ne </a:t>
            </a:r>
            <a:r>
              <a:rPr lang="fr-FR" dirty="0"/>
              <a:t>pas dépasser 30 % de ses dépenses en mensualité de crédit</a:t>
            </a:r>
          </a:p>
          <a:p>
            <a:pPr marL="0" indent="0"/>
            <a:r>
              <a:rPr lang="fr-FR" dirty="0" smtClean="0"/>
              <a:t>    - Posséder </a:t>
            </a:r>
            <a:r>
              <a:rPr lang="fr-FR" dirty="0"/>
              <a:t>un peu d’économies par ailleurs</a:t>
            </a:r>
          </a:p>
          <a:p>
            <a:pPr marL="0" indent="0"/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Accompagnement du banquier dans l’établissement du plan financier sur base de ces éléments (comment économiser?)</a:t>
            </a:r>
          </a:p>
          <a:p>
            <a:pPr marL="0" indent="0"/>
            <a:endParaRPr lang="fr-BE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202399" y="763655"/>
            <a:ext cx="10989601" cy="720080"/>
          </a:xfrm>
          <a:prstGeom prst="rect">
            <a:avLst/>
          </a:prstGeom>
        </p:spPr>
        <p:txBody>
          <a:bodyPr/>
          <a:lstStyle/>
          <a:p>
            <a:r>
              <a:rPr lang="fr-FR" sz="2800" dirty="0"/>
              <a:t>La responsabilité des banques </a:t>
            </a:r>
            <a:r>
              <a:rPr lang="fr-FR" sz="2800" dirty="0" smtClean="0"/>
              <a:t>dans l’accompagnement </a:t>
            </a:r>
            <a:r>
              <a:rPr lang="fr-FR" sz="2800" dirty="0"/>
              <a:t>de l’acquéreur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48433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3"/>
          </p:nvPr>
        </p:nvSpPr>
        <p:spPr>
          <a:xfrm>
            <a:off x="691819" y="1691944"/>
            <a:ext cx="11068811" cy="4664408"/>
          </a:xfrm>
        </p:spPr>
        <p:txBody>
          <a:bodyPr/>
          <a:lstStyle/>
          <a:p>
            <a:pPr marL="0" indent="0"/>
            <a:endParaRPr lang="fr-B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Art 1563 </a:t>
            </a:r>
            <a:r>
              <a:rPr lang="fr-FR" sz="2400" dirty="0" err="1"/>
              <a:t>c.jud</a:t>
            </a:r>
            <a:r>
              <a:rPr lang="fr-FR" sz="2400" dirty="0"/>
              <a:t> - la saisie exécution immobilière, </a:t>
            </a:r>
          </a:p>
          <a:p>
            <a:pPr marL="0" indent="0"/>
            <a:r>
              <a:rPr lang="fr-FR" sz="2400" dirty="0" smtClean="0"/>
              <a:t>   la </a:t>
            </a:r>
            <a:r>
              <a:rPr lang="fr-FR" sz="2400" dirty="0"/>
              <a:t>procédure et ses stades</a:t>
            </a:r>
          </a:p>
          <a:p>
            <a:pPr marL="0" indent="0"/>
            <a:endParaRPr lang="fr-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 smtClean="0"/>
              <a:t>Comment </a:t>
            </a:r>
            <a:r>
              <a:rPr lang="fr-FR" sz="2400" dirty="0"/>
              <a:t>l’éviter ? </a:t>
            </a:r>
          </a:p>
          <a:p>
            <a:pPr marL="0" indent="0"/>
            <a:r>
              <a:rPr lang="fr-FR" sz="2400" dirty="0" smtClean="0"/>
              <a:t>    - l’aide </a:t>
            </a:r>
            <a:r>
              <a:rPr lang="fr-FR" sz="2400" dirty="0"/>
              <a:t>du banquier</a:t>
            </a:r>
          </a:p>
          <a:p>
            <a:pPr marL="0" indent="0"/>
            <a:r>
              <a:rPr lang="fr-FR" sz="2400" dirty="0" smtClean="0"/>
              <a:t>    - l’aide </a:t>
            </a:r>
            <a:r>
              <a:rPr lang="fr-FR" sz="2400" dirty="0"/>
              <a:t>du notaire</a:t>
            </a:r>
          </a:p>
          <a:p>
            <a:pPr marL="0" indent="0"/>
            <a:endParaRPr lang="fr-BE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202400" y="763655"/>
            <a:ext cx="10329896" cy="720080"/>
          </a:xfrm>
          <a:prstGeom prst="rect">
            <a:avLst/>
          </a:prstGeom>
        </p:spPr>
        <p:txBody>
          <a:bodyPr/>
          <a:lstStyle/>
          <a:p>
            <a:r>
              <a:rPr lang="fr-FR" sz="2800" b="0" dirty="0"/>
              <a:t>La crainte de 40% des propriétaires d’être en défaut de </a:t>
            </a:r>
            <a:r>
              <a:rPr lang="fr-FR" sz="2800" b="0" dirty="0" smtClean="0"/>
              <a:t>paiement</a:t>
            </a:r>
            <a:endParaRPr lang="fr-BE" b="0" dirty="0"/>
          </a:p>
        </p:txBody>
      </p:sp>
    </p:spTree>
    <p:extLst>
      <p:ext uri="{BB962C8B-B14F-4D97-AF65-F5344CB8AC3E}">
        <p14:creationId xmlns:p14="http://schemas.microsoft.com/office/powerpoint/2010/main" val="1821773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3"/>
          </p:nvPr>
        </p:nvSpPr>
        <p:spPr>
          <a:xfrm>
            <a:off x="691819" y="1691944"/>
            <a:ext cx="11068811" cy="46644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Critère (mobilité) plébiscité par les candidats acquéreurs </a:t>
            </a:r>
            <a:r>
              <a:rPr lang="fr-FR" dirty="0" smtClean="0"/>
              <a:t>(encombrement </a:t>
            </a:r>
            <a:r>
              <a:rPr lang="fr-FR" dirty="0"/>
              <a:t>généralisé des routes)</a:t>
            </a:r>
          </a:p>
          <a:p>
            <a:pPr marL="0" indent="0"/>
            <a:endParaRPr lang="fr-F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/>
              <a:t>Recherche nécessaire d’un lieu adapté à ses besoins: incidence </a:t>
            </a:r>
          </a:p>
          <a:p>
            <a:pPr marL="0" indent="0"/>
            <a:r>
              <a:rPr lang="fr-FR" dirty="0" smtClean="0"/>
              <a:t>    - du </a:t>
            </a:r>
            <a:r>
              <a:rPr lang="fr-FR" dirty="0"/>
              <a:t>lieu de travail,</a:t>
            </a:r>
          </a:p>
          <a:p>
            <a:pPr marL="0" indent="0"/>
            <a:r>
              <a:rPr lang="fr-FR" dirty="0" smtClean="0"/>
              <a:t>    - de </a:t>
            </a:r>
            <a:r>
              <a:rPr lang="fr-FR" dirty="0"/>
              <a:t>la situation des écoles et crèches</a:t>
            </a:r>
          </a:p>
          <a:p>
            <a:pPr marL="0" indent="0"/>
            <a:r>
              <a:rPr lang="fr-FR" dirty="0" smtClean="0"/>
              <a:t>    - de </a:t>
            </a:r>
            <a:r>
              <a:rPr lang="fr-FR" dirty="0"/>
              <a:t>la proximité des parents</a:t>
            </a:r>
          </a:p>
          <a:p>
            <a:pPr marL="0" indent="0"/>
            <a:r>
              <a:rPr lang="fr-FR" dirty="0"/>
              <a:t> </a:t>
            </a:r>
            <a:r>
              <a:rPr lang="fr-FR" dirty="0" smtClean="0"/>
              <a:t>   - des </a:t>
            </a:r>
            <a:r>
              <a:rPr lang="fr-FR" dirty="0"/>
              <a:t>quartiers et immeubles à problèmes (infractions urbanistiques, </a:t>
            </a:r>
            <a:endParaRPr lang="fr-FR" dirty="0" smtClean="0"/>
          </a:p>
          <a:p>
            <a:pPr marL="0" indent="0"/>
            <a:r>
              <a:rPr lang="fr-FR" dirty="0"/>
              <a:t> </a:t>
            </a:r>
            <a:r>
              <a:rPr lang="fr-FR" dirty="0" smtClean="0"/>
              <a:t>      pollution</a:t>
            </a:r>
            <a:r>
              <a:rPr lang="fr-FR" dirty="0"/>
              <a:t>, quartier inondable etc…)</a:t>
            </a:r>
          </a:p>
          <a:p>
            <a:pPr marL="0" indent="0"/>
            <a:endParaRPr lang="fr-BE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202400" y="763655"/>
            <a:ext cx="10329896" cy="72008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L’importance des critères distance domicile/lieu de travail et le quartier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10981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40704" y="0"/>
            <a:ext cx="12673408" cy="7008779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0800" y="1176867"/>
            <a:ext cx="4995333" cy="450426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898772" y="2634327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BE" sz="4000" dirty="0">
                <a:solidFill>
                  <a:schemeClr val="bg1"/>
                </a:solidFill>
                <a:latin typeface="Rockwell"/>
                <a:cs typeface="Rockwell"/>
              </a:rPr>
              <a:t>Approche intelligente du crédit </a:t>
            </a:r>
            <a:endParaRPr lang="fr-FR" sz="40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8" name="Espace réservé du contenu 1"/>
          <p:cNvSpPr>
            <a:spLocks noGrp="1"/>
          </p:cNvSpPr>
          <p:nvPr/>
        </p:nvSpPr>
        <p:spPr bwMode="auto">
          <a:xfrm>
            <a:off x="0" y="5541235"/>
            <a:ext cx="7946893" cy="103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21920" tIns="60960" rIns="121920" bIns="60960"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sz="1200" dirty="0" smtClean="0"/>
              <a:t>Stefan Derval</a:t>
            </a:r>
            <a:r>
              <a:rPr lang="fr-BE" sz="1200" dirty="0"/>
              <a:t>, </a:t>
            </a:r>
            <a:r>
              <a:rPr lang="fr-BE" sz="1200" dirty="0" smtClean="0"/>
              <a:t>Directeur Espace Financier </a:t>
            </a:r>
            <a:r>
              <a:rPr lang="fr-FR" sz="1200" dirty="0"/>
              <a:t>de CBC Banque</a:t>
            </a:r>
            <a:endParaRPr lang="fr-BE" sz="1333" dirty="0"/>
          </a:p>
        </p:txBody>
      </p:sp>
      <p:pic>
        <p:nvPicPr>
          <p:cNvPr id="7" name="Picture 6" descr="CBC_CW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907" y="6122821"/>
            <a:ext cx="637227" cy="49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332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3"/>
          </p:nvPr>
        </p:nvSpPr>
        <p:spPr>
          <a:xfrm>
            <a:off x="691819" y="1691944"/>
            <a:ext cx="11068811" cy="4664408"/>
          </a:xfrm>
        </p:spPr>
        <p:txBody>
          <a:bodyPr/>
          <a:lstStyle/>
          <a:p>
            <a:pPr marL="0" indent="0"/>
            <a:endParaRPr lang="fr-BE" dirty="0" smtClean="0"/>
          </a:p>
          <a:p>
            <a:pPr marL="0" indent="0"/>
            <a:r>
              <a:rPr lang="fr-BE" dirty="0" smtClean="0"/>
              <a:t>CBC se définit comme :</a:t>
            </a:r>
          </a:p>
          <a:p>
            <a:pPr marL="0" indent="0"/>
            <a:r>
              <a:rPr lang="fr-BE" dirty="0" smtClean="0"/>
              <a:t> </a:t>
            </a:r>
          </a:p>
          <a:p>
            <a:pPr marL="342900" indent="-342900">
              <a:buFontTx/>
              <a:buChar char="-"/>
            </a:pPr>
            <a:r>
              <a:rPr lang="fr-BE" dirty="0" smtClean="0">
                <a:solidFill>
                  <a:srgbClr val="14B2EC"/>
                </a:solidFill>
              </a:rPr>
              <a:t>Un partenaire</a:t>
            </a:r>
            <a:r>
              <a:rPr lang="fr-BE" dirty="0" smtClean="0"/>
              <a:t> dans un projet à long terme </a:t>
            </a:r>
          </a:p>
          <a:p>
            <a:pPr marL="342900" indent="-342900">
              <a:buFontTx/>
              <a:buChar char="-"/>
            </a:pPr>
            <a:r>
              <a:rPr lang="fr-BE" dirty="0" smtClean="0">
                <a:solidFill>
                  <a:srgbClr val="00B0F0"/>
                </a:solidFill>
              </a:rPr>
              <a:t>Un accompagnateur </a:t>
            </a:r>
            <a:r>
              <a:rPr lang="fr-BE" dirty="0" smtClean="0"/>
              <a:t>dans une matière perçue comme complexe </a:t>
            </a:r>
          </a:p>
          <a:p>
            <a:pPr marL="342900" indent="-342900">
              <a:buFontTx/>
              <a:buChar char="-"/>
            </a:pPr>
            <a:r>
              <a:rPr lang="fr-BE" dirty="0" smtClean="0">
                <a:solidFill>
                  <a:srgbClr val="14B2EC"/>
                </a:solidFill>
              </a:rPr>
              <a:t>Un conseiller </a:t>
            </a:r>
            <a:r>
              <a:rPr lang="fr-BE" dirty="0" smtClean="0">
                <a:solidFill>
                  <a:srgbClr val="002060"/>
                </a:solidFill>
              </a:rPr>
              <a:t>via des conseils personnalisés tout au long de l’acquisition</a:t>
            </a:r>
          </a:p>
          <a:p>
            <a:pPr marL="342900" indent="-342900">
              <a:buFontTx/>
              <a:buChar char="-"/>
            </a:pPr>
            <a:r>
              <a:rPr lang="fr-BE" dirty="0" smtClean="0">
                <a:solidFill>
                  <a:srgbClr val="00B0F0"/>
                </a:solidFill>
              </a:rPr>
              <a:t>Un banquier </a:t>
            </a:r>
            <a:r>
              <a:rPr lang="fr-BE" dirty="0" smtClean="0">
                <a:solidFill>
                  <a:srgbClr val="002060"/>
                </a:solidFill>
              </a:rPr>
              <a:t>disponible, proche et orienté solutions</a:t>
            </a:r>
          </a:p>
          <a:p>
            <a:pPr marL="0" indent="0"/>
            <a:endParaRPr lang="fr-BE" dirty="0" smtClean="0"/>
          </a:p>
          <a:p>
            <a:pPr marL="0" indent="0"/>
            <a:endParaRPr lang="fr-BE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202400" y="763655"/>
            <a:ext cx="10329896" cy="720080"/>
          </a:xfrm>
          <a:prstGeom prst="rect">
            <a:avLst/>
          </a:prstGeom>
        </p:spPr>
        <p:txBody>
          <a:bodyPr/>
          <a:lstStyle/>
          <a:p>
            <a:r>
              <a:rPr lang="fr-FR" dirty="0" smtClean="0">
                <a:solidFill>
                  <a:srgbClr val="14B2EC"/>
                </a:solidFill>
                <a:latin typeface="Verdana"/>
                <a:cs typeface="Verdana"/>
              </a:rPr>
              <a:t>Vision du crédit hypothécaire chez CBC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43921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Notre approche intégrée</a:t>
            </a:r>
            <a:endParaRPr lang="fr-BE" dirty="0"/>
          </a:p>
        </p:txBody>
      </p:sp>
      <p:sp>
        <p:nvSpPr>
          <p:cNvPr id="10" name="ZoneTexte 9"/>
          <p:cNvSpPr txBox="1"/>
          <p:nvPr/>
        </p:nvSpPr>
        <p:spPr>
          <a:xfrm>
            <a:off x="4559830" y="4485118"/>
            <a:ext cx="60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sz="2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3630202" y="3345377"/>
            <a:ext cx="1920213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133" dirty="0">
                <a:solidFill>
                  <a:schemeClr val="bg1"/>
                </a:solidFill>
              </a:rPr>
              <a:t>Crédit hypothécaire</a:t>
            </a:r>
          </a:p>
        </p:txBody>
      </p:sp>
      <p:graphicFrame>
        <p:nvGraphicFramePr>
          <p:cNvPr id="17" name="Espace réservé du contenu 16"/>
          <p:cNvGraphicFramePr>
            <a:graphicFrameLocks noGrp="1"/>
          </p:cNvGraphicFramePr>
          <p:nvPr>
            <p:ph idx="13"/>
            <p:extLst/>
          </p:nvPr>
        </p:nvGraphicFramePr>
        <p:xfrm>
          <a:off x="-336715" y="1699833"/>
          <a:ext cx="11137237" cy="4656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7366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marL="0" indent="0"/>
            <a:endParaRPr lang="fr-BE" sz="1067" dirty="0"/>
          </a:p>
          <a:p>
            <a:pPr marL="0" indent="0"/>
            <a:r>
              <a:rPr lang="fr-BE" dirty="0" smtClean="0">
                <a:solidFill>
                  <a:srgbClr val="00AEEF"/>
                </a:solidFill>
              </a:rPr>
              <a:t>1. Quel type de bien </a:t>
            </a:r>
            <a:r>
              <a:rPr lang="fr-BE" dirty="0" err="1" smtClean="0">
                <a:solidFill>
                  <a:srgbClr val="00AEEF"/>
                </a:solidFill>
              </a:rPr>
              <a:t>veut-il</a:t>
            </a:r>
            <a:r>
              <a:rPr lang="fr-BE" dirty="0" smtClean="0">
                <a:solidFill>
                  <a:srgbClr val="00AEEF"/>
                </a:solidFill>
              </a:rPr>
              <a:t> acheter? </a:t>
            </a:r>
            <a:endParaRPr lang="fr-BE" dirty="0">
              <a:solidFill>
                <a:srgbClr val="00AEEF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133" dirty="0"/>
              <a:t>Logement principal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133" dirty="0"/>
              <a:t>Investissement (Belgique ou étranger)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133" dirty="0"/>
              <a:t>Mixte (privé et professionnel</a:t>
            </a:r>
            <a:r>
              <a:rPr lang="fr-BE" sz="2133" dirty="0" smtClean="0"/>
              <a:t>)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fr-BE" dirty="0" smtClean="0"/>
          </a:p>
          <a:p>
            <a:pPr marL="0" indent="0"/>
            <a:r>
              <a:rPr lang="fr-BE" dirty="0" smtClean="0">
                <a:solidFill>
                  <a:srgbClr val="00AEEF"/>
                </a:solidFill>
              </a:rPr>
              <a:t>2. Quelle est sa capacité d’emprunt?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133" dirty="0" smtClean="0"/>
              <a:t>Budget </a:t>
            </a:r>
            <a:r>
              <a:rPr lang="fr-BE" sz="2133" dirty="0"/>
              <a:t>nécessaire après remboursement du crédit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133" dirty="0"/>
              <a:t>Analyse des crédits existants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133" dirty="0"/>
              <a:t>F</a:t>
            </a:r>
            <a:r>
              <a:rPr lang="fr-BE" sz="2133" dirty="0" smtClean="0"/>
              <a:t>rais </a:t>
            </a:r>
            <a:r>
              <a:rPr lang="fr-BE" sz="2133" dirty="0"/>
              <a:t>lié à l’achat immobilier </a:t>
            </a:r>
            <a:r>
              <a:rPr lang="fr-BE" sz="2133" dirty="0" smtClean="0"/>
              <a:t>et </a:t>
            </a:r>
            <a:r>
              <a:rPr lang="fr-BE" sz="2133" dirty="0"/>
              <a:t>frais futurs (ex: précompte immobilier, travaux)</a:t>
            </a:r>
          </a:p>
          <a:p>
            <a:pPr marL="76198" indent="0"/>
            <a:r>
              <a:rPr lang="fr-BE" dirty="0" smtClean="0"/>
              <a:t>	</a:t>
            </a:r>
            <a:endParaRPr lang="fr-BE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Une méthodologie d’accompagnement (1)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65525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/>
          <p:cNvSpPr>
            <a:spLocks noGrp="1"/>
          </p:cNvSpPr>
          <p:nvPr>
            <p:ph idx="13"/>
          </p:nvPr>
        </p:nvSpPr>
        <p:spPr>
          <a:xfrm>
            <a:off x="691819" y="1460782"/>
            <a:ext cx="10972800" cy="4752528"/>
          </a:xfrm>
        </p:spPr>
        <p:txBody>
          <a:bodyPr>
            <a:normAutofit/>
          </a:bodyPr>
          <a:lstStyle/>
          <a:p>
            <a:pPr marL="76198" indent="0"/>
            <a:endParaRPr lang="fr-BE" dirty="0" smtClean="0">
              <a:solidFill>
                <a:srgbClr val="003665"/>
              </a:solidFill>
            </a:endParaRPr>
          </a:p>
          <a:p>
            <a:pPr marL="0" indent="0"/>
            <a:r>
              <a:rPr lang="fr-BE" dirty="0" smtClean="0">
                <a:solidFill>
                  <a:srgbClr val="00AEEF"/>
                </a:solidFill>
              </a:rPr>
              <a:t>3. Est-ce le bon moment pour lui d’acheter? </a:t>
            </a:r>
            <a:endParaRPr lang="fr-BE" dirty="0">
              <a:solidFill>
                <a:srgbClr val="00AEEF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267" dirty="0" smtClean="0"/>
              <a:t>Constitution d’une </a:t>
            </a:r>
            <a:r>
              <a:rPr lang="fr-BE" sz="2267" dirty="0"/>
              <a:t>épargne </a:t>
            </a:r>
            <a:r>
              <a:rPr lang="fr-BE" sz="2267" dirty="0" smtClean="0"/>
              <a:t>spécifique</a:t>
            </a:r>
            <a:endParaRPr lang="fr-BE" sz="2267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267" dirty="0" smtClean="0"/>
              <a:t>Gestion de l’épargne restante</a:t>
            </a:r>
            <a:endParaRPr lang="fr-BE" sz="2267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267" dirty="0" smtClean="0"/>
              <a:t>Planification d’une </a:t>
            </a:r>
            <a:r>
              <a:rPr lang="fr-BE" sz="2267" dirty="0"/>
              <a:t>épargne pour des dépenses </a:t>
            </a:r>
            <a:r>
              <a:rPr lang="fr-BE" sz="2267" dirty="0" smtClean="0"/>
              <a:t>futures</a:t>
            </a:r>
            <a:endParaRPr lang="fr-BE" dirty="0">
              <a:solidFill>
                <a:srgbClr val="003665"/>
              </a:solidFill>
            </a:endParaRPr>
          </a:p>
          <a:p>
            <a:pPr marL="0" indent="0"/>
            <a:endParaRPr lang="fr-BE" dirty="0" smtClean="0"/>
          </a:p>
          <a:p>
            <a:pPr marL="0" indent="0"/>
            <a:r>
              <a:rPr lang="fr-BE" dirty="0" smtClean="0">
                <a:solidFill>
                  <a:srgbClr val="00AEEF"/>
                </a:solidFill>
              </a:rPr>
              <a:t>4. Quelle formule de crédit est possible?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133" dirty="0" smtClean="0"/>
              <a:t>Durée et souplesse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133" dirty="0"/>
              <a:t>F</a:t>
            </a:r>
            <a:r>
              <a:rPr lang="fr-BE" sz="2133" dirty="0" smtClean="0"/>
              <a:t>ormule </a:t>
            </a:r>
            <a:r>
              <a:rPr lang="fr-BE" sz="2133" dirty="0"/>
              <a:t>de taux ? </a:t>
            </a:r>
            <a:endParaRPr lang="fr-BE" sz="2133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2133" dirty="0"/>
              <a:t>T</a:t>
            </a:r>
            <a:r>
              <a:rPr lang="fr-BE" sz="2133" dirty="0" smtClean="0"/>
              <a:t>ype </a:t>
            </a:r>
            <a:r>
              <a:rPr lang="fr-BE" sz="2133" dirty="0"/>
              <a:t>d’amortissement </a:t>
            </a:r>
          </a:p>
          <a:p>
            <a:pPr marL="609585" lvl="1" indent="0">
              <a:buNone/>
            </a:pPr>
            <a:endParaRPr lang="fr-BE" sz="2133" dirty="0"/>
          </a:p>
          <a:p>
            <a:pPr marL="1066773" lvl="1">
              <a:buFont typeface="Wingdings" panose="05000000000000000000" pitchFamily="2" charset="2"/>
              <a:buChar char="ü"/>
            </a:pPr>
            <a:endParaRPr lang="fr-BE" sz="2133" dirty="0"/>
          </a:p>
          <a:p>
            <a:pPr marL="0" indent="0"/>
            <a:endParaRPr lang="fr-BE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Une méthodologie d’accompagnement </a:t>
            </a:r>
            <a:r>
              <a:rPr lang="fr-BE" dirty="0" smtClean="0"/>
              <a:t>(2)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04997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40704" y="0"/>
            <a:ext cx="12673408" cy="7008779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0800" y="1176867"/>
            <a:ext cx="4995333" cy="450426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019262" y="3053548"/>
            <a:ext cx="4267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3200" dirty="0" smtClean="0">
                <a:solidFill>
                  <a:schemeClr val="bg1"/>
                </a:solidFill>
                <a:latin typeface="Rockwell" panose="02060603020205020403" pitchFamily="18" charset="0"/>
                <a:cs typeface="Verdana"/>
              </a:rPr>
              <a:t>Introduction</a:t>
            </a:r>
          </a:p>
        </p:txBody>
      </p:sp>
      <p:sp>
        <p:nvSpPr>
          <p:cNvPr id="8" name="Espace réservé du contenu 1"/>
          <p:cNvSpPr>
            <a:spLocks noGrp="1"/>
          </p:cNvSpPr>
          <p:nvPr/>
        </p:nvSpPr>
        <p:spPr bwMode="auto">
          <a:xfrm>
            <a:off x="267627" y="5826964"/>
            <a:ext cx="7611533" cy="103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21920" tIns="60960" rIns="121920" bIns="60960"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200" dirty="0" smtClean="0"/>
          </a:p>
          <a:p>
            <a:r>
              <a:rPr lang="fr-FR" dirty="0" smtClean="0"/>
              <a:t>Xavier </a:t>
            </a:r>
            <a:r>
              <a:rPr lang="fr-FR" dirty="0"/>
              <a:t>Falla, Directeur Général - Marché des Particuliers de CBC Banque</a:t>
            </a:r>
            <a:br>
              <a:rPr lang="fr-FR" dirty="0"/>
            </a:br>
            <a:endParaRPr lang="fr-FR" dirty="0"/>
          </a:p>
          <a:p>
            <a:endParaRPr lang="fr-BE" sz="1333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 descr="CBC_CW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907" y="6122821"/>
            <a:ext cx="637227" cy="49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05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40704" y="0"/>
            <a:ext cx="12673408" cy="7008779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0800" y="1176867"/>
            <a:ext cx="4995333" cy="450426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898772" y="2710158"/>
            <a:ext cx="4267200" cy="2041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BE" sz="4000" dirty="0">
                <a:solidFill>
                  <a:schemeClr val="bg1"/>
                </a:solidFill>
                <a:latin typeface="Rockwell"/>
                <a:cs typeface="Rockwell"/>
              </a:rPr>
              <a:t>Présentation de la campagne</a:t>
            </a:r>
            <a:endParaRPr lang="fr-FR" sz="4000" dirty="0">
              <a:solidFill>
                <a:schemeClr val="bg1"/>
              </a:solidFill>
              <a:latin typeface="Rockwell"/>
              <a:cs typeface="Rockwell"/>
            </a:endParaRPr>
          </a:p>
          <a:p>
            <a:pPr algn="ctr">
              <a:spcAft>
                <a:spcPts val="800"/>
              </a:spcAft>
            </a:pPr>
            <a:endParaRPr lang="fr-FR" sz="40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8" name="Espace réservé du contenu 1"/>
          <p:cNvSpPr>
            <a:spLocks noGrp="1"/>
          </p:cNvSpPr>
          <p:nvPr/>
        </p:nvSpPr>
        <p:spPr bwMode="auto">
          <a:xfrm>
            <a:off x="0" y="5541235"/>
            <a:ext cx="7946893" cy="103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21920" tIns="60960" rIns="121920" bIns="60960"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Xavier Falla, Directeur Général - Marché des Particuliers de CBC Banque</a:t>
            </a:r>
            <a:endParaRPr lang="fr-BE" sz="1600" dirty="0"/>
          </a:p>
          <a:p>
            <a:endParaRPr lang="fr-BE" sz="1333" dirty="0"/>
          </a:p>
        </p:txBody>
      </p:sp>
      <p:pic>
        <p:nvPicPr>
          <p:cNvPr id="7" name="Picture 6" descr="CBC_CW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907" y="6122821"/>
            <a:ext cx="637227" cy="49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17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94" y="548680"/>
            <a:ext cx="9622181" cy="6803995"/>
          </a:xfrm>
          <a:prstGeom prst="rect">
            <a:avLst/>
          </a:prstGeom>
        </p:spPr>
      </p:pic>
      <p:pic>
        <p:nvPicPr>
          <p:cNvPr id="10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08235" y="3458883"/>
            <a:ext cx="2933368" cy="2645003"/>
          </a:xfrm>
          <a:prstGeom prst="rect">
            <a:avLst/>
          </a:prstGeom>
        </p:spPr>
      </p:pic>
      <p:pic>
        <p:nvPicPr>
          <p:cNvPr id="14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19219" y="192062"/>
            <a:ext cx="1758712" cy="1585821"/>
          </a:xfrm>
          <a:prstGeom prst="rect">
            <a:avLst/>
          </a:prstGeom>
        </p:spPr>
      </p:pic>
      <p:pic>
        <p:nvPicPr>
          <p:cNvPr id="15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793" y="36287"/>
            <a:ext cx="2632627" cy="2373827"/>
          </a:xfrm>
          <a:prstGeom prst="rect">
            <a:avLst/>
          </a:prstGeom>
        </p:spPr>
      </p:pic>
      <p:pic>
        <p:nvPicPr>
          <p:cNvPr id="16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925" y="3837975"/>
            <a:ext cx="2023168" cy="1824280"/>
          </a:xfrm>
          <a:prstGeom prst="rect">
            <a:avLst/>
          </a:prstGeom>
        </p:spPr>
      </p:pic>
      <p:sp>
        <p:nvSpPr>
          <p:cNvPr id="18" name="ZoneTexte 10"/>
          <p:cNvSpPr txBox="1"/>
          <p:nvPr/>
        </p:nvSpPr>
        <p:spPr>
          <a:xfrm>
            <a:off x="1237593" y="670101"/>
            <a:ext cx="1990660" cy="1159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733" dirty="0">
                <a:solidFill>
                  <a:schemeClr val="bg1"/>
                </a:solidFill>
                <a:latin typeface="ITC Lubalin Graph Std" panose="02060703020205020404" pitchFamily="18" charset="0"/>
                <a:cs typeface="Verdana"/>
              </a:rPr>
              <a:t>Dans la lignée de notre Observatoire de    l’Immobilier</a:t>
            </a:r>
          </a:p>
        </p:txBody>
      </p:sp>
      <p:sp>
        <p:nvSpPr>
          <p:cNvPr id="20" name="ZoneTexte 10"/>
          <p:cNvSpPr txBox="1"/>
          <p:nvPr/>
        </p:nvSpPr>
        <p:spPr>
          <a:xfrm>
            <a:off x="6813028" y="472013"/>
            <a:ext cx="3204977" cy="995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67" dirty="0">
                <a:solidFill>
                  <a:schemeClr val="bg1"/>
                </a:solidFill>
                <a:latin typeface="ITC Lubalin Graph Std" panose="02060703020205020404" pitchFamily="18" charset="0"/>
                <a:cs typeface="Verdana"/>
              </a:rPr>
              <a:t>Acteur </a:t>
            </a:r>
          </a:p>
          <a:p>
            <a:pPr algn="ctr"/>
            <a:r>
              <a:rPr lang="fr-FR" sz="1467" dirty="0">
                <a:solidFill>
                  <a:schemeClr val="bg1"/>
                </a:solidFill>
                <a:latin typeface="ITC Lubalin Graph Std" panose="02060703020205020404" pitchFamily="18" charset="0"/>
                <a:cs typeface="Verdana"/>
              </a:rPr>
              <a:t>moderne</a:t>
            </a:r>
          </a:p>
          <a:p>
            <a:pPr algn="ctr"/>
            <a:r>
              <a:rPr lang="fr-FR" sz="1467" dirty="0">
                <a:solidFill>
                  <a:schemeClr val="bg1"/>
                </a:solidFill>
                <a:latin typeface="ITC Lubalin Graph Std" panose="02060703020205020404" pitchFamily="18" charset="0"/>
                <a:cs typeface="Verdana"/>
              </a:rPr>
              <a:t>et </a:t>
            </a:r>
          </a:p>
          <a:p>
            <a:pPr algn="ctr"/>
            <a:r>
              <a:rPr lang="fr-FR" sz="1467" dirty="0">
                <a:solidFill>
                  <a:schemeClr val="bg1"/>
                </a:solidFill>
                <a:latin typeface="ITC Lubalin Graph Std" panose="02060703020205020404" pitchFamily="18" charset="0"/>
                <a:cs typeface="Verdana"/>
              </a:rPr>
              <a:t>innovant</a:t>
            </a:r>
          </a:p>
        </p:txBody>
      </p:sp>
      <p:sp>
        <p:nvSpPr>
          <p:cNvPr id="21" name="ZoneTexte 10"/>
          <p:cNvSpPr txBox="1"/>
          <p:nvPr/>
        </p:nvSpPr>
        <p:spPr>
          <a:xfrm>
            <a:off x="8167814" y="4145312"/>
            <a:ext cx="3307093" cy="1241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67" dirty="0">
                <a:solidFill>
                  <a:schemeClr val="bg1"/>
                </a:solidFill>
                <a:latin typeface="ITC Lubalin Graph Std" panose="02060703020205020404" pitchFamily="18" charset="0"/>
                <a:cs typeface="Verdana"/>
              </a:rPr>
              <a:t>Accompagner</a:t>
            </a:r>
          </a:p>
          <a:p>
            <a:pPr algn="ctr"/>
            <a:r>
              <a:rPr lang="fr-FR" sz="1867" dirty="0">
                <a:solidFill>
                  <a:schemeClr val="bg1"/>
                </a:solidFill>
                <a:latin typeface="ITC Lubalin Graph Std" panose="02060703020205020404" pitchFamily="18" charset="0"/>
                <a:cs typeface="Verdana"/>
              </a:rPr>
              <a:t>pour un projet</a:t>
            </a:r>
          </a:p>
          <a:p>
            <a:pPr algn="ctr"/>
            <a:r>
              <a:rPr lang="fr-FR" sz="1867" dirty="0">
                <a:solidFill>
                  <a:schemeClr val="bg1"/>
                </a:solidFill>
                <a:latin typeface="ITC Lubalin Graph Std" panose="02060703020205020404" pitchFamily="18" charset="0"/>
                <a:cs typeface="Verdana"/>
              </a:rPr>
              <a:t>immédiat</a:t>
            </a:r>
          </a:p>
          <a:p>
            <a:pPr algn="ctr"/>
            <a:r>
              <a:rPr lang="fr-FR" sz="1867" dirty="0">
                <a:solidFill>
                  <a:schemeClr val="bg1"/>
                </a:solidFill>
                <a:latin typeface="ITC Lubalin Graph Std" panose="02060703020205020404" pitchFamily="18" charset="0"/>
                <a:cs typeface="Verdana"/>
              </a:rPr>
              <a:t>ou planifié</a:t>
            </a:r>
            <a:endParaRPr lang="fr-FR" sz="2400" dirty="0">
              <a:solidFill>
                <a:schemeClr val="bg1"/>
              </a:solidFill>
              <a:latin typeface="ITC Lubalin Graph Std" panose="02060703020205020404" pitchFamily="18" charset="0"/>
              <a:cs typeface="Verdana"/>
            </a:endParaRPr>
          </a:p>
        </p:txBody>
      </p:sp>
      <p:sp>
        <p:nvSpPr>
          <p:cNvPr id="22" name="ZoneTexte 10"/>
          <p:cNvSpPr txBox="1"/>
          <p:nvPr/>
        </p:nvSpPr>
        <p:spPr>
          <a:xfrm>
            <a:off x="-184148" y="4141864"/>
            <a:ext cx="42569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ITC Lubalin Graph Std" panose="02060703020205020404" pitchFamily="18" charset="0"/>
                <a:cs typeface="Verdana"/>
              </a:rPr>
              <a:t>Tester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ITC Lubalin Graph Std" panose="02060703020205020404" pitchFamily="18" charset="0"/>
                <a:cs typeface="Verdana"/>
              </a:rPr>
              <a:t>le quartier 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ITC Lubalin Graph Std" panose="02060703020205020404" pitchFamily="18" charset="0"/>
                <a:cs typeface="Verdana"/>
              </a:rPr>
              <a:t>avant de </a:t>
            </a: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ITC Lubalin Graph Std" panose="02060703020205020404" pitchFamily="18" charset="0"/>
                <a:cs typeface="Verdana"/>
              </a:rPr>
              <a:t>s’engager</a:t>
            </a:r>
            <a:endParaRPr lang="fr-FR" sz="2133" dirty="0">
              <a:solidFill>
                <a:schemeClr val="bg1"/>
              </a:solidFill>
              <a:latin typeface="ITC Lubalin Graph Std" panose="02060703020205020404" pitchFamily="18" charset="0"/>
              <a:cs typeface="Verdana"/>
            </a:endParaRPr>
          </a:p>
          <a:p>
            <a:pPr algn="ctr"/>
            <a:endParaRPr lang="fr-FR" sz="3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23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283487" y="850399"/>
            <a:ext cx="2418301" cy="2180571"/>
          </a:xfrm>
          <a:prstGeom prst="rect">
            <a:avLst/>
          </a:prstGeom>
        </p:spPr>
      </p:pic>
      <p:sp>
        <p:nvSpPr>
          <p:cNvPr id="25" name="ZoneTexte 10"/>
          <p:cNvSpPr txBox="1"/>
          <p:nvPr/>
        </p:nvSpPr>
        <p:spPr>
          <a:xfrm>
            <a:off x="9248165" y="1208160"/>
            <a:ext cx="320497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1867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6" name="ZoneTexte 10"/>
          <p:cNvSpPr txBox="1"/>
          <p:nvPr/>
        </p:nvSpPr>
        <p:spPr>
          <a:xfrm>
            <a:off x="8469445" y="1426904"/>
            <a:ext cx="4267200" cy="1610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67" dirty="0">
                <a:solidFill>
                  <a:schemeClr val="bg1"/>
                </a:solidFill>
                <a:latin typeface="ITC Lubalin Graph Std" panose="02060703020205020404" pitchFamily="18" charset="0"/>
                <a:cs typeface="Verdana"/>
              </a:rPr>
              <a:t>Partenaire </a:t>
            </a:r>
          </a:p>
          <a:p>
            <a:pPr algn="ctr"/>
            <a:r>
              <a:rPr lang="fr-FR" sz="1867" dirty="0">
                <a:solidFill>
                  <a:schemeClr val="bg1"/>
                </a:solidFill>
                <a:latin typeface="ITC Lubalin Graph Std" panose="02060703020205020404" pitchFamily="18" charset="0"/>
                <a:cs typeface="Verdana"/>
              </a:rPr>
              <a:t>offrant </a:t>
            </a:r>
          </a:p>
          <a:p>
            <a:pPr algn="ctr"/>
            <a:r>
              <a:rPr lang="fr-FR" sz="1867" dirty="0">
                <a:solidFill>
                  <a:schemeClr val="bg1"/>
                </a:solidFill>
                <a:latin typeface="ITC Lubalin Graph Std" panose="02060703020205020404" pitchFamily="18" charset="0"/>
                <a:cs typeface="Verdana"/>
              </a:rPr>
              <a:t>des solutions</a:t>
            </a:r>
          </a:p>
          <a:p>
            <a:pPr algn="ctr"/>
            <a:endParaRPr lang="fr-FR" sz="4267" dirty="0">
              <a:solidFill>
                <a:schemeClr val="bg1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49079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40704" y="-27384"/>
            <a:ext cx="12673408" cy="7008779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/>
          </a:p>
        </p:txBody>
      </p:sp>
      <p:sp>
        <p:nvSpPr>
          <p:cNvPr id="9" name="ZoneTexte 8"/>
          <p:cNvSpPr txBox="1"/>
          <p:nvPr/>
        </p:nvSpPr>
        <p:spPr>
          <a:xfrm>
            <a:off x="1967541" y="1988841"/>
            <a:ext cx="9217024" cy="3402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867" baseline="30000" dirty="0">
                <a:solidFill>
                  <a:srgbClr val="14B2EC"/>
                </a:solidFill>
                <a:latin typeface="ITC Lubalin Graph Std" panose="02060703020205020404" pitchFamily="18" charset="0"/>
                <a:cs typeface="Verdana"/>
              </a:rPr>
              <a:t>Nous offrons</a:t>
            </a:r>
            <a:r>
              <a:rPr lang="fr-FR" sz="5867" dirty="0">
                <a:solidFill>
                  <a:srgbClr val="14B2EC"/>
                </a:solidFill>
                <a:latin typeface="ITC Lubalin Graph Std" panose="02060703020205020404" pitchFamily="18" charset="0"/>
                <a:cs typeface="Verdana"/>
              </a:rPr>
              <a:t> </a:t>
            </a:r>
            <a:r>
              <a:rPr lang="fr-FR" sz="5867" baseline="30000" dirty="0">
                <a:solidFill>
                  <a:srgbClr val="14B2EC"/>
                </a:solidFill>
                <a:latin typeface="ITC Lubalin Graph Std" panose="02060703020205020404" pitchFamily="18" charset="0"/>
                <a:cs typeface="Verdana"/>
              </a:rPr>
              <a:t>1000 vouchers</a:t>
            </a:r>
            <a:r>
              <a:rPr lang="fr-FR" sz="5867" dirty="0">
                <a:solidFill>
                  <a:srgbClr val="14B2EC"/>
                </a:solidFill>
                <a:latin typeface="ITC Lubalin Graph Std" panose="02060703020205020404" pitchFamily="18" charset="0"/>
                <a:cs typeface="Verdana"/>
              </a:rPr>
              <a:t> </a:t>
            </a:r>
            <a:r>
              <a:rPr lang="fr-FR" sz="5867" baseline="30000" dirty="0" err="1">
                <a:solidFill>
                  <a:srgbClr val="14B2EC"/>
                </a:solidFill>
                <a:latin typeface="ITC Lubalin Graph Std" panose="02060703020205020404" pitchFamily="18" charset="0"/>
                <a:cs typeface="Verdana"/>
              </a:rPr>
              <a:t>AirBnB</a:t>
            </a:r>
            <a:endParaRPr lang="fr-FR" sz="5867" dirty="0">
              <a:solidFill>
                <a:srgbClr val="14B2EC"/>
              </a:solidFill>
              <a:latin typeface="ITC Lubalin Graph Std" panose="02060703020205020404" pitchFamily="18" charset="0"/>
              <a:cs typeface="Verdana"/>
            </a:endParaRPr>
          </a:p>
          <a:p>
            <a:r>
              <a:rPr lang="fr-FR" sz="5867" baseline="30000" dirty="0">
                <a:solidFill>
                  <a:srgbClr val="FFFFFF"/>
                </a:solidFill>
                <a:latin typeface="ITC Lubalin Graph Std" panose="02060703020205020404" pitchFamily="18" charset="0"/>
                <a:cs typeface="Verdana"/>
              </a:rPr>
              <a:t>d’une valeur de 75€ max. pour </a:t>
            </a:r>
          </a:p>
          <a:p>
            <a:r>
              <a:rPr lang="fr-FR" sz="5867" baseline="30000" dirty="0">
                <a:solidFill>
                  <a:srgbClr val="FFFFFF"/>
                </a:solidFill>
                <a:latin typeface="ITC Lubalin Graph Std" panose="02060703020205020404" pitchFamily="18" charset="0"/>
                <a:cs typeface="Verdana"/>
              </a:rPr>
              <a:t>passer une nuit dans le</a:t>
            </a:r>
            <a:r>
              <a:rPr lang="fr-FR" sz="5867" dirty="0">
                <a:solidFill>
                  <a:srgbClr val="FFFFFF"/>
                </a:solidFill>
                <a:latin typeface="ITC Lubalin Graph Std" panose="02060703020205020404" pitchFamily="18" charset="0"/>
                <a:cs typeface="Verdana"/>
              </a:rPr>
              <a:t> </a:t>
            </a:r>
            <a:r>
              <a:rPr lang="fr-FR" sz="5867" baseline="30000" dirty="0">
                <a:solidFill>
                  <a:srgbClr val="FFFFFF"/>
                </a:solidFill>
                <a:latin typeface="ITC Lubalin Graph Std" panose="02060703020205020404" pitchFamily="18" charset="0"/>
                <a:cs typeface="Verdana"/>
              </a:rPr>
              <a:t>quartier ou le type de bien rêvé</a:t>
            </a:r>
            <a:r>
              <a:rPr lang="fr-FR" sz="5867" dirty="0">
                <a:solidFill>
                  <a:srgbClr val="FFFFFF"/>
                </a:solidFill>
                <a:latin typeface="ITC Lubalin Graph Std" panose="02060703020205020404" pitchFamily="18" charset="0"/>
                <a:cs typeface="Verdana"/>
              </a:rPr>
              <a:t> </a:t>
            </a:r>
            <a:endParaRPr lang="fr-FR" sz="5867" baseline="30000" dirty="0">
              <a:solidFill>
                <a:srgbClr val="FFFFFF"/>
              </a:solidFill>
              <a:latin typeface="ITC Lubalin Graph Std" panose="02060703020205020404" pitchFamily="18" charset="0"/>
              <a:cs typeface="Verdana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9600" y="5765800"/>
            <a:ext cx="965200" cy="745067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49" y="5635736"/>
            <a:ext cx="980067" cy="100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69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456" y="0"/>
            <a:ext cx="9217685" cy="661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67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0758" y="0"/>
            <a:ext cx="13554859" cy="703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72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35</a:t>
            </a:fld>
            <a:endParaRPr lang="nl-B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725" y="-31165"/>
            <a:ext cx="13153461" cy="688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96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85A7CF98-E399-477B-BE0D-02BDC82360BB}" type="slidenum">
              <a:rPr lang="nl-BE" smtClean="0"/>
              <a:pPr>
                <a:defRPr/>
              </a:pPr>
              <a:t>36</a:t>
            </a:fld>
            <a:endParaRPr lang="nl-B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8789" y="0"/>
            <a:ext cx="13490120" cy="689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34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à coins arrondis 11"/>
          <p:cNvSpPr/>
          <p:nvPr/>
        </p:nvSpPr>
        <p:spPr>
          <a:xfrm>
            <a:off x="527381" y="5253203"/>
            <a:ext cx="3840427" cy="1344149"/>
          </a:xfrm>
          <a:prstGeom prst="roundRect">
            <a:avLst>
              <a:gd name="adj" fmla="val 11966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>
              <a:solidFill>
                <a:prstClr val="white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23392" y="5349213"/>
            <a:ext cx="2648482" cy="11369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  <a:spcAft>
                <a:spcPts val="400"/>
              </a:spcAft>
            </a:pPr>
            <a:r>
              <a:rPr lang="fr-FR" sz="1467" b="1" dirty="0">
                <a:solidFill>
                  <a:srgbClr val="00AEEF"/>
                </a:solidFill>
                <a:latin typeface="Verdana"/>
                <a:cs typeface="Verdana"/>
              </a:rPr>
              <a:t>+ d’infos?</a:t>
            </a:r>
            <a:endParaRPr lang="fr-FR" sz="1467" dirty="0">
              <a:solidFill>
                <a:srgbClr val="00AEEF"/>
              </a:solidFill>
              <a:latin typeface="Verdana"/>
              <a:cs typeface="Verdana"/>
            </a:endParaRPr>
          </a:p>
          <a:p>
            <a:pPr>
              <a:lnSpc>
                <a:spcPct val="110000"/>
              </a:lnSpc>
            </a:pPr>
            <a:r>
              <a:rPr lang="fr-FR" sz="1467" dirty="0">
                <a:solidFill>
                  <a:srgbClr val="003665"/>
                </a:solidFill>
                <a:latin typeface="Verdana"/>
                <a:cs typeface="Verdana"/>
              </a:rPr>
              <a:t>cbc.be/lanuitporteconseil</a:t>
            </a:r>
          </a:p>
          <a:p>
            <a:pPr>
              <a:lnSpc>
                <a:spcPct val="110000"/>
              </a:lnSpc>
            </a:pPr>
            <a:r>
              <a:rPr lang="fr-FR" sz="1467" dirty="0">
                <a:solidFill>
                  <a:srgbClr val="003665"/>
                </a:solidFill>
                <a:latin typeface="Verdana"/>
                <a:cs typeface="Verdana"/>
                <a:hlinkClick r:id="rId2"/>
              </a:rPr>
              <a:t>lanuitporteconseil@cbc.be</a:t>
            </a:r>
            <a:endParaRPr lang="fr-FR" sz="1467" dirty="0">
              <a:solidFill>
                <a:srgbClr val="003665"/>
              </a:solidFill>
              <a:latin typeface="Verdana"/>
              <a:cs typeface="Verdana"/>
            </a:endParaRPr>
          </a:p>
          <a:p>
            <a:pPr>
              <a:lnSpc>
                <a:spcPct val="110000"/>
              </a:lnSpc>
            </a:pPr>
            <a:r>
              <a:rPr lang="fr-FR" sz="1467" dirty="0">
                <a:solidFill>
                  <a:srgbClr val="003665"/>
                </a:solidFill>
                <a:latin typeface="Verdana"/>
                <a:cs typeface="Verdana"/>
              </a:rPr>
              <a:t>CBCIS : 0800 920 920</a:t>
            </a:r>
          </a:p>
        </p:txBody>
      </p:sp>
    </p:spTree>
    <p:extLst>
      <p:ext uri="{BB962C8B-B14F-4D97-AF65-F5344CB8AC3E}">
        <p14:creationId xmlns:p14="http://schemas.microsoft.com/office/powerpoint/2010/main" val="1521312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691819" y="1691944"/>
            <a:ext cx="11279602" cy="4521365"/>
          </a:xfrm>
        </p:spPr>
        <p:txBody>
          <a:bodyPr>
            <a:normAutofit/>
          </a:bodyPr>
          <a:lstStyle/>
          <a:p>
            <a:r>
              <a:rPr lang="en-US" dirty="0" err="1" smtClean="0"/>
              <a:t>Définition</a:t>
            </a:r>
            <a:r>
              <a:rPr lang="en-US" dirty="0" smtClean="0"/>
              <a:t> 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Enquête</a:t>
            </a:r>
            <a:r>
              <a:rPr lang="en-US" dirty="0" smtClean="0"/>
              <a:t> </a:t>
            </a:r>
            <a:r>
              <a:rPr lang="en-US" dirty="0" err="1" smtClean="0"/>
              <a:t>sociologique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le </a:t>
            </a:r>
            <a:r>
              <a:rPr lang="en-US" dirty="0" err="1" smtClean="0"/>
              <a:t>comportement</a:t>
            </a:r>
            <a:r>
              <a:rPr lang="en-US" dirty="0" smtClean="0"/>
              <a:t> du </a:t>
            </a:r>
            <a:r>
              <a:rPr lang="en-US" dirty="0" err="1" smtClean="0"/>
              <a:t>Wallon</a:t>
            </a:r>
            <a:r>
              <a:rPr lang="en-US" dirty="0" smtClean="0"/>
              <a:t> face à </a:t>
            </a:r>
            <a:r>
              <a:rPr lang="en-US" dirty="0" err="1" smtClean="0"/>
              <a:t>l’investissement</a:t>
            </a:r>
            <a:r>
              <a:rPr lang="en-US" dirty="0" smtClean="0"/>
              <a:t> </a:t>
            </a:r>
            <a:r>
              <a:rPr lang="en-US" dirty="0" err="1" smtClean="0"/>
              <a:t>immobilier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Raisons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L’immobilier </a:t>
            </a:r>
            <a:r>
              <a:rPr lang="fr-FR" dirty="0">
                <a:solidFill>
                  <a:srgbClr val="002060"/>
                </a:solidFill>
              </a:rPr>
              <a:t>est un pilier important de notre métier</a:t>
            </a:r>
          </a:p>
          <a:p>
            <a:pPr marL="457200" lvl="1" indent="0">
              <a:buNone/>
            </a:pPr>
            <a:r>
              <a:rPr lang="fr-FR" dirty="0">
                <a:solidFill>
                  <a:srgbClr val="002060"/>
                </a:solidFill>
              </a:rPr>
              <a:t>  </a:t>
            </a:r>
            <a:r>
              <a:rPr lang="fr-FR" dirty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fr-FR" dirty="0">
                <a:solidFill>
                  <a:srgbClr val="002060"/>
                </a:solidFill>
              </a:rPr>
              <a:t>crédits immobiliers en progression en </a:t>
            </a:r>
            <a:r>
              <a:rPr lang="fr-FR" dirty="0" smtClean="0">
                <a:solidFill>
                  <a:srgbClr val="002060"/>
                </a:solidFill>
              </a:rPr>
              <a:t>2015</a:t>
            </a:r>
            <a:endParaRPr lang="en-US" dirty="0" smtClean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Les clients sont au centre de nos préoccupations </a:t>
            </a:r>
          </a:p>
          <a:p>
            <a:pPr marL="457200" lvl="1" indent="0">
              <a:buNone/>
            </a:pPr>
            <a:r>
              <a:rPr lang="fr-FR" dirty="0">
                <a:solidFill>
                  <a:srgbClr val="002060"/>
                </a:solidFill>
              </a:rPr>
              <a:t> 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smtClean="0">
                <a:solidFill>
                  <a:srgbClr val="002060"/>
                </a:solidFill>
                <a:sym typeface="Wingdings" panose="05000000000000000000" pitchFamily="2" charset="2"/>
              </a:rPr>
              <a:t> </a:t>
            </a:r>
            <a:r>
              <a:rPr lang="fr-FR" dirty="0" smtClean="0">
                <a:solidFill>
                  <a:srgbClr val="002060"/>
                </a:solidFill>
              </a:rPr>
              <a:t>orientation solutions</a:t>
            </a:r>
          </a:p>
          <a:p>
            <a:pPr marL="457200" lvl="1" indent="0">
              <a:buNone/>
            </a:pPr>
            <a:endParaRPr lang="fr-FR" dirty="0" smtClean="0"/>
          </a:p>
          <a:p>
            <a:pPr marL="0" indent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>
                <a:latin typeface="+mn-lt"/>
              </a:rPr>
              <a:t>L’Observatoire </a:t>
            </a:r>
            <a:r>
              <a:rPr lang="fr-FR" sz="2800" dirty="0">
                <a:latin typeface="+mn-lt"/>
              </a:rPr>
              <a:t>de l’immobilier CBC </a:t>
            </a:r>
            <a:r>
              <a:rPr lang="fr-FR" sz="2800" dirty="0" smtClean="0">
                <a:latin typeface="+mn-lt"/>
              </a:rPr>
              <a:t>: définition </a:t>
            </a:r>
            <a:r>
              <a:rPr lang="fr-FR" sz="2800" smtClean="0">
                <a:latin typeface="+mn-lt"/>
              </a:rPr>
              <a:t>et raisons</a:t>
            </a:r>
            <a:endParaRPr lang="fr-BE" sz="28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03722" y="637548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4" y="640038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3" y="6156298"/>
            <a:ext cx="614655" cy="480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3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40704" y="0"/>
            <a:ext cx="12673408" cy="7008779"/>
          </a:xfrm>
          <a:prstGeom prst="rect">
            <a:avLst/>
          </a:prstGeom>
          <a:solidFill>
            <a:srgbClr val="0021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240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0800" y="1176867"/>
            <a:ext cx="4995333" cy="450426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097488" y="2438099"/>
            <a:ext cx="426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fr-FR" sz="4000" dirty="0" smtClean="0">
                <a:solidFill>
                  <a:schemeClr val="bg1"/>
                </a:solidFill>
                <a:latin typeface="Rockwell"/>
                <a:cs typeface="Rockwell"/>
              </a:rPr>
              <a:t>Résultats de l’Observatoire CBC de l’immobilier</a:t>
            </a:r>
            <a:endParaRPr lang="fr-FR" sz="4000" dirty="0">
              <a:solidFill>
                <a:schemeClr val="bg1"/>
              </a:solidFill>
              <a:latin typeface="Rockwell"/>
              <a:cs typeface="Rockwell"/>
            </a:endParaRPr>
          </a:p>
        </p:txBody>
      </p:sp>
      <p:sp>
        <p:nvSpPr>
          <p:cNvPr id="8" name="Espace réservé du contenu 1"/>
          <p:cNvSpPr>
            <a:spLocks noGrp="1"/>
          </p:cNvSpPr>
          <p:nvPr/>
        </p:nvSpPr>
        <p:spPr bwMode="auto">
          <a:xfrm>
            <a:off x="0" y="5541235"/>
            <a:ext cx="7946893" cy="103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21920" tIns="60960" rIns="121920" bIns="60960" numCol="1" anchor="b" anchorCtr="0" compatLnSpc="1">
            <a:prstTxWarp prst="textNoShape">
              <a:avLst/>
            </a:prstTxWarp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/>
              <a:t>Xavier Falla, Directeur Général - Marché des Particuliers de CBC Banque</a:t>
            </a:r>
            <a:endParaRPr lang="fr-BE" sz="1333" dirty="0"/>
          </a:p>
        </p:txBody>
      </p:sp>
      <p:pic>
        <p:nvPicPr>
          <p:cNvPr id="7" name="Picture 6" descr="CBC_CW_RGB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907" y="6122821"/>
            <a:ext cx="637227" cy="49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98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latin typeface="+mn-lt"/>
              </a:rPr>
              <a:t>Méthodologie</a:t>
            </a:r>
            <a:r>
              <a:rPr lang="en-US" sz="2800" dirty="0" smtClean="0">
                <a:latin typeface="+mn-lt"/>
              </a:rPr>
              <a:t> de </a:t>
            </a:r>
            <a:r>
              <a:rPr lang="en-US" sz="2800" dirty="0" err="1" smtClean="0">
                <a:latin typeface="+mn-lt"/>
              </a:rPr>
              <a:t>l’Observatoire</a:t>
            </a:r>
            <a:r>
              <a:rPr lang="en-US" sz="2800" dirty="0" smtClean="0">
                <a:latin typeface="+mn-lt"/>
              </a:rPr>
              <a:t> CBC de </a:t>
            </a:r>
            <a:r>
              <a:rPr lang="en-US" sz="2800" dirty="0" err="1" smtClean="0">
                <a:latin typeface="+mn-lt"/>
              </a:rPr>
              <a:t>l’immobilier</a:t>
            </a:r>
            <a:r>
              <a:rPr lang="en-US" sz="2800" dirty="0" smtClean="0">
                <a:latin typeface="+mn-lt"/>
              </a:rPr>
              <a:t> par </a:t>
            </a:r>
            <a:r>
              <a:rPr lang="en-US" sz="2800" dirty="0" err="1" smtClean="0">
                <a:latin typeface="+mn-lt"/>
              </a:rPr>
              <a:t>Ipsos</a:t>
            </a:r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11603722" y="637548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4" y="640038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3" y="6156298"/>
            <a:ext cx="614655" cy="480469"/>
          </a:xfrm>
          <a:prstGeom prst="rect">
            <a:avLst/>
          </a:prstGeom>
        </p:spPr>
      </p:pic>
      <p:pic>
        <p:nvPicPr>
          <p:cNvPr id="6" name="Picture 5" descr="Screen Shot 2016-02-05 at 10.43.3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240" y="1451182"/>
            <a:ext cx="1854872" cy="4461288"/>
          </a:xfrm>
          <a:prstGeom prst="rect">
            <a:avLst/>
          </a:prstGeom>
        </p:spPr>
      </p:pic>
      <p:pic>
        <p:nvPicPr>
          <p:cNvPr id="20" name="Picture 19" descr="Screen Shot 2016-02-05 at 10.43.22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698" y="1444742"/>
            <a:ext cx="3703392" cy="4537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802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n-lt"/>
              </a:rPr>
              <a:t>Les </a:t>
            </a:r>
            <a:r>
              <a:rPr lang="en-US" sz="2800" dirty="0" err="1" smtClean="0">
                <a:latin typeface="+mn-lt"/>
              </a:rPr>
              <a:t>Wallons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ont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une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brique</a:t>
            </a:r>
            <a:r>
              <a:rPr lang="en-US" sz="2800" dirty="0" smtClean="0">
                <a:latin typeface="+mn-lt"/>
              </a:rPr>
              <a:t> dans le </a:t>
            </a:r>
            <a:r>
              <a:rPr lang="en-US" sz="2800" dirty="0" err="1" smtClean="0">
                <a:latin typeface="+mn-lt"/>
              </a:rPr>
              <a:t>ventre</a:t>
            </a:r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11603722" y="637548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4" y="640038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3" y="6156298"/>
            <a:ext cx="614655" cy="480469"/>
          </a:xfrm>
          <a:prstGeom prst="rect">
            <a:avLst/>
          </a:prstGeom>
        </p:spPr>
      </p:pic>
      <p:pic>
        <p:nvPicPr>
          <p:cNvPr id="2" name="Picture 1" descr="Screen Shot 2016-02-05 at 10.46.5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512" y="1836509"/>
            <a:ext cx="4310104" cy="4764756"/>
          </a:xfrm>
          <a:prstGeom prst="rect">
            <a:avLst/>
          </a:prstGeom>
        </p:spPr>
      </p:pic>
      <p:pic>
        <p:nvPicPr>
          <p:cNvPr id="4" name="Picture 3" descr="Screen Shot 2016-02-05 at 10.48.27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962" y="1862642"/>
            <a:ext cx="3981504" cy="441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62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n-lt"/>
              </a:rPr>
              <a:t>Les </a:t>
            </a:r>
            <a:r>
              <a:rPr lang="en-US" sz="2800" dirty="0" err="1" smtClean="0">
                <a:latin typeface="+mn-lt"/>
              </a:rPr>
              <a:t>Wallons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ont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une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brique</a:t>
            </a:r>
            <a:r>
              <a:rPr lang="en-US" sz="2800" dirty="0" smtClean="0">
                <a:latin typeface="+mn-lt"/>
              </a:rPr>
              <a:t> dans le </a:t>
            </a:r>
            <a:r>
              <a:rPr lang="en-US" sz="2800" dirty="0" err="1" smtClean="0">
                <a:latin typeface="+mn-lt"/>
              </a:rPr>
              <a:t>ventre</a:t>
            </a:r>
            <a:endParaRPr lang="fr-BE" dirty="0"/>
          </a:p>
        </p:txBody>
      </p:sp>
      <p:sp>
        <p:nvSpPr>
          <p:cNvPr id="5" name="TextBox 4"/>
          <p:cNvSpPr txBox="1"/>
          <p:nvPr/>
        </p:nvSpPr>
        <p:spPr>
          <a:xfrm>
            <a:off x="11603722" y="637548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4" y="640038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3" y="6156298"/>
            <a:ext cx="614655" cy="480469"/>
          </a:xfrm>
          <a:prstGeom prst="rect">
            <a:avLst/>
          </a:prstGeom>
        </p:spPr>
      </p:pic>
      <p:pic>
        <p:nvPicPr>
          <p:cNvPr id="8" name="Picture 7" descr="Screen Shot 2016-02-05 at 10.50.5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042" y="2448041"/>
            <a:ext cx="5413457" cy="2954944"/>
          </a:xfrm>
          <a:prstGeom prst="rect">
            <a:avLst/>
          </a:prstGeom>
        </p:spPr>
      </p:pic>
      <p:pic>
        <p:nvPicPr>
          <p:cNvPr id="10" name="Picture 9" descr="Screen Shot 2016-02-05 at 10.50.4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26" y="1413821"/>
            <a:ext cx="4606823" cy="522774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9529" y="1437161"/>
            <a:ext cx="2006652" cy="82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11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+mn-lt"/>
              </a:rPr>
              <a:t>9 </a:t>
            </a:r>
            <a:r>
              <a:rPr lang="en-US" sz="2800" dirty="0" err="1" smtClean="0">
                <a:latin typeface="+mn-lt"/>
              </a:rPr>
              <a:t>propriétaires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sur</a:t>
            </a:r>
            <a:r>
              <a:rPr lang="en-US" sz="2800" dirty="0" smtClean="0">
                <a:latin typeface="+mn-lt"/>
              </a:rPr>
              <a:t> 10 </a:t>
            </a:r>
            <a:r>
              <a:rPr lang="en-US" sz="2800" dirty="0" err="1" smtClean="0">
                <a:latin typeface="+mn-lt"/>
              </a:rPr>
              <a:t>ont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eu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recours</a:t>
            </a:r>
            <a:r>
              <a:rPr lang="en-US" sz="2800" dirty="0" smtClean="0">
                <a:latin typeface="+mn-lt"/>
              </a:rPr>
              <a:t> à un </a:t>
            </a:r>
            <a:r>
              <a:rPr lang="en-US" sz="2800" dirty="0" err="1" smtClean="0">
                <a:latin typeface="+mn-lt"/>
              </a:rPr>
              <a:t>financement</a:t>
            </a:r>
            <a:r>
              <a:rPr lang="en-US" sz="2800" dirty="0" smtClean="0">
                <a:latin typeface="+mn-lt"/>
              </a:rPr>
              <a:t> </a:t>
            </a:r>
            <a:endParaRPr lang="fr-BE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603722" y="637548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0968754" y="640038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9" name="Picture 8" descr="CBC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313" y="6156298"/>
            <a:ext cx="614655" cy="480469"/>
          </a:xfrm>
          <a:prstGeom prst="rect">
            <a:avLst/>
          </a:prstGeom>
        </p:spPr>
      </p:pic>
      <p:pic>
        <p:nvPicPr>
          <p:cNvPr id="2" name="Picture 1" descr="Screen Shot 2016-02-05 at 10.52.3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00" y="2011449"/>
            <a:ext cx="8839200" cy="443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70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1320</Words>
  <Application>Microsoft Macintosh PowerPoint</Application>
  <PresentationFormat>Custom</PresentationFormat>
  <Paragraphs>239</Paragraphs>
  <Slides>37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Thème Office</vt:lpstr>
      <vt:lpstr>PowerPoint Presentation</vt:lpstr>
      <vt:lpstr>Agenda</vt:lpstr>
      <vt:lpstr>PowerPoint Presentation</vt:lpstr>
      <vt:lpstr>L’Observatoire de l’immobilier CBC : définition et raisons</vt:lpstr>
      <vt:lpstr>PowerPoint Presentation</vt:lpstr>
      <vt:lpstr>Méthodologie de l’Observatoire CBC de l’immobilier par Ipsos</vt:lpstr>
      <vt:lpstr>Les Wallons ont une brique dans le ventre</vt:lpstr>
      <vt:lpstr>Les Wallons ont une brique dans le ventre</vt:lpstr>
      <vt:lpstr>9 propriétaires sur 10 ont eu recours à un financement </vt:lpstr>
      <vt:lpstr>8 Wallons sur 10 ont un crédit d’une durée de 20 ans ou plus </vt:lpstr>
      <vt:lpstr>En moyenne, les propriétaires ont interrogé 2,7 banques avant de prendre leur décision finale</vt:lpstr>
      <vt:lpstr>Des conditions intéressantes sont de loin la principale raison de préférer une banque à une autre</vt:lpstr>
      <vt:lpstr>37% des propriétaires craignent de ne pas pouvoir payer leur prêt un jour</vt:lpstr>
      <vt:lpstr>Les propriétaires ont gardé 25% de leurs économies en réserve au moment de l’achat.  Ceux ayant financé leur achat par crédit hypothécaire consacrent 25,5% de leurs revenus mensuels au crédit.</vt:lpstr>
      <vt:lpstr>Les Wallons manquent (partiellement) de connaissances dans le domaine des crédits hypothécaires</vt:lpstr>
      <vt:lpstr>La banque est une source d’informations privilégiée </vt:lpstr>
      <vt:lpstr>Les Wallons ont une perception complexe de la matière</vt:lpstr>
      <vt:lpstr>Les Wallons choisissent une habitation pour la vie </vt:lpstr>
      <vt:lpstr>Les critères de sélection d’habitation : importance du quartier</vt:lpstr>
      <vt:lpstr>PowerPoint Presentation</vt:lpstr>
      <vt:lpstr>L’importance de l’effort propre dans l’acte d’achat</vt:lpstr>
      <vt:lpstr>La responsabilité des banques dans l’accompagnement de l’acquéreur </vt:lpstr>
      <vt:lpstr>La crainte de 40% des propriétaires d’être en défaut de paiement</vt:lpstr>
      <vt:lpstr>L’importance des critères distance domicile/lieu de travail et le quartier</vt:lpstr>
      <vt:lpstr>PowerPoint Presentation</vt:lpstr>
      <vt:lpstr>Vision du crédit hypothécaire chez CBC</vt:lpstr>
      <vt:lpstr>Notre approche intégrée</vt:lpstr>
      <vt:lpstr>Une méthodologie d’accompagnement (1)</vt:lpstr>
      <vt:lpstr>Une méthodologie d’accompagnement (2)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KBC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Fabien Tyteca</dc:creator>
  <cp:lastModifiedBy>Guest User</cp:lastModifiedBy>
  <cp:revision>172</cp:revision>
  <cp:lastPrinted>2016-02-08T12:47:34Z</cp:lastPrinted>
  <dcterms:created xsi:type="dcterms:W3CDTF">2015-10-28T09:22:37Z</dcterms:created>
  <dcterms:modified xsi:type="dcterms:W3CDTF">2016-02-12T15:15:06Z</dcterms:modified>
</cp:coreProperties>
</file>