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59" r:id="rId1"/>
    <p:sldMasterId id="2147484568" r:id="rId2"/>
    <p:sldMasterId id="2147484523" r:id="rId3"/>
    <p:sldMasterId id="2147484593" r:id="rId4"/>
    <p:sldMasterId id="2147484603" r:id="rId5"/>
  </p:sldMasterIdLst>
  <p:notesMasterIdLst>
    <p:notesMasterId r:id="rId24"/>
  </p:notesMasterIdLst>
  <p:handoutMasterIdLst>
    <p:handoutMasterId r:id="rId25"/>
  </p:handoutMasterIdLst>
  <p:sldIdLst>
    <p:sldId id="695" r:id="rId6"/>
    <p:sldId id="677" r:id="rId7"/>
    <p:sldId id="692" r:id="rId8"/>
    <p:sldId id="584" r:id="rId9"/>
    <p:sldId id="693" r:id="rId10"/>
    <p:sldId id="676" r:id="rId11"/>
    <p:sldId id="689" r:id="rId12"/>
    <p:sldId id="690" r:id="rId13"/>
    <p:sldId id="691" r:id="rId14"/>
    <p:sldId id="663" r:id="rId15"/>
    <p:sldId id="680" r:id="rId16"/>
    <p:sldId id="684" r:id="rId17"/>
    <p:sldId id="685" r:id="rId18"/>
    <p:sldId id="681" r:id="rId19"/>
    <p:sldId id="687" r:id="rId20"/>
    <p:sldId id="683" r:id="rId21"/>
    <p:sldId id="686" r:id="rId22"/>
    <p:sldId id="694" r:id="rId23"/>
  </p:sldIdLst>
  <p:sldSz cx="9144000" cy="5143500" type="screen16x9"/>
  <p:notesSz cx="6797675" cy="99266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800" kern="1200">
        <a:solidFill>
          <a:schemeClr val="tx2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00" kern="1200">
        <a:solidFill>
          <a:schemeClr val="tx2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00" kern="1200">
        <a:solidFill>
          <a:schemeClr val="tx2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00" kern="1200">
        <a:solidFill>
          <a:schemeClr val="tx2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00" kern="1200">
        <a:solidFill>
          <a:schemeClr val="tx2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00" kern="1200">
        <a:solidFill>
          <a:schemeClr val="tx2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00" kern="1200">
        <a:solidFill>
          <a:schemeClr val="tx2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00" kern="1200">
        <a:solidFill>
          <a:schemeClr val="tx2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00" kern="1200">
        <a:solidFill>
          <a:schemeClr val="tx2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8BC"/>
    <a:srgbClr val="E40580"/>
    <a:srgbClr val="233E98"/>
    <a:srgbClr val="FFFFFF"/>
    <a:srgbClr val="FF6A00"/>
    <a:srgbClr val="E31781"/>
    <a:srgbClr val="FFE2C5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8" autoAdjust="0"/>
    <p:restoredTop sz="94667" autoAdjust="0"/>
  </p:normalViewPr>
  <p:slideViewPr>
    <p:cSldViewPr snapToGrid="0">
      <p:cViewPr>
        <p:scale>
          <a:sx n="80" d="100"/>
          <a:sy n="80" d="100"/>
        </p:scale>
        <p:origin x="-896" y="-80"/>
      </p:cViewPr>
      <p:guideLst>
        <p:guide orient="horz" pos="1620"/>
        <p:guide orient="horz" pos="599"/>
        <p:guide orient="horz" pos="3183"/>
        <p:guide orient="horz"/>
        <p:guide pos="2880"/>
        <p:guide pos="295"/>
        <p:guide pos="396"/>
        <p:guide pos="1045"/>
        <p:guide pos="1000"/>
      </p:guideLst>
    </p:cSldViewPr>
  </p:slideViewPr>
  <p:outlineViewPr>
    <p:cViewPr>
      <p:scale>
        <a:sx n="33" d="100"/>
        <a:sy n="33" d="100"/>
      </p:scale>
      <p:origin x="0" y="129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-2640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A4C9325-A5AA-49AD-AECF-AA23F3F229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69554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5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390D509-8B93-42A4-B12C-AD2FCFE2B6A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32704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5298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BE" smtClean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FA249CF-DF63-4F73-ADD4-A794CEB43966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73730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charset="0"/>
              </a:rPr>
              <a:t>Bonjour à toutes et à tous. Vous l’avez compris avec la présentation de l’équipe IRD, une nouvelle page se tourne pour Mustela…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A4DE24-0EFC-48CE-B0FC-75E0C5305B20}" type="slidenum">
              <a:rPr lang="fr-FR" smtClean="0">
                <a:solidFill>
                  <a:srgbClr val="1F497D"/>
                </a:solidFill>
              </a:rPr>
              <a:pPr>
                <a:defRPr/>
              </a:pPr>
              <a:t>11</a:t>
            </a:fld>
            <a:endParaRPr lang="fr-FR">
              <a:solidFill>
                <a:srgbClr val="1F497D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28003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charset="0"/>
              </a:rPr>
              <a:t>Bonjour à toutes et à tous. Vous l’avez compris avec la présentation de l’équipe IRD, une nouvelle page se tourne pour Mustela…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F9E5397D-AD5C-4E96-B8A4-B99DC2EBB755}" type="slidenum">
              <a:rPr lang="fr-FR" sz="1200">
                <a:solidFill>
                  <a:srgbClr val="1F497D"/>
                </a:solidFill>
                <a:latin typeface="Arial" pitchFamily="34" charset="0"/>
                <a:cs typeface="+mn-cs"/>
              </a:rPr>
              <a:pPr algn="r">
                <a:defRPr/>
              </a:pPr>
              <a:t>3</a:t>
            </a:fld>
            <a:endParaRPr lang="fr-FR" sz="1200">
              <a:solidFill>
                <a:srgbClr val="1F497D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4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331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3990" indent="-2861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4600" indent="-2289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2440" indent="-2289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60280" indent="-22892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8120" indent="-22892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5961" indent="-22892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33801" indent="-22892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91641" indent="-22892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A095F7F6-DB20-48CD-9149-02270642B6FD}" type="slidenum">
              <a:rPr lang="fr-FR" smtClean="0">
                <a:latin typeface="Arial" charset="0"/>
              </a:rPr>
              <a:pPr eaLnBrk="1" hangingPunct="1">
                <a:defRPr/>
              </a:pPr>
              <a:t>4</a:t>
            </a:fld>
            <a:endParaRPr lang="fr-FR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1300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charset="0"/>
              </a:rPr>
              <a:t>Bonjour à toutes et à tous. Vous l’avez compris avec la présentation de l’équipe IRD, une nouvelle page se tourne pour Mustela…</a:t>
            </a:r>
          </a:p>
        </p:txBody>
      </p:sp>
      <p:sp>
        <p:nvSpPr>
          <p:cNvPr id="4" name="Espace réservé du numéro de diapositive 3"/>
          <p:cNvSpPr txBox="1">
            <a:spLocks noGrp="1"/>
          </p:cNvSpPr>
          <p:nvPr/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extLst/>
        </p:spPr>
        <p:txBody>
          <a:bodyPr anchor="b"/>
          <a:lstStyle/>
          <a:p>
            <a:pPr algn="r">
              <a:defRPr/>
            </a:pPr>
            <a:fld id="{6F2907A9-48FE-4024-96DC-630159D48E2B}" type="slidenum">
              <a:rPr lang="fr-FR" sz="1200">
                <a:solidFill>
                  <a:srgbClr val="1F497D"/>
                </a:solidFill>
                <a:latin typeface="Arial" pitchFamily="34" charset="0"/>
                <a:cs typeface="+mn-cs"/>
              </a:rPr>
              <a:pPr algn="r">
                <a:defRPr/>
              </a:pPr>
              <a:t>5</a:t>
            </a:fld>
            <a:endParaRPr lang="fr-FR" sz="1200">
              <a:solidFill>
                <a:srgbClr val="1F497D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charset="0"/>
                <a:ea typeface="Geneva" pitchFamily="34" charset="0"/>
                <a:cs typeface="Geneva" pitchFamily="34" charset="0"/>
              </a:rPr>
              <a:t>1.  Capital émotionnel : clé car inhérent à la catégorie; spécialiste du bébé; rester fidèle à ce que l’on est; point à  consolider</a:t>
            </a:r>
          </a:p>
          <a:p>
            <a:endParaRPr lang="fr-FR" smtClean="0">
              <a:latin typeface="Arial" charset="0"/>
              <a:ea typeface="Geneva" pitchFamily="34" charset="0"/>
              <a:cs typeface="Geneva" pitchFamily="34" charset="0"/>
            </a:endParaRPr>
          </a:p>
          <a:p>
            <a:r>
              <a:rPr lang="fr-FR" smtClean="0">
                <a:latin typeface="Arial" charset="0"/>
                <a:ea typeface="Geneva" pitchFamily="34" charset="0"/>
                <a:cs typeface="Geneva" pitchFamily="34" charset="0"/>
              </a:rPr>
              <a:t>2. Innocuité / naturalité : un travail de fond sur le long terme; il n’y a jamais d’acquis </a:t>
            </a:r>
            <a:r>
              <a:rPr lang="fr-FR" smtClean="0">
                <a:latin typeface="Arial" charset="0"/>
                <a:ea typeface="Geneva" pitchFamily="34" charset="0"/>
                <a:cs typeface="Geneva" pitchFamily="34" charset="0"/>
                <a:sym typeface="Wingdings" pitchFamily="2" charset="2"/>
              </a:rPr>
              <a:t> inscrire la marque dans un schéma de progrès permanent sur la naturalité</a:t>
            </a:r>
          </a:p>
          <a:p>
            <a:endParaRPr lang="fr-FR" smtClean="0">
              <a:latin typeface="Arial" charset="0"/>
              <a:ea typeface="Geneva" pitchFamily="34" charset="0"/>
              <a:cs typeface="Geneva" pitchFamily="34" charset="0"/>
              <a:sym typeface="Wingdings" pitchFamily="2" charset="2"/>
            </a:endParaRPr>
          </a:p>
          <a:p>
            <a:r>
              <a:rPr lang="fr-FR" smtClean="0">
                <a:latin typeface="Arial" charset="0"/>
                <a:ea typeface="Geneva" pitchFamily="34" charset="0"/>
                <a:cs typeface="Geneva" pitchFamily="34" charset="0"/>
                <a:sym typeface="Wingdings" pitchFamily="2" charset="2"/>
              </a:rPr>
              <a:t>3. Expertise dermato à remettre au cœur de MBB, à notre façon (en nous appuyant sur notre ancrage bébé + slide ‘expert’). 2 univers dans lequel nous ne voulons pas amener la marque : la froideur dermatologiques des marques blanches et la technicité à outrance (à la L’Oréal)</a:t>
            </a:r>
          </a:p>
          <a:p>
            <a:endParaRPr lang="fr-FR" smtClean="0">
              <a:latin typeface="Arial" charset="0"/>
              <a:ea typeface="Geneva" pitchFamily="34" charset="0"/>
              <a:cs typeface="Geneva" pitchFamily="34" charset="0"/>
              <a:sym typeface="Wingdings" pitchFamily="2" charset="2"/>
            </a:endParaRPr>
          </a:p>
          <a:p>
            <a:r>
              <a:rPr lang="fr-FR" smtClean="0">
                <a:latin typeface="Arial" charset="0"/>
                <a:ea typeface="Geneva" pitchFamily="34" charset="0"/>
                <a:cs typeface="Geneva" pitchFamily="34" charset="0"/>
                <a:sym typeface="Wingdings" pitchFamily="2" charset="2"/>
              </a:rPr>
              <a:t>4. Démarche RSE : pas un avantage concurrentiel en soir; crédibilise et potentialise le discours</a:t>
            </a:r>
            <a:endParaRPr lang="fr-FR" smtClean="0">
              <a:latin typeface="Arial" charset="0"/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558C88F-B724-4407-B1A1-59A38E746969}" type="slidenum">
              <a:rPr lang="fr-FR" smtClean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</a:t>
            </a:fld>
            <a:endParaRPr lang="fr-FR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587" name="Text Box 1"/>
          <p:cNvSpPr txBox="1">
            <a:spLocks noChangeArrowheads="1"/>
          </p:cNvSpPr>
          <p:nvPr/>
        </p:nvSpPr>
        <p:spPr bwMode="auto">
          <a:xfrm>
            <a:off x="0" y="-8382000"/>
            <a:ext cx="1588" cy="182737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1449" tIns="45725" rIns="91449" bIns="45725" anchor="ctr"/>
          <a:lstStyle/>
          <a:p>
            <a:pPr defTabSz="449263">
              <a:lnSpc>
                <a:spcPct val="66000"/>
              </a:lnSpc>
              <a:buClr>
                <a:srgbClr val="000000"/>
              </a:buClr>
              <a:buSzPct val="100000"/>
              <a:buFont typeface="Calibri" pitchFamily="34" charset="0"/>
              <a:buNone/>
            </a:pPr>
            <a:endParaRPr lang="en-US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body"/>
          </p:nvPr>
        </p:nvSpPr>
        <p:spPr>
          <a:xfrm>
            <a:off x="679450" y="4714875"/>
            <a:ext cx="5430838" cy="4465638"/>
          </a:xfrm>
          <a:noFill/>
        </p:spPr>
        <p:txBody>
          <a:bodyPr wrap="none" lIns="0" tIns="0" rIns="0" bIns="0" anchor="ctr"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charset="0"/>
              </a:rPr>
              <a:t>Notre </a:t>
            </a:r>
            <a:r>
              <a:rPr lang="fr-FR" b="1" smtClean="0">
                <a:latin typeface="Arial" charset="0"/>
              </a:rPr>
              <a:t>défi était d’intégrer </a:t>
            </a:r>
            <a:r>
              <a:rPr lang="fr-FR" smtClean="0">
                <a:latin typeface="Arial" charset="0"/>
              </a:rPr>
              <a:t>l’ensemble de toutes </a:t>
            </a:r>
            <a:r>
              <a:rPr lang="fr-FR" b="1" smtClean="0">
                <a:latin typeface="Arial" charset="0"/>
              </a:rPr>
              <a:t>ces exigences  et contraintes </a:t>
            </a:r>
            <a:r>
              <a:rPr lang="fr-FR" smtClean="0">
                <a:latin typeface="Arial" charset="0"/>
              </a:rPr>
              <a:t>dans nos nouvelles formules et nous voyons donc que :</a:t>
            </a:r>
          </a:p>
          <a:p>
            <a:r>
              <a:rPr lang="fr-FR" smtClean="0">
                <a:latin typeface="Arial" charset="0"/>
              </a:rPr>
              <a:t>	- les résultats de test de </a:t>
            </a:r>
            <a:r>
              <a:rPr lang="fr-FR" b="1" smtClean="0">
                <a:latin typeface="Arial" charset="0"/>
              </a:rPr>
              <a:t>sécurité</a:t>
            </a:r>
            <a:r>
              <a:rPr lang="fr-FR" smtClean="0">
                <a:latin typeface="Arial" charset="0"/>
              </a:rPr>
              <a:t> sont toujours aussi bons</a:t>
            </a:r>
          </a:p>
          <a:p>
            <a:r>
              <a:rPr lang="fr-FR" smtClean="0">
                <a:latin typeface="Arial" charset="0"/>
              </a:rPr>
              <a:t>	- nos produits intègrent désormais </a:t>
            </a:r>
            <a:r>
              <a:rPr lang="fr-FR" b="1" smtClean="0">
                <a:latin typeface="Arial" charset="0"/>
              </a:rPr>
              <a:t>92% d’ing. D’origine naturelle </a:t>
            </a:r>
            <a:r>
              <a:rPr lang="fr-FR" smtClean="0">
                <a:latin typeface="Arial" charset="0"/>
              </a:rPr>
              <a:t>et intègre un principe </a:t>
            </a:r>
            <a:r>
              <a:rPr lang="fr-FR" b="1" smtClean="0">
                <a:latin typeface="Arial" charset="0"/>
              </a:rPr>
              <a:t>actif unique d’origine nat</a:t>
            </a:r>
            <a:r>
              <a:rPr lang="fr-FR" smtClean="0">
                <a:latin typeface="Arial" charset="0"/>
              </a:rPr>
              <a:t>.</a:t>
            </a:r>
          </a:p>
          <a:p>
            <a:r>
              <a:rPr lang="fr-FR" smtClean="0">
                <a:latin typeface="Arial" charset="0"/>
              </a:rPr>
              <a:t>	- nos obtenons de </a:t>
            </a:r>
            <a:r>
              <a:rPr lang="fr-FR" b="1" smtClean="0">
                <a:latin typeface="Arial" charset="0"/>
              </a:rPr>
              <a:t>vraies performances </a:t>
            </a:r>
            <a:r>
              <a:rPr lang="fr-FR" smtClean="0">
                <a:latin typeface="Arial" charset="0"/>
              </a:rPr>
              <a:t>avec des résultats très satisfaisants et enfin</a:t>
            </a:r>
          </a:p>
          <a:p>
            <a:r>
              <a:rPr lang="fr-FR" smtClean="0">
                <a:latin typeface="Arial" charset="0"/>
              </a:rPr>
              <a:t>	- </a:t>
            </a:r>
            <a:r>
              <a:rPr lang="fr-FR" b="1" smtClean="0">
                <a:latin typeface="Arial" charset="0"/>
              </a:rPr>
              <a:t>nos textures sont très appréciées  </a:t>
            </a:r>
            <a:r>
              <a:rPr lang="fr-FR" smtClean="0">
                <a:latin typeface="Arial" charset="0"/>
              </a:rPr>
              <a:t>par les conso.</a:t>
            </a:r>
          </a:p>
          <a:p>
            <a:r>
              <a:rPr lang="fr-FR" smtClean="0">
                <a:latin typeface="Arial" charset="0"/>
              </a:rPr>
              <a:t>Et enfin nous avons intégrer les connaissances de nos recherches sur EVEIL et integrer egalement un actif naturel unique, le Perseose d’avocat au sein de nos formules</a:t>
            </a:r>
          </a:p>
          <a:p>
            <a:endParaRPr lang="fr-FR" smtClean="0">
              <a:latin typeface="Arial" charset="0"/>
            </a:endParaRPr>
          </a:p>
          <a:p>
            <a:r>
              <a:rPr lang="fr-FR" smtClean="0">
                <a:latin typeface="Arial" charset="0"/>
              </a:rPr>
              <a:t>Je vous remercie de votre attention et je redonne la parole à Philippe pour la conclusion</a:t>
            </a: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AAB21404-E55C-43A4-8837-2257714B128B}" type="slidenum">
              <a:rPr lang="fr-FR" smtClean="0">
                <a:latin typeface="Arial" pitchFamily="34" charset="0"/>
              </a:rPr>
              <a:pPr eaLnBrk="1" hangingPunct="1">
                <a:defRPr/>
              </a:pPr>
              <a:t>8</a:t>
            </a:fld>
            <a:endParaRPr lang="fr-F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1682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FCED2E-95E1-40E6-8A1D-A39EBC0E1F94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8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11268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extLst/>
        </p:spPr>
        <p:txBody>
          <a:bodyPr/>
          <a:lstStyle>
            <a:lvl1pPr>
              <a:defRPr sz="3200" b="1">
                <a:solidFill>
                  <a:srgbClr val="000066"/>
                </a:solidFill>
                <a:latin typeface="Arial" charset="0"/>
                <a:ea typeface="Geneva" charset="-128"/>
              </a:defRPr>
            </a:lvl1pPr>
            <a:lvl2pPr marL="742950" indent="-285750">
              <a:defRPr sz="3200" b="1">
                <a:solidFill>
                  <a:srgbClr val="000066"/>
                </a:solidFill>
                <a:latin typeface="Arial" charset="0"/>
                <a:ea typeface="Geneva" charset="-128"/>
              </a:defRPr>
            </a:lvl2pPr>
            <a:lvl3pPr marL="1143000" indent="-228600">
              <a:defRPr sz="3200" b="1">
                <a:solidFill>
                  <a:srgbClr val="000066"/>
                </a:solidFill>
                <a:latin typeface="Arial" charset="0"/>
                <a:ea typeface="Geneva" charset="-128"/>
              </a:defRPr>
            </a:lvl3pPr>
            <a:lvl4pPr marL="1600200" indent="-228600">
              <a:defRPr sz="3200" b="1">
                <a:solidFill>
                  <a:srgbClr val="000066"/>
                </a:solidFill>
                <a:latin typeface="Arial" charset="0"/>
                <a:ea typeface="Geneva" charset="-128"/>
              </a:defRPr>
            </a:lvl4pPr>
            <a:lvl5pPr marL="2057400" indent="-228600">
              <a:defRPr sz="3200" b="1">
                <a:solidFill>
                  <a:srgbClr val="000066"/>
                </a:solidFill>
                <a:latin typeface="Arial" charset="0"/>
                <a:ea typeface="Genev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charset="0"/>
                <a:ea typeface="Genev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charset="0"/>
                <a:ea typeface="Genev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charset="0"/>
                <a:ea typeface="Genev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>
                <a:solidFill>
                  <a:srgbClr val="000066"/>
                </a:solidFill>
                <a:latin typeface="Arial" charset="0"/>
                <a:ea typeface="Geneva" charset="-128"/>
              </a:defRPr>
            </a:lvl9pPr>
          </a:lstStyle>
          <a:p>
            <a:pPr>
              <a:defRPr/>
            </a:pPr>
            <a:fld id="{7689C469-79AA-4162-BB60-6C14C4CAB8D3}" type="slidenum">
              <a:rPr lang="fr-FR" sz="1200" b="0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fr-FR" sz="1200" b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6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jpe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3"/>
          <p:cNvSpPr/>
          <p:nvPr userDrawn="1"/>
        </p:nvSpPr>
        <p:spPr bwMode="auto">
          <a:xfrm>
            <a:off x="2409373" y="-1"/>
            <a:ext cx="5428343" cy="51435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e 8"/>
          <p:cNvGrpSpPr>
            <a:grpSpLocks/>
          </p:cNvGrpSpPr>
          <p:nvPr userDrawn="1"/>
        </p:nvGrpSpPr>
        <p:grpSpPr bwMode="auto">
          <a:xfrm>
            <a:off x="0" y="0"/>
            <a:ext cx="1146175" cy="5202238"/>
            <a:chOff x="-4260" y="961"/>
            <a:chExt cx="1511384" cy="6857039"/>
          </a:xfrm>
        </p:grpSpPr>
        <p:pic>
          <p:nvPicPr>
            <p:cNvPr id="6" name="Image 10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260" y="961"/>
              <a:ext cx="1511384" cy="68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Image 12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371" y="3243289"/>
              <a:ext cx="1342857" cy="35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" name="Image 1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1730475"/>
            <a:ext cx="5207274" cy="1102519"/>
          </a:xfrm>
        </p:spPr>
        <p:txBody>
          <a:bodyPr/>
          <a:lstStyle>
            <a:lvl1pPr algn="ctr">
              <a:defRPr sz="3200">
                <a:solidFill>
                  <a:srgbClr val="E40580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375025" y="3279697"/>
            <a:ext cx="3511550" cy="506413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fr-FR" sz="1800" b="0" i="1" kern="1200" dirty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B41EC15F-67C3-40BD-B9DD-195565C3E4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 titre b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4400" y="188913"/>
            <a:ext cx="5689600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15"/>
          <p:cNvGrpSpPr>
            <a:grpSpLocks/>
          </p:cNvGrpSpPr>
          <p:nvPr userDrawn="1"/>
        </p:nvGrpSpPr>
        <p:grpSpPr bwMode="auto">
          <a:xfrm>
            <a:off x="0" y="0"/>
            <a:ext cx="1146175" cy="5202238"/>
            <a:chOff x="-4260" y="961"/>
            <a:chExt cx="1511384" cy="6857039"/>
          </a:xfrm>
        </p:grpSpPr>
        <p:pic>
          <p:nvPicPr>
            <p:cNvPr id="7" name="Image 16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260" y="961"/>
              <a:ext cx="1511384" cy="68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Image 1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371" y="3243289"/>
              <a:ext cx="1342857" cy="35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" name="Image 12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1386373" y="1384987"/>
            <a:ext cx="4781296" cy="1102519"/>
          </a:xfrm>
        </p:spPr>
        <p:txBody>
          <a:bodyPr/>
          <a:lstStyle>
            <a:lvl1pPr algn="ctr">
              <a:defRPr sz="3200" b="0">
                <a:solidFill>
                  <a:srgbClr val="E40580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1930400" y="2927351"/>
            <a:ext cx="3511550" cy="369888"/>
          </a:xfrm>
        </p:spPr>
        <p:txBody>
          <a:bodyPr/>
          <a:lstStyle>
            <a:lvl1pPr marL="0" indent="0">
              <a:buFont typeface="Arial" pitchFamily="34" charset="0"/>
              <a:buNone/>
              <a:defRPr b="0">
                <a:solidFill>
                  <a:srgbClr val="0178BC"/>
                </a:solidFill>
              </a:defRPr>
            </a:lvl1pPr>
            <a:lvl2pPr>
              <a:defRPr b="0">
                <a:solidFill>
                  <a:srgbClr val="0178BC"/>
                </a:solidFill>
              </a:defRPr>
            </a:lvl2pPr>
            <a:lvl3pPr>
              <a:defRPr b="0">
                <a:solidFill>
                  <a:srgbClr val="0178BC"/>
                </a:solidFill>
              </a:defRPr>
            </a:lvl3pPr>
            <a:lvl4pPr>
              <a:defRPr b="0">
                <a:solidFill>
                  <a:srgbClr val="0178BC"/>
                </a:solidFill>
              </a:defRPr>
            </a:lvl4pPr>
            <a:lvl5pPr>
              <a:defRPr b="0">
                <a:solidFill>
                  <a:srgbClr val="0178BC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10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EB72AE2F-92D3-4251-8C1E-92BAFDE1709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hapitre B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0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5988" y="188913"/>
            <a:ext cx="568642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e 15"/>
          <p:cNvGrpSpPr>
            <a:grpSpLocks/>
          </p:cNvGrpSpPr>
          <p:nvPr userDrawn="1"/>
        </p:nvGrpSpPr>
        <p:grpSpPr bwMode="auto">
          <a:xfrm>
            <a:off x="0" y="0"/>
            <a:ext cx="1146175" cy="5202238"/>
            <a:chOff x="-4260" y="961"/>
            <a:chExt cx="1511384" cy="6857039"/>
          </a:xfrm>
        </p:grpSpPr>
        <p:pic>
          <p:nvPicPr>
            <p:cNvPr id="5" name="Image 16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260" y="961"/>
              <a:ext cx="1511384" cy="68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1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371" y="3243289"/>
              <a:ext cx="1342857" cy="35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age 26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1146629" y="1280719"/>
            <a:ext cx="4781296" cy="1102519"/>
          </a:xfrm>
        </p:spPr>
        <p:txBody>
          <a:bodyPr/>
          <a:lstStyle>
            <a:lvl1pPr algn="ctr">
              <a:defRPr sz="3200" b="0">
                <a:solidFill>
                  <a:srgbClr val="E40580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17809B8C-246F-415A-957C-38BA558A007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01374"/>
            <a:ext cx="7072064" cy="649936"/>
          </a:xfrm>
        </p:spPr>
        <p:txBody>
          <a:bodyPr/>
          <a:lstStyle>
            <a:lvl1pPr>
              <a:defRPr b="0">
                <a:solidFill>
                  <a:srgbClr val="E3178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87502" y="1221583"/>
            <a:ext cx="7160963" cy="3445815"/>
          </a:xfrm>
        </p:spPr>
        <p:txBody>
          <a:bodyPr/>
          <a:lstStyle>
            <a:lvl1pPr marL="261938" indent="-261938">
              <a:buSzPct val="90000"/>
              <a:buFontTx/>
              <a:buBlip>
                <a:blip r:embed="rId2"/>
              </a:buBlip>
              <a:defRPr/>
            </a:lvl1pPr>
            <a:lvl2pPr marL="711200" indent="-254000">
              <a:buFontTx/>
              <a:buBlip>
                <a:blip r:embed="rId3"/>
              </a:buBlip>
              <a:defRPr/>
            </a:lvl2pPr>
            <a:lvl3pPr marL="1079500" indent="-165100">
              <a:buClr>
                <a:srgbClr val="0178BC"/>
              </a:buClr>
              <a:defRPr i="1"/>
            </a:lvl3pPr>
            <a:lvl4pPr marL="1600200" indent="-228600">
              <a:buClr>
                <a:srgbClr val="E16C0C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E16C0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D997DC6D-027E-4A4B-8D9C-49DA89C4E1E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01374"/>
            <a:ext cx="8136904" cy="647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221582"/>
            <a:ext cx="33845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5125" y="1221582"/>
            <a:ext cx="338613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400" y="509588"/>
            <a:ext cx="5535613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/>
          <p:nvPr userDrawn="1"/>
        </p:nvSpPr>
        <p:spPr>
          <a:xfrm>
            <a:off x="2843213" y="11113"/>
            <a:ext cx="6300787" cy="530542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4" name="Image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763" y="0"/>
            <a:ext cx="15113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38" y="2432050"/>
            <a:ext cx="13430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so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82438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113188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2459038"/>
            <a:ext cx="1019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8"/>
          <p:cNvSpPr txBox="1"/>
          <p:nvPr userDrawn="1"/>
        </p:nvSpPr>
        <p:spPr>
          <a:xfrm>
            <a:off x="0" y="479266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Direction des marques</a:t>
            </a:r>
          </a:p>
          <a:p>
            <a:pPr>
              <a:defRPr/>
            </a:pPr>
            <a:r>
              <a:rPr lang="fr-FR" sz="5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60000">
            <a:off x="1664172" y="1395810"/>
            <a:ext cx="4168551" cy="1102519"/>
          </a:xfrm>
        </p:spPr>
        <p:txBody>
          <a:bodyPr/>
          <a:lstStyle>
            <a:lvl1pPr algn="ctr">
              <a:defRPr sz="2800" b="0">
                <a:solidFill>
                  <a:srgbClr val="233E98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15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2598129" y="2892620"/>
            <a:ext cx="3598862" cy="1098550"/>
          </a:xfrm>
          <a:effectLst>
            <a:outerShdw blurRad="50800" dist="38100" dir="2700000" algn="tl" rotWithShape="0">
              <a:schemeClr val="bg1"/>
            </a:outerShdw>
          </a:effectLst>
        </p:spPr>
        <p:txBody>
          <a:bodyPr/>
          <a:lstStyle>
            <a:lvl1pPr marL="0" indent="0">
              <a:buFont typeface="Arial" pitchFamily="34" charset="0"/>
              <a:buNone/>
              <a:defRPr sz="1800" b="0" i="1"/>
            </a:lvl1pPr>
            <a:lvl2pPr marL="457200" indent="0">
              <a:buFont typeface="Arial" pitchFamily="34" charset="0"/>
              <a:buNone/>
              <a:defRPr sz="1800" b="0" i="1"/>
            </a:lvl2pPr>
            <a:lvl3pPr marL="914400" indent="0">
              <a:buNone/>
              <a:defRPr sz="1800" b="0" i="1"/>
            </a:lvl3pPr>
            <a:lvl4pPr marL="1371600" indent="0">
              <a:buNone/>
              <a:defRPr sz="1800" b="0" i="1"/>
            </a:lvl4pPr>
            <a:lvl5pPr marL="1828800" indent="0">
              <a:buNone/>
              <a:defRPr sz="1800" b="0" i="1"/>
            </a:lvl5pPr>
          </a:lstStyle>
          <a:p>
            <a:pPr lvl="0"/>
            <a:r>
              <a:rPr lang="fr-FR" dirty="0" smtClean="0"/>
              <a:t>Modifiez les styles du texte du masque</a:t>
            </a:r>
            <a:endParaRPr lang="fr-FR" dirty="0"/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FF6A00"/>
                </a:solidFill>
                <a:latin typeface="+mn-lt"/>
              </a:defRPr>
            </a:lvl1pPr>
          </a:lstStyle>
          <a:p>
            <a:pPr>
              <a:defRPr/>
            </a:pPr>
            <a:fld id="{9A8AC797-D961-47D5-A6B2-0D80A04439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13"/>
          <p:cNvSpPr/>
          <p:nvPr userDrawn="1"/>
        </p:nvSpPr>
        <p:spPr bwMode="auto">
          <a:xfrm>
            <a:off x="2409373" y="-1"/>
            <a:ext cx="5428343" cy="51435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e 8"/>
          <p:cNvGrpSpPr>
            <a:grpSpLocks/>
          </p:cNvGrpSpPr>
          <p:nvPr userDrawn="1"/>
        </p:nvGrpSpPr>
        <p:grpSpPr bwMode="auto">
          <a:xfrm>
            <a:off x="0" y="0"/>
            <a:ext cx="1146175" cy="5202238"/>
            <a:chOff x="-4260" y="961"/>
            <a:chExt cx="1511384" cy="6857039"/>
          </a:xfrm>
        </p:grpSpPr>
        <p:pic>
          <p:nvPicPr>
            <p:cNvPr id="5" name="Image 10"/>
            <p:cNvPicPr>
              <a:picLocks noChangeAspect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4260" y="961"/>
              <a:ext cx="1511384" cy="68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Image 12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4371" y="3243289"/>
              <a:ext cx="1342857" cy="35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" name="Image 16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1730475"/>
            <a:ext cx="5207274" cy="1102519"/>
          </a:xfrm>
        </p:spPr>
        <p:txBody>
          <a:bodyPr/>
          <a:lstStyle>
            <a:lvl1pPr algn="ctr">
              <a:defRPr sz="2800">
                <a:solidFill>
                  <a:srgbClr val="233E98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F2FC5290-2587-4550-9B40-32C3CF0449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 so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13"/>
          <p:cNvPicPr>
            <a:picLocks noChangeAspect="1"/>
          </p:cNvPicPr>
          <p:nvPr userDrawn="1"/>
        </p:nvPicPr>
        <p:blipFill>
          <a:blip r:embed="rId2" cstate="print"/>
          <a:srcRect r="9830"/>
          <a:stretch>
            <a:fillRect/>
          </a:stretch>
        </p:blipFill>
        <p:spPr bwMode="auto">
          <a:xfrm>
            <a:off x="900113" y="0"/>
            <a:ext cx="82438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10"/>
          <p:cNvSpPr/>
          <p:nvPr userDrawn="1"/>
        </p:nvSpPr>
        <p:spPr>
          <a:xfrm>
            <a:off x="5330825" y="698500"/>
            <a:ext cx="3813175" cy="4467225"/>
          </a:xfrm>
          <a:prstGeom prst="rect">
            <a:avLst/>
          </a:prstGeom>
          <a:solidFill>
            <a:srgbClr val="FFFFFF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" name="Imag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52400"/>
            <a:ext cx="113188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 11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75" y="2459038"/>
            <a:ext cx="1019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17"/>
          <p:cNvPicPr>
            <a:picLocks noChangeAspect="1"/>
          </p:cNvPicPr>
          <p:nvPr userDrawn="1"/>
        </p:nvPicPr>
        <p:blipFill>
          <a:blip r:embed="rId5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18"/>
          <p:cNvSpPr txBox="1"/>
          <p:nvPr userDrawn="1"/>
        </p:nvSpPr>
        <p:spPr>
          <a:xfrm>
            <a:off x="0" y="479266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Direction des marques</a:t>
            </a:r>
          </a:p>
          <a:p>
            <a:pPr>
              <a:defRPr/>
            </a:pPr>
            <a:r>
              <a:rPr lang="fr-FR" sz="5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60000">
            <a:off x="1664172" y="1395810"/>
            <a:ext cx="4168551" cy="1102519"/>
          </a:xfrm>
        </p:spPr>
        <p:txBody>
          <a:bodyPr/>
          <a:lstStyle>
            <a:lvl1pPr algn="ctr">
              <a:defRPr sz="3200" b="0">
                <a:solidFill>
                  <a:srgbClr val="233E98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9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FF6A00"/>
                </a:solidFill>
                <a:latin typeface="+mn-lt"/>
              </a:defRPr>
            </a:lvl1pPr>
          </a:lstStyle>
          <a:p>
            <a:pPr>
              <a:defRPr/>
            </a:pPr>
            <a:fld id="{0C1C63F3-6467-4371-B9BF-9D54EBB000A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 so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69774" y="301374"/>
            <a:ext cx="7078690" cy="649936"/>
          </a:xfrm>
        </p:spPr>
        <p:txBody>
          <a:bodyPr/>
          <a:lstStyle>
            <a:lvl1pPr>
              <a:defRPr sz="2400" b="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62102" y="1221583"/>
            <a:ext cx="7160963" cy="3445815"/>
          </a:xfrm>
        </p:spPr>
        <p:txBody>
          <a:bodyPr/>
          <a:lstStyle>
            <a:lvl1pPr marL="266700" indent="-266700">
              <a:defRPr sz="1800"/>
            </a:lvl1pPr>
            <a:lvl2pPr marL="723900" indent="-266700">
              <a:defRPr sz="1600"/>
            </a:lvl2pPr>
            <a:lvl3pPr marL="1079500" indent="-165100">
              <a:defRPr sz="1400" i="1"/>
            </a:lvl3pPr>
            <a:lvl4pPr marL="1524000" indent="-152400">
              <a:buClr>
                <a:srgbClr val="E16C0C"/>
              </a:buClr>
              <a:buFont typeface="Wingdings" pitchFamily="2" charset="2"/>
              <a:buChar char="§"/>
              <a:defRPr sz="1200"/>
            </a:lvl4pPr>
            <a:lvl5pPr marL="1968500" indent="-139700">
              <a:buClr>
                <a:srgbClr val="E16C0C"/>
              </a:buClr>
              <a:buFont typeface="Wingdings" pitchFamily="2" charset="2"/>
              <a:buChar char="§"/>
              <a:defRPr sz="1100"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FF6A00"/>
                </a:solidFill>
                <a:latin typeface="+mn-lt"/>
              </a:defRPr>
            </a:lvl1pPr>
          </a:lstStyle>
          <a:p>
            <a:pPr>
              <a:defRPr/>
            </a:pPr>
            <a:fld id="{53BD4C0F-686A-4145-99F5-A477CBB184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221582"/>
            <a:ext cx="33845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5125" y="1221582"/>
            <a:ext cx="338613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113188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75" y="2459038"/>
            <a:ext cx="1019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8"/>
          <p:cNvSpPr txBox="1"/>
          <p:nvPr userDrawn="1"/>
        </p:nvSpPr>
        <p:spPr>
          <a:xfrm>
            <a:off x="0" y="479266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Direction des marques</a:t>
            </a:r>
          </a:p>
          <a:p>
            <a:pPr>
              <a:defRPr/>
            </a:pPr>
            <a:r>
              <a:rPr lang="fr-FR" sz="5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pic>
        <p:nvPicPr>
          <p:cNvPr id="5" name="Image 9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FF6A00"/>
                </a:solidFill>
                <a:latin typeface="+mn-lt"/>
              </a:defRPr>
            </a:lvl1pPr>
          </a:lstStyle>
          <a:p>
            <a:pPr>
              <a:defRPr/>
            </a:pPr>
            <a:fld id="{3421199B-BD0C-46F2-A49A-A1C1F59CC49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COUV_EX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pied de page 2"/>
          <p:cNvSpPr txBox="1">
            <a:spLocks noGrp="1"/>
          </p:cNvSpPr>
          <p:nvPr/>
        </p:nvSpPr>
        <p:spPr bwMode="auto">
          <a:xfrm>
            <a:off x="612775" y="4957763"/>
            <a:ext cx="7916863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defRPr/>
            </a:pPr>
            <a:r>
              <a:rPr lang="fr-FR" dirty="0" smtClean="0">
                <a:solidFill>
                  <a:schemeClr val="tx2"/>
                </a:solidFill>
                <a:latin typeface="Verdana" pitchFamily="34" charset="0"/>
                <a:ea typeface="ヒラギノ角ゴ Pro W3" charset="-128"/>
                <a:cs typeface="Arial" pitchFamily="34" charset="0"/>
              </a:rPr>
              <a:t>Philippe </a:t>
            </a:r>
            <a:r>
              <a:rPr lang="fr-FR" dirty="0" err="1" smtClean="0">
                <a:solidFill>
                  <a:schemeClr val="tx2"/>
                </a:solidFill>
                <a:latin typeface="Verdana" pitchFamily="34" charset="0"/>
                <a:ea typeface="ヒラギノ角ゴ Pro W3" charset="-128"/>
                <a:cs typeface="Arial" pitchFamily="34" charset="0"/>
              </a:rPr>
              <a:t>Msika</a:t>
            </a:r>
            <a:r>
              <a:rPr lang="fr-FR" dirty="0" smtClean="0">
                <a:solidFill>
                  <a:schemeClr val="tx2"/>
                </a:solidFill>
                <a:latin typeface="Verdana" pitchFamily="34" charset="0"/>
                <a:ea typeface="ヒラギノ角ゴ Pro W3" charset="-128"/>
                <a:cs typeface="Arial" pitchFamily="34" charset="0"/>
              </a:rPr>
              <a:t> | Direction IRD| Séminaire </a:t>
            </a:r>
            <a:r>
              <a:rPr lang="fr-FR" dirty="0" err="1" smtClean="0">
                <a:solidFill>
                  <a:schemeClr val="tx2"/>
                </a:solidFill>
                <a:latin typeface="Verdana" pitchFamily="34" charset="0"/>
                <a:ea typeface="ヒラギノ角ゴ Pro W3" charset="-128"/>
                <a:cs typeface="Arial" pitchFamily="34" charset="0"/>
              </a:rPr>
              <a:t>Harmony</a:t>
            </a:r>
            <a:r>
              <a:rPr lang="fr-FR" dirty="0" smtClean="0">
                <a:solidFill>
                  <a:schemeClr val="tx2"/>
                </a:solidFill>
                <a:latin typeface="Verdana" pitchFamily="34" charset="0"/>
                <a:ea typeface="ヒラギノ角ゴ Pro W3" charset="-128"/>
                <a:cs typeface="Arial" pitchFamily="34" charset="0"/>
              </a:rPr>
              <a:t>| 15 novembre 2012|</a:t>
            </a:r>
            <a:r>
              <a:rPr lang="fr-FR" dirty="0" smtClean="0">
                <a:latin typeface="Verdana" pitchFamily="34" charset="0"/>
                <a:ea typeface="ヒラギノ角ゴ Pro W3" charset="-128"/>
                <a:cs typeface="Arial" pitchFamily="34" charset="0"/>
              </a:rPr>
              <a:t> </a:t>
            </a:r>
            <a:r>
              <a:rPr lang="fr-FR" dirty="0" smtClean="0">
                <a:solidFill>
                  <a:srgbClr val="B6343C"/>
                </a:solidFill>
                <a:latin typeface="Verdana" pitchFamily="34" charset="0"/>
                <a:ea typeface="ヒラギノ角ゴ Pro W3" charset="-128"/>
                <a:cs typeface="Arial" pitchFamily="34" charset="0"/>
              </a:rPr>
              <a:t>Confidentiel niveau 1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31916" y="1762127"/>
            <a:ext cx="6478587" cy="1079897"/>
          </a:xfrm>
        </p:spPr>
        <p:txBody>
          <a:bodyPr anchor="b"/>
          <a:lstStyle>
            <a:lvl1pPr algn="ctr">
              <a:defRPr sz="3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0325" y="2850357"/>
            <a:ext cx="6478588" cy="485775"/>
          </a:xfrm>
        </p:spPr>
        <p:txBody>
          <a:bodyPr/>
          <a:lstStyle>
            <a:lvl1pPr marL="0" indent="0" algn="ctr">
              <a:lnSpc>
                <a:spcPct val="90000"/>
              </a:lnSpc>
              <a:spcBef>
                <a:spcPct val="0"/>
              </a:spcBef>
              <a:buFont typeface="Arial" charset="0"/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des sous-titres du masque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3"/>
          <p:cNvSpPr/>
          <p:nvPr userDrawn="1"/>
        </p:nvSpPr>
        <p:spPr bwMode="auto">
          <a:xfrm>
            <a:off x="2409380" y="-1"/>
            <a:ext cx="5428343" cy="51435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9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e 29"/>
            <p:cNvGrpSpPr/>
            <p:nvPr userDrawn="1"/>
          </p:nvGrpSpPr>
          <p:grpSpPr>
            <a:xfrm>
              <a:off x="71430" y="2457543"/>
              <a:ext cx="1018558" cy="278506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1730491"/>
            <a:ext cx="5207274" cy="1102519"/>
          </a:xfrm>
        </p:spPr>
        <p:txBody>
          <a:bodyPr/>
          <a:lstStyle>
            <a:lvl1pPr algn="ctr">
              <a:defRPr sz="3200" baseline="0">
                <a:solidFill>
                  <a:srgbClr val="E40580"/>
                </a:solidFill>
              </a:defRPr>
            </a:lvl1pPr>
          </a:lstStyle>
          <a:p>
            <a:pPr lvl="0"/>
            <a:endParaRPr lang="fr-FR" noProof="0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375025" y="3365173"/>
            <a:ext cx="3511550" cy="506413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fr-FR" sz="1800" b="0" i="1" kern="1200" dirty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endParaRPr lang="fr-FR" dirty="0" smtClean="0"/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3E7EFB53-ECBF-4070-8172-AB155F432A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1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e 29"/>
            <p:cNvGrpSpPr/>
            <p:nvPr userDrawn="1"/>
          </p:nvGrpSpPr>
          <p:grpSpPr>
            <a:xfrm>
              <a:off x="71430" y="2457543"/>
              <a:ext cx="1018558" cy="278506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Rectangle à coins arrondis 13"/>
          <p:cNvSpPr/>
          <p:nvPr userDrawn="1"/>
        </p:nvSpPr>
        <p:spPr bwMode="auto">
          <a:xfrm>
            <a:off x="2409380" y="-1"/>
            <a:ext cx="5428343" cy="51435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27"/>
          <p:cNvSpPr txBox="1"/>
          <p:nvPr userDrawn="1"/>
        </p:nvSpPr>
        <p:spPr>
          <a:xfrm>
            <a:off x="0" y="478631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Harmony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15/11/12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1730491"/>
            <a:ext cx="5207274" cy="1102519"/>
          </a:xfrm>
        </p:spPr>
        <p:txBody>
          <a:bodyPr/>
          <a:lstStyle>
            <a:lvl1pPr algn="ctr">
              <a:defRPr sz="2800">
                <a:solidFill>
                  <a:srgbClr val="233E98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F4A052B8-2063-4743-BB4D-457482C4987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01374"/>
            <a:ext cx="7072064" cy="649936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Clr>
                <a:srgbClr val="E16C0C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E16C0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956EAE9A-8EFA-4D09-81A2-D85B707F81D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01374"/>
            <a:ext cx="7072064" cy="649936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Clr>
                <a:srgbClr val="E16C0C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E16C0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058F37BC-641B-4253-BE18-BFDE5614C82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01374"/>
            <a:ext cx="8136904" cy="647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AB7D0A62-D6FB-4217-A93A-E6F21A57755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221582"/>
            <a:ext cx="33845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5125" y="1221582"/>
            <a:ext cx="338613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F5FBDFDB-BCE2-4208-8CF1-3205C28E90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6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e 29"/>
            <p:cNvGrpSpPr/>
            <p:nvPr userDrawn="1"/>
          </p:nvGrpSpPr>
          <p:grpSpPr>
            <a:xfrm>
              <a:off x="71430" y="2457543"/>
              <a:ext cx="1018558" cy="278506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3"/>
          <p:cNvSpPr/>
          <p:nvPr userDrawn="1"/>
        </p:nvSpPr>
        <p:spPr bwMode="auto">
          <a:xfrm>
            <a:off x="2409380" y="-1"/>
            <a:ext cx="5428343" cy="51435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 11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e 9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7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8" name="Groupe 29"/>
            <p:cNvGrpSpPr/>
            <p:nvPr userDrawn="1"/>
          </p:nvGrpSpPr>
          <p:grpSpPr>
            <a:xfrm>
              <a:off x="71430" y="2457543"/>
              <a:ext cx="1018558" cy="278506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9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1730490"/>
            <a:ext cx="5207274" cy="1102519"/>
          </a:xfrm>
        </p:spPr>
        <p:txBody>
          <a:bodyPr/>
          <a:lstStyle>
            <a:lvl1pPr algn="ctr">
              <a:defRPr sz="3200" baseline="0">
                <a:solidFill>
                  <a:srgbClr val="E40580"/>
                </a:solidFill>
              </a:defRPr>
            </a:lvl1pPr>
          </a:lstStyle>
          <a:p>
            <a:pPr lvl="0"/>
            <a:endParaRPr lang="fr-FR" noProof="0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0"/>
          </p:nvPr>
        </p:nvSpPr>
        <p:spPr>
          <a:xfrm>
            <a:off x="3375025" y="3365172"/>
            <a:ext cx="3511550" cy="506413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>
              <a:buFont typeface="Arial" pitchFamily="34" charset="0"/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>
              <a:buNone/>
              <a:defRPr lang="fr-FR" sz="1800" b="0" i="1" kern="1200" dirty="0" smtClean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>
              <a:buNone/>
              <a:defRPr lang="fr-FR" sz="1800" b="0" i="1" kern="1200" dirty="0">
                <a:solidFill>
                  <a:srgbClr val="0178BC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</a:lstStyle>
          <a:p>
            <a:pPr lvl="0"/>
            <a:endParaRPr lang="fr-FR" dirty="0" smtClean="0"/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52A140D7-266F-46AF-AD11-B3A9E2EE36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11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e 29"/>
            <p:cNvGrpSpPr/>
            <p:nvPr userDrawn="1"/>
          </p:nvGrpSpPr>
          <p:grpSpPr>
            <a:xfrm>
              <a:off x="71430" y="2457543"/>
              <a:ext cx="1018558" cy="278506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5" name="Rectangle à coins arrondis 13"/>
          <p:cNvSpPr/>
          <p:nvPr userDrawn="1"/>
        </p:nvSpPr>
        <p:spPr bwMode="auto">
          <a:xfrm>
            <a:off x="2409380" y="-1"/>
            <a:ext cx="5428343" cy="5143501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Image 9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ZoneTexte 27"/>
          <p:cNvSpPr txBox="1"/>
          <p:nvPr userDrawn="1"/>
        </p:nvSpPr>
        <p:spPr>
          <a:xfrm>
            <a:off x="0" y="478631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Harmony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15/11/12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 rot="20700000">
            <a:off x="2527579" y="1730490"/>
            <a:ext cx="5207274" cy="1102519"/>
          </a:xfrm>
        </p:spPr>
        <p:txBody>
          <a:bodyPr/>
          <a:lstStyle>
            <a:lvl1pPr algn="ctr">
              <a:defRPr sz="2800">
                <a:solidFill>
                  <a:srgbClr val="233E98"/>
                </a:solidFill>
              </a:defRPr>
            </a:lvl1pPr>
          </a:lstStyle>
          <a:p>
            <a:pPr lvl="0"/>
            <a:r>
              <a:rPr lang="fr-FR" noProof="0" dirty="0" smtClean="0"/>
              <a:t>Cliquez pour modifier le style du titre</a:t>
            </a:r>
          </a:p>
        </p:txBody>
      </p:sp>
      <p:sp>
        <p:nvSpPr>
          <p:cNvPr id="18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23732815-AD83-4335-8381-E7A6778E44E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01374"/>
            <a:ext cx="7072064" cy="649936"/>
          </a:xfrm>
        </p:spPr>
        <p:txBody>
          <a:bodyPr/>
          <a:lstStyle>
            <a:lvl1pPr>
              <a:defRPr sz="240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4pPr marL="1600200" indent="-228600">
              <a:buClr>
                <a:srgbClr val="E16C0C"/>
              </a:buClr>
              <a:buFont typeface="Wingdings" pitchFamily="2" charset="2"/>
              <a:buChar char="§"/>
              <a:defRPr/>
            </a:lvl4pPr>
            <a:lvl5pPr marL="2057400" indent="-228600">
              <a:buClr>
                <a:srgbClr val="E16C0C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AD7EEFE4-A4A3-45AF-98E3-68D9C1BA55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01374"/>
            <a:ext cx="8136904" cy="647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0352591D-6F75-4613-B779-63E787B8BDF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01374"/>
            <a:ext cx="8136904" cy="6477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942AC2A4-3CE0-4032-B26B-8E22725718A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221582"/>
            <a:ext cx="33845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5125" y="1221582"/>
            <a:ext cx="338613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872F9708-ED69-4D4F-8474-6A890E403C9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6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e 29"/>
            <p:cNvGrpSpPr/>
            <p:nvPr userDrawn="1"/>
          </p:nvGrpSpPr>
          <p:grpSpPr>
            <a:xfrm>
              <a:off x="71430" y="2457543"/>
              <a:ext cx="1018558" cy="278506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6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908175" y="1221582"/>
            <a:ext cx="338455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5125" y="1221582"/>
            <a:ext cx="3386138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</a:defRPr>
            </a:lvl1pPr>
          </a:lstStyle>
          <a:p>
            <a:pPr>
              <a:defRPr/>
            </a:pPr>
            <a:fld id="{87D4F77E-B749-4D01-BECC-B7BC271F20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0"/>
            <a:ext cx="15113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Image 8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138" y="2432050"/>
            <a:ext cx="13430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mage 9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41825" y="4670425"/>
            <a:ext cx="161925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2.png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5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.png"/><Relationship Id="rId12" Type="http://schemas.openxmlformats.org/officeDocument/2006/relationships/image" Target="../media/image1.png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4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2.png"/><Relationship Id="rId14" Type="http://schemas.openxmlformats.org/officeDocument/2006/relationships/image" Target="../media/image3.jpeg"/><Relationship Id="rId15" Type="http://schemas.openxmlformats.org/officeDocument/2006/relationships/image" Target="../media/image15.png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png"/><Relationship Id="rId12" Type="http://schemas.openxmlformats.org/officeDocument/2006/relationships/image" Target="../media/image4.png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à coins arrondis 9"/>
          <p:cNvSpPr/>
          <p:nvPr userDrawn="1"/>
        </p:nvSpPr>
        <p:spPr bwMode="auto">
          <a:xfrm>
            <a:off x="1670595" y="-1248229"/>
            <a:ext cx="7025096" cy="4557486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à coins arrondis 1"/>
          <p:cNvSpPr/>
          <p:nvPr userDrawn="1"/>
        </p:nvSpPr>
        <p:spPr>
          <a:xfrm>
            <a:off x="1670050" y="2492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Rectangle à coins arrondis 1"/>
          <p:cNvSpPr/>
          <p:nvPr userDrawn="1"/>
        </p:nvSpPr>
        <p:spPr>
          <a:xfrm rot="10800000">
            <a:off x="7858125" y="3889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31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71625" y="1222375"/>
            <a:ext cx="71612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17663" y="314325"/>
            <a:ext cx="7132637" cy="636588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grpSp>
        <p:nvGrpSpPr>
          <p:cNvPr id="1033" name="Groupe 2"/>
          <p:cNvGrpSpPr>
            <a:grpSpLocks/>
          </p:cNvGrpSpPr>
          <p:nvPr userDrawn="1"/>
        </p:nvGrpSpPr>
        <p:grpSpPr bwMode="auto">
          <a:xfrm>
            <a:off x="0" y="0"/>
            <a:ext cx="1146175" cy="5202238"/>
            <a:chOff x="-4260" y="961"/>
            <a:chExt cx="1511384" cy="6857039"/>
          </a:xfrm>
        </p:grpSpPr>
        <p:pic>
          <p:nvPicPr>
            <p:cNvPr id="1036" name="Image 10"/>
            <p:cNvPicPr>
              <a:picLocks noChangeAspect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-4260" y="961"/>
              <a:ext cx="1511384" cy="68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Image 13"/>
            <p:cNvPicPr>
              <a:picLocks noChangeAspect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84371" y="3243289"/>
              <a:ext cx="1342857" cy="35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34" name="Image 19"/>
          <p:cNvPicPr>
            <a:picLocks noChangeAspect="1"/>
          </p:cNvPicPr>
          <p:nvPr userDrawn="1"/>
        </p:nvPicPr>
        <p:blipFill>
          <a:blip r:embed="rId1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6225" y="4789488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F3654F28-A51A-45B2-BE44-4238A9B76D1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9" r:id="rId1"/>
    <p:sldLayoutId id="2147484650" r:id="rId2"/>
    <p:sldLayoutId id="2147484651" r:id="rId3"/>
    <p:sldLayoutId id="2147484652" r:id="rId4"/>
    <p:sldLayoutId id="2147484653" r:id="rId5"/>
    <p:sldLayoutId id="2147484654" r:id="rId6"/>
    <p:sldLayoutId id="2147484655" r:id="rId7"/>
    <p:sldLayoutId id="2147484656" r:id="rId8"/>
    <p:sldLayoutId id="2147484657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317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3178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3178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3178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3178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4"/>
        </a:buBlip>
        <a:defRPr b="1">
          <a:solidFill>
            <a:srgbClr val="233E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AD1A"/>
        </a:buClr>
        <a:buSzPct val="100000"/>
        <a:buBlip>
          <a:blip r:embed="rId15"/>
        </a:buBlip>
        <a:defRPr sz="1600">
          <a:solidFill>
            <a:srgbClr val="233E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33E98"/>
        </a:buClr>
        <a:buSzPct val="120000"/>
        <a:buFont typeface="Arial" charset="0"/>
        <a:buChar char="•"/>
        <a:defRPr sz="1400" i="1">
          <a:solidFill>
            <a:srgbClr val="233E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400">
          <a:solidFill>
            <a:srgbClr val="233E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200">
          <a:solidFill>
            <a:srgbClr val="233E9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age 14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55988" y="188913"/>
            <a:ext cx="5686425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 userDrawn="1"/>
        </p:nvSpPr>
        <p:spPr>
          <a:xfrm>
            <a:off x="2857500" y="12700"/>
            <a:ext cx="6300788" cy="51308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6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26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7500" y="1222375"/>
            <a:ext cx="71612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17663" y="314325"/>
            <a:ext cx="7132637" cy="636588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sp>
        <p:nvSpPr>
          <p:cNvPr id="26" name="Rectangle à coins arrondis 1"/>
          <p:cNvSpPr/>
          <p:nvPr userDrawn="1"/>
        </p:nvSpPr>
        <p:spPr>
          <a:xfrm>
            <a:off x="1670050" y="2492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7" name="Rectangle à coins arrondis 1"/>
          <p:cNvSpPr/>
          <p:nvPr userDrawn="1"/>
        </p:nvSpPr>
        <p:spPr>
          <a:xfrm rot="10800000">
            <a:off x="7858125" y="3889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11272" name="Groupe 11"/>
          <p:cNvGrpSpPr>
            <a:grpSpLocks/>
          </p:cNvGrpSpPr>
          <p:nvPr userDrawn="1"/>
        </p:nvGrpSpPr>
        <p:grpSpPr bwMode="auto">
          <a:xfrm>
            <a:off x="0" y="0"/>
            <a:ext cx="1146175" cy="5202238"/>
            <a:chOff x="-4260" y="961"/>
            <a:chExt cx="1511384" cy="6857039"/>
          </a:xfrm>
        </p:grpSpPr>
        <p:pic>
          <p:nvPicPr>
            <p:cNvPr id="11275" name="Image 12"/>
            <p:cNvPicPr>
              <a:picLocks noChangeAspect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-4260" y="961"/>
              <a:ext cx="1511384" cy="68570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76" name="Image 13"/>
            <p:cNvPicPr>
              <a:picLocks noChangeAspect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4371" y="3243289"/>
              <a:ext cx="1342857" cy="35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273" name="Image 20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6225" y="4789488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196CF9C5-E9FC-4DEF-9574-3C2B52A71A4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4058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4058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4058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4058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E4058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b="1">
          <a:solidFill>
            <a:srgbClr val="233E98"/>
          </a:solidFill>
          <a:latin typeface="+mn-lt"/>
          <a:ea typeface="+mn-ea"/>
          <a:cs typeface="+mn-cs"/>
        </a:defRPr>
      </a:lvl1pPr>
      <a:lvl2pPr marL="711200" indent="-254000" algn="l" rtl="0" eaLnBrk="0" fontAlgn="base" hangingPunct="0">
        <a:spcBef>
          <a:spcPct val="20000"/>
        </a:spcBef>
        <a:spcAft>
          <a:spcPct val="0"/>
        </a:spcAft>
        <a:buClr>
          <a:srgbClr val="77AD1A"/>
        </a:buClr>
        <a:buSzPct val="100000"/>
        <a:buBlip>
          <a:blip r:embed="rId16"/>
        </a:buBlip>
        <a:defRPr sz="1600">
          <a:solidFill>
            <a:srgbClr val="233E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7AD1A"/>
        </a:buClr>
        <a:buFont typeface="Arial" charset="0"/>
        <a:buChar char="•"/>
        <a:defRPr sz="1400" i="1">
          <a:solidFill>
            <a:srgbClr val="233E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200">
          <a:solidFill>
            <a:srgbClr val="233E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100">
          <a:solidFill>
            <a:srgbClr val="233E9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age 1"/>
          <p:cNvPicPr>
            <a:picLocks noChangeAspect="1"/>
          </p:cNvPicPr>
          <p:nvPr userDrawn="1"/>
        </p:nvPicPr>
        <p:blipFill>
          <a:blip r:embed="rId11" cstate="print"/>
          <a:srcRect r="9830"/>
          <a:stretch>
            <a:fillRect/>
          </a:stretch>
        </p:blipFill>
        <p:spPr bwMode="auto">
          <a:xfrm>
            <a:off x="900113" y="0"/>
            <a:ext cx="824388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 userDrawn="1"/>
        </p:nvSpPr>
        <p:spPr>
          <a:xfrm>
            <a:off x="5330825" y="676275"/>
            <a:ext cx="3813175" cy="4467225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508" name="Rectangle 2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87500" y="1222375"/>
            <a:ext cx="71612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17663" y="314325"/>
            <a:ext cx="7132637" cy="636588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pic>
        <p:nvPicPr>
          <p:cNvPr id="21510" name="Image 8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-152400"/>
            <a:ext cx="1131888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Image 10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75" y="2459038"/>
            <a:ext cx="10191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Image 12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6463" y="4803775"/>
            <a:ext cx="8572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 userDrawn="1"/>
        </p:nvSpPr>
        <p:spPr>
          <a:xfrm>
            <a:off x="0" y="479266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Direction des marques</a:t>
            </a:r>
          </a:p>
          <a:p>
            <a:pPr>
              <a:defRPr/>
            </a:pPr>
            <a:r>
              <a:rPr lang="fr-FR" sz="500" cap="all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X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16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6626225" y="4789488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 smtClean="0">
                <a:solidFill>
                  <a:srgbClr val="FF6A00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23AC018C-63C4-4C35-B6C0-8B7390405F3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9" r:id="rId3"/>
    <p:sldLayoutId id="2147484670" r:id="rId4"/>
    <p:sldLayoutId id="2147484671" r:id="rId5"/>
    <p:sldLayoutId id="2147484672" r:id="rId6"/>
    <p:sldLayoutId id="2147484673" r:id="rId7"/>
    <p:sldLayoutId id="2147484674" r:id="rId8"/>
    <p:sldLayoutId id="2147484675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E9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E98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E98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E98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233E98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65113" indent="-265113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5"/>
        </a:buBlip>
        <a:defRPr b="1">
          <a:solidFill>
            <a:srgbClr val="233E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31781"/>
        </a:buClr>
        <a:buSzPct val="100000"/>
        <a:buBlip>
          <a:blip r:embed="rId16"/>
        </a:buBlip>
        <a:defRPr sz="1600">
          <a:solidFill>
            <a:srgbClr val="233E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33E98"/>
        </a:buClr>
        <a:buSzPct val="120000"/>
        <a:buFont typeface="Arial" charset="0"/>
        <a:buChar char="•"/>
        <a:defRPr sz="1400">
          <a:solidFill>
            <a:srgbClr val="233E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BB"/>
        </a:buClr>
        <a:buFont typeface="Arial" charset="0"/>
        <a:buChar char="–"/>
        <a:defRPr sz="1200">
          <a:solidFill>
            <a:srgbClr val="233E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BB"/>
        </a:buClr>
        <a:buFont typeface="Arial" charset="0"/>
        <a:buChar char="–"/>
        <a:defRPr sz="1100">
          <a:solidFill>
            <a:srgbClr val="233E9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e 30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e 29"/>
            <p:cNvGrpSpPr/>
            <p:nvPr userDrawn="1"/>
          </p:nvGrpSpPr>
          <p:grpSpPr>
            <a:xfrm>
              <a:off x="71438" y="2457548"/>
              <a:ext cx="1018572" cy="278508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" name="Rectangle à coins arrondis 9"/>
          <p:cNvSpPr/>
          <p:nvPr userDrawn="1"/>
        </p:nvSpPr>
        <p:spPr bwMode="auto">
          <a:xfrm>
            <a:off x="1670595" y="-1248229"/>
            <a:ext cx="7025096" cy="4557486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à coins arrondis 1"/>
          <p:cNvSpPr/>
          <p:nvPr userDrawn="1"/>
        </p:nvSpPr>
        <p:spPr>
          <a:xfrm>
            <a:off x="1670050" y="2492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Rectangle à coins arrondis 1"/>
          <p:cNvSpPr/>
          <p:nvPr userDrawn="1"/>
        </p:nvSpPr>
        <p:spPr>
          <a:xfrm rot="10800000">
            <a:off x="7858125" y="3889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1752" name="Rectangle 2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571625" y="1222375"/>
            <a:ext cx="71612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617663" y="314325"/>
            <a:ext cx="7132637" cy="636588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pic>
        <p:nvPicPr>
          <p:cNvPr id="31754" name="Image 19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 userDrawn="1"/>
        </p:nvSpPr>
        <p:spPr>
          <a:xfrm>
            <a:off x="0" y="478631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Harmony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15/11/12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22" name="Espace réservé du numéro de diapositive 1"/>
          <p:cNvSpPr>
            <a:spLocks noGrp="1"/>
          </p:cNvSpPr>
          <p:nvPr userDrawn="1">
            <p:ph type="sldNum" sz="quarter" idx="4"/>
          </p:nvPr>
        </p:nvSpPr>
        <p:spPr>
          <a:xfrm>
            <a:off x="6626225" y="4789488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4EFEED01-2BD9-46A2-85AB-779BC46C22E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6" r:id="rId1"/>
    <p:sldLayoutId id="2147484677" r:id="rId2"/>
    <p:sldLayoutId id="2147484678" r:id="rId3"/>
    <p:sldLayoutId id="2147484679" r:id="rId4"/>
    <p:sldLayoutId id="2147484680" r:id="rId5"/>
    <p:sldLayoutId id="2147484681" r:id="rId6"/>
    <p:sldLayoutId id="2147484682" r:id="rId7"/>
    <p:sldLayoutId id="2147484683" r:id="rId8"/>
    <p:sldLayoutId id="2147484684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2"/>
        </a:buBlip>
        <a:defRPr b="1">
          <a:solidFill>
            <a:srgbClr val="233E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AD1A"/>
        </a:buClr>
        <a:buSzPct val="100000"/>
        <a:buBlip>
          <a:blip r:embed="rId13"/>
        </a:buBlip>
        <a:defRPr sz="1600">
          <a:solidFill>
            <a:srgbClr val="233E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33E98"/>
        </a:buClr>
        <a:buSzPct val="120000"/>
        <a:buFont typeface="Arial" charset="0"/>
        <a:buChar char="•"/>
        <a:defRPr sz="1400" i="1">
          <a:solidFill>
            <a:srgbClr val="233E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400">
          <a:solidFill>
            <a:srgbClr val="233E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200">
          <a:solidFill>
            <a:srgbClr val="233E9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7E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e 30"/>
          <p:cNvGrpSpPr>
            <a:grpSpLocks/>
          </p:cNvGrpSpPr>
          <p:nvPr userDrawn="1"/>
        </p:nvGrpSpPr>
        <p:grpSpPr bwMode="auto">
          <a:xfrm>
            <a:off x="-3175" y="-3175"/>
            <a:ext cx="1168400" cy="5146675"/>
            <a:chOff x="-3175" y="-3175"/>
            <a:chExt cx="1168400" cy="5146675"/>
          </a:xfrm>
        </p:grpSpPr>
        <p:sp>
          <p:nvSpPr>
            <p:cNvPr id="1029" name="Freeform 5"/>
            <p:cNvSpPr>
              <a:spLocks/>
            </p:cNvSpPr>
            <p:nvPr userDrawn="1"/>
          </p:nvSpPr>
          <p:spPr bwMode="auto">
            <a:xfrm>
              <a:off x="-3175" y="-3175"/>
              <a:ext cx="1168400" cy="5146675"/>
            </a:xfrm>
            <a:custGeom>
              <a:avLst/>
              <a:gdLst/>
              <a:ahLst/>
              <a:cxnLst>
                <a:cxn ang="0">
                  <a:pos x="263" y="1438"/>
                </a:cxn>
                <a:cxn ang="0">
                  <a:pos x="0" y="1438"/>
                </a:cxn>
                <a:cxn ang="0">
                  <a:pos x="0" y="0"/>
                </a:cxn>
                <a:cxn ang="0">
                  <a:pos x="260" y="0"/>
                </a:cxn>
                <a:cxn ang="0">
                  <a:pos x="324" y="702"/>
                </a:cxn>
                <a:cxn ang="0">
                  <a:pos x="263" y="1438"/>
                </a:cxn>
              </a:cxnLst>
              <a:rect l="0" t="0" r="r" b="b"/>
              <a:pathLst>
                <a:path w="324" h="1438">
                  <a:moveTo>
                    <a:pt x="263" y="1438"/>
                  </a:moveTo>
                  <a:cubicBezTo>
                    <a:pt x="0" y="1438"/>
                    <a:pt x="0" y="1438"/>
                    <a:pt x="0" y="143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0" y="0"/>
                    <a:pt x="324" y="254"/>
                    <a:pt x="324" y="702"/>
                  </a:cubicBezTo>
                  <a:cubicBezTo>
                    <a:pt x="324" y="1198"/>
                    <a:pt x="263" y="1438"/>
                    <a:pt x="263" y="1438"/>
                  </a:cubicBezTo>
                  <a:close/>
                </a:path>
              </a:pathLst>
            </a:custGeom>
            <a:solidFill>
              <a:srgbClr val="0078B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e 29"/>
            <p:cNvGrpSpPr/>
            <p:nvPr userDrawn="1"/>
          </p:nvGrpSpPr>
          <p:grpSpPr>
            <a:xfrm>
              <a:off x="71438" y="2457548"/>
              <a:ext cx="1018572" cy="278508"/>
              <a:chOff x="2160588" y="3187701"/>
              <a:chExt cx="3895726" cy="1065212"/>
            </a:xfrm>
            <a:solidFill>
              <a:schemeClr val="bg1"/>
            </a:solidFill>
          </p:grpSpPr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5191126" y="3240088"/>
                <a:ext cx="128588" cy="66357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2160588" y="3187701"/>
                <a:ext cx="876300" cy="715962"/>
              </a:xfrm>
              <a:custGeom>
                <a:avLst/>
                <a:gdLst/>
                <a:ahLst/>
                <a:cxnLst>
                  <a:cxn ang="0">
                    <a:pos x="131" y="32"/>
                  </a:cxn>
                  <a:cxn ang="0">
                    <a:pos x="233" y="64"/>
                  </a:cxn>
                  <a:cxn ang="0">
                    <a:pos x="233" y="189"/>
                  </a:cxn>
                  <a:cxn ang="0">
                    <a:pos x="198" y="189"/>
                  </a:cxn>
                  <a:cxn ang="0">
                    <a:pos x="198" y="93"/>
                  </a:cxn>
                  <a:cxn ang="0">
                    <a:pos x="198" y="76"/>
                  </a:cxn>
                  <a:cxn ang="0">
                    <a:pos x="169" y="46"/>
                  </a:cxn>
                  <a:cxn ang="0">
                    <a:pos x="136" y="73"/>
                  </a:cxn>
                  <a:cxn ang="0">
                    <a:pos x="136" y="189"/>
                  </a:cxn>
                  <a:cxn ang="0">
                    <a:pos x="102" y="189"/>
                  </a:cxn>
                  <a:cxn ang="0">
                    <a:pos x="102" y="73"/>
                  </a:cxn>
                  <a:cxn ang="0">
                    <a:pos x="96" y="52"/>
                  </a:cxn>
                  <a:cxn ang="0">
                    <a:pos x="57" y="48"/>
                  </a:cxn>
                  <a:cxn ang="0">
                    <a:pos x="42" y="75"/>
                  </a:cxn>
                  <a:cxn ang="0">
                    <a:pos x="42" y="189"/>
                  </a:cxn>
                  <a:cxn ang="0">
                    <a:pos x="8" y="189"/>
                  </a:cxn>
                  <a:cxn ang="0">
                    <a:pos x="8" y="37"/>
                  </a:cxn>
                  <a:cxn ang="0">
                    <a:pos x="0" y="13"/>
                  </a:cxn>
                  <a:cxn ang="0">
                    <a:pos x="39" y="13"/>
                  </a:cxn>
                  <a:cxn ang="0">
                    <a:pos x="44" y="29"/>
                  </a:cxn>
                  <a:cxn ang="0">
                    <a:pos x="120" y="22"/>
                  </a:cxn>
                  <a:cxn ang="0">
                    <a:pos x="131" y="32"/>
                  </a:cxn>
                </a:cxnLst>
                <a:rect l="0" t="0" r="r" b="b"/>
                <a:pathLst>
                  <a:path w="233" h="189">
                    <a:moveTo>
                      <a:pt x="131" y="32"/>
                    </a:moveTo>
                    <a:cubicBezTo>
                      <a:pt x="160" y="0"/>
                      <a:pt x="233" y="9"/>
                      <a:pt x="233" y="64"/>
                    </a:cubicBezTo>
                    <a:cubicBezTo>
                      <a:pt x="233" y="189"/>
                      <a:pt x="233" y="189"/>
                      <a:pt x="233" y="189"/>
                    </a:cubicBezTo>
                    <a:cubicBezTo>
                      <a:pt x="198" y="189"/>
                      <a:pt x="198" y="189"/>
                      <a:pt x="198" y="189"/>
                    </a:cubicBezTo>
                    <a:cubicBezTo>
                      <a:pt x="198" y="93"/>
                      <a:pt x="198" y="93"/>
                      <a:pt x="198" y="93"/>
                    </a:cubicBezTo>
                    <a:cubicBezTo>
                      <a:pt x="198" y="76"/>
                      <a:pt x="198" y="76"/>
                      <a:pt x="198" y="76"/>
                    </a:cubicBezTo>
                    <a:cubicBezTo>
                      <a:pt x="198" y="54"/>
                      <a:pt x="182" y="46"/>
                      <a:pt x="169" y="46"/>
                    </a:cubicBezTo>
                    <a:cubicBezTo>
                      <a:pt x="154" y="46"/>
                      <a:pt x="136" y="51"/>
                      <a:pt x="136" y="73"/>
                    </a:cubicBezTo>
                    <a:cubicBezTo>
                      <a:pt x="136" y="189"/>
                      <a:pt x="136" y="189"/>
                      <a:pt x="136" y="189"/>
                    </a:cubicBezTo>
                    <a:cubicBezTo>
                      <a:pt x="102" y="189"/>
                      <a:pt x="102" y="189"/>
                      <a:pt x="102" y="189"/>
                    </a:cubicBezTo>
                    <a:cubicBezTo>
                      <a:pt x="102" y="73"/>
                      <a:pt x="102" y="73"/>
                      <a:pt x="102" y="73"/>
                    </a:cubicBezTo>
                    <a:cubicBezTo>
                      <a:pt x="103" y="66"/>
                      <a:pt x="102" y="57"/>
                      <a:pt x="96" y="52"/>
                    </a:cubicBezTo>
                    <a:cubicBezTo>
                      <a:pt x="86" y="43"/>
                      <a:pt x="70" y="42"/>
                      <a:pt x="57" y="48"/>
                    </a:cubicBezTo>
                    <a:cubicBezTo>
                      <a:pt x="46" y="53"/>
                      <a:pt x="42" y="63"/>
                      <a:pt x="42" y="75"/>
                    </a:cubicBezTo>
                    <a:cubicBezTo>
                      <a:pt x="42" y="189"/>
                      <a:pt x="42" y="189"/>
                      <a:pt x="42" y="189"/>
                    </a:cubicBezTo>
                    <a:cubicBezTo>
                      <a:pt x="8" y="189"/>
                      <a:pt x="8" y="189"/>
                      <a:pt x="8" y="189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7" y="29"/>
                      <a:pt x="4" y="19"/>
                      <a:pt x="0" y="13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1" y="14"/>
                      <a:pt x="43" y="25"/>
                      <a:pt x="44" y="29"/>
                    </a:cubicBezTo>
                    <a:cubicBezTo>
                      <a:pt x="67" y="7"/>
                      <a:pt x="103" y="11"/>
                      <a:pt x="120" y="22"/>
                    </a:cubicBezTo>
                    <a:cubicBezTo>
                      <a:pt x="125" y="26"/>
                      <a:pt x="128" y="28"/>
                      <a:pt x="131" y="32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Freeform 11"/>
              <p:cNvSpPr>
                <a:spLocks/>
              </p:cNvSpPr>
              <p:nvPr/>
            </p:nvSpPr>
            <p:spPr bwMode="auto">
              <a:xfrm>
                <a:off x="4213226" y="3240088"/>
                <a:ext cx="327025" cy="693737"/>
              </a:xfrm>
              <a:custGeom>
                <a:avLst/>
                <a:gdLst/>
                <a:ahLst/>
                <a:cxnLst>
                  <a:cxn ang="0">
                    <a:pos x="87" y="144"/>
                  </a:cxn>
                  <a:cxn ang="0">
                    <a:pos x="52" y="137"/>
                  </a:cxn>
                  <a:cxn ang="0">
                    <a:pos x="52" y="68"/>
                  </a:cxn>
                  <a:cxn ang="0">
                    <a:pos x="87" y="68"/>
                  </a:cxn>
                  <a:cxn ang="0">
                    <a:pos x="87" y="43"/>
                  </a:cxn>
                  <a:cxn ang="0">
                    <a:pos x="52" y="43"/>
                  </a:cxn>
                  <a:cxn ang="0">
                    <a:pos x="52" y="0"/>
                  </a:cxn>
                  <a:cxn ang="0">
                    <a:pos x="18" y="0"/>
                  </a:cxn>
                  <a:cxn ang="0">
                    <a:pos x="18" y="43"/>
                  </a:cxn>
                  <a:cxn ang="0">
                    <a:pos x="0" y="43"/>
                  </a:cxn>
                  <a:cxn ang="0">
                    <a:pos x="0" y="68"/>
                  </a:cxn>
                  <a:cxn ang="0">
                    <a:pos x="18" y="68"/>
                  </a:cxn>
                  <a:cxn ang="0">
                    <a:pos x="18" y="150"/>
                  </a:cxn>
                  <a:cxn ang="0">
                    <a:pos x="30" y="174"/>
                  </a:cxn>
                  <a:cxn ang="0">
                    <a:pos x="87" y="171"/>
                  </a:cxn>
                  <a:cxn ang="0">
                    <a:pos x="87" y="144"/>
                  </a:cxn>
                </a:cxnLst>
                <a:rect l="0" t="0" r="r" b="b"/>
                <a:pathLst>
                  <a:path w="87" h="183">
                    <a:moveTo>
                      <a:pt x="87" y="144"/>
                    </a:moveTo>
                    <a:cubicBezTo>
                      <a:pt x="69" y="157"/>
                      <a:pt x="52" y="154"/>
                      <a:pt x="52" y="137"/>
                    </a:cubicBezTo>
                    <a:cubicBezTo>
                      <a:pt x="52" y="68"/>
                      <a:pt x="52" y="68"/>
                      <a:pt x="52" y="68"/>
                    </a:cubicBezTo>
                    <a:cubicBezTo>
                      <a:pt x="87" y="68"/>
                      <a:pt x="87" y="68"/>
                      <a:pt x="87" y="68"/>
                    </a:cubicBezTo>
                    <a:cubicBezTo>
                      <a:pt x="87" y="43"/>
                      <a:pt x="87" y="43"/>
                      <a:pt x="87" y="43"/>
                    </a:cubicBezTo>
                    <a:cubicBezTo>
                      <a:pt x="52" y="43"/>
                      <a:pt x="52" y="43"/>
                      <a:pt x="52" y="43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43"/>
                      <a:pt x="18" y="43"/>
                      <a:pt x="1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150"/>
                      <a:pt x="18" y="150"/>
                      <a:pt x="18" y="150"/>
                    </a:cubicBezTo>
                    <a:cubicBezTo>
                      <a:pt x="19" y="159"/>
                      <a:pt x="22" y="168"/>
                      <a:pt x="30" y="174"/>
                    </a:cubicBezTo>
                    <a:cubicBezTo>
                      <a:pt x="47" y="183"/>
                      <a:pt x="71" y="183"/>
                      <a:pt x="87" y="171"/>
                    </a:cubicBezTo>
                    <a:lnTo>
                      <a:pt x="87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702051" y="3305175"/>
                <a:ext cx="503238" cy="631825"/>
              </a:xfrm>
              <a:custGeom>
                <a:avLst/>
                <a:gdLst/>
                <a:ahLst/>
                <a:cxnLst>
                  <a:cxn ang="0">
                    <a:pos x="22" y="119"/>
                  </a:cxn>
                  <a:cxn ang="0">
                    <a:pos x="99" y="126"/>
                  </a:cxn>
                  <a:cxn ang="0">
                    <a:pos x="87" y="110"/>
                  </a:cxn>
                  <a:cxn ang="0">
                    <a:pos x="15" y="84"/>
                  </a:cxn>
                  <a:cxn ang="0">
                    <a:pos x="10" y="51"/>
                  </a:cxn>
                  <a:cxn ang="0">
                    <a:pos x="120" y="31"/>
                  </a:cxn>
                  <a:cxn ang="0">
                    <a:pos x="106" y="58"/>
                  </a:cxn>
                  <a:cxn ang="0">
                    <a:pos x="47" y="51"/>
                  </a:cxn>
                  <a:cxn ang="0">
                    <a:pos x="42" y="59"/>
                  </a:cxn>
                  <a:cxn ang="0">
                    <a:pos x="61" y="72"/>
                  </a:cxn>
                  <a:cxn ang="0">
                    <a:pos x="130" y="106"/>
                  </a:cxn>
                  <a:cxn ang="0">
                    <a:pos x="114" y="150"/>
                  </a:cxn>
                  <a:cxn ang="0">
                    <a:pos x="30" y="158"/>
                  </a:cxn>
                  <a:cxn ang="0">
                    <a:pos x="0" y="139"/>
                  </a:cxn>
                  <a:cxn ang="0">
                    <a:pos x="22" y="119"/>
                  </a:cxn>
                </a:cxnLst>
                <a:rect l="0" t="0" r="r" b="b"/>
                <a:pathLst>
                  <a:path w="134" h="167">
                    <a:moveTo>
                      <a:pt x="22" y="119"/>
                    </a:moveTo>
                    <a:cubicBezTo>
                      <a:pt x="37" y="134"/>
                      <a:pt x="85" y="147"/>
                      <a:pt x="99" y="126"/>
                    </a:cubicBezTo>
                    <a:cubicBezTo>
                      <a:pt x="105" y="115"/>
                      <a:pt x="92" y="111"/>
                      <a:pt x="87" y="110"/>
                    </a:cubicBezTo>
                    <a:cubicBezTo>
                      <a:pt x="63" y="103"/>
                      <a:pt x="34" y="104"/>
                      <a:pt x="15" y="84"/>
                    </a:cubicBezTo>
                    <a:cubicBezTo>
                      <a:pt x="7" y="75"/>
                      <a:pt x="7" y="63"/>
                      <a:pt x="10" y="51"/>
                    </a:cubicBezTo>
                    <a:cubicBezTo>
                      <a:pt x="32" y="0"/>
                      <a:pt x="111" y="26"/>
                      <a:pt x="120" y="31"/>
                    </a:cubicBezTo>
                    <a:cubicBezTo>
                      <a:pt x="106" y="58"/>
                      <a:pt x="106" y="58"/>
                      <a:pt x="106" y="58"/>
                    </a:cubicBezTo>
                    <a:cubicBezTo>
                      <a:pt x="88" y="48"/>
                      <a:pt x="60" y="42"/>
                      <a:pt x="47" y="51"/>
                    </a:cubicBezTo>
                    <a:cubicBezTo>
                      <a:pt x="44" y="53"/>
                      <a:pt x="43" y="56"/>
                      <a:pt x="42" y="59"/>
                    </a:cubicBezTo>
                    <a:cubicBezTo>
                      <a:pt x="44" y="68"/>
                      <a:pt x="54" y="69"/>
                      <a:pt x="61" y="72"/>
                    </a:cubicBezTo>
                    <a:cubicBezTo>
                      <a:pt x="85" y="80"/>
                      <a:pt x="121" y="75"/>
                      <a:pt x="130" y="106"/>
                    </a:cubicBezTo>
                    <a:cubicBezTo>
                      <a:pt x="134" y="123"/>
                      <a:pt x="129" y="140"/>
                      <a:pt x="114" y="150"/>
                    </a:cubicBezTo>
                    <a:cubicBezTo>
                      <a:pt x="91" y="167"/>
                      <a:pt x="57" y="165"/>
                      <a:pt x="30" y="158"/>
                    </a:cubicBezTo>
                    <a:cubicBezTo>
                      <a:pt x="19" y="154"/>
                      <a:pt x="9" y="148"/>
                      <a:pt x="0" y="139"/>
                    </a:cubicBezTo>
                    <a:lnTo>
                      <a:pt x="22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Freeform 13"/>
              <p:cNvSpPr>
                <a:spLocks/>
              </p:cNvSpPr>
              <p:nvPr/>
            </p:nvSpPr>
            <p:spPr bwMode="auto">
              <a:xfrm>
                <a:off x="3133726" y="3403600"/>
                <a:ext cx="508000" cy="538162"/>
              </a:xfrm>
              <a:custGeom>
                <a:avLst/>
                <a:gdLst/>
                <a:ahLst/>
                <a:cxnLst>
                  <a:cxn ang="0">
                    <a:pos x="102" y="122"/>
                  </a:cxn>
                  <a:cxn ang="0">
                    <a:pos x="20" y="127"/>
                  </a:cxn>
                  <a:cxn ang="0">
                    <a:pos x="0" y="9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76"/>
                  </a:cxn>
                  <a:cxn ang="0">
                    <a:pos x="45" y="101"/>
                  </a:cxn>
                  <a:cxn ang="0">
                    <a:pos x="93" y="99"/>
                  </a:cxn>
                  <a:cxn ang="0">
                    <a:pos x="102" y="75"/>
                  </a:cxn>
                  <a:cxn ang="0">
                    <a:pos x="102" y="0"/>
                  </a:cxn>
                  <a:cxn ang="0">
                    <a:pos x="135" y="0"/>
                  </a:cxn>
                  <a:cxn ang="0">
                    <a:pos x="135" y="132"/>
                  </a:cxn>
                  <a:cxn ang="0">
                    <a:pos x="106" y="132"/>
                  </a:cxn>
                  <a:cxn ang="0">
                    <a:pos x="102" y="122"/>
                  </a:cxn>
                </a:cxnLst>
                <a:rect l="0" t="0" r="r" b="b"/>
                <a:pathLst>
                  <a:path w="135" h="142">
                    <a:moveTo>
                      <a:pt x="102" y="122"/>
                    </a:moveTo>
                    <a:cubicBezTo>
                      <a:pt x="83" y="142"/>
                      <a:pt x="43" y="140"/>
                      <a:pt x="20" y="127"/>
                    </a:cubicBezTo>
                    <a:cubicBezTo>
                      <a:pt x="7" y="118"/>
                      <a:pt x="0" y="105"/>
                      <a:pt x="0" y="9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76"/>
                      <a:pt x="34" y="76"/>
                      <a:pt x="34" y="76"/>
                    </a:cubicBezTo>
                    <a:cubicBezTo>
                      <a:pt x="34" y="86"/>
                      <a:pt x="37" y="95"/>
                      <a:pt x="45" y="101"/>
                    </a:cubicBezTo>
                    <a:cubicBezTo>
                      <a:pt x="58" y="109"/>
                      <a:pt x="80" y="110"/>
                      <a:pt x="93" y="99"/>
                    </a:cubicBezTo>
                    <a:cubicBezTo>
                      <a:pt x="99" y="93"/>
                      <a:pt x="101" y="84"/>
                      <a:pt x="102" y="75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35" y="0"/>
                      <a:pt x="135" y="0"/>
                      <a:pt x="135" y="0"/>
                    </a:cubicBezTo>
                    <a:cubicBezTo>
                      <a:pt x="135" y="132"/>
                      <a:pt x="135" y="132"/>
                      <a:pt x="135" y="132"/>
                    </a:cubicBezTo>
                    <a:cubicBezTo>
                      <a:pt x="106" y="132"/>
                      <a:pt x="106" y="132"/>
                      <a:pt x="106" y="132"/>
                    </a:cubicBezTo>
                    <a:lnTo>
                      <a:pt x="102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Freeform 14"/>
              <p:cNvSpPr>
                <a:spLocks noEditPoints="1"/>
              </p:cNvSpPr>
              <p:nvPr/>
            </p:nvSpPr>
            <p:spPr bwMode="auto">
              <a:xfrm>
                <a:off x="4559301" y="3379788"/>
                <a:ext cx="579438" cy="592137"/>
              </a:xfrm>
              <a:custGeom>
                <a:avLst/>
                <a:gdLst/>
                <a:ahLst/>
                <a:cxnLst>
                  <a:cxn ang="0">
                    <a:pos x="38" y="80"/>
                  </a:cxn>
                  <a:cxn ang="0">
                    <a:pos x="79" y="118"/>
                  </a:cxn>
                  <a:cxn ang="0">
                    <a:pos x="121" y="94"/>
                  </a:cxn>
                  <a:cxn ang="0">
                    <a:pos x="142" y="110"/>
                  </a:cxn>
                  <a:cxn ang="0">
                    <a:pos x="13" y="112"/>
                  </a:cxn>
                  <a:cxn ang="0">
                    <a:pos x="12" y="37"/>
                  </a:cxn>
                  <a:cxn ang="0">
                    <a:pos x="75" y="1"/>
                  </a:cxn>
                  <a:cxn ang="0">
                    <a:pos x="148" y="80"/>
                  </a:cxn>
                  <a:cxn ang="0">
                    <a:pos x="38" y="80"/>
                  </a:cxn>
                  <a:cxn ang="0">
                    <a:pos x="115" y="55"/>
                  </a:cxn>
                  <a:cxn ang="0">
                    <a:pos x="109" y="38"/>
                  </a:cxn>
                  <a:cxn ang="0">
                    <a:pos x="62" y="27"/>
                  </a:cxn>
                  <a:cxn ang="0">
                    <a:pos x="40" y="55"/>
                  </a:cxn>
                  <a:cxn ang="0">
                    <a:pos x="115" y="55"/>
                  </a:cxn>
                </a:cxnLst>
                <a:rect l="0" t="0" r="r" b="b"/>
                <a:pathLst>
                  <a:path w="154" h="156">
                    <a:moveTo>
                      <a:pt x="38" y="80"/>
                    </a:moveTo>
                    <a:cubicBezTo>
                      <a:pt x="39" y="107"/>
                      <a:pt x="59" y="118"/>
                      <a:pt x="79" y="118"/>
                    </a:cubicBezTo>
                    <a:cubicBezTo>
                      <a:pt x="106" y="118"/>
                      <a:pt x="121" y="94"/>
                      <a:pt x="121" y="94"/>
                    </a:cubicBezTo>
                    <a:cubicBezTo>
                      <a:pt x="142" y="110"/>
                      <a:pt x="142" y="110"/>
                      <a:pt x="142" y="110"/>
                    </a:cubicBezTo>
                    <a:cubicBezTo>
                      <a:pt x="116" y="155"/>
                      <a:pt x="42" y="156"/>
                      <a:pt x="13" y="112"/>
                    </a:cubicBezTo>
                    <a:cubicBezTo>
                      <a:pt x="1" y="90"/>
                      <a:pt x="0" y="60"/>
                      <a:pt x="12" y="37"/>
                    </a:cubicBezTo>
                    <a:cubicBezTo>
                      <a:pt x="33" y="0"/>
                      <a:pt x="75" y="1"/>
                      <a:pt x="75" y="1"/>
                    </a:cubicBezTo>
                    <a:cubicBezTo>
                      <a:pt x="98" y="0"/>
                      <a:pt x="154" y="13"/>
                      <a:pt x="148" y="80"/>
                    </a:cubicBezTo>
                    <a:lnTo>
                      <a:pt x="38" y="80"/>
                    </a:lnTo>
                    <a:close/>
                    <a:moveTo>
                      <a:pt x="115" y="55"/>
                    </a:moveTo>
                    <a:cubicBezTo>
                      <a:pt x="114" y="49"/>
                      <a:pt x="112" y="43"/>
                      <a:pt x="109" y="38"/>
                    </a:cubicBezTo>
                    <a:cubicBezTo>
                      <a:pt x="99" y="24"/>
                      <a:pt x="78" y="21"/>
                      <a:pt x="62" y="27"/>
                    </a:cubicBezTo>
                    <a:cubicBezTo>
                      <a:pt x="50" y="31"/>
                      <a:pt x="43" y="44"/>
                      <a:pt x="40" y="55"/>
                    </a:cubicBezTo>
                    <a:lnTo>
                      <a:pt x="115" y="5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Freeform 15"/>
              <p:cNvSpPr>
                <a:spLocks noEditPoints="1"/>
              </p:cNvSpPr>
              <p:nvPr/>
            </p:nvSpPr>
            <p:spPr bwMode="auto">
              <a:xfrm>
                <a:off x="5372101" y="3338513"/>
                <a:ext cx="538163" cy="592137"/>
              </a:xfrm>
              <a:custGeom>
                <a:avLst/>
                <a:gdLst/>
                <a:ahLst/>
                <a:cxnLst>
                  <a:cxn ang="0">
                    <a:pos x="106" y="137"/>
                  </a:cxn>
                  <a:cxn ang="0">
                    <a:pos x="43" y="154"/>
                  </a:cxn>
                  <a:cxn ang="0">
                    <a:pos x="6" y="130"/>
                  </a:cxn>
                  <a:cxn ang="0">
                    <a:pos x="8" y="91"/>
                  </a:cxn>
                  <a:cxn ang="0">
                    <a:pos x="67" y="72"/>
                  </a:cxn>
                  <a:cxn ang="0">
                    <a:pos x="100" y="66"/>
                  </a:cxn>
                  <a:cxn ang="0">
                    <a:pos x="94" y="39"/>
                  </a:cxn>
                  <a:cxn ang="0">
                    <a:pos x="36" y="60"/>
                  </a:cxn>
                  <a:cxn ang="0">
                    <a:pos x="11" y="44"/>
                  </a:cxn>
                  <a:cxn ang="0">
                    <a:pos x="133" y="37"/>
                  </a:cxn>
                  <a:cxn ang="0">
                    <a:pos x="139" y="85"/>
                  </a:cxn>
                  <a:cxn ang="0">
                    <a:pos x="138" y="127"/>
                  </a:cxn>
                  <a:cxn ang="0">
                    <a:pos x="143" y="149"/>
                  </a:cxn>
                  <a:cxn ang="0">
                    <a:pos x="110" y="149"/>
                  </a:cxn>
                  <a:cxn ang="0">
                    <a:pos x="106" y="137"/>
                  </a:cxn>
                  <a:cxn ang="0">
                    <a:pos x="104" y="89"/>
                  </a:cxn>
                  <a:cxn ang="0">
                    <a:pos x="54" y="96"/>
                  </a:cxn>
                  <a:cxn ang="0">
                    <a:pos x="33" y="106"/>
                  </a:cxn>
                  <a:cxn ang="0">
                    <a:pos x="38" y="122"/>
                  </a:cxn>
                  <a:cxn ang="0">
                    <a:pos x="92" y="118"/>
                  </a:cxn>
                  <a:cxn ang="0">
                    <a:pos x="104" y="91"/>
                  </a:cxn>
                  <a:cxn ang="0">
                    <a:pos x="104" y="89"/>
                  </a:cxn>
                </a:cxnLst>
                <a:rect l="0" t="0" r="r" b="b"/>
                <a:pathLst>
                  <a:path w="143" h="156">
                    <a:moveTo>
                      <a:pt x="106" y="137"/>
                    </a:moveTo>
                    <a:cubicBezTo>
                      <a:pt x="83" y="154"/>
                      <a:pt x="60" y="156"/>
                      <a:pt x="43" y="154"/>
                    </a:cubicBezTo>
                    <a:cubicBezTo>
                      <a:pt x="28" y="152"/>
                      <a:pt x="13" y="145"/>
                      <a:pt x="6" y="130"/>
                    </a:cubicBezTo>
                    <a:cubicBezTo>
                      <a:pt x="0" y="119"/>
                      <a:pt x="2" y="103"/>
                      <a:pt x="8" y="91"/>
                    </a:cubicBezTo>
                    <a:cubicBezTo>
                      <a:pt x="16" y="76"/>
                      <a:pt x="46" y="74"/>
                      <a:pt x="67" y="72"/>
                    </a:cubicBezTo>
                    <a:cubicBezTo>
                      <a:pt x="79" y="71"/>
                      <a:pt x="89" y="71"/>
                      <a:pt x="100" y="66"/>
                    </a:cubicBezTo>
                    <a:cubicBezTo>
                      <a:pt x="112" y="57"/>
                      <a:pt x="104" y="42"/>
                      <a:pt x="94" y="39"/>
                    </a:cubicBezTo>
                    <a:cubicBezTo>
                      <a:pt x="78" y="34"/>
                      <a:pt x="52" y="33"/>
                      <a:pt x="36" y="60"/>
                    </a:cubicBezTo>
                    <a:cubicBezTo>
                      <a:pt x="11" y="44"/>
                      <a:pt x="11" y="44"/>
                      <a:pt x="11" y="44"/>
                    </a:cubicBezTo>
                    <a:cubicBezTo>
                      <a:pt x="40" y="0"/>
                      <a:pt x="115" y="3"/>
                      <a:pt x="133" y="37"/>
                    </a:cubicBezTo>
                    <a:cubicBezTo>
                      <a:pt x="140" y="51"/>
                      <a:pt x="138" y="68"/>
                      <a:pt x="139" y="85"/>
                    </a:cubicBezTo>
                    <a:cubicBezTo>
                      <a:pt x="138" y="127"/>
                      <a:pt x="138" y="127"/>
                      <a:pt x="138" y="127"/>
                    </a:cubicBezTo>
                    <a:cubicBezTo>
                      <a:pt x="139" y="135"/>
                      <a:pt x="139" y="139"/>
                      <a:pt x="143" y="149"/>
                    </a:cubicBezTo>
                    <a:cubicBezTo>
                      <a:pt x="110" y="149"/>
                      <a:pt x="110" y="149"/>
                      <a:pt x="110" y="149"/>
                    </a:cubicBezTo>
                    <a:lnTo>
                      <a:pt x="106" y="137"/>
                    </a:lnTo>
                    <a:close/>
                    <a:moveTo>
                      <a:pt x="104" y="89"/>
                    </a:moveTo>
                    <a:cubicBezTo>
                      <a:pt x="95" y="93"/>
                      <a:pt x="70" y="95"/>
                      <a:pt x="54" y="96"/>
                    </a:cubicBezTo>
                    <a:cubicBezTo>
                      <a:pt x="46" y="97"/>
                      <a:pt x="36" y="97"/>
                      <a:pt x="33" y="106"/>
                    </a:cubicBezTo>
                    <a:cubicBezTo>
                      <a:pt x="32" y="112"/>
                      <a:pt x="33" y="118"/>
                      <a:pt x="38" y="122"/>
                    </a:cubicBezTo>
                    <a:cubicBezTo>
                      <a:pt x="54" y="131"/>
                      <a:pt x="77" y="127"/>
                      <a:pt x="92" y="118"/>
                    </a:cubicBezTo>
                    <a:cubicBezTo>
                      <a:pt x="102" y="113"/>
                      <a:pt x="105" y="102"/>
                      <a:pt x="104" y="91"/>
                    </a:cubicBezTo>
                    <a:lnTo>
                      <a:pt x="104" y="8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2570163" y="4119563"/>
                <a:ext cx="2925763" cy="133350"/>
              </a:xfrm>
              <a:custGeom>
                <a:avLst/>
                <a:gdLst/>
                <a:ahLst/>
                <a:cxnLst>
                  <a:cxn ang="0">
                    <a:pos x="24" y="29"/>
                  </a:cxn>
                  <a:cxn ang="0">
                    <a:pos x="392" y="1"/>
                  </a:cxn>
                  <a:cxn ang="0">
                    <a:pos x="749" y="29"/>
                  </a:cxn>
                  <a:cxn ang="0">
                    <a:pos x="24" y="29"/>
                  </a:cxn>
                </a:cxnLst>
                <a:rect l="0" t="0" r="r" b="b"/>
                <a:pathLst>
                  <a:path w="778" h="35">
                    <a:moveTo>
                      <a:pt x="24" y="29"/>
                    </a:moveTo>
                    <a:cubicBezTo>
                      <a:pt x="0" y="24"/>
                      <a:pt x="138" y="2"/>
                      <a:pt x="392" y="1"/>
                    </a:cubicBezTo>
                    <a:cubicBezTo>
                      <a:pt x="646" y="0"/>
                      <a:pt x="778" y="24"/>
                      <a:pt x="749" y="29"/>
                    </a:cubicBezTo>
                    <a:cubicBezTo>
                      <a:pt x="720" y="34"/>
                      <a:pt x="55" y="35"/>
                      <a:pt x="24" y="29"/>
                    </a:cubicBezTo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Freeform 17"/>
              <p:cNvSpPr>
                <a:spLocks noEditPoints="1"/>
              </p:cNvSpPr>
              <p:nvPr/>
            </p:nvSpPr>
            <p:spPr bwMode="auto">
              <a:xfrm>
                <a:off x="5861051" y="3206750"/>
                <a:ext cx="195263" cy="196850"/>
              </a:xfrm>
              <a:custGeom>
                <a:avLst/>
                <a:gdLst/>
                <a:ahLst/>
                <a:cxnLst>
                  <a:cxn ang="0">
                    <a:pos x="0" y="26"/>
                  </a:cxn>
                  <a:cxn ang="0">
                    <a:pos x="26" y="0"/>
                  </a:cxn>
                  <a:cxn ang="0">
                    <a:pos x="52" y="26"/>
                  </a:cxn>
                  <a:cxn ang="0">
                    <a:pos x="26" y="52"/>
                  </a:cxn>
                  <a:cxn ang="0">
                    <a:pos x="0" y="26"/>
                  </a:cxn>
                  <a:cxn ang="0">
                    <a:pos x="26" y="48"/>
                  </a:cxn>
                  <a:cxn ang="0">
                    <a:pos x="47" y="26"/>
                  </a:cxn>
                  <a:cxn ang="0">
                    <a:pos x="26" y="4"/>
                  </a:cxn>
                  <a:cxn ang="0">
                    <a:pos x="5" y="26"/>
                  </a:cxn>
                  <a:cxn ang="0">
                    <a:pos x="26" y="48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16" y="11"/>
                  </a:cxn>
                  <a:cxn ang="0">
                    <a:pos x="28" y="11"/>
                  </a:cxn>
                  <a:cxn ang="0">
                    <a:pos x="38" y="19"/>
                  </a:cxn>
                  <a:cxn ang="0">
                    <a:pos x="30" y="28"/>
                  </a:cxn>
                  <a:cxn ang="0">
                    <a:pos x="39" y="41"/>
                  </a:cxn>
                  <a:cxn ang="0">
                    <a:pos x="34" y="41"/>
                  </a:cxn>
                  <a:cxn ang="0">
                    <a:pos x="26" y="28"/>
                  </a:cxn>
                  <a:cxn ang="0">
                    <a:pos x="21" y="28"/>
                  </a:cxn>
                  <a:cxn ang="0">
                    <a:pos x="21" y="41"/>
                  </a:cxn>
                  <a:cxn ang="0">
                    <a:pos x="26" y="24"/>
                  </a:cxn>
                  <a:cxn ang="0">
                    <a:pos x="33" y="19"/>
                  </a:cxn>
                  <a:cxn ang="0">
                    <a:pos x="27" y="15"/>
                  </a:cxn>
                  <a:cxn ang="0">
                    <a:pos x="21" y="15"/>
                  </a:cxn>
                  <a:cxn ang="0">
                    <a:pos x="21" y="24"/>
                  </a:cxn>
                  <a:cxn ang="0">
                    <a:pos x="26" y="24"/>
                  </a:cxn>
                </a:cxnLst>
                <a:rect l="0" t="0" r="r" b="b"/>
                <a:pathLst>
                  <a:path w="52" h="52">
                    <a:moveTo>
                      <a:pt x="0" y="26"/>
                    </a:moveTo>
                    <a:cubicBezTo>
                      <a:pt x="0" y="11"/>
                      <a:pt x="12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ubicBezTo>
                      <a:pt x="52" y="41"/>
                      <a:pt x="40" y="52"/>
                      <a:pt x="26" y="52"/>
                    </a:cubicBezTo>
                    <a:cubicBezTo>
                      <a:pt x="12" y="52"/>
                      <a:pt x="0" y="41"/>
                      <a:pt x="0" y="26"/>
                    </a:cubicBezTo>
                    <a:moveTo>
                      <a:pt x="26" y="48"/>
                    </a:moveTo>
                    <a:cubicBezTo>
                      <a:pt x="38" y="48"/>
                      <a:pt x="47" y="38"/>
                      <a:pt x="47" y="26"/>
                    </a:cubicBezTo>
                    <a:cubicBezTo>
                      <a:pt x="47" y="13"/>
                      <a:pt x="38" y="4"/>
                      <a:pt x="26" y="4"/>
                    </a:cubicBezTo>
                    <a:cubicBezTo>
                      <a:pt x="15" y="4"/>
                      <a:pt x="5" y="13"/>
                      <a:pt x="5" y="26"/>
                    </a:cubicBezTo>
                    <a:cubicBezTo>
                      <a:pt x="5" y="38"/>
                      <a:pt x="15" y="48"/>
                      <a:pt x="26" y="48"/>
                    </a:cubicBezTo>
                    <a:moveTo>
                      <a:pt x="21" y="41"/>
                    </a:moveTo>
                    <a:cubicBezTo>
                      <a:pt x="16" y="41"/>
                      <a:pt x="16" y="41"/>
                      <a:pt x="16" y="4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35" y="11"/>
                      <a:pt x="38" y="13"/>
                      <a:pt x="38" y="19"/>
                    </a:cubicBezTo>
                    <a:cubicBezTo>
                      <a:pt x="38" y="25"/>
                      <a:pt x="35" y="27"/>
                      <a:pt x="30" y="28"/>
                    </a:cubicBezTo>
                    <a:cubicBezTo>
                      <a:pt x="39" y="41"/>
                      <a:pt x="39" y="41"/>
                      <a:pt x="39" y="41"/>
                    </a:cubicBezTo>
                    <a:cubicBezTo>
                      <a:pt x="34" y="41"/>
                      <a:pt x="34" y="41"/>
                      <a:pt x="34" y="41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41"/>
                      <a:pt x="21" y="41"/>
                      <a:pt x="21" y="41"/>
                    </a:cubicBezTo>
                    <a:moveTo>
                      <a:pt x="26" y="24"/>
                    </a:moveTo>
                    <a:cubicBezTo>
                      <a:pt x="30" y="24"/>
                      <a:pt x="33" y="24"/>
                      <a:pt x="33" y="19"/>
                    </a:cubicBezTo>
                    <a:cubicBezTo>
                      <a:pt x="33" y="15"/>
                      <a:pt x="30" y="15"/>
                      <a:pt x="27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24"/>
                      <a:pt x="21" y="24"/>
                      <a:pt x="21" y="24"/>
                    </a:cubicBezTo>
                    <a:lnTo>
                      <a:pt x="26" y="24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" name="Rectangle à coins arrondis 9"/>
          <p:cNvSpPr/>
          <p:nvPr userDrawn="1"/>
        </p:nvSpPr>
        <p:spPr bwMode="auto">
          <a:xfrm>
            <a:off x="1670595" y="-1248229"/>
            <a:ext cx="7025096" cy="4557486"/>
          </a:xfrm>
          <a:prstGeom prst="roundRect">
            <a:avLst>
              <a:gd name="adj" fmla="val 13271"/>
            </a:avLst>
          </a:prstGeom>
          <a:gradFill flip="none" rotWithShape="1">
            <a:gsLst>
              <a:gs pos="0">
                <a:schemeClr val="bg1"/>
              </a:gs>
              <a:gs pos="6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fr-FR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à coins arrondis 1"/>
          <p:cNvSpPr/>
          <p:nvPr userDrawn="1"/>
        </p:nvSpPr>
        <p:spPr>
          <a:xfrm>
            <a:off x="1670050" y="2492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15" name="Rectangle à coins arrondis 1"/>
          <p:cNvSpPr/>
          <p:nvPr userDrawn="1"/>
        </p:nvSpPr>
        <p:spPr>
          <a:xfrm rot="10800000">
            <a:off x="7858125" y="388938"/>
            <a:ext cx="838200" cy="620712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41992" name="Rectangle 21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1571625" y="1222375"/>
            <a:ext cx="7161213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25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1617663" y="314325"/>
            <a:ext cx="7132637" cy="636588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</a:p>
        </p:txBody>
      </p:sp>
      <p:pic>
        <p:nvPicPr>
          <p:cNvPr id="41994" name="Image 19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6463" y="4840288"/>
            <a:ext cx="85725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ZoneTexte 20"/>
          <p:cNvSpPr txBox="1"/>
          <p:nvPr userDrawn="1"/>
        </p:nvSpPr>
        <p:spPr>
          <a:xfrm>
            <a:off x="0" y="4786313"/>
            <a:ext cx="1103313" cy="323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Presentation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500" cap="all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Harmony</a:t>
            </a: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r>
              <a:rPr lang="fr-FR" sz="500" cap="all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15/11/12</a:t>
            </a:r>
          </a:p>
          <a:p>
            <a:pPr>
              <a:defRPr/>
            </a:pP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Confidentiel </a:t>
            </a:r>
            <a:r>
              <a:rPr lang="fr-FR" sz="500" cap="all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niv</a:t>
            </a:r>
            <a:r>
              <a:rPr lang="fr-FR" sz="500" cap="all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1</a:t>
            </a:r>
          </a:p>
        </p:txBody>
      </p:sp>
      <p:sp>
        <p:nvSpPr>
          <p:cNvPr id="22" name="Espace réservé du numéro de diapositive 1"/>
          <p:cNvSpPr>
            <a:spLocks noGrp="1"/>
          </p:cNvSpPr>
          <p:nvPr userDrawn="1">
            <p:ph type="sldNum" sz="quarter" idx="4"/>
          </p:nvPr>
        </p:nvSpPr>
        <p:spPr>
          <a:xfrm>
            <a:off x="6626225" y="4789488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1" smtClean="0">
                <a:solidFill>
                  <a:srgbClr val="0178BC"/>
                </a:solidFill>
                <a:latin typeface="+mn-lt"/>
                <a:cs typeface="Arial" pitchFamily="34" charset="0"/>
              </a:defRPr>
            </a:lvl1pPr>
          </a:lstStyle>
          <a:p>
            <a:pPr>
              <a:defRPr/>
            </a:pPr>
            <a:fld id="{C3269B3B-DBE3-4B15-8FCE-536D16C3054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E3178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pitchFamily="34" charset="0"/>
        </a:defRPr>
      </a:lvl9pPr>
    </p:titleStyle>
    <p:bodyStyle>
      <a:lvl1pPr marL="261938" indent="-261938" algn="l" rtl="0" eaLnBrk="0" fontAlgn="base" hangingPunct="0">
        <a:spcBef>
          <a:spcPct val="20000"/>
        </a:spcBef>
        <a:spcAft>
          <a:spcPct val="0"/>
        </a:spcAft>
        <a:buSzPct val="90000"/>
        <a:buBlip>
          <a:blip r:embed="rId12"/>
        </a:buBlip>
        <a:defRPr b="1">
          <a:solidFill>
            <a:srgbClr val="233E9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7AD1A"/>
        </a:buClr>
        <a:buSzPct val="100000"/>
        <a:buBlip>
          <a:blip r:embed="rId13"/>
        </a:buBlip>
        <a:defRPr sz="1600">
          <a:solidFill>
            <a:srgbClr val="233E9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33E98"/>
        </a:buClr>
        <a:buSzPct val="120000"/>
        <a:buFont typeface="Arial" charset="0"/>
        <a:buChar char="•"/>
        <a:defRPr sz="1400" i="1">
          <a:solidFill>
            <a:srgbClr val="233E9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400">
          <a:solidFill>
            <a:srgbClr val="233E9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Font typeface="Arial" charset="0"/>
        <a:buChar char="–"/>
        <a:defRPr sz="1200">
          <a:solidFill>
            <a:srgbClr val="233E98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0066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4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mustela.be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jpeg"/><Relationship Id="rId3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0.png"/><Relationship Id="rId3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jpeg"/><Relationship Id="rId8" Type="http://schemas.openxmlformats.org/officeDocument/2006/relationships/image" Target="../media/image24.jpe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1875" y="1730475"/>
            <a:ext cx="5667376" cy="1102519"/>
          </a:xfrm>
        </p:spPr>
        <p:txBody>
          <a:bodyPr/>
          <a:lstStyle/>
          <a:p>
            <a:r>
              <a:rPr lang="nl-NL" sz="3200" dirty="0">
                <a:solidFill>
                  <a:srgbClr val="E40580"/>
                </a:solidFill>
              </a:rPr>
              <a:t>Een </a:t>
            </a:r>
            <a:r>
              <a:rPr lang="nl-NL" sz="3200" dirty="0" err="1">
                <a:solidFill>
                  <a:srgbClr val="E40580"/>
                </a:solidFill>
              </a:rPr>
              <a:t>Revolution</a:t>
            </a:r>
            <a:r>
              <a:rPr lang="nl-NL" sz="3200" dirty="0">
                <a:solidFill>
                  <a:srgbClr val="E40580"/>
                </a:solidFill>
              </a:rPr>
              <a:t>! De huidverzorging van baby’s zal nooit meer hetzelfde zijn</a:t>
            </a:r>
            <a:endParaRPr lang="en-US" sz="3200" dirty="0">
              <a:solidFill>
                <a:srgbClr val="E4058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FC5290-2587-4550-9B40-32C3CF04496D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648229" y="3200500"/>
            <a:ext cx="5207274" cy="1102519"/>
          </a:xfrm>
          <a:prstGeom prst="rect">
            <a:avLst/>
          </a:prstGeom>
          <a:noFill/>
          <a:ln>
            <a:noFill/>
          </a:ln>
          <a:effectLst>
            <a:outerShdw blurRad="25400" dist="25400" dir="2700000" algn="ctr" rotWithShape="0">
              <a:schemeClr val="bg1"/>
            </a:outerShdw>
          </a:effectLst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233E98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31781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31781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31781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E31781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r>
              <a:rPr lang="fr-FR" i="1" dirty="0" smtClean="0"/>
              <a:t>Isabel Sandra</a:t>
            </a:r>
          </a:p>
          <a:p>
            <a:r>
              <a:rPr lang="fr-FR" i="1" dirty="0" smtClean="0"/>
              <a:t>Laboratoires </a:t>
            </a:r>
            <a:r>
              <a:rPr lang="fr-FR" i="1" dirty="0" err="1" smtClean="0"/>
              <a:t>Expanscience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999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676400" y="301625"/>
            <a:ext cx="7072313" cy="649288"/>
          </a:xfrm>
        </p:spPr>
        <p:txBody>
          <a:bodyPr/>
          <a:lstStyle/>
          <a:p>
            <a:pPr>
              <a:defRPr/>
            </a:pPr>
            <a:r>
              <a:rPr lang="fr-FR" b="1" dirty="0"/>
              <a:t>MUSTELA BEBE</a:t>
            </a:r>
            <a:br>
              <a:rPr lang="fr-FR" b="1" dirty="0"/>
            </a:br>
            <a:r>
              <a:rPr lang="fr-FR" b="1" dirty="0" err="1" smtClean="0"/>
              <a:t>Dermatologische</a:t>
            </a:r>
            <a:r>
              <a:rPr lang="fr-FR" b="1" dirty="0" smtClean="0"/>
              <a:t> Expertise</a:t>
            </a:r>
            <a:br>
              <a:rPr lang="fr-FR" b="1" dirty="0" smtClean="0"/>
            </a:br>
            <a:r>
              <a:rPr lang="fr-FR" b="1" dirty="0" smtClean="0"/>
              <a:t>10 </a:t>
            </a:r>
            <a:r>
              <a:rPr lang="fr-FR" b="1" dirty="0" err="1" smtClean="0"/>
              <a:t>jaar</a:t>
            </a:r>
            <a:r>
              <a:rPr lang="fr-FR" b="1" dirty="0" smtClean="0"/>
              <a:t> </a:t>
            </a:r>
            <a:r>
              <a:rPr lang="fr-FR" b="1" dirty="0" err="1" smtClean="0"/>
              <a:t>onderzoek</a:t>
            </a:r>
            <a:endParaRPr lang="fr-FR" dirty="0"/>
          </a:p>
        </p:txBody>
      </p:sp>
      <p:grpSp>
        <p:nvGrpSpPr>
          <p:cNvPr id="2" name="Groupe 7"/>
          <p:cNvGrpSpPr>
            <a:grpSpLocks/>
          </p:cNvGrpSpPr>
          <p:nvPr/>
        </p:nvGrpSpPr>
        <p:grpSpPr bwMode="auto">
          <a:xfrm>
            <a:off x="1376363" y="1273175"/>
            <a:ext cx="1593850" cy="3084513"/>
            <a:chOff x="1375703" y="1272584"/>
            <a:chExt cx="1595168" cy="3085414"/>
          </a:xfrm>
        </p:grpSpPr>
        <p:sp>
          <p:nvSpPr>
            <p:cNvPr id="64556" name="Rectangle 14"/>
            <p:cNvSpPr>
              <a:spLocks noChangeArrowheads="1"/>
            </p:cNvSpPr>
            <p:nvPr/>
          </p:nvSpPr>
          <p:spPr bwMode="auto">
            <a:xfrm>
              <a:off x="1375703" y="1461503"/>
              <a:ext cx="1595168" cy="28964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pic>
          <p:nvPicPr>
            <p:cNvPr id="6455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45805"/>
            <a:stretch>
              <a:fillRect/>
            </a:stretch>
          </p:blipFill>
          <p:spPr bwMode="auto">
            <a:xfrm>
              <a:off x="1574772" y="1974425"/>
              <a:ext cx="1197028" cy="20254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58" name="Text Box 21"/>
            <p:cNvSpPr txBox="1">
              <a:spLocks noChangeArrowheads="1"/>
            </p:cNvSpPr>
            <p:nvPr/>
          </p:nvSpPr>
          <p:spPr bwMode="auto">
            <a:xfrm>
              <a:off x="1375703" y="3689386"/>
              <a:ext cx="1595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/>
              <a:r>
                <a:rPr lang="fr-FR" sz="1200" b="1">
                  <a:solidFill>
                    <a:srgbClr val="333399"/>
                  </a:solidFill>
                </a:rPr>
                <a:t>Wereldprimeur</a:t>
              </a:r>
              <a:br>
                <a:rPr lang="fr-FR" sz="1200" b="1">
                  <a:solidFill>
                    <a:srgbClr val="333399"/>
                  </a:solidFill>
                </a:rPr>
              </a:br>
              <a:r>
                <a:rPr lang="fr-FR" sz="1200" b="1">
                  <a:solidFill>
                    <a:srgbClr val="333399"/>
                  </a:solidFill>
                </a:rPr>
                <a:t>Vanaf de geboorte</a:t>
              </a:r>
            </a:p>
          </p:txBody>
        </p:sp>
        <p:sp>
          <p:nvSpPr>
            <p:cNvPr id="18" name="Rectangle à coins arrondis 17"/>
            <p:cNvSpPr/>
            <p:nvPr/>
          </p:nvSpPr>
          <p:spPr bwMode="auto">
            <a:xfrm>
              <a:off x="1375703" y="1272584"/>
              <a:ext cx="1595168" cy="377840"/>
            </a:xfrm>
            <a:prstGeom prst="roundRect">
              <a:avLst>
                <a:gd name="adj" fmla="val 20697"/>
              </a:avLst>
            </a:prstGeom>
            <a:solidFill>
              <a:srgbClr val="0178BC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FUNDAMENTEEL ONDERZOEK</a:t>
              </a:r>
            </a:p>
          </p:txBody>
        </p:sp>
      </p:grpSp>
      <p:grpSp>
        <p:nvGrpSpPr>
          <p:cNvPr id="3" name="Groupe 11"/>
          <p:cNvGrpSpPr>
            <a:grpSpLocks/>
          </p:cNvGrpSpPr>
          <p:nvPr/>
        </p:nvGrpSpPr>
        <p:grpSpPr bwMode="auto">
          <a:xfrm>
            <a:off x="3228975" y="1273175"/>
            <a:ext cx="1620838" cy="3084513"/>
            <a:chOff x="3229559" y="1272584"/>
            <a:chExt cx="1620848" cy="3085414"/>
          </a:xfrm>
        </p:grpSpPr>
        <p:sp>
          <p:nvSpPr>
            <p:cNvPr id="64550" name="Rectangle 20"/>
            <p:cNvSpPr>
              <a:spLocks noChangeArrowheads="1"/>
            </p:cNvSpPr>
            <p:nvPr/>
          </p:nvSpPr>
          <p:spPr bwMode="auto">
            <a:xfrm>
              <a:off x="3241383" y="1461503"/>
              <a:ext cx="1595170" cy="28964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pic>
          <p:nvPicPr>
            <p:cNvPr id="64551" name="Picture 6" descr="mustela_pictos_avocat ok-01"/>
            <p:cNvPicPr>
              <a:picLocks noChangeAspect="1" noChangeArrowheads="1"/>
            </p:cNvPicPr>
            <p:nvPr/>
          </p:nvPicPr>
          <p:blipFill>
            <a:blip r:embed="rId4" cstate="print"/>
            <a:srcRect l="27545" t="11523" r="25145" b="19923"/>
            <a:stretch>
              <a:fillRect/>
            </a:stretch>
          </p:blipFill>
          <p:spPr bwMode="auto">
            <a:xfrm>
              <a:off x="3302012" y="2026718"/>
              <a:ext cx="1500526" cy="1480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52" name="Text Box 22"/>
            <p:cNvSpPr txBox="1">
              <a:spLocks noChangeArrowheads="1"/>
            </p:cNvSpPr>
            <p:nvPr/>
          </p:nvSpPr>
          <p:spPr bwMode="auto">
            <a:xfrm>
              <a:off x="3255237" y="3689844"/>
              <a:ext cx="159517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/>
              <a:r>
                <a:rPr lang="fr-FR" sz="1200" b="1">
                  <a:solidFill>
                    <a:srgbClr val="333399"/>
                  </a:solidFill>
                </a:rPr>
                <a:t>Beschermt </a:t>
              </a:r>
            </a:p>
            <a:p>
              <a:pPr algn="ctr"/>
              <a:r>
                <a:rPr lang="fr-FR" sz="1200" b="1">
                  <a:solidFill>
                    <a:srgbClr val="333399"/>
                  </a:solidFill>
                </a:rPr>
                <a:t>het celkapitaal </a:t>
              </a:r>
            </a:p>
            <a:p>
              <a:pPr algn="ctr"/>
              <a:r>
                <a:rPr lang="fr-FR" sz="1200" b="1">
                  <a:solidFill>
                    <a:srgbClr val="333399"/>
                  </a:solidFill>
                </a:rPr>
                <a:t>van de huid</a:t>
              </a:r>
            </a:p>
          </p:txBody>
        </p:sp>
        <p:sp>
          <p:nvSpPr>
            <p:cNvPr id="24" name="Rectangle à coins arrondis 23"/>
            <p:cNvSpPr/>
            <p:nvPr/>
          </p:nvSpPr>
          <p:spPr bwMode="auto">
            <a:xfrm>
              <a:off x="3229559" y="1272584"/>
              <a:ext cx="1595170" cy="377840"/>
            </a:xfrm>
            <a:prstGeom prst="roundRect">
              <a:avLst>
                <a:gd name="adj" fmla="val 20697"/>
              </a:avLst>
            </a:prstGeom>
            <a:solidFill>
              <a:srgbClr val="0178BC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PLANTAARDIGE BIOLOGIE</a:t>
              </a:r>
            </a:p>
          </p:txBody>
        </p:sp>
      </p:grpSp>
      <p:sp>
        <p:nvSpPr>
          <p:cNvPr id="39" name="Rectangle à coins arrondis 38"/>
          <p:cNvSpPr/>
          <p:nvPr/>
        </p:nvSpPr>
        <p:spPr bwMode="auto">
          <a:xfrm>
            <a:off x="2114504" y="4468140"/>
            <a:ext cx="1998123" cy="446616"/>
          </a:xfrm>
          <a:prstGeom prst="round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36000" tIns="0" rIns="36000" bIns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8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fr-FR" sz="1200" b="1" dirty="0" smtClean="0">
                <a:solidFill>
                  <a:srgbClr val="E40580"/>
                </a:solidFill>
              </a:rPr>
              <a:t>TOT AAN DE STAMCELLEN</a:t>
            </a:r>
            <a:endParaRPr lang="fr-FR" sz="1200" b="1" dirty="0">
              <a:solidFill>
                <a:srgbClr val="E40580"/>
              </a:solidFill>
            </a:endParaRPr>
          </a:p>
        </p:txBody>
      </p:sp>
      <p:grpSp>
        <p:nvGrpSpPr>
          <p:cNvPr id="4" name="Groupe 39"/>
          <p:cNvGrpSpPr>
            <a:grpSpLocks/>
          </p:cNvGrpSpPr>
          <p:nvPr/>
        </p:nvGrpSpPr>
        <p:grpSpPr bwMode="auto">
          <a:xfrm>
            <a:off x="2060575" y="1773238"/>
            <a:ext cx="2105025" cy="2717800"/>
            <a:chOff x="2135658" y="2560336"/>
            <a:chExt cx="2606675" cy="3367694"/>
          </a:xfrm>
        </p:grpSpPr>
        <p:sp>
          <p:nvSpPr>
            <p:cNvPr id="64546" name="Text Box 17"/>
            <p:cNvSpPr txBox="1">
              <a:spLocks noChangeArrowheads="1"/>
            </p:cNvSpPr>
            <p:nvPr/>
          </p:nvSpPr>
          <p:spPr bwMode="auto">
            <a:xfrm>
              <a:off x="2135658" y="2560336"/>
              <a:ext cx="2606675" cy="343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1200" b="1">
                  <a:solidFill>
                    <a:srgbClr val="E40580"/>
                  </a:solidFill>
                </a:rPr>
                <a:t>VANAF DE BARRIERE</a:t>
              </a:r>
            </a:p>
          </p:txBody>
        </p:sp>
        <p:sp>
          <p:nvSpPr>
            <p:cNvPr id="42" name="AutoShape 6"/>
            <p:cNvSpPr>
              <a:spLocks noChangeArrowheads="1"/>
            </p:cNvSpPr>
            <p:nvPr/>
          </p:nvSpPr>
          <p:spPr bwMode="auto">
            <a:xfrm>
              <a:off x="3289035" y="2931619"/>
              <a:ext cx="299922" cy="2996411"/>
            </a:xfrm>
            <a:prstGeom prst="downArrow">
              <a:avLst>
                <a:gd name="adj1" fmla="val 50000"/>
                <a:gd name="adj2" fmla="val 102858"/>
              </a:avLst>
            </a:prstGeom>
            <a:solidFill>
              <a:srgbClr val="E40580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endParaRPr lang="fr-FR" sz="1100" b="1">
                <a:solidFill>
                  <a:srgbClr val="FFFF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e 12"/>
          <p:cNvGrpSpPr>
            <a:grpSpLocks/>
          </p:cNvGrpSpPr>
          <p:nvPr/>
        </p:nvGrpSpPr>
        <p:grpSpPr bwMode="auto">
          <a:xfrm>
            <a:off x="5070475" y="1273175"/>
            <a:ext cx="1638300" cy="3084513"/>
            <a:chOff x="5070460" y="1272584"/>
            <a:chExt cx="1638262" cy="3085414"/>
          </a:xfrm>
        </p:grpSpPr>
        <p:sp>
          <p:nvSpPr>
            <p:cNvPr id="64540" name="Rectangle 34"/>
            <p:cNvSpPr>
              <a:spLocks noChangeArrowheads="1"/>
            </p:cNvSpPr>
            <p:nvPr/>
          </p:nvSpPr>
          <p:spPr bwMode="auto">
            <a:xfrm>
              <a:off x="5088151" y="1461503"/>
              <a:ext cx="1595168" cy="2896495"/>
            </a:xfrm>
            <a:prstGeom prst="rect">
              <a:avLst/>
            </a:prstGeom>
            <a:solidFill>
              <a:srgbClr val="FFFFFF">
                <a:alpha val="50195"/>
              </a:srgbClr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700">
                <a:solidFill>
                  <a:srgbClr val="000000"/>
                </a:solidFill>
              </a:endParaRPr>
            </a:p>
          </p:txBody>
        </p:sp>
        <p:sp>
          <p:nvSpPr>
            <p:cNvPr id="36" name="Rectangle à coins arrondis 35"/>
            <p:cNvSpPr/>
            <p:nvPr/>
          </p:nvSpPr>
          <p:spPr bwMode="auto">
            <a:xfrm>
              <a:off x="5083417" y="1272584"/>
              <a:ext cx="1595168" cy="377840"/>
            </a:xfrm>
            <a:prstGeom prst="roundRect">
              <a:avLst>
                <a:gd name="adj" fmla="val 20697"/>
              </a:avLst>
            </a:prstGeom>
            <a:solidFill>
              <a:srgbClr val="0178BC"/>
            </a:solidFill>
            <a:ln w="2857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anchor="ctr"/>
            <a:lstStyle/>
            <a:p>
              <a:pPr algn="ctr">
                <a:defRPr/>
              </a:pPr>
              <a:r>
                <a:rPr lang="fr-FR" sz="1100" b="1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BIOMIMETISME</a:t>
              </a:r>
            </a:p>
          </p:txBody>
        </p:sp>
        <p:pic>
          <p:nvPicPr>
            <p:cNvPr id="64544" name="Image 37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070460" y="1571458"/>
              <a:ext cx="1638262" cy="26423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4545" name="Text Box 23"/>
            <p:cNvSpPr txBox="1">
              <a:spLocks noChangeArrowheads="1"/>
            </p:cNvSpPr>
            <p:nvPr/>
          </p:nvSpPr>
          <p:spPr bwMode="auto">
            <a:xfrm>
              <a:off x="5083417" y="3876337"/>
              <a:ext cx="155834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b">
              <a:spAutoFit/>
            </a:bodyPr>
            <a:lstStyle/>
            <a:p>
              <a:pPr algn="ctr"/>
              <a:r>
                <a:rPr lang="fr-FR" sz="1200" b="1">
                  <a:solidFill>
                    <a:srgbClr val="333399"/>
                  </a:solidFill>
                </a:rPr>
                <a:t>Doeltreffendheid en hoge tolerantie</a:t>
              </a:r>
            </a:p>
          </p:txBody>
        </p:sp>
      </p:grpSp>
      <p:grpSp>
        <p:nvGrpSpPr>
          <p:cNvPr id="7" name="Groupe 43"/>
          <p:cNvGrpSpPr>
            <a:grpSpLocks/>
          </p:cNvGrpSpPr>
          <p:nvPr/>
        </p:nvGrpSpPr>
        <p:grpSpPr bwMode="auto">
          <a:xfrm>
            <a:off x="6713538" y="1273175"/>
            <a:ext cx="2359025" cy="3084513"/>
            <a:chOff x="6714103" y="1272584"/>
            <a:chExt cx="2358645" cy="3085415"/>
          </a:xfrm>
        </p:grpSpPr>
        <p:grpSp>
          <p:nvGrpSpPr>
            <p:cNvPr id="64523" name="Groupe 42"/>
            <p:cNvGrpSpPr>
              <a:grpSpLocks/>
            </p:cNvGrpSpPr>
            <p:nvPr/>
          </p:nvGrpSpPr>
          <p:grpSpPr bwMode="auto">
            <a:xfrm>
              <a:off x="6937272" y="1272584"/>
              <a:ext cx="2135476" cy="3085415"/>
              <a:chOff x="6937272" y="1272584"/>
              <a:chExt cx="2135476" cy="3085415"/>
            </a:xfrm>
          </p:grpSpPr>
          <p:sp>
            <p:nvSpPr>
              <p:cNvPr id="64527" name="Rectangle 25"/>
              <p:cNvSpPr>
                <a:spLocks noChangeArrowheads="1"/>
              </p:cNvSpPr>
              <p:nvPr/>
            </p:nvSpPr>
            <p:spPr bwMode="auto">
              <a:xfrm>
                <a:off x="6937272" y="1461503"/>
                <a:ext cx="1595168" cy="2896496"/>
              </a:xfrm>
              <a:prstGeom prst="rect">
                <a:avLst/>
              </a:prstGeom>
              <a:solidFill>
                <a:srgbClr val="FFFFFF">
                  <a:alpha val="50195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sp>
            <p:nvSpPr>
              <p:cNvPr id="64528" name="Rectangle 15"/>
              <p:cNvSpPr>
                <a:spLocks noChangeArrowheads="1"/>
              </p:cNvSpPr>
              <p:nvPr/>
            </p:nvSpPr>
            <p:spPr bwMode="auto">
              <a:xfrm>
                <a:off x="7038402" y="2835274"/>
                <a:ext cx="1790494" cy="7395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261938" indent="-261938" eaLnBrk="0" hangingPunct="0">
                  <a:spcBef>
                    <a:spcPct val="20000"/>
                  </a:spcBef>
                  <a:buSzPct val="90000"/>
                  <a:buFontTx/>
                  <a:buBlip>
                    <a:blip r:embed="rId6"/>
                  </a:buBlip>
                </a:pPr>
                <a:endParaRPr lang="fr-FR" sz="1400" b="1">
                  <a:solidFill>
                    <a:srgbClr val="233E98"/>
                  </a:solidFill>
                </a:endParaRPr>
              </a:p>
              <a:p>
                <a:pPr marL="261938" indent="-261938" eaLnBrk="0" hangingPunct="0">
                  <a:spcBef>
                    <a:spcPct val="20000"/>
                  </a:spcBef>
                  <a:buSzPct val="90000"/>
                  <a:buFontTx/>
                  <a:buBlip>
                    <a:blip r:embed="rId6"/>
                  </a:buBlip>
                </a:pPr>
                <a:endParaRPr lang="fr-FR" sz="1400" b="1">
                  <a:solidFill>
                    <a:srgbClr val="233E98"/>
                  </a:solidFill>
                </a:endParaRPr>
              </a:p>
            </p:txBody>
          </p:sp>
          <p:sp>
            <p:nvSpPr>
              <p:cNvPr id="28" name="Rectangle à coins arrondis 27"/>
              <p:cNvSpPr/>
              <p:nvPr/>
            </p:nvSpPr>
            <p:spPr bwMode="auto">
              <a:xfrm>
                <a:off x="6937272" y="1272584"/>
                <a:ext cx="1595168" cy="377840"/>
              </a:xfrm>
              <a:prstGeom prst="roundRect">
                <a:avLst>
                  <a:gd name="adj" fmla="val 20697"/>
                </a:avLst>
              </a:prstGeom>
              <a:solidFill>
                <a:srgbClr val="0178BC"/>
              </a:solidFill>
              <a:ln w="28575">
                <a:noFill/>
                <a:round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anchor="ctr"/>
              <a:lstStyle/>
              <a:p>
                <a:pPr algn="ctr">
                  <a:defRPr/>
                </a:pPr>
                <a:r>
                  <a:rPr lang="fr-FR" sz="1100" b="1" dirty="0">
                    <a:solidFill>
                      <a:srgbClr val="FFFFFF"/>
                    </a:solidFill>
                    <a:latin typeface="Arial" pitchFamily="34" charset="0"/>
                    <a:cs typeface="Arial" pitchFamily="34" charset="0"/>
                  </a:rPr>
                  <a:t>FORMULERING</a:t>
                </a:r>
              </a:p>
            </p:txBody>
          </p:sp>
          <p:sp>
            <p:nvSpPr>
              <p:cNvPr id="64532" name="Triangle isocèle 28"/>
              <p:cNvSpPr>
                <a:spLocks noChangeArrowheads="1"/>
              </p:cNvSpPr>
              <p:nvPr/>
            </p:nvSpPr>
            <p:spPr bwMode="auto">
              <a:xfrm>
                <a:off x="7143291" y="1987449"/>
                <a:ext cx="1286724" cy="1109244"/>
              </a:xfrm>
              <a:prstGeom prst="triangle">
                <a:avLst>
                  <a:gd name="adj" fmla="val 50000"/>
                </a:avLst>
              </a:prstGeom>
              <a:solidFill>
                <a:srgbClr val="99CCFF">
                  <a:alpha val="50195"/>
                </a:srgbClr>
              </a:solidFill>
              <a:ln w="9525" algn="ctr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700">
                  <a:solidFill>
                    <a:srgbClr val="000000"/>
                  </a:solidFill>
                </a:endParaRPr>
              </a:p>
            </p:txBody>
          </p:sp>
          <p:pic>
            <p:nvPicPr>
              <p:cNvPr id="30" name="Picture 32" descr="M:\Courbevoie\Dir_Marques\MKG MUSTELA\Echange\MBB\HARMONY\Relook\Pack shot\packshot-et-gamme\packshot-et-gamme\JPEG\detour\PACKSHOT\Coldcream visage 40ml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15375" t="44411" r="52290"/>
              <a:stretch>
                <a:fillRect/>
              </a:stretch>
            </p:blipFill>
            <p:spPr bwMode="auto">
              <a:xfrm>
                <a:off x="7496614" y="1907770"/>
                <a:ext cx="525378" cy="135612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/>
            </p:spPr>
          </p:pic>
          <p:sp>
            <p:nvSpPr>
              <p:cNvPr id="32" name="Rectangle à coins arrondis 31"/>
              <p:cNvSpPr/>
              <p:nvPr/>
            </p:nvSpPr>
            <p:spPr bwMode="auto">
              <a:xfrm>
                <a:off x="7743836" y="3166537"/>
                <a:ext cx="1328912" cy="336684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lIns="36000" tIns="0" rIns="36000" bIns="0" anchor="ctr"/>
              <a:lstStyle/>
              <a:p>
                <a:pPr algn="ctr">
                  <a:defRPr/>
                </a:pPr>
                <a:r>
                  <a:rPr lang="fr-FR" sz="100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NATUURLIJKHEID</a:t>
                </a:r>
              </a:p>
            </p:txBody>
          </p:sp>
          <p:sp>
            <p:nvSpPr>
              <p:cNvPr id="33" name="Rectangle à coins arrondis 32"/>
              <p:cNvSpPr/>
              <p:nvPr/>
            </p:nvSpPr>
            <p:spPr bwMode="auto">
              <a:xfrm>
                <a:off x="6947063" y="1650670"/>
                <a:ext cx="1650670" cy="308759"/>
              </a:xfrm>
              <a:prstGeom prst="round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  <a:extLst/>
            </p:spPr>
            <p:txBody>
              <a:bodyPr lIns="36000" tIns="0" rIns="36000" bIns="0" anchor="ctr"/>
              <a:lstStyle/>
              <a:p>
                <a:pPr algn="ctr">
                  <a:defRPr/>
                </a:pPr>
                <a:r>
                  <a:rPr lang="fr-FR" sz="1050" b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DOELTREFFENDHEID</a:t>
                </a:r>
              </a:p>
            </p:txBody>
          </p:sp>
        </p:grpSp>
        <p:sp>
          <p:nvSpPr>
            <p:cNvPr id="31" name="Rectangle à coins arrondis 30"/>
            <p:cNvSpPr/>
            <p:nvPr/>
          </p:nvSpPr>
          <p:spPr bwMode="auto">
            <a:xfrm>
              <a:off x="6714103" y="3166536"/>
              <a:ext cx="972000" cy="34856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 lIns="36000" tIns="0" rIns="36000" bIns="0" anchor="ctr"/>
            <a:lstStyle>
              <a:defPPr>
                <a:defRPr lang="fr-FR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286000" algn="l" defTabSz="914400" rtl="0" eaLnBrk="1" latinLnBrk="0" hangingPunct="1"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6pPr>
              <a:lvl7pPr marL="2743200" algn="l" defTabSz="914400" rtl="0" eaLnBrk="1" latinLnBrk="0" hangingPunct="1"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7pPr>
              <a:lvl8pPr marL="3200400" algn="l" defTabSz="914400" rtl="0" eaLnBrk="1" latinLnBrk="0" hangingPunct="1"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8pPr>
              <a:lvl9pPr marL="3657600" algn="l" defTabSz="914400" rtl="0" eaLnBrk="1" latinLnBrk="0" hangingPunct="1">
                <a:defRPr sz="800" kern="1200">
                  <a:solidFill>
                    <a:schemeClr val="tx2"/>
                  </a:solidFill>
                  <a:latin typeface="Arial" pitchFamily="34" charset="0"/>
                  <a:ea typeface="+mn-ea"/>
                  <a:cs typeface="Arial" pitchFamily="34" charset="0"/>
                </a:defRPr>
              </a:lvl9pPr>
            </a:lstStyle>
            <a:p>
              <a:pPr algn="ctr">
                <a:defRPr/>
              </a:pPr>
              <a:r>
                <a:rPr lang="fr-FR" sz="1000" b="1" dirty="0" smtClean="0">
                  <a:solidFill>
                    <a:srgbClr val="0070C0"/>
                  </a:solidFill>
                </a:rPr>
                <a:t>PLEZIER</a:t>
              </a:r>
              <a:endParaRPr lang="fr-FR" sz="1100" b="1" dirty="0">
                <a:solidFill>
                  <a:srgbClr val="0070C0"/>
                </a:solidFill>
              </a:endParaRPr>
            </a:p>
          </p:txBody>
        </p:sp>
      </p:grp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375025" y="2109788"/>
            <a:ext cx="1303338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/>
          </p:nvPr>
        </p:nvSpPr>
        <p:spPr>
          <a:xfrm rot="20700000">
            <a:off x="2527300" y="1754188"/>
            <a:ext cx="5207000" cy="1103312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err="1" smtClean="0">
                <a:ea typeface="Geneva"/>
              </a:rPr>
              <a:t>Neem</a:t>
            </a:r>
            <a:r>
              <a:rPr lang="fr-FR" dirty="0" smtClean="0">
                <a:ea typeface="Geneva"/>
              </a:rPr>
              <a:t> </a:t>
            </a:r>
            <a:r>
              <a:rPr lang="fr-FR" dirty="0" err="1" smtClean="0">
                <a:ea typeface="Geneva"/>
              </a:rPr>
              <a:t>deel</a:t>
            </a:r>
            <a:r>
              <a:rPr lang="fr-FR" dirty="0" smtClean="0">
                <a:ea typeface="Geneva"/>
              </a:rPr>
              <a:t> </a:t>
            </a:r>
            <a:r>
              <a:rPr lang="fr-FR" dirty="0" err="1" smtClean="0">
                <a:ea typeface="Geneva"/>
              </a:rPr>
              <a:t>aan</a:t>
            </a:r>
            <a:r>
              <a:rPr lang="fr-FR" dirty="0" smtClean="0">
                <a:ea typeface="Geneva"/>
              </a:rPr>
              <a:t> de</a:t>
            </a:r>
            <a:br>
              <a:rPr lang="fr-FR" dirty="0" smtClean="0">
                <a:ea typeface="Geneva"/>
              </a:rPr>
            </a:br>
            <a:r>
              <a:rPr lang="fr-FR" dirty="0" smtClean="0">
                <a:ea typeface="Geneva"/>
              </a:rPr>
              <a:t>REVOLUTIE! </a:t>
            </a:r>
            <a:br>
              <a:rPr lang="fr-FR" dirty="0" smtClean="0">
                <a:ea typeface="Geneva"/>
              </a:rPr>
            </a:br>
            <a:endParaRPr lang="fr-FR" dirty="0">
              <a:ea typeface="Geneva"/>
            </a:endParaRP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3375025" y="3279775"/>
            <a:ext cx="3511550" cy="506413"/>
          </a:xfrm>
        </p:spPr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Rectangle à coins arrondis 1"/>
          <p:cNvSpPr/>
          <p:nvPr/>
        </p:nvSpPr>
        <p:spPr>
          <a:xfrm rot="20780747">
            <a:off x="2573338" y="1958975"/>
            <a:ext cx="838200" cy="62071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à coins arrondis 1"/>
          <p:cNvSpPr/>
          <p:nvPr/>
        </p:nvSpPr>
        <p:spPr>
          <a:xfrm rot="9980747">
            <a:off x="6888163" y="1958975"/>
            <a:ext cx="838200" cy="62071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6A18EE2-A437-41C9-BD9A-4CE545B6C76C}" type="slidenum">
              <a:rPr lang="fr-FR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249238"/>
            <a:ext cx="8202612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SEPTEMBER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None/>
            </a:pPr>
            <a:endParaRPr lang="en-US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46250" y="1063625"/>
            <a:ext cx="69230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Lancering</a:t>
            </a:r>
            <a:r>
              <a:rPr lang="en-US" sz="16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Mustela</a:t>
            </a:r>
            <a:r>
              <a:rPr lang="en-US" sz="16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op </a:t>
            </a:r>
            <a:r>
              <a:rPr lang="en-US" sz="1600" b="1" kern="0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Facebook</a:t>
            </a:r>
            <a:r>
              <a:rPr lang="en-US" sz="1600" b="1" kern="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Twitter &amp; YouTube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Lancering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nieuwe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website &amp; </a:t>
            </a: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mobiele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site</a:t>
            </a:r>
          </a:p>
          <a:p>
            <a:pPr marL="457200" indent="-45720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10" name="Picture 4" descr="http://www.mykindex.com/wp-content/uploads/2013/05/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1263" y="1565275"/>
            <a:ext cx="106521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www.actionco.fr/Images/Breves/Actus/50902/image/twit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0825" y="1544638"/>
            <a:ext cx="776288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r="6631"/>
          <a:stretch>
            <a:fillRect/>
          </a:stretch>
        </p:blipFill>
        <p:spPr bwMode="auto">
          <a:xfrm>
            <a:off x="5327650" y="1522413"/>
            <a:ext cx="7874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 cstate="print"/>
          <a:srcRect l="17841" t="15228" r="9828" b="14249"/>
          <a:stretch>
            <a:fillRect/>
          </a:stretch>
        </p:blipFill>
        <p:spPr bwMode="auto">
          <a:xfrm>
            <a:off x="2374900" y="2586038"/>
            <a:ext cx="4410075" cy="268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249238"/>
            <a:ext cx="8202612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SEPTEMBER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None/>
            </a:pPr>
            <a:endParaRPr lang="en-US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46250" y="1063625"/>
            <a:ext cx="69230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Wedstrijd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op 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  <a:hlinkClick r:id="rId2"/>
              </a:rPr>
              <a:t>www.mustela.be</a:t>
            </a: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87538" y="1446213"/>
            <a:ext cx="6575425" cy="369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" descr="C:\Users\isabel\AppData\Local\Microsoft\Windows\Temporary Internet Files\Content.Outlook\TBFJY0VH\A3210-F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738" y="2981325"/>
            <a:ext cx="1860550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249238"/>
            <a:ext cx="8202612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OKTOBER 2013 = MUSTELA BEBE MAAND!!!</a:t>
            </a:r>
          </a:p>
        </p:txBody>
      </p:sp>
      <p:sp>
        <p:nvSpPr>
          <p:cNvPr id="768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None/>
            </a:pPr>
            <a:endParaRPr lang="en-US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46250" y="1193800"/>
            <a:ext cx="3609975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-15% op het </a:t>
            </a: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volledige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Mustela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</a:t>
            </a: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Bébé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gamma!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Ongelimiteerd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in </a:t>
            </a: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hoeveelheid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!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Bovenop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de </a:t>
            </a: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korting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door de </a:t>
            </a: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apotheker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!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475" y="1081088"/>
            <a:ext cx="2516188" cy="356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>
          <a:xfrm>
            <a:off x="941388" y="249238"/>
            <a:ext cx="8202612" cy="6477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SEPTEMBER-OKTOBER</a:t>
            </a:r>
          </a:p>
        </p:txBody>
      </p:sp>
      <p:sp>
        <p:nvSpPr>
          <p:cNvPr id="778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None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AutoNum type="arabicPeriod"/>
            </a:pPr>
            <a:endParaRPr lang="en-US" smtClean="0">
              <a:sym typeface="Wingdings" pitchFamily="2" charset="2"/>
            </a:endParaRPr>
          </a:p>
          <a:p>
            <a:pPr marL="457200" indent="-457200" eaLnBrk="1" hangingPunct="1">
              <a:buFontTx/>
              <a:buNone/>
            </a:pPr>
            <a:endParaRPr lang="en-US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46250" y="1063625"/>
            <a:ext cx="6923088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Babydays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: </a:t>
            </a: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wedstrijd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in </a:t>
            </a:r>
            <a:r>
              <a:rPr lang="en-US" sz="1600" b="1" kern="0" dirty="0" err="1">
                <a:solidFill>
                  <a:srgbClr val="0070C0"/>
                </a:solidFill>
                <a:latin typeface="+mn-lt"/>
                <a:cs typeface="+mn-cs"/>
              </a:rPr>
              <a:t>samenwerking</a:t>
            </a:r>
            <a:r>
              <a:rPr lang="en-US" sz="1600" b="1" kern="0" dirty="0">
                <a:solidFill>
                  <a:srgbClr val="0070C0"/>
                </a:solidFill>
                <a:latin typeface="+mn-lt"/>
                <a:cs typeface="+mn-cs"/>
              </a:rPr>
              <a:t> met Playskool</a:t>
            </a: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buFontTx/>
              <a:buChar char="•"/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600" b="1" kern="0" dirty="0">
              <a:solidFill>
                <a:srgbClr val="0070C0"/>
              </a:solidFill>
              <a:latin typeface="+mn-lt"/>
              <a:cs typeface="+mn-cs"/>
            </a:endParaRPr>
          </a:p>
          <a:p>
            <a:pPr marL="457200" indent="-457200">
              <a:spcBef>
                <a:spcPct val="20000"/>
              </a:spcBef>
              <a:defRPr/>
            </a:pPr>
            <a:endParaRPr lang="en-US" sz="1400" b="1" kern="0" dirty="0">
              <a:solidFill>
                <a:srgbClr val="000066"/>
              </a:solidFill>
              <a:latin typeface="+mn-lt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150" y="1947863"/>
            <a:ext cx="47259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2" descr="C:\Users\isabel\AppData\Local\Microsoft\Windows\Temporary Internet Files\Content.Outlook\TBFJY0VH\31943-B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30963" y="2117725"/>
            <a:ext cx="2259012" cy="169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01625"/>
            <a:ext cx="7072313" cy="649288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SEPTEMBER-DECEMBER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solidFill>
                  <a:srgbClr val="0070C0"/>
                </a:solidFill>
              </a:rPr>
              <a:t>De Roze Doos</a:t>
            </a:r>
          </a:p>
          <a:p>
            <a:pPr>
              <a:buFontTx/>
              <a:buNone/>
            </a:pPr>
            <a:endParaRPr lang="en-US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endParaRPr lang="fr-BE" smtClean="0"/>
          </a:p>
          <a:p>
            <a:r>
              <a:rPr lang="fr-BE" smtClean="0">
                <a:solidFill>
                  <a:srgbClr val="0178BC"/>
                </a:solidFill>
              </a:rPr>
              <a:t>Acties Club Mustela</a:t>
            </a:r>
          </a:p>
          <a:p>
            <a:r>
              <a:rPr lang="fr-BE" smtClean="0">
                <a:solidFill>
                  <a:srgbClr val="0178BC"/>
                </a:solidFill>
              </a:rPr>
              <a:t>Newsletters</a:t>
            </a:r>
          </a:p>
          <a:p>
            <a:r>
              <a:rPr lang="fr-BE" smtClean="0">
                <a:solidFill>
                  <a:srgbClr val="0178BC"/>
                </a:solidFill>
              </a:rPr>
              <a:t>…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B8EB01C-2469-4468-A2F5-47BA96AB2BC3}" type="slidenum">
              <a:rPr lang="fr-FR"/>
              <a:pPr>
                <a:defRPr/>
              </a:pPr>
              <a:t>16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2470150"/>
            <a:ext cx="460851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038" y="858838"/>
            <a:ext cx="20351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6400" y="301625"/>
            <a:ext cx="7072313" cy="649288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VRAGEN?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A3F666A-1A5C-4065-AD21-81DABAD83B67}" type="slidenum">
              <a:rPr lang="fr-FR"/>
              <a:pPr>
                <a:defRPr/>
              </a:pPr>
              <a:t>17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072" y="463138"/>
            <a:ext cx="1901961" cy="4453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77138" y="0"/>
            <a:ext cx="9066861" cy="5143500"/>
          </a:xfrm>
          <a:prstGeom prst="rect">
            <a:avLst/>
          </a:prstGeom>
          <a:solidFill>
            <a:srgbClr val="0178B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fr-FR" smtClean="0">
              <a:solidFill>
                <a:srgbClr val="000000"/>
              </a:solidFill>
            </a:endParaRPr>
          </a:p>
        </p:txBody>
      </p:sp>
      <p:grpSp>
        <p:nvGrpSpPr>
          <p:cNvPr id="2" name="Groupe 29"/>
          <p:cNvGrpSpPr/>
          <p:nvPr/>
        </p:nvGrpSpPr>
        <p:grpSpPr>
          <a:xfrm>
            <a:off x="2767112" y="2067694"/>
            <a:ext cx="3686912" cy="1008112"/>
            <a:chOff x="2160588" y="3187701"/>
            <a:chExt cx="3895726" cy="1065212"/>
          </a:xfrm>
          <a:solidFill>
            <a:schemeClr val="bg1"/>
          </a:solidFill>
        </p:grpSpPr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5191126" y="3240088"/>
              <a:ext cx="128588" cy="66357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160588" y="3187701"/>
              <a:ext cx="876300" cy="715962"/>
            </a:xfrm>
            <a:custGeom>
              <a:avLst/>
              <a:gdLst/>
              <a:ahLst/>
              <a:cxnLst>
                <a:cxn ang="0">
                  <a:pos x="131" y="32"/>
                </a:cxn>
                <a:cxn ang="0">
                  <a:pos x="233" y="64"/>
                </a:cxn>
                <a:cxn ang="0">
                  <a:pos x="233" y="189"/>
                </a:cxn>
                <a:cxn ang="0">
                  <a:pos x="198" y="189"/>
                </a:cxn>
                <a:cxn ang="0">
                  <a:pos x="198" y="93"/>
                </a:cxn>
                <a:cxn ang="0">
                  <a:pos x="198" y="76"/>
                </a:cxn>
                <a:cxn ang="0">
                  <a:pos x="169" y="46"/>
                </a:cxn>
                <a:cxn ang="0">
                  <a:pos x="136" y="73"/>
                </a:cxn>
                <a:cxn ang="0">
                  <a:pos x="136" y="189"/>
                </a:cxn>
                <a:cxn ang="0">
                  <a:pos x="102" y="189"/>
                </a:cxn>
                <a:cxn ang="0">
                  <a:pos x="102" y="73"/>
                </a:cxn>
                <a:cxn ang="0">
                  <a:pos x="96" y="52"/>
                </a:cxn>
                <a:cxn ang="0">
                  <a:pos x="57" y="48"/>
                </a:cxn>
                <a:cxn ang="0">
                  <a:pos x="42" y="75"/>
                </a:cxn>
                <a:cxn ang="0">
                  <a:pos x="42" y="189"/>
                </a:cxn>
                <a:cxn ang="0">
                  <a:pos x="8" y="189"/>
                </a:cxn>
                <a:cxn ang="0">
                  <a:pos x="8" y="37"/>
                </a:cxn>
                <a:cxn ang="0">
                  <a:pos x="0" y="13"/>
                </a:cxn>
                <a:cxn ang="0">
                  <a:pos x="39" y="13"/>
                </a:cxn>
                <a:cxn ang="0">
                  <a:pos x="44" y="29"/>
                </a:cxn>
                <a:cxn ang="0">
                  <a:pos x="120" y="22"/>
                </a:cxn>
                <a:cxn ang="0">
                  <a:pos x="131" y="32"/>
                </a:cxn>
              </a:cxnLst>
              <a:rect l="0" t="0" r="r" b="b"/>
              <a:pathLst>
                <a:path w="233" h="189">
                  <a:moveTo>
                    <a:pt x="131" y="32"/>
                  </a:moveTo>
                  <a:cubicBezTo>
                    <a:pt x="160" y="0"/>
                    <a:pt x="233" y="9"/>
                    <a:pt x="233" y="64"/>
                  </a:cubicBezTo>
                  <a:cubicBezTo>
                    <a:pt x="233" y="189"/>
                    <a:pt x="233" y="189"/>
                    <a:pt x="233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8" y="93"/>
                    <a:pt x="198" y="93"/>
                    <a:pt x="198" y="93"/>
                  </a:cubicBezTo>
                  <a:cubicBezTo>
                    <a:pt x="198" y="76"/>
                    <a:pt x="198" y="76"/>
                    <a:pt x="198" y="76"/>
                  </a:cubicBezTo>
                  <a:cubicBezTo>
                    <a:pt x="198" y="54"/>
                    <a:pt x="182" y="46"/>
                    <a:pt x="169" y="46"/>
                  </a:cubicBezTo>
                  <a:cubicBezTo>
                    <a:pt x="154" y="46"/>
                    <a:pt x="136" y="51"/>
                    <a:pt x="136" y="73"/>
                  </a:cubicBezTo>
                  <a:cubicBezTo>
                    <a:pt x="136" y="189"/>
                    <a:pt x="136" y="189"/>
                    <a:pt x="136" y="189"/>
                  </a:cubicBezTo>
                  <a:cubicBezTo>
                    <a:pt x="102" y="189"/>
                    <a:pt x="102" y="189"/>
                    <a:pt x="102" y="189"/>
                  </a:cubicBezTo>
                  <a:cubicBezTo>
                    <a:pt x="102" y="73"/>
                    <a:pt x="102" y="73"/>
                    <a:pt x="102" y="73"/>
                  </a:cubicBezTo>
                  <a:cubicBezTo>
                    <a:pt x="103" y="66"/>
                    <a:pt x="102" y="57"/>
                    <a:pt x="96" y="52"/>
                  </a:cubicBezTo>
                  <a:cubicBezTo>
                    <a:pt x="86" y="43"/>
                    <a:pt x="70" y="42"/>
                    <a:pt x="57" y="48"/>
                  </a:cubicBezTo>
                  <a:cubicBezTo>
                    <a:pt x="46" y="53"/>
                    <a:pt x="42" y="63"/>
                    <a:pt x="42" y="75"/>
                  </a:cubicBezTo>
                  <a:cubicBezTo>
                    <a:pt x="42" y="189"/>
                    <a:pt x="42" y="189"/>
                    <a:pt x="42" y="189"/>
                  </a:cubicBezTo>
                  <a:cubicBezTo>
                    <a:pt x="8" y="189"/>
                    <a:pt x="8" y="189"/>
                    <a:pt x="8" y="189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29"/>
                    <a:pt x="4" y="19"/>
                    <a:pt x="0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1" y="14"/>
                    <a:pt x="43" y="25"/>
                    <a:pt x="44" y="29"/>
                  </a:cubicBezTo>
                  <a:cubicBezTo>
                    <a:pt x="67" y="7"/>
                    <a:pt x="103" y="11"/>
                    <a:pt x="120" y="22"/>
                  </a:cubicBezTo>
                  <a:cubicBezTo>
                    <a:pt x="125" y="26"/>
                    <a:pt x="128" y="28"/>
                    <a:pt x="131" y="3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4213226" y="3240088"/>
              <a:ext cx="327025" cy="693737"/>
            </a:xfrm>
            <a:custGeom>
              <a:avLst/>
              <a:gdLst/>
              <a:ahLst/>
              <a:cxnLst>
                <a:cxn ang="0">
                  <a:pos x="87" y="144"/>
                </a:cxn>
                <a:cxn ang="0">
                  <a:pos x="52" y="137"/>
                </a:cxn>
                <a:cxn ang="0">
                  <a:pos x="52" y="68"/>
                </a:cxn>
                <a:cxn ang="0">
                  <a:pos x="87" y="68"/>
                </a:cxn>
                <a:cxn ang="0">
                  <a:pos x="87" y="43"/>
                </a:cxn>
                <a:cxn ang="0">
                  <a:pos x="52" y="43"/>
                </a:cxn>
                <a:cxn ang="0">
                  <a:pos x="52" y="0"/>
                </a:cxn>
                <a:cxn ang="0">
                  <a:pos x="18" y="0"/>
                </a:cxn>
                <a:cxn ang="0">
                  <a:pos x="18" y="43"/>
                </a:cxn>
                <a:cxn ang="0">
                  <a:pos x="0" y="43"/>
                </a:cxn>
                <a:cxn ang="0">
                  <a:pos x="0" y="68"/>
                </a:cxn>
                <a:cxn ang="0">
                  <a:pos x="18" y="68"/>
                </a:cxn>
                <a:cxn ang="0">
                  <a:pos x="18" y="150"/>
                </a:cxn>
                <a:cxn ang="0">
                  <a:pos x="30" y="174"/>
                </a:cxn>
                <a:cxn ang="0">
                  <a:pos x="87" y="171"/>
                </a:cxn>
                <a:cxn ang="0">
                  <a:pos x="87" y="144"/>
                </a:cxn>
              </a:cxnLst>
              <a:rect l="0" t="0" r="r" b="b"/>
              <a:pathLst>
                <a:path w="87" h="183">
                  <a:moveTo>
                    <a:pt x="87" y="144"/>
                  </a:moveTo>
                  <a:cubicBezTo>
                    <a:pt x="69" y="157"/>
                    <a:pt x="52" y="154"/>
                    <a:pt x="52" y="137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87" y="68"/>
                    <a:pt x="87" y="68"/>
                    <a:pt x="87" y="68"/>
                  </a:cubicBezTo>
                  <a:cubicBezTo>
                    <a:pt x="87" y="43"/>
                    <a:pt x="87" y="43"/>
                    <a:pt x="87" y="43"/>
                  </a:cubicBezTo>
                  <a:cubicBezTo>
                    <a:pt x="52" y="43"/>
                    <a:pt x="52" y="43"/>
                    <a:pt x="52" y="43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150"/>
                    <a:pt x="18" y="150"/>
                    <a:pt x="18" y="150"/>
                  </a:cubicBezTo>
                  <a:cubicBezTo>
                    <a:pt x="19" y="159"/>
                    <a:pt x="22" y="168"/>
                    <a:pt x="30" y="174"/>
                  </a:cubicBezTo>
                  <a:cubicBezTo>
                    <a:pt x="47" y="183"/>
                    <a:pt x="71" y="183"/>
                    <a:pt x="87" y="171"/>
                  </a:cubicBezTo>
                  <a:lnTo>
                    <a:pt x="87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3702051" y="3305175"/>
              <a:ext cx="503238" cy="631825"/>
            </a:xfrm>
            <a:custGeom>
              <a:avLst/>
              <a:gdLst/>
              <a:ahLst/>
              <a:cxnLst>
                <a:cxn ang="0">
                  <a:pos x="22" y="119"/>
                </a:cxn>
                <a:cxn ang="0">
                  <a:pos x="99" y="126"/>
                </a:cxn>
                <a:cxn ang="0">
                  <a:pos x="87" y="110"/>
                </a:cxn>
                <a:cxn ang="0">
                  <a:pos x="15" y="84"/>
                </a:cxn>
                <a:cxn ang="0">
                  <a:pos x="10" y="51"/>
                </a:cxn>
                <a:cxn ang="0">
                  <a:pos x="120" y="31"/>
                </a:cxn>
                <a:cxn ang="0">
                  <a:pos x="106" y="58"/>
                </a:cxn>
                <a:cxn ang="0">
                  <a:pos x="47" y="51"/>
                </a:cxn>
                <a:cxn ang="0">
                  <a:pos x="42" y="59"/>
                </a:cxn>
                <a:cxn ang="0">
                  <a:pos x="61" y="72"/>
                </a:cxn>
                <a:cxn ang="0">
                  <a:pos x="130" y="106"/>
                </a:cxn>
                <a:cxn ang="0">
                  <a:pos x="114" y="150"/>
                </a:cxn>
                <a:cxn ang="0">
                  <a:pos x="30" y="158"/>
                </a:cxn>
                <a:cxn ang="0">
                  <a:pos x="0" y="139"/>
                </a:cxn>
                <a:cxn ang="0">
                  <a:pos x="22" y="119"/>
                </a:cxn>
              </a:cxnLst>
              <a:rect l="0" t="0" r="r" b="b"/>
              <a:pathLst>
                <a:path w="134" h="167">
                  <a:moveTo>
                    <a:pt x="22" y="119"/>
                  </a:moveTo>
                  <a:cubicBezTo>
                    <a:pt x="37" y="134"/>
                    <a:pt x="85" y="147"/>
                    <a:pt x="99" y="126"/>
                  </a:cubicBezTo>
                  <a:cubicBezTo>
                    <a:pt x="105" y="115"/>
                    <a:pt x="92" y="111"/>
                    <a:pt x="87" y="110"/>
                  </a:cubicBezTo>
                  <a:cubicBezTo>
                    <a:pt x="63" y="103"/>
                    <a:pt x="34" y="104"/>
                    <a:pt x="15" y="84"/>
                  </a:cubicBezTo>
                  <a:cubicBezTo>
                    <a:pt x="7" y="75"/>
                    <a:pt x="7" y="63"/>
                    <a:pt x="10" y="51"/>
                  </a:cubicBezTo>
                  <a:cubicBezTo>
                    <a:pt x="32" y="0"/>
                    <a:pt x="111" y="26"/>
                    <a:pt x="120" y="31"/>
                  </a:cubicBezTo>
                  <a:cubicBezTo>
                    <a:pt x="106" y="58"/>
                    <a:pt x="106" y="58"/>
                    <a:pt x="106" y="58"/>
                  </a:cubicBezTo>
                  <a:cubicBezTo>
                    <a:pt x="88" y="48"/>
                    <a:pt x="60" y="42"/>
                    <a:pt x="47" y="51"/>
                  </a:cubicBezTo>
                  <a:cubicBezTo>
                    <a:pt x="44" y="53"/>
                    <a:pt x="43" y="56"/>
                    <a:pt x="42" y="59"/>
                  </a:cubicBezTo>
                  <a:cubicBezTo>
                    <a:pt x="44" y="68"/>
                    <a:pt x="54" y="69"/>
                    <a:pt x="61" y="72"/>
                  </a:cubicBezTo>
                  <a:cubicBezTo>
                    <a:pt x="85" y="80"/>
                    <a:pt x="121" y="75"/>
                    <a:pt x="130" y="106"/>
                  </a:cubicBezTo>
                  <a:cubicBezTo>
                    <a:pt x="134" y="123"/>
                    <a:pt x="129" y="140"/>
                    <a:pt x="114" y="150"/>
                  </a:cubicBezTo>
                  <a:cubicBezTo>
                    <a:pt x="91" y="167"/>
                    <a:pt x="57" y="165"/>
                    <a:pt x="30" y="158"/>
                  </a:cubicBezTo>
                  <a:cubicBezTo>
                    <a:pt x="19" y="154"/>
                    <a:pt x="9" y="148"/>
                    <a:pt x="0" y="139"/>
                  </a:cubicBezTo>
                  <a:lnTo>
                    <a:pt x="22" y="11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3133726" y="3403600"/>
              <a:ext cx="508000" cy="538162"/>
            </a:xfrm>
            <a:custGeom>
              <a:avLst/>
              <a:gdLst/>
              <a:ahLst/>
              <a:cxnLst>
                <a:cxn ang="0">
                  <a:pos x="102" y="122"/>
                </a:cxn>
                <a:cxn ang="0">
                  <a:pos x="20" y="127"/>
                </a:cxn>
                <a:cxn ang="0">
                  <a:pos x="0" y="90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76"/>
                </a:cxn>
                <a:cxn ang="0">
                  <a:pos x="45" y="101"/>
                </a:cxn>
                <a:cxn ang="0">
                  <a:pos x="93" y="99"/>
                </a:cxn>
                <a:cxn ang="0">
                  <a:pos x="102" y="75"/>
                </a:cxn>
                <a:cxn ang="0">
                  <a:pos x="102" y="0"/>
                </a:cxn>
                <a:cxn ang="0">
                  <a:pos x="135" y="0"/>
                </a:cxn>
                <a:cxn ang="0">
                  <a:pos x="135" y="132"/>
                </a:cxn>
                <a:cxn ang="0">
                  <a:pos x="106" y="132"/>
                </a:cxn>
                <a:cxn ang="0">
                  <a:pos x="102" y="122"/>
                </a:cxn>
              </a:cxnLst>
              <a:rect l="0" t="0" r="r" b="b"/>
              <a:pathLst>
                <a:path w="135" h="142">
                  <a:moveTo>
                    <a:pt x="102" y="122"/>
                  </a:moveTo>
                  <a:cubicBezTo>
                    <a:pt x="83" y="142"/>
                    <a:pt x="43" y="140"/>
                    <a:pt x="20" y="127"/>
                  </a:cubicBezTo>
                  <a:cubicBezTo>
                    <a:pt x="7" y="118"/>
                    <a:pt x="0" y="105"/>
                    <a:pt x="0" y="9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76"/>
                    <a:pt x="34" y="76"/>
                    <a:pt x="34" y="76"/>
                  </a:cubicBezTo>
                  <a:cubicBezTo>
                    <a:pt x="34" y="86"/>
                    <a:pt x="37" y="95"/>
                    <a:pt x="45" y="101"/>
                  </a:cubicBezTo>
                  <a:cubicBezTo>
                    <a:pt x="58" y="109"/>
                    <a:pt x="80" y="110"/>
                    <a:pt x="93" y="99"/>
                  </a:cubicBezTo>
                  <a:cubicBezTo>
                    <a:pt x="99" y="93"/>
                    <a:pt x="101" y="84"/>
                    <a:pt x="102" y="75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132"/>
                    <a:pt x="135" y="132"/>
                    <a:pt x="135" y="132"/>
                  </a:cubicBezTo>
                  <a:cubicBezTo>
                    <a:pt x="106" y="132"/>
                    <a:pt x="106" y="132"/>
                    <a:pt x="106" y="132"/>
                  </a:cubicBezTo>
                  <a:lnTo>
                    <a:pt x="102" y="1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0" name="Freeform 14"/>
            <p:cNvSpPr>
              <a:spLocks noEditPoints="1"/>
            </p:cNvSpPr>
            <p:nvPr/>
          </p:nvSpPr>
          <p:spPr bwMode="auto">
            <a:xfrm>
              <a:off x="4559301" y="3379788"/>
              <a:ext cx="579438" cy="592137"/>
            </a:xfrm>
            <a:custGeom>
              <a:avLst/>
              <a:gdLst/>
              <a:ahLst/>
              <a:cxnLst>
                <a:cxn ang="0">
                  <a:pos x="38" y="80"/>
                </a:cxn>
                <a:cxn ang="0">
                  <a:pos x="79" y="118"/>
                </a:cxn>
                <a:cxn ang="0">
                  <a:pos x="121" y="94"/>
                </a:cxn>
                <a:cxn ang="0">
                  <a:pos x="142" y="110"/>
                </a:cxn>
                <a:cxn ang="0">
                  <a:pos x="13" y="112"/>
                </a:cxn>
                <a:cxn ang="0">
                  <a:pos x="12" y="37"/>
                </a:cxn>
                <a:cxn ang="0">
                  <a:pos x="75" y="1"/>
                </a:cxn>
                <a:cxn ang="0">
                  <a:pos x="148" y="80"/>
                </a:cxn>
                <a:cxn ang="0">
                  <a:pos x="38" y="80"/>
                </a:cxn>
                <a:cxn ang="0">
                  <a:pos x="115" y="55"/>
                </a:cxn>
                <a:cxn ang="0">
                  <a:pos x="109" y="38"/>
                </a:cxn>
                <a:cxn ang="0">
                  <a:pos x="62" y="27"/>
                </a:cxn>
                <a:cxn ang="0">
                  <a:pos x="40" y="55"/>
                </a:cxn>
                <a:cxn ang="0">
                  <a:pos x="115" y="55"/>
                </a:cxn>
              </a:cxnLst>
              <a:rect l="0" t="0" r="r" b="b"/>
              <a:pathLst>
                <a:path w="154" h="156">
                  <a:moveTo>
                    <a:pt x="38" y="80"/>
                  </a:moveTo>
                  <a:cubicBezTo>
                    <a:pt x="39" y="107"/>
                    <a:pt x="59" y="118"/>
                    <a:pt x="79" y="118"/>
                  </a:cubicBezTo>
                  <a:cubicBezTo>
                    <a:pt x="106" y="118"/>
                    <a:pt x="121" y="94"/>
                    <a:pt x="121" y="94"/>
                  </a:cubicBezTo>
                  <a:cubicBezTo>
                    <a:pt x="142" y="110"/>
                    <a:pt x="142" y="110"/>
                    <a:pt x="142" y="110"/>
                  </a:cubicBezTo>
                  <a:cubicBezTo>
                    <a:pt x="116" y="155"/>
                    <a:pt x="42" y="156"/>
                    <a:pt x="13" y="112"/>
                  </a:cubicBezTo>
                  <a:cubicBezTo>
                    <a:pt x="1" y="90"/>
                    <a:pt x="0" y="60"/>
                    <a:pt x="12" y="37"/>
                  </a:cubicBezTo>
                  <a:cubicBezTo>
                    <a:pt x="33" y="0"/>
                    <a:pt x="75" y="1"/>
                    <a:pt x="75" y="1"/>
                  </a:cubicBezTo>
                  <a:cubicBezTo>
                    <a:pt x="98" y="0"/>
                    <a:pt x="154" y="13"/>
                    <a:pt x="148" y="80"/>
                  </a:cubicBezTo>
                  <a:lnTo>
                    <a:pt x="38" y="80"/>
                  </a:lnTo>
                  <a:close/>
                  <a:moveTo>
                    <a:pt x="115" y="55"/>
                  </a:moveTo>
                  <a:cubicBezTo>
                    <a:pt x="114" y="49"/>
                    <a:pt x="112" y="43"/>
                    <a:pt x="109" y="38"/>
                  </a:cubicBezTo>
                  <a:cubicBezTo>
                    <a:pt x="99" y="24"/>
                    <a:pt x="78" y="21"/>
                    <a:pt x="62" y="27"/>
                  </a:cubicBezTo>
                  <a:cubicBezTo>
                    <a:pt x="50" y="31"/>
                    <a:pt x="43" y="44"/>
                    <a:pt x="40" y="55"/>
                  </a:cubicBezTo>
                  <a:lnTo>
                    <a:pt x="115" y="5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1" name="Freeform 15"/>
            <p:cNvSpPr>
              <a:spLocks noEditPoints="1"/>
            </p:cNvSpPr>
            <p:nvPr/>
          </p:nvSpPr>
          <p:spPr bwMode="auto">
            <a:xfrm>
              <a:off x="5372101" y="3338513"/>
              <a:ext cx="538163" cy="592137"/>
            </a:xfrm>
            <a:custGeom>
              <a:avLst/>
              <a:gdLst/>
              <a:ahLst/>
              <a:cxnLst>
                <a:cxn ang="0">
                  <a:pos x="106" y="137"/>
                </a:cxn>
                <a:cxn ang="0">
                  <a:pos x="43" y="154"/>
                </a:cxn>
                <a:cxn ang="0">
                  <a:pos x="6" y="130"/>
                </a:cxn>
                <a:cxn ang="0">
                  <a:pos x="8" y="91"/>
                </a:cxn>
                <a:cxn ang="0">
                  <a:pos x="67" y="72"/>
                </a:cxn>
                <a:cxn ang="0">
                  <a:pos x="100" y="66"/>
                </a:cxn>
                <a:cxn ang="0">
                  <a:pos x="94" y="39"/>
                </a:cxn>
                <a:cxn ang="0">
                  <a:pos x="36" y="60"/>
                </a:cxn>
                <a:cxn ang="0">
                  <a:pos x="11" y="44"/>
                </a:cxn>
                <a:cxn ang="0">
                  <a:pos x="133" y="37"/>
                </a:cxn>
                <a:cxn ang="0">
                  <a:pos x="139" y="85"/>
                </a:cxn>
                <a:cxn ang="0">
                  <a:pos x="138" y="127"/>
                </a:cxn>
                <a:cxn ang="0">
                  <a:pos x="143" y="149"/>
                </a:cxn>
                <a:cxn ang="0">
                  <a:pos x="110" y="149"/>
                </a:cxn>
                <a:cxn ang="0">
                  <a:pos x="106" y="137"/>
                </a:cxn>
                <a:cxn ang="0">
                  <a:pos x="104" y="89"/>
                </a:cxn>
                <a:cxn ang="0">
                  <a:pos x="54" y="96"/>
                </a:cxn>
                <a:cxn ang="0">
                  <a:pos x="33" y="106"/>
                </a:cxn>
                <a:cxn ang="0">
                  <a:pos x="38" y="122"/>
                </a:cxn>
                <a:cxn ang="0">
                  <a:pos x="92" y="118"/>
                </a:cxn>
                <a:cxn ang="0">
                  <a:pos x="104" y="91"/>
                </a:cxn>
                <a:cxn ang="0">
                  <a:pos x="104" y="89"/>
                </a:cxn>
              </a:cxnLst>
              <a:rect l="0" t="0" r="r" b="b"/>
              <a:pathLst>
                <a:path w="143" h="156">
                  <a:moveTo>
                    <a:pt x="106" y="137"/>
                  </a:moveTo>
                  <a:cubicBezTo>
                    <a:pt x="83" y="154"/>
                    <a:pt x="60" y="156"/>
                    <a:pt x="43" y="154"/>
                  </a:cubicBezTo>
                  <a:cubicBezTo>
                    <a:pt x="28" y="152"/>
                    <a:pt x="13" y="145"/>
                    <a:pt x="6" y="130"/>
                  </a:cubicBezTo>
                  <a:cubicBezTo>
                    <a:pt x="0" y="119"/>
                    <a:pt x="2" y="103"/>
                    <a:pt x="8" y="91"/>
                  </a:cubicBezTo>
                  <a:cubicBezTo>
                    <a:pt x="16" y="76"/>
                    <a:pt x="46" y="74"/>
                    <a:pt x="67" y="72"/>
                  </a:cubicBezTo>
                  <a:cubicBezTo>
                    <a:pt x="79" y="71"/>
                    <a:pt x="89" y="71"/>
                    <a:pt x="100" y="66"/>
                  </a:cubicBezTo>
                  <a:cubicBezTo>
                    <a:pt x="112" y="57"/>
                    <a:pt x="104" y="42"/>
                    <a:pt x="94" y="39"/>
                  </a:cubicBezTo>
                  <a:cubicBezTo>
                    <a:pt x="78" y="34"/>
                    <a:pt x="52" y="33"/>
                    <a:pt x="36" y="60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40" y="0"/>
                    <a:pt x="115" y="3"/>
                    <a:pt x="133" y="37"/>
                  </a:cubicBezTo>
                  <a:cubicBezTo>
                    <a:pt x="140" y="51"/>
                    <a:pt x="138" y="68"/>
                    <a:pt x="139" y="85"/>
                  </a:cubicBezTo>
                  <a:cubicBezTo>
                    <a:pt x="138" y="127"/>
                    <a:pt x="138" y="127"/>
                    <a:pt x="138" y="127"/>
                  </a:cubicBezTo>
                  <a:cubicBezTo>
                    <a:pt x="139" y="135"/>
                    <a:pt x="139" y="139"/>
                    <a:pt x="143" y="149"/>
                  </a:cubicBezTo>
                  <a:cubicBezTo>
                    <a:pt x="110" y="149"/>
                    <a:pt x="110" y="149"/>
                    <a:pt x="110" y="149"/>
                  </a:cubicBezTo>
                  <a:lnTo>
                    <a:pt x="106" y="137"/>
                  </a:lnTo>
                  <a:close/>
                  <a:moveTo>
                    <a:pt x="104" y="89"/>
                  </a:moveTo>
                  <a:cubicBezTo>
                    <a:pt x="95" y="93"/>
                    <a:pt x="70" y="95"/>
                    <a:pt x="54" y="96"/>
                  </a:cubicBezTo>
                  <a:cubicBezTo>
                    <a:pt x="46" y="97"/>
                    <a:pt x="36" y="97"/>
                    <a:pt x="33" y="106"/>
                  </a:cubicBezTo>
                  <a:cubicBezTo>
                    <a:pt x="32" y="112"/>
                    <a:pt x="33" y="118"/>
                    <a:pt x="38" y="122"/>
                  </a:cubicBezTo>
                  <a:cubicBezTo>
                    <a:pt x="54" y="131"/>
                    <a:pt x="77" y="127"/>
                    <a:pt x="92" y="118"/>
                  </a:cubicBezTo>
                  <a:cubicBezTo>
                    <a:pt x="102" y="113"/>
                    <a:pt x="105" y="102"/>
                    <a:pt x="104" y="91"/>
                  </a:cubicBezTo>
                  <a:lnTo>
                    <a:pt x="104" y="8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2570163" y="4119563"/>
              <a:ext cx="2925763" cy="133350"/>
            </a:xfrm>
            <a:custGeom>
              <a:avLst/>
              <a:gdLst/>
              <a:ahLst/>
              <a:cxnLst>
                <a:cxn ang="0">
                  <a:pos x="24" y="29"/>
                </a:cxn>
                <a:cxn ang="0">
                  <a:pos x="392" y="1"/>
                </a:cxn>
                <a:cxn ang="0">
                  <a:pos x="749" y="29"/>
                </a:cxn>
                <a:cxn ang="0">
                  <a:pos x="24" y="29"/>
                </a:cxn>
              </a:cxnLst>
              <a:rect l="0" t="0" r="r" b="b"/>
              <a:pathLst>
                <a:path w="778" h="35">
                  <a:moveTo>
                    <a:pt x="24" y="29"/>
                  </a:moveTo>
                  <a:cubicBezTo>
                    <a:pt x="0" y="24"/>
                    <a:pt x="138" y="2"/>
                    <a:pt x="392" y="1"/>
                  </a:cubicBezTo>
                  <a:cubicBezTo>
                    <a:pt x="646" y="0"/>
                    <a:pt x="778" y="24"/>
                    <a:pt x="749" y="29"/>
                  </a:cubicBezTo>
                  <a:cubicBezTo>
                    <a:pt x="720" y="34"/>
                    <a:pt x="55" y="35"/>
                    <a:pt x="24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23" name="Freeform 17"/>
            <p:cNvSpPr>
              <a:spLocks noEditPoints="1"/>
            </p:cNvSpPr>
            <p:nvPr/>
          </p:nvSpPr>
          <p:spPr bwMode="auto">
            <a:xfrm>
              <a:off x="5861051" y="3206750"/>
              <a:ext cx="195263" cy="196850"/>
            </a:xfrm>
            <a:custGeom>
              <a:avLst/>
              <a:gdLst/>
              <a:ahLst/>
              <a:cxnLst>
                <a:cxn ang="0">
                  <a:pos x="0" y="26"/>
                </a:cxn>
                <a:cxn ang="0">
                  <a:pos x="26" y="0"/>
                </a:cxn>
                <a:cxn ang="0">
                  <a:pos x="52" y="26"/>
                </a:cxn>
                <a:cxn ang="0">
                  <a:pos x="26" y="52"/>
                </a:cxn>
                <a:cxn ang="0">
                  <a:pos x="0" y="26"/>
                </a:cxn>
                <a:cxn ang="0">
                  <a:pos x="26" y="48"/>
                </a:cxn>
                <a:cxn ang="0">
                  <a:pos x="47" y="26"/>
                </a:cxn>
                <a:cxn ang="0">
                  <a:pos x="26" y="4"/>
                </a:cxn>
                <a:cxn ang="0">
                  <a:pos x="5" y="26"/>
                </a:cxn>
                <a:cxn ang="0">
                  <a:pos x="26" y="48"/>
                </a:cxn>
                <a:cxn ang="0">
                  <a:pos x="21" y="41"/>
                </a:cxn>
                <a:cxn ang="0">
                  <a:pos x="16" y="41"/>
                </a:cxn>
                <a:cxn ang="0">
                  <a:pos x="16" y="11"/>
                </a:cxn>
                <a:cxn ang="0">
                  <a:pos x="28" y="11"/>
                </a:cxn>
                <a:cxn ang="0">
                  <a:pos x="38" y="19"/>
                </a:cxn>
                <a:cxn ang="0">
                  <a:pos x="30" y="28"/>
                </a:cxn>
                <a:cxn ang="0">
                  <a:pos x="39" y="41"/>
                </a:cxn>
                <a:cxn ang="0">
                  <a:pos x="34" y="41"/>
                </a:cxn>
                <a:cxn ang="0">
                  <a:pos x="26" y="28"/>
                </a:cxn>
                <a:cxn ang="0">
                  <a:pos x="21" y="28"/>
                </a:cxn>
                <a:cxn ang="0">
                  <a:pos x="21" y="41"/>
                </a:cxn>
                <a:cxn ang="0">
                  <a:pos x="26" y="24"/>
                </a:cxn>
                <a:cxn ang="0">
                  <a:pos x="33" y="19"/>
                </a:cxn>
                <a:cxn ang="0">
                  <a:pos x="27" y="15"/>
                </a:cxn>
                <a:cxn ang="0">
                  <a:pos x="21" y="15"/>
                </a:cxn>
                <a:cxn ang="0">
                  <a:pos x="21" y="24"/>
                </a:cxn>
                <a:cxn ang="0">
                  <a:pos x="26" y="24"/>
                </a:cxn>
              </a:cxnLst>
              <a:rect l="0" t="0" r="r" b="b"/>
              <a:pathLst>
                <a:path w="52" h="52">
                  <a:moveTo>
                    <a:pt x="0" y="26"/>
                  </a:moveTo>
                  <a:cubicBezTo>
                    <a:pt x="0" y="11"/>
                    <a:pt x="12" y="0"/>
                    <a:pt x="26" y="0"/>
                  </a:cubicBezTo>
                  <a:cubicBezTo>
                    <a:pt x="40" y="0"/>
                    <a:pt x="52" y="11"/>
                    <a:pt x="52" y="26"/>
                  </a:cubicBezTo>
                  <a:cubicBezTo>
                    <a:pt x="52" y="41"/>
                    <a:pt x="40" y="52"/>
                    <a:pt x="26" y="52"/>
                  </a:cubicBezTo>
                  <a:cubicBezTo>
                    <a:pt x="12" y="52"/>
                    <a:pt x="0" y="41"/>
                    <a:pt x="0" y="26"/>
                  </a:cubicBezTo>
                  <a:moveTo>
                    <a:pt x="26" y="48"/>
                  </a:moveTo>
                  <a:cubicBezTo>
                    <a:pt x="38" y="48"/>
                    <a:pt x="47" y="38"/>
                    <a:pt x="47" y="26"/>
                  </a:cubicBezTo>
                  <a:cubicBezTo>
                    <a:pt x="47" y="13"/>
                    <a:pt x="38" y="4"/>
                    <a:pt x="26" y="4"/>
                  </a:cubicBezTo>
                  <a:cubicBezTo>
                    <a:pt x="15" y="4"/>
                    <a:pt x="5" y="13"/>
                    <a:pt x="5" y="26"/>
                  </a:cubicBezTo>
                  <a:cubicBezTo>
                    <a:pt x="5" y="38"/>
                    <a:pt x="15" y="48"/>
                    <a:pt x="26" y="48"/>
                  </a:cubicBezTo>
                  <a:moveTo>
                    <a:pt x="21" y="41"/>
                  </a:moveTo>
                  <a:cubicBezTo>
                    <a:pt x="16" y="41"/>
                    <a:pt x="16" y="41"/>
                    <a:pt x="16" y="4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35" y="11"/>
                    <a:pt x="38" y="13"/>
                    <a:pt x="38" y="19"/>
                  </a:cubicBezTo>
                  <a:cubicBezTo>
                    <a:pt x="38" y="25"/>
                    <a:pt x="35" y="27"/>
                    <a:pt x="30" y="28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41"/>
                    <a:pt x="21" y="41"/>
                    <a:pt x="21" y="41"/>
                  </a:cubicBezTo>
                  <a:moveTo>
                    <a:pt x="26" y="24"/>
                  </a:moveTo>
                  <a:cubicBezTo>
                    <a:pt x="30" y="24"/>
                    <a:pt x="33" y="24"/>
                    <a:pt x="33" y="19"/>
                  </a:cubicBezTo>
                  <a:cubicBezTo>
                    <a:pt x="33" y="15"/>
                    <a:pt x="30" y="15"/>
                    <a:pt x="27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24"/>
                    <a:pt x="21" y="24"/>
                    <a:pt x="21" y="24"/>
                  </a:cubicBezTo>
                  <a:lnTo>
                    <a:pt x="26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4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 rot="20700000">
            <a:off x="2527300" y="1730375"/>
            <a:ext cx="5207000" cy="1103313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0CF1F2A-CF88-46DA-AF10-40261E0F2A76}" type="slidenum">
              <a:rPr lang="fr-FR"/>
              <a:pPr>
                <a:defRPr/>
              </a:pPr>
              <a:t>2</a:t>
            </a:fld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375025" y="3279775"/>
            <a:ext cx="3511550" cy="506413"/>
          </a:xfrm>
        </p:spPr>
        <p:txBody>
          <a:bodyPr/>
          <a:lstStyle/>
          <a:p>
            <a:pPr>
              <a:defRPr/>
            </a:pPr>
            <a:endParaRPr lang="fr-BE"/>
          </a:p>
        </p:txBody>
      </p:sp>
      <p:pic>
        <p:nvPicPr>
          <p:cNvPr id="5" name="Picture 9" descr="Screen Shot 2013-09-11 at 16.05.26.png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5830784" y="152400"/>
            <a:ext cx="3160816" cy="2256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11" descr="Screen Shot 2013-09-11 at 16.01.47.png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rot="469218">
            <a:off x="180231" y="2369998"/>
            <a:ext cx="2837160" cy="28430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4" descr="Screen Shot 2013-09-11 at 15.58.49.png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 rot="453766">
            <a:off x="892594" y="75247"/>
            <a:ext cx="2804173" cy="2358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15" descr="Screen Shot 2013-09-11 at 16.02.26.png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4994775" y="570016"/>
            <a:ext cx="2318050" cy="23070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0" name="Picture 2" descr="C:\Users\Public\Pictures\ex-freya-van-den-bossche-peter-en-nanny-moses_1_515x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08275" y="847725"/>
            <a:ext cx="2860675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Public\Pictures\media_xl_37893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97200" y="3360738"/>
            <a:ext cx="3162300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9" cstate="print"/>
          <a:srcRect l="41780" t="48720" r="20198" b="40846"/>
          <a:stretch>
            <a:fillRect/>
          </a:stretch>
        </p:blipFill>
        <p:spPr bwMode="auto">
          <a:xfrm>
            <a:off x="2514600" y="2471738"/>
            <a:ext cx="494665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 descr="Screen Shot 2013-09-11 at 15.53.25.pn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 rot="20530305">
            <a:off x="6112052" y="2799453"/>
            <a:ext cx="3227710" cy="21753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idx="4294967295"/>
          </p:nvPr>
        </p:nvSpPr>
        <p:spPr>
          <a:xfrm rot="20700000">
            <a:off x="2527300" y="1730375"/>
            <a:ext cx="5207000" cy="1103313"/>
          </a:xfrm>
        </p:spPr>
        <p:txBody>
          <a:bodyPr/>
          <a:lstStyle/>
          <a:p>
            <a:pPr eaLnBrk="1" hangingPunct="1"/>
            <a:r>
              <a:rPr lang="fr-FR" sz="3200" b="1" dirty="0" smtClean="0">
                <a:solidFill>
                  <a:srgbClr val="E40580"/>
                </a:solidFill>
              </a:rPr>
              <a:t>MUSTELA </a:t>
            </a:r>
            <a:br>
              <a:rPr lang="fr-FR" sz="3200" b="1" dirty="0" smtClean="0">
                <a:solidFill>
                  <a:srgbClr val="E40580"/>
                </a:solidFill>
              </a:rPr>
            </a:br>
            <a:r>
              <a:rPr lang="fr-FR" sz="3200" b="1" dirty="0" smtClean="0">
                <a:solidFill>
                  <a:srgbClr val="E40580"/>
                </a:solidFill>
              </a:rPr>
              <a:t> EEN NIEUW HOOFDSTUK BEGINT…..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75025" y="3365500"/>
            <a:ext cx="3511550" cy="50641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endParaRPr lang="fr-FR" b="0" i="1" kern="1200">
              <a:solidFill>
                <a:srgbClr val="0178BC"/>
              </a:solidFill>
              <a:cs typeface="Arial" pitchFamily="34" charset="0"/>
            </a:endParaRPr>
          </a:p>
        </p:txBody>
      </p:sp>
      <p:sp>
        <p:nvSpPr>
          <p:cNvPr id="5" name="Rectangle à coins arrondis 1"/>
          <p:cNvSpPr/>
          <p:nvPr/>
        </p:nvSpPr>
        <p:spPr>
          <a:xfrm rot="20780747">
            <a:off x="2573338" y="1958975"/>
            <a:ext cx="838200" cy="62071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à coins arrondis 1"/>
          <p:cNvSpPr/>
          <p:nvPr/>
        </p:nvSpPr>
        <p:spPr>
          <a:xfrm rot="9980747">
            <a:off x="6888163" y="1958975"/>
            <a:ext cx="838200" cy="62071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 txBox="1">
            <a:spLocks noGrp="1"/>
          </p:cNvSpPr>
          <p:nvPr/>
        </p:nvSpPr>
        <p:spPr>
          <a:xfrm>
            <a:off x="6626225" y="4789488"/>
            <a:ext cx="2133600" cy="2730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7403F1E9-4DD1-4888-A379-414B4388D881}" type="slidenum">
              <a:rPr lang="fr-FR" sz="900" b="1" i="1">
                <a:solidFill>
                  <a:srgbClr val="0178BC"/>
                </a:solidFill>
                <a:latin typeface="+mn-lt"/>
                <a:cs typeface="Arial" pitchFamily="34" charset="0"/>
              </a:rPr>
              <a:pPr algn="r">
                <a:defRPr/>
              </a:pPr>
              <a:t>3</a:t>
            </a:fld>
            <a:endParaRPr lang="fr-FR" sz="900" b="1" i="1">
              <a:solidFill>
                <a:srgbClr val="0178BC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WERELD INNOVATIE</a:t>
            </a:r>
          </a:p>
        </p:txBody>
      </p:sp>
      <p:sp>
        <p:nvSpPr>
          <p:cNvPr id="5837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1FED28-3EE4-402C-91A7-A755E0AB9B52}" type="slidenum">
              <a:rPr lang="fr-FR">
                <a:cs typeface="Arial" charset="0"/>
              </a:rPr>
              <a:pPr/>
              <a:t>4</a:t>
            </a:fld>
            <a:endParaRPr lang="fr-FR">
              <a:cs typeface="Arial" charset="0"/>
            </a:endParaRPr>
          </a:p>
        </p:txBody>
      </p:sp>
      <p:sp>
        <p:nvSpPr>
          <p:cNvPr id="5123" name="Espace réservé du contenu 2"/>
          <p:cNvSpPr>
            <a:spLocks noGrp="1"/>
          </p:cNvSpPr>
          <p:nvPr>
            <p:ph idx="4294967295"/>
          </p:nvPr>
        </p:nvSpPr>
        <p:spPr>
          <a:xfrm>
            <a:off x="2851150" y="1050925"/>
            <a:ext cx="4948238" cy="1520825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fr-FR" sz="2000" kern="1200" dirty="0" smtClean="0">
                <a:solidFill>
                  <a:srgbClr val="0178BC"/>
                </a:solidFill>
              </a:rPr>
              <a:t>10</a:t>
            </a:r>
            <a:r>
              <a:rPr lang="fr-FR" b="0" dirty="0" smtClean="0"/>
              <a:t> </a:t>
            </a:r>
            <a:r>
              <a:rPr lang="fr-FR" b="0" dirty="0" err="1" smtClean="0"/>
              <a:t>jaar</a:t>
            </a:r>
            <a:r>
              <a:rPr lang="fr-FR" b="0" dirty="0" smtClean="0"/>
              <a:t> </a:t>
            </a:r>
            <a:r>
              <a:rPr lang="fr-FR" b="0" dirty="0" err="1" smtClean="0"/>
              <a:t>fundamenteel</a:t>
            </a:r>
            <a:r>
              <a:rPr lang="fr-FR" b="0" dirty="0" smtClean="0"/>
              <a:t> </a:t>
            </a:r>
            <a:r>
              <a:rPr lang="fr-FR" b="0" dirty="0" err="1" smtClean="0"/>
              <a:t>ondezoek</a:t>
            </a:r>
            <a:endParaRPr lang="fr-FR" b="0" dirty="0" smtClean="0"/>
          </a:p>
          <a:p>
            <a:pPr marL="0" indent="0">
              <a:buFont typeface="Arial" charset="0"/>
              <a:buNone/>
              <a:defRPr/>
            </a:pPr>
            <a:r>
              <a:rPr lang="fr-FR" sz="2000" kern="1200" dirty="0">
                <a:solidFill>
                  <a:srgbClr val="0178BC"/>
                </a:solidFill>
              </a:rPr>
              <a:t>6</a:t>
            </a:r>
            <a:r>
              <a:rPr lang="fr-FR" b="0" dirty="0" smtClean="0"/>
              <a:t> </a:t>
            </a:r>
            <a:r>
              <a:rPr lang="fr-FR" b="0" dirty="0" err="1" smtClean="0"/>
              <a:t>patenten</a:t>
            </a:r>
            <a:endParaRPr lang="fr-FR" b="0" dirty="0" smtClean="0"/>
          </a:p>
          <a:p>
            <a:pPr marL="0" indent="0">
              <a:buFont typeface="Arial" charset="0"/>
              <a:buNone/>
              <a:defRPr/>
            </a:pPr>
            <a:r>
              <a:rPr lang="fr-FR" sz="2000" kern="1200" dirty="0">
                <a:solidFill>
                  <a:srgbClr val="0178BC"/>
                </a:solidFill>
              </a:rPr>
              <a:t>15</a:t>
            </a:r>
            <a:r>
              <a:rPr lang="fr-FR" b="0" dirty="0" smtClean="0">
                <a:solidFill>
                  <a:srgbClr val="FF0000"/>
                </a:solidFill>
              </a:rPr>
              <a:t> </a:t>
            </a:r>
            <a:r>
              <a:rPr lang="fr-FR" b="0" dirty="0" err="1" smtClean="0"/>
              <a:t>publicaties</a:t>
            </a:r>
            <a:r>
              <a:rPr lang="fr-FR" b="0" dirty="0" smtClean="0"/>
              <a:t> en </a:t>
            </a:r>
            <a:r>
              <a:rPr lang="fr-FR" b="0" dirty="0" err="1" smtClean="0"/>
              <a:t>communicaties</a:t>
            </a:r>
            <a:r>
              <a:rPr lang="fr-FR" b="0" dirty="0" smtClean="0"/>
              <a:t> over </a:t>
            </a:r>
          </a:p>
          <a:p>
            <a:pPr marL="0" indent="0">
              <a:buFont typeface="Arial" charset="0"/>
              <a:buNone/>
              <a:defRPr/>
            </a:pPr>
            <a:r>
              <a:rPr lang="fr-FR" sz="2000" kern="1200" dirty="0" err="1" smtClean="0">
                <a:solidFill>
                  <a:srgbClr val="0178BC"/>
                </a:solidFill>
              </a:rPr>
              <a:t>vooruitstrevende</a:t>
            </a:r>
            <a:r>
              <a:rPr lang="fr-FR" sz="2000" kern="1200" dirty="0" smtClean="0">
                <a:solidFill>
                  <a:srgbClr val="0178BC"/>
                </a:solidFill>
              </a:rPr>
              <a:t> technologie</a:t>
            </a:r>
            <a:endParaRPr lang="fr-FR" sz="2000" kern="1200" dirty="0">
              <a:solidFill>
                <a:srgbClr val="0178BC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 bwMode="auto">
          <a:xfrm>
            <a:off x="1466850" y="2557463"/>
            <a:ext cx="7161213" cy="11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SzPct val="90000"/>
              <a:buFont typeface="Arial" charset="0"/>
              <a:buNone/>
            </a:pPr>
            <a:r>
              <a:rPr lang="fr-FR" sz="1800">
                <a:solidFill>
                  <a:srgbClr val="233E98"/>
                </a:solidFill>
              </a:rPr>
              <a:t>Mustela </a:t>
            </a:r>
            <a:r>
              <a:rPr lang="fr-FR" sz="2800">
                <a:solidFill>
                  <a:srgbClr val="E40580"/>
                </a:solidFill>
              </a:rPr>
              <a:t>ontketent een revolutie</a:t>
            </a:r>
            <a:r>
              <a:rPr lang="fr-FR" sz="2800" b="1">
                <a:solidFill>
                  <a:srgbClr val="E40580"/>
                </a:solidFill>
              </a:rPr>
              <a:t> </a:t>
            </a:r>
            <a:r>
              <a:rPr lang="fr-FR" sz="1800">
                <a:solidFill>
                  <a:srgbClr val="233E98"/>
                </a:solidFill>
              </a:rPr>
              <a:t>op het vlak van innovatie, ontwerp en ontwikkeling </a:t>
            </a:r>
          </a:p>
          <a:p>
            <a:pPr algn="ctr" eaLnBrk="0" hangingPunct="0">
              <a:spcBef>
                <a:spcPct val="20000"/>
              </a:spcBef>
              <a:buSzPct val="90000"/>
              <a:buFont typeface="Arial" charset="0"/>
              <a:buNone/>
            </a:pPr>
            <a:r>
              <a:rPr lang="fr-FR" sz="1800">
                <a:solidFill>
                  <a:srgbClr val="233E98"/>
                </a:solidFill>
              </a:rPr>
              <a:t>van </a:t>
            </a:r>
            <a:r>
              <a:rPr lang="fr-FR" sz="2000" b="1">
                <a:solidFill>
                  <a:srgbClr val="E40580"/>
                </a:solidFill>
              </a:rPr>
              <a:t>Baby producten </a:t>
            </a:r>
            <a:r>
              <a:rPr lang="fr-FR" sz="1800">
                <a:solidFill>
                  <a:srgbClr val="233E98"/>
                </a:solidFill>
              </a:rPr>
              <a:t>door het verder ontdekken en implementeren van</a:t>
            </a:r>
            <a:endParaRPr lang="fr-FR" sz="2800" b="1">
              <a:solidFill>
                <a:srgbClr val="E40580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 bwMode="auto">
          <a:xfrm>
            <a:off x="1454150" y="3905250"/>
            <a:ext cx="71612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buSzPct val="90000"/>
              <a:buFont typeface="Arial" charset="0"/>
              <a:buNone/>
            </a:pPr>
            <a:r>
              <a:rPr lang="fr-FR" sz="2800" b="1">
                <a:solidFill>
                  <a:srgbClr val="E40580"/>
                </a:solidFill>
              </a:rPr>
              <a:t>de mysteries van de ontwikkeling van de babyhuid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ctrTitle" idx="4294967295"/>
          </p:nvPr>
        </p:nvSpPr>
        <p:spPr>
          <a:xfrm rot="20700000">
            <a:off x="2527300" y="1730375"/>
            <a:ext cx="5207000" cy="1103313"/>
          </a:xfrm>
        </p:spPr>
        <p:txBody>
          <a:bodyPr/>
          <a:lstStyle/>
          <a:p>
            <a:pPr eaLnBrk="1" hangingPunct="1"/>
            <a:r>
              <a:rPr lang="fr-FR" sz="3200" b="1" smtClean="0">
                <a:solidFill>
                  <a:srgbClr val="E40580"/>
                </a:solidFill>
              </a:rPr>
              <a:t>Het nieuwe Mustela </a:t>
            </a:r>
            <a:br>
              <a:rPr lang="fr-FR" sz="3200" b="1" smtClean="0">
                <a:solidFill>
                  <a:srgbClr val="E40580"/>
                </a:solidFill>
              </a:rPr>
            </a:br>
            <a:r>
              <a:rPr lang="fr-FR" sz="3200" b="1" smtClean="0">
                <a:solidFill>
                  <a:srgbClr val="E40580"/>
                </a:solidFill>
              </a:rPr>
              <a:t>Bébé verhaal…..</a:t>
            </a:r>
          </a:p>
        </p:txBody>
      </p:sp>
      <p:sp>
        <p:nvSpPr>
          <p:cNvPr id="2" name="Espace réservé du texte 1"/>
          <p:cNvSpPr>
            <a:spLocks noGrp="1"/>
          </p:cNvSpPr>
          <p:nvPr>
            <p:ph type="body" sz="quarter" idx="4294967295"/>
          </p:nvPr>
        </p:nvSpPr>
        <p:spPr>
          <a:xfrm>
            <a:off x="3375025" y="3365500"/>
            <a:ext cx="3511550" cy="506413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endParaRPr lang="fr-FR" b="0" i="1" kern="1200">
              <a:solidFill>
                <a:srgbClr val="0178BC"/>
              </a:solidFill>
              <a:cs typeface="Arial" pitchFamily="34" charset="0"/>
            </a:endParaRPr>
          </a:p>
        </p:txBody>
      </p:sp>
      <p:sp>
        <p:nvSpPr>
          <p:cNvPr id="5" name="Rectangle à coins arrondis 1"/>
          <p:cNvSpPr/>
          <p:nvPr/>
        </p:nvSpPr>
        <p:spPr>
          <a:xfrm rot="20780747">
            <a:off x="2573338" y="1958975"/>
            <a:ext cx="838200" cy="62071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6" name="Rectangle à coins arrondis 1"/>
          <p:cNvSpPr/>
          <p:nvPr/>
        </p:nvSpPr>
        <p:spPr>
          <a:xfrm rot="9980747">
            <a:off x="6888163" y="1958975"/>
            <a:ext cx="838200" cy="620713"/>
          </a:xfrm>
          <a:custGeom>
            <a:avLst/>
            <a:gdLst>
              <a:gd name="connsiteX0" fmla="*/ 0 w 1981200"/>
              <a:gd name="connsiteY0" fmla="*/ 127003 h 762000"/>
              <a:gd name="connsiteX1" fmla="*/ 127003 w 1981200"/>
              <a:gd name="connsiteY1" fmla="*/ 0 h 762000"/>
              <a:gd name="connsiteX2" fmla="*/ 1854197 w 1981200"/>
              <a:gd name="connsiteY2" fmla="*/ 0 h 762000"/>
              <a:gd name="connsiteX3" fmla="*/ 1981200 w 1981200"/>
              <a:gd name="connsiteY3" fmla="*/ 127003 h 762000"/>
              <a:gd name="connsiteX4" fmla="*/ 1981200 w 1981200"/>
              <a:gd name="connsiteY4" fmla="*/ 634997 h 762000"/>
              <a:gd name="connsiteX5" fmla="*/ 1854197 w 1981200"/>
              <a:gd name="connsiteY5" fmla="*/ 762000 h 762000"/>
              <a:gd name="connsiteX6" fmla="*/ 127003 w 1981200"/>
              <a:gd name="connsiteY6" fmla="*/ 762000 h 762000"/>
              <a:gd name="connsiteX7" fmla="*/ 0 w 1981200"/>
              <a:gd name="connsiteY7" fmla="*/ 634997 h 762000"/>
              <a:gd name="connsiteX8" fmla="*/ 0 w 1981200"/>
              <a:gd name="connsiteY8" fmla="*/ 127003 h 762000"/>
              <a:gd name="connsiteX0" fmla="*/ 0 w 1981200"/>
              <a:gd name="connsiteY0" fmla="*/ 127003 h 763587"/>
              <a:gd name="connsiteX1" fmla="*/ 127003 w 1981200"/>
              <a:gd name="connsiteY1" fmla="*/ 0 h 763587"/>
              <a:gd name="connsiteX2" fmla="*/ 1854197 w 1981200"/>
              <a:gd name="connsiteY2" fmla="*/ 0 h 763587"/>
              <a:gd name="connsiteX3" fmla="*/ 1981200 w 1981200"/>
              <a:gd name="connsiteY3" fmla="*/ 127003 h 763587"/>
              <a:gd name="connsiteX4" fmla="*/ 1981200 w 1981200"/>
              <a:gd name="connsiteY4" fmla="*/ 634997 h 763587"/>
              <a:gd name="connsiteX5" fmla="*/ 1854197 w 1981200"/>
              <a:gd name="connsiteY5" fmla="*/ 762000 h 763587"/>
              <a:gd name="connsiteX6" fmla="*/ 1157287 w 1981200"/>
              <a:gd name="connsiteY6" fmla="*/ 763587 h 763587"/>
              <a:gd name="connsiteX7" fmla="*/ 127003 w 1981200"/>
              <a:gd name="connsiteY7" fmla="*/ 762000 h 763587"/>
              <a:gd name="connsiteX8" fmla="*/ 0 w 1981200"/>
              <a:gd name="connsiteY8" fmla="*/ 634997 h 763587"/>
              <a:gd name="connsiteX9" fmla="*/ 0 w 1981200"/>
              <a:gd name="connsiteY9" fmla="*/ 127003 h 763587"/>
              <a:gd name="connsiteX0" fmla="*/ 127003 w 1981200"/>
              <a:gd name="connsiteY0" fmla="*/ 762000 h 853440"/>
              <a:gd name="connsiteX1" fmla="*/ 0 w 1981200"/>
              <a:gd name="connsiteY1" fmla="*/ 634997 h 853440"/>
              <a:gd name="connsiteX2" fmla="*/ 0 w 1981200"/>
              <a:gd name="connsiteY2" fmla="*/ 127003 h 853440"/>
              <a:gd name="connsiteX3" fmla="*/ 127003 w 1981200"/>
              <a:gd name="connsiteY3" fmla="*/ 0 h 853440"/>
              <a:gd name="connsiteX4" fmla="*/ 1854197 w 1981200"/>
              <a:gd name="connsiteY4" fmla="*/ 0 h 853440"/>
              <a:gd name="connsiteX5" fmla="*/ 1981200 w 1981200"/>
              <a:gd name="connsiteY5" fmla="*/ 127003 h 853440"/>
              <a:gd name="connsiteX6" fmla="*/ 1981200 w 1981200"/>
              <a:gd name="connsiteY6" fmla="*/ 634997 h 853440"/>
              <a:gd name="connsiteX7" fmla="*/ 1854197 w 1981200"/>
              <a:gd name="connsiteY7" fmla="*/ 762000 h 853440"/>
              <a:gd name="connsiteX8" fmla="*/ 1157287 w 1981200"/>
              <a:gd name="connsiteY8" fmla="*/ 763587 h 853440"/>
              <a:gd name="connsiteX9" fmla="*/ 218443 w 1981200"/>
              <a:gd name="connsiteY9" fmla="*/ 853440 h 853440"/>
              <a:gd name="connsiteX0" fmla="*/ 127003 w 1981200"/>
              <a:gd name="connsiteY0" fmla="*/ 762000 h 763587"/>
              <a:gd name="connsiteX1" fmla="*/ 0 w 1981200"/>
              <a:gd name="connsiteY1" fmla="*/ 634997 h 763587"/>
              <a:gd name="connsiteX2" fmla="*/ 0 w 1981200"/>
              <a:gd name="connsiteY2" fmla="*/ 127003 h 763587"/>
              <a:gd name="connsiteX3" fmla="*/ 127003 w 1981200"/>
              <a:gd name="connsiteY3" fmla="*/ 0 h 763587"/>
              <a:gd name="connsiteX4" fmla="*/ 1854197 w 1981200"/>
              <a:gd name="connsiteY4" fmla="*/ 0 h 763587"/>
              <a:gd name="connsiteX5" fmla="*/ 1981200 w 1981200"/>
              <a:gd name="connsiteY5" fmla="*/ 127003 h 763587"/>
              <a:gd name="connsiteX6" fmla="*/ 1981200 w 1981200"/>
              <a:gd name="connsiteY6" fmla="*/ 634997 h 763587"/>
              <a:gd name="connsiteX7" fmla="*/ 1854197 w 1981200"/>
              <a:gd name="connsiteY7" fmla="*/ 762000 h 763587"/>
              <a:gd name="connsiteX8" fmla="*/ 1157287 w 1981200"/>
              <a:gd name="connsiteY8" fmla="*/ 763587 h 763587"/>
              <a:gd name="connsiteX0" fmla="*/ 0 w 1981200"/>
              <a:gd name="connsiteY0" fmla="*/ 634997 h 763587"/>
              <a:gd name="connsiteX1" fmla="*/ 0 w 1981200"/>
              <a:gd name="connsiteY1" fmla="*/ 127003 h 763587"/>
              <a:gd name="connsiteX2" fmla="*/ 127003 w 1981200"/>
              <a:gd name="connsiteY2" fmla="*/ 0 h 763587"/>
              <a:gd name="connsiteX3" fmla="*/ 1854197 w 1981200"/>
              <a:gd name="connsiteY3" fmla="*/ 0 h 763587"/>
              <a:gd name="connsiteX4" fmla="*/ 1981200 w 1981200"/>
              <a:gd name="connsiteY4" fmla="*/ 127003 h 763587"/>
              <a:gd name="connsiteX5" fmla="*/ 1981200 w 1981200"/>
              <a:gd name="connsiteY5" fmla="*/ 634997 h 763587"/>
              <a:gd name="connsiteX6" fmla="*/ 1854197 w 1981200"/>
              <a:gd name="connsiteY6" fmla="*/ 762000 h 763587"/>
              <a:gd name="connsiteX7" fmla="*/ 1157287 w 1981200"/>
              <a:gd name="connsiteY7" fmla="*/ 763587 h 763587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854197 w 1981200"/>
              <a:gd name="connsiteY4" fmla="*/ 11113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487487 w 1981200"/>
              <a:gd name="connsiteY4" fmla="*/ 63500 h 774700"/>
              <a:gd name="connsiteX5" fmla="*/ 1981200 w 1981200"/>
              <a:gd name="connsiteY5" fmla="*/ 138116 h 774700"/>
              <a:gd name="connsiteX6" fmla="*/ 1981200 w 1981200"/>
              <a:gd name="connsiteY6" fmla="*/ 646110 h 774700"/>
              <a:gd name="connsiteX7" fmla="*/ 1854197 w 1981200"/>
              <a:gd name="connsiteY7" fmla="*/ 773113 h 774700"/>
              <a:gd name="connsiteX8" fmla="*/ 1157287 w 1981200"/>
              <a:gd name="connsiteY8" fmla="*/ 774700 h 774700"/>
              <a:gd name="connsiteX0" fmla="*/ 0 w 1981200"/>
              <a:gd name="connsiteY0" fmla="*/ 646110 h 774700"/>
              <a:gd name="connsiteX1" fmla="*/ 0 w 1981200"/>
              <a:gd name="connsiteY1" fmla="*/ 138116 h 774700"/>
              <a:gd name="connsiteX2" fmla="*/ 127003 w 1981200"/>
              <a:gd name="connsiteY2" fmla="*/ 11113 h 774700"/>
              <a:gd name="connsiteX3" fmla="*/ 776287 w 1981200"/>
              <a:gd name="connsiteY3" fmla="*/ 0 h 774700"/>
              <a:gd name="connsiteX4" fmla="*/ 1981200 w 1981200"/>
              <a:gd name="connsiteY4" fmla="*/ 138116 h 774700"/>
              <a:gd name="connsiteX5" fmla="*/ 1981200 w 1981200"/>
              <a:gd name="connsiteY5" fmla="*/ 646110 h 774700"/>
              <a:gd name="connsiteX6" fmla="*/ 1854197 w 1981200"/>
              <a:gd name="connsiteY6" fmla="*/ 773113 h 774700"/>
              <a:gd name="connsiteX7" fmla="*/ 1157287 w 1981200"/>
              <a:gd name="connsiteY7" fmla="*/ 774700 h 774700"/>
              <a:gd name="connsiteX0" fmla="*/ 0 w 1981200"/>
              <a:gd name="connsiteY0" fmla="*/ 646110 h 773113"/>
              <a:gd name="connsiteX1" fmla="*/ 0 w 1981200"/>
              <a:gd name="connsiteY1" fmla="*/ 138116 h 773113"/>
              <a:gd name="connsiteX2" fmla="*/ 127003 w 1981200"/>
              <a:gd name="connsiteY2" fmla="*/ 11113 h 773113"/>
              <a:gd name="connsiteX3" fmla="*/ 776287 w 1981200"/>
              <a:gd name="connsiteY3" fmla="*/ 0 h 773113"/>
              <a:gd name="connsiteX4" fmla="*/ 1981200 w 1981200"/>
              <a:gd name="connsiteY4" fmla="*/ 138116 h 773113"/>
              <a:gd name="connsiteX5" fmla="*/ 1981200 w 1981200"/>
              <a:gd name="connsiteY5" fmla="*/ 646110 h 773113"/>
              <a:gd name="connsiteX6" fmla="*/ 1854197 w 1981200"/>
              <a:gd name="connsiteY6" fmla="*/ 773113 h 773113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5" fmla="*/ 1981200 w 1981200"/>
              <a:gd name="connsiteY5" fmla="*/ 646110 h 646110"/>
              <a:gd name="connsiteX0" fmla="*/ 0 w 1981200"/>
              <a:gd name="connsiteY0" fmla="*/ 646110 h 646110"/>
              <a:gd name="connsiteX1" fmla="*/ 0 w 1981200"/>
              <a:gd name="connsiteY1" fmla="*/ 138116 h 646110"/>
              <a:gd name="connsiteX2" fmla="*/ 127003 w 1981200"/>
              <a:gd name="connsiteY2" fmla="*/ 11113 h 646110"/>
              <a:gd name="connsiteX3" fmla="*/ 776287 w 1981200"/>
              <a:gd name="connsiteY3" fmla="*/ 0 h 646110"/>
              <a:gd name="connsiteX4" fmla="*/ 1981200 w 1981200"/>
              <a:gd name="connsiteY4" fmla="*/ 138116 h 646110"/>
              <a:gd name="connsiteX0" fmla="*/ 0 w 776287"/>
              <a:gd name="connsiteY0" fmla="*/ 646110 h 646110"/>
              <a:gd name="connsiteX1" fmla="*/ 0 w 776287"/>
              <a:gd name="connsiteY1" fmla="*/ 138116 h 646110"/>
              <a:gd name="connsiteX2" fmla="*/ 127003 w 776287"/>
              <a:gd name="connsiteY2" fmla="*/ 11113 h 646110"/>
              <a:gd name="connsiteX3" fmla="*/ 776287 w 776287"/>
              <a:gd name="connsiteY3" fmla="*/ 0 h 646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6287" h="646110">
                <a:moveTo>
                  <a:pt x="0" y="646110"/>
                </a:moveTo>
                <a:lnTo>
                  <a:pt x="0" y="138116"/>
                </a:lnTo>
                <a:cubicBezTo>
                  <a:pt x="0" y="67974"/>
                  <a:pt x="56861" y="11113"/>
                  <a:pt x="127003" y="11113"/>
                </a:cubicBezTo>
                <a:lnTo>
                  <a:pt x="776287" y="0"/>
                </a:lnTo>
              </a:path>
            </a:pathLst>
          </a:custGeom>
          <a:noFill/>
          <a:ln w="28575">
            <a:solidFill>
              <a:srgbClr val="0178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>
              <a:solidFill>
                <a:srgbClr val="FFFFFF"/>
              </a:solidFill>
            </a:endParaRPr>
          </a:p>
        </p:txBody>
      </p:sp>
      <p:sp>
        <p:nvSpPr>
          <p:cNvPr id="3" name="Espace réservé du numéro de diapositive 2"/>
          <p:cNvSpPr txBox="1">
            <a:spLocks noGrp="1"/>
          </p:cNvSpPr>
          <p:nvPr/>
        </p:nvSpPr>
        <p:spPr>
          <a:xfrm>
            <a:off x="6626225" y="4789488"/>
            <a:ext cx="2133600" cy="273050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254153B4-8489-4E01-BDE4-77870EE80592}" type="slidenum">
              <a:rPr lang="fr-FR" sz="900" b="1" i="1">
                <a:solidFill>
                  <a:srgbClr val="0178BC"/>
                </a:solidFill>
                <a:latin typeface="+mn-lt"/>
                <a:cs typeface="Arial" pitchFamily="34" charset="0"/>
              </a:rPr>
              <a:pPr algn="r">
                <a:defRPr/>
              </a:pPr>
              <a:t>5</a:t>
            </a:fld>
            <a:endParaRPr lang="fr-FR" sz="900" b="1" i="1">
              <a:solidFill>
                <a:srgbClr val="0178BC"/>
              </a:solidFill>
              <a:latin typeface="+mn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301625"/>
            <a:ext cx="7072313" cy="649288"/>
          </a:xfrm>
        </p:spPr>
        <p:txBody>
          <a:bodyPr/>
          <a:lstStyle/>
          <a:p>
            <a:pPr>
              <a:defRPr/>
            </a:pPr>
            <a:r>
              <a:rPr lang="fr-FR" dirty="0" smtClean="0">
                <a:ea typeface="Geneva"/>
              </a:rPr>
              <a:t>Het </a:t>
            </a:r>
            <a:r>
              <a:rPr lang="fr-FR" dirty="0" err="1" smtClean="0">
                <a:ea typeface="Geneva"/>
              </a:rPr>
              <a:t>Mustela</a:t>
            </a:r>
            <a:r>
              <a:rPr lang="fr-FR" dirty="0" smtClean="0">
                <a:ea typeface="Geneva"/>
              </a:rPr>
              <a:t> Bébé </a:t>
            </a:r>
            <a:r>
              <a:rPr lang="fr-FR" dirty="0" err="1" smtClean="0">
                <a:ea typeface="Geneva"/>
              </a:rPr>
              <a:t>verhaal</a:t>
            </a:r>
            <a:endParaRPr lang="en-GB" dirty="0" smtClean="0">
              <a:ea typeface="Geneva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6D14FA-2CDE-4FD7-8126-73184634D267}" type="slidenum">
              <a:rPr lang="fr-FR"/>
              <a:pPr>
                <a:defRPr/>
              </a:pPr>
              <a:t>6</a:t>
            </a:fld>
            <a:endParaRPr lang="fr-FR"/>
          </a:p>
        </p:txBody>
      </p:sp>
      <p:sp>
        <p:nvSpPr>
          <p:cNvPr id="62467" name="Rectangle à coins arrondis 1"/>
          <p:cNvSpPr>
            <a:spLocks noChangeArrowheads="1"/>
          </p:cNvSpPr>
          <p:nvPr/>
        </p:nvSpPr>
        <p:spPr bwMode="auto">
          <a:xfrm>
            <a:off x="2987675" y="3275013"/>
            <a:ext cx="4248150" cy="1023937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" name="Groupe 5"/>
          <p:cNvGrpSpPr>
            <a:grpSpLocks/>
          </p:cNvGrpSpPr>
          <p:nvPr/>
        </p:nvGrpSpPr>
        <p:grpSpPr bwMode="auto">
          <a:xfrm>
            <a:off x="1685925" y="3424238"/>
            <a:ext cx="6911975" cy="762000"/>
            <a:chOff x="1685198" y="3425002"/>
            <a:chExt cx="6911975" cy="761891"/>
          </a:xfrm>
        </p:grpSpPr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FF00FF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1782239" y="3425002"/>
              <a:ext cx="6717893" cy="761891"/>
            </a:xfrm>
            <a:prstGeom prst="rect">
              <a:avLst/>
            </a:prstGeom>
            <a:ln>
              <a:noFill/>
            </a:ln>
          </p:spPr>
        </p:pic>
        <p:sp>
          <p:nvSpPr>
            <p:cNvPr id="62477" name="Text Box 5"/>
            <p:cNvSpPr txBox="1">
              <a:spLocks noChangeArrowheads="1"/>
            </p:cNvSpPr>
            <p:nvPr/>
          </p:nvSpPr>
          <p:spPr bwMode="auto">
            <a:xfrm>
              <a:off x="1685198" y="3542392"/>
              <a:ext cx="6911975" cy="400110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>
                  <a:solidFill>
                    <a:srgbClr val="000066"/>
                  </a:solidFill>
                </a:rPr>
                <a:t>Een zintuigelijk verhaal</a:t>
              </a:r>
            </a:p>
          </p:txBody>
        </p:sp>
      </p:grpSp>
      <p:grpSp>
        <p:nvGrpSpPr>
          <p:cNvPr id="4" name="Groupe 7"/>
          <p:cNvGrpSpPr>
            <a:grpSpLocks/>
          </p:cNvGrpSpPr>
          <p:nvPr/>
        </p:nvGrpSpPr>
        <p:grpSpPr bwMode="auto">
          <a:xfrm>
            <a:off x="1784350" y="798513"/>
            <a:ext cx="6713538" cy="1690687"/>
            <a:chOff x="1784957" y="798286"/>
            <a:chExt cx="6712457" cy="1690906"/>
          </a:xfrm>
        </p:grpSpPr>
        <p:pic>
          <p:nvPicPr>
            <p:cNvPr id="23" name="Image 2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rgbClr val="09B9FF">
                  <a:tint val="45000"/>
                  <a:satMod val="400000"/>
                </a:srgbClr>
              </a:duotone>
              <a:lum bright="20000" contrast="30000"/>
              <a:extLst/>
            </a:blip>
            <a:stretch>
              <a:fillRect/>
            </a:stretch>
          </p:blipFill>
          <p:spPr>
            <a:xfrm>
              <a:off x="1784957" y="798286"/>
              <a:ext cx="6712457" cy="1690906"/>
            </a:xfrm>
            <a:prstGeom prst="rect">
              <a:avLst/>
            </a:prstGeom>
            <a:ln>
              <a:noFill/>
            </a:ln>
          </p:spPr>
        </p:pic>
        <p:sp>
          <p:nvSpPr>
            <p:cNvPr id="62475" name="Text Box 7"/>
            <p:cNvSpPr txBox="1">
              <a:spLocks noChangeArrowheads="1"/>
            </p:cNvSpPr>
            <p:nvPr/>
          </p:nvSpPr>
          <p:spPr bwMode="auto">
            <a:xfrm>
              <a:off x="3619566" y="1347994"/>
              <a:ext cx="3043238" cy="1015663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fr-FR" sz="2000">
                  <a:solidFill>
                    <a:srgbClr val="000066"/>
                  </a:solidFill>
                </a:rPr>
                <a:t>Een </a:t>
              </a:r>
              <a:br>
                <a:rPr lang="fr-FR" sz="2000">
                  <a:solidFill>
                    <a:srgbClr val="000066"/>
                  </a:solidFill>
                </a:rPr>
              </a:br>
              <a:r>
                <a:rPr lang="fr-FR" sz="2000">
                  <a:solidFill>
                    <a:srgbClr val="000066"/>
                  </a:solidFill>
                </a:rPr>
                <a:t>wetenschappelijk</a:t>
              </a:r>
              <a:br>
                <a:rPr lang="fr-FR" sz="2000">
                  <a:solidFill>
                    <a:srgbClr val="000066"/>
                  </a:solidFill>
                </a:rPr>
              </a:br>
              <a:r>
                <a:rPr lang="fr-FR" sz="2000">
                  <a:solidFill>
                    <a:srgbClr val="000066"/>
                  </a:solidFill>
                </a:rPr>
                <a:t> verhaal</a:t>
              </a:r>
            </a:p>
          </p:txBody>
        </p:sp>
      </p:grpSp>
      <p:grpSp>
        <p:nvGrpSpPr>
          <p:cNvPr id="5" name="Groupe 6"/>
          <p:cNvGrpSpPr>
            <a:grpSpLocks/>
          </p:cNvGrpSpPr>
          <p:nvPr/>
        </p:nvGrpSpPr>
        <p:grpSpPr bwMode="auto">
          <a:xfrm>
            <a:off x="1784350" y="2487613"/>
            <a:ext cx="6713538" cy="928687"/>
            <a:chOff x="1784957" y="2487584"/>
            <a:chExt cx="6712457" cy="929015"/>
          </a:xfrm>
        </p:grpSpPr>
        <p:pic>
          <p:nvPicPr>
            <p:cNvPr id="26" name="Image 25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rgbClr val="92D050">
                  <a:tint val="45000"/>
                  <a:satMod val="400000"/>
                </a:srgbClr>
              </a:duotone>
              <a:extLst/>
            </a:blip>
            <a:stretch>
              <a:fillRect/>
            </a:stretch>
          </p:blipFill>
          <p:spPr>
            <a:xfrm>
              <a:off x="1784957" y="2487584"/>
              <a:ext cx="6712457" cy="929015"/>
            </a:xfrm>
            <a:prstGeom prst="rect">
              <a:avLst/>
            </a:prstGeom>
            <a:ln>
              <a:noFill/>
            </a:ln>
          </p:spPr>
        </p:pic>
        <p:sp>
          <p:nvSpPr>
            <p:cNvPr id="62473" name="Text Box 10"/>
            <p:cNvSpPr txBox="1">
              <a:spLocks noChangeArrowheads="1"/>
            </p:cNvSpPr>
            <p:nvPr/>
          </p:nvSpPr>
          <p:spPr bwMode="auto">
            <a:xfrm>
              <a:off x="2981391" y="2598148"/>
              <a:ext cx="4319588" cy="70788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GB" sz="2000">
                  <a:solidFill>
                    <a:srgbClr val="000066"/>
                  </a:solidFill>
                </a:rPr>
                <a:t>Een verhaal over veiligheid, natuurlijk !</a:t>
              </a:r>
            </a:p>
          </p:txBody>
        </p:sp>
      </p:grpSp>
      <p:sp>
        <p:nvSpPr>
          <p:cNvPr id="28" name="Rectangle à coins arrondis 27"/>
          <p:cNvSpPr/>
          <p:nvPr/>
        </p:nvSpPr>
        <p:spPr bwMode="auto">
          <a:xfrm>
            <a:off x="1512107" y="4132875"/>
            <a:ext cx="7299348" cy="454283"/>
          </a:xfrm>
          <a:prstGeom prst="roundRect">
            <a:avLst>
              <a:gd name="adj" fmla="val 21791"/>
            </a:avLst>
          </a:prstGeom>
          <a:solidFill>
            <a:srgbClr val="0178BC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fr-FR" sz="2000" b="1" dirty="0" err="1">
                <a:solidFill>
                  <a:srgbClr val="FFFFFF"/>
                </a:solidFill>
              </a:rPr>
              <a:t>Een</a:t>
            </a:r>
            <a:r>
              <a:rPr lang="fr-FR" sz="2000" b="1" dirty="0">
                <a:solidFill>
                  <a:srgbClr val="FFFFFF"/>
                </a:solidFill>
              </a:rPr>
              <a:t> </a:t>
            </a:r>
            <a:r>
              <a:rPr lang="fr-FR" sz="2000" b="1" dirty="0" err="1">
                <a:solidFill>
                  <a:srgbClr val="FFFFFF"/>
                </a:solidFill>
              </a:rPr>
              <a:t>verhaal</a:t>
            </a:r>
            <a:r>
              <a:rPr lang="fr-FR" sz="2000" b="1" dirty="0">
                <a:solidFill>
                  <a:srgbClr val="FFFFFF"/>
                </a:solidFill>
              </a:rPr>
              <a:t> van </a:t>
            </a:r>
            <a:r>
              <a:rPr lang="fr-FR" sz="2000" b="1" dirty="0" err="1">
                <a:solidFill>
                  <a:srgbClr val="FFFFFF"/>
                </a:solidFill>
              </a:rPr>
              <a:t>verantwoordelijkheid</a:t>
            </a:r>
            <a:endParaRPr lang="fr-FR" sz="20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ext Box 27"/>
          <p:cNvSpPr txBox="1">
            <a:spLocks noChangeArrowheads="1"/>
          </p:cNvSpPr>
          <p:nvPr/>
        </p:nvSpPr>
        <p:spPr bwMode="auto">
          <a:xfrm>
            <a:off x="8610600" y="4948238"/>
            <a:ext cx="4572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 defTabSz="447675" eaLnBrk="0" hangingPunct="0">
              <a:lnSpc>
                <a:spcPct val="94000"/>
              </a:lnSpc>
              <a:buClr>
                <a:srgbClr val="000000"/>
              </a:buClr>
              <a:buSzPct val="100000"/>
              <a:buFont typeface="Calibri" pitchFamily="34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949DBBE8-4DE6-4A55-910F-DF71F012E010}" type="slidenum">
              <a:rPr lang="en-GB" sz="900">
                <a:solidFill>
                  <a:srgbClr val="FFFFFF"/>
                </a:solidFill>
              </a:rPr>
              <a:pPr defTabSz="447675" eaLnBrk="0" hangingPunct="0">
                <a:lnSpc>
                  <a:spcPct val="94000"/>
                </a:lnSpc>
                <a:buClr>
                  <a:srgbClr val="000000"/>
                </a:buClr>
                <a:buSzPct val="100000"/>
                <a:buFont typeface="Calibri" pitchFamily="34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GB" sz="900">
              <a:solidFill>
                <a:srgbClr val="FFFFFF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676400" y="301625"/>
            <a:ext cx="7072313" cy="649288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Avocado</a:t>
            </a:r>
            <a:r>
              <a:rPr lang="fr-FR" dirty="0" smtClean="0"/>
              <a:t> </a:t>
            </a:r>
            <a:r>
              <a:rPr lang="fr-FR" dirty="0" err="1" smtClean="0"/>
              <a:t>Perseose</a:t>
            </a:r>
            <a:r>
              <a:rPr lang="fr-FR" dirty="0" smtClean="0"/>
              <a:t> </a:t>
            </a:r>
          </a:p>
        </p:txBody>
      </p:sp>
      <p:sp>
        <p:nvSpPr>
          <p:cNvPr id="69636" name="Espace réservé du contenu 4"/>
          <p:cNvSpPr>
            <a:spLocks noGrp="1"/>
          </p:cNvSpPr>
          <p:nvPr>
            <p:ph idx="1"/>
          </p:nvPr>
        </p:nvSpPr>
        <p:spPr>
          <a:xfrm>
            <a:off x="1570038" y="1174750"/>
            <a:ext cx="7161212" cy="2509838"/>
          </a:xfrm>
        </p:spPr>
        <p:txBody>
          <a:bodyPr/>
          <a:lstStyle/>
          <a:p>
            <a:r>
              <a:rPr lang="fr-FR" smtClean="0"/>
              <a:t>Natuurlijk actief bestanddeel , afkomstig uit de verantwoorde bioteelt</a:t>
            </a:r>
          </a:p>
          <a:p>
            <a:pPr lvl="1"/>
            <a:r>
              <a:rPr lang="fr-FR" smtClean="0"/>
              <a:t>Duurzame bevoorradingsketen </a:t>
            </a:r>
          </a:p>
          <a:p>
            <a:pPr lvl="1"/>
            <a:r>
              <a:rPr lang="fr-FR" smtClean="0"/>
              <a:t>Eco-ontwikkeld procede en afkomstig van onze expertise in plantaardige biologie</a:t>
            </a:r>
          </a:p>
          <a:p>
            <a:pPr lvl="1"/>
            <a:endParaRPr lang="fr-FR" smtClean="0"/>
          </a:p>
          <a:p>
            <a:r>
              <a:rPr lang="fr-FR" smtClean="0"/>
              <a:t>Biomimetisch bestanddeel: samenhang en dialoog tussen de plantaardige biologie en de biologie van de huid</a:t>
            </a:r>
          </a:p>
          <a:p>
            <a:pPr lvl="1"/>
            <a:r>
              <a:rPr lang="fr-FR" smtClean="0"/>
              <a:t>Volledige en unieke werking vanaf de oppervlakte tot in het diepste van de huid</a:t>
            </a:r>
          </a:p>
          <a:p>
            <a:pPr lvl="2"/>
            <a:r>
              <a:rPr lang="fr-FR" smtClean="0"/>
              <a:t>Versterkt de huidbarrière en het niveau van hydratatie</a:t>
            </a:r>
          </a:p>
          <a:p>
            <a:pPr lvl="2"/>
            <a:r>
              <a:rPr lang="fr-FR" smtClean="0"/>
              <a:t>Vecht tegen aggressies</a:t>
            </a:r>
          </a:p>
          <a:p>
            <a:pPr lvl="2"/>
            <a:r>
              <a:rPr lang="fr-FR" smtClean="0"/>
              <a:t>Bewaardt het celkapitaal</a:t>
            </a:r>
          </a:p>
        </p:txBody>
      </p:sp>
      <p:grpSp>
        <p:nvGrpSpPr>
          <p:cNvPr id="66564" name="Groupe 10"/>
          <p:cNvGrpSpPr>
            <a:grpSpLocks/>
          </p:cNvGrpSpPr>
          <p:nvPr/>
        </p:nvGrpSpPr>
        <p:grpSpPr bwMode="auto">
          <a:xfrm>
            <a:off x="509588" y="280988"/>
            <a:ext cx="995362" cy="1017587"/>
            <a:chOff x="3765176" y="290456"/>
            <a:chExt cx="1559859" cy="1592132"/>
          </a:xfrm>
        </p:grpSpPr>
        <p:sp>
          <p:nvSpPr>
            <p:cNvPr id="12" name="Rectangle à coins arrondis 11"/>
            <p:cNvSpPr/>
            <p:nvPr/>
          </p:nvSpPr>
          <p:spPr bwMode="auto">
            <a:xfrm>
              <a:off x="3765176" y="290456"/>
              <a:ext cx="1559859" cy="1592132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/>
            <a:lstStyle/>
            <a:p>
              <a:pPr>
                <a:defRPr/>
              </a:pPr>
              <a:endParaRPr lang="fr-FR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6568" name="Image 12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0949" y="518511"/>
              <a:ext cx="1182102" cy="1210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9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9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9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9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96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96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96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7"/>
          <p:cNvGrpSpPr>
            <a:grpSpLocks/>
          </p:cNvGrpSpPr>
          <p:nvPr/>
        </p:nvGrpSpPr>
        <p:grpSpPr bwMode="auto">
          <a:xfrm>
            <a:off x="1208088" y="3576638"/>
            <a:ext cx="1797050" cy="1055687"/>
            <a:chOff x="1477364" y="3578352"/>
            <a:chExt cx="1798320" cy="1054608"/>
          </a:xfrm>
        </p:grpSpPr>
        <p:sp>
          <p:nvSpPr>
            <p:cNvPr id="51" name="Rectangle à coins arrondis 50"/>
            <p:cNvSpPr/>
            <p:nvPr/>
          </p:nvSpPr>
          <p:spPr bwMode="auto">
            <a:xfrm>
              <a:off x="1537441" y="3612992"/>
              <a:ext cx="1680420" cy="944103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0" name="ZoneTexte 59"/>
            <p:cNvSpPr txBox="1"/>
            <p:nvPr/>
          </p:nvSpPr>
          <p:spPr bwMode="auto">
            <a:xfrm>
              <a:off x="1598099" y="3900285"/>
              <a:ext cx="1560027" cy="504309"/>
            </a:xfrm>
            <a:prstGeom prst="rect">
              <a:avLst/>
            </a:prstGeom>
            <a:noFill/>
            <a:ln>
              <a:noFill/>
            </a:ln>
          </p:spPr>
          <p:txBody>
            <a:bodyPr lIns="72000" tIns="0" rIns="7200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EB5715"/>
                </a:buClr>
                <a:buSzPct val="115000"/>
              </a:pPr>
              <a:r>
                <a:rPr kumimoji="1" lang="fr-FR" sz="1100">
                  <a:solidFill>
                    <a:srgbClr val="234586"/>
                  </a:solidFill>
                  <a:sym typeface="Monotype Sorts" pitchFamily="2" charset="2"/>
                </a:rPr>
                <a:t>Resultaten van veiligheidstesten met zeer hoge scores </a:t>
              </a:r>
            </a:p>
          </p:txBody>
        </p:sp>
      </p:grpSp>
      <p:grpSp>
        <p:nvGrpSpPr>
          <p:cNvPr id="3" name="Groupe 19"/>
          <p:cNvGrpSpPr>
            <a:grpSpLocks/>
          </p:cNvGrpSpPr>
          <p:nvPr/>
        </p:nvGrpSpPr>
        <p:grpSpPr bwMode="auto">
          <a:xfrm>
            <a:off x="6883400" y="3529013"/>
            <a:ext cx="2005013" cy="1104900"/>
            <a:chOff x="6990083" y="3191030"/>
            <a:chExt cx="2005584" cy="1103376"/>
          </a:xfrm>
        </p:grpSpPr>
        <p:sp>
          <p:nvSpPr>
            <p:cNvPr id="50" name="Rectangle à coins arrondis 49"/>
            <p:cNvSpPr/>
            <p:nvPr/>
          </p:nvSpPr>
          <p:spPr bwMode="auto">
            <a:xfrm>
              <a:off x="7052552" y="3228859"/>
              <a:ext cx="1886384" cy="989682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59" name="ZoneTexte 58"/>
            <p:cNvSpPr txBox="1"/>
            <p:nvPr/>
          </p:nvSpPr>
          <p:spPr bwMode="auto">
            <a:xfrm>
              <a:off x="7102828" y="3386023"/>
              <a:ext cx="1727692" cy="546933"/>
            </a:xfrm>
            <a:prstGeom prst="rect">
              <a:avLst/>
            </a:prstGeom>
            <a:noFill/>
            <a:ln>
              <a:noFill/>
            </a:ln>
          </p:spPr>
          <p:txBody>
            <a:bodyPr lIns="72000" tIns="0" rIns="72000" bIns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EB5715"/>
                </a:buClr>
                <a:buSzPct val="115000"/>
              </a:pPr>
              <a:r>
                <a:rPr kumimoji="1" lang="fr-FR" sz="1200">
                  <a:solidFill>
                    <a:srgbClr val="E40580"/>
                  </a:solidFill>
                  <a:sym typeface="Monotype Sorts" pitchFamily="2" charset="2"/>
                </a:rPr>
                <a:t>Producten met een bevredigend en performant resultaat</a:t>
              </a:r>
            </a:p>
          </p:txBody>
        </p:sp>
      </p:grpSp>
      <p:grpSp>
        <p:nvGrpSpPr>
          <p:cNvPr id="4" name="Groupe 18"/>
          <p:cNvGrpSpPr>
            <a:grpSpLocks/>
          </p:cNvGrpSpPr>
          <p:nvPr/>
        </p:nvGrpSpPr>
        <p:grpSpPr bwMode="auto">
          <a:xfrm>
            <a:off x="993775" y="798513"/>
            <a:ext cx="1797050" cy="1108075"/>
            <a:chOff x="1188804" y="590538"/>
            <a:chExt cx="1798320" cy="1109472"/>
          </a:xfrm>
        </p:grpSpPr>
        <p:sp>
          <p:nvSpPr>
            <p:cNvPr id="52" name="Rectangle à coins arrondis 51"/>
            <p:cNvSpPr/>
            <p:nvPr/>
          </p:nvSpPr>
          <p:spPr bwMode="auto">
            <a:xfrm>
              <a:off x="1249118" y="629827"/>
              <a:ext cx="1680420" cy="99790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61" name="ZoneTexte 60"/>
            <p:cNvSpPr txBox="1"/>
            <p:nvPr/>
          </p:nvSpPr>
          <p:spPr bwMode="auto">
            <a:xfrm>
              <a:off x="1371496" y="752667"/>
              <a:ext cx="1507602" cy="7661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EB5715"/>
                </a:buClr>
                <a:buSzPct val="115000"/>
              </a:pPr>
              <a:r>
                <a:rPr kumimoji="1" lang="fr-FR" sz="1100">
                  <a:solidFill>
                    <a:srgbClr val="0178BC"/>
                  </a:solidFill>
                  <a:sym typeface="Monotype Sorts" pitchFamily="2" charset="2"/>
                </a:rPr>
                <a:t>Zeer aangename texturen en geapprecieerd door onze gebruikers</a:t>
              </a:r>
            </a:p>
          </p:txBody>
        </p:sp>
      </p:grpSp>
      <p:sp>
        <p:nvSpPr>
          <p:cNvPr id="13315" name="Titre 1"/>
          <p:cNvSpPr>
            <a:spLocks noGrp="1"/>
          </p:cNvSpPr>
          <p:nvPr>
            <p:ph type="title"/>
          </p:nvPr>
        </p:nvSpPr>
        <p:spPr>
          <a:xfrm>
            <a:off x="1676400" y="301625"/>
            <a:ext cx="7072313" cy="649288"/>
          </a:xfrm>
        </p:spPr>
        <p:txBody>
          <a:bodyPr/>
          <a:lstStyle/>
          <a:p>
            <a:pPr>
              <a:defRPr/>
            </a:pPr>
            <a:r>
              <a:rPr lang="fr-FR" dirty="0" err="1" smtClean="0"/>
              <a:t>Een</a:t>
            </a:r>
            <a:r>
              <a:rPr lang="fr-FR" dirty="0" smtClean="0"/>
              <a:t> primeur </a:t>
            </a:r>
            <a:r>
              <a:rPr lang="fr-FR" dirty="0" err="1" smtClean="0"/>
              <a:t>voor</a:t>
            </a:r>
            <a:r>
              <a:rPr lang="fr-FR" dirty="0" smtClean="0"/>
              <a:t> de </a:t>
            </a:r>
            <a:r>
              <a:rPr lang="fr-FR" dirty="0" err="1" smtClean="0"/>
              <a:t>marktleider</a:t>
            </a:r>
            <a:r>
              <a:rPr lang="fr-FR" dirty="0" smtClean="0"/>
              <a:t> van </a:t>
            </a:r>
            <a:r>
              <a:rPr lang="fr-FR" dirty="0" err="1" smtClean="0"/>
              <a:t>babyproducten</a:t>
            </a:r>
            <a:endParaRPr lang="fr-FR" dirty="0" smtClean="0"/>
          </a:p>
        </p:txBody>
      </p:sp>
      <p:sp>
        <p:nvSpPr>
          <p:cNvPr id="44" name="Rectangle 43"/>
          <p:cNvSpPr/>
          <p:nvPr/>
        </p:nvSpPr>
        <p:spPr bwMode="auto">
          <a:xfrm>
            <a:off x="-2192338" y="2227263"/>
            <a:ext cx="1766888" cy="3397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rgbClr val="EB5715"/>
              </a:buClr>
              <a:buSzPct val="115000"/>
              <a:defRPr/>
            </a:pPr>
            <a:endParaRPr kumimoji="1" lang="fr-FR" sz="1600" b="1" kern="0" dirty="0">
              <a:solidFill>
                <a:srgbClr val="FFFFFF"/>
              </a:solidFill>
              <a:latin typeface="Verdana"/>
              <a:cs typeface="Arial" pitchFamily="34" charset="0"/>
              <a:sym typeface="Monotype Sorts" pitchFamily="-12" charset="2"/>
            </a:endParaRPr>
          </a:p>
        </p:txBody>
      </p:sp>
      <p:grpSp>
        <p:nvGrpSpPr>
          <p:cNvPr id="5" name="Groupe 21"/>
          <p:cNvGrpSpPr>
            <a:grpSpLocks/>
          </p:cNvGrpSpPr>
          <p:nvPr/>
        </p:nvGrpSpPr>
        <p:grpSpPr bwMode="auto">
          <a:xfrm>
            <a:off x="7104063" y="1098550"/>
            <a:ext cx="1885950" cy="1700213"/>
            <a:chOff x="7103378" y="1098456"/>
            <a:chExt cx="1886384" cy="1699828"/>
          </a:xfrm>
        </p:grpSpPr>
        <p:sp>
          <p:nvSpPr>
            <p:cNvPr id="46" name="Rectangle à coins arrondis 45"/>
            <p:cNvSpPr/>
            <p:nvPr/>
          </p:nvSpPr>
          <p:spPr bwMode="auto">
            <a:xfrm>
              <a:off x="7103378" y="1098456"/>
              <a:ext cx="1886384" cy="1699828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 lang="fr-FR">
                <a:solidFill>
                  <a:schemeClr val="tx2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 bwMode="auto">
            <a:xfrm>
              <a:off x="7154190" y="1184162"/>
              <a:ext cx="1784761" cy="1528417"/>
            </a:xfrm>
            <a:prstGeom prst="rect">
              <a:avLst/>
            </a:prstGeom>
            <a:noFill/>
            <a:ln>
              <a:noFill/>
            </a:ln>
          </p:spPr>
          <p:txBody>
            <a:bodyPr lIns="72000" tIns="0" rIns="72000" bIns="0"/>
            <a:lstStyle/>
            <a:p>
              <a:pPr algn="ctr">
                <a:spcBef>
                  <a:spcPct val="20000"/>
                </a:spcBef>
                <a:buClr>
                  <a:srgbClr val="EB5715"/>
                </a:buClr>
                <a:buSzPct val="115000"/>
              </a:pPr>
              <a:r>
                <a:rPr kumimoji="1" lang="fr-FR" sz="1100">
                  <a:solidFill>
                    <a:srgbClr val="00B050"/>
                  </a:solidFill>
                  <a:sym typeface="Monotype Sorts" pitchFamily="2" charset="2"/>
                </a:rPr>
                <a:t>Producten met gemiddeld 92% aan ingrediënten van natuurlijke oorsprong. </a:t>
              </a:r>
            </a:p>
            <a:p>
              <a:pPr algn="ctr">
                <a:spcBef>
                  <a:spcPct val="20000"/>
                </a:spcBef>
                <a:buClr>
                  <a:srgbClr val="EB5715"/>
                </a:buClr>
                <a:buSzPct val="115000"/>
              </a:pPr>
              <a:r>
                <a:rPr kumimoji="1" lang="fr-FR" sz="1100">
                  <a:solidFill>
                    <a:srgbClr val="00B050"/>
                  </a:solidFill>
                  <a:sym typeface="Monotype Sorts" pitchFamily="2" charset="2"/>
                </a:rPr>
                <a:t>Uitsluiten van bepaalde ingrediënten. </a:t>
              </a:r>
            </a:p>
            <a:p>
              <a:pPr algn="ctr">
                <a:spcBef>
                  <a:spcPct val="20000"/>
                </a:spcBef>
                <a:buClr>
                  <a:srgbClr val="EB5715"/>
                </a:buClr>
                <a:buSzPct val="115000"/>
              </a:pPr>
              <a:r>
                <a:rPr kumimoji="1" lang="fr-FR" sz="1100">
                  <a:solidFill>
                    <a:srgbClr val="00B050"/>
                  </a:solidFill>
                  <a:sym typeface="Monotype Sorts" pitchFamily="2" charset="2"/>
                </a:rPr>
                <a:t>Integratie van een uniek actief bestanddeel.</a:t>
              </a:r>
            </a:p>
          </p:txBody>
        </p:sp>
      </p:grpSp>
      <p:sp>
        <p:nvSpPr>
          <p:cNvPr id="21" name="Ellipse 20"/>
          <p:cNvSpPr/>
          <p:nvPr/>
        </p:nvSpPr>
        <p:spPr bwMode="auto">
          <a:xfrm>
            <a:off x="3575929" y="1870425"/>
            <a:ext cx="2429892" cy="1546663"/>
          </a:xfrm>
          <a:prstGeom prst="ellipse">
            <a:avLst/>
          </a:prstGeom>
          <a:solidFill>
            <a:srgbClr val="0178BC"/>
          </a:solidFill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36000" tIns="0" rIns="36000" bIns="0" anchor="ctr"/>
          <a:lstStyle/>
          <a:p>
            <a:pPr algn="ctr">
              <a:defRPr/>
            </a:pPr>
            <a:r>
              <a:rPr lang="fr-FR" sz="1100" b="1" dirty="0" err="1"/>
              <a:t>Integratie</a:t>
            </a:r>
            <a:r>
              <a:rPr lang="fr-FR" sz="1100" b="1" dirty="0"/>
              <a:t> van de </a:t>
            </a:r>
            <a:r>
              <a:rPr lang="fr-FR" sz="1100" b="1" dirty="0" err="1"/>
              <a:t>kennis</a:t>
            </a:r>
            <a:r>
              <a:rPr lang="fr-FR" sz="1100" b="1" dirty="0"/>
              <a:t> </a:t>
            </a:r>
            <a:r>
              <a:rPr lang="fr-FR" sz="1100" b="1" dirty="0" err="1"/>
              <a:t>verworven</a:t>
            </a:r>
            <a:r>
              <a:rPr lang="fr-FR" sz="1100" b="1" dirty="0"/>
              <a:t> </a:t>
            </a:r>
            <a:r>
              <a:rPr lang="fr-FR" sz="1100" b="1" dirty="0" err="1"/>
              <a:t>door</a:t>
            </a:r>
            <a:r>
              <a:rPr lang="fr-FR" sz="1100" b="1" dirty="0"/>
              <a:t>  E.V.E.I.L.S. en </a:t>
            </a:r>
            <a:r>
              <a:rPr lang="fr-FR" sz="1100" b="1" dirty="0" err="1"/>
              <a:t>een</a:t>
            </a:r>
            <a:r>
              <a:rPr lang="fr-FR" sz="1100" b="1" dirty="0"/>
              <a:t> </a:t>
            </a:r>
            <a:r>
              <a:rPr lang="fr-FR" sz="1100" b="1" dirty="0" err="1"/>
              <a:t>actief</a:t>
            </a:r>
            <a:r>
              <a:rPr lang="fr-FR" sz="1100" b="1" dirty="0"/>
              <a:t> </a:t>
            </a:r>
            <a:r>
              <a:rPr lang="fr-FR" sz="1100" b="1" dirty="0" err="1"/>
              <a:t>bestanddeel</a:t>
            </a:r>
            <a:r>
              <a:rPr lang="fr-FR" sz="1100" b="1" dirty="0"/>
              <a:t>, </a:t>
            </a:r>
            <a:r>
              <a:rPr lang="fr-FR" sz="1100" b="1" dirty="0" err="1"/>
              <a:t>Avocado</a:t>
            </a:r>
            <a:r>
              <a:rPr lang="fr-FR" sz="1100" b="1" dirty="0"/>
              <a:t> </a:t>
            </a:r>
            <a:r>
              <a:rPr lang="fr-FR" sz="1100" b="1" dirty="0" err="1"/>
              <a:t>Perseose</a:t>
            </a:r>
            <a:r>
              <a:rPr lang="fr-FR" sz="1100" b="1" dirty="0"/>
              <a:t>, in onze formules</a:t>
            </a:r>
          </a:p>
        </p:txBody>
      </p:sp>
      <p:sp>
        <p:nvSpPr>
          <p:cNvPr id="26" name="Espace réservé du numéro de diapositive 2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FDB325-755C-4C25-9730-27AA2A484880}" type="slidenum">
              <a:rPr lang="fr-FR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68637" name="Oval 29"/>
          <p:cNvSpPr>
            <a:spLocks noChangeArrowheads="1"/>
          </p:cNvSpPr>
          <p:nvPr/>
        </p:nvSpPr>
        <p:spPr bwMode="auto">
          <a:xfrm>
            <a:off x="2874963" y="1484313"/>
            <a:ext cx="3906837" cy="2316162"/>
          </a:xfrm>
          <a:prstGeom prst="ellipse">
            <a:avLst/>
          </a:prstGeom>
          <a:noFill/>
          <a:ln w="25400">
            <a:solidFill>
              <a:srgbClr val="233E98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38" name="Oval 30"/>
          <p:cNvSpPr>
            <a:spLocks noChangeArrowheads="1"/>
          </p:cNvSpPr>
          <p:nvPr/>
        </p:nvSpPr>
        <p:spPr bwMode="auto">
          <a:xfrm>
            <a:off x="2506663" y="1555750"/>
            <a:ext cx="1387475" cy="758825"/>
          </a:xfrm>
          <a:prstGeom prst="ellipse">
            <a:avLst/>
          </a:prstGeom>
          <a:solidFill>
            <a:srgbClr val="0178BC"/>
          </a:solidFill>
          <a:ln w="9525">
            <a:solidFill>
              <a:srgbClr val="0178BC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0" name="Oval 32"/>
          <p:cNvSpPr>
            <a:spLocks noChangeArrowheads="1"/>
          </p:cNvSpPr>
          <p:nvPr/>
        </p:nvSpPr>
        <p:spPr bwMode="auto">
          <a:xfrm>
            <a:off x="2687638" y="3125788"/>
            <a:ext cx="1387475" cy="758825"/>
          </a:xfrm>
          <a:prstGeom prst="ellipse">
            <a:avLst/>
          </a:prstGeom>
          <a:solidFill>
            <a:srgbClr val="233E98"/>
          </a:solidFill>
          <a:ln w="9525">
            <a:solidFill>
              <a:srgbClr val="233E98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1" name="Oval 33"/>
          <p:cNvSpPr>
            <a:spLocks noChangeArrowheads="1"/>
          </p:cNvSpPr>
          <p:nvPr/>
        </p:nvSpPr>
        <p:spPr bwMode="auto">
          <a:xfrm>
            <a:off x="5835650" y="1644650"/>
            <a:ext cx="1387475" cy="758825"/>
          </a:xfrm>
          <a:prstGeom prst="ellipse">
            <a:avLst/>
          </a:prstGeom>
          <a:solidFill>
            <a:srgbClr val="00CC00"/>
          </a:solidFill>
          <a:ln w="9525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2" name="Oval 34"/>
          <p:cNvSpPr>
            <a:spLocks noChangeArrowheads="1"/>
          </p:cNvSpPr>
          <p:nvPr/>
        </p:nvSpPr>
        <p:spPr bwMode="auto">
          <a:xfrm>
            <a:off x="5303838" y="3178175"/>
            <a:ext cx="1519237" cy="758825"/>
          </a:xfrm>
          <a:prstGeom prst="ellipse">
            <a:avLst/>
          </a:prstGeom>
          <a:solidFill>
            <a:srgbClr val="E40580"/>
          </a:solidFill>
          <a:ln w="9525">
            <a:solidFill>
              <a:srgbClr val="E405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8643" name="Text Box 35"/>
          <p:cNvSpPr txBox="1">
            <a:spLocks noChangeArrowheads="1"/>
          </p:cNvSpPr>
          <p:nvPr/>
        </p:nvSpPr>
        <p:spPr bwMode="auto">
          <a:xfrm>
            <a:off x="2684463" y="1698625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1200" b="1">
                <a:solidFill>
                  <a:schemeClr val="bg1"/>
                </a:solidFill>
              </a:rPr>
              <a:t>Zintuigelijk plezier</a:t>
            </a:r>
            <a:endParaRPr lang="fr-FR" sz="1200" b="1">
              <a:solidFill>
                <a:schemeClr val="bg1"/>
              </a:solidFill>
            </a:endParaRPr>
          </a:p>
        </p:txBody>
      </p:sp>
      <p:sp>
        <p:nvSpPr>
          <p:cNvPr id="68644" name="Text Box 36"/>
          <p:cNvSpPr txBox="1">
            <a:spLocks noChangeArrowheads="1"/>
          </p:cNvSpPr>
          <p:nvPr/>
        </p:nvSpPr>
        <p:spPr bwMode="auto">
          <a:xfrm>
            <a:off x="2849563" y="3360738"/>
            <a:ext cx="1081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nl-BE" sz="1400" b="1">
                <a:solidFill>
                  <a:schemeClr val="bg1"/>
                </a:solidFill>
              </a:rPr>
              <a:t>Veiligheid</a:t>
            </a:r>
            <a:endParaRPr lang="fr-FR" sz="1400" b="1">
              <a:solidFill>
                <a:schemeClr val="bg1"/>
              </a:solidFill>
            </a:endParaRPr>
          </a:p>
        </p:txBody>
      </p:sp>
      <p:sp>
        <p:nvSpPr>
          <p:cNvPr id="68645" name="Text Box 37"/>
          <p:cNvSpPr txBox="1">
            <a:spLocks noChangeArrowheads="1"/>
          </p:cNvSpPr>
          <p:nvPr/>
        </p:nvSpPr>
        <p:spPr bwMode="auto">
          <a:xfrm>
            <a:off x="5986463" y="1887538"/>
            <a:ext cx="12096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200" b="1">
                <a:solidFill>
                  <a:schemeClr val="bg1"/>
                </a:solidFill>
              </a:rPr>
              <a:t>Natuurlijkheid</a:t>
            </a:r>
            <a:endParaRPr lang="fr-FR" sz="1200" b="1">
              <a:solidFill>
                <a:schemeClr val="bg1"/>
              </a:solidFill>
            </a:endParaRPr>
          </a:p>
        </p:txBody>
      </p:sp>
      <p:sp>
        <p:nvSpPr>
          <p:cNvPr id="68646" name="Text Box 38"/>
          <p:cNvSpPr txBox="1">
            <a:spLocks noChangeArrowheads="1"/>
          </p:cNvSpPr>
          <p:nvPr/>
        </p:nvSpPr>
        <p:spPr bwMode="auto">
          <a:xfrm>
            <a:off x="5378450" y="3348038"/>
            <a:ext cx="14144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l-BE" sz="1200" b="1">
                <a:solidFill>
                  <a:schemeClr val="bg1"/>
                </a:solidFill>
              </a:rPr>
              <a:t>Doeltreffendheid</a:t>
            </a:r>
            <a:br>
              <a:rPr lang="nl-BE" sz="1200" b="1">
                <a:solidFill>
                  <a:schemeClr val="bg1"/>
                </a:solidFill>
              </a:rPr>
            </a:br>
            <a:r>
              <a:rPr lang="nl-BE" sz="1200" b="1">
                <a:solidFill>
                  <a:schemeClr val="bg1"/>
                </a:solidFill>
              </a:rPr>
              <a:t>&amp; Tevredenheid</a:t>
            </a:r>
            <a:endParaRPr lang="fr-FR" sz="1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>
                <a:ea typeface="Geneva"/>
              </a:rPr>
              <a:t>Mustela  </a:t>
            </a:r>
            <a:r>
              <a:rPr lang="fr-FR" dirty="0" err="1" smtClean="0">
                <a:ea typeface="Geneva"/>
              </a:rPr>
              <a:t>biedt</a:t>
            </a:r>
            <a:r>
              <a:rPr lang="fr-FR" dirty="0" smtClean="0">
                <a:ea typeface="Geneva"/>
              </a:rPr>
              <a:t> </a:t>
            </a:r>
            <a:r>
              <a:rPr lang="fr-FR" dirty="0" err="1" smtClean="0">
                <a:ea typeface="Geneva"/>
              </a:rPr>
              <a:t>een</a:t>
            </a:r>
            <a:r>
              <a:rPr lang="fr-FR" dirty="0" smtClean="0">
                <a:ea typeface="Geneva"/>
              </a:rPr>
              <a:t> </a:t>
            </a:r>
            <a:r>
              <a:rPr lang="fr-FR" dirty="0" err="1" smtClean="0">
                <a:ea typeface="Geneva"/>
              </a:rPr>
              <a:t>compleet</a:t>
            </a:r>
            <a:r>
              <a:rPr lang="fr-FR" dirty="0" smtClean="0">
                <a:ea typeface="Geneva"/>
              </a:rPr>
              <a:t> gamma</a:t>
            </a:r>
          </a:p>
        </p:txBody>
      </p:sp>
      <p:grpSp>
        <p:nvGrpSpPr>
          <p:cNvPr id="17" name="Groupe 22"/>
          <p:cNvGrpSpPr>
            <a:grpSpLocks/>
          </p:cNvGrpSpPr>
          <p:nvPr/>
        </p:nvGrpSpPr>
        <p:grpSpPr bwMode="auto">
          <a:xfrm>
            <a:off x="3603625" y="1270000"/>
            <a:ext cx="3046413" cy="3416300"/>
            <a:chOff x="3604260" y="1270000"/>
            <a:chExt cx="3045897" cy="3416300"/>
          </a:xfrm>
        </p:grpSpPr>
        <p:sp>
          <p:nvSpPr>
            <p:cNvPr id="14" name="Rectangle à coins arrondis 13"/>
            <p:cNvSpPr/>
            <p:nvPr/>
          </p:nvSpPr>
          <p:spPr bwMode="auto">
            <a:xfrm>
              <a:off x="3604260" y="1270000"/>
              <a:ext cx="2971800" cy="3416300"/>
            </a:xfrm>
            <a:prstGeom prst="round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/>
          </p:spPr>
          <p:txBody>
            <a:bodyPr/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667" name="Rectangle 2"/>
            <p:cNvSpPr>
              <a:spLocks noChangeArrowheads="1"/>
            </p:cNvSpPr>
            <p:nvPr/>
          </p:nvSpPr>
          <p:spPr bwMode="auto">
            <a:xfrm>
              <a:off x="3910803" y="1634699"/>
              <a:ext cx="635000" cy="298450"/>
            </a:xfrm>
            <a:prstGeom prst="rect">
              <a:avLst/>
            </a:prstGeom>
            <a:solidFill>
              <a:srgbClr val="18B495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668" name="Rectangle 7"/>
            <p:cNvSpPr>
              <a:spLocks noChangeArrowheads="1"/>
            </p:cNvSpPr>
            <p:nvPr/>
          </p:nvSpPr>
          <p:spPr bwMode="auto">
            <a:xfrm>
              <a:off x="3910803" y="2241811"/>
              <a:ext cx="635000" cy="298450"/>
            </a:xfrm>
            <a:prstGeom prst="rect">
              <a:avLst/>
            </a:prstGeom>
            <a:solidFill>
              <a:srgbClr val="ED6799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669" name="Rectangle 8"/>
            <p:cNvSpPr>
              <a:spLocks noChangeArrowheads="1"/>
            </p:cNvSpPr>
            <p:nvPr/>
          </p:nvSpPr>
          <p:spPr bwMode="auto">
            <a:xfrm>
              <a:off x="3910803" y="2848923"/>
              <a:ext cx="635000" cy="298450"/>
            </a:xfrm>
            <a:prstGeom prst="rect">
              <a:avLst/>
            </a:prstGeom>
            <a:solidFill>
              <a:srgbClr val="1EB5E3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70670" name="Rectangle 10"/>
            <p:cNvSpPr>
              <a:spLocks noChangeArrowheads="1"/>
            </p:cNvSpPr>
            <p:nvPr/>
          </p:nvSpPr>
          <p:spPr bwMode="auto">
            <a:xfrm>
              <a:off x="3910803" y="4063147"/>
              <a:ext cx="635000" cy="298450"/>
            </a:xfrm>
            <a:prstGeom prst="rect">
              <a:avLst/>
            </a:prstGeom>
            <a:solidFill>
              <a:srgbClr val="9362AD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pic>
          <p:nvPicPr>
            <p:cNvPr id="70671" name="Image 3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48456" y="2756878"/>
              <a:ext cx="383492" cy="48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2" name="Image 5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09800" y="2149766"/>
              <a:ext cx="383492" cy="48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3" name="Image 6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09800" y="1542654"/>
              <a:ext cx="383492" cy="482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0674" name="Image 11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09800" y="3843502"/>
              <a:ext cx="593016" cy="518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675" name="ZoneTexte 12"/>
            <p:cNvSpPr txBox="1">
              <a:spLocks noChangeArrowheads="1"/>
            </p:cNvSpPr>
            <p:nvPr/>
          </p:nvSpPr>
          <p:spPr bwMode="auto">
            <a:xfrm>
              <a:off x="5088460" y="1650802"/>
              <a:ext cx="574196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rgbClr val="18B495"/>
                  </a:solidFill>
                </a:rPr>
                <a:t>BAD</a:t>
              </a:r>
            </a:p>
          </p:txBody>
        </p:sp>
        <p:sp>
          <p:nvSpPr>
            <p:cNvPr id="70676" name="ZoneTexte 18"/>
            <p:cNvSpPr txBox="1">
              <a:spLocks noChangeArrowheads="1"/>
            </p:cNvSpPr>
            <p:nvPr/>
          </p:nvSpPr>
          <p:spPr bwMode="auto">
            <a:xfrm>
              <a:off x="5088460" y="2252240"/>
              <a:ext cx="139172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rgbClr val="ED6799"/>
                  </a:solidFill>
                </a:rPr>
                <a:t>VERZORGING</a:t>
              </a:r>
            </a:p>
          </p:txBody>
        </p:sp>
        <p:sp>
          <p:nvSpPr>
            <p:cNvPr id="70677" name="ZoneTexte 19"/>
            <p:cNvSpPr txBox="1">
              <a:spLocks noChangeArrowheads="1"/>
            </p:cNvSpPr>
            <p:nvPr/>
          </p:nvSpPr>
          <p:spPr bwMode="auto">
            <a:xfrm>
              <a:off x="5088460" y="2853678"/>
              <a:ext cx="81778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1400" b="1">
                  <a:solidFill>
                    <a:srgbClr val="1EB5E3"/>
                  </a:solidFill>
                </a:rPr>
                <a:t>TOILET</a:t>
              </a:r>
            </a:p>
          </p:txBody>
        </p:sp>
        <p:grpSp>
          <p:nvGrpSpPr>
            <p:cNvPr id="70678" name="Groupe 17"/>
            <p:cNvGrpSpPr>
              <a:grpSpLocks/>
            </p:cNvGrpSpPr>
            <p:nvPr/>
          </p:nvGrpSpPr>
          <p:grpSpPr bwMode="auto">
            <a:xfrm>
              <a:off x="3910803" y="3252952"/>
              <a:ext cx="2301798" cy="518095"/>
              <a:chOff x="4535643" y="3252952"/>
              <a:chExt cx="2301798" cy="518095"/>
            </a:xfrm>
          </p:grpSpPr>
          <p:sp>
            <p:nvSpPr>
              <p:cNvPr id="70680" name="Rectangle 9"/>
              <p:cNvSpPr>
                <a:spLocks noChangeArrowheads="1"/>
              </p:cNvSpPr>
              <p:nvPr/>
            </p:nvSpPr>
            <p:spPr bwMode="auto">
              <a:xfrm>
                <a:off x="4535643" y="3456035"/>
                <a:ext cx="635000" cy="298450"/>
              </a:xfrm>
              <a:prstGeom prst="rect">
                <a:avLst/>
              </a:prstGeom>
              <a:solidFill>
                <a:srgbClr val="F28E3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pic>
            <p:nvPicPr>
              <p:cNvPr id="70681" name="Image 4"/>
              <p:cNvPicPr>
                <a:picLocks noChangeAspect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188929" y="3252952"/>
                <a:ext cx="735238" cy="5180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" name="ZoneTexte 20"/>
              <p:cNvSpPr txBox="1"/>
              <p:nvPr/>
            </p:nvSpPr>
            <p:spPr>
              <a:xfrm>
                <a:off x="5865536" y="3454400"/>
                <a:ext cx="971385" cy="30797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fr-FR" sz="1400" b="1" cap="all" dirty="0">
                    <a:solidFill>
                      <a:srgbClr val="F28E31"/>
                    </a:solidFill>
                    <a:latin typeface="Arial" pitchFamily="34" charset="0"/>
                    <a:cs typeface="Arial" pitchFamily="34" charset="0"/>
                  </a:rPr>
                  <a:t>WELZIJN</a:t>
                </a:r>
              </a:p>
            </p:txBody>
          </p:sp>
        </p:grpSp>
        <p:sp>
          <p:nvSpPr>
            <p:cNvPr id="22" name="ZoneTexte 21"/>
            <p:cNvSpPr txBox="1"/>
            <p:nvPr/>
          </p:nvSpPr>
          <p:spPr>
            <a:xfrm>
              <a:off x="5240696" y="4056063"/>
              <a:ext cx="1409461" cy="3079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fr-FR" sz="1400" b="1" cap="all" dirty="0">
                  <a:solidFill>
                    <a:srgbClr val="9362AD"/>
                  </a:solidFill>
                  <a:latin typeface="Arial" pitchFamily="34" charset="0"/>
                  <a:cs typeface="Arial" pitchFamily="34" charset="0"/>
                </a:rPr>
                <a:t>LUIERWISSEL</a:t>
              </a:r>
            </a:p>
          </p:txBody>
        </p:sp>
      </p:grpSp>
      <p:sp>
        <p:nvSpPr>
          <p:cNvPr id="16" name="Forme libre 15"/>
          <p:cNvSpPr>
            <a:spLocks noChangeArrowheads="1"/>
          </p:cNvSpPr>
          <p:nvPr/>
        </p:nvSpPr>
        <p:spPr bwMode="auto">
          <a:xfrm>
            <a:off x="2333625" y="3213100"/>
            <a:ext cx="1625600" cy="393700"/>
          </a:xfrm>
          <a:custGeom>
            <a:avLst/>
            <a:gdLst>
              <a:gd name="T0" fmla="*/ 1625600 w 1625600"/>
              <a:gd name="T1" fmla="*/ 393700 h 393700"/>
              <a:gd name="T2" fmla="*/ 1625600 w 1625600"/>
              <a:gd name="T3" fmla="*/ 393700 h 393700"/>
              <a:gd name="T4" fmla="*/ 0 w 1625600"/>
              <a:gd name="T5" fmla="*/ 393700 h 393700"/>
              <a:gd name="T6" fmla="*/ 0 w 1625600"/>
              <a:gd name="T7" fmla="*/ 0 h 393700"/>
              <a:gd name="T8" fmla="*/ 0 60000 65536"/>
              <a:gd name="T9" fmla="*/ 0 60000 65536"/>
              <a:gd name="T10" fmla="*/ 0 60000 65536"/>
              <a:gd name="T11" fmla="*/ 0 60000 65536"/>
              <a:gd name="T12" fmla="*/ 0 w 1625600"/>
              <a:gd name="T13" fmla="*/ 0 h 393700"/>
              <a:gd name="T14" fmla="*/ 1625600 w 1625600"/>
              <a:gd name="T15" fmla="*/ 393700 h 3937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5600" h="393700">
                <a:moveTo>
                  <a:pt x="1625600" y="393700"/>
                </a:moveTo>
                <a:lnTo>
                  <a:pt x="1625600" y="393700"/>
                </a:lnTo>
                <a:lnTo>
                  <a:pt x="0" y="393700"/>
                </a:lnTo>
                <a:lnTo>
                  <a:pt x="0" y="0"/>
                </a:lnTo>
              </a:path>
            </a:pathLst>
          </a:custGeom>
          <a:noFill/>
          <a:ln w="38100" algn="ctr">
            <a:solidFill>
              <a:srgbClr val="E4058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1364302" y="1884054"/>
            <a:ext cx="1960789" cy="1496537"/>
          </a:xfrm>
          <a:prstGeom prst="ellipse">
            <a:avLst/>
          </a:prstGeom>
          <a:solidFill>
            <a:srgbClr val="F28E3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lIns="0" tIns="0" rIns="0" bIns="0" anchor="ctr"/>
          <a:lstStyle/>
          <a:p>
            <a:pPr algn="ctr">
              <a:defRPr/>
            </a:pPr>
            <a:r>
              <a:rPr lang="fr-FR" sz="20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Nieuwe</a:t>
            </a:r>
            <a:r>
              <a:rPr lang="fr-FR" sz="20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err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segmenten</a:t>
            </a:r>
            <a:endParaRPr lang="fr-FR" sz="2000" b="1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8FED10-EE6B-467E-980F-A58376A0A96B}" type="slidenum">
              <a:rPr lang="fr-FR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theme/theme1.xml><?xml version="1.0" encoding="utf-8"?>
<a:theme xmlns:a="http://schemas.openxmlformats.org/drawingml/2006/main" name="1_fond uni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fond uni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aire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ond uni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fond uni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CCFF">
            <a:alpha val="50000"/>
          </a:srgbClr>
        </a:solidFill>
        <a:ln w="9525" cap="flat" cmpd="sng" algn="ctr">
          <a:solidFill>
            <a:srgbClr val="0033CC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7852</TotalTime>
  <Words>598</Words>
  <Application>Microsoft Macintosh PowerPoint</Application>
  <PresentationFormat>On-screen Show (16:9)</PresentationFormat>
  <Paragraphs>136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1_fond uni</vt:lpstr>
      <vt:lpstr>2_fond uni</vt:lpstr>
      <vt:lpstr>Solaire</vt:lpstr>
      <vt:lpstr>3_fond uni</vt:lpstr>
      <vt:lpstr>4_fond uni</vt:lpstr>
      <vt:lpstr>Een Revolution! De huidverzorging van baby’s zal nooit meer hetzelfde zijn</vt:lpstr>
      <vt:lpstr>PowerPoint Presentation</vt:lpstr>
      <vt:lpstr>MUSTELA   EEN NIEUW HOOFDSTUK BEGINT…..</vt:lpstr>
      <vt:lpstr>WERELD INNOVATIE</vt:lpstr>
      <vt:lpstr>Het nieuwe Mustela  Bébé verhaal…..</vt:lpstr>
      <vt:lpstr>Het Mustela Bébé verhaal</vt:lpstr>
      <vt:lpstr>Avocado Perseose </vt:lpstr>
      <vt:lpstr>Een primeur voor de marktleider van babyproducten</vt:lpstr>
      <vt:lpstr>Mustela  biedt een compleet gamma</vt:lpstr>
      <vt:lpstr>MUSTELA BEBE Dermatologische Expertise 10 jaar onderzoek</vt:lpstr>
      <vt:lpstr>Neem deel aan de REVOLUTIE!  </vt:lpstr>
      <vt:lpstr>SEPTEMBER</vt:lpstr>
      <vt:lpstr>SEPTEMBER</vt:lpstr>
      <vt:lpstr>OKTOBER 2013 = MUSTELA BEBE MAAND!!!</vt:lpstr>
      <vt:lpstr>SEPTEMBER-OKTOBER</vt:lpstr>
      <vt:lpstr>SEPTEMBER-DECEMBER</vt:lpstr>
      <vt:lpstr>VRAGEN?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nmarques</dc:creator>
  <cp:lastModifiedBy>Heloise Richard</cp:lastModifiedBy>
  <cp:revision>429</cp:revision>
  <cp:lastPrinted>2013-09-17T12:40:22Z</cp:lastPrinted>
  <dcterms:created xsi:type="dcterms:W3CDTF">2010-03-17T14:17:03Z</dcterms:created>
  <dcterms:modified xsi:type="dcterms:W3CDTF">2013-09-17T12:40:37Z</dcterms:modified>
</cp:coreProperties>
</file>