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59" r:id="rId2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6633"/>
    <a:srgbClr val="663300"/>
    <a:srgbClr val="7D6111"/>
    <a:srgbClr val="3C2A06"/>
    <a:srgbClr val="DFAD1F"/>
    <a:srgbClr val="949499"/>
    <a:srgbClr val="233D90"/>
    <a:srgbClr val="0A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1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>
                <a:solidFill>
                  <a:srgbClr val="233D90"/>
                </a:solidFill>
                <a:latin typeface="Mercury Bold" panose="02000603000000020004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494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Subtitel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399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2399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99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73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212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82762"/>
            <a:ext cx="8229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827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65" r:id="rId7"/>
    <p:sldLayoutId id="2147483655" r:id="rId8"/>
    <p:sldLayoutId id="2147483658" r:id="rId9"/>
    <p:sldLayoutId id="2147483659" r:id="rId10"/>
    <p:sldLayoutId id="2147483666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233D90"/>
          </a:solidFill>
          <a:latin typeface="Mercury Bold" panose="02000603000000020004" pitchFamily="50" charset="0"/>
          <a:ea typeface="+mj-ea"/>
          <a:cs typeface="Mercury Bold" panose="02000603000000020004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33D90"/>
          </a:solidFill>
          <a:latin typeface="Mercury Bold" panose="02000603000000020004" pitchFamily="50" charset="0"/>
          <a:ea typeface="+mn-ea"/>
          <a:cs typeface="Mercury Bold" panose="02000603000000020004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JX0gsiJvcgCFcgVPgodfiUB9Q&amp;url=http://fr.clipartlogo.com/free/cut.html&amp;bvm=bv.104819420,d.cWw&amp;psig=AFQjCNEcej2sPAp1i3pZxqrrVEmF5Q14Fg&amp;ust=144474415796914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JX0gsiJvcgCFcgVPgodfiUB9Q&amp;url=http://fr.clipartlogo.com/free/cut.html&amp;bvm=bv.104819420,d.cWw&amp;psig=AFQjCNEcej2sPAp1i3pZxqrrVEmF5Q14Fg&amp;ust=1444744157969143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NLiuKaOvcgCFQE7PgodnsMM6Q&amp;url=http://www.quizz.biz/quizz-863155.html&amp;bvm=bv.104819420,d.cWw&amp;psig=AFQjCNESW6uZuXJHnmNogWX9sWliExpSIQ&amp;ust=144474543321166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google.be/url?sa=i&amp;rct=j&amp;q=&amp;esrc=s&amp;frm=1&amp;source=images&amp;cd=&amp;cad=rja&amp;uact=8&amp;ved=0CAcQjRxqFQoTCKG0n62QvcgCFUk5PgodpNIClQ&amp;url=https://fr.wikipedia.org/wiki/Panneau_de_signalisation_de_risque_de_chutes_de_pierres_en_France&amp;bvm=bv.104819420,d.cWw&amp;psig=AFQjCNEcQJwV4PPYJ6RnYmZwhrRylRZG7w&amp;ust=1444745981057394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google.be/url?sa=i&amp;rct=j&amp;q=&amp;esrc=s&amp;frm=1&amp;source=images&amp;cd=&amp;cad=rja&amp;uact=8&amp;ved=0CAcQjRxqFQoTCNLiuKaOvcgCFQE7PgodnsMM6Q&amp;url=http://www.quizz.biz/quizz-863155.html&amp;bvm=bv.104819420,d.cWw&amp;psig=AFQjCNESW6uZuXJHnmNogWX9sWliExpSIQ&amp;ust=1444745433211660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hyperlink" Target="https://www.google.be/url?sa=i&amp;rct=j&amp;q=&amp;esrc=s&amp;frm=1&amp;source=images&amp;cd=&amp;cad=rja&amp;uact=8&amp;ved=0CAcQjRxqFQoTCKG0n62QvcgCFUk5PgodpNIClQ&amp;url=https://fr.wikipedia.org/wiki/Panneau_de_signalisation_de_risque_de_chutes_de_pierres_en_France&amp;bvm=bv.104819420,d.cWw&amp;psig=AFQjCNEcQJwV4PPYJ6RnYmZwhrRylRZG7w&amp;ust=1444745981057394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hyperlink" Target="http://www.google.be/url?sa=i&amp;rct=j&amp;q=&amp;esrc=s&amp;frm=1&amp;source=images&amp;cd=&amp;cad=rja&amp;uact=8&amp;ved=0CAcQjRxqFQoTCLvmwZKQvcgCFctwPgodca4PVg&amp;url=http://www.passetoncode.fr/panneaux-de-signalisation/panneaux/obligation/&amp;bvm=bv.104819420,d.cWw&amp;psig=AFQjCNHV6kffnVXMYlEirRPcBHDwiS22bQ&amp;ust=144474592928463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frm=1&amp;source=images&amp;cd=&amp;cad=rja&amp;uact=8&amp;ved=0CAcQjRxqFQoTCKG0n62QvcgCFUk5PgodpNIClQ&amp;url=https://fr.wikipedia.org/wiki/Panneau_de_signalisation_de_risque_de_chutes_de_pierres_en_France&amp;bvm=bv.104819420,d.cWw&amp;psig=AFQjCNEcQJwV4PPYJ6RnYmZwhrRylRZG7w&amp;ust=144474598105739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LvmwZKQvcgCFctwPgodca4PVg&amp;url=http://www.passetoncode.fr/panneaux-de-signalisation/panneaux/obligation/&amp;bvm=bv.104819420,d.cWw&amp;psig=AFQjCNHV6kffnVXMYlEirRPcBHDwiS22bQ&amp;ust=1444745929284637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Iv5hYfg0MgCFQNAGgodEmgL1Q&amp;url=http://www.canstockphoto.fr/3d-petit-gens-regarder-par-jumelles-10715366.html&amp;psig=AFQjCNHw-BR4-Y6MD-qEIMEiLreQ96CIJA&amp;ust=144542020964579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JX0gsiJvcgCFcgVPgodfiUB9Q&amp;url=http://fr.clipartlogo.com/free/cut.html&amp;bvm=bv.104819420,d.cWw&amp;psig=AFQjCNEcej2sPAp1i3pZxqrrVEmF5Q14Fg&amp;ust=144474415796914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382911"/>
            <a:ext cx="7772400" cy="1470025"/>
          </a:xfrm>
        </p:spPr>
        <p:txBody>
          <a:bodyPr/>
          <a:lstStyle/>
          <a:p>
            <a:r>
              <a:rPr lang="fr-BE" dirty="0" smtClean="0"/>
              <a:t>Conférence de presse démolition viaduc </a:t>
            </a:r>
            <a:r>
              <a:rPr lang="fr-BE" dirty="0" err="1" smtClean="0"/>
              <a:t>Reyers</a:t>
            </a:r>
            <a:endParaRPr lang="fr-BE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/>
          <a:lstStyle/>
          <a:p>
            <a:r>
              <a:rPr lang="fr-BE" dirty="0" smtClean="0"/>
              <a:t>21/10/2015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4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1645368"/>
            <a:ext cx="9144000" cy="509600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9" name="Straight Connector 7"/>
          <p:cNvCxnSpPr/>
          <p:nvPr/>
        </p:nvCxnSpPr>
        <p:spPr>
          <a:xfrm>
            <a:off x="1747551" y="3445568"/>
            <a:ext cx="0" cy="4572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1727831" y="3929172"/>
            <a:ext cx="720080" cy="762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270" y="2062558"/>
            <a:ext cx="18097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20"/>
          <p:cNvCxnSpPr/>
          <p:nvPr/>
        </p:nvCxnSpPr>
        <p:spPr>
          <a:xfrm flipV="1">
            <a:off x="2382426" y="4005372"/>
            <a:ext cx="0" cy="3763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7"/>
          <p:cNvCxnSpPr/>
          <p:nvPr/>
        </p:nvCxnSpPr>
        <p:spPr>
          <a:xfrm flipV="1">
            <a:off x="2382426" y="4381672"/>
            <a:ext cx="1374382" cy="144016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0"/>
          <p:cNvCxnSpPr/>
          <p:nvPr/>
        </p:nvCxnSpPr>
        <p:spPr>
          <a:xfrm flipV="1">
            <a:off x="3851920" y="4005372"/>
            <a:ext cx="0" cy="3763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341"/>
            <a:ext cx="9144000" cy="5393043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>
          <a:xfrm>
            <a:off x="5859466" y="4286023"/>
            <a:ext cx="0" cy="4572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/>
          <p:cNvCxnSpPr/>
          <p:nvPr/>
        </p:nvCxnSpPr>
        <p:spPr>
          <a:xfrm flipV="1">
            <a:off x="5580112" y="4576777"/>
            <a:ext cx="352536" cy="18815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408">
            <a:off x="5219663" y="2722017"/>
            <a:ext cx="18097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20"/>
          <p:cNvCxnSpPr/>
          <p:nvPr/>
        </p:nvCxnSpPr>
        <p:spPr>
          <a:xfrm flipV="1">
            <a:off x="4326780" y="4941099"/>
            <a:ext cx="0" cy="3763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7"/>
          <p:cNvCxnSpPr/>
          <p:nvPr/>
        </p:nvCxnSpPr>
        <p:spPr>
          <a:xfrm>
            <a:off x="4326780" y="5385560"/>
            <a:ext cx="1253332" cy="108012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0"/>
          <p:cNvCxnSpPr/>
          <p:nvPr/>
        </p:nvCxnSpPr>
        <p:spPr>
          <a:xfrm flipV="1">
            <a:off x="5580112" y="4764927"/>
            <a:ext cx="0" cy="72864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9444" b="23285"/>
          <a:stretch/>
        </p:blipFill>
        <p:spPr>
          <a:xfrm rot="16200000">
            <a:off x="2049447" y="-529166"/>
            <a:ext cx="5061826" cy="9377759"/>
          </a:xfrm>
          <a:prstGeom prst="rect">
            <a:avLst/>
          </a:prstGeom>
          <a:ln>
            <a:noFill/>
          </a:ln>
        </p:spPr>
      </p:pic>
      <p:sp>
        <p:nvSpPr>
          <p:cNvPr id="13" name="Rectangle 10"/>
          <p:cNvSpPr/>
          <p:nvPr/>
        </p:nvSpPr>
        <p:spPr>
          <a:xfrm>
            <a:off x="443967" y="1772816"/>
            <a:ext cx="3998334" cy="151216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14" name="Straight Connector 8"/>
          <p:cNvCxnSpPr/>
          <p:nvPr/>
        </p:nvCxnSpPr>
        <p:spPr>
          <a:xfrm flipV="1">
            <a:off x="1305803" y="4411741"/>
            <a:ext cx="5546876" cy="19695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6"/>
          <p:cNvCxnSpPr/>
          <p:nvPr/>
        </p:nvCxnSpPr>
        <p:spPr>
          <a:xfrm flipV="1">
            <a:off x="3401298" y="2528900"/>
            <a:ext cx="5323589" cy="188284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/>
          <p:cNvCxnSpPr/>
          <p:nvPr/>
        </p:nvCxnSpPr>
        <p:spPr>
          <a:xfrm flipH="1">
            <a:off x="587983" y="4725144"/>
            <a:ext cx="1914882" cy="7200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2"/>
          <p:cNvCxnSpPr/>
          <p:nvPr/>
        </p:nvCxnSpPr>
        <p:spPr>
          <a:xfrm flipV="1">
            <a:off x="6852679" y="3560330"/>
            <a:ext cx="2088232" cy="85141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/>
          <p:cNvCxnSpPr/>
          <p:nvPr/>
        </p:nvCxnSpPr>
        <p:spPr>
          <a:xfrm flipV="1">
            <a:off x="8076815" y="3717032"/>
            <a:ext cx="864096" cy="2690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/>
          <p:cNvCxnSpPr/>
          <p:nvPr/>
        </p:nvCxnSpPr>
        <p:spPr>
          <a:xfrm flipV="1">
            <a:off x="1545424" y="5589241"/>
            <a:ext cx="2287922" cy="7920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9"/>
          <p:cNvCxnSpPr/>
          <p:nvPr/>
        </p:nvCxnSpPr>
        <p:spPr>
          <a:xfrm flipV="1">
            <a:off x="8508863" y="2348880"/>
            <a:ext cx="432048" cy="1800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6"/>
          <p:cNvSpPr/>
          <p:nvPr/>
        </p:nvSpPr>
        <p:spPr>
          <a:xfrm>
            <a:off x="5589034" y="5818038"/>
            <a:ext cx="3534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week-end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0" name="Straight Arrow Connector 37"/>
          <p:cNvCxnSpPr/>
          <p:nvPr/>
        </p:nvCxnSpPr>
        <p:spPr>
          <a:xfrm>
            <a:off x="3919569" y="3519852"/>
            <a:ext cx="268814" cy="27003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8"/>
          <p:cNvGrpSpPr/>
          <p:nvPr/>
        </p:nvGrpSpPr>
        <p:grpSpPr>
          <a:xfrm>
            <a:off x="3700225" y="4521139"/>
            <a:ext cx="664514" cy="611254"/>
            <a:chOff x="2685143" y="1939268"/>
            <a:chExt cx="3723151" cy="3712850"/>
          </a:xfrm>
        </p:grpSpPr>
        <p:sp>
          <p:nvSpPr>
            <p:cNvPr id="32" name="Oval 39"/>
            <p:cNvSpPr/>
            <p:nvPr/>
          </p:nvSpPr>
          <p:spPr>
            <a:xfrm>
              <a:off x="2699792" y="1988840"/>
              <a:ext cx="3608502" cy="3577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33" name="Picture 2" descr="http://www.quizz.biz/uploads/quizz/863155/1_Hx9m9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5" t="7818" r="7063" b="7564"/>
            <a:stretch/>
          </p:blipFill>
          <p:spPr bwMode="auto">
            <a:xfrm>
              <a:off x="2685143" y="1939268"/>
              <a:ext cx="3723151" cy="371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4" descr="https://upload.wikimedia.org/wikipedia/commons/thumb/9/98/France_road_sign_A19.svg/250px-France_road_sign_A19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85" y="4710658"/>
            <a:ext cx="557540" cy="4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4"/>
          <p:cNvSpPr/>
          <p:nvPr/>
        </p:nvSpPr>
        <p:spPr>
          <a:xfrm>
            <a:off x="4229296" y="5396534"/>
            <a:ext cx="218091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Sauf</a:t>
            </a:r>
            <a:r>
              <a:rPr lang="en-US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par </a:t>
            </a:r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métro</a:t>
            </a:r>
            <a:endParaRPr lang="en-US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6" name="Straight Arrow Connector 46"/>
          <p:cNvCxnSpPr/>
          <p:nvPr/>
        </p:nvCxnSpPr>
        <p:spPr>
          <a:xfrm flipV="1">
            <a:off x="4270481" y="5229200"/>
            <a:ext cx="293035" cy="1440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8"/>
          <p:cNvCxnSpPr/>
          <p:nvPr/>
        </p:nvCxnSpPr>
        <p:spPr>
          <a:xfrm flipH="1">
            <a:off x="4098661" y="4060639"/>
            <a:ext cx="343640" cy="9907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50"/>
          <p:cNvCxnSpPr/>
          <p:nvPr/>
        </p:nvCxnSpPr>
        <p:spPr>
          <a:xfrm flipH="1">
            <a:off x="1545754" y="4953042"/>
            <a:ext cx="343640" cy="9907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51"/>
          <p:cNvSpPr/>
          <p:nvPr/>
        </p:nvSpPr>
        <p:spPr>
          <a:xfrm>
            <a:off x="4546116" y="3798287"/>
            <a:ext cx="1946523" cy="971056"/>
          </a:xfrm>
          <a:custGeom>
            <a:avLst/>
            <a:gdLst>
              <a:gd name="connsiteX0" fmla="*/ 5080000 w 5326743"/>
              <a:gd name="connsiteY0" fmla="*/ 0 h 2656114"/>
              <a:gd name="connsiteX1" fmla="*/ 0 w 5326743"/>
              <a:gd name="connsiteY1" fmla="*/ 1973943 h 2656114"/>
              <a:gd name="connsiteX2" fmla="*/ 232229 w 5326743"/>
              <a:gd name="connsiteY2" fmla="*/ 2656114 h 2656114"/>
              <a:gd name="connsiteX3" fmla="*/ 5326743 w 5326743"/>
              <a:gd name="connsiteY3" fmla="*/ 783771 h 2656114"/>
              <a:gd name="connsiteX4" fmla="*/ 5050971 w 5326743"/>
              <a:gd name="connsiteY4" fmla="*/ 43543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743" h="2656114">
                <a:moveTo>
                  <a:pt x="5080000" y="0"/>
                </a:moveTo>
                <a:lnTo>
                  <a:pt x="0" y="1973943"/>
                </a:lnTo>
                <a:lnTo>
                  <a:pt x="232229" y="2656114"/>
                </a:lnTo>
                <a:lnTo>
                  <a:pt x="5326743" y="783771"/>
                </a:lnTo>
                <a:lnTo>
                  <a:pt x="5050971" y="43543"/>
                </a:lnTo>
              </a:path>
            </a:pathLst>
          </a:custGeom>
          <a:solidFill>
            <a:srgbClr val="000099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0" name="Straight Connector 28"/>
          <p:cNvCxnSpPr/>
          <p:nvPr/>
        </p:nvCxnSpPr>
        <p:spPr>
          <a:xfrm>
            <a:off x="614543" y="1988840"/>
            <a:ext cx="5461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0"/>
          <p:cNvCxnSpPr/>
          <p:nvPr/>
        </p:nvCxnSpPr>
        <p:spPr>
          <a:xfrm flipH="1">
            <a:off x="587983" y="2348880"/>
            <a:ext cx="5586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2"/>
          <p:cNvCxnSpPr/>
          <p:nvPr/>
        </p:nvCxnSpPr>
        <p:spPr>
          <a:xfrm flipV="1">
            <a:off x="614543" y="2703308"/>
            <a:ext cx="532101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4"/>
          <p:cNvCxnSpPr/>
          <p:nvPr/>
        </p:nvCxnSpPr>
        <p:spPr>
          <a:xfrm flipV="1">
            <a:off x="628585" y="3062582"/>
            <a:ext cx="532101" cy="1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/>
          <p:cNvSpPr txBox="1"/>
          <p:nvPr/>
        </p:nvSpPr>
        <p:spPr>
          <a:xfrm>
            <a:off x="1236055" y="1772816"/>
            <a:ext cx="3161635" cy="1797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fr-BE" dirty="0" smtClean="0"/>
              <a:t>Une bande de 3m50 maintenue</a:t>
            </a:r>
          </a:p>
          <a:p>
            <a:pPr>
              <a:lnSpc>
                <a:spcPts val="2700"/>
              </a:lnSpc>
            </a:pPr>
            <a:r>
              <a:rPr lang="fr-BE" dirty="0" smtClean="0"/>
              <a:t>2 bande maintenues</a:t>
            </a:r>
          </a:p>
          <a:p>
            <a:pPr>
              <a:lnSpc>
                <a:spcPts val="2700"/>
              </a:lnSpc>
            </a:pPr>
            <a:r>
              <a:rPr lang="fr-BE" dirty="0"/>
              <a:t>S</a:t>
            </a:r>
            <a:r>
              <a:rPr lang="fr-BE" dirty="0" smtClean="0"/>
              <a:t>tationnement maintenu</a:t>
            </a:r>
          </a:p>
          <a:p>
            <a:pPr>
              <a:lnSpc>
                <a:spcPts val="2700"/>
              </a:lnSpc>
            </a:pPr>
            <a:r>
              <a:rPr lang="fr-BE" dirty="0" smtClean="0"/>
              <a:t>Stationnement supprimé</a:t>
            </a:r>
          </a:p>
          <a:p>
            <a:pPr>
              <a:lnSpc>
                <a:spcPts val="2700"/>
              </a:lnSpc>
            </a:pPr>
            <a:endParaRPr lang="fr-BE" dirty="0"/>
          </a:p>
        </p:txBody>
      </p:sp>
      <p:cxnSp>
        <p:nvCxnSpPr>
          <p:cNvPr id="45" name="Straight Connector 42"/>
          <p:cNvCxnSpPr/>
          <p:nvPr/>
        </p:nvCxnSpPr>
        <p:spPr>
          <a:xfrm flipV="1">
            <a:off x="6204607" y="4000231"/>
            <a:ext cx="1898735" cy="724913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2979" y="1359979"/>
            <a:ext cx="5206979" cy="54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16"/>
            <a:ext cx="9144000" cy="5393043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>
          <a:xfrm>
            <a:off x="2416629" y="5247624"/>
            <a:ext cx="6226628" cy="1621971"/>
          </a:xfrm>
          <a:custGeom>
            <a:avLst/>
            <a:gdLst>
              <a:gd name="connsiteX0" fmla="*/ 6128657 w 6226628"/>
              <a:gd name="connsiteY0" fmla="*/ 0 h 1621971"/>
              <a:gd name="connsiteX1" fmla="*/ 6226628 w 6226628"/>
              <a:gd name="connsiteY1" fmla="*/ 43543 h 1621971"/>
              <a:gd name="connsiteX2" fmla="*/ 2329542 w 6226628"/>
              <a:gd name="connsiteY2" fmla="*/ 1621971 h 1621971"/>
              <a:gd name="connsiteX3" fmla="*/ 1045028 w 6226628"/>
              <a:gd name="connsiteY3" fmla="*/ 1621971 h 1621971"/>
              <a:gd name="connsiteX4" fmla="*/ 0 w 6226628"/>
              <a:gd name="connsiteY4" fmla="*/ 1611085 h 1621971"/>
              <a:gd name="connsiteX5" fmla="*/ 6128657 w 6226628"/>
              <a:gd name="connsiteY5" fmla="*/ 0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6628" h="1621971">
                <a:moveTo>
                  <a:pt x="6128657" y="0"/>
                </a:moveTo>
                <a:lnTo>
                  <a:pt x="6226628" y="43543"/>
                </a:lnTo>
                <a:lnTo>
                  <a:pt x="2329542" y="1621971"/>
                </a:lnTo>
                <a:lnTo>
                  <a:pt x="1045028" y="1621971"/>
                </a:lnTo>
                <a:lnTo>
                  <a:pt x="0" y="1611085"/>
                </a:lnTo>
                <a:lnTo>
                  <a:pt x="612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reeform 5"/>
          <p:cNvSpPr/>
          <p:nvPr/>
        </p:nvSpPr>
        <p:spPr>
          <a:xfrm>
            <a:off x="3265714" y="6510367"/>
            <a:ext cx="424543" cy="359228"/>
          </a:xfrm>
          <a:custGeom>
            <a:avLst/>
            <a:gdLst>
              <a:gd name="connsiteX0" fmla="*/ 0 w 424543"/>
              <a:gd name="connsiteY0" fmla="*/ 108857 h 359228"/>
              <a:gd name="connsiteX1" fmla="*/ 0 w 424543"/>
              <a:gd name="connsiteY1" fmla="*/ 359228 h 359228"/>
              <a:gd name="connsiteX2" fmla="*/ 424543 w 424543"/>
              <a:gd name="connsiteY2" fmla="*/ 359228 h 359228"/>
              <a:gd name="connsiteX3" fmla="*/ 424543 w 424543"/>
              <a:gd name="connsiteY3" fmla="*/ 0 h 359228"/>
              <a:gd name="connsiteX4" fmla="*/ 0 w 424543"/>
              <a:gd name="connsiteY4" fmla="*/ 108857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43" h="359228">
                <a:moveTo>
                  <a:pt x="0" y="108857"/>
                </a:moveTo>
                <a:lnTo>
                  <a:pt x="0" y="359228"/>
                </a:lnTo>
                <a:lnTo>
                  <a:pt x="424543" y="359228"/>
                </a:lnTo>
                <a:lnTo>
                  <a:pt x="424543" y="0"/>
                </a:lnTo>
                <a:lnTo>
                  <a:pt x="0" y="10885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6"/>
          <p:cNvSpPr/>
          <p:nvPr/>
        </p:nvSpPr>
        <p:spPr>
          <a:xfrm>
            <a:off x="4125686" y="6325309"/>
            <a:ext cx="391885" cy="555172"/>
          </a:xfrm>
          <a:custGeom>
            <a:avLst/>
            <a:gdLst>
              <a:gd name="connsiteX0" fmla="*/ 0 w 391885"/>
              <a:gd name="connsiteY0" fmla="*/ 97972 h 555172"/>
              <a:gd name="connsiteX1" fmla="*/ 10885 w 391885"/>
              <a:gd name="connsiteY1" fmla="*/ 555172 h 555172"/>
              <a:gd name="connsiteX2" fmla="*/ 381000 w 391885"/>
              <a:gd name="connsiteY2" fmla="*/ 555172 h 555172"/>
              <a:gd name="connsiteX3" fmla="*/ 391885 w 391885"/>
              <a:gd name="connsiteY3" fmla="*/ 0 h 555172"/>
              <a:gd name="connsiteX4" fmla="*/ 0 w 391885"/>
              <a:gd name="connsiteY4" fmla="*/ 97972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" h="555172">
                <a:moveTo>
                  <a:pt x="0" y="97972"/>
                </a:moveTo>
                <a:lnTo>
                  <a:pt x="10885" y="555172"/>
                </a:lnTo>
                <a:lnTo>
                  <a:pt x="381000" y="555172"/>
                </a:lnTo>
                <a:lnTo>
                  <a:pt x="391885" y="0"/>
                </a:lnTo>
                <a:lnTo>
                  <a:pt x="0" y="97972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5092824" y="6042146"/>
            <a:ext cx="415280" cy="696685"/>
          </a:xfrm>
          <a:custGeom>
            <a:avLst/>
            <a:gdLst>
              <a:gd name="connsiteX0" fmla="*/ 0 w 315686"/>
              <a:gd name="connsiteY0" fmla="*/ 97971 h 696685"/>
              <a:gd name="connsiteX1" fmla="*/ 10886 w 315686"/>
              <a:gd name="connsiteY1" fmla="*/ 696685 h 696685"/>
              <a:gd name="connsiteX2" fmla="*/ 315686 w 315686"/>
              <a:gd name="connsiteY2" fmla="*/ 555171 h 696685"/>
              <a:gd name="connsiteX3" fmla="*/ 304800 w 315686"/>
              <a:gd name="connsiteY3" fmla="*/ 0 h 696685"/>
              <a:gd name="connsiteX4" fmla="*/ 0 w 315686"/>
              <a:gd name="connsiteY4" fmla="*/ 97971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86" h="696685">
                <a:moveTo>
                  <a:pt x="0" y="97971"/>
                </a:moveTo>
                <a:lnTo>
                  <a:pt x="10886" y="696685"/>
                </a:lnTo>
                <a:lnTo>
                  <a:pt x="315686" y="555171"/>
                </a:lnTo>
                <a:lnTo>
                  <a:pt x="304800" y="0"/>
                </a:lnTo>
                <a:lnTo>
                  <a:pt x="0" y="9797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5922640" y="5826122"/>
            <a:ext cx="305544" cy="598715"/>
          </a:xfrm>
          <a:custGeom>
            <a:avLst/>
            <a:gdLst>
              <a:gd name="connsiteX0" fmla="*/ 10886 w 359229"/>
              <a:gd name="connsiteY0" fmla="*/ 87086 h 598715"/>
              <a:gd name="connsiteX1" fmla="*/ 0 w 359229"/>
              <a:gd name="connsiteY1" fmla="*/ 598715 h 598715"/>
              <a:gd name="connsiteX2" fmla="*/ 359229 w 359229"/>
              <a:gd name="connsiteY2" fmla="*/ 478972 h 598715"/>
              <a:gd name="connsiteX3" fmla="*/ 359229 w 359229"/>
              <a:gd name="connsiteY3" fmla="*/ 0 h 598715"/>
              <a:gd name="connsiteX4" fmla="*/ 10886 w 359229"/>
              <a:gd name="connsiteY4" fmla="*/ 87086 h 59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29" h="598715">
                <a:moveTo>
                  <a:pt x="10886" y="87086"/>
                </a:moveTo>
                <a:lnTo>
                  <a:pt x="0" y="598715"/>
                </a:lnTo>
                <a:lnTo>
                  <a:pt x="359229" y="478972"/>
                </a:lnTo>
                <a:lnTo>
                  <a:pt x="359229" y="0"/>
                </a:lnTo>
                <a:lnTo>
                  <a:pt x="10886" y="8708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6586534" y="5682106"/>
            <a:ext cx="217714" cy="468086"/>
          </a:xfrm>
          <a:custGeom>
            <a:avLst/>
            <a:gdLst>
              <a:gd name="connsiteX0" fmla="*/ 0 w 217714"/>
              <a:gd name="connsiteY0" fmla="*/ 54429 h 468086"/>
              <a:gd name="connsiteX1" fmla="*/ 21771 w 217714"/>
              <a:gd name="connsiteY1" fmla="*/ 468086 h 468086"/>
              <a:gd name="connsiteX2" fmla="*/ 217714 w 217714"/>
              <a:gd name="connsiteY2" fmla="*/ 359229 h 468086"/>
              <a:gd name="connsiteX3" fmla="*/ 185057 w 217714"/>
              <a:gd name="connsiteY3" fmla="*/ 0 h 468086"/>
              <a:gd name="connsiteX4" fmla="*/ 43543 w 217714"/>
              <a:gd name="connsiteY4" fmla="*/ 21772 h 468086"/>
              <a:gd name="connsiteX5" fmla="*/ 43543 w 217714"/>
              <a:gd name="connsiteY5" fmla="*/ 10886 h 468086"/>
              <a:gd name="connsiteX6" fmla="*/ 0 w 217714"/>
              <a:gd name="connsiteY6" fmla="*/ 54429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14" h="468086">
                <a:moveTo>
                  <a:pt x="0" y="54429"/>
                </a:moveTo>
                <a:lnTo>
                  <a:pt x="21771" y="468086"/>
                </a:lnTo>
                <a:lnTo>
                  <a:pt x="217714" y="359229"/>
                </a:lnTo>
                <a:lnTo>
                  <a:pt x="185057" y="0"/>
                </a:lnTo>
                <a:lnTo>
                  <a:pt x="43543" y="21772"/>
                </a:lnTo>
                <a:lnTo>
                  <a:pt x="43543" y="10886"/>
                </a:lnTo>
                <a:lnTo>
                  <a:pt x="0" y="5442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reeform 18"/>
          <p:cNvSpPr/>
          <p:nvPr/>
        </p:nvSpPr>
        <p:spPr>
          <a:xfrm>
            <a:off x="6972537" y="5595966"/>
            <a:ext cx="119743" cy="381000"/>
          </a:xfrm>
          <a:custGeom>
            <a:avLst/>
            <a:gdLst>
              <a:gd name="connsiteX0" fmla="*/ 10886 w 119743"/>
              <a:gd name="connsiteY0" fmla="*/ 43542 h 381000"/>
              <a:gd name="connsiteX1" fmla="*/ 0 w 119743"/>
              <a:gd name="connsiteY1" fmla="*/ 381000 h 381000"/>
              <a:gd name="connsiteX2" fmla="*/ 108857 w 119743"/>
              <a:gd name="connsiteY2" fmla="*/ 315685 h 381000"/>
              <a:gd name="connsiteX3" fmla="*/ 119743 w 119743"/>
              <a:gd name="connsiteY3" fmla="*/ 0 h 381000"/>
              <a:gd name="connsiteX4" fmla="*/ 54429 w 119743"/>
              <a:gd name="connsiteY4" fmla="*/ 10885 h 381000"/>
              <a:gd name="connsiteX5" fmla="*/ 10886 w 119743"/>
              <a:gd name="connsiteY5" fmla="*/ 4354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43" h="381000">
                <a:moveTo>
                  <a:pt x="10886" y="43542"/>
                </a:moveTo>
                <a:lnTo>
                  <a:pt x="0" y="381000"/>
                </a:lnTo>
                <a:lnTo>
                  <a:pt x="108857" y="315685"/>
                </a:lnTo>
                <a:lnTo>
                  <a:pt x="119743" y="0"/>
                </a:lnTo>
                <a:lnTo>
                  <a:pt x="54429" y="10885"/>
                </a:lnTo>
                <a:lnTo>
                  <a:pt x="10886" y="43542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reeform 24"/>
          <p:cNvSpPr/>
          <p:nvPr/>
        </p:nvSpPr>
        <p:spPr>
          <a:xfrm>
            <a:off x="7228113" y="5574195"/>
            <a:ext cx="81643" cy="315685"/>
          </a:xfrm>
          <a:custGeom>
            <a:avLst/>
            <a:gdLst>
              <a:gd name="connsiteX0" fmla="*/ 0 w 163286"/>
              <a:gd name="connsiteY0" fmla="*/ 10885 h 315685"/>
              <a:gd name="connsiteX1" fmla="*/ 0 w 163286"/>
              <a:gd name="connsiteY1" fmla="*/ 315685 h 315685"/>
              <a:gd name="connsiteX2" fmla="*/ 163286 w 163286"/>
              <a:gd name="connsiteY2" fmla="*/ 239485 h 315685"/>
              <a:gd name="connsiteX3" fmla="*/ 141515 w 163286"/>
              <a:gd name="connsiteY3" fmla="*/ 0 h 315685"/>
              <a:gd name="connsiteX4" fmla="*/ 0 w 163286"/>
              <a:gd name="connsiteY4" fmla="*/ 10885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315685">
                <a:moveTo>
                  <a:pt x="0" y="10885"/>
                </a:moveTo>
                <a:lnTo>
                  <a:pt x="0" y="315685"/>
                </a:lnTo>
                <a:lnTo>
                  <a:pt x="163286" y="239485"/>
                </a:lnTo>
                <a:lnTo>
                  <a:pt x="141515" y="0"/>
                </a:lnTo>
                <a:lnTo>
                  <a:pt x="0" y="1088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reeform 25"/>
          <p:cNvSpPr/>
          <p:nvPr/>
        </p:nvSpPr>
        <p:spPr>
          <a:xfrm>
            <a:off x="7668344" y="5466082"/>
            <a:ext cx="45719" cy="236543"/>
          </a:xfrm>
          <a:custGeom>
            <a:avLst/>
            <a:gdLst>
              <a:gd name="connsiteX0" fmla="*/ 0 w 163286"/>
              <a:gd name="connsiteY0" fmla="*/ 10885 h 315685"/>
              <a:gd name="connsiteX1" fmla="*/ 0 w 163286"/>
              <a:gd name="connsiteY1" fmla="*/ 315685 h 315685"/>
              <a:gd name="connsiteX2" fmla="*/ 163286 w 163286"/>
              <a:gd name="connsiteY2" fmla="*/ 239485 h 315685"/>
              <a:gd name="connsiteX3" fmla="*/ 141515 w 163286"/>
              <a:gd name="connsiteY3" fmla="*/ 0 h 315685"/>
              <a:gd name="connsiteX4" fmla="*/ 0 w 163286"/>
              <a:gd name="connsiteY4" fmla="*/ 10885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315685">
                <a:moveTo>
                  <a:pt x="0" y="10885"/>
                </a:moveTo>
                <a:lnTo>
                  <a:pt x="0" y="315685"/>
                </a:lnTo>
                <a:lnTo>
                  <a:pt x="163286" y="239485"/>
                </a:lnTo>
                <a:lnTo>
                  <a:pt x="141515" y="0"/>
                </a:lnTo>
                <a:lnTo>
                  <a:pt x="0" y="1088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reeform 26"/>
          <p:cNvSpPr/>
          <p:nvPr/>
        </p:nvSpPr>
        <p:spPr>
          <a:xfrm>
            <a:off x="7452320" y="5492553"/>
            <a:ext cx="81643" cy="293913"/>
          </a:xfrm>
          <a:custGeom>
            <a:avLst/>
            <a:gdLst>
              <a:gd name="connsiteX0" fmla="*/ 0 w 163286"/>
              <a:gd name="connsiteY0" fmla="*/ 10885 h 315685"/>
              <a:gd name="connsiteX1" fmla="*/ 0 w 163286"/>
              <a:gd name="connsiteY1" fmla="*/ 315685 h 315685"/>
              <a:gd name="connsiteX2" fmla="*/ 163286 w 163286"/>
              <a:gd name="connsiteY2" fmla="*/ 239485 h 315685"/>
              <a:gd name="connsiteX3" fmla="*/ 141515 w 163286"/>
              <a:gd name="connsiteY3" fmla="*/ 0 h 315685"/>
              <a:gd name="connsiteX4" fmla="*/ 0 w 163286"/>
              <a:gd name="connsiteY4" fmla="*/ 10885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315685">
                <a:moveTo>
                  <a:pt x="0" y="10885"/>
                </a:moveTo>
                <a:lnTo>
                  <a:pt x="0" y="315685"/>
                </a:lnTo>
                <a:lnTo>
                  <a:pt x="163286" y="239485"/>
                </a:lnTo>
                <a:lnTo>
                  <a:pt x="141515" y="0"/>
                </a:lnTo>
                <a:lnTo>
                  <a:pt x="0" y="1088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Straight Connector 22"/>
          <p:cNvCxnSpPr/>
          <p:nvPr/>
        </p:nvCxnSpPr>
        <p:spPr>
          <a:xfrm>
            <a:off x="7812360" y="5396423"/>
            <a:ext cx="0" cy="23220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7956376" y="5371051"/>
            <a:ext cx="0" cy="2249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>
            <a:off x="8100392" y="5322066"/>
            <a:ext cx="0" cy="19045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4"/>
          <p:cNvCxnSpPr/>
          <p:nvPr/>
        </p:nvCxnSpPr>
        <p:spPr>
          <a:xfrm>
            <a:off x="8244408" y="5322066"/>
            <a:ext cx="0" cy="14871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/>
          <p:cNvCxnSpPr/>
          <p:nvPr/>
        </p:nvCxnSpPr>
        <p:spPr>
          <a:xfrm>
            <a:off x="8316416" y="5247624"/>
            <a:ext cx="0" cy="1724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55"/>
          <p:cNvCxnSpPr/>
          <p:nvPr/>
        </p:nvCxnSpPr>
        <p:spPr>
          <a:xfrm flipV="1">
            <a:off x="2416629" y="5201377"/>
            <a:ext cx="6128657" cy="163285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4"/>
          <p:cNvCxnSpPr/>
          <p:nvPr/>
        </p:nvCxnSpPr>
        <p:spPr>
          <a:xfrm flipV="1">
            <a:off x="4716016" y="5322066"/>
            <a:ext cx="3927241" cy="15584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5"/>
          <p:cNvCxnSpPr/>
          <p:nvPr/>
        </p:nvCxnSpPr>
        <p:spPr>
          <a:xfrm>
            <a:off x="8457661" y="5224973"/>
            <a:ext cx="0" cy="1724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6"/>
          <p:cNvCxnSpPr/>
          <p:nvPr/>
        </p:nvCxnSpPr>
        <p:spPr>
          <a:xfrm>
            <a:off x="8388424" y="5261315"/>
            <a:ext cx="0" cy="1724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067"/>
          <p:cNvCxnSpPr/>
          <p:nvPr/>
        </p:nvCxnSpPr>
        <p:spPr>
          <a:xfrm>
            <a:off x="6435878" y="6171828"/>
            <a:ext cx="25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0"/>
          <p:cNvCxnSpPr/>
          <p:nvPr/>
        </p:nvCxnSpPr>
        <p:spPr>
          <a:xfrm>
            <a:off x="5675704" y="6510367"/>
            <a:ext cx="25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1"/>
          <p:cNvCxnSpPr/>
          <p:nvPr/>
        </p:nvCxnSpPr>
        <p:spPr>
          <a:xfrm flipV="1">
            <a:off x="6915086" y="6017805"/>
            <a:ext cx="177194" cy="14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4"/>
          <p:cNvCxnSpPr/>
          <p:nvPr/>
        </p:nvCxnSpPr>
        <p:spPr>
          <a:xfrm>
            <a:off x="7335696" y="5826122"/>
            <a:ext cx="116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073"/>
          <p:cNvCxnSpPr/>
          <p:nvPr/>
        </p:nvCxnSpPr>
        <p:spPr>
          <a:xfrm flipH="1" flipV="1">
            <a:off x="7137445" y="6030044"/>
            <a:ext cx="1505812" cy="173226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1"/>
          <p:cNvSpPr txBox="1"/>
          <p:nvPr/>
        </p:nvSpPr>
        <p:spPr>
          <a:xfrm>
            <a:off x="7439634" y="6101672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3,5m</a:t>
            </a:r>
          </a:p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libre</a:t>
            </a:r>
            <a:endParaRPr lang="fr-B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Picture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5" y="3874399"/>
            <a:ext cx="3426866" cy="3082993"/>
          </a:xfrm>
          <a:prstGeom prst="rect">
            <a:avLst/>
          </a:prstGeom>
          <a:ln>
            <a:noFill/>
          </a:ln>
          <a:effectLst>
            <a:outerShdw blurRad="12700" dist="165100" dir="7740000" algn="tl" rotWithShape="0">
              <a:srgbClr val="333333">
                <a:alpha val="79000"/>
              </a:srgbClr>
            </a:outerShdw>
          </a:effectLst>
        </p:spPr>
      </p:pic>
      <p:sp>
        <p:nvSpPr>
          <p:cNvPr id="31" name="Freeform 37"/>
          <p:cNvSpPr/>
          <p:nvPr/>
        </p:nvSpPr>
        <p:spPr>
          <a:xfrm>
            <a:off x="2307771" y="4365881"/>
            <a:ext cx="130629" cy="76200"/>
          </a:xfrm>
          <a:custGeom>
            <a:avLst/>
            <a:gdLst>
              <a:gd name="connsiteX0" fmla="*/ 0 w 130629"/>
              <a:gd name="connsiteY0" fmla="*/ 0 h 76200"/>
              <a:gd name="connsiteX1" fmla="*/ 130629 w 130629"/>
              <a:gd name="connsiteY1" fmla="*/ 10886 h 76200"/>
              <a:gd name="connsiteX2" fmla="*/ 108858 w 130629"/>
              <a:gd name="connsiteY2" fmla="*/ 76200 h 76200"/>
              <a:gd name="connsiteX3" fmla="*/ 0 w 130629"/>
              <a:gd name="connsiteY3" fmla="*/ 65314 h 76200"/>
              <a:gd name="connsiteX4" fmla="*/ 0 w 130629"/>
              <a:gd name="connsiteY4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76200">
                <a:moveTo>
                  <a:pt x="0" y="0"/>
                </a:moveTo>
                <a:lnTo>
                  <a:pt x="130629" y="10886"/>
                </a:lnTo>
                <a:lnTo>
                  <a:pt x="108858" y="76200"/>
                </a:lnTo>
                <a:lnTo>
                  <a:pt x="0" y="65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2" name="Straight Connector 16"/>
          <p:cNvCxnSpPr/>
          <p:nvPr/>
        </p:nvCxnSpPr>
        <p:spPr>
          <a:xfrm>
            <a:off x="8244408" y="5337995"/>
            <a:ext cx="715069" cy="5596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5"/>
          <p:cNvCxnSpPr/>
          <p:nvPr/>
        </p:nvCxnSpPr>
        <p:spPr>
          <a:xfrm flipH="1">
            <a:off x="8100392" y="5371051"/>
            <a:ext cx="903667" cy="488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6561"/>
            <a:ext cx="9003060" cy="50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9"/>
          <p:cNvCxnSpPr/>
          <p:nvPr/>
        </p:nvCxnSpPr>
        <p:spPr>
          <a:xfrm>
            <a:off x="2123728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/>
          <p:cNvCxnSpPr/>
          <p:nvPr/>
        </p:nvCxnSpPr>
        <p:spPr>
          <a:xfrm>
            <a:off x="3923930" y="3283535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8"/>
          <p:cNvSpPr txBox="1"/>
          <p:nvPr/>
        </p:nvSpPr>
        <p:spPr>
          <a:xfrm>
            <a:off x="566436" y="3378663"/>
            <a:ext cx="30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Trottoir    3,5m     8 -10 m</a:t>
            </a:r>
            <a:endParaRPr lang="fr-BE" dirty="0"/>
          </a:p>
        </p:txBody>
      </p:sp>
      <p:cxnSp>
        <p:nvCxnSpPr>
          <p:cNvPr id="38" name="Straight Connector 22"/>
          <p:cNvCxnSpPr/>
          <p:nvPr/>
        </p:nvCxnSpPr>
        <p:spPr>
          <a:xfrm>
            <a:off x="1475656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5"/>
          <p:cNvCxnSpPr/>
          <p:nvPr/>
        </p:nvCxnSpPr>
        <p:spPr>
          <a:xfrm flipH="1">
            <a:off x="838842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6"/>
          <p:cNvCxnSpPr/>
          <p:nvPr/>
        </p:nvCxnSpPr>
        <p:spPr>
          <a:xfrm flipH="1">
            <a:off x="6608314" y="340957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8"/>
          <p:cNvCxnSpPr/>
          <p:nvPr/>
        </p:nvCxnSpPr>
        <p:spPr>
          <a:xfrm flipH="1">
            <a:off x="905011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2"/>
          <p:cNvCxnSpPr/>
          <p:nvPr/>
        </p:nvCxnSpPr>
        <p:spPr>
          <a:xfrm flipH="1">
            <a:off x="6588224" y="3931607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3"/>
          <p:cNvCxnSpPr/>
          <p:nvPr/>
        </p:nvCxnSpPr>
        <p:spPr>
          <a:xfrm flipH="1">
            <a:off x="8402042" y="393160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7"/>
          <p:cNvCxnSpPr/>
          <p:nvPr/>
        </p:nvCxnSpPr>
        <p:spPr>
          <a:xfrm flipH="1">
            <a:off x="2110112" y="3787591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8"/>
          <p:cNvCxnSpPr/>
          <p:nvPr/>
        </p:nvCxnSpPr>
        <p:spPr>
          <a:xfrm flipH="1">
            <a:off x="1462040" y="3787591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"/>
          <p:cNvCxnSpPr/>
          <p:nvPr/>
        </p:nvCxnSpPr>
        <p:spPr>
          <a:xfrm flipH="1">
            <a:off x="8244408" y="4401401"/>
            <a:ext cx="605" cy="28552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9"/>
          <p:cNvCxnSpPr/>
          <p:nvPr/>
        </p:nvCxnSpPr>
        <p:spPr>
          <a:xfrm flipH="1">
            <a:off x="2333681" y="4398877"/>
            <a:ext cx="605" cy="28552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0"/>
          <p:cNvSpPr txBox="1"/>
          <p:nvPr/>
        </p:nvSpPr>
        <p:spPr>
          <a:xfrm flipH="1">
            <a:off x="6745237" y="3402880"/>
            <a:ext cx="310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      8 </a:t>
            </a:r>
            <a:r>
              <a:rPr lang="fr-BE" dirty="0"/>
              <a:t>-</a:t>
            </a:r>
            <a:r>
              <a:rPr lang="fr-BE" dirty="0" smtClean="0"/>
              <a:t>10 m         3,5m     T</a:t>
            </a:r>
            <a:endParaRPr lang="fr-BE" dirty="0"/>
          </a:p>
        </p:txBody>
      </p:sp>
      <p:pic>
        <p:nvPicPr>
          <p:cNvPr id="49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b="64430"/>
          <a:stretch/>
        </p:blipFill>
        <p:spPr>
          <a:xfrm>
            <a:off x="1652977" y="4397465"/>
            <a:ext cx="379573" cy="289464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t="53186" b="11554"/>
          <a:stretch/>
        </p:blipFill>
        <p:spPr>
          <a:xfrm>
            <a:off x="8536291" y="4397464"/>
            <a:ext cx="379573" cy="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" y="1576561"/>
            <a:ext cx="9003060" cy="50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29634" b="58753"/>
          <a:stretch/>
        </p:blipFill>
        <p:spPr bwMode="auto">
          <a:xfrm>
            <a:off x="3567891" y="3516275"/>
            <a:ext cx="3054277" cy="117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0"/>
          <p:cNvSpPr txBox="1"/>
          <p:nvPr/>
        </p:nvSpPr>
        <p:spPr>
          <a:xfrm>
            <a:off x="3952628" y="319969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+ 2m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6010100" y="335554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+ 2m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9"/>
          <p:cNvCxnSpPr/>
          <p:nvPr/>
        </p:nvCxnSpPr>
        <p:spPr>
          <a:xfrm>
            <a:off x="2121668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/>
          <p:nvPr/>
        </p:nvCxnSpPr>
        <p:spPr>
          <a:xfrm>
            <a:off x="3921870" y="3283535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/>
          <p:nvPr/>
        </p:nvSpPr>
        <p:spPr>
          <a:xfrm>
            <a:off x="564376" y="3378663"/>
            <a:ext cx="30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Trottoir    3,5m     8 -10 m</a:t>
            </a:r>
            <a:endParaRPr lang="fr-BE" dirty="0"/>
          </a:p>
        </p:txBody>
      </p:sp>
      <p:cxnSp>
        <p:nvCxnSpPr>
          <p:cNvPr id="27" name="Straight Connector 22"/>
          <p:cNvCxnSpPr/>
          <p:nvPr/>
        </p:nvCxnSpPr>
        <p:spPr>
          <a:xfrm>
            <a:off x="1473596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5"/>
          <p:cNvCxnSpPr/>
          <p:nvPr/>
        </p:nvCxnSpPr>
        <p:spPr>
          <a:xfrm flipH="1">
            <a:off x="838636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/>
          <p:cNvCxnSpPr/>
          <p:nvPr/>
        </p:nvCxnSpPr>
        <p:spPr>
          <a:xfrm flipH="1">
            <a:off x="6606254" y="340957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8"/>
          <p:cNvCxnSpPr/>
          <p:nvPr/>
        </p:nvCxnSpPr>
        <p:spPr>
          <a:xfrm flipH="1">
            <a:off x="904805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2"/>
          <p:cNvCxnSpPr/>
          <p:nvPr/>
        </p:nvCxnSpPr>
        <p:spPr>
          <a:xfrm flipH="1">
            <a:off x="6586164" y="3931607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3"/>
          <p:cNvCxnSpPr/>
          <p:nvPr/>
        </p:nvCxnSpPr>
        <p:spPr>
          <a:xfrm flipH="1">
            <a:off x="8399982" y="393160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7"/>
          <p:cNvCxnSpPr/>
          <p:nvPr/>
        </p:nvCxnSpPr>
        <p:spPr>
          <a:xfrm flipH="1">
            <a:off x="2108052" y="3787591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8"/>
          <p:cNvCxnSpPr/>
          <p:nvPr/>
        </p:nvCxnSpPr>
        <p:spPr>
          <a:xfrm flipH="1">
            <a:off x="1459980" y="3787591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b="64740"/>
          <a:stretch/>
        </p:blipFill>
        <p:spPr>
          <a:xfrm>
            <a:off x="1650917" y="4397465"/>
            <a:ext cx="379573" cy="286940"/>
          </a:xfrm>
          <a:prstGeom prst="rect">
            <a:avLst/>
          </a:prstGeom>
        </p:spPr>
      </p:pic>
      <p:pic>
        <p:nvPicPr>
          <p:cNvPr id="53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t="53186" b="11554"/>
          <a:stretch/>
        </p:blipFill>
        <p:spPr>
          <a:xfrm>
            <a:off x="8534231" y="4397464"/>
            <a:ext cx="379573" cy="286940"/>
          </a:xfrm>
          <a:prstGeom prst="rect">
            <a:avLst/>
          </a:prstGeom>
        </p:spPr>
      </p:pic>
      <p:sp>
        <p:nvSpPr>
          <p:cNvPr id="54" name="TextBox 18"/>
          <p:cNvSpPr txBox="1"/>
          <p:nvPr/>
        </p:nvSpPr>
        <p:spPr>
          <a:xfrm>
            <a:off x="7308304" y="3498536"/>
            <a:ext cx="30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8 </a:t>
            </a:r>
            <a:r>
              <a:rPr lang="fr-BE" dirty="0" smtClean="0"/>
              <a:t>-10 </a:t>
            </a:r>
            <a:r>
              <a:rPr lang="fr-BE" dirty="0" smtClean="0"/>
              <a:t>m       3,5 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95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hthoek 68"/>
          <p:cNvSpPr/>
          <p:nvPr/>
        </p:nvSpPr>
        <p:spPr>
          <a:xfrm>
            <a:off x="35496" y="5683582"/>
            <a:ext cx="2448272" cy="1628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2: 2 – 5 novembre</a:t>
            </a:r>
            <a:endParaRPr lang="fr-BE" dirty="0"/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4014" y="668972"/>
            <a:ext cx="4736404" cy="6858000"/>
          </a:xfrm>
          <a:prstGeom prst="rect">
            <a:avLst/>
          </a:prstGeom>
        </p:spPr>
      </p:pic>
      <p:cxnSp>
        <p:nvCxnSpPr>
          <p:cNvPr id="35" name="Straight Connector 8"/>
          <p:cNvCxnSpPr/>
          <p:nvPr/>
        </p:nvCxnSpPr>
        <p:spPr>
          <a:xfrm flipV="1">
            <a:off x="2051720" y="4224230"/>
            <a:ext cx="5400600" cy="18980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/>
          <p:cNvCxnSpPr/>
          <p:nvPr/>
        </p:nvCxnSpPr>
        <p:spPr>
          <a:xfrm flipV="1">
            <a:off x="1580969" y="1916131"/>
            <a:ext cx="5177985" cy="1973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2"/>
          <p:cNvCxnSpPr/>
          <p:nvPr/>
        </p:nvCxnSpPr>
        <p:spPr>
          <a:xfrm flipV="1">
            <a:off x="7452320" y="3890011"/>
            <a:ext cx="568560" cy="33466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6"/>
          <p:cNvCxnSpPr/>
          <p:nvPr/>
        </p:nvCxnSpPr>
        <p:spPr>
          <a:xfrm flipV="1">
            <a:off x="8279904" y="3798972"/>
            <a:ext cx="341312" cy="1345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/>
          <p:cNvCxnSpPr/>
          <p:nvPr/>
        </p:nvCxnSpPr>
        <p:spPr>
          <a:xfrm flipV="1">
            <a:off x="2428052" y="4097971"/>
            <a:ext cx="5592828" cy="2117899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9"/>
          <p:cNvCxnSpPr/>
          <p:nvPr/>
        </p:nvCxnSpPr>
        <p:spPr>
          <a:xfrm flipV="1">
            <a:off x="6293645" y="1788210"/>
            <a:ext cx="432048" cy="18002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3"/>
          <p:cNvCxnSpPr/>
          <p:nvPr/>
        </p:nvCxnSpPr>
        <p:spPr>
          <a:xfrm>
            <a:off x="2268449" y="3999768"/>
            <a:ext cx="134260" cy="156085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0"/>
          <p:cNvGrpSpPr/>
          <p:nvPr/>
        </p:nvGrpSpPr>
        <p:grpSpPr>
          <a:xfrm>
            <a:off x="1940011" y="4502892"/>
            <a:ext cx="664514" cy="611254"/>
            <a:chOff x="2685143" y="1939268"/>
            <a:chExt cx="3723151" cy="3712850"/>
          </a:xfrm>
        </p:grpSpPr>
        <p:sp>
          <p:nvSpPr>
            <p:cNvPr id="43" name="Oval 19"/>
            <p:cNvSpPr/>
            <p:nvPr/>
          </p:nvSpPr>
          <p:spPr>
            <a:xfrm>
              <a:off x="2699792" y="1988840"/>
              <a:ext cx="3608502" cy="3577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4" name="Picture 2" descr="http://www.quizz.biz/uploads/quizz/863155/1_Hx9m9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5" t="7818" r="7063" b="7564"/>
            <a:stretch/>
          </p:blipFill>
          <p:spPr bwMode="auto">
            <a:xfrm>
              <a:off x="2685143" y="1939268"/>
              <a:ext cx="3723151" cy="371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28"/>
          <p:cNvSpPr/>
          <p:nvPr/>
        </p:nvSpPr>
        <p:spPr>
          <a:xfrm>
            <a:off x="5890922" y="5437628"/>
            <a:ext cx="2689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3-4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jours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6" name="Straight Arrow Connector 30"/>
          <p:cNvCxnSpPr/>
          <p:nvPr/>
        </p:nvCxnSpPr>
        <p:spPr>
          <a:xfrm flipV="1">
            <a:off x="4517373" y="5114146"/>
            <a:ext cx="293035" cy="1440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1"/>
          <p:cNvCxnSpPr/>
          <p:nvPr/>
        </p:nvCxnSpPr>
        <p:spPr>
          <a:xfrm flipH="1">
            <a:off x="3746425" y="2913388"/>
            <a:ext cx="343640" cy="9907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"/>
          <p:cNvSpPr/>
          <p:nvPr/>
        </p:nvSpPr>
        <p:spPr>
          <a:xfrm>
            <a:off x="2483768" y="2500019"/>
            <a:ext cx="4909457" cy="2645229"/>
          </a:xfrm>
          <a:custGeom>
            <a:avLst/>
            <a:gdLst>
              <a:gd name="connsiteX0" fmla="*/ 0 w 4909457"/>
              <a:gd name="connsiteY0" fmla="*/ 1774372 h 2645229"/>
              <a:gd name="connsiteX1" fmla="*/ 4582886 w 4909457"/>
              <a:gd name="connsiteY1" fmla="*/ 0 h 2645229"/>
              <a:gd name="connsiteX2" fmla="*/ 4909457 w 4909457"/>
              <a:gd name="connsiteY2" fmla="*/ 990600 h 2645229"/>
              <a:gd name="connsiteX3" fmla="*/ 304800 w 4909457"/>
              <a:gd name="connsiteY3" fmla="*/ 2645229 h 2645229"/>
              <a:gd name="connsiteX4" fmla="*/ 0 w 4909457"/>
              <a:gd name="connsiteY4" fmla="*/ 1774372 h 264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9457" h="2645229">
                <a:moveTo>
                  <a:pt x="0" y="1774372"/>
                </a:moveTo>
                <a:lnTo>
                  <a:pt x="4582886" y="0"/>
                </a:lnTo>
                <a:lnTo>
                  <a:pt x="4909457" y="990600"/>
                </a:lnTo>
                <a:lnTo>
                  <a:pt x="304800" y="2645229"/>
                </a:lnTo>
                <a:lnTo>
                  <a:pt x="0" y="1774372"/>
                </a:lnTo>
                <a:close/>
              </a:path>
            </a:pathLst>
          </a:custGeom>
          <a:solidFill>
            <a:srgbClr val="254061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9" name="Picture 4" descr="https://upload.wikimedia.org/wikipedia/commons/thumb/9/98/France_road_sign_A19.svg/250px-France_road_sign_A19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57345"/>
            <a:ext cx="821422" cy="7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33"/>
          <p:cNvGrpSpPr/>
          <p:nvPr/>
        </p:nvGrpSpPr>
        <p:grpSpPr>
          <a:xfrm rot="6692036">
            <a:off x="3598986" y="4435651"/>
            <a:ext cx="930036" cy="780347"/>
            <a:chOff x="56677" y="0"/>
            <a:chExt cx="9030645" cy="6858000"/>
          </a:xfrm>
        </p:grpSpPr>
        <p:sp>
          <p:nvSpPr>
            <p:cNvPr id="54" name="Freeform 34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5" name="Picture 3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grpSp>
        <p:nvGrpSpPr>
          <p:cNvPr id="56" name="Group 36"/>
          <p:cNvGrpSpPr/>
          <p:nvPr/>
        </p:nvGrpSpPr>
        <p:grpSpPr>
          <a:xfrm rot="11618340">
            <a:off x="4370388" y="2758847"/>
            <a:ext cx="880040" cy="764970"/>
            <a:chOff x="56677" y="0"/>
            <a:chExt cx="9030645" cy="6858000"/>
          </a:xfrm>
        </p:grpSpPr>
        <p:sp>
          <p:nvSpPr>
            <p:cNvPr id="57" name="Freeform 37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8" name="Picture 3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pic>
        <p:nvPicPr>
          <p:cNvPr id="59" name="Picture 4" descr="https://upload.wikimedia.org/wikipedia/commons/thumb/9/98/France_road_sign_A19.svg/250px-France_road_sign_A19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45" y="2918324"/>
            <a:ext cx="821422" cy="7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6"/>
          <p:cNvCxnSpPr/>
          <p:nvPr/>
        </p:nvCxnSpPr>
        <p:spPr>
          <a:xfrm>
            <a:off x="7115067" y="3392874"/>
            <a:ext cx="481269" cy="137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0"/>
          <p:cNvCxnSpPr/>
          <p:nvPr/>
        </p:nvCxnSpPr>
        <p:spPr>
          <a:xfrm flipV="1">
            <a:off x="7050903" y="2370258"/>
            <a:ext cx="92427" cy="2956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17"/>
          <p:cNvSpPr/>
          <p:nvPr/>
        </p:nvSpPr>
        <p:spPr>
          <a:xfrm>
            <a:off x="293666" y="3632133"/>
            <a:ext cx="1916134" cy="3037227"/>
          </a:xfrm>
          <a:custGeom>
            <a:avLst/>
            <a:gdLst>
              <a:gd name="connsiteX0" fmla="*/ 1916134 w 1916134"/>
              <a:gd name="connsiteY0" fmla="*/ 2656115 h 3037227"/>
              <a:gd name="connsiteX1" fmla="*/ 849334 w 1916134"/>
              <a:gd name="connsiteY1" fmla="*/ 3037115 h 3037227"/>
              <a:gd name="connsiteX2" fmla="*/ 392134 w 1916134"/>
              <a:gd name="connsiteY2" fmla="*/ 2623458 h 3037227"/>
              <a:gd name="connsiteX3" fmla="*/ 98220 w 1916134"/>
              <a:gd name="connsiteY3" fmla="*/ 1937658 h 3037227"/>
              <a:gd name="connsiteX4" fmla="*/ 248 w 1916134"/>
              <a:gd name="connsiteY4" fmla="*/ 979715 h 3037227"/>
              <a:gd name="connsiteX5" fmla="*/ 119991 w 1916134"/>
              <a:gd name="connsiteY5" fmla="*/ 185058 h 3037227"/>
              <a:gd name="connsiteX6" fmla="*/ 413905 w 1916134"/>
              <a:gd name="connsiteY6" fmla="*/ 0 h 30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134" h="3037227">
                <a:moveTo>
                  <a:pt x="1916134" y="2656115"/>
                </a:moveTo>
                <a:cubicBezTo>
                  <a:pt x="1509734" y="2849336"/>
                  <a:pt x="1103334" y="3042558"/>
                  <a:pt x="849334" y="3037115"/>
                </a:cubicBezTo>
                <a:cubicBezTo>
                  <a:pt x="595334" y="3031672"/>
                  <a:pt x="517320" y="2806701"/>
                  <a:pt x="392134" y="2623458"/>
                </a:cubicBezTo>
                <a:cubicBezTo>
                  <a:pt x="266948" y="2440215"/>
                  <a:pt x="163534" y="2211615"/>
                  <a:pt x="98220" y="1937658"/>
                </a:cubicBezTo>
                <a:cubicBezTo>
                  <a:pt x="32906" y="1663701"/>
                  <a:pt x="-3380" y="1271815"/>
                  <a:pt x="248" y="979715"/>
                </a:cubicBezTo>
                <a:cubicBezTo>
                  <a:pt x="3876" y="687615"/>
                  <a:pt x="51048" y="348344"/>
                  <a:pt x="119991" y="185058"/>
                </a:cubicBezTo>
                <a:cubicBezTo>
                  <a:pt x="188934" y="21772"/>
                  <a:pt x="301419" y="10886"/>
                  <a:pt x="413905" y="0"/>
                </a:cubicBezTo>
              </a:path>
            </a:pathLst>
          </a:custGeom>
          <a:noFill/>
          <a:ln w="57150"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Oval 18"/>
          <p:cNvSpPr/>
          <p:nvPr/>
        </p:nvSpPr>
        <p:spPr>
          <a:xfrm>
            <a:off x="323528" y="5560625"/>
            <a:ext cx="648072" cy="655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4" name="Picture 2" descr="http://static.passetoncode.fr/img-panneaux/panneaux/obligation/b22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7628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5"/>
          <p:cNvSpPr/>
          <p:nvPr/>
        </p:nvSpPr>
        <p:spPr>
          <a:xfrm>
            <a:off x="3821570" y="3273296"/>
            <a:ext cx="150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2-5 novembre</a:t>
            </a:r>
          </a:p>
        </p:txBody>
      </p:sp>
      <p:sp>
        <p:nvSpPr>
          <p:cNvPr id="66" name="TextBox 7"/>
          <p:cNvSpPr txBox="1"/>
          <p:nvPr/>
        </p:nvSpPr>
        <p:spPr>
          <a:xfrm>
            <a:off x="369724" y="4478269"/>
            <a:ext cx="1631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Dévié par </a:t>
            </a:r>
          </a:p>
          <a:p>
            <a:r>
              <a:rPr lang="fr-BE" dirty="0" smtClean="0"/>
              <a:t>l’autre passage </a:t>
            </a:r>
          </a:p>
          <a:p>
            <a:r>
              <a:rPr lang="fr-BE" dirty="0" smtClean="0"/>
              <a:t>pour piétons</a:t>
            </a:r>
            <a:endParaRPr lang="fr-BE" dirty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23615"/>
          <a:stretch/>
        </p:blipFill>
        <p:spPr bwMode="auto">
          <a:xfrm rot="16200000">
            <a:off x="1115167" y="978119"/>
            <a:ext cx="114281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9"/>
          <p:cNvSpPr txBox="1"/>
          <p:nvPr/>
        </p:nvSpPr>
        <p:spPr>
          <a:xfrm>
            <a:off x="765875" y="1306809"/>
            <a:ext cx="920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Carrefour </a:t>
            </a:r>
          </a:p>
          <a:p>
            <a:r>
              <a:rPr lang="fr-BE" sz="1400" dirty="0" smtClean="0"/>
              <a:t>Diamant </a:t>
            </a:r>
          </a:p>
          <a:p>
            <a:r>
              <a:rPr lang="fr-BE" sz="1400" dirty="0" smtClean="0"/>
              <a:t>ouvert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068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5496" y="5683582"/>
            <a:ext cx="1368152" cy="1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2: 2 – 5 novembre</a:t>
            </a:r>
            <a:endParaRPr lang="fr-BE" dirty="0"/>
          </a:p>
        </p:txBody>
      </p:sp>
      <p:pic>
        <p:nvPicPr>
          <p:cNvPr id="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3738"/>
            <a:ext cx="6392763" cy="5583654"/>
          </a:xfrm>
          <a:prstGeom prst="rect">
            <a:avLst/>
          </a:prstGeom>
        </p:spPr>
      </p:pic>
      <p:grpSp>
        <p:nvGrpSpPr>
          <p:cNvPr id="52" name="Group 44"/>
          <p:cNvGrpSpPr/>
          <p:nvPr/>
        </p:nvGrpSpPr>
        <p:grpSpPr>
          <a:xfrm>
            <a:off x="3128392" y="2985831"/>
            <a:ext cx="1817403" cy="1232272"/>
            <a:chOff x="3200400" y="2780928"/>
            <a:chExt cx="1817403" cy="1232272"/>
          </a:xfrm>
          <a:solidFill>
            <a:schemeClr val="accent1">
              <a:lumMod val="75000"/>
            </a:schemeClr>
          </a:solidFill>
        </p:grpSpPr>
        <p:sp>
          <p:nvSpPr>
            <p:cNvPr id="53" name="Freeform 6"/>
            <p:cNvSpPr/>
            <p:nvPr/>
          </p:nvSpPr>
          <p:spPr>
            <a:xfrm>
              <a:off x="3200400" y="2780928"/>
              <a:ext cx="1817403" cy="1232272"/>
            </a:xfrm>
            <a:custGeom>
              <a:avLst/>
              <a:gdLst>
                <a:gd name="connsiteX0" fmla="*/ 778933 w 1879600"/>
                <a:gd name="connsiteY0" fmla="*/ 965200 h 965200"/>
                <a:gd name="connsiteX1" fmla="*/ 1507067 w 1879600"/>
                <a:gd name="connsiteY1" fmla="*/ 863600 h 965200"/>
                <a:gd name="connsiteX2" fmla="*/ 1879600 w 1879600"/>
                <a:gd name="connsiteY2" fmla="*/ 423333 h 965200"/>
                <a:gd name="connsiteX3" fmla="*/ 1049867 w 1879600"/>
                <a:gd name="connsiteY3" fmla="*/ 0 h 965200"/>
                <a:gd name="connsiteX4" fmla="*/ 711200 w 1879600"/>
                <a:gd name="connsiteY4" fmla="*/ 558800 h 965200"/>
                <a:gd name="connsiteX5" fmla="*/ 1490133 w 1879600"/>
                <a:gd name="connsiteY5" fmla="*/ 931333 h 965200"/>
                <a:gd name="connsiteX6" fmla="*/ 609600 w 1879600"/>
                <a:gd name="connsiteY6" fmla="*/ 897467 h 965200"/>
                <a:gd name="connsiteX7" fmla="*/ 0 w 1879600"/>
                <a:gd name="connsiteY7" fmla="*/ 626533 h 965200"/>
                <a:gd name="connsiteX8" fmla="*/ 694267 w 1879600"/>
                <a:gd name="connsiteY8" fmla="*/ 558800 h 965200"/>
                <a:gd name="connsiteX0" fmla="*/ 778933 w 1879600"/>
                <a:gd name="connsiteY0" fmla="*/ 965200 h 965200"/>
                <a:gd name="connsiteX1" fmla="*/ 1507067 w 1879600"/>
                <a:gd name="connsiteY1" fmla="*/ 863600 h 965200"/>
                <a:gd name="connsiteX2" fmla="*/ 1879600 w 1879600"/>
                <a:gd name="connsiteY2" fmla="*/ 423333 h 965200"/>
                <a:gd name="connsiteX3" fmla="*/ 1049867 w 1879600"/>
                <a:gd name="connsiteY3" fmla="*/ 0 h 965200"/>
                <a:gd name="connsiteX4" fmla="*/ 711200 w 1879600"/>
                <a:gd name="connsiteY4" fmla="*/ 558800 h 965200"/>
                <a:gd name="connsiteX5" fmla="*/ 1490133 w 1879600"/>
                <a:gd name="connsiteY5" fmla="*/ 931333 h 965200"/>
                <a:gd name="connsiteX6" fmla="*/ 778933 w 1879600"/>
                <a:gd name="connsiteY6" fmla="*/ 965200 h 965200"/>
                <a:gd name="connsiteX7" fmla="*/ 0 w 1879600"/>
                <a:gd name="connsiteY7" fmla="*/ 626533 h 965200"/>
                <a:gd name="connsiteX8" fmla="*/ 694267 w 1879600"/>
                <a:gd name="connsiteY8" fmla="*/ 558800 h 965200"/>
                <a:gd name="connsiteX0" fmla="*/ 778933 w 1879600"/>
                <a:gd name="connsiteY0" fmla="*/ 965200 h 965200"/>
                <a:gd name="connsiteX1" fmla="*/ 1507067 w 1879600"/>
                <a:gd name="connsiteY1" fmla="*/ 863600 h 965200"/>
                <a:gd name="connsiteX2" fmla="*/ 1879600 w 1879600"/>
                <a:gd name="connsiteY2" fmla="*/ 423333 h 965200"/>
                <a:gd name="connsiteX3" fmla="*/ 1049867 w 1879600"/>
                <a:gd name="connsiteY3" fmla="*/ 0 h 965200"/>
                <a:gd name="connsiteX4" fmla="*/ 711200 w 1879600"/>
                <a:gd name="connsiteY4" fmla="*/ 558800 h 965200"/>
                <a:gd name="connsiteX5" fmla="*/ 660400 w 1879600"/>
                <a:gd name="connsiteY5" fmla="*/ 491066 h 965200"/>
                <a:gd name="connsiteX6" fmla="*/ 778933 w 1879600"/>
                <a:gd name="connsiteY6" fmla="*/ 965200 h 965200"/>
                <a:gd name="connsiteX7" fmla="*/ 0 w 1879600"/>
                <a:gd name="connsiteY7" fmla="*/ 626533 h 965200"/>
                <a:gd name="connsiteX8" fmla="*/ 694267 w 1879600"/>
                <a:gd name="connsiteY8" fmla="*/ 5588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600" h="965200">
                  <a:moveTo>
                    <a:pt x="778933" y="965200"/>
                  </a:moveTo>
                  <a:lnTo>
                    <a:pt x="1507067" y="863600"/>
                  </a:lnTo>
                  <a:lnTo>
                    <a:pt x="1879600" y="423333"/>
                  </a:lnTo>
                  <a:lnTo>
                    <a:pt x="1049867" y="0"/>
                  </a:lnTo>
                  <a:lnTo>
                    <a:pt x="711200" y="558800"/>
                  </a:lnTo>
                  <a:lnTo>
                    <a:pt x="660400" y="491066"/>
                  </a:lnTo>
                  <a:lnTo>
                    <a:pt x="778933" y="965200"/>
                  </a:lnTo>
                  <a:lnTo>
                    <a:pt x="0" y="626533"/>
                  </a:lnTo>
                  <a:lnTo>
                    <a:pt x="694267" y="558800"/>
                  </a:lnTo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69" name="Straight Connector 8"/>
            <p:cNvCxnSpPr>
              <a:stCxn id="53" idx="1"/>
              <a:endCxn id="53" idx="5"/>
            </p:cNvCxnSpPr>
            <p:nvPr/>
          </p:nvCxnSpPr>
          <p:spPr>
            <a:xfrm flipH="1" flipV="1">
              <a:off x="3838947" y="3407873"/>
              <a:ext cx="818650" cy="475614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22"/>
          <p:cNvGrpSpPr/>
          <p:nvPr/>
        </p:nvGrpSpPr>
        <p:grpSpPr>
          <a:xfrm>
            <a:off x="4945795" y="5082876"/>
            <a:ext cx="230106" cy="935760"/>
            <a:chOff x="4894324" y="4581128"/>
            <a:chExt cx="340701" cy="1353782"/>
          </a:xfrm>
        </p:grpSpPr>
        <p:grpSp>
          <p:nvGrpSpPr>
            <p:cNvPr id="71" name="Group 20"/>
            <p:cNvGrpSpPr/>
            <p:nvPr/>
          </p:nvGrpSpPr>
          <p:grpSpPr>
            <a:xfrm>
              <a:off x="4951379" y="4876798"/>
              <a:ext cx="219336" cy="1058112"/>
              <a:chOff x="5072744" y="4869159"/>
              <a:chExt cx="219336" cy="1058112"/>
            </a:xfrm>
          </p:grpSpPr>
          <p:sp>
            <p:nvSpPr>
              <p:cNvPr id="73" name="Rectangle 10"/>
              <p:cNvSpPr/>
              <p:nvPr/>
            </p:nvSpPr>
            <p:spPr>
              <a:xfrm>
                <a:off x="5080000" y="4869159"/>
                <a:ext cx="212080" cy="1058111"/>
              </a:xfrm>
              <a:prstGeom prst="rect">
                <a:avLst/>
              </a:prstGeom>
              <a:solidFill>
                <a:srgbClr val="FD37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4" name="Freeform 16"/>
              <p:cNvSpPr/>
              <p:nvPr/>
            </p:nvSpPr>
            <p:spPr>
              <a:xfrm>
                <a:off x="5072744" y="487679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5" name="Freeform 17"/>
              <p:cNvSpPr/>
              <p:nvPr/>
            </p:nvSpPr>
            <p:spPr>
              <a:xfrm>
                <a:off x="5072744" y="5127171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6" name="Freeform 18"/>
              <p:cNvSpPr/>
              <p:nvPr/>
            </p:nvSpPr>
            <p:spPr>
              <a:xfrm flipV="1">
                <a:off x="5085253" y="5399314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7" name="Freeform 19"/>
              <p:cNvSpPr/>
              <p:nvPr/>
            </p:nvSpPr>
            <p:spPr>
              <a:xfrm flipV="1">
                <a:off x="5096138" y="565512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72" name="Oval 21"/>
            <p:cNvSpPr/>
            <p:nvPr/>
          </p:nvSpPr>
          <p:spPr>
            <a:xfrm>
              <a:off x="4894324" y="4581128"/>
              <a:ext cx="340701" cy="29567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78" name="Group 23"/>
          <p:cNvGrpSpPr/>
          <p:nvPr/>
        </p:nvGrpSpPr>
        <p:grpSpPr>
          <a:xfrm>
            <a:off x="4220260" y="5366772"/>
            <a:ext cx="343426" cy="1414044"/>
            <a:chOff x="4894324" y="4581128"/>
            <a:chExt cx="340701" cy="1353782"/>
          </a:xfrm>
        </p:grpSpPr>
        <p:grpSp>
          <p:nvGrpSpPr>
            <p:cNvPr id="79" name="Group 24"/>
            <p:cNvGrpSpPr/>
            <p:nvPr/>
          </p:nvGrpSpPr>
          <p:grpSpPr>
            <a:xfrm>
              <a:off x="4951379" y="4876798"/>
              <a:ext cx="219336" cy="1058112"/>
              <a:chOff x="5072744" y="4869159"/>
              <a:chExt cx="219336" cy="1058112"/>
            </a:xfrm>
          </p:grpSpPr>
          <p:sp>
            <p:nvSpPr>
              <p:cNvPr id="81" name="Rectangle 26"/>
              <p:cNvSpPr/>
              <p:nvPr/>
            </p:nvSpPr>
            <p:spPr>
              <a:xfrm>
                <a:off x="5080000" y="4869159"/>
                <a:ext cx="212080" cy="1058111"/>
              </a:xfrm>
              <a:prstGeom prst="rect">
                <a:avLst/>
              </a:prstGeom>
              <a:solidFill>
                <a:srgbClr val="FD37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2" name="Freeform 27"/>
              <p:cNvSpPr/>
              <p:nvPr/>
            </p:nvSpPr>
            <p:spPr>
              <a:xfrm>
                <a:off x="5072744" y="487679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3" name="Freeform 28"/>
              <p:cNvSpPr/>
              <p:nvPr/>
            </p:nvSpPr>
            <p:spPr>
              <a:xfrm>
                <a:off x="5072744" y="5127171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4" name="Freeform 29"/>
              <p:cNvSpPr/>
              <p:nvPr/>
            </p:nvSpPr>
            <p:spPr>
              <a:xfrm flipV="1">
                <a:off x="5085253" y="5399314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5" name="Freeform 30"/>
              <p:cNvSpPr/>
              <p:nvPr/>
            </p:nvSpPr>
            <p:spPr>
              <a:xfrm flipV="1">
                <a:off x="5096138" y="565512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80" name="Oval 25"/>
            <p:cNvSpPr/>
            <p:nvPr/>
          </p:nvSpPr>
          <p:spPr>
            <a:xfrm>
              <a:off x="4894324" y="4581128"/>
              <a:ext cx="340701" cy="29567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cxnSp>
        <p:nvCxnSpPr>
          <p:cNvPr id="86" name="Straight Arrow Connector 40"/>
          <p:cNvCxnSpPr/>
          <p:nvPr/>
        </p:nvCxnSpPr>
        <p:spPr>
          <a:xfrm flipV="1">
            <a:off x="6012160" y="5386584"/>
            <a:ext cx="0" cy="133002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 descr="https://upload.wikimedia.org/wikipedia/commons/thumb/9/98/France_road_sign_A19.svg/250px-France_road_sign_A19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92" y="2049727"/>
            <a:ext cx="821422" cy="7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47"/>
          <p:cNvGrpSpPr/>
          <p:nvPr/>
        </p:nvGrpSpPr>
        <p:grpSpPr>
          <a:xfrm>
            <a:off x="4683118" y="3975904"/>
            <a:ext cx="1444738" cy="287525"/>
            <a:chOff x="4755126" y="3771001"/>
            <a:chExt cx="1444738" cy="287525"/>
          </a:xfrm>
        </p:grpSpPr>
        <p:pic>
          <p:nvPicPr>
            <p:cNvPr id="89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5" t="46912" r="43465" b="49059"/>
            <a:stretch/>
          </p:blipFill>
          <p:spPr>
            <a:xfrm>
              <a:off x="5968471" y="3771001"/>
              <a:ext cx="231393" cy="224971"/>
            </a:xfrm>
            <a:prstGeom prst="rect">
              <a:avLst/>
            </a:prstGeom>
          </p:spPr>
        </p:pic>
        <p:pic>
          <p:nvPicPr>
            <p:cNvPr id="90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32" t="47271" r="25067" b="48799"/>
            <a:stretch/>
          </p:blipFill>
          <p:spPr>
            <a:xfrm>
              <a:off x="4755126" y="3839073"/>
              <a:ext cx="262203" cy="219453"/>
            </a:xfrm>
            <a:prstGeom prst="rect">
              <a:avLst/>
            </a:prstGeom>
          </p:spPr>
        </p:pic>
      </p:grpSp>
      <p:cxnSp>
        <p:nvCxnSpPr>
          <p:cNvPr id="91" name="Straight Connector 7"/>
          <p:cNvCxnSpPr/>
          <p:nvPr/>
        </p:nvCxnSpPr>
        <p:spPr>
          <a:xfrm flipV="1">
            <a:off x="4025152" y="3057839"/>
            <a:ext cx="351373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48"/>
          <p:cNvCxnSpPr/>
          <p:nvPr/>
        </p:nvCxnSpPr>
        <p:spPr>
          <a:xfrm flipV="1">
            <a:off x="4292635" y="3201855"/>
            <a:ext cx="351373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49"/>
          <p:cNvCxnSpPr/>
          <p:nvPr/>
        </p:nvCxnSpPr>
        <p:spPr>
          <a:xfrm flipV="1">
            <a:off x="4508659" y="3345871"/>
            <a:ext cx="351373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50"/>
          <p:cNvCxnSpPr/>
          <p:nvPr/>
        </p:nvCxnSpPr>
        <p:spPr>
          <a:xfrm flipV="1">
            <a:off x="3284997" y="3777919"/>
            <a:ext cx="782947" cy="1222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1"/>
          <p:cNvCxnSpPr/>
          <p:nvPr/>
        </p:nvCxnSpPr>
        <p:spPr>
          <a:xfrm flipV="1">
            <a:off x="3532795" y="3900153"/>
            <a:ext cx="782947" cy="1222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2"/>
          <p:cNvCxnSpPr/>
          <p:nvPr/>
        </p:nvCxnSpPr>
        <p:spPr>
          <a:xfrm flipV="1">
            <a:off x="3745074" y="4040885"/>
            <a:ext cx="782947" cy="1222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3: </a:t>
            </a:r>
            <a:r>
              <a:rPr lang="fr-BE" dirty="0"/>
              <a:t>5</a:t>
            </a:r>
            <a:r>
              <a:rPr lang="fr-BE" dirty="0" smtClean="0"/>
              <a:t> – 8 novembre</a:t>
            </a:r>
            <a:endParaRPr lang="fr-BE" dirty="0"/>
          </a:p>
        </p:txBody>
      </p:sp>
      <p:pic>
        <p:nvPicPr>
          <p:cNvPr id="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3772" y="40029"/>
            <a:ext cx="6191176" cy="8939694"/>
          </a:xfrm>
          <a:prstGeom prst="rect">
            <a:avLst/>
          </a:prstGeom>
        </p:spPr>
      </p:pic>
      <p:cxnSp>
        <p:nvCxnSpPr>
          <p:cNvPr id="108" name="Straight Connector 10"/>
          <p:cNvCxnSpPr/>
          <p:nvPr/>
        </p:nvCxnSpPr>
        <p:spPr>
          <a:xfrm flipV="1">
            <a:off x="462822" y="2160825"/>
            <a:ext cx="7488832" cy="26960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7"/>
          <p:cNvCxnSpPr/>
          <p:nvPr/>
        </p:nvCxnSpPr>
        <p:spPr>
          <a:xfrm flipV="1">
            <a:off x="1246982" y="5481893"/>
            <a:ext cx="3919326" cy="1484081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21"/>
          <p:cNvCxnSpPr/>
          <p:nvPr/>
        </p:nvCxnSpPr>
        <p:spPr>
          <a:xfrm>
            <a:off x="7951654" y="1881493"/>
            <a:ext cx="238990" cy="262838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22"/>
          <p:cNvCxnSpPr/>
          <p:nvPr/>
        </p:nvCxnSpPr>
        <p:spPr>
          <a:xfrm flipV="1">
            <a:off x="883162" y="4329765"/>
            <a:ext cx="7068492" cy="2664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27"/>
          <p:cNvSpPr/>
          <p:nvPr/>
        </p:nvSpPr>
        <p:spPr>
          <a:xfrm>
            <a:off x="3661893" y="2632472"/>
            <a:ext cx="1204686" cy="769258"/>
          </a:xfrm>
          <a:custGeom>
            <a:avLst/>
            <a:gdLst>
              <a:gd name="connsiteX0" fmla="*/ 0 w 1204686"/>
              <a:gd name="connsiteY0" fmla="*/ 0 h 769258"/>
              <a:gd name="connsiteX1" fmla="*/ 116114 w 1204686"/>
              <a:gd name="connsiteY1" fmla="*/ 551543 h 769258"/>
              <a:gd name="connsiteX2" fmla="*/ 653143 w 1204686"/>
              <a:gd name="connsiteY2" fmla="*/ 769258 h 769258"/>
              <a:gd name="connsiteX3" fmla="*/ 1204686 w 1204686"/>
              <a:gd name="connsiteY3" fmla="*/ 580572 h 769258"/>
              <a:gd name="connsiteX4" fmla="*/ 43543 w 1204686"/>
              <a:gd name="connsiteY4" fmla="*/ 2902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86" h="769258">
                <a:moveTo>
                  <a:pt x="0" y="0"/>
                </a:moveTo>
                <a:lnTo>
                  <a:pt x="116114" y="551543"/>
                </a:lnTo>
                <a:lnTo>
                  <a:pt x="653143" y="769258"/>
                </a:lnTo>
                <a:lnTo>
                  <a:pt x="1204686" y="580572"/>
                </a:lnTo>
                <a:lnTo>
                  <a:pt x="43543" y="29029"/>
                </a:lnTo>
              </a:path>
            </a:pathLst>
          </a:custGeom>
          <a:solidFill>
            <a:srgbClr val="000000">
              <a:alpha val="47059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3" name="Picture 2" descr="http://static.passetoncode.fr/img-panneaux/panneaux/obligation/b22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99" y="2643431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29"/>
          <p:cNvSpPr/>
          <p:nvPr/>
        </p:nvSpPr>
        <p:spPr>
          <a:xfrm>
            <a:off x="516797" y="1681741"/>
            <a:ext cx="2689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3-4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jours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5" name="Straight Arrow Connector 31"/>
          <p:cNvCxnSpPr/>
          <p:nvPr/>
        </p:nvCxnSpPr>
        <p:spPr>
          <a:xfrm flipH="1">
            <a:off x="3206645" y="3753701"/>
            <a:ext cx="343640" cy="9907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32"/>
          <p:cNvCxnSpPr/>
          <p:nvPr/>
        </p:nvCxnSpPr>
        <p:spPr>
          <a:xfrm flipV="1">
            <a:off x="5566758" y="5085748"/>
            <a:ext cx="293035" cy="1440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33"/>
          <p:cNvCxnSpPr/>
          <p:nvPr/>
        </p:nvCxnSpPr>
        <p:spPr>
          <a:xfrm flipH="1">
            <a:off x="7159235" y="3543531"/>
            <a:ext cx="792419" cy="25970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35"/>
          <p:cNvSpPr/>
          <p:nvPr/>
        </p:nvSpPr>
        <p:spPr>
          <a:xfrm>
            <a:off x="5765314" y="2015492"/>
            <a:ext cx="18148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Distance de </a:t>
            </a:r>
          </a:p>
          <a:p>
            <a:pPr algn="ctr"/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sécurité</a:t>
            </a:r>
            <a:endParaRPr lang="en-US" sz="24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suffisante</a:t>
            </a:r>
            <a:endParaRPr lang="en-US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9" name="Freeform 34"/>
          <p:cNvSpPr/>
          <p:nvPr/>
        </p:nvSpPr>
        <p:spPr>
          <a:xfrm>
            <a:off x="1876636" y="3213044"/>
            <a:ext cx="5326743" cy="2656114"/>
          </a:xfrm>
          <a:custGeom>
            <a:avLst/>
            <a:gdLst>
              <a:gd name="connsiteX0" fmla="*/ 5080000 w 5326743"/>
              <a:gd name="connsiteY0" fmla="*/ 0 h 2656114"/>
              <a:gd name="connsiteX1" fmla="*/ 0 w 5326743"/>
              <a:gd name="connsiteY1" fmla="*/ 1973943 h 2656114"/>
              <a:gd name="connsiteX2" fmla="*/ 232229 w 5326743"/>
              <a:gd name="connsiteY2" fmla="*/ 2656114 h 2656114"/>
              <a:gd name="connsiteX3" fmla="*/ 5326743 w 5326743"/>
              <a:gd name="connsiteY3" fmla="*/ 783771 h 2656114"/>
              <a:gd name="connsiteX4" fmla="*/ 5050971 w 5326743"/>
              <a:gd name="connsiteY4" fmla="*/ 43543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743" h="2656114">
                <a:moveTo>
                  <a:pt x="5080000" y="0"/>
                </a:moveTo>
                <a:lnTo>
                  <a:pt x="0" y="1973943"/>
                </a:lnTo>
                <a:lnTo>
                  <a:pt x="232229" y="2656114"/>
                </a:lnTo>
                <a:lnTo>
                  <a:pt x="5326743" y="783771"/>
                </a:lnTo>
                <a:lnTo>
                  <a:pt x="5050971" y="43543"/>
                </a:lnTo>
              </a:path>
            </a:pathLst>
          </a:custGeom>
          <a:solidFill>
            <a:srgbClr val="000099">
              <a:alpha val="14902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20" name="Group 38"/>
          <p:cNvGrpSpPr/>
          <p:nvPr/>
        </p:nvGrpSpPr>
        <p:grpSpPr>
          <a:xfrm rot="11797624">
            <a:off x="3353817" y="3819266"/>
            <a:ext cx="910419" cy="829637"/>
            <a:chOff x="56677" y="0"/>
            <a:chExt cx="9030645" cy="6858000"/>
          </a:xfrm>
        </p:grpSpPr>
        <p:sp>
          <p:nvSpPr>
            <p:cNvPr id="121" name="Freeform 39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22" name="Picture 4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grpSp>
        <p:nvGrpSpPr>
          <p:cNvPr id="123" name="Group 41"/>
          <p:cNvGrpSpPr/>
          <p:nvPr/>
        </p:nvGrpSpPr>
        <p:grpSpPr>
          <a:xfrm rot="8584070">
            <a:off x="3159293" y="5089649"/>
            <a:ext cx="947701" cy="839853"/>
            <a:chOff x="56677" y="0"/>
            <a:chExt cx="9030645" cy="6858000"/>
          </a:xfrm>
        </p:grpSpPr>
        <p:sp>
          <p:nvSpPr>
            <p:cNvPr id="124" name="Freeform 42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25" name="Picture 4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pic>
        <p:nvPicPr>
          <p:cNvPr id="1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23615"/>
          <a:stretch/>
        </p:blipFill>
        <p:spPr bwMode="auto">
          <a:xfrm rot="16200000">
            <a:off x="6988923" y="5260550"/>
            <a:ext cx="114281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45"/>
          <p:cNvSpPr txBox="1"/>
          <p:nvPr/>
        </p:nvSpPr>
        <p:spPr>
          <a:xfrm>
            <a:off x="6660232" y="5589240"/>
            <a:ext cx="920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/>
              <a:t>Carrefour </a:t>
            </a:r>
          </a:p>
          <a:p>
            <a:r>
              <a:rPr lang="fr-BE" sz="1400" dirty="0" smtClean="0"/>
              <a:t>Diamant </a:t>
            </a:r>
          </a:p>
          <a:p>
            <a:r>
              <a:rPr lang="fr-BE" sz="1400" dirty="0" smtClean="0"/>
              <a:t>ouvert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5737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20"/>
            <a:ext cx="9144000" cy="5500702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5536" y="5357826"/>
            <a:ext cx="8538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latin typeface="Century Gothic" pitchFamily="34" charset="0"/>
              </a:rPr>
              <a:t>SUPPRESSION DU TABLIER DU VIADUC REYERS</a:t>
            </a:r>
            <a:endParaRPr kumimoji="0" lang="fr-FR" sz="1800" b="1" i="0" u="none" strike="noStrike" cap="none" normalizeH="0" baseline="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4283968" y="5805264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/>
          <p:cNvSpPr/>
          <p:nvPr/>
        </p:nvSpPr>
        <p:spPr>
          <a:xfrm>
            <a:off x="4355976" y="3334891"/>
            <a:ext cx="2016224" cy="5261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TextBox 5"/>
          <p:cNvSpPr txBox="1"/>
          <p:nvPr/>
        </p:nvSpPr>
        <p:spPr>
          <a:xfrm>
            <a:off x="395536" y="1628800"/>
            <a:ext cx="715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Charroi de chantier – évacuation des déchets – 150 camions sur les 9 jours</a:t>
            </a:r>
            <a:endParaRPr lang="fr-BE" dirty="0"/>
          </a:p>
        </p:txBody>
      </p:sp>
      <p:sp>
        <p:nvSpPr>
          <p:cNvPr id="27" name="Freeform 6"/>
          <p:cNvSpPr/>
          <p:nvPr/>
        </p:nvSpPr>
        <p:spPr>
          <a:xfrm>
            <a:off x="5486400" y="2492896"/>
            <a:ext cx="809625" cy="763270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Straight Arrow Connector 8"/>
          <p:cNvCxnSpPr/>
          <p:nvPr/>
        </p:nvCxnSpPr>
        <p:spPr>
          <a:xfrm>
            <a:off x="5400092" y="4077072"/>
            <a:ext cx="2268252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18"/>
          <p:cNvCxnSpPr/>
          <p:nvPr/>
        </p:nvCxnSpPr>
        <p:spPr>
          <a:xfrm flipH="1">
            <a:off x="2723220" y="3140968"/>
            <a:ext cx="1800200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0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3878810" y="3056327"/>
            <a:ext cx="954331" cy="399677"/>
          </a:xfrm>
          <a:prstGeom prst="rect">
            <a:avLst/>
          </a:prstGeom>
        </p:spPr>
      </p:pic>
      <p:pic>
        <p:nvPicPr>
          <p:cNvPr id="31" name="Picture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5724128" y="3056327"/>
            <a:ext cx="954331" cy="399677"/>
          </a:xfrm>
          <a:prstGeom prst="rect">
            <a:avLst/>
          </a:prstGeom>
        </p:spPr>
      </p:pic>
      <p:pic>
        <p:nvPicPr>
          <p:cNvPr id="32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 rot="10800000">
            <a:off x="5009234" y="3789040"/>
            <a:ext cx="954331" cy="3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2: 2 – 5 novembre</a:t>
            </a:r>
            <a:endParaRPr lang="fr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/>
          <p:nvPr/>
        </p:nvSpPr>
        <p:spPr>
          <a:xfrm>
            <a:off x="6153668" y="3334891"/>
            <a:ext cx="2016224" cy="5261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TextBox 5"/>
          <p:cNvSpPr txBox="1"/>
          <p:nvPr/>
        </p:nvSpPr>
        <p:spPr>
          <a:xfrm>
            <a:off x="395536" y="1628800"/>
            <a:ext cx="715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Charroi de chantier – évacuation des déchets – 150 camions sur les 9 jours</a:t>
            </a:r>
            <a:endParaRPr lang="fr-BE" dirty="0"/>
          </a:p>
        </p:txBody>
      </p:sp>
      <p:sp>
        <p:nvSpPr>
          <p:cNvPr id="15" name="Freeform 6"/>
          <p:cNvSpPr/>
          <p:nvPr/>
        </p:nvSpPr>
        <p:spPr>
          <a:xfrm>
            <a:off x="5486400" y="2492896"/>
            <a:ext cx="809625" cy="763270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Straight Arrow Connector 8"/>
          <p:cNvCxnSpPr/>
          <p:nvPr/>
        </p:nvCxnSpPr>
        <p:spPr>
          <a:xfrm>
            <a:off x="8169892" y="4060886"/>
            <a:ext cx="776594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" name="Picture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5724128" y="3056327"/>
            <a:ext cx="954331" cy="399677"/>
          </a:xfrm>
          <a:prstGeom prst="rect">
            <a:avLst/>
          </a:prstGeom>
        </p:spPr>
      </p:pic>
      <p:pic>
        <p:nvPicPr>
          <p:cNvPr id="18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 rot="10800000">
            <a:off x="7169370" y="3861047"/>
            <a:ext cx="954331" cy="399677"/>
          </a:xfrm>
          <a:prstGeom prst="rect">
            <a:avLst/>
          </a:prstGeom>
        </p:spPr>
      </p:pic>
      <p:sp>
        <p:nvSpPr>
          <p:cNvPr id="19" name="Freeform 25"/>
          <p:cNvSpPr/>
          <p:nvPr/>
        </p:nvSpPr>
        <p:spPr>
          <a:xfrm>
            <a:off x="5486399" y="3056327"/>
            <a:ext cx="809625" cy="804721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5748714" y="3608404"/>
            <a:ext cx="954331" cy="3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3: 5 – 8 novembre</a:t>
            </a:r>
            <a:endParaRPr lang="fr-BE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/>
          <p:nvPr/>
        </p:nvSpPr>
        <p:spPr>
          <a:xfrm>
            <a:off x="1580968" y="3356992"/>
            <a:ext cx="2942451" cy="5261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TextBox 5"/>
          <p:cNvSpPr txBox="1"/>
          <p:nvPr/>
        </p:nvSpPr>
        <p:spPr>
          <a:xfrm>
            <a:off x="395536" y="1628800"/>
            <a:ext cx="715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Charroi de chantier – évacuation des déchets – 150 camions sur les 9 jours</a:t>
            </a:r>
            <a:endParaRPr lang="fr-BE" dirty="0"/>
          </a:p>
        </p:txBody>
      </p:sp>
      <p:sp>
        <p:nvSpPr>
          <p:cNvPr id="24" name="Freeform 6"/>
          <p:cNvSpPr/>
          <p:nvPr/>
        </p:nvSpPr>
        <p:spPr>
          <a:xfrm flipH="1">
            <a:off x="3898774" y="3140968"/>
            <a:ext cx="1537321" cy="763270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5" name="Straight Arrow Connector 18"/>
          <p:cNvCxnSpPr/>
          <p:nvPr/>
        </p:nvCxnSpPr>
        <p:spPr>
          <a:xfrm flipH="1">
            <a:off x="1482326" y="3140968"/>
            <a:ext cx="1800200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6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2944443" y="3054045"/>
            <a:ext cx="954331" cy="399677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 rot="10800000">
            <a:off x="2924479" y="3684824"/>
            <a:ext cx="954331" cy="3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1, 2 et 3</a:t>
            </a:r>
            <a:endParaRPr lang="fr-B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395536" y="1628800"/>
            <a:ext cx="541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L’observation du chantier se fera à partir de l’esplanade </a:t>
            </a:r>
            <a:endParaRPr lang="fr-BE" dirty="0"/>
          </a:p>
        </p:txBody>
      </p:sp>
      <p:pic>
        <p:nvPicPr>
          <p:cNvPr id="12" name="Picture 2" descr="http://m.thumbs.canstockphoto.com/canstock198782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5" y="1998131"/>
            <a:ext cx="1047750" cy="104775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.thumbs.canstockphoto.com/canstock198782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98130"/>
            <a:ext cx="1047750" cy="104775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4400" dirty="0" smtClean="0"/>
              <a:t>Questions? </a:t>
            </a:r>
            <a:endParaRPr lang="fr-BE" sz="4400" dirty="0"/>
          </a:p>
        </p:txBody>
      </p:sp>
    </p:spTree>
    <p:extLst>
      <p:ext uri="{BB962C8B-B14F-4D97-AF65-F5344CB8AC3E}">
        <p14:creationId xmlns:p14="http://schemas.microsoft.com/office/powerpoint/2010/main" val="19925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1"/>
          <a:stretch/>
        </p:blipFill>
        <p:spPr bwMode="auto">
          <a:xfrm>
            <a:off x="293606" y="1941173"/>
            <a:ext cx="8658736" cy="12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/>
          <a:stretch/>
        </p:blipFill>
        <p:spPr bwMode="auto">
          <a:xfrm>
            <a:off x="279256" y="3429000"/>
            <a:ext cx="8658736" cy="18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3"/>
          <p:cNvSpPr/>
          <p:nvPr/>
        </p:nvSpPr>
        <p:spPr>
          <a:xfrm>
            <a:off x="827584" y="2430692"/>
            <a:ext cx="2438130" cy="87086"/>
          </a:xfrm>
          <a:custGeom>
            <a:avLst/>
            <a:gdLst>
              <a:gd name="connsiteX0" fmla="*/ 0 w 1828800"/>
              <a:gd name="connsiteY0" fmla="*/ 87086 h 87086"/>
              <a:gd name="connsiteX1" fmla="*/ 696686 w 1828800"/>
              <a:gd name="connsiteY1" fmla="*/ 76200 h 87086"/>
              <a:gd name="connsiteX2" fmla="*/ 1099457 w 1828800"/>
              <a:gd name="connsiteY2" fmla="*/ 54429 h 87086"/>
              <a:gd name="connsiteX3" fmla="*/ 1828800 w 1828800"/>
              <a:gd name="connsiteY3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87086">
                <a:moveTo>
                  <a:pt x="0" y="87086"/>
                </a:moveTo>
                <a:lnTo>
                  <a:pt x="696686" y="76200"/>
                </a:lnTo>
                <a:lnTo>
                  <a:pt x="1099457" y="54429"/>
                </a:lnTo>
                <a:lnTo>
                  <a:pt x="1828800" y="0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4"/>
          <p:cNvSpPr/>
          <p:nvPr/>
        </p:nvSpPr>
        <p:spPr>
          <a:xfrm>
            <a:off x="6596743" y="2387149"/>
            <a:ext cx="1796143" cy="21772"/>
          </a:xfrm>
          <a:custGeom>
            <a:avLst/>
            <a:gdLst>
              <a:gd name="connsiteX0" fmla="*/ 1796143 w 1796143"/>
              <a:gd name="connsiteY0" fmla="*/ 21772 h 21772"/>
              <a:gd name="connsiteX1" fmla="*/ 957943 w 1796143"/>
              <a:gd name="connsiteY1" fmla="*/ 21772 h 21772"/>
              <a:gd name="connsiteX2" fmla="*/ 500743 w 1796143"/>
              <a:gd name="connsiteY2" fmla="*/ 21772 h 21772"/>
              <a:gd name="connsiteX3" fmla="*/ 65314 w 1796143"/>
              <a:gd name="connsiteY3" fmla="*/ 0 h 21772"/>
              <a:gd name="connsiteX4" fmla="*/ 0 w 1796143"/>
              <a:gd name="connsiteY4" fmla="*/ 10886 h 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143" h="21772">
                <a:moveTo>
                  <a:pt x="1796143" y="21772"/>
                </a:moveTo>
                <a:lnTo>
                  <a:pt x="957943" y="21772"/>
                </a:lnTo>
                <a:lnTo>
                  <a:pt x="500743" y="21772"/>
                </a:lnTo>
                <a:lnTo>
                  <a:pt x="65314" y="0"/>
                </a:lnTo>
                <a:lnTo>
                  <a:pt x="0" y="10886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reeform 5"/>
          <p:cNvSpPr/>
          <p:nvPr/>
        </p:nvSpPr>
        <p:spPr>
          <a:xfrm>
            <a:off x="3287486" y="2354492"/>
            <a:ext cx="3276600" cy="76200"/>
          </a:xfrm>
          <a:custGeom>
            <a:avLst/>
            <a:gdLst>
              <a:gd name="connsiteX0" fmla="*/ 0 w 3276600"/>
              <a:gd name="connsiteY0" fmla="*/ 76200 h 76200"/>
              <a:gd name="connsiteX1" fmla="*/ 685800 w 3276600"/>
              <a:gd name="connsiteY1" fmla="*/ 43543 h 76200"/>
              <a:gd name="connsiteX2" fmla="*/ 1469571 w 3276600"/>
              <a:gd name="connsiteY2" fmla="*/ 0 h 76200"/>
              <a:gd name="connsiteX3" fmla="*/ 2329543 w 3276600"/>
              <a:gd name="connsiteY3" fmla="*/ 10886 h 76200"/>
              <a:gd name="connsiteX4" fmla="*/ 2873828 w 3276600"/>
              <a:gd name="connsiteY4" fmla="*/ 10886 h 76200"/>
              <a:gd name="connsiteX5" fmla="*/ 3276600 w 3276600"/>
              <a:gd name="connsiteY5" fmla="*/ 3265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76200">
                <a:moveTo>
                  <a:pt x="0" y="76200"/>
                </a:moveTo>
                <a:lnTo>
                  <a:pt x="685800" y="43543"/>
                </a:lnTo>
                <a:lnTo>
                  <a:pt x="1469571" y="0"/>
                </a:lnTo>
                <a:lnTo>
                  <a:pt x="2329543" y="10886"/>
                </a:lnTo>
                <a:lnTo>
                  <a:pt x="2873828" y="10886"/>
                </a:lnTo>
                <a:lnTo>
                  <a:pt x="3276600" y="3265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Straight Arrow Connector 7"/>
          <p:cNvCxnSpPr/>
          <p:nvPr/>
        </p:nvCxnSpPr>
        <p:spPr>
          <a:xfrm>
            <a:off x="4925786" y="1340768"/>
            <a:ext cx="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3275620" y="4173961"/>
            <a:ext cx="3276600" cy="203431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9"/>
          <p:cNvSpPr txBox="1"/>
          <p:nvPr/>
        </p:nvSpPr>
        <p:spPr>
          <a:xfrm>
            <a:off x="4507591" y="1031471"/>
            <a:ext cx="82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Tablier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20"/>
          <p:cNvCxnSpPr/>
          <p:nvPr/>
        </p:nvCxnSpPr>
        <p:spPr>
          <a:xfrm>
            <a:off x="2382426" y="1494588"/>
            <a:ext cx="0" cy="9361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"/>
          <p:cNvSpPr txBox="1"/>
          <p:nvPr/>
        </p:nvSpPr>
        <p:spPr>
          <a:xfrm>
            <a:off x="1964231" y="1185291"/>
            <a:ext cx="8547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Rampe</a:t>
            </a:r>
            <a:endParaRPr lang="fr-BE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22"/>
          <p:cNvCxnSpPr/>
          <p:nvPr/>
        </p:nvCxnSpPr>
        <p:spPr>
          <a:xfrm>
            <a:off x="6862403" y="1434553"/>
            <a:ext cx="0" cy="9361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6444208" y="1125256"/>
            <a:ext cx="8547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Rampe</a:t>
            </a:r>
            <a:endParaRPr lang="fr-B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" b="36812"/>
          <a:stretch/>
        </p:blipFill>
        <p:spPr bwMode="auto">
          <a:xfrm>
            <a:off x="35496" y="807721"/>
            <a:ext cx="9021699" cy="362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8"/>
          <p:cNvSpPr txBox="1"/>
          <p:nvPr/>
        </p:nvSpPr>
        <p:spPr>
          <a:xfrm>
            <a:off x="309489" y="4653136"/>
            <a:ext cx="816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Le Viaduc a </a:t>
            </a:r>
            <a:r>
              <a:rPr lang="fr-BE" dirty="0"/>
              <a:t>principalement des armatures avec contraintes longitudinales. Également de nombreux ferraillages transversaux</a:t>
            </a:r>
          </a:p>
          <a:p>
            <a:r>
              <a:rPr lang="fr-BE" dirty="0"/>
              <a:t>Par ce </a:t>
            </a:r>
            <a:r>
              <a:rPr lang="fr-BE" dirty="0" smtClean="0"/>
              <a:t>fait, le </a:t>
            </a:r>
            <a:r>
              <a:rPr lang="fr-BE" dirty="0"/>
              <a:t>phasage </a:t>
            </a:r>
            <a:r>
              <a:rPr lang="fr-BE" dirty="0" smtClean="0"/>
              <a:t>imaginé au départ semblait </a:t>
            </a:r>
            <a:r>
              <a:rPr lang="fr-BE" dirty="0"/>
              <a:t>être </a:t>
            </a:r>
            <a:r>
              <a:rPr lang="fr-BE" dirty="0" smtClean="0"/>
              <a:t>difficile à mettre en œuvre, </a:t>
            </a:r>
            <a:r>
              <a:rPr lang="fr-BE" dirty="0"/>
              <a:t>tout en garantissant la stabilité </a:t>
            </a:r>
            <a:r>
              <a:rPr lang="fr-BE" dirty="0" smtClean="0"/>
              <a:t>du viaduc </a:t>
            </a:r>
            <a:r>
              <a:rPr lang="fr-BE" dirty="0"/>
              <a:t>et des zones </a:t>
            </a:r>
            <a:r>
              <a:rPr lang="fr-BE" dirty="0" smtClean="0"/>
              <a:t>restantes.</a:t>
            </a:r>
            <a:endParaRPr lang="fr-BE" dirty="0"/>
          </a:p>
        </p:txBody>
      </p:sp>
      <p:sp>
        <p:nvSpPr>
          <p:cNvPr id="6" name="TextBox 29"/>
          <p:cNvSpPr txBox="1"/>
          <p:nvPr/>
        </p:nvSpPr>
        <p:spPr>
          <a:xfrm>
            <a:off x="1185364" y="548680"/>
            <a:ext cx="5219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Phase 3                           Phase 1                           Phase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1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57306" cy="28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41" y="2803211"/>
            <a:ext cx="1081685" cy="213186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0" y="2348880"/>
            <a:ext cx="1850808" cy="185080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28" y="2803211"/>
            <a:ext cx="2752725" cy="24765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612696" y="1099440"/>
            <a:ext cx="32979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0" b="1" dirty="0" smtClean="0"/>
              <a:t>100 jours </a:t>
            </a:r>
          </a:p>
          <a:p>
            <a:endParaRPr lang="fr-BE" sz="6000" b="1" dirty="0"/>
          </a:p>
        </p:txBody>
      </p:sp>
      <p:sp>
        <p:nvSpPr>
          <p:cNvPr id="8" name="TextBox 16"/>
          <p:cNvSpPr txBox="1"/>
          <p:nvPr/>
        </p:nvSpPr>
        <p:spPr>
          <a:xfrm>
            <a:off x="5475171" y="1099440"/>
            <a:ext cx="28883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6000" b="1" dirty="0" smtClean="0"/>
              <a:t>9 jours</a:t>
            </a:r>
          </a:p>
          <a:p>
            <a:pPr algn="ctr"/>
            <a:r>
              <a:rPr lang="fr-BE" sz="2800" b="1" dirty="0" smtClean="0"/>
              <a:t>pendant toussaint</a:t>
            </a:r>
            <a:endParaRPr lang="fr-BE" sz="1400" b="1" dirty="0"/>
          </a:p>
        </p:txBody>
      </p:sp>
    </p:spTree>
    <p:extLst>
      <p:ext uri="{BB962C8B-B14F-4D97-AF65-F5344CB8AC3E}">
        <p14:creationId xmlns:p14="http://schemas.microsoft.com/office/powerpoint/2010/main" val="1753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1" name="Afbeelding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81125"/>
            <a:ext cx="86487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Travaux préparatoires </a:t>
            </a:r>
            <a:br>
              <a:rPr lang="fr-BE" dirty="0" smtClean="0"/>
            </a:br>
            <a:r>
              <a:rPr lang="fr-BE" dirty="0" smtClean="0"/>
              <a:t>26-30 octobre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20577"/>
            <a:ext cx="9003060" cy="50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5"/>
          <p:cNvCxnSpPr/>
          <p:nvPr/>
        </p:nvCxnSpPr>
        <p:spPr>
          <a:xfrm flipH="1">
            <a:off x="8172400" y="4545417"/>
            <a:ext cx="605" cy="28552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"/>
          <p:cNvSpPr/>
          <p:nvPr/>
        </p:nvSpPr>
        <p:spPr>
          <a:xfrm>
            <a:off x="93306" y="1589015"/>
            <a:ext cx="8584163" cy="3256384"/>
          </a:xfrm>
          <a:custGeom>
            <a:avLst/>
            <a:gdLst>
              <a:gd name="connsiteX0" fmla="*/ 37323 w 8584163"/>
              <a:gd name="connsiteY0" fmla="*/ 634481 h 3256384"/>
              <a:gd name="connsiteX1" fmla="*/ 0 w 8584163"/>
              <a:gd name="connsiteY1" fmla="*/ 1091681 h 3256384"/>
              <a:gd name="connsiteX2" fmla="*/ 4618653 w 8584163"/>
              <a:gd name="connsiteY2" fmla="*/ 2258008 h 3256384"/>
              <a:gd name="connsiteX3" fmla="*/ 5598367 w 8584163"/>
              <a:gd name="connsiteY3" fmla="*/ 2258008 h 3256384"/>
              <a:gd name="connsiteX4" fmla="*/ 6344816 w 8584163"/>
              <a:gd name="connsiteY4" fmla="*/ 2108718 h 3256384"/>
              <a:gd name="connsiteX5" fmla="*/ 6792686 w 8584163"/>
              <a:gd name="connsiteY5" fmla="*/ 2332653 h 3256384"/>
              <a:gd name="connsiteX6" fmla="*/ 5719665 w 8584163"/>
              <a:gd name="connsiteY6" fmla="*/ 3191069 h 3256384"/>
              <a:gd name="connsiteX7" fmla="*/ 5728996 w 8584163"/>
              <a:gd name="connsiteY7" fmla="*/ 3256384 h 3256384"/>
              <a:gd name="connsiteX8" fmla="*/ 8584163 w 8584163"/>
              <a:gd name="connsiteY8" fmla="*/ 3237722 h 3256384"/>
              <a:gd name="connsiteX9" fmla="*/ 7837714 w 8584163"/>
              <a:gd name="connsiteY9" fmla="*/ 933061 h 3256384"/>
              <a:gd name="connsiteX10" fmla="*/ 4413380 w 8584163"/>
              <a:gd name="connsiteY10" fmla="*/ 0 h 3256384"/>
              <a:gd name="connsiteX11" fmla="*/ 93306 w 8584163"/>
              <a:gd name="connsiteY11" fmla="*/ 587828 h 32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84163" h="3256384">
                <a:moveTo>
                  <a:pt x="37323" y="634481"/>
                </a:moveTo>
                <a:lnTo>
                  <a:pt x="0" y="1091681"/>
                </a:lnTo>
                <a:lnTo>
                  <a:pt x="4618653" y="2258008"/>
                </a:lnTo>
                <a:lnTo>
                  <a:pt x="5598367" y="2258008"/>
                </a:lnTo>
                <a:lnTo>
                  <a:pt x="6344816" y="2108718"/>
                </a:lnTo>
                <a:lnTo>
                  <a:pt x="6792686" y="2332653"/>
                </a:lnTo>
                <a:lnTo>
                  <a:pt x="5719665" y="3191069"/>
                </a:lnTo>
                <a:lnTo>
                  <a:pt x="5728996" y="3256384"/>
                </a:lnTo>
                <a:lnTo>
                  <a:pt x="8584163" y="3237722"/>
                </a:lnTo>
                <a:lnTo>
                  <a:pt x="7837714" y="933061"/>
                </a:lnTo>
                <a:lnTo>
                  <a:pt x="4413380" y="0"/>
                </a:lnTo>
                <a:lnTo>
                  <a:pt x="93306" y="587828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6"/>
          <p:cNvSpPr/>
          <p:nvPr/>
        </p:nvSpPr>
        <p:spPr>
          <a:xfrm>
            <a:off x="93306" y="3847023"/>
            <a:ext cx="4488025" cy="989045"/>
          </a:xfrm>
          <a:custGeom>
            <a:avLst/>
            <a:gdLst>
              <a:gd name="connsiteX0" fmla="*/ 3293706 w 4488025"/>
              <a:gd name="connsiteY0" fmla="*/ 37322 h 989045"/>
              <a:gd name="connsiteX1" fmla="*/ 4488025 w 4488025"/>
              <a:gd name="connsiteY1" fmla="*/ 914400 h 989045"/>
              <a:gd name="connsiteX2" fmla="*/ 4488025 w 4488025"/>
              <a:gd name="connsiteY2" fmla="*/ 989045 h 989045"/>
              <a:gd name="connsiteX3" fmla="*/ 93306 w 4488025"/>
              <a:gd name="connsiteY3" fmla="*/ 951722 h 989045"/>
              <a:gd name="connsiteX4" fmla="*/ 0 w 4488025"/>
              <a:gd name="connsiteY4" fmla="*/ 0 h 989045"/>
              <a:gd name="connsiteX5" fmla="*/ 3228392 w 4488025"/>
              <a:gd name="connsiteY5" fmla="*/ 18661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8025" h="989045">
                <a:moveTo>
                  <a:pt x="3293706" y="37322"/>
                </a:moveTo>
                <a:lnTo>
                  <a:pt x="4488025" y="914400"/>
                </a:lnTo>
                <a:lnTo>
                  <a:pt x="4488025" y="989045"/>
                </a:lnTo>
                <a:lnTo>
                  <a:pt x="93306" y="951722"/>
                </a:lnTo>
                <a:lnTo>
                  <a:pt x="0" y="0"/>
                </a:lnTo>
                <a:lnTo>
                  <a:pt x="3228392" y="1866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>
                <a:solidFill>
                  <a:schemeClr val="tx1"/>
                </a:solidFill>
              </a:rPr>
              <a:t>Situation sol inchangée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8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" b="27024"/>
          <a:stretch/>
        </p:blipFill>
        <p:spPr>
          <a:xfrm>
            <a:off x="4552325" y="3012541"/>
            <a:ext cx="1337490" cy="8545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Freeform 7"/>
          <p:cNvSpPr/>
          <p:nvPr/>
        </p:nvSpPr>
        <p:spPr>
          <a:xfrm>
            <a:off x="4752975" y="3942273"/>
            <a:ext cx="895350" cy="895350"/>
          </a:xfrm>
          <a:custGeom>
            <a:avLst/>
            <a:gdLst>
              <a:gd name="connsiteX0" fmla="*/ 342900 w 895350"/>
              <a:gd name="connsiteY0" fmla="*/ 0 h 895350"/>
              <a:gd name="connsiteX1" fmla="*/ 142875 w 895350"/>
              <a:gd name="connsiteY1" fmla="*/ 95250 h 895350"/>
              <a:gd name="connsiteX2" fmla="*/ 9525 w 895350"/>
              <a:gd name="connsiteY2" fmla="*/ 781050 h 895350"/>
              <a:gd name="connsiteX3" fmla="*/ 0 w 895350"/>
              <a:gd name="connsiteY3" fmla="*/ 885825 h 895350"/>
              <a:gd name="connsiteX4" fmla="*/ 885825 w 895350"/>
              <a:gd name="connsiteY4" fmla="*/ 895350 h 895350"/>
              <a:gd name="connsiteX5" fmla="*/ 895350 w 895350"/>
              <a:gd name="connsiteY5" fmla="*/ 742950 h 895350"/>
              <a:gd name="connsiteX6" fmla="*/ 400050 w 895350"/>
              <a:gd name="connsiteY6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50" h="895350">
                <a:moveTo>
                  <a:pt x="342900" y="0"/>
                </a:moveTo>
                <a:lnTo>
                  <a:pt x="142875" y="95250"/>
                </a:lnTo>
                <a:lnTo>
                  <a:pt x="9525" y="781050"/>
                </a:lnTo>
                <a:lnTo>
                  <a:pt x="0" y="885825"/>
                </a:lnTo>
                <a:lnTo>
                  <a:pt x="885825" y="895350"/>
                </a:lnTo>
                <a:lnTo>
                  <a:pt x="895350" y="742950"/>
                </a:lnTo>
                <a:lnTo>
                  <a:pt x="400050" y="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0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9667" y="-13110"/>
            <a:ext cx="5664363" cy="8564672"/>
          </a:xfrm>
          <a:prstGeom prst="rect">
            <a:avLst/>
          </a:prstGeom>
        </p:spPr>
      </p:pic>
      <p:cxnSp>
        <p:nvCxnSpPr>
          <p:cNvPr id="5" name="Straight Connector 6"/>
          <p:cNvCxnSpPr/>
          <p:nvPr/>
        </p:nvCxnSpPr>
        <p:spPr>
          <a:xfrm>
            <a:off x="2771800" y="2661181"/>
            <a:ext cx="0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2779" y="3851250"/>
            <a:ext cx="53803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5027" y="3072864"/>
            <a:ext cx="53803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Phase 1: 31/10 – 1</a:t>
            </a:r>
            <a:r>
              <a:rPr lang="fr-BE" baseline="30000" dirty="0" smtClean="0"/>
              <a:t>er</a:t>
            </a:r>
            <a:r>
              <a:rPr lang="fr-BE" dirty="0" smtClean="0"/>
              <a:t> novembre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525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west">
  <a:themeElements>
    <a:clrScheme name="Aangepast 1">
      <a:dk1>
        <a:sysClr val="windowText" lastClr="000000"/>
      </a:dk1>
      <a:lt1>
        <a:sysClr val="window" lastClr="FFFFFF"/>
      </a:lt1>
      <a:dk2>
        <a:srgbClr val="0700B0"/>
      </a:dk2>
      <a:lt2>
        <a:srgbClr val="828287"/>
      </a:lt2>
      <a:accent1>
        <a:srgbClr val="FFF30B"/>
      </a:accent1>
      <a:accent2>
        <a:srgbClr val="AAAA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_Gewest_PowerPoint-sjabloon.potx" id="{5B10CA3F-96BD-44E2-BCF8-DF0420211913}" vid="{7520F14C-F598-45CC-8C08-5E9D7D15A1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15_Gewest_PowerPoint-sjabloon</Template>
  <TotalTime>51</TotalTime>
  <Words>308</Words>
  <Application>Microsoft Office PowerPoint</Application>
  <PresentationFormat>Diavoorstelling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Mercury Bold</vt:lpstr>
      <vt:lpstr>Mercury Regular</vt:lpstr>
      <vt:lpstr>Gewest</vt:lpstr>
      <vt:lpstr>Conférence de presse démolition viaduc Reyers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Travaux préparatoires  26-30 octobre</vt:lpstr>
      <vt:lpstr>Phase 1: 31/10 – 1er novembre</vt:lpstr>
      <vt:lpstr>Phase 1: 31/10 – 1er novembre</vt:lpstr>
      <vt:lpstr>Phase 1: 31/10 – 1er novembre</vt:lpstr>
      <vt:lpstr>Phase 1: 31/10 – 1er novembre</vt:lpstr>
      <vt:lpstr>Phase 1: 31/10 – 1er novembre</vt:lpstr>
      <vt:lpstr>Phase 1: 31/10 – 1er novembre</vt:lpstr>
      <vt:lpstr>Phase 1: 31/10 – 1er novembre</vt:lpstr>
      <vt:lpstr>Phase 1: 31/10 – 1er novembre</vt:lpstr>
      <vt:lpstr>Phase 2: 2 – 5 novembre</vt:lpstr>
      <vt:lpstr>Phase 2: 2 – 5 novembre</vt:lpstr>
      <vt:lpstr>Phase 3: 5 – 8 novembre</vt:lpstr>
      <vt:lpstr>Phase 1: 31/10 – 1er novembre</vt:lpstr>
      <vt:lpstr>Phase 2: 2 – 5 novembre</vt:lpstr>
      <vt:lpstr>Phase 3: 5 – 8 novembre</vt:lpstr>
      <vt:lpstr>Phase 1, 2 et 3</vt:lpstr>
      <vt:lpstr>Merci pour votre attention</vt:lpstr>
    </vt:vector>
  </TitlesOfParts>
  <Company>IRISGOV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de presse démolition viaduc Reyers</dc:title>
  <dc:creator>VANDOORNE Lore</dc:creator>
  <cp:lastModifiedBy>VANDOORNE Lore</cp:lastModifiedBy>
  <cp:revision>6</cp:revision>
  <dcterms:created xsi:type="dcterms:W3CDTF">2015-10-21T07:56:02Z</dcterms:created>
  <dcterms:modified xsi:type="dcterms:W3CDTF">2015-10-21T08:47:50Z</dcterms:modified>
</cp:coreProperties>
</file>