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99" r:id="rId5"/>
    <p:sldId id="325" r:id="rId6"/>
    <p:sldId id="334" r:id="rId7"/>
    <p:sldId id="377" r:id="rId8"/>
    <p:sldId id="342" r:id="rId9"/>
    <p:sldId id="380" r:id="rId10"/>
    <p:sldId id="382" r:id="rId11"/>
    <p:sldId id="381" r:id="rId12"/>
    <p:sldId id="385" r:id="rId13"/>
    <p:sldId id="387" r:id="rId14"/>
    <p:sldId id="384" r:id="rId15"/>
    <p:sldId id="383" r:id="rId16"/>
    <p:sldId id="388" r:id="rId17"/>
    <p:sldId id="290" r:id="rId18"/>
  </p:sldIdLst>
  <p:sldSz cx="9144000" cy="6858000" type="screen4x3"/>
  <p:notesSz cx="6797675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CA"/>
    <a:srgbClr val="FF5800"/>
    <a:srgbClr val="57068C"/>
    <a:srgbClr val="BED600"/>
    <a:srgbClr val="A71930"/>
    <a:srgbClr val="4D4F53"/>
    <a:srgbClr val="ADAFAF"/>
    <a:srgbClr val="D47B22"/>
    <a:srgbClr val="7C109A"/>
    <a:srgbClr val="0027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94660"/>
  </p:normalViewPr>
  <p:slideViewPr>
    <p:cSldViewPr>
      <p:cViewPr varScale="1">
        <p:scale>
          <a:sx n="101" d="100"/>
          <a:sy n="101" d="100"/>
        </p:scale>
        <p:origin x="87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BE" dirty="0"/>
              <a:t>Veel</a:t>
            </a:r>
            <a:r>
              <a:rPr lang="nl-BE" baseline="0" dirty="0"/>
              <a:t> vertrouwen in</a:t>
            </a:r>
            <a:r>
              <a:rPr lang="nl-BE" dirty="0"/>
              <a:t>…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stockChart>
        <c:ser>
          <c:idx val="0"/>
          <c:order val="0"/>
          <c:tx>
            <c:strRef>
              <c:f>Blad1!$B$1</c:f>
              <c:strCache>
                <c:ptCount val="1"/>
                <c:pt idx="0">
                  <c:v>Hoog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strRef>
              <c:f>Blad1!$A$2:$A$6</c:f>
              <c:strCache>
                <c:ptCount val="5"/>
                <c:pt idx="0">
                  <c:v>Politie</c:v>
                </c:pt>
                <c:pt idx="1">
                  <c:v>Stadsbestuur</c:v>
                </c:pt>
                <c:pt idx="2">
                  <c:v>Het gerecht</c:v>
                </c:pt>
                <c:pt idx="3">
                  <c:v>Vlaamse overheid</c:v>
                </c:pt>
                <c:pt idx="4">
                  <c:v>Federale overheid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52</c:v>
                </c:pt>
                <c:pt idx="1">
                  <c:v>52</c:v>
                </c:pt>
                <c:pt idx="2">
                  <c:v>38</c:v>
                </c:pt>
                <c:pt idx="3">
                  <c:v>28</c:v>
                </c:pt>
                <c:pt idx="4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213-4EE5-8287-44ADA52D415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Laag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strRef>
              <c:f>Blad1!$A$2:$A$6</c:f>
              <c:strCache>
                <c:ptCount val="5"/>
                <c:pt idx="0">
                  <c:v>Politie</c:v>
                </c:pt>
                <c:pt idx="1">
                  <c:v>Stadsbestuur</c:v>
                </c:pt>
                <c:pt idx="2">
                  <c:v>Het gerecht</c:v>
                </c:pt>
                <c:pt idx="3">
                  <c:v>Vlaamse overheid</c:v>
                </c:pt>
                <c:pt idx="4">
                  <c:v>Federale overheid</c:v>
                </c:pt>
              </c:strCache>
            </c:strRef>
          </c:cat>
          <c:val>
            <c:numRef>
              <c:f>Blad1!$C$2:$C$6</c:f>
              <c:numCache>
                <c:formatCode>General</c:formatCode>
                <c:ptCount val="5"/>
                <c:pt idx="0">
                  <c:v>41</c:v>
                </c:pt>
                <c:pt idx="1">
                  <c:v>21</c:v>
                </c:pt>
                <c:pt idx="2">
                  <c:v>22</c:v>
                </c:pt>
                <c:pt idx="3">
                  <c:v>19</c:v>
                </c:pt>
                <c:pt idx="4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213-4EE5-8287-44ADA52D415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Leuven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rgbClr val="C00000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Blad1!$A$2:$A$6</c:f>
              <c:strCache>
                <c:ptCount val="5"/>
                <c:pt idx="0">
                  <c:v>Politie</c:v>
                </c:pt>
                <c:pt idx="1">
                  <c:v>Stadsbestuur</c:v>
                </c:pt>
                <c:pt idx="2">
                  <c:v>Het gerecht</c:v>
                </c:pt>
                <c:pt idx="3">
                  <c:v>Vlaamse overheid</c:v>
                </c:pt>
                <c:pt idx="4">
                  <c:v>Federale overheid</c:v>
                </c:pt>
              </c:strCache>
            </c:strRef>
          </c:cat>
          <c:val>
            <c:numRef>
              <c:f>Blad1!$D$2:$D$6</c:f>
              <c:numCache>
                <c:formatCode>General</c:formatCode>
                <c:ptCount val="5"/>
                <c:pt idx="0">
                  <c:v>52</c:v>
                </c:pt>
                <c:pt idx="1">
                  <c:v>40</c:v>
                </c:pt>
                <c:pt idx="2">
                  <c:v>38</c:v>
                </c:pt>
                <c:pt idx="3">
                  <c:v>27</c:v>
                </c:pt>
                <c:pt idx="4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213-4EE5-8287-44ADA52D415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13 steden</c:v>
                </c:pt>
              </c:strCache>
            </c:strRef>
          </c:tx>
          <c:spPr>
            <a:ln w="25400" cap="rnd">
              <a:solidFill>
                <a:srgbClr val="00B0CA"/>
              </a:solidFill>
              <a:round/>
            </a:ln>
            <a:effectLst/>
          </c:spPr>
          <c:marker>
            <c:symbol val="none"/>
          </c:marker>
          <c:cat>
            <c:strRef>
              <c:f>Blad1!$A$2:$A$6</c:f>
              <c:strCache>
                <c:ptCount val="5"/>
                <c:pt idx="0">
                  <c:v>Politie</c:v>
                </c:pt>
                <c:pt idx="1">
                  <c:v>Stadsbestuur</c:v>
                </c:pt>
                <c:pt idx="2">
                  <c:v>Het gerecht</c:v>
                </c:pt>
                <c:pt idx="3">
                  <c:v>Vlaamse overheid</c:v>
                </c:pt>
                <c:pt idx="4">
                  <c:v>Federale overheid</c:v>
                </c:pt>
              </c:strCache>
            </c:strRef>
          </c:cat>
          <c:val>
            <c:numRef>
              <c:f>Blad1!$E$2:$E$6</c:f>
              <c:numCache>
                <c:formatCode>General</c:formatCode>
                <c:ptCount val="5"/>
                <c:pt idx="0">
                  <c:v>43</c:v>
                </c:pt>
                <c:pt idx="1">
                  <c:v>35</c:v>
                </c:pt>
                <c:pt idx="2">
                  <c:v>29</c:v>
                </c:pt>
                <c:pt idx="3">
                  <c:v>23</c:v>
                </c:pt>
                <c:pt idx="4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213-4EE5-8287-44ADA52D41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5875" cap="flat" cmpd="sng" algn="ctr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</c:hiLowLines>
        <c:axId val="225940040"/>
        <c:axId val="225937744"/>
      </c:stockChart>
      <c:catAx>
        <c:axId val="225940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25937744"/>
        <c:crosses val="autoZero"/>
        <c:auto val="1"/>
        <c:lblAlgn val="ctr"/>
        <c:lblOffset val="100"/>
        <c:noMultiLvlLbl val="0"/>
      </c:catAx>
      <c:valAx>
        <c:axId val="225937744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25940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22378862369613"/>
          <c:y val="3.0866359269839369E-2"/>
          <c:w val="0.81420308741169889"/>
          <c:h val="0.618080972223743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Leuven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Tevredenheid over wonen</c:v>
                </c:pt>
                <c:pt idx="1">
                  <c:v>Tevredenheid over de stad</c:v>
                </c:pt>
                <c:pt idx="2">
                  <c:v>Tevredenheid over de buurt</c:v>
                </c:pt>
                <c:pt idx="3">
                  <c:v>Fierheid over de stad</c:v>
                </c:pt>
              </c:strCache>
            </c:strRef>
          </c:cat>
          <c:val>
            <c:numRef>
              <c:f>Blad1!$B$2:$B$5</c:f>
              <c:numCache>
                <c:formatCode>0%</c:formatCode>
                <c:ptCount val="4"/>
                <c:pt idx="0">
                  <c:v>0.9</c:v>
                </c:pt>
                <c:pt idx="1">
                  <c:v>0.83</c:v>
                </c:pt>
                <c:pt idx="2">
                  <c:v>0.82</c:v>
                </c:pt>
                <c:pt idx="3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35-453E-882E-4978E3AC92ED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13 steden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Tevredenheid over wonen</c:v>
                </c:pt>
                <c:pt idx="1">
                  <c:v>Tevredenheid over de stad</c:v>
                </c:pt>
                <c:pt idx="2">
                  <c:v>Tevredenheid over de buurt</c:v>
                </c:pt>
                <c:pt idx="3">
                  <c:v>Fierheid over de stad</c:v>
                </c:pt>
              </c:strCache>
            </c:strRef>
          </c:cat>
          <c:val>
            <c:numRef>
              <c:f>Blad1!$C$2:$C$5</c:f>
              <c:numCache>
                <c:formatCode>0%</c:formatCode>
                <c:ptCount val="4"/>
                <c:pt idx="0">
                  <c:v>0.85</c:v>
                </c:pt>
                <c:pt idx="1">
                  <c:v>0.77</c:v>
                </c:pt>
                <c:pt idx="2">
                  <c:v>0.77</c:v>
                </c:pt>
                <c:pt idx="3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35-453E-882E-4978E3AC92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8556848"/>
        <c:axId val="228557504"/>
      </c:barChart>
      <c:catAx>
        <c:axId val="22855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28557504"/>
        <c:crosses val="autoZero"/>
        <c:auto val="1"/>
        <c:lblAlgn val="ctr"/>
        <c:lblOffset val="100"/>
        <c:noMultiLvlLbl val="0"/>
      </c:catAx>
      <c:valAx>
        <c:axId val="228557504"/>
        <c:scaling>
          <c:orientation val="minMax"/>
          <c:max val="1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228556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Leuven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Blad1!$A$2:$A$13</c:f>
              <c:strCache>
                <c:ptCount val="12"/>
                <c:pt idx="0">
                  <c:v>Wonen op minder dan 400m van groen</c:v>
                </c:pt>
                <c:pt idx="1">
                  <c:v>Voldoende groenaanbod in de buurt</c:v>
                </c:pt>
                <c:pt idx="2">
                  <c:v>Tevredenheid groenaanbod in de stad</c:v>
                </c:pt>
                <c:pt idx="4">
                  <c:v>Straten en voetpaden in de buurt zijn netjes</c:v>
                </c:pt>
                <c:pt idx="5">
                  <c:v>Netheid stadscentrum</c:v>
                </c:pt>
                <c:pt idx="6">
                  <c:v>Uitstraling straten, pleinen, parken, monumenten</c:v>
                </c:pt>
                <c:pt idx="8">
                  <c:v>Staat van de wegen</c:v>
                </c:pt>
                <c:pt idx="9">
                  <c:v>Staat van de voet- en fietspaden</c:v>
                </c:pt>
                <c:pt idx="10">
                  <c:v>Voldoende parkeerplaatsen voor bewoners in buurt</c:v>
                </c:pt>
                <c:pt idx="11">
                  <c:v>Voldoende fietsstallingen</c:v>
                </c:pt>
              </c:strCache>
            </c:strRef>
          </c:cat>
          <c:val>
            <c:numRef>
              <c:f>Blad1!$B$2:$B$13</c:f>
              <c:numCache>
                <c:formatCode>0%</c:formatCode>
                <c:ptCount val="12"/>
                <c:pt idx="0">
                  <c:v>0.98</c:v>
                </c:pt>
                <c:pt idx="1">
                  <c:v>0.8</c:v>
                </c:pt>
                <c:pt idx="2">
                  <c:v>0.75</c:v>
                </c:pt>
                <c:pt idx="4">
                  <c:v>0.71</c:v>
                </c:pt>
                <c:pt idx="5">
                  <c:v>0.88</c:v>
                </c:pt>
                <c:pt idx="6">
                  <c:v>0.67</c:v>
                </c:pt>
                <c:pt idx="8">
                  <c:v>0.48</c:v>
                </c:pt>
                <c:pt idx="9">
                  <c:v>0.4</c:v>
                </c:pt>
                <c:pt idx="10">
                  <c:v>0.5</c:v>
                </c:pt>
                <c:pt idx="11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E1-4723-9099-2438BC81A219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13steden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Blad1!$A$2:$A$13</c:f>
              <c:strCache>
                <c:ptCount val="12"/>
                <c:pt idx="0">
                  <c:v>Wonen op minder dan 400m van groen</c:v>
                </c:pt>
                <c:pt idx="1">
                  <c:v>Voldoende groenaanbod in de buurt</c:v>
                </c:pt>
                <c:pt idx="2">
                  <c:v>Tevredenheid groenaanbod in de stad</c:v>
                </c:pt>
                <c:pt idx="4">
                  <c:v>Straten en voetpaden in de buurt zijn netjes</c:v>
                </c:pt>
                <c:pt idx="5">
                  <c:v>Netheid stadscentrum</c:v>
                </c:pt>
                <c:pt idx="6">
                  <c:v>Uitstraling straten, pleinen, parken, monumenten</c:v>
                </c:pt>
                <c:pt idx="8">
                  <c:v>Staat van de wegen</c:v>
                </c:pt>
                <c:pt idx="9">
                  <c:v>Staat van de voet- en fietspaden</c:v>
                </c:pt>
                <c:pt idx="10">
                  <c:v>Voldoende parkeerplaatsen voor bewoners in buurt</c:v>
                </c:pt>
                <c:pt idx="11">
                  <c:v>Voldoende fietsstallingen</c:v>
                </c:pt>
              </c:strCache>
            </c:strRef>
          </c:cat>
          <c:val>
            <c:numRef>
              <c:f>Blad1!$C$2:$C$13</c:f>
              <c:numCache>
                <c:formatCode>0%</c:formatCode>
                <c:ptCount val="12"/>
                <c:pt idx="0">
                  <c:v>0.93</c:v>
                </c:pt>
                <c:pt idx="1">
                  <c:v>0.74</c:v>
                </c:pt>
                <c:pt idx="2">
                  <c:v>0.71</c:v>
                </c:pt>
                <c:pt idx="4">
                  <c:v>0.64</c:v>
                </c:pt>
                <c:pt idx="5">
                  <c:v>0.8</c:v>
                </c:pt>
                <c:pt idx="6">
                  <c:v>0.6</c:v>
                </c:pt>
                <c:pt idx="8">
                  <c:v>0.45</c:v>
                </c:pt>
                <c:pt idx="9">
                  <c:v>0.41</c:v>
                </c:pt>
                <c:pt idx="10">
                  <c:v>0.49</c:v>
                </c:pt>
                <c:pt idx="11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E1-4723-9099-2438BC81A2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52761912"/>
        <c:axId val="552769784"/>
      </c:barChart>
      <c:catAx>
        <c:axId val="552761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52769784"/>
        <c:crosses val="autoZero"/>
        <c:auto val="1"/>
        <c:lblAlgn val="ctr"/>
        <c:lblOffset val="100"/>
        <c:noMultiLvlLbl val="0"/>
      </c:catAx>
      <c:valAx>
        <c:axId val="55276978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52761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359651677943577E-2"/>
          <c:y val="3.0170391647106384E-2"/>
          <c:w val="0.93130041436527955"/>
          <c:h val="0.6490246372676175"/>
        </c:manualLayout>
      </c:layout>
      <c:stockChart>
        <c:ser>
          <c:idx val="0"/>
          <c:order val="0"/>
          <c:tx>
            <c:strRef>
              <c:f>Blad1!$B$1</c:f>
              <c:strCache>
                <c:ptCount val="1"/>
                <c:pt idx="0">
                  <c:v>Hoog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strRef>
              <c:f>Blad1!$A$2:$A$20</c:f>
              <c:strCache>
                <c:ptCount val="19"/>
                <c:pt idx="0">
                  <c:v>Onaangepaste snelheid</c:v>
                </c:pt>
                <c:pt idx="1">
                  <c:v>Zwerfvuil</c:v>
                </c:pt>
                <c:pt idx="2">
                  <c:v>Lawaai verkeer</c:v>
                </c:pt>
                <c:pt idx="3">
                  <c:v>Sluipverkeer</c:v>
                </c:pt>
                <c:pt idx="4">
                  <c:v>Aggresief verkeersgedrag</c:v>
                </c:pt>
                <c:pt idx="5">
                  <c:v>Sluikstort</c:v>
                </c:pt>
                <c:pt idx="6">
                  <c:v>Hondenpoep</c:v>
                </c:pt>
                <c:pt idx="7">
                  <c:v>Ongedierte</c:v>
                </c:pt>
                <c:pt idx="8">
                  <c:v>Trillingen</c:v>
                </c:pt>
                <c:pt idx="9">
                  <c:v>Burenlawaai</c:v>
                </c:pt>
                <c:pt idx="10">
                  <c:v>Vernieling straatmeubilair</c:v>
                </c:pt>
                <c:pt idx="11">
                  <c:v>Geurhinder</c:v>
                </c:pt>
                <c:pt idx="12">
                  <c:v>Wildplassen</c:v>
                </c:pt>
                <c:pt idx="13">
                  <c:v>Drugsdealing en -gebruik</c:v>
                </c:pt>
                <c:pt idx="14">
                  <c:v>Graffiti</c:v>
                </c:pt>
                <c:pt idx="15">
                  <c:v>Lichthinder</c:v>
                </c:pt>
                <c:pt idx="16">
                  <c:v>Lawaai bedrijven</c:v>
                </c:pt>
                <c:pt idx="17">
                  <c:v>Lawaai horeca</c:v>
                </c:pt>
                <c:pt idx="18">
                  <c:v>Lastig gevallen op straat</c:v>
                </c:pt>
              </c:strCache>
            </c:strRef>
          </c:cat>
          <c:val>
            <c:numRef>
              <c:f>Blad1!$B$2:$B$20</c:f>
              <c:numCache>
                <c:formatCode>General</c:formatCode>
                <c:ptCount val="19"/>
                <c:pt idx="0">
                  <c:v>51</c:v>
                </c:pt>
                <c:pt idx="1">
                  <c:v>47</c:v>
                </c:pt>
                <c:pt idx="2">
                  <c:v>41</c:v>
                </c:pt>
                <c:pt idx="3">
                  <c:v>36</c:v>
                </c:pt>
                <c:pt idx="4">
                  <c:v>30</c:v>
                </c:pt>
                <c:pt idx="5">
                  <c:v>32</c:v>
                </c:pt>
                <c:pt idx="6">
                  <c:v>37</c:v>
                </c:pt>
                <c:pt idx="7">
                  <c:v>23</c:v>
                </c:pt>
                <c:pt idx="8">
                  <c:v>21</c:v>
                </c:pt>
                <c:pt idx="9">
                  <c:v>16</c:v>
                </c:pt>
                <c:pt idx="10">
                  <c:v>16</c:v>
                </c:pt>
                <c:pt idx="11">
                  <c:v>14</c:v>
                </c:pt>
                <c:pt idx="12">
                  <c:v>12</c:v>
                </c:pt>
                <c:pt idx="13">
                  <c:v>13</c:v>
                </c:pt>
                <c:pt idx="14">
                  <c:v>11</c:v>
                </c:pt>
                <c:pt idx="15">
                  <c:v>9</c:v>
                </c:pt>
                <c:pt idx="16">
                  <c:v>7</c:v>
                </c:pt>
                <c:pt idx="17">
                  <c:v>6</c:v>
                </c:pt>
                <c:pt idx="18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A5B-438E-BE75-148C149BDAE1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Laag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strRef>
              <c:f>Blad1!$A$2:$A$20</c:f>
              <c:strCache>
                <c:ptCount val="19"/>
                <c:pt idx="0">
                  <c:v>Onaangepaste snelheid</c:v>
                </c:pt>
                <c:pt idx="1">
                  <c:v>Zwerfvuil</c:v>
                </c:pt>
                <c:pt idx="2">
                  <c:v>Lawaai verkeer</c:v>
                </c:pt>
                <c:pt idx="3">
                  <c:v>Sluipverkeer</c:v>
                </c:pt>
                <c:pt idx="4">
                  <c:v>Aggresief verkeersgedrag</c:v>
                </c:pt>
                <c:pt idx="5">
                  <c:v>Sluikstort</c:v>
                </c:pt>
                <c:pt idx="6">
                  <c:v>Hondenpoep</c:v>
                </c:pt>
                <c:pt idx="7">
                  <c:v>Ongedierte</c:v>
                </c:pt>
                <c:pt idx="8">
                  <c:v>Trillingen</c:v>
                </c:pt>
                <c:pt idx="9">
                  <c:v>Burenlawaai</c:v>
                </c:pt>
                <c:pt idx="10">
                  <c:v>Vernieling straatmeubilair</c:v>
                </c:pt>
                <c:pt idx="11">
                  <c:v>Geurhinder</c:v>
                </c:pt>
                <c:pt idx="12">
                  <c:v>Wildplassen</c:v>
                </c:pt>
                <c:pt idx="13">
                  <c:v>Drugsdealing en -gebruik</c:v>
                </c:pt>
                <c:pt idx="14">
                  <c:v>Graffiti</c:v>
                </c:pt>
                <c:pt idx="15">
                  <c:v>Lichthinder</c:v>
                </c:pt>
                <c:pt idx="16">
                  <c:v>Lawaai bedrijven</c:v>
                </c:pt>
                <c:pt idx="17">
                  <c:v>Lawaai horeca</c:v>
                </c:pt>
                <c:pt idx="18">
                  <c:v>Lastig gevallen op straat</c:v>
                </c:pt>
              </c:strCache>
            </c:strRef>
          </c:cat>
          <c:val>
            <c:numRef>
              <c:f>Blad1!$C$2:$C$20</c:f>
              <c:numCache>
                <c:formatCode>General</c:formatCode>
                <c:ptCount val="19"/>
                <c:pt idx="0">
                  <c:v>39</c:v>
                </c:pt>
                <c:pt idx="1">
                  <c:v>28</c:v>
                </c:pt>
                <c:pt idx="2">
                  <c:v>27</c:v>
                </c:pt>
                <c:pt idx="3">
                  <c:v>18</c:v>
                </c:pt>
                <c:pt idx="4">
                  <c:v>17</c:v>
                </c:pt>
                <c:pt idx="5">
                  <c:v>11</c:v>
                </c:pt>
                <c:pt idx="6">
                  <c:v>16</c:v>
                </c:pt>
                <c:pt idx="7">
                  <c:v>12</c:v>
                </c:pt>
                <c:pt idx="8">
                  <c:v>8</c:v>
                </c:pt>
                <c:pt idx="9">
                  <c:v>9</c:v>
                </c:pt>
                <c:pt idx="10">
                  <c:v>4</c:v>
                </c:pt>
                <c:pt idx="11">
                  <c:v>5</c:v>
                </c:pt>
                <c:pt idx="12">
                  <c:v>5</c:v>
                </c:pt>
                <c:pt idx="13">
                  <c:v>4</c:v>
                </c:pt>
                <c:pt idx="14">
                  <c:v>2</c:v>
                </c:pt>
                <c:pt idx="15">
                  <c:v>4</c:v>
                </c:pt>
                <c:pt idx="16">
                  <c:v>4</c:v>
                </c:pt>
                <c:pt idx="17">
                  <c:v>3</c:v>
                </c:pt>
                <c:pt idx="18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A5B-438E-BE75-148C149BDAE1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Leuven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rgbClr val="C00000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Blad1!$A$2:$A$20</c:f>
              <c:strCache>
                <c:ptCount val="19"/>
                <c:pt idx="0">
                  <c:v>Onaangepaste snelheid</c:v>
                </c:pt>
                <c:pt idx="1">
                  <c:v>Zwerfvuil</c:v>
                </c:pt>
                <c:pt idx="2">
                  <c:v>Lawaai verkeer</c:v>
                </c:pt>
                <c:pt idx="3">
                  <c:v>Sluipverkeer</c:v>
                </c:pt>
                <c:pt idx="4">
                  <c:v>Aggresief verkeersgedrag</c:v>
                </c:pt>
                <c:pt idx="5">
                  <c:v>Sluikstort</c:v>
                </c:pt>
                <c:pt idx="6">
                  <c:v>Hondenpoep</c:v>
                </c:pt>
                <c:pt idx="7">
                  <c:v>Ongedierte</c:v>
                </c:pt>
                <c:pt idx="8">
                  <c:v>Trillingen</c:v>
                </c:pt>
                <c:pt idx="9">
                  <c:v>Burenlawaai</c:v>
                </c:pt>
                <c:pt idx="10">
                  <c:v>Vernieling straatmeubilair</c:v>
                </c:pt>
                <c:pt idx="11">
                  <c:v>Geurhinder</c:v>
                </c:pt>
                <c:pt idx="12">
                  <c:v>Wildplassen</c:v>
                </c:pt>
                <c:pt idx="13">
                  <c:v>Drugsdealing en -gebruik</c:v>
                </c:pt>
                <c:pt idx="14">
                  <c:v>Graffiti</c:v>
                </c:pt>
                <c:pt idx="15">
                  <c:v>Lichthinder</c:v>
                </c:pt>
                <c:pt idx="16">
                  <c:v>Lawaai bedrijven</c:v>
                </c:pt>
                <c:pt idx="17">
                  <c:v>Lawaai horeca</c:v>
                </c:pt>
                <c:pt idx="18">
                  <c:v>Lastig gevallen op straat</c:v>
                </c:pt>
              </c:strCache>
            </c:strRef>
          </c:cat>
          <c:val>
            <c:numRef>
              <c:f>Blad1!$D$2:$D$20</c:f>
              <c:numCache>
                <c:formatCode>General</c:formatCode>
                <c:ptCount val="19"/>
                <c:pt idx="0">
                  <c:v>39</c:v>
                </c:pt>
                <c:pt idx="1">
                  <c:v>29</c:v>
                </c:pt>
                <c:pt idx="2">
                  <c:v>34</c:v>
                </c:pt>
                <c:pt idx="3">
                  <c:v>30</c:v>
                </c:pt>
                <c:pt idx="4">
                  <c:v>17</c:v>
                </c:pt>
                <c:pt idx="5">
                  <c:v>16</c:v>
                </c:pt>
                <c:pt idx="6">
                  <c:v>16</c:v>
                </c:pt>
                <c:pt idx="7">
                  <c:v>12</c:v>
                </c:pt>
                <c:pt idx="8">
                  <c:v>14</c:v>
                </c:pt>
                <c:pt idx="9">
                  <c:v>11</c:v>
                </c:pt>
                <c:pt idx="10">
                  <c:v>6</c:v>
                </c:pt>
                <c:pt idx="11">
                  <c:v>7</c:v>
                </c:pt>
                <c:pt idx="12">
                  <c:v>7</c:v>
                </c:pt>
                <c:pt idx="13">
                  <c:v>5</c:v>
                </c:pt>
                <c:pt idx="14">
                  <c:v>4</c:v>
                </c:pt>
                <c:pt idx="15">
                  <c:v>8</c:v>
                </c:pt>
                <c:pt idx="16">
                  <c:v>4</c:v>
                </c:pt>
                <c:pt idx="17">
                  <c:v>5</c:v>
                </c:pt>
                <c:pt idx="18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A5B-438E-BE75-148C149BDAE1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13 steden</c:v>
                </c:pt>
              </c:strCache>
            </c:strRef>
          </c:tx>
          <c:spPr>
            <a:ln w="25400" cap="rnd">
              <a:solidFill>
                <a:srgbClr val="00B0CA"/>
              </a:solidFill>
              <a:round/>
            </a:ln>
            <a:effectLst/>
          </c:spPr>
          <c:marker>
            <c:symbol val="none"/>
          </c:marker>
          <c:cat>
            <c:strRef>
              <c:f>Blad1!$A$2:$A$20</c:f>
              <c:strCache>
                <c:ptCount val="19"/>
                <c:pt idx="0">
                  <c:v>Onaangepaste snelheid</c:v>
                </c:pt>
                <c:pt idx="1">
                  <c:v>Zwerfvuil</c:v>
                </c:pt>
                <c:pt idx="2">
                  <c:v>Lawaai verkeer</c:v>
                </c:pt>
                <c:pt idx="3">
                  <c:v>Sluipverkeer</c:v>
                </c:pt>
                <c:pt idx="4">
                  <c:v>Aggresief verkeersgedrag</c:v>
                </c:pt>
                <c:pt idx="5">
                  <c:v>Sluikstort</c:v>
                </c:pt>
                <c:pt idx="6">
                  <c:v>Hondenpoep</c:v>
                </c:pt>
                <c:pt idx="7">
                  <c:v>Ongedierte</c:v>
                </c:pt>
                <c:pt idx="8">
                  <c:v>Trillingen</c:v>
                </c:pt>
                <c:pt idx="9">
                  <c:v>Burenlawaai</c:v>
                </c:pt>
                <c:pt idx="10">
                  <c:v>Vernieling straatmeubilair</c:v>
                </c:pt>
                <c:pt idx="11">
                  <c:v>Geurhinder</c:v>
                </c:pt>
                <c:pt idx="12">
                  <c:v>Wildplassen</c:v>
                </c:pt>
                <c:pt idx="13">
                  <c:v>Drugsdealing en -gebruik</c:v>
                </c:pt>
                <c:pt idx="14">
                  <c:v>Graffiti</c:v>
                </c:pt>
                <c:pt idx="15">
                  <c:v>Lichthinder</c:v>
                </c:pt>
                <c:pt idx="16">
                  <c:v>Lawaai bedrijven</c:v>
                </c:pt>
                <c:pt idx="17">
                  <c:v>Lawaai horeca</c:v>
                </c:pt>
                <c:pt idx="18">
                  <c:v>Lastig gevallen op straat</c:v>
                </c:pt>
              </c:strCache>
            </c:strRef>
          </c:cat>
          <c:val>
            <c:numRef>
              <c:f>Blad1!$E$2:$E$20</c:f>
              <c:numCache>
                <c:formatCode>General</c:formatCode>
                <c:ptCount val="19"/>
                <c:pt idx="0">
                  <c:v>47</c:v>
                </c:pt>
                <c:pt idx="1">
                  <c:v>40</c:v>
                </c:pt>
                <c:pt idx="2">
                  <c:v>35</c:v>
                </c:pt>
                <c:pt idx="3">
                  <c:v>27</c:v>
                </c:pt>
                <c:pt idx="4">
                  <c:v>25</c:v>
                </c:pt>
                <c:pt idx="5">
                  <c:v>24</c:v>
                </c:pt>
                <c:pt idx="6">
                  <c:v>24</c:v>
                </c:pt>
                <c:pt idx="7">
                  <c:v>19</c:v>
                </c:pt>
                <c:pt idx="8">
                  <c:v>15</c:v>
                </c:pt>
                <c:pt idx="9">
                  <c:v>14</c:v>
                </c:pt>
                <c:pt idx="10">
                  <c:v>11</c:v>
                </c:pt>
                <c:pt idx="11">
                  <c:v>9</c:v>
                </c:pt>
                <c:pt idx="12">
                  <c:v>9</c:v>
                </c:pt>
                <c:pt idx="13">
                  <c:v>9</c:v>
                </c:pt>
                <c:pt idx="14">
                  <c:v>8</c:v>
                </c:pt>
                <c:pt idx="15">
                  <c:v>7</c:v>
                </c:pt>
                <c:pt idx="16">
                  <c:v>6</c:v>
                </c:pt>
                <c:pt idx="17">
                  <c:v>5</c:v>
                </c:pt>
                <c:pt idx="18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A5B-438E-BE75-148C149BDA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5875" cap="flat" cmpd="sng" algn="ctr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</c:hiLowLines>
        <c:axId val="225940040"/>
        <c:axId val="225937744"/>
      </c:stockChart>
      <c:catAx>
        <c:axId val="225940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25937744"/>
        <c:crosses val="autoZero"/>
        <c:auto val="1"/>
        <c:lblAlgn val="ctr"/>
        <c:lblOffset val="100"/>
        <c:noMultiLvlLbl val="0"/>
      </c:catAx>
      <c:valAx>
        <c:axId val="225937744"/>
        <c:scaling>
          <c:orientation val="minMax"/>
          <c:max val="60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25940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211796973034353E-2"/>
          <c:y val="3.7526010123338858E-2"/>
          <c:w val="0.93130041436527955"/>
          <c:h val="0.6490246372676175"/>
        </c:manualLayout>
      </c:layout>
      <c:stockChart>
        <c:ser>
          <c:idx val="0"/>
          <c:order val="0"/>
          <c:tx>
            <c:strRef>
              <c:f>Blad1!$B$1</c:f>
              <c:strCache>
                <c:ptCount val="1"/>
                <c:pt idx="0">
                  <c:v>Hoog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strRef>
              <c:f>Blad1!$A$2:$A$16</c:f>
              <c:strCache>
                <c:ptCount val="15"/>
                <c:pt idx="0">
                  <c:v>Gezondheid</c:v>
                </c:pt>
                <c:pt idx="1">
                  <c:v>Restaurants en eetcaés</c:v>
                </c:pt>
                <c:pt idx="2">
                  <c:v>Shopping en winkels</c:v>
                </c:pt>
                <c:pt idx="3">
                  <c:v>Onderwijs</c:v>
                </c:pt>
                <c:pt idx="4">
                  <c:v>Cultuur</c:v>
                </c:pt>
                <c:pt idx="5">
                  <c:v>Huisvuil</c:v>
                </c:pt>
                <c:pt idx="6">
                  <c:v>Uitgaansgelegenheden</c:v>
                </c:pt>
                <c:pt idx="7">
                  <c:v>Sport</c:v>
                </c:pt>
                <c:pt idx="8">
                  <c:v>Groen in de stad</c:v>
                </c:pt>
                <c:pt idx="9">
                  <c:v>Ouderen</c:v>
                </c:pt>
                <c:pt idx="10">
                  <c:v>Loketvoorzieningen</c:v>
                </c:pt>
                <c:pt idx="11">
                  <c:v>Recreatie</c:v>
                </c:pt>
                <c:pt idx="12">
                  <c:v>Jongeren</c:v>
                </c:pt>
                <c:pt idx="13">
                  <c:v>Speelvoorzieningen</c:v>
                </c:pt>
                <c:pt idx="14">
                  <c:v>Kinderopvang</c:v>
                </c:pt>
              </c:strCache>
            </c:strRef>
          </c:cat>
          <c:val>
            <c:numRef>
              <c:f>Blad1!$B$2:$B$16</c:f>
              <c:numCache>
                <c:formatCode>General</c:formatCode>
                <c:ptCount val="15"/>
                <c:pt idx="0">
                  <c:v>94</c:v>
                </c:pt>
                <c:pt idx="1">
                  <c:v>93</c:v>
                </c:pt>
                <c:pt idx="2">
                  <c:v>91</c:v>
                </c:pt>
                <c:pt idx="3">
                  <c:v>94</c:v>
                </c:pt>
                <c:pt idx="4">
                  <c:v>88</c:v>
                </c:pt>
                <c:pt idx="5">
                  <c:v>90</c:v>
                </c:pt>
                <c:pt idx="6">
                  <c:v>87</c:v>
                </c:pt>
                <c:pt idx="7">
                  <c:v>87</c:v>
                </c:pt>
                <c:pt idx="8">
                  <c:v>87</c:v>
                </c:pt>
                <c:pt idx="9">
                  <c:v>84</c:v>
                </c:pt>
                <c:pt idx="10">
                  <c:v>84</c:v>
                </c:pt>
                <c:pt idx="11">
                  <c:v>86</c:v>
                </c:pt>
                <c:pt idx="12">
                  <c:v>70</c:v>
                </c:pt>
                <c:pt idx="13">
                  <c:v>69</c:v>
                </c:pt>
                <c:pt idx="14">
                  <c:v>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95D-43A1-B179-664D586F9641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Laag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strRef>
              <c:f>Blad1!$A$2:$A$16</c:f>
              <c:strCache>
                <c:ptCount val="15"/>
                <c:pt idx="0">
                  <c:v>Gezondheid</c:v>
                </c:pt>
                <c:pt idx="1">
                  <c:v>Restaurants en eetcaés</c:v>
                </c:pt>
                <c:pt idx="2">
                  <c:v>Shopping en winkels</c:v>
                </c:pt>
                <c:pt idx="3">
                  <c:v>Onderwijs</c:v>
                </c:pt>
                <c:pt idx="4">
                  <c:v>Cultuur</c:v>
                </c:pt>
                <c:pt idx="5">
                  <c:v>Huisvuil</c:v>
                </c:pt>
                <c:pt idx="6">
                  <c:v>Uitgaansgelegenheden</c:v>
                </c:pt>
                <c:pt idx="7">
                  <c:v>Sport</c:v>
                </c:pt>
                <c:pt idx="8">
                  <c:v>Groen in de stad</c:v>
                </c:pt>
                <c:pt idx="9">
                  <c:v>Ouderen</c:v>
                </c:pt>
                <c:pt idx="10">
                  <c:v>Loketvoorzieningen</c:v>
                </c:pt>
                <c:pt idx="11">
                  <c:v>Recreatie</c:v>
                </c:pt>
                <c:pt idx="12">
                  <c:v>Jongeren</c:v>
                </c:pt>
                <c:pt idx="13">
                  <c:v>Speelvoorzieningen</c:v>
                </c:pt>
                <c:pt idx="14">
                  <c:v>Kinderopvang</c:v>
                </c:pt>
              </c:strCache>
            </c:strRef>
          </c:cat>
          <c:val>
            <c:numRef>
              <c:f>Blad1!$C$2:$C$16</c:f>
              <c:numCache>
                <c:formatCode>General</c:formatCode>
                <c:ptCount val="15"/>
                <c:pt idx="0">
                  <c:v>88</c:v>
                </c:pt>
                <c:pt idx="1">
                  <c:v>83</c:v>
                </c:pt>
                <c:pt idx="2">
                  <c:v>69</c:v>
                </c:pt>
                <c:pt idx="3">
                  <c:v>79</c:v>
                </c:pt>
                <c:pt idx="4">
                  <c:v>71</c:v>
                </c:pt>
                <c:pt idx="5">
                  <c:v>73</c:v>
                </c:pt>
                <c:pt idx="6">
                  <c:v>58</c:v>
                </c:pt>
                <c:pt idx="7">
                  <c:v>66</c:v>
                </c:pt>
                <c:pt idx="8">
                  <c:v>61</c:v>
                </c:pt>
                <c:pt idx="9">
                  <c:v>64</c:v>
                </c:pt>
                <c:pt idx="10">
                  <c:v>67</c:v>
                </c:pt>
                <c:pt idx="11">
                  <c:v>60</c:v>
                </c:pt>
                <c:pt idx="12">
                  <c:v>50</c:v>
                </c:pt>
                <c:pt idx="13">
                  <c:v>38</c:v>
                </c:pt>
                <c:pt idx="14">
                  <c:v>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5D-43A1-B179-664D586F9641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Leuven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rgbClr val="C00000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Blad1!$A$2:$A$16</c:f>
              <c:strCache>
                <c:ptCount val="15"/>
                <c:pt idx="0">
                  <c:v>Gezondheid</c:v>
                </c:pt>
                <c:pt idx="1">
                  <c:v>Restaurants en eetcaés</c:v>
                </c:pt>
                <c:pt idx="2">
                  <c:v>Shopping en winkels</c:v>
                </c:pt>
                <c:pt idx="3">
                  <c:v>Onderwijs</c:v>
                </c:pt>
                <c:pt idx="4">
                  <c:v>Cultuur</c:v>
                </c:pt>
                <c:pt idx="5">
                  <c:v>Huisvuil</c:v>
                </c:pt>
                <c:pt idx="6">
                  <c:v>Uitgaansgelegenheden</c:v>
                </c:pt>
                <c:pt idx="7">
                  <c:v>Sport</c:v>
                </c:pt>
                <c:pt idx="8">
                  <c:v>Groen in de stad</c:v>
                </c:pt>
                <c:pt idx="9">
                  <c:v>Ouderen</c:v>
                </c:pt>
                <c:pt idx="10">
                  <c:v>Loketvoorzieningen</c:v>
                </c:pt>
                <c:pt idx="11">
                  <c:v>Recreatie</c:v>
                </c:pt>
                <c:pt idx="12">
                  <c:v>Jongeren</c:v>
                </c:pt>
                <c:pt idx="13">
                  <c:v>Speelvoorzieningen</c:v>
                </c:pt>
                <c:pt idx="14">
                  <c:v>Kinderopvang</c:v>
                </c:pt>
              </c:strCache>
            </c:strRef>
          </c:cat>
          <c:val>
            <c:numRef>
              <c:f>Blad1!$D$2:$D$16</c:f>
              <c:numCache>
                <c:formatCode>General</c:formatCode>
                <c:ptCount val="15"/>
                <c:pt idx="0">
                  <c:v>93</c:v>
                </c:pt>
                <c:pt idx="1">
                  <c:v>93</c:v>
                </c:pt>
                <c:pt idx="2">
                  <c:v>87</c:v>
                </c:pt>
                <c:pt idx="3">
                  <c:v>88</c:v>
                </c:pt>
                <c:pt idx="4">
                  <c:v>85</c:v>
                </c:pt>
                <c:pt idx="5">
                  <c:v>82</c:v>
                </c:pt>
                <c:pt idx="6">
                  <c:v>87</c:v>
                </c:pt>
                <c:pt idx="7">
                  <c:v>82</c:v>
                </c:pt>
                <c:pt idx="8">
                  <c:v>75</c:v>
                </c:pt>
                <c:pt idx="9">
                  <c:v>68</c:v>
                </c:pt>
                <c:pt idx="10">
                  <c:v>75</c:v>
                </c:pt>
                <c:pt idx="11">
                  <c:v>79</c:v>
                </c:pt>
                <c:pt idx="12">
                  <c:v>67</c:v>
                </c:pt>
                <c:pt idx="13">
                  <c:v>63</c:v>
                </c:pt>
                <c:pt idx="14">
                  <c:v>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95D-43A1-B179-664D586F9641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13 steden</c:v>
                </c:pt>
              </c:strCache>
            </c:strRef>
          </c:tx>
          <c:spPr>
            <a:ln w="25400" cap="rnd">
              <a:solidFill>
                <a:srgbClr val="00B0CA"/>
              </a:solidFill>
              <a:round/>
            </a:ln>
            <a:effectLst/>
          </c:spPr>
          <c:marker>
            <c:symbol val="none"/>
          </c:marker>
          <c:cat>
            <c:strRef>
              <c:f>Blad1!$A$2:$A$16</c:f>
              <c:strCache>
                <c:ptCount val="15"/>
                <c:pt idx="0">
                  <c:v>Gezondheid</c:v>
                </c:pt>
                <c:pt idx="1">
                  <c:v>Restaurants en eetcaés</c:v>
                </c:pt>
                <c:pt idx="2">
                  <c:v>Shopping en winkels</c:v>
                </c:pt>
                <c:pt idx="3">
                  <c:v>Onderwijs</c:v>
                </c:pt>
                <c:pt idx="4">
                  <c:v>Cultuur</c:v>
                </c:pt>
                <c:pt idx="5">
                  <c:v>Huisvuil</c:v>
                </c:pt>
                <c:pt idx="6">
                  <c:v>Uitgaansgelegenheden</c:v>
                </c:pt>
                <c:pt idx="7">
                  <c:v>Sport</c:v>
                </c:pt>
                <c:pt idx="8">
                  <c:v>Groen in de stad</c:v>
                </c:pt>
                <c:pt idx="9">
                  <c:v>Ouderen</c:v>
                </c:pt>
                <c:pt idx="10">
                  <c:v>Loketvoorzieningen</c:v>
                </c:pt>
                <c:pt idx="11">
                  <c:v>Recreatie</c:v>
                </c:pt>
                <c:pt idx="12">
                  <c:v>Jongeren</c:v>
                </c:pt>
                <c:pt idx="13">
                  <c:v>Speelvoorzieningen</c:v>
                </c:pt>
                <c:pt idx="14">
                  <c:v>Kinderopvang</c:v>
                </c:pt>
              </c:strCache>
            </c:strRef>
          </c:cat>
          <c:val>
            <c:numRef>
              <c:f>Blad1!$E$2:$E$16</c:f>
              <c:numCache>
                <c:formatCode>General</c:formatCode>
                <c:ptCount val="15"/>
                <c:pt idx="0">
                  <c:v>91</c:v>
                </c:pt>
                <c:pt idx="1">
                  <c:v>88</c:v>
                </c:pt>
                <c:pt idx="2">
                  <c:v>86</c:v>
                </c:pt>
                <c:pt idx="3">
                  <c:v>86</c:v>
                </c:pt>
                <c:pt idx="4">
                  <c:v>83</c:v>
                </c:pt>
                <c:pt idx="5">
                  <c:v>81</c:v>
                </c:pt>
                <c:pt idx="6">
                  <c:v>76</c:v>
                </c:pt>
                <c:pt idx="7">
                  <c:v>75</c:v>
                </c:pt>
                <c:pt idx="8">
                  <c:v>75</c:v>
                </c:pt>
                <c:pt idx="9">
                  <c:v>74</c:v>
                </c:pt>
                <c:pt idx="10">
                  <c:v>72</c:v>
                </c:pt>
                <c:pt idx="11">
                  <c:v>70</c:v>
                </c:pt>
                <c:pt idx="12">
                  <c:v>61</c:v>
                </c:pt>
                <c:pt idx="13">
                  <c:v>54</c:v>
                </c:pt>
                <c:pt idx="14">
                  <c:v>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95D-43A1-B179-664D586F96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5875" cap="flat" cmpd="sng" algn="ctr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</c:hiLowLines>
        <c:axId val="225940040"/>
        <c:axId val="225937744"/>
      </c:stockChart>
      <c:catAx>
        <c:axId val="225940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25937744"/>
        <c:crosses val="autoZero"/>
        <c:auto val="1"/>
        <c:lblAlgn val="ctr"/>
        <c:lblOffset val="100"/>
        <c:noMultiLvlLbl val="0"/>
      </c:catAx>
      <c:valAx>
        <c:axId val="225937744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25940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Leuven 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Blad1!$A$2:$A$15</c:f>
              <c:strCache>
                <c:ptCount val="14"/>
                <c:pt idx="0">
                  <c:v>Actief in een bewonersgroep</c:v>
                </c:pt>
                <c:pt idx="1">
                  <c:v>Vrijwilligerswerk</c:v>
                </c:pt>
                <c:pt idx="2">
                  <c:v>Actief lid van een vereniging</c:v>
                </c:pt>
                <c:pt idx="4">
                  <c:v>Bibliotheekbezoek</c:v>
                </c:pt>
                <c:pt idx="5">
                  <c:v>Podiumkunsten</c:v>
                </c:pt>
                <c:pt idx="6">
                  <c:v>Bioscoopbezoek</c:v>
                </c:pt>
                <c:pt idx="7">
                  <c:v>Bezoek festivals</c:v>
                </c:pt>
                <c:pt idx="8">
                  <c:v>Bezoek musea, tentoonstellingen,..</c:v>
                </c:pt>
                <c:pt idx="10">
                  <c:v>Bezoek speeltuin</c:v>
                </c:pt>
                <c:pt idx="11">
                  <c:v>Bezoek park</c:v>
                </c:pt>
                <c:pt idx="13">
                  <c:v>Sportparticipatie</c:v>
                </c:pt>
              </c:strCache>
            </c:strRef>
          </c:cat>
          <c:val>
            <c:numRef>
              <c:f>Blad1!$B$2:$B$15</c:f>
              <c:numCache>
                <c:formatCode>0%</c:formatCode>
                <c:ptCount val="14"/>
                <c:pt idx="0">
                  <c:v>0.08</c:v>
                </c:pt>
                <c:pt idx="1">
                  <c:v>0.16</c:v>
                </c:pt>
                <c:pt idx="2">
                  <c:v>0.47</c:v>
                </c:pt>
                <c:pt idx="4">
                  <c:v>0.56000000000000005</c:v>
                </c:pt>
                <c:pt idx="5">
                  <c:v>0.65</c:v>
                </c:pt>
                <c:pt idx="6">
                  <c:v>0.66</c:v>
                </c:pt>
                <c:pt idx="7">
                  <c:v>0.69</c:v>
                </c:pt>
                <c:pt idx="8">
                  <c:v>0.75</c:v>
                </c:pt>
                <c:pt idx="10">
                  <c:v>0.52</c:v>
                </c:pt>
                <c:pt idx="11">
                  <c:v>0.92</c:v>
                </c:pt>
                <c:pt idx="13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D2-49C5-9B51-39BF85382EB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13steden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Blad1!$A$2:$A$15</c:f>
              <c:strCache>
                <c:ptCount val="14"/>
                <c:pt idx="0">
                  <c:v>Actief in een bewonersgroep</c:v>
                </c:pt>
                <c:pt idx="1">
                  <c:v>Vrijwilligerswerk</c:v>
                </c:pt>
                <c:pt idx="2">
                  <c:v>Actief lid van een vereniging</c:v>
                </c:pt>
                <c:pt idx="4">
                  <c:v>Bibliotheekbezoek</c:v>
                </c:pt>
                <c:pt idx="5">
                  <c:v>Podiumkunsten</c:v>
                </c:pt>
                <c:pt idx="6">
                  <c:v>Bioscoopbezoek</c:v>
                </c:pt>
                <c:pt idx="7">
                  <c:v>Bezoek festivals</c:v>
                </c:pt>
                <c:pt idx="8">
                  <c:v>Bezoek musea, tentoonstellingen,..</c:v>
                </c:pt>
                <c:pt idx="10">
                  <c:v>Bezoek speeltuin</c:v>
                </c:pt>
                <c:pt idx="11">
                  <c:v>Bezoek park</c:v>
                </c:pt>
                <c:pt idx="13">
                  <c:v>Sportparticipatie</c:v>
                </c:pt>
              </c:strCache>
            </c:strRef>
          </c:cat>
          <c:val>
            <c:numRef>
              <c:f>Blad1!$C$2:$C$15</c:f>
              <c:numCache>
                <c:formatCode>0%</c:formatCode>
                <c:ptCount val="14"/>
                <c:pt idx="0">
                  <c:v>0.08</c:v>
                </c:pt>
                <c:pt idx="1">
                  <c:v>0.15</c:v>
                </c:pt>
                <c:pt idx="2">
                  <c:v>0.42</c:v>
                </c:pt>
                <c:pt idx="4">
                  <c:v>0.52</c:v>
                </c:pt>
                <c:pt idx="5">
                  <c:v>0.62</c:v>
                </c:pt>
                <c:pt idx="6">
                  <c:v>0.66</c:v>
                </c:pt>
                <c:pt idx="7">
                  <c:v>0.65</c:v>
                </c:pt>
                <c:pt idx="8">
                  <c:v>0.66</c:v>
                </c:pt>
                <c:pt idx="10">
                  <c:v>0.49</c:v>
                </c:pt>
                <c:pt idx="11">
                  <c:v>0.89</c:v>
                </c:pt>
                <c:pt idx="13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D2-49C5-9B51-39BF85382E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25946600"/>
        <c:axId val="225944632"/>
      </c:barChart>
      <c:catAx>
        <c:axId val="225946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25944632"/>
        <c:crosses val="autoZero"/>
        <c:auto val="1"/>
        <c:lblAlgn val="ctr"/>
        <c:lblOffset val="100"/>
        <c:noMultiLvlLbl val="0"/>
      </c:catAx>
      <c:valAx>
        <c:axId val="22594463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5946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211796973034353E-2"/>
          <c:y val="3.7526010123338858E-2"/>
          <c:w val="0.93130041436527955"/>
          <c:h val="0.6490246372676175"/>
        </c:manualLayout>
      </c:layout>
      <c:stockChart>
        <c:ser>
          <c:idx val="0"/>
          <c:order val="0"/>
          <c:tx>
            <c:strRef>
              <c:f>Blad1!$B$1</c:f>
              <c:strCache>
                <c:ptCount val="1"/>
                <c:pt idx="0">
                  <c:v>Hoog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strRef>
              <c:f>Blad1!$A$2:$A$10</c:f>
              <c:strCache>
                <c:ptCount val="9"/>
                <c:pt idx="0">
                  <c:v>Voldoende info over activiteiten</c:v>
                </c:pt>
                <c:pt idx="1">
                  <c:v>Informatie over nieuwe ingrepen en plannen</c:v>
                </c:pt>
                <c:pt idx="2">
                  <c:v>Informatie over voorzieningen</c:v>
                </c:pt>
                <c:pt idx="3">
                  <c:v>Informatie over beslissingen stadsbestuur</c:v>
                </c:pt>
                <c:pt idx="5">
                  <c:v>Bereidheid om mee te praten</c:v>
                </c:pt>
                <c:pt idx="6">
                  <c:v>Voldoende inspanningen betrekken bij veranderingen buurt</c:v>
                </c:pt>
                <c:pt idx="7">
                  <c:v>Voldoende inspanningen kennen wensen</c:v>
                </c:pt>
                <c:pt idx="8">
                  <c:v>Voldoende consultatie</c:v>
                </c:pt>
              </c:strCache>
            </c:strRef>
          </c:cat>
          <c:val>
            <c:numRef>
              <c:f>Blad1!$B$2:$B$10</c:f>
              <c:numCache>
                <c:formatCode>General</c:formatCode>
                <c:ptCount val="9"/>
                <c:pt idx="0">
                  <c:v>88</c:v>
                </c:pt>
                <c:pt idx="1">
                  <c:v>54</c:v>
                </c:pt>
                <c:pt idx="2">
                  <c:v>77</c:v>
                </c:pt>
                <c:pt idx="3">
                  <c:v>32</c:v>
                </c:pt>
                <c:pt idx="5">
                  <c:v>54</c:v>
                </c:pt>
                <c:pt idx="6">
                  <c:v>60</c:v>
                </c:pt>
                <c:pt idx="7">
                  <c:v>57</c:v>
                </c:pt>
                <c:pt idx="8">
                  <c:v>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58-4EC1-BEFB-CCF0D9D79D7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Laag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strRef>
              <c:f>Blad1!$A$2:$A$10</c:f>
              <c:strCache>
                <c:ptCount val="9"/>
                <c:pt idx="0">
                  <c:v>Voldoende info over activiteiten</c:v>
                </c:pt>
                <c:pt idx="1">
                  <c:v>Informatie over nieuwe ingrepen en plannen</c:v>
                </c:pt>
                <c:pt idx="2">
                  <c:v>Informatie over voorzieningen</c:v>
                </c:pt>
                <c:pt idx="3">
                  <c:v>Informatie over beslissingen stadsbestuur</c:v>
                </c:pt>
                <c:pt idx="5">
                  <c:v>Bereidheid om mee te praten</c:v>
                </c:pt>
                <c:pt idx="6">
                  <c:v>Voldoende inspanningen betrekken bij veranderingen buurt</c:v>
                </c:pt>
                <c:pt idx="7">
                  <c:v>Voldoende inspanningen kennen wensen</c:v>
                </c:pt>
                <c:pt idx="8">
                  <c:v>Voldoende consultatie</c:v>
                </c:pt>
              </c:strCache>
            </c:strRef>
          </c:cat>
          <c:val>
            <c:numRef>
              <c:f>Blad1!$C$2:$C$10</c:f>
              <c:numCache>
                <c:formatCode>General</c:formatCode>
                <c:ptCount val="9"/>
                <c:pt idx="0">
                  <c:v>64</c:v>
                </c:pt>
                <c:pt idx="1">
                  <c:v>77</c:v>
                </c:pt>
                <c:pt idx="2">
                  <c:v>52</c:v>
                </c:pt>
                <c:pt idx="3">
                  <c:v>50</c:v>
                </c:pt>
                <c:pt idx="5">
                  <c:v>42</c:v>
                </c:pt>
                <c:pt idx="6">
                  <c:v>34</c:v>
                </c:pt>
                <c:pt idx="7">
                  <c:v>27</c:v>
                </c:pt>
                <c:pt idx="8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058-4EC1-BEFB-CCF0D9D79D74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Leuven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rgbClr val="C00000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Blad1!$A$2:$A$10</c:f>
              <c:strCache>
                <c:ptCount val="9"/>
                <c:pt idx="0">
                  <c:v>Voldoende info over activiteiten</c:v>
                </c:pt>
                <c:pt idx="1">
                  <c:v>Informatie over nieuwe ingrepen en plannen</c:v>
                </c:pt>
                <c:pt idx="2">
                  <c:v>Informatie over voorzieningen</c:v>
                </c:pt>
                <c:pt idx="3">
                  <c:v>Informatie over beslissingen stadsbestuur</c:v>
                </c:pt>
                <c:pt idx="5">
                  <c:v>Bereidheid om mee te praten</c:v>
                </c:pt>
                <c:pt idx="6">
                  <c:v>Voldoende inspanningen betrekken bij veranderingen buurt</c:v>
                </c:pt>
                <c:pt idx="7">
                  <c:v>Voldoende inspanningen kennen wensen</c:v>
                </c:pt>
                <c:pt idx="8">
                  <c:v>Voldoende consultatie</c:v>
                </c:pt>
              </c:strCache>
            </c:strRef>
          </c:cat>
          <c:val>
            <c:numRef>
              <c:f>Blad1!$D$2:$D$10</c:f>
              <c:numCache>
                <c:formatCode>General</c:formatCode>
                <c:ptCount val="9"/>
                <c:pt idx="0">
                  <c:v>80</c:v>
                </c:pt>
                <c:pt idx="1">
                  <c:v>73</c:v>
                </c:pt>
                <c:pt idx="2">
                  <c:v>66</c:v>
                </c:pt>
                <c:pt idx="3">
                  <c:v>39</c:v>
                </c:pt>
                <c:pt idx="5">
                  <c:v>50</c:v>
                </c:pt>
                <c:pt idx="6">
                  <c:v>39</c:v>
                </c:pt>
                <c:pt idx="7">
                  <c:v>36</c:v>
                </c:pt>
                <c:pt idx="8">
                  <c:v>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058-4EC1-BEFB-CCF0D9D79D74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13 steden</c:v>
                </c:pt>
              </c:strCache>
            </c:strRef>
          </c:tx>
          <c:spPr>
            <a:ln w="25400" cap="rnd">
              <a:solidFill>
                <a:srgbClr val="00B0CA"/>
              </a:solidFill>
              <a:round/>
            </a:ln>
            <a:effectLst/>
          </c:spPr>
          <c:marker>
            <c:symbol val="none"/>
          </c:marker>
          <c:cat>
            <c:strRef>
              <c:f>Blad1!$A$2:$A$10</c:f>
              <c:strCache>
                <c:ptCount val="9"/>
                <c:pt idx="0">
                  <c:v>Voldoende info over activiteiten</c:v>
                </c:pt>
                <c:pt idx="1">
                  <c:v>Informatie over nieuwe ingrepen en plannen</c:v>
                </c:pt>
                <c:pt idx="2">
                  <c:v>Informatie over voorzieningen</c:v>
                </c:pt>
                <c:pt idx="3">
                  <c:v>Informatie over beslissingen stadsbestuur</c:v>
                </c:pt>
                <c:pt idx="5">
                  <c:v>Bereidheid om mee te praten</c:v>
                </c:pt>
                <c:pt idx="6">
                  <c:v>Voldoende inspanningen betrekken bij veranderingen buurt</c:v>
                </c:pt>
                <c:pt idx="7">
                  <c:v>Voldoende inspanningen kennen wensen</c:v>
                </c:pt>
                <c:pt idx="8">
                  <c:v>Voldoende consultatie</c:v>
                </c:pt>
              </c:strCache>
            </c:strRef>
          </c:cat>
          <c:val>
            <c:numRef>
              <c:f>Blad1!$E$2:$E$10</c:f>
              <c:numCache>
                <c:formatCode>General</c:formatCode>
                <c:ptCount val="9"/>
                <c:pt idx="0">
                  <c:v>75</c:v>
                </c:pt>
                <c:pt idx="1">
                  <c:v>67</c:v>
                </c:pt>
                <c:pt idx="2">
                  <c:v>63</c:v>
                </c:pt>
                <c:pt idx="3">
                  <c:v>41</c:v>
                </c:pt>
                <c:pt idx="5">
                  <c:v>48</c:v>
                </c:pt>
                <c:pt idx="6">
                  <c:v>43</c:v>
                </c:pt>
                <c:pt idx="7">
                  <c:v>40</c:v>
                </c:pt>
                <c:pt idx="8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058-4EC1-BEFB-CCF0D9D79D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5875" cap="flat" cmpd="sng" algn="ctr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</c:hiLowLines>
        <c:axId val="225940040"/>
        <c:axId val="225937744"/>
      </c:stockChart>
      <c:catAx>
        <c:axId val="225940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25937744"/>
        <c:crosses val="autoZero"/>
        <c:auto val="1"/>
        <c:lblAlgn val="ctr"/>
        <c:lblOffset val="100"/>
        <c:noMultiLvlLbl val="0"/>
      </c:catAx>
      <c:valAx>
        <c:axId val="225937744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25940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Leuven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Blad1!$A$2:$A$6</c:f>
              <c:strCache>
                <c:ptCount val="5"/>
                <c:pt idx="0">
                  <c:v>Subjectieve armoede</c:v>
                </c:pt>
                <c:pt idx="1">
                  <c:v>Betalingsmoeilijkheden</c:v>
                </c:pt>
                <c:pt idx="2">
                  <c:v>Kinderen gezin lage werkintensiteit</c:v>
                </c:pt>
                <c:pt idx="3">
                  <c:v>Personen gezin lage werkintensiteit</c:v>
                </c:pt>
                <c:pt idx="4">
                  <c:v>Kansarmoede-index K&amp;G</c:v>
                </c:pt>
              </c:strCache>
            </c:strRef>
          </c:cat>
          <c:val>
            <c:numRef>
              <c:f>Blad1!$B$2:$B$6</c:f>
              <c:numCache>
                <c:formatCode>0%</c:formatCode>
                <c:ptCount val="5"/>
                <c:pt idx="0">
                  <c:v>0.12</c:v>
                </c:pt>
                <c:pt idx="1">
                  <c:v>0.11</c:v>
                </c:pt>
                <c:pt idx="2">
                  <c:v>0.104</c:v>
                </c:pt>
                <c:pt idx="3">
                  <c:v>0.16</c:v>
                </c:pt>
                <c:pt idx="4">
                  <c:v>0.20200000000000001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C9-49DA-85C6-4434793E11A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13steden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Blad1!$A$2:$A$6</c:f>
              <c:strCache>
                <c:ptCount val="5"/>
                <c:pt idx="0">
                  <c:v>Subjectieve armoede</c:v>
                </c:pt>
                <c:pt idx="1">
                  <c:v>Betalingsmoeilijkheden</c:v>
                </c:pt>
                <c:pt idx="2">
                  <c:v>Kinderen gezin lage werkintensiteit</c:v>
                </c:pt>
                <c:pt idx="3">
                  <c:v>Personen gezin lage werkintensiteit</c:v>
                </c:pt>
                <c:pt idx="4">
                  <c:v>Kansarmoede-index K&amp;G</c:v>
                </c:pt>
              </c:strCache>
            </c:strRef>
          </c:cat>
          <c:val>
            <c:numRef>
              <c:f>Blad1!$C$2:$C$6</c:f>
              <c:numCache>
                <c:formatCode>0%</c:formatCode>
                <c:ptCount val="5"/>
                <c:pt idx="0">
                  <c:v>0.18</c:v>
                </c:pt>
                <c:pt idx="1">
                  <c:v>0.15</c:v>
                </c:pt>
                <c:pt idx="2">
                  <c:v>0.16700000000000001</c:v>
                </c:pt>
                <c:pt idx="3">
                  <c:v>0.17</c:v>
                </c:pt>
                <c:pt idx="4">
                  <c:v>0.218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C9-49DA-85C6-4434793E11A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Blad1!$A$2:$A$6</c:f>
              <c:strCache>
                <c:ptCount val="5"/>
                <c:pt idx="0">
                  <c:v>Subjectieve armoede</c:v>
                </c:pt>
                <c:pt idx="1">
                  <c:v>Betalingsmoeilijkheden</c:v>
                </c:pt>
                <c:pt idx="2">
                  <c:v>Kinderen gezin lage werkintensiteit</c:v>
                </c:pt>
                <c:pt idx="3">
                  <c:v>Personen gezin lage werkintensiteit</c:v>
                </c:pt>
                <c:pt idx="4">
                  <c:v>Kansarmoede-index K&amp;G</c:v>
                </c:pt>
              </c:strCache>
            </c:strRef>
          </c:cat>
          <c:val>
            <c:numRef>
              <c:f>Blad1!$D$2:$D$6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62C9-49DA-85C6-4434793E11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5754848"/>
        <c:axId val="505757472"/>
      </c:barChart>
      <c:catAx>
        <c:axId val="505754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05757472"/>
        <c:crosses val="autoZero"/>
        <c:auto val="1"/>
        <c:lblAlgn val="ctr"/>
        <c:lblOffset val="100"/>
        <c:noMultiLvlLbl val="0"/>
      </c:catAx>
      <c:valAx>
        <c:axId val="50575747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05754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nl-BE" sz="1197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15875" cap="flat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15875" cap="flat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15875" cap="flat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15875" cap="flat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E0463B47-C5B6-44F0-9DAD-2E4CB2E442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55631C4-51F1-4665-AC6F-B98AB006D4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5473C-28C2-4F07-87DC-9324DB5FC48A}" type="datetimeFigureOut">
              <a:rPr lang="nl-BE" smtClean="0"/>
              <a:t>20/03/2018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8BBD01B-B194-49BC-AC77-3E22C08706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BC0C5E1-4625-4B6E-BF81-A0DB91D820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52C36-0E91-45B7-9F86-1B96AC41E97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8756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EDBC6-0F0F-4483-B26C-6D6A259996C3}" type="datetimeFigureOut">
              <a:rPr lang="nl-BE" smtClean="0"/>
              <a:pPr/>
              <a:t>20/03/2018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CF679-113F-4509-B3C6-D3BF8157D38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/>
          </a:p>
        </p:txBody>
      </p:sp>
      <p:sp>
        <p:nvSpPr>
          <p:cNvPr id="512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A845F6-B6E9-44F4-BCE6-662A64FF97D4}" type="slidenum">
              <a:rPr lang="nl-B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32DC-CD73-4E13-9CA3-5AAF0CECD238}" type="datetimeFigureOut">
              <a:rPr lang="nl-BE" smtClean="0"/>
              <a:pPr/>
              <a:t>20/03/2018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45482-8813-47CD-B847-7E89997B289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32DC-CD73-4E13-9CA3-5AAF0CECD238}" type="datetimeFigureOut">
              <a:rPr lang="nl-BE" smtClean="0"/>
              <a:pPr/>
              <a:t>20/03/2018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45482-8813-47CD-B847-7E89997B289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32DC-CD73-4E13-9CA3-5AAF0CECD238}" type="datetimeFigureOut">
              <a:rPr lang="nl-BE" smtClean="0"/>
              <a:pPr/>
              <a:t>20/03/2018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45482-8813-47CD-B847-7E89997B289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32DC-CD73-4E13-9CA3-5AAF0CECD238}" type="datetimeFigureOut">
              <a:rPr lang="nl-BE" smtClean="0"/>
              <a:pPr/>
              <a:t>20/03/2018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45482-8813-47CD-B847-7E89997B289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32DC-CD73-4E13-9CA3-5AAF0CECD238}" type="datetimeFigureOut">
              <a:rPr lang="nl-BE" smtClean="0"/>
              <a:pPr/>
              <a:t>20/03/2018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45482-8813-47CD-B847-7E89997B289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32DC-CD73-4E13-9CA3-5AAF0CECD238}" type="datetimeFigureOut">
              <a:rPr lang="nl-BE" smtClean="0"/>
              <a:pPr/>
              <a:t>20/03/2018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45482-8813-47CD-B847-7E89997B289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32DC-CD73-4E13-9CA3-5AAF0CECD238}" type="datetimeFigureOut">
              <a:rPr lang="nl-BE" smtClean="0"/>
              <a:pPr/>
              <a:t>20/03/2018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45482-8813-47CD-B847-7E89997B289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32DC-CD73-4E13-9CA3-5AAF0CECD238}" type="datetimeFigureOut">
              <a:rPr lang="nl-BE" smtClean="0"/>
              <a:pPr/>
              <a:t>20/03/2018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45482-8813-47CD-B847-7E89997B289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32DC-CD73-4E13-9CA3-5AAF0CECD238}" type="datetimeFigureOut">
              <a:rPr lang="nl-BE" smtClean="0"/>
              <a:pPr/>
              <a:t>20/03/2018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45482-8813-47CD-B847-7E89997B289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32DC-CD73-4E13-9CA3-5AAF0CECD238}" type="datetimeFigureOut">
              <a:rPr lang="nl-BE" smtClean="0"/>
              <a:pPr/>
              <a:t>20/03/2018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45482-8813-47CD-B847-7E89997B289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32DC-CD73-4E13-9CA3-5AAF0CECD238}" type="datetimeFigureOut">
              <a:rPr lang="nl-BE" smtClean="0"/>
              <a:pPr/>
              <a:t>20/03/2018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45482-8813-47CD-B847-7E89997B289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B32DC-CD73-4E13-9CA3-5AAF0CECD238}" type="datetimeFigureOut">
              <a:rPr lang="nl-BE" smtClean="0"/>
              <a:pPr/>
              <a:t>20/03/2018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45482-8813-47CD-B847-7E89997B289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uven.incijfers.be/dashboard/Stadsmonitor/" TargetMode="External"/><Relationship Id="rId5" Type="http://schemas.openxmlformats.org/officeDocument/2006/relationships/hyperlink" Target="https://gemeente-en-stadsmonitor.vlaanderen.be/" TargetMode="Externa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ctrTitle"/>
          </p:nvPr>
        </p:nvSpPr>
        <p:spPr>
          <a:xfrm>
            <a:off x="685800" y="2852936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BE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Resultaten Stadsmonitor 2017 stad Leuven</a:t>
            </a:r>
            <a:br>
              <a:rPr lang="nl-BE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nl-BE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Afbeelding 8" descr="GroteMark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85750"/>
            <a:ext cx="2143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Afbeelding 10" descr="KleinBegijnhofLaylaAert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25" y="285750"/>
            <a:ext cx="2143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Afbeelding 11" descr="Universiteitsbib6_CopyrightLaylaAert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75" y="285750"/>
            <a:ext cx="2143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Afbeelding 12" descr="oude markt gevels 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85750"/>
            <a:ext cx="2143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Afbeelding 13" descr="CURVE_A4_boven_WIT.png"/>
          <p:cNvPicPr>
            <a:picLocks noChangeAspect="1"/>
          </p:cNvPicPr>
          <p:nvPr/>
        </p:nvPicPr>
        <p:blipFill>
          <a:blip r:embed="rId7" cstate="print"/>
          <a:srcRect t="94388"/>
          <a:stretch>
            <a:fillRect/>
          </a:stretch>
        </p:blipFill>
        <p:spPr bwMode="auto">
          <a:xfrm>
            <a:off x="0" y="142875"/>
            <a:ext cx="8858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8148" y="5058000"/>
            <a:ext cx="89314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8">
            <a:extLst>
              <a:ext uri="{FF2B5EF4-FFF2-40B4-BE49-F238E27FC236}">
                <a16:creationId xmlns:a16="http://schemas.microsoft.com/office/drawing/2014/main" id="{881BB7DE-0AAC-4675-99C7-0091EC8393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5353360"/>
              </p:ext>
            </p:extLst>
          </p:nvPr>
        </p:nvGraphicFramePr>
        <p:xfrm>
          <a:off x="0" y="1678286"/>
          <a:ext cx="8651304" cy="5179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el 1">
            <a:extLst>
              <a:ext uri="{FF2B5EF4-FFF2-40B4-BE49-F238E27FC236}">
                <a16:creationId xmlns:a16="http://schemas.microsoft.com/office/drawing/2014/main" id="{16574D35-EA1B-412B-A4BC-F7788046E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nl-BE" sz="4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Informeren en betrekken bij beleid</a:t>
            </a:r>
          </a:p>
        </p:txBody>
      </p:sp>
    </p:spTree>
    <p:extLst>
      <p:ext uri="{BB962C8B-B14F-4D97-AF65-F5344CB8AC3E}">
        <p14:creationId xmlns:p14="http://schemas.microsoft.com/office/powerpoint/2010/main" val="366709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16BB23EF-8B16-40BB-ABB2-989A4582F8F4}"/>
              </a:ext>
            </a:extLst>
          </p:cNvPr>
          <p:cNvGraphicFramePr>
            <a:graphicFrameLocks noGrp="1"/>
          </p:cNvGraphicFramePr>
          <p:nvPr/>
        </p:nvGraphicFramePr>
        <p:xfrm>
          <a:off x="333872" y="3068960"/>
          <a:ext cx="7499176" cy="3597600"/>
        </p:xfrm>
        <a:graphic>
          <a:graphicData uri="http://schemas.openxmlformats.org/drawingml/2006/table">
            <a:tbl>
              <a:tblPr firstRow="1" firstCol="1" bandRow="1"/>
              <a:tblGrid>
                <a:gridCol w="4431018">
                  <a:extLst>
                    <a:ext uri="{9D8B030D-6E8A-4147-A177-3AD203B41FA5}">
                      <a16:colId xmlns:a16="http://schemas.microsoft.com/office/drawing/2014/main" val="4151705096"/>
                    </a:ext>
                  </a:extLst>
                </a:gridCol>
                <a:gridCol w="1534079">
                  <a:extLst>
                    <a:ext uri="{9D8B030D-6E8A-4147-A177-3AD203B41FA5}">
                      <a16:colId xmlns:a16="http://schemas.microsoft.com/office/drawing/2014/main" val="2820638335"/>
                    </a:ext>
                  </a:extLst>
                </a:gridCol>
                <a:gridCol w="1534079">
                  <a:extLst>
                    <a:ext uri="{9D8B030D-6E8A-4147-A177-3AD203B41FA5}">
                      <a16:colId xmlns:a16="http://schemas.microsoft.com/office/drawing/2014/main" val="3250823141"/>
                    </a:ext>
                  </a:extLst>
                </a:gridCol>
              </a:tblGrid>
              <a:tr h="22485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Aandeel van Leuvenaars dat aangeeft dit minstens wekelijks te doen</a:t>
                      </a:r>
                      <a:endParaRPr lang="nl-B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958783"/>
                  </a:ext>
                </a:extLst>
              </a:tr>
              <a:tr h="224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Weggooien van eten beperken</a:t>
                      </a:r>
                      <a:endParaRPr lang="nl-B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67%</a:t>
                      </a:r>
                      <a:endParaRPr lang="nl-B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nl-B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3757593"/>
                  </a:ext>
                </a:extLst>
              </a:tr>
              <a:tr h="224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Letten op het seizoen</a:t>
                      </a:r>
                      <a:endParaRPr lang="nl-B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43%</a:t>
                      </a:r>
                      <a:endParaRPr lang="nl-B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nl-B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8235698"/>
                  </a:ext>
                </a:extLst>
              </a:tr>
              <a:tr h="224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 voedsel kopen</a:t>
                      </a:r>
                      <a:endParaRPr lang="nl-B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32%</a:t>
                      </a:r>
                      <a:endParaRPr lang="nl-B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nl-B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1684330"/>
                  </a:ext>
                </a:extLst>
              </a:tr>
              <a:tr h="224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Vegetarisch eten</a:t>
                      </a:r>
                      <a:endParaRPr lang="nl-B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32%</a:t>
                      </a:r>
                      <a:endParaRPr lang="nl-B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nl-B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5475822"/>
                  </a:ext>
                </a:extLst>
              </a:tr>
              <a:tr h="224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Lokaal gekweekt groenten en fruit eten</a:t>
                      </a:r>
                      <a:endParaRPr lang="nl-B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19%</a:t>
                      </a:r>
                      <a:endParaRPr lang="nl-B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nl-B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8219470"/>
                  </a:ext>
                </a:extLst>
              </a:tr>
              <a:tr h="22485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Aandeel van Leuvenaars dat aangeeft dit reeds te doen:</a:t>
                      </a:r>
                      <a:endParaRPr lang="nl-B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757055"/>
                  </a:ext>
                </a:extLst>
              </a:tr>
              <a:tr h="224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Verwarming lager zetten</a:t>
                      </a:r>
                      <a:endParaRPr lang="nl-B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72%</a:t>
                      </a:r>
                      <a:endParaRPr lang="nl-B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nl-B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3244740"/>
                  </a:ext>
                </a:extLst>
              </a:tr>
              <a:tr h="224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Minder water gebruiken</a:t>
                      </a:r>
                      <a:endParaRPr lang="nl-B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63%</a:t>
                      </a:r>
                      <a:endParaRPr lang="nl-B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nl-B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7236667"/>
                  </a:ext>
                </a:extLst>
              </a:tr>
              <a:tr h="224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Minder elektriciteit gebruiken</a:t>
                      </a:r>
                      <a:endParaRPr lang="nl-B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64%</a:t>
                      </a:r>
                      <a:endParaRPr lang="nl-B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nl-B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1072858"/>
                  </a:ext>
                </a:extLst>
              </a:tr>
              <a:tr h="224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Hoeveelheid afval verminderen</a:t>
                      </a:r>
                      <a:endParaRPr lang="nl-B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65%</a:t>
                      </a:r>
                      <a:endParaRPr lang="nl-B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nl-B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3754625"/>
                  </a:ext>
                </a:extLst>
              </a:tr>
              <a:tr h="224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Minder fossiele brandstoffen</a:t>
                      </a:r>
                      <a:endParaRPr lang="nl-B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52%</a:t>
                      </a:r>
                      <a:endParaRPr lang="nl-B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nl-B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1974395"/>
                  </a:ext>
                </a:extLst>
              </a:tr>
              <a:tr h="224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Kleine spullen delen</a:t>
                      </a:r>
                      <a:endParaRPr lang="nl-B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</a:t>
                      </a:r>
                      <a:endParaRPr lang="nl-B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nl-B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6304747"/>
                  </a:ext>
                </a:extLst>
              </a:tr>
              <a:tr h="224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Autodelen</a:t>
                      </a:r>
                      <a:endParaRPr lang="nl-B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12%</a:t>
                      </a:r>
                      <a:endParaRPr lang="nl-B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nl-B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2845514"/>
                  </a:ext>
                </a:extLst>
              </a:tr>
              <a:tr h="224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Tuin delen</a:t>
                      </a:r>
                      <a:endParaRPr lang="nl-B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11%</a:t>
                      </a:r>
                      <a:endParaRPr lang="nl-B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nl-B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0566895"/>
                  </a:ext>
                </a:extLst>
              </a:tr>
              <a:tr h="224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Woning delen</a:t>
                      </a:r>
                      <a:endParaRPr lang="nl-B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7%</a:t>
                      </a:r>
                      <a:endParaRPr lang="nl-B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nl-B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0758350"/>
                  </a:ext>
                </a:extLst>
              </a:tr>
            </a:tbl>
          </a:graphicData>
        </a:graphic>
      </p:graphicFrame>
      <p:sp>
        <p:nvSpPr>
          <p:cNvPr id="5" name="Titel 1">
            <a:extLst>
              <a:ext uri="{FF2B5EF4-FFF2-40B4-BE49-F238E27FC236}">
                <a16:creationId xmlns:a16="http://schemas.microsoft.com/office/drawing/2014/main" id="{854F2976-90EE-4F3F-BDCC-2940F6494BED}"/>
              </a:ext>
            </a:extLst>
          </p:cNvPr>
          <p:cNvSpPr txBox="1">
            <a:spLocks/>
          </p:cNvSpPr>
          <p:nvPr/>
        </p:nvSpPr>
        <p:spPr>
          <a:xfrm>
            <a:off x="179512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Duurzame Leuvenaars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1695EC6-38FC-4FEE-BF47-2E9ADDBB16E7}"/>
              </a:ext>
            </a:extLst>
          </p:cNvPr>
          <p:cNvSpPr txBox="1"/>
          <p:nvPr/>
        </p:nvSpPr>
        <p:spPr>
          <a:xfrm>
            <a:off x="333872" y="1484784"/>
            <a:ext cx="80648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1400" dirty="0">
                <a:latin typeface="Arial" pitchFamily="34" charset="0"/>
                <a:cs typeface="Arial" pitchFamily="34" charset="0"/>
              </a:rPr>
              <a:t>In Leuven wordt de fiets het meeste gebruikt voor woon-werkverkeer: 47% gebruikt de fiets en 35% de auto als bestuurder + 3% als passagier.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1400" dirty="0">
                <a:latin typeface="Arial" pitchFamily="34" charset="0"/>
                <a:cs typeface="Arial" pitchFamily="34" charset="0"/>
              </a:rPr>
              <a:t>59% van de inwoners rapporteert dat ze wonen in een energiezuinige woning (gemiddelde 13 centrumsteden is 56%)</a:t>
            </a:r>
          </a:p>
        </p:txBody>
      </p:sp>
    </p:spTree>
    <p:extLst>
      <p:ext uri="{BB962C8B-B14F-4D97-AF65-F5344CB8AC3E}">
        <p14:creationId xmlns:p14="http://schemas.microsoft.com/office/powerpoint/2010/main" val="3920559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54B6C4-EF47-424D-973A-38C658141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nl-BE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Armoede: metingen geven verschillende resultaten</a:t>
            </a:r>
          </a:p>
        </p:txBody>
      </p:sp>
      <p:graphicFrame>
        <p:nvGraphicFramePr>
          <p:cNvPr id="6" name="Tijdelijke aanduiding voor inhoud 5">
            <a:extLst>
              <a:ext uri="{FF2B5EF4-FFF2-40B4-BE49-F238E27FC236}">
                <a16:creationId xmlns:a16="http://schemas.microsoft.com/office/drawing/2014/main" id="{2F0C96C3-7258-456F-B7C2-ABC315F5DD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0790918"/>
              </p:ext>
            </p:extLst>
          </p:nvPr>
        </p:nvGraphicFramePr>
        <p:xfrm>
          <a:off x="457200" y="1556792"/>
          <a:ext cx="8229600" cy="4857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8853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9E8F20-0F9E-4C8D-98FB-C927130F6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55000" lnSpcReduction="20000"/>
          </a:bodyPr>
          <a:lstStyle/>
          <a:p>
            <a:r>
              <a:rPr lang="nl-BE" dirty="0"/>
              <a:t>Leuven heeft, net zoals in de vorige editie, de </a:t>
            </a:r>
            <a:r>
              <a:rPr lang="nl-BE" u="sng" dirty="0"/>
              <a:t>hoogste bruto toegevoegde waarde per inwoner</a:t>
            </a:r>
            <a:r>
              <a:rPr lang="nl-BE" dirty="0"/>
              <a:t>, namelijk 68.154 euro, (gemiddelde centrumsteden: </a:t>
            </a:r>
            <a:r>
              <a:rPr lang="nl-BE"/>
              <a:t>48.252 euro </a:t>
            </a:r>
            <a:r>
              <a:rPr lang="nl-BE" dirty="0"/>
              <a:t>(cijfers van 2015).</a:t>
            </a:r>
          </a:p>
          <a:p>
            <a:r>
              <a:rPr lang="nl-BE" dirty="0"/>
              <a:t>De </a:t>
            </a:r>
            <a:r>
              <a:rPr lang="nl-BE" u="sng" dirty="0" err="1"/>
              <a:t>jobratio</a:t>
            </a:r>
            <a:r>
              <a:rPr lang="nl-BE" dirty="0"/>
              <a:t> (# tewerkstellingsplaatsen op actieve bevolking tussen 15-64 jaar) is met 128% in 2015 nog gestegen t.o.v. 2012 en blijft uitermate hoog, en het hoogste van alle centrumsteden. </a:t>
            </a:r>
          </a:p>
          <a:p>
            <a:r>
              <a:rPr lang="nl-BE" u="sng" dirty="0"/>
              <a:t>Inkomende pendel werknemers </a:t>
            </a:r>
            <a:r>
              <a:rPr lang="nl-BE" dirty="0"/>
              <a:t>is in 2015 73% van de werknemers. Al jaren ongeveer zelfde aandeel. Enkel Mechelen en Hasselt kennen hogere inkomende pendel.</a:t>
            </a:r>
          </a:p>
          <a:p>
            <a:r>
              <a:rPr lang="nl-BE" u="sng" dirty="0"/>
              <a:t>Werkzaamheidsgraad</a:t>
            </a:r>
            <a:r>
              <a:rPr lang="nl-BE" dirty="0"/>
              <a:t> (aandeel werkenden tot bevolking 20-64 jaar) is in 2016 69%. Dit is een gemiddelde score (9</a:t>
            </a:r>
            <a:r>
              <a:rPr lang="nl-BE" baseline="30000" dirty="0"/>
              <a:t>de</a:t>
            </a:r>
            <a:r>
              <a:rPr lang="nl-BE" dirty="0"/>
              <a:t> plaats).</a:t>
            </a:r>
          </a:p>
          <a:p>
            <a:r>
              <a:rPr lang="nl-BE" u="sng" dirty="0"/>
              <a:t>Werkzaamheidsgraad voor Belgen </a:t>
            </a:r>
            <a:r>
              <a:rPr lang="nl-BE" dirty="0"/>
              <a:t>is 77% in Leuven en het hoogst van alle centrumsteden (buitenlandse studenten).</a:t>
            </a:r>
          </a:p>
          <a:p>
            <a:r>
              <a:rPr lang="nl-BE" u="sng" dirty="0"/>
              <a:t>Werkzaamheidsgraad voor 50-64 jarigen </a:t>
            </a:r>
            <a:r>
              <a:rPr lang="nl-BE" dirty="0"/>
              <a:t>is  66% en het hoogst van de centrumsteden.</a:t>
            </a:r>
          </a:p>
          <a:p>
            <a:r>
              <a:rPr lang="nl-BE" dirty="0"/>
              <a:t>Wat betreft </a:t>
            </a:r>
            <a:r>
              <a:rPr lang="nl-BE" u="sng" dirty="0"/>
              <a:t>werkloosheid</a:t>
            </a:r>
            <a:r>
              <a:rPr lang="nl-BE" dirty="0"/>
              <a:t>, het aantal niet werkende werkzoekende tussen 18 en 65 jaar op de totale beroepsbevolking tussen 18 en 65 jaar, kent Leuven een lichte stijging, namelijk 7.78% in 2017 t.o.v. 7.52% in 2014 en 6.70 in 2011. In 2017 staat Leuven hiermee op de 5</a:t>
            </a:r>
            <a:r>
              <a:rPr lang="nl-BE" baseline="30000" dirty="0"/>
              <a:t>de</a:t>
            </a:r>
            <a:r>
              <a:rPr lang="nl-BE" dirty="0"/>
              <a:t> plaats. De gemiddelde werkloosheidsgraad voor de 13 centrumsteden bedraagt 11.1%. In het merendeel van de centrumsteden is de werkloosheid gedaald vanaf 2016.</a:t>
            </a:r>
          </a:p>
          <a:p>
            <a:endParaRPr lang="nl-BE" dirty="0"/>
          </a:p>
          <a:p>
            <a:endParaRPr lang="nl-BE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9DBA5E3-5FE6-4278-BF37-E841546BB2E3}"/>
              </a:ext>
            </a:extLst>
          </p:cNvPr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Ondernemen en werken</a:t>
            </a:r>
          </a:p>
        </p:txBody>
      </p:sp>
    </p:spTree>
    <p:extLst>
      <p:ext uri="{BB962C8B-B14F-4D97-AF65-F5344CB8AC3E}">
        <p14:creationId xmlns:p14="http://schemas.microsoft.com/office/powerpoint/2010/main" val="4022180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7000924" cy="928710"/>
          </a:xfrm>
        </p:spPr>
        <p:txBody>
          <a:bodyPr/>
          <a:lstStyle/>
          <a:p>
            <a:pPr algn="l"/>
            <a:endParaRPr lang="nl-BE" dirty="0">
              <a:solidFill>
                <a:srgbClr val="A7193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fbeelding 3" descr="CURVE_A4_boven_WIT.png"/>
          <p:cNvPicPr>
            <a:picLocks noChangeAspect="1"/>
          </p:cNvPicPr>
          <p:nvPr/>
        </p:nvPicPr>
        <p:blipFill>
          <a:blip r:embed="rId2" cstate="print"/>
          <a:srcRect t="93018"/>
          <a:stretch>
            <a:fillRect/>
          </a:stretch>
        </p:blipFill>
        <p:spPr>
          <a:xfrm>
            <a:off x="214283" y="4061"/>
            <a:ext cx="8786874" cy="424543"/>
          </a:xfrm>
          <a:prstGeom prst="rect">
            <a:avLst/>
          </a:prstGeom>
        </p:spPr>
      </p:pic>
      <p:pic>
        <p:nvPicPr>
          <p:cNvPr id="13" name="Tijdelijke aanduiding voor inhoud 12" descr="Brusselsestraat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70000" contrast="-70000"/>
          </a:blip>
          <a:srcRect l="6275"/>
          <a:stretch>
            <a:fillRect/>
          </a:stretch>
        </p:blipFill>
        <p:spPr>
          <a:xfrm>
            <a:off x="214282" y="373009"/>
            <a:ext cx="8715436" cy="6199263"/>
          </a:xfrm>
        </p:spPr>
      </p:pic>
      <p:pic>
        <p:nvPicPr>
          <p:cNvPr id="8" name="Afbeelding 7" descr="CURVE_A4_boven_WIT.png"/>
          <p:cNvPicPr>
            <a:picLocks noChangeAspect="1"/>
          </p:cNvPicPr>
          <p:nvPr/>
        </p:nvPicPr>
        <p:blipFill>
          <a:blip r:embed="rId2" cstate="print"/>
          <a:srcRect t="93018"/>
          <a:stretch>
            <a:fillRect/>
          </a:stretch>
        </p:blipFill>
        <p:spPr>
          <a:xfrm>
            <a:off x="214282" y="218375"/>
            <a:ext cx="8786874" cy="424543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-2"/>
            <a:ext cx="89314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D99DA212-B18A-4624-84FE-10BA555BF113}"/>
              </a:ext>
            </a:extLst>
          </p:cNvPr>
          <p:cNvSpPr txBox="1"/>
          <p:nvPr/>
        </p:nvSpPr>
        <p:spPr>
          <a:xfrm>
            <a:off x="2107663" y="764704"/>
            <a:ext cx="4464496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BE" sz="4400" dirty="0">
                <a:latin typeface="Arial" pitchFamily="34" charset="0"/>
                <a:cs typeface="Arial" pitchFamily="34" charset="0"/>
              </a:rPr>
              <a:t>Meer informatie?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B079BC7-E5C2-4E76-BE09-D89C0515013D}"/>
              </a:ext>
            </a:extLst>
          </p:cNvPr>
          <p:cNvSpPr txBox="1"/>
          <p:nvPr/>
        </p:nvSpPr>
        <p:spPr>
          <a:xfrm>
            <a:off x="430305" y="2054453"/>
            <a:ext cx="83181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BE" sz="2800" dirty="0">
                <a:latin typeface="Arial" pitchFamily="34" charset="0"/>
                <a:cs typeface="Arial" pitchFamily="34" charset="0"/>
                <a:hlinkClick r:id="rId5"/>
              </a:rPr>
              <a:t>https://gemeente-en-stadsmonitor.vlaanderen.be/</a:t>
            </a:r>
            <a:r>
              <a:rPr lang="nl-BE" sz="28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nl-BE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nl-BE" sz="2800" u="sng" dirty="0">
                <a:hlinkClick r:id="rId6"/>
              </a:rPr>
              <a:t>https://leuven.incijfers.be/dashboard/Stadsmonitor/</a:t>
            </a:r>
            <a:endParaRPr lang="nl-BE" sz="2800" dirty="0"/>
          </a:p>
          <a:p>
            <a:pPr>
              <a:lnSpc>
                <a:spcPct val="150000"/>
              </a:lnSpc>
            </a:pPr>
            <a:endParaRPr lang="nl-BE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AF4399-0CFA-4C14-969F-663DC477A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60640"/>
          </a:xfrm>
        </p:spPr>
        <p:txBody>
          <a:bodyPr>
            <a:normAutofit fontScale="70000" lnSpcReduction="20000"/>
          </a:bodyPr>
          <a:lstStyle/>
          <a:p>
            <a:r>
              <a:rPr lang="nl-BE" dirty="0"/>
              <a:t>3-jaarlijkse uitgave van het Agentschap Binnenlands Bestuur van Vlaanderen</a:t>
            </a:r>
          </a:p>
          <a:p>
            <a:r>
              <a:rPr lang="nl-BE" dirty="0"/>
              <a:t>Brengt de leefbaarheid van de 13 Vlaamse centrumsteden in kaart</a:t>
            </a:r>
          </a:p>
          <a:p>
            <a:r>
              <a:rPr lang="nl-BE" dirty="0"/>
              <a:t>Bevat 200-tal indicatoren, gebaseerd op geregistreerde data en een survey bij +16 jarige inwoners afgenomen tussen 2 mei en 6 juni 2017</a:t>
            </a:r>
          </a:p>
          <a:p>
            <a:r>
              <a:rPr lang="nl-BE" dirty="0"/>
              <a:t>Thema’s: 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r>
              <a:rPr lang="nl-BE" dirty="0"/>
              <a:t>In Leuven wordt (sinds 2014) de survey afgenomen op niveau van de 8 wijkzorggebieden (+/- 2400 respondenten)</a:t>
            </a:r>
          </a:p>
          <a:p>
            <a:r>
              <a:rPr lang="nl-BE" dirty="0"/>
              <a:t>In 2018 verschijnt -op hetzelfde moment als de stadsmonitor- voor de eerste keer de gemeentemonitor</a:t>
            </a:r>
          </a:p>
          <a:p>
            <a:endParaRPr lang="nl-BE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1CA4122-C3AB-4F96-A888-DA1FBE732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l-BE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Stadsmonitor 2017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A55D5C96-D5FB-407D-BE8C-7A39148C84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100605"/>
              </p:ext>
            </p:extLst>
          </p:nvPr>
        </p:nvGraphicFramePr>
        <p:xfrm>
          <a:off x="1331640" y="3140968"/>
          <a:ext cx="6096000" cy="18491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45131691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1432683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nl-BE" b="0" dirty="0"/>
                        <a:t>Cultuur en vrije tijd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b="0" dirty="0"/>
                        <a:t>Natuur, milieu en energie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113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b="0" dirty="0"/>
                        <a:t>Onderwijs en vorming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Zorg en gezondheid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2748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Ondernemen en werken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Samenleven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143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Wonen en woonomgeving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Overheid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582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Mobiliteit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Armoede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032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1168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437D1E-C0FA-4E65-AE2A-576D74E71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/>
          <a:lstStyle/>
          <a:p>
            <a:pPr algn="l"/>
            <a:r>
              <a:rPr lang="nl-BE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Respons en representativiteit</a:t>
            </a:r>
          </a:p>
        </p:txBody>
      </p:sp>
      <p:pic>
        <p:nvPicPr>
          <p:cNvPr id="6" name="Tijdelijke aanduiding voor afbeelding 5" descr="presentatie SSG_20170301.pdf - Adobe Reader">
            <a:extLst>
              <a:ext uri="{FF2B5EF4-FFF2-40B4-BE49-F238E27FC236}">
                <a16:creationId xmlns:a16="http://schemas.microsoft.com/office/drawing/2014/main" id="{4482F416-0767-4FF0-9D94-DAF9524FD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1052736"/>
            <a:ext cx="6509053" cy="41148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B46445D5-92B9-4050-B7D8-A977F73128F7}"/>
              </a:ext>
            </a:extLst>
          </p:cNvPr>
          <p:cNvSpPr txBox="1"/>
          <p:nvPr/>
        </p:nvSpPr>
        <p:spPr>
          <a:xfrm>
            <a:off x="431540" y="5301208"/>
            <a:ext cx="7869560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dirty="0">
                <a:latin typeface="Arial" pitchFamily="34" charset="0"/>
                <a:cs typeface="Arial" pitchFamily="34" charset="0"/>
              </a:rPr>
              <a:t>Oververtegenwoordiging van vrouwen en 55 tot 75 jarigen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dirty="0">
                <a:latin typeface="Arial" pitchFamily="34" charset="0"/>
                <a:cs typeface="Arial" pitchFamily="34" charset="0"/>
              </a:rPr>
              <a:t>Ondervertegenwoordiging van -35 jarigen en mannen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dirty="0">
                <a:latin typeface="Arial" pitchFamily="34" charset="0"/>
                <a:cs typeface="Arial" pitchFamily="34" charset="0"/>
              </a:rPr>
              <a:t>Ondervertegenwoordiging van niet-Belgen</a:t>
            </a:r>
          </a:p>
        </p:txBody>
      </p:sp>
      <p:sp>
        <p:nvSpPr>
          <p:cNvPr id="8" name="Rechteraccolade 7">
            <a:extLst>
              <a:ext uri="{FF2B5EF4-FFF2-40B4-BE49-F238E27FC236}">
                <a16:creationId xmlns:a16="http://schemas.microsoft.com/office/drawing/2014/main" id="{352D98CD-CF1B-4810-9AC2-CF3E9BC71B5C}"/>
              </a:ext>
            </a:extLst>
          </p:cNvPr>
          <p:cNvSpPr/>
          <p:nvPr/>
        </p:nvSpPr>
        <p:spPr>
          <a:xfrm>
            <a:off x="6588224" y="5373216"/>
            <a:ext cx="504056" cy="802432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6CF0496-D43A-425C-9C76-1596EB1DA4AC}"/>
              </a:ext>
            </a:extLst>
          </p:cNvPr>
          <p:cNvSpPr txBox="1"/>
          <p:nvPr/>
        </p:nvSpPr>
        <p:spPr>
          <a:xfrm>
            <a:off x="7305730" y="5568374"/>
            <a:ext cx="964437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BE" dirty="0">
                <a:latin typeface="Arial" pitchFamily="34" charset="0"/>
                <a:cs typeface="Arial" pitchFamily="34" charset="0"/>
              </a:rPr>
              <a:t>Weging</a:t>
            </a:r>
          </a:p>
        </p:txBody>
      </p:sp>
    </p:spTree>
    <p:extLst>
      <p:ext uri="{BB962C8B-B14F-4D97-AF65-F5344CB8AC3E}">
        <p14:creationId xmlns:p14="http://schemas.microsoft.com/office/powerpoint/2010/main" val="1569727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AF2837-2260-4C91-B774-DCDF364F2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nl-BE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Zeer tevreden en open burgers</a:t>
            </a:r>
          </a:p>
        </p:txBody>
      </p:sp>
      <p:graphicFrame>
        <p:nvGraphicFramePr>
          <p:cNvPr id="9" name="Tijdelijke aanduiding voor inhoud 8">
            <a:extLst>
              <a:ext uri="{FF2B5EF4-FFF2-40B4-BE49-F238E27FC236}">
                <a16:creationId xmlns:a16="http://schemas.microsoft.com/office/drawing/2014/main" id="{560F16DA-BFDC-463E-A2C9-AADE785DBB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5279112"/>
              </p:ext>
            </p:extLst>
          </p:nvPr>
        </p:nvGraphicFramePr>
        <p:xfrm>
          <a:off x="35496" y="1340768"/>
          <a:ext cx="4608512" cy="458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ijdelijke aanduiding voor inhoud 9">
            <a:extLst>
              <a:ext uri="{FF2B5EF4-FFF2-40B4-BE49-F238E27FC236}">
                <a16:creationId xmlns:a16="http://schemas.microsoft.com/office/drawing/2014/main" id="{0A178BA1-6014-40E9-A6B1-5AFF15B456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0250552"/>
              </p:ext>
            </p:extLst>
          </p:nvPr>
        </p:nvGraphicFramePr>
        <p:xfrm>
          <a:off x="4830291" y="1124744"/>
          <a:ext cx="418680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kstvak 10">
            <a:extLst>
              <a:ext uri="{FF2B5EF4-FFF2-40B4-BE49-F238E27FC236}">
                <a16:creationId xmlns:a16="http://schemas.microsoft.com/office/drawing/2014/main" id="{9CC269F3-5060-46B7-B2CD-F9464B12C470}"/>
              </a:ext>
            </a:extLst>
          </p:cNvPr>
          <p:cNvSpPr txBox="1"/>
          <p:nvPr/>
        </p:nvSpPr>
        <p:spPr>
          <a:xfrm>
            <a:off x="359532" y="6111299"/>
            <a:ext cx="85689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1400" dirty="0">
                <a:latin typeface="Arial" pitchFamily="34" charset="0"/>
                <a:cs typeface="Arial" pitchFamily="34" charset="0"/>
              </a:rPr>
              <a:t>46% van de Leuvenaars spreekt zich positief uit over de aanwezigheid van andere culturen in de stad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1400" dirty="0">
                <a:latin typeface="Arial" pitchFamily="34" charset="0"/>
                <a:cs typeface="Arial" pitchFamily="34" charset="0"/>
              </a:rPr>
              <a:t>34% is sterk sociaal geïntegreerd in de buurt</a:t>
            </a:r>
          </a:p>
        </p:txBody>
      </p:sp>
    </p:spTree>
    <p:extLst>
      <p:ext uri="{BB962C8B-B14F-4D97-AF65-F5344CB8AC3E}">
        <p14:creationId xmlns:p14="http://schemas.microsoft.com/office/powerpoint/2010/main" val="768243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70BD172F-96A5-476E-8E9A-570A042DA61E}"/>
              </a:ext>
            </a:extLst>
          </p:cNvPr>
          <p:cNvSpPr txBox="1">
            <a:spLocks/>
          </p:cNvSpPr>
          <p:nvPr/>
        </p:nvSpPr>
        <p:spPr>
          <a:xfrm>
            <a:off x="395536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Veilige stad</a:t>
            </a:r>
          </a:p>
        </p:txBody>
      </p:sp>
      <p:graphicFrame>
        <p:nvGraphicFramePr>
          <p:cNvPr id="12" name="Tijdelijke aanduiding voor inhoud 11">
            <a:extLst>
              <a:ext uri="{FF2B5EF4-FFF2-40B4-BE49-F238E27FC236}">
                <a16:creationId xmlns:a16="http://schemas.microsoft.com/office/drawing/2014/main" id="{0F1B52DF-2532-4532-AA66-33D2877F9F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7924243"/>
              </p:ext>
            </p:extLst>
          </p:nvPr>
        </p:nvGraphicFramePr>
        <p:xfrm>
          <a:off x="448072" y="2972544"/>
          <a:ext cx="8012359" cy="1752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2108">
                  <a:extLst>
                    <a:ext uri="{9D8B030D-6E8A-4147-A177-3AD203B41FA5}">
                      <a16:colId xmlns:a16="http://schemas.microsoft.com/office/drawing/2014/main" val="1275441366"/>
                    </a:ext>
                  </a:extLst>
                </a:gridCol>
                <a:gridCol w="1328679">
                  <a:extLst>
                    <a:ext uri="{9D8B030D-6E8A-4147-A177-3AD203B41FA5}">
                      <a16:colId xmlns:a16="http://schemas.microsoft.com/office/drawing/2014/main" val="715666290"/>
                    </a:ext>
                  </a:extLst>
                </a:gridCol>
                <a:gridCol w="1335393">
                  <a:extLst>
                    <a:ext uri="{9D8B030D-6E8A-4147-A177-3AD203B41FA5}">
                      <a16:colId xmlns:a16="http://schemas.microsoft.com/office/drawing/2014/main" val="3767069824"/>
                    </a:ext>
                  </a:extLst>
                </a:gridCol>
                <a:gridCol w="1335393">
                  <a:extLst>
                    <a:ext uri="{9D8B030D-6E8A-4147-A177-3AD203B41FA5}">
                      <a16:colId xmlns:a16="http://schemas.microsoft.com/office/drawing/2014/main" val="1156852530"/>
                    </a:ext>
                  </a:extLst>
                </a:gridCol>
                <a:gridCol w="1335393">
                  <a:extLst>
                    <a:ext uri="{9D8B030D-6E8A-4147-A177-3AD203B41FA5}">
                      <a16:colId xmlns:a16="http://schemas.microsoft.com/office/drawing/2014/main" val="175726729"/>
                    </a:ext>
                  </a:extLst>
                </a:gridCol>
                <a:gridCol w="1335393">
                  <a:extLst>
                    <a:ext uri="{9D8B030D-6E8A-4147-A177-3AD203B41FA5}">
                      <a16:colId xmlns:a16="http://schemas.microsoft.com/office/drawing/2014/main" val="21080215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B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BE" b="1" dirty="0">
                          <a:solidFill>
                            <a:schemeClr val="bg1"/>
                          </a:solidFill>
                        </a:rPr>
                        <a:t>Onveiligheid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BE" b="1" dirty="0">
                          <a:solidFill>
                            <a:schemeClr val="bg1"/>
                          </a:solidFill>
                        </a:rPr>
                        <a:t>Mijdgedrag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b="1" dirty="0" err="1">
                          <a:solidFill>
                            <a:schemeClr val="bg1"/>
                          </a:solidFill>
                        </a:rPr>
                        <a:t>Verkeers-slachtoffers</a:t>
                      </a:r>
                      <a:r>
                        <a:rPr lang="nl-BE" b="1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571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Stad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Buurt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Stad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Buurt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Fietsers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887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Leuven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893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13steden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984914"/>
                  </a:ext>
                </a:extLst>
              </a:tr>
            </a:tbl>
          </a:graphicData>
        </a:graphic>
      </p:graphicFrame>
      <p:sp>
        <p:nvSpPr>
          <p:cNvPr id="13" name="Tekstvak 12">
            <a:extLst>
              <a:ext uri="{FF2B5EF4-FFF2-40B4-BE49-F238E27FC236}">
                <a16:creationId xmlns:a16="http://schemas.microsoft.com/office/drawing/2014/main" id="{0026D8BB-78B6-4236-8551-670CBBC04384}"/>
              </a:ext>
            </a:extLst>
          </p:cNvPr>
          <p:cNvSpPr txBox="1"/>
          <p:nvPr/>
        </p:nvSpPr>
        <p:spPr>
          <a:xfrm>
            <a:off x="452289" y="5013176"/>
            <a:ext cx="802682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1400" dirty="0">
                <a:latin typeface="Arial" pitchFamily="34" charset="0"/>
                <a:cs typeface="Arial" pitchFamily="34" charset="0"/>
              </a:rPr>
              <a:t>Het onveiligheidsgevoel en mijdgedrag in de </a:t>
            </a:r>
            <a:r>
              <a:rPr lang="nl-BE" sz="1400" u="sng" dirty="0">
                <a:latin typeface="Arial" pitchFamily="34" charset="0"/>
                <a:cs typeface="Arial" pitchFamily="34" charset="0"/>
              </a:rPr>
              <a:t>stad</a:t>
            </a:r>
            <a:r>
              <a:rPr lang="nl-BE" sz="1400" dirty="0">
                <a:latin typeface="Arial" pitchFamily="34" charset="0"/>
                <a:cs typeface="Arial" pitchFamily="34" charset="0"/>
              </a:rPr>
              <a:t>, zijn in Leuven gehalveerd t.o.v. 2014.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1400" dirty="0">
                <a:latin typeface="Arial" pitchFamily="34" charset="0"/>
                <a:cs typeface="Arial" pitchFamily="34" charset="0"/>
              </a:rPr>
              <a:t>61% van de Leuvenaars vindt dat het veilig fietsen is in hun buurt (gemiddelde centrumsteden 57%)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E6F054-2818-4C71-96AD-2EB0D69DC52E}"/>
              </a:ext>
            </a:extLst>
          </p:cNvPr>
          <p:cNvSpPr txBox="1"/>
          <p:nvPr/>
        </p:nvSpPr>
        <p:spPr>
          <a:xfrm>
            <a:off x="395536" y="1184702"/>
            <a:ext cx="806489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1400" dirty="0">
                <a:latin typeface="Arial" pitchFamily="34" charset="0"/>
                <a:cs typeface="Arial" pitchFamily="34" charset="0"/>
              </a:rPr>
              <a:t>Leuven kent een hoge criminaliteitsgraad, namelijk 143,1 geregistreerde feiten per 1.000 inwoners.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1400" dirty="0">
                <a:latin typeface="Arial" pitchFamily="34" charset="0"/>
                <a:cs typeface="Arial" pitchFamily="34" charset="0"/>
              </a:rPr>
              <a:t>Brengt men de studenten die in Leuven wonen mee in rekening dan ligt de criminaliteitsgraad rond 95 geregistreerde feiten. Hiermee scoort Leuven beter dan gemiddeld (=109,4) en  staat Leuven op de 6</a:t>
            </a:r>
            <a:r>
              <a:rPr lang="nl-BE" sz="1400" baseline="30000" dirty="0">
                <a:latin typeface="Arial" pitchFamily="34" charset="0"/>
                <a:cs typeface="Arial" pitchFamily="34" charset="0"/>
              </a:rPr>
              <a:t>de</a:t>
            </a:r>
            <a:r>
              <a:rPr lang="nl-BE" sz="1400" dirty="0">
                <a:latin typeface="Arial" pitchFamily="34" charset="0"/>
                <a:cs typeface="Arial" pitchFamily="34" charset="0"/>
              </a:rPr>
              <a:t> plaats van de centrumsteden.</a:t>
            </a:r>
          </a:p>
        </p:txBody>
      </p:sp>
    </p:spTree>
    <p:extLst>
      <p:ext uri="{BB962C8B-B14F-4D97-AF65-F5344CB8AC3E}">
        <p14:creationId xmlns:p14="http://schemas.microsoft.com/office/powerpoint/2010/main" val="2676906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BB2E87-2E19-407D-A041-3460FAAA6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9" y="-2738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l-BE" sz="4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Aangename</a:t>
            </a:r>
            <a:r>
              <a:rPr lang="nl-BE" dirty="0"/>
              <a:t> </a:t>
            </a:r>
            <a:r>
              <a:rPr lang="nl-BE" sz="4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woonstad</a:t>
            </a:r>
          </a:p>
        </p:txBody>
      </p:sp>
      <p:graphicFrame>
        <p:nvGraphicFramePr>
          <p:cNvPr id="6" name="Tijdelijke aanduiding voor inhoud 5">
            <a:extLst>
              <a:ext uri="{FF2B5EF4-FFF2-40B4-BE49-F238E27FC236}">
                <a16:creationId xmlns:a16="http://schemas.microsoft.com/office/drawing/2014/main" id="{97BCE57C-74FA-42A7-9832-EC320F68A3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5181234"/>
              </p:ext>
            </p:extLst>
          </p:nvPr>
        </p:nvGraphicFramePr>
        <p:xfrm>
          <a:off x="179512" y="2049698"/>
          <a:ext cx="8229600" cy="4758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Tabel 18">
            <a:extLst>
              <a:ext uri="{FF2B5EF4-FFF2-40B4-BE49-F238E27FC236}">
                <a16:creationId xmlns:a16="http://schemas.microsoft.com/office/drawing/2014/main" id="{D54BAC14-E7F5-4737-BDA0-302382904B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870328"/>
              </p:ext>
            </p:extLst>
          </p:nvPr>
        </p:nvGraphicFramePr>
        <p:xfrm>
          <a:off x="1490301" y="906698"/>
          <a:ext cx="5346342" cy="110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2114">
                  <a:extLst>
                    <a:ext uri="{9D8B030D-6E8A-4147-A177-3AD203B41FA5}">
                      <a16:colId xmlns:a16="http://schemas.microsoft.com/office/drawing/2014/main" val="3930484668"/>
                    </a:ext>
                  </a:extLst>
                </a:gridCol>
                <a:gridCol w="1782114">
                  <a:extLst>
                    <a:ext uri="{9D8B030D-6E8A-4147-A177-3AD203B41FA5}">
                      <a16:colId xmlns:a16="http://schemas.microsoft.com/office/drawing/2014/main" val="3799070619"/>
                    </a:ext>
                  </a:extLst>
                </a:gridCol>
                <a:gridCol w="1782114">
                  <a:extLst>
                    <a:ext uri="{9D8B030D-6E8A-4147-A177-3AD203B41FA5}">
                      <a16:colId xmlns:a16="http://schemas.microsoft.com/office/drawing/2014/main" val="895985990"/>
                    </a:ext>
                  </a:extLst>
                </a:gridCol>
              </a:tblGrid>
              <a:tr h="216958">
                <a:tc>
                  <a:txBody>
                    <a:bodyPr/>
                    <a:lstStyle/>
                    <a:p>
                      <a:r>
                        <a:rPr lang="nl-BE" dirty="0">
                          <a:solidFill>
                            <a:schemeClr val="bg1"/>
                          </a:solidFill>
                        </a:rPr>
                        <a:t>Gemiddelde prijs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>
                          <a:solidFill>
                            <a:schemeClr val="bg1"/>
                          </a:solidFill>
                        </a:rPr>
                        <a:t>Woonhuis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>
                          <a:solidFill>
                            <a:schemeClr val="bg1"/>
                          </a:solidFill>
                        </a:rPr>
                        <a:t>Appartement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768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Leuven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332.751 €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228.897€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779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13 steden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239.605€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213.065€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356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5654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62280-51E2-47F4-AD82-129B0CECF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nl-BE" sz="4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Weinig buurtproblemen</a:t>
            </a:r>
          </a:p>
        </p:txBody>
      </p:sp>
      <p:graphicFrame>
        <p:nvGraphicFramePr>
          <p:cNvPr id="4" name="Tijdelijke aanduiding voor inhoud 8">
            <a:extLst>
              <a:ext uri="{FF2B5EF4-FFF2-40B4-BE49-F238E27FC236}">
                <a16:creationId xmlns:a16="http://schemas.microsoft.com/office/drawing/2014/main" id="{9982B29E-F1E4-492E-9EC4-2922694BBE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3586710"/>
              </p:ext>
            </p:extLst>
          </p:nvPr>
        </p:nvGraphicFramePr>
        <p:xfrm>
          <a:off x="0" y="1268760"/>
          <a:ext cx="8651304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212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8">
            <a:extLst>
              <a:ext uri="{FF2B5EF4-FFF2-40B4-BE49-F238E27FC236}">
                <a16:creationId xmlns:a16="http://schemas.microsoft.com/office/drawing/2014/main" id="{846BC858-1214-4AE3-93A4-79B1D82E69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6650982"/>
              </p:ext>
            </p:extLst>
          </p:nvPr>
        </p:nvGraphicFramePr>
        <p:xfrm>
          <a:off x="0" y="1678286"/>
          <a:ext cx="8651304" cy="5179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ballon: rechthoek 7">
            <a:extLst>
              <a:ext uri="{FF2B5EF4-FFF2-40B4-BE49-F238E27FC236}">
                <a16:creationId xmlns:a16="http://schemas.microsoft.com/office/drawing/2014/main" id="{FB3FBF97-F516-4B89-BCFA-9C2E6AC713E6}"/>
              </a:ext>
            </a:extLst>
          </p:cNvPr>
          <p:cNvSpPr/>
          <p:nvPr/>
        </p:nvSpPr>
        <p:spPr>
          <a:xfrm>
            <a:off x="1691680" y="3830846"/>
            <a:ext cx="3888432" cy="792088"/>
          </a:xfrm>
          <a:prstGeom prst="wedgeRectCallout">
            <a:avLst>
              <a:gd name="adj1" fmla="val 46775"/>
              <a:gd name="adj2" fmla="val -13471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ballon: rechthoek 5">
            <a:extLst>
              <a:ext uri="{FF2B5EF4-FFF2-40B4-BE49-F238E27FC236}">
                <a16:creationId xmlns:a16="http://schemas.microsoft.com/office/drawing/2014/main" id="{CA2386E3-1AF3-4176-8579-C3A9560A63E0}"/>
              </a:ext>
            </a:extLst>
          </p:cNvPr>
          <p:cNvSpPr/>
          <p:nvPr/>
        </p:nvSpPr>
        <p:spPr>
          <a:xfrm>
            <a:off x="6919986" y="418614"/>
            <a:ext cx="1800200" cy="1296144"/>
          </a:xfrm>
          <a:prstGeom prst="wedgeRectCallout">
            <a:avLst>
              <a:gd name="adj1" fmla="val 22553"/>
              <a:gd name="adj2" fmla="val 136722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34009A1-F093-4F47-A9D9-D91B69FCC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59061"/>
            <a:ext cx="8229600" cy="1143000"/>
          </a:xfrm>
        </p:spPr>
        <p:txBody>
          <a:bodyPr/>
          <a:lstStyle/>
          <a:p>
            <a:pPr algn="l"/>
            <a:r>
              <a:rPr lang="nl-BE" sz="4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Tevredenheid</a:t>
            </a:r>
            <a:r>
              <a:rPr lang="nl-BE" dirty="0"/>
              <a:t> </a:t>
            </a:r>
            <a:r>
              <a:rPr lang="nl-BE" sz="4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voorzieningen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598965B-AADD-44BE-B0E5-B88528FE8766}"/>
              </a:ext>
            </a:extLst>
          </p:cNvPr>
          <p:cNvSpPr txBox="1"/>
          <p:nvPr/>
        </p:nvSpPr>
        <p:spPr>
          <a:xfrm>
            <a:off x="6948264" y="466522"/>
            <a:ext cx="1771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BE" sz="1200" dirty="0">
                <a:latin typeface="Arial" pitchFamily="34" charset="0"/>
                <a:cs typeface="Arial" pitchFamily="34" charset="0"/>
              </a:rPr>
              <a:t>Leuven heeft hoogste aantal </a:t>
            </a:r>
            <a:r>
              <a:rPr lang="nl-BE" sz="1200" dirty="0" err="1">
                <a:latin typeface="Arial" pitchFamily="34" charset="0"/>
                <a:cs typeface="Arial" pitchFamily="34" charset="0"/>
              </a:rPr>
              <a:t>kinderopvang-plaatsen</a:t>
            </a:r>
            <a:r>
              <a:rPr lang="nl-BE" sz="1200" dirty="0">
                <a:latin typeface="Arial" pitchFamily="34" charset="0"/>
                <a:cs typeface="Arial" pitchFamily="34" charset="0"/>
              </a:rPr>
              <a:t>: 61 plaatsen per 100 kinderen 0-3j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D04AA1C-1D52-43C7-92BF-7789D838817D}"/>
              </a:ext>
            </a:extLst>
          </p:cNvPr>
          <p:cNvSpPr txBox="1"/>
          <p:nvPr/>
        </p:nvSpPr>
        <p:spPr>
          <a:xfrm>
            <a:off x="1835696" y="3944977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BE" sz="1200" dirty="0">
                <a:latin typeface="Arial" pitchFamily="34" charset="0"/>
                <a:cs typeface="Arial" pitchFamily="34" charset="0"/>
              </a:rPr>
              <a:t>Leuven heeft 91 plaatsen per 1.000 65-plussers, dit is het 4</a:t>
            </a:r>
            <a:r>
              <a:rPr lang="nl-BE" sz="1200" baseline="30000" dirty="0">
                <a:latin typeface="Arial" pitchFamily="34" charset="0"/>
                <a:cs typeface="Arial" pitchFamily="34" charset="0"/>
              </a:rPr>
              <a:t>de</a:t>
            </a:r>
            <a:r>
              <a:rPr lang="nl-BE" sz="1200" dirty="0">
                <a:latin typeface="Arial" pitchFamily="34" charset="0"/>
                <a:cs typeface="Arial" pitchFamily="34" charset="0"/>
              </a:rPr>
              <a:t> hoogste van de centrumsteden</a:t>
            </a:r>
          </a:p>
        </p:txBody>
      </p:sp>
    </p:spTree>
    <p:extLst>
      <p:ext uri="{BB962C8B-B14F-4D97-AF65-F5344CB8AC3E}">
        <p14:creationId xmlns:p14="http://schemas.microsoft.com/office/powerpoint/2010/main" val="361580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8" grpId="0" animBg="1"/>
      <p:bldP spid="6" grpId="0" animBg="1"/>
      <p:bldP spid="2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0E90CB-49BE-43AC-87A3-85435340E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nl-BE" sz="4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Hoge vrijetijdsparticipatie</a:t>
            </a:r>
          </a:p>
        </p:txBody>
      </p:sp>
      <p:graphicFrame>
        <p:nvGraphicFramePr>
          <p:cNvPr id="6" name="Tijdelijke aanduiding voor inhoud 5">
            <a:extLst>
              <a:ext uri="{FF2B5EF4-FFF2-40B4-BE49-F238E27FC236}">
                <a16:creationId xmlns:a16="http://schemas.microsoft.com/office/drawing/2014/main" id="{ED2D8DA8-E21F-444D-84F7-75747A96D2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4073936"/>
              </p:ext>
            </p:extLst>
          </p:nvPr>
        </p:nvGraphicFramePr>
        <p:xfrm>
          <a:off x="457200" y="1196752"/>
          <a:ext cx="82296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6964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lnSpc>
            <a:spcPct val="150000"/>
          </a:lnSpc>
          <a:defRPr sz="12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kleur_x0020_of_x0020_zwart_x002d_wit xmlns="8672fb21-5dc1-4e9d-b0d0-5c816666e379">kleur</kleur_x0020_of_x0020_zwart_x002d_wit>
    <programma xmlns="8672fb21-5dc1-4e9d-b0d0-5c816666e379">Powerpoint 2007</programma>
    <print_x0020__x002f__x0020_druk_x0028_aflopend_x0029_ xmlns="8672fb21-5dc1-4e9d-b0d0-5c816666e379">pdf of print</print_x0020__x002f__x0020_druk_x0028_aflopend_x0029_>
    <soort_x0020_document xmlns="8672fb21-5dc1-4e9d-b0d0-5c816666e379">presentatie</soort_x0020_document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DB533B09C50442A2C8AAAED66C4590" ma:contentTypeVersion="5" ma:contentTypeDescription="Een nieuw document maken." ma:contentTypeScope="" ma:versionID="22d3ed4215d2341d3c4cc1140ef08de4">
  <xsd:schema xmlns:xsd="http://www.w3.org/2001/XMLSchema" xmlns:p="http://schemas.microsoft.com/office/2006/metadata/properties" xmlns:ns2="8672fb21-5dc1-4e9d-b0d0-5c816666e379" targetNamespace="http://schemas.microsoft.com/office/2006/metadata/properties" ma:root="true" ma:fieldsID="89ac6e34e5d8b05628e09d8e26f82f04" ns2:_="">
    <xsd:import namespace="8672fb21-5dc1-4e9d-b0d0-5c816666e379"/>
    <xsd:element name="properties">
      <xsd:complexType>
        <xsd:sequence>
          <xsd:element name="documentManagement">
            <xsd:complexType>
              <xsd:all>
                <xsd:element ref="ns2:soort_x0020_document" minOccurs="0"/>
                <xsd:element ref="ns2:programma" minOccurs="0"/>
                <xsd:element ref="ns2:kleur_x0020_of_x0020_zwart_x002d_wit" minOccurs="0"/>
                <xsd:element ref="ns2:print_x0020__x002f__x0020_druk_x0028_aflopend_x0029_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8672fb21-5dc1-4e9d-b0d0-5c816666e379" elementFormDefault="qualified">
    <xsd:import namespace="http://schemas.microsoft.com/office/2006/documentManagement/types"/>
    <xsd:element name="soort_x0020_document" ma:index="2" nillable="true" ma:displayName="soort document" ma:default="brief" ma:format="Dropdown" ma:internalName="soort_x0020_document">
      <xsd:simpleType>
        <xsd:union memberTypes="dms:Text">
          <xsd:simpleType>
            <xsd:restriction base="dms:Choice">
              <xsd:enumeration value="affiche (mededelingen)"/>
              <xsd:enumeration value="bestek"/>
              <xsd:enumeration value="brief"/>
              <xsd:enumeration value="brochure"/>
              <xsd:enumeration value="flyer"/>
              <xsd:enumeration value="folder"/>
              <xsd:enumeration value="mail"/>
              <xsd:enumeration value="nieuwsbrief"/>
              <xsd:enumeration value="presentatie"/>
              <xsd:enumeration value="uitnodiging"/>
              <xsd:enumeration value="voorblad"/>
            </xsd:restriction>
          </xsd:simpleType>
        </xsd:union>
      </xsd:simpleType>
    </xsd:element>
    <xsd:element name="programma" ma:index="3" nillable="true" ma:displayName="programma" ma:default="Word 2007" ma:format="Dropdown" ma:internalName="programma">
      <xsd:simpleType>
        <xsd:union memberTypes="dms:Text">
          <xsd:simpleType>
            <xsd:restriction base="dms:Choice">
              <xsd:enumeration value="Word 2007"/>
              <xsd:enumeration value="Excel 2007"/>
              <xsd:enumeration value="Powerpoint 2007"/>
              <xsd:enumeration value="Photoshop"/>
              <xsd:enumeration value="Publisher"/>
            </xsd:restriction>
          </xsd:simpleType>
        </xsd:union>
      </xsd:simpleType>
    </xsd:element>
    <xsd:element name="kleur_x0020_of_x0020_zwart_x002d_wit" ma:index="4" nillable="true" ma:displayName="kleur of zwart-wit" ma:default="kleur" ma:format="Dropdown" ma:internalName="kleur_x0020_of_x0020_zwart_x002d_wit">
      <xsd:simpleType>
        <xsd:union memberTypes="dms:Text">
          <xsd:simpleType>
            <xsd:restriction base="dms:Choice">
              <xsd:enumeration value="kleur"/>
              <xsd:enumeration value="zwart-wit"/>
            </xsd:restriction>
          </xsd:simpleType>
        </xsd:union>
      </xsd:simpleType>
    </xsd:element>
    <xsd:element name="print_x0020__x002f__x0020_druk_x0028_aflopend_x0029_" ma:index="5" nillable="true" ma:displayName="aflopend?" ma:default="om te printen" ma:description="voor printen is het bestand niet aflopend&#10;voor drukken of pdffen om digitaal door te sturen is het wel aflopend" ma:format="Dropdown" ma:internalName="print_x0020__x002f__x0020_druk_x0028_aflopend_x0029_">
      <xsd:simpleType>
        <xsd:union memberTypes="dms:Text">
          <xsd:simpleType>
            <xsd:restriction base="dms:Choice">
              <xsd:enumeration value="om te printen"/>
              <xsd:enumeration value="om te druken"/>
              <xsd:enumeration value="om te pdffen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Inhoudstype" ma:readOnly="tru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FAFFA1BD-9617-475C-B2AC-9C01DEDF41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BA99A6-62C8-4D39-8614-C160A95D7680}">
  <ds:schemaRefs>
    <ds:schemaRef ds:uri="8672fb21-5dc1-4e9d-b0d0-5c816666e379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5C04322-B0FF-406C-89AA-376A392651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72fb21-5dc1-4e9d-b0d0-5c816666e379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1765</TotalTime>
  <Words>774</Words>
  <Application>Microsoft Office PowerPoint</Application>
  <PresentationFormat>Diavoorstelling (4:3)</PresentationFormat>
  <Paragraphs>135</Paragraphs>
  <Slides>14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Office-thema</vt:lpstr>
      <vt:lpstr>Resultaten Stadsmonitor 2017 stad Leuven </vt:lpstr>
      <vt:lpstr>Stadsmonitor 2017</vt:lpstr>
      <vt:lpstr>Respons en representativiteit</vt:lpstr>
      <vt:lpstr>Zeer tevreden en open burgers</vt:lpstr>
      <vt:lpstr>PowerPoint-presentatie</vt:lpstr>
      <vt:lpstr>Aangename woonstad</vt:lpstr>
      <vt:lpstr>Weinig buurtproblemen</vt:lpstr>
      <vt:lpstr>Tevredenheid voorzieningen</vt:lpstr>
      <vt:lpstr>Hoge vrijetijdsparticipatie</vt:lpstr>
      <vt:lpstr>Informeren en betrekken bij beleid</vt:lpstr>
      <vt:lpstr>PowerPoint-presentatie</vt:lpstr>
      <vt:lpstr>Armoede: metingen geven verschillende resultaten</vt:lpstr>
      <vt:lpstr>PowerPoint-presentatie</vt:lpstr>
      <vt:lpstr>PowerPoint-presentatie</vt:lpstr>
    </vt:vector>
  </TitlesOfParts>
  <Company>HeLics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Veerle Vandenborre</dc:creator>
  <cp:lastModifiedBy>Elke Van Hamme</cp:lastModifiedBy>
  <cp:revision>216</cp:revision>
  <cp:lastPrinted>2018-03-20T09:47:27Z</cp:lastPrinted>
  <dcterms:created xsi:type="dcterms:W3CDTF">2010-04-16T08:31:18Z</dcterms:created>
  <dcterms:modified xsi:type="dcterms:W3CDTF">2018-03-20T09:50:31Z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0x01010081DB533B09C50442A2C8AAAED66C4590</vt:lpwstr>
  </property>
</Properties>
</file>