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ppt/tags/tag11.xml" ContentType="application/vnd.openxmlformats-officedocument.presentationml.tags+xml"/>
  <Override PartName="/ppt/tags/tag12.xml" ContentType="application/vnd.openxmlformats-officedocument.presentationml.tags+xml"/>
  <Override PartName="/ppt/charts/chart3.xml" ContentType="application/vnd.openxmlformats-officedocument.drawingml.chart+xml"/>
  <Override PartName="/ppt/charts/chart4.xml" ContentType="application/vnd.openxmlformats-officedocument.drawingml.chart+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charts/chart5.xml" ContentType="application/vnd.openxmlformats-officedocument.drawingml.chart+xml"/>
  <Override PartName="/ppt/charts/chart6.xml" ContentType="application/vnd.openxmlformats-officedocument.drawingml.chart+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charts/chart7.xml" ContentType="application/vnd.openxmlformats-officedocument.drawingml.chart+xml"/>
  <Override PartName="/ppt/charts/chart8.xml" ContentType="application/vnd.openxmlformats-officedocument.drawingml.chart+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charts/chart14.xml" ContentType="application/vnd.openxmlformats-officedocument.drawingml.chart+xml"/>
  <Override PartName="/ppt/charts/chart15.xml" ContentType="application/vnd.openxmlformats-officedocument.drawingml.chart+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charts/chart16.xml" ContentType="application/vnd.openxmlformats-officedocument.drawingml.chart+xml"/>
  <Override PartName="/ppt/notesSlides/notesSlide5.xml" ContentType="application/vnd.openxmlformats-officedocument.presentationml.notesSlide+xml"/>
  <Override PartName="/ppt/tags/tag51.xml" ContentType="application/vnd.openxmlformats-officedocument.presentationml.tags+xml"/>
  <Override PartName="/ppt/charts/chart17.xml" ContentType="application/vnd.openxmlformats-officedocument.drawingml.chart+xml"/>
  <Override PartName="/ppt/drawings/drawing1.xml" ContentType="application/vnd.openxmlformats-officedocument.drawingml.chartshapes+xml"/>
  <Override PartName="/ppt/tags/tag52.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handoutMasterIdLst>
    <p:handoutMasterId r:id="rId26"/>
  </p:handoutMasterIdLst>
  <p:sldIdLst>
    <p:sldId id="1069" r:id="rId2"/>
    <p:sldId id="1133" r:id="rId3"/>
    <p:sldId id="1134" r:id="rId4"/>
    <p:sldId id="1068" r:id="rId5"/>
    <p:sldId id="1120" r:id="rId6"/>
    <p:sldId id="1118" r:id="rId7"/>
    <p:sldId id="1140" r:id="rId8"/>
    <p:sldId id="1119" r:id="rId9"/>
    <p:sldId id="1115" r:id="rId10"/>
    <p:sldId id="1099" r:id="rId11"/>
    <p:sldId id="1092" r:id="rId12"/>
    <p:sldId id="1125" r:id="rId13"/>
    <p:sldId id="1138" r:id="rId14"/>
    <p:sldId id="1136" r:id="rId15"/>
    <p:sldId id="1126" r:id="rId16"/>
    <p:sldId id="1127" r:id="rId17"/>
    <p:sldId id="1137" r:id="rId18"/>
    <p:sldId id="1100" r:id="rId19"/>
    <p:sldId id="1130" r:id="rId20"/>
    <p:sldId id="1131" r:id="rId21"/>
    <p:sldId id="1102" r:id="rId22"/>
    <p:sldId id="1132" r:id="rId23"/>
    <p:sldId id="1135" r:id="rId24"/>
  </p:sldIdLst>
  <p:sldSz cx="9906000" cy="6858000" type="A4"/>
  <p:notesSz cx="6805613" cy="9944100"/>
  <p:custDataLst>
    <p:tags r:id="rId27"/>
  </p:custDataLst>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96">
          <p15:clr>
            <a:srgbClr val="A4A3A4"/>
          </p15:clr>
        </p15:guide>
        <p15:guide id="2" pos="3120">
          <p15:clr>
            <a:srgbClr val="A4A3A4"/>
          </p15:clr>
        </p15:guide>
        <p15:guide id="3" orient="horz" pos="1707">
          <p15:clr>
            <a:srgbClr val="A4A3A4"/>
          </p15:clr>
        </p15:guide>
        <p15:guide id="4" orient="horz" pos="981">
          <p15:clr>
            <a:srgbClr val="A4A3A4"/>
          </p15:clr>
        </p15:guide>
        <p15:guide id="5" pos="6159">
          <p15:clr>
            <a:srgbClr val="A4A3A4"/>
          </p15:clr>
        </p15:guide>
        <p15:guide id="6" pos="172">
          <p15:clr>
            <a:srgbClr val="A4A3A4"/>
          </p15:clr>
        </p15:guide>
        <p15:guide id="7" orient="horz" pos="3645">
          <p15:clr>
            <a:srgbClr val="A4A3A4"/>
          </p15:clr>
        </p15:guide>
        <p15:guide id="8" orient="horz" pos="1248">
          <p15:clr>
            <a:srgbClr val="A4A3A4"/>
          </p15:clr>
        </p15:guide>
        <p15:guide id="9" orient="horz" pos="1701">
          <p15:clr>
            <a:srgbClr val="A4A3A4"/>
          </p15:clr>
        </p15:guide>
        <p15:guide id="10" orient="horz" pos="963">
          <p15:clr>
            <a:srgbClr val="A4A3A4"/>
          </p15:clr>
        </p15:guide>
        <p15:guide id="11" orient="horz" pos="202">
          <p15:clr>
            <a:srgbClr val="A4A3A4"/>
          </p15:clr>
        </p15:guide>
        <p15:guide id="12" orient="horz" pos="3224">
          <p15:clr>
            <a:srgbClr val="A4A3A4"/>
          </p15:clr>
        </p15:guide>
        <p15:guide id="13" orient="horz" pos="2196">
          <p15:clr>
            <a:srgbClr val="A4A3A4"/>
          </p15:clr>
        </p15:guide>
        <p15:guide id="14" orient="horz" pos="3579">
          <p15:clr>
            <a:srgbClr val="A4A3A4"/>
          </p15:clr>
        </p15:guide>
        <p15:guide id="15" orient="horz" pos="1334">
          <p15:clr>
            <a:srgbClr val="A4A3A4"/>
          </p15:clr>
        </p15:guide>
        <p15:guide id="16" orient="horz" pos="1730">
          <p15:clr>
            <a:srgbClr val="A4A3A4"/>
          </p15:clr>
        </p15:guide>
        <p15:guide id="17" orient="horz" pos="911">
          <p15:clr>
            <a:srgbClr val="A4A3A4"/>
          </p15:clr>
        </p15:guide>
        <p15:guide id="18" orient="horz" pos="3362">
          <p15:clr>
            <a:srgbClr val="A4A3A4"/>
          </p15:clr>
        </p15:guide>
        <p15:guide id="19" orient="horz" pos="3993">
          <p15:clr>
            <a:srgbClr val="A4A3A4"/>
          </p15:clr>
        </p15:guide>
        <p15:guide id="20" orient="horz" pos="3813">
          <p15:clr>
            <a:srgbClr val="A4A3A4"/>
          </p15:clr>
        </p15:guide>
        <p15:guide id="21" pos="3223">
          <p15:clr>
            <a:srgbClr val="A4A3A4"/>
          </p15:clr>
        </p15:guide>
        <p15:guide id="22" pos="6207">
          <p15:clr>
            <a:srgbClr val="A4A3A4"/>
          </p15:clr>
        </p15:guide>
        <p15:guide id="23" pos="838">
          <p15:clr>
            <a:srgbClr val="A4A3A4"/>
          </p15:clr>
        </p15:guide>
        <p15:guide id="24" pos="1724">
          <p15:clr>
            <a:srgbClr val="A4A3A4"/>
          </p15:clr>
        </p15:guide>
        <p15:guide id="25" pos="5071">
          <p15:clr>
            <a:srgbClr val="A4A3A4"/>
          </p15:clr>
        </p15:guide>
      </p15:sldGuideLst>
    </p:ext>
    <p:ext uri="{2D200454-40CA-4A62-9FC3-DE9A4176ACB9}">
      <p15:notesGuideLst xmlns:p15="http://schemas.microsoft.com/office/powerpoint/2012/main">
        <p15:guide id="1" orient="horz" pos="2957" userDrawn="1">
          <p15:clr>
            <a:srgbClr val="A4A3A4"/>
          </p15:clr>
        </p15:guide>
        <p15:guide id="2" pos="1970" userDrawn="1">
          <p15:clr>
            <a:srgbClr val="A4A3A4"/>
          </p15:clr>
        </p15:guide>
        <p15:guide id="3" orient="horz" pos="3043" userDrawn="1">
          <p15:clr>
            <a:srgbClr val="A4A3A4"/>
          </p15:clr>
        </p15:guide>
        <p15:guide id="4" pos="2055" userDrawn="1">
          <p15:clr>
            <a:srgbClr val="A4A3A4"/>
          </p15:clr>
        </p15:guide>
        <p15:guide id="5" pos="1971" userDrawn="1">
          <p15:clr>
            <a:srgbClr val="A4A3A4"/>
          </p15:clr>
        </p15:guide>
        <p15:guide id="6" pos="2057" userDrawn="1">
          <p15:clr>
            <a:srgbClr val="A4A3A4"/>
          </p15:clr>
        </p15:guide>
        <p15:guide id="7" orient="horz" pos="3132" userDrawn="1">
          <p15:clr>
            <a:srgbClr val="A4A3A4"/>
          </p15:clr>
        </p15:guide>
        <p15:guide id="8" pos="2053" userDrawn="1">
          <p15:clr>
            <a:srgbClr val="A4A3A4"/>
          </p15:clr>
        </p15:guide>
        <p15:guide id="9" pos="2143" userDrawn="1">
          <p15:clr>
            <a:srgbClr val="A4A3A4"/>
          </p15:clr>
        </p15:guide>
        <p15:guide id="10" pos="2054" userDrawn="1">
          <p15:clr>
            <a:srgbClr val="A4A3A4"/>
          </p15:clr>
        </p15:guide>
        <p15:guide id="11"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AED9FF"/>
    <a:srgbClr val="E36C09"/>
    <a:srgbClr val="003768"/>
    <a:srgbClr val="C9F0FF"/>
    <a:srgbClr val="D9D9D9"/>
    <a:srgbClr val="7F7F7F"/>
    <a:srgbClr val="F2F2F2"/>
    <a:srgbClr val="FFFFFF"/>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57" autoAdjust="0"/>
    <p:restoredTop sz="94632" autoAdjust="0"/>
  </p:normalViewPr>
  <p:slideViewPr>
    <p:cSldViewPr snapToGrid="0" snapToObjects="1">
      <p:cViewPr varScale="1">
        <p:scale>
          <a:sx n="116" d="100"/>
          <a:sy n="116" d="100"/>
        </p:scale>
        <p:origin x="1698" y="108"/>
      </p:cViewPr>
      <p:guideLst>
        <p:guide orient="horz" pos="2296"/>
        <p:guide pos="3120"/>
        <p:guide orient="horz" pos="1707"/>
        <p:guide orient="horz" pos="981"/>
        <p:guide pos="6159"/>
        <p:guide pos="172"/>
        <p:guide orient="horz" pos="3645"/>
        <p:guide orient="horz" pos="1248"/>
        <p:guide orient="horz" pos="1701"/>
        <p:guide orient="horz" pos="963"/>
        <p:guide orient="horz" pos="202"/>
        <p:guide orient="horz" pos="3224"/>
        <p:guide orient="horz" pos="2196"/>
        <p:guide orient="horz" pos="3579"/>
        <p:guide orient="horz" pos="1334"/>
        <p:guide orient="horz" pos="1730"/>
        <p:guide orient="horz" pos="911"/>
        <p:guide orient="horz" pos="3362"/>
        <p:guide orient="horz" pos="3993"/>
        <p:guide orient="horz" pos="3813"/>
        <p:guide pos="3223"/>
        <p:guide pos="6207"/>
        <p:guide pos="838"/>
        <p:guide pos="1724"/>
        <p:guide pos="507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52" d="100"/>
          <a:sy n="52" d="100"/>
        </p:scale>
        <p:origin x="-2040" y="-90"/>
      </p:cViewPr>
      <p:guideLst>
        <p:guide orient="horz" pos="2957"/>
        <p:guide pos="1970"/>
        <p:guide orient="horz" pos="3043"/>
        <p:guide pos="2055"/>
        <p:guide pos="1971"/>
        <p:guide pos="2057"/>
        <p:guide orient="horz" pos="3132"/>
        <p:guide pos="2053"/>
        <p:guide pos="2143"/>
        <p:guide pos="2054"/>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7153982544436189"/>
          <c:y val="7.3288288288288289E-2"/>
          <c:w val="0.44636323825161711"/>
          <c:h val="0.7694462163782243"/>
        </c:manualLayout>
      </c:layout>
      <c:pieChart>
        <c:varyColors val="1"/>
        <c:ser>
          <c:idx val="0"/>
          <c:order val="0"/>
          <c:tx>
            <c:strRef>
              <c:f>Sheet1!$B$1</c:f>
              <c:strCache>
                <c:ptCount val="1"/>
                <c:pt idx="0">
                  <c:v>Values</c:v>
                </c:pt>
              </c:strCache>
            </c:strRef>
          </c:tx>
          <c:dPt>
            <c:idx val="0"/>
            <c:bubble3D val="0"/>
            <c:spPr>
              <a:solidFill>
                <a:schemeClr val="accent1"/>
              </a:solidFill>
            </c:spPr>
          </c:dPt>
          <c:dPt>
            <c:idx val="1"/>
            <c:bubble3D val="0"/>
            <c:spPr>
              <a:solidFill>
                <a:schemeClr val="accent4"/>
              </a:solidFill>
            </c:spPr>
          </c:dPt>
          <c:dPt>
            <c:idx val="2"/>
            <c:bubble3D val="0"/>
            <c:spPr>
              <a:solidFill>
                <a:srgbClr val="000000"/>
              </a:solidFill>
            </c:spPr>
          </c:dPt>
          <c:dPt>
            <c:idx val="3"/>
            <c:bubble3D val="0"/>
          </c:dPt>
          <c:dPt>
            <c:idx val="4"/>
            <c:bubble3D val="0"/>
            <c:spPr>
              <a:solidFill>
                <a:schemeClr val="accent3"/>
              </a:solidFill>
            </c:spPr>
          </c:dPt>
          <c:dPt>
            <c:idx val="5"/>
            <c:bubble3D val="0"/>
            <c:spPr>
              <a:solidFill>
                <a:schemeClr val="accent6"/>
              </a:solidFill>
            </c:spPr>
          </c:dPt>
          <c:dLbls>
            <c:dLbl>
              <c:idx val="0"/>
              <c:spPr/>
              <c:txPr>
                <a:bodyPr/>
                <a:lstStyle/>
                <a:p>
                  <a:pPr>
                    <a:defRPr sz="900" b="1">
                      <a:solidFill>
                        <a:schemeClr val="bg1"/>
                      </a:solidFill>
                    </a:defRPr>
                  </a:pPr>
                  <a:endParaRPr lang="nl-BE"/>
                </a:p>
              </c:txPr>
              <c:showLegendKey val="0"/>
              <c:showVal val="1"/>
              <c:showCatName val="0"/>
              <c:showSerName val="0"/>
              <c:showPercent val="0"/>
              <c:showBubbleSize val="0"/>
            </c:dLbl>
            <c:dLbl>
              <c:idx val="1"/>
              <c:spPr/>
              <c:txPr>
                <a:bodyPr/>
                <a:lstStyle/>
                <a:p>
                  <a:pPr>
                    <a:defRPr sz="900" b="1">
                      <a:solidFill>
                        <a:schemeClr val="bg1"/>
                      </a:solidFill>
                    </a:defRPr>
                  </a:pPr>
                  <a:endParaRPr lang="nl-BE"/>
                </a:p>
              </c:txPr>
              <c:showLegendKey val="0"/>
              <c:showVal val="1"/>
              <c:showCatName val="0"/>
              <c:showSerName val="0"/>
              <c:showPercent val="0"/>
              <c:showBubbleSize val="0"/>
            </c:dLbl>
            <c:dLbl>
              <c:idx val="2"/>
              <c:layout>
                <c:manualLayout>
                  <c:x val="1.7294713030121867E-2"/>
                  <c:y val="-2.7886319852033735E-2"/>
                </c:manualLayout>
              </c:layout>
              <c:showLegendKey val="0"/>
              <c:showVal val="1"/>
              <c:showCatName val="0"/>
              <c:showSerName val="0"/>
              <c:showPercent val="0"/>
              <c:showBubbleSize val="0"/>
              <c:extLst>
                <c:ext xmlns:c15="http://schemas.microsoft.com/office/drawing/2012/chart" uri="{CE6537A1-D6FC-4f65-9D91-7224C49458BB}"/>
              </c:extLst>
            </c:dLbl>
            <c:dLbl>
              <c:idx val="4"/>
              <c:spPr/>
              <c:txPr>
                <a:bodyPr/>
                <a:lstStyle/>
                <a:p>
                  <a:pPr>
                    <a:defRPr sz="900" b="1">
                      <a:solidFill>
                        <a:schemeClr val="bg1"/>
                      </a:solidFill>
                    </a:defRPr>
                  </a:pPr>
                  <a:endParaRPr lang="nl-BE"/>
                </a:p>
              </c:txPr>
              <c:showLegendKey val="0"/>
              <c:showVal val="1"/>
              <c:showCatName val="0"/>
              <c:showSerName val="0"/>
              <c:showPercent val="0"/>
              <c:showBubbleSize val="0"/>
            </c:dLbl>
            <c:dLbl>
              <c:idx val="5"/>
              <c:spPr/>
              <c:txPr>
                <a:bodyPr/>
                <a:lstStyle/>
                <a:p>
                  <a:pPr>
                    <a:defRPr sz="900" b="1">
                      <a:solidFill>
                        <a:schemeClr val="bg1"/>
                      </a:solidFill>
                    </a:defRPr>
                  </a:pPr>
                  <a:endParaRPr lang="nl-BE"/>
                </a:p>
              </c:txPr>
              <c:showLegendKey val="0"/>
              <c:showVal val="1"/>
              <c:showCatName val="0"/>
              <c:showSerName val="0"/>
              <c:showPercent val="0"/>
              <c:showBubbleSize val="0"/>
            </c:dLbl>
            <c:spPr>
              <a:noFill/>
              <a:ln>
                <a:noFill/>
              </a:ln>
              <a:effectLst/>
            </c:spPr>
            <c:txPr>
              <a:bodyPr/>
              <a:lstStyle/>
              <a:p>
                <a:pPr>
                  <a:defRPr sz="900" b="1"/>
                </a:pPr>
                <a:endParaRPr lang="nl-BE"/>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Sheet1!$A$2:$A$7</c:f>
              <c:strCache>
                <c:ptCount val="6"/>
                <c:pt idx="0">
                  <c:v>Mortgages</c:v>
                </c:pt>
                <c:pt idx="1">
                  <c:v>Consumer</c:v>
                </c:pt>
                <c:pt idx="2">
                  <c:v>Micro-enterprises</c:v>
                </c:pt>
                <c:pt idx="3">
                  <c:v>Credit cards</c:v>
                </c:pt>
                <c:pt idx="4">
                  <c:v>SME's</c:v>
                </c:pt>
                <c:pt idx="5">
                  <c:v>Large corporates</c:v>
                </c:pt>
              </c:strCache>
            </c:strRef>
          </c:cat>
          <c:val>
            <c:numRef>
              <c:f>Sheet1!$B$2:$B$7</c:f>
              <c:numCache>
                <c:formatCode>0%_);\(0%\);0%_);@_)</c:formatCode>
                <c:ptCount val="6"/>
                <c:pt idx="0">
                  <c:v>0.19783568353678796</c:v>
                </c:pt>
                <c:pt idx="1">
                  <c:v>0.17264080519346298</c:v>
                </c:pt>
                <c:pt idx="2">
                  <c:v>6.6773628992642751E-3</c:v>
                </c:pt>
                <c:pt idx="3">
                  <c:v>2.8006945702611113E-2</c:v>
                </c:pt>
                <c:pt idx="4">
                  <c:v>0.27084508763487475</c:v>
                </c:pt>
                <c:pt idx="5">
                  <c:v>0.3239941150329988</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nl-BE"/>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4907372802156283"/>
          <c:y val="0.16115597404998491"/>
          <c:w val="0.30185275800997402"/>
          <c:h val="0.73030483033419424"/>
        </c:manualLayout>
      </c:layout>
      <c:pieChart>
        <c:varyColors val="1"/>
        <c:ser>
          <c:idx val="0"/>
          <c:order val="0"/>
          <c:tx>
            <c:strRef>
              <c:f>Sheet1!$B$1</c:f>
              <c:strCache>
                <c:ptCount val="1"/>
                <c:pt idx="0">
                  <c:v>Values</c:v>
                </c:pt>
              </c:strCache>
            </c:strRef>
          </c:tx>
          <c:spPr>
            <a:effectLst>
              <a:outerShdw blurRad="50800" dist="38100" dir="2700000" algn="tl" rotWithShape="0">
                <a:prstClr val="black">
                  <a:alpha val="40000"/>
                </a:prstClr>
              </a:outerShdw>
            </a:effectLst>
          </c:spPr>
          <c:dPt>
            <c:idx val="0"/>
            <c:bubble3D val="0"/>
            <c:spPr>
              <a:solidFill>
                <a:schemeClr val="accent1"/>
              </a:solidFill>
              <a:effectLst>
                <a:outerShdw blurRad="50800" dist="38100" dir="2700000" algn="tl" rotWithShape="0">
                  <a:prstClr val="black">
                    <a:alpha val="40000"/>
                  </a:prstClr>
                </a:outerShdw>
              </a:effectLst>
            </c:spPr>
          </c:dPt>
          <c:dPt>
            <c:idx val="1"/>
            <c:bubble3D val="0"/>
            <c:spPr>
              <a:solidFill>
                <a:schemeClr val="accent4"/>
              </a:solidFill>
              <a:effectLst>
                <a:outerShdw blurRad="50800" dist="38100" dir="2700000" algn="tl" rotWithShape="0">
                  <a:prstClr val="black">
                    <a:alpha val="40000"/>
                  </a:prstClr>
                </a:outerShdw>
              </a:effectLst>
            </c:spPr>
          </c:dPt>
          <c:dPt>
            <c:idx val="2"/>
            <c:bubble3D val="0"/>
            <c:spPr>
              <a:solidFill>
                <a:schemeClr val="accent3"/>
              </a:solidFill>
              <a:effectLst>
                <a:outerShdw blurRad="50800" dist="38100" dir="2700000" algn="tl" rotWithShape="0">
                  <a:prstClr val="black">
                    <a:alpha val="40000"/>
                  </a:prstClr>
                </a:outerShdw>
              </a:effectLst>
            </c:spPr>
          </c:dPt>
          <c:dPt>
            <c:idx val="3"/>
            <c:bubble3D val="0"/>
            <c:explosion val="14"/>
          </c:dPt>
          <c:dPt>
            <c:idx val="4"/>
            <c:bubble3D val="0"/>
          </c:dPt>
          <c:dPt>
            <c:idx val="5"/>
            <c:bubble3D val="0"/>
            <c:spPr>
              <a:solidFill>
                <a:schemeClr val="accent6">
                  <a:lumMod val="20000"/>
                  <a:lumOff val="80000"/>
                </a:schemeClr>
              </a:solidFill>
              <a:effectLst>
                <a:outerShdw blurRad="50800" dist="38100" dir="2700000" algn="tl" rotWithShape="0">
                  <a:prstClr val="black">
                    <a:alpha val="40000"/>
                  </a:prstClr>
                </a:outerShdw>
              </a:effectLst>
            </c:spPr>
          </c:dPt>
          <c:dLbls>
            <c:dLbl>
              <c:idx val="1"/>
              <c:layout>
                <c:manualLayout>
                  <c:x val="8.8918935198929516E-2"/>
                  <c:y val="-9.7079086681928176E-2"/>
                </c:manualLayout>
              </c:layout>
              <c:dLblPos val="bestFit"/>
              <c:showLegendKey val="0"/>
              <c:showVal val="1"/>
              <c:showCatName val="0"/>
              <c:showSerName val="0"/>
              <c:showPercent val="0"/>
              <c:showBubbleSize val="0"/>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layout>
                <c:manualLayout>
                  <c:x val="5.6645541027196523E-2"/>
                  <c:y val="0.19646495400360514"/>
                </c:manualLayout>
              </c:layout>
              <c:spPr/>
              <c:txPr>
                <a:bodyPr/>
                <a:lstStyle/>
                <a:p>
                  <a:pPr>
                    <a:defRPr sz="1200" b="1">
                      <a:solidFill>
                        <a:srgbClr val="003768"/>
                      </a:solidFill>
                    </a:defRPr>
                  </a:pPr>
                  <a:endParaRPr lang="nl-BE"/>
                </a:p>
              </c:txPr>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1">
                    <a:solidFill>
                      <a:schemeClr val="bg1"/>
                    </a:solidFill>
                  </a:defRPr>
                </a:pPr>
                <a:endParaRPr lang="nl-BE"/>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Belgium</c:v>
                </c:pt>
                <c:pt idx="1">
                  <c:v>Czech Republic</c:v>
                </c:pt>
                <c:pt idx="2">
                  <c:v>Group Centre &amp; Other</c:v>
                </c:pt>
                <c:pt idx="3">
                  <c:v>International markets </c:v>
                </c:pt>
              </c:strCache>
            </c:strRef>
          </c:cat>
          <c:val>
            <c:numRef>
              <c:f>Sheet1!$B$2:$B$5</c:f>
              <c:numCache>
                <c:formatCode>0%</c:formatCode>
                <c:ptCount val="4"/>
                <c:pt idx="0">
                  <c:v>0.55522167753199092</c:v>
                </c:pt>
                <c:pt idx="1">
                  <c:v>0.25999806651800178</c:v>
                </c:pt>
                <c:pt idx="3">
                  <c:v>0.18478025595000724</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nl-BE"/>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3448393196085923"/>
          <c:y val="8.6539555794764272E-2"/>
          <c:w val="0.66277982322764761"/>
          <c:h val="0.89174801325109199"/>
        </c:manualLayout>
      </c:layout>
      <c:barChart>
        <c:barDir val="bar"/>
        <c:grouping val="clustered"/>
        <c:varyColors val="0"/>
        <c:ser>
          <c:idx val="0"/>
          <c:order val="0"/>
          <c:tx>
            <c:strRef>
              <c:f>Sheet1!$B$1</c:f>
              <c:strCache>
                <c:ptCount val="1"/>
                <c:pt idx="0">
                  <c:v>Banking</c:v>
                </c:pt>
              </c:strCache>
            </c:strRef>
          </c:tx>
          <c:spPr>
            <a:effectLst>
              <a:outerShdw blurRad="50800" dist="38100" dir="2700000" algn="tl" rotWithShape="0">
                <a:prstClr val="black">
                  <a:alpha val="40000"/>
                </a:prstClr>
              </a:outerShdw>
            </a:effectLst>
          </c:spPr>
          <c:invertIfNegative val="0"/>
          <c:dLbls>
            <c:spPr>
              <a:noFill/>
              <a:ln>
                <a:noFill/>
              </a:ln>
              <a:effectLst/>
            </c:spPr>
            <c:txPr>
              <a:bodyPr/>
              <a:lstStyle/>
              <a:p>
                <a:pPr>
                  <a:defRPr sz="1000"/>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Belgium</c:v>
                </c:pt>
                <c:pt idx="2">
                  <c:v>Czech 
Republic</c:v>
                </c:pt>
                <c:pt idx="4">
                  <c:v>Slovakia</c:v>
                </c:pt>
                <c:pt idx="6">
                  <c:v>Hungary</c:v>
                </c:pt>
                <c:pt idx="8">
                  <c:v>Bulgaria</c:v>
                </c:pt>
              </c:strCache>
            </c:strRef>
          </c:cat>
          <c:val>
            <c:numRef>
              <c:f>Sheet1!$B$2:$B$10</c:f>
              <c:numCache>
                <c:formatCode>General</c:formatCode>
                <c:ptCount val="9"/>
                <c:pt idx="0" formatCode="0%_);\(0%\);0%_);@_)">
                  <c:v>0.21</c:v>
                </c:pt>
                <c:pt idx="2" formatCode="0%_);\(0%\);0%_);@_)">
                  <c:v>0.19</c:v>
                </c:pt>
                <c:pt idx="4" formatCode="0%_);\(0%\);0%_);@_)">
                  <c:v>0.11</c:v>
                </c:pt>
                <c:pt idx="6" formatCode="0%_);\(0%\);0%_);@_)">
                  <c:v>0.1</c:v>
                </c:pt>
                <c:pt idx="8" formatCode="0%_);\(0%\);0%_);@_)">
                  <c:v>0.03</c:v>
                </c:pt>
              </c:numCache>
            </c:numRef>
          </c:val>
        </c:ser>
        <c:ser>
          <c:idx val="1"/>
          <c:order val="1"/>
          <c:tx>
            <c:strRef>
              <c:f>Sheet1!$C$1</c:f>
              <c:strCache>
                <c:ptCount val="1"/>
                <c:pt idx="0">
                  <c:v>Life insurance</c:v>
                </c:pt>
              </c:strCache>
            </c:strRef>
          </c:tx>
          <c:spPr>
            <a:effectLst>
              <a:outerShdw blurRad="50800" dist="38100" dir="2700000" algn="tl" rotWithShape="0">
                <a:prstClr val="black">
                  <a:alpha val="40000"/>
                </a:prstClr>
              </a:outerShdw>
            </a:effectLst>
          </c:spPr>
          <c:invertIfNegative val="0"/>
          <c:dLbls>
            <c:dLbl>
              <c:idx val="0"/>
              <c:layout>
                <c:manualLayout>
                  <c:x val="2.7247237355403596E-3"/>
                  <c:y val="2.2314246176039215E-7"/>
                </c:manualLayout>
              </c:layout>
              <c:tx>
                <c:rich>
                  <a:bodyPr/>
                  <a:lstStyle/>
                  <a:p>
                    <a:r>
                      <a:rPr lang="en-US" dirty="0" smtClean="0"/>
                      <a:t>  13%</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000"/>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Belgium</c:v>
                </c:pt>
                <c:pt idx="2">
                  <c:v>Czech 
Republic</c:v>
                </c:pt>
                <c:pt idx="4">
                  <c:v>Slovakia</c:v>
                </c:pt>
                <c:pt idx="6">
                  <c:v>Hungary</c:v>
                </c:pt>
                <c:pt idx="8">
                  <c:v>Bulgaria</c:v>
                </c:pt>
              </c:strCache>
            </c:strRef>
          </c:cat>
          <c:val>
            <c:numRef>
              <c:f>Sheet1!$C$2:$C$10</c:f>
              <c:numCache>
                <c:formatCode>General</c:formatCode>
                <c:ptCount val="9"/>
                <c:pt idx="0" formatCode="0%_);\(0%\);0%_);@_)">
                  <c:v>0.13</c:v>
                </c:pt>
                <c:pt idx="2" formatCode="0%_);\(0%\);0%_);@_)">
                  <c:v>7.0000000000000007E-2</c:v>
                </c:pt>
                <c:pt idx="4" formatCode="0%_);\(0%\);0%_);@_)">
                  <c:v>0.04</c:v>
                </c:pt>
                <c:pt idx="6" formatCode="0%_);\(0%\);0%_);@_)">
                  <c:v>0.04</c:v>
                </c:pt>
                <c:pt idx="8" formatCode="0%_);\(0%\);0%_);@_)">
                  <c:v>0.12</c:v>
                </c:pt>
              </c:numCache>
            </c:numRef>
          </c:val>
        </c:ser>
        <c:ser>
          <c:idx val="2"/>
          <c:order val="2"/>
          <c:tx>
            <c:strRef>
              <c:f>Sheet1!$D$1</c:f>
              <c:strCache>
                <c:ptCount val="1"/>
                <c:pt idx="0">
                  <c:v>Non-life insurance</c:v>
                </c:pt>
              </c:strCache>
            </c:strRef>
          </c:tx>
          <c:spPr>
            <a:effectLst>
              <a:outerShdw blurRad="50800" dist="38100" dir="2700000" algn="tl" rotWithShape="0">
                <a:prstClr val="black">
                  <a:alpha val="40000"/>
                </a:prstClr>
              </a:outerShdw>
            </a:effectLst>
          </c:spPr>
          <c:invertIfNegative val="0"/>
          <c:dLbls>
            <c:spPr>
              <a:noFill/>
              <a:ln>
                <a:noFill/>
              </a:ln>
              <a:effectLst/>
            </c:spPr>
            <c:txPr>
              <a:bodyPr/>
              <a:lstStyle/>
              <a:p>
                <a:pPr>
                  <a:defRPr sz="1000"/>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Belgium</c:v>
                </c:pt>
                <c:pt idx="2">
                  <c:v>Czech 
Republic</c:v>
                </c:pt>
                <c:pt idx="4">
                  <c:v>Slovakia</c:v>
                </c:pt>
                <c:pt idx="6">
                  <c:v>Hungary</c:v>
                </c:pt>
                <c:pt idx="8">
                  <c:v>Bulgaria</c:v>
                </c:pt>
              </c:strCache>
            </c:strRef>
          </c:cat>
          <c:val>
            <c:numRef>
              <c:f>Sheet1!$D$2:$D$10</c:f>
              <c:numCache>
                <c:formatCode>General</c:formatCode>
                <c:ptCount val="9"/>
                <c:pt idx="0" formatCode="0%_);\(0%\);0%_);@_)">
                  <c:v>0.09</c:v>
                </c:pt>
                <c:pt idx="2" formatCode="0%_);\(0%\);0%_);@_)">
                  <c:v>7.0000000000000007E-2</c:v>
                </c:pt>
                <c:pt idx="4" formatCode="0%_);\(0%\);0%_);@_)">
                  <c:v>0.03</c:v>
                </c:pt>
                <c:pt idx="6" formatCode="0%_);\(0%\);0%_);@_)">
                  <c:v>0.05</c:v>
                </c:pt>
                <c:pt idx="8" formatCode="0%_);\(0%\);0%_);@_)">
                  <c:v>0.11</c:v>
                </c:pt>
              </c:numCache>
            </c:numRef>
          </c:val>
        </c:ser>
        <c:dLbls>
          <c:showLegendKey val="0"/>
          <c:showVal val="0"/>
          <c:showCatName val="0"/>
          <c:showSerName val="0"/>
          <c:showPercent val="0"/>
          <c:showBubbleSize val="0"/>
        </c:dLbls>
        <c:gapWidth val="0"/>
        <c:axId val="382255496"/>
        <c:axId val="382255888"/>
      </c:barChart>
      <c:catAx>
        <c:axId val="382255496"/>
        <c:scaling>
          <c:orientation val="maxMin"/>
        </c:scaling>
        <c:delete val="0"/>
        <c:axPos val="l"/>
        <c:numFmt formatCode="General" sourceLinked="1"/>
        <c:majorTickMark val="none"/>
        <c:minorTickMark val="none"/>
        <c:tickLblPos val="nextTo"/>
        <c:txPr>
          <a:bodyPr/>
          <a:lstStyle/>
          <a:p>
            <a:pPr>
              <a:defRPr sz="1000" b="1"/>
            </a:pPr>
            <a:endParaRPr lang="nl-BE"/>
          </a:p>
        </c:txPr>
        <c:crossAx val="382255888"/>
        <c:crosses val="autoZero"/>
        <c:auto val="1"/>
        <c:lblAlgn val="ctr"/>
        <c:lblOffset val="100"/>
        <c:noMultiLvlLbl val="0"/>
      </c:catAx>
      <c:valAx>
        <c:axId val="382255888"/>
        <c:scaling>
          <c:orientation val="minMax"/>
          <c:max val="0.25"/>
          <c:min val="0"/>
        </c:scaling>
        <c:delete val="1"/>
        <c:axPos val="t"/>
        <c:numFmt formatCode="0%_);\(0%\);0%_);@_)" sourceLinked="1"/>
        <c:majorTickMark val="none"/>
        <c:minorTickMark val="none"/>
        <c:tickLblPos val="none"/>
        <c:crossAx val="382255496"/>
        <c:crosses val="autoZero"/>
        <c:crossBetween val="between"/>
      </c:valAx>
    </c:plotArea>
    <c:legend>
      <c:legendPos val="t"/>
      <c:layout>
        <c:manualLayout>
          <c:xMode val="edge"/>
          <c:yMode val="edge"/>
          <c:x val="0.17438231907458943"/>
          <c:y val="4.7869811273537179E-3"/>
          <c:w val="0.74933549995355109"/>
          <c:h val="5.1245335764693596E-2"/>
        </c:manualLayout>
      </c:layout>
      <c:overlay val="0"/>
      <c:txPr>
        <a:bodyPr/>
        <a:lstStyle/>
        <a:p>
          <a:pPr>
            <a:defRPr sz="1000"/>
          </a:pPr>
          <a:endParaRPr lang="nl-BE"/>
        </a:p>
      </c:txPr>
    </c:legend>
    <c:plotVisOnly val="1"/>
    <c:dispBlanksAs val="gap"/>
    <c:showDLblsOverMax val="0"/>
  </c:chart>
  <c:txPr>
    <a:bodyPr/>
    <a:lstStyle/>
    <a:p>
      <a:pPr>
        <a:defRPr sz="1800"/>
      </a:pPr>
      <a:endParaRPr lang="nl-BE"/>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4907372802156283"/>
          <c:y val="0.16115597404998491"/>
          <c:w val="0.30185275800997402"/>
          <c:h val="0.73030483033419424"/>
        </c:manualLayout>
      </c:layout>
      <c:pieChart>
        <c:varyColors val="1"/>
        <c:ser>
          <c:idx val="0"/>
          <c:order val="0"/>
          <c:tx>
            <c:strRef>
              <c:f>Sheet1!$B$1</c:f>
              <c:strCache>
                <c:ptCount val="1"/>
                <c:pt idx="0">
                  <c:v>Values</c:v>
                </c:pt>
              </c:strCache>
            </c:strRef>
          </c:tx>
          <c:spPr>
            <a:effectLst>
              <a:outerShdw blurRad="50800" dist="38100" dir="2700000" algn="tl" rotWithShape="0">
                <a:prstClr val="black">
                  <a:alpha val="40000"/>
                </a:prstClr>
              </a:outerShdw>
            </a:effectLst>
          </c:spPr>
          <c:dPt>
            <c:idx val="0"/>
            <c:bubble3D val="0"/>
            <c:spPr>
              <a:solidFill>
                <a:schemeClr val="accent1"/>
              </a:solidFill>
              <a:effectLst>
                <a:outerShdw blurRad="50800" dist="38100" dir="2700000" algn="tl" rotWithShape="0">
                  <a:prstClr val="black">
                    <a:alpha val="40000"/>
                  </a:prstClr>
                </a:outerShdw>
              </a:effectLst>
            </c:spPr>
          </c:dPt>
          <c:dPt>
            <c:idx val="1"/>
            <c:bubble3D val="0"/>
            <c:spPr>
              <a:solidFill>
                <a:schemeClr val="accent4"/>
              </a:solidFill>
              <a:effectLst>
                <a:outerShdw blurRad="50800" dist="38100" dir="2700000" algn="tl" rotWithShape="0">
                  <a:prstClr val="black">
                    <a:alpha val="40000"/>
                  </a:prstClr>
                </a:outerShdw>
              </a:effectLst>
            </c:spPr>
          </c:dPt>
          <c:dPt>
            <c:idx val="2"/>
            <c:bubble3D val="0"/>
            <c:spPr>
              <a:solidFill>
                <a:schemeClr val="accent3"/>
              </a:solidFill>
              <a:effectLst>
                <a:outerShdw blurRad="50800" dist="38100" dir="2700000" algn="tl" rotWithShape="0">
                  <a:prstClr val="black">
                    <a:alpha val="40000"/>
                  </a:prstClr>
                </a:outerShdw>
              </a:effectLst>
            </c:spPr>
          </c:dPt>
          <c:dPt>
            <c:idx val="3"/>
            <c:bubble3D val="0"/>
            <c:explosion val="15"/>
          </c:dPt>
          <c:dPt>
            <c:idx val="4"/>
            <c:bubble3D val="0"/>
          </c:dPt>
          <c:dPt>
            <c:idx val="5"/>
            <c:bubble3D val="0"/>
            <c:spPr>
              <a:solidFill>
                <a:schemeClr val="accent6">
                  <a:lumMod val="20000"/>
                  <a:lumOff val="80000"/>
                </a:schemeClr>
              </a:solidFill>
              <a:effectLst>
                <a:outerShdw blurRad="50800" dist="38100" dir="2700000" algn="tl" rotWithShape="0">
                  <a:prstClr val="black">
                    <a:alpha val="40000"/>
                  </a:prstClr>
                </a:outerShdw>
              </a:effectLst>
            </c:spPr>
          </c:dPt>
          <c:dLbls>
            <c:dLbl>
              <c:idx val="1"/>
              <c:layout>
                <c:manualLayout>
                  <c:x val="3.4785377821143514E-2"/>
                  <c:y val="-0.19673629064896725"/>
                </c:manualLayout>
              </c:layout>
              <c:dLblPos val="bestFit"/>
              <c:showLegendKey val="0"/>
              <c:showVal val="1"/>
              <c:showCatName val="0"/>
              <c:showSerName val="0"/>
              <c:showPercent val="0"/>
              <c:showBubbleSize val="0"/>
              <c:extLst>
                <c:ext xmlns:c15="http://schemas.microsoft.com/office/drawing/2012/chart" uri="{CE6537A1-D6FC-4f65-9D91-7224C49458BB}"/>
              </c:extLst>
            </c:dLbl>
            <c:dLbl>
              <c:idx val="2"/>
              <c:layout>
                <c:manualLayout>
                  <c:x val="9.8538189729623693E-2"/>
                  <c:y val="9.582368692851162E-2"/>
                </c:manualLayout>
              </c:layout>
              <c:dLblPos val="bestFit"/>
              <c:showLegendKey val="0"/>
              <c:showVal val="1"/>
              <c:showCatName val="0"/>
              <c:showSerName val="0"/>
              <c:showPercent val="0"/>
              <c:showBubbleSize val="0"/>
              <c:extLst>
                <c:ext xmlns:c15="http://schemas.microsoft.com/office/drawing/2012/chart" uri="{CE6537A1-D6FC-4f65-9D91-7224C49458BB}"/>
              </c:extLst>
            </c:dLbl>
            <c:dLbl>
              <c:idx val="3"/>
              <c:layout>
                <c:manualLayout>
                  <c:x val="2.0085497303370215E-2"/>
                  <c:y val="1.2322466123076135E-3"/>
                </c:manualLayout>
              </c:layout>
              <c:spPr/>
              <c:txPr>
                <a:bodyPr/>
                <a:lstStyle/>
                <a:p>
                  <a:pPr>
                    <a:defRPr sz="1200" b="1">
                      <a:solidFill>
                        <a:srgbClr val="003768"/>
                      </a:solidFill>
                    </a:defRPr>
                  </a:pPr>
                  <a:endParaRPr lang="nl-BE"/>
                </a:p>
              </c:txPr>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1">
                    <a:solidFill>
                      <a:schemeClr val="bg1"/>
                    </a:solidFill>
                  </a:defRPr>
                </a:pPr>
                <a:endParaRPr lang="nl-BE"/>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Hungary</c:v>
                </c:pt>
                <c:pt idx="1">
                  <c:v>Ireland</c:v>
                </c:pt>
                <c:pt idx="2">
                  <c:v>Slovakia</c:v>
                </c:pt>
                <c:pt idx="3">
                  <c:v>Bulgaria</c:v>
                </c:pt>
              </c:strCache>
            </c:strRef>
          </c:cat>
          <c:val>
            <c:numRef>
              <c:f>Sheet1!$B$2:$B$5</c:f>
              <c:numCache>
                <c:formatCode>0%</c:formatCode>
                <c:ptCount val="4"/>
                <c:pt idx="0">
                  <c:v>0.36933797909407667</c:v>
                </c:pt>
                <c:pt idx="1">
                  <c:v>0.31010452961672474</c:v>
                </c:pt>
                <c:pt idx="2">
                  <c:v>0.26480836236933797</c:v>
                </c:pt>
                <c:pt idx="3">
                  <c:v>5.5749128919860627E-2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nl-BE"/>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4907372802156283"/>
          <c:y val="0.16115597404998491"/>
          <c:w val="0.30185275800997402"/>
          <c:h val="0.73030483033419424"/>
        </c:manualLayout>
      </c:layout>
      <c:pieChart>
        <c:varyColors val="1"/>
        <c:ser>
          <c:idx val="0"/>
          <c:order val="0"/>
          <c:tx>
            <c:strRef>
              <c:f>Sheet1!$B$1</c:f>
              <c:strCache>
                <c:ptCount val="1"/>
                <c:pt idx="0">
                  <c:v>Values</c:v>
                </c:pt>
              </c:strCache>
            </c:strRef>
          </c:tx>
          <c:spPr>
            <a:effectLst>
              <a:outerShdw blurRad="50800" dist="38100" dir="2700000" algn="tl" rotWithShape="0">
                <a:prstClr val="black">
                  <a:alpha val="40000"/>
                </a:prstClr>
              </a:outerShdw>
            </a:effectLst>
          </c:spPr>
          <c:dPt>
            <c:idx val="0"/>
            <c:bubble3D val="0"/>
            <c:spPr>
              <a:solidFill>
                <a:schemeClr val="accent1"/>
              </a:solidFill>
              <a:effectLst>
                <a:outerShdw blurRad="50800" dist="38100" dir="2700000" algn="tl" rotWithShape="0">
                  <a:prstClr val="black">
                    <a:alpha val="40000"/>
                  </a:prstClr>
                </a:outerShdw>
              </a:effectLst>
            </c:spPr>
          </c:dPt>
          <c:dPt>
            <c:idx val="1"/>
            <c:bubble3D val="0"/>
            <c:spPr>
              <a:solidFill>
                <a:schemeClr val="accent4"/>
              </a:solidFill>
              <a:effectLst>
                <a:outerShdw blurRad="50800" dist="38100" dir="2700000" algn="tl" rotWithShape="0">
                  <a:prstClr val="black">
                    <a:alpha val="40000"/>
                  </a:prstClr>
                </a:outerShdw>
              </a:effectLst>
            </c:spPr>
          </c:dPt>
          <c:dPt>
            <c:idx val="2"/>
            <c:bubble3D val="0"/>
            <c:spPr>
              <a:solidFill>
                <a:schemeClr val="accent3"/>
              </a:solidFill>
              <a:effectLst>
                <a:outerShdw blurRad="50800" dist="38100" dir="2700000" algn="tl" rotWithShape="0">
                  <a:prstClr val="black">
                    <a:alpha val="40000"/>
                  </a:prstClr>
                </a:outerShdw>
              </a:effectLst>
            </c:spPr>
          </c:dPt>
          <c:dPt>
            <c:idx val="3"/>
            <c:bubble3D val="0"/>
            <c:explosion val="15"/>
          </c:dPt>
          <c:dPt>
            <c:idx val="4"/>
            <c:bubble3D val="0"/>
          </c:dPt>
          <c:dPt>
            <c:idx val="5"/>
            <c:bubble3D val="0"/>
            <c:spPr>
              <a:solidFill>
                <a:schemeClr val="accent6">
                  <a:lumMod val="20000"/>
                  <a:lumOff val="80000"/>
                </a:schemeClr>
              </a:solidFill>
              <a:effectLst>
                <a:outerShdw blurRad="50800" dist="38100" dir="2700000" algn="tl" rotWithShape="0">
                  <a:prstClr val="black">
                    <a:alpha val="40000"/>
                  </a:prstClr>
                </a:outerShdw>
              </a:effectLst>
            </c:spPr>
          </c:dPt>
          <c:dLbls>
            <c:dLbl>
              <c:idx val="1"/>
              <c:layout>
                <c:manualLayout>
                  <c:x val="-5.2571670229054304E-2"/>
                  <c:y val="-0.18168523260106578"/>
                </c:manualLayout>
              </c:layout>
              <c:dLblPos val="bestFit"/>
              <c:showLegendKey val="0"/>
              <c:showVal val="1"/>
              <c:showCatName val="0"/>
              <c:showSerName val="0"/>
              <c:showPercent val="0"/>
              <c:showBubbleSize val="0"/>
              <c:extLst>
                <c:ext xmlns:c15="http://schemas.microsoft.com/office/drawing/2012/chart" uri="{CE6537A1-D6FC-4f65-9D91-7224C49458BB}"/>
              </c:extLst>
            </c:dLbl>
            <c:dLbl>
              <c:idx val="2"/>
              <c:layout>
                <c:manualLayout>
                  <c:x val="0.1114799746259493"/>
                  <c:y val="-6.2212422574453849E-2"/>
                </c:manualLayout>
              </c:layout>
              <c:dLblPos val="bestFit"/>
              <c:showLegendKey val="0"/>
              <c:showVal val="1"/>
              <c:showCatName val="0"/>
              <c:showSerName val="0"/>
              <c:showPercent val="0"/>
              <c:showBubbleSize val="0"/>
              <c:extLst>
                <c:ext xmlns:c15="http://schemas.microsoft.com/office/drawing/2012/chart" uri="{CE6537A1-D6FC-4f65-9D91-7224C49458BB}"/>
              </c:extLst>
            </c:dLbl>
            <c:dLbl>
              <c:idx val="3"/>
              <c:layout>
                <c:manualLayout>
                  <c:x val="7.1852636888672633E-2"/>
                  <c:y val="0.18184522416299229"/>
                </c:manualLayout>
              </c:layout>
              <c:spPr/>
              <c:txPr>
                <a:bodyPr/>
                <a:lstStyle/>
                <a:p>
                  <a:pPr>
                    <a:defRPr sz="1200" b="1">
                      <a:solidFill>
                        <a:srgbClr val="003768"/>
                      </a:solidFill>
                    </a:defRPr>
                  </a:pPr>
                  <a:endParaRPr lang="nl-BE"/>
                </a:p>
              </c:txPr>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1">
                    <a:solidFill>
                      <a:schemeClr val="bg1"/>
                    </a:solidFill>
                  </a:defRPr>
                </a:pPr>
                <a:endParaRPr lang="nl-BE"/>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Hungary</c:v>
                </c:pt>
                <c:pt idx="1">
                  <c:v>Ireland</c:v>
                </c:pt>
                <c:pt idx="2">
                  <c:v>Slovakia</c:v>
                </c:pt>
                <c:pt idx="3">
                  <c:v>Bulgaria</c:v>
                </c:pt>
              </c:strCache>
            </c:strRef>
          </c:cat>
          <c:val>
            <c:numRef>
              <c:f>Sheet1!$B$2:$B$5</c:f>
              <c:numCache>
                <c:formatCode>0%</c:formatCode>
                <c:ptCount val="4"/>
                <c:pt idx="0">
                  <c:v>0.32270356084637869</c:v>
                </c:pt>
                <c:pt idx="1">
                  <c:v>0.27094921618233681</c:v>
                </c:pt>
                <c:pt idx="2">
                  <c:v>0.23137236438042247</c:v>
                </c:pt>
                <c:pt idx="3">
                  <c:v>0.17497485859086212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nl-BE"/>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17998945725005003"/>
          <c:y val="8.6539555794764272E-2"/>
          <c:w val="0.58921228236805523"/>
          <c:h val="0.89174801325109199"/>
        </c:manualLayout>
      </c:layout>
      <c:barChart>
        <c:barDir val="bar"/>
        <c:grouping val="stacked"/>
        <c:varyColors val="0"/>
        <c:ser>
          <c:idx val="0"/>
          <c:order val="0"/>
          <c:tx>
            <c:strRef>
              <c:f>Sheet1!$B$1</c:f>
              <c:strCache>
                <c:ptCount val="1"/>
                <c:pt idx="0">
                  <c:v> </c:v>
                </c:pt>
              </c:strCache>
            </c:strRef>
          </c:tx>
          <c:spPr>
            <a:solidFill>
              <a:schemeClr val="accent1">
                <a:lumMod val="20000"/>
                <a:lumOff val="80000"/>
              </a:schemeClr>
            </a:solidFill>
            <a:effectLst>
              <a:outerShdw blurRad="50800" dist="38100" dir="2700000" algn="tl" rotWithShape="0">
                <a:prstClr val="black">
                  <a:alpha val="40000"/>
                </a:prstClr>
              </a:outerShdw>
            </a:effectLst>
          </c:spPr>
          <c:invertIfNegative val="0"/>
          <c:dLbls>
            <c:spPr>
              <a:noFill/>
              <a:ln>
                <a:noFill/>
              </a:ln>
              <a:effectLst/>
            </c:spPr>
            <c:txPr>
              <a:bodyPr/>
              <a:lstStyle/>
              <a:p>
                <a:pPr>
                  <a:defRPr sz="1100"/>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Assets</c:v>
                </c:pt>
                <c:pt idx="2">
                  <c:v>Loans</c:v>
                </c:pt>
                <c:pt idx="4">
                  <c:v>Deposits</c:v>
                </c:pt>
                <c:pt idx="6">
                  <c:v>Life insurance</c:v>
                </c:pt>
                <c:pt idx="8">
                  <c:v>Non-life insurance</c:v>
                </c:pt>
              </c:strCache>
            </c:strRef>
          </c:cat>
          <c:val>
            <c:numRef>
              <c:f>Sheet1!$B$2:$B$10</c:f>
              <c:numCache>
                <c:formatCode>General</c:formatCode>
                <c:ptCount val="9"/>
                <c:pt idx="0" formatCode="0%_);\(0%\);0%_);@_)">
                  <c:v>3.2000000000000001E-2</c:v>
                </c:pt>
                <c:pt idx="2" formatCode="0%_);\(0%\);0%_);@_)">
                  <c:v>3.1E-2</c:v>
                </c:pt>
                <c:pt idx="4" formatCode="0%_);\(0%\);0%_);@_)">
                  <c:v>2.1999999999999999E-2</c:v>
                </c:pt>
                <c:pt idx="6" formatCode="0%_);\(0%\);0%_);@_)">
                  <c:v>0.11708114177458223</c:v>
                </c:pt>
                <c:pt idx="8" formatCode="0%_);\(0%\);0%_);@_)">
                  <c:v>0.10500631920834001</c:v>
                </c:pt>
              </c:numCache>
            </c:numRef>
          </c:val>
        </c:ser>
        <c:ser>
          <c:idx val="1"/>
          <c:order val="1"/>
          <c:tx>
            <c:strRef>
              <c:f>Sheet1!$C$1</c:f>
              <c:strCache>
                <c:ptCount val="1"/>
                <c:pt idx="0">
                  <c:v>  </c:v>
                </c:pt>
              </c:strCache>
            </c:strRef>
          </c:tx>
          <c:spPr>
            <a:solidFill>
              <a:schemeClr val="accent2"/>
            </a:solidFill>
            <a:effectLst>
              <a:outerShdw blurRad="50800" dist="38100" dir="2700000" algn="tl" rotWithShape="0">
                <a:prstClr val="black">
                  <a:alpha val="40000"/>
                </a:prstClr>
              </a:outerShdw>
            </a:effectLst>
          </c:spPr>
          <c:invertIfNegative val="0"/>
          <c:dLbls>
            <c:dLbl>
              <c:idx val="8"/>
              <c:delete val="1"/>
              <c:extLst>
                <c:ext xmlns:c15="http://schemas.microsoft.com/office/drawing/2012/chart" uri="{CE6537A1-D6FC-4f65-9D91-7224C49458BB}"/>
              </c:extLst>
            </c:dLbl>
            <c:spPr>
              <a:noFill/>
              <a:ln>
                <a:noFill/>
              </a:ln>
              <a:effectLst/>
            </c:spPr>
            <c:txPr>
              <a:bodyPr/>
              <a:lstStyle/>
              <a:p>
                <a:pPr>
                  <a:defRPr sz="1100">
                    <a:solidFill>
                      <a:schemeClr val="bg2"/>
                    </a:solidFill>
                  </a:defRPr>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Assets</c:v>
                </c:pt>
                <c:pt idx="2">
                  <c:v>Loans</c:v>
                </c:pt>
                <c:pt idx="4">
                  <c:v>Deposits</c:v>
                </c:pt>
                <c:pt idx="6">
                  <c:v>Life insurance</c:v>
                </c:pt>
                <c:pt idx="8">
                  <c:v>Non-life insurance</c:v>
                </c:pt>
              </c:strCache>
            </c:strRef>
          </c:cat>
          <c:val>
            <c:numRef>
              <c:f>Sheet1!$C$2:$C$10</c:f>
              <c:numCache>
                <c:formatCode>General</c:formatCode>
                <c:ptCount val="9"/>
                <c:pt idx="0" formatCode="0%_);\(0%\);0%_);@_)">
                  <c:v>0.08</c:v>
                </c:pt>
                <c:pt idx="2" formatCode="0%_);\(0%\);0%_);@_)">
                  <c:v>8.8999999999999996E-2</c:v>
                </c:pt>
                <c:pt idx="4" formatCode="0%_);\(0%\);0%_);@_)">
                  <c:v>7.8E-2</c:v>
                </c:pt>
                <c:pt idx="6" formatCode="0%_);\(0%\);0%_);@_)">
                  <c:v>0.10086427513220865</c:v>
                </c:pt>
              </c:numCache>
            </c:numRef>
          </c:val>
        </c:ser>
        <c:ser>
          <c:idx val="2"/>
          <c:order val="2"/>
          <c:tx>
            <c:strRef>
              <c:f>Sheet1!$D$1</c:f>
              <c:strCache>
                <c:ptCount val="1"/>
                <c:pt idx="0">
                  <c:v>Column2</c:v>
                </c:pt>
              </c:strCache>
            </c:strRef>
          </c:tx>
          <c:spPr>
            <a:noFill/>
          </c:spPr>
          <c:invertIfNegative val="0"/>
          <c:dLbls>
            <c:dLbl>
              <c:idx val="8"/>
              <c:delete val="1"/>
              <c:extLst>
                <c:ext xmlns:c15="http://schemas.microsoft.com/office/drawing/2012/chart" uri="{CE6537A1-D6FC-4f65-9D91-7224C49458BB}"/>
              </c:extLst>
            </c:dLbl>
            <c:spPr>
              <a:noFill/>
              <a:ln>
                <a:noFill/>
              </a:ln>
              <a:effectLst/>
            </c:spPr>
            <c:txPr>
              <a:bodyPr/>
              <a:lstStyle/>
              <a:p>
                <a:pPr>
                  <a:defRPr sz="1100"/>
                </a:pPr>
                <a:endParaRPr lang="nl-BE"/>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Assets</c:v>
                </c:pt>
                <c:pt idx="2">
                  <c:v>Loans</c:v>
                </c:pt>
                <c:pt idx="4">
                  <c:v>Deposits</c:v>
                </c:pt>
                <c:pt idx="6">
                  <c:v>Life insurance</c:v>
                </c:pt>
                <c:pt idx="8">
                  <c:v>Non-life insurance</c:v>
                </c:pt>
              </c:strCache>
            </c:strRef>
          </c:cat>
          <c:val>
            <c:numRef>
              <c:f>Sheet1!$D$2:$D$10</c:f>
              <c:numCache>
                <c:formatCode>General</c:formatCode>
                <c:ptCount val="9"/>
                <c:pt idx="0" formatCode="0%_);\(0%\);0%_);@_)">
                  <c:v>0.112</c:v>
                </c:pt>
                <c:pt idx="2" formatCode="0%_);\(0%\);0%_);@_)">
                  <c:v>0.12</c:v>
                </c:pt>
                <c:pt idx="4" formatCode="0%_);\(0%\);0%_);@_)">
                  <c:v>0.1</c:v>
                </c:pt>
                <c:pt idx="6" formatCode="0%_);\(0%\);0%_);@_)">
                  <c:v>0.21794541690679087</c:v>
                </c:pt>
                <c:pt idx="8" formatCode="0%_);\(0%\);0%_);@_)">
                  <c:v>0.10500631920834001</c:v>
                </c:pt>
              </c:numCache>
            </c:numRef>
          </c:val>
        </c:ser>
        <c:dLbls>
          <c:showLegendKey val="0"/>
          <c:showVal val="0"/>
          <c:showCatName val="0"/>
          <c:showSerName val="0"/>
          <c:showPercent val="0"/>
          <c:showBubbleSize val="0"/>
        </c:dLbls>
        <c:gapWidth val="40"/>
        <c:overlap val="100"/>
        <c:axId val="479809440"/>
        <c:axId val="479810224"/>
      </c:barChart>
      <c:catAx>
        <c:axId val="479809440"/>
        <c:scaling>
          <c:orientation val="maxMin"/>
        </c:scaling>
        <c:delete val="0"/>
        <c:axPos val="l"/>
        <c:numFmt formatCode="General" sourceLinked="1"/>
        <c:majorTickMark val="none"/>
        <c:minorTickMark val="none"/>
        <c:tickLblPos val="nextTo"/>
        <c:txPr>
          <a:bodyPr/>
          <a:lstStyle/>
          <a:p>
            <a:pPr>
              <a:defRPr sz="1100" b="1"/>
            </a:pPr>
            <a:endParaRPr lang="nl-BE"/>
          </a:p>
        </c:txPr>
        <c:crossAx val="479810224"/>
        <c:crosses val="autoZero"/>
        <c:auto val="1"/>
        <c:lblAlgn val="ctr"/>
        <c:lblOffset val="100"/>
        <c:noMultiLvlLbl val="0"/>
      </c:catAx>
      <c:valAx>
        <c:axId val="479810224"/>
        <c:scaling>
          <c:orientation val="minMax"/>
          <c:max val="0.22000000000000003"/>
          <c:min val="0"/>
        </c:scaling>
        <c:delete val="1"/>
        <c:axPos val="t"/>
        <c:numFmt formatCode="0%_);\(0%\);0%_);@_)" sourceLinked="1"/>
        <c:majorTickMark val="none"/>
        <c:minorTickMark val="none"/>
        <c:tickLblPos val="none"/>
        <c:crossAx val="479809440"/>
        <c:crosses val="autoZero"/>
        <c:crossBetween val="between"/>
      </c:valAx>
    </c:plotArea>
    <c:legend>
      <c:legendPos val="t"/>
      <c:legendEntry>
        <c:idx val="2"/>
        <c:delete val="1"/>
      </c:legendEntry>
      <c:layout>
        <c:manualLayout>
          <c:xMode val="edge"/>
          <c:yMode val="edge"/>
          <c:x val="0.17438231907458943"/>
          <c:y val="4.7869811273537179E-3"/>
          <c:w val="0.53952168869366235"/>
          <c:h val="5.1245335764693596E-2"/>
        </c:manualLayout>
      </c:layout>
      <c:overlay val="0"/>
      <c:txPr>
        <a:bodyPr/>
        <a:lstStyle/>
        <a:p>
          <a:pPr>
            <a:defRPr sz="1000"/>
          </a:pPr>
          <a:endParaRPr lang="nl-BE"/>
        </a:p>
      </c:txPr>
    </c:legend>
    <c:plotVisOnly val="1"/>
    <c:dispBlanksAs val="gap"/>
    <c:showDLblsOverMax val="0"/>
  </c:chart>
  <c:txPr>
    <a:bodyPr/>
    <a:lstStyle/>
    <a:p>
      <a:pPr>
        <a:defRPr sz="1800"/>
      </a:pPr>
      <a:endParaRPr lang="nl-BE"/>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2365723708927882"/>
          <c:y val="2.4193551986168731E-2"/>
          <c:w val="0.67360645174452416"/>
          <c:h val="0.95409401705968744"/>
        </c:manualLayout>
      </c:layout>
      <c:barChart>
        <c:barDir val="bar"/>
        <c:grouping val="clustered"/>
        <c:varyColors val="0"/>
        <c:ser>
          <c:idx val="0"/>
          <c:order val="0"/>
          <c:tx>
            <c:strRef>
              <c:f>Sheet1!$B$1</c:f>
              <c:strCache>
                <c:ptCount val="1"/>
                <c:pt idx="0">
                  <c:v> </c:v>
                </c:pt>
              </c:strCache>
            </c:strRef>
          </c:tx>
          <c:spPr>
            <a:solidFill>
              <a:schemeClr val="accent2">
                <a:lumMod val="20000"/>
                <a:lumOff val="80000"/>
              </a:schemeClr>
            </a:solidFill>
            <a:effectLst>
              <a:outerShdw blurRad="50800" dist="38100" dir="2700000" algn="tl" rotWithShape="0">
                <a:prstClr val="black">
                  <a:alpha val="40000"/>
                </a:prstClr>
              </a:outerShdw>
            </a:effectLst>
          </c:spPr>
          <c:invertIfNegative val="0"/>
          <c:dPt>
            <c:idx val="2"/>
            <c:invertIfNegative val="0"/>
            <c:bubble3D val="0"/>
            <c:spPr>
              <a:solidFill>
                <a:schemeClr val="accent3"/>
              </a:solidFill>
              <a:effectLst>
                <a:outerShdw blurRad="50800" dist="38100" dir="2700000" algn="tl" rotWithShape="0">
                  <a:prstClr val="black">
                    <a:alpha val="40000"/>
                  </a:prstClr>
                </a:outerShdw>
              </a:effectLst>
            </c:spPr>
          </c:dPt>
          <c:dPt>
            <c:idx val="4"/>
            <c:invertIfNegative val="0"/>
            <c:bubble3D val="0"/>
            <c:spPr>
              <a:solidFill>
                <a:schemeClr val="accent3"/>
              </a:solidFill>
              <a:effectLst>
                <a:outerShdw blurRad="50800" dist="38100" dir="2700000" algn="tl" rotWithShape="0">
                  <a:prstClr val="black">
                    <a:alpha val="40000"/>
                  </a:prstClr>
                </a:outerShdw>
              </a:effectLst>
            </c:spPr>
          </c:dPt>
          <c:dPt>
            <c:idx val="9"/>
            <c:invertIfNegative val="0"/>
            <c:bubble3D val="0"/>
            <c:spPr>
              <a:solidFill>
                <a:schemeClr val="accent3"/>
              </a:solidFill>
              <a:effectLst>
                <a:outerShdw blurRad="50800" dist="38100" dir="2700000" algn="tl" rotWithShape="0">
                  <a:prstClr val="black">
                    <a:alpha val="40000"/>
                  </a:prstClr>
                </a:outerShdw>
              </a:effectLst>
            </c:spPr>
          </c:dPt>
          <c:dLbls>
            <c:spPr>
              <a:noFill/>
              <a:ln>
                <a:noFill/>
              </a:ln>
              <a:effectLst/>
            </c:spPr>
            <c:txPr>
              <a:bodyPr/>
              <a:lstStyle/>
              <a:p>
                <a:pPr>
                  <a:defRPr sz="1100"/>
                </a:pPr>
                <a:endParaRPr lang="nl-B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Sheet1!$A$2:$A$12</c:f>
              <c:numCache>
                <c:formatCode>General</c:formatCode>
                <c:ptCount val="11"/>
              </c:numCache>
            </c:numRef>
          </c:cat>
          <c:val>
            <c:numRef>
              <c:f>Sheet1!$B$2:$B$12</c:f>
              <c:numCache>
                <c:formatCode>#,##0.0_);\(#,##0.0\);#,##0.0_);@_)</c:formatCode>
                <c:ptCount val="11"/>
                <c:pt idx="0">
                  <c:v>9.1560000000000006</c:v>
                </c:pt>
                <c:pt idx="1">
                  <c:v>5.944</c:v>
                </c:pt>
                <c:pt idx="2">
                  <c:v>5.1349999999999998</c:v>
                </c:pt>
                <c:pt idx="3">
                  <c:v>4.3849999999999998</c:v>
                </c:pt>
                <c:pt idx="4">
                  <c:v>3.6540000000000004</c:v>
                </c:pt>
                <c:pt idx="5">
                  <c:v>3.3570000000000002</c:v>
                </c:pt>
                <c:pt idx="6">
                  <c:v>3.218</c:v>
                </c:pt>
                <c:pt idx="7">
                  <c:v>2.8639999999999999</c:v>
                </c:pt>
                <c:pt idx="8">
                  <c:v>2.4830000000000001</c:v>
                </c:pt>
                <c:pt idx="9">
                  <c:v>1.4810000000000001</c:v>
                </c:pt>
                <c:pt idx="10">
                  <c:v>1.468</c:v>
                </c:pt>
              </c:numCache>
            </c:numRef>
          </c:val>
        </c:ser>
        <c:dLbls>
          <c:showLegendKey val="0"/>
          <c:showVal val="0"/>
          <c:showCatName val="0"/>
          <c:showSerName val="0"/>
          <c:showPercent val="0"/>
          <c:showBubbleSize val="0"/>
        </c:dLbls>
        <c:gapWidth val="40"/>
        <c:axId val="479811008"/>
        <c:axId val="479811400"/>
      </c:barChart>
      <c:catAx>
        <c:axId val="479811008"/>
        <c:scaling>
          <c:orientation val="maxMin"/>
        </c:scaling>
        <c:delete val="0"/>
        <c:axPos val="l"/>
        <c:numFmt formatCode="General" sourceLinked="1"/>
        <c:majorTickMark val="none"/>
        <c:minorTickMark val="none"/>
        <c:tickLblPos val="nextTo"/>
        <c:txPr>
          <a:bodyPr/>
          <a:lstStyle/>
          <a:p>
            <a:pPr>
              <a:defRPr sz="1000" b="1"/>
            </a:pPr>
            <a:endParaRPr lang="nl-BE"/>
          </a:p>
        </c:txPr>
        <c:crossAx val="479811400"/>
        <c:crosses val="autoZero"/>
        <c:auto val="1"/>
        <c:lblAlgn val="ctr"/>
        <c:lblOffset val="100"/>
        <c:noMultiLvlLbl val="0"/>
      </c:catAx>
      <c:valAx>
        <c:axId val="479811400"/>
        <c:scaling>
          <c:orientation val="minMax"/>
          <c:max val="9.5"/>
          <c:min val="0"/>
        </c:scaling>
        <c:delete val="1"/>
        <c:axPos val="t"/>
        <c:numFmt formatCode="#,##0.0_);\(#,##0.0\);#,##0.0_);@_)" sourceLinked="1"/>
        <c:majorTickMark val="none"/>
        <c:minorTickMark val="none"/>
        <c:tickLblPos val="none"/>
        <c:crossAx val="479811008"/>
        <c:crosses val="autoZero"/>
        <c:crossBetween val="between"/>
      </c:valAx>
    </c:plotArea>
    <c:plotVisOnly val="1"/>
    <c:dispBlanksAs val="gap"/>
    <c:showDLblsOverMax val="0"/>
  </c:chart>
  <c:txPr>
    <a:bodyPr/>
    <a:lstStyle/>
    <a:p>
      <a:pPr>
        <a:defRPr sz="1800"/>
      </a:pPr>
      <a:endParaRPr lang="nl-BE"/>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19454534910082089"/>
          <c:y val="2.4193551986168731E-2"/>
          <c:w val="0.65031694135375784"/>
          <c:h val="0.95409401705968744"/>
        </c:manualLayout>
      </c:layout>
      <c:barChart>
        <c:barDir val="bar"/>
        <c:grouping val="clustered"/>
        <c:varyColors val="0"/>
        <c:ser>
          <c:idx val="0"/>
          <c:order val="0"/>
          <c:tx>
            <c:strRef>
              <c:f>Sheet1!$B$1</c:f>
              <c:strCache>
                <c:ptCount val="1"/>
                <c:pt idx="0">
                  <c:v> </c:v>
                </c:pt>
              </c:strCache>
            </c:strRef>
          </c:tx>
          <c:spPr>
            <a:solidFill>
              <a:srgbClr val="AED9FF"/>
            </a:solidFill>
            <a:effectLst>
              <a:outerShdw blurRad="50800" dist="38100" dir="2700000" algn="tl" rotWithShape="0">
                <a:prstClr val="black">
                  <a:alpha val="40000"/>
                </a:prstClr>
              </a:outerShdw>
            </a:effectLst>
          </c:spPr>
          <c:invertIfNegative val="0"/>
          <c:dPt>
            <c:idx val="0"/>
            <c:invertIfNegative val="0"/>
            <c:bubble3D val="0"/>
            <c:spPr>
              <a:solidFill>
                <a:schemeClr val="accent3"/>
              </a:solidFill>
              <a:effectLst>
                <a:outerShdw blurRad="50800" dist="38100" dir="2700000" algn="tl" rotWithShape="0">
                  <a:prstClr val="black">
                    <a:alpha val="40000"/>
                  </a:prstClr>
                </a:outerShdw>
              </a:effectLst>
            </c:spPr>
          </c:dPt>
          <c:dPt>
            <c:idx val="2"/>
            <c:invertIfNegative val="0"/>
            <c:bubble3D val="0"/>
          </c:dPt>
          <c:dPt>
            <c:idx val="3"/>
            <c:invertIfNegative val="0"/>
            <c:bubble3D val="0"/>
            <c:spPr>
              <a:solidFill>
                <a:srgbClr val="E36C09"/>
              </a:solidFill>
              <a:effectLst>
                <a:outerShdw blurRad="50800" dist="38100" dir="2700000" algn="tl" rotWithShape="0">
                  <a:prstClr val="black">
                    <a:alpha val="40000"/>
                  </a:prstClr>
                </a:outerShdw>
              </a:effectLst>
            </c:spPr>
          </c:dPt>
          <c:dPt>
            <c:idx val="4"/>
            <c:invertIfNegative val="0"/>
            <c:bubble3D val="0"/>
          </c:dPt>
          <c:dPt>
            <c:idx val="8"/>
            <c:invertIfNegative val="0"/>
            <c:bubble3D val="0"/>
            <c:spPr>
              <a:solidFill>
                <a:srgbClr val="E36C09"/>
              </a:solidFill>
              <a:effectLst>
                <a:outerShdw blurRad="50800" dist="38100" dir="2700000" algn="tl" rotWithShape="0">
                  <a:prstClr val="black">
                    <a:alpha val="40000"/>
                  </a:prstClr>
                </a:outerShdw>
              </a:effectLst>
            </c:spPr>
          </c:dPt>
          <c:dPt>
            <c:idx val="9"/>
            <c:invertIfNegative val="0"/>
            <c:bubble3D val="0"/>
          </c:dPt>
          <c:dLbls>
            <c:spPr>
              <a:noFill/>
              <a:ln>
                <a:noFill/>
              </a:ln>
              <a:effectLst/>
            </c:spPr>
            <c:txPr>
              <a:bodyPr/>
              <a:lstStyle/>
              <a:p>
                <a:pPr>
                  <a:defRPr sz="1100"/>
                </a:pPr>
                <a:endParaRPr lang="nl-B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Sheet1!$A$2:$A$12</c:f>
              <c:numCache>
                <c:formatCode>General</c:formatCode>
                <c:ptCount val="10"/>
              </c:numCache>
            </c:numRef>
          </c:cat>
          <c:val>
            <c:numRef>
              <c:f>Sheet1!$B$2:$B$12</c:f>
              <c:numCache>
                <c:formatCode>General</c:formatCode>
                <c:ptCount val="10"/>
                <c:pt idx="0">
                  <c:v>287</c:v>
                </c:pt>
                <c:pt idx="1">
                  <c:v>216</c:v>
                </c:pt>
                <c:pt idx="2">
                  <c:v>200</c:v>
                </c:pt>
                <c:pt idx="3">
                  <c:v>190</c:v>
                </c:pt>
                <c:pt idx="4">
                  <c:v>185</c:v>
                </c:pt>
                <c:pt idx="5">
                  <c:v>178</c:v>
                </c:pt>
                <c:pt idx="6">
                  <c:v>154</c:v>
                </c:pt>
                <c:pt idx="7">
                  <c:v>148</c:v>
                </c:pt>
                <c:pt idx="8">
                  <c:v>97</c:v>
                </c:pt>
                <c:pt idx="9">
                  <c:v>75</c:v>
                </c:pt>
              </c:numCache>
            </c:numRef>
          </c:val>
        </c:ser>
        <c:dLbls>
          <c:showLegendKey val="0"/>
          <c:showVal val="0"/>
          <c:showCatName val="0"/>
          <c:showSerName val="0"/>
          <c:showPercent val="0"/>
          <c:showBubbleSize val="0"/>
        </c:dLbls>
        <c:gapWidth val="40"/>
        <c:axId val="479812184"/>
        <c:axId val="382420280"/>
      </c:barChart>
      <c:catAx>
        <c:axId val="479812184"/>
        <c:scaling>
          <c:orientation val="maxMin"/>
        </c:scaling>
        <c:delete val="0"/>
        <c:axPos val="l"/>
        <c:numFmt formatCode="General" sourceLinked="1"/>
        <c:majorTickMark val="none"/>
        <c:minorTickMark val="none"/>
        <c:tickLblPos val="nextTo"/>
        <c:txPr>
          <a:bodyPr/>
          <a:lstStyle/>
          <a:p>
            <a:pPr>
              <a:defRPr sz="1000" b="1"/>
            </a:pPr>
            <a:endParaRPr lang="nl-BE"/>
          </a:p>
        </c:txPr>
        <c:crossAx val="382420280"/>
        <c:crosses val="autoZero"/>
        <c:auto val="1"/>
        <c:lblAlgn val="ctr"/>
        <c:lblOffset val="100"/>
        <c:noMultiLvlLbl val="0"/>
      </c:catAx>
      <c:valAx>
        <c:axId val="382420280"/>
        <c:scaling>
          <c:orientation val="minMax"/>
          <c:max val="305"/>
          <c:min val="0"/>
        </c:scaling>
        <c:delete val="1"/>
        <c:axPos val="t"/>
        <c:numFmt formatCode="General" sourceLinked="1"/>
        <c:majorTickMark val="none"/>
        <c:minorTickMark val="none"/>
        <c:tickLblPos val="none"/>
        <c:crossAx val="479812184"/>
        <c:crosses val="autoZero"/>
        <c:crossBetween val="between"/>
      </c:valAx>
    </c:plotArea>
    <c:plotVisOnly val="1"/>
    <c:dispBlanksAs val="gap"/>
    <c:showDLblsOverMax val="0"/>
  </c:chart>
  <c:txPr>
    <a:bodyPr/>
    <a:lstStyle/>
    <a:p>
      <a:pPr>
        <a:defRPr sz="1800"/>
      </a:pPr>
      <a:endParaRPr lang="nl-BE"/>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13366915374586222"/>
          <c:y val="9.116567603256584E-2"/>
          <c:w val="0.70910012673183553"/>
          <c:h val="0.76242958159035568"/>
        </c:manualLayout>
      </c:layout>
      <c:barChart>
        <c:barDir val="col"/>
        <c:grouping val="stacked"/>
        <c:varyColors val="0"/>
        <c:ser>
          <c:idx val="0"/>
          <c:order val="0"/>
          <c:tx>
            <c:strRef>
              <c:f>Sheet1!$B$1</c:f>
              <c:strCache>
                <c:ptCount val="1"/>
                <c:pt idx="0">
                  <c:v>CET1</c:v>
                </c:pt>
              </c:strCache>
            </c:strRef>
          </c:tx>
          <c:spPr>
            <a:effectLst>
              <a:outerShdw blurRad="50800" dist="38100" dir="2700000" algn="tl" rotWithShape="0">
                <a:prstClr val="black">
                  <a:alpha val="40000"/>
                </a:prstClr>
              </a:outerShdw>
            </a:effectLst>
          </c:spPr>
          <c:invertIfNegative val="0"/>
          <c:dLbls>
            <c:dLbl>
              <c:idx val="0"/>
              <c:layout>
                <c:manualLayout>
                  <c:x val="0"/>
                  <c:y val="-0.34696618966341664"/>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
              <c:layout>
                <c:manualLayout>
                  <c:x val="-2.7247237355404598E-3"/>
                  <c:y val="-0.33488573138563166"/>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
              <c:layout>
                <c:manualLayout>
                  <c:x val="9.9905382854308862E-17"/>
                  <c:y val="-0.19137505815827119"/>
                </c:manualLayout>
              </c:layout>
              <c:dLblPos val="ct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b="1"/>
                </a:pPr>
                <a:endParaRPr lang="nl-B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CET1 ratio 9M'16 
pre-transaction</c:v>
                </c:pt>
                <c:pt idx="1">
                  <c:v>Pro-forma CET1 ratio 9M'16 
post-transaction</c:v>
                </c:pt>
              </c:strCache>
            </c:strRef>
          </c:cat>
          <c:val>
            <c:numRef>
              <c:f>Sheet1!$B$2:$B$3</c:f>
              <c:numCache>
                <c:formatCode>0.0%</c:formatCode>
                <c:ptCount val="2"/>
                <c:pt idx="0">
                  <c:v>0.153</c:v>
                </c:pt>
                <c:pt idx="1">
                  <c:v>0.14699999999999999</c:v>
                </c:pt>
              </c:numCache>
            </c:numRef>
          </c:val>
        </c:ser>
        <c:dLbls>
          <c:showLegendKey val="0"/>
          <c:showVal val="0"/>
          <c:showCatName val="0"/>
          <c:showSerName val="0"/>
          <c:showPercent val="0"/>
          <c:showBubbleSize val="0"/>
        </c:dLbls>
        <c:gapWidth val="100"/>
        <c:overlap val="100"/>
        <c:axId val="382422240"/>
        <c:axId val="382422632"/>
      </c:barChart>
      <c:catAx>
        <c:axId val="382422240"/>
        <c:scaling>
          <c:orientation val="minMax"/>
        </c:scaling>
        <c:delete val="0"/>
        <c:axPos val="b"/>
        <c:numFmt formatCode="General" sourceLinked="1"/>
        <c:majorTickMark val="none"/>
        <c:minorTickMark val="none"/>
        <c:tickLblPos val="nextTo"/>
        <c:txPr>
          <a:bodyPr/>
          <a:lstStyle/>
          <a:p>
            <a:pPr>
              <a:defRPr sz="1000"/>
            </a:pPr>
            <a:endParaRPr lang="nl-BE"/>
          </a:p>
        </c:txPr>
        <c:crossAx val="382422632"/>
        <c:crosses val="autoZero"/>
        <c:auto val="1"/>
        <c:lblAlgn val="ctr"/>
        <c:lblOffset val="100"/>
        <c:noMultiLvlLbl val="0"/>
      </c:catAx>
      <c:valAx>
        <c:axId val="382422632"/>
        <c:scaling>
          <c:orientation val="minMax"/>
          <c:max val="0.2"/>
          <c:min val="0"/>
        </c:scaling>
        <c:delete val="1"/>
        <c:axPos val="l"/>
        <c:numFmt formatCode="0.0%" sourceLinked="1"/>
        <c:majorTickMark val="none"/>
        <c:minorTickMark val="none"/>
        <c:tickLblPos val="none"/>
        <c:crossAx val="382422240"/>
        <c:crosses val="autoZero"/>
        <c:crossBetween val="between"/>
        <c:majorUnit val="2.0000000000000004E-2"/>
        <c:minorUnit val="2.0000000000000004E-2"/>
      </c:valAx>
    </c:plotArea>
    <c:plotVisOnly val="1"/>
    <c:dispBlanksAs val="gap"/>
    <c:showDLblsOverMax val="0"/>
  </c:chart>
  <c:spPr>
    <a:ln>
      <a:solidFill>
        <a:schemeClr val="accent1"/>
      </a:solidFill>
    </a:ln>
  </c:spPr>
  <c:txPr>
    <a:bodyPr/>
    <a:lstStyle/>
    <a:p>
      <a:pPr>
        <a:defRPr sz="1800"/>
      </a:pPr>
      <a:endParaRPr lang="nl-BE"/>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7153982544436189"/>
          <c:y val="7.3288288288288289E-2"/>
          <c:w val="0.44636323825161711"/>
          <c:h val="0.7694462163782243"/>
        </c:manualLayout>
      </c:layout>
      <c:pieChart>
        <c:varyColors val="1"/>
        <c:ser>
          <c:idx val="0"/>
          <c:order val="0"/>
          <c:tx>
            <c:strRef>
              <c:f>Sheet1!$B$1</c:f>
              <c:strCache>
                <c:ptCount val="1"/>
                <c:pt idx="0">
                  <c:v>Values</c:v>
                </c:pt>
              </c:strCache>
            </c:strRef>
          </c:tx>
          <c:dPt>
            <c:idx val="0"/>
            <c:bubble3D val="0"/>
            <c:spPr>
              <a:solidFill>
                <a:schemeClr val="accent1"/>
              </a:solidFill>
            </c:spPr>
          </c:dPt>
          <c:dPt>
            <c:idx val="1"/>
            <c:bubble3D val="0"/>
            <c:spPr>
              <a:solidFill>
                <a:schemeClr val="accent4"/>
              </a:solidFill>
            </c:spPr>
          </c:dPt>
          <c:dPt>
            <c:idx val="2"/>
            <c:bubble3D val="0"/>
            <c:spPr>
              <a:solidFill>
                <a:schemeClr val="accent3"/>
              </a:solidFill>
            </c:spPr>
          </c:dPt>
          <c:dPt>
            <c:idx val="3"/>
            <c:bubble3D val="0"/>
          </c:dPt>
          <c:dPt>
            <c:idx val="4"/>
            <c:bubble3D val="0"/>
            <c:spPr>
              <a:solidFill>
                <a:schemeClr val="accent3"/>
              </a:solidFill>
            </c:spPr>
          </c:dPt>
          <c:dPt>
            <c:idx val="5"/>
            <c:bubble3D val="0"/>
            <c:spPr>
              <a:solidFill>
                <a:schemeClr val="accent6"/>
              </a:solidFill>
            </c:spPr>
          </c:dPt>
          <c:dLbls>
            <c:dLbl>
              <c:idx val="0"/>
              <c:tx>
                <c:rich>
                  <a:bodyPr/>
                  <a:lstStyle/>
                  <a:p>
                    <a:pPr>
                      <a:defRPr sz="900" b="1">
                        <a:solidFill>
                          <a:schemeClr val="bg1"/>
                        </a:solidFill>
                      </a:defRPr>
                    </a:pPr>
                    <a:r>
                      <a:rPr lang="en-US" dirty="0"/>
                      <a:t>42%</a:t>
                    </a:r>
                  </a:p>
                </c:rich>
              </c:tx>
              <c:spPr/>
              <c:showLegendKey val="0"/>
              <c:showVal val="1"/>
              <c:showCatName val="0"/>
              <c:showSerName val="0"/>
              <c:showPercent val="0"/>
              <c:showBubbleSize val="0"/>
              <c:extLst>
                <c:ext xmlns:c15="http://schemas.microsoft.com/office/drawing/2012/chart" uri="{CE6537A1-D6FC-4f65-9D91-7224C49458BB}"/>
              </c:extLst>
            </c:dLbl>
            <c:dLbl>
              <c:idx val="1"/>
              <c:tx>
                <c:rich>
                  <a:bodyPr/>
                  <a:lstStyle/>
                  <a:p>
                    <a:pPr>
                      <a:defRPr sz="900" b="1">
                        <a:solidFill>
                          <a:schemeClr val="bg1"/>
                        </a:solidFill>
                      </a:defRPr>
                    </a:pPr>
                    <a:r>
                      <a:rPr lang="en-US" dirty="0"/>
                      <a:t>54%</a:t>
                    </a:r>
                  </a:p>
                </c:rich>
              </c:tx>
              <c:spPr/>
              <c:showLegendKey val="0"/>
              <c:showVal val="1"/>
              <c:showCatName val="0"/>
              <c:showSerName val="0"/>
              <c:showPercent val="0"/>
              <c:showBubbleSize val="0"/>
              <c:extLst>
                <c:ext xmlns:c15="http://schemas.microsoft.com/office/drawing/2012/chart" uri="{CE6537A1-D6FC-4f65-9D91-7224C49458BB}"/>
              </c:extLst>
            </c:dLbl>
            <c:dLbl>
              <c:idx val="2"/>
              <c:layout>
                <c:manualLayout>
                  <c:x val="-5.0221704441805952E-2"/>
                  <c:y val="0"/>
                </c:manualLayout>
              </c:layout>
              <c:spPr/>
              <c:txPr>
                <a:bodyPr/>
                <a:lstStyle/>
                <a:p>
                  <a:pPr>
                    <a:defRPr sz="900" b="1">
                      <a:solidFill>
                        <a:srgbClr val="000000"/>
                      </a:solidFill>
                    </a:defRPr>
                  </a:pPr>
                  <a:endParaRPr lang="nl-BE"/>
                </a:p>
              </c:txPr>
              <c:showLegendKey val="0"/>
              <c:showVal val="1"/>
              <c:showCatName val="0"/>
              <c:showSerName val="0"/>
              <c:showPercent val="0"/>
              <c:showBubbleSize val="0"/>
              <c:extLst>
                <c:ext xmlns:c15="http://schemas.microsoft.com/office/drawing/2012/chart" uri="{CE6537A1-D6FC-4f65-9D91-7224C49458BB}"/>
              </c:extLst>
            </c:dLbl>
            <c:dLbl>
              <c:idx val="4"/>
              <c:spPr/>
              <c:txPr>
                <a:bodyPr/>
                <a:lstStyle/>
                <a:p>
                  <a:pPr>
                    <a:defRPr sz="900" b="1">
                      <a:solidFill>
                        <a:schemeClr val="bg1"/>
                      </a:solidFill>
                    </a:defRPr>
                  </a:pPr>
                  <a:endParaRPr lang="nl-BE"/>
                </a:p>
              </c:txPr>
              <c:showLegendKey val="0"/>
              <c:showVal val="1"/>
              <c:showCatName val="0"/>
              <c:showSerName val="0"/>
              <c:showPercent val="0"/>
              <c:showBubbleSize val="0"/>
            </c:dLbl>
            <c:dLbl>
              <c:idx val="5"/>
              <c:spPr/>
              <c:txPr>
                <a:bodyPr/>
                <a:lstStyle/>
                <a:p>
                  <a:pPr>
                    <a:defRPr sz="900" b="1">
                      <a:solidFill>
                        <a:schemeClr val="bg1"/>
                      </a:solidFill>
                    </a:defRPr>
                  </a:pPr>
                  <a:endParaRPr lang="nl-BE"/>
                </a:p>
              </c:txPr>
              <c:showLegendKey val="0"/>
              <c:showVal val="1"/>
              <c:showCatName val="0"/>
              <c:showSerName val="0"/>
              <c:showPercent val="0"/>
              <c:showBubbleSize val="0"/>
            </c:dLbl>
            <c:spPr>
              <a:noFill/>
              <a:ln>
                <a:noFill/>
              </a:ln>
              <a:effectLst/>
            </c:spPr>
            <c:txPr>
              <a:bodyPr/>
              <a:lstStyle/>
              <a:p>
                <a:pPr>
                  <a:defRPr sz="900" b="1"/>
                </a:pPr>
                <a:endParaRPr lang="nl-BE"/>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Sheet1!$A$2:$A$4</c:f>
              <c:strCache>
                <c:ptCount val="3"/>
                <c:pt idx="0">
                  <c:v>BGN</c:v>
                </c:pt>
                <c:pt idx="1">
                  <c:v>EUR</c:v>
                </c:pt>
                <c:pt idx="2">
                  <c:v>USD</c:v>
                </c:pt>
              </c:strCache>
            </c:strRef>
          </c:cat>
          <c:val>
            <c:numRef>
              <c:f>Sheet1!$B$2:$B$4</c:f>
              <c:numCache>
                <c:formatCode>0%</c:formatCode>
                <c:ptCount val="3"/>
                <c:pt idx="0">
                  <c:v>0.42</c:v>
                </c:pt>
                <c:pt idx="1">
                  <c:v>0.54</c:v>
                </c:pt>
                <c:pt idx="2">
                  <c:v>0.04</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nl-B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509803921568627E-2"/>
          <c:y val="0.19972622678845439"/>
          <c:w val="0.94689542483660127"/>
          <c:h val="0.62284547646090249"/>
        </c:manualLayout>
      </c:layout>
      <c:barChart>
        <c:barDir val="col"/>
        <c:grouping val="clustered"/>
        <c:varyColors val="0"/>
        <c:ser>
          <c:idx val="0"/>
          <c:order val="0"/>
          <c:tx>
            <c:strRef>
              <c:f>Sheet1!$B$1</c:f>
              <c:strCache>
                <c:ptCount val="1"/>
                <c:pt idx="0">
                  <c:v>Pre-provision profit</c:v>
                </c:pt>
              </c:strCache>
            </c:strRef>
          </c:tx>
          <c:spPr>
            <a:solidFill>
              <a:srgbClr val="00AEEF"/>
            </a:solidFill>
            <a:ln>
              <a:solidFill>
                <a:schemeClr val="bg1"/>
              </a:solidFill>
            </a:ln>
            <a:effectLst>
              <a:outerShdw blurRad="50800" dist="38100" dir="2700000" algn="tl" rotWithShape="0">
                <a:prstClr val="black">
                  <a:alpha val="40000"/>
                </a:prstClr>
              </a:outerShdw>
            </a:effectLst>
          </c:spPr>
          <c:invertIfNegative val="0"/>
          <c:dPt>
            <c:idx val="0"/>
            <c:invertIfNegative val="0"/>
            <c:bubble3D val="0"/>
          </c:dPt>
          <c:dPt>
            <c:idx val="1"/>
            <c:invertIfNegative val="0"/>
            <c:bubble3D val="0"/>
            <c:spPr>
              <a:solidFill>
                <a:srgbClr val="00AEEF"/>
              </a:solidFill>
              <a:ln>
                <a:solidFill>
                  <a:schemeClr val="accent1"/>
                </a:solidFill>
              </a:ln>
              <a:effectLst>
                <a:outerShdw blurRad="50800" dist="38100" dir="2700000" algn="tl" rotWithShape="0">
                  <a:prstClr val="black">
                    <a:alpha val="40000"/>
                  </a:prstClr>
                </a:outerShdw>
              </a:effectLst>
            </c:spPr>
          </c:dPt>
          <c:dPt>
            <c:idx val="2"/>
            <c:invertIfNegative val="0"/>
            <c:bubble3D val="0"/>
          </c:dPt>
          <c:dPt>
            <c:idx val="3"/>
            <c:invertIfNegative val="0"/>
            <c:bubble3D val="0"/>
          </c:dPt>
          <c:dPt>
            <c:idx val="4"/>
            <c:invertIfNegative val="0"/>
            <c:bubble3D val="0"/>
          </c:dPt>
          <c:dPt>
            <c:idx val="5"/>
            <c:invertIfNegative val="0"/>
            <c:bubble3D val="0"/>
          </c:dPt>
          <c:dPt>
            <c:idx val="10"/>
            <c:invertIfNegative val="0"/>
            <c:bubble3D val="0"/>
            <c:spPr>
              <a:solidFill>
                <a:srgbClr val="003768"/>
              </a:solidFill>
              <a:ln>
                <a:solidFill>
                  <a:schemeClr val="bg1"/>
                </a:solidFill>
              </a:ln>
              <a:effectLst>
                <a:outerShdw blurRad="50800" dist="38100" dir="2700000" algn="tl" rotWithShape="0">
                  <a:prstClr val="black">
                    <a:alpha val="40000"/>
                  </a:prstClr>
                </a:outerShdw>
              </a:effectLst>
            </c:spPr>
          </c:dPt>
          <c:dLbls>
            <c:dLbl>
              <c:idx val="0"/>
              <c:layout>
                <c:manualLayout>
                  <c:x val="-4.0849673202614381E-3"/>
                  <c:y val="0"/>
                </c:manualLayout>
              </c:layout>
              <c:showLegendKey val="0"/>
              <c:showVal val="1"/>
              <c:showCatName val="0"/>
              <c:showSerName val="0"/>
              <c:showPercent val="0"/>
              <c:showBubbleSize val="0"/>
              <c:extLst>
                <c:ext xmlns:c15="http://schemas.microsoft.com/office/drawing/2012/chart" uri="{CE6537A1-D6FC-4f65-9D91-7224C49458BB}"/>
              </c:extLst>
            </c:dLbl>
            <c:spPr>
              <a:noFill/>
              <a:ln cap="rnd">
                <a:solidFill>
                  <a:schemeClr val="accent1"/>
                </a:solidFill>
              </a:ln>
              <a:effectLst>
                <a:outerShdw blurRad="50800" dist="38100" dir="2700000" algn="tl" rotWithShape="0">
                  <a:prstClr val="black">
                    <a:alpha val="40000"/>
                  </a:prstClr>
                </a:outerShdw>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2006</c:v>
                </c:pt>
                <c:pt idx="1">
                  <c:v>2007</c:v>
                </c:pt>
                <c:pt idx="2">
                  <c:v>2008</c:v>
                </c:pt>
                <c:pt idx="3">
                  <c:v>2009</c:v>
                </c:pt>
                <c:pt idx="4">
                  <c:v>2010</c:v>
                </c:pt>
                <c:pt idx="5">
                  <c:v>2011</c:v>
                </c:pt>
                <c:pt idx="6">
                  <c:v>2012</c:v>
                </c:pt>
                <c:pt idx="7">
                  <c:v>2013</c:v>
                </c:pt>
                <c:pt idx="8">
                  <c:v>2014</c:v>
                </c:pt>
                <c:pt idx="9">
                  <c:v>2015</c:v>
                </c:pt>
                <c:pt idx="10">
                  <c:v>9M'16</c:v>
                </c:pt>
              </c:strCache>
            </c:strRef>
          </c:cat>
          <c:val>
            <c:numRef>
              <c:f>Sheet1!$B$2:$B$12</c:f>
              <c:numCache>
                <c:formatCode>#,##0_);\(#,##0\);#,##0_);@_)</c:formatCode>
                <c:ptCount val="11"/>
                <c:pt idx="0">
                  <c:v>86.430105327743135</c:v>
                </c:pt>
                <c:pt idx="1">
                  <c:v>120.20094079149194</c:v>
                </c:pt>
                <c:pt idx="2">
                  <c:v>141.90868186931181</c:v>
                </c:pt>
                <c:pt idx="3">
                  <c:v>151.06299212598429</c:v>
                </c:pt>
                <c:pt idx="4">
                  <c:v>158.41906125370693</c:v>
                </c:pt>
                <c:pt idx="5">
                  <c:v>112.66898455874835</c:v>
                </c:pt>
                <c:pt idx="6">
                  <c:v>80.304223335719442</c:v>
                </c:pt>
                <c:pt idx="7">
                  <c:v>71.747622456283878</c:v>
                </c:pt>
                <c:pt idx="8">
                  <c:v>92.484405358421142</c:v>
                </c:pt>
                <c:pt idx="9">
                  <c:v>98.644544431946017</c:v>
                </c:pt>
                <c:pt idx="10">
                  <c:v>98.521321198486547</c:v>
                </c:pt>
              </c:numCache>
            </c:numRef>
          </c:val>
        </c:ser>
        <c:dLbls>
          <c:showLegendKey val="0"/>
          <c:showVal val="0"/>
          <c:showCatName val="0"/>
          <c:showSerName val="0"/>
          <c:showPercent val="0"/>
          <c:showBubbleSize val="0"/>
        </c:dLbls>
        <c:gapWidth val="75"/>
        <c:axId val="218575544"/>
        <c:axId val="218575152"/>
      </c:barChart>
      <c:catAx>
        <c:axId val="218575544"/>
        <c:scaling>
          <c:orientation val="minMax"/>
        </c:scaling>
        <c:delete val="0"/>
        <c:axPos val="b"/>
        <c:numFmt formatCode="General" sourceLinked="0"/>
        <c:majorTickMark val="none"/>
        <c:minorTickMark val="none"/>
        <c:tickLblPos val="nextTo"/>
        <c:crossAx val="218575152"/>
        <c:crosses val="autoZero"/>
        <c:auto val="1"/>
        <c:lblAlgn val="ctr"/>
        <c:lblOffset val="100"/>
        <c:noMultiLvlLbl val="0"/>
      </c:catAx>
      <c:valAx>
        <c:axId val="218575152"/>
        <c:scaling>
          <c:orientation val="minMax"/>
        </c:scaling>
        <c:delete val="0"/>
        <c:axPos val="l"/>
        <c:numFmt formatCode="#,##0_);\(#,##0\);#,##0_);@_)" sourceLinked="1"/>
        <c:majorTickMark val="none"/>
        <c:minorTickMark val="none"/>
        <c:tickLblPos val="none"/>
        <c:spPr>
          <a:ln>
            <a:noFill/>
          </a:ln>
        </c:spPr>
        <c:crossAx val="218575544"/>
        <c:crosses val="autoZero"/>
        <c:crossBetween val="between"/>
      </c:valAx>
    </c:plotArea>
    <c:plotVisOnly val="1"/>
    <c:dispBlanksAs val="gap"/>
    <c:showDLblsOverMax val="0"/>
  </c:chart>
  <c:txPr>
    <a:bodyPr/>
    <a:lstStyle/>
    <a:p>
      <a:pPr>
        <a:defRPr sz="1000"/>
      </a:pPr>
      <a:endParaRPr lang="nl-B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509803921568627E-2"/>
          <c:y val="0.12428371384952201"/>
          <c:w val="0.94689542483660127"/>
          <c:h val="0.69828793366667763"/>
        </c:manualLayout>
      </c:layout>
      <c:barChart>
        <c:barDir val="col"/>
        <c:grouping val="clustered"/>
        <c:varyColors val="0"/>
        <c:ser>
          <c:idx val="0"/>
          <c:order val="0"/>
          <c:tx>
            <c:strRef>
              <c:f>Sheet1!$B$1</c:f>
              <c:strCache>
                <c:ptCount val="1"/>
                <c:pt idx="0">
                  <c:v>Pre-provision profit</c:v>
                </c:pt>
              </c:strCache>
            </c:strRef>
          </c:tx>
          <c:spPr>
            <a:solidFill>
              <a:srgbClr val="00AEEF"/>
            </a:solidFill>
            <a:ln>
              <a:solidFill>
                <a:schemeClr val="bg1"/>
              </a:solidFill>
            </a:ln>
            <a:effectLst>
              <a:outerShdw blurRad="50800" dist="38100" dir="2700000" algn="tl" rotWithShape="0">
                <a:prstClr val="black">
                  <a:alpha val="40000"/>
                </a:prstClr>
              </a:outerShdw>
            </a:effectLst>
          </c:spPr>
          <c:invertIfNegative val="0"/>
          <c:dPt>
            <c:idx val="0"/>
            <c:invertIfNegative val="0"/>
            <c:bubble3D val="0"/>
          </c:dPt>
          <c:dPt>
            <c:idx val="1"/>
            <c:invertIfNegative val="0"/>
            <c:bubble3D val="0"/>
            <c:spPr>
              <a:solidFill>
                <a:srgbClr val="00AEEF"/>
              </a:solidFill>
              <a:ln>
                <a:solidFill>
                  <a:schemeClr val="accent1"/>
                </a:solidFill>
              </a:ln>
              <a:effectLst>
                <a:outerShdw blurRad="50800" dist="38100" dir="2700000" algn="tl" rotWithShape="0">
                  <a:prstClr val="black">
                    <a:alpha val="40000"/>
                  </a:prstClr>
                </a:outerShdw>
              </a:effectLst>
            </c:spPr>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spPr>
              <a:solidFill>
                <a:srgbClr val="FF0000"/>
              </a:solidFill>
              <a:ln>
                <a:solidFill>
                  <a:schemeClr val="bg1"/>
                </a:solidFill>
              </a:ln>
              <a:effectLst>
                <a:outerShdw blurRad="50800" dist="38100" dir="2700000" algn="tl" rotWithShape="0">
                  <a:prstClr val="black">
                    <a:alpha val="40000"/>
                  </a:prstClr>
                </a:outerShdw>
              </a:effectLst>
            </c:spPr>
          </c:dPt>
          <c:dPt>
            <c:idx val="10"/>
            <c:invertIfNegative val="0"/>
            <c:bubble3D val="0"/>
            <c:spPr>
              <a:solidFill>
                <a:srgbClr val="003768"/>
              </a:solidFill>
              <a:ln>
                <a:solidFill>
                  <a:schemeClr val="bg1"/>
                </a:solidFill>
              </a:ln>
              <a:effectLst>
                <a:outerShdw blurRad="50800" dist="38100" dir="2700000" algn="tl" rotWithShape="0">
                  <a:prstClr val="black">
                    <a:alpha val="40000"/>
                  </a:prstClr>
                </a:outerShdw>
              </a:effectLst>
            </c:spPr>
          </c:dPt>
          <c:dLbls>
            <c:dLbl>
              <c:idx val="0"/>
              <c:layout>
                <c:manualLayout>
                  <c:x val="-4.0849673202614381E-3"/>
                  <c:y val="0"/>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0"/>
                  <c:y val="6.8589579848996E-3"/>
                </c:manualLayout>
              </c:layout>
              <c:spPr>
                <a:noFill/>
                <a:ln>
                  <a:solidFill>
                    <a:srgbClr val="FF0000"/>
                  </a:solidFill>
                </a:ln>
                <a:effectLst>
                  <a:outerShdw blurRad="50800" dist="38100" dir="2700000" algn="tl" rotWithShape="0">
                    <a:prstClr val="black">
                      <a:alpha val="40000"/>
                    </a:prstClr>
                  </a:outerShdw>
                </a:effectLst>
              </c:spPr>
              <c:txPr>
                <a:bodyPr/>
                <a:lstStyle/>
                <a:p>
                  <a:pPr>
                    <a:defRPr/>
                  </a:pPr>
                  <a:endParaRPr lang="nl-BE"/>
                </a:p>
              </c:txPr>
              <c:showLegendKey val="0"/>
              <c:showVal val="1"/>
              <c:showCatName val="0"/>
              <c:showSerName val="0"/>
              <c:showPercent val="0"/>
              <c:showBubbleSize val="0"/>
              <c:extLst>
                <c:ext xmlns:c15="http://schemas.microsoft.com/office/drawing/2012/chart" uri="{CE6537A1-D6FC-4f65-9D91-7224C49458BB}"/>
              </c:extLst>
            </c:dLbl>
            <c:spPr>
              <a:noFill/>
              <a:ln>
                <a:solidFill>
                  <a:schemeClr val="accent1"/>
                </a:solidFill>
              </a:ln>
              <a:effectLst>
                <a:outerShdw blurRad="50800" dist="38100" dir="2700000" algn="tl" rotWithShape="0">
                  <a:prstClr val="black">
                    <a:alpha val="40000"/>
                  </a:prstClr>
                </a:outerShdw>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2006</c:v>
                </c:pt>
                <c:pt idx="1">
                  <c:v>2007</c:v>
                </c:pt>
                <c:pt idx="2">
                  <c:v>2008</c:v>
                </c:pt>
                <c:pt idx="3">
                  <c:v>2009</c:v>
                </c:pt>
                <c:pt idx="4">
                  <c:v>2010</c:v>
                </c:pt>
                <c:pt idx="5">
                  <c:v>2011</c:v>
                </c:pt>
                <c:pt idx="6">
                  <c:v>2012</c:v>
                </c:pt>
                <c:pt idx="7">
                  <c:v>2013</c:v>
                </c:pt>
                <c:pt idx="8">
                  <c:v>2014</c:v>
                </c:pt>
                <c:pt idx="9">
                  <c:v>2015</c:v>
                </c:pt>
                <c:pt idx="10">
                  <c:v>9M'16</c:v>
                </c:pt>
              </c:strCache>
            </c:strRef>
          </c:cat>
          <c:val>
            <c:numRef>
              <c:f>Sheet1!$B$2:$B$12</c:f>
              <c:numCache>
                <c:formatCode>#,##0_);\(#,##0\);#,##0_);@_)</c:formatCode>
                <c:ptCount val="11"/>
                <c:pt idx="0">
                  <c:v>69.090397791185197</c:v>
                </c:pt>
                <c:pt idx="1">
                  <c:v>94.647203190510282</c:v>
                </c:pt>
                <c:pt idx="2">
                  <c:v>99.878821965436146</c:v>
                </c:pt>
                <c:pt idx="3">
                  <c:v>41.339093976889252</c:v>
                </c:pt>
                <c:pt idx="4">
                  <c:v>32.662337662337663</c:v>
                </c:pt>
                <c:pt idx="5">
                  <c:v>5.907045710195316</c:v>
                </c:pt>
                <c:pt idx="6">
                  <c:v>-21.574803149606304</c:v>
                </c:pt>
                <c:pt idx="7">
                  <c:v>10.023519787299316</c:v>
                </c:pt>
                <c:pt idx="8">
                  <c:v>39.460578791287446</c:v>
                </c:pt>
                <c:pt idx="9">
                  <c:v>26.155026076285917</c:v>
                </c:pt>
                <c:pt idx="10">
                  <c:v>48.55148788219654</c:v>
                </c:pt>
              </c:numCache>
            </c:numRef>
          </c:val>
        </c:ser>
        <c:dLbls>
          <c:showLegendKey val="0"/>
          <c:showVal val="0"/>
          <c:showCatName val="0"/>
          <c:showSerName val="0"/>
          <c:showPercent val="0"/>
          <c:showBubbleSize val="0"/>
        </c:dLbls>
        <c:gapWidth val="75"/>
        <c:axId val="218573976"/>
        <c:axId val="218574368"/>
      </c:barChart>
      <c:catAx>
        <c:axId val="218573976"/>
        <c:scaling>
          <c:orientation val="minMax"/>
        </c:scaling>
        <c:delete val="0"/>
        <c:axPos val="b"/>
        <c:numFmt formatCode="General" sourceLinked="0"/>
        <c:majorTickMark val="none"/>
        <c:minorTickMark val="none"/>
        <c:tickLblPos val="low"/>
        <c:crossAx val="218574368"/>
        <c:crosses val="autoZero"/>
        <c:auto val="1"/>
        <c:lblAlgn val="ctr"/>
        <c:lblOffset val="100"/>
        <c:noMultiLvlLbl val="0"/>
      </c:catAx>
      <c:valAx>
        <c:axId val="218574368"/>
        <c:scaling>
          <c:orientation val="minMax"/>
        </c:scaling>
        <c:delete val="0"/>
        <c:axPos val="l"/>
        <c:numFmt formatCode="#,##0_);\(#,##0\);#,##0_);@_)" sourceLinked="1"/>
        <c:majorTickMark val="none"/>
        <c:minorTickMark val="none"/>
        <c:tickLblPos val="none"/>
        <c:spPr>
          <a:ln>
            <a:noFill/>
          </a:ln>
        </c:spPr>
        <c:crossAx val="218573976"/>
        <c:crosses val="autoZero"/>
        <c:crossBetween val="between"/>
      </c:valAx>
    </c:plotArea>
    <c:plotVisOnly val="1"/>
    <c:dispBlanksAs val="gap"/>
    <c:showDLblsOverMax val="0"/>
  </c:chart>
  <c:txPr>
    <a:bodyPr/>
    <a:lstStyle/>
    <a:p>
      <a:pPr>
        <a:defRPr sz="1000"/>
      </a:pPr>
      <a:endParaRPr lang="nl-B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7153982544436189"/>
          <c:y val="7.3288288288288289E-2"/>
          <c:w val="0.44636323825161711"/>
          <c:h val="0.7694462163782243"/>
        </c:manualLayout>
      </c:layout>
      <c:pieChart>
        <c:varyColors val="1"/>
        <c:ser>
          <c:idx val="0"/>
          <c:order val="0"/>
          <c:tx>
            <c:strRef>
              <c:f>Sheet1!$B$1</c:f>
              <c:strCache>
                <c:ptCount val="1"/>
                <c:pt idx="0">
                  <c:v>Values</c:v>
                </c:pt>
              </c:strCache>
            </c:strRef>
          </c:tx>
          <c:spPr>
            <a:effectLst>
              <a:outerShdw blurRad="50800" dist="38100" dir="2700000" algn="tl" rotWithShape="0">
                <a:prstClr val="black">
                  <a:alpha val="40000"/>
                </a:prstClr>
              </a:outerShdw>
            </a:effectLst>
          </c:spPr>
          <c:dPt>
            <c:idx val="0"/>
            <c:bubble3D val="0"/>
            <c:spPr>
              <a:solidFill>
                <a:schemeClr val="accent1"/>
              </a:solidFill>
              <a:effectLst>
                <a:outerShdw blurRad="50800" dist="38100" dir="2700000" algn="tl" rotWithShape="0">
                  <a:prstClr val="black">
                    <a:alpha val="40000"/>
                  </a:prstClr>
                </a:outerShdw>
              </a:effectLst>
            </c:spPr>
          </c:dPt>
          <c:dPt>
            <c:idx val="1"/>
            <c:bubble3D val="0"/>
            <c:spPr>
              <a:solidFill>
                <a:schemeClr val="accent4"/>
              </a:solidFill>
              <a:effectLst>
                <a:outerShdw blurRad="50800" dist="38100" dir="2700000" algn="tl" rotWithShape="0">
                  <a:prstClr val="black">
                    <a:alpha val="40000"/>
                  </a:prstClr>
                </a:outerShdw>
              </a:effectLst>
            </c:spPr>
          </c:dPt>
          <c:dPt>
            <c:idx val="2"/>
            <c:bubble3D val="0"/>
            <c:spPr>
              <a:solidFill>
                <a:srgbClr val="000000"/>
              </a:solidFill>
              <a:effectLst>
                <a:outerShdw blurRad="50800" dist="38100" dir="2700000" algn="tl" rotWithShape="0">
                  <a:prstClr val="black">
                    <a:alpha val="40000"/>
                  </a:prstClr>
                </a:outerShdw>
              </a:effectLst>
            </c:spPr>
          </c:dPt>
          <c:dPt>
            <c:idx val="3"/>
            <c:bubble3D val="0"/>
          </c:dPt>
          <c:dPt>
            <c:idx val="4"/>
            <c:bubble3D val="0"/>
            <c:spPr>
              <a:solidFill>
                <a:schemeClr val="accent3"/>
              </a:solidFill>
              <a:effectLst>
                <a:outerShdw blurRad="50800" dist="38100" dir="2700000" algn="tl" rotWithShape="0">
                  <a:prstClr val="black">
                    <a:alpha val="40000"/>
                  </a:prstClr>
                </a:outerShdw>
              </a:effectLst>
            </c:spPr>
          </c:dPt>
          <c:dPt>
            <c:idx val="5"/>
            <c:bubble3D val="0"/>
            <c:spPr>
              <a:solidFill>
                <a:schemeClr val="accent6"/>
              </a:solidFill>
              <a:effectLst>
                <a:outerShdw blurRad="50800" dist="38100" dir="2700000" algn="tl" rotWithShape="0">
                  <a:prstClr val="black">
                    <a:alpha val="40000"/>
                  </a:prstClr>
                </a:outerShdw>
              </a:effectLst>
            </c:spPr>
          </c:dPt>
          <c:dLbls>
            <c:dLbl>
              <c:idx val="0"/>
              <c:spPr/>
              <c:txPr>
                <a:bodyPr/>
                <a:lstStyle/>
                <a:p>
                  <a:pPr>
                    <a:defRPr sz="900" b="1">
                      <a:solidFill>
                        <a:schemeClr val="bg1"/>
                      </a:solidFill>
                    </a:defRPr>
                  </a:pPr>
                  <a:endParaRPr lang="nl-BE"/>
                </a:p>
              </c:txPr>
              <c:showLegendKey val="0"/>
              <c:showVal val="1"/>
              <c:showCatName val="0"/>
              <c:showSerName val="0"/>
              <c:showPercent val="0"/>
              <c:showBubbleSize val="0"/>
            </c:dLbl>
            <c:dLbl>
              <c:idx val="1"/>
              <c:layout>
                <c:manualLayout>
                  <c:x val="1.4835927555784074E-2"/>
                  <c:y val="0.10177488997092604"/>
                </c:manualLayout>
              </c:layout>
              <c:spPr/>
              <c:txPr>
                <a:bodyPr/>
                <a:lstStyle/>
                <a:p>
                  <a:pPr>
                    <a:defRPr sz="900" b="1">
                      <a:solidFill>
                        <a:schemeClr val="bg1"/>
                      </a:solidFill>
                    </a:defRPr>
                  </a:pPr>
                  <a:endParaRPr lang="nl-BE"/>
                </a:p>
              </c:txPr>
              <c:showLegendKey val="0"/>
              <c:showVal val="1"/>
              <c:showCatName val="0"/>
              <c:showSerName val="0"/>
              <c:showPercent val="0"/>
              <c:showBubbleSize val="0"/>
              <c:extLst>
                <c:ext xmlns:c15="http://schemas.microsoft.com/office/drawing/2012/chart" uri="{CE6537A1-D6FC-4f65-9D91-7224C49458BB}"/>
              </c:extLst>
            </c:dLbl>
            <c:dLbl>
              <c:idx val="4"/>
              <c:spPr/>
              <c:txPr>
                <a:bodyPr/>
                <a:lstStyle/>
                <a:p>
                  <a:pPr>
                    <a:defRPr sz="900" b="1">
                      <a:solidFill>
                        <a:schemeClr val="bg1"/>
                      </a:solidFill>
                    </a:defRPr>
                  </a:pPr>
                  <a:endParaRPr lang="nl-BE"/>
                </a:p>
              </c:txPr>
              <c:showLegendKey val="0"/>
              <c:showVal val="1"/>
              <c:showCatName val="0"/>
              <c:showSerName val="0"/>
              <c:showPercent val="0"/>
              <c:showBubbleSize val="0"/>
            </c:dLbl>
            <c:dLbl>
              <c:idx val="5"/>
              <c:spPr/>
              <c:txPr>
                <a:bodyPr/>
                <a:lstStyle/>
                <a:p>
                  <a:pPr>
                    <a:defRPr sz="900" b="1">
                      <a:solidFill>
                        <a:schemeClr val="bg1"/>
                      </a:solidFill>
                    </a:defRPr>
                  </a:pPr>
                  <a:endParaRPr lang="nl-BE"/>
                </a:p>
              </c:txPr>
              <c:showLegendKey val="0"/>
              <c:showVal val="1"/>
              <c:showCatName val="0"/>
              <c:showSerName val="0"/>
              <c:showPercent val="0"/>
              <c:showBubbleSize val="0"/>
            </c:dLbl>
            <c:spPr>
              <a:noFill/>
              <a:ln>
                <a:noFill/>
              </a:ln>
              <a:effectLst/>
            </c:spPr>
            <c:txPr>
              <a:bodyPr/>
              <a:lstStyle/>
              <a:p>
                <a:pPr>
                  <a:defRPr sz="900" b="1"/>
                </a:pPr>
                <a:endParaRPr lang="nl-BE"/>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Financial leasing</c:v>
                </c:pt>
                <c:pt idx="1">
                  <c:v>Operating leasing</c:v>
                </c:pt>
              </c:strCache>
            </c:strRef>
          </c:cat>
          <c:val>
            <c:numRef>
              <c:f>Sheet1!$B$2:$B$3</c:f>
              <c:numCache>
                <c:formatCode>0%</c:formatCode>
                <c:ptCount val="2"/>
                <c:pt idx="0">
                  <c:v>0.9707602339181286</c:v>
                </c:pt>
                <c:pt idx="1">
                  <c:v>2.9239766081871343E-2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nl-BE"/>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7153982544436189"/>
          <c:y val="7.3288288288288289E-2"/>
          <c:w val="0.44636323825161711"/>
          <c:h val="0.7694462163782243"/>
        </c:manualLayout>
      </c:layout>
      <c:pieChart>
        <c:varyColors val="1"/>
        <c:ser>
          <c:idx val="0"/>
          <c:order val="0"/>
          <c:tx>
            <c:strRef>
              <c:f>Sheet1!$B$1</c:f>
              <c:strCache>
                <c:ptCount val="1"/>
                <c:pt idx="0">
                  <c:v>Values</c:v>
                </c:pt>
              </c:strCache>
            </c:strRef>
          </c:tx>
          <c:spPr>
            <a:effectLst>
              <a:outerShdw blurRad="50800" dist="38100" dir="2700000" algn="tl" rotWithShape="0">
                <a:prstClr val="black">
                  <a:alpha val="40000"/>
                </a:prstClr>
              </a:outerShdw>
            </a:effectLst>
          </c:spPr>
          <c:dPt>
            <c:idx val="0"/>
            <c:bubble3D val="0"/>
            <c:spPr>
              <a:solidFill>
                <a:schemeClr val="accent1"/>
              </a:solidFill>
              <a:effectLst>
                <a:outerShdw blurRad="50800" dist="38100" dir="2700000" algn="tl" rotWithShape="0">
                  <a:prstClr val="black">
                    <a:alpha val="40000"/>
                  </a:prstClr>
                </a:outerShdw>
              </a:effectLst>
            </c:spPr>
          </c:dPt>
          <c:dPt>
            <c:idx val="1"/>
            <c:bubble3D val="0"/>
            <c:spPr>
              <a:solidFill>
                <a:schemeClr val="accent4"/>
              </a:solidFill>
              <a:effectLst>
                <a:outerShdw blurRad="50800" dist="38100" dir="2700000" algn="tl" rotWithShape="0">
                  <a:prstClr val="black">
                    <a:alpha val="40000"/>
                  </a:prstClr>
                </a:outerShdw>
              </a:effectLst>
            </c:spPr>
          </c:dPt>
          <c:dPt>
            <c:idx val="2"/>
            <c:bubble3D val="0"/>
            <c:spPr>
              <a:solidFill>
                <a:srgbClr val="003768"/>
              </a:solidFill>
              <a:effectLst>
                <a:outerShdw blurRad="50800" dist="38100" dir="2700000" algn="tl" rotWithShape="0">
                  <a:prstClr val="black">
                    <a:alpha val="40000"/>
                  </a:prstClr>
                </a:outerShdw>
              </a:effectLst>
            </c:spPr>
          </c:dPt>
          <c:dPt>
            <c:idx val="3"/>
            <c:bubble3D val="0"/>
          </c:dPt>
          <c:dPt>
            <c:idx val="4"/>
            <c:bubble3D val="0"/>
            <c:spPr>
              <a:solidFill>
                <a:schemeClr val="accent6"/>
              </a:solidFill>
              <a:effectLst>
                <a:outerShdw blurRad="50800" dist="38100" dir="2700000" algn="tl" rotWithShape="0">
                  <a:prstClr val="black">
                    <a:alpha val="40000"/>
                  </a:prstClr>
                </a:outerShdw>
              </a:effectLst>
            </c:spPr>
          </c:dPt>
          <c:dPt>
            <c:idx val="5"/>
            <c:bubble3D val="0"/>
            <c:spPr>
              <a:solidFill>
                <a:schemeClr val="accent6"/>
              </a:solidFill>
              <a:effectLst>
                <a:outerShdw blurRad="50800" dist="38100" dir="2700000" algn="tl" rotWithShape="0">
                  <a:prstClr val="black">
                    <a:alpha val="40000"/>
                  </a:prstClr>
                </a:outerShdw>
              </a:effectLst>
            </c:spPr>
          </c:dPt>
          <c:dLbls>
            <c:dLbl>
              <c:idx val="3"/>
              <c:layout>
                <c:manualLayout>
                  <c:x val="5.0655908569813425E-2"/>
                  <c:y val="-5.4472806069950606E-2"/>
                </c:manualLayout>
              </c:layout>
              <c:spPr/>
              <c:txPr>
                <a:bodyPr/>
                <a:lstStyle/>
                <a:p>
                  <a:pPr>
                    <a:defRPr sz="1000" b="1">
                      <a:solidFill>
                        <a:srgbClr val="003768"/>
                      </a:solidFill>
                    </a:defRPr>
                  </a:pPr>
                  <a:endParaRPr lang="nl-BE"/>
                </a:p>
              </c:tx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000" b="1">
                    <a:solidFill>
                      <a:schemeClr val="bg1"/>
                    </a:solidFill>
                  </a:defRPr>
                </a:pPr>
                <a:endParaRPr lang="nl-BE"/>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Sheet1!$A$2:$A$6</c:f>
              <c:strCache>
                <c:ptCount val="5"/>
                <c:pt idx="0">
                  <c:v>Commerce</c:v>
                </c:pt>
                <c:pt idx="1">
                  <c:v>Transportation</c:v>
                </c:pt>
                <c:pt idx="2">
                  <c:v>Services</c:v>
                </c:pt>
                <c:pt idx="3">
                  <c:v>Private individuals</c:v>
                </c:pt>
                <c:pt idx="4">
                  <c:v>Other</c:v>
                </c:pt>
              </c:strCache>
            </c:strRef>
          </c:cat>
          <c:val>
            <c:numRef>
              <c:f>Sheet1!$B$2:$B$6</c:f>
              <c:numCache>
                <c:formatCode>0%</c:formatCode>
                <c:ptCount val="5"/>
                <c:pt idx="0">
                  <c:v>0.20409356725146199</c:v>
                </c:pt>
                <c:pt idx="1">
                  <c:v>0.16502923976608186</c:v>
                </c:pt>
                <c:pt idx="2">
                  <c:v>0.14175438596491227</c:v>
                </c:pt>
                <c:pt idx="3">
                  <c:v>7.7660818713450291E-2</c:v>
                </c:pt>
                <c:pt idx="4">
                  <c:v>0.41</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nl-BE"/>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1.4335731924127206E-2"/>
          <c:y val="0.2523009225140308"/>
          <c:w val="0.97335947426609259"/>
          <c:h val="0.38076545733213008"/>
        </c:manualLayout>
      </c:layout>
      <c:barChart>
        <c:barDir val="col"/>
        <c:grouping val="clustered"/>
        <c:varyColors val="0"/>
        <c:ser>
          <c:idx val="0"/>
          <c:order val="0"/>
          <c:tx>
            <c:strRef>
              <c:f>Sheet1!$B$1</c:f>
              <c:strCache>
                <c:ptCount val="1"/>
                <c:pt idx="0">
                  <c:v>Banking sector assets / GDP (2015)</c:v>
                </c:pt>
              </c:strCache>
            </c:strRef>
          </c:tx>
          <c:spPr>
            <a:solidFill>
              <a:schemeClr val="accent1"/>
            </a:solidFill>
            <a:effectLst>
              <a:outerShdw blurRad="50800" dist="38100" dir="2700000" algn="tl" rotWithShape="0">
                <a:prstClr val="black">
                  <a:alpha val="40000"/>
                </a:prstClr>
              </a:outerShdw>
            </a:effectLst>
          </c:spPr>
          <c:invertIfNegative val="0"/>
          <c:dLbls>
            <c:spPr>
              <a:noFill/>
              <a:ln>
                <a:noFill/>
              </a:ln>
              <a:effectLst/>
            </c:spPr>
            <c:txPr>
              <a:bodyPr/>
              <a:lstStyle/>
              <a:p>
                <a:pPr>
                  <a:defRPr sz="1100"/>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Bulgaria</c:v>
                </c:pt>
                <c:pt idx="1">
                  <c:v>Hungary</c:v>
                </c:pt>
                <c:pt idx="2">
                  <c:v>Slovakia</c:v>
                </c:pt>
                <c:pt idx="3">
                  <c:v>Czech Republic</c:v>
                </c:pt>
                <c:pt idx="4">
                  <c:v>Ireland</c:v>
                </c:pt>
                <c:pt idx="5">
                  <c:v>Belgium</c:v>
                </c:pt>
                <c:pt idx="6">
                  <c:v>Denmark</c:v>
                </c:pt>
                <c:pt idx="7">
                  <c:v>France</c:v>
                </c:pt>
                <c:pt idx="8">
                  <c:v>UK</c:v>
                </c:pt>
                <c:pt idx="9">
                  <c:v>Netherlands</c:v>
                </c:pt>
                <c:pt idx="10">
                  <c:v>Germany</c:v>
                </c:pt>
              </c:strCache>
            </c:strRef>
          </c:cat>
          <c:val>
            <c:numRef>
              <c:f>Sheet1!$B$2:$B$12</c:f>
              <c:numCache>
                <c:formatCode>0%_);\(0%\);0%_);@_)</c:formatCode>
                <c:ptCount val="11"/>
                <c:pt idx="0">
                  <c:v>1.0728365126111563</c:v>
                </c:pt>
                <c:pt idx="1">
                  <c:v>1.0249262748414099</c:v>
                </c:pt>
                <c:pt idx="2">
                  <c:v>0.87822919591015436</c:v>
                </c:pt>
                <c:pt idx="3">
                  <c:v>1.2375710594160483</c:v>
                </c:pt>
                <c:pt idx="4">
                  <c:v>4.2485475549751364</c:v>
                </c:pt>
                <c:pt idx="5">
                  <c:v>2.6160543612928255</c:v>
                </c:pt>
                <c:pt idx="6">
                  <c:v>3.7705313112039214</c:v>
                </c:pt>
                <c:pt idx="7">
                  <c:v>3.7367284958167208</c:v>
                </c:pt>
                <c:pt idx="8">
                  <c:v>3.6300757249468094</c:v>
                </c:pt>
                <c:pt idx="9">
                  <c:v>3.5928050599307348</c:v>
                </c:pt>
                <c:pt idx="10">
                  <c:v>2.5274187060227775</c:v>
                </c:pt>
              </c:numCache>
            </c:numRef>
          </c:val>
        </c:ser>
        <c:ser>
          <c:idx val="1"/>
          <c:order val="1"/>
          <c:tx>
            <c:strRef>
              <c:f>Sheet1!$C$1</c:f>
              <c:strCache>
                <c:ptCount val="1"/>
                <c:pt idx="0">
                  <c:v>Asset MS% of Top 5 banks (2015)</c:v>
                </c:pt>
              </c:strCache>
            </c:strRef>
          </c:tx>
          <c:spPr>
            <a:effectLst>
              <a:outerShdw blurRad="50800" dist="38100" dir="2700000" algn="tl" rotWithShape="0">
                <a:prstClr val="black">
                  <a:alpha val="40000"/>
                </a:prstClr>
              </a:outerShdw>
            </a:effectLst>
          </c:spPr>
          <c:invertIfNegative val="0"/>
          <c:dLbls>
            <c:spPr>
              <a:noFill/>
              <a:ln>
                <a:noFill/>
              </a:ln>
              <a:effectLst/>
            </c:spPr>
            <c:txPr>
              <a:bodyPr/>
              <a:lstStyle/>
              <a:p>
                <a:pPr>
                  <a:defRPr sz="1100"/>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Bulgaria</c:v>
                </c:pt>
                <c:pt idx="1">
                  <c:v>Hungary</c:v>
                </c:pt>
                <c:pt idx="2">
                  <c:v>Slovakia</c:v>
                </c:pt>
                <c:pt idx="3">
                  <c:v>Czech Republic</c:v>
                </c:pt>
                <c:pt idx="4">
                  <c:v>Ireland</c:v>
                </c:pt>
                <c:pt idx="5">
                  <c:v>Belgium</c:v>
                </c:pt>
                <c:pt idx="6">
                  <c:v>Denmark</c:v>
                </c:pt>
                <c:pt idx="7">
                  <c:v>France</c:v>
                </c:pt>
                <c:pt idx="8">
                  <c:v>UK</c:v>
                </c:pt>
                <c:pt idx="9">
                  <c:v>Netherlands</c:v>
                </c:pt>
                <c:pt idx="10">
                  <c:v>Germany</c:v>
                </c:pt>
              </c:strCache>
            </c:strRef>
          </c:cat>
          <c:val>
            <c:numRef>
              <c:f>Sheet1!$C$2:$C$12</c:f>
              <c:numCache>
                <c:formatCode>0%_);\(0%\);0%_);@_)</c:formatCode>
                <c:ptCount val="11"/>
                <c:pt idx="0">
                  <c:v>0.57695744511036351</c:v>
                </c:pt>
                <c:pt idx="1">
                  <c:v>0.53299999999999992</c:v>
                </c:pt>
                <c:pt idx="2">
                  <c:v>0.72299999999999998</c:v>
                </c:pt>
                <c:pt idx="3">
                  <c:v>0.63300000000000001</c:v>
                </c:pt>
                <c:pt idx="4">
                  <c:v>0.46</c:v>
                </c:pt>
                <c:pt idx="5">
                  <c:v>0.65500000000000003</c:v>
                </c:pt>
                <c:pt idx="6">
                  <c:v>0.67799999999999994</c:v>
                </c:pt>
                <c:pt idx="7">
                  <c:v>0.47200000000000003</c:v>
                </c:pt>
                <c:pt idx="8">
                  <c:v>0.36799999999999999</c:v>
                </c:pt>
                <c:pt idx="9">
                  <c:v>0.84599999999999997</c:v>
                </c:pt>
                <c:pt idx="10">
                  <c:v>0.30599999999999999</c:v>
                </c:pt>
              </c:numCache>
            </c:numRef>
          </c:val>
        </c:ser>
        <c:dLbls>
          <c:showLegendKey val="0"/>
          <c:showVal val="0"/>
          <c:showCatName val="0"/>
          <c:showSerName val="0"/>
          <c:showPercent val="0"/>
          <c:showBubbleSize val="0"/>
        </c:dLbls>
        <c:gapWidth val="100"/>
        <c:axId val="379019584"/>
        <c:axId val="379019976"/>
      </c:barChart>
      <c:catAx>
        <c:axId val="379019584"/>
        <c:scaling>
          <c:orientation val="minMax"/>
        </c:scaling>
        <c:delete val="0"/>
        <c:axPos val="b"/>
        <c:numFmt formatCode="General" sourceLinked="1"/>
        <c:majorTickMark val="none"/>
        <c:minorTickMark val="none"/>
        <c:tickLblPos val="nextTo"/>
        <c:txPr>
          <a:bodyPr/>
          <a:lstStyle/>
          <a:p>
            <a:pPr>
              <a:defRPr sz="1100"/>
            </a:pPr>
            <a:endParaRPr lang="nl-BE"/>
          </a:p>
        </c:txPr>
        <c:crossAx val="379019976"/>
        <c:crosses val="autoZero"/>
        <c:auto val="1"/>
        <c:lblAlgn val="ctr"/>
        <c:lblOffset val="100"/>
        <c:noMultiLvlLbl val="0"/>
      </c:catAx>
      <c:valAx>
        <c:axId val="379019976"/>
        <c:scaling>
          <c:orientation val="minMax"/>
          <c:max val="4.3"/>
          <c:min val="0"/>
        </c:scaling>
        <c:delete val="1"/>
        <c:axPos val="l"/>
        <c:numFmt formatCode="0%_);\(0%\);0%_);@_)" sourceLinked="1"/>
        <c:majorTickMark val="none"/>
        <c:minorTickMark val="none"/>
        <c:tickLblPos val="none"/>
        <c:crossAx val="379019584"/>
        <c:crosses val="autoZero"/>
        <c:crossBetween val="between"/>
      </c:valAx>
    </c:plotArea>
    <c:legend>
      <c:legendPos val="t"/>
      <c:layout>
        <c:manualLayout>
          <c:xMode val="edge"/>
          <c:yMode val="edge"/>
          <c:x val="0"/>
          <c:y val="3.7217718520606791E-2"/>
          <c:w val="0.36166028641096643"/>
          <c:h val="0.23781995986760085"/>
        </c:manualLayout>
      </c:layout>
      <c:overlay val="0"/>
      <c:txPr>
        <a:bodyPr/>
        <a:lstStyle/>
        <a:p>
          <a:pPr>
            <a:defRPr sz="1100"/>
          </a:pPr>
          <a:endParaRPr lang="nl-BE"/>
        </a:p>
      </c:txPr>
    </c:legend>
    <c:plotVisOnly val="1"/>
    <c:dispBlanksAs val="gap"/>
    <c:showDLblsOverMax val="0"/>
  </c:chart>
  <c:txPr>
    <a:bodyPr/>
    <a:lstStyle/>
    <a:p>
      <a:pPr>
        <a:defRPr sz="1800"/>
      </a:pPr>
      <a:endParaRPr lang="nl-BE"/>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9.2798297712755343E-2"/>
          <c:y val="0.33662083973648876"/>
          <c:w val="0.8044654574757516"/>
          <c:h val="0.49102996446919056"/>
        </c:manualLayout>
      </c:layout>
      <c:barChart>
        <c:barDir val="col"/>
        <c:grouping val="clustered"/>
        <c:varyColors val="0"/>
        <c:ser>
          <c:idx val="0"/>
          <c:order val="0"/>
          <c:tx>
            <c:strRef>
              <c:f>Sheet1!$B$1</c:f>
              <c:strCache>
                <c:ptCount val="1"/>
                <c:pt idx="0">
                  <c:v>2017E - 2019E average real GDP growth (%) </c:v>
                </c:pt>
              </c:strCache>
            </c:strRef>
          </c:tx>
          <c:spPr>
            <a:solidFill>
              <a:schemeClr val="accent1"/>
            </a:solidFill>
            <a:effectLst>
              <a:outerShdw blurRad="50800" dist="38100" dir="2700000" algn="tl" rotWithShape="0">
                <a:prstClr val="black">
                  <a:alpha val="40000"/>
                </a:prstClr>
              </a:outerShdw>
            </a:effectLst>
          </c:spPr>
          <c:invertIfNegative val="0"/>
          <c:dLbls>
            <c:dLbl>
              <c:idx val="0"/>
              <c:layout>
                <c:manualLayout>
                  <c:x val="0"/>
                  <c:y val="-8.403391386906869E-3"/>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1"/>
              <c:layout>
                <c:manualLayout>
                  <c:x val="0"/>
                  <c:y val="3.2944521988806062E-2"/>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2"/>
              <c:layout>
                <c:manualLayout>
                  <c:x val="0"/>
                  <c:y val="3.0435864003362581E-2"/>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3"/>
              <c:layout>
                <c:manualLayout>
                  <c:x val="0"/>
                  <c:y val="2.8654471687966254E-2"/>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100"/>
                </a:pPr>
                <a:endParaRPr lang="nl-B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Bulgaria</c:v>
                </c:pt>
                <c:pt idx="1">
                  <c:v>EU</c:v>
                </c:pt>
              </c:strCache>
            </c:strRef>
          </c:cat>
          <c:val>
            <c:numRef>
              <c:f>Sheet1!$B$2:$B$3</c:f>
              <c:numCache>
                <c:formatCode>0.0%</c:formatCode>
                <c:ptCount val="2"/>
                <c:pt idx="0">
                  <c:v>3.7333333333333336E-2</c:v>
                </c:pt>
                <c:pt idx="1">
                  <c:v>1.5433333333333334E-2</c:v>
                </c:pt>
              </c:numCache>
            </c:numRef>
          </c:val>
        </c:ser>
        <c:dLbls>
          <c:showLegendKey val="0"/>
          <c:showVal val="0"/>
          <c:showCatName val="0"/>
          <c:showSerName val="0"/>
          <c:showPercent val="0"/>
          <c:showBubbleSize val="0"/>
        </c:dLbls>
        <c:gapWidth val="158"/>
        <c:axId val="382253928"/>
        <c:axId val="382254320"/>
      </c:barChart>
      <c:catAx>
        <c:axId val="382253928"/>
        <c:scaling>
          <c:orientation val="minMax"/>
        </c:scaling>
        <c:delete val="0"/>
        <c:axPos val="b"/>
        <c:numFmt formatCode="General" sourceLinked="1"/>
        <c:majorTickMark val="none"/>
        <c:minorTickMark val="none"/>
        <c:tickLblPos val="nextTo"/>
        <c:txPr>
          <a:bodyPr/>
          <a:lstStyle/>
          <a:p>
            <a:pPr>
              <a:defRPr sz="1100"/>
            </a:pPr>
            <a:endParaRPr lang="nl-BE"/>
          </a:p>
        </c:txPr>
        <c:crossAx val="382254320"/>
        <c:crosses val="autoZero"/>
        <c:auto val="1"/>
        <c:lblAlgn val="ctr"/>
        <c:lblOffset val="100"/>
        <c:noMultiLvlLbl val="0"/>
      </c:catAx>
      <c:valAx>
        <c:axId val="382254320"/>
        <c:scaling>
          <c:orientation val="minMax"/>
          <c:max val="4.0000000000000008E-2"/>
          <c:min val="0"/>
        </c:scaling>
        <c:delete val="1"/>
        <c:axPos val="l"/>
        <c:numFmt formatCode="0.0%" sourceLinked="1"/>
        <c:majorTickMark val="none"/>
        <c:minorTickMark val="none"/>
        <c:tickLblPos val="none"/>
        <c:crossAx val="382253928"/>
        <c:crosses val="autoZero"/>
        <c:crossBetween val="between"/>
      </c:valAx>
    </c:plotArea>
    <c:legend>
      <c:legendPos val="t"/>
      <c:layout>
        <c:manualLayout>
          <c:xMode val="edge"/>
          <c:yMode val="edge"/>
          <c:x val="0"/>
          <c:y val="1.1273128606004334E-2"/>
          <c:w val="0.99702577107573986"/>
          <c:h val="0.22484766491029964"/>
        </c:manualLayout>
      </c:layout>
      <c:overlay val="0"/>
      <c:txPr>
        <a:bodyPr/>
        <a:lstStyle/>
        <a:p>
          <a:pPr>
            <a:defRPr sz="1100"/>
          </a:pPr>
          <a:endParaRPr lang="nl-BE"/>
        </a:p>
      </c:txPr>
    </c:legend>
    <c:plotVisOnly val="1"/>
    <c:dispBlanksAs val="gap"/>
    <c:showDLblsOverMax val="0"/>
  </c:chart>
  <c:txPr>
    <a:bodyPr/>
    <a:lstStyle/>
    <a:p>
      <a:pPr>
        <a:defRPr sz="1800"/>
      </a:pPr>
      <a:endParaRPr lang="nl-BE"/>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4907372802156283"/>
          <c:y val="0.16115597404998491"/>
          <c:w val="0.30185275800997402"/>
          <c:h val="0.73030483033419424"/>
        </c:manualLayout>
      </c:layout>
      <c:pieChart>
        <c:varyColors val="1"/>
        <c:ser>
          <c:idx val="0"/>
          <c:order val="0"/>
          <c:tx>
            <c:strRef>
              <c:f>Sheet1!$B$1</c:f>
              <c:strCache>
                <c:ptCount val="1"/>
                <c:pt idx="0">
                  <c:v>Values</c:v>
                </c:pt>
              </c:strCache>
            </c:strRef>
          </c:tx>
          <c:spPr>
            <a:effectLst>
              <a:outerShdw blurRad="50800" dist="38100" dir="2700000" algn="tl" rotWithShape="0">
                <a:prstClr val="black">
                  <a:alpha val="40000"/>
                </a:prstClr>
              </a:outerShdw>
            </a:effectLst>
          </c:spPr>
          <c:dPt>
            <c:idx val="0"/>
            <c:bubble3D val="0"/>
            <c:spPr>
              <a:solidFill>
                <a:schemeClr val="accent1"/>
              </a:solidFill>
              <a:effectLst>
                <a:outerShdw blurRad="50800" dist="38100" dir="2700000" algn="tl" rotWithShape="0">
                  <a:prstClr val="black">
                    <a:alpha val="40000"/>
                  </a:prstClr>
                </a:outerShdw>
              </a:effectLst>
            </c:spPr>
          </c:dPt>
          <c:dPt>
            <c:idx val="1"/>
            <c:bubble3D val="0"/>
            <c:spPr>
              <a:solidFill>
                <a:schemeClr val="accent4"/>
              </a:solidFill>
              <a:effectLst>
                <a:outerShdw blurRad="50800" dist="38100" dir="2700000" algn="tl" rotWithShape="0">
                  <a:prstClr val="black">
                    <a:alpha val="40000"/>
                  </a:prstClr>
                </a:outerShdw>
              </a:effectLst>
            </c:spPr>
          </c:dPt>
          <c:dPt>
            <c:idx val="2"/>
            <c:bubble3D val="0"/>
            <c:spPr>
              <a:solidFill>
                <a:schemeClr val="accent3"/>
              </a:solidFill>
              <a:effectLst>
                <a:outerShdw blurRad="50800" dist="38100" dir="2700000" algn="tl" rotWithShape="0">
                  <a:prstClr val="black">
                    <a:alpha val="40000"/>
                  </a:prstClr>
                </a:outerShdw>
              </a:effectLst>
            </c:spPr>
          </c:dPt>
          <c:dPt>
            <c:idx val="3"/>
            <c:bubble3D val="0"/>
            <c:explosion val="14"/>
          </c:dPt>
          <c:dPt>
            <c:idx val="4"/>
            <c:bubble3D val="0"/>
          </c:dPt>
          <c:dPt>
            <c:idx val="5"/>
            <c:bubble3D val="0"/>
            <c:spPr>
              <a:solidFill>
                <a:schemeClr val="accent6">
                  <a:lumMod val="20000"/>
                  <a:lumOff val="80000"/>
                </a:schemeClr>
              </a:solidFill>
              <a:effectLst>
                <a:outerShdw blurRad="50800" dist="38100" dir="2700000" algn="tl" rotWithShape="0">
                  <a:prstClr val="black">
                    <a:alpha val="40000"/>
                  </a:prstClr>
                </a:outerShdw>
              </a:effectLst>
            </c:spPr>
          </c:dPt>
          <c:dLbls>
            <c:dLbl>
              <c:idx val="1"/>
              <c:layout>
                <c:manualLayout>
                  <c:x val="8.8918935198929516E-2"/>
                  <c:y val="-9.7079086681928176E-2"/>
                </c:manualLayout>
              </c:layout>
              <c:dLblPos val="bestFit"/>
              <c:showLegendKey val="0"/>
              <c:showVal val="1"/>
              <c:showCatName val="0"/>
              <c:showSerName val="0"/>
              <c:showPercent val="0"/>
              <c:showBubbleSize val="0"/>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layout>
                <c:manualLayout>
                  <c:x val="5.6645541027196523E-2"/>
                  <c:y val="0.19646495400360514"/>
                </c:manualLayout>
              </c:layout>
              <c:spPr/>
              <c:txPr>
                <a:bodyPr/>
                <a:lstStyle/>
                <a:p>
                  <a:pPr>
                    <a:defRPr sz="1200" b="1">
                      <a:solidFill>
                        <a:srgbClr val="003768"/>
                      </a:solidFill>
                    </a:defRPr>
                  </a:pPr>
                  <a:endParaRPr lang="nl-BE"/>
                </a:p>
              </c:txPr>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1">
                    <a:solidFill>
                      <a:schemeClr val="bg1"/>
                    </a:solidFill>
                  </a:defRPr>
                </a:pPr>
                <a:endParaRPr lang="nl-BE"/>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Belgium</c:v>
                </c:pt>
                <c:pt idx="1">
                  <c:v>Czech Republic</c:v>
                </c:pt>
                <c:pt idx="2">
                  <c:v>Group Centre &amp; Other</c:v>
                </c:pt>
                <c:pt idx="3">
                  <c:v>International markets </c:v>
                </c:pt>
              </c:strCache>
            </c:strRef>
          </c:cat>
          <c:val>
            <c:numRef>
              <c:f>Sheet1!$B$2:$B$5</c:f>
              <c:numCache>
                <c:formatCode>0%</c:formatCode>
                <c:ptCount val="4"/>
                <c:pt idx="0">
                  <c:v>0.5700344431687715</c:v>
                </c:pt>
                <c:pt idx="1">
                  <c:v>0.26693455797933408</c:v>
                </c:pt>
                <c:pt idx="2">
                  <c:v>-2.8702640642939152E-3</c:v>
                </c:pt>
                <c:pt idx="3">
                  <c:v>0.16590126291618829</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nl-BE"/>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0.18339</cdr:x>
      <cdr:y>0.45577</cdr:y>
    </cdr:from>
    <cdr:to>
      <cdr:x>0.93886</cdr:x>
      <cdr:y>0.45577</cdr:y>
    </cdr:to>
    <cdr:cxnSp macro="">
      <cdr:nvCxnSpPr>
        <cdr:cNvPr id="3" name="Straight Connector 2"/>
        <cdr:cNvCxnSpPr/>
      </cdr:nvCxnSpPr>
      <cdr:spPr>
        <a:xfrm xmlns:a="http://schemas.openxmlformats.org/drawingml/2006/main">
          <a:off x="854789" y="1439280"/>
          <a:ext cx="3521263" cy="0"/>
        </a:xfrm>
        <a:prstGeom xmlns:a="http://schemas.openxmlformats.org/drawingml/2006/main" prst="line">
          <a:avLst/>
        </a:prstGeom>
        <a:ln xmlns:a="http://schemas.openxmlformats.org/drawingml/2006/main" w="19050">
          <a:solidFill>
            <a:srgbClr val="E36C09"/>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5"/>
            <a:ext cx="2949302" cy="496665"/>
          </a:xfrm>
          <a:prstGeom prst="rect">
            <a:avLst/>
          </a:prstGeom>
        </p:spPr>
        <p:txBody>
          <a:bodyPr vert="horz" lIns="88221" tIns="44111" rIns="88221" bIns="44111" rtlCol="0"/>
          <a:lstStyle>
            <a:lvl1pPr algn="l">
              <a:defRPr sz="1200"/>
            </a:lvl1pPr>
          </a:lstStyle>
          <a:p>
            <a:endParaRPr lang="nl-BE" dirty="0"/>
          </a:p>
        </p:txBody>
      </p:sp>
      <p:sp>
        <p:nvSpPr>
          <p:cNvPr id="3" name="Date Placeholder 2"/>
          <p:cNvSpPr>
            <a:spLocks noGrp="1"/>
          </p:cNvSpPr>
          <p:nvPr>
            <p:ph type="dt" sz="quarter" idx="1"/>
          </p:nvPr>
        </p:nvSpPr>
        <p:spPr>
          <a:xfrm>
            <a:off x="3854790" y="5"/>
            <a:ext cx="2949302" cy="496665"/>
          </a:xfrm>
          <a:prstGeom prst="rect">
            <a:avLst/>
          </a:prstGeom>
        </p:spPr>
        <p:txBody>
          <a:bodyPr vert="horz" lIns="88221" tIns="44111" rIns="88221" bIns="44111" rtlCol="0"/>
          <a:lstStyle>
            <a:lvl1pPr algn="r">
              <a:defRPr sz="1200"/>
            </a:lvl1pPr>
          </a:lstStyle>
          <a:p>
            <a:fld id="{57ED7EC9-603A-4BBC-AA7F-06E093AEBB7F}" type="datetimeFigureOut">
              <a:rPr lang="nl-BE" smtClean="0"/>
              <a:pPr/>
              <a:t>30/12/2016</a:t>
            </a:fld>
            <a:endParaRPr lang="nl-BE" dirty="0"/>
          </a:p>
        </p:txBody>
      </p:sp>
      <p:sp>
        <p:nvSpPr>
          <p:cNvPr id="4" name="Footer Placeholder 3"/>
          <p:cNvSpPr>
            <a:spLocks noGrp="1"/>
          </p:cNvSpPr>
          <p:nvPr>
            <p:ph type="ftr" sz="quarter" idx="2"/>
          </p:nvPr>
        </p:nvSpPr>
        <p:spPr>
          <a:xfrm>
            <a:off x="0" y="9445899"/>
            <a:ext cx="2949302" cy="496665"/>
          </a:xfrm>
          <a:prstGeom prst="rect">
            <a:avLst/>
          </a:prstGeom>
        </p:spPr>
        <p:txBody>
          <a:bodyPr vert="horz" lIns="88221" tIns="44111" rIns="88221" bIns="44111" rtlCol="0" anchor="b"/>
          <a:lstStyle>
            <a:lvl1pPr algn="l">
              <a:defRPr sz="1200"/>
            </a:lvl1pPr>
          </a:lstStyle>
          <a:p>
            <a:endParaRPr lang="nl-BE" dirty="0"/>
          </a:p>
        </p:txBody>
      </p:sp>
      <p:sp>
        <p:nvSpPr>
          <p:cNvPr id="5" name="Slide Number Placeholder 4"/>
          <p:cNvSpPr>
            <a:spLocks noGrp="1"/>
          </p:cNvSpPr>
          <p:nvPr>
            <p:ph type="sldNum" sz="quarter" idx="3"/>
          </p:nvPr>
        </p:nvSpPr>
        <p:spPr>
          <a:xfrm>
            <a:off x="3854790" y="9445899"/>
            <a:ext cx="2949302" cy="496665"/>
          </a:xfrm>
          <a:prstGeom prst="rect">
            <a:avLst/>
          </a:prstGeom>
        </p:spPr>
        <p:txBody>
          <a:bodyPr vert="horz" lIns="88221" tIns="44111" rIns="88221" bIns="44111" rtlCol="0" anchor="b"/>
          <a:lstStyle>
            <a:lvl1pPr algn="r">
              <a:defRPr sz="1200"/>
            </a:lvl1pPr>
          </a:lstStyle>
          <a:p>
            <a:fld id="{87397AB2-5A09-4732-A509-5B11E4EE9AA6}" type="slidenum">
              <a:rPr lang="nl-BE" smtClean="0"/>
              <a:pPr/>
              <a:t>‹#›</a:t>
            </a:fld>
            <a:endParaRPr lang="nl-BE" dirty="0"/>
          </a:p>
        </p:txBody>
      </p:sp>
    </p:spTree>
    <p:extLst>
      <p:ext uri="{BB962C8B-B14F-4D97-AF65-F5344CB8AC3E}">
        <p14:creationId xmlns:p14="http://schemas.microsoft.com/office/powerpoint/2010/main" val="25020105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7"/>
            <a:ext cx="2949101" cy="497205"/>
          </a:xfrm>
          <a:prstGeom prst="rect">
            <a:avLst/>
          </a:prstGeom>
        </p:spPr>
        <p:txBody>
          <a:bodyPr vert="horz" lIns="95560" tIns="47781" rIns="95560" bIns="47781" rtlCol="0"/>
          <a:lstStyle>
            <a:lvl1pPr algn="l">
              <a:defRPr sz="1300"/>
            </a:lvl1pPr>
          </a:lstStyle>
          <a:p>
            <a:endParaRPr lang="en-US" dirty="0"/>
          </a:p>
        </p:txBody>
      </p:sp>
      <p:sp>
        <p:nvSpPr>
          <p:cNvPr id="3" name="Date Placeholder 2"/>
          <p:cNvSpPr>
            <a:spLocks noGrp="1"/>
          </p:cNvSpPr>
          <p:nvPr>
            <p:ph type="dt" idx="1"/>
          </p:nvPr>
        </p:nvSpPr>
        <p:spPr>
          <a:xfrm>
            <a:off x="3854944" y="7"/>
            <a:ext cx="2949101" cy="497205"/>
          </a:xfrm>
          <a:prstGeom prst="rect">
            <a:avLst/>
          </a:prstGeom>
        </p:spPr>
        <p:txBody>
          <a:bodyPr vert="horz" lIns="95560" tIns="47781" rIns="95560" bIns="47781" rtlCol="0"/>
          <a:lstStyle>
            <a:lvl1pPr algn="r">
              <a:defRPr sz="1300"/>
            </a:lvl1pPr>
          </a:lstStyle>
          <a:p>
            <a:fld id="{8F7906C3-3CA6-4E27-862A-D5C7C5144DA8}" type="datetimeFigureOut">
              <a:rPr lang="en-US" smtClean="0"/>
              <a:pPr/>
              <a:t>12/30/2016</a:t>
            </a:fld>
            <a:endParaRPr lang="en-US" dirty="0"/>
          </a:p>
        </p:txBody>
      </p:sp>
      <p:sp>
        <p:nvSpPr>
          <p:cNvPr id="4" name="Slide Image Placeholder 3"/>
          <p:cNvSpPr>
            <a:spLocks noGrp="1" noRot="1" noChangeAspect="1"/>
          </p:cNvSpPr>
          <p:nvPr>
            <p:ph type="sldImg" idx="2"/>
          </p:nvPr>
        </p:nvSpPr>
        <p:spPr>
          <a:xfrm>
            <a:off x="708025" y="746125"/>
            <a:ext cx="5389563" cy="3732213"/>
          </a:xfrm>
          <a:prstGeom prst="rect">
            <a:avLst/>
          </a:prstGeom>
          <a:noFill/>
          <a:ln w="12700">
            <a:solidFill>
              <a:prstClr val="black"/>
            </a:solidFill>
          </a:ln>
        </p:spPr>
        <p:txBody>
          <a:bodyPr vert="horz" lIns="95560" tIns="47781" rIns="95560" bIns="47781" rtlCol="0" anchor="ctr"/>
          <a:lstStyle/>
          <a:p>
            <a:endParaRPr lang="nl-BE" dirty="0"/>
          </a:p>
        </p:txBody>
      </p:sp>
      <p:sp>
        <p:nvSpPr>
          <p:cNvPr id="5" name="Notes Placeholder 4"/>
          <p:cNvSpPr>
            <a:spLocks noGrp="1"/>
          </p:cNvSpPr>
          <p:nvPr>
            <p:ph type="body" sz="quarter" idx="3"/>
          </p:nvPr>
        </p:nvSpPr>
        <p:spPr>
          <a:xfrm>
            <a:off x="680562" y="4723449"/>
            <a:ext cx="5444490" cy="4474845"/>
          </a:xfrm>
          <a:prstGeom prst="rect">
            <a:avLst/>
          </a:prstGeom>
        </p:spPr>
        <p:txBody>
          <a:bodyPr vert="horz" lIns="95560" tIns="47781" rIns="95560" bIns="47781"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5" y="9445176"/>
            <a:ext cx="2949101" cy="497205"/>
          </a:xfrm>
          <a:prstGeom prst="rect">
            <a:avLst/>
          </a:prstGeom>
        </p:spPr>
        <p:txBody>
          <a:bodyPr vert="horz" lIns="95560" tIns="47781" rIns="95560" bIns="47781" rtlCol="0" anchor="b"/>
          <a:lstStyle>
            <a:lvl1pPr algn="l">
              <a:defRPr sz="1300"/>
            </a:lvl1pPr>
          </a:lstStyle>
          <a:p>
            <a:endParaRPr lang="en-US" dirty="0"/>
          </a:p>
        </p:txBody>
      </p:sp>
      <p:sp>
        <p:nvSpPr>
          <p:cNvPr id="7" name="Slide Number Placeholder 6"/>
          <p:cNvSpPr>
            <a:spLocks noGrp="1"/>
          </p:cNvSpPr>
          <p:nvPr>
            <p:ph type="sldNum" sz="quarter" idx="5"/>
          </p:nvPr>
        </p:nvSpPr>
        <p:spPr>
          <a:xfrm>
            <a:off x="3854944" y="9445176"/>
            <a:ext cx="2949101" cy="497205"/>
          </a:xfrm>
          <a:prstGeom prst="rect">
            <a:avLst/>
          </a:prstGeom>
        </p:spPr>
        <p:txBody>
          <a:bodyPr vert="horz" lIns="95560" tIns="47781" rIns="95560" bIns="47781" rtlCol="0" anchor="b"/>
          <a:lstStyle>
            <a:lvl1pPr algn="r">
              <a:defRPr sz="1300"/>
            </a:lvl1pPr>
          </a:lstStyle>
          <a:p>
            <a:fld id="{466A90F5-2FE2-4587-9B75-2DE54F381A75}" type="slidenum">
              <a:rPr lang="en-US" smtClean="0"/>
              <a:pPr/>
              <a:t>‹#›</a:t>
            </a:fld>
            <a:endParaRPr lang="en-US" dirty="0"/>
          </a:p>
        </p:txBody>
      </p:sp>
    </p:spTree>
    <p:extLst>
      <p:ext uri="{BB962C8B-B14F-4D97-AF65-F5344CB8AC3E}">
        <p14:creationId xmlns:p14="http://schemas.microsoft.com/office/powerpoint/2010/main" val="3229816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6A90F5-2FE2-4587-9B75-2DE54F381A75}" type="slidenum">
              <a:rPr lang="en-US" smtClean="0"/>
              <a:pPr/>
              <a:t>1</a:t>
            </a:fld>
            <a:endParaRPr lang="en-US" dirty="0"/>
          </a:p>
        </p:txBody>
      </p:sp>
    </p:spTree>
    <p:extLst>
      <p:ext uri="{BB962C8B-B14F-4D97-AF65-F5344CB8AC3E}">
        <p14:creationId xmlns:p14="http://schemas.microsoft.com/office/powerpoint/2010/main" val="1053108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6A90F5-2FE2-4587-9B75-2DE54F381A75}" type="slidenum">
              <a:rPr lang="en-US" smtClean="0"/>
              <a:pPr/>
              <a:t>3</a:t>
            </a:fld>
            <a:endParaRPr lang="en-US" dirty="0"/>
          </a:p>
        </p:txBody>
      </p:sp>
    </p:spTree>
    <p:extLst>
      <p:ext uri="{BB962C8B-B14F-4D97-AF65-F5344CB8AC3E}">
        <p14:creationId xmlns:p14="http://schemas.microsoft.com/office/powerpoint/2010/main" val="3522010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6A90F5-2FE2-4587-9B75-2DE54F381A75}" type="slidenum">
              <a:rPr lang="en-US" smtClean="0"/>
              <a:pPr/>
              <a:t>4</a:t>
            </a:fld>
            <a:endParaRPr lang="en-US" dirty="0"/>
          </a:p>
        </p:txBody>
      </p:sp>
    </p:spTree>
    <p:extLst>
      <p:ext uri="{BB962C8B-B14F-4D97-AF65-F5344CB8AC3E}">
        <p14:creationId xmlns:p14="http://schemas.microsoft.com/office/powerpoint/2010/main" val="1153279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6A90F5-2FE2-4587-9B75-2DE54F381A75}" type="slidenum">
              <a:rPr lang="en-US" smtClean="0"/>
              <a:pPr/>
              <a:t>10</a:t>
            </a:fld>
            <a:endParaRPr lang="en-US" dirty="0"/>
          </a:p>
        </p:txBody>
      </p:sp>
    </p:spTree>
    <p:extLst>
      <p:ext uri="{BB962C8B-B14F-4D97-AF65-F5344CB8AC3E}">
        <p14:creationId xmlns:p14="http://schemas.microsoft.com/office/powerpoint/2010/main" val="1153279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6A90F5-2FE2-4587-9B75-2DE54F381A75}" type="slidenum">
              <a:rPr lang="en-US" smtClean="0"/>
              <a:pPr/>
              <a:t>18</a:t>
            </a:fld>
            <a:endParaRPr lang="en-US" dirty="0"/>
          </a:p>
        </p:txBody>
      </p:sp>
    </p:spTree>
    <p:extLst>
      <p:ext uri="{BB962C8B-B14F-4D97-AF65-F5344CB8AC3E}">
        <p14:creationId xmlns:p14="http://schemas.microsoft.com/office/powerpoint/2010/main" val="1153279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6A90F5-2FE2-4587-9B75-2DE54F381A75}" type="slidenum">
              <a:rPr lang="en-US" smtClean="0"/>
              <a:pPr/>
              <a:t>21</a:t>
            </a:fld>
            <a:endParaRPr lang="en-US" dirty="0"/>
          </a:p>
        </p:txBody>
      </p:sp>
    </p:spTree>
    <p:extLst>
      <p:ext uri="{BB962C8B-B14F-4D97-AF65-F5344CB8AC3E}">
        <p14:creationId xmlns:p14="http://schemas.microsoft.com/office/powerpoint/2010/main" val="11532796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slide 01">
    <p:spTree>
      <p:nvGrpSpPr>
        <p:cNvPr id="1" name=""/>
        <p:cNvGrpSpPr/>
        <p:nvPr/>
      </p:nvGrpSpPr>
      <p:grpSpPr>
        <a:xfrm>
          <a:off x="0" y="0"/>
          <a:ext cx="0" cy="0"/>
          <a:chOff x="0" y="0"/>
          <a:chExt cx="0" cy="0"/>
        </a:xfrm>
      </p:grpSpPr>
      <p:sp>
        <p:nvSpPr>
          <p:cNvPr id="12" name="TextBox 11"/>
          <p:cNvSpPr txBox="1"/>
          <p:nvPr/>
        </p:nvSpPr>
        <p:spPr>
          <a:xfrm>
            <a:off x="896549" y="4581129"/>
            <a:ext cx="3354373" cy="246221"/>
          </a:xfrm>
          <a:prstGeom prst="rect">
            <a:avLst/>
          </a:prstGeom>
          <a:noFill/>
        </p:spPr>
        <p:txBody>
          <a:bodyPr wrap="square" lIns="0" tIns="0" rIns="0" bIns="0" rtlCol="0">
            <a:spAutoFit/>
          </a:bodyPr>
          <a:lstStyle/>
          <a:p>
            <a:r>
              <a:rPr lang="en-US" sz="1600" dirty="0" smtClean="0">
                <a:solidFill>
                  <a:srgbClr val="003768"/>
                </a:solidFill>
              </a:rPr>
              <a:t>May 16, 2013 – 9.30 a.m. CET</a:t>
            </a:r>
            <a:endParaRPr lang="en-US" sz="1600" dirty="0">
              <a:solidFill>
                <a:srgbClr val="003768"/>
              </a:solidFill>
            </a:endParaRPr>
          </a:p>
        </p:txBody>
      </p:sp>
      <p:pic>
        <p:nvPicPr>
          <p:cNvPr id="13" name="Picture 12" descr="curve01b.jpg"/>
          <p:cNvPicPr>
            <a:picLocks noChangeAspect="1"/>
          </p:cNvPicPr>
          <p:nvPr/>
        </p:nvPicPr>
        <p:blipFill>
          <a:blip r:embed="rId2" cstate="print"/>
          <a:stretch>
            <a:fillRect/>
          </a:stretch>
        </p:blipFill>
        <p:spPr>
          <a:xfrm>
            <a:off x="0" y="1904968"/>
            <a:ext cx="9906000" cy="227888"/>
          </a:xfrm>
          <a:prstGeom prst="rect">
            <a:avLst/>
          </a:prstGeom>
        </p:spPr>
      </p:pic>
      <p:pic>
        <p:nvPicPr>
          <p:cNvPr id="14" name="Picture 13" descr="curve01b.jpg"/>
          <p:cNvPicPr>
            <a:picLocks noChangeAspect="1"/>
          </p:cNvPicPr>
          <p:nvPr/>
        </p:nvPicPr>
        <p:blipFill>
          <a:blip r:embed="rId2" cstate="print"/>
          <a:stretch>
            <a:fillRect/>
          </a:stretch>
        </p:blipFill>
        <p:spPr>
          <a:xfrm>
            <a:off x="-1155" y="3933056"/>
            <a:ext cx="9906000" cy="227888"/>
          </a:xfrm>
          <a:prstGeom prst="rect">
            <a:avLst/>
          </a:prstGeom>
        </p:spPr>
      </p:pic>
      <p:sp>
        <p:nvSpPr>
          <p:cNvPr id="5" name="TextBox 4"/>
          <p:cNvSpPr txBox="1"/>
          <p:nvPr/>
        </p:nvSpPr>
        <p:spPr>
          <a:xfrm>
            <a:off x="896549" y="4581129"/>
            <a:ext cx="3354373" cy="246221"/>
          </a:xfrm>
          <a:prstGeom prst="rect">
            <a:avLst/>
          </a:prstGeom>
          <a:noFill/>
        </p:spPr>
        <p:txBody>
          <a:bodyPr wrap="square" lIns="0" tIns="0" rIns="0" bIns="0" rtlCol="0">
            <a:spAutoFit/>
          </a:bodyPr>
          <a:lstStyle/>
          <a:p>
            <a:r>
              <a:rPr lang="en-US" sz="1600" dirty="0" smtClean="0">
                <a:solidFill>
                  <a:srgbClr val="003768"/>
                </a:solidFill>
              </a:rPr>
              <a:t>May 16, 2013 – 9.30 a.m. CET</a:t>
            </a:r>
            <a:endParaRPr lang="en-US" sz="1600" dirty="0">
              <a:solidFill>
                <a:srgbClr val="003768"/>
              </a:solidFill>
            </a:endParaRPr>
          </a:p>
        </p:txBody>
      </p:sp>
      <p:pic>
        <p:nvPicPr>
          <p:cNvPr id="6" name="Picture 5" descr="curve01b.jpg"/>
          <p:cNvPicPr>
            <a:picLocks noChangeAspect="1"/>
          </p:cNvPicPr>
          <p:nvPr/>
        </p:nvPicPr>
        <p:blipFill>
          <a:blip r:embed="rId2" cstate="print"/>
          <a:stretch>
            <a:fillRect/>
          </a:stretch>
        </p:blipFill>
        <p:spPr>
          <a:xfrm>
            <a:off x="0" y="1904968"/>
            <a:ext cx="9906000" cy="227888"/>
          </a:xfrm>
          <a:prstGeom prst="rect">
            <a:avLst/>
          </a:prstGeom>
        </p:spPr>
      </p:pic>
      <p:pic>
        <p:nvPicPr>
          <p:cNvPr id="7" name="Picture 6" descr="curve01b.jpg"/>
          <p:cNvPicPr>
            <a:picLocks noChangeAspect="1"/>
          </p:cNvPicPr>
          <p:nvPr/>
        </p:nvPicPr>
        <p:blipFill>
          <a:blip r:embed="rId2" cstate="print"/>
          <a:stretch>
            <a:fillRect/>
          </a:stretch>
        </p:blipFill>
        <p:spPr>
          <a:xfrm>
            <a:off x="-1155" y="3933056"/>
            <a:ext cx="9906000" cy="227888"/>
          </a:xfrm>
          <a:prstGeom prst="rect">
            <a:avLst/>
          </a:prstGeom>
        </p:spPr>
      </p:pic>
      <p:sp>
        <p:nvSpPr>
          <p:cNvPr id="8" name="TextBox 7"/>
          <p:cNvSpPr txBox="1"/>
          <p:nvPr userDrawn="1"/>
        </p:nvSpPr>
        <p:spPr>
          <a:xfrm>
            <a:off x="896549" y="4581129"/>
            <a:ext cx="3354373" cy="246221"/>
          </a:xfrm>
          <a:prstGeom prst="rect">
            <a:avLst/>
          </a:prstGeom>
          <a:noFill/>
        </p:spPr>
        <p:txBody>
          <a:bodyPr wrap="square" lIns="0" tIns="0" rIns="0" bIns="0" rtlCol="0">
            <a:spAutoFit/>
          </a:bodyPr>
          <a:lstStyle/>
          <a:p>
            <a:r>
              <a:rPr lang="en-US" sz="1600" dirty="0" smtClean="0">
                <a:solidFill>
                  <a:srgbClr val="003768"/>
                </a:solidFill>
              </a:rPr>
              <a:t>May 16, 2013 – 9.30 a.m. CET</a:t>
            </a:r>
            <a:endParaRPr lang="en-US" sz="1600" dirty="0">
              <a:solidFill>
                <a:srgbClr val="003768"/>
              </a:solidFill>
            </a:endParaRPr>
          </a:p>
        </p:txBody>
      </p:sp>
      <p:pic>
        <p:nvPicPr>
          <p:cNvPr id="9" name="Picture 8" descr="curve01b.jpg"/>
          <p:cNvPicPr>
            <a:picLocks noChangeAspect="1"/>
          </p:cNvPicPr>
          <p:nvPr userDrawn="1"/>
        </p:nvPicPr>
        <p:blipFill>
          <a:blip r:embed="rId2" cstate="print"/>
          <a:stretch>
            <a:fillRect/>
          </a:stretch>
        </p:blipFill>
        <p:spPr>
          <a:xfrm>
            <a:off x="0" y="1904968"/>
            <a:ext cx="9906000" cy="227888"/>
          </a:xfrm>
          <a:prstGeom prst="rect">
            <a:avLst/>
          </a:prstGeom>
        </p:spPr>
      </p:pic>
      <p:pic>
        <p:nvPicPr>
          <p:cNvPr id="10" name="Picture 9" descr="curve01b.jpg"/>
          <p:cNvPicPr>
            <a:picLocks noChangeAspect="1"/>
          </p:cNvPicPr>
          <p:nvPr userDrawn="1"/>
        </p:nvPicPr>
        <p:blipFill>
          <a:blip r:embed="rId2" cstate="print"/>
          <a:stretch>
            <a:fillRect/>
          </a:stretch>
        </p:blipFill>
        <p:spPr>
          <a:xfrm>
            <a:off x="-1155" y="3933056"/>
            <a:ext cx="9906000" cy="227888"/>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Coverslide 02">
    <p:spTree>
      <p:nvGrpSpPr>
        <p:cNvPr id="1" name=""/>
        <p:cNvGrpSpPr/>
        <p:nvPr/>
      </p:nvGrpSpPr>
      <p:grpSpPr>
        <a:xfrm>
          <a:off x="0" y="0"/>
          <a:ext cx="0" cy="0"/>
          <a:chOff x="0" y="0"/>
          <a:chExt cx="0" cy="0"/>
        </a:xfrm>
      </p:grpSpPr>
      <p:pic>
        <p:nvPicPr>
          <p:cNvPr id="13" name="Picture 12" descr="curve01b.jpg"/>
          <p:cNvPicPr>
            <a:picLocks noChangeAspect="1"/>
          </p:cNvPicPr>
          <p:nvPr/>
        </p:nvPicPr>
        <p:blipFill>
          <a:blip r:embed="rId2" cstate="print"/>
          <a:stretch>
            <a:fillRect/>
          </a:stretch>
        </p:blipFill>
        <p:spPr>
          <a:xfrm>
            <a:off x="0" y="1904968"/>
            <a:ext cx="9906000" cy="227888"/>
          </a:xfrm>
          <a:prstGeom prst="rect">
            <a:avLst/>
          </a:prstGeom>
        </p:spPr>
      </p:pic>
      <p:pic>
        <p:nvPicPr>
          <p:cNvPr id="14" name="Picture 13" descr="curve01b.jpg"/>
          <p:cNvPicPr>
            <a:picLocks noChangeAspect="1"/>
          </p:cNvPicPr>
          <p:nvPr/>
        </p:nvPicPr>
        <p:blipFill>
          <a:blip r:embed="rId2" cstate="print"/>
          <a:stretch>
            <a:fillRect/>
          </a:stretch>
        </p:blipFill>
        <p:spPr>
          <a:xfrm>
            <a:off x="-1155" y="3933056"/>
            <a:ext cx="9906000" cy="227888"/>
          </a:xfrm>
          <a:prstGeom prst="rect">
            <a:avLst/>
          </a:prstGeom>
        </p:spPr>
      </p:pic>
      <p:pic>
        <p:nvPicPr>
          <p:cNvPr id="4" name="Picture 3" descr="curve01b.jpg"/>
          <p:cNvPicPr>
            <a:picLocks noChangeAspect="1"/>
          </p:cNvPicPr>
          <p:nvPr userDrawn="1"/>
        </p:nvPicPr>
        <p:blipFill>
          <a:blip r:embed="rId2" cstate="print"/>
          <a:stretch>
            <a:fillRect/>
          </a:stretch>
        </p:blipFill>
        <p:spPr>
          <a:xfrm>
            <a:off x="0" y="1904968"/>
            <a:ext cx="9906000" cy="227888"/>
          </a:xfrm>
          <a:prstGeom prst="rect">
            <a:avLst/>
          </a:prstGeom>
        </p:spPr>
      </p:pic>
      <p:pic>
        <p:nvPicPr>
          <p:cNvPr id="5" name="Picture 4" descr="curve01b.jpg"/>
          <p:cNvPicPr>
            <a:picLocks noChangeAspect="1"/>
          </p:cNvPicPr>
          <p:nvPr userDrawn="1"/>
        </p:nvPicPr>
        <p:blipFill>
          <a:blip r:embed="rId2" cstate="print"/>
          <a:stretch>
            <a:fillRect/>
          </a:stretch>
        </p:blipFill>
        <p:spPr>
          <a:xfrm>
            <a:off x="-1155" y="3933056"/>
            <a:ext cx="9906000" cy="227888"/>
          </a:xfrm>
          <a:prstGeom prst="rect">
            <a:avLst/>
          </a:prstGeom>
        </p:spPr>
      </p:pic>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Content Covers">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896549" y="-46825"/>
            <a:ext cx="8190910" cy="1022026"/>
          </a:xfrm>
          <a:prstGeom prst="rect">
            <a:avLst/>
          </a:prstGeom>
        </p:spPr>
        <p:txBody>
          <a:bodyPr vert="horz" lIns="0" tIns="0" rIns="0" bIns="0" rtlCol="0" anchor="b" anchorCtr="0">
            <a:normAutofit/>
          </a:bodyPr>
          <a:lstStyle>
            <a:lvl1pPr>
              <a:defRPr sz="2800">
                <a:solidFill>
                  <a:srgbClr val="003768"/>
                </a:solidFill>
              </a:defRPr>
            </a:lvl1pPr>
          </a:lstStyle>
          <a:p>
            <a:r>
              <a:rPr lang="en-US" dirty="0" smtClean="0"/>
              <a:t>Click to edit Master title style</a:t>
            </a:r>
            <a:endParaRPr lang="en-US" dirty="0"/>
          </a:p>
        </p:txBody>
      </p:sp>
      <p:sp>
        <p:nvSpPr>
          <p:cNvPr id="7" name="Text Placeholder 2"/>
          <p:cNvSpPr>
            <a:spLocks noGrp="1"/>
          </p:cNvSpPr>
          <p:nvPr>
            <p:ph idx="5"/>
          </p:nvPr>
        </p:nvSpPr>
        <p:spPr>
          <a:xfrm>
            <a:off x="896549" y="1600201"/>
            <a:ext cx="8190910" cy="3552378"/>
          </a:xfrm>
          <a:prstGeom prst="rect">
            <a:avLst/>
          </a:prstGeom>
        </p:spPr>
        <p:txBody>
          <a:bodyPr vert="horz" lIns="0" tIns="0" rIns="0" bIns="0" rtlCol="0">
            <a:normAutofit/>
          </a:bodyPr>
          <a:lstStyle/>
          <a:p>
            <a:pPr lvl="0"/>
            <a:r>
              <a:rPr lang="en-US" sz="1600" b="1" dirty="0" smtClean="0"/>
              <a:t>Click to edit Master text styles</a:t>
            </a:r>
          </a:p>
          <a:p>
            <a:pPr lvl="1"/>
            <a:r>
              <a:rPr lang="en-US" sz="1600" b="1" dirty="0" smtClean="0"/>
              <a:t>Second level</a:t>
            </a:r>
          </a:p>
          <a:p>
            <a:pPr lvl="2"/>
            <a:r>
              <a:rPr lang="en-US" sz="1600" b="1" dirty="0" smtClean="0"/>
              <a:t>Third level</a:t>
            </a:r>
          </a:p>
          <a:p>
            <a:pPr lvl="3"/>
            <a:r>
              <a:rPr lang="en-US" sz="1600" b="1" dirty="0" smtClean="0"/>
              <a:t>Fourth level</a:t>
            </a:r>
          </a:p>
          <a:p>
            <a:pPr lvl="4"/>
            <a:r>
              <a:rPr lang="en-US" sz="1600" b="1" dirty="0" smtClean="0"/>
              <a:t>Fifth level</a:t>
            </a:r>
            <a:endParaRPr lang="en-US" dirty="0">
              <a:solidFill>
                <a:srgbClr val="003768"/>
              </a:solidFill>
            </a:endParaRPr>
          </a:p>
        </p:txBody>
      </p:sp>
      <p:pic>
        <p:nvPicPr>
          <p:cNvPr id="8" name="Picture 7" descr="curve01b.jpg"/>
          <p:cNvPicPr>
            <a:picLocks noChangeAspect="1"/>
          </p:cNvPicPr>
          <p:nvPr/>
        </p:nvPicPr>
        <p:blipFill>
          <a:blip r:embed="rId2" cstate="print"/>
          <a:stretch>
            <a:fillRect/>
          </a:stretch>
        </p:blipFill>
        <p:spPr>
          <a:xfrm>
            <a:off x="0" y="980728"/>
            <a:ext cx="9906000" cy="227888"/>
          </a:xfrm>
          <a:prstGeom prst="rect">
            <a:avLst/>
          </a:prstGeom>
        </p:spPr>
      </p:pic>
      <p:pic>
        <p:nvPicPr>
          <p:cNvPr id="5" name="Picture 4" descr="curve01b.jpg"/>
          <p:cNvPicPr>
            <a:picLocks noChangeAspect="1"/>
          </p:cNvPicPr>
          <p:nvPr userDrawn="1"/>
        </p:nvPicPr>
        <p:blipFill>
          <a:blip r:embed="rId2" cstate="print"/>
          <a:stretch>
            <a:fillRect/>
          </a:stretch>
        </p:blipFill>
        <p:spPr>
          <a:xfrm>
            <a:off x="0" y="980728"/>
            <a:ext cx="9906000" cy="227888"/>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Overview">
    <p:spTree>
      <p:nvGrpSpPr>
        <p:cNvPr id="1" name=""/>
        <p:cNvGrpSpPr/>
        <p:nvPr/>
      </p:nvGrpSpPr>
      <p:grpSpPr>
        <a:xfrm>
          <a:off x="0" y="0"/>
          <a:ext cx="0" cy="0"/>
          <a:chOff x="0" y="0"/>
          <a:chExt cx="0" cy="0"/>
        </a:xfrm>
      </p:grpSpPr>
      <p:sp>
        <p:nvSpPr>
          <p:cNvPr id="28" name="Title 11"/>
          <p:cNvSpPr txBox="1">
            <a:spLocks/>
          </p:cNvSpPr>
          <p:nvPr/>
        </p:nvSpPr>
        <p:spPr>
          <a:xfrm>
            <a:off x="896549" y="0"/>
            <a:ext cx="8190910" cy="971600"/>
          </a:xfrm>
          <a:prstGeom prst="rect">
            <a:avLst/>
          </a:prstGeom>
        </p:spPr>
        <p:txBody>
          <a:bodyPr vert="horz" lIns="0" tIns="0" rIns="0" bIns="0" rtlCol="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3768"/>
                </a:solidFill>
                <a:effectLst/>
                <a:uLnTx/>
                <a:uFillTx/>
                <a:latin typeface="+mn-lt"/>
                <a:ea typeface="+mj-ea"/>
                <a:cs typeface="+mj-cs"/>
              </a:rPr>
              <a:t>KBC Group</a:t>
            </a:r>
            <a:endParaRPr kumimoji="0" lang="en-US" sz="2800" b="0" i="0" u="none" strike="noStrike" kern="1200" cap="none" spc="0" normalizeH="0" baseline="0" noProof="0" dirty="0">
              <a:ln>
                <a:noFill/>
              </a:ln>
              <a:solidFill>
                <a:srgbClr val="003768"/>
              </a:solidFill>
              <a:effectLst/>
              <a:uLnTx/>
              <a:uFillTx/>
              <a:latin typeface="+mn-lt"/>
              <a:ea typeface="+mj-ea"/>
              <a:cs typeface="+mj-cs"/>
            </a:endParaRPr>
          </a:p>
        </p:txBody>
      </p:sp>
      <p:pic>
        <p:nvPicPr>
          <p:cNvPr id="6" name="Picture 5" descr="curve01b.jpg"/>
          <p:cNvPicPr>
            <a:picLocks noChangeAspect="1"/>
          </p:cNvPicPr>
          <p:nvPr/>
        </p:nvPicPr>
        <p:blipFill>
          <a:blip r:embed="rId2" cstate="print"/>
          <a:stretch>
            <a:fillRect/>
          </a:stretch>
        </p:blipFill>
        <p:spPr>
          <a:xfrm>
            <a:off x="0" y="980728"/>
            <a:ext cx="9906000" cy="227888"/>
          </a:xfrm>
          <a:prstGeom prst="rect">
            <a:avLst/>
          </a:prstGeom>
        </p:spPr>
      </p:pic>
      <p:sp>
        <p:nvSpPr>
          <p:cNvPr id="4" name="Title 11"/>
          <p:cNvSpPr txBox="1">
            <a:spLocks/>
          </p:cNvSpPr>
          <p:nvPr userDrawn="1"/>
        </p:nvSpPr>
        <p:spPr>
          <a:xfrm>
            <a:off x="896549" y="0"/>
            <a:ext cx="8190910" cy="971600"/>
          </a:xfrm>
          <a:prstGeom prst="rect">
            <a:avLst/>
          </a:prstGeom>
        </p:spPr>
        <p:txBody>
          <a:bodyPr vert="horz" lIns="0" tIns="0" rIns="0" bIns="0" rtlCol="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3768"/>
                </a:solidFill>
                <a:effectLst/>
                <a:uLnTx/>
                <a:uFillTx/>
                <a:latin typeface="+mn-lt"/>
                <a:ea typeface="+mj-ea"/>
                <a:cs typeface="+mj-cs"/>
              </a:rPr>
              <a:t>KBC Group</a:t>
            </a:r>
            <a:endParaRPr kumimoji="0" lang="en-US" sz="2800" b="0" i="0" u="none" strike="noStrike" kern="1200" cap="none" spc="0" normalizeH="0" baseline="0" noProof="0" dirty="0">
              <a:ln>
                <a:noFill/>
              </a:ln>
              <a:solidFill>
                <a:srgbClr val="003768"/>
              </a:solidFill>
              <a:effectLst/>
              <a:uLnTx/>
              <a:uFillTx/>
              <a:latin typeface="+mn-lt"/>
              <a:ea typeface="+mj-ea"/>
              <a:cs typeface="+mj-cs"/>
            </a:endParaRPr>
          </a:p>
        </p:txBody>
      </p:sp>
      <p:pic>
        <p:nvPicPr>
          <p:cNvPr id="5" name="Picture 4" descr="curve01b.jpg"/>
          <p:cNvPicPr>
            <a:picLocks noChangeAspect="1"/>
          </p:cNvPicPr>
          <p:nvPr userDrawn="1"/>
        </p:nvPicPr>
        <p:blipFill>
          <a:blip r:embed="rId2" cstate="print"/>
          <a:stretch>
            <a:fillRect/>
          </a:stretch>
        </p:blipFill>
        <p:spPr>
          <a:xfrm>
            <a:off x="0" y="980728"/>
            <a:ext cx="9906000" cy="227888"/>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Five levels">
    <p:spTree>
      <p:nvGrpSpPr>
        <p:cNvPr id="1" name=""/>
        <p:cNvGrpSpPr/>
        <p:nvPr/>
      </p:nvGrpSpPr>
      <p:grpSpPr>
        <a:xfrm>
          <a:off x="0" y="0"/>
          <a:ext cx="0" cy="0"/>
          <a:chOff x="0" y="0"/>
          <a:chExt cx="0" cy="0"/>
        </a:xfrm>
      </p:grpSpPr>
      <p:sp>
        <p:nvSpPr>
          <p:cNvPr id="2" name="Title 1"/>
          <p:cNvSpPr>
            <a:spLocks noGrp="1"/>
          </p:cNvSpPr>
          <p:nvPr>
            <p:ph type="title"/>
          </p:nvPr>
        </p:nvSpPr>
        <p:spPr>
          <a:xfrm>
            <a:off x="896549" y="-66730"/>
            <a:ext cx="8190910" cy="1033618"/>
          </a:xfrm>
          <a:prstGeom prst="rect">
            <a:avLst/>
          </a:prstGeom>
        </p:spPr>
        <p:txBody>
          <a:bodyPr>
            <a:normAutofit/>
          </a:bodyPr>
          <a:lstStyle>
            <a:lvl1pPr>
              <a:lnSpc>
                <a:spcPct val="70000"/>
              </a:lnSpc>
              <a:defRPr sz="2800">
                <a:solidFill>
                  <a:srgbClr val="003768"/>
                </a:solidFill>
              </a:defRPr>
            </a:lvl1pPr>
          </a:lstStyle>
          <a:p>
            <a:r>
              <a:rPr lang="en-US" dirty="0" smtClean="0"/>
              <a:t>Click to edit Master title style</a:t>
            </a:r>
            <a:endParaRPr lang="en-US" dirty="0"/>
          </a:p>
        </p:txBody>
      </p:sp>
      <p:sp>
        <p:nvSpPr>
          <p:cNvPr id="5" name="Text Placeholder 4"/>
          <p:cNvSpPr>
            <a:spLocks noGrp="1"/>
          </p:cNvSpPr>
          <p:nvPr>
            <p:ph type="body" sz="quarter" idx="11" hasCustomPrompt="1"/>
          </p:nvPr>
        </p:nvSpPr>
        <p:spPr>
          <a:xfrm>
            <a:off x="896012" y="1412776"/>
            <a:ext cx="8191367" cy="4968974"/>
          </a:xfrm>
          <a:prstGeom prst="rect">
            <a:avLst/>
          </a:prstGeom>
        </p:spPr>
        <p:txBody>
          <a:bodyPr lIns="0" tIns="0" rIns="0" bIns="0">
            <a:noAutofit/>
          </a:bodyPr>
          <a:lstStyle>
            <a:lvl1pPr marL="174625" marR="0" indent="-174625" defTabSz="914400" eaLnBrk="1" fontAlgn="auto" latinLnBrk="0" hangingPunct="1">
              <a:lnSpc>
                <a:spcPts val="1500"/>
              </a:lnSpc>
              <a:spcBef>
                <a:spcPts val="800"/>
              </a:spcBef>
              <a:spcAft>
                <a:spcPts val="0"/>
              </a:spcAft>
              <a:buClr>
                <a:srgbClr val="00AEEF"/>
              </a:buClr>
              <a:buSzPct val="100000"/>
              <a:buFont typeface="Wingdings" pitchFamily="2" charset="2"/>
              <a:buChar char="§"/>
              <a:tabLst/>
              <a:defRPr sz="1400"/>
            </a:lvl1pPr>
            <a:lvl2pPr marL="363538" indent="-188913">
              <a:lnSpc>
                <a:spcPts val="1200"/>
              </a:lnSpc>
              <a:spcBef>
                <a:spcPts val="400"/>
              </a:spcBef>
              <a:spcAft>
                <a:spcPts val="0"/>
              </a:spcAft>
              <a:defRPr baseline="0"/>
            </a:lvl2pPr>
            <a:lvl4pPr marL="714375" indent="-176213">
              <a:buClr>
                <a:srgbClr val="00AEEF"/>
              </a:buClr>
              <a:buFont typeface="Courier New" pitchFamily="49" charset="0"/>
              <a:buChar char="o"/>
              <a:tabLst/>
              <a:defRPr sz="1200"/>
            </a:lvl4pPr>
            <a:lvl5pPr marL="901700" indent="-187325">
              <a:buClr>
                <a:srgbClr val="00AEEF"/>
              </a:buClr>
              <a:defRPr sz="1200"/>
            </a:lvl5pPr>
          </a:lstStyle>
          <a:p>
            <a:pPr lvl="0"/>
            <a:r>
              <a:rPr lang="en-US" dirty="0" smtClean="0"/>
              <a:t>CLICK TO EDIT MASTER TEXT STYLES</a:t>
            </a:r>
          </a:p>
          <a:p>
            <a:pPr lvl="1"/>
            <a:r>
              <a:rPr lang="en-US" dirty="0" smtClean="0"/>
              <a:t>Second level long text to see what it does - long text to see what it does - long text to see what it does - long text to see what it does - long text to see what it does - long text to see what it does - long text to see what it does - long text to see what it does - long text to see what it does – </a:t>
            </a:r>
          </a:p>
          <a:p>
            <a:pPr lvl="1"/>
            <a:r>
              <a:rPr lang="en-US" dirty="0" err="1" smtClean="0"/>
              <a:t>lqkljkqhjqdlsfdfkdfkfhj</a:t>
            </a:r>
            <a:endParaRPr lang="en-US" dirty="0" smtClean="0"/>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descr="curve01b.jpg"/>
          <p:cNvPicPr>
            <a:picLocks noChangeAspect="1"/>
          </p:cNvPicPr>
          <p:nvPr/>
        </p:nvPicPr>
        <p:blipFill>
          <a:blip r:embed="rId2" cstate="print"/>
          <a:stretch>
            <a:fillRect/>
          </a:stretch>
        </p:blipFill>
        <p:spPr>
          <a:xfrm>
            <a:off x="0" y="980728"/>
            <a:ext cx="9906000" cy="227888"/>
          </a:xfrm>
          <a:prstGeom prst="rect">
            <a:avLst/>
          </a:prstGeom>
        </p:spPr>
      </p:pic>
      <p:pic>
        <p:nvPicPr>
          <p:cNvPr id="6" name="Picture 5" descr="curve01b.jpg"/>
          <p:cNvPicPr>
            <a:picLocks noChangeAspect="1"/>
          </p:cNvPicPr>
          <p:nvPr userDrawn="1"/>
        </p:nvPicPr>
        <p:blipFill>
          <a:blip r:embed="rId2" cstate="print"/>
          <a:stretch>
            <a:fillRect/>
          </a:stretch>
        </p:blipFill>
        <p:spPr>
          <a:xfrm>
            <a:off x="0" y="980728"/>
            <a:ext cx="9906000" cy="227888"/>
          </a:xfrm>
          <a:prstGeom prst="rect">
            <a:avLst/>
          </a:prstGeom>
        </p:spPr>
      </p:pic>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overslide 01">
    <p:spTree>
      <p:nvGrpSpPr>
        <p:cNvPr id="1" name=""/>
        <p:cNvGrpSpPr/>
        <p:nvPr/>
      </p:nvGrpSpPr>
      <p:grpSpPr>
        <a:xfrm>
          <a:off x="0" y="0"/>
          <a:ext cx="0" cy="0"/>
          <a:chOff x="0" y="0"/>
          <a:chExt cx="0" cy="0"/>
        </a:xfrm>
      </p:grpSpPr>
      <p:sp>
        <p:nvSpPr>
          <p:cNvPr id="12" name="TextBox 11"/>
          <p:cNvSpPr txBox="1"/>
          <p:nvPr userDrawn="1"/>
        </p:nvSpPr>
        <p:spPr>
          <a:xfrm>
            <a:off x="896549" y="4581129"/>
            <a:ext cx="3354373" cy="246221"/>
          </a:xfrm>
          <a:prstGeom prst="rect">
            <a:avLst/>
          </a:prstGeom>
          <a:noFill/>
        </p:spPr>
        <p:txBody>
          <a:bodyPr wrap="square" lIns="0" tIns="0" rIns="0" bIns="0" rtlCol="0">
            <a:spAutoFit/>
          </a:bodyPr>
          <a:lstStyle/>
          <a:p>
            <a:r>
              <a:rPr lang="en-US" sz="1600" dirty="0" smtClean="0">
                <a:solidFill>
                  <a:srgbClr val="003768"/>
                </a:solidFill>
              </a:rPr>
              <a:t>May 16, 2013 – 9.30 a.m. CET</a:t>
            </a:r>
            <a:endParaRPr lang="en-US" sz="1600" dirty="0">
              <a:solidFill>
                <a:srgbClr val="003768"/>
              </a:solidFill>
            </a:endParaRPr>
          </a:p>
        </p:txBody>
      </p:sp>
      <p:pic>
        <p:nvPicPr>
          <p:cNvPr id="13" name="Picture 12" descr="curve01b.jpg"/>
          <p:cNvPicPr>
            <a:picLocks noChangeAspect="1"/>
          </p:cNvPicPr>
          <p:nvPr userDrawn="1"/>
        </p:nvPicPr>
        <p:blipFill>
          <a:blip r:embed="rId2" cstate="print"/>
          <a:stretch>
            <a:fillRect/>
          </a:stretch>
        </p:blipFill>
        <p:spPr>
          <a:xfrm>
            <a:off x="0" y="1904968"/>
            <a:ext cx="9906000" cy="227888"/>
          </a:xfrm>
          <a:prstGeom prst="rect">
            <a:avLst/>
          </a:prstGeom>
        </p:spPr>
      </p:pic>
      <p:pic>
        <p:nvPicPr>
          <p:cNvPr id="14" name="Picture 13" descr="curve01b.jpg"/>
          <p:cNvPicPr>
            <a:picLocks noChangeAspect="1"/>
          </p:cNvPicPr>
          <p:nvPr userDrawn="1"/>
        </p:nvPicPr>
        <p:blipFill>
          <a:blip r:embed="rId2" cstate="print"/>
          <a:stretch>
            <a:fillRect/>
          </a:stretch>
        </p:blipFill>
        <p:spPr>
          <a:xfrm>
            <a:off x="-1155" y="3933056"/>
            <a:ext cx="9906000" cy="227888"/>
          </a:xfrm>
          <a:prstGeom prst="rect">
            <a:avLst/>
          </a:prstGeom>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overslide 02">
    <p:spTree>
      <p:nvGrpSpPr>
        <p:cNvPr id="1" name=""/>
        <p:cNvGrpSpPr/>
        <p:nvPr/>
      </p:nvGrpSpPr>
      <p:grpSpPr>
        <a:xfrm>
          <a:off x="0" y="0"/>
          <a:ext cx="0" cy="0"/>
          <a:chOff x="0" y="0"/>
          <a:chExt cx="0" cy="0"/>
        </a:xfrm>
      </p:grpSpPr>
      <p:pic>
        <p:nvPicPr>
          <p:cNvPr id="13" name="Picture 12" descr="curve01b.jpg"/>
          <p:cNvPicPr>
            <a:picLocks noChangeAspect="1"/>
          </p:cNvPicPr>
          <p:nvPr userDrawn="1"/>
        </p:nvPicPr>
        <p:blipFill>
          <a:blip r:embed="rId2" cstate="print"/>
          <a:stretch>
            <a:fillRect/>
          </a:stretch>
        </p:blipFill>
        <p:spPr>
          <a:xfrm>
            <a:off x="0" y="1904968"/>
            <a:ext cx="9906000" cy="227888"/>
          </a:xfrm>
          <a:prstGeom prst="rect">
            <a:avLst/>
          </a:prstGeom>
        </p:spPr>
      </p:pic>
      <p:pic>
        <p:nvPicPr>
          <p:cNvPr id="14" name="Picture 13" descr="curve01b.jpg"/>
          <p:cNvPicPr>
            <a:picLocks noChangeAspect="1"/>
          </p:cNvPicPr>
          <p:nvPr userDrawn="1"/>
        </p:nvPicPr>
        <p:blipFill>
          <a:blip r:embed="rId2" cstate="print"/>
          <a:stretch>
            <a:fillRect/>
          </a:stretch>
        </p:blipFill>
        <p:spPr>
          <a:xfrm>
            <a:off x="-1155" y="3933056"/>
            <a:ext cx="9906000" cy="227888"/>
          </a:xfrm>
          <a:prstGeom prst="rect">
            <a:avLst/>
          </a:prstGeom>
        </p:spPr>
      </p:pic>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Content Covers">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896549" y="-46825"/>
            <a:ext cx="8190910" cy="1022026"/>
          </a:xfrm>
          <a:prstGeom prst="rect">
            <a:avLst/>
          </a:prstGeom>
        </p:spPr>
        <p:txBody>
          <a:bodyPr vert="horz" lIns="0" tIns="0" rIns="0" bIns="0" rtlCol="0" anchor="b" anchorCtr="0">
            <a:normAutofit/>
          </a:bodyPr>
          <a:lstStyle>
            <a:lvl1pPr>
              <a:defRPr sz="2800">
                <a:solidFill>
                  <a:srgbClr val="003768"/>
                </a:solidFill>
              </a:defRPr>
            </a:lvl1pPr>
          </a:lstStyle>
          <a:p>
            <a:r>
              <a:rPr lang="en-US" dirty="0" smtClean="0"/>
              <a:t>Click to edit Master title style</a:t>
            </a:r>
            <a:endParaRPr lang="en-US" dirty="0"/>
          </a:p>
        </p:txBody>
      </p:sp>
      <p:sp>
        <p:nvSpPr>
          <p:cNvPr id="7" name="Text Placeholder 2"/>
          <p:cNvSpPr>
            <a:spLocks noGrp="1"/>
          </p:cNvSpPr>
          <p:nvPr>
            <p:ph idx="5"/>
          </p:nvPr>
        </p:nvSpPr>
        <p:spPr>
          <a:xfrm>
            <a:off x="896549" y="1600201"/>
            <a:ext cx="8190910" cy="3552378"/>
          </a:xfrm>
          <a:prstGeom prst="rect">
            <a:avLst/>
          </a:prstGeom>
        </p:spPr>
        <p:txBody>
          <a:bodyPr vert="horz" lIns="0" tIns="0" rIns="0" bIns="0" rtlCol="0">
            <a:normAutofit/>
          </a:bodyPr>
          <a:lstStyle/>
          <a:p>
            <a:pPr lvl="0"/>
            <a:r>
              <a:rPr lang="en-US" sz="1600" b="1" dirty="0" smtClean="0"/>
              <a:t>CLICK TO EDIT MASTER TEXT STYLES</a:t>
            </a:r>
          </a:p>
          <a:p>
            <a:pPr marL="174625" lvl="1" indent="-174625">
              <a:buClr>
                <a:srgbClr val="00AEEF"/>
              </a:buClr>
              <a:buFont typeface="Wingdings" pitchFamily="2" charset="2"/>
              <a:buChar char="§"/>
            </a:pPr>
            <a:r>
              <a:rPr lang="en-US" sz="1200" dirty="0" smtClean="0">
                <a:solidFill>
                  <a:srgbClr val="003768"/>
                </a:solidFill>
                <a:latin typeface="+mn-lt"/>
              </a:rPr>
              <a:t>Second level</a:t>
            </a:r>
          </a:p>
          <a:p>
            <a:pPr marL="363538" lvl="2" indent="174625">
              <a:buClr>
                <a:srgbClr val="00AEEF"/>
              </a:buClr>
              <a:buFont typeface="Arial" pitchFamily="34" charset="0"/>
              <a:buChar char="•"/>
            </a:pPr>
            <a:r>
              <a:rPr lang="en-US" sz="1200" dirty="0" smtClean="0">
                <a:solidFill>
                  <a:srgbClr val="003768"/>
                </a:solidFill>
                <a:latin typeface="+mn-lt"/>
              </a:rPr>
              <a:t>Third level</a:t>
            </a:r>
          </a:p>
          <a:p>
            <a:pPr lvl="3"/>
            <a:r>
              <a:rPr lang="en-US" dirty="0" smtClean="0">
                <a:solidFill>
                  <a:srgbClr val="003768"/>
                </a:solidFill>
              </a:rPr>
              <a:t>Fourth level</a:t>
            </a:r>
          </a:p>
          <a:p>
            <a:pPr lvl="4"/>
            <a:r>
              <a:rPr lang="en-US" dirty="0" smtClean="0">
                <a:solidFill>
                  <a:srgbClr val="003768"/>
                </a:solidFill>
              </a:rPr>
              <a:t>Fifth level</a:t>
            </a:r>
            <a:endParaRPr lang="en-US" dirty="0">
              <a:solidFill>
                <a:srgbClr val="003768"/>
              </a:solidFill>
            </a:endParaRPr>
          </a:p>
        </p:txBody>
      </p:sp>
      <p:pic>
        <p:nvPicPr>
          <p:cNvPr id="8" name="Picture 7" descr="curve01b.jpg"/>
          <p:cNvPicPr>
            <a:picLocks noChangeAspect="1"/>
          </p:cNvPicPr>
          <p:nvPr userDrawn="1"/>
        </p:nvPicPr>
        <p:blipFill>
          <a:blip r:embed="rId2" cstate="print"/>
          <a:stretch>
            <a:fillRect/>
          </a:stretch>
        </p:blipFill>
        <p:spPr>
          <a:xfrm>
            <a:off x="0" y="980728"/>
            <a:ext cx="9906000" cy="227888"/>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Overview">
    <p:spTree>
      <p:nvGrpSpPr>
        <p:cNvPr id="1" name=""/>
        <p:cNvGrpSpPr/>
        <p:nvPr/>
      </p:nvGrpSpPr>
      <p:grpSpPr>
        <a:xfrm>
          <a:off x="0" y="0"/>
          <a:ext cx="0" cy="0"/>
          <a:chOff x="0" y="0"/>
          <a:chExt cx="0" cy="0"/>
        </a:xfrm>
      </p:grpSpPr>
      <p:sp>
        <p:nvSpPr>
          <p:cNvPr id="28" name="Title 11"/>
          <p:cNvSpPr txBox="1">
            <a:spLocks/>
          </p:cNvSpPr>
          <p:nvPr userDrawn="1"/>
        </p:nvSpPr>
        <p:spPr>
          <a:xfrm>
            <a:off x="896549" y="0"/>
            <a:ext cx="8190910" cy="971600"/>
          </a:xfrm>
          <a:prstGeom prst="rect">
            <a:avLst/>
          </a:prstGeom>
        </p:spPr>
        <p:txBody>
          <a:bodyPr vert="horz" lIns="0" tIns="0" rIns="0" bIns="0" rtlCol="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3768"/>
                </a:solidFill>
                <a:effectLst/>
                <a:uLnTx/>
                <a:uFillTx/>
                <a:latin typeface="+mn-lt"/>
                <a:ea typeface="+mj-ea"/>
                <a:cs typeface="+mj-cs"/>
              </a:rPr>
              <a:t>KBC Group</a:t>
            </a:r>
            <a:endParaRPr kumimoji="0" lang="en-US" sz="2800" b="0" i="0" u="none" strike="noStrike" kern="1200" cap="none" spc="0" normalizeH="0" baseline="0" noProof="0" dirty="0">
              <a:ln>
                <a:noFill/>
              </a:ln>
              <a:solidFill>
                <a:srgbClr val="003768"/>
              </a:solidFill>
              <a:effectLst/>
              <a:uLnTx/>
              <a:uFillTx/>
              <a:latin typeface="+mn-lt"/>
              <a:ea typeface="+mj-ea"/>
              <a:cs typeface="+mj-cs"/>
            </a:endParaRPr>
          </a:p>
        </p:txBody>
      </p:sp>
      <p:pic>
        <p:nvPicPr>
          <p:cNvPr id="6" name="Picture 5" descr="curve01b.jpg"/>
          <p:cNvPicPr>
            <a:picLocks noChangeAspect="1"/>
          </p:cNvPicPr>
          <p:nvPr userDrawn="1"/>
        </p:nvPicPr>
        <p:blipFill>
          <a:blip r:embed="rId2" cstate="print"/>
          <a:stretch>
            <a:fillRect/>
          </a:stretch>
        </p:blipFill>
        <p:spPr>
          <a:xfrm>
            <a:off x="0" y="980728"/>
            <a:ext cx="9906000" cy="227888"/>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Five levels">
    <p:spTree>
      <p:nvGrpSpPr>
        <p:cNvPr id="1" name=""/>
        <p:cNvGrpSpPr/>
        <p:nvPr/>
      </p:nvGrpSpPr>
      <p:grpSpPr>
        <a:xfrm>
          <a:off x="0" y="0"/>
          <a:ext cx="0" cy="0"/>
          <a:chOff x="0" y="0"/>
          <a:chExt cx="0" cy="0"/>
        </a:xfrm>
      </p:grpSpPr>
      <p:sp>
        <p:nvSpPr>
          <p:cNvPr id="2" name="Title 1"/>
          <p:cNvSpPr>
            <a:spLocks noGrp="1"/>
          </p:cNvSpPr>
          <p:nvPr>
            <p:ph type="title"/>
          </p:nvPr>
        </p:nvSpPr>
        <p:spPr>
          <a:xfrm>
            <a:off x="896549" y="-66730"/>
            <a:ext cx="8190910" cy="1033618"/>
          </a:xfrm>
          <a:prstGeom prst="rect">
            <a:avLst/>
          </a:prstGeom>
        </p:spPr>
        <p:txBody>
          <a:bodyPr>
            <a:normAutofit/>
          </a:bodyPr>
          <a:lstStyle>
            <a:lvl1pPr>
              <a:lnSpc>
                <a:spcPct val="70000"/>
              </a:lnSpc>
              <a:defRPr sz="2800">
                <a:solidFill>
                  <a:srgbClr val="003768"/>
                </a:solidFill>
              </a:defRPr>
            </a:lvl1pPr>
          </a:lstStyle>
          <a:p>
            <a:r>
              <a:rPr lang="en-US" dirty="0" smtClean="0"/>
              <a:t>Click to edit Master title style</a:t>
            </a:r>
            <a:endParaRPr lang="en-US" dirty="0"/>
          </a:p>
        </p:txBody>
      </p:sp>
      <p:sp>
        <p:nvSpPr>
          <p:cNvPr id="5" name="Text Placeholder 4"/>
          <p:cNvSpPr>
            <a:spLocks noGrp="1"/>
          </p:cNvSpPr>
          <p:nvPr>
            <p:ph type="body" sz="quarter" idx="11" hasCustomPrompt="1"/>
          </p:nvPr>
        </p:nvSpPr>
        <p:spPr>
          <a:xfrm>
            <a:off x="896012" y="1412776"/>
            <a:ext cx="8191367" cy="4968974"/>
          </a:xfrm>
          <a:prstGeom prst="rect">
            <a:avLst/>
          </a:prstGeom>
        </p:spPr>
        <p:txBody>
          <a:bodyPr lIns="0" tIns="0" rIns="0" bIns="0">
            <a:noAutofit/>
          </a:bodyPr>
          <a:lstStyle>
            <a:lvl1pPr marL="174625" marR="0" indent="-174625" defTabSz="914400" eaLnBrk="1" fontAlgn="auto" latinLnBrk="0" hangingPunct="1">
              <a:lnSpc>
                <a:spcPts val="1500"/>
              </a:lnSpc>
              <a:spcBef>
                <a:spcPts val="800"/>
              </a:spcBef>
              <a:spcAft>
                <a:spcPts val="0"/>
              </a:spcAft>
              <a:buClr>
                <a:srgbClr val="00AEEF"/>
              </a:buClr>
              <a:buSzPct val="100000"/>
              <a:buFont typeface="Wingdings" pitchFamily="2" charset="2"/>
              <a:buChar char="§"/>
              <a:tabLst/>
              <a:defRPr sz="1400"/>
            </a:lvl1pPr>
            <a:lvl2pPr marL="363538" indent="-188913">
              <a:lnSpc>
                <a:spcPts val="1200"/>
              </a:lnSpc>
              <a:spcBef>
                <a:spcPts val="400"/>
              </a:spcBef>
              <a:spcAft>
                <a:spcPts val="0"/>
              </a:spcAft>
              <a:defRPr baseline="0"/>
            </a:lvl2pPr>
            <a:lvl4pPr marL="714375" indent="-176213">
              <a:buClr>
                <a:srgbClr val="00AEEF"/>
              </a:buClr>
              <a:buFont typeface="Courier New" pitchFamily="49" charset="0"/>
              <a:buChar char="o"/>
              <a:tabLst/>
              <a:defRPr sz="1200"/>
            </a:lvl4pPr>
            <a:lvl5pPr marL="901700" indent="-187325">
              <a:buClr>
                <a:srgbClr val="00AEEF"/>
              </a:buClr>
              <a:defRPr sz="1200"/>
            </a:lvl5pPr>
          </a:lstStyle>
          <a:p>
            <a:pPr lvl="0"/>
            <a:r>
              <a:rPr lang="en-US" dirty="0" smtClean="0"/>
              <a:t>CLICK TO EDIT MASTER TEXT STYLES</a:t>
            </a:r>
          </a:p>
          <a:p>
            <a:pPr lvl="1"/>
            <a:r>
              <a:rPr lang="en-US" dirty="0" smtClean="0"/>
              <a:t>Second level long text to see what it does - long text to see what it does - long text to see what it does - long text to see what it does - long text to see what it does - long text to see what it does - long text to see what it does - long text to see what it does - long text to see what it does – </a:t>
            </a:r>
          </a:p>
          <a:p>
            <a:pPr lvl="1"/>
            <a:r>
              <a:rPr lang="en-US" dirty="0" err="1" smtClean="0"/>
              <a:t>lqkljkqhjqdlsfdfkdfkfhj</a:t>
            </a:r>
            <a:endParaRPr lang="en-US" dirty="0" smtClean="0"/>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descr="curve01b.jpg"/>
          <p:cNvPicPr>
            <a:picLocks noChangeAspect="1"/>
          </p:cNvPicPr>
          <p:nvPr userDrawn="1"/>
        </p:nvPicPr>
        <p:blipFill>
          <a:blip r:embed="rId2" cstate="print"/>
          <a:stretch>
            <a:fillRect/>
          </a:stretch>
        </p:blipFill>
        <p:spPr>
          <a:xfrm>
            <a:off x="0" y="980728"/>
            <a:ext cx="9906000" cy="227888"/>
          </a:xfrm>
          <a:prstGeom prst="rect">
            <a:avLst/>
          </a:prstGeom>
        </p:spPr>
      </p:pic>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wo levels">
    <p:spTree>
      <p:nvGrpSpPr>
        <p:cNvPr id="1" name=""/>
        <p:cNvGrpSpPr/>
        <p:nvPr/>
      </p:nvGrpSpPr>
      <p:grpSpPr>
        <a:xfrm>
          <a:off x="0" y="0"/>
          <a:ext cx="0" cy="0"/>
          <a:chOff x="0" y="0"/>
          <a:chExt cx="0" cy="0"/>
        </a:xfrm>
      </p:grpSpPr>
      <p:sp>
        <p:nvSpPr>
          <p:cNvPr id="3" name="Title 4"/>
          <p:cNvSpPr>
            <a:spLocks noGrp="1"/>
          </p:cNvSpPr>
          <p:nvPr userDrawn="1">
            <p:ph type="title" idx="4294967295"/>
          </p:nvPr>
        </p:nvSpPr>
        <p:spPr>
          <a:xfrm>
            <a:off x="896012" y="-1267"/>
            <a:ext cx="9009988" cy="973682"/>
          </a:xfrm>
        </p:spPr>
        <p:txBody>
          <a:bodyPr/>
          <a:lstStyle/>
          <a:p>
            <a:r>
              <a:rPr lang="nl-BE" dirty="0" smtClean="0"/>
              <a:t>Contents</a:t>
            </a:r>
            <a:endParaRPr lang="nl-BE" dirty="0"/>
          </a:p>
        </p:txBody>
      </p:sp>
      <p:pic>
        <p:nvPicPr>
          <p:cNvPr id="5" name="Picture 4" descr="curve01b.jpg"/>
          <p:cNvPicPr>
            <a:picLocks noChangeAspect="1"/>
          </p:cNvPicPr>
          <p:nvPr userDrawn="1"/>
        </p:nvPicPr>
        <p:blipFill>
          <a:blip r:embed="rId2" cstate="print"/>
          <a:stretch>
            <a:fillRect/>
          </a:stretch>
        </p:blipFill>
        <p:spPr>
          <a:xfrm>
            <a:off x="0" y="980728"/>
            <a:ext cx="9906000" cy="227888"/>
          </a:xfrm>
          <a:prstGeom prst="rect">
            <a:avLst/>
          </a:prstGeom>
        </p:spPr>
      </p:pic>
    </p:spTree>
    <p:extLst>
      <p:ext uri="{BB962C8B-B14F-4D97-AF65-F5344CB8AC3E}">
        <p14:creationId xmlns:p14="http://schemas.microsoft.com/office/powerpoint/2010/main" val="1433129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Coverslide 02">
    <p:spTree>
      <p:nvGrpSpPr>
        <p:cNvPr id="1" name=""/>
        <p:cNvGrpSpPr/>
        <p:nvPr/>
      </p:nvGrpSpPr>
      <p:grpSpPr>
        <a:xfrm>
          <a:off x="0" y="0"/>
          <a:ext cx="0" cy="0"/>
          <a:chOff x="0" y="0"/>
          <a:chExt cx="0" cy="0"/>
        </a:xfrm>
      </p:grpSpPr>
      <p:pic>
        <p:nvPicPr>
          <p:cNvPr id="13" name="Picture 12" descr="curve01b.jpg"/>
          <p:cNvPicPr>
            <a:picLocks noChangeAspect="1"/>
          </p:cNvPicPr>
          <p:nvPr/>
        </p:nvPicPr>
        <p:blipFill>
          <a:blip r:embed="rId2" cstate="print"/>
          <a:stretch>
            <a:fillRect/>
          </a:stretch>
        </p:blipFill>
        <p:spPr>
          <a:xfrm>
            <a:off x="0" y="1904968"/>
            <a:ext cx="9906000" cy="227888"/>
          </a:xfrm>
          <a:prstGeom prst="rect">
            <a:avLst/>
          </a:prstGeom>
        </p:spPr>
      </p:pic>
      <p:pic>
        <p:nvPicPr>
          <p:cNvPr id="14" name="Picture 13" descr="curve01b.jpg"/>
          <p:cNvPicPr>
            <a:picLocks noChangeAspect="1"/>
          </p:cNvPicPr>
          <p:nvPr/>
        </p:nvPicPr>
        <p:blipFill>
          <a:blip r:embed="rId2" cstate="print"/>
          <a:stretch>
            <a:fillRect/>
          </a:stretch>
        </p:blipFill>
        <p:spPr>
          <a:xfrm>
            <a:off x="-1155" y="3933056"/>
            <a:ext cx="9906000" cy="227888"/>
          </a:xfrm>
          <a:prstGeom prst="rect">
            <a:avLst/>
          </a:prstGeom>
        </p:spPr>
      </p:pic>
      <p:pic>
        <p:nvPicPr>
          <p:cNvPr id="4" name="Picture 3" descr="curve01b.jpg"/>
          <p:cNvPicPr>
            <a:picLocks noChangeAspect="1"/>
          </p:cNvPicPr>
          <p:nvPr/>
        </p:nvPicPr>
        <p:blipFill>
          <a:blip r:embed="rId2" cstate="print"/>
          <a:stretch>
            <a:fillRect/>
          </a:stretch>
        </p:blipFill>
        <p:spPr>
          <a:xfrm>
            <a:off x="0" y="1904968"/>
            <a:ext cx="9906000" cy="227888"/>
          </a:xfrm>
          <a:prstGeom prst="rect">
            <a:avLst/>
          </a:prstGeom>
        </p:spPr>
      </p:pic>
      <p:pic>
        <p:nvPicPr>
          <p:cNvPr id="5" name="Picture 4" descr="curve01b.jpg"/>
          <p:cNvPicPr>
            <a:picLocks noChangeAspect="1"/>
          </p:cNvPicPr>
          <p:nvPr/>
        </p:nvPicPr>
        <p:blipFill>
          <a:blip r:embed="rId2" cstate="print"/>
          <a:stretch>
            <a:fillRect/>
          </a:stretch>
        </p:blipFill>
        <p:spPr>
          <a:xfrm>
            <a:off x="-1155" y="3933056"/>
            <a:ext cx="9906000" cy="227888"/>
          </a:xfrm>
          <a:prstGeom prst="rect">
            <a:avLst/>
          </a:prstGeom>
        </p:spPr>
      </p:pic>
      <p:pic>
        <p:nvPicPr>
          <p:cNvPr id="6" name="Picture 5" descr="curve01b.jpg"/>
          <p:cNvPicPr>
            <a:picLocks noChangeAspect="1"/>
          </p:cNvPicPr>
          <p:nvPr userDrawn="1"/>
        </p:nvPicPr>
        <p:blipFill>
          <a:blip r:embed="rId2" cstate="print"/>
          <a:stretch>
            <a:fillRect/>
          </a:stretch>
        </p:blipFill>
        <p:spPr>
          <a:xfrm>
            <a:off x="0" y="1904968"/>
            <a:ext cx="9906000" cy="227888"/>
          </a:xfrm>
          <a:prstGeom prst="rect">
            <a:avLst/>
          </a:prstGeom>
        </p:spPr>
      </p:pic>
      <p:pic>
        <p:nvPicPr>
          <p:cNvPr id="7" name="Picture 6" descr="curve01b.jpg"/>
          <p:cNvPicPr>
            <a:picLocks noChangeAspect="1"/>
          </p:cNvPicPr>
          <p:nvPr userDrawn="1"/>
        </p:nvPicPr>
        <p:blipFill>
          <a:blip r:embed="rId2" cstate="print"/>
          <a:stretch>
            <a:fillRect/>
          </a:stretch>
        </p:blipFill>
        <p:spPr>
          <a:xfrm>
            <a:off x="-1155" y="3933056"/>
            <a:ext cx="9906000" cy="227888"/>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Covers">
    <p:bg>
      <p:bgPr>
        <a:solidFill>
          <a:schemeClr val="bg1"/>
        </a:solidFill>
        <a:effectLst/>
      </p:bgPr>
    </p:bg>
    <p:spTree>
      <p:nvGrpSpPr>
        <p:cNvPr id="1" name=""/>
        <p:cNvGrpSpPr/>
        <p:nvPr/>
      </p:nvGrpSpPr>
      <p:grpSpPr>
        <a:xfrm>
          <a:off x="0" y="0"/>
          <a:ext cx="0" cy="0"/>
          <a:chOff x="0" y="0"/>
          <a:chExt cx="0" cy="0"/>
        </a:xfrm>
      </p:grpSpPr>
      <p:sp>
        <p:nvSpPr>
          <p:cNvPr id="7" name="Text Placeholder 2"/>
          <p:cNvSpPr>
            <a:spLocks noGrp="1"/>
          </p:cNvSpPr>
          <p:nvPr>
            <p:ph idx="5"/>
          </p:nvPr>
        </p:nvSpPr>
        <p:spPr>
          <a:xfrm>
            <a:off x="896549" y="1600201"/>
            <a:ext cx="8190910" cy="3552378"/>
          </a:xfrm>
          <a:prstGeom prst="rect">
            <a:avLst/>
          </a:prstGeom>
        </p:spPr>
        <p:txBody>
          <a:bodyPr vert="horz" lIns="0" tIns="0" rIns="0" bIns="0" rtlCol="0">
            <a:normAutofit/>
          </a:bodyPr>
          <a:lstStyle/>
          <a:p>
            <a:pPr lvl="0"/>
            <a:r>
              <a:rPr lang="en-US" sz="1600" b="1" dirty="0" smtClean="0"/>
              <a:t>Click to edit Master text styles</a:t>
            </a:r>
          </a:p>
          <a:p>
            <a:pPr lvl="1"/>
            <a:r>
              <a:rPr lang="en-US" sz="1600" b="1" dirty="0" smtClean="0"/>
              <a:t>Second level</a:t>
            </a:r>
          </a:p>
          <a:p>
            <a:pPr lvl="2"/>
            <a:r>
              <a:rPr lang="en-US" sz="1600" b="1" dirty="0" smtClean="0"/>
              <a:t>Third level</a:t>
            </a:r>
          </a:p>
          <a:p>
            <a:pPr lvl="3"/>
            <a:r>
              <a:rPr lang="en-US" sz="1600" b="1" dirty="0" smtClean="0"/>
              <a:t>Fourth level</a:t>
            </a:r>
          </a:p>
          <a:p>
            <a:pPr lvl="4"/>
            <a:r>
              <a:rPr lang="en-US" sz="1600" b="1" dirty="0" smtClean="0"/>
              <a:t>Fifth level</a:t>
            </a:r>
            <a:endParaRPr lang="en-US" dirty="0">
              <a:solidFill>
                <a:srgbClr val="003768"/>
              </a:solidFill>
            </a:endParaRPr>
          </a:p>
        </p:txBody>
      </p:sp>
      <p:pic>
        <p:nvPicPr>
          <p:cNvPr id="8" name="Picture 7" descr="curve01b.jpg"/>
          <p:cNvPicPr>
            <a:picLocks noChangeAspect="1"/>
          </p:cNvPicPr>
          <p:nvPr/>
        </p:nvPicPr>
        <p:blipFill>
          <a:blip r:embed="rId2" cstate="print"/>
          <a:stretch>
            <a:fillRect/>
          </a:stretch>
        </p:blipFill>
        <p:spPr>
          <a:xfrm>
            <a:off x="0" y="980728"/>
            <a:ext cx="9906000" cy="227888"/>
          </a:xfrm>
          <a:prstGeom prst="rect">
            <a:avLst/>
          </a:prstGeom>
        </p:spPr>
      </p:pic>
      <p:pic>
        <p:nvPicPr>
          <p:cNvPr id="5" name="Picture 4" descr="curve01b.jpg"/>
          <p:cNvPicPr>
            <a:picLocks noChangeAspect="1"/>
          </p:cNvPicPr>
          <p:nvPr/>
        </p:nvPicPr>
        <p:blipFill>
          <a:blip r:embed="rId2" cstate="print"/>
          <a:stretch>
            <a:fillRect/>
          </a:stretch>
        </p:blipFill>
        <p:spPr>
          <a:xfrm>
            <a:off x="0" y="980728"/>
            <a:ext cx="9906000" cy="227888"/>
          </a:xfrm>
          <a:prstGeom prst="rect">
            <a:avLst/>
          </a:prstGeom>
        </p:spPr>
      </p:pic>
      <p:pic>
        <p:nvPicPr>
          <p:cNvPr id="9" name="Picture 8" descr="curve01b.jpg"/>
          <p:cNvPicPr>
            <a:picLocks noChangeAspect="1"/>
          </p:cNvPicPr>
          <p:nvPr userDrawn="1"/>
        </p:nvPicPr>
        <p:blipFill>
          <a:blip r:embed="rId2" cstate="print"/>
          <a:stretch>
            <a:fillRect/>
          </a:stretch>
        </p:blipFill>
        <p:spPr>
          <a:xfrm>
            <a:off x="0" y="980728"/>
            <a:ext cx="9906000" cy="227888"/>
          </a:xfrm>
          <a:prstGeom prst="rect">
            <a:avLst/>
          </a:prstGeom>
        </p:spPr>
      </p:pic>
      <p:sp>
        <p:nvSpPr>
          <p:cNvPr id="2" name="Title 1"/>
          <p:cNvSpPr>
            <a:spLocks noGrp="1"/>
          </p:cNvSpPr>
          <p:nvPr>
            <p:ph type="title"/>
          </p:nvPr>
        </p:nvSpPr>
        <p:spPr/>
        <p:txBody>
          <a:bodyPr/>
          <a:lstStyle/>
          <a:p>
            <a:r>
              <a:rPr lang="en-US" smtClean="0"/>
              <a:t>Click to edit Master title style</a:t>
            </a:r>
            <a:endParaRPr lang="nl-BE"/>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verview">
    <p:spTree>
      <p:nvGrpSpPr>
        <p:cNvPr id="1" name=""/>
        <p:cNvGrpSpPr/>
        <p:nvPr/>
      </p:nvGrpSpPr>
      <p:grpSpPr>
        <a:xfrm>
          <a:off x="0" y="0"/>
          <a:ext cx="0" cy="0"/>
          <a:chOff x="0" y="0"/>
          <a:chExt cx="0" cy="0"/>
        </a:xfrm>
      </p:grpSpPr>
      <p:sp>
        <p:nvSpPr>
          <p:cNvPr id="28" name="Title 11"/>
          <p:cNvSpPr txBox="1">
            <a:spLocks/>
          </p:cNvSpPr>
          <p:nvPr/>
        </p:nvSpPr>
        <p:spPr>
          <a:xfrm>
            <a:off x="896549" y="0"/>
            <a:ext cx="8190910" cy="971600"/>
          </a:xfrm>
          <a:prstGeom prst="rect">
            <a:avLst/>
          </a:prstGeom>
        </p:spPr>
        <p:txBody>
          <a:bodyPr vert="horz" lIns="0" tIns="0" rIns="0" bIns="0" rtlCol="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3768"/>
                </a:solidFill>
                <a:effectLst/>
                <a:uLnTx/>
                <a:uFillTx/>
                <a:latin typeface="+mn-lt"/>
                <a:ea typeface="+mj-ea"/>
                <a:cs typeface="+mj-cs"/>
              </a:rPr>
              <a:t>KBC Group</a:t>
            </a:r>
            <a:endParaRPr kumimoji="0" lang="en-US" sz="2800" b="0" i="0" u="none" strike="noStrike" kern="1200" cap="none" spc="0" normalizeH="0" baseline="0" noProof="0" dirty="0">
              <a:ln>
                <a:noFill/>
              </a:ln>
              <a:solidFill>
                <a:srgbClr val="003768"/>
              </a:solidFill>
              <a:effectLst/>
              <a:uLnTx/>
              <a:uFillTx/>
              <a:latin typeface="+mn-lt"/>
              <a:ea typeface="+mj-ea"/>
              <a:cs typeface="+mj-cs"/>
            </a:endParaRPr>
          </a:p>
        </p:txBody>
      </p:sp>
      <p:pic>
        <p:nvPicPr>
          <p:cNvPr id="6" name="Picture 5" descr="curve01b.jpg"/>
          <p:cNvPicPr>
            <a:picLocks noChangeAspect="1"/>
          </p:cNvPicPr>
          <p:nvPr/>
        </p:nvPicPr>
        <p:blipFill>
          <a:blip r:embed="rId2" cstate="print"/>
          <a:stretch>
            <a:fillRect/>
          </a:stretch>
        </p:blipFill>
        <p:spPr>
          <a:xfrm>
            <a:off x="0" y="980728"/>
            <a:ext cx="9906000" cy="227888"/>
          </a:xfrm>
          <a:prstGeom prst="rect">
            <a:avLst/>
          </a:prstGeom>
        </p:spPr>
      </p:pic>
      <p:sp>
        <p:nvSpPr>
          <p:cNvPr id="4" name="Title 11"/>
          <p:cNvSpPr txBox="1">
            <a:spLocks/>
          </p:cNvSpPr>
          <p:nvPr/>
        </p:nvSpPr>
        <p:spPr>
          <a:xfrm>
            <a:off x="896549" y="0"/>
            <a:ext cx="8190910" cy="971600"/>
          </a:xfrm>
          <a:prstGeom prst="rect">
            <a:avLst/>
          </a:prstGeom>
        </p:spPr>
        <p:txBody>
          <a:bodyPr vert="horz" lIns="0" tIns="0" rIns="0" bIns="0" rtlCol="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3768"/>
                </a:solidFill>
                <a:effectLst/>
                <a:uLnTx/>
                <a:uFillTx/>
                <a:latin typeface="+mn-lt"/>
                <a:ea typeface="+mj-ea"/>
                <a:cs typeface="+mj-cs"/>
              </a:rPr>
              <a:t>KBC Group</a:t>
            </a:r>
            <a:endParaRPr kumimoji="0" lang="en-US" sz="2800" b="0" i="0" u="none" strike="noStrike" kern="1200" cap="none" spc="0" normalizeH="0" baseline="0" noProof="0" dirty="0">
              <a:ln>
                <a:noFill/>
              </a:ln>
              <a:solidFill>
                <a:srgbClr val="003768"/>
              </a:solidFill>
              <a:effectLst/>
              <a:uLnTx/>
              <a:uFillTx/>
              <a:latin typeface="+mn-lt"/>
              <a:ea typeface="+mj-ea"/>
              <a:cs typeface="+mj-cs"/>
            </a:endParaRPr>
          </a:p>
        </p:txBody>
      </p:sp>
      <p:pic>
        <p:nvPicPr>
          <p:cNvPr id="5" name="Picture 4" descr="curve01b.jpg"/>
          <p:cNvPicPr>
            <a:picLocks noChangeAspect="1"/>
          </p:cNvPicPr>
          <p:nvPr/>
        </p:nvPicPr>
        <p:blipFill>
          <a:blip r:embed="rId2" cstate="print"/>
          <a:stretch>
            <a:fillRect/>
          </a:stretch>
        </p:blipFill>
        <p:spPr>
          <a:xfrm>
            <a:off x="0" y="980728"/>
            <a:ext cx="9906000" cy="227888"/>
          </a:xfrm>
          <a:prstGeom prst="rect">
            <a:avLst/>
          </a:prstGeom>
        </p:spPr>
      </p:pic>
      <p:sp>
        <p:nvSpPr>
          <p:cNvPr id="7" name="Title 11"/>
          <p:cNvSpPr txBox="1">
            <a:spLocks/>
          </p:cNvSpPr>
          <p:nvPr userDrawn="1"/>
        </p:nvSpPr>
        <p:spPr>
          <a:xfrm>
            <a:off x="896549" y="0"/>
            <a:ext cx="8190910" cy="971600"/>
          </a:xfrm>
          <a:prstGeom prst="rect">
            <a:avLst/>
          </a:prstGeom>
        </p:spPr>
        <p:txBody>
          <a:bodyPr vert="horz" lIns="0" tIns="0" rIns="0" bIns="0" rtlCol="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3768"/>
                </a:solidFill>
                <a:effectLst/>
                <a:uLnTx/>
                <a:uFillTx/>
                <a:latin typeface="+mn-lt"/>
                <a:ea typeface="+mj-ea"/>
                <a:cs typeface="+mj-cs"/>
              </a:rPr>
              <a:t>KBC Group</a:t>
            </a:r>
            <a:endParaRPr kumimoji="0" lang="en-US" sz="2800" b="0" i="0" u="none" strike="noStrike" kern="1200" cap="none" spc="0" normalizeH="0" baseline="0" noProof="0" dirty="0">
              <a:ln>
                <a:noFill/>
              </a:ln>
              <a:solidFill>
                <a:srgbClr val="003768"/>
              </a:solidFill>
              <a:effectLst/>
              <a:uLnTx/>
              <a:uFillTx/>
              <a:latin typeface="+mn-lt"/>
              <a:ea typeface="+mj-ea"/>
              <a:cs typeface="+mj-cs"/>
            </a:endParaRPr>
          </a:p>
        </p:txBody>
      </p:sp>
      <p:pic>
        <p:nvPicPr>
          <p:cNvPr id="8" name="Picture 7" descr="curve01b.jpg"/>
          <p:cNvPicPr>
            <a:picLocks noChangeAspect="1"/>
          </p:cNvPicPr>
          <p:nvPr userDrawn="1"/>
        </p:nvPicPr>
        <p:blipFill>
          <a:blip r:embed="rId2" cstate="print"/>
          <a:stretch>
            <a:fillRect/>
          </a:stretch>
        </p:blipFill>
        <p:spPr>
          <a:xfrm>
            <a:off x="0" y="980728"/>
            <a:ext cx="9906000" cy="227888"/>
          </a:xfrm>
          <a:prstGeom prst="rect">
            <a:avLst/>
          </a:prstGeom>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ive levels">
    <p:spTree>
      <p:nvGrpSpPr>
        <p:cNvPr id="1" name=""/>
        <p:cNvGrpSpPr/>
        <p:nvPr/>
      </p:nvGrpSpPr>
      <p:grpSpPr>
        <a:xfrm>
          <a:off x="0" y="0"/>
          <a:ext cx="0" cy="0"/>
          <a:chOff x="0" y="0"/>
          <a:chExt cx="0" cy="0"/>
        </a:xfrm>
      </p:grpSpPr>
      <p:sp>
        <p:nvSpPr>
          <p:cNvPr id="2" name="Title 1"/>
          <p:cNvSpPr>
            <a:spLocks noGrp="1"/>
          </p:cNvSpPr>
          <p:nvPr>
            <p:ph type="title"/>
          </p:nvPr>
        </p:nvSpPr>
        <p:spPr>
          <a:xfrm>
            <a:off x="896549" y="-66730"/>
            <a:ext cx="8190910" cy="1033618"/>
          </a:xfrm>
          <a:prstGeom prst="rect">
            <a:avLst/>
          </a:prstGeom>
        </p:spPr>
        <p:txBody>
          <a:bodyPr>
            <a:normAutofit/>
          </a:bodyPr>
          <a:lstStyle>
            <a:lvl1pPr>
              <a:lnSpc>
                <a:spcPct val="70000"/>
              </a:lnSpc>
              <a:defRPr sz="2800">
                <a:solidFill>
                  <a:srgbClr val="003768"/>
                </a:solidFill>
              </a:defRPr>
            </a:lvl1pPr>
          </a:lstStyle>
          <a:p>
            <a:r>
              <a:rPr lang="en-US" dirty="0" smtClean="0"/>
              <a:t>Click to edit Master title style</a:t>
            </a:r>
            <a:endParaRPr lang="en-US" dirty="0"/>
          </a:p>
        </p:txBody>
      </p:sp>
      <p:sp>
        <p:nvSpPr>
          <p:cNvPr id="5" name="Text Placeholder 4"/>
          <p:cNvSpPr>
            <a:spLocks noGrp="1"/>
          </p:cNvSpPr>
          <p:nvPr>
            <p:ph type="body" sz="quarter" idx="11" hasCustomPrompt="1"/>
          </p:nvPr>
        </p:nvSpPr>
        <p:spPr>
          <a:xfrm>
            <a:off x="896012" y="1412776"/>
            <a:ext cx="8191367" cy="4968974"/>
          </a:xfrm>
          <a:prstGeom prst="rect">
            <a:avLst/>
          </a:prstGeom>
        </p:spPr>
        <p:txBody>
          <a:bodyPr lIns="0" tIns="0" rIns="0" bIns="0">
            <a:noAutofit/>
          </a:bodyPr>
          <a:lstStyle>
            <a:lvl1pPr marL="174625" marR="0" indent="-174625" defTabSz="914400" eaLnBrk="1" fontAlgn="auto" latinLnBrk="0" hangingPunct="1">
              <a:lnSpc>
                <a:spcPts val="1500"/>
              </a:lnSpc>
              <a:spcBef>
                <a:spcPts val="800"/>
              </a:spcBef>
              <a:spcAft>
                <a:spcPts val="0"/>
              </a:spcAft>
              <a:buClr>
                <a:srgbClr val="00AEEF"/>
              </a:buClr>
              <a:buSzPct val="100000"/>
              <a:buFont typeface="Wingdings" pitchFamily="2" charset="2"/>
              <a:buChar char="§"/>
              <a:tabLst/>
              <a:defRPr sz="1400"/>
            </a:lvl1pPr>
            <a:lvl2pPr marL="363538" indent="-188913">
              <a:lnSpc>
                <a:spcPts val="1200"/>
              </a:lnSpc>
              <a:spcBef>
                <a:spcPts val="400"/>
              </a:spcBef>
              <a:spcAft>
                <a:spcPts val="0"/>
              </a:spcAft>
              <a:defRPr baseline="0"/>
            </a:lvl2pPr>
            <a:lvl4pPr marL="714375" indent="-176213">
              <a:buClr>
                <a:srgbClr val="00AEEF"/>
              </a:buClr>
              <a:buFont typeface="Courier New" pitchFamily="49" charset="0"/>
              <a:buChar char="o"/>
              <a:tabLst/>
              <a:defRPr sz="1200"/>
            </a:lvl4pPr>
            <a:lvl5pPr marL="901700" indent="-187325">
              <a:buClr>
                <a:srgbClr val="00AEEF"/>
              </a:buClr>
              <a:defRPr sz="1200"/>
            </a:lvl5pPr>
          </a:lstStyle>
          <a:p>
            <a:pPr lvl="0"/>
            <a:r>
              <a:rPr lang="en-US" dirty="0" smtClean="0"/>
              <a:t>CLICK TO EDIT MASTER TEXT STYLES</a:t>
            </a:r>
          </a:p>
          <a:p>
            <a:pPr lvl="1"/>
            <a:r>
              <a:rPr lang="en-US" dirty="0" smtClean="0"/>
              <a:t>Second level long text to see what it does - long text to see what it does - long text to see what it does - long text to see what it does - long text to see what it does - long text to see what it does - long text to see what it does - long text to see what it does - long text to see what it does – </a:t>
            </a:r>
          </a:p>
          <a:p>
            <a:pPr lvl="1"/>
            <a:r>
              <a:rPr lang="en-US" dirty="0" err="1" smtClean="0"/>
              <a:t>lqkljkqhjqdlsfdfkdfkfhj</a:t>
            </a:r>
            <a:endParaRPr lang="en-US" dirty="0" smtClean="0"/>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descr="curve01b.jpg"/>
          <p:cNvPicPr>
            <a:picLocks noChangeAspect="1"/>
          </p:cNvPicPr>
          <p:nvPr/>
        </p:nvPicPr>
        <p:blipFill>
          <a:blip r:embed="rId2" cstate="print"/>
          <a:stretch>
            <a:fillRect/>
          </a:stretch>
        </p:blipFill>
        <p:spPr>
          <a:xfrm>
            <a:off x="0" y="980728"/>
            <a:ext cx="9906000" cy="227888"/>
          </a:xfrm>
          <a:prstGeom prst="rect">
            <a:avLst/>
          </a:prstGeom>
        </p:spPr>
      </p:pic>
      <p:pic>
        <p:nvPicPr>
          <p:cNvPr id="6" name="Picture 5" descr="curve01b.jpg"/>
          <p:cNvPicPr>
            <a:picLocks noChangeAspect="1"/>
          </p:cNvPicPr>
          <p:nvPr/>
        </p:nvPicPr>
        <p:blipFill>
          <a:blip r:embed="rId2" cstate="print"/>
          <a:stretch>
            <a:fillRect/>
          </a:stretch>
        </p:blipFill>
        <p:spPr>
          <a:xfrm>
            <a:off x="0" y="980728"/>
            <a:ext cx="9906000" cy="227888"/>
          </a:xfrm>
          <a:prstGeom prst="rect">
            <a:avLst/>
          </a:prstGeom>
        </p:spPr>
      </p:pic>
      <p:pic>
        <p:nvPicPr>
          <p:cNvPr id="7" name="Picture 6" descr="curve01b.jpg"/>
          <p:cNvPicPr>
            <a:picLocks noChangeAspect="1"/>
          </p:cNvPicPr>
          <p:nvPr userDrawn="1"/>
        </p:nvPicPr>
        <p:blipFill>
          <a:blip r:embed="rId2" cstate="print"/>
          <a:stretch>
            <a:fillRect/>
          </a:stretch>
        </p:blipFill>
        <p:spPr>
          <a:xfrm>
            <a:off x="0" y="980728"/>
            <a:ext cx="9906000" cy="227888"/>
          </a:xfrm>
          <a:prstGeom prst="rect">
            <a:avLst/>
          </a:prstGeom>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Two levels">
    <p:spTree>
      <p:nvGrpSpPr>
        <p:cNvPr id="1" name=""/>
        <p:cNvGrpSpPr/>
        <p:nvPr/>
      </p:nvGrpSpPr>
      <p:grpSpPr>
        <a:xfrm>
          <a:off x="0" y="0"/>
          <a:ext cx="0" cy="0"/>
          <a:chOff x="0" y="0"/>
          <a:chExt cx="0" cy="0"/>
        </a:xfrm>
      </p:grpSpPr>
      <p:sp>
        <p:nvSpPr>
          <p:cNvPr id="3" name="Title 4"/>
          <p:cNvSpPr>
            <a:spLocks noGrp="1"/>
          </p:cNvSpPr>
          <p:nvPr>
            <p:ph type="title" idx="4294967295"/>
          </p:nvPr>
        </p:nvSpPr>
        <p:spPr>
          <a:xfrm>
            <a:off x="896012" y="-1267"/>
            <a:ext cx="9009988" cy="973682"/>
          </a:xfrm>
        </p:spPr>
        <p:txBody>
          <a:bodyPr/>
          <a:lstStyle/>
          <a:p>
            <a:r>
              <a:rPr lang="en-US" dirty="0" smtClean="0"/>
              <a:t>Click to edit Master title style</a:t>
            </a:r>
            <a:endParaRPr lang="en-US" dirty="0"/>
          </a:p>
        </p:txBody>
      </p:sp>
      <p:pic>
        <p:nvPicPr>
          <p:cNvPr id="5" name="Picture 4" descr="curve01b.jpg"/>
          <p:cNvPicPr>
            <a:picLocks noChangeAspect="1"/>
          </p:cNvPicPr>
          <p:nvPr/>
        </p:nvPicPr>
        <p:blipFill>
          <a:blip r:embed="rId2" cstate="print"/>
          <a:stretch>
            <a:fillRect/>
          </a:stretch>
        </p:blipFill>
        <p:spPr>
          <a:xfrm>
            <a:off x="0" y="980728"/>
            <a:ext cx="9906000" cy="227888"/>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cSld name="2_Two levels">
    <p:spTree>
      <p:nvGrpSpPr>
        <p:cNvPr id="1" name=""/>
        <p:cNvGrpSpPr/>
        <p:nvPr/>
      </p:nvGrpSpPr>
      <p:grpSpPr>
        <a:xfrm>
          <a:off x="0" y="0"/>
          <a:ext cx="0" cy="0"/>
          <a:chOff x="0" y="0"/>
          <a:chExt cx="0" cy="0"/>
        </a:xfrm>
      </p:grpSpPr>
      <p:sp>
        <p:nvSpPr>
          <p:cNvPr id="3" name="Title 4"/>
          <p:cNvSpPr>
            <a:spLocks noGrp="1"/>
          </p:cNvSpPr>
          <p:nvPr>
            <p:ph type="title" idx="4294967295"/>
          </p:nvPr>
        </p:nvSpPr>
        <p:spPr>
          <a:xfrm>
            <a:off x="896012" y="-1267"/>
            <a:ext cx="9009988" cy="973682"/>
          </a:xfrm>
        </p:spPr>
        <p:txBody>
          <a:bodyPr/>
          <a:lstStyle/>
          <a:p>
            <a:r>
              <a:rPr lang="en-US" dirty="0" smtClean="0"/>
              <a:t>Click to edit Master title style</a:t>
            </a:r>
            <a:endParaRPr lang="en-US" dirty="0"/>
          </a:p>
        </p:txBody>
      </p:sp>
      <p:pic>
        <p:nvPicPr>
          <p:cNvPr id="5" name="Picture 4" descr="curve01b.jpg"/>
          <p:cNvPicPr>
            <a:picLocks noChangeAspect="1"/>
          </p:cNvPicPr>
          <p:nvPr/>
        </p:nvPicPr>
        <p:blipFill>
          <a:blip r:embed="rId2" cstate="print"/>
          <a:stretch>
            <a:fillRect/>
          </a:stretch>
        </p:blipFill>
        <p:spPr>
          <a:xfrm>
            <a:off x="0" y="980728"/>
            <a:ext cx="9906000" cy="227888"/>
          </a:xfrm>
          <a:prstGeom prst="rect">
            <a:avLst/>
          </a:prstGeom>
        </p:spPr>
      </p:pic>
      <p:sp>
        <p:nvSpPr>
          <p:cNvPr id="4" name="Title 4"/>
          <p:cNvSpPr>
            <a:spLocks noGrp="1"/>
          </p:cNvSpPr>
          <p:nvPr>
            <p:ph type="title" idx="4294967295"/>
          </p:nvPr>
        </p:nvSpPr>
        <p:spPr>
          <a:xfrm>
            <a:off x="896012" y="-1267"/>
            <a:ext cx="9009988" cy="973682"/>
          </a:xfrm>
        </p:spPr>
        <p:txBody>
          <a:bodyPr/>
          <a:lstStyle/>
          <a:p>
            <a:r>
              <a:rPr lang="en-US" dirty="0" smtClean="0"/>
              <a:t>Contents</a:t>
            </a:r>
            <a:endParaRPr lang="en-US" dirty="0"/>
          </a:p>
        </p:txBody>
      </p:sp>
      <p:pic>
        <p:nvPicPr>
          <p:cNvPr id="6" name="Picture 5" descr="curve01b.jpg"/>
          <p:cNvPicPr>
            <a:picLocks noChangeAspect="1"/>
          </p:cNvPicPr>
          <p:nvPr userDrawn="1"/>
        </p:nvPicPr>
        <p:blipFill>
          <a:blip r:embed="rId2" cstate="print"/>
          <a:stretch>
            <a:fillRect/>
          </a:stretch>
        </p:blipFill>
        <p:spPr>
          <a:xfrm>
            <a:off x="0" y="980728"/>
            <a:ext cx="9906000" cy="227888"/>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3_Two levels">
    <p:spTree>
      <p:nvGrpSpPr>
        <p:cNvPr id="1" name=""/>
        <p:cNvGrpSpPr/>
        <p:nvPr/>
      </p:nvGrpSpPr>
      <p:grpSpPr>
        <a:xfrm>
          <a:off x="0" y="0"/>
          <a:ext cx="0" cy="0"/>
          <a:chOff x="0" y="0"/>
          <a:chExt cx="0" cy="0"/>
        </a:xfrm>
      </p:grpSpPr>
      <p:sp>
        <p:nvSpPr>
          <p:cNvPr id="3" name="Title 4"/>
          <p:cNvSpPr>
            <a:spLocks noGrp="1"/>
          </p:cNvSpPr>
          <p:nvPr>
            <p:ph type="title" idx="4294967295"/>
          </p:nvPr>
        </p:nvSpPr>
        <p:spPr>
          <a:xfrm>
            <a:off x="896012" y="-1267"/>
            <a:ext cx="9009988" cy="973682"/>
          </a:xfrm>
        </p:spPr>
        <p:txBody>
          <a:bodyPr/>
          <a:lstStyle/>
          <a:p>
            <a:r>
              <a:rPr lang="en-US" dirty="0" smtClean="0"/>
              <a:t>Click to edit Master title style</a:t>
            </a:r>
            <a:endParaRPr lang="en-US" dirty="0"/>
          </a:p>
        </p:txBody>
      </p:sp>
      <p:pic>
        <p:nvPicPr>
          <p:cNvPr id="5" name="Picture 4" descr="curve01b.jpg"/>
          <p:cNvPicPr>
            <a:picLocks noChangeAspect="1"/>
          </p:cNvPicPr>
          <p:nvPr/>
        </p:nvPicPr>
        <p:blipFill>
          <a:blip r:embed="rId2" cstate="print"/>
          <a:stretch>
            <a:fillRect/>
          </a:stretch>
        </p:blipFill>
        <p:spPr>
          <a:xfrm>
            <a:off x="0" y="980728"/>
            <a:ext cx="9906000" cy="227888"/>
          </a:xfrm>
          <a:prstGeom prst="rect">
            <a:avLst/>
          </a:prstGeom>
        </p:spPr>
      </p:pic>
      <p:sp>
        <p:nvSpPr>
          <p:cNvPr id="4" name="Title 4"/>
          <p:cNvSpPr>
            <a:spLocks noGrp="1"/>
          </p:cNvSpPr>
          <p:nvPr>
            <p:ph type="title" idx="4294967295"/>
          </p:nvPr>
        </p:nvSpPr>
        <p:spPr>
          <a:xfrm>
            <a:off x="896012" y="-1267"/>
            <a:ext cx="9009988" cy="973682"/>
          </a:xfrm>
        </p:spPr>
        <p:txBody>
          <a:bodyPr/>
          <a:lstStyle/>
          <a:p>
            <a:r>
              <a:rPr lang="en-US" dirty="0" smtClean="0"/>
              <a:t>Contents</a:t>
            </a:r>
            <a:endParaRPr lang="en-US" dirty="0"/>
          </a:p>
        </p:txBody>
      </p:sp>
      <p:pic>
        <p:nvPicPr>
          <p:cNvPr id="6" name="Picture 5" descr="curve01b.jpg"/>
          <p:cNvPicPr>
            <a:picLocks noChangeAspect="1"/>
          </p:cNvPicPr>
          <p:nvPr userDrawn="1"/>
        </p:nvPicPr>
        <p:blipFill>
          <a:blip r:embed="rId2" cstate="print"/>
          <a:stretch>
            <a:fillRect/>
          </a:stretch>
        </p:blipFill>
        <p:spPr>
          <a:xfrm>
            <a:off x="0" y="980728"/>
            <a:ext cx="9906000" cy="227888"/>
          </a:xfrm>
          <a:prstGeom prst="rect">
            <a:avLst/>
          </a:prstGeom>
        </p:spPr>
      </p:pic>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Coverslide 01">
    <p:spTree>
      <p:nvGrpSpPr>
        <p:cNvPr id="1" name=""/>
        <p:cNvGrpSpPr/>
        <p:nvPr/>
      </p:nvGrpSpPr>
      <p:grpSpPr>
        <a:xfrm>
          <a:off x="0" y="0"/>
          <a:ext cx="0" cy="0"/>
          <a:chOff x="0" y="0"/>
          <a:chExt cx="0" cy="0"/>
        </a:xfrm>
      </p:grpSpPr>
      <p:sp>
        <p:nvSpPr>
          <p:cNvPr id="12" name="TextBox 11"/>
          <p:cNvSpPr txBox="1"/>
          <p:nvPr/>
        </p:nvSpPr>
        <p:spPr>
          <a:xfrm>
            <a:off x="896549" y="4581129"/>
            <a:ext cx="3354373" cy="246221"/>
          </a:xfrm>
          <a:prstGeom prst="rect">
            <a:avLst/>
          </a:prstGeom>
          <a:noFill/>
        </p:spPr>
        <p:txBody>
          <a:bodyPr wrap="square" lIns="0" tIns="0" rIns="0" bIns="0" rtlCol="0">
            <a:spAutoFit/>
          </a:bodyPr>
          <a:lstStyle/>
          <a:p>
            <a:r>
              <a:rPr lang="en-US" sz="1600" dirty="0" smtClean="0">
                <a:solidFill>
                  <a:srgbClr val="003768"/>
                </a:solidFill>
              </a:rPr>
              <a:t>May 16, 2013 – 9.30 a.m. CET</a:t>
            </a:r>
            <a:endParaRPr lang="en-US" sz="1600" dirty="0">
              <a:solidFill>
                <a:srgbClr val="003768"/>
              </a:solidFill>
            </a:endParaRPr>
          </a:p>
        </p:txBody>
      </p:sp>
      <p:pic>
        <p:nvPicPr>
          <p:cNvPr id="13" name="Picture 12" descr="curve01b.jpg"/>
          <p:cNvPicPr>
            <a:picLocks noChangeAspect="1"/>
          </p:cNvPicPr>
          <p:nvPr/>
        </p:nvPicPr>
        <p:blipFill>
          <a:blip r:embed="rId2" cstate="print"/>
          <a:stretch>
            <a:fillRect/>
          </a:stretch>
        </p:blipFill>
        <p:spPr>
          <a:xfrm>
            <a:off x="0" y="1904968"/>
            <a:ext cx="9906000" cy="227888"/>
          </a:xfrm>
          <a:prstGeom prst="rect">
            <a:avLst/>
          </a:prstGeom>
        </p:spPr>
      </p:pic>
      <p:pic>
        <p:nvPicPr>
          <p:cNvPr id="14" name="Picture 13" descr="curve01b.jpg"/>
          <p:cNvPicPr>
            <a:picLocks noChangeAspect="1"/>
          </p:cNvPicPr>
          <p:nvPr/>
        </p:nvPicPr>
        <p:blipFill>
          <a:blip r:embed="rId2" cstate="print"/>
          <a:stretch>
            <a:fillRect/>
          </a:stretch>
        </p:blipFill>
        <p:spPr>
          <a:xfrm>
            <a:off x="-1155" y="3933056"/>
            <a:ext cx="9906000" cy="227888"/>
          </a:xfrm>
          <a:prstGeom prst="rect">
            <a:avLst/>
          </a:prstGeom>
        </p:spPr>
      </p:pic>
      <p:sp>
        <p:nvSpPr>
          <p:cNvPr id="5" name="TextBox 4"/>
          <p:cNvSpPr txBox="1"/>
          <p:nvPr userDrawn="1"/>
        </p:nvSpPr>
        <p:spPr>
          <a:xfrm>
            <a:off x="896549" y="4581129"/>
            <a:ext cx="3354373" cy="246221"/>
          </a:xfrm>
          <a:prstGeom prst="rect">
            <a:avLst/>
          </a:prstGeom>
          <a:noFill/>
        </p:spPr>
        <p:txBody>
          <a:bodyPr wrap="square" lIns="0" tIns="0" rIns="0" bIns="0" rtlCol="0">
            <a:spAutoFit/>
          </a:bodyPr>
          <a:lstStyle/>
          <a:p>
            <a:r>
              <a:rPr lang="en-US" sz="1600" dirty="0" smtClean="0">
                <a:solidFill>
                  <a:srgbClr val="003768"/>
                </a:solidFill>
              </a:rPr>
              <a:t>May 16, 2013 – 9.30 a.m. CET</a:t>
            </a:r>
            <a:endParaRPr lang="en-US" sz="1600" dirty="0">
              <a:solidFill>
                <a:srgbClr val="003768"/>
              </a:solidFill>
            </a:endParaRPr>
          </a:p>
        </p:txBody>
      </p:sp>
      <p:pic>
        <p:nvPicPr>
          <p:cNvPr id="6" name="Picture 5" descr="curve01b.jpg"/>
          <p:cNvPicPr>
            <a:picLocks noChangeAspect="1"/>
          </p:cNvPicPr>
          <p:nvPr userDrawn="1"/>
        </p:nvPicPr>
        <p:blipFill>
          <a:blip r:embed="rId2" cstate="print"/>
          <a:stretch>
            <a:fillRect/>
          </a:stretch>
        </p:blipFill>
        <p:spPr>
          <a:xfrm>
            <a:off x="0" y="1904968"/>
            <a:ext cx="9906000" cy="227888"/>
          </a:xfrm>
          <a:prstGeom prst="rect">
            <a:avLst/>
          </a:prstGeom>
        </p:spPr>
      </p:pic>
      <p:pic>
        <p:nvPicPr>
          <p:cNvPr id="7" name="Picture 6" descr="curve01b.jpg"/>
          <p:cNvPicPr>
            <a:picLocks noChangeAspect="1"/>
          </p:cNvPicPr>
          <p:nvPr userDrawn="1"/>
        </p:nvPicPr>
        <p:blipFill>
          <a:blip r:embed="rId2" cstate="print"/>
          <a:stretch>
            <a:fillRect/>
          </a:stretch>
        </p:blipFill>
        <p:spPr>
          <a:xfrm>
            <a:off x="-1155" y="3933056"/>
            <a:ext cx="9906000" cy="22788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vmlDrawing" Target="../drawings/vmlDrawing1.v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2"/>
            </p:custDataLst>
            <p:extLst>
              <p:ext uri="{D42A27DB-BD31-4B8C-83A1-F6EECF244321}">
                <p14:modId xmlns:p14="http://schemas.microsoft.com/office/powerpoint/2010/main" val="2082698668"/>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14498" name="think-cell Slide" r:id="rId23" imgW="270" imgH="270" progId="TCLayout.ActiveDocument.1">
                  <p:embed/>
                </p:oleObj>
              </mc:Choice>
              <mc:Fallback>
                <p:oleObj name="think-cell Slide" r:id="rId23" imgW="270" imgH="270" progId="TCLayout.ActiveDocument.1">
                  <p:embed/>
                  <p:pic>
                    <p:nvPicPr>
                      <p:cNvPr id="0" name="Picture 3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a:xfrm>
            <a:off x="896549" y="10194"/>
            <a:ext cx="8190910" cy="1143000"/>
          </a:xfrm>
          <a:prstGeom prst="rect">
            <a:avLst/>
          </a:prstGeom>
        </p:spPr>
        <p:txBody>
          <a:bodyPr vert="horz" lIns="0" tIns="0" rIns="0" bIns="0"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96549" y="1600201"/>
            <a:ext cx="819091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p:nvPr/>
        </p:nvSpPr>
        <p:spPr>
          <a:xfrm>
            <a:off x="4718975" y="6522196"/>
            <a:ext cx="468051" cy="215444"/>
          </a:xfrm>
          <a:prstGeom prst="rect">
            <a:avLst/>
          </a:prstGeom>
        </p:spPr>
        <p:txBody>
          <a:bodyPr wrap="square">
            <a:spAutoFit/>
          </a:bodyPr>
          <a:lstStyle/>
          <a:p>
            <a:pPr algn="ctr"/>
            <a:fld id="{EC878974-C3A2-4227-937B-8B672C8AEBC5}" type="slidenum">
              <a:rPr lang="en-US" sz="800" smtClean="0">
                <a:solidFill>
                  <a:srgbClr val="003768"/>
                </a:solidFill>
              </a:rPr>
              <a:pPr algn="ctr"/>
              <a:t>‹#›</a:t>
            </a:fld>
            <a:endParaRPr lang="en-US" sz="800" dirty="0">
              <a:solidFill>
                <a:srgbClr val="003768"/>
              </a:solidFill>
            </a:endParaRPr>
          </a:p>
        </p:txBody>
      </p:sp>
      <p:pic>
        <p:nvPicPr>
          <p:cNvPr id="6" name="Picture 5" descr="KBC_logo_5cm.jpg"/>
          <p:cNvPicPr>
            <a:picLocks noChangeAspect="1"/>
          </p:cNvPicPr>
          <p:nvPr userDrawn="1"/>
        </p:nvPicPr>
        <p:blipFill>
          <a:blip r:embed="rId25" cstate="print"/>
          <a:stretch>
            <a:fillRect/>
          </a:stretch>
        </p:blipFill>
        <p:spPr>
          <a:xfrm>
            <a:off x="8951018" y="6165304"/>
            <a:ext cx="669670" cy="522365"/>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49" r:id="rId14"/>
    <p:sldLayoutId id="2147483656" r:id="rId15"/>
    <p:sldLayoutId id="2147483655" r:id="rId16"/>
    <p:sldLayoutId id="2147483650" r:id="rId17"/>
    <p:sldLayoutId id="2147483654" r:id="rId18"/>
    <p:sldLayoutId id="2147483698" r:id="rId19"/>
  </p:sldLayoutIdLst>
  <p:timing>
    <p:tnLst>
      <p:par>
        <p:cTn id="1" dur="indefinite" restart="never" nodeType="tmRoot"/>
      </p:par>
    </p:tnLst>
  </p:timing>
  <p:txStyles>
    <p:titleStyle>
      <a:lvl1pPr eaLnBrk="1" hangingPunct="1">
        <a:defRPr sz="2800">
          <a:solidFill>
            <a:srgbClr val="003768"/>
          </a:solidFill>
          <a:latin typeface="+mj-lt"/>
        </a:defRPr>
      </a:lvl1pPr>
    </p:titleStyle>
    <p:bodyStyle>
      <a:lvl1pPr marL="174625" indent="-174625" eaLnBrk="1" hangingPunct="1">
        <a:lnSpc>
          <a:spcPts val="1000"/>
        </a:lnSpc>
        <a:spcBef>
          <a:spcPts val="1200"/>
        </a:spcBef>
        <a:buClr>
          <a:srgbClr val="00AEEF"/>
        </a:buClr>
        <a:buFont typeface="Wingdings" pitchFamily="2" charset="2"/>
        <a:buChar char="§"/>
        <a:defRPr sz="1600">
          <a:solidFill>
            <a:srgbClr val="003768"/>
          </a:solidFill>
          <a:latin typeface="+mn-lt"/>
        </a:defRPr>
      </a:lvl1pPr>
      <a:lvl2pPr marL="363538" indent="-188913" eaLnBrk="1" hangingPunct="1">
        <a:lnSpc>
          <a:spcPts val="1000"/>
        </a:lnSpc>
        <a:spcBef>
          <a:spcPts val="1200"/>
        </a:spcBef>
        <a:buClr>
          <a:srgbClr val="00AEEF"/>
        </a:buClr>
        <a:buFont typeface="Arial" pitchFamily="34" charset="0"/>
        <a:buChar char="•"/>
        <a:defRPr sz="1200">
          <a:solidFill>
            <a:srgbClr val="003768"/>
          </a:solidFill>
          <a:latin typeface="+mn-lt"/>
        </a:defRPr>
      </a:lvl2pPr>
      <a:lvl3pPr marL="538163" indent="-174625" eaLnBrk="1" hangingPunct="1">
        <a:buClr>
          <a:srgbClr val="00AEEF"/>
        </a:buClr>
        <a:buFont typeface="Courier New" pitchFamily="49" charset="0"/>
        <a:buChar char="o"/>
        <a:defRPr sz="1200">
          <a:solidFill>
            <a:srgbClr val="003768"/>
          </a:solidFill>
          <a:latin typeface="+mn-lt"/>
        </a:defRPr>
      </a:lvl3pPr>
      <a:lvl4pPr marL="714375" indent="-176213" eaLnBrk="1" hangingPunct="1">
        <a:buClr>
          <a:srgbClr val="00AEEF"/>
        </a:buClr>
        <a:buFont typeface="Wingdings" pitchFamily="2" charset="2"/>
        <a:buChar char="ü"/>
        <a:defRPr sz="1200">
          <a:solidFill>
            <a:srgbClr val="003768"/>
          </a:solidFill>
          <a:latin typeface="+mn-lt"/>
        </a:defRPr>
      </a:lvl4pPr>
      <a:lvl5pPr marL="714375" indent="0" eaLnBrk="1" hangingPunct="1">
        <a:buFontTx/>
        <a:buNone/>
        <a:defRPr sz="1200">
          <a:solidFill>
            <a:srgbClr val="003768"/>
          </a:solidFill>
          <a:latin typeface="+mn-lt"/>
        </a:defRPr>
      </a:lvl5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vestor.relations@kbc.com" TargetMode="External"/><Relationship Id="rId3" Type="http://schemas.openxmlformats.org/officeDocument/2006/relationships/slideLayout" Target="../slideLayouts/slideLayout2.xml"/><Relationship Id="rId7" Type="http://schemas.openxmlformats.org/officeDocument/2006/relationships/hyperlink" Target="https://www.kbc.com/" TargetMode="Externa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8" Type="http://schemas.openxmlformats.org/officeDocument/2006/relationships/chart" Target="../charts/chart7.xml"/><Relationship Id="rId13" Type="http://schemas.openxmlformats.org/officeDocument/2006/relationships/image" Target="../media/image18.png"/><Relationship Id="rId18" Type="http://schemas.openxmlformats.org/officeDocument/2006/relationships/image" Target="../media/image23.jpeg"/><Relationship Id="rId3" Type="http://schemas.openxmlformats.org/officeDocument/2006/relationships/tags" Target="../tags/tag20.xml"/><Relationship Id="rId21" Type="http://schemas.openxmlformats.org/officeDocument/2006/relationships/image" Target="../media/image26.jpeg"/><Relationship Id="rId7" Type="http://schemas.openxmlformats.org/officeDocument/2006/relationships/slideLayout" Target="../slideLayouts/slideLayout6.xml"/><Relationship Id="rId12" Type="http://schemas.openxmlformats.org/officeDocument/2006/relationships/image" Target="../media/image17.png"/><Relationship Id="rId17" Type="http://schemas.openxmlformats.org/officeDocument/2006/relationships/image" Target="../media/image22.jpeg"/><Relationship Id="rId2" Type="http://schemas.openxmlformats.org/officeDocument/2006/relationships/tags" Target="../tags/tag19.xml"/><Relationship Id="rId16" Type="http://schemas.openxmlformats.org/officeDocument/2006/relationships/image" Target="../media/image21.png"/><Relationship Id="rId20" Type="http://schemas.openxmlformats.org/officeDocument/2006/relationships/image" Target="../media/image25.jpeg"/><Relationship Id="rId1" Type="http://schemas.openxmlformats.org/officeDocument/2006/relationships/tags" Target="../tags/tag18.xml"/><Relationship Id="rId6" Type="http://schemas.openxmlformats.org/officeDocument/2006/relationships/tags" Target="../tags/tag23.xml"/><Relationship Id="rId11" Type="http://schemas.openxmlformats.org/officeDocument/2006/relationships/image" Target="../media/image16.png"/><Relationship Id="rId5" Type="http://schemas.openxmlformats.org/officeDocument/2006/relationships/tags" Target="../tags/tag22.xml"/><Relationship Id="rId15" Type="http://schemas.openxmlformats.org/officeDocument/2006/relationships/image" Target="../media/image20.png"/><Relationship Id="rId10" Type="http://schemas.openxmlformats.org/officeDocument/2006/relationships/image" Target="../media/image15.png"/><Relationship Id="rId19" Type="http://schemas.openxmlformats.org/officeDocument/2006/relationships/image" Target="../media/image24.png"/><Relationship Id="rId4" Type="http://schemas.openxmlformats.org/officeDocument/2006/relationships/tags" Target="../tags/tag21.xml"/><Relationship Id="rId9" Type="http://schemas.openxmlformats.org/officeDocument/2006/relationships/chart" Target="../charts/chart8.xml"/><Relationship Id="rId14" Type="http://schemas.openxmlformats.org/officeDocument/2006/relationships/image" Target="../media/image19.png"/></Relationships>
</file>

<file path=ppt/slides/_rels/slide13.xml.rels><?xml version="1.0" encoding="UTF-8" standalone="yes"?>
<Relationships xmlns="http://schemas.openxmlformats.org/package/2006/relationships"><Relationship Id="rId8" Type="http://schemas.openxmlformats.org/officeDocument/2006/relationships/tags" Target="../tags/tag31.xml"/><Relationship Id="rId13" Type="http://schemas.openxmlformats.org/officeDocument/2006/relationships/chart" Target="../charts/chart10.xml"/><Relationship Id="rId18" Type="http://schemas.openxmlformats.org/officeDocument/2006/relationships/image" Target="../media/image15.png"/><Relationship Id="rId3" Type="http://schemas.openxmlformats.org/officeDocument/2006/relationships/tags" Target="../tags/tag26.xml"/><Relationship Id="rId21" Type="http://schemas.openxmlformats.org/officeDocument/2006/relationships/chart" Target="../charts/chart13.xml"/><Relationship Id="rId7" Type="http://schemas.openxmlformats.org/officeDocument/2006/relationships/tags" Target="../tags/tag30.xml"/><Relationship Id="rId12" Type="http://schemas.openxmlformats.org/officeDocument/2006/relationships/chart" Target="../charts/chart9.xml"/><Relationship Id="rId17" Type="http://schemas.openxmlformats.org/officeDocument/2006/relationships/image" Target="../media/image17.png"/><Relationship Id="rId2" Type="http://schemas.openxmlformats.org/officeDocument/2006/relationships/tags" Target="../tags/tag25.xml"/><Relationship Id="rId16" Type="http://schemas.openxmlformats.org/officeDocument/2006/relationships/image" Target="../media/image18.png"/><Relationship Id="rId20" Type="http://schemas.openxmlformats.org/officeDocument/2006/relationships/image" Target="../media/image20.png"/><Relationship Id="rId1" Type="http://schemas.openxmlformats.org/officeDocument/2006/relationships/tags" Target="../tags/tag24.xml"/><Relationship Id="rId6" Type="http://schemas.openxmlformats.org/officeDocument/2006/relationships/tags" Target="../tags/tag29.xml"/><Relationship Id="rId11" Type="http://schemas.openxmlformats.org/officeDocument/2006/relationships/slideLayout" Target="../slideLayouts/slideLayout6.xml"/><Relationship Id="rId5" Type="http://schemas.openxmlformats.org/officeDocument/2006/relationships/tags" Target="../tags/tag28.xml"/><Relationship Id="rId15" Type="http://schemas.openxmlformats.org/officeDocument/2006/relationships/chart" Target="../charts/chart12.xml"/><Relationship Id="rId10" Type="http://schemas.openxmlformats.org/officeDocument/2006/relationships/tags" Target="../tags/tag33.xml"/><Relationship Id="rId19" Type="http://schemas.openxmlformats.org/officeDocument/2006/relationships/image" Target="../media/image19.png"/><Relationship Id="rId4" Type="http://schemas.openxmlformats.org/officeDocument/2006/relationships/tags" Target="../tags/tag27.xml"/><Relationship Id="rId9" Type="http://schemas.openxmlformats.org/officeDocument/2006/relationships/tags" Target="../tags/tag32.xml"/><Relationship Id="rId14" Type="http://schemas.openxmlformats.org/officeDocument/2006/relationships/chart" Target="../charts/chart11.xml"/><Relationship Id="rId22" Type="http://schemas.openxmlformats.org/officeDocument/2006/relationships/image" Target="../media/image2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chart" Target="../charts/chart14.xml"/><Relationship Id="rId13" Type="http://schemas.openxmlformats.org/officeDocument/2006/relationships/image" Target="../media/image29.png"/><Relationship Id="rId18" Type="http://schemas.openxmlformats.org/officeDocument/2006/relationships/image" Target="../media/image34.png"/><Relationship Id="rId3" Type="http://schemas.openxmlformats.org/officeDocument/2006/relationships/tags" Target="../tags/tag36.xml"/><Relationship Id="rId7" Type="http://schemas.openxmlformats.org/officeDocument/2006/relationships/slideLayout" Target="../slideLayouts/slideLayout6.xml"/><Relationship Id="rId12" Type="http://schemas.openxmlformats.org/officeDocument/2006/relationships/image" Target="../media/image28.png"/><Relationship Id="rId17" Type="http://schemas.openxmlformats.org/officeDocument/2006/relationships/image" Target="../media/image33.png"/><Relationship Id="rId2" Type="http://schemas.openxmlformats.org/officeDocument/2006/relationships/tags" Target="../tags/tag35.xml"/><Relationship Id="rId16" Type="http://schemas.openxmlformats.org/officeDocument/2006/relationships/image" Target="../media/image32.png"/><Relationship Id="rId20" Type="http://schemas.openxmlformats.org/officeDocument/2006/relationships/image" Target="../media/image36.png"/><Relationship Id="rId1" Type="http://schemas.openxmlformats.org/officeDocument/2006/relationships/tags" Target="../tags/tag34.xml"/><Relationship Id="rId6" Type="http://schemas.openxmlformats.org/officeDocument/2006/relationships/tags" Target="../tags/tag39.xml"/><Relationship Id="rId11" Type="http://schemas.openxmlformats.org/officeDocument/2006/relationships/chart" Target="../charts/chart15.xml"/><Relationship Id="rId5" Type="http://schemas.openxmlformats.org/officeDocument/2006/relationships/tags" Target="../tags/tag38.xml"/><Relationship Id="rId15" Type="http://schemas.openxmlformats.org/officeDocument/2006/relationships/image" Target="../media/image31.png"/><Relationship Id="rId10" Type="http://schemas.openxmlformats.org/officeDocument/2006/relationships/image" Target="../media/image27.png"/><Relationship Id="rId19" Type="http://schemas.openxmlformats.org/officeDocument/2006/relationships/image" Target="../media/image35.png"/><Relationship Id="rId4" Type="http://schemas.openxmlformats.org/officeDocument/2006/relationships/tags" Target="../tags/tag37.xml"/><Relationship Id="rId9" Type="http://schemas.openxmlformats.org/officeDocument/2006/relationships/image" Target="../media/image13.png"/><Relationship Id="rId14" Type="http://schemas.openxmlformats.org/officeDocument/2006/relationships/image" Target="../media/image30.png"/></Relationships>
</file>

<file path=ppt/slides/_rels/slide16.xml.rels><?xml version="1.0" encoding="UTF-8" standalone="yes"?>
<Relationships xmlns="http://schemas.openxmlformats.org/package/2006/relationships"><Relationship Id="rId8" Type="http://schemas.openxmlformats.org/officeDocument/2006/relationships/tags" Target="../tags/tag47.xml"/><Relationship Id="rId13" Type="http://schemas.openxmlformats.org/officeDocument/2006/relationships/chart" Target="../charts/chart16.xml"/><Relationship Id="rId18" Type="http://schemas.openxmlformats.org/officeDocument/2006/relationships/image" Target="../media/image32.png"/><Relationship Id="rId3" Type="http://schemas.openxmlformats.org/officeDocument/2006/relationships/tags" Target="../tags/tag42.xml"/><Relationship Id="rId21" Type="http://schemas.openxmlformats.org/officeDocument/2006/relationships/image" Target="../media/image13.png"/><Relationship Id="rId7" Type="http://schemas.openxmlformats.org/officeDocument/2006/relationships/tags" Target="../tags/tag46.xml"/><Relationship Id="rId12" Type="http://schemas.openxmlformats.org/officeDocument/2006/relationships/slideLayout" Target="../slideLayouts/slideLayout6.xml"/><Relationship Id="rId17" Type="http://schemas.openxmlformats.org/officeDocument/2006/relationships/image" Target="../media/image31.png"/><Relationship Id="rId2" Type="http://schemas.openxmlformats.org/officeDocument/2006/relationships/tags" Target="../tags/tag41.xml"/><Relationship Id="rId16" Type="http://schemas.openxmlformats.org/officeDocument/2006/relationships/image" Target="../media/image30.png"/><Relationship Id="rId20" Type="http://schemas.openxmlformats.org/officeDocument/2006/relationships/image" Target="../media/image34.png"/><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tags" Target="../tags/tag50.xml"/><Relationship Id="rId5" Type="http://schemas.openxmlformats.org/officeDocument/2006/relationships/tags" Target="../tags/tag44.xml"/><Relationship Id="rId15" Type="http://schemas.openxmlformats.org/officeDocument/2006/relationships/image" Target="../media/image29.png"/><Relationship Id="rId10" Type="http://schemas.openxmlformats.org/officeDocument/2006/relationships/tags" Target="../tags/tag49.xml"/><Relationship Id="rId19" Type="http://schemas.openxmlformats.org/officeDocument/2006/relationships/image" Target="../media/image33.png"/><Relationship Id="rId4" Type="http://schemas.openxmlformats.org/officeDocument/2006/relationships/tags" Target="../tags/tag43.xml"/><Relationship Id="rId9" Type="http://schemas.openxmlformats.org/officeDocument/2006/relationships/tags" Target="../tags/tag48.xml"/><Relationship Id="rId14" Type="http://schemas.openxmlformats.org/officeDocument/2006/relationships/image" Target="../media/image28.png"/><Relationship Id="rId22" Type="http://schemas.openxmlformats.org/officeDocument/2006/relationships/image" Target="../media/image3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slideLayout" Target="../slideLayouts/slideLayout3.xml"/><Relationship Id="rId1" Type="http://schemas.openxmlformats.org/officeDocument/2006/relationships/tags" Target="../tags/tag5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3.xml"/><Relationship Id="rId1" Type="http://schemas.openxmlformats.org/officeDocument/2006/relationships/tags" Target="../tags/tag52.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www.kbc.com/" TargetMode="External"/><Relationship Id="rId2" Type="http://schemas.openxmlformats.org/officeDocument/2006/relationships/hyperlink" Target="mailto:investor.relations@kbc.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chart" Target="../charts/chart2.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chart" Target="../charts/chart1.xml"/><Relationship Id="rId5" Type="http://schemas.openxmlformats.org/officeDocument/2006/relationships/slideLayout" Target="../slideLayouts/slideLayout3.xml"/><Relationship Id="rId4" Type="http://schemas.openxmlformats.org/officeDocument/2006/relationships/tags" Target="../tags/tag10.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chart" Target="../charts/chart4.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chart" Target="../charts/chart6.xml"/><Relationship Id="rId3" Type="http://schemas.openxmlformats.org/officeDocument/2006/relationships/tags" Target="../tags/tag15.xml"/><Relationship Id="rId7" Type="http://schemas.openxmlformats.org/officeDocument/2006/relationships/image" Target="../media/image7.jpeg"/><Relationship Id="rId12" Type="http://schemas.openxmlformats.org/officeDocument/2006/relationships/chart" Target="../charts/chart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slideLayout" Target="../slideLayouts/slideLayout3.xml"/><Relationship Id="rId10" Type="http://schemas.openxmlformats.org/officeDocument/2006/relationships/image" Target="../media/image10.png"/><Relationship Id="rId4" Type="http://schemas.openxmlformats.org/officeDocument/2006/relationships/tags" Target="../tags/tag16.xml"/><Relationship Id="rId9" Type="http://schemas.openxmlformats.org/officeDocument/2006/relationships/image" Target="../media/image9.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180837483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211989"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3" name="Title 3"/>
          <p:cNvSpPr txBox="1">
            <a:spLocks/>
          </p:cNvSpPr>
          <p:nvPr/>
        </p:nvSpPr>
        <p:spPr>
          <a:xfrm>
            <a:off x="-159568" y="2214496"/>
            <a:ext cx="9906000" cy="1470025"/>
          </a:xfrm>
          <a:prstGeom prst="rect">
            <a:avLst/>
          </a:prstGeom>
          <a:ln>
            <a:noFill/>
          </a:ln>
        </p:spPr>
        <p:txBody>
          <a:bodyPr vert="horz" lIns="0" tIns="0" rIns="0" bIns="0" rtlCol="0" anchor="t" anchorCtr="0">
            <a:normAutofit fontScale="97500"/>
          </a:bodyPr>
          <a:lstStyle/>
          <a:p>
            <a:pPr lvl="0" indent="801688">
              <a:spcBef>
                <a:spcPct val="0"/>
              </a:spcBef>
              <a:defRPr/>
            </a:pPr>
            <a:r>
              <a:rPr lang="en-US" sz="3200" dirty="0" smtClean="0"/>
              <a:t>KBC Group</a:t>
            </a:r>
          </a:p>
          <a:p>
            <a:pPr lvl="0" indent="801688">
              <a:spcBef>
                <a:spcPct val="0"/>
              </a:spcBef>
              <a:defRPr/>
            </a:pPr>
            <a:r>
              <a:rPr lang="en-US" sz="3200" dirty="0" smtClean="0"/>
              <a:t>Media presentation</a:t>
            </a:r>
          </a:p>
          <a:p>
            <a:pPr lvl="0" indent="801688">
              <a:spcBef>
                <a:spcPct val="0"/>
              </a:spcBef>
              <a:defRPr/>
            </a:pPr>
            <a:r>
              <a:rPr kumimoji="0" lang="en-US" sz="3200" b="0" i="0" u="none" strike="noStrike" kern="1200" cap="none" spc="0" normalizeH="0" baseline="0" dirty="0" smtClean="0">
                <a:ln>
                  <a:noFill/>
                </a:ln>
                <a:solidFill>
                  <a:srgbClr val="0070C0"/>
                </a:solidFill>
                <a:effectLst/>
                <a:uLnTx/>
                <a:uFillTx/>
                <a:latin typeface="+mj-lt"/>
                <a:ea typeface="+mj-ea"/>
                <a:cs typeface="+mj-cs"/>
              </a:rPr>
              <a:t>Acquisition</a:t>
            </a:r>
            <a:r>
              <a:rPr kumimoji="0" lang="en-US" sz="3200" b="0" i="0" u="none" strike="noStrike" kern="1200" cap="none" spc="0" normalizeH="0" dirty="0" smtClean="0">
                <a:ln>
                  <a:noFill/>
                </a:ln>
                <a:solidFill>
                  <a:srgbClr val="0070C0"/>
                </a:solidFill>
                <a:effectLst/>
                <a:uLnTx/>
                <a:uFillTx/>
                <a:latin typeface="+mj-lt"/>
                <a:ea typeface="+mj-ea"/>
                <a:cs typeface="+mj-cs"/>
              </a:rPr>
              <a:t> of UBB and </a:t>
            </a:r>
            <a:r>
              <a:rPr kumimoji="0" lang="en-US" sz="3200" b="0" i="0" u="none" strike="noStrike" kern="1200" cap="none" spc="0" normalizeH="0" dirty="0" err="1" smtClean="0">
                <a:ln>
                  <a:noFill/>
                </a:ln>
                <a:solidFill>
                  <a:srgbClr val="0070C0"/>
                </a:solidFill>
                <a:effectLst/>
                <a:uLnTx/>
                <a:uFillTx/>
                <a:latin typeface="+mj-lt"/>
                <a:ea typeface="+mj-ea"/>
                <a:cs typeface="+mj-cs"/>
              </a:rPr>
              <a:t>Interlease</a:t>
            </a:r>
            <a:r>
              <a:rPr kumimoji="0" lang="en-US" sz="3200" b="0" i="0" u="none" strike="noStrike" kern="1200" cap="none" spc="0" normalizeH="0" dirty="0" smtClean="0">
                <a:ln>
                  <a:noFill/>
                </a:ln>
                <a:solidFill>
                  <a:srgbClr val="0070C0"/>
                </a:solidFill>
                <a:effectLst/>
                <a:uLnTx/>
                <a:uFillTx/>
                <a:latin typeface="+mj-lt"/>
                <a:ea typeface="+mj-ea"/>
                <a:cs typeface="+mj-cs"/>
              </a:rPr>
              <a:t> in Bulgaria</a:t>
            </a:r>
            <a:endParaRPr kumimoji="0" lang="en-US" sz="3200" b="0" i="0" u="none" strike="noStrike" kern="1200" cap="none" spc="0" normalizeH="0" baseline="0" dirty="0">
              <a:ln>
                <a:noFill/>
              </a:ln>
              <a:solidFill>
                <a:srgbClr val="0070C0"/>
              </a:solidFill>
              <a:effectLst/>
              <a:uLnTx/>
              <a:uFillTx/>
              <a:latin typeface="+mj-lt"/>
              <a:ea typeface="+mj-ea"/>
              <a:cs typeface="+mj-cs"/>
            </a:endParaRPr>
          </a:p>
        </p:txBody>
      </p:sp>
      <p:sp>
        <p:nvSpPr>
          <p:cNvPr id="9" name="TextBox 8"/>
          <p:cNvSpPr txBox="1"/>
          <p:nvPr/>
        </p:nvSpPr>
        <p:spPr>
          <a:xfrm>
            <a:off x="827583" y="6299221"/>
            <a:ext cx="3291335" cy="138499"/>
          </a:xfrm>
          <a:prstGeom prst="rect">
            <a:avLst/>
          </a:prstGeom>
          <a:noFill/>
        </p:spPr>
        <p:txBody>
          <a:bodyPr wrap="square" lIns="0" tIns="0" rIns="0" bIns="0" rtlCol="0">
            <a:spAutoFit/>
          </a:bodyPr>
          <a:lstStyle/>
          <a:p>
            <a:r>
              <a:rPr lang="nl-BE" sz="900" dirty="0" smtClean="0">
                <a:solidFill>
                  <a:srgbClr val="003768"/>
                </a:solidFill>
              </a:rPr>
              <a:t>KBC Group – Corporate Communication / Press Office – E-mail</a:t>
            </a:r>
            <a:r>
              <a:rPr lang="nl-BE" sz="900" dirty="0" smtClean="0">
                <a:solidFill>
                  <a:schemeClr val="tx2">
                    <a:lumMod val="75000"/>
                  </a:schemeClr>
                </a:solidFill>
              </a:rPr>
              <a:t>:</a:t>
            </a:r>
            <a:endParaRPr lang="nl-BE" sz="900" dirty="0" smtClean="0">
              <a:solidFill>
                <a:srgbClr val="0070C0"/>
              </a:solidFill>
            </a:endParaRPr>
          </a:p>
        </p:txBody>
      </p:sp>
      <p:grpSp>
        <p:nvGrpSpPr>
          <p:cNvPr id="11" name="Group 10"/>
          <p:cNvGrpSpPr/>
          <p:nvPr/>
        </p:nvGrpSpPr>
        <p:grpSpPr>
          <a:xfrm>
            <a:off x="827584" y="6021288"/>
            <a:ext cx="1761350" cy="269990"/>
            <a:chOff x="827584" y="5875282"/>
            <a:chExt cx="1565436" cy="146006"/>
          </a:xfrm>
        </p:grpSpPr>
        <p:sp>
          <p:nvSpPr>
            <p:cNvPr id="12" name="TextBox 11"/>
            <p:cNvSpPr txBox="1"/>
            <p:nvPr/>
          </p:nvSpPr>
          <p:spPr>
            <a:xfrm>
              <a:off x="827584" y="5875282"/>
              <a:ext cx="936104" cy="138499"/>
            </a:xfrm>
            <a:prstGeom prst="rect">
              <a:avLst/>
            </a:prstGeom>
            <a:noFill/>
          </p:spPr>
          <p:txBody>
            <a:bodyPr wrap="square" lIns="0" tIns="0" rIns="0" bIns="0" rtlCol="0">
              <a:spAutoFit/>
            </a:bodyPr>
            <a:lstStyle/>
            <a:p>
              <a:r>
                <a:rPr lang="nl-BE" sz="900" dirty="0" smtClean="0">
                  <a:solidFill>
                    <a:srgbClr val="003768"/>
                  </a:solidFill>
                </a:rPr>
                <a:t>More information: </a:t>
              </a:r>
              <a:endParaRPr lang="nl-BE" sz="900" dirty="0"/>
            </a:p>
          </p:txBody>
        </p:sp>
        <p:sp>
          <p:nvSpPr>
            <p:cNvPr id="13" name="Rectangle 12">
              <a:hlinkClick r:id="rId7"/>
            </p:cNvPr>
            <p:cNvSpPr/>
            <p:nvPr/>
          </p:nvSpPr>
          <p:spPr>
            <a:xfrm>
              <a:off x="1672940" y="5877272"/>
              <a:ext cx="720080" cy="144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nl-BE" sz="900" dirty="0" err="1" smtClean="0">
                  <a:solidFill>
                    <a:srgbClr val="0070C0"/>
                  </a:solidFill>
                </a:rPr>
                <a:t>www.kbc.com</a:t>
              </a:r>
              <a:endParaRPr lang="nl-BE" sz="900" dirty="0">
                <a:solidFill>
                  <a:srgbClr val="0070C0"/>
                </a:solidFill>
              </a:endParaRPr>
            </a:p>
          </p:txBody>
        </p:sp>
      </p:grpSp>
      <p:sp>
        <p:nvSpPr>
          <p:cNvPr id="14" name="Rectangle 13">
            <a:hlinkClick r:id="rId8"/>
          </p:cNvPr>
          <p:cNvSpPr/>
          <p:nvPr/>
        </p:nvSpPr>
        <p:spPr>
          <a:xfrm>
            <a:off x="3846912" y="6291278"/>
            <a:ext cx="1440160" cy="144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nl-BE" sz="900" dirty="0" smtClean="0">
                <a:solidFill>
                  <a:schemeClr val="tx2">
                    <a:lumMod val="75000"/>
                  </a:schemeClr>
                </a:solidFill>
              </a:rPr>
              <a:t> </a:t>
            </a:r>
            <a:r>
              <a:rPr lang="nl-BE" sz="900" dirty="0" smtClean="0">
                <a:solidFill>
                  <a:srgbClr val="0070C0"/>
                </a:solidFill>
              </a:rPr>
              <a:t>pressofficekbc@kbc.be</a:t>
            </a:r>
            <a:endParaRPr lang="nl-BE" sz="900" dirty="0">
              <a:solidFill>
                <a:srgbClr val="0070C0"/>
              </a:solidFill>
            </a:endParaRPr>
          </a:p>
        </p:txBody>
      </p:sp>
    </p:spTree>
    <p:extLst>
      <p:ext uri="{BB962C8B-B14F-4D97-AF65-F5344CB8AC3E}">
        <p14:creationId xmlns:p14="http://schemas.microsoft.com/office/powerpoint/2010/main" val="2483706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gray">
          <a:xfrm>
            <a:off x="1585527" y="2062840"/>
            <a:ext cx="5469907"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lang="en-US" sz="1500" b="1" kern="0" noProof="0" dirty="0" smtClean="0">
                <a:solidFill>
                  <a:prstClr val="black"/>
                </a:solidFill>
              </a:rPr>
              <a:t>Strategic rationale</a:t>
            </a:r>
            <a:endParaRPr kumimoji="0" lang="en-US" sz="1500" b="1" i="0" u="none" strike="noStrike" kern="0" cap="none" spc="0" normalizeH="0" baseline="0" noProof="0" dirty="0" smtClean="0">
              <a:ln>
                <a:noFill/>
              </a:ln>
              <a:solidFill>
                <a:prstClr val="black"/>
              </a:solidFill>
              <a:effectLst/>
              <a:uLnTx/>
              <a:uFillTx/>
            </a:endParaRPr>
          </a:p>
        </p:txBody>
      </p:sp>
      <p:sp>
        <p:nvSpPr>
          <p:cNvPr id="8" name="Rectangle 3"/>
          <p:cNvSpPr>
            <a:spLocks noChangeArrowheads="1"/>
          </p:cNvSpPr>
          <p:nvPr/>
        </p:nvSpPr>
        <p:spPr bwMode="gray">
          <a:xfrm>
            <a:off x="1074718" y="2064532"/>
            <a:ext cx="405383" cy="339311"/>
          </a:xfrm>
          <a:prstGeom prst="rect">
            <a:avLst/>
          </a:prstGeom>
          <a:solidFill>
            <a:sysClr val="window" lastClr="FFFFFF"/>
          </a:solidFill>
          <a:ln w="25400" cap="flat" cmpd="sng" algn="ctr">
            <a:solidFill>
              <a:srgbClr val="1F99CD"/>
            </a:solidFill>
            <a:prstDash val="solid"/>
            <a:headEnd/>
            <a:tailEnd/>
          </a:ln>
          <a:effectLst/>
        </p:spPr>
        <p:txBody>
          <a:bodyPr wrap="none" lIns="0" tIns="0" rIns="0" bIns="0" anchor="ctr" anchorCtr="1"/>
          <a:lstStyle/>
          <a:p>
            <a:pPr defTabSz="1097203"/>
            <a:r>
              <a:rPr lang="en-US" sz="1361" b="1" kern="0" dirty="0">
                <a:solidFill>
                  <a:prstClr val="black"/>
                </a:solidFill>
                <a:latin typeface="Calibri"/>
              </a:rPr>
              <a:t>2</a:t>
            </a:r>
          </a:p>
        </p:txBody>
      </p:sp>
      <p:sp>
        <p:nvSpPr>
          <p:cNvPr id="17" name="Rectangle 3"/>
          <p:cNvSpPr>
            <a:spLocks noChangeArrowheads="1"/>
          </p:cNvSpPr>
          <p:nvPr/>
        </p:nvSpPr>
        <p:spPr bwMode="gray">
          <a:xfrm>
            <a:off x="1074718" y="1391445"/>
            <a:ext cx="405383" cy="339311"/>
          </a:xfrm>
          <a:prstGeom prst="rect">
            <a:avLst/>
          </a:prstGeom>
          <a:solidFill>
            <a:srgbClr val="1F99CD">
              <a:lumMod val="20000"/>
              <a:lumOff val="80000"/>
            </a:srgbClr>
          </a:solidFill>
          <a:ln w="12700" algn="ctr">
            <a:noFill/>
            <a:miter lim="800000"/>
            <a:headEnd/>
            <a:tailEnd/>
          </a:ln>
        </p:spPr>
        <p:txBody>
          <a:bodyPr wrap="none" lIns="0" tIns="0" rIns="0" bIns="0" anchor="ctr" anchorCtr="1"/>
          <a:lstStyle/>
          <a:p>
            <a:pPr defTabSz="1209706"/>
            <a:r>
              <a:rPr lang="en-US" sz="1500" b="1" kern="0" dirty="0">
                <a:solidFill>
                  <a:prstClr val="black"/>
                </a:solidFill>
              </a:rPr>
              <a:t>1</a:t>
            </a:r>
          </a:p>
        </p:txBody>
      </p:sp>
      <p:sp>
        <p:nvSpPr>
          <p:cNvPr id="18" name="Text Box 6"/>
          <p:cNvSpPr txBox="1">
            <a:spLocks noChangeArrowheads="1"/>
          </p:cNvSpPr>
          <p:nvPr/>
        </p:nvSpPr>
        <p:spPr bwMode="gray">
          <a:xfrm>
            <a:off x="1586297" y="1388906"/>
            <a:ext cx="3318241"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kumimoji="0" lang="en-US" sz="1500" b="1" i="0" u="none" strike="noStrike" kern="0" cap="none" spc="0" normalizeH="0" baseline="0" noProof="0" dirty="0" smtClean="0">
                <a:ln>
                  <a:noFill/>
                </a:ln>
                <a:solidFill>
                  <a:prstClr val="black"/>
                </a:solidFill>
                <a:effectLst/>
                <a:uLnTx/>
                <a:uFillTx/>
              </a:rPr>
              <a:t>Transaction overview</a:t>
            </a:r>
          </a:p>
        </p:txBody>
      </p:sp>
      <p:sp>
        <p:nvSpPr>
          <p:cNvPr id="23" name="Title 16"/>
          <p:cNvSpPr>
            <a:spLocks noGrp="1"/>
          </p:cNvSpPr>
          <p:nvPr>
            <p:ph type="title"/>
          </p:nvPr>
        </p:nvSpPr>
        <p:spPr>
          <a:xfrm>
            <a:off x="896549" y="-1"/>
            <a:ext cx="8190910" cy="975201"/>
          </a:xfrm>
        </p:spPr>
        <p:txBody>
          <a:bodyPr anchor="ctr">
            <a:normAutofit/>
          </a:bodyPr>
          <a:lstStyle/>
          <a:p>
            <a:r>
              <a:rPr lang="en-US" sz="2400" dirty="0" smtClean="0"/>
              <a:t>Agenda</a:t>
            </a:r>
            <a:endParaRPr lang="en-US" sz="2400" dirty="0"/>
          </a:p>
        </p:txBody>
      </p:sp>
      <p:sp>
        <p:nvSpPr>
          <p:cNvPr id="9" name="Text Box 6"/>
          <p:cNvSpPr txBox="1">
            <a:spLocks noChangeArrowheads="1"/>
          </p:cNvSpPr>
          <p:nvPr/>
        </p:nvSpPr>
        <p:spPr bwMode="gray">
          <a:xfrm>
            <a:off x="1585527" y="2736774"/>
            <a:ext cx="5469907"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lang="en-US" sz="1500" b="1" kern="0" noProof="0" dirty="0" smtClean="0">
                <a:solidFill>
                  <a:prstClr val="black"/>
                </a:solidFill>
              </a:rPr>
              <a:t>Financial impact</a:t>
            </a:r>
            <a:endParaRPr kumimoji="0" lang="en-US" sz="1500" b="1" i="0" u="none" strike="noStrike" kern="0" cap="none" spc="0" normalizeH="0" baseline="0" noProof="0" dirty="0" smtClean="0">
              <a:ln>
                <a:noFill/>
              </a:ln>
              <a:solidFill>
                <a:prstClr val="black"/>
              </a:solidFill>
              <a:effectLst/>
              <a:uLnTx/>
              <a:uFillTx/>
            </a:endParaRPr>
          </a:p>
        </p:txBody>
      </p:sp>
      <p:sp>
        <p:nvSpPr>
          <p:cNvPr id="10" name="Rectangle 3"/>
          <p:cNvSpPr>
            <a:spLocks noChangeArrowheads="1"/>
          </p:cNvSpPr>
          <p:nvPr/>
        </p:nvSpPr>
        <p:spPr bwMode="gray">
          <a:xfrm>
            <a:off x="1074718" y="2737619"/>
            <a:ext cx="405383" cy="339311"/>
          </a:xfrm>
          <a:prstGeom prst="rect">
            <a:avLst/>
          </a:prstGeom>
          <a:solidFill>
            <a:srgbClr val="1F99CD">
              <a:lumMod val="20000"/>
              <a:lumOff val="80000"/>
            </a:srgbClr>
          </a:solidFill>
          <a:ln w="12700" algn="ctr">
            <a:noFill/>
            <a:miter lim="800000"/>
            <a:headEnd/>
            <a:tailEnd/>
          </a:ln>
        </p:spPr>
        <p:txBody>
          <a:bodyPr wrap="none" lIns="0" tIns="0" rIns="0" bIns="0" anchor="ctr" anchorCtr="1"/>
          <a:lstStyle/>
          <a:p>
            <a:pPr defTabSz="1209706"/>
            <a:r>
              <a:rPr lang="en-US" sz="1500" b="1" kern="0" dirty="0" smtClean="0">
                <a:solidFill>
                  <a:prstClr val="black"/>
                </a:solidFill>
              </a:rPr>
              <a:t>3</a:t>
            </a:r>
            <a:endParaRPr lang="en-US" sz="1500" b="1" kern="0" dirty="0">
              <a:solidFill>
                <a:prstClr val="black"/>
              </a:solidFill>
            </a:endParaRPr>
          </a:p>
        </p:txBody>
      </p:sp>
      <p:sp>
        <p:nvSpPr>
          <p:cNvPr id="11" name="Text Box 6"/>
          <p:cNvSpPr txBox="1">
            <a:spLocks noChangeArrowheads="1"/>
          </p:cNvSpPr>
          <p:nvPr/>
        </p:nvSpPr>
        <p:spPr bwMode="gray">
          <a:xfrm>
            <a:off x="1586297" y="3410707"/>
            <a:ext cx="5469907"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lang="en-US" sz="1500" b="1" kern="0" noProof="0" dirty="0" smtClean="0">
                <a:solidFill>
                  <a:prstClr val="black"/>
                </a:solidFill>
              </a:rPr>
              <a:t>Summary</a:t>
            </a:r>
            <a:endParaRPr kumimoji="0" lang="en-US" sz="1500" b="1" i="0" u="none" strike="noStrike" kern="0" cap="none" spc="0" normalizeH="0" baseline="0" noProof="0" dirty="0" smtClean="0">
              <a:ln>
                <a:noFill/>
              </a:ln>
              <a:solidFill>
                <a:prstClr val="black"/>
              </a:solidFill>
              <a:effectLst/>
              <a:uLnTx/>
              <a:uFillTx/>
            </a:endParaRPr>
          </a:p>
        </p:txBody>
      </p:sp>
      <p:sp>
        <p:nvSpPr>
          <p:cNvPr id="12" name="Rectangle 3"/>
          <p:cNvSpPr>
            <a:spLocks noChangeArrowheads="1"/>
          </p:cNvSpPr>
          <p:nvPr/>
        </p:nvSpPr>
        <p:spPr bwMode="gray">
          <a:xfrm>
            <a:off x="1074718" y="3410707"/>
            <a:ext cx="405383" cy="339311"/>
          </a:xfrm>
          <a:prstGeom prst="rect">
            <a:avLst/>
          </a:prstGeom>
          <a:solidFill>
            <a:srgbClr val="1F99CD">
              <a:lumMod val="20000"/>
              <a:lumOff val="80000"/>
            </a:srgbClr>
          </a:solidFill>
          <a:ln w="12700" algn="ctr">
            <a:noFill/>
            <a:miter lim="800000"/>
            <a:headEnd/>
            <a:tailEnd/>
          </a:ln>
        </p:spPr>
        <p:txBody>
          <a:bodyPr wrap="none" lIns="0" tIns="0" rIns="0" bIns="0" anchor="ctr" anchorCtr="1"/>
          <a:lstStyle/>
          <a:p>
            <a:pPr defTabSz="1209706"/>
            <a:r>
              <a:rPr lang="en-US" sz="1500" b="1" kern="0" dirty="0" smtClean="0">
                <a:solidFill>
                  <a:prstClr val="black"/>
                </a:solidFill>
              </a:rPr>
              <a:t>4</a:t>
            </a:r>
            <a:endParaRPr lang="en-US" sz="1500" b="1" kern="0" dirty="0">
              <a:solidFill>
                <a:prstClr val="black"/>
              </a:solidFill>
            </a:endParaRPr>
          </a:p>
        </p:txBody>
      </p:sp>
    </p:spTree>
    <p:extLst>
      <p:ext uri="{BB962C8B-B14F-4D97-AF65-F5344CB8AC3E}">
        <p14:creationId xmlns:p14="http://schemas.microsoft.com/office/powerpoint/2010/main" val="964257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96012" y="-1267"/>
            <a:ext cx="9009988" cy="973682"/>
          </a:xfrm>
        </p:spPr>
        <p:txBody>
          <a:bodyPr/>
          <a:lstStyle/>
          <a:p>
            <a:r>
              <a:rPr lang="en-GB" sz="2400" dirty="0" smtClean="0"/>
              <a:t>In-market combination with sound strategic and financial rationale </a:t>
            </a:r>
            <a:endParaRPr lang="en-GB" sz="2400" dirty="0"/>
          </a:p>
        </p:txBody>
      </p:sp>
      <p:sp>
        <p:nvSpPr>
          <p:cNvPr id="4" name="Trapezoid 3"/>
          <p:cNvSpPr/>
          <p:nvPr/>
        </p:nvSpPr>
        <p:spPr>
          <a:xfrm rot="16200000">
            <a:off x="3636391" y="2500561"/>
            <a:ext cx="583239" cy="2126481"/>
          </a:xfrm>
          <a:prstGeom prst="trapezoid">
            <a:avLst/>
          </a:prstGeom>
          <a:gradFill flip="none" rotWithShape="1">
            <a:gsLst>
              <a:gs pos="0">
                <a:schemeClr val="accent1"/>
              </a:gs>
              <a:gs pos="67000">
                <a:schemeClr val="tx2">
                  <a:lumMod val="20000"/>
                  <a:lumOff val="8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reeform 4"/>
          <p:cNvSpPr/>
          <p:nvPr/>
        </p:nvSpPr>
        <p:spPr>
          <a:xfrm flipV="1">
            <a:off x="2720752" y="4032235"/>
            <a:ext cx="1431985" cy="1172180"/>
          </a:xfrm>
          <a:custGeom>
            <a:avLst/>
            <a:gdLst>
              <a:gd name="connsiteX0" fmla="*/ 0 w 1725283"/>
              <a:gd name="connsiteY0" fmla="*/ 526211 h 733245"/>
              <a:gd name="connsiteX1" fmla="*/ 1725283 w 1725283"/>
              <a:gd name="connsiteY1" fmla="*/ 0 h 733245"/>
              <a:gd name="connsiteX2" fmla="*/ 1725283 w 1725283"/>
              <a:gd name="connsiteY2" fmla="*/ 698739 h 733245"/>
              <a:gd name="connsiteX3" fmla="*/ 241540 w 1725283"/>
              <a:gd name="connsiteY3" fmla="*/ 733245 h 733245"/>
              <a:gd name="connsiteX4" fmla="*/ 0 w 1725283"/>
              <a:gd name="connsiteY4" fmla="*/ 526211 h 733245"/>
              <a:gd name="connsiteX0" fmla="*/ 17252 w 1483743"/>
              <a:gd name="connsiteY0" fmla="*/ 577970 h 733245"/>
              <a:gd name="connsiteX1" fmla="*/ 1483743 w 1483743"/>
              <a:gd name="connsiteY1" fmla="*/ 0 h 733245"/>
              <a:gd name="connsiteX2" fmla="*/ 1483743 w 1483743"/>
              <a:gd name="connsiteY2" fmla="*/ 698739 h 733245"/>
              <a:gd name="connsiteX3" fmla="*/ 0 w 1483743"/>
              <a:gd name="connsiteY3" fmla="*/ 733245 h 733245"/>
              <a:gd name="connsiteX4" fmla="*/ 17252 w 1483743"/>
              <a:gd name="connsiteY4" fmla="*/ 577970 h 733245"/>
              <a:gd name="connsiteX0" fmla="*/ 0 w 1466491"/>
              <a:gd name="connsiteY0" fmla="*/ 577970 h 1250830"/>
              <a:gd name="connsiteX1" fmla="*/ 1466491 w 1466491"/>
              <a:gd name="connsiteY1" fmla="*/ 0 h 1250830"/>
              <a:gd name="connsiteX2" fmla="*/ 1466491 w 1466491"/>
              <a:gd name="connsiteY2" fmla="*/ 698739 h 1250830"/>
              <a:gd name="connsiteX3" fmla="*/ 172529 w 1466491"/>
              <a:gd name="connsiteY3" fmla="*/ 1250830 h 1250830"/>
              <a:gd name="connsiteX4" fmla="*/ 0 w 1466491"/>
              <a:gd name="connsiteY4" fmla="*/ 577970 h 1250830"/>
              <a:gd name="connsiteX0" fmla="*/ 0 w 1431985"/>
              <a:gd name="connsiteY0" fmla="*/ 983412 h 1250830"/>
              <a:gd name="connsiteX1" fmla="*/ 1431985 w 1431985"/>
              <a:gd name="connsiteY1" fmla="*/ 0 h 1250830"/>
              <a:gd name="connsiteX2" fmla="*/ 1431985 w 1431985"/>
              <a:gd name="connsiteY2" fmla="*/ 698739 h 1250830"/>
              <a:gd name="connsiteX3" fmla="*/ 138023 w 1431985"/>
              <a:gd name="connsiteY3" fmla="*/ 1250830 h 1250830"/>
              <a:gd name="connsiteX4" fmla="*/ 0 w 1431985"/>
              <a:gd name="connsiteY4" fmla="*/ 983412 h 1250830"/>
              <a:gd name="connsiteX0" fmla="*/ 0 w 1431985"/>
              <a:gd name="connsiteY0" fmla="*/ 983412 h 1207698"/>
              <a:gd name="connsiteX1" fmla="*/ 1431985 w 1431985"/>
              <a:gd name="connsiteY1" fmla="*/ 0 h 1207698"/>
              <a:gd name="connsiteX2" fmla="*/ 1431985 w 1431985"/>
              <a:gd name="connsiteY2" fmla="*/ 698739 h 1207698"/>
              <a:gd name="connsiteX3" fmla="*/ 129397 w 1431985"/>
              <a:gd name="connsiteY3" fmla="*/ 1207698 h 1207698"/>
              <a:gd name="connsiteX4" fmla="*/ 0 w 1431985"/>
              <a:gd name="connsiteY4" fmla="*/ 983412 h 1207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1985" h="1207698">
                <a:moveTo>
                  <a:pt x="0" y="983412"/>
                </a:moveTo>
                <a:lnTo>
                  <a:pt x="1431985" y="0"/>
                </a:lnTo>
                <a:lnTo>
                  <a:pt x="1431985" y="698739"/>
                </a:lnTo>
                <a:lnTo>
                  <a:pt x="129397" y="1207698"/>
                </a:lnTo>
                <a:lnTo>
                  <a:pt x="0" y="983412"/>
                </a:lnTo>
                <a:close/>
              </a:path>
            </a:pathLst>
          </a:custGeom>
          <a:gradFill flip="none" rotWithShape="1">
            <a:gsLst>
              <a:gs pos="0">
                <a:schemeClr val="accent1"/>
              </a:gs>
              <a:gs pos="67000">
                <a:schemeClr val="tx2">
                  <a:lumMod val="20000"/>
                  <a:lumOff val="8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5"/>
          <p:cNvSpPr/>
          <p:nvPr/>
        </p:nvSpPr>
        <p:spPr>
          <a:xfrm>
            <a:off x="2708694" y="1863307"/>
            <a:ext cx="1431985" cy="1207698"/>
          </a:xfrm>
          <a:custGeom>
            <a:avLst/>
            <a:gdLst>
              <a:gd name="connsiteX0" fmla="*/ 0 w 1725283"/>
              <a:gd name="connsiteY0" fmla="*/ 526211 h 733245"/>
              <a:gd name="connsiteX1" fmla="*/ 1725283 w 1725283"/>
              <a:gd name="connsiteY1" fmla="*/ 0 h 733245"/>
              <a:gd name="connsiteX2" fmla="*/ 1725283 w 1725283"/>
              <a:gd name="connsiteY2" fmla="*/ 698739 h 733245"/>
              <a:gd name="connsiteX3" fmla="*/ 241540 w 1725283"/>
              <a:gd name="connsiteY3" fmla="*/ 733245 h 733245"/>
              <a:gd name="connsiteX4" fmla="*/ 0 w 1725283"/>
              <a:gd name="connsiteY4" fmla="*/ 526211 h 733245"/>
              <a:gd name="connsiteX0" fmla="*/ 17252 w 1483743"/>
              <a:gd name="connsiteY0" fmla="*/ 577970 h 733245"/>
              <a:gd name="connsiteX1" fmla="*/ 1483743 w 1483743"/>
              <a:gd name="connsiteY1" fmla="*/ 0 h 733245"/>
              <a:gd name="connsiteX2" fmla="*/ 1483743 w 1483743"/>
              <a:gd name="connsiteY2" fmla="*/ 698739 h 733245"/>
              <a:gd name="connsiteX3" fmla="*/ 0 w 1483743"/>
              <a:gd name="connsiteY3" fmla="*/ 733245 h 733245"/>
              <a:gd name="connsiteX4" fmla="*/ 17252 w 1483743"/>
              <a:gd name="connsiteY4" fmla="*/ 577970 h 733245"/>
              <a:gd name="connsiteX0" fmla="*/ 0 w 1466491"/>
              <a:gd name="connsiteY0" fmla="*/ 577970 h 1250830"/>
              <a:gd name="connsiteX1" fmla="*/ 1466491 w 1466491"/>
              <a:gd name="connsiteY1" fmla="*/ 0 h 1250830"/>
              <a:gd name="connsiteX2" fmla="*/ 1466491 w 1466491"/>
              <a:gd name="connsiteY2" fmla="*/ 698739 h 1250830"/>
              <a:gd name="connsiteX3" fmla="*/ 172529 w 1466491"/>
              <a:gd name="connsiteY3" fmla="*/ 1250830 h 1250830"/>
              <a:gd name="connsiteX4" fmla="*/ 0 w 1466491"/>
              <a:gd name="connsiteY4" fmla="*/ 577970 h 1250830"/>
              <a:gd name="connsiteX0" fmla="*/ 0 w 1431985"/>
              <a:gd name="connsiteY0" fmla="*/ 983412 h 1250830"/>
              <a:gd name="connsiteX1" fmla="*/ 1431985 w 1431985"/>
              <a:gd name="connsiteY1" fmla="*/ 0 h 1250830"/>
              <a:gd name="connsiteX2" fmla="*/ 1431985 w 1431985"/>
              <a:gd name="connsiteY2" fmla="*/ 698739 h 1250830"/>
              <a:gd name="connsiteX3" fmla="*/ 138023 w 1431985"/>
              <a:gd name="connsiteY3" fmla="*/ 1250830 h 1250830"/>
              <a:gd name="connsiteX4" fmla="*/ 0 w 1431985"/>
              <a:gd name="connsiteY4" fmla="*/ 983412 h 1250830"/>
              <a:gd name="connsiteX0" fmla="*/ 0 w 1431985"/>
              <a:gd name="connsiteY0" fmla="*/ 983412 h 1207698"/>
              <a:gd name="connsiteX1" fmla="*/ 1431985 w 1431985"/>
              <a:gd name="connsiteY1" fmla="*/ 0 h 1207698"/>
              <a:gd name="connsiteX2" fmla="*/ 1431985 w 1431985"/>
              <a:gd name="connsiteY2" fmla="*/ 698739 h 1207698"/>
              <a:gd name="connsiteX3" fmla="*/ 129397 w 1431985"/>
              <a:gd name="connsiteY3" fmla="*/ 1207698 h 1207698"/>
              <a:gd name="connsiteX4" fmla="*/ 0 w 1431985"/>
              <a:gd name="connsiteY4" fmla="*/ 983412 h 1207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1985" h="1207698">
                <a:moveTo>
                  <a:pt x="0" y="983412"/>
                </a:moveTo>
                <a:lnTo>
                  <a:pt x="1431985" y="0"/>
                </a:lnTo>
                <a:lnTo>
                  <a:pt x="1431985" y="698739"/>
                </a:lnTo>
                <a:lnTo>
                  <a:pt x="129397" y="1207698"/>
                </a:lnTo>
                <a:lnTo>
                  <a:pt x="0" y="983412"/>
                </a:lnTo>
                <a:close/>
              </a:path>
            </a:pathLst>
          </a:custGeom>
          <a:gradFill flip="none" rotWithShape="1">
            <a:gsLst>
              <a:gs pos="0">
                <a:schemeClr val="accent1"/>
              </a:gs>
              <a:gs pos="67000">
                <a:schemeClr val="accent1">
                  <a:lumMod val="20000"/>
                  <a:lumOff val="8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896549" y="2235200"/>
            <a:ext cx="2480733" cy="2429933"/>
          </a:xfrm>
          <a:prstGeom prst="ellipse">
            <a:avLst/>
          </a:prstGeom>
          <a:solidFill>
            <a:srgbClr val="CFECF8"/>
          </a:solidFill>
          <a:ln w="38100">
            <a:solidFill>
              <a:srgbClr val="00AEEF"/>
            </a:solidFill>
            <a:prstDash val="sysDash"/>
          </a:ln>
          <a:effectLst>
            <a:outerShdw blurRad="50800" dist="38100" dir="5400000" algn="t"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2"/>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78427" y="2580436"/>
            <a:ext cx="916974" cy="714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object 81"/>
          <p:cNvSpPr/>
          <p:nvPr/>
        </p:nvSpPr>
        <p:spPr>
          <a:xfrm>
            <a:off x="2279580" y="3544319"/>
            <a:ext cx="710222" cy="283965"/>
          </a:xfrm>
          <a:prstGeom prst="rect">
            <a:avLst/>
          </a:prstGeom>
          <a:blipFill>
            <a:blip r:embed="rId3" cstate="print"/>
            <a:stretch>
              <a:fillRect/>
            </a:stretch>
          </a:blipFill>
        </p:spPr>
        <p:txBody>
          <a:bodyPr wrap="square" lIns="0" tIns="0" rIns="0" bIns="0" rtlCol="0"/>
          <a:lstStyle/>
          <a:p>
            <a:endParaRPr dirty="0"/>
          </a:p>
        </p:txBody>
      </p:sp>
      <p:pic>
        <p:nvPicPr>
          <p:cNvPr id="10"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84246" y="3527385"/>
            <a:ext cx="518705" cy="3973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78563" y="3924691"/>
            <a:ext cx="1033676" cy="141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p:nvSpPr>
        <p:spPr>
          <a:xfrm>
            <a:off x="1888262" y="3586038"/>
            <a:ext cx="248652" cy="20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smtClean="0">
                <a:solidFill>
                  <a:srgbClr val="003768"/>
                </a:solidFill>
              </a:rPr>
              <a:t>+</a:t>
            </a:r>
            <a:endParaRPr lang="en-GB" sz="2200" b="1" dirty="0">
              <a:solidFill>
                <a:srgbClr val="003768"/>
              </a:solidFill>
            </a:endParaRPr>
          </a:p>
        </p:txBody>
      </p:sp>
      <p:sp>
        <p:nvSpPr>
          <p:cNvPr id="13" name="Oval 12"/>
          <p:cNvSpPr/>
          <p:nvPr/>
        </p:nvSpPr>
        <p:spPr>
          <a:xfrm>
            <a:off x="3834145" y="1965630"/>
            <a:ext cx="539028" cy="528408"/>
          </a:xfrm>
          <a:prstGeom prst="ellipse">
            <a:avLst/>
          </a:prstGeom>
          <a:solidFill>
            <a:schemeClr val="accent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45717" rIns="0" bIns="45717" rtlCol="0" anchor="ctr"/>
          <a:lstStyle/>
          <a:p>
            <a:pPr algn="ctr" defTabSz="914347"/>
            <a:r>
              <a:rPr lang="en-US" sz="2200" b="1" i="1" dirty="0" smtClean="0">
                <a:solidFill>
                  <a:srgbClr val="FFFFFF"/>
                </a:solidFill>
              </a:rPr>
              <a:t>1</a:t>
            </a:r>
            <a:endParaRPr lang="en-US" sz="2200" b="1" i="1" dirty="0">
              <a:solidFill>
                <a:srgbClr val="FFFFFF"/>
              </a:solidFill>
            </a:endParaRPr>
          </a:p>
        </p:txBody>
      </p:sp>
      <p:sp>
        <p:nvSpPr>
          <p:cNvPr id="14" name="Oval 13"/>
          <p:cNvSpPr/>
          <p:nvPr/>
        </p:nvSpPr>
        <p:spPr>
          <a:xfrm>
            <a:off x="4721736" y="3272183"/>
            <a:ext cx="539028" cy="528408"/>
          </a:xfrm>
          <a:prstGeom prst="ellipse">
            <a:avLst/>
          </a:prstGeom>
          <a:solidFill>
            <a:schemeClr val="accent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45717" rIns="0" bIns="45717" rtlCol="0" anchor="ctr"/>
          <a:lstStyle/>
          <a:p>
            <a:pPr algn="ctr" defTabSz="914347"/>
            <a:r>
              <a:rPr lang="en-US" sz="2200" b="1" i="1" dirty="0" smtClean="0">
                <a:solidFill>
                  <a:srgbClr val="FFFFFF"/>
                </a:solidFill>
              </a:rPr>
              <a:t>2</a:t>
            </a:r>
            <a:endParaRPr lang="en-US" sz="2200" b="1" i="1" dirty="0">
              <a:solidFill>
                <a:srgbClr val="FFFFFF"/>
              </a:solidFill>
            </a:endParaRPr>
          </a:p>
        </p:txBody>
      </p:sp>
      <p:sp>
        <p:nvSpPr>
          <p:cNvPr id="15" name="Oval 14"/>
          <p:cNvSpPr/>
          <p:nvPr/>
        </p:nvSpPr>
        <p:spPr>
          <a:xfrm>
            <a:off x="3834145" y="4578736"/>
            <a:ext cx="539028" cy="528408"/>
          </a:xfrm>
          <a:prstGeom prst="ellipse">
            <a:avLst/>
          </a:prstGeom>
          <a:solidFill>
            <a:schemeClr val="accent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45717" rIns="0" bIns="45717" rtlCol="0" anchor="ctr"/>
          <a:lstStyle/>
          <a:p>
            <a:pPr algn="ctr" defTabSz="914347"/>
            <a:r>
              <a:rPr lang="en-US" sz="2200" b="1" i="1" dirty="0" smtClean="0">
                <a:solidFill>
                  <a:srgbClr val="FFFFFF"/>
                </a:solidFill>
              </a:rPr>
              <a:t>3</a:t>
            </a:r>
            <a:endParaRPr lang="en-US" sz="2200" b="1" i="1" dirty="0">
              <a:solidFill>
                <a:srgbClr val="FFFFFF"/>
              </a:solidFill>
            </a:endParaRPr>
          </a:p>
        </p:txBody>
      </p:sp>
      <p:sp>
        <p:nvSpPr>
          <p:cNvPr id="16" name="Rounded Rectangle 15"/>
          <p:cNvSpPr/>
          <p:nvPr/>
        </p:nvSpPr>
        <p:spPr>
          <a:xfrm>
            <a:off x="4478867" y="1902847"/>
            <a:ext cx="4936596" cy="653973"/>
          </a:xfrm>
          <a:prstGeom prst="roundRect">
            <a:avLst/>
          </a:prstGeom>
          <a:noFill/>
          <a:ln>
            <a:solidFill>
              <a:schemeClr val="accent1"/>
            </a:solidFill>
          </a:ln>
        </p:spPr>
        <p:txBody>
          <a:bodyPr vert="horz" lIns="72000" tIns="0" rIns="72000" bIns="0" rtlCol="0" anchor="ctr">
            <a:noAutofit/>
          </a:bodyPr>
          <a:lstStyle/>
          <a:p>
            <a:pPr>
              <a:spcBef>
                <a:spcPts val="1800"/>
              </a:spcBef>
              <a:buClr>
                <a:srgbClr val="00AEEF"/>
              </a:buClr>
            </a:pPr>
            <a:r>
              <a:rPr lang="en-GB" sz="1600" dirty="0" smtClean="0">
                <a:solidFill>
                  <a:srgbClr val="003768"/>
                </a:solidFill>
              </a:rPr>
              <a:t>Increased presence in Bulgaria; an attractive growth market which KBC knows well</a:t>
            </a:r>
            <a:endParaRPr lang="en-GB" sz="1600" dirty="0">
              <a:solidFill>
                <a:srgbClr val="003768"/>
              </a:solidFill>
            </a:endParaRPr>
          </a:p>
        </p:txBody>
      </p:sp>
      <p:sp>
        <p:nvSpPr>
          <p:cNvPr id="18" name="Rounded Rectangle 17"/>
          <p:cNvSpPr/>
          <p:nvPr/>
        </p:nvSpPr>
        <p:spPr>
          <a:xfrm>
            <a:off x="4478867" y="4578736"/>
            <a:ext cx="4936596" cy="653973"/>
          </a:xfrm>
          <a:prstGeom prst="roundRect">
            <a:avLst/>
          </a:prstGeom>
          <a:noFill/>
          <a:ln>
            <a:solidFill>
              <a:schemeClr val="accent1"/>
            </a:solidFill>
          </a:ln>
        </p:spPr>
        <p:txBody>
          <a:bodyPr vert="horz" lIns="72000" tIns="0" rIns="72000" bIns="0" rtlCol="0" anchor="ctr">
            <a:noAutofit/>
          </a:bodyPr>
          <a:lstStyle/>
          <a:p>
            <a:pPr>
              <a:spcBef>
                <a:spcPts val="1800"/>
              </a:spcBef>
              <a:buClr>
                <a:srgbClr val="00AEEF"/>
              </a:buClr>
            </a:pPr>
            <a:r>
              <a:rPr lang="en-GB" sz="1600" dirty="0" smtClean="0">
                <a:solidFill>
                  <a:srgbClr val="003768"/>
                </a:solidFill>
              </a:rPr>
              <a:t>Highly synergetic transaction with significant value creation for our shareholders</a:t>
            </a:r>
            <a:endParaRPr lang="en-GB" sz="1600" dirty="0">
              <a:solidFill>
                <a:srgbClr val="003768"/>
              </a:solidFill>
            </a:endParaRPr>
          </a:p>
        </p:txBody>
      </p:sp>
      <p:sp>
        <p:nvSpPr>
          <p:cNvPr id="19" name="Rectangle 18"/>
          <p:cNvSpPr/>
          <p:nvPr/>
        </p:nvSpPr>
        <p:spPr>
          <a:xfrm>
            <a:off x="274637" y="5518531"/>
            <a:ext cx="9521825" cy="450464"/>
          </a:xfrm>
          <a:prstGeom prst="rect">
            <a:avLst/>
          </a:prstGeom>
          <a:solidFill>
            <a:schemeClr val="bg1">
              <a:lumMod val="50000"/>
            </a:schemeClr>
          </a:solidFill>
          <a:ln>
            <a:noFill/>
          </a:ln>
        </p:spPr>
        <p:txBody>
          <a:bodyPr vert="horz" lIns="36000" tIns="0" rIns="36000" bIns="0" rtlCol="0" anchor="ctr">
            <a:noAutofit/>
          </a:bodyPr>
          <a:lstStyle/>
          <a:p>
            <a:pPr algn="ctr">
              <a:spcBef>
                <a:spcPts val="1800"/>
              </a:spcBef>
              <a:buClr>
                <a:srgbClr val="00AEEF"/>
              </a:buClr>
            </a:pPr>
            <a:r>
              <a:rPr lang="en-GB" sz="1600" b="1" i="1" dirty="0" smtClean="0">
                <a:solidFill>
                  <a:schemeClr val="bg1"/>
                </a:solidFill>
              </a:rPr>
              <a:t>An attractive transaction with immediate effects</a:t>
            </a:r>
            <a:endParaRPr lang="en-GB" sz="1600" b="1" i="1" dirty="0">
              <a:solidFill>
                <a:schemeClr val="bg1"/>
              </a:solidFill>
            </a:endParaRPr>
          </a:p>
        </p:txBody>
      </p:sp>
      <p:sp>
        <p:nvSpPr>
          <p:cNvPr id="20" name="Rounded Rectangle 19"/>
          <p:cNvSpPr/>
          <p:nvPr/>
        </p:nvSpPr>
        <p:spPr>
          <a:xfrm>
            <a:off x="5350933" y="3248205"/>
            <a:ext cx="4064530" cy="653973"/>
          </a:xfrm>
          <a:prstGeom prst="roundRect">
            <a:avLst/>
          </a:prstGeom>
          <a:noFill/>
          <a:ln>
            <a:solidFill>
              <a:schemeClr val="accent1"/>
            </a:solidFill>
          </a:ln>
        </p:spPr>
        <p:txBody>
          <a:bodyPr vert="horz" lIns="72000" tIns="0" rIns="72000" bIns="0" rtlCol="0" anchor="ctr">
            <a:noAutofit/>
          </a:bodyPr>
          <a:lstStyle/>
          <a:p>
            <a:pPr>
              <a:spcBef>
                <a:spcPts val="1800"/>
              </a:spcBef>
              <a:buClr>
                <a:srgbClr val="00AEEF"/>
              </a:buClr>
            </a:pPr>
            <a:r>
              <a:rPr lang="en-GB" sz="1600" dirty="0"/>
              <a:t>B</a:t>
            </a:r>
            <a:r>
              <a:rPr lang="en-GB" sz="1600" dirty="0" smtClean="0">
                <a:solidFill>
                  <a:srgbClr val="003768"/>
                </a:solidFill>
              </a:rPr>
              <a:t>ecoming #1 in banking-insurance in one of our core markets and #3 in banking</a:t>
            </a:r>
            <a:endParaRPr lang="en-GB" sz="1600" dirty="0">
              <a:solidFill>
                <a:srgbClr val="003768"/>
              </a:solidFill>
            </a:endParaRPr>
          </a:p>
        </p:txBody>
      </p:sp>
    </p:spTree>
    <p:extLst>
      <p:ext uri="{BB962C8B-B14F-4D97-AF65-F5344CB8AC3E}">
        <p14:creationId xmlns:p14="http://schemas.microsoft.com/office/powerpoint/2010/main" val="1250285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96012" y="-1267"/>
            <a:ext cx="9009988" cy="973682"/>
          </a:xfrm>
        </p:spPr>
        <p:txBody>
          <a:bodyPr/>
          <a:lstStyle/>
          <a:p>
            <a:r>
              <a:rPr lang="en-GB" sz="2400" dirty="0" smtClean="0"/>
              <a:t>Increased presence in an attractive, underpenetrated and fast growing market </a:t>
            </a:r>
            <a:endParaRPr lang="en-GB" sz="2400" dirty="0"/>
          </a:p>
        </p:txBody>
      </p:sp>
      <p:sp>
        <p:nvSpPr>
          <p:cNvPr id="4" name="Rectangle 3"/>
          <p:cNvSpPr/>
          <p:nvPr/>
        </p:nvSpPr>
        <p:spPr>
          <a:xfrm>
            <a:off x="272481" y="1262283"/>
            <a:ext cx="9523982" cy="261610"/>
          </a:xfrm>
          <a:prstGeom prst="rect">
            <a:avLst/>
          </a:prstGeom>
          <a:solidFill>
            <a:srgbClr val="00AEEF"/>
          </a:solidFill>
          <a:ln>
            <a:noFill/>
          </a:ln>
        </p:spPr>
        <p:txBody>
          <a:bodyPr vert="horz" wrap="square" lIns="0" tIns="0" rIns="0" bIns="0" rtlCol="0" anchor="ctr">
            <a:noAutofit/>
          </a:bodyPr>
          <a:lstStyle/>
          <a:p>
            <a:pPr marL="45720"/>
            <a:r>
              <a:rPr lang="en-GB" sz="1100" b="1" spc="-10" dirty="0">
                <a:solidFill>
                  <a:srgbClr val="FFFFFF"/>
                </a:solidFill>
                <a:cs typeface="Calibri" panose="020F0502020204030204" pitchFamily="34" charset="0"/>
              </a:rPr>
              <a:t>Becoming Top 3 </a:t>
            </a:r>
            <a:r>
              <a:rPr lang="en-GB" sz="1100" b="1" spc="-10" dirty="0" smtClean="0">
                <a:solidFill>
                  <a:srgbClr val="FFFFFF"/>
                </a:solidFill>
                <a:cs typeface="Calibri" panose="020F0502020204030204" pitchFamily="34" charset="0"/>
              </a:rPr>
              <a:t>player in </a:t>
            </a:r>
            <a:r>
              <a:rPr lang="en-GB" sz="1100" b="1" spc="-10" dirty="0">
                <a:solidFill>
                  <a:srgbClr val="FFFFFF"/>
                </a:solidFill>
                <a:cs typeface="Calibri" panose="020F0502020204030204" pitchFamily="34" charset="0"/>
              </a:rPr>
              <a:t>the relatively fragmented and underpenetrated Bulgarian banking </a:t>
            </a:r>
            <a:r>
              <a:rPr lang="en-GB" sz="1100" b="1" spc="-10" dirty="0" smtClean="0">
                <a:solidFill>
                  <a:srgbClr val="FFFFFF"/>
                </a:solidFill>
                <a:cs typeface="Calibri" panose="020F0502020204030204" pitchFamily="34" charset="0"/>
              </a:rPr>
              <a:t>sector</a:t>
            </a:r>
            <a:endParaRPr lang="en-US" sz="1100" b="1" spc="-10" dirty="0">
              <a:solidFill>
                <a:srgbClr val="FFFFFF"/>
              </a:solidFill>
              <a:cs typeface="Calibri" panose="020F0502020204030204" pitchFamily="34" charset="0"/>
            </a:endParaRPr>
          </a:p>
        </p:txBody>
      </p:sp>
      <p:sp>
        <p:nvSpPr>
          <p:cNvPr id="5" name="Rectangle 4"/>
          <p:cNvSpPr/>
          <p:nvPr/>
        </p:nvSpPr>
        <p:spPr>
          <a:xfrm>
            <a:off x="272481" y="3889898"/>
            <a:ext cx="4670994"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cs typeface="Calibri" panose="020F0502020204030204" pitchFamily="34" charset="0"/>
              </a:rPr>
              <a:t>Solid GDP growth trajectory </a:t>
            </a:r>
            <a:endParaRPr lang="en-US" sz="1100" b="1" spc="-10" dirty="0">
              <a:solidFill>
                <a:srgbClr val="FFFFFF"/>
              </a:solidFill>
              <a:latin typeface="+mj-lt"/>
              <a:cs typeface="Calibri" panose="020F0502020204030204" pitchFamily="34" charset="0"/>
            </a:endParaRPr>
          </a:p>
        </p:txBody>
      </p:sp>
      <p:sp>
        <p:nvSpPr>
          <p:cNvPr id="6" name="Rectangle 5"/>
          <p:cNvSpPr/>
          <p:nvPr/>
        </p:nvSpPr>
        <p:spPr>
          <a:xfrm>
            <a:off x="5115200" y="4129920"/>
            <a:ext cx="4681264" cy="1633414"/>
          </a:xfrm>
          <a:prstGeom prst="rect">
            <a:avLst/>
          </a:prstGeom>
          <a:noFill/>
          <a:ln>
            <a:noFill/>
          </a:ln>
        </p:spPr>
        <p:txBody>
          <a:bodyPr vert="horz" lIns="72000" tIns="72000" rIns="36000" bIns="0" rtlCol="0">
            <a:noAutofit/>
          </a:bodyPr>
          <a:lstStyle/>
          <a:p>
            <a:pPr marL="174625" indent="-174625">
              <a:spcBef>
                <a:spcPts val="600"/>
              </a:spcBef>
              <a:buClr>
                <a:srgbClr val="00AEEF"/>
              </a:buClr>
              <a:buFont typeface="Wingdings" pitchFamily="2" charset="2"/>
              <a:buChar char="§"/>
            </a:pPr>
            <a:r>
              <a:rPr lang="en-GB" sz="1000" dirty="0" smtClean="0">
                <a:solidFill>
                  <a:schemeClr val="accent2"/>
                </a:solidFill>
              </a:rPr>
              <a:t>Further investment in Bulgaria would allow KBC to benefit further from positive Bulgarian macro-economic environment</a:t>
            </a:r>
          </a:p>
          <a:p>
            <a:pPr marL="342900" lvl="1" indent="-171450">
              <a:buClr>
                <a:srgbClr val="00AEEF"/>
              </a:buClr>
              <a:buFont typeface="Courier New" panose="02070309020205020404" pitchFamily="49" charset="0"/>
              <a:buChar char="o"/>
            </a:pPr>
            <a:r>
              <a:rPr lang="en-GB" sz="1000" dirty="0" smtClean="0">
                <a:solidFill>
                  <a:schemeClr val="accent2"/>
                </a:solidFill>
              </a:rPr>
              <a:t>Real </a:t>
            </a:r>
            <a:r>
              <a:rPr lang="en-GB" sz="1000" dirty="0">
                <a:solidFill>
                  <a:schemeClr val="accent2"/>
                </a:solidFill>
              </a:rPr>
              <a:t>GDP growth on average to reach 3.7% vs. 1.5% in EU in </a:t>
            </a:r>
            <a:r>
              <a:rPr lang="en-GB" sz="1000" dirty="0" smtClean="0">
                <a:solidFill>
                  <a:schemeClr val="accent2"/>
                </a:solidFill>
              </a:rPr>
              <a:t>2017-19E </a:t>
            </a:r>
          </a:p>
          <a:p>
            <a:pPr marL="342900" lvl="1" indent="-171450">
              <a:buClr>
                <a:srgbClr val="00AEEF"/>
              </a:buClr>
              <a:buFont typeface="Courier New" panose="02070309020205020404" pitchFamily="49" charset="0"/>
              <a:buChar char="o"/>
            </a:pPr>
            <a:r>
              <a:rPr lang="en-GB" sz="1000" dirty="0" smtClean="0">
                <a:solidFill>
                  <a:schemeClr val="accent2"/>
                </a:solidFill>
              </a:rPr>
              <a:t>Bulgaria benefits from EU membership and close cooperation with European Union (2/3 export geared towards EU, structured funds and FDI)</a:t>
            </a:r>
          </a:p>
          <a:p>
            <a:pPr marL="342900" lvl="1" indent="-171450">
              <a:buClr>
                <a:srgbClr val="00AEEF"/>
              </a:buClr>
              <a:buFont typeface="Courier New" panose="02070309020205020404" pitchFamily="49" charset="0"/>
              <a:buChar char="o"/>
            </a:pPr>
            <a:r>
              <a:rPr lang="en-GB" sz="1000" dirty="0" smtClean="0">
                <a:solidFill>
                  <a:schemeClr val="accent2"/>
                </a:solidFill>
              </a:rPr>
              <a:t>Bulgarian Lev is pegged to EUR; prudent policy with low public debt ratio </a:t>
            </a:r>
          </a:p>
          <a:p>
            <a:pPr marL="342900" lvl="1" indent="-171450">
              <a:buClr>
                <a:srgbClr val="00AEEF"/>
              </a:buClr>
              <a:buFont typeface="Courier New" panose="02070309020205020404" pitchFamily="49" charset="0"/>
              <a:buChar char="o"/>
            </a:pPr>
            <a:r>
              <a:rPr lang="en-GB" sz="1000" dirty="0" smtClean="0">
                <a:solidFill>
                  <a:schemeClr val="accent2"/>
                </a:solidFill>
              </a:rPr>
              <a:t>Strengthening legal framework </a:t>
            </a:r>
          </a:p>
          <a:p>
            <a:pPr marL="174625" indent="-174625">
              <a:spcBef>
                <a:spcPts val="600"/>
              </a:spcBef>
              <a:buClr>
                <a:srgbClr val="00AEEF"/>
              </a:buClr>
              <a:buFont typeface="Wingdings" pitchFamily="2" charset="2"/>
              <a:buChar char="§"/>
            </a:pPr>
            <a:r>
              <a:rPr lang="en-GB" sz="1000" dirty="0" smtClean="0">
                <a:solidFill>
                  <a:srgbClr val="003768"/>
                </a:solidFill>
              </a:rPr>
              <a:t>Bulgarian banking sector (similarly to other CEE markets) is currently under </a:t>
            </a:r>
            <a:r>
              <a:rPr lang="en-GB" sz="1000" dirty="0" err="1" smtClean="0">
                <a:solidFill>
                  <a:srgbClr val="003768"/>
                </a:solidFill>
              </a:rPr>
              <a:t>penetra</a:t>
            </a:r>
            <a:r>
              <a:rPr lang="en-GB" sz="1000" dirty="0" smtClean="0">
                <a:solidFill>
                  <a:srgbClr val="003768"/>
                </a:solidFill>
              </a:rPr>
              <a:t>-ted as evidenced by 107% assets / GDP ratio as of 2015 vs. average of 345% of group other European countries </a:t>
            </a:r>
          </a:p>
          <a:p>
            <a:pPr marL="174625" indent="-174625">
              <a:spcBef>
                <a:spcPts val="300"/>
              </a:spcBef>
              <a:buClr>
                <a:srgbClr val="00AEEF"/>
              </a:buClr>
              <a:buFont typeface="Wingdings" pitchFamily="2" charset="2"/>
              <a:buChar char="§"/>
            </a:pPr>
            <a:r>
              <a:rPr lang="en-GB" sz="1000" dirty="0" smtClean="0">
                <a:solidFill>
                  <a:srgbClr val="003768"/>
                </a:solidFill>
              </a:rPr>
              <a:t>Banking sector under penetration coupled with higher expected economic growth of </a:t>
            </a:r>
            <a:r>
              <a:rPr lang="en-GB" sz="1000" dirty="0" smtClean="0">
                <a:solidFill>
                  <a:schemeClr val="accent2"/>
                </a:solidFill>
              </a:rPr>
              <a:t>Bulgaria expected </a:t>
            </a:r>
            <a:r>
              <a:rPr lang="en-GB" sz="1000" dirty="0" smtClean="0">
                <a:solidFill>
                  <a:srgbClr val="003768"/>
                </a:solidFill>
              </a:rPr>
              <a:t>to become key drivers behind expected high growth of Bulgarian market and increased importance for KBC Group </a:t>
            </a:r>
          </a:p>
          <a:p>
            <a:pPr marL="174625" indent="-174625">
              <a:spcBef>
                <a:spcPts val="600"/>
              </a:spcBef>
              <a:buClr>
                <a:srgbClr val="00AEEF"/>
              </a:buClr>
              <a:buFont typeface="Wingdings" pitchFamily="2" charset="2"/>
              <a:buChar char="§"/>
            </a:pPr>
            <a:endParaRPr lang="en-GB" sz="1000" dirty="0" smtClean="0">
              <a:solidFill>
                <a:srgbClr val="003768"/>
              </a:solidFill>
            </a:endParaRPr>
          </a:p>
          <a:p>
            <a:pPr marL="174625" indent="-174625">
              <a:spcBef>
                <a:spcPts val="600"/>
              </a:spcBef>
              <a:buClr>
                <a:srgbClr val="00AEEF"/>
              </a:buClr>
              <a:buFont typeface="Wingdings" pitchFamily="2" charset="2"/>
              <a:buChar char="§"/>
            </a:pPr>
            <a:endParaRPr lang="en-GB" sz="1000" dirty="0">
              <a:solidFill>
                <a:srgbClr val="003768"/>
              </a:solidFill>
            </a:endParaRPr>
          </a:p>
        </p:txBody>
      </p:sp>
      <p:sp>
        <p:nvSpPr>
          <p:cNvPr id="8" name="Text Box 4"/>
          <p:cNvSpPr txBox="1">
            <a:spLocks noChangeArrowheads="1"/>
          </p:cNvSpPr>
          <p:nvPr>
            <p:custDataLst>
              <p:tags r:id="rId1"/>
            </p:custDataLst>
          </p:nvPr>
        </p:nvSpPr>
        <p:spPr bwMode="gray">
          <a:xfrm>
            <a:off x="289709" y="6314396"/>
            <a:ext cx="8241972" cy="369332"/>
          </a:xfrm>
          <a:prstGeom prst="rect">
            <a:avLst/>
          </a:prstGeom>
          <a:noFill/>
          <a:ln w="9525">
            <a:noFill/>
            <a:miter lim="800000"/>
            <a:headEnd/>
            <a:tailEnd/>
          </a:ln>
          <a:effectLst/>
        </p:spPr>
        <p:txBody>
          <a:bodyPr wrap="square" lIns="0" tIns="0" rIns="0" bIns="0">
            <a:spAutoFit/>
          </a:bodyPr>
          <a:lstStyle/>
          <a:p>
            <a:r>
              <a:rPr lang="en-GB" sz="800" dirty="0"/>
              <a:t>Source: Company </a:t>
            </a:r>
            <a:r>
              <a:rPr lang="en-GB" sz="800" dirty="0" smtClean="0"/>
              <a:t>Information, Bulgaria National Bank, ECB, IMF </a:t>
            </a:r>
          </a:p>
          <a:p>
            <a:r>
              <a:rPr lang="en-GB" sz="800" dirty="0" smtClean="0"/>
              <a:t>¹ Bulgarian Top 5 bank asset market share as of Sep-16 as per BNB disclosure  (pre CIBANK and UBB combination)</a:t>
            </a:r>
          </a:p>
          <a:p>
            <a:endParaRPr lang="en-GB" sz="800" dirty="0" smtClean="0"/>
          </a:p>
        </p:txBody>
      </p:sp>
      <p:graphicFrame>
        <p:nvGraphicFramePr>
          <p:cNvPr id="10" name="Chart 9"/>
          <p:cNvGraphicFramePr/>
          <p:nvPr>
            <p:custDataLst>
              <p:tags r:id="rId2"/>
            </p:custDataLst>
            <p:extLst>
              <p:ext uri="{D42A27DB-BD31-4B8C-83A1-F6EECF244321}">
                <p14:modId xmlns:p14="http://schemas.microsoft.com/office/powerpoint/2010/main" val="466192847"/>
              </p:ext>
            </p:extLst>
          </p:nvPr>
        </p:nvGraphicFramePr>
        <p:xfrm>
          <a:off x="246689" y="1639256"/>
          <a:ext cx="9549774" cy="1958019"/>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1" name="Chart 10"/>
          <p:cNvGraphicFramePr/>
          <p:nvPr>
            <p:custDataLst>
              <p:tags r:id="rId3"/>
            </p:custDataLst>
            <p:extLst>
              <p:ext uri="{D42A27DB-BD31-4B8C-83A1-F6EECF244321}">
                <p14:modId xmlns:p14="http://schemas.microsoft.com/office/powerpoint/2010/main" val="2736312682"/>
              </p:ext>
            </p:extLst>
          </p:nvPr>
        </p:nvGraphicFramePr>
        <p:xfrm>
          <a:off x="246689" y="4144742"/>
          <a:ext cx="4696786" cy="1772759"/>
        </p:xfrm>
        <a:graphic>
          <a:graphicData uri="http://schemas.openxmlformats.org/drawingml/2006/chart">
            <c:chart xmlns:c="http://schemas.openxmlformats.org/drawingml/2006/chart" xmlns:r="http://schemas.openxmlformats.org/officeDocument/2006/relationships" r:id="rId9"/>
          </a:graphicData>
        </a:graphic>
      </p:graphicFrame>
      <p:pic>
        <p:nvPicPr>
          <p:cNvPr id="12" name="Picture 8" descr="https://sp.jpmchase.net/sites/spmkrhkt/pitchpro/Round%20flags/bulgaria.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450544" y="5858143"/>
            <a:ext cx="335412" cy="313775"/>
          </a:xfrm>
          <a:prstGeom prst="rect">
            <a:avLst/>
          </a:prstGeom>
          <a:noFill/>
          <a:extLst>
            <a:ext uri="{909E8E84-426E-40DD-AFC4-6F175D3DCCD1}">
              <a14:hiddenFill xmlns:a14="http://schemas.microsoft.com/office/drawing/2010/main">
                <a:solidFill>
                  <a:srgbClr val="FFFFFF"/>
                </a:solidFill>
              </a14:hiddenFill>
            </a:ext>
          </a:extLst>
        </p:spPr>
      </p:pic>
      <p:pic>
        <p:nvPicPr>
          <p:cNvPr id="1226754" name="Picture 2" descr="Image result for eu flag circle"/>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355975" y="5839623"/>
            <a:ext cx="341791" cy="34179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2" descr="https://sp.jpmchase.net/sites/spmkrhkt/pitchpro/Round%20flags/Slovakia.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363598" y="3322926"/>
            <a:ext cx="252000" cy="23574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https://sp.jpmchase.net/sites/spmkrhkt/pitchpro/Round%20flags/bulgaria.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53807" y="3322926"/>
            <a:ext cx="252000" cy="23574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8" descr="https://sp.jpmchase.net/sites/spmkrhkt/pitchpro/Round%20flags/Hungary.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525402" y="3322928"/>
            <a:ext cx="252000" cy="23574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https://sp.jpmchase.net/sites/spmkrhkt/pitchpro/Round%20flags/Czech%20Republic.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222355" y="3322926"/>
            <a:ext cx="252000" cy="235744"/>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https://sp.jpmchase.net/sites/spmkrhkt/pitchpro/Round%20flags/belgium.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908472" y="3322928"/>
            <a:ext cx="252000" cy="235742"/>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Connector 18"/>
          <p:cNvCxnSpPr/>
          <p:nvPr/>
        </p:nvCxnSpPr>
        <p:spPr>
          <a:xfrm>
            <a:off x="464775" y="3586848"/>
            <a:ext cx="4914945"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1" name="Text Box 4"/>
          <p:cNvSpPr txBox="1">
            <a:spLocks noChangeArrowheads="1"/>
          </p:cNvSpPr>
          <p:nvPr>
            <p:custDataLst>
              <p:tags r:id="rId4"/>
            </p:custDataLst>
          </p:nvPr>
        </p:nvSpPr>
        <p:spPr bwMode="gray">
          <a:xfrm>
            <a:off x="2548656" y="3641075"/>
            <a:ext cx="2682091" cy="169277"/>
          </a:xfrm>
          <a:prstGeom prst="rect">
            <a:avLst/>
          </a:prstGeom>
          <a:noFill/>
          <a:ln w="9525">
            <a:noFill/>
            <a:miter lim="800000"/>
            <a:headEnd/>
            <a:tailEnd/>
          </a:ln>
          <a:effectLst/>
        </p:spPr>
        <p:txBody>
          <a:bodyPr wrap="square" lIns="0" tIns="0" rIns="0" bIns="0">
            <a:spAutoFit/>
          </a:bodyPr>
          <a:lstStyle/>
          <a:p>
            <a:r>
              <a:rPr lang="en-GB" sz="1100" i="1" dirty="0" smtClean="0"/>
              <a:t>KBC markets </a:t>
            </a:r>
          </a:p>
        </p:txBody>
      </p:sp>
      <p:cxnSp>
        <p:nvCxnSpPr>
          <p:cNvPr id="22" name="Straight Connector 21"/>
          <p:cNvCxnSpPr/>
          <p:nvPr/>
        </p:nvCxnSpPr>
        <p:spPr>
          <a:xfrm>
            <a:off x="5585460" y="3586848"/>
            <a:ext cx="4044315"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3" name="Text Box 4"/>
          <p:cNvSpPr txBox="1">
            <a:spLocks noChangeArrowheads="1"/>
          </p:cNvSpPr>
          <p:nvPr>
            <p:custDataLst>
              <p:tags r:id="rId5"/>
            </p:custDataLst>
          </p:nvPr>
        </p:nvSpPr>
        <p:spPr bwMode="gray">
          <a:xfrm>
            <a:off x="6206448" y="3641075"/>
            <a:ext cx="2682091" cy="169277"/>
          </a:xfrm>
          <a:prstGeom prst="rect">
            <a:avLst/>
          </a:prstGeom>
          <a:noFill/>
          <a:ln w="9525">
            <a:noFill/>
            <a:miter lim="800000"/>
            <a:headEnd/>
            <a:tailEnd/>
          </a:ln>
          <a:effectLst/>
        </p:spPr>
        <p:txBody>
          <a:bodyPr wrap="square" lIns="0" tIns="0" rIns="0" bIns="0">
            <a:spAutoFit/>
          </a:bodyPr>
          <a:lstStyle/>
          <a:p>
            <a:pPr algn="ctr"/>
            <a:r>
              <a:rPr lang="en-GB" sz="1100" i="1" dirty="0" smtClean="0"/>
              <a:t>Other European countries </a:t>
            </a:r>
          </a:p>
        </p:txBody>
      </p:sp>
      <p:sp>
        <p:nvSpPr>
          <p:cNvPr id="25" name="Oval 24"/>
          <p:cNvSpPr/>
          <p:nvPr/>
        </p:nvSpPr>
        <p:spPr>
          <a:xfrm>
            <a:off x="375142" y="392766"/>
            <a:ext cx="360000" cy="360910"/>
          </a:xfrm>
          <a:prstGeom prst="ellipse">
            <a:avLst/>
          </a:prstGeom>
          <a:solidFill>
            <a:schemeClr val="accent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45717" rIns="0" bIns="45717" rtlCol="0" anchor="ctr"/>
          <a:lstStyle/>
          <a:p>
            <a:pPr algn="ctr" defTabSz="914347"/>
            <a:r>
              <a:rPr lang="en-US" sz="1600" b="1" i="1" dirty="0" smtClean="0">
                <a:solidFill>
                  <a:srgbClr val="FFFFFF"/>
                </a:solidFill>
              </a:rPr>
              <a:t>1</a:t>
            </a:r>
            <a:endParaRPr lang="en-US" sz="1600" b="1" i="1" dirty="0">
              <a:solidFill>
                <a:srgbClr val="FFFFFF"/>
              </a:solidFill>
            </a:endParaRPr>
          </a:p>
        </p:txBody>
      </p:sp>
      <p:sp>
        <p:nvSpPr>
          <p:cNvPr id="27" name="Text Box 4"/>
          <p:cNvSpPr txBox="1">
            <a:spLocks noChangeArrowheads="1"/>
          </p:cNvSpPr>
          <p:nvPr>
            <p:custDataLst>
              <p:tags r:id="rId6"/>
            </p:custDataLst>
          </p:nvPr>
        </p:nvSpPr>
        <p:spPr bwMode="gray">
          <a:xfrm>
            <a:off x="1069097" y="2503581"/>
            <a:ext cx="242178" cy="246221"/>
          </a:xfrm>
          <a:prstGeom prst="rect">
            <a:avLst/>
          </a:prstGeom>
          <a:noFill/>
          <a:ln w="9525">
            <a:noFill/>
            <a:miter lim="800000"/>
            <a:headEnd/>
            <a:tailEnd/>
          </a:ln>
          <a:effectLst/>
        </p:spPr>
        <p:txBody>
          <a:bodyPr wrap="square" lIns="0" tIns="0" rIns="0" bIns="0">
            <a:spAutoFit/>
          </a:bodyPr>
          <a:lstStyle/>
          <a:p>
            <a:r>
              <a:rPr lang="en-GB" sz="800" dirty="0" smtClean="0"/>
              <a:t>1</a:t>
            </a:r>
          </a:p>
          <a:p>
            <a:endParaRPr lang="en-GB" sz="800" dirty="0" smtClean="0"/>
          </a:p>
        </p:txBody>
      </p:sp>
      <p:pic>
        <p:nvPicPr>
          <p:cNvPr id="1224706" name="Picture 2" descr="Image result for ireland flag bubbl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027731" y="3326876"/>
            <a:ext cx="321397" cy="24104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5471115" y="1905000"/>
            <a:ext cx="0" cy="1668313"/>
          </a:xfrm>
          <a:prstGeom prst="line">
            <a:avLst/>
          </a:prstGeom>
          <a:ln>
            <a:prstDash val="dash"/>
          </a:ln>
        </p:spPr>
        <p:style>
          <a:lnRef idx="1">
            <a:schemeClr val="accent1"/>
          </a:lnRef>
          <a:fillRef idx="0">
            <a:schemeClr val="accent1"/>
          </a:fillRef>
          <a:effectRef idx="0">
            <a:schemeClr val="accent1"/>
          </a:effectRef>
          <a:fontRef idx="minor">
            <a:schemeClr val="tx1"/>
          </a:fontRef>
        </p:style>
      </p:cxnSp>
      <p:pic>
        <p:nvPicPr>
          <p:cNvPr id="1209348" name="Picture 4" descr="Image result for france flag bubble"/>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6617017" y="3326149"/>
            <a:ext cx="212121" cy="212121"/>
          </a:xfrm>
          <a:prstGeom prst="rect">
            <a:avLst/>
          </a:prstGeom>
          <a:noFill/>
          <a:extLst>
            <a:ext uri="{909E8E84-426E-40DD-AFC4-6F175D3DCCD1}">
              <a14:hiddenFill xmlns:a14="http://schemas.microsoft.com/office/drawing/2010/main">
                <a:solidFill>
                  <a:srgbClr val="FFFFFF"/>
                </a:solidFill>
              </a14:hiddenFill>
            </a:ext>
          </a:extLst>
        </p:spPr>
      </p:pic>
      <p:pic>
        <p:nvPicPr>
          <p:cNvPr id="1209350" name="Picture 6" descr="Image result for uk flag bubble"/>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7471294" y="3322513"/>
            <a:ext cx="234000" cy="234000"/>
          </a:xfrm>
          <a:prstGeom prst="rect">
            <a:avLst/>
          </a:prstGeom>
          <a:noFill/>
          <a:extLst>
            <a:ext uri="{909E8E84-426E-40DD-AFC4-6F175D3DCCD1}">
              <a14:hiddenFill xmlns:a14="http://schemas.microsoft.com/office/drawing/2010/main">
                <a:solidFill>
                  <a:srgbClr val="FFFFFF"/>
                </a:solidFill>
              </a14:hiddenFill>
            </a:ext>
          </a:extLst>
        </p:spPr>
      </p:pic>
      <p:pic>
        <p:nvPicPr>
          <p:cNvPr id="1209352" name="Picture 8" descr="Image result for germany flag bubble"/>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9115653" y="3328863"/>
            <a:ext cx="303712" cy="227784"/>
          </a:xfrm>
          <a:prstGeom prst="rect">
            <a:avLst/>
          </a:prstGeom>
          <a:noFill/>
          <a:extLst>
            <a:ext uri="{909E8E84-426E-40DD-AFC4-6F175D3DCCD1}">
              <a14:hiddenFill xmlns:a14="http://schemas.microsoft.com/office/drawing/2010/main">
                <a:solidFill>
                  <a:srgbClr val="FFFFFF"/>
                </a:solidFill>
              </a14:hiddenFill>
            </a:ext>
          </a:extLst>
        </p:spPr>
      </p:pic>
      <p:pic>
        <p:nvPicPr>
          <p:cNvPr id="1209364" name="Picture 20" descr="Related image"/>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5754024" y="3316593"/>
            <a:ext cx="252221" cy="252221"/>
          </a:xfrm>
          <a:prstGeom prst="rect">
            <a:avLst/>
          </a:prstGeom>
          <a:noFill/>
          <a:extLst>
            <a:ext uri="{909E8E84-426E-40DD-AFC4-6F175D3DCCD1}">
              <a14:hiddenFill xmlns:a14="http://schemas.microsoft.com/office/drawing/2010/main">
                <a:solidFill>
                  <a:srgbClr val="FFFFFF"/>
                </a:solidFill>
              </a14:hiddenFill>
            </a:ext>
          </a:extLst>
        </p:spPr>
      </p:pic>
      <p:pic>
        <p:nvPicPr>
          <p:cNvPr id="1209366" name="Picture 22" descr="Image result for netherlands flag bubble logo"/>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b="8674"/>
          <a:stretch/>
        </p:blipFill>
        <p:spPr bwMode="auto">
          <a:xfrm>
            <a:off x="8300337" y="3312065"/>
            <a:ext cx="242508" cy="239927"/>
          </a:xfrm>
          <a:prstGeom prst="rect">
            <a:avLst/>
          </a:prstGeom>
          <a:noFill/>
          <a:extLst>
            <a:ext uri="{909E8E84-426E-40DD-AFC4-6F175D3DCCD1}">
              <a14:hiddenFill xmlns:a14="http://schemas.microsoft.com/office/drawing/2010/main">
                <a:solidFill>
                  <a:srgbClr val="FFFFFF"/>
                </a:solidFill>
              </a14:hiddenFill>
            </a:ext>
          </a:extLst>
        </p:spPr>
      </p:pic>
      <p:sp>
        <p:nvSpPr>
          <p:cNvPr id="35" name="Rectangle 34"/>
          <p:cNvSpPr/>
          <p:nvPr/>
        </p:nvSpPr>
        <p:spPr>
          <a:xfrm>
            <a:off x="5115455" y="3889898"/>
            <a:ext cx="4670994"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cs typeface="Calibri" panose="020F0502020204030204" pitchFamily="34" charset="0"/>
              </a:rPr>
              <a:t>Comments</a:t>
            </a:r>
            <a:endParaRPr lang="en-US" sz="1100" b="1" spc="-10" dirty="0">
              <a:solidFill>
                <a:srgbClr val="FFFFFF"/>
              </a:solidFill>
              <a:latin typeface="+mj-lt"/>
              <a:cs typeface="Calibri" panose="020F0502020204030204" pitchFamily="34" charset="0"/>
            </a:endParaRPr>
          </a:p>
        </p:txBody>
      </p:sp>
    </p:spTree>
    <p:extLst>
      <p:ext uri="{BB962C8B-B14F-4D97-AF65-F5344CB8AC3E}">
        <p14:creationId xmlns:p14="http://schemas.microsoft.com/office/powerpoint/2010/main" val="3929935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custDataLst>
              <p:tags r:id="rId1"/>
            </p:custDataLst>
            <p:extLst>
              <p:ext uri="{D42A27DB-BD31-4B8C-83A1-F6EECF244321}">
                <p14:modId xmlns:p14="http://schemas.microsoft.com/office/powerpoint/2010/main" val="1690528374"/>
              </p:ext>
            </p:extLst>
          </p:nvPr>
        </p:nvGraphicFramePr>
        <p:xfrm>
          <a:off x="4076021" y="1929993"/>
          <a:ext cx="4648380" cy="1652086"/>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66" name="Chart 65"/>
          <p:cNvGraphicFramePr/>
          <p:nvPr>
            <p:custDataLst>
              <p:tags r:id="rId2"/>
            </p:custDataLst>
            <p:extLst>
              <p:ext uri="{D42A27DB-BD31-4B8C-83A1-F6EECF244321}">
                <p14:modId xmlns:p14="http://schemas.microsoft.com/office/powerpoint/2010/main" val="3337575364"/>
              </p:ext>
            </p:extLst>
          </p:nvPr>
        </p:nvGraphicFramePr>
        <p:xfrm>
          <a:off x="6316584" y="1929993"/>
          <a:ext cx="4648380" cy="1652086"/>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52" name="Chart 51"/>
          <p:cNvGraphicFramePr/>
          <p:nvPr>
            <p:custDataLst>
              <p:tags r:id="rId3"/>
            </p:custDataLst>
            <p:extLst>
              <p:ext uri="{D42A27DB-BD31-4B8C-83A1-F6EECF244321}">
                <p14:modId xmlns:p14="http://schemas.microsoft.com/office/powerpoint/2010/main" val="3017813693"/>
              </p:ext>
            </p:extLst>
          </p:nvPr>
        </p:nvGraphicFramePr>
        <p:xfrm>
          <a:off x="248156" y="1618766"/>
          <a:ext cx="4661023" cy="4481442"/>
        </p:xfrm>
        <a:graphic>
          <a:graphicData uri="http://schemas.openxmlformats.org/drawingml/2006/chart">
            <c:chart xmlns:c="http://schemas.openxmlformats.org/drawingml/2006/chart" xmlns:r="http://schemas.openxmlformats.org/officeDocument/2006/relationships" r:id="rId14"/>
          </a:graphicData>
        </a:graphic>
      </p:graphicFrame>
      <p:sp>
        <p:nvSpPr>
          <p:cNvPr id="2" name="Title 1"/>
          <p:cNvSpPr>
            <a:spLocks noGrp="1"/>
          </p:cNvSpPr>
          <p:nvPr>
            <p:ph type="title" idx="4294967295"/>
          </p:nvPr>
        </p:nvSpPr>
        <p:spPr>
          <a:xfrm>
            <a:off x="896012" y="-1267"/>
            <a:ext cx="9009988" cy="973682"/>
          </a:xfrm>
        </p:spPr>
        <p:txBody>
          <a:bodyPr/>
          <a:lstStyle/>
          <a:p>
            <a:r>
              <a:rPr lang="en-GB" sz="2300" dirty="0" smtClean="0"/>
              <a:t>Delivering on the promise of achieving market leadership in core </a:t>
            </a:r>
            <a:r>
              <a:rPr lang="en-GB" sz="2300" dirty="0"/>
              <a:t>markets and increasing share of profit from International Markets to almost 20% </a:t>
            </a:r>
          </a:p>
        </p:txBody>
      </p:sp>
      <p:graphicFrame>
        <p:nvGraphicFramePr>
          <p:cNvPr id="5" name="Chart 4"/>
          <p:cNvGraphicFramePr/>
          <p:nvPr>
            <p:custDataLst>
              <p:tags r:id="rId4"/>
            </p:custDataLst>
            <p:extLst>
              <p:ext uri="{D42A27DB-BD31-4B8C-83A1-F6EECF244321}">
                <p14:modId xmlns:p14="http://schemas.microsoft.com/office/powerpoint/2010/main" val="2234964642"/>
              </p:ext>
            </p:extLst>
          </p:nvPr>
        </p:nvGraphicFramePr>
        <p:xfrm>
          <a:off x="4433753" y="3916320"/>
          <a:ext cx="3925270" cy="1687589"/>
        </p:xfrm>
        <a:graphic>
          <a:graphicData uri="http://schemas.openxmlformats.org/drawingml/2006/chart">
            <c:chart xmlns:c="http://schemas.openxmlformats.org/drawingml/2006/chart" xmlns:r="http://schemas.openxmlformats.org/officeDocument/2006/relationships" r:id="rId15"/>
          </a:graphicData>
        </a:graphic>
      </p:graphicFrame>
      <p:sp>
        <p:nvSpPr>
          <p:cNvPr id="6" name="Isosceles Triangle 5"/>
          <p:cNvSpPr/>
          <p:nvPr/>
        </p:nvSpPr>
        <p:spPr>
          <a:xfrm rot="5400000">
            <a:off x="6763610" y="2632193"/>
            <a:ext cx="1488420" cy="219495"/>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5" name="Group 14"/>
          <p:cNvGrpSpPr/>
          <p:nvPr/>
        </p:nvGrpSpPr>
        <p:grpSpPr>
          <a:xfrm>
            <a:off x="6666541" y="4016964"/>
            <a:ext cx="731531" cy="501276"/>
            <a:chOff x="1095116" y="4979909"/>
            <a:chExt cx="731531" cy="501276"/>
          </a:xfrm>
        </p:grpSpPr>
        <p:pic>
          <p:nvPicPr>
            <p:cNvPr id="16" name="Picture 18" descr="https://sp.jpmchase.net/sites/spmkrhkt/pitchpro/Round%20flags/Hungary.pn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293612" y="5245443"/>
              <a:ext cx="252000" cy="235742"/>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p:cNvSpPr/>
            <p:nvPr/>
          </p:nvSpPr>
          <p:spPr>
            <a:xfrm>
              <a:off x="1095116" y="4979909"/>
              <a:ext cx="731531"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Hungary</a:t>
              </a:r>
              <a:endParaRPr lang="en-GB" sz="1100" b="1" dirty="0">
                <a:solidFill>
                  <a:srgbClr val="003768"/>
                </a:solidFill>
              </a:endParaRPr>
            </a:p>
          </p:txBody>
        </p:sp>
      </p:grpSp>
      <p:grpSp>
        <p:nvGrpSpPr>
          <p:cNvPr id="18" name="Group 17"/>
          <p:cNvGrpSpPr/>
          <p:nvPr/>
        </p:nvGrpSpPr>
        <p:grpSpPr>
          <a:xfrm>
            <a:off x="5138708" y="4378320"/>
            <a:ext cx="731531" cy="510687"/>
            <a:chOff x="1243875" y="4278409"/>
            <a:chExt cx="731531" cy="510687"/>
          </a:xfrm>
        </p:grpSpPr>
        <p:pic>
          <p:nvPicPr>
            <p:cNvPr id="19" name="Picture 12" descr="https://sp.jpmchase.net/sites/spmkrhkt/pitchpro/Round%20flags/Slovakia.pn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483582" y="4553352"/>
              <a:ext cx="252000" cy="235744"/>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p:cNvSpPr/>
            <p:nvPr/>
          </p:nvSpPr>
          <p:spPr>
            <a:xfrm>
              <a:off x="1243875" y="4278409"/>
              <a:ext cx="731531"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Slovakia</a:t>
              </a:r>
              <a:endParaRPr lang="en-GB" sz="1100" b="1" dirty="0">
                <a:solidFill>
                  <a:srgbClr val="003768"/>
                </a:solidFill>
              </a:endParaRPr>
            </a:p>
          </p:txBody>
        </p:sp>
      </p:grpSp>
      <p:sp>
        <p:nvSpPr>
          <p:cNvPr id="21" name="Freeform 75"/>
          <p:cNvSpPr>
            <a:spLocks noEditPoints="1"/>
          </p:cNvSpPr>
          <p:nvPr/>
        </p:nvSpPr>
        <p:spPr bwMode="auto">
          <a:xfrm>
            <a:off x="6041621" y="3905613"/>
            <a:ext cx="451158" cy="267562"/>
          </a:xfrm>
          <a:custGeom>
            <a:avLst/>
            <a:gdLst>
              <a:gd name="T0" fmla="*/ 428634065 w 2381"/>
              <a:gd name="T1" fmla="*/ 122507559 h 973"/>
              <a:gd name="T2" fmla="*/ 159239913 w 2381"/>
              <a:gd name="T3" fmla="*/ 86294936 h 973"/>
              <a:gd name="T4" fmla="*/ 60146945 w 2381"/>
              <a:gd name="T5" fmla="*/ 200327553 h 973"/>
              <a:gd name="T6" fmla="*/ 22123121 w 2381"/>
              <a:gd name="T7" fmla="*/ 343638373 h 973"/>
              <a:gd name="T8" fmla="*/ 83422194 w 2381"/>
              <a:gd name="T9" fmla="*/ 557063257 h 973"/>
              <a:gd name="T10" fmla="*/ 267089491 w 2381"/>
              <a:gd name="T11" fmla="*/ 679571639 h 973"/>
              <a:gd name="T12" fmla="*/ 428634065 w 2381"/>
              <a:gd name="T13" fmla="*/ 614079990 h 973"/>
              <a:gd name="T14" fmla="*/ 493620381 w 2381"/>
              <a:gd name="T15" fmla="*/ 532408321 h 973"/>
              <a:gd name="T16" fmla="*/ 548697621 w 2381"/>
              <a:gd name="T17" fmla="*/ 360589080 h 973"/>
              <a:gd name="T18" fmla="*/ 530261773 w 2381"/>
              <a:gd name="T19" fmla="*/ 470769226 h 973"/>
              <a:gd name="T20" fmla="*/ 447069913 w 2381"/>
              <a:gd name="T21" fmla="*/ 610227437 h 973"/>
              <a:gd name="T22" fmla="*/ 474032413 w 2381"/>
              <a:gd name="T23" fmla="*/ 585571624 h 973"/>
              <a:gd name="T24" fmla="*/ 536483704 w 2381"/>
              <a:gd name="T25" fmla="*/ 458440770 h 973"/>
              <a:gd name="T26" fmla="*/ 418955293 w 2381"/>
              <a:gd name="T27" fmla="*/ 654915825 h 973"/>
              <a:gd name="T28" fmla="*/ 339219915 w 2381"/>
              <a:gd name="T29" fmla="*/ 704226575 h 973"/>
              <a:gd name="T30" fmla="*/ 355121097 w 2381"/>
              <a:gd name="T31" fmla="*/ 700374021 h 973"/>
              <a:gd name="T32" fmla="*/ 485093730 w 2381"/>
              <a:gd name="T33" fmla="*/ 585571624 h 973"/>
              <a:gd name="T34" fmla="*/ 497307647 w 2381"/>
              <a:gd name="T35" fmla="*/ 573244156 h 973"/>
              <a:gd name="T36" fmla="*/ 438543261 w 2381"/>
              <a:gd name="T37" fmla="*/ 654915825 h 973"/>
              <a:gd name="T38" fmla="*/ 357655762 w 2381"/>
              <a:gd name="T39" fmla="*/ 708849814 h 973"/>
              <a:gd name="T40" fmla="*/ 251188729 w 2381"/>
              <a:gd name="T41" fmla="*/ 728882388 h 973"/>
              <a:gd name="T42" fmla="*/ 312257415 w 2381"/>
              <a:gd name="T43" fmla="*/ 708849814 h 973"/>
              <a:gd name="T44" fmla="*/ 213164912 w 2381"/>
              <a:gd name="T45" fmla="*/ 716554920 h 973"/>
              <a:gd name="T46" fmla="*/ 88261580 w 2381"/>
              <a:gd name="T47" fmla="*/ 626407458 h 973"/>
              <a:gd name="T48" fmla="*/ 45398363 w 2381"/>
              <a:gd name="T49" fmla="*/ 564768363 h 973"/>
              <a:gd name="T50" fmla="*/ 166613964 w 2381"/>
              <a:gd name="T51" fmla="*/ 700374021 h 973"/>
              <a:gd name="T52" fmla="*/ 121216066 w 2381"/>
              <a:gd name="T53" fmla="*/ 671866532 h 973"/>
              <a:gd name="T54" fmla="*/ 199798874 w 2381"/>
              <a:gd name="T55" fmla="*/ 728882388 h 973"/>
              <a:gd name="T56" fmla="*/ 344289725 w 2381"/>
              <a:gd name="T57" fmla="*/ 728882388 h 973"/>
              <a:gd name="T58" fmla="*/ 327005997 w 2381"/>
              <a:gd name="T59" fmla="*/ 741209856 h 973"/>
              <a:gd name="T60" fmla="*/ 105314883 w 2381"/>
              <a:gd name="T61" fmla="*/ 667243293 h 973"/>
              <a:gd name="T62" fmla="*/ 9909200 w 2381"/>
              <a:gd name="T63" fmla="*/ 475391587 h 973"/>
              <a:gd name="T64" fmla="*/ 22123121 w 2381"/>
              <a:gd name="T65" fmla="*/ 204949915 h 973"/>
              <a:gd name="T66" fmla="*/ 194729064 w 2381"/>
              <a:gd name="T67" fmla="*/ 8475796 h 973"/>
              <a:gd name="T68" fmla="*/ 400518965 w 2381"/>
              <a:gd name="T69" fmla="*/ 53163316 h 973"/>
              <a:gd name="T70" fmla="*/ 498459767 w 2381"/>
              <a:gd name="T71" fmla="*/ 159490841 h 973"/>
              <a:gd name="T72" fmla="*/ 510673805 w 2381"/>
              <a:gd name="T73" fmla="*/ 192622447 h 973"/>
              <a:gd name="T74" fmla="*/ 513208470 w 2381"/>
              <a:gd name="T75" fmla="*/ 204949915 h 973"/>
              <a:gd name="T76" fmla="*/ 407893496 w 2381"/>
              <a:gd name="T77" fmla="*/ 86294936 h 973"/>
              <a:gd name="T78" fmla="*/ 518047856 w 2381"/>
              <a:gd name="T79" fmla="*/ 229605728 h 973"/>
              <a:gd name="T80" fmla="*/ 540170969 w 2381"/>
              <a:gd name="T81" fmla="*/ 360589080 h 973"/>
              <a:gd name="T82" fmla="*/ 69825732 w 2381"/>
              <a:gd name="T83" fmla="*/ 134835905 h 973"/>
              <a:gd name="T84" fmla="*/ 148178116 w 2381"/>
              <a:gd name="T85" fmla="*/ 53163316 h 973"/>
              <a:gd name="T86" fmla="*/ 196111609 w 2381"/>
              <a:gd name="T87" fmla="*/ 28508374 h 973"/>
              <a:gd name="T88" fmla="*/ 404206231 w 2381"/>
              <a:gd name="T89" fmla="*/ 65491676 h 973"/>
              <a:gd name="T90" fmla="*/ 162927178 w 2381"/>
              <a:gd name="T91" fmla="*/ 32360934 h 973"/>
              <a:gd name="T92" fmla="*/ 15900710 w 2381"/>
              <a:gd name="T93" fmla="*/ 237310889 h 973"/>
              <a:gd name="T94" fmla="*/ 12213921 w 2381"/>
              <a:gd name="T95" fmla="*/ 470769226 h 973"/>
              <a:gd name="T96" fmla="*/ 77200263 w 2381"/>
              <a:gd name="T97" fmla="*/ 626407458 h 973"/>
              <a:gd name="T98" fmla="*/ 5069812 w 2381"/>
              <a:gd name="T99" fmla="*/ 339785819 h 973"/>
              <a:gd name="T100" fmla="*/ 20971001 w 2381"/>
              <a:gd name="T101" fmla="*/ 245785804 h 973"/>
              <a:gd name="T102" fmla="*/ 18435855 w 2381"/>
              <a:gd name="T103" fmla="*/ 458440770 h 973"/>
              <a:gd name="T104" fmla="*/ 156935192 w 2381"/>
              <a:gd name="T105" fmla="*/ 675719086 h 973"/>
              <a:gd name="T106" fmla="*/ 63834226 w 2381"/>
              <a:gd name="T107" fmla="*/ 573244156 h 973"/>
              <a:gd name="T108" fmla="*/ 46550483 w 2381"/>
              <a:gd name="T109" fmla="*/ 544735789 h 973"/>
              <a:gd name="T110" fmla="*/ 17283735 w 2381"/>
              <a:gd name="T111" fmla="*/ 454588217 h 973"/>
              <a:gd name="T112" fmla="*/ 20971001 w 2381"/>
              <a:gd name="T113" fmla="*/ 245785804 h 97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381"/>
              <a:gd name="T172" fmla="*/ 0 h 973"/>
              <a:gd name="T173" fmla="*/ 2381 w 2381"/>
              <a:gd name="T174" fmla="*/ 973 h 97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381" h="973">
                <a:moveTo>
                  <a:pt x="2328" y="409"/>
                </a:moveTo>
                <a:lnTo>
                  <a:pt x="2301" y="372"/>
                </a:lnTo>
                <a:lnTo>
                  <a:pt x="2270" y="340"/>
                </a:lnTo>
                <a:lnTo>
                  <a:pt x="2195" y="282"/>
                </a:lnTo>
                <a:lnTo>
                  <a:pt x="2105" y="239"/>
                </a:lnTo>
                <a:lnTo>
                  <a:pt x="2009" y="202"/>
                </a:lnTo>
                <a:lnTo>
                  <a:pt x="1860" y="159"/>
                </a:lnTo>
                <a:lnTo>
                  <a:pt x="1706" y="122"/>
                </a:lnTo>
                <a:lnTo>
                  <a:pt x="1547" y="96"/>
                </a:lnTo>
                <a:lnTo>
                  <a:pt x="1377" y="80"/>
                </a:lnTo>
                <a:lnTo>
                  <a:pt x="1212" y="74"/>
                </a:lnTo>
                <a:lnTo>
                  <a:pt x="1047" y="80"/>
                </a:lnTo>
                <a:lnTo>
                  <a:pt x="872" y="90"/>
                </a:lnTo>
                <a:lnTo>
                  <a:pt x="691" y="112"/>
                </a:lnTo>
                <a:lnTo>
                  <a:pt x="601" y="133"/>
                </a:lnTo>
                <a:lnTo>
                  <a:pt x="510" y="154"/>
                </a:lnTo>
                <a:lnTo>
                  <a:pt x="425" y="186"/>
                </a:lnTo>
                <a:lnTo>
                  <a:pt x="335" y="218"/>
                </a:lnTo>
                <a:lnTo>
                  <a:pt x="314" y="229"/>
                </a:lnTo>
                <a:lnTo>
                  <a:pt x="282" y="244"/>
                </a:lnTo>
                <a:lnTo>
                  <a:pt x="261" y="260"/>
                </a:lnTo>
                <a:lnTo>
                  <a:pt x="255" y="266"/>
                </a:lnTo>
                <a:lnTo>
                  <a:pt x="255" y="271"/>
                </a:lnTo>
                <a:lnTo>
                  <a:pt x="186" y="319"/>
                </a:lnTo>
                <a:lnTo>
                  <a:pt x="154" y="351"/>
                </a:lnTo>
                <a:lnTo>
                  <a:pt x="128" y="377"/>
                </a:lnTo>
                <a:lnTo>
                  <a:pt x="107" y="409"/>
                </a:lnTo>
                <a:lnTo>
                  <a:pt x="96" y="446"/>
                </a:lnTo>
                <a:lnTo>
                  <a:pt x="96" y="478"/>
                </a:lnTo>
                <a:lnTo>
                  <a:pt x="107" y="516"/>
                </a:lnTo>
                <a:lnTo>
                  <a:pt x="123" y="553"/>
                </a:lnTo>
                <a:lnTo>
                  <a:pt x="149" y="579"/>
                </a:lnTo>
                <a:lnTo>
                  <a:pt x="208" y="638"/>
                </a:lnTo>
                <a:lnTo>
                  <a:pt x="282" y="686"/>
                </a:lnTo>
                <a:lnTo>
                  <a:pt x="362" y="723"/>
                </a:lnTo>
                <a:lnTo>
                  <a:pt x="505" y="776"/>
                </a:lnTo>
                <a:lnTo>
                  <a:pt x="580" y="803"/>
                </a:lnTo>
                <a:lnTo>
                  <a:pt x="654" y="819"/>
                </a:lnTo>
                <a:lnTo>
                  <a:pt x="893" y="861"/>
                </a:lnTo>
                <a:lnTo>
                  <a:pt x="1015" y="877"/>
                </a:lnTo>
                <a:lnTo>
                  <a:pt x="1138" y="882"/>
                </a:lnTo>
                <a:lnTo>
                  <a:pt x="1159" y="882"/>
                </a:lnTo>
                <a:lnTo>
                  <a:pt x="1185" y="882"/>
                </a:lnTo>
                <a:lnTo>
                  <a:pt x="1207" y="877"/>
                </a:lnTo>
                <a:lnTo>
                  <a:pt x="1228" y="877"/>
                </a:lnTo>
                <a:lnTo>
                  <a:pt x="1393" y="877"/>
                </a:lnTo>
                <a:lnTo>
                  <a:pt x="1552" y="861"/>
                </a:lnTo>
                <a:lnTo>
                  <a:pt x="1706" y="834"/>
                </a:lnTo>
                <a:lnTo>
                  <a:pt x="1860" y="797"/>
                </a:lnTo>
                <a:lnTo>
                  <a:pt x="1919" y="781"/>
                </a:lnTo>
                <a:lnTo>
                  <a:pt x="1967" y="765"/>
                </a:lnTo>
                <a:lnTo>
                  <a:pt x="2068" y="728"/>
                </a:lnTo>
                <a:lnTo>
                  <a:pt x="2084" y="718"/>
                </a:lnTo>
                <a:lnTo>
                  <a:pt x="2110" y="702"/>
                </a:lnTo>
                <a:lnTo>
                  <a:pt x="2121" y="696"/>
                </a:lnTo>
                <a:lnTo>
                  <a:pt x="2142" y="691"/>
                </a:lnTo>
                <a:lnTo>
                  <a:pt x="2185" y="670"/>
                </a:lnTo>
                <a:lnTo>
                  <a:pt x="2238" y="638"/>
                </a:lnTo>
                <a:lnTo>
                  <a:pt x="2291" y="601"/>
                </a:lnTo>
                <a:lnTo>
                  <a:pt x="2333" y="558"/>
                </a:lnTo>
                <a:lnTo>
                  <a:pt x="2360" y="516"/>
                </a:lnTo>
                <a:lnTo>
                  <a:pt x="2376" y="484"/>
                </a:lnTo>
                <a:lnTo>
                  <a:pt x="2381" y="468"/>
                </a:lnTo>
                <a:lnTo>
                  <a:pt x="2381" y="462"/>
                </a:lnTo>
                <a:lnTo>
                  <a:pt x="2381" y="468"/>
                </a:lnTo>
                <a:lnTo>
                  <a:pt x="2381" y="478"/>
                </a:lnTo>
                <a:lnTo>
                  <a:pt x="2376" y="505"/>
                </a:lnTo>
                <a:lnTo>
                  <a:pt x="2360" y="537"/>
                </a:lnTo>
                <a:lnTo>
                  <a:pt x="2339" y="574"/>
                </a:lnTo>
                <a:lnTo>
                  <a:pt x="2301" y="611"/>
                </a:lnTo>
                <a:lnTo>
                  <a:pt x="2259" y="648"/>
                </a:lnTo>
                <a:lnTo>
                  <a:pt x="2211" y="680"/>
                </a:lnTo>
                <a:lnTo>
                  <a:pt x="2105" y="733"/>
                </a:lnTo>
                <a:lnTo>
                  <a:pt x="2057" y="755"/>
                </a:lnTo>
                <a:lnTo>
                  <a:pt x="2009" y="771"/>
                </a:lnTo>
                <a:lnTo>
                  <a:pt x="1967" y="781"/>
                </a:lnTo>
                <a:lnTo>
                  <a:pt x="1940" y="792"/>
                </a:lnTo>
                <a:lnTo>
                  <a:pt x="1919" y="797"/>
                </a:lnTo>
                <a:lnTo>
                  <a:pt x="1914" y="803"/>
                </a:lnTo>
                <a:lnTo>
                  <a:pt x="1924" y="803"/>
                </a:lnTo>
                <a:lnTo>
                  <a:pt x="1940" y="797"/>
                </a:lnTo>
                <a:lnTo>
                  <a:pt x="1961" y="792"/>
                </a:lnTo>
                <a:lnTo>
                  <a:pt x="1988" y="781"/>
                </a:lnTo>
                <a:lnTo>
                  <a:pt x="2057" y="760"/>
                </a:lnTo>
                <a:lnTo>
                  <a:pt x="2131" y="728"/>
                </a:lnTo>
                <a:lnTo>
                  <a:pt x="2206" y="691"/>
                </a:lnTo>
                <a:lnTo>
                  <a:pt x="2264" y="654"/>
                </a:lnTo>
                <a:lnTo>
                  <a:pt x="2286" y="632"/>
                </a:lnTo>
                <a:lnTo>
                  <a:pt x="2307" y="617"/>
                </a:lnTo>
                <a:lnTo>
                  <a:pt x="2323" y="606"/>
                </a:lnTo>
                <a:lnTo>
                  <a:pt x="2328" y="595"/>
                </a:lnTo>
                <a:lnTo>
                  <a:pt x="2275" y="643"/>
                </a:lnTo>
                <a:lnTo>
                  <a:pt x="2222" y="686"/>
                </a:lnTo>
                <a:lnTo>
                  <a:pt x="2169" y="718"/>
                </a:lnTo>
                <a:lnTo>
                  <a:pt x="2115" y="744"/>
                </a:lnTo>
                <a:lnTo>
                  <a:pt x="2009" y="792"/>
                </a:lnTo>
                <a:lnTo>
                  <a:pt x="1908" y="824"/>
                </a:lnTo>
                <a:lnTo>
                  <a:pt x="1818" y="850"/>
                </a:lnTo>
                <a:lnTo>
                  <a:pt x="1738" y="866"/>
                </a:lnTo>
                <a:lnTo>
                  <a:pt x="1669" y="882"/>
                </a:lnTo>
                <a:lnTo>
                  <a:pt x="1611" y="893"/>
                </a:lnTo>
                <a:lnTo>
                  <a:pt x="1563" y="898"/>
                </a:lnTo>
                <a:lnTo>
                  <a:pt x="1520" y="904"/>
                </a:lnTo>
                <a:lnTo>
                  <a:pt x="1494" y="909"/>
                </a:lnTo>
                <a:lnTo>
                  <a:pt x="1472" y="914"/>
                </a:lnTo>
                <a:lnTo>
                  <a:pt x="1456" y="914"/>
                </a:lnTo>
                <a:lnTo>
                  <a:pt x="1451" y="914"/>
                </a:lnTo>
                <a:lnTo>
                  <a:pt x="1456" y="914"/>
                </a:lnTo>
                <a:lnTo>
                  <a:pt x="1467" y="914"/>
                </a:lnTo>
                <a:lnTo>
                  <a:pt x="1488" y="914"/>
                </a:lnTo>
                <a:lnTo>
                  <a:pt x="1541" y="909"/>
                </a:lnTo>
                <a:lnTo>
                  <a:pt x="1605" y="898"/>
                </a:lnTo>
                <a:lnTo>
                  <a:pt x="1690" y="882"/>
                </a:lnTo>
                <a:lnTo>
                  <a:pt x="1775" y="866"/>
                </a:lnTo>
                <a:lnTo>
                  <a:pt x="1866" y="845"/>
                </a:lnTo>
                <a:lnTo>
                  <a:pt x="1961" y="813"/>
                </a:lnTo>
                <a:lnTo>
                  <a:pt x="2046" y="781"/>
                </a:lnTo>
                <a:lnTo>
                  <a:pt x="2105" y="760"/>
                </a:lnTo>
                <a:lnTo>
                  <a:pt x="2174" y="723"/>
                </a:lnTo>
                <a:lnTo>
                  <a:pt x="2248" y="680"/>
                </a:lnTo>
                <a:lnTo>
                  <a:pt x="2328" y="617"/>
                </a:lnTo>
                <a:lnTo>
                  <a:pt x="2301" y="643"/>
                </a:lnTo>
                <a:lnTo>
                  <a:pt x="2270" y="670"/>
                </a:lnTo>
                <a:lnTo>
                  <a:pt x="2195" y="718"/>
                </a:lnTo>
                <a:lnTo>
                  <a:pt x="2158" y="744"/>
                </a:lnTo>
                <a:lnTo>
                  <a:pt x="2126" y="760"/>
                </a:lnTo>
                <a:lnTo>
                  <a:pt x="2100" y="776"/>
                </a:lnTo>
                <a:lnTo>
                  <a:pt x="2078" y="787"/>
                </a:lnTo>
                <a:lnTo>
                  <a:pt x="2020" y="808"/>
                </a:lnTo>
                <a:lnTo>
                  <a:pt x="1972" y="829"/>
                </a:lnTo>
                <a:lnTo>
                  <a:pt x="1935" y="840"/>
                </a:lnTo>
                <a:lnTo>
                  <a:pt x="1903" y="850"/>
                </a:lnTo>
                <a:lnTo>
                  <a:pt x="1871" y="861"/>
                </a:lnTo>
                <a:lnTo>
                  <a:pt x="1828" y="872"/>
                </a:lnTo>
                <a:lnTo>
                  <a:pt x="1775" y="882"/>
                </a:lnTo>
                <a:lnTo>
                  <a:pt x="1743" y="893"/>
                </a:lnTo>
                <a:lnTo>
                  <a:pt x="1706" y="898"/>
                </a:lnTo>
                <a:lnTo>
                  <a:pt x="1632" y="909"/>
                </a:lnTo>
                <a:lnTo>
                  <a:pt x="1552" y="920"/>
                </a:lnTo>
                <a:lnTo>
                  <a:pt x="1462" y="930"/>
                </a:lnTo>
                <a:lnTo>
                  <a:pt x="1371" y="935"/>
                </a:lnTo>
                <a:lnTo>
                  <a:pt x="1281" y="941"/>
                </a:lnTo>
                <a:lnTo>
                  <a:pt x="1196" y="946"/>
                </a:lnTo>
                <a:lnTo>
                  <a:pt x="1122" y="946"/>
                </a:lnTo>
                <a:lnTo>
                  <a:pt x="1053" y="946"/>
                </a:lnTo>
                <a:lnTo>
                  <a:pt x="1090" y="946"/>
                </a:lnTo>
                <a:lnTo>
                  <a:pt x="1132" y="941"/>
                </a:lnTo>
                <a:lnTo>
                  <a:pt x="1180" y="935"/>
                </a:lnTo>
                <a:lnTo>
                  <a:pt x="1233" y="935"/>
                </a:lnTo>
                <a:lnTo>
                  <a:pt x="1340" y="925"/>
                </a:lnTo>
                <a:lnTo>
                  <a:pt x="1393" y="920"/>
                </a:lnTo>
                <a:lnTo>
                  <a:pt x="1441" y="920"/>
                </a:lnTo>
                <a:lnTo>
                  <a:pt x="1355" y="920"/>
                </a:lnTo>
                <a:lnTo>
                  <a:pt x="1281" y="925"/>
                </a:lnTo>
                <a:lnTo>
                  <a:pt x="1223" y="930"/>
                </a:lnTo>
                <a:lnTo>
                  <a:pt x="1164" y="930"/>
                </a:lnTo>
                <a:lnTo>
                  <a:pt x="1106" y="935"/>
                </a:lnTo>
                <a:lnTo>
                  <a:pt x="1042" y="935"/>
                </a:lnTo>
                <a:lnTo>
                  <a:pt x="968" y="930"/>
                </a:lnTo>
                <a:lnTo>
                  <a:pt x="925" y="930"/>
                </a:lnTo>
                <a:lnTo>
                  <a:pt x="877" y="925"/>
                </a:lnTo>
                <a:lnTo>
                  <a:pt x="835" y="920"/>
                </a:lnTo>
                <a:lnTo>
                  <a:pt x="792" y="914"/>
                </a:lnTo>
                <a:lnTo>
                  <a:pt x="744" y="909"/>
                </a:lnTo>
                <a:lnTo>
                  <a:pt x="697" y="898"/>
                </a:lnTo>
                <a:lnTo>
                  <a:pt x="537" y="861"/>
                </a:lnTo>
                <a:lnTo>
                  <a:pt x="383" y="813"/>
                </a:lnTo>
                <a:lnTo>
                  <a:pt x="309" y="781"/>
                </a:lnTo>
                <a:lnTo>
                  <a:pt x="239" y="749"/>
                </a:lnTo>
                <a:lnTo>
                  <a:pt x="170" y="702"/>
                </a:lnTo>
                <a:lnTo>
                  <a:pt x="101" y="648"/>
                </a:lnTo>
                <a:lnTo>
                  <a:pt x="123" y="670"/>
                </a:lnTo>
                <a:lnTo>
                  <a:pt x="138" y="686"/>
                </a:lnTo>
                <a:lnTo>
                  <a:pt x="197" y="733"/>
                </a:lnTo>
                <a:lnTo>
                  <a:pt x="261" y="771"/>
                </a:lnTo>
                <a:lnTo>
                  <a:pt x="319" y="797"/>
                </a:lnTo>
                <a:lnTo>
                  <a:pt x="383" y="824"/>
                </a:lnTo>
                <a:lnTo>
                  <a:pt x="516" y="866"/>
                </a:lnTo>
                <a:lnTo>
                  <a:pt x="659" y="898"/>
                </a:lnTo>
                <a:lnTo>
                  <a:pt x="691" y="904"/>
                </a:lnTo>
                <a:lnTo>
                  <a:pt x="723" y="909"/>
                </a:lnTo>
                <a:lnTo>
                  <a:pt x="792" y="914"/>
                </a:lnTo>
                <a:lnTo>
                  <a:pt x="909" y="930"/>
                </a:lnTo>
                <a:lnTo>
                  <a:pt x="1021" y="946"/>
                </a:lnTo>
                <a:lnTo>
                  <a:pt x="898" y="941"/>
                </a:lnTo>
                <a:lnTo>
                  <a:pt x="776" y="925"/>
                </a:lnTo>
                <a:lnTo>
                  <a:pt x="649" y="904"/>
                </a:lnTo>
                <a:lnTo>
                  <a:pt x="526" y="872"/>
                </a:lnTo>
                <a:lnTo>
                  <a:pt x="468" y="861"/>
                </a:lnTo>
                <a:lnTo>
                  <a:pt x="441" y="856"/>
                </a:lnTo>
                <a:lnTo>
                  <a:pt x="420" y="850"/>
                </a:lnTo>
                <a:lnTo>
                  <a:pt x="532" y="888"/>
                </a:lnTo>
                <a:lnTo>
                  <a:pt x="649" y="914"/>
                </a:lnTo>
                <a:lnTo>
                  <a:pt x="755" y="935"/>
                </a:lnTo>
                <a:lnTo>
                  <a:pt x="867" y="946"/>
                </a:lnTo>
                <a:lnTo>
                  <a:pt x="1090" y="957"/>
                </a:lnTo>
                <a:lnTo>
                  <a:pt x="1196" y="957"/>
                </a:lnTo>
                <a:lnTo>
                  <a:pt x="1297" y="957"/>
                </a:lnTo>
                <a:lnTo>
                  <a:pt x="1387" y="951"/>
                </a:lnTo>
                <a:lnTo>
                  <a:pt x="1467" y="951"/>
                </a:lnTo>
                <a:lnTo>
                  <a:pt x="1478" y="951"/>
                </a:lnTo>
                <a:lnTo>
                  <a:pt x="1494" y="946"/>
                </a:lnTo>
                <a:lnTo>
                  <a:pt x="1499" y="946"/>
                </a:lnTo>
                <a:lnTo>
                  <a:pt x="1504" y="946"/>
                </a:lnTo>
                <a:lnTo>
                  <a:pt x="1563" y="946"/>
                </a:lnTo>
                <a:lnTo>
                  <a:pt x="1627" y="941"/>
                </a:lnTo>
                <a:lnTo>
                  <a:pt x="1573" y="946"/>
                </a:lnTo>
                <a:lnTo>
                  <a:pt x="1520" y="951"/>
                </a:lnTo>
                <a:lnTo>
                  <a:pt x="1419" y="962"/>
                </a:lnTo>
                <a:lnTo>
                  <a:pt x="1308" y="973"/>
                </a:lnTo>
                <a:lnTo>
                  <a:pt x="1090" y="973"/>
                </a:lnTo>
                <a:lnTo>
                  <a:pt x="861" y="951"/>
                </a:lnTo>
                <a:lnTo>
                  <a:pt x="638" y="920"/>
                </a:lnTo>
                <a:lnTo>
                  <a:pt x="585" y="909"/>
                </a:lnTo>
                <a:lnTo>
                  <a:pt x="521" y="888"/>
                </a:lnTo>
                <a:lnTo>
                  <a:pt x="457" y="866"/>
                </a:lnTo>
                <a:lnTo>
                  <a:pt x="404" y="845"/>
                </a:lnTo>
                <a:lnTo>
                  <a:pt x="335" y="824"/>
                </a:lnTo>
                <a:lnTo>
                  <a:pt x="266" y="792"/>
                </a:lnTo>
                <a:lnTo>
                  <a:pt x="197" y="755"/>
                </a:lnTo>
                <a:lnTo>
                  <a:pt x="128" y="707"/>
                </a:lnTo>
                <a:lnTo>
                  <a:pt x="69" y="648"/>
                </a:lnTo>
                <a:lnTo>
                  <a:pt x="43" y="617"/>
                </a:lnTo>
                <a:lnTo>
                  <a:pt x="22" y="574"/>
                </a:lnTo>
                <a:lnTo>
                  <a:pt x="6" y="531"/>
                </a:lnTo>
                <a:lnTo>
                  <a:pt x="0" y="484"/>
                </a:lnTo>
                <a:lnTo>
                  <a:pt x="0" y="441"/>
                </a:lnTo>
                <a:lnTo>
                  <a:pt x="6" y="393"/>
                </a:lnTo>
                <a:lnTo>
                  <a:pt x="43" y="324"/>
                </a:lnTo>
                <a:lnTo>
                  <a:pt x="96" y="266"/>
                </a:lnTo>
                <a:lnTo>
                  <a:pt x="149" y="218"/>
                </a:lnTo>
                <a:lnTo>
                  <a:pt x="208" y="181"/>
                </a:lnTo>
                <a:lnTo>
                  <a:pt x="335" y="128"/>
                </a:lnTo>
                <a:lnTo>
                  <a:pt x="457" y="85"/>
                </a:lnTo>
                <a:lnTo>
                  <a:pt x="585" y="53"/>
                </a:lnTo>
                <a:lnTo>
                  <a:pt x="718" y="27"/>
                </a:lnTo>
                <a:lnTo>
                  <a:pt x="845" y="11"/>
                </a:lnTo>
                <a:lnTo>
                  <a:pt x="973" y="5"/>
                </a:lnTo>
                <a:lnTo>
                  <a:pt x="1100" y="0"/>
                </a:lnTo>
                <a:lnTo>
                  <a:pt x="1233" y="5"/>
                </a:lnTo>
                <a:lnTo>
                  <a:pt x="1361" y="11"/>
                </a:lnTo>
                <a:lnTo>
                  <a:pt x="1488" y="27"/>
                </a:lnTo>
                <a:lnTo>
                  <a:pt x="1611" y="42"/>
                </a:lnTo>
                <a:lnTo>
                  <a:pt x="1738" y="69"/>
                </a:lnTo>
                <a:lnTo>
                  <a:pt x="1860" y="101"/>
                </a:lnTo>
                <a:lnTo>
                  <a:pt x="1977" y="138"/>
                </a:lnTo>
                <a:lnTo>
                  <a:pt x="2025" y="149"/>
                </a:lnTo>
                <a:lnTo>
                  <a:pt x="2004" y="138"/>
                </a:lnTo>
                <a:lnTo>
                  <a:pt x="2025" y="149"/>
                </a:lnTo>
                <a:lnTo>
                  <a:pt x="2046" y="159"/>
                </a:lnTo>
                <a:lnTo>
                  <a:pt x="2163" y="207"/>
                </a:lnTo>
                <a:lnTo>
                  <a:pt x="2216" y="239"/>
                </a:lnTo>
                <a:lnTo>
                  <a:pt x="2264" y="276"/>
                </a:lnTo>
                <a:lnTo>
                  <a:pt x="2270" y="282"/>
                </a:lnTo>
                <a:lnTo>
                  <a:pt x="2259" y="276"/>
                </a:lnTo>
                <a:lnTo>
                  <a:pt x="2248" y="266"/>
                </a:lnTo>
                <a:lnTo>
                  <a:pt x="2216" y="250"/>
                </a:lnTo>
                <a:lnTo>
                  <a:pt x="2190" y="234"/>
                </a:lnTo>
                <a:lnTo>
                  <a:pt x="2211" y="250"/>
                </a:lnTo>
                <a:lnTo>
                  <a:pt x="2222" y="255"/>
                </a:lnTo>
                <a:lnTo>
                  <a:pt x="2216" y="255"/>
                </a:lnTo>
                <a:lnTo>
                  <a:pt x="2211" y="255"/>
                </a:lnTo>
                <a:lnTo>
                  <a:pt x="2227" y="266"/>
                </a:lnTo>
                <a:lnTo>
                  <a:pt x="2238" y="276"/>
                </a:lnTo>
                <a:lnTo>
                  <a:pt x="2121" y="213"/>
                </a:lnTo>
                <a:lnTo>
                  <a:pt x="1993" y="165"/>
                </a:lnTo>
                <a:lnTo>
                  <a:pt x="1860" y="128"/>
                </a:lnTo>
                <a:lnTo>
                  <a:pt x="1722" y="96"/>
                </a:lnTo>
                <a:lnTo>
                  <a:pt x="1743" y="106"/>
                </a:lnTo>
                <a:lnTo>
                  <a:pt x="1770" y="112"/>
                </a:lnTo>
                <a:lnTo>
                  <a:pt x="1802" y="117"/>
                </a:lnTo>
                <a:lnTo>
                  <a:pt x="1823" y="122"/>
                </a:lnTo>
                <a:lnTo>
                  <a:pt x="1908" y="143"/>
                </a:lnTo>
                <a:lnTo>
                  <a:pt x="1993" y="170"/>
                </a:lnTo>
                <a:lnTo>
                  <a:pt x="2100" y="213"/>
                </a:lnTo>
                <a:lnTo>
                  <a:pt x="2200" y="266"/>
                </a:lnTo>
                <a:lnTo>
                  <a:pt x="2248" y="298"/>
                </a:lnTo>
                <a:lnTo>
                  <a:pt x="2286" y="335"/>
                </a:lnTo>
                <a:lnTo>
                  <a:pt x="2317" y="372"/>
                </a:lnTo>
                <a:lnTo>
                  <a:pt x="2344" y="409"/>
                </a:lnTo>
                <a:lnTo>
                  <a:pt x="2349" y="436"/>
                </a:lnTo>
                <a:lnTo>
                  <a:pt x="2349" y="462"/>
                </a:lnTo>
                <a:lnTo>
                  <a:pt x="2349" y="468"/>
                </a:lnTo>
                <a:lnTo>
                  <a:pt x="2344" y="468"/>
                </a:lnTo>
                <a:lnTo>
                  <a:pt x="2344" y="457"/>
                </a:lnTo>
                <a:lnTo>
                  <a:pt x="2339" y="436"/>
                </a:lnTo>
                <a:lnTo>
                  <a:pt x="2328" y="409"/>
                </a:lnTo>
                <a:close/>
                <a:moveTo>
                  <a:pt x="160" y="244"/>
                </a:moveTo>
                <a:lnTo>
                  <a:pt x="234" y="202"/>
                </a:lnTo>
                <a:lnTo>
                  <a:pt x="303" y="175"/>
                </a:lnTo>
                <a:lnTo>
                  <a:pt x="330" y="165"/>
                </a:lnTo>
                <a:lnTo>
                  <a:pt x="356" y="149"/>
                </a:lnTo>
                <a:lnTo>
                  <a:pt x="388" y="138"/>
                </a:lnTo>
                <a:lnTo>
                  <a:pt x="425" y="122"/>
                </a:lnTo>
                <a:lnTo>
                  <a:pt x="569" y="85"/>
                </a:lnTo>
                <a:lnTo>
                  <a:pt x="718" y="58"/>
                </a:lnTo>
                <a:lnTo>
                  <a:pt x="643" y="69"/>
                </a:lnTo>
                <a:lnTo>
                  <a:pt x="564" y="80"/>
                </a:lnTo>
                <a:lnTo>
                  <a:pt x="484" y="101"/>
                </a:lnTo>
                <a:lnTo>
                  <a:pt x="394" y="128"/>
                </a:lnTo>
                <a:lnTo>
                  <a:pt x="510" y="90"/>
                </a:lnTo>
                <a:lnTo>
                  <a:pt x="622" y="64"/>
                </a:lnTo>
                <a:lnTo>
                  <a:pt x="739" y="48"/>
                </a:lnTo>
                <a:lnTo>
                  <a:pt x="851" y="37"/>
                </a:lnTo>
                <a:lnTo>
                  <a:pt x="962" y="32"/>
                </a:lnTo>
                <a:lnTo>
                  <a:pt x="1069" y="27"/>
                </a:lnTo>
                <a:lnTo>
                  <a:pt x="1292" y="37"/>
                </a:lnTo>
                <a:lnTo>
                  <a:pt x="1430" y="48"/>
                </a:lnTo>
                <a:lnTo>
                  <a:pt x="1563" y="58"/>
                </a:lnTo>
                <a:lnTo>
                  <a:pt x="1658" y="69"/>
                </a:lnTo>
                <a:lnTo>
                  <a:pt x="1754" y="85"/>
                </a:lnTo>
                <a:lnTo>
                  <a:pt x="1605" y="58"/>
                </a:lnTo>
                <a:lnTo>
                  <a:pt x="1462" y="37"/>
                </a:lnTo>
                <a:lnTo>
                  <a:pt x="1313" y="27"/>
                </a:lnTo>
                <a:lnTo>
                  <a:pt x="1159" y="16"/>
                </a:lnTo>
                <a:lnTo>
                  <a:pt x="1010" y="16"/>
                </a:lnTo>
                <a:lnTo>
                  <a:pt x="861" y="27"/>
                </a:lnTo>
                <a:lnTo>
                  <a:pt x="707" y="42"/>
                </a:lnTo>
                <a:lnTo>
                  <a:pt x="558" y="69"/>
                </a:lnTo>
                <a:lnTo>
                  <a:pt x="410" y="112"/>
                </a:lnTo>
                <a:lnTo>
                  <a:pt x="340" y="138"/>
                </a:lnTo>
                <a:lnTo>
                  <a:pt x="266" y="170"/>
                </a:lnTo>
                <a:lnTo>
                  <a:pt x="197" y="207"/>
                </a:lnTo>
                <a:lnTo>
                  <a:pt x="128" y="250"/>
                </a:lnTo>
                <a:lnTo>
                  <a:pt x="69" y="308"/>
                </a:lnTo>
                <a:lnTo>
                  <a:pt x="43" y="345"/>
                </a:lnTo>
                <a:lnTo>
                  <a:pt x="22" y="388"/>
                </a:lnTo>
                <a:lnTo>
                  <a:pt x="11" y="431"/>
                </a:lnTo>
                <a:lnTo>
                  <a:pt x="11" y="478"/>
                </a:lnTo>
                <a:lnTo>
                  <a:pt x="16" y="526"/>
                </a:lnTo>
                <a:lnTo>
                  <a:pt x="32" y="569"/>
                </a:lnTo>
                <a:lnTo>
                  <a:pt x="53" y="611"/>
                </a:lnTo>
                <a:lnTo>
                  <a:pt x="80" y="643"/>
                </a:lnTo>
                <a:lnTo>
                  <a:pt x="144" y="702"/>
                </a:lnTo>
                <a:lnTo>
                  <a:pt x="213" y="749"/>
                </a:lnTo>
                <a:lnTo>
                  <a:pt x="282" y="792"/>
                </a:lnTo>
                <a:lnTo>
                  <a:pt x="356" y="824"/>
                </a:lnTo>
                <a:lnTo>
                  <a:pt x="431" y="850"/>
                </a:lnTo>
                <a:lnTo>
                  <a:pt x="335" y="813"/>
                </a:lnTo>
                <a:lnTo>
                  <a:pt x="245" y="765"/>
                </a:lnTo>
                <a:lnTo>
                  <a:pt x="160" y="702"/>
                </a:lnTo>
                <a:lnTo>
                  <a:pt x="80" y="627"/>
                </a:lnTo>
                <a:lnTo>
                  <a:pt x="48" y="585"/>
                </a:lnTo>
                <a:lnTo>
                  <a:pt x="27" y="531"/>
                </a:lnTo>
                <a:lnTo>
                  <a:pt x="16" y="473"/>
                </a:lnTo>
                <a:lnTo>
                  <a:pt x="22" y="441"/>
                </a:lnTo>
                <a:lnTo>
                  <a:pt x="27" y="415"/>
                </a:lnTo>
                <a:lnTo>
                  <a:pt x="48" y="361"/>
                </a:lnTo>
                <a:lnTo>
                  <a:pt x="80" y="314"/>
                </a:lnTo>
                <a:lnTo>
                  <a:pt x="117" y="276"/>
                </a:lnTo>
                <a:lnTo>
                  <a:pt x="160" y="244"/>
                </a:lnTo>
                <a:close/>
                <a:moveTo>
                  <a:pt x="91" y="319"/>
                </a:moveTo>
                <a:lnTo>
                  <a:pt x="64" y="356"/>
                </a:lnTo>
                <a:lnTo>
                  <a:pt x="48" y="393"/>
                </a:lnTo>
                <a:lnTo>
                  <a:pt x="38" y="436"/>
                </a:lnTo>
                <a:lnTo>
                  <a:pt x="38" y="478"/>
                </a:lnTo>
                <a:lnTo>
                  <a:pt x="43" y="521"/>
                </a:lnTo>
                <a:lnTo>
                  <a:pt x="59" y="563"/>
                </a:lnTo>
                <a:lnTo>
                  <a:pt x="80" y="595"/>
                </a:lnTo>
                <a:lnTo>
                  <a:pt x="107" y="627"/>
                </a:lnTo>
                <a:lnTo>
                  <a:pt x="192" y="696"/>
                </a:lnTo>
                <a:lnTo>
                  <a:pt x="287" y="755"/>
                </a:lnTo>
                <a:lnTo>
                  <a:pt x="388" y="797"/>
                </a:lnTo>
                <a:lnTo>
                  <a:pt x="489" y="834"/>
                </a:lnTo>
                <a:lnTo>
                  <a:pt x="585" y="861"/>
                </a:lnTo>
                <a:lnTo>
                  <a:pt x="681" y="877"/>
                </a:lnTo>
                <a:lnTo>
                  <a:pt x="760" y="888"/>
                </a:lnTo>
                <a:lnTo>
                  <a:pt x="835" y="893"/>
                </a:lnTo>
                <a:lnTo>
                  <a:pt x="649" y="866"/>
                </a:lnTo>
                <a:lnTo>
                  <a:pt x="553" y="845"/>
                </a:lnTo>
                <a:lnTo>
                  <a:pt x="463" y="819"/>
                </a:lnTo>
                <a:lnTo>
                  <a:pt x="367" y="787"/>
                </a:lnTo>
                <a:lnTo>
                  <a:pt x="277" y="744"/>
                </a:lnTo>
                <a:lnTo>
                  <a:pt x="186" y="696"/>
                </a:lnTo>
                <a:lnTo>
                  <a:pt x="107" y="627"/>
                </a:lnTo>
                <a:lnTo>
                  <a:pt x="138" y="659"/>
                </a:lnTo>
                <a:lnTo>
                  <a:pt x="165" y="680"/>
                </a:lnTo>
                <a:lnTo>
                  <a:pt x="186" y="696"/>
                </a:lnTo>
                <a:lnTo>
                  <a:pt x="197" y="702"/>
                </a:lnTo>
                <a:lnTo>
                  <a:pt x="202" y="707"/>
                </a:lnTo>
                <a:lnTo>
                  <a:pt x="202" y="702"/>
                </a:lnTo>
                <a:lnTo>
                  <a:pt x="192" y="696"/>
                </a:lnTo>
                <a:lnTo>
                  <a:pt x="176" y="686"/>
                </a:lnTo>
                <a:lnTo>
                  <a:pt x="160" y="670"/>
                </a:lnTo>
                <a:lnTo>
                  <a:pt x="133" y="654"/>
                </a:lnTo>
                <a:lnTo>
                  <a:pt x="107" y="627"/>
                </a:lnTo>
                <a:lnTo>
                  <a:pt x="75" y="590"/>
                </a:lnTo>
                <a:lnTo>
                  <a:pt x="53" y="542"/>
                </a:lnTo>
                <a:lnTo>
                  <a:pt x="38" y="484"/>
                </a:lnTo>
                <a:lnTo>
                  <a:pt x="43" y="425"/>
                </a:lnTo>
                <a:lnTo>
                  <a:pt x="48" y="393"/>
                </a:lnTo>
                <a:lnTo>
                  <a:pt x="64" y="361"/>
                </a:lnTo>
                <a:lnTo>
                  <a:pt x="75" y="340"/>
                </a:lnTo>
                <a:lnTo>
                  <a:pt x="91" y="319"/>
                </a:lnTo>
                <a:close/>
              </a:path>
            </a:pathLst>
          </a:custGeom>
          <a:solidFill>
            <a:srgbClr val="990000"/>
          </a:solidFill>
          <a:ln w="9525">
            <a:noFill/>
            <a:round/>
            <a:headEnd/>
            <a:tailEnd/>
          </a:ln>
        </p:spPr>
        <p:txBody>
          <a:bodyPr/>
          <a:lstStyle/>
          <a:p>
            <a:endParaRPr lang="en-GB" dirty="0">
              <a:solidFill>
                <a:srgbClr val="000000"/>
              </a:solidFill>
            </a:endParaRPr>
          </a:p>
        </p:txBody>
      </p:sp>
      <p:sp>
        <p:nvSpPr>
          <p:cNvPr id="22" name="Freeform 75"/>
          <p:cNvSpPr>
            <a:spLocks noEditPoints="1"/>
          </p:cNvSpPr>
          <p:nvPr/>
        </p:nvSpPr>
        <p:spPr bwMode="auto">
          <a:xfrm>
            <a:off x="5902413" y="2243481"/>
            <a:ext cx="451158" cy="267562"/>
          </a:xfrm>
          <a:custGeom>
            <a:avLst/>
            <a:gdLst>
              <a:gd name="T0" fmla="*/ 428634065 w 2381"/>
              <a:gd name="T1" fmla="*/ 122507559 h 973"/>
              <a:gd name="T2" fmla="*/ 159239913 w 2381"/>
              <a:gd name="T3" fmla="*/ 86294936 h 973"/>
              <a:gd name="T4" fmla="*/ 60146945 w 2381"/>
              <a:gd name="T5" fmla="*/ 200327553 h 973"/>
              <a:gd name="T6" fmla="*/ 22123121 w 2381"/>
              <a:gd name="T7" fmla="*/ 343638373 h 973"/>
              <a:gd name="T8" fmla="*/ 83422194 w 2381"/>
              <a:gd name="T9" fmla="*/ 557063257 h 973"/>
              <a:gd name="T10" fmla="*/ 267089491 w 2381"/>
              <a:gd name="T11" fmla="*/ 679571639 h 973"/>
              <a:gd name="T12" fmla="*/ 428634065 w 2381"/>
              <a:gd name="T13" fmla="*/ 614079990 h 973"/>
              <a:gd name="T14" fmla="*/ 493620381 w 2381"/>
              <a:gd name="T15" fmla="*/ 532408321 h 973"/>
              <a:gd name="T16" fmla="*/ 548697621 w 2381"/>
              <a:gd name="T17" fmla="*/ 360589080 h 973"/>
              <a:gd name="T18" fmla="*/ 530261773 w 2381"/>
              <a:gd name="T19" fmla="*/ 470769226 h 973"/>
              <a:gd name="T20" fmla="*/ 447069913 w 2381"/>
              <a:gd name="T21" fmla="*/ 610227437 h 973"/>
              <a:gd name="T22" fmla="*/ 474032413 w 2381"/>
              <a:gd name="T23" fmla="*/ 585571624 h 973"/>
              <a:gd name="T24" fmla="*/ 536483704 w 2381"/>
              <a:gd name="T25" fmla="*/ 458440770 h 973"/>
              <a:gd name="T26" fmla="*/ 418955293 w 2381"/>
              <a:gd name="T27" fmla="*/ 654915825 h 973"/>
              <a:gd name="T28" fmla="*/ 339219915 w 2381"/>
              <a:gd name="T29" fmla="*/ 704226575 h 973"/>
              <a:gd name="T30" fmla="*/ 355121097 w 2381"/>
              <a:gd name="T31" fmla="*/ 700374021 h 973"/>
              <a:gd name="T32" fmla="*/ 485093730 w 2381"/>
              <a:gd name="T33" fmla="*/ 585571624 h 973"/>
              <a:gd name="T34" fmla="*/ 497307647 w 2381"/>
              <a:gd name="T35" fmla="*/ 573244156 h 973"/>
              <a:gd name="T36" fmla="*/ 438543261 w 2381"/>
              <a:gd name="T37" fmla="*/ 654915825 h 973"/>
              <a:gd name="T38" fmla="*/ 357655762 w 2381"/>
              <a:gd name="T39" fmla="*/ 708849814 h 973"/>
              <a:gd name="T40" fmla="*/ 251188729 w 2381"/>
              <a:gd name="T41" fmla="*/ 728882388 h 973"/>
              <a:gd name="T42" fmla="*/ 312257415 w 2381"/>
              <a:gd name="T43" fmla="*/ 708849814 h 973"/>
              <a:gd name="T44" fmla="*/ 213164912 w 2381"/>
              <a:gd name="T45" fmla="*/ 716554920 h 973"/>
              <a:gd name="T46" fmla="*/ 88261580 w 2381"/>
              <a:gd name="T47" fmla="*/ 626407458 h 973"/>
              <a:gd name="T48" fmla="*/ 45398363 w 2381"/>
              <a:gd name="T49" fmla="*/ 564768363 h 973"/>
              <a:gd name="T50" fmla="*/ 166613964 w 2381"/>
              <a:gd name="T51" fmla="*/ 700374021 h 973"/>
              <a:gd name="T52" fmla="*/ 121216066 w 2381"/>
              <a:gd name="T53" fmla="*/ 671866532 h 973"/>
              <a:gd name="T54" fmla="*/ 199798874 w 2381"/>
              <a:gd name="T55" fmla="*/ 728882388 h 973"/>
              <a:gd name="T56" fmla="*/ 344289725 w 2381"/>
              <a:gd name="T57" fmla="*/ 728882388 h 973"/>
              <a:gd name="T58" fmla="*/ 327005997 w 2381"/>
              <a:gd name="T59" fmla="*/ 741209856 h 973"/>
              <a:gd name="T60" fmla="*/ 105314883 w 2381"/>
              <a:gd name="T61" fmla="*/ 667243293 h 973"/>
              <a:gd name="T62" fmla="*/ 9909200 w 2381"/>
              <a:gd name="T63" fmla="*/ 475391587 h 973"/>
              <a:gd name="T64" fmla="*/ 22123121 w 2381"/>
              <a:gd name="T65" fmla="*/ 204949915 h 973"/>
              <a:gd name="T66" fmla="*/ 194729064 w 2381"/>
              <a:gd name="T67" fmla="*/ 8475796 h 973"/>
              <a:gd name="T68" fmla="*/ 400518965 w 2381"/>
              <a:gd name="T69" fmla="*/ 53163316 h 973"/>
              <a:gd name="T70" fmla="*/ 498459767 w 2381"/>
              <a:gd name="T71" fmla="*/ 159490841 h 973"/>
              <a:gd name="T72" fmla="*/ 510673805 w 2381"/>
              <a:gd name="T73" fmla="*/ 192622447 h 973"/>
              <a:gd name="T74" fmla="*/ 513208470 w 2381"/>
              <a:gd name="T75" fmla="*/ 204949915 h 973"/>
              <a:gd name="T76" fmla="*/ 407893496 w 2381"/>
              <a:gd name="T77" fmla="*/ 86294936 h 973"/>
              <a:gd name="T78" fmla="*/ 518047856 w 2381"/>
              <a:gd name="T79" fmla="*/ 229605728 h 973"/>
              <a:gd name="T80" fmla="*/ 540170969 w 2381"/>
              <a:gd name="T81" fmla="*/ 360589080 h 973"/>
              <a:gd name="T82" fmla="*/ 69825732 w 2381"/>
              <a:gd name="T83" fmla="*/ 134835905 h 973"/>
              <a:gd name="T84" fmla="*/ 148178116 w 2381"/>
              <a:gd name="T85" fmla="*/ 53163316 h 973"/>
              <a:gd name="T86" fmla="*/ 196111609 w 2381"/>
              <a:gd name="T87" fmla="*/ 28508374 h 973"/>
              <a:gd name="T88" fmla="*/ 404206231 w 2381"/>
              <a:gd name="T89" fmla="*/ 65491676 h 973"/>
              <a:gd name="T90" fmla="*/ 162927178 w 2381"/>
              <a:gd name="T91" fmla="*/ 32360934 h 973"/>
              <a:gd name="T92" fmla="*/ 15900710 w 2381"/>
              <a:gd name="T93" fmla="*/ 237310889 h 973"/>
              <a:gd name="T94" fmla="*/ 12213921 w 2381"/>
              <a:gd name="T95" fmla="*/ 470769226 h 973"/>
              <a:gd name="T96" fmla="*/ 77200263 w 2381"/>
              <a:gd name="T97" fmla="*/ 626407458 h 973"/>
              <a:gd name="T98" fmla="*/ 5069812 w 2381"/>
              <a:gd name="T99" fmla="*/ 339785819 h 973"/>
              <a:gd name="T100" fmla="*/ 20971001 w 2381"/>
              <a:gd name="T101" fmla="*/ 245785804 h 973"/>
              <a:gd name="T102" fmla="*/ 18435855 w 2381"/>
              <a:gd name="T103" fmla="*/ 458440770 h 973"/>
              <a:gd name="T104" fmla="*/ 156935192 w 2381"/>
              <a:gd name="T105" fmla="*/ 675719086 h 973"/>
              <a:gd name="T106" fmla="*/ 63834226 w 2381"/>
              <a:gd name="T107" fmla="*/ 573244156 h 973"/>
              <a:gd name="T108" fmla="*/ 46550483 w 2381"/>
              <a:gd name="T109" fmla="*/ 544735789 h 973"/>
              <a:gd name="T110" fmla="*/ 17283735 w 2381"/>
              <a:gd name="T111" fmla="*/ 454588217 h 973"/>
              <a:gd name="T112" fmla="*/ 20971001 w 2381"/>
              <a:gd name="T113" fmla="*/ 245785804 h 97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381"/>
              <a:gd name="T172" fmla="*/ 0 h 973"/>
              <a:gd name="T173" fmla="*/ 2381 w 2381"/>
              <a:gd name="T174" fmla="*/ 973 h 97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381" h="973">
                <a:moveTo>
                  <a:pt x="2328" y="409"/>
                </a:moveTo>
                <a:lnTo>
                  <a:pt x="2301" y="372"/>
                </a:lnTo>
                <a:lnTo>
                  <a:pt x="2270" y="340"/>
                </a:lnTo>
                <a:lnTo>
                  <a:pt x="2195" y="282"/>
                </a:lnTo>
                <a:lnTo>
                  <a:pt x="2105" y="239"/>
                </a:lnTo>
                <a:lnTo>
                  <a:pt x="2009" y="202"/>
                </a:lnTo>
                <a:lnTo>
                  <a:pt x="1860" y="159"/>
                </a:lnTo>
                <a:lnTo>
                  <a:pt x="1706" y="122"/>
                </a:lnTo>
                <a:lnTo>
                  <a:pt x="1547" y="96"/>
                </a:lnTo>
                <a:lnTo>
                  <a:pt x="1377" y="80"/>
                </a:lnTo>
                <a:lnTo>
                  <a:pt x="1212" y="74"/>
                </a:lnTo>
                <a:lnTo>
                  <a:pt x="1047" y="80"/>
                </a:lnTo>
                <a:lnTo>
                  <a:pt x="872" y="90"/>
                </a:lnTo>
                <a:lnTo>
                  <a:pt x="691" y="112"/>
                </a:lnTo>
                <a:lnTo>
                  <a:pt x="601" y="133"/>
                </a:lnTo>
                <a:lnTo>
                  <a:pt x="510" y="154"/>
                </a:lnTo>
                <a:lnTo>
                  <a:pt x="425" y="186"/>
                </a:lnTo>
                <a:lnTo>
                  <a:pt x="335" y="218"/>
                </a:lnTo>
                <a:lnTo>
                  <a:pt x="314" y="229"/>
                </a:lnTo>
                <a:lnTo>
                  <a:pt x="282" y="244"/>
                </a:lnTo>
                <a:lnTo>
                  <a:pt x="261" y="260"/>
                </a:lnTo>
                <a:lnTo>
                  <a:pt x="255" y="266"/>
                </a:lnTo>
                <a:lnTo>
                  <a:pt x="255" y="271"/>
                </a:lnTo>
                <a:lnTo>
                  <a:pt x="186" y="319"/>
                </a:lnTo>
                <a:lnTo>
                  <a:pt x="154" y="351"/>
                </a:lnTo>
                <a:lnTo>
                  <a:pt x="128" y="377"/>
                </a:lnTo>
                <a:lnTo>
                  <a:pt x="107" y="409"/>
                </a:lnTo>
                <a:lnTo>
                  <a:pt x="96" y="446"/>
                </a:lnTo>
                <a:lnTo>
                  <a:pt x="96" y="478"/>
                </a:lnTo>
                <a:lnTo>
                  <a:pt x="107" y="516"/>
                </a:lnTo>
                <a:lnTo>
                  <a:pt x="123" y="553"/>
                </a:lnTo>
                <a:lnTo>
                  <a:pt x="149" y="579"/>
                </a:lnTo>
                <a:lnTo>
                  <a:pt x="208" y="638"/>
                </a:lnTo>
                <a:lnTo>
                  <a:pt x="282" y="686"/>
                </a:lnTo>
                <a:lnTo>
                  <a:pt x="362" y="723"/>
                </a:lnTo>
                <a:lnTo>
                  <a:pt x="505" y="776"/>
                </a:lnTo>
                <a:lnTo>
                  <a:pt x="580" y="803"/>
                </a:lnTo>
                <a:lnTo>
                  <a:pt x="654" y="819"/>
                </a:lnTo>
                <a:lnTo>
                  <a:pt x="893" y="861"/>
                </a:lnTo>
                <a:lnTo>
                  <a:pt x="1015" y="877"/>
                </a:lnTo>
                <a:lnTo>
                  <a:pt x="1138" y="882"/>
                </a:lnTo>
                <a:lnTo>
                  <a:pt x="1159" y="882"/>
                </a:lnTo>
                <a:lnTo>
                  <a:pt x="1185" y="882"/>
                </a:lnTo>
                <a:lnTo>
                  <a:pt x="1207" y="877"/>
                </a:lnTo>
                <a:lnTo>
                  <a:pt x="1228" y="877"/>
                </a:lnTo>
                <a:lnTo>
                  <a:pt x="1393" y="877"/>
                </a:lnTo>
                <a:lnTo>
                  <a:pt x="1552" y="861"/>
                </a:lnTo>
                <a:lnTo>
                  <a:pt x="1706" y="834"/>
                </a:lnTo>
                <a:lnTo>
                  <a:pt x="1860" y="797"/>
                </a:lnTo>
                <a:lnTo>
                  <a:pt x="1919" y="781"/>
                </a:lnTo>
                <a:lnTo>
                  <a:pt x="1967" y="765"/>
                </a:lnTo>
                <a:lnTo>
                  <a:pt x="2068" y="728"/>
                </a:lnTo>
                <a:lnTo>
                  <a:pt x="2084" y="718"/>
                </a:lnTo>
                <a:lnTo>
                  <a:pt x="2110" y="702"/>
                </a:lnTo>
                <a:lnTo>
                  <a:pt x="2121" y="696"/>
                </a:lnTo>
                <a:lnTo>
                  <a:pt x="2142" y="691"/>
                </a:lnTo>
                <a:lnTo>
                  <a:pt x="2185" y="670"/>
                </a:lnTo>
                <a:lnTo>
                  <a:pt x="2238" y="638"/>
                </a:lnTo>
                <a:lnTo>
                  <a:pt x="2291" y="601"/>
                </a:lnTo>
                <a:lnTo>
                  <a:pt x="2333" y="558"/>
                </a:lnTo>
                <a:lnTo>
                  <a:pt x="2360" y="516"/>
                </a:lnTo>
                <a:lnTo>
                  <a:pt x="2376" y="484"/>
                </a:lnTo>
                <a:lnTo>
                  <a:pt x="2381" y="468"/>
                </a:lnTo>
                <a:lnTo>
                  <a:pt x="2381" y="462"/>
                </a:lnTo>
                <a:lnTo>
                  <a:pt x="2381" y="468"/>
                </a:lnTo>
                <a:lnTo>
                  <a:pt x="2381" y="478"/>
                </a:lnTo>
                <a:lnTo>
                  <a:pt x="2376" y="505"/>
                </a:lnTo>
                <a:lnTo>
                  <a:pt x="2360" y="537"/>
                </a:lnTo>
                <a:lnTo>
                  <a:pt x="2339" y="574"/>
                </a:lnTo>
                <a:lnTo>
                  <a:pt x="2301" y="611"/>
                </a:lnTo>
                <a:lnTo>
                  <a:pt x="2259" y="648"/>
                </a:lnTo>
                <a:lnTo>
                  <a:pt x="2211" y="680"/>
                </a:lnTo>
                <a:lnTo>
                  <a:pt x="2105" y="733"/>
                </a:lnTo>
                <a:lnTo>
                  <a:pt x="2057" y="755"/>
                </a:lnTo>
                <a:lnTo>
                  <a:pt x="2009" y="771"/>
                </a:lnTo>
                <a:lnTo>
                  <a:pt x="1967" y="781"/>
                </a:lnTo>
                <a:lnTo>
                  <a:pt x="1940" y="792"/>
                </a:lnTo>
                <a:lnTo>
                  <a:pt x="1919" y="797"/>
                </a:lnTo>
                <a:lnTo>
                  <a:pt x="1914" y="803"/>
                </a:lnTo>
                <a:lnTo>
                  <a:pt x="1924" y="803"/>
                </a:lnTo>
                <a:lnTo>
                  <a:pt x="1940" y="797"/>
                </a:lnTo>
                <a:lnTo>
                  <a:pt x="1961" y="792"/>
                </a:lnTo>
                <a:lnTo>
                  <a:pt x="1988" y="781"/>
                </a:lnTo>
                <a:lnTo>
                  <a:pt x="2057" y="760"/>
                </a:lnTo>
                <a:lnTo>
                  <a:pt x="2131" y="728"/>
                </a:lnTo>
                <a:lnTo>
                  <a:pt x="2206" y="691"/>
                </a:lnTo>
                <a:lnTo>
                  <a:pt x="2264" y="654"/>
                </a:lnTo>
                <a:lnTo>
                  <a:pt x="2286" y="632"/>
                </a:lnTo>
                <a:lnTo>
                  <a:pt x="2307" y="617"/>
                </a:lnTo>
                <a:lnTo>
                  <a:pt x="2323" y="606"/>
                </a:lnTo>
                <a:lnTo>
                  <a:pt x="2328" y="595"/>
                </a:lnTo>
                <a:lnTo>
                  <a:pt x="2275" y="643"/>
                </a:lnTo>
                <a:lnTo>
                  <a:pt x="2222" y="686"/>
                </a:lnTo>
                <a:lnTo>
                  <a:pt x="2169" y="718"/>
                </a:lnTo>
                <a:lnTo>
                  <a:pt x="2115" y="744"/>
                </a:lnTo>
                <a:lnTo>
                  <a:pt x="2009" y="792"/>
                </a:lnTo>
                <a:lnTo>
                  <a:pt x="1908" y="824"/>
                </a:lnTo>
                <a:lnTo>
                  <a:pt x="1818" y="850"/>
                </a:lnTo>
                <a:lnTo>
                  <a:pt x="1738" y="866"/>
                </a:lnTo>
                <a:lnTo>
                  <a:pt x="1669" y="882"/>
                </a:lnTo>
                <a:lnTo>
                  <a:pt x="1611" y="893"/>
                </a:lnTo>
                <a:lnTo>
                  <a:pt x="1563" y="898"/>
                </a:lnTo>
                <a:lnTo>
                  <a:pt x="1520" y="904"/>
                </a:lnTo>
                <a:lnTo>
                  <a:pt x="1494" y="909"/>
                </a:lnTo>
                <a:lnTo>
                  <a:pt x="1472" y="914"/>
                </a:lnTo>
                <a:lnTo>
                  <a:pt x="1456" y="914"/>
                </a:lnTo>
                <a:lnTo>
                  <a:pt x="1451" y="914"/>
                </a:lnTo>
                <a:lnTo>
                  <a:pt x="1456" y="914"/>
                </a:lnTo>
                <a:lnTo>
                  <a:pt x="1467" y="914"/>
                </a:lnTo>
                <a:lnTo>
                  <a:pt x="1488" y="914"/>
                </a:lnTo>
                <a:lnTo>
                  <a:pt x="1541" y="909"/>
                </a:lnTo>
                <a:lnTo>
                  <a:pt x="1605" y="898"/>
                </a:lnTo>
                <a:lnTo>
                  <a:pt x="1690" y="882"/>
                </a:lnTo>
                <a:lnTo>
                  <a:pt x="1775" y="866"/>
                </a:lnTo>
                <a:lnTo>
                  <a:pt x="1866" y="845"/>
                </a:lnTo>
                <a:lnTo>
                  <a:pt x="1961" y="813"/>
                </a:lnTo>
                <a:lnTo>
                  <a:pt x="2046" y="781"/>
                </a:lnTo>
                <a:lnTo>
                  <a:pt x="2105" y="760"/>
                </a:lnTo>
                <a:lnTo>
                  <a:pt x="2174" y="723"/>
                </a:lnTo>
                <a:lnTo>
                  <a:pt x="2248" y="680"/>
                </a:lnTo>
                <a:lnTo>
                  <a:pt x="2328" y="617"/>
                </a:lnTo>
                <a:lnTo>
                  <a:pt x="2301" y="643"/>
                </a:lnTo>
                <a:lnTo>
                  <a:pt x="2270" y="670"/>
                </a:lnTo>
                <a:lnTo>
                  <a:pt x="2195" y="718"/>
                </a:lnTo>
                <a:lnTo>
                  <a:pt x="2158" y="744"/>
                </a:lnTo>
                <a:lnTo>
                  <a:pt x="2126" y="760"/>
                </a:lnTo>
                <a:lnTo>
                  <a:pt x="2100" y="776"/>
                </a:lnTo>
                <a:lnTo>
                  <a:pt x="2078" y="787"/>
                </a:lnTo>
                <a:lnTo>
                  <a:pt x="2020" y="808"/>
                </a:lnTo>
                <a:lnTo>
                  <a:pt x="1972" y="829"/>
                </a:lnTo>
                <a:lnTo>
                  <a:pt x="1935" y="840"/>
                </a:lnTo>
                <a:lnTo>
                  <a:pt x="1903" y="850"/>
                </a:lnTo>
                <a:lnTo>
                  <a:pt x="1871" y="861"/>
                </a:lnTo>
                <a:lnTo>
                  <a:pt x="1828" y="872"/>
                </a:lnTo>
                <a:lnTo>
                  <a:pt x="1775" y="882"/>
                </a:lnTo>
                <a:lnTo>
                  <a:pt x="1743" y="893"/>
                </a:lnTo>
                <a:lnTo>
                  <a:pt x="1706" y="898"/>
                </a:lnTo>
                <a:lnTo>
                  <a:pt x="1632" y="909"/>
                </a:lnTo>
                <a:lnTo>
                  <a:pt x="1552" y="920"/>
                </a:lnTo>
                <a:lnTo>
                  <a:pt x="1462" y="930"/>
                </a:lnTo>
                <a:lnTo>
                  <a:pt x="1371" y="935"/>
                </a:lnTo>
                <a:lnTo>
                  <a:pt x="1281" y="941"/>
                </a:lnTo>
                <a:lnTo>
                  <a:pt x="1196" y="946"/>
                </a:lnTo>
                <a:lnTo>
                  <a:pt x="1122" y="946"/>
                </a:lnTo>
                <a:lnTo>
                  <a:pt x="1053" y="946"/>
                </a:lnTo>
                <a:lnTo>
                  <a:pt x="1090" y="946"/>
                </a:lnTo>
                <a:lnTo>
                  <a:pt x="1132" y="941"/>
                </a:lnTo>
                <a:lnTo>
                  <a:pt x="1180" y="935"/>
                </a:lnTo>
                <a:lnTo>
                  <a:pt x="1233" y="935"/>
                </a:lnTo>
                <a:lnTo>
                  <a:pt x="1340" y="925"/>
                </a:lnTo>
                <a:lnTo>
                  <a:pt x="1393" y="920"/>
                </a:lnTo>
                <a:lnTo>
                  <a:pt x="1441" y="920"/>
                </a:lnTo>
                <a:lnTo>
                  <a:pt x="1355" y="920"/>
                </a:lnTo>
                <a:lnTo>
                  <a:pt x="1281" y="925"/>
                </a:lnTo>
                <a:lnTo>
                  <a:pt x="1223" y="930"/>
                </a:lnTo>
                <a:lnTo>
                  <a:pt x="1164" y="930"/>
                </a:lnTo>
                <a:lnTo>
                  <a:pt x="1106" y="935"/>
                </a:lnTo>
                <a:lnTo>
                  <a:pt x="1042" y="935"/>
                </a:lnTo>
                <a:lnTo>
                  <a:pt x="968" y="930"/>
                </a:lnTo>
                <a:lnTo>
                  <a:pt x="925" y="930"/>
                </a:lnTo>
                <a:lnTo>
                  <a:pt x="877" y="925"/>
                </a:lnTo>
                <a:lnTo>
                  <a:pt x="835" y="920"/>
                </a:lnTo>
                <a:lnTo>
                  <a:pt x="792" y="914"/>
                </a:lnTo>
                <a:lnTo>
                  <a:pt x="744" y="909"/>
                </a:lnTo>
                <a:lnTo>
                  <a:pt x="697" y="898"/>
                </a:lnTo>
                <a:lnTo>
                  <a:pt x="537" y="861"/>
                </a:lnTo>
                <a:lnTo>
                  <a:pt x="383" y="813"/>
                </a:lnTo>
                <a:lnTo>
                  <a:pt x="309" y="781"/>
                </a:lnTo>
                <a:lnTo>
                  <a:pt x="239" y="749"/>
                </a:lnTo>
                <a:lnTo>
                  <a:pt x="170" y="702"/>
                </a:lnTo>
                <a:lnTo>
                  <a:pt x="101" y="648"/>
                </a:lnTo>
                <a:lnTo>
                  <a:pt x="123" y="670"/>
                </a:lnTo>
                <a:lnTo>
                  <a:pt x="138" y="686"/>
                </a:lnTo>
                <a:lnTo>
                  <a:pt x="197" y="733"/>
                </a:lnTo>
                <a:lnTo>
                  <a:pt x="261" y="771"/>
                </a:lnTo>
                <a:lnTo>
                  <a:pt x="319" y="797"/>
                </a:lnTo>
                <a:lnTo>
                  <a:pt x="383" y="824"/>
                </a:lnTo>
                <a:lnTo>
                  <a:pt x="516" y="866"/>
                </a:lnTo>
                <a:lnTo>
                  <a:pt x="659" y="898"/>
                </a:lnTo>
                <a:lnTo>
                  <a:pt x="691" y="904"/>
                </a:lnTo>
                <a:lnTo>
                  <a:pt x="723" y="909"/>
                </a:lnTo>
                <a:lnTo>
                  <a:pt x="792" y="914"/>
                </a:lnTo>
                <a:lnTo>
                  <a:pt x="909" y="930"/>
                </a:lnTo>
                <a:lnTo>
                  <a:pt x="1021" y="946"/>
                </a:lnTo>
                <a:lnTo>
                  <a:pt x="898" y="941"/>
                </a:lnTo>
                <a:lnTo>
                  <a:pt x="776" y="925"/>
                </a:lnTo>
                <a:lnTo>
                  <a:pt x="649" y="904"/>
                </a:lnTo>
                <a:lnTo>
                  <a:pt x="526" y="872"/>
                </a:lnTo>
                <a:lnTo>
                  <a:pt x="468" y="861"/>
                </a:lnTo>
                <a:lnTo>
                  <a:pt x="441" y="856"/>
                </a:lnTo>
                <a:lnTo>
                  <a:pt x="420" y="850"/>
                </a:lnTo>
                <a:lnTo>
                  <a:pt x="532" y="888"/>
                </a:lnTo>
                <a:lnTo>
                  <a:pt x="649" y="914"/>
                </a:lnTo>
                <a:lnTo>
                  <a:pt x="755" y="935"/>
                </a:lnTo>
                <a:lnTo>
                  <a:pt x="867" y="946"/>
                </a:lnTo>
                <a:lnTo>
                  <a:pt x="1090" y="957"/>
                </a:lnTo>
                <a:lnTo>
                  <a:pt x="1196" y="957"/>
                </a:lnTo>
                <a:lnTo>
                  <a:pt x="1297" y="957"/>
                </a:lnTo>
                <a:lnTo>
                  <a:pt x="1387" y="951"/>
                </a:lnTo>
                <a:lnTo>
                  <a:pt x="1467" y="951"/>
                </a:lnTo>
                <a:lnTo>
                  <a:pt x="1478" y="951"/>
                </a:lnTo>
                <a:lnTo>
                  <a:pt x="1494" y="946"/>
                </a:lnTo>
                <a:lnTo>
                  <a:pt x="1499" y="946"/>
                </a:lnTo>
                <a:lnTo>
                  <a:pt x="1504" y="946"/>
                </a:lnTo>
                <a:lnTo>
                  <a:pt x="1563" y="946"/>
                </a:lnTo>
                <a:lnTo>
                  <a:pt x="1627" y="941"/>
                </a:lnTo>
                <a:lnTo>
                  <a:pt x="1573" y="946"/>
                </a:lnTo>
                <a:lnTo>
                  <a:pt x="1520" y="951"/>
                </a:lnTo>
                <a:lnTo>
                  <a:pt x="1419" y="962"/>
                </a:lnTo>
                <a:lnTo>
                  <a:pt x="1308" y="973"/>
                </a:lnTo>
                <a:lnTo>
                  <a:pt x="1090" y="973"/>
                </a:lnTo>
                <a:lnTo>
                  <a:pt x="861" y="951"/>
                </a:lnTo>
                <a:lnTo>
                  <a:pt x="638" y="920"/>
                </a:lnTo>
                <a:lnTo>
                  <a:pt x="585" y="909"/>
                </a:lnTo>
                <a:lnTo>
                  <a:pt x="521" y="888"/>
                </a:lnTo>
                <a:lnTo>
                  <a:pt x="457" y="866"/>
                </a:lnTo>
                <a:lnTo>
                  <a:pt x="404" y="845"/>
                </a:lnTo>
                <a:lnTo>
                  <a:pt x="335" y="824"/>
                </a:lnTo>
                <a:lnTo>
                  <a:pt x="266" y="792"/>
                </a:lnTo>
                <a:lnTo>
                  <a:pt x="197" y="755"/>
                </a:lnTo>
                <a:lnTo>
                  <a:pt x="128" y="707"/>
                </a:lnTo>
                <a:lnTo>
                  <a:pt x="69" y="648"/>
                </a:lnTo>
                <a:lnTo>
                  <a:pt x="43" y="617"/>
                </a:lnTo>
                <a:lnTo>
                  <a:pt x="22" y="574"/>
                </a:lnTo>
                <a:lnTo>
                  <a:pt x="6" y="531"/>
                </a:lnTo>
                <a:lnTo>
                  <a:pt x="0" y="484"/>
                </a:lnTo>
                <a:lnTo>
                  <a:pt x="0" y="441"/>
                </a:lnTo>
                <a:lnTo>
                  <a:pt x="6" y="393"/>
                </a:lnTo>
                <a:lnTo>
                  <a:pt x="43" y="324"/>
                </a:lnTo>
                <a:lnTo>
                  <a:pt x="96" y="266"/>
                </a:lnTo>
                <a:lnTo>
                  <a:pt x="149" y="218"/>
                </a:lnTo>
                <a:lnTo>
                  <a:pt x="208" y="181"/>
                </a:lnTo>
                <a:lnTo>
                  <a:pt x="335" y="128"/>
                </a:lnTo>
                <a:lnTo>
                  <a:pt x="457" y="85"/>
                </a:lnTo>
                <a:lnTo>
                  <a:pt x="585" y="53"/>
                </a:lnTo>
                <a:lnTo>
                  <a:pt x="718" y="27"/>
                </a:lnTo>
                <a:lnTo>
                  <a:pt x="845" y="11"/>
                </a:lnTo>
                <a:lnTo>
                  <a:pt x="973" y="5"/>
                </a:lnTo>
                <a:lnTo>
                  <a:pt x="1100" y="0"/>
                </a:lnTo>
                <a:lnTo>
                  <a:pt x="1233" y="5"/>
                </a:lnTo>
                <a:lnTo>
                  <a:pt x="1361" y="11"/>
                </a:lnTo>
                <a:lnTo>
                  <a:pt x="1488" y="27"/>
                </a:lnTo>
                <a:lnTo>
                  <a:pt x="1611" y="42"/>
                </a:lnTo>
                <a:lnTo>
                  <a:pt x="1738" y="69"/>
                </a:lnTo>
                <a:lnTo>
                  <a:pt x="1860" y="101"/>
                </a:lnTo>
                <a:lnTo>
                  <a:pt x="1977" y="138"/>
                </a:lnTo>
                <a:lnTo>
                  <a:pt x="2025" y="149"/>
                </a:lnTo>
                <a:lnTo>
                  <a:pt x="2004" y="138"/>
                </a:lnTo>
                <a:lnTo>
                  <a:pt x="2025" y="149"/>
                </a:lnTo>
                <a:lnTo>
                  <a:pt x="2046" y="159"/>
                </a:lnTo>
                <a:lnTo>
                  <a:pt x="2163" y="207"/>
                </a:lnTo>
                <a:lnTo>
                  <a:pt x="2216" y="239"/>
                </a:lnTo>
                <a:lnTo>
                  <a:pt x="2264" y="276"/>
                </a:lnTo>
                <a:lnTo>
                  <a:pt x="2270" y="282"/>
                </a:lnTo>
                <a:lnTo>
                  <a:pt x="2259" y="276"/>
                </a:lnTo>
                <a:lnTo>
                  <a:pt x="2248" y="266"/>
                </a:lnTo>
                <a:lnTo>
                  <a:pt x="2216" y="250"/>
                </a:lnTo>
                <a:lnTo>
                  <a:pt x="2190" y="234"/>
                </a:lnTo>
                <a:lnTo>
                  <a:pt x="2211" y="250"/>
                </a:lnTo>
                <a:lnTo>
                  <a:pt x="2222" y="255"/>
                </a:lnTo>
                <a:lnTo>
                  <a:pt x="2216" y="255"/>
                </a:lnTo>
                <a:lnTo>
                  <a:pt x="2211" y="255"/>
                </a:lnTo>
                <a:lnTo>
                  <a:pt x="2227" y="266"/>
                </a:lnTo>
                <a:lnTo>
                  <a:pt x="2238" y="276"/>
                </a:lnTo>
                <a:lnTo>
                  <a:pt x="2121" y="213"/>
                </a:lnTo>
                <a:lnTo>
                  <a:pt x="1993" y="165"/>
                </a:lnTo>
                <a:lnTo>
                  <a:pt x="1860" y="128"/>
                </a:lnTo>
                <a:lnTo>
                  <a:pt x="1722" y="96"/>
                </a:lnTo>
                <a:lnTo>
                  <a:pt x="1743" y="106"/>
                </a:lnTo>
                <a:lnTo>
                  <a:pt x="1770" y="112"/>
                </a:lnTo>
                <a:lnTo>
                  <a:pt x="1802" y="117"/>
                </a:lnTo>
                <a:lnTo>
                  <a:pt x="1823" y="122"/>
                </a:lnTo>
                <a:lnTo>
                  <a:pt x="1908" y="143"/>
                </a:lnTo>
                <a:lnTo>
                  <a:pt x="1993" y="170"/>
                </a:lnTo>
                <a:lnTo>
                  <a:pt x="2100" y="213"/>
                </a:lnTo>
                <a:lnTo>
                  <a:pt x="2200" y="266"/>
                </a:lnTo>
                <a:lnTo>
                  <a:pt x="2248" y="298"/>
                </a:lnTo>
                <a:lnTo>
                  <a:pt x="2286" y="335"/>
                </a:lnTo>
                <a:lnTo>
                  <a:pt x="2317" y="372"/>
                </a:lnTo>
                <a:lnTo>
                  <a:pt x="2344" y="409"/>
                </a:lnTo>
                <a:lnTo>
                  <a:pt x="2349" y="436"/>
                </a:lnTo>
                <a:lnTo>
                  <a:pt x="2349" y="462"/>
                </a:lnTo>
                <a:lnTo>
                  <a:pt x="2349" y="468"/>
                </a:lnTo>
                <a:lnTo>
                  <a:pt x="2344" y="468"/>
                </a:lnTo>
                <a:lnTo>
                  <a:pt x="2344" y="457"/>
                </a:lnTo>
                <a:lnTo>
                  <a:pt x="2339" y="436"/>
                </a:lnTo>
                <a:lnTo>
                  <a:pt x="2328" y="409"/>
                </a:lnTo>
                <a:close/>
                <a:moveTo>
                  <a:pt x="160" y="244"/>
                </a:moveTo>
                <a:lnTo>
                  <a:pt x="234" y="202"/>
                </a:lnTo>
                <a:lnTo>
                  <a:pt x="303" y="175"/>
                </a:lnTo>
                <a:lnTo>
                  <a:pt x="330" y="165"/>
                </a:lnTo>
                <a:lnTo>
                  <a:pt x="356" y="149"/>
                </a:lnTo>
                <a:lnTo>
                  <a:pt x="388" y="138"/>
                </a:lnTo>
                <a:lnTo>
                  <a:pt x="425" y="122"/>
                </a:lnTo>
                <a:lnTo>
                  <a:pt x="569" y="85"/>
                </a:lnTo>
                <a:lnTo>
                  <a:pt x="718" y="58"/>
                </a:lnTo>
                <a:lnTo>
                  <a:pt x="643" y="69"/>
                </a:lnTo>
                <a:lnTo>
                  <a:pt x="564" y="80"/>
                </a:lnTo>
                <a:lnTo>
                  <a:pt x="484" y="101"/>
                </a:lnTo>
                <a:lnTo>
                  <a:pt x="394" y="128"/>
                </a:lnTo>
                <a:lnTo>
                  <a:pt x="510" y="90"/>
                </a:lnTo>
                <a:lnTo>
                  <a:pt x="622" y="64"/>
                </a:lnTo>
                <a:lnTo>
                  <a:pt x="739" y="48"/>
                </a:lnTo>
                <a:lnTo>
                  <a:pt x="851" y="37"/>
                </a:lnTo>
                <a:lnTo>
                  <a:pt x="962" y="32"/>
                </a:lnTo>
                <a:lnTo>
                  <a:pt x="1069" y="27"/>
                </a:lnTo>
                <a:lnTo>
                  <a:pt x="1292" y="37"/>
                </a:lnTo>
                <a:lnTo>
                  <a:pt x="1430" y="48"/>
                </a:lnTo>
                <a:lnTo>
                  <a:pt x="1563" y="58"/>
                </a:lnTo>
                <a:lnTo>
                  <a:pt x="1658" y="69"/>
                </a:lnTo>
                <a:lnTo>
                  <a:pt x="1754" y="85"/>
                </a:lnTo>
                <a:lnTo>
                  <a:pt x="1605" y="58"/>
                </a:lnTo>
                <a:lnTo>
                  <a:pt x="1462" y="37"/>
                </a:lnTo>
                <a:lnTo>
                  <a:pt x="1313" y="27"/>
                </a:lnTo>
                <a:lnTo>
                  <a:pt x="1159" y="16"/>
                </a:lnTo>
                <a:lnTo>
                  <a:pt x="1010" y="16"/>
                </a:lnTo>
                <a:lnTo>
                  <a:pt x="861" y="27"/>
                </a:lnTo>
                <a:lnTo>
                  <a:pt x="707" y="42"/>
                </a:lnTo>
                <a:lnTo>
                  <a:pt x="558" y="69"/>
                </a:lnTo>
                <a:lnTo>
                  <a:pt x="410" y="112"/>
                </a:lnTo>
                <a:lnTo>
                  <a:pt x="340" y="138"/>
                </a:lnTo>
                <a:lnTo>
                  <a:pt x="266" y="170"/>
                </a:lnTo>
                <a:lnTo>
                  <a:pt x="197" y="207"/>
                </a:lnTo>
                <a:lnTo>
                  <a:pt x="128" y="250"/>
                </a:lnTo>
                <a:lnTo>
                  <a:pt x="69" y="308"/>
                </a:lnTo>
                <a:lnTo>
                  <a:pt x="43" y="345"/>
                </a:lnTo>
                <a:lnTo>
                  <a:pt x="22" y="388"/>
                </a:lnTo>
                <a:lnTo>
                  <a:pt x="11" y="431"/>
                </a:lnTo>
                <a:lnTo>
                  <a:pt x="11" y="478"/>
                </a:lnTo>
                <a:lnTo>
                  <a:pt x="16" y="526"/>
                </a:lnTo>
                <a:lnTo>
                  <a:pt x="32" y="569"/>
                </a:lnTo>
                <a:lnTo>
                  <a:pt x="53" y="611"/>
                </a:lnTo>
                <a:lnTo>
                  <a:pt x="80" y="643"/>
                </a:lnTo>
                <a:lnTo>
                  <a:pt x="144" y="702"/>
                </a:lnTo>
                <a:lnTo>
                  <a:pt x="213" y="749"/>
                </a:lnTo>
                <a:lnTo>
                  <a:pt x="282" y="792"/>
                </a:lnTo>
                <a:lnTo>
                  <a:pt x="356" y="824"/>
                </a:lnTo>
                <a:lnTo>
                  <a:pt x="431" y="850"/>
                </a:lnTo>
                <a:lnTo>
                  <a:pt x="335" y="813"/>
                </a:lnTo>
                <a:lnTo>
                  <a:pt x="245" y="765"/>
                </a:lnTo>
                <a:lnTo>
                  <a:pt x="160" y="702"/>
                </a:lnTo>
                <a:lnTo>
                  <a:pt x="80" y="627"/>
                </a:lnTo>
                <a:lnTo>
                  <a:pt x="48" y="585"/>
                </a:lnTo>
                <a:lnTo>
                  <a:pt x="27" y="531"/>
                </a:lnTo>
                <a:lnTo>
                  <a:pt x="16" y="473"/>
                </a:lnTo>
                <a:lnTo>
                  <a:pt x="22" y="441"/>
                </a:lnTo>
                <a:lnTo>
                  <a:pt x="27" y="415"/>
                </a:lnTo>
                <a:lnTo>
                  <a:pt x="48" y="361"/>
                </a:lnTo>
                <a:lnTo>
                  <a:pt x="80" y="314"/>
                </a:lnTo>
                <a:lnTo>
                  <a:pt x="117" y="276"/>
                </a:lnTo>
                <a:lnTo>
                  <a:pt x="160" y="244"/>
                </a:lnTo>
                <a:close/>
                <a:moveTo>
                  <a:pt x="91" y="319"/>
                </a:moveTo>
                <a:lnTo>
                  <a:pt x="64" y="356"/>
                </a:lnTo>
                <a:lnTo>
                  <a:pt x="48" y="393"/>
                </a:lnTo>
                <a:lnTo>
                  <a:pt x="38" y="436"/>
                </a:lnTo>
                <a:lnTo>
                  <a:pt x="38" y="478"/>
                </a:lnTo>
                <a:lnTo>
                  <a:pt x="43" y="521"/>
                </a:lnTo>
                <a:lnTo>
                  <a:pt x="59" y="563"/>
                </a:lnTo>
                <a:lnTo>
                  <a:pt x="80" y="595"/>
                </a:lnTo>
                <a:lnTo>
                  <a:pt x="107" y="627"/>
                </a:lnTo>
                <a:lnTo>
                  <a:pt x="192" y="696"/>
                </a:lnTo>
                <a:lnTo>
                  <a:pt x="287" y="755"/>
                </a:lnTo>
                <a:lnTo>
                  <a:pt x="388" y="797"/>
                </a:lnTo>
                <a:lnTo>
                  <a:pt x="489" y="834"/>
                </a:lnTo>
                <a:lnTo>
                  <a:pt x="585" y="861"/>
                </a:lnTo>
                <a:lnTo>
                  <a:pt x="681" y="877"/>
                </a:lnTo>
                <a:lnTo>
                  <a:pt x="760" y="888"/>
                </a:lnTo>
                <a:lnTo>
                  <a:pt x="835" y="893"/>
                </a:lnTo>
                <a:lnTo>
                  <a:pt x="649" y="866"/>
                </a:lnTo>
                <a:lnTo>
                  <a:pt x="553" y="845"/>
                </a:lnTo>
                <a:lnTo>
                  <a:pt x="463" y="819"/>
                </a:lnTo>
                <a:lnTo>
                  <a:pt x="367" y="787"/>
                </a:lnTo>
                <a:lnTo>
                  <a:pt x="277" y="744"/>
                </a:lnTo>
                <a:lnTo>
                  <a:pt x="186" y="696"/>
                </a:lnTo>
                <a:lnTo>
                  <a:pt x="107" y="627"/>
                </a:lnTo>
                <a:lnTo>
                  <a:pt x="138" y="659"/>
                </a:lnTo>
                <a:lnTo>
                  <a:pt x="165" y="680"/>
                </a:lnTo>
                <a:lnTo>
                  <a:pt x="186" y="696"/>
                </a:lnTo>
                <a:lnTo>
                  <a:pt x="197" y="702"/>
                </a:lnTo>
                <a:lnTo>
                  <a:pt x="202" y="707"/>
                </a:lnTo>
                <a:lnTo>
                  <a:pt x="202" y="702"/>
                </a:lnTo>
                <a:lnTo>
                  <a:pt x="192" y="696"/>
                </a:lnTo>
                <a:lnTo>
                  <a:pt x="176" y="686"/>
                </a:lnTo>
                <a:lnTo>
                  <a:pt x="160" y="670"/>
                </a:lnTo>
                <a:lnTo>
                  <a:pt x="133" y="654"/>
                </a:lnTo>
                <a:lnTo>
                  <a:pt x="107" y="627"/>
                </a:lnTo>
                <a:lnTo>
                  <a:pt x="75" y="590"/>
                </a:lnTo>
                <a:lnTo>
                  <a:pt x="53" y="542"/>
                </a:lnTo>
                <a:lnTo>
                  <a:pt x="38" y="484"/>
                </a:lnTo>
                <a:lnTo>
                  <a:pt x="43" y="425"/>
                </a:lnTo>
                <a:lnTo>
                  <a:pt x="48" y="393"/>
                </a:lnTo>
                <a:lnTo>
                  <a:pt x="64" y="361"/>
                </a:lnTo>
                <a:lnTo>
                  <a:pt x="75" y="340"/>
                </a:lnTo>
                <a:lnTo>
                  <a:pt x="91" y="319"/>
                </a:lnTo>
                <a:close/>
              </a:path>
            </a:pathLst>
          </a:custGeom>
          <a:solidFill>
            <a:srgbClr val="990000"/>
          </a:solidFill>
          <a:ln w="9525">
            <a:noFill/>
            <a:round/>
            <a:headEnd/>
            <a:tailEnd/>
          </a:ln>
        </p:spPr>
        <p:txBody>
          <a:bodyPr/>
          <a:lstStyle/>
          <a:p>
            <a:endParaRPr lang="en-GB" dirty="0">
              <a:solidFill>
                <a:srgbClr val="000000"/>
              </a:solidFill>
            </a:endParaRPr>
          </a:p>
        </p:txBody>
      </p:sp>
      <p:grpSp>
        <p:nvGrpSpPr>
          <p:cNvPr id="23" name="Group 22"/>
          <p:cNvGrpSpPr/>
          <p:nvPr/>
        </p:nvGrpSpPr>
        <p:grpSpPr>
          <a:xfrm>
            <a:off x="5154863" y="3859487"/>
            <a:ext cx="857316" cy="314954"/>
            <a:chOff x="1771075" y="4110242"/>
            <a:chExt cx="857316" cy="314954"/>
          </a:xfrm>
        </p:grpSpPr>
        <p:pic>
          <p:nvPicPr>
            <p:cNvPr id="24" name="Picture 8" descr="https://sp.jpmchase.net/sites/spmkrhkt/pitchpro/Round%20flags/bulgaria.pn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2376391" y="4166406"/>
              <a:ext cx="252000" cy="235744"/>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4"/>
            <p:cNvSpPr/>
            <p:nvPr/>
          </p:nvSpPr>
          <p:spPr>
            <a:xfrm>
              <a:off x="1771075" y="4110242"/>
              <a:ext cx="731531"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Bulgaria</a:t>
              </a:r>
              <a:endParaRPr lang="en-GB" sz="1100" b="1" dirty="0">
                <a:solidFill>
                  <a:srgbClr val="003768"/>
                </a:solidFill>
              </a:endParaRPr>
            </a:p>
          </p:txBody>
        </p:sp>
      </p:grpSp>
      <p:sp>
        <p:nvSpPr>
          <p:cNvPr id="27" name="Rectangle 26"/>
          <p:cNvSpPr/>
          <p:nvPr/>
        </p:nvSpPr>
        <p:spPr>
          <a:xfrm>
            <a:off x="5530898" y="3408075"/>
            <a:ext cx="1724911" cy="3464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u="sng" dirty="0" smtClean="0">
                <a:solidFill>
                  <a:schemeClr val="accent2"/>
                </a:solidFill>
              </a:rPr>
              <a:t>Total Group net profit: 1,747m EUR</a:t>
            </a:r>
            <a:r>
              <a:rPr lang="en-GB" sz="1200" b="1" u="sng" baseline="30000" dirty="0" smtClean="0">
                <a:solidFill>
                  <a:schemeClr val="accent2"/>
                </a:solidFill>
              </a:rPr>
              <a:t>4</a:t>
            </a:r>
            <a:endParaRPr lang="en-GB" sz="1200" b="1" u="sng" baseline="30000" dirty="0">
              <a:solidFill>
                <a:schemeClr val="accent2"/>
              </a:solidFill>
            </a:endParaRPr>
          </a:p>
        </p:txBody>
      </p:sp>
      <p:sp>
        <p:nvSpPr>
          <p:cNvPr id="31" name="Rectangle 30"/>
          <p:cNvSpPr/>
          <p:nvPr/>
        </p:nvSpPr>
        <p:spPr>
          <a:xfrm>
            <a:off x="5366490" y="5639208"/>
            <a:ext cx="2087142" cy="3464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u="sng" dirty="0" smtClean="0">
                <a:solidFill>
                  <a:schemeClr val="accent2"/>
                </a:solidFill>
              </a:rPr>
              <a:t>Total International Markets net profit: 289m EUR</a:t>
            </a:r>
            <a:endParaRPr lang="en-GB" sz="1200" b="1" u="sng" dirty="0">
              <a:solidFill>
                <a:schemeClr val="accent2"/>
              </a:solidFill>
            </a:endParaRPr>
          </a:p>
        </p:txBody>
      </p:sp>
      <p:sp>
        <p:nvSpPr>
          <p:cNvPr id="34" name="Rectangle 33"/>
          <p:cNvSpPr/>
          <p:nvPr/>
        </p:nvSpPr>
        <p:spPr>
          <a:xfrm>
            <a:off x="5115199" y="1262283"/>
            <a:ext cx="4671739"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cs typeface="Calibri" panose="020F0502020204030204" pitchFamily="34" charset="0"/>
              </a:rPr>
              <a:t>Increased importance of International Markets (9M 2016)</a:t>
            </a:r>
            <a:endParaRPr lang="en-US" sz="1100" b="1" spc="-10" dirty="0">
              <a:solidFill>
                <a:srgbClr val="FFFFFF"/>
              </a:solidFill>
              <a:latin typeface="+mj-lt"/>
              <a:cs typeface="Calibri" panose="020F0502020204030204" pitchFamily="34" charset="0"/>
            </a:endParaRPr>
          </a:p>
        </p:txBody>
      </p:sp>
      <p:grpSp>
        <p:nvGrpSpPr>
          <p:cNvPr id="38" name="Group 37"/>
          <p:cNvGrpSpPr/>
          <p:nvPr/>
        </p:nvGrpSpPr>
        <p:grpSpPr>
          <a:xfrm>
            <a:off x="5099156" y="2551153"/>
            <a:ext cx="731531" cy="609251"/>
            <a:chOff x="3401865" y="5426754"/>
            <a:chExt cx="731531" cy="609251"/>
          </a:xfrm>
        </p:grpSpPr>
        <p:pic>
          <p:nvPicPr>
            <p:cNvPr id="39" name="Picture 6" descr="https://sp.jpmchase.net/sites/spmkrhkt/pitchpro/Round%20flags/Czech%20Republic.png"/>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634230" y="5800261"/>
              <a:ext cx="252000" cy="235744"/>
            </a:xfrm>
            <a:prstGeom prst="rect">
              <a:avLst/>
            </a:prstGeom>
            <a:noFill/>
            <a:extLst>
              <a:ext uri="{909E8E84-426E-40DD-AFC4-6F175D3DCCD1}">
                <a14:hiddenFill xmlns:a14="http://schemas.microsoft.com/office/drawing/2010/main">
                  <a:solidFill>
                    <a:srgbClr val="FFFFFF"/>
                  </a:solidFill>
                </a14:hiddenFill>
              </a:ext>
            </a:extLst>
          </p:spPr>
        </p:pic>
        <p:sp>
          <p:nvSpPr>
            <p:cNvPr id="40" name="Rectangle 39"/>
            <p:cNvSpPr/>
            <p:nvPr/>
          </p:nvSpPr>
          <p:spPr>
            <a:xfrm>
              <a:off x="3401865" y="5426754"/>
              <a:ext cx="731531"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Czech Republic</a:t>
              </a:r>
              <a:endParaRPr lang="en-GB" sz="1100" b="1" dirty="0">
                <a:solidFill>
                  <a:srgbClr val="003768"/>
                </a:solidFill>
              </a:endParaRPr>
            </a:p>
          </p:txBody>
        </p:sp>
      </p:grpSp>
      <p:sp>
        <p:nvSpPr>
          <p:cNvPr id="41" name="Text Box 5"/>
          <p:cNvSpPr txBox="1">
            <a:spLocks noChangeArrowheads="1"/>
          </p:cNvSpPr>
          <p:nvPr>
            <p:custDataLst>
              <p:tags r:id="rId5"/>
            </p:custDataLst>
          </p:nvPr>
        </p:nvSpPr>
        <p:spPr bwMode="gray">
          <a:xfrm>
            <a:off x="272481" y="6173133"/>
            <a:ext cx="8651083" cy="541687"/>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800" dirty="0" smtClean="0">
                <a:solidFill>
                  <a:schemeClr val="accent2"/>
                </a:solidFill>
                <a:latin typeface="+mj-lt"/>
                <a:ea typeface="LF_Kai"/>
              </a:rPr>
              <a:t>Note: Bulgarian banking market shares as of Sep-16, insurance as of Aug-16 </a:t>
            </a:r>
          </a:p>
          <a:p>
            <a:pPr>
              <a:lnSpc>
                <a:spcPct val="110000"/>
              </a:lnSpc>
              <a:tabLst>
                <a:tab pos="91440" algn="l"/>
                <a:tab pos="119063" algn="l"/>
              </a:tabLst>
              <a:defRPr/>
            </a:pPr>
            <a:r>
              <a:rPr lang="en-US" sz="800" dirty="0" smtClean="0">
                <a:solidFill>
                  <a:schemeClr val="accent2"/>
                </a:solidFill>
                <a:latin typeface="+mj-lt"/>
                <a:ea typeface="LF_Kai"/>
              </a:rPr>
              <a:t>¹ Proforma excluding one-offs in 9M’16 (pre-tax: gain on sale of VISA shares of 16m EUR, net trading income of 8m EUR in Q3’16 and service fees related to AQR of 1m EUR) and including for illustrative purposes fully phased </a:t>
            </a:r>
            <a:r>
              <a:rPr lang="en-US" sz="800" dirty="0" smtClean="0">
                <a:solidFill>
                  <a:schemeClr val="accent2"/>
                </a:solidFill>
                <a:ea typeface="LF_Kai"/>
              </a:rPr>
              <a:t>in </a:t>
            </a:r>
            <a:r>
              <a:rPr lang="en-US" sz="800" dirty="0">
                <a:solidFill>
                  <a:schemeClr val="accent2"/>
                </a:solidFill>
                <a:ea typeface="LF_Kai"/>
              </a:rPr>
              <a:t>synergies </a:t>
            </a:r>
            <a:r>
              <a:rPr lang="en-US" sz="800" dirty="0" smtClean="0">
                <a:solidFill>
                  <a:schemeClr val="accent2"/>
                </a:solidFill>
                <a:ea typeface="LF_Kai"/>
              </a:rPr>
              <a:t>(pre tax: </a:t>
            </a:r>
            <a:r>
              <a:rPr lang="en-US" sz="800" dirty="0" smtClean="0">
                <a:solidFill>
                  <a:schemeClr val="accent2"/>
                </a:solidFill>
                <a:latin typeface="+mj-lt"/>
                <a:ea typeface="LF_Kai"/>
              </a:rPr>
              <a:t>9 month synergies of 15m EUR based on annual run rate of </a:t>
            </a:r>
            <a:r>
              <a:rPr lang="en-US" sz="800" dirty="0" smtClean="0">
                <a:solidFill>
                  <a:schemeClr val="accent2"/>
                </a:solidFill>
                <a:ea typeface="LF_Kai"/>
              </a:rPr>
              <a:t>20m EUR); ² Market share by assets ; ³ </a:t>
            </a:r>
            <a:r>
              <a:rPr lang="en-GB" sz="800" dirty="0">
                <a:solidFill>
                  <a:schemeClr val="accent2"/>
                </a:solidFill>
                <a:ea typeface="LF_Kai"/>
              </a:rPr>
              <a:t>Post-closing KBC Bank will own 60% stake in the UBB </a:t>
            </a:r>
            <a:r>
              <a:rPr lang="en-GB" sz="800" dirty="0" err="1">
                <a:solidFill>
                  <a:schemeClr val="accent2"/>
                </a:solidFill>
                <a:ea typeface="LF_Kai"/>
              </a:rPr>
              <a:t>Metlife</a:t>
            </a:r>
            <a:r>
              <a:rPr lang="en-GB" sz="800" dirty="0">
                <a:solidFill>
                  <a:schemeClr val="accent2"/>
                </a:solidFill>
                <a:ea typeface="LF_Kai"/>
              </a:rPr>
              <a:t> Joint Venture, which had a market share of 9.4% as per YE </a:t>
            </a:r>
            <a:r>
              <a:rPr lang="en-GB" sz="800" dirty="0" smtClean="0">
                <a:solidFill>
                  <a:schemeClr val="accent2"/>
                </a:solidFill>
                <a:ea typeface="LF_Kai"/>
              </a:rPr>
              <a:t>2015; </a:t>
            </a:r>
            <a:r>
              <a:rPr lang="en-GB" sz="800" baseline="30000" dirty="0">
                <a:solidFill>
                  <a:schemeClr val="accent2"/>
                </a:solidFill>
                <a:ea typeface="LF_Kai"/>
              </a:rPr>
              <a:t>4</a:t>
            </a:r>
            <a:r>
              <a:rPr lang="en-GB" sz="800" dirty="0" smtClean="0">
                <a:solidFill>
                  <a:schemeClr val="accent2"/>
                </a:solidFill>
                <a:ea typeface="LF_Kai"/>
              </a:rPr>
              <a:t> Excluding </a:t>
            </a:r>
            <a:r>
              <a:rPr lang="en-GB" sz="800" dirty="0">
                <a:solidFill>
                  <a:schemeClr val="accent2"/>
                </a:solidFill>
                <a:ea typeface="LF_Kai"/>
              </a:rPr>
              <a:t>G</a:t>
            </a:r>
            <a:r>
              <a:rPr lang="en-GB" sz="800" dirty="0" smtClean="0">
                <a:solidFill>
                  <a:schemeClr val="accent2"/>
                </a:solidFill>
                <a:ea typeface="LF_Kai"/>
              </a:rPr>
              <a:t>roup Centre  </a:t>
            </a:r>
            <a:endParaRPr lang="en-US" sz="800" dirty="0" smtClean="0">
              <a:solidFill>
                <a:schemeClr val="accent2"/>
              </a:solidFill>
              <a:latin typeface="+mj-lt"/>
              <a:ea typeface="LF_Kai"/>
            </a:endParaRPr>
          </a:p>
        </p:txBody>
      </p:sp>
      <p:sp>
        <p:nvSpPr>
          <p:cNvPr id="43" name="Rectangle 42"/>
          <p:cNvSpPr/>
          <p:nvPr/>
        </p:nvSpPr>
        <p:spPr>
          <a:xfrm>
            <a:off x="272481" y="1262283"/>
            <a:ext cx="4671739"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cs typeface="Calibri" panose="020F0502020204030204" pitchFamily="34" charset="0"/>
              </a:rPr>
              <a:t>Market shares in KBC Core Markets (2015)</a:t>
            </a:r>
            <a:endParaRPr lang="en-US" sz="1100" b="1" spc="-10" dirty="0">
              <a:solidFill>
                <a:srgbClr val="FFFFFF"/>
              </a:solidFill>
              <a:latin typeface="+mj-lt"/>
              <a:cs typeface="Calibri" panose="020F0502020204030204" pitchFamily="34" charset="0"/>
            </a:endParaRPr>
          </a:p>
        </p:txBody>
      </p:sp>
      <p:pic>
        <p:nvPicPr>
          <p:cNvPr id="60" name="Picture 12" descr="https://sp.jpmchase.net/sites/spmkrhkt/pitchpro/Round%20flags/Slovakia.pn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32433" y="3859487"/>
            <a:ext cx="252000" cy="235744"/>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8" descr="https://sp.jpmchase.net/sites/spmkrhkt/pitchpro/Round%20flags/bulgaria.pn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532433" y="5667015"/>
            <a:ext cx="252000" cy="235744"/>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18" descr="https://sp.jpmchase.net/sites/spmkrhkt/pitchpro/Round%20flags/Hungary.pn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32433" y="4771136"/>
            <a:ext cx="252000" cy="235742"/>
          </a:xfrm>
          <a:prstGeom prst="rect">
            <a:avLst/>
          </a:prstGeom>
          <a:noFill/>
          <a:extLst>
            <a:ext uri="{909E8E84-426E-40DD-AFC4-6F175D3DCCD1}">
              <a14:hiddenFill xmlns:a14="http://schemas.microsoft.com/office/drawing/2010/main">
                <a:solidFill>
                  <a:srgbClr val="FFFFFF"/>
                </a:solidFill>
              </a14:hiddenFill>
            </a:ext>
          </a:extLst>
        </p:spPr>
      </p:pic>
      <p:pic>
        <p:nvPicPr>
          <p:cNvPr id="70" name="Picture 6" descr="https://sp.jpmchase.net/sites/spmkrhkt/pitchpro/Round%20flags/Czech%20Republic.png"/>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532433" y="2982249"/>
            <a:ext cx="252000" cy="235744"/>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4" descr="https://sp.jpmchase.net/sites/spmkrhkt/pitchpro/Round%20flags/belgium.pn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532433" y="2095683"/>
            <a:ext cx="252000" cy="235742"/>
          </a:xfrm>
          <a:prstGeom prst="rect">
            <a:avLst/>
          </a:prstGeom>
          <a:noFill/>
          <a:extLst>
            <a:ext uri="{909E8E84-426E-40DD-AFC4-6F175D3DCCD1}">
              <a14:hiddenFill xmlns:a14="http://schemas.microsoft.com/office/drawing/2010/main">
                <a:solidFill>
                  <a:srgbClr val="FFFFFF"/>
                </a:solidFill>
              </a14:hiddenFill>
            </a:ext>
          </a:extLst>
        </p:spPr>
      </p:pic>
      <p:sp>
        <p:nvSpPr>
          <p:cNvPr id="79" name="Rectangle 78"/>
          <p:cNvSpPr/>
          <p:nvPr/>
        </p:nvSpPr>
        <p:spPr>
          <a:xfrm>
            <a:off x="1728785" y="5552031"/>
            <a:ext cx="1008065" cy="142551"/>
          </a:xfrm>
          <a:prstGeom prst="rect">
            <a:avLst/>
          </a:prstGeom>
          <a:noFill/>
          <a:ln w="19050">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0" name="Text Box 5"/>
          <p:cNvSpPr txBox="1">
            <a:spLocks noChangeArrowheads="1"/>
          </p:cNvSpPr>
          <p:nvPr>
            <p:custDataLst>
              <p:tags r:id="rId6"/>
            </p:custDataLst>
          </p:nvPr>
        </p:nvSpPr>
        <p:spPr bwMode="gray">
          <a:xfrm>
            <a:off x="2852533" y="5533769"/>
            <a:ext cx="569188" cy="160813"/>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1000" b="1" dirty="0" smtClean="0">
                <a:solidFill>
                  <a:schemeClr val="accent4"/>
                </a:solidFill>
                <a:latin typeface="+mj-lt"/>
                <a:ea typeface="LF_Kai"/>
              </a:rPr>
              <a:t>11%²</a:t>
            </a:r>
          </a:p>
        </p:txBody>
      </p:sp>
      <p:sp>
        <p:nvSpPr>
          <p:cNvPr id="81" name="Text Box 5"/>
          <p:cNvSpPr txBox="1">
            <a:spLocks noChangeArrowheads="1"/>
          </p:cNvSpPr>
          <p:nvPr>
            <p:custDataLst>
              <p:tags r:id="rId7"/>
            </p:custDataLst>
          </p:nvPr>
        </p:nvSpPr>
        <p:spPr bwMode="gray">
          <a:xfrm>
            <a:off x="1395779" y="5363453"/>
            <a:ext cx="482996" cy="160813"/>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1000" i="1" dirty="0" smtClean="0">
                <a:solidFill>
                  <a:srgbClr val="003768"/>
                </a:solidFill>
                <a:latin typeface="+mj-lt"/>
                <a:ea typeface="LF_Kai"/>
              </a:rPr>
              <a:t>Pre deal</a:t>
            </a:r>
          </a:p>
        </p:txBody>
      </p:sp>
      <p:sp>
        <p:nvSpPr>
          <p:cNvPr id="82" name="Text Box 5"/>
          <p:cNvSpPr txBox="1">
            <a:spLocks noChangeArrowheads="1"/>
          </p:cNvSpPr>
          <p:nvPr>
            <p:custDataLst>
              <p:tags r:id="rId8"/>
            </p:custDataLst>
          </p:nvPr>
        </p:nvSpPr>
        <p:spPr bwMode="gray">
          <a:xfrm>
            <a:off x="3667828" y="5363453"/>
            <a:ext cx="729942" cy="160813"/>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1000" b="1" i="1" dirty="0" smtClean="0">
                <a:solidFill>
                  <a:schemeClr val="accent4"/>
                </a:solidFill>
                <a:latin typeface="+mj-lt"/>
                <a:ea typeface="LF_Kai"/>
              </a:rPr>
              <a:t>Post dea</a:t>
            </a:r>
            <a:r>
              <a:rPr lang="en-US" sz="1000" b="1" i="1" dirty="0">
                <a:solidFill>
                  <a:schemeClr val="accent4"/>
                </a:solidFill>
                <a:latin typeface="+mj-lt"/>
                <a:ea typeface="LF_Kai"/>
              </a:rPr>
              <a:t>l</a:t>
            </a:r>
            <a:endParaRPr lang="en-US" sz="1000" b="1" i="1" dirty="0" smtClean="0">
              <a:solidFill>
                <a:schemeClr val="accent4"/>
              </a:solidFill>
              <a:latin typeface="+mj-lt"/>
              <a:ea typeface="LF_Kai"/>
            </a:endParaRPr>
          </a:p>
        </p:txBody>
      </p:sp>
      <p:sp>
        <p:nvSpPr>
          <p:cNvPr id="51" name="Oval 50"/>
          <p:cNvSpPr/>
          <p:nvPr/>
        </p:nvSpPr>
        <p:spPr>
          <a:xfrm>
            <a:off x="375142" y="392766"/>
            <a:ext cx="360000" cy="360910"/>
          </a:xfrm>
          <a:prstGeom prst="ellipse">
            <a:avLst/>
          </a:prstGeom>
          <a:solidFill>
            <a:schemeClr val="accent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45717" rIns="0" bIns="45717" rtlCol="0" anchor="ctr"/>
          <a:lstStyle/>
          <a:p>
            <a:pPr algn="ctr" defTabSz="914347"/>
            <a:r>
              <a:rPr lang="en-US" sz="1600" b="1" i="1" dirty="0" smtClean="0">
                <a:solidFill>
                  <a:srgbClr val="FFFFFF"/>
                </a:solidFill>
              </a:rPr>
              <a:t>1</a:t>
            </a:r>
            <a:endParaRPr lang="en-US" sz="1600" b="1" i="1" dirty="0">
              <a:solidFill>
                <a:srgbClr val="FFFFFF"/>
              </a:solidFill>
            </a:endParaRPr>
          </a:p>
        </p:txBody>
      </p:sp>
      <p:sp>
        <p:nvSpPr>
          <p:cNvPr id="53" name="Rectangle 52"/>
          <p:cNvSpPr/>
          <p:nvPr/>
        </p:nvSpPr>
        <p:spPr>
          <a:xfrm>
            <a:off x="2844799" y="5711306"/>
            <a:ext cx="1188000" cy="142551"/>
          </a:xfrm>
          <a:prstGeom prst="rect">
            <a:avLst/>
          </a:prstGeom>
          <a:noFill/>
          <a:ln w="19050">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4" name="Text Box 5"/>
          <p:cNvSpPr txBox="1">
            <a:spLocks noChangeArrowheads="1"/>
          </p:cNvSpPr>
          <p:nvPr>
            <p:custDataLst>
              <p:tags r:id="rId9"/>
            </p:custDataLst>
          </p:nvPr>
        </p:nvSpPr>
        <p:spPr bwMode="gray">
          <a:xfrm>
            <a:off x="4076021" y="5693044"/>
            <a:ext cx="569188" cy="160813"/>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1000" b="1" dirty="0" smtClean="0">
                <a:solidFill>
                  <a:schemeClr val="accent4"/>
                </a:solidFill>
                <a:latin typeface="+mj-lt"/>
                <a:ea typeface="LF_Kai"/>
              </a:rPr>
              <a:t>22%³</a:t>
            </a:r>
          </a:p>
        </p:txBody>
      </p:sp>
      <p:grpSp>
        <p:nvGrpSpPr>
          <p:cNvPr id="3" name="Group 2"/>
          <p:cNvGrpSpPr/>
          <p:nvPr/>
        </p:nvGrpSpPr>
        <p:grpSpPr>
          <a:xfrm>
            <a:off x="6636801" y="1997729"/>
            <a:ext cx="731531" cy="491504"/>
            <a:chOff x="7904198" y="2295391"/>
            <a:chExt cx="731531" cy="491504"/>
          </a:xfrm>
        </p:grpSpPr>
        <p:sp>
          <p:nvSpPr>
            <p:cNvPr id="57" name="Rectangle 56"/>
            <p:cNvSpPr/>
            <p:nvPr/>
          </p:nvSpPr>
          <p:spPr>
            <a:xfrm>
              <a:off x="7904198" y="2295391"/>
              <a:ext cx="731531"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Belgium </a:t>
              </a:r>
              <a:endParaRPr lang="en-GB" sz="1100" b="1" dirty="0">
                <a:solidFill>
                  <a:srgbClr val="003768"/>
                </a:solidFill>
              </a:endParaRPr>
            </a:p>
          </p:txBody>
        </p:sp>
        <p:pic>
          <p:nvPicPr>
            <p:cNvPr id="58" name="Picture 4" descr="https://sp.jpmchase.net/sites/spmkrhkt/pitchpro/Round%20flags/belgium.pn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8143963" y="2551153"/>
              <a:ext cx="252000" cy="235742"/>
            </a:xfrm>
            <a:prstGeom prst="rect">
              <a:avLst/>
            </a:prstGeom>
            <a:noFill/>
            <a:extLst>
              <a:ext uri="{909E8E84-426E-40DD-AFC4-6F175D3DCCD1}">
                <a14:hiddenFill xmlns:a14="http://schemas.microsoft.com/office/drawing/2010/main">
                  <a:solidFill>
                    <a:srgbClr val="FFFFFF"/>
                  </a:solidFill>
                </a14:hiddenFill>
              </a:ext>
            </a:extLst>
          </p:spPr>
        </p:pic>
      </p:grpSp>
      <p:sp>
        <p:nvSpPr>
          <p:cNvPr id="63" name="Rectangle 62"/>
          <p:cNvSpPr/>
          <p:nvPr/>
        </p:nvSpPr>
        <p:spPr>
          <a:xfrm>
            <a:off x="5549105" y="1808899"/>
            <a:ext cx="1071034"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International Markets </a:t>
            </a:r>
            <a:endParaRPr lang="en-GB" sz="1100" b="1" dirty="0">
              <a:solidFill>
                <a:srgbClr val="003768"/>
              </a:solidFill>
            </a:endParaRPr>
          </a:p>
        </p:txBody>
      </p:sp>
      <p:sp>
        <p:nvSpPr>
          <p:cNvPr id="64" name="Rectangle 63"/>
          <p:cNvSpPr/>
          <p:nvPr/>
        </p:nvSpPr>
        <p:spPr>
          <a:xfrm>
            <a:off x="5115200" y="1562783"/>
            <a:ext cx="2304000" cy="216206"/>
          </a:xfrm>
          <a:prstGeom prst="rect">
            <a:avLst/>
          </a:prstGeom>
          <a:solidFill>
            <a:schemeClr val="accent1">
              <a:lumMod val="60000"/>
              <a:lumOff val="40000"/>
            </a:schemeClr>
          </a:solidFill>
          <a:ln>
            <a:noFill/>
          </a:ln>
        </p:spPr>
        <p:txBody>
          <a:bodyPr vert="horz" wrap="square" lIns="0" tIns="0" rIns="0" bIns="0" rtlCol="0" anchor="ctr">
            <a:noAutofit/>
          </a:bodyPr>
          <a:lstStyle/>
          <a:p>
            <a:pPr marL="45720"/>
            <a:r>
              <a:rPr lang="en-US" sz="1100" b="1" spc="-10" dirty="0" smtClean="0">
                <a:solidFill>
                  <a:srgbClr val="FFFFFF"/>
                </a:solidFill>
                <a:cs typeface="Calibri" panose="020F0502020204030204" pitchFamily="34" charset="0"/>
              </a:rPr>
              <a:t>Pre UBB acquisition </a:t>
            </a:r>
            <a:endParaRPr lang="en-US" sz="1100" b="1" spc="-10" dirty="0">
              <a:solidFill>
                <a:srgbClr val="FFFFFF"/>
              </a:solidFill>
              <a:latin typeface="+mj-lt"/>
              <a:cs typeface="Calibri" panose="020F0502020204030204" pitchFamily="34" charset="0"/>
            </a:endParaRPr>
          </a:p>
        </p:txBody>
      </p:sp>
      <p:sp>
        <p:nvSpPr>
          <p:cNvPr id="65" name="Rectangle 64"/>
          <p:cNvSpPr/>
          <p:nvPr/>
        </p:nvSpPr>
        <p:spPr>
          <a:xfrm>
            <a:off x="7482938" y="1562783"/>
            <a:ext cx="2304000" cy="216206"/>
          </a:xfrm>
          <a:prstGeom prst="rect">
            <a:avLst/>
          </a:prstGeom>
          <a:solidFill>
            <a:schemeClr val="accent1">
              <a:lumMod val="60000"/>
              <a:lumOff val="40000"/>
            </a:schemeClr>
          </a:solidFill>
          <a:ln>
            <a:noFill/>
          </a:ln>
        </p:spPr>
        <p:txBody>
          <a:bodyPr vert="horz" wrap="square" lIns="0" tIns="0" rIns="0" bIns="0" rtlCol="0" anchor="ctr">
            <a:noAutofit/>
          </a:bodyPr>
          <a:lstStyle/>
          <a:p>
            <a:pPr marL="45720"/>
            <a:r>
              <a:rPr lang="en-US" sz="1100" b="1" spc="-10" dirty="0" smtClean="0">
                <a:solidFill>
                  <a:srgbClr val="FFFFFF"/>
                </a:solidFill>
                <a:cs typeface="Calibri" panose="020F0502020204030204" pitchFamily="34" charset="0"/>
              </a:rPr>
              <a:t>Pro forma UBB acquisition </a:t>
            </a:r>
            <a:endParaRPr lang="en-US" sz="1100" b="1" spc="-10" dirty="0">
              <a:solidFill>
                <a:srgbClr val="FFFFFF"/>
              </a:solidFill>
              <a:latin typeface="+mj-lt"/>
              <a:cs typeface="Calibri" panose="020F0502020204030204" pitchFamily="34" charset="0"/>
            </a:endParaRPr>
          </a:p>
        </p:txBody>
      </p:sp>
      <p:sp>
        <p:nvSpPr>
          <p:cNvPr id="68" name="Rectangle 67"/>
          <p:cNvSpPr/>
          <p:nvPr/>
        </p:nvSpPr>
        <p:spPr>
          <a:xfrm>
            <a:off x="7771461" y="3408075"/>
            <a:ext cx="1724911" cy="3464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u="sng" dirty="0" smtClean="0">
                <a:solidFill>
                  <a:schemeClr val="accent2"/>
                </a:solidFill>
              </a:rPr>
              <a:t>Total Group net profit: 1,788m EUR</a:t>
            </a:r>
            <a:r>
              <a:rPr lang="en-GB" sz="1200" b="1" u="sng" baseline="30000" dirty="0" smtClean="0">
                <a:solidFill>
                  <a:schemeClr val="accent2"/>
                </a:solidFill>
              </a:rPr>
              <a:t>4</a:t>
            </a:r>
            <a:endParaRPr lang="en-GB" sz="1200" b="1" u="sng" baseline="30000" dirty="0">
              <a:solidFill>
                <a:schemeClr val="accent2"/>
              </a:solidFill>
            </a:endParaRPr>
          </a:p>
        </p:txBody>
      </p:sp>
      <p:sp>
        <p:nvSpPr>
          <p:cNvPr id="69" name="Freeform 75"/>
          <p:cNvSpPr>
            <a:spLocks noEditPoints="1"/>
          </p:cNvSpPr>
          <p:nvPr/>
        </p:nvSpPr>
        <p:spPr bwMode="auto">
          <a:xfrm>
            <a:off x="8125819" y="2283236"/>
            <a:ext cx="451158" cy="267562"/>
          </a:xfrm>
          <a:custGeom>
            <a:avLst/>
            <a:gdLst>
              <a:gd name="T0" fmla="*/ 428634065 w 2381"/>
              <a:gd name="T1" fmla="*/ 122507559 h 973"/>
              <a:gd name="T2" fmla="*/ 159239913 w 2381"/>
              <a:gd name="T3" fmla="*/ 86294936 h 973"/>
              <a:gd name="T4" fmla="*/ 60146945 w 2381"/>
              <a:gd name="T5" fmla="*/ 200327553 h 973"/>
              <a:gd name="T6" fmla="*/ 22123121 w 2381"/>
              <a:gd name="T7" fmla="*/ 343638373 h 973"/>
              <a:gd name="T8" fmla="*/ 83422194 w 2381"/>
              <a:gd name="T9" fmla="*/ 557063257 h 973"/>
              <a:gd name="T10" fmla="*/ 267089491 w 2381"/>
              <a:gd name="T11" fmla="*/ 679571639 h 973"/>
              <a:gd name="T12" fmla="*/ 428634065 w 2381"/>
              <a:gd name="T13" fmla="*/ 614079990 h 973"/>
              <a:gd name="T14" fmla="*/ 493620381 w 2381"/>
              <a:gd name="T15" fmla="*/ 532408321 h 973"/>
              <a:gd name="T16" fmla="*/ 548697621 w 2381"/>
              <a:gd name="T17" fmla="*/ 360589080 h 973"/>
              <a:gd name="T18" fmla="*/ 530261773 w 2381"/>
              <a:gd name="T19" fmla="*/ 470769226 h 973"/>
              <a:gd name="T20" fmla="*/ 447069913 w 2381"/>
              <a:gd name="T21" fmla="*/ 610227437 h 973"/>
              <a:gd name="T22" fmla="*/ 474032413 w 2381"/>
              <a:gd name="T23" fmla="*/ 585571624 h 973"/>
              <a:gd name="T24" fmla="*/ 536483704 w 2381"/>
              <a:gd name="T25" fmla="*/ 458440770 h 973"/>
              <a:gd name="T26" fmla="*/ 418955293 w 2381"/>
              <a:gd name="T27" fmla="*/ 654915825 h 973"/>
              <a:gd name="T28" fmla="*/ 339219915 w 2381"/>
              <a:gd name="T29" fmla="*/ 704226575 h 973"/>
              <a:gd name="T30" fmla="*/ 355121097 w 2381"/>
              <a:gd name="T31" fmla="*/ 700374021 h 973"/>
              <a:gd name="T32" fmla="*/ 485093730 w 2381"/>
              <a:gd name="T33" fmla="*/ 585571624 h 973"/>
              <a:gd name="T34" fmla="*/ 497307647 w 2381"/>
              <a:gd name="T35" fmla="*/ 573244156 h 973"/>
              <a:gd name="T36" fmla="*/ 438543261 w 2381"/>
              <a:gd name="T37" fmla="*/ 654915825 h 973"/>
              <a:gd name="T38" fmla="*/ 357655762 w 2381"/>
              <a:gd name="T39" fmla="*/ 708849814 h 973"/>
              <a:gd name="T40" fmla="*/ 251188729 w 2381"/>
              <a:gd name="T41" fmla="*/ 728882388 h 973"/>
              <a:gd name="T42" fmla="*/ 312257415 w 2381"/>
              <a:gd name="T43" fmla="*/ 708849814 h 973"/>
              <a:gd name="T44" fmla="*/ 213164912 w 2381"/>
              <a:gd name="T45" fmla="*/ 716554920 h 973"/>
              <a:gd name="T46" fmla="*/ 88261580 w 2381"/>
              <a:gd name="T47" fmla="*/ 626407458 h 973"/>
              <a:gd name="T48" fmla="*/ 45398363 w 2381"/>
              <a:gd name="T49" fmla="*/ 564768363 h 973"/>
              <a:gd name="T50" fmla="*/ 166613964 w 2381"/>
              <a:gd name="T51" fmla="*/ 700374021 h 973"/>
              <a:gd name="T52" fmla="*/ 121216066 w 2381"/>
              <a:gd name="T53" fmla="*/ 671866532 h 973"/>
              <a:gd name="T54" fmla="*/ 199798874 w 2381"/>
              <a:gd name="T55" fmla="*/ 728882388 h 973"/>
              <a:gd name="T56" fmla="*/ 344289725 w 2381"/>
              <a:gd name="T57" fmla="*/ 728882388 h 973"/>
              <a:gd name="T58" fmla="*/ 327005997 w 2381"/>
              <a:gd name="T59" fmla="*/ 741209856 h 973"/>
              <a:gd name="T60" fmla="*/ 105314883 w 2381"/>
              <a:gd name="T61" fmla="*/ 667243293 h 973"/>
              <a:gd name="T62" fmla="*/ 9909200 w 2381"/>
              <a:gd name="T63" fmla="*/ 475391587 h 973"/>
              <a:gd name="T64" fmla="*/ 22123121 w 2381"/>
              <a:gd name="T65" fmla="*/ 204949915 h 973"/>
              <a:gd name="T66" fmla="*/ 194729064 w 2381"/>
              <a:gd name="T67" fmla="*/ 8475796 h 973"/>
              <a:gd name="T68" fmla="*/ 400518965 w 2381"/>
              <a:gd name="T69" fmla="*/ 53163316 h 973"/>
              <a:gd name="T70" fmla="*/ 498459767 w 2381"/>
              <a:gd name="T71" fmla="*/ 159490841 h 973"/>
              <a:gd name="T72" fmla="*/ 510673805 w 2381"/>
              <a:gd name="T73" fmla="*/ 192622447 h 973"/>
              <a:gd name="T74" fmla="*/ 513208470 w 2381"/>
              <a:gd name="T75" fmla="*/ 204949915 h 973"/>
              <a:gd name="T76" fmla="*/ 407893496 w 2381"/>
              <a:gd name="T77" fmla="*/ 86294936 h 973"/>
              <a:gd name="T78" fmla="*/ 518047856 w 2381"/>
              <a:gd name="T79" fmla="*/ 229605728 h 973"/>
              <a:gd name="T80" fmla="*/ 540170969 w 2381"/>
              <a:gd name="T81" fmla="*/ 360589080 h 973"/>
              <a:gd name="T82" fmla="*/ 69825732 w 2381"/>
              <a:gd name="T83" fmla="*/ 134835905 h 973"/>
              <a:gd name="T84" fmla="*/ 148178116 w 2381"/>
              <a:gd name="T85" fmla="*/ 53163316 h 973"/>
              <a:gd name="T86" fmla="*/ 196111609 w 2381"/>
              <a:gd name="T87" fmla="*/ 28508374 h 973"/>
              <a:gd name="T88" fmla="*/ 404206231 w 2381"/>
              <a:gd name="T89" fmla="*/ 65491676 h 973"/>
              <a:gd name="T90" fmla="*/ 162927178 w 2381"/>
              <a:gd name="T91" fmla="*/ 32360934 h 973"/>
              <a:gd name="T92" fmla="*/ 15900710 w 2381"/>
              <a:gd name="T93" fmla="*/ 237310889 h 973"/>
              <a:gd name="T94" fmla="*/ 12213921 w 2381"/>
              <a:gd name="T95" fmla="*/ 470769226 h 973"/>
              <a:gd name="T96" fmla="*/ 77200263 w 2381"/>
              <a:gd name="T97" fmla="*/ 626407458 h 973"/>
              <a:gd name="T98" fmla="*/ 5069812 w 2381"/>
              <a:gd name="T99" fmla="*/ 339785819 h 973"/>
              <a:gd name="T100" fmla="*/ 20971001 w 2381"/>
              <a:gd name="T101" fmla="*/ 245785804 h 973"/>
              <a:gd name="T102" fmla="*/ 18435855 w 2381"/>
              <a:gd name="T103" fmla="*/ 458440770 h 973"/>
              <a:gd name="T104" fmla="*/ 156935192 w 2381"/>
              <a:gd name="T105" fmla="*/ 675719086 h 973"/>
              <a:gd name="T106" fmla="*/ 63834226 w 2381"/>
              <a:gd name="T107" fmla="*/ 573244156 h 973"/>
              <a:gd name="T108" fmla="*/ 46550483 w 2381"/>
              <a:gd name="T109" fmla="*/ 544735789 h 973"/>
              <a:gd name="T110" fmla="*/ 17283735 w 2381"/>
              <a:gd name="T111" fmla="*/ 454588217 h 973"/>
              <a:gd name="T112" fmla="*/ 20971001 w 2381"/>
              <a:gd name="T113" fmla="*/ 245785804 h 97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381"/>
              <a:gd name="T172" fmla="*/ 0 h 973"/>
              <a:gd name="T173" fmla="*/ 2381 w 2381"/>
              <a:gd name="T174" fmla="*/ 973 h 97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381" h="973">
                <a:moveTo>
                  <a:pt x="2328" y="409"/>
                </a:moveTo>
                <a:lnTo>
                  <a:pt x="2301" y="372"/>
                </a:lnTo>
                <a:lnTo>
                  <a:pt x="2270" y="340"/>
                </a:lnTo>
                <a:lnTo>
                  <a:pt x="2195" y="282"/>
                </a:lnTo>
                <a:lnTo>
                  <a:pt x="2105" y="239"/>
                </a:lnTo>
                <a:lnTo>
                  <a:pt x="2009" y="202"/>
                </a:lnTo>
                <a:lnTo>
                  <a:pt x="1860" y="159"/>
                </a:lnTo>
                <a:lnTo>
                  <a:pt x="1706" y="122"/>
                </a:lnTo>
                <a:lnTo>
                  <a:pt x="1547" y="96"/>
                </a:lnTo>
                <a:lnTo>
                  <a:pt x="1377" y="80"/>
                </a:lnTo>
                <a:lnTo>
                  <a:pt x="1212" y="74"/>
                </a:lnTo>
                <a:lnTo>
                  <a:pt x="1047" y="80"/>
                </a:lnTo>
                <a:lnTo>
                  <a:pt x="872" y="90"/>
                </a:lnTo>
                <a:lnTo>
                  <a:pt x="691" y="112"/>
                </a:lnTo>
                <a:lnTo>
                  <a:pt x="601" y="133"/>
                </a:lnTo>
                <a:lnTo>
                  <a:pt x="510" y="154"/>
                </a:lnTo>
                <a:lnTo>
                  <a:pt x="425" y="186"/>
                </a:lnTo>
                <a:lnTo>
                  <a:pt x="335" y="218"/>
                </a:lnTo>
                <a:lnTo>
                  <a:pt x="314" y="229"/>
                </a:lnTo>
                <a:lnTo>
                  <a:pt x="282" y="244"/>
                </a:lnTo>
                <a:lnTo>
                  <a:pt x="261" y="260"/>
                </a:lnTo>
                <a:lnTo>
                  <a:pt x="255" y="266"/>
                </a:lnTo>
                <a:lnTo>
                  <a:pt x="255" y="271"/>
                </a:lnTo>
                <a:lnTo>
                  <a:pt x="186" y="319"/>
                </a:lnTo>
                <a:lnTo>
                  <a:pt x="154" y="351"/>
                </a:lnTo>
                <a:lnTo>
                  <a:pt x="128" y="377"/>
                </a:lnTo>
                <a:lnTo>
                  <a:pt x="107" y="409"/>
                </a:lnTo>
                <a:lnTo>
                  <a:pt x="96" y="446"/>
                </a:lnTo>
                <a:lnTo>
                  <a:pt x="96" y="478"/>
                </a:lnTo>
                <a:lnTo>
                  <a:pt x="107" y="516"/>
                </a:lnTo>
                <a:lnTo>
                  <a:pt x="123" y="553"/>
                </a:lnTo>
                <a:lnTo>
                  <a:pt x="149" y="579"/>
                </a:lnTo>
                <a:lnTo>
                  <a:pt x="208" y="638"/>
                </a:lnTo>
                <a:lnTo>
                  <a:pt x="282" y="686"/>
                </a:lnTo>
                <a:lnTo>
                  <a:pt x="362" y="723"/>
                </a:lnTo>
                <a:lnTo>
                  <a:pt x="505" y="776"/>
                </a:lnTo>
                <a:lnTo>
                  <a:pt x="580" y="803"/>
                </a:lnTo>
                <a:lnTo>
                  <a:pt x="654" y="819"/>
                </a:lnTo>
                <a:lnTo>
                  <a:pt x="893" y="861"/>
                </a:lnTo>
                <a:lnTo>
                  <a:pt x="1015" y="877"/>
                </a:lnTo>
                <a:lnTo>
                  <a:pt x="1138" y="882"/>
                </a:lnTo>
                <a:lnTo>
                  <a:pt x="1159" y="882"/>
                </a:lnTo>
                <a:lnTo>
                  <a:pt x="1185" y="882"/>
                </a:lnTo>
                <a:lnTo>
                  <a:pt x="1207" y="877"/>
                </a:lnTo>
                <a:lnTo>
                  <a:pt x="1228" y="877"/>
                </a:lnTo>
                <a:lnTo>
                  <a:pt x="1393" y="877"/>
                </a:lnTo>
                <a:lnTo>
                  <a:pt x="1552" y="861"/>
                </a:lnTo>
                <a:lnTo>
                  <a:pt x="1706" y="834"/>
                </a:lnTo>
                <a:lnTo>
                  <a:pt x="1860" y="797"/>
                </a:lnTo>
                <a:lnTo>
                  <a:pt x="1919" y="781"/>
                </a:lnTo>
                <a:lnTo>
                  <a:pt x="1967" y="765"/>
                </a:lnTo>
                <a:lnTo>
                  <a:pt x="2068" y="728"/>
                </a:lnTo>
                <a:lnTo>
                  <a:pt x="2084" y="718"/>
                </a:lnTo>
                <a:lnTo>
                  <a:pt x="2110" y="702"/>
                </a:lnTo>
                <a:lnTo>
                  <a:pt x="2121" y="696"/>
                </a:lnTo>
                <a:lnTo>
                  <a:pt x="2142" y="691"/>
                </a:lnTo>
                <a:lnTo>
                  <a:pt x="2185" y="670"/>
                </a:lnTo>
                <a:lnTo>
                  <a:pt x="2238" y="638"/>
                </a:lnTo>
                <a:lnTo>
                  <a:pt x="2291" y="601"/>
                </a:lnTo>
                <a:lnTo>
                  <a:pt x="2333" y="558"/>
                </a:lnTo>
                <a:lnTo>
                  <a:pt x="2360" y="516"/>
                </a:lnTo>
                <a:lnTo>
                  <a:pt x="2376" y="484"/>
                </a:lnTo>
                <a:lnTo>
                  <a:pt x="2381" y="468"/>
                </a:lnTo>
                <a:lnTo>
                  <a:pt x="2381" y="462"/>
                </a:lnTo>
                <a:lnTo>
                  <a:pt x="2381" y="468"/>
                </a:lnTo>
                <a:lnTo>
                  <a:pt x="2381" y="478"/>
                </a:lnTo>
                <a:lnTo>
                  <a:pt x="2376" y="505"/>
                </a:lnTo>
                <a:lnTo>
                  <a:pt x="2360" y="537"/>
                </a:lnTo>
                <a:lnTo>
                  <a:pt x="2339" y="574"/>
                </a:lnTo>
                <a:lnTo>
                  <a:pt x="2301" y="611"/>
                </a:lnTo>
                <a:lnTo>
                  <a:pt x="2259" y="648"/>
                </a:lnTo>
                <a:lnTo>
                  <a:pt x="2211" y="680"/>
                </a:lnTo>
                <a:lnTo>
                  <a:pt x="2105" y="733"/>
                </a:lnTo>
                <a:lnTo>
                  <a:pt x="2057" y="755"/>
                </a:lnTo>
                <a:lnTo>
                  <a:pt x="2009" y="771"/>
                </a:lnTo>
                <a:lnTo>
                  <a:pt x="1967" y="781"/>
                </a:lnTo>
                <a:lnTo>
                  <a:pt x="1940" y="792"/>
                </a:lnTo>
                <a:lnTo>
                  <a:pt x="1919" y="797"/>
                </a:lnTo>
                <a:lnTo>
                  <a:pt x="1914" y="803"/>
                </a:lnTo>
                <a:lnTo>
                  <a:pt x="1924" y="803"/>
                </a:lnTo>
                <a:lnTo>
                  <a:pt x="1940" y="797"/>
                </a:lnTo>
                <a:lnTo>
                  <a:pt x="1961" y="792"/>
                </a:lnTo>
                <a:lnTo>
                  <a:pt x="1988" y="781"/>
                </a:lnTo>
                <a:lnTo>
                  <a:pt x="2057" y="760"/>
                </a:lnTo>
                <a:lnTo>
                  <a:pt x="2131" y="728"/>
                </a:lnTo>
                <a:lnTo>
                  <a:pt x="2206" y="691"/>
                </a:lnTo>
                <a:lnTo>
                  <a:pt x="2264" y="654"/>
                </a:lnTo>
                <a:lnTo>
                  <a:pt x="2286" y="632"/>
                </a:lnTo>
                <a:lnTo>
                  <a:pt x="2307" y="617"/>
                </a:lnTo>
                <a:lnTo>
                  <a:pt x="2323" y="606"/>
                </a:lnTo>
                <a:lnTo>
                  <a:pt x="2328" y="595"/>
                </a:lnTo>
                <a:lnTo>
                  <a:pt x="2275" y="643"/>
                </a:lnTo>
                <a:lnTo>
                  <a:pt x="2222" y="686"/>
                </a:lnTo>
                <a:lnTo>
                  <a:pt x="2169" y="718"/>
                </a:lnTo>
                <a:lnTo>
                  <a:pt x="2115" y="744"/>
                </a:lnTo>
                <a:lnTo>
                  <a:pt x="2009" y="792"/>
                </a:lnTo>
                <a:lnTo>
                  <a:pt x="1908" y="824"/>
                </a:lnTo>
                <a:lnTo>
                  <a:pt x="1818" y="850"/>
                </a:lnTo>
                <a:lnTo>
                  <a:pt x="1738" y="866"/>
                </a:lnTo>
                <a:lnTo>
                  <a:pt x="1669" y="882"/>
                </a:lnTo>
                <a:lnTo>
                  <a:pt x="1611" y="893"/>
                </a:lnTo>
                <a:lnTo>
                  <a:pt x="1563" y="898"/>
                </a:lnTo>
                <a:lnTo>
                  <a:pt x="1520" y="904"/>
                </a:lnTo>
                <a:lnTo>
                  <a:pt x="1494" y="909"/>
                </a:lnTo>
                <a:lnTo>
                  <a:pt x="1472" y="914"/>
                </a:lnTo>
                <a:lnTo>
                  <a:pt x="1456" y="914"/>
                </a:lnTo>
                <a:lnTo>
                  <a:pt x="1451" y="914"/>
                </a:lnTo>
                <a:lnTo>
                  <a:pt x="1456" y="914"/>
                </a:lnTo>
                <a:lnTo>
                  <a:pt x="1467" y="914"/>
                </a:lnTo>
                <a:lnTo>
                  <a:pt x="1488" y="914"/>
                </a:lnTo>
                <a:lnTo>
                  <a:pt x="1541" y="909"/>
                </a:lnTo>
                <a:lnTo>
                  <a:pt x="1605" y="898"/>
                </a:lnTo>
                <a:lnTo>
                  <a:pt x="1690" y="882"/>
                </a:lnTo>
                <a:lnTo>
                  <a:pt x="1775" y="866"/>
                </a:lnTo>
                <a:lnTo>
                  <a:pt x="1866" y="845"/>
                </a:lnTo>
                <a:lnTo>
                  <a:pt x="1961" y="813"/>
                </a:lnTo>
                <a:lnTo>
                  <a:pt x="2046" y="781"/>
                </a:lnTo>
                <a:lnTo>
                  <a:pt x="2105" y="760"/>
                </a:lnTo>
                <a:lnTo>
                  <a:pt x="2174" y="723"/>
                </a:lnTo>
                <a:lnTo>
                  <a:pt x="2248" y="680"/>
                </a:lnTo>
                <a:lnTo>
                  <a:pt x="2328" y="617"/>
                </a:lnTo>
                <a:lnTo>
                  <a:pt x="2301" y="643"/>
                </a:lnTo>
                <a:lnTo>
                  <a:pt x="2270" y="670"/>
                </a:lnTo>
                <a:lnTo>
                  <a:pt x="2195" y="718"/>
                </a:lnTo>
                <a:lnTo>
                  <a:pt x="2158" y="744"/>
                </a:lnTo>
                <a:lnTo>
                  <a:pt x="2126" y="760"/>
                </a:lnTo>
                <a:lnTo>
                  <a:pt x="2100" y="776"/>
                </a:lnTo>
                <a:lnTo>
                  <a:pt x="2078" y="787"/>
                </a:lnTo>
                <a:lnTo>
                  <a:pt x="2020" y="808"/>
                </a:lnTo>
                <a:lnTo>
                  <a:pt x="1972" y="829"/>
                </a:lnTo>
                <a:lnTo>
                  <a:pt x="1935" y="840"/>
                </a:lnTo>
                <a:lnTo>
                  <a:pt x="1903" y="850"/>
                </a:lnTo>
                <a:lnTo>
                  <a:pt x="1871" y="861"/>
                </a:lnTo>
                <a:lnTo>
                  <a:pt x="1828" y="872"/>
                </a:lnTo>
                <a:lnTo>
                  <a:pt x="1775" y="882"/>
                </a:lnTo>
                <a:lnTo>
                  <a:pt x="1743" y="893"/>
                </a:lnTo>
                <a:lnTo>
                  <a:pt x="1706" y="898"/>
                </a:lnTo>
                <a:lnTo>
                  <a:pt x="1632" y="909"/>
                </a:lnTo>
                <a:lnTo>
                  <a:pt x="1552" y="920"/>
                </a:lnTo>
                <a:lnTo>
                  <a:pt x="1462" y="930"/>
                </a:lnTo>
                <a:lnTo>
                  <a:pt x="1371" y="935"/>
                </a:lnTo>
                <a:lnTo>
                  <a:pt x="1281" y="941"/>
                </a:lnTo>
                <a:lnTo>
                  <a:pt x="1196" y="946"/>
                </a:lnTo>
                <a:lnTo>
                  <a:pt x="1122" y="946"/>
                </a:lnTo>
                <a:lnTo>
                  <a:pt x="1053" y="946"/>
                </a:lnTo>
                <a:lnTo>
                  <a:pt x="1090" y="946"/>
                </a:lnTo>
                <a:lnTo>
                  <a:pt x="1132" y="941"/>
                </a:lnTo>
                <a:lnTo>
                  <a:pt x="1180" y="935"/>
                </a:lnTo>
                <a:lnTo>
                  <a:pt x="1233" y="935"/>
                </a:lnTo>
                <a:lnTo>
                  <a:pt x="1340" y="925"/>
                </a:lnTo>
                <a:lnTo>
                  <a:pt x="1393" y="920"/>
                </a:lnTo>
                <a:lnTo>
                  <a:pt x="1441" y="920"/>
                </a:lnTo>
                <a:lnTo>
                  <a:pt x="1355" y="920"/>
                </a:lnTo>
                <a:lnTo>
                  <a:pt x="1281" y="925"/>
                </a:lnTo>
                <a:lnTo>
                  <a:pt x="1223" y="930"/>
                </a:lnTo>
                <a:lnTo>
                  <a:pt x="1164" y="930"/>
                </a:lnTo>
                <a:lnTo>
                  <a:pt x="1106" y="935"/>
                </a:lnTo>
                <a:lnTo>
                  <a:pt x="1042" y="935"/>
                </a:lnTo>
                <a:lnTo>
                  <a:pt x="968" y="930"/>
                </a:lnTo>
                <a:lnTo>
                  <a:pt x="925" y="930"/>
                </a:lnTo>
                <a:lnTo>
                  <a:pt x="877" y="925"/>
                </a:lnTo>
                <a:lnTo>
                  <a:pt x="835" y="920"/>
                </a:lnTo>
                <a:lnTo>
                  <a:pt x="792" y="914"/>
                </a:lnTo>
                <a:lnTo>
                  <a:pt x="744" y="909"/>
                </a:lnTo>
                <a:lnTo>
                  <a:pt x="697" y="898"/>
                </a:lnTo>
                <a:lnTo>
                  <a:pt x="537" y="861"/>
                </a:lnTo>
                <a:lnTo>
                  <a:pt x="383" y="813"/>
                </a:lnTo>
                <a:lnTo>
                  <a:pt x="309" y="781"/>
                </a:lnTo>
                <a:lnTo>
                  <a:pt x="239" y="749"/>
                </a:lnTo>
                <a:lnTo>
                  <a:pt x="170" y="702"/>
                </a:lnTo>
                <a:lnTo>
                  <a:pt x="101" y="648"/>
                </a:lnTo>
                <a:lnTo>
                  <a:pt x="123" y="670"/>
                </a:lnTo>
                <a:lnTo>
                  <a:pt x="138" y="686"/>
                </a:lnTo>
                <a:lnTo>
                  <a:pt x="197" y="733"/>
                </a:lnTo>
                <a:lnTo>
                  <a:pt x="261" y="771"/>
                </a:lnTo>
                <a:lnTo>
                  <a:pt x="319" y="797"/>
                </a:lnTo>
                <a:lnTo>
                  <a:pt x="383" y="824"/>
                </a:lnTo>
                <a:lnTo>
                  <a:pt x="516" y="866"/>
                </a:lnTo>
                <a:lnTo>
                  <a:pt x="659" y="898"/>
                </a:lnTo>
                <a:lnTo>
                  <a:pt x="691" y="904"/>
                </a:lnTo>
                <a:lnTo>
                  <a:pt x="723" y="909"/>
                </a:lnTo>
                <a:lnTo>
                  <a:pt x="792" y="914"/>
                </a:lnTo>
                <a:lnTo>
                  <a:pt x="909" y="930"/>
                </a:lnTo>
                <a:lnTo>
                  <a:pt x="1021" y="946"/>
                </a:lnTo>
                <a:lnTo>
                  <a:pt x="898" y="941"/>
                </a:lnTo>
                <a:lnTo>
                  <a:pt x="776" y="925"/>
                </a:lnTo>
                <a:lnTo>
                  <a:pt x="649" y="904"/>
                </a:lnTo>
                <a:lnTo>
                  <a:pt x="526" y="872"/>
                </a:lnTo>
                <a:lnTo>
                  <a:pt x="468" y="861"/>
                </a:lnTo>
                <a:lnTo>
                  <a:pt x="441" y="856"/>
                </a:lnTo>
                <a:lnTo>
                  <a:pt x="420" y="850"/>
                </a:lnTo>
                <a:lnTo>
                  <a:pt x="532" y="888"/>
                </a:lnTo>
                <a:lnTo>
                  <a:pt x="649" y="914"/>
                </a:lnTo>
                <a:lnTo>
                  <a:pt x="755" y="935"/>
                </a:lnTo>
                <a:lnTo>
                  <a:pt x="867" y="946"/>
                </a:lnTo>
                <a:lnTo>
                  <a:pt x="1090" y="957"/>
                </a:lnTo>
                <a:lnTo>
                  <a:pt x="1196" y="957"/>
                </a:lnTo>
                <a:lnTo>
                  <a:pt x="1297" y="957"/>
                </a:lnTo>
                <a:lnTo>
                  <a:pt x="1387" y="951"/>
                </a:lnTo>
                <a:lnTo>
                  <a:pt x="1467" y="951"/>
                </a:lnTo>
                <a:lnTo>
                  <a:pt x="1478" y="951"/>
                </a:lnTo>
                <a:lnTo>
                  <a:pt x="1494" y="946"/>
                </a:lnTo>
                <a:lnTo>
                  <a:pt x="1499" y="946"/>
                </a:lnTo>
                <a:lnTo>
                  <a:pt x="1504" y="946"/>
                </a:lnTo>
                <a:lnTo>
                  <a:pt x="1563" y="946"/>
                </a:lnTo>
                <a:lnTo>
                  <a:pt x="1627" y="941"/>
                </a:lnTo>
                <a:lnTo>
                  <a:pt x="1573" y="946"/>
                </a:lnTo>
                <a:lnTo>
                  <a:pt x="1520" y="951"/>
                </a:lnTo>
                <a:lnTo>
                  <a:pt x="1419" y="962"/>
                </a:lnTo>
                <a:lnTo>
                  <a:pt x="1308" y="973"/>
                </a:lnTo>
                <a:lnTo>
                  <a:pt x="1090" y="973"/>
                </a:lnTo>
                <a:lnTo>
                  <a:pt x="861" y="951"/>
                </a:lnTo>
                <a:lnTo>
                  <a:pt x="638" y="920"/>
                </a:lnTo>
                <a:lnTo>
                  <a:pt x="585" y="909"/>
                </a:lnTo>
                <a:lnTo>
                  <a:pt x="521" y="888"/>
                </a:lnTo>
                <a:lnTo>
                  <a:pt x="457" y="866"/>
                </a:lnTo>
                <a:lnTo>
                  <a:pt x="404" y="845"/>
                </a:lnTo>
                <a:lnTo>
                  <a:pt x="335" y="824"/>
                </a:lnTo>
                <a:lnTo>
                  <a:pt x="266" y="792"/>
                </a:lnTo>
                <a:lnTo>
                  <a:pt x="197" y="755"/>
                </a:lnTo>
                <a:lnTo>
                  <a:pt x="128" y="707"/>
                </a:lnTo>
                <a:lnTo>
                  <a:pt x="69" y="648"/>
                </a:lnTo>
                <a:lnTo>
                  <a:pt x="43" y="617"/>
                </a:lnTo>
                <a:lnTo>
                  <a:pt x="22" y="574"/>
                </a:lnTo>
                <a:lnTo>
                  <a:pt x="6" y="531"/>
                </a:lnTo>
                <a:lnTo>
                  <a:pt x="0" y="484"/>
                </a:lnTo>
                <a:lnTo>
                  <a:pt x="0" y="441"/>
                </a:lnTo>
                <a:lnTo>
                  <a:pt x="6" y="393"/>
                </a:lnTo>
                <a:lnTo>
                  <a:pt x="43" y="324"/>
                </a:lnTo>
                <a:lnTo>
                  <a:pt x="96" y="266"/>
                </a:lnTo>
                <a:lnTo>
                  <a:pt x="149" y="218"/>
                </a:lnTo>
                <a:lnTo>
                  <a:pt x="208" y="181"/>
                </a:lnTo>
                <a:lnTo>
                  <a:pt x="335" y="128"/>
                </a:lnTo>
                <a:lnTo>
                  <a:pt x="457" y="85"/>
                </a:lnTo>
                <a:lnTo>
                  <a:pt x="585" y="53"/>
                </a:lnTo>
                <a:lnTo>
                  <a:pt x="718" y="27"/>
                </a:lnTo>
                <a:lnTo>
                  <a:pt x="845" y="11"/>
                </a:lnTo>
                <a:lnTo>
                  <a:pt x="973" y="5"/>
                </a:lnTo>
                <a:lnTo>
                  <a:pt x="1100" y="0"/>
                </a:lnTo>
                <a:lnTo>
                  <a:pt x="1233" y="5"/>
                </a:lnTo>
                <a:lnTo>
                  <a:pt x="1361" y="11"/>
                </a:lnTo>
                <a:lnTo>
                  <a:pt x="1488" y="27"/>
                </a:lnTo>
                <a:lnTo>
                  <a:pt x="1611" y="42"/>
                </a:lnTo>
                <a:lnTo>
                  <a:pt x="1738" y="69"/>
                </a:lnTo>
                <a:lnTo>
                  <a:pt x="1860" y="101"/>
                </a:lnTo>
                <a:lnTo>
                  <a:pt x="1977" y="138"/>
                </a:lnTo>
                <a:lnTo>
                  <a:pt x="2025" y="149"/>
                </a:lnTo>
                <a:lnTo>
                  <a:pt x="2004" y="138"/>
                </a:lnTo>
                <a:lnTo>
                  <a:pt x="2025" y="149"/>
                </a:lnTo>
                <a:lnTo>
                  <a:pt x="2046" y="159"/>
                </a:lnTo>
                <a:lnTo>
                  <a:pt x="2163" y="207"/>
                </a:lnTo>
                <a:lnTo>
                  <a:pt x="2216" y="239"/>
                </a:lnTo>
                <a:lnTo>
                  <a:pt x="2264" y="276"/>
                </a:lnTo>
                <a:lnTo>
                  <a:pt x="2270" y="282"/>
                </a:lnTo>
                <a:lnTo>
                  <a:pt x="2259" y="276"/>
                </a:lnTo>
                <a:lnTo>
                  <a:pt x="2248" y="266"/>
                </a:lnTo>
                <a:lnTo>
                  <a:pt x="2216" y="250"/>
                </a:lnTo>
                <a:lnTo>
                  <a:pt x="2190" y="234"/>
                </a:lnTo>
                <a:lnTo>
                  <a:pt x="2211" y="250"/>
                </a:lnTo>
                <a:lnTo>
                  <a:pt x="2222" y="255"/>
                </a:lnTo>
                <a:lnTo>
                  <a:pt x="2216" y="255"/>
                </a:lnTo>
                <a:lnTo>
                  <a:pt x="2211" y="255"/>
                </a:lnTo>
                <a:lnTo>
                  <a:pt x="2227" y="266"/>
                </a:lnTo>
                <a:lnTo>
                  <a:pt x="2238" y="276"/>
                </a:lnTo>
                <a:lnTo>
                  <a:pt x="2121" y="213"/>
                </a:lnTo>
                <a:lnTo>
                  <a:pt x="1993" y="165"/>
                </a:lnTo>
                <a:lnTo>
                  <a:pt x="1860" y="128"/>
                </a:lnTo>
                <a:lnTo>
                  <a:pt x="1722" y="96"/>
                </a:lnTo>
                <a:lnTo>
                  <a:pt x="1743" y="106"/>
                </a:lnTo>
                <a:lnTo>
                  <a:pt x="1770" y="112"/>
                </a:lnTo>
                <a:lnTo>
                  <a:pt x="1802" y="117"/>
                </a:lnTo>
                <a:lnTo>
                  <a:pt x="1823" y="122"/>
                </a:lnTo>
                <a:lnTo>
                  <a:pt x="1908" y="143"/>
                </a:lnTo>
                <a:lnTo>
                  <a:pt x="1993" y="170"/>
                </a:lnTo>
                <a:lnTo>
                  <a:pt x="2100" y="213"/>
                </a:lnTo>
                <a:lnTo>
                  <a:pt x="2200" y="266"/>
                </a:lnTo>
                <a:lnTo>
                  <a:pt x="2248" y="298"/>
                </a:lnTo>
                <a:lnTo>
                  <a:pt x="2286" y="335"/>
                </a:lnTo>
                <a:lnTo>
                  <a:pt x="2317" y="372"/>
                </a:lnTo>
                <a:lnTo>
                  <a:pt x="2344" y="409"/>
                </a:lnTo>
                <a:lnTo>
                  <a:pt x="2349" y="436"/>
                </a:lnTo>
                <a:lnTo>
                  <a:pt x="2349" y="462"/>
                </a:lnTo>
                <a:lnTo>
                  <a:pt x="2349" y="468"/>
                </a:lnTo>
                <a:lnTo>
                  <a:pt x="2344" y="468"/>
                </a:lnTo>
                <a:lnTo>
                  <a:pt x="2344" y="457"/>
                </a:lnTo>
                <a:lnTo>
                  <a:pt x="2339" y="436"/>
                </a:lnTo>
                <a:lnTo>
                  <a:pt x="2328" y="409"/>
                </a:lnTo>
                <a:close/>
                <a:moveTo>
                  <a:pt x="160" y="244"/>
                </a:moveTo>
                <a:lnTo>
                  <a:pt x="234" y="202"/>
                </a:lnTo>
                <a:lnTo>
                  <a:pt x="303" y="175"/>
                </a:lnTo>
                <a:lnTo>
                  <a:pt x="330" y="165"/>
                </a:lnTo>
                <a:lnTo>
                  <a:pt x="356" y="149"/>
                </a:lnTo>
                <a:lnTo>
                  <a:pt x="388" y="138"/>
                </a:lnTo>
                <a:lnTo>
                  <a:pt x="425" y="122"/>
                </a:lnTo>
                <a:lnTo>
                  <a:pt x="569" y="85"/>
                </a:lnTo>
                <a:lnTo>
                  <a:pt x="718" y="58"/>
                </a:lnTo>
                <a:lnTo>
                  <a:pt x="643" y="69"/>
                </a:lnTo>
                <a:lnTo>
                  <a:pt x="564" y="80"/>
                </a:lnTo>
                <a:lnTo>
                  <a:pt x="484" y="101"/>
                </a:lnTo>
                <a:lnTo>
                  <a:pt x="394" y="128"/>
                </a:lnTo>
                <a:lnTo>
                  <a:pt x="510" y="90"/>
                </a:lnTo>
                <a:lnTo>
                  <a:pt x="622" y="64"/>
                </a:lnTo>
                <a:lnTo>
                  <a:pt x="739" y="48"/>
                </a:lnTo>
                <a:lnTo>
                  <a:pt x="851" y="37"/>
                </a:lnTo>
                <a:lnTo>
                  <a:pt x="962" y="32"/>
                </a:lnTo>
                <a:lnTo>
                  <a:pt x="1069" y="27"/>
                </a:lnTo>
                <a:lnTo>
                  <a:pt x="1292" y="37"/>
                </a:lnTo>
                <a:lnTo>
                  <a:pt x="1430" y="48"/>
                </a:lnTo>
                <a:lnTo>
                  <a:pt x="1563" y="58"/>
                </a:lnTo>
                <a:lnTo>
                  <a:pt x="1658" y="69"/>
                </a:lnTo>
                <a:lnTo>
                  <a:pt x="1754" y="85"/>
                </a:lnTo>
                <a:lnTo>
                  <a:pt x="1605" y="58"/>
                </a:lnTo>
                <a:lnTo>
                  <a:pt x="1462" y="37"/>
                </a:lnTo>
                <a:lnTo>
                  <a:pt x="1313" y="27"/>
                </a:lnTo>
                <a:lnTo>
                  <a:pt x="1159" y="16"/>
                </a:lnTo>
                <a:lnTo>
                  <a:pt x="1010" y="16"/>
                </a:lnTo>
                <a:lnTo>
                  <a:pt x="861" y="27"/>
                </a:lnTo>
                <a:lnTo>
                  <a:pt x="707" y="42"/>
                </a:lnTo>
                <a:lnTo>
                  <a:pt x="558" y="69"/>
                </a:lnTo>
                <a:lnTo>
                  <a:pt x="410" y="112"/>
                </a:lnTo>
                <a:lnTo>
                  <a:pt x="340" y="138"/>
                </a:lnTo>
                <a:lnTo>
                  <a:pt x="266" y="170"/>
                </a:lnTo>
                <a:lnTo>
                  <a:pt x="197" y="207"/>
                </a:lnTo>
                <a:lnTo>
                  <a:pt x="128" y="250"/>
                </a:lnTo>
                <a:lnTo>
                  <a:pt x="69" y="308"/>
                </a:lnTo>
                <a:lnTo>
                  <a:pt x="43" y="345"/>
                </a:lnTo>
                <a:lnTo>
                  <a:pt x="22" y="388"/>
                </a:lnTo>
                <a:lnTo>
                  <a:pt x="11" y="431"/>
                </a:lnTo>
                <a:lnTo>
                  <a:pt x="11" y="478"/>
                </a:lnTo>
                <a:lnTo>
                  <a:pt x="16" y="526"/>
                </a:lnTo>
                <a:lnTo>
                  <a:pt x="32" y="569"/>
                </a:lnTo>
                <a:lnTo>
                  <a:pt x="53" y="611"/>
                </a:lnTo>
                <a:lnTo>
                  <a:pt x="80" y="643"/>
                </a:lnTo>
                <a:lnTo>
                  <a:pt x="144" y="702"/>
                </a:lnTo>
                <a:lnTo>
                  <a:pt x="213" y="749"/>
                </a:lnTo>
                <a:lnTo>
                  <a:pt x="282" y="792"/>
                </a:lnTo>
                <a:lnTo>
                  <a:pt x="356" y="824"/>
                </a:lnTo>
                <a:lnTo>
                  <a:pt x="431" y="850"/>
                </a:lnTo>
                <a:lnTo>
                  <a:pt x="335" y="813"/>
                </a:lnTo>
                <a:lnTo>
                  <a:pt x="245" y="765"/>
                </a:lnTo>
                <a:lnTo>
                  <a:pt x="160" y="702"/>
                </a:lnTo>
                <a:lnTo>
                  <a:pt x="80" y="627"/>
                </a:lnTo>
                <a:lnTo>
                  <a:pt x="48" y="585"/>
                </a:lnTo>
                <a:lnTo>
                  <a:pt x="27" y="531"/>
                </a:lnTo>
                <a:lnTo>
                  <a:pt x="16" y="473"/>
                </a:lnTo>
                <a:lnTo>
                  <a:pt x="22" y="441"/>
                </a:lnTo>
                <a:lnTo>
                  <a:pt x="27" y="415"/>
                </a:lnTo>
                <a:lnTo>
                  <a:pt x="48" y="361"/>
                </a:lnTo>
                <a:lnTo>
                  <a:pt x="80" y="314"/>
                </a:lnTo>
                <a:lnTo>
                  <a:pt x="117" y="276"/>
                </a:lnTo>
                <a:lnTo>
                  <a:pt x="160" y="244"/>
                </a:lnTo>
                <a:close/>
                <a:moveTo>
                  <a:pt x="91" y="319"/>
                </a:moveTo>
                <a:lnTo>
                  <a:pt x="64" y="356"/>
                </a:lnTo>
                <a:lnTo>
                  <a:pt x="48" y="393"/>
                </a:lnTo>
                <a:lnTo>
                  <a:pt x="38" y="436"/>
                </a:lnTo>
                <a:lnTo>
                  <a:pt x="38" y="478"/>
                </a:lnTo>
                <a:lnTo>
                  <a:pt x="43" y="521"/>
                </a:lnTo>
                <a:lnTo>
                  <a:pt x="59" y="563"/>
                </a:lnTo>
                <a:lnTo>
                  <a:pt x="80" y="595"/>
                </a:lnTo>
                <a:lnTo>
                  <a:pt x="107" y="627"/>
                </a:lnTo>
                <a:lnTo>
                  <a:pt x="192" y="696"/>
                </a:lnTo>
                <a:lnTo>
                  <a:pt x="287" y="755"/>
                </a:lnTo>
                <a:lnTo>
                  <a:pt x="388" y="797"/>
                </a:lnTo>
                <a:lnTo>
                  <a:pt x="489" y="834"/>
                </a:lnTo>
                <a:lnTo>
                  <a:pt x="585" y="861"/>
                </a:lnTo>
                <a:lnTo>
                  <a:pt x="681" y="877"/>
                </a:lnTo>
                <a:lnTo>
                  <a:pt x="760" y="888"/>
                </a:lnTo>
                <a:lnTo>
                  <a:pt x="835" y="893"/>
                </a:lnTo>
                <a:lnTo>
                  <a:pt x="649" y="866"/>
                </a:lnTo>
                <a:lnTo>
                  <a:pt x="553" y="845"/>
                </a:lnTo>
                <a:lnTo>
                  <a:pt x="463" y="819"/>
                </a:lnTo>
                <a:lnTo>
                  <a:pt x="367" y="787"/>
                </a:lnTo>
                <a:lnTo>
                  <a:pt x="277" y="744"/>
                </a:lnTo>
                <a:lnTo>
                  <a:pt x="186" y="696"/>
                </a:lnTo>
                <a:lnTo>
                  <a:pt x="107" y="627"/>
                </a:lnTo>
                <a:lnTo>
                  <a:pt x="138" y="659"/>
                </a:lnTo>
                <a:lnTo>
                  <a:pt x="165" y="680"/>
                </a:lnTo>
                <a:lnTo>
                  <a:pt x="186" y="696"/>
                </a:lnTo>
                <a:lnTo>
                  <a:pt x="197" y="702"/>
                </a:lnTo>
                <a:lnTo>
                  <a:pt x="202" y="707"/>
                </a:lnTo>
                <a:lnTo>
                  <a:pt x="202" y="702"/>
                </a:lnTo>
                <a:lnTo>
                  <a:pt x="192" y="696"/>
                </a:lnTo>
                <a:lnTo>
                  <a:pt x="176" y="686"/>
                </a:lnTo>
                <a:lnTo>
                  <a:pt x="160" y="670"/>
                </a:lnTo>
                <a:lnTo>
                  <a:pt x="133" y="654"/>
                </a:lnTo>
                <a:lnTo>
                  <a:pt x="107" y="627"/>
                </a:lnTo>
                <a:lnTo>
                  <a:pt x="75" y="590"/>
                </a:lnTo>
                <a:lnTo>
                  <a:pt x="53" y="542"/>
                </a:lnTo>
                <a:lnTo>
                  <a:pt x="38" y="484"/>
                </a:lnTo>
                <a:lnTo>
                  <a:pt x="43" y="425"/>
                </a:lnTo>
                <a:lnTo>
                  <a:pt x="48" y="393"/>
                </a:lnTo>
                <a:lnTo>
                  <a:pt x="64" y="361"/>
                </a:lnTo>
                <a:lnTo>
                  <a:pt x="75" y="340"/>
                </a:lnTo>
                <a:lnTo>
                  <a:pt x="91" y="319"/>
                </a:lnTo>
                <a:close/>
              </a:path>
            </a:pathLst>
          </a:custGeom>
          <a:solidFill>
            <a:srgbClr val="990000"/>
          </a:solidFill>
          <a:ln w="9525">
            <a:noFill/>
            <a:round/>
            <a:headEnd/>
            <a:tailEnd/>
          </a:ln>
        </p:spPr>
        <p:txBody>
          <a:bodyPr/>
          <a:lstStyle/>
          <a:p>
            <a:endParaRPr lang="en-GB" dirty="0">
              <a:solidFill>
                <a:srgbClr val="000000"/>
              </a:solidFill>
            </a:endParaRPr>
          </a:p>
        </p:txBody>
      </p:sp>
      <p:grpSp>
        <p:nvGrpSpPr>
          <p:cNvPr id="71" name="Group 70"/>
          <p:cNvGrpSpPr/>
          <p:nvPr/>
        </p:nvGrpSpPr>
        <p:grpSpPr>
          <a:xfrm>
            <a:off x="8923564" y="1997729"/>
            <a:ext cx="731531" cy="491504"/>
            <a:chOff x="7904198" y="2295391"/>
            <a:chExt cx="731531" cy="491504"/>
          </a:xfrm>
        </p:grpSpPr>
        <p:sp>
          <p:nvSpPr>
            <p:cNvPr id="74" name="Rectangle 73"/>
            <p:cNvSpPr/>
            <p:nvPr/>
          </p:nvSpPr>
          <p:spPr>
            <a:xfrm>
              <a:off x="7904198" y="2295391"/>
              <a:ext cx="731531"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Belgium </a:t>
              </a:r>
              <a:endParaRPr lang="en-GB" sz="1100" b="1" dirty="0">
                <a:solidFill>
                  <a:srgbClr val="003768"/>
                </a:solidFill>
              </a:endParaRPr>
            </a:p>
          </p:txBody>
        </p:sp>
        <p:pic>
          <p:nvPicPr>
            <p:cNvPr id="75" name="Picture 4" descr="https://sp.jpmchase.net/sites/spmkrhkt/pitchpro/Round%20flags/belgium.pn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8143963" y="2551153"/>
              <a:ext cx="252000" cy="23574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7" name="Group 76"/>
          <p:cNvGrpSpPr/>
          <p:nvPr/>
        </p:nvGrpSpPr>
        <p:grpSpPr>
          <a:xfrm>
            <a:off x="7442604" y="2809983"/>
            <a:ext cx="731531" cy="609251"/>
            <a:chOff x="3401865" y="5426754"/>
            <a:chExt cx="731531" cy="609251"/>
          </a:xfrm>
        </p:grpSpPr>
        <p:pic>
          <p:nvPicPr>
            <p:cNvPr id="83" name="Picture 6" descr="https://sp.jpmchase.net/sites/spmkrhkt/pitchpro/Round%20flags/Czech%20Republic.png"/>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634230" y="5800261"/>
              <a:ext cx="252000" cy="235744"/>
            </a:xfrm>
            <a:prstGeom prst="rect">
              <a:avLst/>
            </a:prstGeom>
            <a:noFill/>
            <a:extLst>
              <a:ext uri="{909E8E84-426E-40DD-AFC4-6F175D3DCCD1}">
                <a14:hiddenFill xmlns:a14="http://schemas.microsoft.com/office/drawing/2010/main">
                  <a:solidFill>
                    <a:srgbClr val="FFFFFF"/>
                  </a:solidFill>
                </a14:hiddenFill>
              </a:ext>
            </a:extLst>
          </p:spPr>
        </p:pic>
        <p:sp>
          <p:nvSpPr>
            <p:cNvPr id="84" name="Rectangle 83"/>
            <p:cNvSpPr/>
            <p:nvPr/>
          </p:nvSpPr>
          <p:spPr>
            <a:xfrm>
              <a:off x="3401865" y="5426754"/>
              <a:ext cx="731531"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Czech Republic</a:t>
              </a:r>
              <a:endParaRPr lang="en-GB" sz="1100" b="1" dirty="0">
                <a:solidFill>
                  <a:srgbClr val="003768"/>
                </a:solidFill>
              </a:endParaRPr>
            </a:p>
          </p:txBody>
        </p:sp>
      </p:grpSp>
      <p:sp>
        <p:nvSpPr>
          <p:cNvPr id="85" name="Rectangle 84"/>
          <p:cNvSpPr/>
          <p:nvPr/>
        </p:nvSpPr>
        <p:spPr>
          <a:xfrm>
            <a:off x="7771461" y="1808899"/>
            <a:ext cx="1071034"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International Markets¹ </a:t>
            </a:r>
            <a:endParaRPr lang="en-GB" sz="1100" b="1" dirty="0">
              <a:solidFill>
                <a:srgbClr val="003768"/>
              </a:solidFill>
            </a:endParaRPr>
          </a:p>
        </p:txBody>
      </p:sp>
      <p:sp>
        <p:nvSpPr>
          <p:cNvPr id="86" name="Isosceles Triangle 85"/>
          <p:cNvSpPr/>
          <p:nvPr/>
        </p:nvSpPr>
        <p:spPr>
          <a:xfrm rot="5400000">
            <a:off x="6763610" y="4647715"/>
            <a:ext cx="1488420" cy="219495"/>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87" name="Chart 86"/>
          <p:cNvGraphicFramePr/>
          <p:nvPr>
            <p:custDataLst>
              <p:tags r:id="rId10"/>
            </p:custDataLst>
            <p:extLst>
              <p:ext uri="{D42A27DB-BD31-4B8C-83A1-F6EECF244321}">
                <p14:modId xmlns:p14="http://schemas.microsoft.com/office/powerpoint/2010/main" val="2160783585"/>
              </p:ext>
            </p:extLst>
          </p:nvPr>
        </p:nvGraphicFramePr>
        <p:xfrm>
          <a:off x="6677950" y="3916320"/>
          <a:ext cx="3925270" cy="1687589"/>
        </p:xfrm>
        <a:graphic>
          <a:graphicData uri="http://schemas.openxmlformats.org/drawingml/2006/chart">
            <c:chart xmlns:c="http://schemas.openxmlformats.org/drawingml/2006/chart" xmlns:r="http://schemas.openxmlformats.org/officeDocument/2006/relationships" r:id="rId21"/>
          </a:graphicData>
        </a:graphic>
      </p:graphicFrame>
      <p:grpSp>
        <p:nvGrpSpPr>
          <p:cNvPr id="88" name="Group 87"/>
          <p:cNvGrpSpPr/>
          <p:nvPr/>
        </p:nvGrpSpPr>
        <p:grpSpPr>
          <a:xfrm>
            <a:off x="8938605" y="3959492"/>
            <a:ext cx="731531" cy="501276"/>
            <a:chOff x="1095116" y="4979909"/>
            <a:chExt cx="731531" cy="501276"/>
          </a:xfrm>
        </p:grpSpPr>
        <p:pic>
          <p:nvPicPr>
            <p:cNvPr id="89" name="Picture 18" descr="https://sp.jpmchase.net/sites/spmkrhkt/pitchpro/Round%20flags/Hungary.pn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293612" y="5245443"/>
              <a:ext cx="252000" cy="235742"/>
            </a:xfrm>
            <a:prstGeom prst="rect">
              <a:avLst/>
            </a:prstGeom>
            <a:noFill/>
            <a:extLst>
              <a:ext uri="{909E8E84-426E-40DD-AFC4-6F175D3DCCD1}">
                <a14:hiddenFill xmlns:a14="http://schemas.microsoft.com/office/drawing/2010/main">
                  <a:solidFill>
                    <a:srgbClr val="FFFFFF"/>
                  </a:solidFill>
                </a14:hiddenFill>
              </a:ext>
            </a:extLst>
          </p:spPr>
        </p:pic>
        <p:sp>
          <p:nvSpPr>
            <p:cNvPr id="90" name="Rectangle 89"/>
            <p:cNvSpPr/>
            <p:nvPr/>
          </p:nvSpPr>
          <p:spPr>
            <a:xfrm>
              <a:off x="1095116" y="4979909"/>
              <a:ext cx="731531"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Hungary</a:t>
              </a:r>
              <a:endParaRPr lang="en-GB" sz="1100" b="1" dirty="0">
                <a:solidFill>
                  <a:srgbClr val="003768"/>
                </a:solidFill>
              </a:endParaRPr>
            </a:p>
          </p:txBody>
        </p:sp>
      </p:grpSp>
      <p:grpSp>
        <p:nvGrpSpPr>
          <p:cNvPr id="91" name="Group 90"/>
          <p:cNvGrpSpPr/>
          <p:nvPr/>
        </p:nvGrpSpPr>
        <p:grpSpPr>
          <a:xfrm>
            <a:off x="7476824" y="4894054"/>
            <a:ext cx="731531" cy="479691"/>
            <a:chOff x="1243875" y="4278409"/>
            <a:chExt cx="731531" cy="479691"/>
          </a:xfrm>
        </p:grpSpPr>
        <p:pic>
          <p:nvPicPr>
            <p:cNvPr id="92" name="Picture 12" descr="https://sp.jpmchase.net/sites/spmkrhkt/pitchpro/Round%20flags/Slovakia.pn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483582" y="4522356"/>
              <a:ext cx="252000" cy="235744"/>
            </a:xfrm>
            <a:prstGeom prst="rect">
              <a:avLst/>
            </a:prstGeom>
            <a:noFill/>
            <a:extLst>
              <a:ext uri="{909E8E84-426E-40DD-AFC4-6F175D3DCCD1}">
                <a14:hiddenFill xmlns:a14="http://schemas.microsoft.com/office/drawing/2010/main">
                  <a:solidFill>
                    <a:srgbClr val="FFFFFF"/>
                  </a:solidFill>
                </a14:hiddenFill>
              </a:ext>
            </a:extLst>
          </p:spPr>
        </p:pic>
        <p:sp>
          <p:nvSpPr>
            <p:cNvPr id="93" name="Rectangle 92"/>
            <p:cNvSpPr/>
            <p:nvPr/>
          </p:nvSpPr>
          <p:spPr>
            <a:xfrm>
              <a:off x="1243875" y="4278409"/>
              <a:ext cx="731531"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Slovakia</a:t>
              </a:r>
              <a:endParaRPr lang="en-GB" sz="1100" b="1" dirty="0">
                <a:solidFill>
                  <a:srgbClr val="003768"/>
                </a:solidFill>
              </a:endParaRPr>
            </a:p>
          </p:txBody>
        </p:sp>
      </p:grpSp>
      <p:sp>
        <p:nvSpPr>
          <p:cNvPr id="94" name="Freeform 75"/>
          <p:cNvSpPr>
            <a:spLocks noEditPoints="1"/>
          </p:cNvSpPr>
          <p:nvPr/>
        </p:nvSpPr>
        <p:spPr bwMode="auto">
          <a:xfrm>
            <a:off x="8150748" y="4250678"/>
            <a:ext cx="451158" cy="267562"/>
          </a:xfrm>
          <a:custGeom>
            <a:avLst/>
            <a:gdLst>
              <a:gd name="T0" fmla="*/ 428634065 w 2381"/>
              <a:gd name="T1" fmla="*/ 122507559 h 973"/>
              <a:gd name="T2" fmla="*/ 159239913 w 2381"/>
              <a:gd name="T3" fmla="*/ 86294936 h 973"/>
              <a:gd name="T4" fmla="*/ 60146945 w 2381"/>
              <a:gd name="T5" fmla="*/ 200327553 h 973"/>
              <a:gd name="T6" fmla="*/ 22123121 w 2381"/>
              <a:gd name="T7" fmla="*/ 343638373 h 973"/>
              <a:gd name="T8" fmla="*/ 83422194 w 2381"/>
              <a:gd name="T9" fmla="*/ 557063257 h 973"/>
              <a:gd name="T10" fmla="*/ 267089491 w 2381"/>
              <a:gd name="T11" fmla="*/ 679571639 h 973"/>
              <a:gd name="T12" fmla="*/ 428634065 w 2381"/>
              <a:gd name="T13" fmla="*/ 614079990 h 973"/>
              <a:gd name="T14" fmla="*/ 493620381 w 2381"/>
              <a:gd name="T15" fmla="*/ 532408321 h 973"/>
              <a:gd name="T16" fmla="*/ 548697621 w 2381"/>
              <a:gd name="T17" fmla="*/ 360589080 h 973"/>
              <a:gd name="T18" fmla="*/ 530261773 w 2381"/>
              <a:gd name="T19" fmla="*/ 470769226 h 973"/>
              <a:gd name="T20" fmla="*/ 447069913 w 2381"/>
              <a:gd name="T21" fmla="*/ 610227437 h 973"/>
              <a:gd name="T22" fmla="*/ 474032413 w 2381"/>
              <a:gd name="T23" fmla="*/ 585571624 h 973"/>
              <a:gd name="T24" fmla="*/ 536483704 w 2381"/>
              <a:gd name="T25" fmla="*/ 458440770 h 973"/>
              <a:gd name="T26" fmla="*/ 418955293 w 2381"/>
              <a:gd name="T27" fmla="*/ 654915825 h 973"/>
              <a:gd name="T28" fmla="*/ 339219915 w 2381"/>
              <a:gd name="T29" fmla="*/ 704226575 h 973"/>
              <a:gd name="T30" fmla="*/ 355121097 w 2381"/>
              <a:gd name="T31" fmla="*/ 700374021 h 973"/>
              <a:gd name="T32" fmla="*/ 485093730 w 2381"/>
              <a:gd name="T33" fmla="*/ 585571624 h 973"/>
              <a:gd name="T34" fmla="*/ 497307647 w 2381"/>
              <a:gd name="T35" fmla="*/ 573244156 h 973"/>
              <a:gd name="T36" fmla="*/ 438543261 w 2381"/>
              <a:gd name="T37" fmla="*/ 654915825 h 973"/>
              <a:gd name="T38" fmla="*/ 357655762 w 2381"/>
              <a:gd name="T39" fmla="*/ 708849814 h 973"/>
              <a:gd name="T40" fmla="*/ 251188729 w 2381"/>
              <a:gd name="T41" fmla="*/ 728882388 h 973"/>
              <a:gd name="T42" fmla="*/ 312257415 w 2381"/>
              <a:gd name="T43" fmla="*/ 708849814 h 973"/>
              <a:gd name="T44" fmla="*/ 213164912 w 2381"/>
              <a:gd name="T45" fmla="*/ 716554920 h 973"/>
              <a:gd name="T46" fmla="*/ 88261580 w 2381"/>
              <a:gd name="T47" fmla="*/ 626407458 h 973"/>
              <a:gd name="T48" fmla="*/ 45398363 w 2381"/>
              <a:gd name="T49" fmla="*/ 564768363 h 973"/>
              <a:gd name="T50" fmla="*/ 166613964 w 2381"/>
              <a:gd name="T51" fmla="*/ 700374021 h 973"/>
              <a:gd name="T52" fmla="*/ 121216066 w 2381"/>
              <a:gd name="T53" fmla="*/ 671866532 h 973"/>
              <a:gd name="T54" fmla="*/ 199798874 w 2381"/>
              <a:gd name="T55" fmla="*/ 728882388 h 973"/>
              <a:gd name="T56" fmla="*/ 344289725 w 2381"/>
              <a:gd name="T57" fmla="*/ 728882388 h 973"/>
              <a:gd name="T58" fmla="*/ 327005997 w 2381"/>
              <a:gd name="T59" fmla="*/ 741209856 h 973"/>
              <a:gd name="T60" fmla="*/ 105314883 w 2381"/>
              <a:gd name="T61" fmla="*/ 667243293 h 973"/>
              <a:gd name="T62" fmla="*/ 9909200 w 2381"/>
              <a:gd name="T63" fmla="*/ 475391587 h 973"/>
              <a:gd name="T64" fmla="*/ 22123121 w 2381"/>
              <a:gd name="T65" fmla="*/ 204949915 h 973"/>
              <a:gd name="T66" fmla="*/ 194729064 w 2381"/>
              <a:gd name="T67" fmla="*/ 8475796 h 973"/>
              <a:gd name="T68" fmla="*/ 400518965 w 2381"/>
              <a:gd name="T69" fmla="*/ 53163316 h 973"/>
              <a:gd name="T70" fmla="*/ 498459767 w 2381"/>
              <a:gd name="T71" fmla="*/ 159490841 h 973"/>
              <a:gd name="T72" fmla="*/ 510673805 w 2381"/>
              <a:gd name="T73" fmla="*/ 192622447 h 973"/>
              <a:gd name="T74" fmla="*/ 513208470 w 2381"/>
              <a:gd name="T75" fmla="*/ 204949915 h 973"/>
              <a:gd name="T76" fmla="*/ 407893496 w 2381"/>
              <a:gd name="T77" fmla="*/ 86294936 h 973"/>
              <a:gd name="T78" fmla="*/ 518047856 w 2381"/>
              <a:gd name="T79" fmla="*/ 229605728 h 973"/>
              <a:gd name="T80" fmla="*/ 540170969 w 2381"/>
              <a:gd name="T81" fmla="*/ 360589080 h 973"/>
              <a:gd name="T82" fmla="*/ 69825732 w 2381"/>
              <a:gd name="T83" fmla="*/ 134835905 h 973"/>
              <a:gd name="T84" fmla="*/ 148178116 w 2381"/>
              <a:gd name="T85" fmla="*/ 53163316 h 973"/>
              <a:gd name="T86" fmla="*/ 196111609 w 2381"/>
              <a:gd name="T87" fmla="*/ 28508374 h 973"/>
              <a:gd name="T88" fmla="*/ 404206231 w 2381"/>
              <a:gd name="T89" fmla="*/ 65491676 h 973"/>
              <a:gd name="T90" fmla="*/ 162927178 w 2381"/>
              <a:gd name="T91" fmla="*/ 32360934 h 973"/>
              <a:gd name="T92" fmla="*/ 15900710 w 2381"/>
              <a:gd name="T93" fmla="*/ 237310889 h 973"/>
              <a:gd name="T94" fmla="*/ 12213921 w 2381"/>
              <a:gd name="T95" fmla="*/ 470769226 h 973"/>
              <a:gd name="T96" fmla="*/ 77200263 w 2381"/>
              <a:gd name="T97" fmla="*/ 626407458 h 973"/>
              <a:gd name="T98" fmla="*/ 5069812 w 2381"/>
              <a:gd name="T99" fmla="*/ 339785819 h 973"/>
              <a:gd name="T100" fmla="*/ 20971001 w 2381"/>
              <a:gd name="T101" fmla="*/ 245785804 h 973"/>
              <a:gd name="T102" fmla="*/ 18435855 w 2381"/>
              <a:gd name="T103" fmla="*/ 458440770 h 973"/>
              <a:gd name="T104" fmla="*/ 156935192 w 2381"/>
              <a:gd name="T105" fmla="*/ 675719086 h 973"/>
              <a:gd name="T106" fmla="*/ 63834226 w 2381"/>
              <a:gd name="T107" fmla="*/ 573244156 h 973"/>
              <a:gd name="T108" fmla="*/ 46550483 w 2381"/>
              <a:gd name="T109" fmla="*/ 544735789 h 973"/>
              <a:gd name="T110" fmla="*/ 17283735 w 2381"/>
              <a:gd name="T111" fmla="*/ 454588217 h 973"/>
              <a:gd name="T112" fmla="*/ 20971001 w 2381"/>
              <a:gd name="T113" fmla="*/ 245785804 h 97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381"/>
              <a:gd name="T172" fmla="*/ 0 h 973"/>
              <a:gd name="T173" fmla="*/ 2381 w 2381"/>
              <a:gd name="T174" fmla="*/ 973 h 97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381" h="973">
                <a:moveTo>
                  <a:pt x="2328" y="409"/>
                </a:moveTo>
                <a:lnTo>
                  <a:pt x="2301" y="372"/>
                </a:lnTo>
                <a:lnTo>
                  <a:pt x="2270" y="340"/>
                </a:lnTo>
                <a:lnTo>
                  <a:pt x="2195" y="282"/>
                </a:lnTo>
                <a:lnTo>
                  <a:pt x="2105" y="239"/>
                </a:lnTo>
                <a:lnTo>
                  <a:pt x="2009" y="202"/>
                </a:lnTo>
                <a:lnTo>
                  <a:pt x="1860" y="159"/>
                </a:lnTo>
                <a:lnTo>
                  <a:pt x="1706" y="122"/>
                </a:lnTo>
                <a:lnTo>
                  <a:pt x="1547" y="96"/>
                </a:lnTo>
                <a:lnTo>
                  <a:pt x="1377" y="80"/>
                </a:lnTo>
                <a:lnTo>
                  <a:pt x="1212" y="74"/>
                </a:lnTo>
                <a:lnTo>
                  <a:pt x="1047" y="80"/>
                </a:lnTo>
                <a:lnTo>
                  <a:pt x="872" y="90"/>
                </a:lnTo>
                <a:lnTo>
                  <a:pt x="691" y="112"/>
                </a:lnTo>
                <a:lnTo>
                  <a:pt x="601" y="133"/>
                </a:lnTo>
                <a:lnTo>
                  <a:pt x="510" y="154"/>
                </a:lnTo>
                <a:lnTo>
                  <a:pt x="425" y="186"/>
                </a:lnTo>
                <a:lnTo>
                  <a:pt x="335" y="218"/>
                </a:lnTo>
                <a:lnTo>
                  <a:pt x="314" y="229"/>
                </a:lnTo>
                <a:lnTo>
                  <a:pt x="282" y="244"/>
                </a:lnTo>
                <a:lnTo>
                  <a:pt x="261" y="260"/>
                </a:lnTo>
                <a:lnTo>
                  <a:pt x="255" y="266"/>
                </a:lnTo>
                <a:lnTo>
                  <a:pt x="255" y="271"/>
                </a:lnTo>
                <a:lnTo>
                  <a:pt x="186" y="319"/>
                </a:lnTo>
                <a:lnTo>
                  <a:pt x="154" y="351"/>
                </a:lnTo>
                <a:lnTo>
                  <a:pt x="128" y="377"/>
                </a:lnTo>
                <a:lnTo>
                  <a:pt x="107" y="409"/>
                </a:lnTo>
                <a:lnTo>
                  <a:pt x="96" y="446"/>
                </a:lnTo>
                <a:lnTo>
                  <a:pt x="96" y="478"/>
                </a:lnTo>
                <a:lnTo>
                  <a:pt x="107" y="516"/>
                </a:lnTo>
                <a:lnTo>
                  <a:pt x="123" y="553"/>
                </a:lnTo>
                <a:lnTo>
                  <a:pt x="149" y="579"/>
                </a:lnTo>
                <a:lnTo>
                  <a:pt x="208" y="638"/>
                </a:lnTo>
                <a:lnTo>
                  <a:pt x="282" y="686"/>
                </a:lnTo>
                <a:lnTo>
                  <a:pt x="362" y="723"/>
                </a:lnTo>
                <a:lnTo>
                  <a:pt x="505" y="776"/>
                </a:lnTo>
                <a:lnTo>
                  <a:pt x="580" y="803"/>
                </a:lnTo>
                <a:lnTo>
                  <a:pt x="654" y="819"/>
                </a:lnTo>
                <a:lnTo>
                  <a:pt x="893" y="861"/>
                </a:lnTo>
                <a:lnTo>
                  <a:pt x="1015" y="877"/>
                </a:lnTo>
                <a:lnTo>
                  <a:pt x="1138" y="882"/>
                </a:lnTo>
                <a:lnTo>
                  <a:pt x="1159" y="882"/>
                </a:lnTo>
                <a:lnTo>
                  <a:pt x="1185" y="882"/>
                </a:lnTo>
                <a:lnTo>
                  <a:pt x="1207" y="877"/>
                </a:lnTo>
                <a:lnTo>
                  <a:pt x="1228" y="877"/>
                </a:lnTo>
                <a:lnTo>
                  <a:pt x="1393" y="877"/>
                </a:lnTo>
                <a:lnTo>
                  <a:pt x="1552" y="861"/>
                </a:lnTo>
                <a:lnTo>
                  <a:pt x="1706" y="834"/>
                </a:lnTo>
                <a:lnTo>
                  <a:pt x="1860" y="797"/>
                </a:lnTo>
                <a:lnTo>
                  <a:pt x="1919" y="781"/>
                </a:lnTo>
                <a:lnTo>
                  <a:pt x="1967" y="765"/>
                </a:lnTo>
                <a:lnTo>
                  <a:pt x="2068" y="728"/>
                </a:lnTo>
                <a:lnTo>
                  <a:pt x="2084" y="718"/>
                </a:lnTo>
                <a:lnTo>
                  <a:pt x="2110" y="702"/>
                </a:lnTo>
                <a:lnTo>
                  <a:pt x="2121" y="696"/>
                </a:lnTo>
                <a:lnTo>
                  <a:pt x="2142" y="691"/>
                </a:lnTo>
                <a:lnTo>
                  <a:pt x="2185" y="670"/>
                </a:lnTo>
                <a:lnTo>
                  <a:pt x="2238" y="638"/>
                </a:lnTo>
                <a:lnTo>
                  <a:pt x="2291" y="601"/>
                </a:lnTo>
                <a:lnTo>
                  <a:pt x="2333" y="558"/>
                </a:lnTo>
                <a:lnTo>
                  <a:pt x="2360" y="516"/>
                </a:lnTo>
                <a:lnTo>
                  <a:pt x="2376" y="484"/>
                </a:lnTo>
                <a:lnTo>
                  <a:pt x="2381" y="468"/>
                </a:lnTo>
                <a:lnTo>
                  <a:pt x="2381" y="462"/>
                </a:lnTo>
                <a:lnTo>
                  <a:pt x="2381" y="468"/>
                </a:lnTo>
                <a:lnTo>
                  <a:pt x="2381" y="478"/>
                </a:lnTo>
                <a:lnTo>
                  <a:pt x="2376" y="505"/>
                </a:lnTo>
                <a:lnTo>
                  <a:pt x="2360" y="537"/>
                </a:lnTo>
                <a:lnTo>
                  <a:pt x="2339" y="574"/>
                </a:lnTo>
                <a:lnTo>
                  <a:pt x="2301" y="611"/>
                </a:lnTo>
                <a:lnTo>
                  <a:pt x="2259" y="648"/>
                </a:lnTo>
                <a:lnTo>
                  <a:pt x="2211" y="680"/>
                </a:lnTo>
                <a:lnTo>
                  <a:pt x="2105" y="733"/>
                </a:lnTo>
                <a:lnTo>
                  <a:pt x="2057" y="755"/>
                </a:lnTo>
                <a:lnTo>
                  <a:pt x="2009" y="771"/>
                </a:lnTo>
                <a:lnTo>
                  <a:pt x="1967" y="781"/>
                </a:lnTo>
                <a:lnTo>
                  <a:pt x="1940" y="792"/>
                </a:lnTo>
                <a:lnTo>
                  <a:pt x="1919" y="797"/>
                </a:lnTo>
                <a:lnTo>
                  <a:pt x="1914" y="803"/>
                </a:lnTo>
                <a:lnTo>
                  <a:pt x="1924" y="803"/>
                </a:lnTo>
                <a:lnTo>
                  <a:pt x="1940" y="797"/>
                </a:lnTo>
                <a:lnTo>
                  <a:pt x="1961" y="792"/>
                </a:lnTo>
                <a:lnTo>
                  <a:pt x="1988" y="781"/>
                </a:lnTo>
                <a:lnTo>
                  <a:pt x="2057" y="760"/>
                </a:lnTo>
                <a:lnTo>
                  <a:pt x="2131" y="728"/>
                </a:lnTo>
                <a:lnTo>
                  <a:pt x="2206" y="691"/>
                </a:lnTo>
                <a:lnTo>
                  <a:pt x="2264" y="654"/>
                </a:lnTo>
                <a:lnTo>
                  <a:pt x="2286" y="632"/>
                </a:lnTo>
                <a:lnTo>
                  <a:pt x="2307" y="617"/>
                </a:lnTo>
                <a:lnTo>
                  <a:pt x="2323" y="606"/>
                </a:lnTo>
                <a:lnTo>
                  <a:pt x="2328" y="595"/>
                </a:lnTo>
                <a:lnTo>
                  <a:pt x="2275" y="643"/>
                </a:lnTo>
                <a:lnTo>
                  <a:pt x="2222" y="686"/>
                </a:lnTo>
                <a:lnTo>
                  <a:pt x="2169" y="718"/>
                </a:lnTo>
                <a:lnTo>
                  <a:pt x="2115" y="744"/>
                </a:lnTo>
                <a:lnTo>
                  <a:pt x="2009" y="792"/>
                </a:lnTo>
                <a:lnTo>
                  <a:pt x="1908" y="824"/>
                </a:lnTo>
                <a:lnTo>
                  <a:pt x="1818" y="850"/>
                </a:lnTo>
                <a:lnTo>
                  <a:pt x="1738" y="866"/>
                </a:lnTo>
                <a:lnTo>
                  <a:pt x="1669" y="882"/>
                </a:lnTo>
                <a:lnTo>
                  <a:pt x="1611" y="893"/>
                </a:lnTo>
                <a:lnTo>
                  <a:pt x="1563" y="898"/>
                </a:lnTo>
                <a:lnTo>
                  <a:pt x="1520" y="904"/>
                </a:lnTo>
                <a:lnTo>
                  <a:pt x="1494" y="909"/>
                </a:lnTo>
                <a:lnTo>
                  <a:pt x="1472" y="914"/>
                </a:lnTo>
                <a:lnTo>
                  <a:pt x="1456" y="914"/>
                </a:lnTo>
                <a:lnTo>
                  <a:pt x="1451" y="914"/>
                </a:lnTo>
                <a:lnTo>
                  <a:pt x="1456" y="914"/>
                </a:lnTo>
                <a:lnTo>
                  <a:pt x="1467" y="914"/>
                </a:lnTo>
                <a:lnTo>
                  <a:pt x="1488" y="914"/>
                </a:lnTo>
                <a:lnTo>
                  <a:pt x="1541" y="909"/>
                </a:lnTo>
                <a:lnTo>
                  <a:pt x="1605" y="898"/>
                </a:lnTo>
                <a:lnTo>
                  <a:pt x="1690" y="882"/>
                </a:lnTo>
                <a:lnTo>
                  <a:pt x="1775" y="866"/>
                </a:lnTo>
                <a:lnTo>
                  <a:pt x="1866" y="845"/>
                </a:lnTo>
                <a:lnTo>
                  <a:pt x="1961" y="813"/>
                </a:lnTo>
                <a:lnTo>
                  <a:pt x="2046" y="781"/>
                </a:lnTo>
                <a:lnTo>
                  <a:pt x="2105" y="760"/>
                </a:lnTo>
                <a:lnTo>
                  <a:pt x="2174" y="723"/>
                </a:lnTo>
                <a:lnTo>
                  <a:pt x="2248" y="680"/>
                </a:lnTo>
                <a:lnTo>
                  <a:pt x="2328" y="617"/>
                </a:lnTo>
                <a:lnTo>
                  <a:pt x="2301" y="643"/>
                </a:lnTo>
                <a:lnTo>
                  <a:pt x="2270" y="670"/>
                </a:lnTo>
                <a:lnTo>
                  <a:pt x="2195" y="718"/>
                </a:lnTo>
                <a:lnTo>
                  <a:pt x="2158" y="744"/>
                </a:lnTo>
                <a:lnTo>
                  <a:pt x="2126" y="760"/>
                </a:lnTo>
                <a:lnTo>
                  <a:pt x="2100" y="776"/>
                </a:lnTo>
                <a:lnTo>
                  <a:pt x="2078" y="787"/>
                </a:lnTo>
                <a:lnTo>
                  <a:pt x="2020" y="808"/>
                </a:lnTo>
                <a:lnTo>
                  <a:pt x="1972" y="829"/>
                </a:lnTo>
                <a:lnTo>
                  <a:pt x="1935" y="840"/>
                </a:lnTo>
                <a:lnTo>
                  <a:pt x="1903" y="850"/>
                </a:lnTo>
                <a:lnTo>
                  <a:pt x="1871" y="861"/>
                </a:lnTo>
                <a:lnTo>
                  <a:pt x="1828" y="872"/>
                </a:lnTo>
                <a:lnTo>
                  <a:pt x="1775" y="882"/>
                </a:lnTo>
                <a:lnTo>
                  <a:pt x="1743" y="893"/>
                </a:lnTo>
                <a:lnTo>
                  <a:pt x="1706" y="898"/>
                </a:lnTo>
                <a:lnTo>
                  <a:pt x="1632" y="909"/>
                </a:lnTo>
                <a:lnTo>
                  <a:pt x="1552" y="920"/>
                </a:lnTo>
                <a:lnTo>
                  <a:pt x="1462" y="930"/>
                </a:lnTo>
                <a:lnTo>
                  <a:pt x="1371" y="935"/>
                </a:lnTo>
                <a:lnTo>
                  <a:pt x="1281" y="941"/>
                </a:lnTo>
                <a:lnTo>
                  <a:pt x="1196" y="946"/>
                </a:lnTo>
                <a:lnTo>
                  <a:pt x="1122" y="946"/>
                </a:lnTo>
                <a:lnTo>
                  <a:pt x="1053" y="946"/>
                </a:lnTo>
                <a:lnTo>
                  <a:pt x="1090" y="946"/>
                </a:lnTo>
                <a:lnTo>
                  <a:pt x="1132" y="941"/>
                </a:lnTo>
                <a:lnTo>
                  <a:pt x="1180" y="935"/>
                </a:lnTo>
                <a:lnTo>
                  <a:pt x="1233" y="935"/>
                </a:lnTo>
                <a:lnTo>
                  <a:pt x="1340" y="925"/>
                </a:lnTo>
                <a:lnTo>
                  <a:pt x="1393" y="920"/>
                </a:lnTo>
                <a:lnTo>
                  <a:pt x="1441" y="920"/>
                </a:lnTo>
                <a:lnTo>
                  <a:pt x="1355" y="920"/>
                </a:lnTo>
                <a:lnTo>
                  <a:pt x="1281" y="925"/>
                </a:lnTo>
                <a:lnTo>
                  <a:pt x="1223" y="930"/>
                </a:lnTo>
                <a:lnTo>
                  <a:pt x="1164" y="930"/>
                </a:lnTo>
                <a:lnTo>
                  <a:pt x="1106" y="935"/>
                </a:lnTo>
                <a:lnTo>
                  <a:pt x="1042" y="935"/>
                </a:lnTo>
                <a:lnTo>
                  <a:pt x="968" y="930"/>
                </a:lnTo>
                <a:lnTo>
                  <a:pt x="925" y="930"/>
                </a:lnTo>
                <a:lnTo>
                  <a:pt x="877" y="925"/>
                </a:lnTo>
                <a:lnTo>
                  <a:pt x="835" y="920"/>
                </a:lnTo>
                <a:lnTo>
                  <a:pt x="792" y="914"/>
                </a:lnTo>
                <a:lnTo>
                  <a:pt x="744" y="909"/>
                </a:lnTo>
                <a:lnTo>
                  <a:pt x="697" y="898"/>
                </a:lnTo>
                <a:lnTo>
                  <a:pt x="537" y="861"/>
                </a:lnTo>
                <a:lnTo>
                  <a:pt x="383" y="813"/>
                </a:lnTo>
                <a:lnTo>
                  <a:pt x="309" y="781"/>
                </a:lnTo>
                <a:lnTo>
                  <a:pt x="239" y="749"/>
                </a:lnTo>
                <a:lnTo>
                  <a:pt x="170" y="702"/>
                </a:lnTo>
                <a:lnTo>
                  <a:pt x="101" y="648"/>
                </a:lnTo>
                <a:lnTo>
                  <a:pt x="123" y="670"/>
                </a:lnTo>
                <a:lnTo>
                  <a:pt x="138" y="686"/>
                </a:lnTo>
                <a:lnTo>
                  <a:pt x="197" y="733"/>
                </a:lnTo>
                <a:lnTo>
                  <a:pt x="261" y="771"/>
                </a:lnTo>
                <a:lnTo>
                  <a:pt x="319" y="797"/>
                </a:lnTo>
                <a:lnTo>
                  <a:pt x="383" y="824"/>
                </a:lnTo>
                <a:lnTo>
                  <a:pt x="516" y="866"/>
                </a:lnTo>
                <a:lnTo>
                  <a:pt x="659" y="898"/>
                </a:lnTo>
                <a:lnTo>
                  <a:pt x="691" y="904"/>
                </a:lnTo>
                <a:lnTo>
                  <a:pt x="723" y="909"/>
                </a:lnTo>
                <a:lnTo>
                  <a:pt x="792" y="914"/>
                </a:lnTo>
                <a:lnTo>
                  <a:pt x="909" y="930"/>
                </a:lnTo>
                <a:lnTo>
                  <a:pt x="1021" y="946"/>
                </a:lnTo>
                <a:lnTo>
                  <a:pt x="898" y="941"/>
                </a:lnTo>
                <a:lnTo>
                  <a:pt x="776" y="925"/>
                </a:lnTo>
                <a:lnTo>
                  <a:pt x="649" y="904"/>
                </a:lnTo>
                <a:lnTo>
                  <a:pt x="526" y="872"/>
                </a:lnTo>
                <a:lnTo>
                  <a:pt x="468" y="861"/>
                </a:lnTo>
                <a:lnTo>
                  <a:pt x="441" y="856"/>
                </a:lnTo>
                <a:lnTo>
                  <a:pt x="420" y="850"/>
                </a:lnTo>
                <a:lnTo>
                  <a:pt x="532" y="888"/>
                </a:lnTo>
                <a:lnTo>
                  <a:pt x="649" y="914"/>
                </a:lnTo>
                <a:lnTo>
                  <a:pt x="755" y="935"/>
                </a:lnTo>
                <a:lnTo>
                  <a:pt x="867" y="946"/>
                </a:lnTo>
                <a:lnTo>
                  <a:pt x="1090" y="957"/>
                </a:lnTo>
                <a:lnTo>
                  <a:pt x="1196" y="957"/>
                </a:lnTo>
                <a:lnTo>
                  <a:pt x="1297" y="957"/>
                </a:lnTo>
                <a:lnTo>
                  <a:pt x="1387" y="951"/>
                </a:lnTo>
                <a:lnTo>
                  <a:pt x="1467" y="951"/>
                </a:lnTo>
                <a:lnTo>
                  <a:pt x="1478" y="951"/>
                </a:lnTo>
                <a:lnTo>
                  <a:pt x="1494" y="946"/>
                </a:lnTo>
                <a:lnTo>
                  <a:pt x="1499" y="946"/>
                </a:lnTo>
                <a:lnTo>
                  <a:pt x="1504" y="946"/>
                </a:lnTo>
                <a:lnTo>
                  <a:pt x="1563" y="946"/>
                </a:lnTo>
                <a:lnTo>
                  <a:pt x="1627" y="941"/>
                </a:lnTo>
                <a:lnTo>
                  <a:pt x="1573" y="946"/>
                </a:lnTo>
                <a:lnTo>
                  <a:pt x="1520" y="951"/>
                </a:lnTo>
                <a:lnTo>
                  <a:pt x="1419" y="962"/>
                </a:lnTo>
                <a:lnTo>
                  <a:pt x="1308" y="973"/>
                </a:lnTo>
                <a:lnTo>
                  <a:pt x="1090" y="973"/>
                </a:lnTo>
                <a:lnTo>
                  <a:pt x="861" y="951"/>
                </a:lnTo>
                <a:lnTo>
                  <a:pt x="638" y="920"/>
                </a:lnTo>
                <a:lnTo>
                  <a:pt x="585" y="909"/>
                </a:lnTo>
                <a:lnTo>
                  <a:pt x="521" y="888"/>
                </a:lnTo>
                <a:lnTo>
                  <a:pt x="457" y="866"/>
                </a:lnTo>
                <a:lnTo>
                  <a:pt x="404" y="845"/>
                </a:lnTo>
                <a:lnTo>
                  <a:pt x="335" y="824"/>
                </a:lnTo>
                <a:lnTo>
                  <a:pt x="266" y="792"/>
                </a:lnTo>
                <a:lnTo>
                  <a:pt x="197" y="755"/>
                </a:lnTo>
                <a:lnTo>
                  <a:pt x="128" y="707"/>
                </a:lnTo>
                <a:lnTo>
                  <a:pt x="69" y="648"/>
                </a:lnTo>
                <a:lnTo>
                  <a:pt x="43" y="617"/>
                </a:lnTo>
                <a:lnTo>
                  <a:pt x="22" y="574"/>
                </a:lnTo>
                <a:lnTo>
                  <a:pt x="6" y="531"/>
                </a:lnTo>
                <a:lnTo>
                  <a:pt x="0" y="484"/>
                </a:lnTo>
                <a:lnTo>
                  <a:pt x="0" y="441"/>
                </a:lnTo>
                <a:lnTo>
                  <a:pt x="6" y="393"/>
                </a:lnTo>
                <a:lnTo>
                  <a:pt x="43" y="324"/>
                </a:lnTo>
                <a:lnTo>
                  <a:pt x="96" y="266"/>
                </a:lnTo>
                <a:lnTo>
                  <a:pt x="149" y="218"/>
                </a:lnTo>
                <a:lnTo>
                  <a:pt x="208" y="181"/>
                </a:lnTo>
                <a:lnTo>
                  <a:pt x="335" y="128"/>
                </a:lnTo>
                <a:lnTo>
                  <a:pt x="457" y="85"/>
                </a:lnTo>
                <a:lnTo>
                  <a:pt x="585" y="53"/>
                </a:lnTo>
                <a:lnTo>
                  <a:pt x="718" y="27"/>
                </a:lnTo>
                <a:lnTo>
                  <a:pt x="845" y="11"/>
                </a:lnTo>
                <a:lnTo>
                  <a:pt x="973" y="5"/>
                </a:lnTo>
                <a:lnTo>
                  <a:pt x="1100" y="0"/>
                </a:lnTo>
                <a:lnTo>
                  <a:pt x="1233" y="5"/>
                </a:lnTo>
                <a:lnTo>
                  <a:pt x="1361" y="11"/>
                </a:lnTo>
                <a:lnTo>
                  <a:pt x="1488" y="27"/>
                </a:lnTo>
                <a:lnTo>
                  <a:pt x="1611" y="42"/>
                </a:lnTo>
                <a:lnTo>
                  <a:pt x="1738" y="69"/>
                </a:lnTo>
                <a:lnTo>
                  <a:pt x="1860" y="101"/>
                </a:lnTo>
                <a:lnTo>
                  <a:pt x="1977" y="138"/>
                </a:lnTo>
                <a:lnTo>
                  <a:pt x="2025" y="149"/>
                </a:lnTo>
                <a:lnTo>
                  <a:pt x="2004" y="138"/>
                </a:lnTo>
                <a:lnTo>
                  <a:pt x="2025" y="149"/>
                </a:lnTo>
                <a:lnTo>
                  <a:pt x="2046" y="159"/>
                </a:lnTo>
                <a:lnTo>
                  <a:pt x="2163" y="207"/>
                </a:lnTo>
                <a:lnTo>
                  <a:pt x="2216" y="239"/>
                </a:lnTo>
                <a:lnTo>
                  <a:pt x="2264" y="276"/>
                </a:lnTo>
                <a:lnTo>
                  <a:pt x="2270" y="282"/>
                </a:lnTo>
                <a:lnTo>
                  <a:pt x="2259" y="276"/>
                </a:lnTo>
                <a:lnTo>
                  <a:pt x="2248" y="266"/>
                </a:lnTo>
                <a:lnTo>
                  <a:pt x="2216" y="250"/>
                </a:lnTo>
                <a:lnTo>
                  <a:pt x="2190" y="234"/>
                </a:lnTo>
                <a:lnTo>
                  <a:pt x="2211" y="250"/>
                </a:lnTo>
                <a:lnTo>
                  <a:pt x="2222" y="255"/>
                </a:lnTo>
                <a:lnTo>
                  <a:pt x="2216" y="255"/>
                </a:lnTo>
                <a:lnTo>
                  <a:pt x="2211" y="255"/>
                </a:lnTo>
                <a:lnTo>
                  <a:pt x="2227" y="266"/>
                </a:lnTo>
                <a:lnTo>
                  <a:pt x="2238" y="276"/>
                </a:lnTo>
                <a:lnTo>
                  <a:pt x="2121" y="213"/>
                </a:lnTo>
                <a:lnTo>
                  <a:pt x="1993" y="165"/>
                </a:lnTo>
                <a:lnTo>
                  <a:pt x="1860" y="128"/>
                </a:lnTo>
                <a:lnTo>
                  <a:pt x="1722" y="96"/>
                </a:lnTo>
                <a:lnTo>
                  <a:pt x="1743" y="106"/>
                </a:lnTo>
                <a:lnTo>
                  <a:pt x="1770" y="112"/>
                </a:lnTo>
                <a:lnTo>
                  <a:pt x="1802" y="117"/>
                </a:lnTo>
                <a:lnTo>
                  <a:pt x="1823" y="122"/>
                </a:lnTo>
                <a:lnTo>
                  <a:pt x="1908" y="143"/>
                </a:lnTo>
                <a:lnTo>
                  <a:pt x="1993" y="170"/>
                </a:lnTo>
                <a:lnTo>
                  <a:pt x="2100" y="213"/>
                </a:lnTo>
                <a:lnTo>
                  <a:pt x="2200" y="266"/>
                </a:lnTo>
                <a:lnTo>
                  <a:pt x="2248" y="298"/>
                </a:lnTo>
                <a:lnTo>
                  <a:pt x="2286" y="335"/>
                </a:lnTo>
                <a:lnTo>
                  <a:pt x="2317" y="372"/>
                </a:lnTo>
                <a:lnTo>
                  <a:pt x="2344" y="409"/>
                </a:lnTo>
                <a:lnTo>
                  <a:pt x="2349" y="436"/>
                </a:lnTo>
                <a:lnTo>
                  <a:pt x="2349" y="462"/>
                </a:lnTo>
                <a:lnTo>
                  <a:pt x="2349" y="468"/>
                </a:lnTo>
                <a:lnTo>
                  <a:pt x="2344" y="468"/>
                </a:lnTo>
                <a:lnTo>
                  <a:pt x="2344" y="457"/>
                </a:lnTo>
                <a:lnTo>
                  <a:pt x="2339" y="436"/>
                </a:lnTo>
                <a:lnTo>
                  <a:pt x="2328" y="409"/>
                </a:lnTo>
                <a:close/>
                <a:moveTo>
                  <a:pt x="160" y="244"/>
                </a:moveTo>
                <a:lnTo>
                  <a:pt x="234" y="202"/>
                </a:lnTo>
                <a:lnTo>
                  <a:pt x="303" y="175"/>
                </a:lnTo>
                <a:lnTo>
                  <a:pt x="330" y="165"/>
                </a:lnTo>
                <a:lnTo>
                  <a:pt x="356" y="149"/>
                </a:lnTo>
                <a:lnTo>
                  <a:pt x="388" y="138"/>
                </a:lnTo>
                <a:lnTo>
                  <a:pt x="425" y="122"/>
                </a:lnTo>
                <a:lnTo>
                  <a:pt x="569" y="85"/>
                </a:lnTo>
                <a:lnTo>
                  <a:pt x="718" y="58"/>
                </a:lnTo>
                <a:lnTo>
                  <a:pt x="643" y="69"/>
                </a:lnTo>
                <a:lnTo>
                  <a:pt x="564" y="80"/>
                </a:lnTo>
                <a:lnTo>
                  <a:pt x="484" y="101"/>
                </a:lnTo>
                <a:lnTo>
                  <a:pt x="394" y="128"/>
                </a:lnTo>
                <a:lnTo>
                  <a:pt x="510" y="90"/>
                </a:lnTo>
                <a:lnTo>
                  <a:pt x="622" y="64"/>
                </a:lnTo>
                <a:lnTo>
                  <a:pt x="739" y="48"/>
                </a:lnTo>
                <a:lnTo>
                  <a:pt x="851" y="37"/>
                </a:lnTo>
                <a:lnTo>
                  <a:pt x="962" y="32"/>
                </a:lnTo>
                <a:lnTo>
                  <a:pt x="1069" y="27"/>
                </a:lnTo>
                <a:lnTo>
                  <a:pt x="1292" y="37"/>
                </a:lnTo>
                <a:lnTo>
                  <a:pt x="1430" y="48"/>
                </a:lnTo>
                <a:lnTo>
                  <a:pt x="1563" y="58"/>
                </a:lnTo>
                <a:lnTo>
                  <a:pt x="1658" y="69"/>
                </a:lnTo>
                <a:lnTo>
                  <a:pt x="1754" y="85"/>
                </a:lnTo>
                <a:lnTo>
                  <a:pt x="1605" y="58"/>
                </a:lnTo>
                <a:lnTo>
                  <a:pt x="1462" y="37"/>
                </a:lnTo>
                <a:lnTo>
                  <a:pt x="1313" y="27"/>
                </a:lnTo>
                <a:lnTo>
                  <a:pt x="1159" y="16"/>
                </a:lnTo>
                <a:lnTo>
                  <a:pt x="1010" y="16"/>
                </a:lnTo>
                <a:lnTo>
                  <a:pt x="861" y="27"/>
                </a:lnTo>
                <a:lnTo>
                  <a:pt x="707" y="42"/>
                </a:lnTo>
                <a:lnTo>
                  <a:pt x="558" y="69"/>
                </a:lnTo>
                <a:lnTo>
                  <a:pt x="410" y="112"/>
                </a:lnTo>
                <a:lnTo>
                  <a:pt x="340" y="138"/>
                </a:lnTo>
                <a:lnTo>
                  <a:pt x="266" y="170"/>
                </a:lnTo>
                <a:lnTo>
                  <a:pt x="197" y="207"/>
                </a:lnTo>
                <a:lnTo>
                  <a:pt x="128" y="250"/>
                </a:lnTo>
                <a:lnTo>
                  <a:pt x="69" y="308"/>
                </a:lnTo>
                <a:lnTo>
                  <a:pt x="43" y="345"/>
                </a:lnTo>
                <a:lnTo>
                  <a:pt x="22" y="388"/>
                </a:lnTo>
                <a:lnTo>
                  <a:pt x="11" y="431"/>
                </a:lnTo>
                <a:lnTo>
                  <a:pt x="11" y="478"/>
                </a:lnTo>
                <a:lnTo>
                  <a:pt x="16" y="526"/>
                </a:lnTo>
                <a:lnTo>
                  <a:pt x="32" y="569"/>
                </a:lnTo>
                <a:lnTo>
                  <a:pt x="53" y="611"/>
                </a:lnTo>
                <a:lnTo>
                  <a:pt x="80" y="643"/>
                </a:lnTo>
                <a:lnTo>
                  <a:pt x="144" y="702"/>
                </a:lnTo>
                <a:lnTo>
                  <a:pt x="213" y="749"/>
                </a:lnTo>
                <a:lnTo>
                  <a:pt x="282" y="792"/>
                </a:lnTo>
                <a:lnTo>
                  <a:pt x="356" y="824"/>
                </a:lnTo>
                <a:lnTo>
                  <a:pt x="431" y="850"/>
                </a:lnTo>
                <a:lnTo>
                  <a:pt x="335" y="813"/>
                </a:lnTo>
                <a:lnTo>
                  <a:pt x="245" y="765"/>
                </a:lnTo>
                <a:lnTo>
                  <a:pt x="160" y="702"/>
                </a:lnTo>
                <a:lnTo>
                  <a:pt x="80" y="627"/>
                </a:lnTo>
                <a:lnTo>
                  <a:pt x="48" y="585"/>
                </a:lnTo>
                <a:lnTo>
                  <a:pt x="27" y="531"/>
                </a:lnTo>
                <a:lnTo>
                  <a:pt x="16" y="473"/>
                </a:lnTo>
                <a:lnTo>
                  <a:pt x="22" y="441"/>
                </a:lnTo>
                <a:lnTo>
                  <a:pt x="27" y="415"/>
                </a:lnTo>
                <a:lnTo>
                  <a:pt x="48" y="361"/>
                </a:lnTo>
                <a:lnTo>
                  <a:pt x="80" y="314"/>
                </a:lnTo>
                <a:lnTo>
                  <a:pt x="117" y="276"/>
                </a:lnTo>
                <a:lnTo>
                  <a:pt x="160" y="244"/>
                </a:lnTo>
                <a:close/>
                <a:moveTo>
                  <a:pt x="91" y="319"/>
                </a:moveTo>
                <a:lnTo>
                  <a:pt x="64" y="356"/>
                </a:lnTo>
                <a:lnTo>
                  <a:pt x="48" y="393"/>
                </a:lnTo>
                <a:lnTo>
                  <a:pt x="38" y="436"/>
                </a:lnTo>
                <a:lnTo>
                  <a:pt x="38" y="478"/>
                </a:lnTo>
                <a:lnTo>
                  <a:pt x="43" y="521"/>
                </a:lnTo>
                <a:lnTo>
                  <a:pt x="59" y="563"/>
                </a:lnTo>
                <a:lnTo>
                  <a:pt x="80" y="595"/>
                </a:lnTo>
                <a:lnTo>
                  <a:pt x="107" y="627"/>
                </a:lnTo>
                <a:lnTo>
                  <a:pt x="192" y="696"/>
                </a:lnTo>
                <a:lnTo>
                  <a:pt x="287" y="755"/>
                </a:lnTo>
                <a:lnTo>
                  <a:pt x="388" y="797"/>
                </a:lnTo>
                <a:lnTo>
                  <a:pt x="489" y="834"/>
                </a:lnTo>
                <a:lnTo>
                  <a:pt x="585" y="861"/>
                </a:lnTo>
                <a:lnTo>
                  <a:pt x="681" y="877"/>
                </a:lnTo>
                <a:lnTo>
                  <a:pt x="760" y="888"/>
                </a:lnTo>
                <a:lnTo>
                  <a:pt x="835" y="893"/>
                </a:lnTo>
                <a:lnTo>
                  <a:pt x="649" y="866"/>
                </a:lnTo>
                <a:lnTo>
                  <a:pt x="553" y="845"/>
                </a:lnTo>
                <a:lnTo>
                  <a:pt x="463" y="819"/>
                </a:lnTo>
                <a:lnTo>
                  <a:pt x="367" y="787"/>
                </a:lnTo>
                <a:lnTo>
                  <a:pt x="277" y="744"/>
                </a:lnTo>
                <a:lnTo>
                  <a:pt x="186" y="696"/>
                </a:lnTo>
                <a:lnTo>
                  <a:pt x="107" y="627"/>
                </a:lnTo>
                <a:lnTo>
                  <a:pt x="138" y="659"/>
                </a:lnTo>
                <a:lnTo>
                  <a:pt x="165" y="680"/>
                </a:lnTo>
                <a:lnTo>
                  <a:pt x="186" y="696"/>
                </a:lnTo>
                <a:lnTo>
                  <a:pt x="197" y="702"/>
                </a:lnTo>
                <a:lnTo>
                  <a:pt x="202" y="707"/>
                </a:lnTo>
                <a:lnTo>
                  <a:pt x="202" y="702"/>
                </a:lnTo>
                <a:lnTo>
                  <a:pt x="192" y="696"/>
                </a:lnTo>
                <a:lnTo>
                  <a:pt x="176" y="686"/>
                </a:lnTo>
                <a:lnTo>
                  <a:pt x="160" y="670"/>
                </a:lnTo>
                <a:lnTo>
                  <a:pt x="133" y="654"/>
                </a:lnTo>
                <a:lnTo>
                  <a:pt x="107" y="627"/>
                </a:lnTo>
                <a:lnTo>
                  <a:pt x="75" y="590"/>
                </a:lnTo>
                <a:lnTo>
                  <a:pt x="53" y="542"/>
                </a:lnTo>
                <a:lnTo>
                  <a:pt x="38" y="484"/>
                </a:lnTo>
                <a:lnTo>
                  <a:pt x="43" y="425"/>
                </a:lnTo>
                <a:lnTo>
                  <a:pt x="48" y="393"/>
                </a:lnTo>
                <a:lnTo>
                  <a:pt x="64" y="361"/>
                </a:lnTo>
                <a:lnTo>
                  <a:pt x="75" y="340"/>
                </a:lnTo>
                <a:lnTo>
                  <a:pt x="91" y="319"/>
                </a:lnTo>
                <a:close/>
              </a:path>
            </a:pathLst>
          </a:custGeom>
          <a:solidFill>
            <a:srgbClr val="990000"/>
          </a:solidFill>
          <a:ln w="9525">
            <a:noFill/>
            <a:round/>
            <a:headEnd/>
            <a:tailEnd/>
          </a:ln>
        </p:spPr>
        <p:txBody>
          <a:bodyPr/>
          <a:lstStyle/>
          <a:p>
            <a:endParaRPr lang="en-GB" dirty="0">
              <a:solidFill>
                <a:srgbClr val="000000"/>
              </a:solidFill>
            </a:endParaRPr>
          </a:p>
        </p:txBody>
      </p:sp>
      <p:grpSp>
        <p:nvGrpSpPr>
          <p:cNvPr id="95" name="Group 94"/>
          <p:cNvGrpSpPr/>
          <p:nvPr/>
        </p:nvGrpSpPr>
        <p:grpSpPr>
          <a:xfrm>
            <a:off x="7707962" y="3859487"/>
            <a:ext cx="857316" cy="314954"/>
            <a:chOff x="1771075" y="4110242"/>
            <a:chExt cx="857316" cy="314954"/>
          </a:xfrm>
        </p:grpSpPr>
        <p:pic>
          <p:nvPicPr>
            <p:cNvPr id="96" name="Picture 8" descr="https://sp.jpmchase.net/sites/spmkrhkt/pitchpro/Round%20flags/bulgaria.pn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2376391" y="4166406"/>
              <a:ext cx="252000" cy="235744"/>
            </a:xfrm>
            <a:prstGeom prst="rect">
              <a:avLst/>
            </a:prstGeom>
            <a:noFill/>
            <a:extLst>
              <a:ext uri="{909E8E84-426E-40DD-AFC4-6F175D3DCCD1}">
                <a14:hiddenFill xmlns:a14="http://schemas.microsoft.com/office/drawing/2010/main">
                  <a:solidFill>
                    <a:srgbClr val="FFFFFF"/>
                  </a:solidFill>
                </a14:hiddenFill>
              </a:ext>
            </a:extLst>
          </p:spPr>
        </p:pic>
        <p:sp>
          <p:nvSpPr>
            <p:cNvPr id="97" name="Rectangle 96"/>
            <p:cNvSpPr/>
            <p:nvPr/>
          </p:nvSpPr>
          <p:spPr>
            <a:xfrm>
              <a:off x="1771075" y="4110242"/>
              <a:ext cx="731531"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Bulgaria¹</a:t>
              </a:r>
              <a:endParaRPr lang="en-GB" sz="1100" b="1" dirty="0">
                <a:solidFill>
                  <a:srgbClr val="003768"/>
                </a:solidFill>
              </a:endParaRPr>
            </a:p>
          </p:txBody>
        </p:sp>
      </p:grpSp>
      <p:sp>
        <p:nvSpPr>
          <p:cNvPr id="98" name="Rectangle 97"/>
          <p:cNvSpPr/>
          <p:nvPr/>
        </p:nvSpPr>
        <p:spPr>
          <a:xfrm>
            <a:off x="7710814" y="5639208"/>
            <a:ext cx="2087142" cy="3464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u="sng" dirty="0" smtClean="0">
                <a:solidFill>
                  <a:schemeClr val="accent2"/>
                </a:solidFill>
              </a:rPr>
              <a:t>Total International Markets net profit: 330m EUR</a:t>
            </a:r>
            <a:endParaRPr lang="en-GB" sz="1200" b="1" u="sng" dirty="0">
              <a:solidFill>
                <a:schemeClr val="accent2"/>
              </a:solidFill>
            </a:endParaRPr>
          </a:p>
        </p:txBody>
      </p:sp>
      <p:sp>
        <p:nvSpPr>
          <p:cNvPr id="101" name="Rectangle 100"/>
          <p:cNvSpPr/>
          <p:nvPr/>
        </p:nvSpPr>
        <p:spPr>
          <a:xfrm>
            <a:off x="5376358" y="5089134"/>
            <a:ext cx="731531"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Ireland</a:t>
            </a:r>
            <a:endParaRPr lang="en-GB" sz="1100" b="1" dirty="0">
              <a:solidFill>
                <a:srgbClr val="003768"/>
              </a:solidFill>
            </a:endParaRPr>
          </a:p>
        </p:txBody>
      </p:sp>
      <p:pic>
        <p:nvPicPr>
          <p:cNvPr id="102" name="Picture 2" descr="Image result for ireland flag bubble"/>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5588200" y="5357854"/>
            <a:ext cx="321397" cy="241048"/>
          </a:xfrm>
          <a:prstGeom prst="rect">
            <a:avLst/>
          </a:prstGeom>
          <a:noFill/>
          <a:extLst>
            <a:ext uri="{909E8E84-426E-40DD-AFC4-6F175D3DCCD1}">
              <a14:hiddenFill xmlns:a14="http://schemas.microsoft.com/office/drawing/2010/main">
                <a:solidFill>
                  <a:srgbClr val="FFFFFF"/>
                </a:solidFill>
              </a14:hiddenFill>
            </a:ext>
          </a:extLst>
        </p:spPr>
      </p:pic>
      <p:sp>
        <p:nvSpPr>
          <p:cNvPr id="104" name="Rectangle 103"/>
          <p:cNvSpPr/>
          <p:nvPr/>
        </p:nvSpPr>
        <p:spPr>
          <a:xfrm>
            <a:off x="8981931" y="5050389"/>
            <a:ext cx="731531" cy="314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Ireland</a:t>
            </a:r>
            <a:endParaRPr lang="en-GB" sz="1100" b="1" dirty="0">
              <a:solidFill>
                <a:srgbClr val="003768"/>
              </a:solidFill>
            </a:endParaRPr>
          </a:p>
        </p:txBody>
      </p:sp>
      <p:pic>
        <p:nvPicPr>
          <p:cNvPr id="105" name="Picture 2" descr="Image result for ireland flag bubble"/>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9193773" y="5319109"/>
            <a:ext cx="321397" cy="241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8997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96012" y="-1267"/>
            <a:ext cx="9009988" cy="973682"/>
          </a:xfrm>
        </p:spPr>
        <p:txBody>
          <a:bodyPr/>
          <a:lstStyle/>
          <a:p>
            <a:r>
              <a:rPr lang="en-GB" sz="2400" dirty="0" smtClean="0"/>
              <a:t>Undisputable strategic value to become the reference in </a:t>
            </a:r>
            <a:br>
              <a:rPr lang="en-GB" sz="2400" dirty="0" smtClean="0"/>
            </a:br>
            <a:r>
              <a:rPr lang="en-GB" sz="2400" dirty="0" smtClean="0"/>
              <a:t>bank-insurance in Bulgaria </a:t>
            </a:r>
            <a:endParaRPr lang="en-GB" sz="2400" dirty="0"/>
          </a:p>
        </p:txBody>
      </p:sp>
      <p:sp>
        <p:nvSpPr>
          <p:cNvPr id="42" name="Rectangle 41"/>
          <p:cNvSpPr/>
          <p:nvPr/>
        </p:nvSpPr>
        <p:spPr>
          <a:xfrm>
            <a:off x="272481" y="1619414"/>
            <a:ext cx="4283331" cy="2057801"/>
          </a:xfrm>
          <a:prstGeom prst="rect">
            <a:avLst/>
          </a:prstGeom>
          <a:noFill/>
          <a:ln>
            <a:noFill/>
          </a:ln>
        </p:spPr>
        <p:txBody>
          <a:bodyPr vert="horz" lIns="72000" tIns="72000" rIns="36000" bIns="0" rtlCol="0">
            <a:noAutofit/>
          </a:bodyPr>
          <a:lstStyle/>
          <a:p>
            <a:pPr marL="174625" indent="-174625">
              <a:spcBef>
                <a:spcPts val="600"/>
              </a:spcBef>
              <a:buClr>
                <a:srgbClr val="00AEEF"/>
              </a:buClr>
              <a:buFont typeface="Wingdings" pitchFamily="2" charset="2"/>
              <a:buChar char="§"/>
            </a:pPr>
            <a:r>
              <a:rPr lang="en-GB" sz="1100" dirty="0" smtClean="0">
                <a:solidFill>
                  <a:schemeClr val="accent2"/>
                </a:solidFill>
              </a:rPr>
              <a:t>KBC had significant market presence in banking in all of its Core markets (&gt;10% market share) apart from Bulgaria (defined core country in 2009)</a:t>
            </a:r>
          </a:p>
          <a:p>
            <a:pPr marL="504000" indent="-174625">
              <a:spcBef>
                <a:spcPts val="300"/>
              </a:spcBef>
              <a:buClr>
                <a:srgbClr val="00AEEF"/>
              </a:buClr>
              <a:buFont typeface="Wingdings" pitchFamily="2" charset="2"/>
              <a:buChar char="§"/>
            </a:pPr>
            <a:r>
              <a:rPr lang="en-GB" sz="1100" dirty="0" smtClean="0">
                <a:solidFill>
                  <a:schemeClr val="accent2"/>
                </a:solidFill>
              </a:rPr>
              <a:t>UBB’s acquisition builds on KBC’s strategy of gaining significant market power in its Core markets</a:t>
            </a:r>
          </a:p>
          <a:p>
            <a:pPr marL="504000" indent="-174625">
              <a:spcBef>
                <a:spcPts val="300"/>
              </a:spcBef>
              <a:buClr>
                <a:srgbClr val="00AEEF"/>
              </a:buClr>
              <a:buFont typeface="Wingdings" pitchFamily="2" charset="2"/>
              <a:buChar char="§"/>
            </a:pPr>
            <a:r>
              <a:rPr lang="en-GB" sz="1100" dirty="0" smtClean="0">
                <a:solidFill>
                  <a:schemeClr val="accent2"/>
                </a:solidFill>
              </a:rPr>
              <a:t>Combination of CIBANK and UBB would create #3 largest bank in Bulgaria (CIBANK currently #9); a rather fragmented market with expected short-to mid-term consolidation, providing KBC with strong sustainable presence</a:t>
            </a:r>
          </a:p>
          <a:p>
            <a:pPr marL="504000" indent="-174625">
              <a:spcBef>
                <a:spcPts val="300"/>
              </a:spcBef>
              <a:buClr>
                <a:srgbClr val="00AEEF"/>
              </a:buClr>
              <a:buFont typeface="Wingdings" pitchFamily="2" charset="2"/>
              <a:buChar char="§"/>
            </a:pPr>
            <a:r>
              <a:rPr lang="en-US" sz="1100" dirty="0" smtClean="0">
                <a:solidFill>
                  <a:schemeClr val="accent2"/>
                </a:solidFill>
              </a:rPr>
              <a:t>Acquisition would level the current market size gap between the insurance operations and the smaller banking operations</a:t>
            </a:r>
          </a:p>
          <a:p>
            <a:pPr marL="504000" indent="-174625">
              <a:spcBef>
                <a:spcPts val="300"/>
              </a:spcBef>
              <a:buClr>
                <a:srgbClr val="00AEEF"/>
              </a:buClr>
              <a:buFont typeface="Wingdings" pitchFamily="2" charset="2"/>
              <a:buChar char="§"/>
            </a:pPr>
            <a:r>
              <a:rPr lang="en-US" sz="1100" dirty="0" smtClean="0">
                <a:solidFill>
                  <a:schemeClr val="accent2"/>
                </a:solidFill>
              </a:rPr>
              <a:t>A </a:t>
            </a:r>
            <a:r>
              <a:rPr lang="en-US" sz="1100" dirty="0">
                <a:solidFill>
                  <a:schemeClr val="accent2"/>
                </a:solidFill>
              </a:rPr>
              <a:t>compelling opportunity for KBC Group to become the reference in  </a:t>
            </a:r>
            <a:r>
              <a:rPr lang="en-US" sz="1100" dirty="0" smtClean="0">
                <a:solidFill>
                  <a:schemeClr val="accent2"/>
                </a:solidFill>
              </a:rPr>
              <a:t>bank-insurance </a:t>
            </a:r>
            <a:r>
              <a:rPr lang="en-US" sz="1100" dirty="0">
                <a:solidFill>
                  <a:schemeClr val="accent2"/>
                </a:solidFill>
              </a:rPr>
              <a:t>in Bulgaria</a:t>
            </a:r>
            <a:endParaRPr lang="en-GB" sz="1100" dirty="0">
              <a:solidFill>
                <a:schemeClr val="accent2"/>
              </a:solidFill>
            </a:endParaRPr>
          </a:p>
          <a:p>
            <a:pPr marL="174625" indent="-174625">
              <a:spcBef>
                <a:spcPts val="600"/>
              </a:spcBef>
              <a:buClr>
                <a:srgbClr val="00AEEF"/>
              </a:buClr>
              <a:buFont typeface="Wingdings" pitchFamily="2" charset="2"/>
              <a:buChar char="§"/>
            </a:pPr>
            <a:r>
              <a:rPr lang="en-GB" sz="1100" dirty="0">
                <a:solidFill>
                  <a:schemeClr val="accent2"/>
                </a:solidFill>
              </a:rPr>
              <a:t>Post transaction, pro forma</a:t>
            </a:r>
            <a:r>
              <a:rPr lang="en-GB" sz="1100" dirty="0" smtClean="0">
                <a:solidFill>
                  <a:schemeClr val="accent2"/>
                </a:solidFill>
              </a:rPr>
              <a:t> CEE contribution to KBC’s bottom line (9M16) to reach c.40%, out of which Bulgaria’s contribution to reach 8% </a:t>
            </a:r>
            <a:endParaRPr lang="en-GB" sz="1100" dirty="0">
              <a:solidFill>
                <a:schemeClr val="accent2"/>
              </a:solidFill>
            </a:endParaRPr>
          </a:p>
        </p:txBody>
      </p:sp>
      <p:sp>
        <p:nvSpPr>
          <p:cNvPr id="51" name="Oval 50"/>
          <p:cNvSpPr/>
          <p:nvPr/>
        </p:nvSpPr>
        <p:spPr>
          <a:xfrm>
            <a:off x="375142" y="392766"/>
            <a:ext cx="360000" cy="360910"/>
          </a:xfrm>
          <a:prstGeom prst="ellipse">
            <a:avLst/>
          </a:prstGeom>
          <a:solidFill>
            <a:schemeClr val="accent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45717" rIns="0" bIns="45717" rtlCol="0" anchor="ctr"/>
          <a:lstStyle/>
          <a:p>
            <a:pPr algn="ctr" defTabSz="914347"/>
            <a:r>
              <a:rPr lang="en-US" sz="1600" b="1" i="1" dirty="0" smtClean="0">
                <a:solidFill>
                  <a:srgbClr val="FFFFFF"/>
                </a:solidFill>
              </a:rPr>
              <a:t>1</a:t>
            </a:r>
            <a:endParaRPr lang="en-US" sz="1600" b="1" i="1" dirty="0">
              <a:solidFill>
                <a:srgbClr val="FFFFFF"/>
              </a:solidFill>
            </a:endParaRPr>
          </a:p>
        </p:txBody>
      </p:sp>
      <p:sp>
        <p:nvSpPr>
          <p:cNvPr id="55" name="Rounded Rectangle 54"/>
          <p:cNvSpPr/>
          <p:nvPr/>
        </p:nvSpPr>
        <p:spPr>
          <a:xfrm>
            <a:off x="513770" y="1306170"/>
            <a:ext cx="4042042" cy="274320"/>
          </a:xfrm>
          <a:prstGeom prst="roundRect">
            <a:avLst/>
          </a:prstGeom>
          <a:solidFill>
            <a:srgbClr val="00AEEF"/>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defTabSz="1123338">
              <a:defRPr/>
            </a:pPr>
            <a:r>
              <a:rPr lang="en-US" sz="1400" b="1" kern="0" noProof="0" dirty="0" smtClean="0">
                <a:solidFill>
                  <a:schemeClr val="bg2"/>
                </a:solidFill>
              </a:rPr>
              <a:t>Market presence</a:t>
            </a:r>
            <a:endParaRPr kumimoji="0" lang="en-US" sz="1400" b="1" i="0" u="sng" strike="noStrike" kern="0" cap="none" spc="0" normalizeH="0" baseline="0" noProof="0" dirty="0" smtClean="0">
              <a:ln>
                <a:noFill/>
              </a:ln>
              <a:solidFill>
                <a:schemeClr val="bg2"/>
              </a:solidFill>
              <a:effectLst/>
              <a:uLnTx/>
              <a:uFillTx/>
              <a:latin typeface="Calibri"/>
            </a:endParaRPr>
          </a:p>
        </p:txBody>
      </p:sp>
      <p:sp>
        <p:nvSpPr>
          <p:cNvPr id="56" name="Oval 55"/>
          <p:cNvSpPr/>
          <p:nvPr/>
        </p:nvSpPr>
        <p:spPr>
          <a:xfrm>
            <a:off x="285873" y="1291234"/>
            <a:ext cx="288000" cy="288000"/>
          </a:xfrm>
          <a:prstGeom prst="ellipse">
            <a:avLst/>
          </a:prstGeom>
          <a:solidFill>
            <a:srgbClr val="00AEE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1</a:t>
            </a:r>
            <a:endParaRPr lang="en-US" sz="1400" dirty="0"/>
          </a:p>
        </p:txBody>
      </p:sp>
      <p:sp>
        <p:nvSpPr>
          <p:cNvPr id="57" name="Rounded Rectangle 56"/>
          <p:cNvSpPr/>
          <p:nvPr/>
        </p:nvSpPr>
        <p:spPr>
          <a:xfrm>
            <a:off x="513770" y="4745170"/>
            <a:ext cx="4042042" cy="274320"/>
          </a:xfrm>
          <a:prstGeom prst="roundRect">
            <a:avLst/>
          </a:prstGeom>
          <a:solidFill>
            <a:srgbClr val="00AEEF"/>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defTabSz="1123338">
              <a:defRPr/>
            </a:pPr>
            <a:r>
              <a:rPr lang="en-US" sz="1400" b="1" kern="0" dirty="0" smtClean="0">
                <a:solidFill>
                  <a:schemeClr val="bg2"/>
                </a:solidFill>
              </a:rPr>
              <a:t>Customer base</a:t>
            </a:r>
            <a:endParaRPr kumimoji="0" lang="en-US" sz="1400" b="1" i="0" u="sng" strike="noStrike" kern="0" cap="none" spc="0" normalizeH="0" baseline="0" noProof="0" dirty="0" smtClean="0">
              <a:ln>
                <a:noFill/>
              </a:ln>
              <a:solidFill>
                <a:schemeClr val="bg2"/>
              </a:solidFill>
              <a:effectLst/>
              <a:uLnTx/>
              <a:uFillTx/>
              <a:latin typeface="Calibri"/>
            </a:endParaRPr>
          </a:p>
        </p:txBody>
      </p:sp>
      <p:sp>
        <p:nvSpPr>
          <p:cNvPr id="58" name="Oval 57"/>
          <p:cNvSpPr/>
          <p:nvPr/>
        </p:nvSpPr>
        <p:spPr>
          <a:xfrm>
            <a:off x="285873" y="4730234"/>
            <a:ext cx="288000" cy="288000"/>
          </a:xfrm>
          <a:prstGeom prst="ellipse">
            <a:avLst/>
          </a:prstGeom>
          <a:solidFill>
            <a:srgbClr val="00AEE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2</a:t>
            </a:r>
            <a:endParaRPr lang="en-US" sz="1400" dirty="0"/>
          </a:p>
        </p:txBody>
      </p:sp>
      <p:sp>
        <p:nvSpPr>
          <p:cNvPr id="63" name="Rectangle 62"/>
          <p:cNvSpPr/>
          <p:nvPr/>
        </p:nvSpPr>
        <p:spPr>
          <a:xfrm>
            <a:off x="285873" y="5057288"/>
            <a:ext cx="4283331" cy="2057801"/>
          </a:xfrm>
          <a:prstGeom prst="rect">
            <a:avLst/>
          </a:prstGeom>
          <a:noFill/>
          <a:ln>
            <a:noFill/>
          </a:ln>
        </p:spPr>
        <p:txBody>
          <a:bodyPr vert="horz" lIns="72000" tIns="72000" rIns="36000" bIns="0" rtlCol="0">
            <a:noAutofit/>
          </a:bodyPr>
          <a:lstStyle/>
          <a:p>
            <a:pPr marL="174625" indent="-174625">
              <a:spcBef>
                <a:spcPts val="600"/>
              </a:spcBef>
              <a:buClr>
                <a:srgbClr val="00AEEF"/>
              </a:buClr>
              <a:buFont typeface="Wingdings" pitchFamily="2" charset="2"/>
              <a:buChar char="§"/>
            </a:pPr>
            <a:r>
              <a:rPr lang="en-GB" sz="1100" dirty="0" smtClean="0">
                <a:solidFill>
                  <a:schemeClr val="accent2"/>
                </a:solidFill>
              </a:rPr>
              <a:t>The combined customer base (ca. 1,4 M) with good retail/corporate mix and distribution power combined with KBC revenue capabilities</a:t>
            </a:r>
          </a:p>
          <a:p>
            <a:pPr marL="174625" indent="-174625">
              <a:spcBef>
                <a:spcPts val="600"/>
              </a:spcBef>
              <a:buClr>
                <a:srgbClr val="00AEEF"/>
              </a:buClr>
              <a:buFont typeface="Wingdings" pitchFamily="2" charset="2"/>
              <a:buChar char="§"/>
            </a:pPr>
            <a:r>
              <a:rPr lang="en-GB" sz="1100" dirty="0" smtClean="0">
                <a:solidFill>
                  <a:schemeClr val="accent2"/>
                </a:solidFill>
              </a:rPr>
              <a:t>Well balanced business mix consisting of retail / Micro, SME and Midcaps/Corporates with critical mass across these segments</a:t>
            </a:r>
          </a:p>
          <a:p>
            <a:pPr marL="174625" indent="-174625">
              <a:spcBef>
                <a:spcPts val="600"/>
              </a:spcBef>
              <a:buClr>
                <a:srgbClr val="00AEEF"/>
              </a:buClr>
              <a:buFont typeface="Wingdings" pitchFamily="2" charset="2"/>
              <a:buChar char="§"/>
            </a:pPr>
            <a:r>
              <a:rPr lang="en-GB" sz="1100" dirty="0" smtClean="0">
                <a:solidFill>
                  <a:schemeClr val="accent2"/>
                </a:solidFill>
              </a:rPr>
              <a:t>Transaction adds potential customer base and additional distribution power</a:t>
            </a:r>
          </a:p>
        </p:txBody>
      </p:sp>
      <p:sp>
        <p:nvSpPr>
          <p:cNvPr id="64" name="Rounded Rectangle 63"/>
          <p:cNvSpPr/>
          <p:nvPr/>
        </p:nvSpPr>
        <p:spPr>
          <a:xfrm>
            <a:off x="5383806" y="1304914"/>
            <a:ext cx="4042042" cy="274320"/>
          </a:xfrm>
          <a:prstGeom prst="roundRect">
            <a:avLst/>
          </a:prstGeom>
          <a:solidFill>
            <a:srgbClr val="00AEEF"/>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defTabSz="1123338">
              <a:defRPr/>
            </a:pPr>
            <a:r>
              <a:rPr lang="en-US" sz="1400" b="1" kern="0" dirty="0" smtClean="0">
                <a:solidFill>
                  <a:schemeClr val="bg2"/>
                </a:solidFill>
              </a:rPr>
              <a:t>Brand Value</a:t>
            </a:r>
            <a:endParaRPr kumimoji="0" lang="en-US" sz="1400" b="1" i="0" u="sng" strike="noStrike" kern="0" cap="none" spc="0" normalizeH="0" baseline="0" noProof="0" dirty="0" smtClean="0">
              <a:ln>
                <a:noFill/>
              </a:ln>
              <a:solidFill>
                <a:schemeClr val="bg2"/>
              </a:solidFill>
              <a:effectLst/>
              <a:uLnTx/>
              <a:uFillTx/>
              <a:latin typeface="Calibri"/>
            </a:endParaRPr>
          </a:p>
        </p:txBody>
      </p:sp>
      <p:sp>
        <p:nvSpPr>
          <p:cNvPr id="65" name="Oval 64"/>
          <p:cNvSpPr/>
          <p:nvPr/>
        </p:nvSpPr>
        <p:spPr>
          <a:xfrm>
            <a:off x="5155909" y="1289978"/>
            <a:ext cx="288000" cy="288000"/>
          </a:xfrm>
          <a:prstGeom prst="ellipse">
            <a:avLst/>
          </a:prstGeom>
          <a:solidFill>
            <a:srgbClr val="00AEE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3</a:t>
            </a:r>
          </a:p>
        </p:txBody>
      </p:sp>
      <p:sp>
        <p:nvSpPr>
          <p:cNvPr id="66" name="Rectangle 65"/>
          <p:cNvSpPr/>
          <p:nvPr/>
        </p:nvSpPr>
        <p:spPr>
          <a:xfrm>
            <a:off x="5155909" y="1619414"/>
            <a:ext cx="4283331" cy="953853"/>
          </a:xfrm>
          <a:prstGeom prst="rect">
            <a:avLst/>
          </a:prstGeom>
          <a:noFill/>
          <a:ln>
            <a:noFill/>
          </a:ln>
        </p:spPr>
        <p:txBody>
          <a:bodyPr vert="horz" lIns="72000" tIns="72000" rIns="36000" bIns="0" rtlCol="0">
            <a:noAutofit/>
          </a:bodyPr>
          <a:lstStyle/>
          <a:p>
            <a:pPr marL="174625" indent="-174625">
              <a:spcBef>
                <a:spcPts val="600"/>
              </a:spcBef>
              <a:buClr>
                <a:srgbClr val="00AEEF"/>
              </a:buClr>
              <a:buFont typeface="Wingdings" pitchFamily="2" charset="2"/>
              <a:buChar char="§"/>
            </a:pPr>
            <a:r>
              <a:rPr lang="en-GB" sz="1100" dirty="0" smtClean="0">
                <a:solidFill>
                  <a:schemeClr val="accent2"/>
                </a:solidFill>
              </a:rPr>
              <a:t>UBB as first and largest banking consolidation project in BG through merger of 22 state-owned banks in 1992</a:t>
            </a:r>
          </a:p>
          <a:p>
            <a:pPr marL="174625" indent="-174625">
              <a:spcBef>
                <a:spcPts val="600"/>
              </a:spcBef>
              <a:buClr>
                <a:srgbClr val="00AEEF"/>
              </a:buClr>
              <a:buFont typeface="Wingdings" pitchFamily="2" charset="2"/>
              <a:buChar char="§"/>
            </a:pPr>
            <a:r>
              <a:rPr lang="en-GB" sz="1100" dirty="0" smtClean="0">
                <a:solidFill>
                  <a:schemeClr val="accent2"/>
                </a:solidFill>
              </a:rPr>
              <a:t>UBB is one of the leading banks </a:t>
            </a:r>
            <a:r>
              <a:rPr lang="en-GB" sz="1100" dirty="0">
                <a:solidFill>
                  <a:schemeClr val="accent2"/>
                </a:solidFill>
              </a:rPr>
              <a:t>together with </a:t>
            </a:r>
            <a:r>
              <a:rPr lang="en-GB" sz="1100" dirty="0" err="1">
                <a:solidFill>
                  <a:schemeClr val="accent2"/>
                </a:solidFill>
              </a:rPr>
              <a:t>Bulbank</a:t>
            </a:r>
            <a:r>
              <a:rPr lang="en-GB" sz="1100" dirty="0">
                <a:solidFill>
                  <a:schemeClr val="accent2"/>
                </a:solidFill>
              </a:rPr>
              <a:t> and DSK with </a:t>
            </a:r>
            <a:r>
              <a:rPr lang="en-GB" sz="1100" dirty="0" smtClean="0">
                <a:solidFill>
                  <a:schemeClr val="accent2"/>
                </a:solidFill>
              </a:rPr>
              <a:t>strongly recognized brand</a:t>
            </a:r>
          </a:p>
        </p:txBody>
      </p:sp>
      <p:sp>
        <p:nvSpPr>
          <p:cNvPr id="68" name="Rounded Rectangle 67"/>
          <p:cNvSpPr/>
          <p:nvPr/>
        </p:nvSpPr>
        <p:spPr>
          <a:xfrm>
            <a:off x="5383806" y="2627034"/>
            <a:ext cx="4042042" cy="274320"/>
          </a:xfrm>
          <a:prstGeom prst="roundRect">
            <a:avLst/>
          </a:prstGeom>
          <a:solidFill>
            <a:srgbClr val="00AEEF"/>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defTabSz="1123338">
              <a:defRPr/>
            </a:pPr>
            <a:r>
              <a:rPr lang="en-US" sz="1400" b="1" kern="0" noProof="0" dirty="0" smtClean="0">
                <a:solidFill>
                  <a:schemeClr val="bg2"/>
                </a:solidFill>
              </a:rPr>
              <a:t>Cross-selling potential</a:t>
            </a:r>
            <a:endParaRPr kumimoji="0" lang="en-US" sz="1400" b="1" i="0" u="sng" strike="noStrike" kern="0" cap="none" spc="0" normalizeH="0" baseline="0" noProof="0" dirty="0" smtClean="0">
              <a:ln>
                <a:noFill/>
              </a:ln>
              <a:solidFill>
                <a:schemeClr val="bg2"/>
              </a:solidFill>
              <a:effectLst/>
              <a:uLnTx/>
              <a:uFillTx/>
              <a:latin typeface="Calibri"/>
            </a:endParaRPr>
          </a:p>
        </p:txBody>
      </p:sp>
      <p:sp>
        <p:nvSpPr>
          <p:cNvPr id="69" name="Oval 68"/>
          <p:cNvSpPr/>
          <p:nvPr/>
        </p:nvSpPr>
        <p:spPr>
          <a:xfrm>
            <a:off x="5155909" y="2612098"/>
            <a:ext cx="288000" cy="288000"/>
          </a:xfrm>
          <a:prstGeom prst="ellipse">
            <a:avLst/>
          </a:prstGeom>
          <a:solidFill>
            <a:srgbClr val="00AEE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4</a:t>
            </a:r>
          </a:p>
        </p:txBody>
      </p:sp>
      <p:sp>
        <p:nvSpPr>
          <p:cNvPr id="71" name="Rectangle 70"/>
          <p:cNvSpPr/>
          <p:nvPr/>
        </p:nvSpPr>
        <p:spPr>
          <a:xfrm>
            <a:off x="5155909" y="2941534"/>
            <a:ext cx="4283331" cy="953853"/>
          </a:xfrm>
          <a:prstGeom prst="rect">
            <a:avLst/>
          </a:prstGeom>
          <a:noFill/>
          <a:ln>
            <a:noFill/>
          </a:ln>
        </p:spPr>
        <p:txBody>
          <a:bodyPr vert="horz" lIns="72000" tIns="72000" rIns="36000" bIns="0" rtlCol="0">
            <a:noAutofit/>
          </a:bodyPr>
          <a:lstStyle/>
          <a:p>
            <a:pPr marL="174625" indent="-174625">
              <a:spcBef>
                <a:spcPts val="600"/>
              </a:spcBef>
              <a:buClr>
                <a:srgbClr val="00AEEF"/>
              </a:buClr>
              <a:buFont typeface="Wingdings" pitchFamily="2" charset="2"/>
              <a:buChar char="§"/>
            </a:pPr>
            <a:r>
              <a:rPr lang="en-GB" sz="1100" dirty="0" smtClean="0">
                <a:solidFill>
                  <a:schemeClr val="accent2"/>
                </a:solidFill>
              </a:rPr>
              <a:t>Becoming one of the market leaders in BG will lead to important cross-selling potential, leveraging on KBC Group capabilities:</a:t>
            </a:r>
          </a:p>
          <a:p>
            <a:pPr marL="631825" lvl="1" indent="-174625">
              <a:spcBef>
                <a:spcPts val="600"/>
              </a:spcBef>
              <a:buClr>
                <a:srgbClr val="00AEEF"/>
              </a:buClr>
              <a:buFont typeface="Wingdings" pitchFamily="2" charset="2"/>
              <a:buChar char="§"/>
            </a:pPr>
            <a:r>
              <a:rPr lang="en-GB" sz="1100" dirty="0" smtClean="0">
                <a:solidFill>
                  <a:schemeClr val="accent2"/>
                </a:solidFill>
              </a:rPr>
              <a:t>Bank-Insurance</a:t>
            </a:r>
          </a:p>
          <a:p>
            <a:pPr marL="631825" lvl="1" indent="-174625">
              <a:spcBef>
                <a:spcPts val="600"/>
              </a:spcBef>
              <a:buClr>
                <a:srgbClr val="00AEEF"/>
              </a:buClr>
              <a:buFont typeface="Wingdings" pitchFamily="2" charset="2"/>
              <a:buChar char="§"/>
            </a:pPr>
            <a:r>
              <a:rPr lang="en-GB" sz="1100" dirty="0" smtClean="0">
                <a:solidFill>
                  <a:schemeClr val="accent2"/>
                </a:solidFill>
              </a:rPr>
              <a:t>Asset Management / Factoring / Leasing</a:t>
            </a:r>
          </a:p>
          <a:p>
            <a:pPr marL="174625" indent="-174625">
              <a:spcBef>
                <a:spcPts val="600"/>
              </a:spcBef>
              <a:buClr>
                <a:srgbClr val="00AEEF"/>
              </a:buClr>
              <a:buFont typeface="Wingdings" pitchFamily="2" charset="2"/>
              <a:buChar char="§"/>
            </a:pPr>
            <a:r>
              <a:rPr lang="en-GB" sz="1100" dirty="0" smtClean="0">
                <a:solidFill>
                  <a:schemeClr val="accent2"/>
                </a:solidFill>
              </a:rPr>
              <a:t>Full range of banking products supplemented by ancillary services across insurance, asset management, payments and leasing allowing for significant cross-selling opportunities. Penetration of key retail credit products (mortgages, consumer loans) with insurance is above 90%</a:t>
            </a:r>
          </a:p>
        </p:txBody>
      </p:sp>
      <p:sp>
        <p:nvSpPr>
          <p:cNvPr id="85" name="Rounded Rectangle 84"/>
          <p:cNvSpPr/>
          <p:nvPr/>
        </p:nvSpPr>
        <p:spPr>
          <a:xfrm>
            <a:off x="5383806" y="4920128"/>
            <a:ext cx="4042042" cy="274320"/>
          </a:xfrm>
          <a:prstGeom prst="roundRect">
            <a:avLst/>
          </a:prstGeom>
          <a:solidFill>
            <a:srgbClr val="00AEEF"/>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defTabSz="1123338">
              <a:defRPr/>
            </a:pPr>
            <a:r>
              <a:rPr lang="en-US" sz="1400" b="1" kern="0" noProof="0" dirty="0" smtClean="0">
                <a:solidFill>
                  <a:schemeClr val="bg2"/>
                </a:solidFill>
              </a:rPr>
              <a:t>Asset </a:t>
            </a:r>
            <a:r>
              <a:rPr lang="en-US" sz="1400" b="1" kern="0" noProof="0" dirty="0" err="1" smtClean="0">
                <a:solidFill>
                  <a:schemeClr val="bg2"/>
                </a:solidFill>
              </a:rPr>
              <a:t>optimisation</a:t>
            </a:r>
            <a:endParaRPr kumimoji="0" lang="en-US" sz="1400" b="1" i="0" u="sng" strike="noStrike" kern="0" cap="none" spc="0" normalizeH="0" baseline="0" noProof="0" dirty="0" smtClean="0">
              <a:ln>
                <a:noFill/>
              </a:ln>
              <a:solidFill>
                <a:schemeClr val="bg2"/>
              </a:solidFill>
              <a:effectLst/>
              <a:uLnTx/>
              <a:uFillTx/>
              <a:latin typeface="Calibri"/>
            </a:endParaRPr>
          </a:p>
        </p:txBody>
      </p:sp>
      <p:sp>
        <p:nvSpPr>
          <p:cNvPr id="86" name="Oval 85"/>
          <p:cNvSpPr/>
          <p:nvPr/>
        </p:nvSpPr>
        <p:spPr>
          <a:xfrm>
            <a:off x="5155909" y="4905192"/>
            <a:ext cx="288000" cy="288000"/>
          </a:xfrm>
          <a:prstGeom prst="ellipse">
            <a:avLst/>
          </a:prstGeom>
          <a:solidFill>
            <a:srgbClr val="00AEE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5</a:t>
            </a:r>
            <a:endParaRPr lang="en-US" sz="1400" dirty="0"/>
          </a:p>
        </p:txBody>
      </p:sp>
      <p:sp>
        <p:nvSpPr>
          <p:cNvPr id="87" name="Rectangle 86"/>
          <p:cNvSpPr/>
          <p:nvPr/>
        </p:nvSpPr>
        <p:spPr>
          <a:xfrm>
            <a:off x="5155909" y="5234628"/>
            <a:ext cx="4283331" cy="953853"/>
          </a:xfrm>
          <a:prstGeom prst="rect">
            <a:avLst/>
          </a:prstGeom>
          <a:noFill/>
          <a:ln>
            <a:noFill/>
          </a:ln>
        </p:spPr>
        <p:txBody>
          <a:bodyPr vert="horz" lIns="72000" tIns="72000" rIns="36000" bIns="0" rtlCol="0">
            <a:noAutofit/>
          </a:bodyPr>
          <a:lstStyle/>
          <a:p>
            <a:pPr marL="174625" indent="-174625">
              <a:spcBef>
                <a:spcPts val="600"/>
              </a:spcBef>
              <a:buClr>
                <a:srgbClr val="00AEEF"/>
              </a:buClr>
              <a:buFont typeface="Wingdings" pitchFamily="2" charset="2"/>
              <a:buChar char="§"/>
            </a:pPr>
            <a:r>
              <a:rPr lang="en-GB" sz="1100" dirty="0" smtClean="0">
                <a:solidFill>
                  <a:schemeClr val="accent2"/>
                </a:solidFill>
              </a:rPr>
              <a:t>Based on </a:t>
            </a:r>
            <a:r>
              <a:rPr lang="en-GB" sz="1100" dirty="0" err="1" smtClean="0">
                <a:solidFill>
                  <a:schemeClr val="accent2"/>
                </a:solidFill>
              </a:rPr>
              <a:t>CIBank’s</a:t>
            </a:r>
            <a:r>
              <a:rPr lang="en-GB" sz="1100" dirty="0" smtClean="0">
                <a:solidFill>
                  <a:schemeClr val="accent2"/>
                </a:solidFill>
              </a:rPr>
              <a:t> track record in dealing with legacy portfolio’s and reshaping banking businesses</a:t>
            </a:r>
          </a:p>
          <a:p>
            <a:pPr marL="174625" indent="-174625">
              <a:spcBef>
                <a:spcPts val="600"/>
              </a:spcBef>
              <a:buClr>
                <a:srgbClr val="00AEEF"/>
              </a:buClr>
              <a:buFont typeface="Wingdings" pitchFamily="2" charset="2"/>
              <a:buChar char="§"/>
            </a:pPr>
            <a:r>
              <a:rPr lang="en-GB" sz="1100" dirty="0" smtClean="0">
                <a:solidFill>
                  <a:schemeClr val="accent2"/>
                </a:solidFill>
              </a:rPr>
              <a:t>Based on KBC/</a:t>
            </a:r>
            <a:r>
              <a:rPr lang="en-GB" sz="1100" dirty="0" err="1" smtClean="0">
                <a:solidFill>
                  <a:schemeClr val="accent2"/>
                </a:solidFill>
              </a:rPr>
              <a:t>CIBank’s</a:t>
            </a:r>
            <a:r>
              <a:rPr lang="en-GB" sz="1100" dirty="0" smtClean="0">
                <a:solidFill>
                  <a:schemeClr val="accent2"/>
                </a:solidFill>
              </a:rPr>
              <a:t> credit policies</a:t>
            </a:r>
          </a:p>
        </p:txBody>
      </p:sp>
    </p:spTree>
    <p:extLst>
      <p:ext uri="{BB962C8B-B14F-4D97-AF65-F5344CB8AC3E}">
        <p14:creationId xmlns:p14="http://schemas.microsoft.com/office/powerpoint/2010/main" val="31621969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96012" y="-1267"/>
            <a:ext cx="9009988" cy="973682"/>
          </a:xfrm>
        </p:spPr>
        <p:txBody>
          <a:bodyPr/>
          <a:lstStyle/>
          <a:p>
            <a:r>
              <a:rPr lang="en-GB" sz="2400" dirty="0" smtClean="0"/>
              <a:t>Creation of a top 3 bank in Bulgaria by assets and loans closing the gap to market leaders </a:t>
            </a:r>
            <a:endParaRPr lang="en-GB" sz="2400" dirty="0"/>
          </a:p>
        </p:txBody>
      </p:sp>
      <p:sp>
        <p:nvSpPr>
          <p:cNvPr id="4" name="Rectangle 3"/>
          <p:cNvSpPr/>
          <p:nvPr/>
        </p:nvSpPr>
        <p:spPr>
          <a:xfrm>
            <a:off x="5115199" y="1262283"/>
            <a:ext cx="4671739"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cs typeface="Calibri" panose="020F0502020204030204" pitchFamily="34" charset="0"/>
              </a:rPr>
              <a:t>Improved market shares (Sep-16 banking, Aug-16 insurance)</a:t>
            </a:r>
            <a:endParaRPr lang="en-US" sz="1100" b="1" spc="-10" dirty="0">
              <a:solidFill>
                <a:srgbClr val="FFFFFF"/>
              </a:solidFill>
              <a:latin typeface="+mj-lt"/>
              <a:cs typeface="Calibri" panose="020F0502020204030204" pitchFamily="34" charset="0"/>
            </a:endParaRPr>
          </a:p>
        </p:txBody>
      </p:sp>
      <p:sp>
        <p:nvSpPr>
          <p:cNvPr id="5" name="Rectangle 4"/>
          <p:cNvSpPr/>
          <p:nvPr/>
        </p:nvSpPr>
        <p:spPr>
          <a:xfrm>
            <a:off x="272481" y="1262283"/>
            <a:ext cx="4671739"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chemeClr val="bg1"/>
                </a:solidFill>
                <a:cs typeface="Calibri" panose="020F0502020204030204" pitchFamily="34" charset="0"/>
              </a:rPr>
              <a:t>Bank assets (</a:t>
            </a:r>
            <a:r>
              <a:rPr lang="en-US" sz="1100" b="1" spc="-10" dirty="0" err="1" smtClean="0">
                <a:solidFill>
                  <a:schemeClr val="bg1"/>
                </a:solidFill>
                <a:cs typeface="Calibri" panose="020F0502020204030204" pitchFamily="34" charset="0"/>
              </a:rPr>
              <a:t>bn</a:t>
            </a:r>
            <a:r>
              <a:rPr lang="en-US" sz="1100" b="1" spc="-10" dirty="0" smtClean="0">
                <a:solidFill>
                  <a:schemeClr val="bg1"/>
                </a:solidFill>
                <a:cs typeface="Calibri" panose="020F0502020204030204" pitchFamily="34" charset="0"/>
              </a:rPr>
              <a:t> EUR, Sep-16)¹</a:t>
            </a:r>
            <a:endParaRPr lang="en-US" sz="1100" b="1" spc="-10" dirty="0">
              <a:solidFill>
                <a:schemeClr val="bg1"/>
              </a:solidFill>
              <a:latin typeface="+mj-lt"/>
              <a:cs typeface="Calibri" panose="020F0502020204030204" pitchFamily="34" charset="0"/>
            </a:endParaRPr>
          </a:p>
        </p:txBody>
      </p:sp>
      <p:graphicFrame>
        <p:nvGraphicFramePr>
          <p:cNvPr id="6" name="Chart 5"/>
          <p:cNvGraphicFramePr/>
          <p:nvPr>
            <p:custDataLst>
              <p:tags r:id="rId1"/>
            </p:custDataLst>
            <p:extLst>
              <p:ext uri="{D42A27DB-BD31-4B8C-83A1-F6EECF244321}">
                <p14:modId xmlns:p14="http://schemas.microsoft.com/office/powerpoint/2010/main" val="3907023386"/>
              </p:ext>
            </p:extLst>
          </p:nvPr>
        </p:nvGraphicFramePr>
        <p:xfrm>
          <a:off x="5115199" y="1666666"/>
          <a:ext cx="4661023" cy="4481442"/>
        </p:xfrm>
        <a:graphic>
          <a:graphicData uri="http://schemas.openxmlformats.org/drawingml/2006/chart">
            <c:chart xmlns:c="http://schemas.openxmlformats.org/drawingml/2006/chart" xmlns:r="http://schemas.openxmlformats.org/officeDocument/2006/relationships" r:id="rId8"/>
          </a:graphicData>
        </a:graphic>
      </p:graphicFrame>
      <p:sp>
        <p:nvSpPr>
          <p:cNvPr id="8" name="object 81"/>
          <p:cNvSpPr/>
          <p:nvPr/>
        </p:nvSpPr>
        <p:spPr>
          <a:xfrm>
            <a:off x="7703646" y="1666666"/>
            <a:ext cx="645656" cy="258150"/>
          </a:xfrm>
          <a:prstGeom prst="rect">
            <a:avLst/>
          </a:prstGeom>
          <a:blipFill>
            <a:blip r:embed="rId9" cstate="print"/>
            <a:stretch>
              <a:fillRect/>
            </a:stretch>
          </a:blipFill>
        </p:spPr>
        <p:txBody>
          <a:bodyPr wrap="square" lIns="0" tIns="0" rIns="0" bIns="0" rtlCol="0"/>
          <a:lstStyle/>
          <a:p>
            <a:endParaRPr dirty="0"/>
          </a:p>
        </p:txBody>
      </p:sp>
      <p:pic>
        <p:nvPicPr>
          <p:cNvPr id="9" name="Picture 3"/>
          <p:cNvPicPr>
            <a:picLocks noChangeAspect="1" noChangeArrowheads="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12407" y="1633270"/>
            <a:ext cx="381595" cy="2922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 Box 5"/>
          <p:cNvSpPr txBox="1">
            <a:spLocks noChangeArrowheads="1"/>
          </p:cNvSpPr>
          <p:nvPr>
            <p:custDataLst>
              <p:tags r:id="rId2"/>
            </p:custDataLst>
          </p:nvPr>
        </p:nvSpPr>
        <p:spPr bwMode="gray">
          <a:xfrm>
            <a:off x="272481" y="6309501"/>
            <a:ext cx="8669296" cy="406265"/>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800" dirty="0" smtClean="0">
                <a:solidFill>
                  <a:srgbClr val="003768"/>
                </a:solidFill>
                <a:latin typeface="+mj-lt"/>
                <a:ea typeface="LF_Kai"/>
              </a:rPr>
              <a:t>Source: </a:t>
            </a:r>
            <a:r>
              <a:rPr lang="en-US" sz="800" dirty="0">
                <a:solidFill>
                  <a:srgbClr val="003768"/>
                </a:solidFill>
                <a:ea typeface="LF_Kai"/>
              </a:rPr>
              <a:t>Bulgarian National </a:t>
            </a:r>
            <a:r>
              <a:rPr lang="en-US" sz="800" dirty="0" smtClean="0">
                <a:solidFill>
                  <a:srgbClr val="003768"/>
                </a:solidFill>
                <a:ea typeface="LF_Kai"/>
              </a:rPr>
              <a:t>Bank, Financial Supervision Commission </a:t>
            </a:r>
            <a:endParaRPr lang="en-US" sz="800" dirty="0" smtClean="0">
              <a:solidFill>
                <a:srgbClr val="003768"/>
              </a:solidFill>
              <a:latin typeface="+mj-lt"/>
              <a:ea typeface="LF_Kai"/>
            </a:endParaRPr>
          </a:p>
          <a:p>
            <a:pPr>
              <a:lnSpc>
                <a:spcPct val="110000"/>
              </a:lnSpc>
              <a:tabLst>
                <a:tab pos="91440" algn="l"/>
                <a:tab pos="119063" algn="l"/>
              </a:tabLst>
              <a:defRPr/>
            </a:pPr>
            <a:r>
              <a:rPr lang="en-US" sz="800" dirty="0" smtClean="0">
                <a:solidFill>
                  <a:srgbClr val="003768"/>
                </a:solidFill>
                <a:latin typeface="+mj-lt"/>
                <a:ea typeface="LF_Kai"/>
              </a:rPr>
              <a:t>¹ Bulgarian National Bank ² As of Aug-16 (based on GWP); ³ </a:t>
            </a:r>
            <a:r>
              <a:rPr lang="en-GB" sz="800" dirty="0">
                <a:solidFill>
                  <a:srgbClr val="003768"/>
                </a:solidFill>
                <a:latin typeface="+mj-lt"/>
                <a:ea typeface="LF_Kai"/>
              </a:rPr>
              <a:t>Post-closing KBC Bank will own 60% stake in the UBB </a:t>
            </a:r>
            <a:r>
              <a:rPr lang="en-GB" sz="800" dirty="0" err="1">
                <a:solidFill>
                  <a:srgbClr val="003768"/>
                </a:solidFill>
                <a:latin typeface="+mj-lt"/>
                <a:ea typeface="LF_Kai"/>
              </a:rPr>
              <a:t>Metlife</a:t>
            </a:r>
            <a:r>
              <a:rPr lang="en-GB" sz="800" dirty="0">
                <a:solidFill>
                  <a:srgbClr val="003768"/>
                </a:solidFill>
                <a:latin typeface="+mj-lt"/>
                <a:ea typeface="LF_Kai"/>
              </a:rPr>
              <a:t> Joint Venture. For illustration, full market share of UBB </a:t>
            </a:r>
            <a:r>
              <a:rPr lang="en-GB" sz="800" dirty="0" err="1">
                <a:solidFill>
                  <a:srgbClr val="003768"/>
                </a:solidFill>
                <a:latin typeface="+mj-lt"/>
                <a:ea typeface="LF_Kai"/>
              </a:rPr>
              <a:t>Metlife</a:t>
            </a:r>
            <a:r>
              <a:rPr lang="en-GB" sz="800" dirty="0">
                <a:solidFill>
                  <a:srgbClr val="003768"/>
                </a:solidFill>
                <a:latin typeface="+mj-lt"/>
                <a:ea typeface="LF_Kai"/>
              </a:rPr>
              <a:t> </a:t>
            </a:r>
            <a:r>
              <a:rPr lang="en-GB" sz="800" dirty="0" smtClean="0">
                <a:solidFill>
                  <a:srgbClr val="003768"/>
                </a:solidFill>
                <a:latin typeface="+mj-lt"/>
                <a:ea typeface="LF_Kai"/>
              </a:rPr>
              <a:t>added; </a:t>
            </a:r>
            <a:r>
              <a:rPr lang="en-GB" sz="800" baseline="30000" dirty="0">
                <a:solidFill>
                  <a:srgbClr val="003768"/>
                </a:solidFill>
                <a:latin typeface="+mj-lt"/>
                <a:ea typeface="LF_Kai"/>
              </a:rPr>
              <a:t>4</a:t>
            </a:r>
            <a:r>
              <a:rPr lang="en-GB" sz="800" dirty="0">
                <a:solidFill>
                  <a:srgbClr val="003768"/>
                </a:solidFill>
                <a:latin typeface="+mj-lt"/>
                <a:ea typeface="LF_Kai"/>
              </a:rPr>
              <a:t>  UBB currently has a non-life insurance distribution agreement  with </a:t>
            </a:r>
            <a:r>
              <a:rPr lang="en-GB" sz="800" dirty="0" err="1">
                <a:solidFill>
                  <a:srgbClr val="003768"/>
                </a:solidFill>
                <a:latin typeface="+mj-lt"/>
                <a:ea typeface="LF_Kai"/>
              </a:rPr>
              <a:t>Bulstrad</a:t>
            </a:r>
            <a:r>
              <a:rPr lang="en-GB" sz="800" dirty="0">
                <a:solidFill>
                  <a:srgbClr val="003768"/>
                </a:solidFill>
                <a:latin typeface="+mj-lt"/>
                <a:ea typeface="LF_Kai"/>
              </a:rPr>
              <a:t> (VIG)</a:t>
            </a:r>
            <a:endParaRPr lang="en-US" sz="800" dirty="0" smtClean="0">
              <a:solidFill>
                <a:srgbClr val="003768"/>
              </a:solidFill>
              <a:latin typeface="+mj-lt"/>
              <a:ea typeface="LF_Kai"/>
            </a:endParaRPr>
          </a:p>
        </p:txBody>
      </p:sp>
      <p:sp>
        <p:nvSpPr>
          <p:cNvPr id="11" name="Rectangle 10"/>
          <p:cNvSpPr/>
          <p:nvPr/>
        </p:nvSpPr>
        <p:spPr>
          <a:xfrm rot="16200000">
            <a:off x="-154714" y="2234283"/>
            <a:ext cx="1116000" cy="261610"/>
          </a:xfrm>
          <a:prstGeom prst="rect">
            <a:avLst/>
          </a:prstGeom>
          <a:solidFill>
            <a:schemeClr val="accent3">
              <a:lumMod val="40000"/>
              <a:lumOff val="60000"/>
            </a:schemeClr>
          </a:solidFill>
          <a:ln>
            <a:noFill/>
          </a:ln>
        </p:spPr>
        <p:txBody>
          <a:bodyPr vert="horz" wrap="square" lIns="0" tIns="0" rIns="0" bIns="0" rtlCol="0" anchor="ctr">
            <a:noAutofit/>
          </a:bodyPr>
          <a:lstStyle/>
          <a:p>
            <a:pPr marL="45720" algn="ctr"/>
            <a:r>
              <a:rPr lang="en-US" sz="1100" b="1" i="1" spc="-10" dirty="0" smtClean="0">
                <a:solidFill>
                  <a:schemeClr val="accent2"/>
                </a:solidFill>
                <a:cs typeface="Calibri" panose="020F0502020204030204" pitchFamily="34" charset="0"/>
              </a:rPr>
              <a:t>Top 3</a:t>
            </a:r>
            <a:endParaRPr lang="en-US" sz="1100" b="1" i="1" spc="-10" dirty="0">
              <a:solidFill>
                <a:schemeClr val="accent2"/>
              </a:solidFill>
              <a:latin typeface="+mj-lt"/>
              <a:cs typeface="Calibri" panose="020F0502020204030204" pitchFamily="34" charset="0"/>
            </a:endParaRPr>
          </a:p>
        </p:txBody>
      </p:sp>
      <p:graphicFrame>
        <p:nvGraphicFramePr>
          <p:cNvPr id="12" name="Chart 11"/>
          <p:cNvGraphicFramePr/>
          <p:nvPr>
            <p:custDataLst>
              <p:tags r:id="rId3"/>
            </p:custDataLst>
            <p:extLst>
              <p:ext uri="{D42A27DB-BD31-4B8C-83A1-F6EECF244321}">
                <p14:modId xmlns:p14="http://schemas.microsoft.com/office/powerpoint/2010/main" val="665427340"/>
              </p:ext>
            </p:extLst>
          </p:nvPr>
        </p:nvGraphicFramePr>
        <p:xfrm>
          <a:off x="581741" y="1666666"/>
          <a:ext cx="4362479" cy="4481442"/>
        </p:xfrm>
        <a:graphic>
          <a:graphicData uri="http://schemas.openxmlformats.org/drawingml/2006/chart">
            <c:chart xmlns:c="http://schemas.openxmlformats.org/drawingml/2006/chart" xmlns:r="http://schemas.openxmlformats.org/officeDocument/2006/relationships" r:id="rId11"/>
          </a:graphicData>
        </a:graphic>
      </p:graphicFrame>
      <p:sp>
        <p:nvSpPr>
          <p:cNvPr id="13" name="object 57"/>
          <p:cNvSpPr/>
          <p:nvPr/>
        </p:nvSpPr>
        <p:spPr>
          <a:xfrm>
            <a:off x="815268" y="4197786"/>
            <a:ext cx="669315" cy="188595"/>
          </a:xfrm>
          <a:prstGeom prst="rect">
            <a:avLst/>
          </a:prstGeom>
          <a:blipFill>
            <a:blip r:embed="rId12" cstate="print"/>
            <a:stretch>
              <a:fillRect/>
            </a:stretch>
          </a:blipFill>
        </p:spPr>
        <p:txBody>
          <a:bodyPr wrap="square" lIns="0" tIns="0" rIns="0" bIns="0" rtlCol="0"/>
          <a:lstStyle/>
          <a:p>
            <a:endParaRPr lang="en-US" dirty="0"/>
          </a:p>
        </p:txBody>
      </p:sp>
      <p:sp>
        <p:nvSpPr>
          <p:cNvPr id="14" name="object 58"/>
          <p:cNvSpPr/>
          <p:nvPr/>
        </p:nvSpPr>
        <p:spPr>
          <a:xfrm>
            <a:off x="646429" y="4562475"/>
            <a:ext cx="855406" cy="251672"/>
          </a:xfrm>
          <a:prstGeom prst="rect">
            <a:avLst/>
          </a:prstGeom>
          <a:blipFill>
            <a:blip r:embed="rId13" cstate="print"/>
            <a:stretch>
              <a:fillRect/>
            </a:stretch>
          </a:blipFill>
        </p:spPr>
        <p:txBody>
          <a:bodyPr wrap="square" lIns="0" tIns="0" rIns="0" bIns="0" rtlCol="0"/>
          <a:lstStyle/>
          <a:p>
            <a:endParaRPr lang="en-US" dirty="0"/>
          </a:p>
        </p:txBody>
      </p:sp>
      <p:pic>
        <p:nvPicPr>
          <p:cNvPr id="15" name="Picture 22" descr="Image result for cibank logo"/>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5247" y="5262695"/>
            <a:ext cx="448418" cy="343470"/>
          </a:xfrm>
          <a:prstGeom prst="rect">
            <a:avLst/>
          </a:prstGeom>
          <a:noFill/>
          <a:extLst>
            <a:ext uri="{909E8E84-426E-40DD-AFC4-6F175D3DCCD1}">
              <a14:hiddenFill xmlns:a14="http://schemas.microsoft.com/office/drawing/2010/main">
                <a:solidFill>
                  <a:srgbClr val="FFFFFF"/>
                </a:solidFill>
              </a14:hiddenFill>
            </a:ext>
          </a:extLst>
        </p:spPr>
      </p:pic>
      <p:sp>
        <p:nvSpPr>
          <p:cNvPr id="16" name="object 60"/>
          <p:cNvSpPr/>
          <p:nvPr/>
        </p:nvSpPr>
        <p:spPr>
          <a:xfrm>
            <a:off x="868050" y="1859532"/>
            <a:ext cx="630679" cy="198100"/>
          </a:xfrm>
          <a:prstGeom prst="rect">
            <a:avLst/>
          </a:prstGeom>
          <a:blipFill>
            <a:blip r:embed="rId15" cstate="print"/>
            <a:stretch>
              <a:fillRect/>
            </a:stretch>
          </a:blipFill>
        </p:spPr>
        <p:txBody>
          <a:bodyPr wrap="square" lIns="0" tIns="0" rIns="0" bIns="0" rtlCol="0"/>
          <a:lstStyle/>
          <a:p>
            <a:endParaRPr lang="en-US" dirty="0"/>
          </a:p>
        </p:txBody>
      </p:sp>
      <p:sp>
        <p:nvSpPr>
          <p:cNvPr id="17" name="object 62"/>
          <p:cNvSpPr/>
          <p:nvPr/>
        </p:nvSpPr>
        <p:spPr>
          <a:xfrm>
            <a:off x="870486" y="2261100"/>
            <a:ext cx="637795" cy="189850"/>
          </a:xfrm>
          <a:prstGeom prst="rect">
            <a:avLst/>
          </a:prstGeom>
          <a:blipFill>
            <a:blip r:embed="rId16" cstate="print"/>
            <a:stretch>
              <a:fillRect/>
            </a:stretch>
          </a:blipFill>
        </p:spPr>
        <p:txBody>
          <a:bodyPr wrap="square" lIns="0" tIns="0" rIns="0" bIns="0" rtlCol="0"/>
          <a:lstStyle/>
          <a:p>
            <a:endParaRPr lang="en-US" dirty="0"/>
          </a:p>
        </p:txBody>
      </p:sp>
      <p:sp>
        <p:nvSpPr>
          <p:cNvPr id="18" name="object 55"/>
          <p:cNvSpPr/>
          <p:nvPr/>
        </p:nvSpPr>
        <p:spPr>
          <a:xfrm>
            <a:off x="884127" y="3027617"/>
            <a:ext cx="600456" cy="211291"/>
          </a:xfrm>
          <a:prstGeom prst="rect">
            <a:avLst/>
          </a:prstGeom>
          <a:blipFill>
            <a:blip r:embed="rId17" cstate="print"/>
            <a:stretch>
              <a:fillRect/>
            </a:stretch>
          </a:blipFill>
        </p:spPr>
        <p:txBody>
          <a:bodyPr wrap="square" lIns="0" tIns="0" rIns="0" bIns="0" rtlCol="0"/>
          <a:lstStyle/>
          <a:p>
            <a:endParaRPr lang="en-US" dirty="0"/>
          </a:p>
        </p:txBody>
      </p:sp>
      <p:sp>
        <p:nvSpPr>
          <p:cNvPr id="19" name="object 78"/>
          <p:cNvSpPr/>
          <p:nvPr/>
        </p:nvSpPr>
        <p:spPr>
          <a:xfrm>
            <a:off x="655953" y="3703487"/>
            <a:ext cx="942151" cy="292397"/>
          </a:xfrm>
          <a:prstGeom prst="rect">
            <a:avLst/>
          </a:prstGeom>
          <a:blipFill>
            <a:blip r:embed="rId18" cstate="print"/>
            <a:stretch>
              <a:fillRect/>
            </a:stretch>
          </a:blipFill>
        </p:spPr>
        <p:txBody>
          <a:bodyPr wrap="square" lIns="0" tIns="0" rIns="0" bIns="0" rtlCol="0"/>
          <a:lstStyle/>
          <a:p>
            <a:endParaRPr lang="en-US" dirty="0"/>
          </a:p>
        </p:txBody>
      </p:sp>
      <p:sp>
        <p:nvSpPr>
          <p:cNvPr id="20" name="object 81"/>
          <p:cNvSpPr/>
          <p:nvPr/>
        </p:nvSpPr>
        <p:spPr>
          <a:xfrm>
            <a:off x="951288" y="3398288"/>
            <a:ext cx="552946" cy="243190"/>
          </a:xfrm>
          <a:prstGeom prst="rect">
            <a:avLst/>
          </a:prstGeom>
          <a:blipFill>
            <a:blip r:embed="rId9" cstate="print"/>
            <a:stretch>
              <a:fillRect/>
            </a:stretch>
          </a:blipFill>
        </p:spPr>
        <p:txBody>
          <a:bodyPr wrap="square" lIns="0" tIns="0" rIns="0" bIns="0" rtlCol="0"/>
          <a:lstStyle/>
          <a:p>
            <a:r>
              <a:rPr lang="en-US" dirty="0" smtClean="0"/>
              <a:t>r</a:t>
            </a:r>
            <a:endParaRPr lang="en-US" dirty="0"/>
          </a:p>
        </p:txBody>
      </p:sp>
      <p:pic>
        <p:nvPicPr>
          <p:cNvPr id="21" name="Picture 22" descr="Image result for cibank logo"/>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13699" y="2543794"/>
            <a:ext cx="336904" cy="258055"/>
          </a:xfrm>
          <a:prstGeom prst="rect">
            <a:avLst/>
          </a:prstGeom>
          <a:noFill/>
          <a:extLst>
            <a:ext uri="{909E8E84-426E-40DD-AFC4-6F175D3DCCD1}">
              <a14:hiddenFill xmlns:a14="http://schemas.microsoft.com/office/drawing/2010/main">
                <a:solidFill>
                  <a:srgbClr val="FFFFFF"/>
                </a:solidFill>
              </a14:hiddenFill>
            </a:ext>
          </a:extLst>
        </p:spPr>
      </p:pic>
      <p:sp>
        <p:nvSpPr>
          <p:cNvPr id="22" name="object 81"/>
          <p:cNvSpPr/>
          <p:nvPr/>
        </p:nvSpPr>
        <p:spPr>
          <a:xfrm>
            <a:off x="1005603" y="2706509"/>
            <a:ext cx="502678" cy="200984"/>
          </a:xfrm>
          <a:prstGeom prst="rect">
            <a:avLst/>
          </a:prstGeom>
          <a:blipFill>
            <a:blip r:embed="rId9" cstate="print"/>
            <a:stretch>
              <a:fillRect/>
            </a:stretch>
          </a:blipFill>
        </p:spPr>
        <p:txBody>
          <a:bodyPr wrap="square" lIns="0" tIns="0" rIns="0" bIns="0" rtlCol="0"/>
          <a:lstStyle/>
          <a:p>
            <a:r>
              <a:rPr lang="en-US" dirty="0" smtClean="0"/>
              <a:t>r</a:t>
            </a:r>
            <a:endParaRPr lang="en-US" dirty="0"/>
          </a:p>
        </p:txBody>
      </p:sp>
      <p:sp>
        <p:nvSpPr>
          <p:cNvPr id="24" name="object 63"/>
          <p:cNvSpPr/>
          <p:nvPr/>
        </p:nvSpPr>
        <p:spPr>
          <a:xfrm>
            <a:off x="636214" y="4861526"/>
            <a:ext cx="939693" cy="339334"/>
          </a:xfrm>
          <a:prstGeom prst="rect">
            <a:avLst/>
          </a:prstGeom>
          <a:blipFill>
            <a:blip r:embed="rId19" cstate="print"/>
            <a:stretch>
              <a:fillRect/>
            </a:stretch>
          </a:blipFill>
        </p:spPr>
        <p:txBody>
          <a:bodyPr wrap="square" lIns="0" tIns="0" rIns="0" bIns="0" rtlCol="0"/>
          <a:lstStyle/>
          <a:p>
            <a:endParaRPr lang="en-US" dirty="0"/>
          </a:p>
        </p:txBody>
      </p:sp>
      <p:sp>
        <p:nvSpPr>
          <p:cNvPr id="25" name="object 56"/>
          <p:cNvSpPr/>
          <p:nvPr/>
        </p:nvSpPr>
        <p:spPr>
          <a:xfrm>
            <a:off x="785142" y="5713945"/>
            <a:ext cx="713614" cy="252527"/>
          </a:xfrm>
          <a:prstGeom prst="rect">
            <a:avLst/>
          </a:prstGeom>
          <a:blipFill>
            <a:blip r:embed="rId20" cstate="print"/>
            <a:stretch>
              <a:fillRect/>
            </a:stretch>
          </a:blipFill>
        </p:spPr>
        <p:txBody>
          <a:bodyPr wrap="square" lIns="0" tIns="0" rIns="0" bIns="0" rtlCol="0"/>
          <a:lstStyle/>
          <a:p>
            <a:endParaRPr lang="en-US" dirty="0"/>
          </a:p>
        </p:txBody>
      </p:sp>
      <p:sp>
        <p:nvSpPr>
          <p:cNvPr id="26" name="Rectangle 25"/>
          <p:cNvSpPr/>
          <p:nvPr/>
        </p:nvSpPr>
        <p:spPr>
          <a:xfrm rot="16200000">
            <a:off x="-1156959" y="4438007"/>
            <a:ext cx="3120491" cy="261610"/>
          </a:xfrm>
          <a:prstGeom prst="rect">
            <a:avLst/>
          </a:prstGeom>
          <a:solidFill>
            <a:schemeClr val="accent3">
              <a:lumMod val="20000"/>
              <a:lumOff val="80000"/>
            </a:schemeClr>
          </a:solidFill>
          <a:ln>
            <a:noFill/>
          </a:ln>
        </p:spPr>
        <p:txBody>
          <a:bodyPr vert="horz" wrap="square" lIns="0" tIns="0" rIns="0" bIns="0" rtlCol="0" anchor="ctr">
            <a:noAutofit/>
          </a:bodyPr>
          <a:lstStyle/>
          <a:p>
            <a:pPr marL="45720" algn="ctr"/>
            <a:r>
              <a:rPr lang="en-US" sz="1100" b="1" i="1" spc="-10" dirty="0" smtClean="0">
                <a:solidFill>
                  <a:schemeClr val="bg1">
                    <a:lumMod val="50000"/>
                  </a:schemeClr>
                </a:solidFill>
                <a:cs typeface="Calibri" panose="020F0502020204030204" pitchFamily="34" charset="0"/>
              </a:rPr>
              <a:t>Mid-sized banks </a:t>
            </a:r>
            <a:endParaRPr lang="en-US" sz="1100" b="1" i="1" spc="-10" dirty="0">
              <a:solidFill>
                <a:schemeClr val="bg1">
                  <a:lumMod val="50000"/>
                </a:schemeClr>
              </a:solidFill>
              <a:latin typeface="+mj-lt"/>
              <a:cs typeface="Calibri" panose="020F0502020204030204" pitchFamily="34" charset="0"/>
            </a:endParaRPr>
          </a:p>
        </p:txBody>
      </p:sp>
      <p:sp>
        <p:nvSpPr>
          <p:cNvPr id="27" name="Freeform 26"/>
          <p:cNvSpPr/>
          <p:nvPr/>
        </p:nvSpPr>
        <p:spPr>
          <a:xfrm flipH="1">
            <a:off x="3216729" y="3519883"/>
            <a:ext cx="485096" cy="1930875"/>
          </a:xfrm>
          <a:custGeom>
            <a:avLst/>
            <a:gdLst>
              <a:gd name="connsiteX0" fmla="*/ 247650 w 260350"/>
              <a:gd name="connsiteY0" fmla="*/ 1670050 h 1670050"/>
              <a:gd name="connsiteX1" fmla="*/ 0 w 260350"/>
              <a:gd name="connsiteY1" fmla="*/ 1670050 h 1670050"/>
              <a:gd name="connsiteX2" fmla="*/ 0 w 260350"/>
              <a:gd name="connsiteY2" fmla="*/ 0 h 1670050"/>
              <a:gd name="connsiteX3" fmla="*/ 260350 w 260350"/>
              <a:gd name="connsiteY3" fmla="*/ 0 h 1670050"/>
            </a:gdLst>
            <a:ahLst/>
            <a:cxnLst>
              <a:cxn ang="0">
                <a:pos x="connsiteX0" y="connsiteY0"/>
              </a:cxn>
              <a:cxn ang="0">
                <a:pos x="connsiteX1" y="connsiteY1"/>
              </a:cxn>
              <a:cxn ang="0">
                <a:pos x="connsiteX2" y="connsiteY2"/>
              </a:cxn>
              <a:cxn ang="0">
                <a:pos x="connsiteX3" y="connsiteY3"/>
              </a:cxn>
            </a:cxnLst>
            <a:rect l="l" t="t" r="r" b="b"/>
            <a:pathLst>
              <a:path w="260350" h="1670050">
                <a:moveTo>
                  <a:pt x="247650" y="1670050"/>
                </a:moveTo>
                <a:lnTo>
                  <a:pt x="0" y="1670050"/>
                </a:lnTo>
                <a:lnTo>
                  <a:pt x="0" y="0"/>
                </a:lnTo>
                <a:lnTo>
                  <a:pt x="260350" y="0"/>
                </a:lnTo>
              </a:path>
            </a:pathLst>
          </a:custGeom>
          <a:noFill/>
          <a:ln w="12700">
            <a:solidFill>
              <a:schemeClr val="accent3"/>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27"/>
          <p:cNvSpPr/>
          <p:nvPr/>
        </p:nvSpPr>
        <p:spPr>
          <a:xfrm flipH="1">
            <a:off x="3476399" y="2756209"/>
            <a:ext cx="225425" cy="2694550"/>
          </a:xfrm>
          <a:custGeom>
            <a:avLst/>
            <a:gdLst>
              <a:gd name="connsiteX0" fmla="*/ 0 w 266700"/>
              <a:gd name="connsiteY0" fmla="*/ 539750 h 539750"/>
              <a:gd name="connsiteX1" fmla="*/ 0 w 266700"/>
              <a:gd name="connsiteY1" fmla="*/ 0 h 539750"/>
              <a:gd name="connsiteX2" fmla="*/ 266700 w 266700"/>
              <a:gd name="connsiteY2" fmla="*/ 0 h 539750"/>
            </a:gdLst>
            <a:ahLst/>
            <a:cxnLst>
              <a:cxn ang="0">
                <a:pos x="connsiteX0" y="connsiteY0"/>
              </a:cxn>
              <a:cxn ang="0">
                <a:pos x="connsiteX1" y="connsiteY1"/>
              </a:cxn>
              <a:cxn ang="0">
                <a:pos x="connsiteX2" y="connsiteY2"/>
              </a:cxn>
            </a:cxnLst>
            <a:rect l="l" t="t" r="r" b="b"/>
            <a:pathLst>
              <a:path w="266700" h="539750">
                <a:moveTo>
                  <a:pt x="0" y="539750"/>
                </a:moveTo>
                <a:lnTo>
                  <a:pt x="0" y="0"/>
                </a:lnTo>
                <a:lnTo>
                  <a:pt x="266700" y="0"/>
                </a:lnTo>
              </a:path>
            </a:pathLst>
          </a:custGeom>
          <a:noFill/>
          <a:ln w="12700">
            <a:solidFill>
              <a:schemeClr val="accent3"/>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0" name="Straight Connector 29"/>
          <p:cNvCxnSpPr>
            <a:endCxn id="27" idx="1"/>
          </p:cNvCxnSpPr>
          <p:nvPr/>
        </p:nvCxnSpPr>
        <p:spPr>
          <a:xfrm flipV="1">
            <a:off x="2514600" y="5450758"/>
            <a:ext cx="1187225" cy="2"/>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72481" y="2951663"/>
            <a:ext cx="456894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375142" y="392766"/>
            <a:ext cx="360000" cy="360910"/>
          </a:xfrm>
          <a:prstGeom prst="ellipse">
            <a:avLst/>
          </a:prstGeom>
          <a:solidFill>
            <a:schemeClr val="accent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45717" rIns="0" bIns="45717" rtlCol="0" anchor="ctr"/>
          <a:lstStyle/>
          <a:p>
            <a:pPr algn="ctr" defTabSz="914347"/>
            <a:r>
              <a:rPr lang="en-US" sz="1600" b="1" i="1" dirty="0" smtClean="0">
                <a:solidFill>
                  <a:srgbClr val="FFFFFF"/>
                </a:solidFill>
              </a:rPr>
              <a:t>2</a:t>
            </a:r>
            <a:endParaRPr lang="en-US" sz="1600" b="1" i="1" dirty="0">
              <a:solidFill>
                <a:srgbClr val="FFFFFF"/>
              </a:solidFill>
            </a:endParaRPr>
          </a:p>
        </p:txBody>
      </p:sp>
      <p:sp>
        <p:nvSpPr>
          <p:cNvPr id="33" name="Text Box 5"/>
          <p:cNvSpPr txBox="1">
            <a:spLocks noChangeArrowheads="1"/>
          </p:cNvSpPr>
          <p:nvPr>
            <p:custDataLst>
              <p:tags r:id="rId4"/>
            </p:custDataLst>
          </p:nvPr>
        </p:nvSpPr>
        <p:spPr bwMode="gray">
          <a:xfrm>
            <a:off x="5846602" y="4862648"/>
            <a:ext cx="225274" cy="128690"/>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800" dirty="0" smtClean="0">
                <a:solidFill>
                  <a:srgbClr val="003768"/>
                </a:solidFill>
                <a:latin typeface="+mj-lt"/>
                <a:ea typeface="LF_Kai"/>
              </a:rPr>
              <a:t>2</a:t>
            </a:r>
          </a:p>
        </p:txBody>
      </p:sp>
      <p:sp>
        <p:nvSpPr>
          <p:cNvPr id="36" name="Text Box 5"/>
          <p:cNvSpPr txBox="1">
            <a:spLocks noChangeArrowheads="1"/>
          </p:cNvSpPr>
          <p:nvPr>
            <p:custDataLst>
              <p:tags r:id="rId5"/>
            </p:custDataLst>
          </p:nvPr>
        </p:nvSpPr>
        <p:spPr bwMode="gray">
          <a:xfrm>
            <a:off x="5846602" y="5775863"/>
            <a:ext cx="225274" cy="128690"/>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800" dirty="0" smtClean="0">
                <a:solidFill>
                  <a:srgbClr val="003768"/>
                </a:solidFill>
                <a:latin typeface="+mj-lt"/>
                <a:ea typeface="LF_Kai"/>
              </a:rPr>
              <a:t>2</a:t>
            </a:r>
          </a:p>
        </p:txBody>
      </p:sp>
      <p:sp>
        <p:nvSpPr>
          <p:cNvPr id="37" name="Oval 36"/>
          <p:cNvSpPr/>
          <p:nvPr/>
        </p:nvSpPr>
        <p:spPr>
          <a:xfrm>
            <a:off x="9119514" y="2147342"/>
            <a:ext cx="464777" cy="256536"/>
          </a:xfrm>
          <a:prstGeom prst="ellipse">
            <a:avLst/>
          </a:prstGeom>
          <a:solidFill>
            <a:srgbClr val="E36C09"/>
          </a:solidFill>
          <a:ln>
            <a:solidFill>
              <a:schemeClr val="bg2">
                <a:lumMod val="85000"/>
              </a:schemeClr>
            </a:solidFill>
          </a:ln>
        </p:spPr>
        <p:style>
          <a:lnRef idx="1">
            <a:schemeClr val="dk1"/>
          </a:lnRef>
          <a:fillRef idx="2">
            <a:schemeClr val="dk1"/>
          </a:fillRef>
          <a:effectRef idx="1">
            <a:schemeClr val="dk1"/>
          </a:effectRef>
          <a:fontRef idx="minor">
            <a:schemeClr val="dk1"/>
          </a:fontRef>
        </p:style>
        <p:txBody>
          <a:bodyPr lIns="0" tIns="0" rIns="0" bIns="0" rtlCol="0" anchor="ctr"/>
          <a:lstStyle/>
          <a:p>
            <a:pPr algn="ctr"/>
            <a:r>
              <a:rPr lang="en-US" sz="1000" b="1" dirty="0" smtClean="0">
                <a:solidFill>
                  <a:schemeClr val="bg1"/>
                </a:solidFill>
              </a:rPr>
              <a:t>#3</a:t>
            </a:r>
            <a:endParaRPr lang="en-US" sz="1000" b="1" dirty="0">
              <a:solidFill>
                <a:schemeClr val="bg1"/>
              </a:solidFill>
            </a:endParaRPr>
          </a:p>
        </p:txBody>
      </p:sp>
      <p:sp>
        <p:nvSpPr>
          <p:cNvPr id="38" name="Oval 37"/>
          <p:cNvSpPr/>
          <p:nvPr/>
        </p:nvSpPr>
        <p:spPr>
          <a:xfrm>
            <a:off x="9119514" y="3042012"/>
            <a:ext cx="464777" cy="256536"/>
          </a:xfrm>
          <a:prstGeom prst="ellipse">
            <a:avLst/>
          </a:prstGeom>
          <a:solidFill>
            <a:srgbClr val="E36C09"/>
          </a:solidFill>
          <a:ln>
            <a:solidFill>
              <a:schemeClr val="bg2">
                <a:lumMod val="85000"/>
              </a:schemeClr>
            </a:solidFill>
          </a:ln>
        </p:spPr>
        <p:style>
          <a:lnRef idx="1">
            <a:schemeClr val="dk1"/>
          </a:lnRef>
          <a:fillRef idx="2">
            <a:schemeClr val="dk1"/>
          </a:fillRef>
          <a:effectRef idx="1">
            <a:schemeClr val="dk1"/>
          </a:effectRef>
          <a:fontRef idx="minor">
            <a:schemeClr val="dk1"/>
          </a:fontRef>
        </p:style>
        <p:txBody>
          <a:bodyPr lIns="0" tIns="0" rIns="0" bIns="0" rtlCol="0" anchor="ctr"/>
          <a:lstStyle/>
          <a:p>
            <a:pPr algn="ctr"/>
            <a:r>
              <a:rPr lang="en-US" sz="1000" b="1" dirty="0" smtClean="0">
                <a:solidFill>
                  <a:schemeClr val="bg1"/>
                </a:solidFill>
              </a:rPr>
              <a:t>#3</a:t>
            </a:r>
            <a:endParaRPr lang="en-US" sz="1000" b="1" dirty="0">
              <a:solidFill>
                <a:schemeClr val="bg1"/>
              </a:solidFill>
            </a:endParaRPr>
          </a:p>
        </p:txBody>
      </p:sp>
      <p:sp>
        <p:nvSpPr>
          <p:cNvPr id="39" name="Oval 38"/>
          <p:cNvSpPr/>
          <p:nvPr/>
        </p:nvSpPr>
        <p:spPr>
          <a:xfrm>
            <a:off x="9119514" y="3925548"/>
            <a:ext cx="464777" cy="256536"/>
          </a:xfrm>
          <a:prstGeom prst="ellipse">
            <a:avLst/>
          </a:prstGeom>
          <a:solidFill>
            <a:srgbClr val="E36C09"/>
          </a:solidFill>
          <a:ln>
            <a:solidFill>
              <a:schemeClr val="bg2">
                <a:lumMod val="85000"/>
              </a:schemeClr>
            </a:solidFill>
          </a:ln>
        </p:spPr>
        <p:style>
          <a:lnRef idx="1">
            <a:schemeClr val="dk1"/>
          </a:lnRef>
          <a:fillRef idx="2">
            <a:schemeClr val="dk1"/>
          </a:fillRef>
          <a:effectRef idx="1">
            <a:schemeClr val="dk1"/>
          </a:effectRef>
          <a:fontRef idx="minor">
            <a:schemeClr val="dk1"/>
          </a:fontRef>
        </p:style>
        <p:txBody>
          <a:bodyPr lIns="0" tIns="0" rIns="0" bIns="0" rtlCol="0" anchor="ctr"/>
          <a:lstStyle/>
          <a:p>
            <a:pPr algn="ctr"/>
            <a:r>
              <a:rPr lang="en-US" sz="1000" b="1" dirty="0" smtClean="0">
                <a:solidFill>
                  <a:schemeClr val="bg1"/>
                </a:solidFill>
              </a:rPr>
              <a:t>#4</a:t>
            </a:r>
            <a:endParaRPr lang="en-US" sz="1000" b="1" dirty="0">
              <a:solidFill>
                <a:schemeClr val="bg1"/>
              </a:solidFill>
            </a:endParaRPr>
          </a:p>
        </p:txBody>
      </p:sp>
      <p:sp>
        <p:nvSpPr>
          <p:cNvPr id="42" name="Oval 41"/>
          <p:cNvSpPr/>
          <p:nvPr/>
        </p:nvSpPr>
        <p:spPr>
          <a:xfrm>
            <a:off x="9119514" y="4805355"/>
            <a:ext cx="464777" cy="256536"/>
          </a:xfrm>
          <a:prstGeom prst="ellipse">
            <a:avLst/>
          </a:prstGeom>
          <a:solidFill>
            <a:srgbClr val="E36C09"/>
          </a:solidFill>
          <a:ln>
            <a:solidFill>
              <a:schemeClr val="bg2">
                <a:lumMod val="85000"/>
              </a:schemeClr>
            </a:solidFill>
          </a:ln>
        </p:spPr>
        <p:style>
          <a:lnRef idx="1">
            <a:schemeClr val="dk1"/>
          </a:lnRef>
          <a:fillRef idx="2">
            <a:schemeClr val="dk1"/>
          </a:fillRef>
          <a:effectRef idx="1">
            <a:schemeClr val="dk1"/>
          </a:effectRef>
          <a:fontRef idx="minor">
            <a:schemeClr val="dk1"/>
          </a:fontRef>
        </p:style>
        <p:txBody>
          <a:bodyPr lIns="0" tIns="0" rIns="0" bIns="0" rtlCol="0" anchor="ctr"/>
          <a:lstStyle/>
          <a:p>
            <a:pPr algn="ctr"/>
            <a:r>
              <a:rPr lang="en-US" sz="1000" b="1" dirty="0" smtClean="0">
                <a:solidFill>
                  <a:schemeClr val="bg1"/>
                </a:solidFill>
              </a:rPr>
              <a:t>#2³</a:t>
            </a:r>
            <a:endParaRPr lang="en-US" sz="1000" b="1" dirty="0">
              <a:solidFill>
                <a:schemeClr val="bg1"/>
              </a:solidFill>
            </a:endParaRPr>
          </a:p>
        </p:txBody>
      </p:sp>
      <p:sp>
        <p:nvSpPr>
          <p:cNvPr id="43" name="Oval 42"/>
          <p:cNvSpPr/>
          <p:nvPr/>
        </p:nvSpPr>
        <p:spPr>
          <a:xfrm>
            <a:off x="9119514" y="5758701"/>
            <a:ext cx="464777" cy="256536"/>
          </a:xfrm>
          <a:prstGeom prst="ellipse">
            <a:avLst/>
          </a:prstGeom>
          <a:solidFill>
            <a:srgbClr val="E36C09"/>
          </a:solidFill>
          <a:ln>
            <a:solidFill>
              <a:schemeClr val="bg2">
                <a:lumMod val="85000"/>
              </a:schemeClr>
            </a:solidFill>
          </a:ln>
        </p:spPr>
        <p:style>
          <a:lnRef idx="1">
            <a:schemeClr val="dk1"/>
          </a:lnRef>
          <a:fillRef idx="2">
            <a:schemeClr val="dk1"/>
          </a:fillRef>
          <a:effectRef idx="1">
            <a:schemeClr val="dk1"/>
          </a:effectRef>
          <a:fontRef idx="minor">
            <a:schemeClr val="dk1"/>
          </a:fontRef>
        </p:style>
        <p:txBody>
          <a:bodyPr lIns="0" tIns="0" rIns="0" bIns="0" rtlCol="0" anchor="ctr"/>
          <a:lstStyle/>
          <a:p>
            <a:pPr algn="ctr"/>
            <a:r>
              <a:rPr lang="en-US" sz="1000" b="1" dirty="0" smtClean="0">
                <a:solidFill>
                  <a:schemeClr val="bg1"/>
                </a:solidFill>
              </a:rPr>
              <a:t>#4</a:t>
            </a:r>
            <a:r>
              <a:rPr lang="en-US" sz="1000" b="1" baseline="30000" dirty="0" smtClean="0">
                <a:solidFill>
                  <a:schemeClr val="bg1"/>
                </a:solidFill>
              </a:rPr>
              <a:t>4</a:t>
            </a:r>
            <a:endParaRPr lang="en-US" sz="1000" b="1" baseline="30000" dirty="0">
              <a:solidFill>
                <a:schemeClr val="bg1"/>
              </a:solidFill>
            </a:endParaRPr>
          </a:p>
        </p:txBody>
      </p:sp>
      <p:sp>
        <p:nvSpPr>
          <p:cNvPr id="44" name="Text Box 5"/>
          <p:cNvSpPr txBox="1">
            <a:spLocks noChangeArrowheads="1"/>
          </p:cNvSpPr>
          <p:nvPr>
            <p:custDataLst>
              <p:tags r:id="rId6"/>
            </p:custDataLst>
          </p:nvPr>
        </p:nvSpPr>
        <p:spPr bwMode="gray">
          <a:xfrm>
            <a:off x="5873165" y="6138051"/>
            <a:ext cx="3316630" cy="193002"/>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1200" b="1" i="1" dirty="0" smtClean="0">
                <a:solidFill>
                  <a:srgbClr val="E36C09"/>
                </a:solidFill>
                <a:latin typeface="+mj-lt"/>
                <a:ea typeface="LF_Kai"/>
              </a:rPr>
              <a:t>Pro forma market position in Bulgaria</a:t>
            </a:r>
          </a:p>
        </p:txBody>
      </p:sp>
      <p:sp>
        <p:nvSpPr>
          <p:cNvPr id="45" name="Oval 44"/>
          <p:cNvSpPr/>
          <p:nvPr/>
        </p:nvSpPr>
        <p:spPr>
          <a:xfrm>
            <a:off x="5382777" y="6119815"/>
            <a:ext cx="384972" cy="212487"/>
          </a:xfrm>
          <a:prstGeom prst="ellipse">
            <a:avLst/>
          </a:prstGeom>
          <a:solidFill>
            <a:srgbClr val="E36C09"/>
          </a:solidFill>
          <a:ln>
            <a:solidFill>
              <a:schemeClr val="bg2">
                <a:lumMod val="85000"/>
              </a:schemeClr>
            </a:solidFill>
          </a:ln>
        </p:spPr>
        <p:style>
          <a:lnRef idx="1">
            <a:schemeClr val="dk1"/>
          </a:lnRef>
          <a:fillRef idx="2">
            <a:schemeClr val="dk1"/>
          </a:fillRef>
          <a:effectRef idx="1">
            <a:schemeClr val="dk1"/>
          </a:effectRef>
          <a:fontRef idx="minor">
            <a:schemeClr val="dk1"/>
          </a:fontRef>
        </p:style>
        <p:txBody>
          <a:bodyPr lIns="0" tIns="0" rIns="0" bIns="0" rtlCol="0" anchor="ctr"/>
          <a:lstStyle/>
          <a:p>
            <a:pPr algn="ctr"/>
            <a:r>
              <a:rPr lang="en-US" sz="1100" b="1" dirty="0" smtClean="0">
                <a:solidFill>
                  <a:schemeClr val="bg1"/>
                </a:solidFill>
              </a:rPr>
              <a:t>#</a:t>
            </a:r>
            <a:endParaRPr lang="en-US" sz="1100" b="1" dirty="0">
              <a:solidFill>
                <a:schemeClr val="bg1"/>
              </a:solidFill>
            </a:endParaRPr>
          </a:p>
        </p:txBody>
      </p:sp>
    </p:spTree>
    <p:extLst>
      <p:ext uri="{BB962C8B-B14F-4D97-AF65-F5344CB8AC3E}">
        <p14:creationId xmlns:p14="http://schemas.microsoft.com/office/powerpoint/2010/main" val="973767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Freeform 201"/>
          <p:cNvSpPr/>
          <p:nvPr/>
        </p:nvSpPr>
        <p:spPr>
          <a:xfrm>
            <a:off x="3429935" y="3028044"/>
            <a:ext cx="1103746" cy="1069882"/>
          </a:xfrm>
          <a:custGeom>
            <a:avLst/>
            <a:gdLst>
              <a:gd name="connsiteX0" fmla="*/ 653020 w 1803164"/>
              <a:gd name="connsiteY0" fmla="*/ 47629 h 1747842"/>
              <a:gd name="connsiteX1" fmla="*/ 695883 w 1803164"/>
              <a:gd name="connsiteY1" fmla="*/ 47629 h 1747842"/>
              <a:gd name="connsiteX2" fmla="*/ 707789 w 1803164"/>
              <a:gd name="connsiteY2" fmla="*/ 33342 h 1747842"/>
              <a:gd name="connsiteX3" fmla="*/ 710170 w 1803164"/>
              <a:gd name="connsiteY3" fmla="*/ 26198 h 1747842"/>
              <a:gd name="connsiteX4" fmla="*/ 717314 w 1803164"/>
              <a:gd name="connsiteY4" fmla="*/ 21435 h 1747842"/>
              <a:gd name="connsiteX5" fmla="*/ 736364 w 1803164"/>
              <a:gd name="connsiteY5" fmla="*/ 16673 h 1747842"/>
              <a:gd name="connsiteX6" fmla="*/ 760177 w 1803164"/>
              <a:gd name="connsiteY6" fmla="*/ 11910 h 1747842"/>
              <a:gd name="connsiteX7" fmla="*/ 788752 w 1803164"/>
              <a:gd name="connsiteY7" fmla="*/ 7148 h 1747842"/>
              <a:gd name="connsiteX8" fmla="*/ 798277 w 1803164"/>
              <a:gd name="connsiteY8" fmla="*/ 2385 h 1747842"/>
              <a:gd name="connsiteX9" fmla="*/ 843520 w 1803164"/>
              <a:gd name="connsiteY9" fmla="*/ 2385 h 1747842"/>
              <a:gd name="connsiteX10" fmla="*/ 857808 w 1803164"/>
              <a:gd name="connsiteY10" fmla="*/ 11910 h 1747842"/>
              <a:gd name="connsiteX11" fmla="*/ 872095 w 1803164"/>
              <a:gd name="connsiteY11" fmla="*/ 21435 h 1747842"/>
              <a:gd name="connsiteX12" fmla="*/ 879239 w 1803164"/>
              <a:gd name="connsiteY12" fmla="*/ 26198 h 1747842"/>
              <a:gd name="connsiteX13" fmla="*/ 893527 w 1803164"/>
              <a:gd name="connsiteY13" fmla="*/ 30960 h 1747842"/>
              <a:gd name="connsiteX14" fmla="*/ 900670 w 1803164"/>
              <a:gd name="connsiteY14" fmla="*/ 33342 h 1747842"/>
              <a:gd name="connsiteX15" fmla="*/ 907814 w 1803164"/>
              <a:gd name="connsiteY15" fmla="*/ 38104 h 1747842"/>
              <a:gd name="connsiteX16" fmla="*/ 929245 w 1803164"/>
              <a:gd name="connsiteY16" fmla="*/ 47629 h 1747842"/>
              <a:gd name="connsiteX17" fmla="*/ 926864 w 1803164"/>
              <a:gd name="connsiteY17" fmla="*/ 66679 h 1747842"/>
              <a:gd name="connsiteX18" fmla="*/ 919720 w 1803164"/>
              <a:gd name="connsiteY18" fmla="*/ 71442 h 1747842"/>
              <a:gd name="connsiteX19" fmla="*/ 917339 w 1803164"/>
              <a:gd name="connsiteY19" fmla="*/ 78585 h 1747842"/>
              <a:gd name="connsiteX20" fmla="*/ 931627 w 1803164"/>
              <a:gd name="connsiteY20" fmla="*/ 85729 h 1747842"/>
              <a:gd name="connsiteX21" fmla="*/ 938770 w 1803164"/>
              <a:gd name="connsiteY21" fmla="*/ 90492 h 1747842"/>
              <a:gd name="connsiteX22" fmla="*/ 945914 w 1803164"/>
              <a:gd name="connsiteY22" fmla="*/ 92873 h 1747842"/>
              <a:gd name="connsiteX23" fmla="*/ 953058 w 1803164"/>
              <a:gd name="connsiteY23" fmla="*/ 97635 h 1747842"/>
              <a:gd name="connsiteX24" fmla="*/ 960202 w 1803164"/>
              <a:gd name="connsiteY24" fmla="*/ 100017 h 1747842"/>
              <a:gd name="connsiteX25" fmla="*/ 967345 w 1803164"/>
              <a:gd name="connsiteY25" fmla="*/ 104779 h 1747842"/>
              <a:gd name="connsiteX26" fmla="*/ 979252 w 1803164"/>
              <a:gd name="connsiteY26" fmla="*/ 107160 h 1747842"/>
              <a:gd name="connsiteX27" fmla="*/ 993539 w 1803164"/>
              <a:gd name="connsiteY27" fmla="*/ 116685 h 1747842"/>
              <a:gd name="connsiteX28" fmla="*/ 1014970 w 1803164"/>
              <a:gd name="connsiteY28" fmla="*/ 123829 h 1747842"/>
              <a:gd name="connsiteX29" fmla="*/ 1031639 w 1803164"/>
              <a:gd name="connsiteY29" fmla="*/ 128592 h 1747842"/>
              <a:gd name="connsiteX30" fmla="*/ 1053070 w 1803164"/>
              <a:gd name="connsiteY30" fmla="*/ 135735 h 1747842"/>
              <a:gd name="connsiteX31" fmla="*/ 1064977 w 1803164"/>
              <a:gd name="connsiteY31" fmla="*/ 138117 h 1747842"/>
              <a:gd name="connsiteX32" fmla="*/ 1074502 w 1803164"/>
              <a:gd name="connsiteY32" fmla="*/ 140498 h 1747842"/>
              <a:gd name="connsiteX33" fmla="*/ 1086408 w 1803164"/>
              <a:gd name="connsiteY33" fmla="*/ 142879 h 1747842"/>
              <a:gd name="connsiteX34" fmla="*/ 1100695 w 1803164"/>
              <a:gd name="connsiteY34" fmla="*/ 147642 h 1747842"/>
              <a:gd name="connsiteX35" fmla="*/ 1107839 w 1803164"/>
              <a:gd name="connsiteY35" fmla="*/ 152404 h 1747842"/>
              <a:gd name="connsiteX36" fmla="*/ 1117364 w 1803164"/>
              <a:gd name="connsiteY36" fmla="*/ 154785 h 1747842"/>
              <a:gd name="connsiteX37" fmla="*/ 1124508 w 1803164"/>
              <a:gd name="connsiteY37" fmla="*/ 159548 h 1747842"/>
              <a:gd name="connsiteX38" fmla="*/ 1150702 w 1803164"/>
              <a:gd name="connsiteY38" fmla="*/ 166692 h 1747842"/>
              <a:gd name="connsiteX39" fmla="*/ 1179277 w 1803164"/>
              <a:gd name="connsiteY39" fmla="*/ 171454 h 1747842"/>
              <a:gd name="connsiteX40" fmla="*/ 1210233 w 1803164"/>
              <a:gd name="connsiteY40" fmla="*/ 169073 h 1747842"/>
              <a:gd name="connsiteX41" fmla="*/ 1229283 w 1803164"/>
              <a:gd name="connsiteY41" fmla="*/ 164310 h 1747842"/>
              <a:gd name="connsiteX42" fmla="*/ 1243570 w 1803164"/>
              <a:gd name="connsiteY42" fmla="*/ 154785 h 1747842"/>
              <a:gd name="connsiteX43" fmla="*/ 1250714 w 1803164"/>
              <a:gd name="connsiteY43" fmla="*/ 147642 h 1747842"/>
              <a:gd name="connsiteX44" fmla="*/ 1265002 w 1803164"/>
              <a:gd name="connsiteY44" fmla="*/ 142879 h 1747842"/>
              <a:gd name="connsiteX45" fmla="*/ 1272145 w 1803164"/>
              <a:gd name="connsiteY45" fmla="*/ 140498 h 1747842"/>
              <a:gd name="connsiteX46" fmla="*/ 1300720 w 1803164"/>
              <a:gd name="connsiteY46" fmla="*/ 142879 h 1747842"/>
              <a:gd name="connsiteX47" fmla="*/ 1324533 w 1803164"/>
              <a:gd name="connsiteY47" fmla="*/ 150023 h 1747842"/>
              <a:gd name="connsiteX48" fmla="*/ 1334058 w 1803164"/>
              <a:gd name="connsiteY48" fmla="*/ 152404 h 1747842"/>
              <a:gd name="connsiteX49" fmla="*/ 1341202 w 1803164"/>
              <a:gd name="connsiteY49" fmla="*/ 154785 h 1747842"/>
              <a:gd name="connsiteX50" fmla="*/ 1350727 w 1803164"/>
              <a:gd name="connsiteY50" fmla="*/ 157167 h 1747842"/>
              <a:gd name="connsiteX51" fmla="*/ 1369777 w 1803164"/>
              <a:gd name="connsiteY51" fmla="*/ 164310 h 1747842"/>
              <a:gd name="connsiteX52" fmla="*/ 1398352 w 1803164"/>
              <a:gd name="connsiteY52" fmla="*/ 169073 h 1747842"/>
              <a:gd name="connsiteX53" fmla="*/ 1417402 w 1803164"/>
              <a:gd name="connsiteY53" fmla="*/ 173835 h 1747842"/>
              <a:gd name="connsiteX54" fmla="*/ 1431689 w 1803164"/>
              <a:gd name="connsiteY54" fmla="*/ 178598 h 1747842"/>
              <a:gd name="connsiteX55" fmla="*/ 1441214 w 1803164"/>
              <a:gd name="connsiteY55" fmla="*/ 192885 h 1747842"/>
              <a:gd name="connsiteX56" fmla="*/ 1448358 w 1803164"/>
              <a:gd name="connsiteY56" fmla="*/ 200029 h 1747842"/>
              <a:gd name="connsiteX57" fmla="*/ 1453120 w 1803164"/>
              <a:gd name="connsiteY57" fmla="*/ 207173 h 1747842"/>
              <a:gd name="connsiteX58" fmla="*/ 1460264 w 1803164"/>
              <a:gd name="connsiteY58" fmla="*/ 209554 h 1747842"/>
              <a:gd name="connsiteX59" fmla="*/ 1467408 w 1803164"/>
              <a:gd name="connsiteY59" fmla="*/ 214317 h 1747842"/>
              <a:gd name="connsiteX60" fmla="*/ 1481695 w 1803164"/>
              <a:gd name="connsiteY60" fmla="*/ 216698 h 1747842"/>
              <a:gd name="connsiteX61" fmla="*/ 1491220 w 1803164"/>
              <a:gd name="connsiteY61" fmla="*/ 219079 h 1747842"/>
              <a:gd name="connsiteX62" fmla="*/ 1498364 w 1803164"/>
              <a:gd name="connsiteY62" fmla="*/ 221460 h 1747842"/>
              <a:gd name="connsiteX63" fmla="*/ 1531702 w 1803164"/>
              <a:gd name="connsiteY63" fmla="*/ 228604 h 1747842"/>
              <a:gd name="connsiteX64" fmla="*/ 1548370 w 1803164"/>
              <a:gd name="connsiteY64" fmla="*/ 233367 h 1747842"/>
              <a:gd name="connsiteX65" fmla="*/ 1557895 w 1803164"/>
              <a:gd name="connsiteY65" fmla="*/ 235748 h 1747842"/>
              <a:gd name="connsiteX66" fmla="*/ 1574564 w 1803164"/>
              <a:gd name="connsiteY66" fmla="*/ 233367 h 1747842"/>
              <a:gd name="connsiteX67" fmla="*/ 1598377 w 1803164"/>
              <a:gd name="connsiteY67" fmla="*/ 226223 h 1747842"/>
              <a:gd name="connsiteX68" fmla="*/ 1617427 w 1803164"/>
              <a:gd name="connsiteY68" fmla="*/ 223842 h 1747842"/>
              <a:gd name="connsiteX69" fmla="*/ 1629333 w 1803164"/>
              <a:gd name="connsiteY69" fmla="*/ 226223 h 1747842"/>
              <a:gd name="connsiteX70" fmla="*/ 1631714 w 1803164"/>
              <a:gd name="connsiteY70" fmla="*/ 247654 h 1747842"/>
              <a:gd name="connsiteX71" fmla="*/ 1636477 w 1803164"/>
              <a:gd name="connsiteY71" fmla="*/ 307185 h 1747842"/>
              <a:gd name="connsiteX72" fmla="*/ 1638858 w 1803164"/>
              <a:gd name="connsiteY72" fmla="*/ 319092 h 1747842"/>
              <a:gd name="connsiteX73" fmla="*/ 1643620 w 1803164"/>
              <a:gd name="connsiteY73" fmla="*/ 333379 h 1747842"/>
              <a:gd name="connsiteX74" fmla="*/ 1641239 w 1803164"/>
              <a:gd name="connsiteY74" fmla="*/ 357192 h 1747842"/>
              <a:gd name="connsiteX75" fmla="*/ 1634095 w 1803164"/>
              <a:gd name="connsiteY75" fmla="*/ 359573 h 1747842"/>
              <a:gd name="connsiteX76" fmla="*/ 1626952 w 1803164"/>
              <a:gd name="connsiteY76" fmla="*/ 364335 h 1747842"/>
              <a:gd name="connsiteX77" fmla="*/ 1629333 w 1803164"/>
              <a:gd name="connsiteY77" fmla="*/ 390529 h 1747842"/>
              <a:gd name="connsiteX78" fmla="*/ 1636477 w 1803164"/>
              <a:gd name="connsiteY78" fmla="*/ 409579 h 1747842"/>
              <a:gd name="connsiteX79" fmla="*/ 1641239 w 1803164"/>
              <a:gd name="connsiteY79" fmla="*/ 435773 h 1747842"/>
              <a:gd name="connsiteX80" fmla="*/ 1638858 w 1803164"/>
              <a:gd name="connsiteY80" fmla="*/ 452442 h 1747842"/>
              <a:gd name="connsiteX81" fmla="*/ 1631714 w 1803164"/>
              <a:gd name="connsiteY81" fmla="*/ 457204 h 1747842"/>
              <a:gd name="connsiteX82" fmla="*/ 1610283 w 1803164"/>
              <a:gd name="connsiteY82" fmla="*/ 459585 h 1747842"/>
              <a:gd name="connsiteX83" fmla="*/ 1588852 w 1803164"/>
              <a:gd name="connsiteY83" fmla="*/ 464348 h 1747842"/>
              <a:gd name="connsiteX84" fmla="*/ 1548370 w 1803164"/>
              <a:gd name="connsiteY84" fmla="*/ 450060 h 1747842"/>
              <a:gd name="connsiteX85" fmla="*/ 1526939 w 1803164"/>
              <a:gd name="connsiteY85" fmla="*/ 452442 h 1747842"/>
              <a:gd name="connsiteX86" fmla="*/ 1493602 w 1803164"/>
              <a:gd name="connsiteY86" fmla="*/ 447679 h 1747842"/>
              <a:gd name="connsiteX87" fmla="*/ 1486458 w 1803164"/>
              <a:gd name="connsiteY87" fmla="*/ 445298 h 1747842"/>
              <a:gd name="connsiteX88" fmla="*/ 1479314 w 1803164"/>
              <a:gd name="connsiteY88" fmla="*/ 440535 h 1747842"/>
              <a:gd name="connsiteX89" fmla="*/ 1438833 w 1803164"/>
              <a:gd name="connsiteY89" fmla="*/ 442917 h 1747842"/>
              <a:gd name="connsiteX90" fmla="*/ 1424545 w 1803164"/>
              <a:gd name="connsiteY90" fmla="*/ 450060 h 1747842"/>
              <a:gd name="connsiteX91" fmla="*/ 1417402 w 1803164"/>
              <a:gd name="connsiteY91" fmla="*/ 452442 h 1747842"/>
              <a:gd name="connsiteX92" fmla="*/ 1405495 w 1803164"/>
              <a:gd name="connsiteY92" fmla="*/ 473873 h 1747842"/>
              <a:gd name="connsiteX93" fmla="*/ 1407877 w 1803164"/>
              <a:gd name="connsiteY93" fmla="*/ 516735 h 1747842"/>
              <a:gd name="connsiteX94" fmla="*/ 1422164 w 1803164"/>
              <a:gd name="connsiteY94" fmla="*/ 521498 h 1747842"/>
              <a:gd name="connsiteX95" fmla="*/ 1412639 w 1803164"/>
              <a:gd name="connsiteY95" fmla="*/ 531023 h 1747842"/>
              <a:gd name="connsiteX96" fmla="*/ 1407877 w 1803164"/>
              <a:gd name="connsiteY96" fmla="*/ 538167 h 1747842"/>
              <a:gd name="connsiteX97" fmla="*/ 1376920 w 1803164"/>
              <a:gd name="connsiteY97" fmla="*/ 545310 h 1747842"/>
              <a:gd name="connsiteX98" fmla="*/ 1369777 w 1803164"/>
              <a:gd name="connsiteY98" fmla="*/ 550073 h 1747842"/>
              <a:gd name="connsiteX99" fmla="*/ 1357870 w 1803164"/>
              <a:gd name="connsiteY99" fmla="*/ 557217 h 1747842"/>
              <a:gd name="connsiteX100" fmla="*/ 1350727 w 1803164"/>
              <a:gd name="connsiteY100" fmla="*/ 559598 h 1747842"/>
              <a:gd name="connsiteX101" fmla="*/ 1343583 w 1803164"/>
              <a:gd name="connsiteY101" fmla="*/ 564360 h 1747842"/>
              <a:gd name="connsiteX102" fmla="*/ 1319770 w 1803164"/>
              <a:gd name="connsiteY102" fmla="*/ 566742 h 1747842"/>
              <a:gd name="connsiteX103" fmla="*/ 1307864 w 1803164"/>
              <a:gd name="connsiteY103" fmla="*/ 578648 h 1747842"/>
              <a:gd name="connsiteX104" fmla="*/ 1303102 w 1803164"/>
              <a:gd name="connsiteY104" fmla="*/ 628654 h 1747842"/>
              <a:gd name="connsiteX105" fmla="*/ 1305483 w 1803164"/>
              <a:gd name="connsiteY105" fmla="*/ 650085 h 1747842"/>
              <a:gd name="connsiteX106" fmla="*/ 1307864 w 1803164"/>
              <a:gd name="connsiteY106" fmla="*/ 657229 h 1747842"/>
              <a:gd name="connsiteX107" fmla="*/ 1310245 w 1803164"/>
              <a:gd name="connsiteY107" fmla="*/ 671517 h 1747842"/>
              <a:gd name="connsiteX108" fmla="*/ 1315008 w 1803164"/>
              <a:gd name="connsiteY108" fmla="*/ 685804 h 1747842"/>
              <a:gd name="connsiteX109" fmla="*/ 1312627 w 1803164"/>
              <a:gd name="connsiteY109" fmla="*/ 692948 h 1747842"/>
              <a:gd name="connsiteX110" fmla="*/ 1291195 w 1803164"/>
              <a:gd name="connsiteY110" fmla="*/ 683423 h 1747842"/>
              <a:gd name="connsiteX111" fmla="*/ 1284052 w 1803164"/>
              <a:gd name="connsiteY111" fmla="*/ 676279 h 1747842"/>
              <a:gd name="connsiteX112" fmla="*/ 1269764 w 1803164"/>
              <a:gd name="connsiteY112" fmla="*/ 683423 h 1747842"/>
              <a:gd name="connsiteX113" fmla="*/ 1262620 w 1803164"/>
              <a:gd name="connsiteY113" fmla="*/ 685804 h 1747842"/>
              <a:gd name="connsiteX114" fmla="*/ 1255477 w 1803164"/>
              <a:gd name="connsiteY114" fmla="*/ 683423 h 1747842"/>
              <a:gd name="connsiteX115" fmla="*/ 1241189 w 1803164"/>
              <a:gd name="connsiteY115" fmla="*/ 692948 h 1747842"/>
              <a:gd name="connsiteX116" fmla="*/ 1186420 w 1803164"/>
              <a:gd name="connsiteY116" fmla="*/ 695329 h 1747842"/>
              <a:gd name="connsiteX117" fmla="*/ 1157845 w 1803164"/>
              <a:gd name="connsiteY117" fmla="*/ 704854 h 1747842"/>
              <a:gd name="connsiteX118" fmla="*/ 1148320 w 1803164"/>
              <a:gd name="connsiteY118" fmla="*/ 707235 h 1747842"/>
              <a:gd name="connsiteX119" fmla="*/ 1143558 w 1803164"/>
              <a:gd name="connsiteY119" fmla="*/ 716760 h 1747842"/>
              <a:gd name="connsiteX120" fmla="*/ 1141177 w 1803164"/>
              <a:gd name="connsiteY120" fmla="*/ 726285 h 1747842"/>
              <a:gd name="connsiteX121" fmla="*/ 1136414 w 1803164"/>
              <a:gd name="connsiteY121" fmla="*/ 733429 h 1747842"/>
              <a:gd name="connsiteX122" fmla="*/ 1131652 w 1803164"/>
              <a:gd name="connsiteY122" fmla="*/ 742954 h 1747842"/>
              <a:gd name="connsiteX123" fmla="*/ 1119745 w 1803164"/>
              <a:gd name="connsiteY123" fmla="*/ 764385 h 1747842"/>
              <a:gd name="connsiteX124" fmla="*/ 1117364 w 1803164"/>
              <a:gd name="connsiteY124" fmla="*/ 771529 h 1747842"/>
              <a:gd name="connsiteX125" fmla="*/ 1112602 w 1803164"/>
              <a:gd name="connsiteY125" fmla="*/ 778673 h 1747842"/>
              <a:gd name="connsiteX126" fmla="*/ 1110220 w 1803164"/>
              <a:gd name="connsiteY126" fmla="*/ 804867 h 1747842"/>
              <a:gd name="connsiteX127" fmla="*/ 1100695 w 1803164"/>
              <a:gd name="connsiteY127" fmla="*/ 812010 h 1747842"/>
              <a:gd name="connsiteX128" fmla="*/ 1074502 w 1803164"/>
              <a:gd name="connsiteY128" fmla="*/ 816773 h 1747842"/>
              <a:gd name="connsiteX129" fmla="*/ 1079264 w 1803164"/>
              <a:gd name="connsiteY129" fmla="*/ 835823 h 1747842"/>
              <a:gd name="connsiteX130" fmla="*/ 1088789 w 1803164"/>
              <a:gd name="connsiteY130" fmla="*/ 850110 h 1747842"/>
              <a:gd name="connsiteX131" fmla="*/ 1091170 w 1803164"/>
              <a:gd name="connsiteY131" fmla="*/ 857254 h 1747842"/>
              <a:gd name="connsiteX132" fmla="*/ 1095933 w 1803164"/>
              <a:gd name="connsiteY132" fmla="*/ 904879 h 1747842"/>
              <a:gd name="connsiteX133" fmla="*/ 1112602 w 1803164"/>
              <a:gd name="connsiteY133" fmla="*/ 902498 h 1747842"/>
              <a:gd name="connsiteX134" fmla="*/ 1110220 w 1803164"/>
              <a:gd name="connsiteY134" fmla="*/ 895354 h 1747842"/>
              <a:gd name="connsiteX135" fmla="*/ 1103077 w 1803164"/>
              <a:gd name="connsiteY135" fmla="*/ 881067 h 1747842"/>
              <a:gd name="connsiteX136" fmla="*/ 1105458 w 1803164"/>
              <a:gd name="connsiteY136" fmla="*/ 873923 h 1747842"/>
              <a:gd name="connsiteX137" fmla="*/ 1112602 w 1803164"/>
              <a:gd name="connsiteY137" fmla="*/ 871542 h 1747842"/>
              <a:gd name="connsiteX138" fmla="*/ 1110220 w 1803164"/>
              <a:gd name="connsiteY138" fmla="*/ 859635 h 1747842"/>
              <a:gd name="connsiteX139" fmla="*/ 1117364 w 1803164"/>
              <a:gd name="connsiteY139" fmla="*/ 854873 h 1747842"/>
              <a:gd name="connsiteX140" fmla="*/ 1122127 w 1803164"/>
              <a:gd name="connsiteY140" fmla="*/ 862017 h 1747842"/>
              <a:gd name="connsiteX141" fmla="*/ 1136414 w 1803164"/>
              <a:gd name="connsiteY141" fmla="*/ 876304 h 1747842"/>
              <a:gd name="connsiteX142" fmla="*/ 1141177 w 1803164"/>
              <a:gd name="connsiteY142" fmla="*/ 883448 h 1747842"/>
              <a:gd name="connsiteX143" fmla="*/ 1155464 w 1803164"/>
              <a:gd name="connsiteY143" fmla="*/ 890592 h 1747842"/>
              <a:gd name="connsiteX144" fmla="*/ 1153083 w 1803164"/>
              <a:gd name="connsiteY144" fmla="*/ 897735 h 1747842"/>
              <a:gd name="connsiteX145" fmla="*/ 1167370 w 1803164"/>
              <a:gd name="connsiteY145" fmla="*/ 897735 h 1747842"/>
              <a:gd name="connsiteX146" fmla="*/ 1174514 w 1803164"/>
              <a:gd name="connsiteY146" fmla="*/ 890592 h 1747842"/>
              <a:gd name="connsiteX147" fmla="*/ 1172133 w 1803164"/>
              <a:gd name="connsiteY147" fmla="*/ 883448 h 1747842"/>
              <a:gd name="connsiteX148" fmla="*/ 1181658 w 1803164"/>
              <a:gd name="connsiteY148" fmla="*/ 873923 h 1747842"/>
              <a:gd name="connsiteX149" fmla="*/ 1191183 w 1803164"/>
              <a:gd name="connsiteY149" fmla="*/ 862017 h 1747842"/>
              <a:gd name="connsiteX150" fmla="*/ 1198327 w 1803164"/>
              <a:gd name="connsiteY150" fmla="*/ 857254 h 1747842"/>
              <a:gd name="connsiteX151" fmla="*/ 1205470 w 1803164"/>
              <a:gd name="connsiteY151" fmla="*/ 864398 h 1747842"/>
              <a:gd name="connsiteX152" fmla="*/ 1219758 w 1803164"/>
              <a:gd name="connsiteY152" fmla="*/ 869160 h 1747842"/>
              <a:gd name="connsiteX153" fmla="*/ 1236427 w 1803164"/>
              <a:gd name="connsiteY153" fmla="*/ 859635 h 1747842"/>
              <a:gd name="connsiteX154" fmla="*/ 1234045 w 1803164"/>
              <a:gd name="connsiteY154" fmla="*/ 852492 h 1747842"/>
              <a:gd name="connsiteX155" fmla="*/ 1250714 w 1803164"/>
              <a:gd name="connsiteY155" fmla="*/ 845348 h 1747842"/>
              <a:gd name="connsiteX156" fmla="*/ 1262620 w 1803164"/>
              <a:gd name="connsiteY156" fmla="*/ 847729 h 1747842"/>
              <a:gd name="connsiteX157" fmla="*/ 1265002 w 1803164"/>
              <a:gd name="connsiteY157" fmla="*/ 859635 h 1747842"/>
              <a:gd name="connsiteX158" fmla="*/ 1279289 w 1803164"/>
              <a:gd name="connsiteY158" fmla="*/ 866779 h 1747842"/>
              <a:gd name="connsiteX159" fmla="*/ 1291195 w 1803164"/>
              <a:gd name="connsiteY159" fmla="*/ 864398 h 1747842"/>
              <a:gd name="connsiteX160" fmla="*/ 1295958 w 1803164"/>
              <a:gd name="connsiteY160" fmla="*/ 857254 h 1747842"/>
              <a:gd name="connsiteX161" fmla="*/ 1305483 w 1803164"/>
              <a:gd name="connsiteY161" fmla="*/ 854873 h 1747842"/>
              <a:gd name="connsiteX162" fmla="*/ 1310245 w 1803164"/>
              <a:gd name="connsiteY162" fmla="*/ 862017 h 1747842"/>
              <a:gd name="connsiteX163" fmla="*/ 1324533 w 1803164"/>
              <a:gd name="connsiteY163" fmla="*/ 866779 h 1747842"/>
              <a:gd name="connsiteX164" fmla="*/ 1322152 w 1803164"/>
              <a:gd name="connsiteY164" fmla="*/ 876304 h 1747842"/>
              <a:gd name="connsiteX165" fmla="*/ 1331677 w 1803164"/>
              <a:gd name="connsiteY165" fmla="*/ 890592 h 1747842"/>
              <a:gd name="connsiteX166" fmla="*/ 1334058 w 1803164"/>
              <a:gd name="connsiteY166" fmla="*/ 897735 h 1747842"/>
              <a:gd name="connsiteX167" fmla="*/ 1326914 w 1803164"/>
              <a:gd name="connsiteY167" fmla="*/ 902498 h 1747842"/>
              <a:gd name="connsiteX168" fmla="*/ 1322152 w 1803164"/>
              <a:gd name="connsiteY168" fmla="*/ 909642 h 1747842"/>
              <a:gd name="connsiteX169" fmla="*/ 1329295 w 1803164"/>
              <a:gd name="connsiteY169" fmla="*/ 923929 h 1747842"/>
              <a:gd name="connsiteX170" fmla="*/ 1336439 w 1803164"/>
              <a:gd name="connsiteY170" fmla="*/ 926310 h 1747842"/>
              <a:gd name="connsiteX171" fmla="*/ 1360252 w 1803164"/>
              <a:gd name="connsiteY171" fmla="*/ 928692 h 1747842"/>
              <a:gd name="connsiteX172" fmla="*/ 1374539 w 1803164"/>
              <a:gd name="connsiteY172" fmla="*/ 919167 h 1747842"/>
              <a:gd name="connsiteX173" fmla="*/ 1381683 w 1803164"/>
              <a:gd name="connsiteY173" fmla="*/ 914404 h 1747842"/>
              <a:gd name="connsiteX174" fmla="*/ 1393589 w 1803164"/>
              <a:gd name="connsiteY174" fmla="*/ 916785 h 1747842"/>
              <a:gd name="connsiteX175" fmla="*/ 1400733 w 1803164"/>
              <a:gd name="connsiteY175" fmla="*/ 919167 h 1747842"/>
              <a:gd name="connsiteX176" fmla="*/ 1405495 w 1803164"/>
              <a:gd name="connsiteY176" fmla="*/ 933454 h 1747842"/>
              <a:gd name="connsiteX177" fmla="*/ 1424545 w 1803164"/>
              <a:gd name="connsiteY177" fmla="*/ 933454 h 1747842"/>
              <a:gd name="connsiteX178" fmla="*/ 1429308 w 1803164"/>
              <a:gd name="connsiteY178" fmla="*/ 942979 h 1747842"/>
              <a:gd name="connsiteX179" fmla="*/ 1422164 w 1803164"/>
              <a:gd name="connsiteY179" fmla="*/ 947742 h 1747842"/>
              <a:gd name="connsiteX180" fmla="*/ 1405495 w 1803164"/>
              <a:gd name="connsiteY180" fmla="*/ 954885 h 1747842"/>
              <a:gd name="connsiteX181" fmla="*/ 1405495 w 1803164"/>
              <a:gd name="connsiteY181" fmla="*/ 973935 h 1747842"/>
              <a:gd name="connsiteX182" fmla="*/ 1415020 w 1803164"/>
              <a:gd name="connsiteY182" fmla="*/ 976317 h 1747842"/>
              <a:gd name="connsiteX183" fmla="*/ 1412639 w 1803164"/>
              <a:gd name="connsiteY183" fmla="*/ 983460 h 1747842"/>
              <a:gd name="connsiteX184" fmla="*/ 1407877 w 1803164"/>
              <a:gd name="connsiteY184" fmla="*/ 990604 h 1747842"/>
              <a:gd name="connsiteX185" fmla="*/ 1415020 w 1803164"/>
              <a:gd name="connsiteY185" fmla="*/ 1026323 h 1747842"/>
              <a:gd name="connsiteX186" fmla="*/ 1422164 w 1803164"/>
              <a:gd name="connsiteY186" fmla="*/ 1028704 h 1747842"/>
              <a:gd name="connsiteX187" fmla="*/ 1426927 w 1803164"/>
              <a:gd name="connsiteY187" fmla="*/ 1035848 h 1747842"/>
              <a:gd name="connsiteX188" fmla="*/ 1429308 w 1803164"/>
              <a:gd name="connsiteY188" fmla="*/ 1052517 h 1747842"/>
              <a:gd name="connsiteX189" fmla="*/ 1443595 w 1803164"/>
              <a:gd name="connsiteY189" fmla="*/ 1059660 h 1747842"/>
              <a:gd name="connsiteX190" fmla="*/ 1455502 w 1803164"/>
              <a:gd name="connsiteY190" fmla="*/ 1057279 h 1747842"/>
              <a:gd name="connsiteX191" fmla="*/ 1481695 w 1803164"/>
              <a:gd name="connsiteY191" fmla="*/ 1050135 h 1747842"/>
              <a:gd name="connsiteX192" fmla="*/ 1495983 w 1803164"/>
              <a:gd name="connsiteY192" fmla="*/ 1057279 h 1747842"/>
              <a:gd name="connsiteX193" fmla="*/ 1493602 w 1803164"/>
              <a:gd name="connsiteY193" fmla="*/ 1069185 h 1747842"/>
              <a:gd name="connsiteX194" fmla="*/ 1486458 w 1803164"/>
              <a:gd name="connsiteY194" fmla="*/ 1073948 h 1747842"/>
              <a:gd name="connsiteX195" fmla="*/ 1484077 w 1803164"/>
              <a:gd name="connsiteY195" fmla="*/ 1081092 h 1747842"/>
              <a:gd name="connsiteX196" fmla="*/ 1491220 w 1803164"/>
              <a:gd name="connsiteY196" fmla="*/ 1083473 h 1747842"/>
              <a:gd name="connsiteX197" fmla="*/ 1498364 w 1803164"/>
              <a:gd name="connsiteY197" fmla="*/ 1088235 h 1747842"/>
              <a:gd name="connsiteX198" fmla="*/ 1500745 w 1803164"/>
              <a:gd name="connsiteY198" fmla="*/ 1102523 h 1747842"/>
              <a:gd name="connsiteX199" fmla="*/ 1493602 w 1803164"/>
              <a:gd name="connsiteY199" fmla="*/ 1104904 h 1747842"/>
              <a:gd name="connsiteX200" fmla="*/ 1476933 w 1803164"/>
              <a:gd name="connsiteY200" fmla="*/ 1121573 h 1747842"/>
              <a:gd name="connsiteX201" fmla="*/ 1467408 w 1803164"/>
              <a:gd name="connsiteY201" fmla="*/ 1135860 h 1747842"/>
              <a:gd name="connsiteX202" fmla="*/ 1469789 w 1803164"/>
              <a:gd name="connsiteY202" fmla="*/ 1162054 h 1747842"/>
              <a:gd name="connsiteX203" fmla="*/ 1467408 w 1803164"/>
              <a:gd name="connsiteY203" fmla="*/ 1171579 h 1747842"/>
              <a:gd name="connsiteX204" fmla="*/ 1460264 w 1803164"/>
              <a:gd name="connsiteY204" fmla="*/ 1173960 h 1747842"/>
              <a:gd name="connsiteX205" fmla="*/ 1462645 w 1803164"/>
              <a:gd name="connsiteY205" fmla="*/ 1197773 h 1747842"/>
              <a:gd name="connsiteX206" fmla="*/ 1472170 w 1803164"/>
              <a:gd name="connsiteY206" fmla="*/ 1200154 h 1747842"/>
              <a:gd name="connsiteX207" fmla="*/ 1486458 w 1803164"/>
              <a:gd name="connsiteY207" fmla="*/ 1204917 h 1747842"/>
              <a:gd name="connsiteX208" fmla="*/ 1493602 w 1803164"/>
              <a:gd name="connsiteY208" fmla="*/ 1226348 h 1747842"/>
              <a:gd name="connsiteX209" fmla="*/ 1495983 w 1803164"/>
              <a:gd name="connsiteY209" fmla="*/ 1233492 h 1747842"/>
              <a:gd name="connsiteX210" fmla="*/ 1498364 w 1803164"/>
              <a:gd name="connsiteY210" fmla="*/ 1243017 h 1747842"/>
              <a:gd name="connsiteX211" fmla="*/ 1522177 w 1803164"/>
              <a:gd name="connsiteY211" fmla="*/ 1250160 h 1747842"/>
              <a:gd name="connsiteX212" fmla="*/ 1529320 w 1803164"/>
              <a:gd name="connsiteY212" fmla="*/ 1254923 h 1747842"/>
              <a:gd name="connsiteX213" fmla="*/ 1534083 w 1803164"/>
              <a:gd name="connsiteY213" fmla="*/ 1262067 h 1747842"/>
              <a:gd name="connsiteX214" fmla="*/ 1545989 w 1803164"/>
              <a:gd name="connsiteY214" fmla="*/ 1264448 h 1747842"/>
              <a:gd name="connsiteX215" fmla="*/ 1550752 w 1803164"/>
              <a:gd name="connsiteY215" fmla="*/ 1273973 h 1747842"/>
              <a:gd name="connsiteX216" fmla="*/ 1553133 w 1803164"/>
              <a:gd name="connsiteY216" fmla="*/ 1281117 h 1747842"/>
              <a:gd name="connsiteX217" fmla="*/ 1567420 w 1803164"/>
              <a:gd name="connsiteY217" fmla="*/ 1288260 h 1747842"/>
              <a:gd name="connsiteX218" fmla="*/ 1576945 w 1803164"/>
              <a:gd name="connsiteY218" fmla="*/ 1295404 h 1747842"/>
              <a:gd name="connsiteX219" fmla="*/ 1581708 w 1803164"/>
              <a:gd name="connsiteY219" fmla="*/ 1309692 h 1747842"/>
              <a:gd name="connsiteX220" fmla="*/ 1574564 w 1803164"/>
              <a:gd name="connsiteY220" fmla="*/ 1314454 h 1747842"/>
              <a:gd name="connsiteX221" fmla="*/ 1588852 w 1803164"/>
              <a:gd name="connsiteY221" fmla="*/ 1323979 h 1747842"/>
              <a:gd name="connsiteX222" fmla="*/ 1595995 w 1803164"/>
              <a:gd name="connsiteY222" fmla="*/ 1338267 h 1747842"/>
              <a:gd name="connsiteX223" fmla="*/ 1603139 w 1803164"/>
              <a:gd name="connsiteY223" fmla="*/ 1340648 h 1747842"/>
              <a:gd name="connsiteX224" fmla="*/ 1610283 w 1803164"/>
              <a:gd name="connsiteY224" fmla="*/ 1345410 h 1747842"/>
              <a:gd name="connsiteX225" fmla="*/ 1612664 w 1803164"/>
              <a:gd name="connsiteY225" fmla="*/ 1354935 h 1747842"/>
              <a:gd name="connsiteX226" fmla="*/ 1634095 w 1803164"/>
              <a:gd name="connsiteY226" fmla="*/ 1364460 h 1747842"/>
              <a:gd name="connsiteX227" fmla="*/ 1636477 w 1803164"/>
              <a:gd name="connsiteY227" fmla="*/ 1373985 h 1747842"/>
              <a:gd name="connsiteX228" fmla="*/ 1646002 w 1803164"/>
              <a:gd name="connsiteY228" fmla="*/ 1388273 h 1747842"/>
              <a:gd name="connsiteX229" fmla="*/ 1650764 w 1803164"/>
              <a:gd name="connsiteY229" fmla="*/ 1395417 h 1747842"/>
              <a:gd name="connsiteX230" fmla="*/ 1657908 w 1803164"/>
              <a:gd name="connsiteY230" fmla="*/ 1397798 h 1747842"/>
              <a:gd name="connsiteX231" fmla="*/ 1653145 w 1803164"/>
              <a:gd name="connsiteY231" fmla="*/ 1412085 h 1747842"/>
              <a:gd name="connsiteX232" fmla="*/ 1657908 w 1803164"/>
              <a:gd name="connsiteY232" fmla="*/ 1419229 h 1747842"/>
              <a:gd name="connsiteX233" fmla="*/ 1672195 w 1803164"/>
              <a:gd name="connsiteY233" fmla="*/ 1428754 h 1747842"/>
              <a:gd name="connsiteX234" fmla="*/ 1686483 w 1803164"/>
              <a:gd name="connsiteY234" fmla="*/ 1426373 h 1747842"/>
              <a:gd name="connsiteX235" fmla="*/ 1700770 w 1803164"/>
              <a:gd name="connsiteY235" fmla="*/ 1421610 h 1747842"/>
              <a:gd name="connsiteX236" fmla="*/ 1707914 w 1803164"/>
              <a:gd name="connsiteY236" fmla="*/ 1443042 h 1747842"/>
              <a:gd name="connsiteX237" fmla="*/ 1710295 w 1803164"/>
              <a:gd name="connsiteY237" fmla="*/ 1450185 h 1747842"/>
              <a:gd name="connsiteX238" fmla="*/ 1722202 w 1803164"/>
              <a:gd name="connsiteY238" fmla="*/ 1464473 h 1747842"/>
              <a:gd name="connsiteX239" fmla="*/ 1726964 w 1803164"/>
              <a:gd name="connsiteY239" fmla="*/ 1481142 h 1747842"/>
              <a:gd name="connsiteX240" fmla="*/ 1736489 w 1803164"/>
              <a:gd name="connsiteY240" fmla="*/ 1493048 h 1747842"/>
              <a:gd name="connsiteX241" fmla="*/ 1753158 w 1803164"/>
              <a:gd name="connsiteY241" fmla="*/ 1495429 h 1747842"/>
              <a:gd name="connsiteX242" fmla="*/ 1755539 w 1803164"/>
              <a:gd name="connsiteY242" fmla="*/ 1504954 h 1747842"/>
              <a:gd name="connsiteX243" fmla="*/ 1757920 w 1803164"/>
              <a:gd name="connsiteY243" fmla="*/ 1516860 h 1747842"/>
              <a:gd name="connsiteX244" fmla="*/ 1762683 w 1803164"/>
              <a:gd name="connsiteY244" fmla="*/ 1531148 h 1747842"/>
              <a:gd name="connsiteX245" fmla="*/ 1772208 w 1803164"/>
              <a:gd name="connsiteY245" fmla="*/ 1545435 h 1747842"/>
              <a:gd name="connsiteX246" fmla="*/ 1776970 w 1803164"/>
              <a:gd name="connsiteY246" fmla="*/ 1552579 h 1747842"/>
              <a:gd name="connsiteX247" fmla="*/ 1781733 w 1803164"/>
              <a:gd name="connsiteY247" fmla="*/ 1559723 h 1747842"/>
              <a:gd name="connsiteX248" fmla="*/ 1786495 w 1803164"/>
              <a:gd name="connsiteY248" fmla="*/ 1574010 h 1747842"/>
              <a:gd name="connsiteX249" fmla="*/ 1788877 w 1803164"/>
              <a:gd name="connsiteY249" fmla="*/ 1590679 h 1747842"/>
              <a:gd name="connsiteX250" fmla="*/ 1798402 w 1803164"/>
              <a:gd name="connsiteY250" fmla="*/ 1604967 h 1747842"/>
              <a:gd name="connsiteX251" fmla="*/ 1803164 w 1803164"/>
              <a:gd name="connsiteY251" fmla="*/ 1612110 h 1747842"/>
              <a:gd name="connsiteX252" fmla="*/ 1800783 w 1803164"/>
              <a:gd name="connsiteY252" fmla="*/ 1633542 h 1747842"/>
              <a:gd name="connsiteX253" fmla="*/ 1793639 w 1803164"/>
              <a:gd name="connsiteY253" fmla="*/ 1631160 h 1747842"/>
              <a:gd name="connsiteX254" fmla="*/ 1772208 w 1803164"/>
              <a:gd name="connsiteY254" fmla="*/ 1628779 h 1747842"/>
              <a:gd name="connsiteX255" fmla="*/ 1755539 w 1803164"/>
              <a:gd name="connsiteY255" fmla="*/ 1624017 h 1747842"/>
              <a:gd name="connsiteX256" fmla="*/ 1748395 w 1803164"/>
              <a:gd name="connsiteY256" fmla="*/ 1621635 h 1747842"/>
              <a:gd name="connsiteX257" fmla="*/ 1729345 w 1803164"/>
              <a:gd name="connsiteY257" fmla="*/ 1624017 h 1747842"/>
              <a:gd name="connsiteX258" fmla="*/ 1722202 w 1803164"/>
              <a:gd name="connsiteY258" fmla="*/ 1628779 h 1747842"/>
              <a:gd name="connsiteX259" fmla="*/ 1715058 w 1803164"/>
              <a:gd name="connsiteY259" fmla="*/ 1631160 h 1747842"/>
              <a:gd name="connsiteX260" fmla="*/ 1700770 w 1803164"/>
              <a:gd name="connsiteY260" fmla="*/ 1628779 h 1747842"/>
              <a:gd name="connsiteX261" fmla="*/ 1688864 w 1803164"/>
              <a:gd name="connsiteY261" fmla="*/ 1624017 h 1747842"/>
              <a:gd name="connsiteX262" fmla="*/ 1684102 w 1803164"/>
              <a:gd name="connsiteY262" fmla="*/ 1631160 h 1747842"/>
              <a:gd name="connsiteX263" fmla="*/ 1681720 w 1803164"/>
              <a:gd name="connsiteY263" fmla="*/ 1638304 h 1747842"/>
              <a:gd name="connsiteX264" fmla="*/ 1674577 w 1803164"/>
              <a:gd name="connsiteY264" fmla="*/ 1635923 h 1747842"/>
              <a:gd name="connsiteX265" fmla="*/ 1667433 w 1803164"/>
              <a:gd name="connsiteY265" fmla="*/ 1631160 h 1747842"/>
              <a:gd name="connsiteX266" fmla="*/ 1653145 w 1803164"/>
              <a:gd name="connsiteY266" fmla="*/ 1640685 h 1747842"/>
              <a:gd name="connsiteX267" fmla="*/ 1646002 w 1803164"/>
              <a:gd name="connsiteY267" fmla="*/ 1635923 h 1747842"/>
              <a:gd name="connsiteX268" fmla="*/ 1638858 w 1803164"/>
              <a:gd name="connsiteY268" fmla="*/ 1621635 h 1747842"/>
              <a:gd name="connsiteX269" fmla="*/ 1636477 w 1803164"/>
              <a:gd name="connsiteY269" fmla="*/ 1609729 h 1747842"/>
              <a:gd name="connsiteX270" fmla="*/ 1629333 w 1803164"/>
              <a:gd name="connsiteY270" fmla="*/ 1607348 h 1747842"/>
              <a:gd name="connsiteX271" fmla="*/ 1610283 w 1803164"/>
              <a:gd name="connsiteY271" fmla="*/ 1602585 h 1747842"/>
              <a:gd name="connsiteX272" fmla="*/ 1603139 w 1803164"/>
              <a:gd name="connsiteY272" fmla="*/ 1597823 h 1747842"/>
              <a:gd name="connsiteX273" fmla="*/ 1591233 w 1803164"/>
              <a:gd name="connsiteY273" fmla="*/ 1593060 h 1747842"/>
              <a:gd name="connsiteX274" fmla="*/ 1588852 w 1803164"/>
              <a:gd name="connsiteY274" fmla="*/ 1609729 h 1747842"/>
              <a:gd name="connsiteX275" fmla="*/ 1581708 w 1803164"/>
              <a:gd name="connsiteY275" fmla="*/ 1604967 h 1747842"/>
              <a:gd name="connsiteX276" fmla="*/ 1579327 w 1803164"/>
              <a:gd name="connsiteY276" fmla="*/ 1597823 h 1747842"/>
              <a:gd name="connsiteX277" fmla="*/ 1574564 w 1803164"/>
              <a:gd name="connsiteY277" fmla="*/ 1604967 h 1747842"/>
              <a:gd name="connsiteX278" fmla="*/ 1567420 w 1803164"/>
              <a:gd name="connsiteY278" fmla="*/ 1607348 h 1747842"/>
              <a:gd name="connsiteX279" fmla="*/ 1545989 w 1803164"/>
              <a:gd name="connsiteY279" fmla="*/ 1609729 h 1747842"/>
              <a:gd name="connsiteX280" fmla="*/ 1543608 w 1803164"/>
              <a:gd name="connsiteY280" fmla="*/ 1621635 h 1747842"/>
              <a:gd name="connsiteX281" fmla="*/ 1541227 w 1803164"/>
              <a:gd name="connsiteY281" fmla="*/ 1628779 h 1747842"/>
              <a:gd name="connsiteX282" fmla="*/ 1543608 w 1803164"/>
              <a:gd name="connsiteY282" fmla="*/ 1657354 h 1747842"/>
              <a:gd name="connsiteX283" fmla="*/ 1565039 w 1803164"/>
              <a:gd name="connsiteY283" fmla="*/ 1664498 h 1747842"/>
              <a:gd name="connsiteX284" fmla="*/ 1555514 w 1803164"/>
              <a:gd name="connsiteY284" fmla="*/ 1676404 h 1747842"/>
              <a:gd name="connsiteX285" fmla="*/ 1548370 w 1803164"/>
              <a:gd name="connsiteY285" fmla="*/ 1674023 h 1747842"/>
              <a:gd name="connsiteX286" fmla="*/ 1538845 w 1803164"/>
              <a:gd name="connsiteY286" fmla="*/ 1676404 h 1747842"/>
              <a:gd name="connsiteX287" fmla="*/ 1536464 w 1803164"/>
              <a:gd name="connsiteY287" fmla="*/ 1683548 h 1747842"/>
              <a:gd name="connsiteX288" fmla="*/ 1529320 w 1803164"/>
              <a:gd name="connsiteY288" fmla="*/ 1688310 h 1747842"/>
              <a:gd name="connsiteX289" fmla="*/ 1522177 w 1803164"/>
              <a:gd name="connsiteY289" fmla="*/ 1681167 h 1747842"/>
              <a:gd name="connsiteX290" fmla="*/ 1500745 w 1803164"/>
              <a:gd name="connsiteY290" fmla="*/ 1676404 h 1747842"/>
              <a:gd name="connsiteX291" fmla="*/ 1486458 w 1803164"/>
              <a:gd name="connsiteY291" fmla="*/ 1664498 h 1747842"/>
              <a:gd name="connsiteX292" fmla="*/ 1488839 w 1803164"/>
              <a:gd name="connsiteY292" fmla="*/ 1657354 h 1747842"/>
              <a:gd name="connsiteX293" fmla="*/ 1474552 w 1803164"/>
              <a:gd name="connsiteY293" fmla="*/ 1657354 h 1747842"/>
              <a:gd name="connsiteX294" fmla="*/ 1462645 w 1803164"/>
              <a:gd name="connsiteY294" fmla="*/ 1654973 h 1747842"/>
              <a:gd name="connsiteX295" fmla="*/ 1453120 w 1803164"/>
              <a:gd name="connsiteY295" fmla="*/ 1647829 h 1747842"/>
              <a:gd name="connsiteX296" fmla="*/ 1443595 w 1803164"/>
              <a:gd name="connsiteY296" fmla="*/ 1645448 h 1747842"/>
              <a:gd name="connsiteX297" fmla="*/ 1441214 w 1803164"/>
              <a:gd name="connsiteY297" fmla="*/ 1633542 h 1747842"/>
              <a:gd name="connsiteX298" fmla="*/ 1422164 w 1803164"/>
              <a:gd name="connsiteY298" fmla="*/ 1643067 h 1747842"/>
              <a:gd name="connsiteX299" fmla="*/ 1405495 w 1803164"/>
              <a:gd name="connsiteY299" fmla="*/ 1638304 h 1747842"/>
              <a:gd name="connsiteX300" fmla="*/ 1398352 w 1803164"/>
              <a:gd name="connsiteY300" fmla="*/ 1633542 h 1747842"/>
              <a:gd name="connsiteX301" fmla="*/ 1391208 w 1803164"/>
              <a:gd name="connsiteY301" fmla="*/ 1631160 h 1747842"/>
              <a:gd name="connsiteX302" fmla="*/ 1388827 w 1803164"/>
              <a:gd name="connsiteY302" fmla="*/ 1647829 h 1747842"/>
              <a:gd name="connsiteX303" fmla="*/ 1365014 w 1803164"/>
              <a:gd name="connsiteY303" fmla="*/ 1650210 h 1747842"/>
              <a:gd name="connsiteX304" fmla="*/ 1355489 w 1803164"/>
              <a:gd name="connsiteY304" fmla="*/ 1657354 h 1747842"/>
              <a:gd name="connsiteX305" fmla="*/ 1338820 w 1803164"/>
              <a:gd name="connsiteY305" fmla="*/ 1669260 h 1747842"/>
              <a:gd name="connsiteX306" fmla="*/ 1331677 w 1803164"/>
              <a:gd name="connsiteY306" fmla="*/ 1664498 h 1747842"/>
              <a:gd name="connsiteX307" fmla="*/ 1329295 w 1803164"/>
              <a:gd name="connsiteY307" fmla="*/ 1657354 h 1747842"/>
              <a:gd name="connsiteX308" fmla="*/ 1322152 w 1803164"/>
              <a:gd name="connsiteY308" fmla="*/ 1662117 h 1747842"/>
              <a:gd name="connsiteX309" fmla="*/ 1281670 w 1803164"/>
              <a:gd name="connsiteY309" fmla="*/ 1669260 h 1747842"/>
              <a:gd name="connsiteX310" fmla="*/ 1288814 w 1803164"/>
              <a:gd name="connsiteY310" fmla="*/ 1674023 h 1747842"/>
              <a:gd name="connsiteX311" fmla="*/ 1303102 w 1803164"/>
              <a:gd name="connsiteY311" fmla="*/ 1678785 h 1747842"/>
              <a:gd name="connsiteX312" fmla="*/ 1286433 w 1803164"/>
              <a:gd name="connsiteY312" fmla="*/ 1683548 h 1747842"/>
              <a:gd name="connsiteX313" fmla="*/ 1281670 w 1803164"/>
              <a:gd name="connsiteY313" fmla="*/ 1690692 h 1747842"/>
              <a:gd name="connsiteX314" fmla="*/ 1269764 w 1803164"/>
              <a:gd name="connsiteY314" fmla="*/ 1688310 h 1747842"/>
              <a:gd name="connsiteX315" fmla="*/ 1262620 w 1803164"/>
              <a:gd name="connsiteY315" fmla="*/ 1685929 h 1747842"/>
              <a:gd name="connsiteX316" fmla="*/ 1248333 w 1803164"/>
              <a:gd name="connsiteY316" fmla="*/ 1702598 h 1747842"/>
              <a:gd name="connsiteX317" fmla="*/ 1241189 w 1803164"/>
              <a:gd name="connsiteY317" fmla="*/ 1704979 h 1747842"/>
              <a:gd name="connsiteX318" fmla="*/ 1226902 w 1803164"/>
              <a:gd name="connsiteY318" fmla="*/ 1702598 h 1747842"/>
              <a:gd name="connsiteX319" fmla="*/ 1231664 w 1803164"/>
              <a:gd name="connsiteY319" fmla="*/ 1728792 h 1747842"/>
              <a:gd name="connsiteX320" fmla="*/ 1226902 w 1803164"/>
              <a:gd name="connsiteY320" fmla="*/ 1738317 h 1747842"/>
              <a:gd name="connsiteX321" fmla="*/ 1226902 w 1803164"/>
              <a:gd name="connsiteY321" fmla="*/ 1747842 h 1747842"/>
              <a:gd name="connsiteX322" fmla="*/ 1219758 w 1803164"/>
              <a:gd name="connsiteY322" fmla="*/ 1745460 h 1747842"/>
              <a:gd name="connsiteX323" fmla="*/ 1205470 w 1803164"/>
              <a:gd name="connsiteY323" fmla="*/ 1735935 h 1747842"/>
              <a:gd name="connsiteX324" fmla="*/ 1193564 w 1803164"/>
              <a:gd name="connsiteY324" fmla="*/ 1721648 h 1747842"/>
              <a:gd name="connsiteX325" fmla="*/ 1179277 w 1803164"/>
              <a:gd name="connsiteY325" fmla="*/ 1716885 h 1747842"/>
              <a:gd name="connsiteX326" fmla="*/ 1169752 w 1803164"/>
              <a:gd name="connsiteY326" fmla="*/ 1712123 h 1747842"/>
              <a:gd name="connsiteX327" fmla="*/ 1167370 w 1803164"/>
              <a:gd name="connsiteY327" fmla="*/ 1702598 h 1747842"/>
              <a:gd name="connsiteX328" fmla="*/ 1164989 w 1803164"/>
              <a:gd name="connsiteY328" fmla="*/ 1681167 h 1747842"/>
              <a:gd name="connsiteX329" fmla="*/ 1157845 w 1803164"/>
              <a:gd name="connsiteY329" fmla="*/ 1676404 h 1747842"/>
              <a:gd name="connsiteX330" fmla="*/ 1134033 w 1803164"/>
              <a:gd name="connsiteY330" fmla="*/ 1671642 h 1747842"/>
              <a:gd name="connsiteX331" fmla="*/ 1124508 w 1803164"/>
              <a:gd name="connsiteY331" fmla="*/ 1669260 h 1747842"/>
              <a:gd name="connsiteX332" fmla="*/ 1119745 w 1803164"/>
              <a:gd name="connsiteY332" fmla="*/ 1662117 h 1747842"/>
              <a:gd name="connsiteX333" fmla="*/ 1100695 w 1803164"/>
              <a:gd name="connsiteY333" fmla="*/ 1657354 h 1747842"/>
              <a:gd name="connsiteX334" fmla="*/ 1095933 w 1803164"/>
              <a:gd name="connsiteY334" fmla="*/ 1647829 h 1747842"/>
              <a:gd name="connsiteX335" fmla="*/ 1079264 w 1803164"/>
              <a:gd name="connsiteY335" fmla="*/ 1650210 h 1747842"/>
              <a:gd name="connsiteX336" fmla="*/ 1060214 w 1803164"/>
              <a:gd name="connsiteY336" fmla="*/ 1645448 h 1747842"/>
              <a:gd name="connsiteX337" fmla="*/ 1057833 w 1803164"/>
              <a:gd name="connsiteY337" fmla="*/ 1638304 h 1747842"/>
              <a:gd name="connsiteX338" fmla="*/ 1053070 w 1803164"/>
              <a:gd name="connsiteY338" fmla="*/ 1631160 h 1747842"/>
              <a:gd name="connsiteX339" fmla="*/ 1048308 w 1803164"/>
              <a:gd name="connsiteY339" fmla="*/ 1621635 h 1747842"/>
              <a:gd name="connsiteX340" fmla="*/ 1043545 w 1803164"/>
              <a:gd name="connsiteY340" fmla="*/ 1614492 h 1747842"/>
              <a:gd name="connsiteX341" fmla="*/ 1026877 w 1803164"/>
              <a:gd name="connsiteY341" fmla="*/ 1607348 h 1747842"/>
              <a:gd name="connsiteX342" fmla="*/ 1017352 w 1803164"/>
              <a:gd name="connsiteY342" fmla="*/ 1593060 h 1747842"/>
              <a:gd name="connsiteX343" fmla="*/ 1014970 w 1803164"/>
              <a:gd name="connsiteY343" fmla="*/ 1585917 h 1747842"/>
              <a:gd name="connsiteX344" fmla="*/ 1007827 w 1803164"/>
              <a:gd name="connsiteY344" fmla="*/ 1578773 h 1747842"/>
              <a:gd name="connsiteX345" fmla="*/ 1003064 w 1803164"/>
              <a:gd name="connsiteY345" fmla="*/ 1571629 h 1747842"/>
              <a:gd name="connsiteX346" fmla="*/ 995920 w 1803164"/>
              <a:gd name="connsiteY346" fmla="*/ 1557342 h 1747842"/>
              <a:gd name="connsiteX347" fmla="*/ 993539 w 1803164"/>
              <a:gd name="connsiteY347" fmla="*/ 1550198 h 1747842"/>
              <a:gd name="connsiteX348" fmla="*/ 988777 w 1803164"/>
              <a:gd name="connsiteY348" fmla="*/ 1543054 h 1747842"/>
              <a:gd name="connsiteX349" fmla="*/ 986395 w 1803164"/>
              <a:gd name="connsiteY349" fmla="*/ 1535910 h 1747842"/>
              <a:gd name="connsiteX350" fmla="*/ 976870 w 1803164"/>
              <a:gd name="connsiteY350" fmla="*/ 1521623 h 1747842"/>
              <a:gd name="connsiteX351" fmla="*/ 974489 w 1803164"/>
              <a:gd name="connsiteY351" fmla="*/ 1512098 h 1747842"/>
              <a:gd name="connsiteX352" fmla="*/ 953058 w 1803164"/>
              <a:gd name="connsiteY352" fmla="*/ 1500192 h 1747842"/>
              <a:gd name="connsiteX353" fmla="*/ 945914 w 1803164"/>
              <a:gd name="connsiteY353" fmla="*/ 1497810 h 1747842"/>
              <a:gd name="connsiteX354" fmla="*/ 938770 w 1803164"/>
              <a:gd name="connsiteY354" fmla="*/ 1495429 h 1747842"/>
              <a:gd name="connsiteX355" fmla="*/ 931627 w 1803164"/>
              <a:gd name="connsiteY355" fmla="*/ 1493048 h 1747842"/>
              <a:gd name="connsiteX356" fmla="*/ 929245 w 1803164"/>
              <a:gd name="connsiteY356" fmla="*/ 1471617 h 1747842"/>
              <a:gd name="connsiteX357" fmla="*/ 907814 w 1803164"/>
              <a:gd name="connsiteY357" fmla="*/ 1464473 h 1747842"/>
              <a:gd name="connsiteX358" fmla="*/ 888764 w 1803164"/>
              <a:gd name="connsiteY358" fmla="*/ 1459710 h 1747842"/>
              <a:gd name="connsiteX359" fmla="*/ 872095 w 1803164"/>
              <a:gd name="connsiteY359" fmla="*/ 1443042 h 1747842"/>
              <a:gd name="connsiteX360" fmla="*/ 831614 w 1803164"/>
              <a:gd name="connsiteY360" fmla="*/ 1435898 h 1747842"/>
              <a:gd name="connsiteX361" fmla="*/ 831614 w 1803164"/>
              <a:gd name="connsiteY361" fmla="*/ 1435898 h 1747842"/>
              <a:gd name="connsiteX362" fmla="*/ 814945 w 1803164"/>
              <a:gd name="connsiteY362" fmla="*/ 1431135 h 1747842"/>
              <a:gd name="connsiteX363" fmla="*/ 805420 w 1803164"/>
              <a:gd name="connsiteY363" fmla="*/ 1440660 h 1747842"/>
              <a:gd name="connsiteX364" fmla="*/ 791133 w 1803164"/>
              <a:gd name="connsiteY364" fmla="*/ 1450185 h 1747842"/>
              <a:gd name="connsiteX365" fmla="*/ 786370 w 1803164"/>
              <a:gd name="connsiteY365" fmla="*/ 1457329 h 1747842"/>
              <a:gd name="connsiteX366" fmla="*/ 783989 w 1803164"/>
              <a:gd name="connsiteY366" fmla="*/ 1469235 h 1747842"/>
              <a:gd name="connsiteX367" fmla="*/ 776845 w 1803164"/>
              <a:gd name="connsiteY367" fmla="*/ 1476379 h 1747842"/>
              <a:gd name="connsiteX368" fmla="*/ 769702 w 1803164"/>
              <a:gd name="connsiteY368" fmla="*/ 1490667 h 1747842"/>
              <a:gd name="connsiteX369" fmla="*/ 764939 w 1803164"/>
              <a:gd name="connsiteY369" fmla="*/ 1497810 h 1747842"/>
              <a:gd name="connsiteX370" fmla="*/ 762558 w 1803164"/>
              <a:gd name="connsiteY370" fmla="*/ 1507335 h 1747842"/>
              <a:gd name="connsiteX371" fmla="*/ 750652 w 1803164"/>
              <a:gd name="connsiteY371" fmla="*/ 1497810 h 1747842"/>
              <a:gd name="connsiteX372" fmla="*/ 741127 w 1803164"/>
              <a:gd name="connsiteY372" fmla="*/ 1495429 h 1747842"/>
              <a:gd name="connsiteX373" fmla="*/ 733983 w 1803164"/>
              <a:gd name="connsiteY373" fmla="*/ 1493048 h 1747842"/>
              <a:gd name="connsiteX374" fmla="*/ 726839 w 1803164"/>
              <a:gd name="connsiteY374" fmla="*/ 1495429 h 1747842"/>
              <a:gd name="connsiteX375" fmla="*/ 717314 w 1803164"/>
              <a:gd name="connsiteY375" fmla="*/ 1500192 h 1747842"/>
              <a:gd name="connsiteX376" fmla="*/ 703027 w 1803164"/>
              <a:gd name="connsiteY376" fmla="*/ 1495429 h 1747842"/>
              <a:gd name="connsiteX377" fmla="*/ 688739 w 1803164"/>
              <a:gd name="connsiteY377" fmla="*/ 1483523 h 1747842"/>
              <a:gd name="connsiteX378" fmla="*/ 679214 w 1803164"/>
              <a:gd name="connsiteY378" fmla="*/ 1481142 h 1747842"/>
              <a:gd name="connsiteX379" fmla="*/ 669689 w 1803164"/>
              <a:gd name="connsiteY379" fmla="*/ 1476379 h 1747842"/>
              <a:gd name="connsiteX380" fmla="*/ 655402 w 1803164"/>
              <a:gd name="connsiteY380" fmla="*/ 1466854 h 1747842"/>
              <a:gd name="connsiteX381" fmla="*/ 653020 w 1803164"/>
              <a:gd name="connsiteY381" fmla="*/ 1459710 h 1747842"/>
              <a:gd name="connsiteX382" fmla="*/ 645877 w 1803164"/>
              <a:gd name="connsiteY382" fmla="*/ 1457329 h 1747842"/>
              <a:gd name="connsiteX383" fmla="*/ 633970 w 1803164"/>
              <a:gd name="connsiteY383" fmla="*/ 1454948 h 1747842"/>
              <a:gd name="connsiteX384" fmla="*/ 586345 w 1803164"/>
              <a:gd name="connsiteY384" fmla="*/ 1457329 h 1747842"/>
              <a:gd name="connsiteX385" fmla="*/ 562533 w 1803164"/>
              <a:gd name="connsiteY385" fmla="*/ 1450185 h 1747842"/>
              <a:gd name="connsiteX386" fmla="*/ 538720 w 1803164"/>
              <a:gd name="connsiteY386" fmla="*/ 1445423 h 1747842"/>
              <a:gd name="connsiteX387" fmla="*/ 531577 w 1803164"/>
              <a:gd name="connsiteY387" fmla="*/ 1438279 h 1747842"/>
              <a:gd name="connsiteX388" fmla="*/ 524433 w 1803164"/>
              <a:gd name="connsiteY388" fmla="*/ 1421610 h 1747842"/>
              <a:gd name="connsiteX389" fmla="*/ 519670 w 1803164"/>
              <a:gd name="connsiteY389" fmla="*/ 1414467 h 1747842"/>
              <a:gd name="connsiteX390" fmla="*/ 510145 w 1803164"/>
              <a:gd name="connsiteY390" fmla="*/ 1402560 h 1747842"/>
              <a:gd name="connsiteX391" fmla="*/ 495858 w 1803164"/>
              <a:gd name="connsiteY391" fmla="*/ 1390654 h 1747842"/>
              <a:gd name="connsiteX392" fmla="*/ 481570 w 1803164"/>
              <a:gd name="connsiteY392" fmla="*/ 1385892 h 1747842"/>
              <a:gd name="connsiteX393" fmla="*/ 476808 w 1803164"/>
              <a:gd name="connsiteY393" fmla="*/ 1378748 h 1747842"/>
              <a:gd name="connsiteX394" fmla="*/ 469664 w 1803164"/>
              <a:gd name="connsiteY394" fmla="*/ 1371604 h 1747842"/>
              <a:gd name="connsiteX395" fmla="*/ 460139 w 1803164"/>
              <a:gd name="connsiteY395" fmla="*/ 1333504 h 1747842"/>
              <a:gd name="connsiteX396" fmla="*/ 455377 w 1803164"/>
              <a:gd name="connsiteY396" fmla="*/ 1326360 h 1747842"/>
              <a:gd name="connsiteX397" fmla="*/ 438708 w 1803164"/>
              <a:gd name="connsiteY397" fmla="*/ 1312073 h 1747842"/>
              <a:gd name="connsiteX398" fmla="*/ 436327 w 1803164"/>
              <a:gd name="connsiteY398" fmla="*/ 1300167 h 1747842"/>
              <a:gd name="connsiteX399" fmla="*/ 460139 w 1803164"/>
              <a:gd name="connsiteY399" fmla="*/ 1293023 h 1747842"/>
              <a:gd name="connsiteX400" fmla="*/ 481570 w 1803164"/>
              <a:gd name="connsiteY400" fmla="*/ 1283498 h 1747842"/>
              <a:gd name="connsiteX401" fmla="*/ 488714 w 1803164"/>
              <a:gd name="connsiteY401" fmla="*/ 1281117 h 1747842"/>
              <a:gd name="connsiteX402" fmla="*/ 495858 w 1803164"/>
              <a:gd name="connsiteY402" fmla="*/ 1278735 h 1747842"/>
              <a:gd name="connsiteX403" fmla="*/ 493477 w 1803164"/>
              <a:gd name="connsiteY403" fmla="*/ 1266829 h 1747842"/>
              <a:gd name="connsiteX404" fmla="*/ 479189 w 1803164"/>
              <a:gd name="connsiteY404" fmla="*/ 1257304 h 1747842"/>
              <a:gd name="connsiteX405" fmla="*/ 474427 w 1803164"/>
              <a:gd name="connsiteY405" fmla="*/ 1250160 h 1747842"/>
              <a:gd name="connsiteX406" fmla="*/ 467283 w 1803164"/>
              <a:gd name="connsiteY406" fmla="*/ 1243017 h 1747842"/>
              <a:gd name="connsiteX407" fmla="*/ 464902 w 1803164"/>
              <a:gd name="connsiteY407" fmla="*/ 1228729 h 1747842"/>
              <a:gd name="connsiteX408" fmla="*/ 469664 w 1803164"/>
              <a:gd name="connsiteY408" fmla="*/ 1176342 h 1747842"/>
              <a:gd name="connsiteX409" fmla="*/ 474427 w 1803164"/>
              <a:gd name="connsiteY409" fmla="*/ 1162054 h 1747842"/>
              <a:gd name="connsiteX410" fmla="*/ 476808 w 1803164"/>
              <a:gd name="connsiteY410" fmla="*/ 1154910 h 1747842"/>
              <a:gd name="connsiteX411" fmla="*/ 474427 w 1803164"/>
              <a:gd name="connsiteY411" fmla="*/ 1143004 h 1747842"/>
              <a:gd name="connsiteX412" fmla="*/ 467283 w 1803164"/>
              <a:gd name="connsiteY412" fmla="*/ 1138242 h 1747842"/>
              <a:gd name="connsiteX413" fmla="*/ 450614 w 1803164"/>
              <a:gd name="connsiteY413" fmla="*/ 1131098 h 1747842"/>
              <a:gd name="connsiteX414" fmla="*/ 436327 w 1803164"/>
              <a:gd name="connsiteY414" fmla="*/ 1123954 h 1747842"/>
              <a:gd name="connsiteX415" fmla="*/ 422039 w 1803164"/>
              <a:gd name="connsiteY415" fmla="*/ 1112048 h 1747842"/>
              <a:gd name="connsiteX416" fmla="*/ 414895 w 1803164"/>
              <a:gd name="connsiteY416" fmla="*/ 1090617 h 1747842"/>
              <a:gd name="connsiteX417" fmla="*/ 412514 w 1803164"/>
              <a:gd name="connsiteY417" fmla="*/ 1083473 h 1747842"/>
              <a:gd name="connsiteX418" fmla="*/ 402989 w 1803164"/>
              <a:gd name="connsiteY418" fmla="*/ 1066804 h 1747842"/>
              <a:gd name="connsiteX419" fmla="*/ 393464 w 1803164"/>
              <a:gd name="connsiteY419" fmla="*/ 1050135 h 1747842"/>
              <a:gd name="connsiteX420" fmla="*/ 386320 w 1803164"/>
              <a:gd name="connsiteY420" fmla="*/ 1045373 h 1747842"/>
              <a:gd name="connsiteX421" fmla="*/ 379177 w 1803164"/>
              <a:gd name="connsiteY421" fmla="*/ 1031085 h 1747842"/>
              <a:gd name="connsiteX422" fmla="*/ 376795 w 1803164"/>
              <a:gd name="connsiteY422" fmla="*/ 1014417 h 1747842"/>
              <a:gd name="connsiteX423" fmla="*/ 367270 w 1803164"/>
              <a:gd name="connsiteY423" fmla="*/ 1000129 h 1747842"/>
              <a:gd name="connsiteX424" fmla="*/ 352983 w 1803164"/>
              <a:gd name="connsiteY424" fmla="*/ 990604 h 1747842"/>
              <a:gd name="connsiteX425" fmla="*/ 355364 w 1803164"/>
              <a:gd name="connsiteY425" fmla="*/ 983460 h 1747842"/>
              <a:gd name="connsiteX426" fmla="*/ 362508 w 1803164"/>
              <a:gd name="connsiteY426" fmla="*/ 978698 h 1747842"/>
              <a:gd name="connsiteX427" fmla="*/ 369652 w 1803164"/>
              <a:gd name="connsiteY427" fmla="*/ 971554 h 1747842"/>
              <a:gd name="connsiteX428" fmla="*/ 379177 w 1803164"/>
              <a:gd name="connsiteY428" fmla="*/ 957267 h 1747842"/>
              <a:gd name="connsiteX429" fmla="*/ 383939 w 1803164"/>
              <a:gd name="connsiteY429" fmla="*/ 950123 h 1747842"/>
              <a:gd name="connsiteX430" fmla="*/ 398227 w 1803164"/>
              <a:gd name="connsiteY430" fmla="*/ 940598 h 1747842"/>
              <a:gd name="connsiteX431" fmla="*/ 412514 w 1803164"/>
              <a:gd name="connsiteY431" fmla="*/ 938217 h 1747842"/>
              <a:gd name="connsiteX432" fmla="*/ 433945 w 1803164"/>
              <a:gd name="connsiteY432" fmla="*/ 931073 h 1747842"/>
              <a:gd name="connsiteX433" fmla="*/ 441089 w 1803164"/>
              <a:gd name="connsiteY433" fmla="*/ 928692 h 1747842"/>
              <a:gd name="connsiteX434" fmla="*/ 448233 w 1803164"/>
              <a:gd name="connsiteY434" fmla="*/ 923929 h 1747842"/>
              <a:gd name="connsiteX435" fmla="*/ 469664 w 1803164"/>
              <a:gd name="connsiteY435" fmla="*/ 919167 h 1747842"/>
              <a:gd name="connsiteX436" fmla="*/ 472045 w 1803164"/>
              <a:gd name="connsiteY436" fmla="*/ 912023 h 1747842"/>
              <a:gd name="connsiteX437" fmla="*/ 469664 w 1803164"/>
              <a:gd name="connsiteY437" fmla="*/ 904879 h 1747842"/>
              <a:gd name="connsiteX438" fmla="*/ 462520 w 1803164"/>
              <a:gd name="connsiteY438" fmla="*/ 900117 h 1747842"/>
              <a:gd name="connsiteX439" fmla="*/ 455377 w 1803164"/>
              <a:gd name="connsiteY439" fmla="*/ 873923 h 1747842"/>
              <a:gd name="connsiteX440" fmla="*/ 441089 w 1803164"/>
              <a:gd name="connsiteY440" fmla="*/ 871542 h 1747842"/>
              <a:gd name="connsiteX441" fmla="*/ 433945 w 1803164"/>
              <a:gd name="connsiteY441" fmla="*/ 866779 h 1747842"/>
              <a:gd name="connsiteX442" fmla="*/ 417277 w 1803164"/>
              <a:gd name="connsiteY442" fmla="*/ 876304 h 1747842"/>
              <a:gd name="connsiteX443" fmla="*/ 402989 w 1803164"/>
              <a:gd name="connsiteY443" fmla="*/ 883448 h 1747842"/>
              <a:gd name="connsiteX444" fmla="*/ 383939 w 1803164"/>
              <a:gd name="connsiteY444" fmla="*/ 881067 h 1747842"/>
              <a:gd name="connsiteX445" fmla="*/ 381558 w 1803164"/>
              <a:gd name="connsiteY445" fmla="*/ 871542 h 1747842"/>
              <a:gd name="connsiteX446" fmla="*/ 386320 w 1803164"/>
              <a:gd name="connsiteY446" fmla="*/ 857254 h 1747842"/>
              <a:gd name="connsiteX447" fmla="*/ 381558 w 1803164"/>
              <a:gd name="connsiteY447" fmla="*/ 819154 h 1747842"/>
              <a:gd name="connsiteX448" fmla="*/ 379177 w 1803164"/>
              <a:gd name="connsiteY448" fmla="*/ 812010 h 1747842"/>
              <a:gd name="connsiteX449" fmla="*/ 362508 w 1803164"/>
              <a:gd name="connsiteY449" fmla="*/ 809629 h 1747842"/>
              <a:gd name="connsiteX450" fmla="*/ 355364 w 1803164"/>
              <a:gd name="connsiteY450" fmla="*/ 804867 h 1747842"/>
              <a:gd name="connsiteX451" fmla="*/ 350602 w 1803164"/>
              <a:gd name="connsiteY451" fmla="*/ 769148 h 1747842"/>
              <a:gd name="connsiteX452" fmla="*/ 343458 w 1803164"/>
              <a:gd name="connsiteY452" fmla="*/ 759623 h 1747842"/>
              <a:gd name="connsiteX453" fmla="*/ 333933 w 1803164"/>
              <a:gd name="connsiteY453" fmla="*/ 745335 h 1747842"/>
              <a:gd name="connsiteX454" fmla="*/ 310120 w 1803164"/>
              <a:gd name="connsiteY454" fmla="*/ 711998 h 1747842"/>
              <a:gd name="connsiteX455" fmla="*/ 300595 w 1803164"/>
              <a:gd name="connsiteY455" fmla="*/ 695329 h 1747842"/>
              <a:gd name="connsiteX456" fmla="*/ 293452 w 1803164"/>
              <a:gd name="connsiteY456" fmla="*/ 692948 h 1747842"/>
              <a:gd name="connsiteX457" fmla="*/ 283927 w 1803164"/>
              <a:gd name="connsiteY457" fmla="*/ 673898 h 1747842"/>
              <a:gd name="connsiteX458" fmla="*/ 276783 w 1803164"/>
              <a:gd name="connsiteY458" fmla="*/ 664373 h 1747842"/>
              <a:gd name="connsiteX459" fmla="*/ 272020 w 1803164"/>
              <a:gd name="connsiteY459" fmla="*/ 650085 h 1747842"/>
              <a:gd name="connsiteX460" fmla="*/ 269639 w 1803164"/>
              <a:gd name="connsiteY460" fmla="*/ 633417 h 1747842"/>
              <a:gd name="connsiteX461" fmla="*/ 262495 w 1803164"/>
              <a:gd name="connsiteY461" fmla="*/ 619129 h 1747842"/>
              <a:gd name="connsiteX462" fmla="*/ 255352 w 1803164"/>
              <a:gd name="connsiteY462" fmla="*/ 614367 h 1747842"/>
              <a:gd name="connsiteX463" fmla="*/ 252970 w 1803164"/>
              <a:gd name="connsiteY463" fmla="*/ 607223 h 1747842"/>
              <a:gd name="connsiteX464" fmla="*/ 248208 w 1803164"/>
              <a:gd name="connsiteY464" fmla="*/ 600079 h 1747842"/>
              <a:gd name="connsiteX465" fmla="*/ 245827 w 1803164"/>
              <a:gd name="connsiteY465" fmla="*/ 578648 h 1747842"/>
              <a:gd name="connsiteX466" fmla="*/ 241064 w 1803164"/>
              <a:gd name="connsiteY466" fmla="*/ 569123 h 1747842"/>
              <a:gd name="connsiteX467" fmla="*/ 233920 w 1803164"/>
              <a:gd name="connsiteY467" fmla="*/ 554835 h 1747842"/>
              <a:gd name="connsiteX468" fmla="*/ 231539 w 1803164"/>
              <a:gd name="connsiteY468" fmla="*/ 547692 h 1747842"/>
              <a:gd name="connsiteX469" fmla="*/ 222014 w 1803164"/>
              <a:gd name="connsiteY469" fmla="*/ 533404 h 1747842"/>
              <a:gd name="connsiteX470" fmla="*/ 219633 w 1803164"/>
              <a:gd name="connsiteY470" fmla="*/ 526260 h 1747842"/>
              <a:gd name="connsiteX471" fmla="*/ 217252 w 1803164"/>
              <a:gd name="connsiteY471" fmla="*/ 511973 h 1747842"/>
              <a:gd name="connsiteX472" fmla="*/ 210108 w 1803164"/>
              <a:gd name="connsiteY472" fmla="*/ 502448 h 1747842"/>
              <a:gd name="connsiteX473" fmla="*/ 205345 w 1803164"/>
              <a:gd name="connsiteY473" fmla="*/ 495304 h 1747842"/>
              <a:gd name="connsiteX474" fmla="*/ 202964 w 1803164"/>
              <a:gd name="connsiteY474" fmla="*/ 488160 h 1747842"/>
              <a:gd name="connsiteX475" fmla="*/ 193439 w 1803164"/>
              <a:gd name="connsiteY475" fmla="*/ 473873 h 1747842"/>
              <a:gd name="connsiteX476" fmla="*/ 191058 w 1803164"/>
              <a:gd name="connsiteY476" fmla="*/ 466729 h 1747842"/>
              <a:gd name="connsiteX477" fmla="*/ 183914 w 1803164"/>
              <a:gd name="connsiteY477" fmla="*/ 459585 h 1747842"/>
              <a:gd name="connsiteX478" fmla="*/ 143433 w 1803164"/>
              <a:gd name="connsiteY478" fmla="*/ 452442 h 1747842"/>
              <a:gd name="connsiteX479" fmla="*/ 138670 w 1803164"/>
              <a:gd name="connsiteY479" fmla="*/ 445298 h 1747842"/>
              <a:gd name="connsiteX480" fmla="*/ 133908 w 1803164"/>
              <a:gd name="connsiteY480" fmla="*/ 431010 h 1747842"/>
              <a:gd name="connsiteX481" fmla="*/ 129145 w 1803164"/>
              <a:gd name="connsiteY481" fmla="*/ 414342 h 1747842"/>
              <a:gd name="connsiteX482" fmla="*/ 126764 w 1803164"/>
              <a:gd name="connsiteY482" fmla="*/ 400054 h 1747842"/>
              <a:gd name="connsiteX483" fmla="*/ 122002 w 1803164"/>
              <a:gd name="connsiteY483" fmla="*/ 385767 h 1747842"/>
              <a:gd name="connsiteX484" fmla="*/ 114858 w 1803164"/>
              <a:gd name="connsiteY484" fmla="*/ 371479 h 1747842"/>
              <a:gd name="connsiteX485" fmla="*/ 93427 w 1803164"/>
              <a:gd name="connsiteY485" fmla="*/ 359573 h 1747842"/>
              <a:gd name="connsiteX486" fmla="*/ 83902 w 1803164"/>
              <a:gd name="connsiteY486" fmla="*/ 345285 h 1747842"/>
              <a:gd name="connsiteX487" fmla="*/ 62470 w 1803164"/>
              <a:gd name="connsiteY487" fmla="*/ 328617 h 1747842"/>
              <a:gd name="connsiteX488" fmla="*/ 55327 w 1803164"/>
              <a:gd name="connsiteY488" fmla="*/ 323854 h 1747842"/>
              <a:gd name="connsiteX489" fmla="*/ 31514 w 1803164"/>
              <a:gd name="connsiteY489" fmla="*/ 316710 h 1747842"/>
              <a:gd name="connsiteX490" fmla="*/ 26752 w 1803164"/>
              <a:gd name="connsiteY490" fmla="*/ 290517 h 1747842"/>
              <a:gd name="connsiteX491" fmla="*/ 21989 w 1803164"/>
              <a:gd name="connsiteY491" fmla="*/ 276229 h 1747842"/>
              <a:gd name="connsiteX492" fmla="*/ 19608 w 1803164"/>
              <a:gd name="connsiteY492" fmla="*/ 269085 h 1747842"/>
              <a:gd name="connsiteX493" fmla="*/ 21989 w 1803164"/>
              <a:gd name="connsiteY493" fmla="*/ 176217 h 1747842"/>
              <a:gd name="connsiteX494" fmla="*/ 24370 w 1803164"/>
              <a:gd name="connsiteY494" fmla="*/ 169073 h 1747842"/>
              <a:gd name="connsiteX495" fmla="*/ 21989 w 1803164"/>
              <a:gd name="connsiteY495" fmla="*/ 104779 h 1747842"/>
              <a:gd name="connsiteX496" fmla="*/ 7702 w 1803164"/>
              <a:gd name="connsiteY496" fmla="*/ 102398 h 1747842"/>
              <a:gd name="connsiteX497" fmla="*/ 558 w 1803164"/>
              <a:gd name="connsiteY497" fmla="*/ 97635 h 1747842"/>
              <a:gd name="connsiteX498" fmla="*/ 24370 w 1803164"/>
              <a:gd name="connsiteY498" fmla="*/ 95254 h 1747842"/>
              <a:gd name="connsiteX499" fmla="*/ 33895 w 1803164"/>
              <a:gd name="connsiteY499" fmla="*/ 88110 h 1747842"/>
              <a:gd name="connsiteX500" fmla="*/ 69614 w 1803164"/>
              <a:gd name="connsiteY500" fmla="*/ 85729 h 1747842"/>
              <a:gd name="connsiteX501" fmla="*/ 79139 w 1803164"/>
              <a:gd name="connsiteY501" fmla="*/ 88110 h 1747842"/>
              <a:gd name="connsiteX502" fmla="*/ 81520 w 1803164"/>
              <a:gd name="connsiteY502" fmla="*/ 95254 h 1747842"/>
              <a:gd name="connsiteX503" fmla="*/ 88664 w 1803164"/>
              <a:gd name="connsiteY503" fmla="*/ 102398 h 1747842"/>
              <a:gd name="connsiteX504" fmla="*/ 110095 w 1803164"/>
              <a:gd name="connsiteY504" fmla="*/ 111923 h 1747842"/>
              <a:gd name="connsiteX505" fmla="*/ 102952 w 1803164"/>
              <a:gd name="connsiteY505" fmla="*/ 133354 h 1747842"/>
              <a:gd name="connsiteX506" fmla="*/ 138670 w 1803164"/>
              <a:gd name="connsiteY506" fmla="*/ 130973 h 1747842"/>
              <a:gd name="connsiteX507" fmla="*/ 148195 w 1803164"/>
              <a:gd name="connsiteY507" fmla="*/ 128592 h 1747842"/>
              <a:gd name="connsiteX508" fmla="*/ 155339 w 1803164"/>
              <a:gd name="connsiteY508" fmla="*/ 126210 h 1747842"/>
              <a:gd name="connsiteX509" fmla="*/ 172008 w 1803164"/>
              <a:gd name="connsiteY509" fmla="*/ 130973 h 1747842"/>
              <a:gd name="connsiteX510" fmla="*/ 198202 w 1803164"/>
              <a:gd name="connsiteY510" fmla="*/ 133354 h 1747842"/>
              <a:gd name="connsiteX511" fmla="*/ 233920 w 1803164"/>
              <a:gd name="connsiteY511" fmla="*/ 123829 h 1747842"/>
              <a:gd name="connsiteX512" fmla="*/ 236302 w 1803164"/>
              <a:gd name="connsiteY512" fmla="*/ 116685 h 1747842"/>
              <a:gd name="connsiteX513" fmla="*/ 243445 w 1803164"/>
              <a:gd name="connsiteY513" fmla="*/ 107160 h 1747842"/>
              <a:gd name="connsiteX514" fmla="*/ 250589 w 1803164"/>
              <a:gd name="connsiteY514" fmla="*/ 102398 h 1747842"/>
              <a:gd name="connsiteX515" fmla="*/ 274402 w 1803164"/>
              <a:gd name="connsiteY515" fmla="*/ 83348 h 1747842"/>
              <a:gd name="connsiteX516" fmla="*/ 279164 w 1803164"/>
              <a:gd name="connsiteY516" fmla="*/ 76204 h 1747842"/>
              <a:gd name="connsiteX517" fmla="*/ 286308 w 1803164"/>
              <a:gd name="connsiteY517" fmla="*/ 73823 h 1747842"/>
              <a:gd name="connsiteX518" fmla="*/ 360127 w 1803164"/>
              <a:gd name="connsiteY518" fmla="*/ 71442 h 1747842"/>
              <a:gd name="connsiteX519" fmla="*/ 383939 w 1803164"/>
              <a:gd name="connsiteY519" fmla="*/ 64298 h 1747842"/>
              <a:gd name="connsiteX520" fmla="*/ 393464 w 1803164"/>
              <a:gd name="connsiteY520" fmla="*/ 61917 h 1747842"/>
              <a:gd name="connsiteX521" fmla="*/ 400608 w 1803164"/>
              <a:gd name="connsiteY521" fmla="*/ 64298 h 1747842"/>
              <a:gd name="connsiteX522" fmla="*/ 410133 w 1803164"/>
              <a:gd name="connsiteY522" fmla="*/ 83348 h 1747842"/>
              <a:gd name="connsiteX523" fmla="*/ 417277 w 1803164"/>
              <a:gd name="connsiteY523" fmla="*/ 85729 h 1747842"/>
              <a:gd name="connsiteX524" fmla="*/ 441089 w 1803164"/>
              <a:gd name="connsiteY524" fmla="*/ 80967 h 1747842"/>
              <a:gd name="connsiteX525" fmla="*/ 452995 w 1803164"/>
              <a:gd name="connsiteY525" fmla="*/ 73823 h 1747842"/>
              <a:gd name="connsiteX526" fmla="*/ 462520 w 1803164"/>
              <a:gd name="connsiteY526" fmla="*/ 69060 h 1747842"/>
              <a:gd name="connsiteX527" fmla="*/ 483952 w 1803164"/>
              <a:gd name="connsiteY527" fmla="*/ 71442 h 1747842"/>
              <a:gd name="connsiteX528" fmla="*/ 522052 w 1803164"/>
              <a:gd name="connsiteY528" fmla="*/ 73823 h 1747842"/>
              <a:gd name="connsiteX529" fmla="*/ 524433 w 1803164"/>
              <a:gd name="connsiteY529" fmla="*/ 90492 h 1747842"/>
              <a:gd name="connsiteX530" fmla="*/ 536339 w 1803164"/>
              <a:gd name="connsiteY530" fmla="*/ 95254 h 1747842"/>
              <a:gd name="connsiteX531" fmla="*/ 545864 w 1803164"/>
              <a:gd name="connsiteY531" fmla="*/ 100017 h 1747842"/>
              <a:gd name="connsiteX532" fmla="*/ 586345 w 1803164"/>
              <a:gd name="connsiteY532" fmla="*/ 97635 h 1747842"/>
              <a:gd name="connsiteX533" fmla="*/ 600633 w 1803164"/>
              <a:gd name="connsiteY533" fmla="*/ 88110 h 1747842"/>
              <a:gd name="connsiteX534" fmla="*/ 638733 w 1803164"/>
              <a:gd name="connsiteY534" fmla="*/ 85729 h 1747842"/>
              <a:gd name="connsiteX535" fmla="*/ 653020 w 1803164"/>
              <a:gd name="connsiteY535" fmla="*/ 47629 h 174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Lst>
            <a:rect l="l" t="t" r="r" b="b"/>
            <a:pathLst>
              <a:path w="1803164" h="1747842">
                <a:moveTo>
                  <a:pt x="653020" y="47629"/>
                </a:moveTo>
                <a:cubicBezTo>
                  <a:pt x="662545" y="41279"/>
                  <a:pt x="680190" y="52457"/>
                  <a:pt x="695883" y="47629"/>
                </a:cubicBezTo>
                <a:cubicBezTo>
                  <a:pt x="699727" y="46446"/>
                  <a:pt x="705682" y="36502"/>
                  <a:pt x="707789" y="33342"/>
                </a:cubicBezTo>
                <a:cubicBezTo>
                  <a:pt x="708583" y="30961"/>
                  <a:pt x="708602" y="28158"/>
                  <a:pt x="710170" y="26198"/>
                </a:cubicBezTo>
                <a:cubicBezTo>
                  <a:pt x="711958" y="23963"/>
                  <a:pt x="714754" y="22715"/>
                  <a:pt x="717314" y="21435"/>
                </a:cubicBezTo>
                <a:cubicBezTo>
                  <a:pt x="722419" y="18883"/>
                  <a:pt x="731476" y="17759"/>
                  <a:pt x="736364" y="16673"/>
                </a:cubicBezTo>
                <a:cubicBezTo>
                  <a:pt x="751979" y="13203"/>
                  <a:pt x="740586" y="14709"/>
                  <a:pt x="760177" y="11910"/>
                </a:cubicBezTo>
                <a:cubicBezTo>
                  <a:pt x="786197" y="8192"/>
                  <a:pt x="771115" y="11557"/>
                  <a:pt x="788752" y="7148"/>
                </a:cubicBezTo>
                <a:cubicBezTo>
                  <a:pt x="791927" y="5560"/>
                  <a:pt x="794833" y="3246"/>
                  <a:pt x="798277" y="2385"/>
                </a:cubicBezTo>
                <a:cubicBezTo>
                  <a:pt x="815850" y="-2008"/>
                  <a:pt x="824895" y="692"/>
                  <a:pt x="843520" y="2385"/>
                </a:cubicBezTo>
                <a:lnTo>
                  <a:pt x="857808" y="11910"/>
                </a:lnTo>
                <a:cubicBezTo>
                  <a:pt x="875647" y="23802"/>
                  <a:pt x="855110" y="15773"/>
                  <a:pt x="872095" y="21435"/>
                </a:cubicBezTo>
                <a:cubicBezTo>
                  <a:pt x="874476" y="23023"/>
                  <a:pt x="876624" y="25036"/>
                  <a:pt x="879239" y="26198"/>
                </a:cubicBezTo>
                <a:cubicBezTo>
                  <a:pt x="883827" y="28237"/>
                  <a:pt x="888764" y="29372"/>
                  <a:pt x="893527" y="30960"/>
                </a:cubicBezTo>
                <a:lnTo>
                  <a:pt x="900670" y="33342"/>
                </a:lnTo>
                <a:cubicBezTo>
                  <a:pt x="903385" y="34247"/>
                  <a:pt x="905199" y="36942"/>
                  <a:pt x="907814" y="38104"/>
                </a:cubicBezTo>
                <a:cubicBezTo>
                  <a:pt x="933315" y="49437"/>
                  <a:pt x="913081" y="36853"/>
                  <a:pt x="929245" y="47629"/>
                </a:cubicBezTo>
                <a:cubicBezTo>
                  <a:pt x="928451" y="53979"/>
                  <a:pt x="929241" y="60737"/>
                  <a:pt x="926864" y="66679"/>
                </a:cubicBezTo>
                <a:cubicBezTo>
                  <a:pt x="925801" y="69336"/>
                  <a:pt x="921508" y="69207"/>
                  <a:pt x="919720" y="71442"/>
                </a:cubicBezTo>
                <a:cubicBezTo>
                  <a:pt x="918152" y="73402"/>
                  <a:pt x="918133" y="76204"/>
                  <a:pt x="917339" y="78585"/>
                </a:cubicBezTo>
                <a:cubicBezTo>
                  <a:pt x="937818" y="92239"/>
                  <a:pt x="911904" y="75867"/>
                  <a:pt x="931627" y="85729"/>
                </a:cubicBezTo>
                <a:cubicBezTo>
                  <a:pt x="934187" y="87009"/>
                  <a:pt x="936210" y="89212"/>
                  <a:pt x="938770" y="90492"/>
                </a:cubicBezTo>
                <a:cubicBezTo>
                  <a:pt x="941015" y="91615"/>
                  <a:pt x="943669" y="91751"/>
                  <a:pt x="945914" y="92873"/>
                </a:cubicBezTo>
                <a:cubicBezTo>
                  <a:pt x="948474" y="94153"/>
                  <a:pt x="950498" y="96355"/>
                  <a:pt x="953058" y="97635"/>
                </a:cubicBezTo>
                <a:cubicBezTo>
                  <a:pt x="955303" y="98758"/>
                  <a:pt x="957957" y="98894"/>
                  <a:pt x="960202" y="100017"/>
                </a:cubicBezTo>
                <a:cubicBezTo>
                  <a:pt x="962761" y="101297"/>
                  <a:pt x="964666" y="103774"/>
                  <a:pt x="967345" y="104779"/>
                </a:cubicBezTo>
                <a:cubicBezTo>
                  <a:pt x="971135" y="106200"/>
                  <a:pt x="975283" y="106366"/>
                  <a:pt x="979252" y="107160"/>
                </a:cubicBezTo>
                <a:lnTo>
                  <a:pt x="993539" y="116685"/>
                </a:lnTo>
                <a:cubicBezTo>
                  <a:pt x="993540" y="116685"/>
                  <a:pt x="1011397" y="122638"/>
                  <a:pt x="1014970" y="123829"/>
                </a:cubicBezTo>
                <a:cubicBezTo>
                  <a:pt x="1038962" y="131826"/>
                  <a:pt x="1001760" y="119628"/>
                  <a:pt x="1031639" y="128592"/>
                </a:cubicBezTo>
                <a:cubicBezTo>
                  <a:pt x="1031662" y="128599"/>
                  <a:pt x="1049486" y="134540"/>
                  <a:pt x="1053070" y="135735"/>
                </a:cubicBezTo>
                <a:cubicBezTo>
                  <a:pt x="1056910" y="137015"/>
                  <a:pt x="1061026" y="137239"/>
                  <a:pt x="1064977" y="138117"/>
                </a:cubicBezTo>
                <a:cubicBezTo>
                  <a:pt x="1068172" y="138827"/>
                  <a:pt x="1071307" y="139788"/>
                  <a:pt x="1074502" y="140498"/>
                </a:cubicBezTo>
                <a:cubicBezTo>
                  <a:pt x="1078453" y="141376"/>
                  <a:pt x="1082503" y="141814"/>
                  <a:pt x="1086408" y="142879"/>
                </a:cubicBezTo>
                <a:cubicBezTo>
                  <a:pt x="1091251" y="144200"/>
                  <a:pt x="1096518" y="144858"/>
                  <a:pt x="1100695" y="147642"/>
                </a:cubicBezTo>
                <a:cubicBezTo>
                  <a:pt x="1103076" y="149229"/>
                  <a:pt x="1105208" y="151277"/>
                  <a:pt x="1107839" y="152404"/>
                </a:cubicBezTo>
                <a:cubicBezTo>
                  <a:pt x="1110847" y="153693"/>
                  <a:pt x="1114189" y="153991"/>
                  <a:pt x="1117364" y="154785"/>
                </a:cubicBezTo>
                <a:cubicBezTo>
                  <a:pt x="1119745" y="156373"/>
                  <a:pt x="1121893" y="158386"/>
                  <a:pt x="1124508" y="159548"/>
                </a:cubicBezTo>
                <a:cubicBezTo>
                  <a:pt x="1133281" y="163447"/>
                  <a:pt x="1141415" y="165053"/>
                  <a:pt x="1150702" y="166692"/>
                </a:cubicBezTo>
                <a:lnTo>
                  <a:pt x="1179277" y="171454"/>
                </a:lnTo>
                <a:cubicBezTo>
                  <a:pt x="1189596" y="170660"/>
                  <a:pt x="1199988" y="170537"/>
                  <a:pt x="1210233" y="169073"/>
                </a:cubicBezTo>
                <a:cubicBezTo>
                  <a:pt x="1216713" y="168147"/>
                  <a:pt x="1229283" y="164310"/>
                  <a:pt x="1229283" y="164310"/>
                </a:cubicBezTo>
                <a:cubicBezTo>
                  <a:pt x="1234045" y="161135"/>
                  <a:pt x="1239522" y="158832"/>
                  <a:pt x="1243570" y="154785"/>
                </a:cubicBezTo>
                <a:cubicBezTo>
                  <a:pt x="1245951" y="152404"/>
                  <a:pt x="1247770" y="149277"/>
                  <a:pt x="1250714" y="147642"/>
                </a:cubicBezTo>
                <a:cubicBezTo>
                  <a:pt x="1255103" y="145204"/>
                  <a:pt x="1260239" y="144467"/>
                  <a:pt x="1265002" y="142879"/>
                </a:cubicBezTo>
                <a:lnTo>
                  <a:pt x="1272145" y="140498"/>
                </a:lnTo>
                <a:cubicBezTo>
                  <a:pt x="1281670" y="141292"/>
                  <a:pt x="1291236" y="141694"/>
                  <a:pt x="1300720" y="142879"/>
                </a:cubicBezTo>
                <a:cubicBezTo>
                  <a:pt x="1306481" y="143599"/>
                  <a:pt x="1320386" y="148641"/>
                  <a:pt x="1324533" y="150023"/>
                </a:cubicBezTo>
                <a:cubicBezTo>
                  <a:pt x="1327638" y="151058"/>
                  <a:pt x="1330911" y="151505"/>
                  <a:pt x="1334058" y="152404"/>
                </a:cubicBezTo>
                <a:cubicBezTo>
                  <a:pt x="1336472" y="153094"/>
                  <a:pt x="1338788" y="154095"/>
                  <a:pt x="1341202" y="154785"/>
                </a:cubicBezTo>
                <a:cubicBezTo>
                  <a:pt x="1344349" y="155684"/>
                  <a:pt x="1347622" y="156132"/>
                  <a:pt x="1350727" y="157167"/>
                </a:cubicBezTo>
                <a:cubicBezTo>
                  <a:pt x="1365839" y="162205"/>
                  <a:pt x="1358064" y="160963"/>
                  <a:pt x="1369777" y="164310"/>
                </a:cubicBezTo>
                <a:cubicBezTo>
                  <a:pt x="1382020" y="167808"/>
                  <a:pt x="1382879" y="167139"/>
                  <a:pt x="1398352" y="169073"/>
                </a:cubicBezTo>
                <a:cubicBezTo>
                  <a:pt x="1420033" y="176300"/>
                  <a:pt x="1385781" y="165211"/>
                  <a:pt x="1417402" y="173835"/>
                </a:cubicBezTo>
                <a:cubicBezTo>
                  <a:pt x="1422245" y="175156"/>
                  <a:pt x="1431689" y="178598"/>
                  <a:pt x="1431689" y="178598"/>
                </a:cubicBezTo>
                <a:cubicBezTo>
                  <a:pt x="1434864" y="183360"/>
                  <a:pt x="1437167" y="188838"/>
                  <a:pt x="1441214" y="192885"/>
                </a:cubicBezTo>
                <a:cubicBezTo>
                  <a:pt x="1443595" y="195266"/>
                  <a:pt x="1446202" y="197442"/>
                  <a:pt x="1448358" y="200029"/>
                </a:cubicBezTo>
                <a:cubicBezTo>
                  <a:pt x="1450190" y="202228"/>
                  <a:pt x="1450885" y="205385"/>
                  <a:pt x="1453120" y="207173"/>
                </a:cubicBezTo>
                <a:cubicBezTo>
                  <a:pt x="1455080" y="208741"/>
                  <a:pt x="1457883" y="208760"/>
                  <a:pt x="1460264" y="209554"/>
                </a:cubicBezTo>
                <a:cubicBezTo>
                  <a:pt x="1462645" y="211142"/>
                  <a:pt x="1464693" y="213412"/>
                  <a:pt x="1467408" y="214317"/>
                </a:cubicBezTo>
                <a:cubicBezTo>
                  <a:pt x="1471988" y="215844"/>
                  <a:pt x="1476961" y="215751"/>
                  <a:pt x="1481695" y="216698"/>
                </a:cubicBezTo>
                <a:cubicBezTo>
                  <a:pt x="1484904" y="217340"/>
                  <a:pt x="1488073" y="218180"/>
                  <a:pt x="1491220" y="219079"/>
                </a:cubicBezTo>
                <a:cubicBezTo>
                  <a:pt x="1493634" y="219769"/>
                  <a:pt x="1495950" y="220770"/>
                  <a:pt x="1498364" y="221460"/>
                </a:cubicBezTo>
                <a:cubicBezTo>
                  <a:pt x="1508516" y="224361"/>
                  <a:pt x="1522552" y="226774"/>
                  <a:pt x="1531702" y="228604"/>
                </a:cubicBezTo>
                <a:cubicBezTo>
                  <a:pt x="1544124" y="231088"/>
                  <a:pt x="1537768" y="230338"/>
                  <a:pt x="1548370" y="233367"/>
                </a:cubicBezTo>
                <a:cubicBezTo>
                  <a:pt x="1551517" y="234266"/>
                  <a:pt x="1554720" y="234954"/>
                  <a:pt x="1557895" y="235748"/>
                </a:cubicBezTo>
                <a:cubicBezTo>
                  <a:pt x="1563451" y="234954"/>
                  <a:pt x="1569042" y="234371"/>
                  <a:pt x="1574564" y="233367"/>
                </a:cubicBezTo>
                <a:cubicBezTo>
                  <a:pt x="1582473" y="231929"/>
                  <a:pt x="1590934" y="228704"/>
                  <a:pt x="1598377" y="226223"/>
                </a:cubicBezTo>
                <a:cubicBezTo>
                  <a:pt x="1604448" y="224200"/>
                  <a:pt x="1611077" y="224636"/>
                  <a:pt x="1617427" y="223842"/>
                </a:cubicBezTo>
                <a:cubicBezTo>
                  <a:pt x="1621396" y="224636"/>
                  <a:pt x="1625819" y="224215"/>
                  <a:pt x="1629333" y="226223"/>
                </a:cubicBezTo>
                <a:cubicBezTo>
                  <a:pt x="1637824" y="231075"/>
                  <a:pt x="1632792" y="241187"/>
                  <a:pt x="1631714" y="247654"/>
                </a:cubicBezTo>
                <a:cubicBezTo>
                  <a:pt x="1633787" y="287044"/>
                  <a:pt x="1631791" y="281414"/>
                  <a:pt x="1636477" y="307185"/>
                </a:cubicBezTo>
                <a:cubicBezTo>
                  <a:pt x="1637201" y="311167"/>
                  <a:pt x="1637793" y="315187"/>
                  <a:pt x="1638858" y="319092"/>
                </a:cubicBezTo>
                <a:cubicBezTo>
                  <a:pt x="1640179" y="323935"/>
                  <a:pt x="1643620" y="333379"/>
                  <a:pt x="1643620" y="333379"/>
                </a:cubicBezTo>
                <a:cubicBezTo>
                  <a:pt x="1642826" y="341317"/>
                  <a:pt x="1643965" y="349695"/>
                  <a:pt x="1641239" y="357192"/>
                </a:cubicBezTo>
                <a:cubicBezTo>
                  <a:pt x="1640381" y="359551"/>
                  <a:pt x="1636340" y="358451"/>
                  <a:pt x="1634095" y="359573"/>
                </a:cubicBezTo>
                <a:cubicBezTo>
                  <a:pt x="1631535" y="360853"/>
                  <a:pt x="1629333" y="362748"/>
                  <a:pt x="1626952" y="364335"/>
                </a:cubicBezTo>
                <a:cubicBezTo>
                  <a:pt x="1627746" y="373066"/>
                  <a:pt x="1628093" y="381850"/>
                  <a:pt x="1629333" y="390529"/>
                </a:cubicBezTo>
                <a:cubicBezTo>
                  <a:pt x="1629752" y="393460"/>
                  <a:pt x="1636425" y="409423"/>
                  <a:pt x="1636477" y="409579"/>
                </a:cubicBezTo>
                <a:cubicBezTo>
                  <a:pt x="1639283" y="417998"/>
                  <a:pt x="1640000" y="427100"/>
                  <a:pt x="1641239" y="435773"/>
                </a:cubicBezTo>
                <a:cubicBezTo>
                  <a:pt x="1640445" y="441329"/>
                  <a:pt x="1641138" y="447313"/>
                  <a:pt x="1638858" y="452442"/>
                </a:cubicBezTo>
                <a:cubicBezTo>
                  <a:pt x="1637696" y="455057"/>
                  <a:pt x="1634490" y="456510"/>
                  <a:pt x="1631714" y="457204"/>
                </a:cubicBezTo>
                <a:cubicBezTo>
                  <a:pt x="1624741" y="458947"/>
                  <a:pt x="1617408" y="458635"/>
                  <a:pt x="1610283" y="459585"/>
                </a:cubicBezTo>
                <a:cubicBezTo>
                  <a:pt x="1596316" y="461447"/>
                  <a:pt x="1599122" y="460925"/>
                  <a:pt x="1588852" y="464348"/>
                </a:cubicBezTo>
                <a:cubicBezTo>
                  <a:pt x="1550327" y="456643"/>
                  <a:pt x="1559869" y="467307"/>
                  <a:pt x="1548370" y="450060"/>
                </a:cubicBezTo>
                <a:cubicBezTo>
                  <a:pt x="1541226" y="450854"/>
                  <a:pt x="1534127" y="452442"/>
                  <a:pt x="1526939" y="452442"/>
                </a:cubicBezTo>
                <a:cubicBezTo>
                  <a:pt x="1514608" y="452442"/>
                  <a:pt x="1504819" y="450884"/>
                  <a:pt x="1493602" y="447679"/>
                </a:cubicBezTo>
                <a:cubicBezTo>
                  <a:pt x="1491188" y="446989"/>
                  <a:pt x="1488839" y="446092"/>
                  <a:pt x="1486458" y="445298"/>
                </a:cubicBezTo>
                <a:cubicBezTo>
                  <a:pt x="1484077" y="443710"/>
                  <a:pt x="1482172" y="440678"/>
                  <a:pt x="1479314" y="440535"/>
                </a:cubicBezTo>
                <a:cubicBezTo>
                  <a:pt x="1465814" y="439860"/>
                  <a:pt x="1452283" y="441572"/>
                  <a:pt x="1438833" y="442917"/>
                </a:cubicBezTo>
                <a:cubicBezTo>
                  <a:pt x="1431352" y="443665"/>
                  <a:pt x="1431066" y="446799"/>
                  <a:pt x="1424545" y="450060"/>
                </a:cubicBezTo>
                <a:cubicBezTo>
                  <a:pt x="1422300" y="451183"/>
                  <a:pt x="1419783" y="451648"/>
                  <a:pt x="1417402" y="452442"/>
                </a:cubicBezTo>
                <a:cubicBezTo>
                  <a:pt x="1406485" y="468818"/>
                  <a:pt x="1409687" y="461299"/>
                  <a:pt x="1405495" y="473873"/>
                </a:cubicBezTo>
                <a:cubicBezTo>
                  <a:pt x="1406289" y="488160"/>
                  <a:pt x="1403150" y="503229"/>
                  <a:pt x="1407877" y="516735"/>
                </a:cubicBezTo>
                <a:cubicBezTo>
                  <a:pt x="1409535" y="521473"/>
                  <a:pt x="1422164" y="521498"/>
                  <a:pt x="1422164" y="521498"/>
                </a:cubicBezTo>
                <a:cubicBezTo>
                  <a:pt x="1416969" y="537085"/>
                  <a:pt x="1424185" y="521786"/>
                  <a:pt x="1412639" y="531023"/>
                </a:cubicBezTo>
                <a:cubicBezTo>
                  <a:pt x="1410404" y="532811"/>
                  <a:pt x="1410076" y="536335"/>
                  <a:pt x="1407877" y="538167"/>
                </a:cubicBezTo>
                <a:cubicBezTo>
                  <a:pt x="1399287" y="545325"/>
                  <a:pt x="1386967" y="544194"/>
                  <a:pt x="1376920" y="545310"/>
                </a:cubicBezTo>
                <a:cubicBezTo>
                  <a:pt x="1374539" y="546898"/>
                  <a:pt x="1371364" y="547692"/>
                  <a:pt x="1369777" y="550073"/>
                </a:cubicBezTo>
                <a:cubicBezTo>
                  <a:pt x="1362066" y="561639"/>
                  <a:pt x="1375105" y="561525"/>
                  <a:pt x="1357870" y="557217"/>
                </a:cubicBezTo>
                <a:cubicBezTo>
                  <a:pt x="1355489" y="558011"/>
                  <a:pt x="1352972" y="558476"/>
                  <a:pt x="1350727" y="559598"/>
                </a:cubicBezTo>
                <a:cubicBezTo>
                  <a:pt x="1348167" y="560878"/>
                  <a:pt x="1346372" y="563716"/>
                  <a:pt x="1343583" y="564360"/>
                </a:cubicBezTo>
                <a:cubicBezTo>
                  <a:pt x="1335810" y="566154"/>
                  <a:pt x="1327708" y="565948"/>
                  <a:pt x="1319770" y="566742"/>
                </a:cubicBezTo>
                <a:cubicBezTo>
                  <a:pt x="1315760" y="569416"/>
                  <a:pt x="1308700" y="572800"/>
                  <a:pt x="1307864" y="578648"/>
                </a:cubicBezTo>
                <a:cubicBezTo>
                  <a:pt x="1298411" y="644818"/>
                  <a:pt x="1311224" y="604286"/>
                  <a:pt x="1303102" y="628654"/>
                </a:cubicBezTo>
                <a:cubicBezTo>
                  <a:pt x="1303896" y="635798"/>
                  <a:pt x="1304301" y="642995"/>
                  <a:pt x="1305483" y="650085"/>
                </a:cubicBezTo>
                <a:cubicBezTo>
                  <a:pt x="1305896" y="652561"/>
                  <a:pt x="1307320" y="654779"/>
                  <a:pt x="1307864" y="657229"/>
                </a:cubicBezTo>
                <a:cubicBezTo>
                  <a:pt x="1308911" y="661942"/>
                  <a:pt x="1309074" y="666833"/>
                  <a:pt x="1310245" y="671517"/>
                </a:cubicBezTo>
                <a:cubicBezTo>
                  <a:pt x="1311463" y="676387"/>
                  <a:pt x="1315008" y="685804"/>
                  <a:pt x="1315008" y="685804"/>
                </a:cubicBezTo>
                <a:cubicBezTo>
                  <a:pt x="1314214" y="688185"/>
                  <a:pt x="1315062" y="692339"/>
                  <a:pt x="1312627" y="692948"/>
                </a:cubicBezTo>
                <a:cubicBezTo>
                  <a:pt x="1295215" y="697302"/>
                  <a:pt x="1298006" y="691596"/>
                  <a:pt x="1291195" y="683423"/>
                </a:cubicBezTo>
                <a:cubicBezTo>
                  <a:pt x="1289039" y="680836"/>
                  <a:pt x="1286433" y="678660"/>
                  <a:pt x="1284052" y="676279"/>
                </a:cubicBezTo>
                <a:cubicBezTo>
                  <a:pt x="1266096" y="682264"/>
                  <a:pt x="1288229" y="674191"/>
                  <a:pt x="1269764" y="683423"/>
                </a:cubicBezTo>
                <a:cubicBezTo>
                  <a:pt x="1267519" y="684546"/>
                  <a:pt x="1265001" y="685010"/>
                  <a:pt x="1262620" y="685804"/>
                </a:cubicBezTo>
                <a:cubicBezTo>
                  <a:pt x="1260239" y="685010"/>
                  <a:pt x="1257858" y="682629"/>
                  <a:pt x="1255477" y="683423"/>
                </a:cubicBezTo>
                <a:cubicBezTo>
                  <a:pt x="1237242" y="689502"/>
                  <a:pt x="1258472" y="691619"/>
                  <a:pt x="1241189" y="692948"/>
                </a:cubicBezTo>
                <a:cubicBezTo>
                  <a:pt x="1222969" y="694349"/>
                  <a:pt x="1204676" y="694535"/>
                  <a:pt x="1186420" y="695329"/>
                </a:cubicBezTo>
                <a:lnTo>
                  <a:pt x="1157845" y="704854"/>
                </a:lnTo>
                <a:cubicBezTo>
                  <a:pt x="1154740" y="705889"/>
                  <a:pt x="1151495" y="706441"/>
                  <a:pt x="1148320" y="707235"/>
                </a:cubicBezTo>
                <a:cubicBezTo>
                  <a:pt x="1146733" y="710410"/>
                  <a:pt x="1144804" y="713436"/>
                  <a:pt x="1143558" y="716760"/>
                </a:cubicBezTo>
                <a:cubicBezTo>
                  <a:pt x="1142409" y="719824"/>
                  <a:pt x="1142466" y="723277"/>
                  <a:pt x="1141177" y="726285"/>
                </a:cubicBezTo>
                <a:cubicBezTo>
                  <a:pt x="1140050" y="728916"/>
                  <a:pt x="1137834" y="730944"/>
                  <a:pt x="1136414" y="733429"/>
                </a:cubicBezTo>
                <a:cubicBezTo>
                  <a:pt x="1134653" y="736511"/>
                  <a:pt x="1132970" y="739658"/>
                  <a:pt x="1131652" y="742954"/>
                </a:cubicBezTo>
                <a:cubicBezTo>
                  <a:pt x="1123883" y="762378"/>
                  <a:pt x="1131741" y="752390"/>
                  <a:pt x="1119745" y="764385"/>
                </a:cubicBezTo>
                <a:cubicBezTo>
                  <a:pt x="1118951" y="766766"/>
                  <a:pt x="1118486" y="769284"/>
                  <a:pt x="1117364" y="771529"/>
                </a:cubicBezTo>
                <a:cubicBezTo>
                  <a:pt x="1116084" y="774089"/>
                  <a:pt x="1113202" y="775875"/>
                  <a:pt x="1112602" y="778673"/>
                </a:cubicBezTo>
                <a:cubicBezTo>
                  <a:pt x="1110765" y="787246"/>
                  <a:pt x="1113169" y="796610"/>
                  <a:pt x="1110220" y="804867"/>
                </a:cubicBezTo>
                <a:cubicBezTo>
                  <a:pt x="1108885" y="808604"/>
                  <a:pt x="1104141" y="810041"/>
                  <a:pt x="1100695" y="812010"/>
                </a:cubicBezTo>
                <a:cubicBezTo>
                  <a:pt x="1094525" y="815536"/>
                  <a:pt x="1078084" y="816325"/>
                  <a:pt x="1074502" y="816773"/>
                </a:cubicBezTo>
                <a:cubicBezTo>
                  <a:pt x="1075161" y="820070"/>
                  <a:pt x="1076976" y="831705"/>
                  <a:pt x="1079264" y="835823"/>
                </a:cubicBezTo>
                <a:cubicBezTo>
                  <a:pt x="1082044" y="840826"/>
                  <a:pt x="1088789" y="850110"/>
                  <a:pt x="1088789" y="850110"/>
                </a:cubicBezTo>
                <a:cubicBezTo>
                  <a:pt x="1089583" y="852491"/>
                  <a:pt x="1090561" y="854819"/>
                  <a:pt x="1091170" y="857254"/>
                </a:cubicBezTo>
                <a:cubicBezTo>
                  <a:pt x="1095464" y="874429"/>
                  <a:pt x="1094547" y="884085"/>
                  <a:pt x="1095933" y="904879"/>
                </a:cubicBezTo>
                <a:cubicBezTo>
                  <a:pt x="1101489" y="904085"/>
                  <a:pt x="1107932" y="905611"/>
                  <a:pt x="1112602" y="902498"/>
                </a:cubicBezTo>
                <a:cubicBezTo>
                  <a:pt x="1114691" y="901106"/>
                  <a:pt x="1111343" y="897599"/>
                  <a:pt x="1110220" y="895354"/>
                </a:cubicBezTo>
                <a:cubicBezTo>
                  <a:pt x="1100990" y="876894"/>
                  <a:pt x="1109060" y="899017"/>
                  <a:pt x="1103077" y="881067"/>
                </a:cubicBezTo>
                <a:cubicBezTo>
                  <a:pt x="1103871" y="878686"/>
                  <a:pt x="1103683" y="875698"/>
                  <a:pt x="1105458" y="873923"/>
                </a:cubicBezTo>
                <a:cubicBezTo>
                  <a:pt x="1107233" y="872148"/>
                  <a:pt x="1111808" y="873923"/>
                  <a:pt x="1112602" y="871542"/>
                </a:cubicBezTo>
                <a:cubicBezTo>
                  <a:pt x="1113882" y="867702"/>
                  <a:pt x="1111014" y="863604"/>
                  <a:pt x="1110220" y="859635"/>
                </a:cubicBezTo>
                <a:cubicBezTo>
                  <a:pt x="1112601" y="858048"/>
                  <a:pt x="1114558" y="854312"/>
                  <a:pt x="1117364" y="854873"/>
                </a:cubicBezTo>
                <a:cubicBezTo>
                  <a:pt x="1120170" y="855434"/>
                  <a:pt x="1120226" y="859878"/>
                  <a:pt x="1122127" y="862017"/>
                </a:cubicBezTo>
                <a:cubicBezTo>
                  <a:pt x="1126601" y="867051"/>
                  <a:pt x="1131652" y="871542"/>
                  <a:pt x="1136414" y="876304"/>
                </a:cubicBezTo>
                <a:cubicBezTo>
                  <a:pt x="1138438" y="878328"/>
                  <a:pt x="1139153" y="881424"/>
                  <a:pt x="1141177" y="883448"/>
                </a:cubicBezTo>
                <a:cubicBezTo>
                  <a:pt x="1145792" y="888063"/>
                  <a:pt x="1149655" y="888655"/>
                  <a:pt x="1155464" y="890592"/>
                </a:cubicBezTo>
                <a:cubicBezTo>
                  <a:pt x="1154670" y="892973"/>
                  <a:pt x="1151960" y="895490"/>
                  <a:pt x="1153083" y="897735"/>
                </a:cubicBezTo>
                <a:cubicBezTo>
                  <a:pt x="1155805" y="903179"/>
                  <a:pt x="1164647" y="898643"/>
                  <a:pt x="1167370" y="897735"/>
                </a:cubicBezTo>
                <a:cubicBezTo>
                  <a:pt x="1169751" y="895354"/>
                  <a:pt x="1173449" y="893787"/>
                  <a:pt x="1174514" y="890592"/>
                </a:cubicBezTo>
                <a:cubicBezTo>
                  <a:pt x="1175308" y="888211"/>
                  <a:pt x="1172133" y="885958"/>
                  <a:pt x="1172133" y="883448"/>
                </a:cubicBezTo>
                <a:cubicBezTo>
                  <a:pt x="1172133" y="874981"/>
                  <a:pt x="1175307" y="876040"/>
                  <a:pt x="1181658" y="873923"/>
                </a:cubicBezTo>
                <a:cubicBezTo>
                  <a:pt x="1202134" y="860272"/>
                  <a:pt x="1178037" y="878449"/>
                  <a:pt x="1191183" y="862017"/>
                </a:cubicBezTo>
                <a:cubicBezTo>
                  <a:pt x="1192971" y="859782"/>
                  <a:pt x="1195946" y="858842"/>
                  <a:pt x="1198327" y="857254"/>
                </a:cubicBezTo>
                <a:cubicBezTo>
                  <a:pt x="1200708" y="859635"/>
                  <a:pt x="1202526" y="862763"/>
                  <a:pt x="1205470" y="864398"/>
                </a:cubicBezTo>
                <a:cubicBezTo>
                  <a:pt x="1209858" y="866836"/>
                  <a:pt x="1219758" y="869160"/>
                  <a:pt x="1219758" y="869160"/>
                </a:cubicBezTo>
                <a:cubicBezTo>
                  <a:pt x="1256380" y="865498"/>
                  <a:pt x="1245217" y="872819"/>
                  <a:pt x="1236427" y="859635"/>
                </a:cubicBezTo>
                <a:cubicBezTo>
                  <a:pt x="1235035" y="857547"/>
                  <a:pt x="1234839" y="854873"/>
                  <a:pt x="1234045" y="852492"/>
                </a:cubicBezTo>
                <a:cubicBezTo>
                  <a:pt x="1239878" y="848603"/>
                  <a:pt x="1243025" y="845348"/>
                  <a:pt x="1250714" y="845348"/>
                </a:cubicBezTo>
                <a:cubicBezTo>
                  <a:pt x="1254761" y="845348"/>
                  <a:pt x="1258651" y="846935"/>
                  <a:pt x="1262620" y="847729"/>
                </a:cubicBezTo>
                <a:cubicBezTo>
                  <a:pt x="1263414" y="851698"/>
                  <a:pt x="1262994" y="856121"/>
                  <a:pt x="1265002" y="859635"/>
                </a:cubicBezTo>
                <a:cubicBezTo>
                  <a:pt x="1267175" y="863438"/>
                  <a:pt x="1275621" y="865556"/>
                  <a:pt x="1279289" y="866779"/>
                </a:cubicBezTo>
                <a:cubicBezTo>
                  <a:pt x="1283258" y="865985"/>
                  <a:pt x="1287681" y="866406"/>
                  <a:pt x="1291195" y="864398"/>
                </a:cubicBezTo>
                <a:cubicBezTo>
                  <a:pt x="1293680" y="862978"/>
                  <a:pt x="1293577" y="858842"/>
                  <a:pt x="1295958" y="857254"/>
                </a:cubicBezTo>
                <a:cubicBezTo>
                  <a:pt x="1298681" y="855439"/>
                  <a:pt x="1302308" y="855667"/>
                  <a:pt x="1305483" y="854873"/>
                </a:cubicBezTo>
                <a:cubicBezTo>
                  <a:pt x="1307070" y="857254"/>
                  <a:pt x="1307818" y="860500"/>
                  <a:pt x="1310245" y="862017"/>
                </a:cubicBezTo>
                <a:cubicBezTo>
                  <a:pt x="1314502" y="864678"/>
                  <a:pt x="1324533" y="866779"/>
                  <a:pt x="1324533" y="866779"/>
                </a:cubicBezTo>
                <a:cubicBezTo>
                  <a:pt x="1336776" y="885146"/>
                  <a:pt x="1326670" y="865007"/>
                  <a:pt x="1322152" y="876304"/>
                </a:cubicBezTo>
                <a:cubicBezTo>
                  <a:pt x="1318915" y="884397"/>
                  <a:pt x="1327330" y="887694"/>
                  <a:pt x="1331677" y="890592"/>
                </a:cubicBezTo>
                <a:cubicBezTo>
                  <a:pt x="1332471" y="892973"/>
                  <a:pt x="1334990" y="895405"/>
                  <a:pt x="1334058" y="897735"/>
                </a:cubicBezTo>
                <a:cubicBezTo>
                  <a:pt x="1332995" y="900392"/>
                  <a:pt x="1328938" y="900474"/>
                  <a:pt x="1326914" y="902498"/>
                </a:cubicBezTo>
                <a:cubicBezTo>
                  <a:pt x="1324890" y="904522"/>
                  <a:pt x="1323739" y="907261"/>
                  <a:pt x="1322152" y="909642"/>
                </a:cubicBezTo>
                <a:cubicBezTo>
                  <a:pt x="1323720" y="914347"/>
                  <a:pt x="1325100" y="920573"/>
                  <a:pt x="1329295" y="923929"/>
                </a:cubicBezTo>
                <a:cubicBezTo>
                  <a:pt x="1331255" y="925497"/>
                  <a:pt x="1334058" y="925516"/>
                  <a:pt x="1336439" y="926310"/>
                </a:cubicBezTo>
                <a:cubicBezTo>
                  <a:pt x="1345966" y="932662"/>
                  <a:pt x="1345235" y="934468"/>
                  <a:pt x="1360252" y="928692"/>
                </a:cubicBezTo>
                <a:cubicBezTo>
                  <a:pt x="1365594" y="926637"/>
                  <a:pt x="1369777" y="922342"/>
                  <a:pt x="1374539" y="919167"/>
                </a:cubicBezTo>
                <a:lnTo>
                  <a:pt x="1381683" y="914404"/>
                </a:lnTo>
                <a:cubicBezTo>
                  <a:pt x="1385652" y="915198"/>
                  <a:pt x="1389663" y="915803"/>
                  <a:pt x="1393589" y="916785"/>
                </a:cubicBezTo>
                <a:cubicBezTo>
                  <a:pt x="1396024" y="917394"/>
                  <a:pt x="1399274" y="917124"/>
                  <a:pt x="1400733" y="919167"/>
                </a:cubicBezTo>
                <a:cubicBezTo>
                  <a:pt x="1403651" y="923252"/>
                  <a:pt x="1405495" y="933454"/>
                  <a:pt x="1405495" y="933454"/>
                </a:cubicBezTo>
                <a:cubicBezTo>
                  <a:pt x="1411356" y="931989"/>
                  <a:pt x="1418684" y="928570"/>
                  <a:pt x="1424545" y="933454"/>
                </a:cubicBezTo>
                <a:cubicBezTo>
                  <a:pt x="1427272" y="935726"/>
                  <a:pt x="1427720" y="939804"/>
                  <a:pt x="1429308" y="942979"/>
                </a:cubicBezTo>
                <a:cubicBezTo>
                  <a:pt x="1426927" y="944567"/>
                  <a:pt x="1424795" y="946615"/>
                  <a:pt x="1422164" y="947742"/>
                </a:cubicBezTo>
                <a:cubicBezTo>
                  <a:pt x="1400631" y="956971"/>
                  <a:pt x="1423435" y="942927"/>
                  <a:pt x="1405495" y="954885"/>
                </a:cubicBezTo>
                <a:cubicBezTo>
                  <a:pt x="1403447" y="961031"/>
                  <a:pt x="1400022" y="967367"/>
                  <a:pt x="1405495" y="973935"/>
                </a:cubicBezTo>
                <a:cubicBezTo>
                  <a:pt x="1407590" y="976449"/>
                  <a:pt x="1411845" y="975523"/>
                  <a:pt x="1415020" y="976317"/>
                </a:cubicBezTo>
                <a:cubicBezTo>
                  <a:pt x="1414226" y="978698"/>
                  <a:pt x="1413761" y="981215"/>
                  <a:pt x="1412639" y="983460"/>
                </a:cubicBezTo>
                <a:cubicBezTo>
                  <a:pt x="1411359" y="986020"/>
                  <a:pt x="1408067" y="987748"/>
                  <a:pt x="1407877" y="990604"/>
                </a:cubicBezTo>
                <a:cubicBezTo>
                  <a:pt x="1407510" y="996110"/>
                  <a:pt x="1405851" y="1018987"/>
                  <a:pt x="1415020" y="1026323"/>
                </a:cubicBezTo>
                <a:cubicBezTo>
                  <a:pt x="1416980" y="1027891"/>
                  <a:pt x="1419783" y="1027910"/>
                  <a:pt x="1422164" y="1028704"/>
                </a:cubicBezTo>
                <a:cubicBezTo>
                  <a:pt x="1423752" y="1031085"/>
                  <a:pt x="1426105" y="1033107"/>
                  <a:pt x="1426927" y="1035848"/>
                </a:cubicBezTo>
                <a:cubicBezTo>
                  <a:pt x="1428540" y="1041224"/>
                  <a:pt x="1427028" y="1047388"/>
                  <a:pt x="1429308" y="1052517"/>
                </a:cubicBezTo>
                <a:cubicBezTo>
                  <a:pt x="1430913" y="1056129"/>
                  <a:pt x="1440426" y="1058604"/>
                  <a:pt x="1443595" y="1059660"/>
                </a:cubicBezTo>
                <a:cubicBezTo>
                  <a:pt x="1447564" y="1058866"/>
                  <a:pt x="1451597" y="1058344"/>
                  <a:pt x="1455502" y="1057279"/>
                </a:cubicBezTo>
                <a:cubicBezTo>
                  <a:pt x="1488757" y="1048211"/>
                  <a:pt x="1452670" y="1055942"/>
                  <a:pt x="1481695" y="1050135"/>
                </a:cubicBezTo>
                <a:cubicBezTo>
                  <a:pt x="1484308" y="1051006"/>
                  <a:pt x="1495011" y="1053879"/>
                  <a:pt x="1495983" y="1057279"/>
                </a:cubicBezTo>
                <a:cubicBezTo>
                  <a:pt x="1497095" y="1061170"/>
                  <a:pt x="1495610" y="1065671"/>
                  <a:pt x="1493602" y="1069185"/>
                </a:cubicBezTo>
                <a:cubicBezTo>
                  <a:pt x="1492182" y="1071670"/>
                  <a:pt x="1488839" y="1072360"/>
                  <a:pt x="1486458" y="1073948"/>
                </a:cubicBezTo>
                <a:cubicBezTo>
                  <a:pt x="1485664" y="1076329"/>
                  <a:pt x="1482955" y="1078847"/>
                  <a:pt x="1484077" y="1081092"/>
                </a:cubicBezTo>
                <a:cubicBezTo>
                  <a:pt x="1485199" y="1083337"/>
                  <a:pt x="1488975" y="1082351"/>
                  <a:pt x="1491220" y="1083473"/>
                </a:cubicBezTo>
                <a:cubicBezTo>
                  <a:pt x="1493780" y="1084753"/>
                  <a:pt x="1495983" y="1086648"/>
                  <a:pt x="1498364" y="1088235"/>
                </a:cubicBezTo>
                <a:cubicBezTo>
                  <a:pt x="1501522" y="1092972"/>
                  <a:pt x="1506661" y="1096607"/>
                  <a:pt x="1500745" y="1102523"/>
                </a:cubicBezTo>
                <a:cubicBezTo>
                  <a:pt x="1498970" y="1104298"/>
                  <a:pt x="1495983" y="1104110"/>
                  <a:pt x="1493602" y="1104904"/>
                </a:cubicBezTo>
                <a:cubicBezTo>
                  <a:pt x="1467104" y="1122569"/>
                  <a:pt x="1485563" y="1106040"/>
                  <a:pt x="1476933" y="1121573"/>
                </a:cubicBezTo>
                <a:cubicBezTo>
                  <a:pt x="1474153" y="1126576"/>
                  <a:pt x="1467408" y="1135860"/>
                  <a:pt x="1467408" y="1135860"/>
                </a:cubicBezTo>
                <a:cubicBezTo>
                  <a:pt x="1468202" y="1144591"/>
                  <a:pt x="1469789" y="1153287"/>
                  <a:pt x="1469789" y="1162054"/>
                </a:cubicBezTo>
                <a:cubicBezTo>
                  <a:pt x="1469789" y="1165327"/>
                  <a:pt x="1469452" y="1169023"/>
                  <a:pt x="1467408" y="1171579"/>
                </a:cubicBezTo>
                <a:cubicBezTo>
                  <a:pt x="1465840" y="1173539"/>
                  <a:pt x="1462645" y="1173166"/>
                  <a:pt x="1460264" y="1173960"/>
                </a:cubicBezTo>
                <a:cubicBezTo>
                  <a:pt x="1461058" y="1181898"/>
                  <a:pt x="1459344" y="1190511"/>
                  <a:pt x="1462645" y="1197773"/>
                </a:cubicBezTo>
                <a:cubicBezTo>
                  <a:pt x="1463999" y="1200752"/>
                  <a:pt x="1469035" y="1199214"/>
                  <a:pt x="1472170" y="1200154"/>
                </a:cubicBezTo>
                <a:cubicBezTo>
                  <a:pt x="1476979" y="1201597"/>
                  <a:pt x="1486458" y="1204917"/>
                  <a:pt x="1486458" y="1204917"/>
                </a:cubicBezTo>
                <a:lnTo>
                  <a:pt x="1493602" y="1226348"/>
                </a:lnTo>
                <a:cubicBezTo>
                  <a:pt x="1494396" y="1228729"/>
                  <a:pt x="1495374" y="1231057"/>
                  <a:pt x="1495983" y="1233492"/>
                </a:cubicBezTo>
                <a:cubicBezTo>
                  <a:pt x="1496777" y="1236667"/>
                  <a:pt x="1496269" y="1240503"/>
                  <a:pt x="1498364" y="1243017"/>
                </a:cubicBezTo>
                <a:cubicBezTo>
                  <a:pt x="1502829" y="1248375"/>
                  <a:pt x="1517144" y="1249321"/>
                  <a:pt x="1522177" y="1250160"/>
                </a:cubicBezTo>
                <a:cubicBezTo>
                  <a:pt x="1524558" y="1251748"/>
                  <a:pt x="1527296" y="1252899"/>
                  <a:pt x="1529320" y="1254923"/>
                </a:cubicBezTo>
                <a:cubicBezTo>
                  <a:pt x="1531344" y="1256947"/>
                  <a:pt x="1531598" y="1260647"/>
                  <a:pt x="1534083" y="1262067"/>
                </a:cubicBezTo>
                <a:cubicBezTo>
                  <a:pt x="1537597" y="1264075"/>
                  <a:pt x="1542020" y="1263654"/>
                  <a:pt x="1545989" y="1264448"/>
                </a:cubicBezTo>
                <a:cubicBezTo>
                  <a:pt x="1547577" y="1267623"/>
                  <a:pt x="1549354" y="1270710"/>
                  <a:pt x="1550752" y="1273973"/>
                </a:cubicBezTo>
                <a:cubicBezTo>
                  <a:pt x="1551741" y="1276280"/>
                  <a:pt x="1551565" y="1279157"/>
                  <a:pt x="1553133" y="1281117"/>
                </a:cubicBezTo>
                <a:cubicBezTo>
                  <a:pt x="1556489" y="1285312"/>
                  <a:pt x="1562715" y="1286692"/>
                  <a:pt x="1567420" y="1288260"/>
                </a:cubicBezTo>
                <a:cubicBezTo>
                  <a:pt x="1570595" y="1290641"/>
                  <a:pt x="1574744" y="1292102"/>
                  <a:pt x="1576945" y="1295404"/>
                </a:cubicBezTo>
                <a:cubicBezTo>
                  <a:pt x="1579730" y="1299581"/>
                  <a:pt x="1581708" y="1309692"/>
                  <a:pt x="1581708" y="1309692"/>
                </a:cubicBezTo>
                <a:cubicBezTo>
                  <a:pt x="1579327" y="1311279"/>
                  <a:pt x="1573284" y="1311894"/>
                  <a:pt x="1574564" y="1314454"/>
                </a:cubicBezTo>
                <a:cubicBezTo>
                  <a:pt x="1577124" y="1319574"/>
                  <a:pt x="1588852" y="1323979"/>
                  <a:pt x="1588852" y="1323979"/>
                </a:cubicBezTo>
                <a:cubicBezTo>
                  <a:pt x="1590420" y="1328684"/>
                  <a:pt x="1591799" y="1334910"/>
                  <a:pt x="1595995" y="1338267"/>
                </a:cubicBezTo>
                <a:cubicBezTo>
                  <a:pt x="1597955" y="1339835"/>
                  <a:pt x="1600894" y="1339526"/>
                  <a:pt x="1603139" y="1340648"/>
                </a:cubicBezTo>
                <a:cubicBezTo>
                  <a:pt x="1605699" y="1341928"/>
                  <a:pt x="1607902" y="1343823"/>
                  <a:pt x="1610283" y="1345410"/>
                </a:cubicBezTo>
                <a:cubicBezTo>
                  <a:pt x="1611077" y="1348585"/>
                  <a:pt x="1611040" y="1352093"/>
                  <a:pt x="1612664" y="1354935"/>
                </a:cubicBezTo>
                <a:cubicBezTo>
                  <a:pt x="1618221" y="1364659"/>
                  <a:pt x="1623656" y="1362720"/>
                  <a:pt x="1634095" y="1364460"/>
                </a:cubicBezTo>
                <a:cubicBezTo>
                  <a:pt x="1634889" y="1367635"/>
                  <a:pt x="1635013" y="1371058"/>
                  <a:pt x="1636477" y="1373985"/>
                </a:cubicBezTo>
                <a:cubicBezTo>
                  <a:pt x="1639037" y="1379105"/>
                  <a:pt x="1642827" y="1383510"/>
                  <a:pt x="1646002" y="1388273"/>
                </a:cubicBezTo>
                <a:lnTo>
                  <a:pt x="1650764" y="1395417"/>
                </a:lnTo>
                <a:cubicBezTo>
                  <a:pt x="1652156" y="1397506"/>
                  <a:pt x="1655527" y="1397004"/>
                  <a:pt x="1657908" y="1397798"/>
                </a:cubicBezTo>
                <a:lnTo>
                  <a:pt x="1653145" y="1412085"/>
                </a:lnTo>
                <a:cubicBezTo>
                  <a:pt x="1652240" y="1414800"/>
                  <a:pt x="1656076" y="1417030"/>
                  <a:pt x="1657908" y="1419229"/>
                </a:cubicBezTo>
                <a:cubicBezTo>
                  <a:pt x="1664769" y="1427462"/>
                  <a:pt x="1663391" y="1425819"/>
                  <a:pt x="1672195" y="1428754"/>
                </a:cubicBezTo>
                <a:cubicBezTo>
                  <a:pt x="1676958" y="1427960"/>
                  <a:pt x="1681799" y="1427544"/>
                  <a:pt x="1686483" y="1426373"/>
                </a:cubicBezTo>
                <a:cubicBezTo>
                  <a:pt x="1691353" y="1425155"/>
                  <a:pt x="1700770" y="1421610"/>
                  <a:pt x="1700770" y="1421610"/>
                </a:cubicBezTo>
                <a:lnTo>
                  <a:pt x="1707914" y="1443042"/>
                </a:lnTo>
                <a:cubicBezTo>
                  <a:pt x="1708708" y="1445423"/>
                  <a:pt x="1708903" y="1448097"/>
                  <a:pt x="1710295" y="1450185"/>
                </a:cubicBezTo>
                <a:cubicBezTo>
                  <a:pt x="1716926" y="1460131"/>
                  <a:pt x="1713034" y="1455305"/>
                  <a:pt x="1722202" y="1464473"/>
                </a:cubicBezTo>
                <a:cubicBezTo>
                  <a:pt x="1727913" y="1481608"/>
                  <a:pt x="1720982" y="1460204"/>
                  <a:pt x="1726964" y="1481142"/>
                </a:cubicBezTo>
                <a:cubicBezTo>
                  <a:pt x="1728809" y="1487599"/>
                  <a:pt x="1728900" y="1490771"/>
                  <a:pt x="1736489" y="1493048"/>
                </a:cubicBezTo>
                <a:cubicBezTo>
                  <a:pt x="1741865" y="1494661"/>
                  <a:pt x="1747602" y="1494635"/>
                  <a:pt x="1753158" y="1495429"/>
                </a:cubicBezTo>
                <a:cubicBezTo>
                  <a:pt x="1753952" y="1498604"/>
                  <a:pt x="1754829" y="1501759"/>
                  <a:pt x="1755539" y="1504954"/>
                </a:cubicBezTo>
                <a:cubicBezTo>
                  <a:pt x="1756417" y="1508905"/>
                  <a:pt x="1756855" y="1512955"/>
                  <a:pt x="1757920" y="1516860"/>
                </a:cubicBezTo>
                <a:cubicBezTo>
                  <a:pt x="1759241" y="1521703"/>
                  <a:pt x="1761095" y="1526385"/>
                  <a:pt x="1762683" y="1531148"/>
                </a:cubicBezTo>
                <a:cubicBezTo>
                  <a:pt x="1764493" y="1536578"/>
                  <a:pt x="1769033" y="1540673"/>
                  <a:pt x="1772208" y="1545435"/>
                </a:cubicBezTo>
                <a:lnTo>
                  <a:pt x="1776970" y="1552579"/>
                </a:lnTo>
                <a:lnTo>
                  <a:pt x="1781733" y="1559723"/>
                </a:lnTo>
                <a:cubicBezTo>
                  <a:pt x="1783320" y="1564485"/>
                  <a:pt x="1785785" y="1569041"/>
                  <a:pt x="1786495" y="1574010"/>
                </a:cubicBezTo>
                <a:cubicBezTo>
                  <a:pt x="1787289" y="1579566"/>
                  <a:pt x="1786862" y="1585440"/>
                  <a:pt x="1788877" y="1590679"/>
                </a:cubicBezTo>
                <a:cubicBezTo>
                  <a:pt x="1790932" y="1596021"/>
                  <a:pt x="1795227" y="1600204"/>
                  <a:pt x="1798402" y="1604967"/>
                </a:cubicBezTo>
                <a:lnTo>
                  <a:pt x="1803164" y="1612110"/>
                </a:lnTo>
                <a:cubicBezTo>
                  <a:pt x="1802370" y="1619254"/>
                  <a:pt x="1803998" y="1627113"/>
                  <a:pt x="1800783" y="1633542"/>
                </a:cubicBezTo>
                <a:cubicBezTo>
                  <a:pt x="1799660" y="1635787"/>
                  <a:pt x="1796115" y="1631573"/>
                  <a:pt x="1793639" y="1631160"/>
                </a:cubicBezTo>
                <a:cubicBezTo>
                  <a:pt x="1786549" y="1629978"/>
                  <a:pt x="1779352" y="1629573"/>
                  <a:pt x="1772208" y="1628779"/>
                </a:cubicBezTo>
                <a:cubicBezTo>
                  <a:pt x="1755059" y="1623063"/>
                  <a:pt x="1776496" y="1630005"/>
                  <a:pt x="1755539" y="1624017"/>
                </a:cubicBezTo>
                <a:cubicBezTo>
                  <a:pt x="1753125" y="1623327"/>
                  <a:pt x="1750776" y="1622429"/>
                  <a:pt x="1748395" y="1621635"/>
                </a:cubicBezTo>
                <a:cubicBezTo>
                  <a:pt x="1742045" y="1622429"/>
                  <a:pt x="1735519" y="1622333"/>
                  <a:pt x="1729345" y="1624017"/>
                </a:cubicBezTo>
                <a:cubicBezTo>
                  <a:pt x="1726584" y="1624770"/>
                  <a:pt x="1724762" y="1627499"/>
                  <a:pt x="1722202" y="1628779"/>
                </a:cubicBezTo>
                <a:cubicBezTo>
                  <a:pt x="1719957" y="1629901"/>
                  <a:pt x="1717439" y="1630366"/>
                  <a:pt x="1715058" y="1631160"/>
                </a:cubicBezTo>
                <a:cubicBezTo>
                  <a:pt x="1710295" y="1630366"/>
                  <a:pt x="1705089" y="1630938"/>
                  <a:pt x="1700770" y="1628779"/>
                </a:cubicBezTo>
                <a:cubicBezTo>
                  <a:pt x="1687230" y="1622009"/>
                  <a:pt x="1705201" y="1618570"/>
                  <a:pt x="1688864" y="1624017"/>
                </a:cubicBezTo>
                <a:cubicBezTo>
                  <a:pt x="1687277" y="1626398"/>
                  <a:pt x="1685382" y="1628601"/>
                  <a:pt x="1684102" y="1631160"/>
                </a:cubicBezTo>
                <a:cubicBezTo>
                  <a:pt x="1682979" y="1633405"/>
                  <a:pt x="1683965" y="1637181"/>
                  <a:pt x="1681720" y="1638304"/>
                </a:cubicBezTo>
                <a:cubicBezTo>
                  <a:pt x="1679475" y="1639427"/>
                  <a:pt x="1676958" y="1636717"/>
                  <a:pt x="1674577" y="1635923"/>
                </a:cubicBezTo>
                <a:cubicBezTo>
                  <a:pt x="1672196" y="1634335"/>
                  <a:pt x="1670227" y="1630539"/>
                  <a:pt x="1667433" y="1631160"/>
                </a:cubicBezTo>
                <a:cubicBezTo>
                  <a:pt x="1661845" y="1632402"/>
                  <a:pt x="1653145" y="1640685"/>
                  <a:pt x="1653145" y="1640685"/>
                </a:cubicBezTo>
                <a:cubicBezTo>
                  <a:pt x="1650764" y="1639098"/>
                  <a:pt x="1648025" y="1637946"/>
                  <a:pt x="1646002" y="1635923"/>
                </a:cubicBezTo>
                <a:cubicBezTo>
                  <a:pt x="1642121" y="1632042"/>
                  <a:pt x="1640149" y="1626801"/>
                  <a:pt x="1638858" y="1621635"/>
                </a:cubicBezTo>
                <a:cubicBezTo>
                  <a:pt x="1637876" y="1617709"/>
                  <a:pt x="1638722" y="1613096"/>
                  <a:pt x="1636477" y="1609729"/>
                </a:cubicBezTo>
                <a:cubicBezTo>
                  <a:pt x="1635085" y="1607640"/>
                  <a:pt x="1631768" y="1607957"/>
                  <a:pt x="1629333" y="1607348"/>
                </a:cubicBezTo>
                <a:cubicBezTo>
                  <a:pt x="1623891" y="1605988"/>
                  <a:pt x="1615731" y="1605309"/>
                  <a:pt x="1610283" y="1602585"/>
                </a:cubicBezTo>
                <a:cubicBezTo>
                  <a:pt x="1607723" y="1601305"/>
                  <a:pt x="1605520" y="1599410"/>
                  <a:pt x="1603139" y="1597823"/>
                </a:cubicBezTo>
                <a:cubicBezTo>
                  <a:pt x="1602415" y="1595651"/>
                  <a:pt x="1599683" y="1579539"/>
                  <a:pt x="1591233" y="1593060"/>
                </a:cubicBezTo>
                <a:cubicBezTo>
                  <a:pt x="1588258" y="1597820"/>
                  <a:pt x="1589646" y="1604173"/>
                  <a:pt x="1588852" y="1609729"/>
                </a:cubicBezTo>
                <a:cubicBezTo>
                  <a:pt x="1586471" y="1608142"/>
                  <a:pt x="1583496" y="1607202"/>
                  <a:pt x="1581708" y="1604967"/>
                </a:cubicBezTo>
                <a:cubicBezTo>
                  <a:pt x="1580140" y="1603007"/>
                  <a:pt x="1581837" y="1597823"/>
                  <a:pt x="1579327" y="1597823"/>
                </a:cubicBezTo>
                <a:cubicBezTo>
                  <a:pt x="1576465" y="1597823"/>
                  <a:pt x="1576799" y="1603179"/>
                  <a:pt x="1574564" y="1604967"/>
                </a:cubicBezTo>
                <a:cubicBezTo>
                  <a:pt x="1572604" y="1606535"/>
                  <a:pt x="1569896" y="1606935"/>
                  <a:pt x="1567420" y="1607348"/>
                </a:cubicBezTo>
                <a:cubicBezTo>
                  <a:pt x="1560330" y="1608530"/>
                  <a:pt x="1553133" y="1608935"/>
                  <a:pt x="1545989" y="1609729"/>
                </a:cubicBezTo>
                <a:cubicBezTo>
                  <a:pt x="1545195" y="1613698"/>
                  <a:pt x="1544590" y="1617709"/>
                  <a:pt x="1543608" y="1621635"/>
                </a:cubicBezTo>
                <a:cubicBezTo>
                  <a:pt x="1542999" y="1624070"/>
                  <a:pt x="1541227" y="1626269"/>
                  <a:pt x="1541227" y="1628779"/>
                </a:cubicBezTo>
                <a:cubicBezTo>
                  <a:pt x="1541227" y="1638337"/>
                  <a:pt x="1540982" y="1648164"/>
                  <a:pt x="1543608" y="1657354"/>
                </a:cubicBezTo>
                <a:cubicBezTo>
                  <a:pt x="1545282" y="1663214"/>
                  <a:pt x="1563932" y="1664314"/>
                  <a:pt x="1565039" y="1664498"/>
                </a:cubicBezTo>
                <a:cubicBezTo>
                  <a:pt x="1563182" y="1670071"/>
                  <a:pt x="1563118" y="1675137"/>
                  <a:pt x="1555514" y="1676404"/>
                </a:cubicBezTo>
                <a:cubicBezTo>
                  <a:pt x="1553038" y="1676817"/>
                  <a:pt x="1550751" y="1674817"/>
                  <a:pt x="1548370" y="1674023"/>
                </a:cubicBezTo>
                <a:cubicBezTo>
                  <a:pt x="1545195" y="1674817"/>
                  <a:pt x="1541401" y="1674360"/>
                  <a:pt x="1538845" y="1676404"/>
                </a:cubicBezTo>
                <a:cubicBezTo>
                  <a:pt x="1536885" y="1677972"/>
                  <a:pt x="1538032" y="1681588"/>
                  <a:pt x="1536464" y="1683548"/>
                </a:cubicBezTo>
                <a:cubicBezTo>
                  <a:pt x="1534676" y="1685783"/>
                  <a:pt x="1531701" y="1686723"/>
                  <a:pt x="1529320" y="1688310"/>
                </a:cubicBezTo>
                <a:cubicBezTo>
                  <a:pt x="1526939" y="1685929"/>
                  <a:pt x="1524979" y="1683035"/>
                  <a:pt x="1522177" y="1681167"/>
                </a:cubicBezTo>
                <a:cubicBezTo>
                  <a:pt x="1518266" y="1678560"/>
                  <a:pt x="1502479" y="1676693"/>
                  <a:pt x="1500745" y="1676404"/>
                </a:cubicBezTo>
                <a:cubicBezTo>
                  <a:pt x="1497477" y="1674225"/>
                  <a:pt x="1487768" y="1668427"/>
                  <a:pt x="1486458" y="1664498"/>
                </a:cubicBezTo>
                <a:lnTo>
                  <a:pt x="1488839" y="1657354"/>
                </a:lnTo>
                <a:cubicBezTo>
                  <a:pt x="1472796" y="1646660"/>
                  <a:pt x="1490594" y="1655349"/>
                  <a:pt x="1474552" y="1657354"/>
                </a:cubicBezTo>
                <a:cubicBezTo>
                  <a:pt x="1470536" y="1657856"/>
                  <a:pt x="1466614" y="1655767"/>
                  <a:pt x="1462645" y="1654973"/>
                </a:cubicBezTo>
                <a:cubicBezTo>
                  <a:pt x="1459470" y="1652592"/>
                  <a:pt x="1456670" y="1649604"/>
                  <a:pt x="1453120" y="1647829"/>
                </a:cubicBezTo>
                <a:cubicBezTo>
                  <a:pt x="1450193" y="1646365"/>
                  <a:pt x="1445690" y="1647962"/>
                  <a:pt x="1443595" y="1645448"/>
                </a:cubicBezTo>
                <a:cubicBezTo>
                  <a:pt x="1441004" y="1642339"/>
                  <a:pt x="1442008" y="1637511"/>
                  <a:pt x="1441214" y="1633542"/>
                </a:cubicBezTo>
                <a:cubicBezTo>
                  <a:pt x="1435585" y="1637294"/>
                  <a:pt x="1429152" y="1642291"/>
                  <a:pt x="1422164" y="1643067"/>
                </a:cubicBezTo>
                <a:cubicBezTo>
                  <a:pt x="1419925" y="1643316"/>
                  <a:pt x="1408288" y="1639235"/>
                  <a:pt x="1405495" y="1638304"/>
                </a:cubicBezTo>
                <a:cubicBezTo>
                  <a:pt x="1403114" y="1636717"/>
                  <a:pt x="1400911" y="1634822"/>
                  <a:pt x="1398352" y="1633542"/>
                </a:cubicBezTo>
                <a:cubicBezTo>
                  <a:pt x="1396107" y="1632419"/>
                  <a:pt x="1392600" y="1629071"/>
                  <a:pt x="1391208" y="1631160"/>
                </a:cubicBezTo>
                <a:cubicBezTo>
                  <a:pt x="1388095" y="1635830"/>
                  <a:pt x="1393366" y="1644528"/>
                  <a:pt x="1388827" y="1647829"/>
                </a:cubicBezTo>
                <a:cubicBezTo>
                  <a:pt x="1382375" y="1652521"/>
                  <a:pt x="1372952" y="1649416"/>
                  <a:pt x="1365014" y="1650210"/>
                </a:cubicBezTo>
                <a:cubicBezTo>
                  <a:pt x="1359347" y="1667213"/>
                  <a:pt x="1363037" y="1668675"/>
                  <a:pt x="1355489" y="1657354"/>
                </a:cubicBezTo>
                <a:cubicBezTo>
                  <a:pt x="1351782" y="1661061"/>
                  <a:pt x="1345089" y="1669260"/>
                  <a:pt x="1338820" y="1669260"/>
                </a:cubicBezTo>
                <a:cubicBezTo>
                  <a:pt x="1335958" y="1669260"/>
                  <a:pt x="1334058" y="1666085"/>
                  <a:pt x="1331677" y="1664498"/>
                </a:cubicBezTo>
                <a:cubicBezTo>
                  <a:pt x="1330883" y="1662117"/>
                  <a:pt x="1331730" y="1657963"/>
                  <a:pt x="1329295" y="1657354"/>
                </a:cubicBezTo>
                <a:cubicBezTo>
                  <a:pt x="1326519" y="1656660"/>
                  <a:pt x="1324887" y="1661275"/>
                  <a:pt x="1322152" y="1662117"/>
                </a:cubicBezTo>
                <a:cubicBezTo>
                  <a:pt x="1311991" y="1665243"/>
                  <a:pt x="1293070" y="1667632"/>
                  <a:pt x="1281670" y="1669260"/>
                </a:cubicBezTo>
                <a:cubicBezTo>
                  <a:pt x="1284051" y="1670848"/>
                  <a:pt x="1286199" y="1672861"/>
                  <a:pt x="1288814" y="1674023"/>
                </a:cubicBezTo>
                <a:cubicBezTo>
                  <a:pt x="1293402" y="1676062"/>
                  <a:pt x="1303102" y="1678785"/>
                  <a:pt x="1303102" y="1678785"/>
                </a:cubicBezTo>
                <a:cubicBezTo>
                  <a:pt x="1302483" y="1678940"/>
                  <a:pt x="1287984" y="1682307"/>
                  <a:pt x="1286433" y="1683548"/>
                </a:cubicBezTo>
                <a:cubicBezTo>
                  <a:pt x="1284198" y="1685336"/>
                  <a:pt x="1283258" y="1688311"/>
                  <a:pt x="1281670" y="1690692"/>
                </a:cubicBezTo>
                <a:cubicBezTo>
                  <a:pt x="1277701" y="1689898"/>
                  <a:pt x="1273690" y="1689292"/>
                  <a:pt x="1269764" y="1688310"/>
                </a:cubicBezTo>
                <a:cubicBezTo>
                  <a:pt x="1267329" y="1687701"/>
                  <a:pt x="1265001" y="1685135"/>
                  <a:pt x="1262620" y="1685929"/>
                </a:cubicBezTo>
                <a:cubicBezTo>
                  <a:pt x="1258163" y="1687415"/>
                  <a:pt x="1251024" y="1700355"/>
                  <a:pt x="1248333" y="1702598"/>
                </a:cubicBezTo>
                <a:cubicBezTo>
                  <a:pt x="1246405" y="1704205"/>
                  <a:pt x="1243570" y="1704185"/>
                  <a:pt x="1241189" y="1704979"/>
                </a:cubicBezTo>
                <a:cubicBezTo>
                  <a:pt x="1236427" y="1704185"/>
                  <a:pt x="1229708" y="1698669"/>
                  <a:pt x="1226902" y="1702598"/>
                </a:cubicBezTo>
                <a:cubicBezTo>
                  <a:pt x="1223843" y="1706881"/>
                  <a:pt x="1229516" y="1722346"/>
                  <a:pt x="1231664" y="1728792"/>
                </a:cubicBezTo>
                <a:cubicBezTo>
                  <a:pt x="1230077" y="1731967"/>
                  <a:pt x="1226206" y="1734836"/>
                  <a:pt x="1226902" y="1738317"/>
                </a:cubicBezTo>
                <a:cubicBezTo>
                  <a:pt x="1229199" y="1749804"/>
                  <a:pt x="1246608" y="1728134"/>
                  <a:pt x="1226902" y="1747842"/>
                </a:cubicBezTo>
                <a:cubicBezTo>
                  <a:pt x="1224521" y="1747048"/>
                  <a:pt x="1221952" y="1746679"/>
                  <a:pt x="1219758" y="1745460"/>
                </a:cubicBezTo>
                <a:cubicBezTo>
                  <a:pt x="1214754" y="1742680"/>
                  <a:pt x="1205470" y="1735935"/>
                  <a:pt x="1205470" y="1735935"/>
                </a:cubicBezTo>
                <a:cubicBezTo>
                  <a:pt x="1202506" y="1731488"/>
                  <a:pt x="1198418" y="1724345"/>
                  <a:pt x="1193564" y="1721648"/>
                </a:cubicBezTo>
                <a:cubicBezTo>
                  <a:pt x="1189176" y="1719210"/>
                  <a:pt x="1184039" y="1718473"/>
                  <a:pt x="1179277" y="1716885"/>
                </a:cubicBezTo>
                <a:cubicBezTo>
                  <a:pt x="1175910" y="1715762"/>
                  <a:pt x="1172927" y="1713710"/>
                  <a:pt x="1169752" y="1712123"/>
                </a:cubicBezTo>
                <a:cubicBezTo>
                  <a:pt x="1168958" y="1708948"/>
                  <a:pt x="1167868" y="1705833"/>
                  <a:pt x="1167370" y="1702598"/>
                </a:cubicBezTo>
                <a:cubicBezTo>
                  <a:pt x="1166277" y="1695494"/>
                  <a:pt x="1167445" y="1687922"/>
                  <a:pt x="1164989" y="1681167"/>
                </a:cubicBezTo>
                <a:cubicBezTo>
                  <a:pt x="1164011" y="1678477"/>
                  <a:pt x="1160405" y="1677684"/>
                  <a:pt x="1157845" y="1676404"/>
                </a:cubicBezTo>
                <a:cubicBezTo>
                  <a:pt x="1150859" y="1672911"/>
                  <a:pt x="1140927" y="1672896"/>
                  <a:pt x="1134033" y="1671642"/>
                </a:cubicBezTo>
                <a:cubicBezTo>
                  <a:pt x="1130813" y="1671056"/>
                  <a:pt x="1127683" y="1670054"/>
                  <a:pt x="1124508" y="1669260"/>
                </a:cubicBezTo>
                <a:cubicBezTo>
                  <a:pt x="1122920" y="1666879"/>
                  <a:pt x="1122305" y="1663397"/>
                  <a:pt x="1119745" y="1662117"/>
                </a:cubicBezTo>
                <a:cubicBezTo>
                  <a:pt x="1113891" y="1659190"/>
                  <a:pt x="1100695" y="1657354"/>
                  <a:pt x="1100695" y="1657354"/>
                </a:cubicBezTo>
                <a:cubicBezTo>
                  <a:pt x="1099108" y="1654179"/>
                  <a:pt x="1098443" y="1650339"/>
                  <a:pt x="1095933" y="1647829"/>
                </a:cubicBezTo>
                <a:cubicBezTo>
                  <a:pt x="1090094" y="1641990"/>
                  <a:pt x="1084427" y="1647629"/>
                  <a:pt x="1079264" y="1650210"/>
                </a:cubicBezTo>
                <a:cubicBezTo>
                  <a:pt x="1072914" y="1648623"/>
                  <a:pt x="1065936" y="1648627"/>
                  <a:pt x="1060214" y="1645448"/>
                </a:cubicBezTo>
                <a:cubicBezTo>
                  <a:pt x="1058020" y="1644229"/>
                  <a:pt x="1058956" y="1640549"/>
                  <a:pt x="1057833" y="1638304"/>
                </a:cubicBezTo>
                <a:cubicBezTo>
                  <a:pt x="1056553" y="1635744"/>
                  <a:pt x="1054490" y="1633645"/>
                  <a:pt x="1053070" y="1631160"/>
                </a:cubicBezTo>
                <a:cubicBezTo>
                  <a:pt x="1051309" y="1628078"/>
                  <a:pt x="1050069" y="1624717"/>
                  <a:pt x="1048308" y="1621635"/>
                </a:cubicBezTo>
                <a:cubicBezTo>
                  <a:pt x="1046888" y="1619150"/>
                  <a:pt x="1045744" y="1616324"/>
                  <a:pt x="1043545" y="1614492"/>
                </a:cubicBezTo>
                <a:cubicBezTo>
                  <a:pt x="1039620" y="1611221"/>
                  <a:pt x="1031841" y="1609003"/>
                  <a:pt x="1026877" y="1607348"/>
                </a:cubicBezTo>
                <a:lnTo>
                  <a:pt x="1017352" y="1593060"/>
                </a:lnTo>
                <a:cubicBezTo>
                  <a:pt x="1015960" y="1590972"/>
                  <a:pt x="1016362" y="1588005"/>
                  <a:pt x="1014970" y="1585917"/>
                </a:cubicBezTo>
                <a:cubicBezTo>
                  <a:pt x="1013102" y="1583115"/>
                  <a:pt x="1009983" y="1581360"/>
                  <a:pt x="1007827" y="1578773"/>
                </a:cubicBezTo>
                <a:cubicBezTo>
                  <a:pt x="1005995" y="1576574"/>
                  <a:pt x="1004652" y="1574010"/>
                  <a:pt x="1003064" y="1571629"/>
                </a:cubicBezTo>
                <a:cubicBezTo>
                  <a:pt x="997079" y="1553672"/>
                  <a:pt x="1005153" y="1575806"/>
                  <a:pt x="995920" y="1557342"/>
                </a:cubicBezTo>
                <a:cubicBezTo>
                  <a:pt x="994797" y="1555097"/>
                  <a:pt x="994661" y="1552443"/>
                  <a:pt x="993539" y="1550198"/>
                </a:cubicBezTo>
                <a:cubicBezTo>
                  <a:pt x="992259" y="1547638"/>
                  <a:pt x="990057" y="1545614"/>
                  <a:pt x="988777" y="1543054"/>
                </a:cubicBezTo>
                <a:cubicBezTo>
                  <a:pt x="987654" y="1540809"/>
                  <a:pt x="987614" y="1538104"/>
                  <a:pt x="986395" y="1535910"/>
                </a:cubicBezTo>
                <a:cubicBezTo>
                  <a:pt x="983615" y="1530907"/>
                  <a:pt x="976870" y="1521623"/>
                  <a:pt x="976870" y="1521623"/>
                </a:cubicBezTo>
                <a:cubicBezTo>
                  <a:pt x="976076" y="1518448"/>
                  <a:pt x="976113" y="1514940"/>
                  <a:pt x="974489" y="1512098"/>
                </a:cubicBezTo>
                <a:cubicBezTo>
                  <a:pt x="969457" y="1503291"/>
                  <a:pt x="962101" y="1503207"/>
                  <a:pt x="953058" y="1500192"/>
                </a:cubicBezTo>
                <a:lnTo>
                  <a:pt x="945914" y="1497810"/>
                </a:lnTo>
                <a:lnTo>
                  <a:pt x="938770" y="1495429"/>
                </a:lnTo>
                <a:lnTo>
                  <a:pt x="931627" y="1493048"/>
                </a:lnTo>
                <a:cubicBezTo>
                  <a:pt x="930833" y="1485904"/>
                  <a:pt x="933104" y="1477681"/>
                  <a:pt x="929245" y="1471617"/>
                </a:cubicBezTo>
                <a:cubicBezTo>
                  <a:pt x="929244" y="1471615"/>
                  <a:pt x="911387" y="1465664"/>
                  <a:pt x="907814" y="1464473"/>
                </a:cubicBezTo>
                <a:cubicBezTo>
                  <a:pt x="901604" y="1462403"/>
                  <a:pt x="888764" y="1459710"/>
                  <a:pt x="888764" y="1459710"/>
                </a:cubicBezTo>
                <a:cubicBezTo>
                  <a:pt x="883208" y="1454154"/>
                  <a:pt x="879549" y="1445528"/>
                  <a:pt x="872095" y="1443042"/>
                </a:cubicBezTo>
                <a:cubicBezTo>
                  <a:pt x="854303" y="1437109"/>
                  <a:pt x="867437" y="1441015"/>
                  <a:pt x="831614" y="1435898"/>
                </a:cubicBezTo>
                <a:lnTo>
                  <a:pt x="831614" y="1435898"/>
                </a:lnTo>
                <a:cubicBezTo>
                  <a:pt x="819654" y="1432908"/>
                  <a:pt x="825194" y="1434552"/>
                  <a:pt x="814945" y="1431135"/>
                </a:cubicBezTo>
                <a:cubicBezTo>
                  <a:pt x="801340" y="1435672"/>
                  <a:pt x="812677" y="1429775"/>
                  <a:pt x="805420" y="1440660"/>
                </a:cubicBezTo>
                <a:cubicBezTo>
                  <a:pt x="800323" y="1448306"/>
                  <a:pt x="798624" y="1447688"/>
                  <a:pt x="791133" y="1450185"/>
                </a:cubicBezTo>
                <a:cubicBezTo>
                  <a:pt x="789545" y="1452566"/>
                  <a:pt x="787375" y="1454649"/>
                  <a:pt x="786370" y="1457329"/>
                </a:cubicBezTo>
                <a:cubicBezTo>
                  <a:pt x="784949" y="1461119"/>
                  <a:pt x="785799" y="1465615"/>
                  <a:pt x="783989" y="1469235"/>
                </a:cubicBezTo>
                <a:cubicBezTo>
                  <a:pt x="782483" y="1472247"/>
                  <a:pt x="779001" y="1473792"/>
                  <a:pt x="776845" y="1476379"/>
                </a:cubicBezTo>
                <a:cubicBezTo>
                  <a:pt x="768313" y="1486617"/>
                  <a:pt x="775073" y="1479926"/>
                  <a:pt x="769702" y="1490667"/>
                </a:cubicBezTo>
                <a:cubicBezTo>
                  <a:pt x="768422" y="1493227"/>
                  <a:pt x="766527" y="1495429"/>
                  <a:pt x="764939" y="1497810"/>
                </a:cubicBezTo>
                <a:cubicBezTo>
                  <a:pt x="764145" y="1500985"/>
                  <a:pt x="765176" y="1505371"/>
                  <a:pt x="762558" y="1507335"/>
                </a:cubicBezTo>
                <a:cubicBezTo>
                  <a:pt x="757062" y="1511457"/>
                  <a:pt x="751832" y="1498596"/>
                  <a:pt x="750652" y="1497810"/>
                </a:cubicBezTo>
                <a:cubicBezTo>
                  <a:pt x="747929" y="1495995"/>
                  <a:pt x="744274" y="1496328"/>
                  <a:pt x="741127" y="1495429"/>
                </a:cubicBezTo>
                <a:cubicBezTo>
                  <a:pt x="738713" y="1494739"/>
                  <a:pt x="736364" y="1493842"/>
                  <a:pt x="733983" y="1493048"/>
                </a:cubicBezTo>
                <a:cubicBezTo>
                  <a:pt x="731602" y="1493842"/>
                  <a:pt x="729146" y="1494440"/>
                  <a:pt x="726839" y="1495429"/>
                </a:cubicBezTo>
                <a:cubicBezTo>
                  <a:pt x="723576" y="1496827"/>
                  <a:pt x="720864" y="1500192"/>
                  <a:pt x="717314" y="1500192"/>
                </a:cubicBezTo>
                <a:cubicBezTo>
                  <a:pt x="712294" y="1500192"/>
                  <a:pt x="703027" y="1495429"/>
                  <a:pt x="703027" y="1495429"/>
                </a:cubicBezTo>
                <a:cubicBezTo>
                  <a:pt x="698735" y="1491137"/>
                  <a:pt x="694542" y="1486010"/>
                  <a:pt x="688739" y="1483523"/>
                </a:cubicBezTo>
                <a:cubicBezTo>
                  <a:pt x="685731" y="1482234"/>
                  <a:pt x="682389" y="1481936"/>
                  <a:pt x="679214" y="1481142"/>
                </a:cubicBezTo>
                <a:cubicBezTo>
                  <a:pt x="676039" y="1479554"/>
                  <a:pt x="672733" y="1478205"/>
                  <a:pt x="669689" y="1476379"/>
                </a:cubicBezTo>
                <a:cubicBezTo>
                  <a:pt x="664781" y="1473434"/>
                  <a:pt x="655402" y="1466854"/>
                  <a:pt x="655402" y="1466854"/>
                </a:cubicBezTo>
                <a:cubicBezTo>
                  <a:pt x="654608" y="1464473"/>
                  <a:pt x="654795" y="1461485"/>
                  <a:pt x="653020" y="1459710"/>
                </a:cubicBezTo>
                <a:cubicBezTo>
                  <a:pt x="651245" y="1457935"/>
                  <a:pt x="648312" y="1457938"/>
                  <a:pt x="645877" y="1457329"/>
                </a:cubicBezTo>
                <a:cubicBezTo>
                  <a:pt x="641950" y="1456347"/>
                  <a:pt x="637939" y="1455742"/>
                  <a:pt x="633970" y="1454948"/>
                </a:cubicBezTo>
                <a:cubicBezTo>
                  <a:pt x="618095" y="1455742"/>
                  <a:pt x="602240" y="1457329"/>
                  <a:pt x="586345" y="1457329"/>
                </a:cubicBezTo>
                <a:cubicBezTo>
                  <a:pt x="564691" y="1457329"/>
                  <a:pt x="575445" y="1456641"/>
                  <a:pt x="562533" y="1450185"/>
                </a:cubicBezTo>
                <a:cubicBezTo>
                  <a:pt x="555884" y="1446861"/>
                  <a:pt x="544860" y="1446300"/>
                  <a:pt x="538720" y="1445423"/>
                </a:cubicBezTo>
                <a:cubicBezTo>
                  <a:pt x="536339" y="1443042"/>
                  <a:pt x="533534" y="1441019"/>
                  <a:pt x="531577" y="1438279"/>
                </a:cubicBezTo>
                <a:cubicBezTo>
                  <a:pt x="523311" y="1426707"/>
                  <a:pt x="529619" y="1431982"/>
                  <a:pt x="524433" y="1421610"/>
                </a:cubicBezTo>
                <a:cubicBezTo>
                  <a:pt x="523153" y="1419050"/>
                  <a:pt x="521258" y="1416848"/>
                  <a:pt x="519670" y="1414467"/>
                </a:cubicBezTo>
                <a:cubicBezTo>
                  <a:pt x="515761" y="1402740"/>
                  <a:pt x="520087" y="1410845"/>
                  <a:pt x="510145" y="1402560"/>
                </a:cubicBezTo>
                <a:cubicBezTo>
                  <a:pt x="503738" y="1397221"/>
                  <a:pt x="503458" y="1394032"/>
                  <a:pt x="495858" y="1390654"/>
                </a:cubicBezTo>
                <a:cubicBezTo>
                  <a:pt x="491270" y="1388615"/>
                  <a:pt x="481570" y="1385892"/>
                  <a:pt x="481570" y="1385892"/>
                </a:cubicBezTo>
                <a:cubicBezTo>
                  <a:pt x="479983" y="1383511"/>
                  <a:pt x="478640" y="1380947"/>
                  <a:pt x="476808" y="1378748"/>
                </a:cubicBezTo>
                <a:cubicBezTo>
                  <a:pt x="474652" y="1376161"/>
                  <a:pt x="471299" y="1374548"/>
                  <a:pt x="469664" y="1371604"/>
                </a:cubicBezTo>
                <a:cubicBezTo>
                  <a:pt x="465089" y="1363369"/>
                  <a:pt x="461458" y="1340097"/>
                  <a:pt x="460139" y="1333504"/>
                </a:cubicBezTo>
                <a:cubicBezTo>
                  <a:pt x="459578" y="1330698"/>
                  <a:pt x="457239" y="1328533"/>
                  <a:pt x="455377" y="1326360"/>
                </a:cubicBezTo>
                <a:cubicBezTo>
                  <a:pt x="447678" y="1317377"/>
                  <a:pt x="447134" y="1317690"/>
                  <a:pt x="438708" y="1312073"/>
                </a:cubicBezTo>
                <a:cubicBezTo>
                  <a:pt x="437914" y="1308104"/>
                  <a:pt x="433975" y="1303460"/>
                  <a:pt x="436327" y="1300167"/>
                </a:cubicBezTo>
                <a:cubicBezTo>
                  <a:pt x="437588" y="1298401"/>
                  <a:pt x="456260" y="1293993"/>
                  <a:pt x="460139" y="1293023"/>
                </a:cubicBezTo>
                <a:cubicBezTo>
                  <a:pt x="471459" y="1285475"/>
                  <a:pt x="464568" y="1289165"/>
                  <a:pt x="481570" y="1283498"/>
                </a:cubicBezTo>
                <a:lnTo>
                  <a:pt x="488714" y="1281117"/>
                </a:lnTo>
                <a:lnTo>
                  <a:pt x="495858" y="1278735"/>
                </a:lnTo>
                <a:cubicBezTo>
                  <a:pt x="495064" y="1274766"/>
                  <a:pt x="495962" y="1270024"/>
                  <a:pt x="493477" y="1266829"/>
                </a:cubicBezTo>
                <a:cubicBezTo>
                  <a:pt x="489963" y="1262311"/>
                  <a:pt x="479189" y="1257304"/>
                  <a:pt x="479189" y="1257304"/>
                </a:cubicBezTo>
                <a:cubicBezTo>
                  <a:pt x="477602" y="1254923"/>
                  <a:pt x="476259" y="1252359"/>
                  <a:pt x="474427" y="1250160"/>
                </a:cubicBezTo>
                <a:cubicBezTo>
                  <a:pt x="472271" y="1247573"/>
                  <a:pt x="468651" y="1246094"/>
                  <a:pt x="467283" y="1243017"/>
                </a:cubicBezTo>
                <a:cubicBezTo>
                  <a:pt x="465322" y="1238605"/>
                  <a:pt x="465696" y="1233492"/>
                  <a:pt x="464902" y="1228729"/>
                </a:cubicBezTo>
                <a:cubicBezTo>
                  <a:pt x="466301" y="1203545"/>
                  <a:pt x="464079" y="1194959"/>
                  <a:pt x="469664" y="1176342"/>
                </a:cubicBezTo>
                <a:cubicBezTo>
                  <a:pt x="471107" y="1171533"/>
                  <a:pt x="472839" y="1166817"/>
                  <a:pt x="474427" y="1162054"/>
                </a:cubicBezTo>
                <a:lnTo>
                  <a:pt x="476808" y="1154910"/>
                </a:lnTo>
                <a:cubicBezTo>
                  <a:pt x="476014" y="1150941"/>
                  <a:pt x="476435" y="1146518"/>
                  <a:pt x="474427" y="1143004"/>
                </a:cubicBezTo>
                <a:cubicBezTo>
                  <a:pt x="473007" y="1140519"/>
                  <a:pt x="469768" y="1139662"/>
                  <a:pt x="467283" y="1138242"/>
                </a:cubicBezTo>
                <a:cubicBezTo>
                  <a:pt x="459040" y="1133532"/>
                  <a:pt x="458631" y="1133770"/>
                  <a:pt x="450614" y="1131098"/>
                </a:cubicBezTo>
                <a:cubicBezTo>
                  <a:pt x="430148" y="1117453"/>
                  <a:pt x="456036" y="1133808"/>
                  <a:pt x="436327" y="1123954"/>
                </a:cubicBezTo>
                <a:cubicBezTo>
                  <a:pt x="429695" y="1120638"/>
                  <a:pt x="427307" y="1117316"/>
                  <a:pt x="422039" y="1112048"/>
                </a:cubicBezTo>
                <a:lnTo>
                  <a:pt x="414895" y="1090617"/>
                </a:lnTo>
                <a:cubicBezTo>
                  <a:pt x="414101" y="1088236"/>
                  <a:pt x="413636" y="1085718"/>
                  <a:pt x="412514" y="1083473"/>
                </a:cubicBezTo>
                <a:cubicBezTo>
                  <a:pt x="406472" y="1071388"/>
                  <a:pt x="409721" y="1076901"/>
                  <a:pt x="402989" y="1066804"/>
                </a:cubicBezTo>
                <a:cubicBezTo>
                  <a:pt x="400265" y="1058630"/>
                  <a:pt x="400673" y="1057343"/>
                  <a:pt x="393464" y="1050135"/>
                </a:cubicBezTo>
                <a:cubicBezTo>
                  <a:pt x="391440" y="1048111"/>
                  <a:pt x="388701" y="1046960"/>
                  <a:pt x="386320" y="1045373"/>
                </a:cubicBezTo>
                <a:cubicBezTo>
                  <a:pt x="382306" y="1039351"/>
                  <a:pt x="380586" y="1038128"/>
                  <a:pt x="379177" y="1031085"/>
                </a:cubicBezTo>
                <a:cubicBezTo>
                  <a:pt x="378076" y="1025582"/>
                  <a:pt x="378810" y="1019655"/>
                  <a:pt x="376795" y="1014417"/>
                </a:cubicBezTo>
                <a:cubicBezTo>
                  <a:pt x="374740" y="1009075"/>
                  <a:pt x="370445" y="1004892"/>
                  <a:pt x="367270" y="1000129"/>
                </a:cubicBezTo>
                <a:cubicBezTo>
                  <a:pt x="364095" y="995367"/>
                  <a:pt x="352983" y="990604"/>
                  <a:pt x="352983" y="990604"/>
                </a:cubicBezTo>
                <a:cubicBezTo>
                  <a:pt x="353777" y="988223"/>
                  <a:pt x="353796" y="985420"/>
                  <a:pt x="355364" y="983460"/>
                </a:cubicBezTo>
                <a:cubicBezTo>
                  <a:pt x="357152" y="981225"/>
                  <a:pt x="360309" y="980530"/>
                  <a:pt x="362508" y="978698"/>
                </a:cubicBezTo>
                <a:cubicBezTo>
                  <a:pt x="365095" y="976542"/>
                  <a:pt x="367584" y="974212"/>
                  <a:pt x="369652" y="971554"/>
                </a:cubicBezTo>
                <a:cubicBezTo>
                  <a:pt x="373166" y="967036"/>
                  <a:pt x="376002" y="962029"/>
                  <a:pt x="379177" y="957267"/>
                </a:cubicBezTo>
                <a:cubicBezTo>
                  <a:pt x="380764" y="954886"/>
                  <a:pt x="381558" y="951710"/>
                  <a:pt x="383939" y="950123"/>
                </a:cubicBezTo>
                <a:lnTo>
                  <a:pt x="398227" y="940598"/>
                </a:lnTo>
                <a:cubicBezTo>
                  <a:pt x="402244" y="937920"/>
                  <a:pt x="407752" y="939011"/>
                  <a:pt x="412514" y="938217"/>
                </a:cubicBezTo>
                <a:lnTo>
                  <a:pt x="433945" y="931073"/>
                </a:lnTo>
                <a:lnTo>
                  <a:pt x="441089" y="928692"/>
                </a:lnTo>
                <a:cubicBezTo>
                  <a:pt x="443470" y="927104"/>
                  <a:pt x="445518" y="924834"/>
                  <a:pt x="448233" y="923929"/>
                </a:cubicBezTo>
                <a:cubicBezTo>
                  <a:pt x="455175" y="921615"/>
                  <a:pt x="463119" y="922440"/>
                  <a:pt x="469664" y="919167"/>
                </a:cubicBezTo>
                <a:cubicBezTo>
                  <a:pt x="471909" y="918044"/>
                  <a:pt x="471251" y="914404"/>
                  <a:pt x="472045" y="912023"/>
                </a:cubicBezTo>
                <a:cubicBezTo>
                  <a:pt x="471251" y="909642"/>
                  <a:pt x="471232" y="906839"/>
                  <a:pt x="469664" y="904879"/>
                </a:cubicBezTo>
                <a:cubicBezTo>
                  <a:pt x="467876" y="902644"/>
                  <a:pt x="463583" y="902774"/>
                  <a:pt x="462520" y="900117"/>
                </a:cubicBezTo>
                <a:cubicBezTo>
                  <a:pt x="461554" y="897701"/>
                  <a:pt x="462897" y="877683"/>
                  <a:pt x="455377" y="873923"/>
                </a:cubicBezTo>
                <a:cubicBezTo>
                  <a:pt x="451058" y="871764"/>
                  <a:pt x="445852" y="872336"/>
                  <a:pt x="441089" y="871542"/>
                </a:cubicBezTo>
                <a:cubicBezTo>
                  <a:pt x="438708" y="869954"/>
                  <a:pt x="436768" y="867250"/>
                  <a:pt x="433945" y="866779"/>
                </a:cubicBezTo>
                <a:cubicBezTo>
                  <a:pt x="428932" y="865943"/>
                  <a:pt x="419487" y="874725"/>
                  <a:pt x="417277" y="876304"/>
                </a:cubicBezTo>
                <a:cubicBezTo>
                  <a:pt x="409198" y="882075"/>
                  <a:pt x="411837" y="880499"/>
                  <a:pt x="402989" y="883448"/>
                </a:cubicBezTo>
                <a:cubicBezTo>
                  <a:pt x="396639" y="882654"/>
                  <a:pt x="389533" y="884175"/>
                  <a:pt x="383939" y="881067"/>
                </a:cubicBezTo>
                <a:cubicBezTo>
                  <a:pt x="381078" y="879478"/>
                  <a:pt x="381232" y="874798"/>
                  <a:pt x="381558" y="871542"/>
                </a:cubicBezTo>
                <a:cubicBezTo>
                  <a:pt x="382057" y="866547"/>
                  <a:pt x="386320" y="857254"/>
                  <a:pt x="386320" y="857254"/>
                </a:cubicBezTo>
                <a:lnTo>
                  <a:pt x="381558" y="819154"/>
                </a:lnTo>
                <a:cubicBezTo>
                  <a:pt x="381247" y="816663"/>
                  <a:pt x="381422" y="813133"/>
                  <a:pt x="379177" y="812010"/>
                </a:cubicBezTo>
                <a:cubicBezTo>
                  <a:pt x="374157" y="809500"/>
                  <a:pt x="368064" y="810423"/>
                  <a:pt x="362508" y="809629"/>
                </a:cubicBezTo>
                <a:cubicBezTo>
                  <a:pt x="360127" y="808042"/>
                  <a:pt x="356150" y="807619"/>
                  <a:pt x="355364" y="804867"/>
                </a:cubicBezTo>
                <a:cubicBezTo>
                  <a:pt x="354896" y="803229"/>
                  <a:pt x="355448" y="777629"/>
                  <a:pt x="350602" y="769148"/>
                </a:cubicBezTo>
                <a:cubicBezTo>
                  <a:pt x="348633" y="765702"/>
                  <a:pt x="345734" y="762874"/>
                  <a:pt x="343458" y="759623"/>
                </a:cubicBezTo>
                <a:cubicBezTo>
                  <a:pt x="340176" y="754934"/>
                  <a:pt x="337108" y="750098"/>
                  <a:pt x="333933" y="745335"/>
                </a:cubicBezTo>
                <a:cubicBezTo>
                  <a:pt x="329621" y="738867"/>
                  <a:pt x="314378" y="720515"/>
                  <a:pt x="310120" y="711998"/>
                </a:cubicBezTo>
                <a:cubicBezTo>
                  <a:pt x="308947" y="709652"/>
                  <a:pt x="303401" y="697574"/>
                  <a:pt x="300595" y="695329"/>
                </a:cubicBezTo>
                <a:cubicBezTo>
                  <a:pt x="298635" y="693761"/>
                  <a:pt x="295833" y="693742"/>
                  <a:pt x="293452" y="692948"/>
                </a:cubicBezTo>
                <a:cubicBezTo>
                  <a:pt x="272179" y="664585"/>
                  <a:pt x="297302" y="700649"/>
                  <a:pt x="283927" y="673898"/>
                </a:cubicBezTo>
                <a:cubicBezTo>
                  <a:pt x="282152" y="670348"/>
                  <a:pt x="279164" y="667548"/>
                  <a:pt x="276783" y="664373"/>
                </a:cubicBezTo>
                <a:cubicBezTo>
                  <a:pt x="275195" y="659610"/>
                  <a:pt x="273149" y="654977"/>
                  <a:pt x="272020" y="650085"/>
                </a:cubicBezTo>
                <a:cubicBezTo>
                  <a:pt x="270758" y="644616"/>
                  <a:pt x="270740" y="638920"/>
                  <a:pt x="269639" y="633417"/>
                </a:cubicBezTo>
                <a:cubicBezTo>
                  <a:pt x="268670" y="628574"/>
                  <a:pt x="266008" y="622642"/>
                  <a:pt x="262495" y="619129"/>
                </a:cubicBezTo>
                <a:cubicBezTo>
                  <a:pt x="260472" y="617106"/>
                  <a:pt x="257733" y="615954"/>
                  <a:pt x="255352" y="614367"/>
                </a:cubicBezTo>
                <a:cubicBezTo>
                  <a:pt x="254558" y="611986"/>
                  <a:pt x="254093" y="609468"/>
                  <a:pt x="252970" y="607223"/>
                </a:cubicBezTo>
                <a:cubicBezTo>
                  <a:pt x="251690" y="604663"/>
                  <a:pt x="248902" y="602855"/>
                  <a:pt x="248208" y="600079"/>
                </a:cubicBezTo>
                <a:cubicBezTo>
                  <a:pt x="246465" y="593106"/>
                  <a:pt x="247443" y="585652"/>
                  <a:pt x="245827" y="578648"/>
                </a:cubicBezTo>
                <a:cubicBezTo>
                  <a:pt x="245029" y="575189"/>
                  <a:pt x="242462" y="572386"/>
                  <a:pt x="241064" y="569123"/>
                </a:cubicBezTo>
                <a:cubicBezTo>
                  <a:pt x="235148" y="555318"/>
                  <a:pt x="243075" y="568566"/>
                  <a:pt x="233920" y="554835"/>
                </a:cubicBezTo>
                <a:cubicBezTo>
                  <a:pt x="233126" y="552454"/>
                  <a:pt x="232758" y="549886"/>
                  <a:pt x="231539" y="547692"/>
                </a:cubicBezTo>
                <a:cubicBezTo>
                  <a:pt x="228759" y="542688"/>
                  <a:pt x="222014" y="533404"/>
                  <a:pt x="222014" y="533404"/>
                </a:cubicBezTo>
                <a:cubicBezTo>
                  <a:pt x="221220" y="531023"/>
                  <a:pt x="220177" y="528710"/>
                  <a:pt x="219633" y="526260"/>
                </a:cubicBezTo>
                <a:cubicBezTo>
                  <a:pt x="218586" y="521547"/>
                  <a:pt x="219045" y="516456"/>
                  <a:pt x="217252" y="511973"/>
                </a:cubicBezTo>
                <a:cubicBezTo>
                  <a:pt x="215778" y="508288"/>
                  <a:pt x="212415" y="505677"/>
                  <a:pt x="210108" y="502448"/>
                </a:cubicBezTo>
                <a:cubicBezTo>
                  <a:pt x="208444" y="500119"/>
                  <a:pt x="206933" y="497685"/>
                  <a:pt x="205345" y="495304"/>
                </a:cubicBezTo>
                <a:cubicBezTo>
                  <a:pt x="204551" y="492923"/>
                  <a:pt x="204183" y="490354"/>
                  <a:pt x="202964" y="488160"/>
                </a:cubicBezTo>
                <a:cubicBezTo>
                  <a:pt x="200184" y="483157"/>
                  <a:pt x="193439" y="473873"/>
                  <a:pt x="193439" y="473873"/>
                </a:cubicBezTo>
                <a:cubicBezTo>
                  <a:pt x="192645" y="471492"/>
                  <a:pt x="192450" y="468818"/>
                  <a:pt x="191058" y="466729"/>
                </a:cubicBezTo>
                <a:cubicBezTo>
                  <a:pt x="189190" y="463927"/>
                  <a:pt x="186501" y="461741"/>
                  <a:pt x="183914" y="459585"/>
                </a:cubicBezTo>
                <a:cubicBezTo>
                  <a:pt x="171092" y="448900"/>
                  <a:pt x="165643" y="454028"/>
                  <a:pt x="143433" y="452442"/>
                </a:cubicBezTo>
                <a:cubicBezTo>
                  <a:pt x="141845" y="450061"/>
                  <a:pt x="139832" y="447913"/>
                  <a:pt x="138670" y="445298"/>
                </a:cubicBezTo>
                <a:cubicBezTo>
                  <a:pt x="136631" y="440710"/>
                  <a:pt x="135495" y="435773"/>
                  <a:pt x="133908" y="431010"/>
                </a:cubicBezTo>
                <a:cubicBezTo>
                  <a:pt x="131640" y="424205"/>
                  <a:pt x="130639" y="421813"/>
                  <a:pt x="129145" y="414342"/>
                </a:cubicBezTo>
                <a:cubicBezTo>
                  <a:pt x="128198" y="409607"/>
                  <a:pt x="127935" y="404738"/>
                  <a:pt x="126764" y="400054"/>
                </a:cubicBezTo>
                <a:cubicBezTo>
                  <a:pt x="125547" y="395184"/>
                  <a:pt x="123589" y="390529"/>
                  <a:pt x="122002" y="385767"/>
                </a:cubicBezTo>
                <a:cubicBezTo>
                  <a:pt x="120304" y="380674"/>
                  <a:pt x="119200" y="375279"/>
                  <a:pt x="114858" y="371479"/>
                </a:cubicBezTo>
                <a:cubicBezTo>
                  <a:pt x="104781" y="362662"/>
                  <a:pt x="103238" y="362843"/>
                  <a:pt x="93427" y="359573"/>
                </a:cubicBezTo>
                <a:cubicBezTo>
                  <a:pt x="90252" y="354810"/>
                  <a:pt x="87950" y="349332"/>
                  <a:pt x="83902" y="345285"/>
                </a:cubicBezTo>
                <a:cubicBezTo>
                  <a:pt x="72709" y="334093"/>
                  <a:pt x="79563" y="340013"/>
                  <a:pt x="62470" y="328617"/>
                </a:cubicBezTo>
                <a:cubicBezTo>
                  <a:pt x="60089" y="327030"/>
                  <a:pt x="58042" y="324759"/>
                  <a:pt x="55327" y="323854"/>
                </a:cubicBezTo>
                <a:cubicBezTo>
                  <a:pt x="37934" y="318057"/>
                  <a:pt x="45909" y="320310"/>
                  <a:pt x="31514" y="316710"/>
                </a:cubicBezTo>
                <a:cubicBezTo>
                  <a:pt x="30736" y="312045"/>
                  <a:pt x="28178" y="295745"/>
                  <a:pt x="26752" y="290517"/>
                </a:cubicBezTo>
                <a:cubicBezTo>
                  <a:pt x="25431" y="285674"/>
                  <a:pt x="23577" y="280992"/>
                  <a:pt x="21989" y="276229"/>
                </a:cubicBezTo>
                <a:lnTo>
                  <a:pt x="19608" y="269085"/>
                </a:lnTo>
                <a:cubicBezTo>
                  <a:pt x="20402" y="238129"/>
                  <a:pt x="20516" y="207148"/>
                  <a:pt x="21989" y="176217"/>
                </a:cubicBezTo>
                <a:cubicBezTo>
                  <a:pt x="22108" y="173710"/>
                  <a:pt x="24370" y="171583"/>
                  <a:pt x="24370" y="169073"/>
                </a:cubicBezTo>
                <a:cubicBezTo>
                  <a:pt x="24370" y="147627"/>
                  <a:pt x="27190" y="125585"/>
                  <a:pt x="21989" y="104779"/>
                </a:cubicBezTo>
                <a:cubicBezTo>
                  <a:pt x="20818" y="100095"/>
                  <a:pt x="12464" y="103192"/>
                  <a:pt x="7702" y="102398"/>
                </a:cubicBezTo>
                <a:cubicBezTo>
                  <a:pt x="5321" y="100810"/>
                  <a:pt x="-2073" y="98763"/>
                  <a:pt x="558" y="97635"/>
                </a:cubicBezTo>
                <a:cubicBezTo>
                  <a:pt x="7890" y="94493"/>
                  <a:pt x="16700" y="97445"/>
                  <a:pt x="24370" y="95254"/>
                </a:cubicBezTo>
                <a:cubicBezTo>
                  <a:pt x="28186" y="94164"/>
                  <a:pt x="30011" y="88928"/>
                  <a:pt x="33895" y="88110"/>
                </a:cubicBezTo>
                <a:cubicBezTo>
                  <a:pt x="45572" y="85652"/>
                  <a:pt x="57708" y="86523"/>
                  <a:pt x="69614" y="85729"/>
                </a:cubicBezTo>
                <a:cubicBezTo>
                  <a:pt x="72789" y="86523"/>
                  <a:pt x="76583" y="86066"/>
                  <a:pt x="79139" y="88110"/>
                </a:cubicBezTo>
                <a:cubicBezTo>
                  <a:pt x="81099" y="89678"/>
                  <a:pt x="80128" y="93165"/>
                  <a:pt x="81520" y="95254"/>
                </a:cubicBezTo>
                <a:cubicBezTo>
                  <a:pt x="83388" y="98056"/>
                  <a:pt x="86107" y="100206"/>
                  <a:pt x="88664" y="102398"/>
                </a:cubicBezTo>
                <a:cubicBezTo>
                  <a:pt x="99346" y="111554"/>
                  <a:pt x="96419" y="109188"/>
                  <a:pt x="110095" y="111923"/>
                </a:cubicBezTo>
                <a:cubicBezTo>
                  <a:pt x="110041" y="111937"/>
                  <a:pt x="69505" y="118721"/>
                  <a:pt x="102952" y="133354"/>
                </a:cubicBezTo>
                <a:cubicBezTo>
                  <a:pt x="113884" y="138137"/>
                  <a:pt x="126764" y="131767"/>
                  <a:pt x="138670" y="130973"/>
                </a:cubicBezTo>
                <a:cubicBezTo>
                  <a:pt x="141845" y="130179"/>
                  <a:pt x="145048" y="129491"/>
                  <a:pt x="148195" y="128592"/>
                </a:cubicBezTo>
                <a:cubicBezTo>
                  <a:pt x="150609" y="127902"/>
                  <a:pt x="152841" y="125960"/>
                  <a:pt x="155339" y="126210"/>
                </a:cubicBezTo>
                <a:cubicBezTo>
                  <a:pt x="161089" y="126785"/>
                  <a:pt x="166308" y="130023"/>
                  <a:pt x="172008" y="130973"/>
                </a:cubicBezTo>
                <a:cubicBezTo>
                  <a:pt x="180656" y="132414"/>
                  <a:pt x="189471" y="132560"/>
                  <a:pt x="198202" y="133354"/>
                </a:cubicBezTo>
                <a:cubicBezTo>
                  <a:pt x="201214" y="132806"/>
                  <a:pt x="227128" y="130621"/>
                  <a:pt x="233920" y="123829"/>
                </a:cubicBezTo>
                <a:cubicBezTo>
                  <a:pt x="235695" y="122054"/>
                  <a:pt x="235057" y="118864"/>
                  <a:pt x="236302" y="116685"/>
                </a:cubicBezTo>
                <a:cubicBezTo>
                  <a:pt x="238271" y="113239"/>
                  <a:pt x="240639" y="109966"/>
                  <a:pt x="243445" y="107160"/>
                </a:cubicBezTo>
                <a:cubicBezTo>
                  <a:pt x="245469" y="105136"/>
                  <a:pt x="248435" y="104283"/>
                  <a:pt x="250589" y="102398"/>
                </a:cubicBezTo>
                <a:cubicBezTo>
                  <a:pt x="272670" y="83078"/>
                  <a:pt x="251990" y="96795"/>
                  <a:pt x="274402" y="83348"/>
                </a:cubicBezTo>
                <a:cubicBezTo>
                  <a:pt x="275989" y="80967"/>
                  <a:pt x="276929" y="77992"/>
                  <a:pt x="279164" y="76204"/>
                </a:cubicBezTo>
                <a:cubicBezTo>
                  <a:pt x="281124" y="74636"/>
                  <a:pt x="283802" y="73970"/>
                  <a:pt x="286308" y="73823"/>
                </a:cubicBezTo>
                <a:cubicBezTo>
                  <a:pt x="310885" y="72377"/>
                  <a:pt x="335521" y="72236"/>
                  <a:pt x="360127" y="71442"/>
                </a:cubicBezTo>
                <a:cubicBezTo>
                  <a:pt x="374522" y="67842"/>
                  <a:pt x="366547" y="70095"/>
                  <a:pt x="383939" y="64298"/>
                </a:cubicBezTo>
                <a:cubicBezTo>
                  <a:pt x="387044" y="63263"/>
                  <a:pt x="390289" y="62711"/>
                  <a:pt x="393464" y="61917"/>
                </a:cubicBezTo>
                <a:cubicBezTo>
                  <a:pt x="395845" y="62711"/>
                  <a:pt x="399067" y="62317"/>
                  <a:pt x="400608" y="64298"/>
                </a:cubicBezTo>
                <a:cubicBezTo>
                  <a:pt x="404967" y="69902"/>
                  <a:pt x="403398" y="81103"/>
                  <a:pt x="410133" y="83348"/>
                </a:cubicBezTo>
                <a:lnTo>
                  <a:pt x="417277" y="85729"/>
                </a:lnTo>
                <a:cubicBezTo>
                  <a:pt x="425214" y="84142"/>
                  <a:pt x="433410" y="83527"/>
                  <a:pt x="441089" y="80967"/>
                </a:cubicBezTo>
                <a:cubicBezTo>
                  <a:pt x="445480" y="79503"/>
                  <a:pt x="448949" y="76071"/>
                  <a:pt x="452995" y="73823"/>
                </a:cubicBezTo>
                <a:cubicBezTo>
                  <a:pt x="456098" y="72099"/>
                  <a:pt x="459345" y="70648"/>
                  <a:pt x="462520" y="69060"/>
                </a:cubicBezTo>
                <a:cubicBezTo>
                  <a:pt x="469664" y="69854"/>
                  <a:pt x="476787" y="70869"/>
                  <a:pt x="483952" y="71442"/>
                </a:cubicBezTo>
                <a:cubicBezTo>
                  <a:pt x="496636" y="72457"/>
                  <a:pt x="510538" y="68405"/>
                  <a:pt x="522052" y="73823"/>
                </a:cubicBezTo>
                <a:cubicBezTo>
                  <a:pt x="527130" y="76213"/>
                  <a:pt x="521320" y="85822"/>
                  <a:pt x="524433" y="90492"/>
                </a:cubicBezTo>
                <a:cubicBezTo>
                  <a:pt x="526804" y="94048"/>
                  <a:pt x="532433" y="93518"/>
                  <a:pt x="536339" y="95254"/>
                </a:cubicBezTo>
                <a:cubicBezTo>
                  <a:pt x="539583" y="96696"/>
                  <a:pt x="542689" y="98429"/>
                  <a:pt x="545864" y="100017"/>
                </a:cubicBezTo>
                <a:cubicBezTo>
                  <a:pt x="559358" y="99223"/>
                  <a:pt x="572895" y="98980"/>
                  <a:pt x="586345" y="97635"/>
                </a:cubicBezTo>
                <a:cubicBezTo>
                  <a:pt x="622349" y="94034"/>
                  <a:pt x="557281" y="97237"/>
                  <a:pt x="600633" y="88110"/>
                </a:cubicBezTo>
                <a:cubicBezTo>
                  <a:pt x="613085" y="85489"/>
                  <a:pt x="626033" y="86523"/>
                  <a:pt x="638733" y="85729"/>
                </a:cubicBezTo>
                <a:cubicBezTo>
                  <a:pt x="644017" y="54022"/>
                  <a:pt x="643495" y="53979"/>
                  <a:pt x="653020" y="47629"/>
                </a:cubicBezTo>
                <a:close/>
              </a:path>
            </a:pathLst>
          </a:custGeom>
          <a:solidFill>
            <a:srgbClr val="F2F2F2"/>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B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schemeClr val="accent2"/>
              </a:solidFill>
            </a:endParaRPr>
          </a:p>
        </p:txBody>
      </p:sp>
      <p:sp>
        <p:nvSpPr>
          <p:cNvPr id="203" name="Freeform 202"/>
          <p:cNvSpPr/>
          <p:nvPr/>
        </p:nvSpPr>
        <p:spPr>
          <a:xfrm>
            <a:off x="626276" y="3806639"/>
            <a:ext cx="962018" cy="856502"/>
          </a:xfrm>
          <a:custGeom>
            <a:avLst/>
            <a:gdLst>
              <a:gd name="connsiteX0" fmla="*/ 802481 w 1571625"/>
              <a:gd name="connsiteY0" fmla="*/ 128588 h 1399248"/>
              <a:gd name="connsiteX1" fmla="*/ 814387 w 1571625"/>
              <a:gd name="connsiteY1" fmla="*/ 135731 h 1399248"/>
              <a:gd name="connsiteX2" fmla="*/ 816768 w 1571625"/>
              <a:gd name="connsiteY2" fmla="*/ 142875 h 1399248"/>
              <a:gd name="connsiteX3" fmla="*/ 831056 w 1571625"/>
              <a:gd name="connsiteY3" fmla="*/ 147638 h 1399248"/>
              <a:gd name="connsiteX4" fmla="*/ 835818 w 1571625"/>
              <a:gd name="connsiteY4" fmla="*/ 154781 h 1399248"/>
              <a:gd name="connsiteX5" fmla="*/ 850106 w 1571625"/>
              <a:gd name="connsiteY5" fmla="*/ 154781 h 1399248"/>
              <a:gd name="connsiteX6" fmla="*/ 857250 w 1571625"/>
              <a:gd name="connsiteY6" fmla="*/ 150019 h 1399248"/>
              <a:gd name="connsiteX7" fmla="*/ 864393 w 1571625"/>
              <a:gd name="connsiteY7" fmla="*/ 147638 h 1399248"/>
              <a:gd name="connsiteX8" fmla="*/ 888206 w 1571625"/>
              <a:gd name="connsiteY8" fmla="*/ 150019 h 1399248"/>
              <a:gd name="connsiteX9" fmla="*/ 890587 w 1571625"/>
              <a:gd name="connsiteY9" fmla="*/ 126206 h 1399248"/>
              <a:gd name="connsiteX10" fmla="*/ 897731 w 1571625"/>
              <a:gd name="connsiteY10" fmla="*/ 119063 h 1399248"/>
              <a:gd name="connsiteX11" fmla="*/ 907256 w 1571625"/>
              <a:gd name="connsiteY11" fmla="*/ 102394 h 1399248"/>
              <a:gd name="connsiteX12" fmla="*/ 914400 w 1571625"/>
              <a:gd name="connsiteY12" fmla="*/ 83344 h 1399248"/>
              <a:gd name="connsiteX13" fmla="*/ 919162 w 1571625"/>
              <a:gd name="connsiteY13" fmla="*/ 69056 h 1399248"/>
              <a:gd name="connsiteX14" fmla="*/ 926306 w 1571625"/>
              <a:gd name="connsiteY14" fmla="*/ 47625 h 1399248"/>
              <a:gd name="connsiteX15" fmla="*/ 931068 w 1571625"/>
              <a:gd name="connsiteY15" fmla="*/ 40481 h 1399248"/>
              <a:gd name="connsiteX16" fmla="*/ 933450 w 1571625"/>
              <a:gd name="connsiteY16" fmla="*/ 33338 h 1399248"/>
              <a:gd name="connsiteX17" fmla="*/ 969168 w 1571625"/>
              <a:gd name="connsiteY17" fmla="*/ 30956 h 1399248"/>
              <a:gd name="connsiteX18" fmla="*/ 1016793 w 1571625"/>
              <a:gd name="connsiteY18" fmla="*/ 28575 h 1399248"/>
              <a:gd name="connsiteX19" fmla="*/ 1028700 w 1571625"/>
              <a:gd name="connsiteY19" fmla="*/ 30956 h 1399248"/>
              <a:gd name="connsiteX20" fmla="*/ 1042987 w 1571625"/>
              <a:gd name="connsiteY20" fmla="*/ 35719 h 1399248"/>
              <a:gd name="connsiteX21" fmla="*/ 1085850 w 1571625"/>
              <a:gd name="connsiteY21" fmla="*/ 38100 h 1399248"/>
              <a:gd name="connsiteX22" fmla="*/ 1100137 w 1571625"/>
              <a:gd name="connsiteY22" fmla="*/ 35719 h 1399248"/>
              <a:gd name="connsiteX23" fmla="*/ 1104900 w 1571625"/>
              <a:gd name="connsiteY23" fmla="*/ 21431 h 1399248"/>
              <a:gd name="connsiteX24" fmla="*/ 1112043 w 1571625"/>
              <a:gd name="connsiteY24" fmla="*/ 14288 h 1399248"/>
              <a:gd name="connsiteX25" fmla="*/ 1121568 w 1571625"/>
              <a:gd name="connsiteY25" fmla="*/ 0 h 1399248"/>
              <a:gd name="connsiteX26" fmla="*/ 1128712 w 1571625"/>
              <a:gd name="connsiteY26" fmla="*/ 7144 h 1399248"/>
              <a:gd name="connsiteX27" fmla="*/ 1133475 w 1571625"/>
              <a:gd name="connsiteY27" fmla="*/ 21431 h 1399248"/>
              <a:gd name="connsiteX28" fmla="*/ 1147762 w 1571625"/>
              <a:gd name="connsiteY28" fmla="*/ 30956 h 1399248"/>
              <a:gd name="connsiteX29" fmla="*/ 1159668 w 1571625"/>
              <a:gd name="connsiteY29" fmla="*/ 42863 h 1399248"/>
              <a:gd name="connsiteX30" fmla="*/ 1164431 w 1571625"/>
              <a:gd name="connsiteY30" fmla="*/ 50006 h 1399248"/>
              <a:gd name="connsiteX31" fmla="*/ 1171575 w 1571625"/>
              <a:gd name="connsiteY31" fmla="*/ 52388 h 1399248"/>
              <a:gd name="connsiteX32" fmla="*/ 1185862 w 1571625"/>
              <a:gd name="connsiteY32" fmla="*/ 61913 h 1399248"/>
              <a:gd name="connsiteX33" fmla="*/ 1193006 w 1571625"/>
              <a:gd name="connsiteY33" fmla="*/ 66675 h 1399248"/>
              <a:gd name="connsiteX34" fmla="*/ 1200150 w 1571625"/>
              <a:gd name="connsiteY34" fmla="*/ 69056 h 1399248"/>
              <a:gd name="connsiteX35" fmla="*/ 1193006 w 1571625"/>
              <a:gd name="connsiteY35" fmla="*/ 73819 h 1399248"/>
              <a:gd name="connsiteX36" fmla="*/ 1181100 w 1571625"/>
              <a:gd name="connsiteY36" fmla="*/ 76200 h 1399248"/>
              <a:gd name="connsiteX37" fmla="*/ 1176337 w 1571625"/>
              <a:gd name="connsiteY37" fmla="*/ 83344 h 1399248"/>
              <a:gd name="connsiteX38" fmla="*/ 1181100 w 1571625"/>
              <a:gd name="connsiteY38" fmla="*/ 157163 h 1399248"/>
              <a:gd name="connsiteX39" fmla="*/ 1183481 w 1571625"/>
              <a:gd name="connsiteY39" fmla="*/ 164306 h 1399248"/>
              <a:gd name="connsiteX40" fmla="*/ 1188243 w 1571625"/>
              <a:gd name="connsiteY40" fmla="*/ 188119 h 1399248"/>
              <a:gd name="connsiteX41" fmla="*/ 1190625 w 1571625"/>
              <a:gd name="connsiteY41" fmla="*/ 195263 h 1399248"/>
              <a:gd name="connsiteX42" fmla="*/ 1197768 w 1571625"/>
              <a:gd name="connsiteY42" fmla="*/ 202406 h 1399248"/>
              <a:gd name="connsiteX43" fmla="*/ 1202531 w 1571625"/>
              <a:gd name="connsiteY43" fmla="*/ 223838 h 1399248"/>
              <a:gd name="connsiteX44" fmla="*/ 1195387 w 1571625"/>
              <a:gd name="connsiteY44" fmla="*/ 230981 h 1399248"/>
              <a:gd name="connsiteX45" fmla="*/ 1188243 w 1571625"/>
              <a:gd name="connsiteY45" fmla="*/ 233363 h 1399248"/>
              <a:gd name="connsiteX46" fmla="*/ 1181100 w 1571625"/>
              <a:gd name="connsiteY46" fmla="*/ 247650 h 1399248"/>
              <a:gd name="connsiteX47" fmla="*/ 1173956 w 1571625"/>
              <a:gd name="connsiteY47" fmla="*/ 264319 h 1399248"/>
              <a:gd name="connsiteX48" fmla="*/ 1159668 w 1571625"/>
              <a:gd name="connsiteY48" fmla="*/ 271463 h 1399248"/>
              <a:gd name="connsiteX49" fmla="*/ 1145381 w 1571625"/>
              <a:gd name="connsiteY49" fmla="*/ 283369 h 1399248"/>
              <a:gd name="connsiteX50" fmla="*/ 1140618 w 1571625"/>
              <a:gd name="connsiteY50" fmla="*/ 290513 h 1399248"/>
              <a:gd name="connsiteX51" fmla="*/ 1138237 w 1571625"/>
              <a:gd name="connsiteY51" fmla="*/ 302419 h 1399248"/>
              <a:gd name="connsiteX52" fmla="*/ 1135856 w 1571625"/>
              <a:gd name="connsiteY52" fmla="*/ 316706 h 1399248"/>
              <a:gd name="connsiteX53" fmla="*/ 1133475 w 1571625"/>
              <a:gd name="connsiteY53" fmla="*/ 323850 h 1399248"/>
              <a:gd name="connsiteX54" fmla="*/ 1131093 w 1571625"/>
              <a:gd name="connsiteY54" fmla="*/ 345281 h 1399248"/>
              <a:gd name="connsiteX55" fmla="*/ 1126331 w 1571625"/>
              <a:gd name="connsiteY55" fmla="*/ 359569 h 1399248"/>
              <a:gd name="connsiteX56" fmla="*/ 1123950 w 1571625"/>
              <a:gd name="connsiteY56" fmla="*/ 366713 h 1399248"/>
              <a:gd name="connsiteX57" fmla="*/ 1126331 w 1571625"/>
              <a:gd name="connsiteY57" fmla="*/ 397669 h 1399248"/>
              <a:gd name="connsiteX58" fmla="*/ 1135856 w 1571625"/>
              <a:gd name="connsiteY58" fmla="*/ 400050 h 1399248"/>
              <a:gd name="connsiteX59" fmla="*/ 1138237 w 1571625"/>
              <a:gd name="connsiteY59" fmla="*/ 407194 h 1399248"/>
              <a:gd name="connsiteX60" fmla="*/ 1143000 w 1571625"/>
              <a:gd name="connsiteY60" fmla="*/ 414338 h 1399248"/>
              <a:gd name="connsiteX61" fmla="*/ 1145381 w 1571625"/>
              <a:gd name="connsiteY61" fmla="*/ 421481 h 1399248"/>
              <a:gd name="connsiteX62" fmla="*/ 1150143 w 1571625"/>
              <a:gd name="connsiteY62" fmla="*/ 428625 h 1399248"/>
              <a:gd name="connsiteX63" fmla="*/ 1157287 w 1571625"/>
              <a:gd name="connsiteY63" fmla="*/ 445294 h 1399248"/>
              <a:gd name="connsiteX64" fmla="*/ 1164431 w 1571625"/>
              <a:gd name="connsiteY64" fmla="*/ 469106 h 1399248"/>
              <a:gd name="connsiteX65" fmla="*/ 1169193 w 1571625"/>
              <a:gd name="connsiteY65" fmla="*/ 476250 h 1399248"/>
              <a:gd name="connsiteX66" fmla="*/ 1171575 w 1571625"/>
              <a:gd name="connsiteY66" fmla="*/ 538163 h 1399248"/>
              <a:gd name="connsiteX67" fmla="*/ 1183481 w 1571625"/>
              <a:gd name="connsiteY67" fmla="*/ 550069 h 1399248"/>
              <a:gd name="connsiteX68" fmla="*/ 1197768 w 1571625"/>
              <a:gd name="connsiteY68" fmla="*/ 564356 h 1399248"/>
              <a:gd name="connsiteX69" fmla="*/ 1204912 w 1571625"/>
              <a:gd name="connsiteY69" fmla="*/ 569119 h 1399248"/>
              <a:gd name="connsiteX70" fmla="*/ 1226343 w 1571625"/>
              <a:gd name="connsiteY70" fmla="*/ 585788 h 1399248"/>
              <a:gd name="connsiteX71" fmla="*/ 1238250 w 1571625"/>
              <a:gd name="connsiteY71" fmla="*/ 600075 h 1399248"/>
              <a:gd name="connsiteX72" fmla="*/ 1245393 w 1571625"/>
              <a:gd name="connsiteY72" fmla="*/ 602456 h 1399248"/>
              <a:gd name="connsiteX73" fmla="*/ 1257300 w 1571625"/>
              <a:gd name="connsiteY73" fmla="*/ 600075 h 1399248"/>
              <a:gd name="connsiteX74" fmla="*/ 1264443 w 1571625"/>
              <a:gd name="connsiteY74" fmla="*/ 597694 h 1399248"/>
              <a:gd name="connsiteX75" fmla="*/ 1281112 w 1571625"/>
              <a:gd name="connsiteY75" fmla="*/ 600075 h 1399248"/>
              <a:gd name="connsiteX76" fmla="*/ 1302543 w 1571625"/>
              <a:gd name="connsiteY76" fmla="*/ 611981 h 1399248"/>
              <a:gd name="connsiteX77" fmla="*/ 1309687 w 1571625"/>
              <a:gd name="connsiteY77" fmla="*/ 616744 h 1399248"/>
              <a:gd name="connsiteX78" fmla="*/ 1314450 w 1571625"/>
              <a:gd name="connsiteY78" fmla="*/ 623888 h 1399248"/>
              <a:gd name="connsiteX79" fmla="*/ 1321593 w 1571625"/>
              <a:gd name="connsiteY79" fmla="*/ 628650 h 1399248"/>
              <a:gd name="connsiteX80" fmla="*/ 1326356 w 1571625"/>
              <a:gd name="connsiteY80" fmla="*/ 638175 h 1399248"/>
              <a:gd name="connsiteX81" fmla="*/ 1333500 w 1571625"/>
              <a:gd name="connsiteY81" fmla="*/ 645319 h 1399248"/>
              <a:gd name="connsiteX82" fmla="*/ 1345406 w 1571625"/>
              <a:gd name="connsiteY82" fmla="*/ 659606 h 1399248"/>
              <a:gd name="connsiteX83" fmla="*/ 1369218 w 1571625"/>
              <a:gd name="connsiteY83" fmla="*/ 681038 h 1399248"/>
              <a:gd name="connsiteX84" fmla="*/ 1381125 w 1571625"/>
              <a:gd name="connsiteY84" fmla="*/ 692944 h 1399248"/>
              <a:gd name="connsiteX85" fmla="*/ 1393031 w 1571625"/>
              <a:gd name="connsiteY85" fmla="*/ 702469 h 1399248"/>
              <a:gd name="connsiteX86" fmla="*/ 1404937 w 1571625"/>
              <a:gd name="connsiteY86" fmla="*/ 714375 h 1399248"/>
              <a:gd name="connsiteX87" fmla="*/ 1419225 w 1571625"/>
              <a:gd name="connsiteY87" fmla="*/ 726281 h 1399248"/>
              <a:gd name="connsiteX88" fmla="*/ 1433512 w 1571625"/>
              <a:gd name="connsiteY88" fmla="*/ 733425 h 1399248"/>
              <a:gd name="connsiteX89" fmla="*/ 1445418 w 1571625"/>
              <a:gd name="connsiteY89" fmla="*/ 745331 h 1399248"/>
              <a:gd name="connsiteX90" fmla="*/ 1452562 w 1571625"/>
              <a:gd name="connsiteY90" fmla="*/ 752475 h 1399248"/>
              <a:gd name="connsiteX91" fmla="*/ 1459706 w 1571625"/>
              <a:gd name="connsiteY91" fmla="*/ 757238 h 1399248"/>
              <a:gd name="connsiteX92" fmla="*/ 1473993 w 1571625"/>
              <a:gd name="connsiteY92" fmla="*/ 771525 h 1399248"/>
              <a:gd name="connsiteX93" fmla="*/ 1481137 w 1571625"/>
              <a:gd name="connsiteY93" fmla="*/ 778669 h 1399248"/>
              <a:gd name="connsiteX94" fmla="*/ 1488281 w 1571625"/>
              <a:gd name="connsiteY94" fmla="*/ 783431 h 1399248"/>
              <a:gd name="connsiteX95" fmla="*/ 1509712 w 1571625"/>
              <a:gd name="connsiteY95" fmla="*/ 800100 h 1399248"/>
              <a:gd name="connsiteX96" fmla="*/ 1516856 w 1571625"/>
              <a:gd name="connsiteY96" fmla="*/ 804863 h 1399248"/>
              <a:gd name="connsiteX97" fmla="*/ 1521618 w 1571625"/>
              <a:gd name="connsiteY97" fmla="*/ 812006 h 1399248"/>
              <a:gd name="connsiteX98" fmla="*/ 1550193 w 1571625"/>
              <a:gd name="connsiteY98" fmla="*/ 816769 h 1399248"/>
              <a:gd name="connsiteX99" fmla="*/ 1564481 w 1571625"/>
              <a:gd name="connsiteY99" fmla="*/ 826294 h 1399248"/>
              <a:gd name="connsiteX100" fmla="*/ 1569243 w 1571625"/>
              <a:gd name="connsiteY100" fmla="*/ 833438 h 1399248"/>
              <a:gd name="connsiteX101" fmla="*/ 1562100 w 1571625"/>
              <a:gd name="connsiteY101" fmla="*/ 854869 h 1399248"/>
              <a:gd name="connsiteX102" fmla="*/ 1559718 w 1571625"/>
              <a:gd name="connsiteY102" fmla="*/ 866775 h 1399248"/>
              <a:gd name="connsiteX103" fmla="*/ 1547812 w 1571625"/>
              <a:gd name="connsiteY103" fmla="*/ 881063 h 1399248"/>
              <a:gd name="connsiteX104" fmla="*/ 1540668 w 1571625"/>
              <a:gd name="connsiteY104" fmla="*/ 883444 h 1399248"/>
              <a:gd name="connsiteX105" fmla="*/ 1538287 w 1571625"/>
              <a:gd name="connsiteY105" fmla="*/ 890588 h 1399248"/>
              <a:gd name="connsiteX106" fmla="*/ 1533525 w 1571625"/>
              <a:gd name="connsiteY106" fmla="*/ 909638 h 1399248"/>
              <a:gd name="connsiteX107" fmla="*/ 1535906 w 1571625"/>
              <a:gd name="connsiteY107" fmla="*/ 931069 h 1399248"/>
              <a:gd name="connsiteX108" fmla="*/ 1550193 w 1571625"/>
              <a:gd name="connsiteY108" fmla="*/ 940594 h 1399248"/>
              <a:gd name="connsiteX109" fmla="*/ 1564481 w 1571625"/>
              <a:gd name="connsiteY109" fmla="*/ 947738 h 1399248"/>
              <a:gd name="connsiteX110" fmla="*/ 1571625 w 1571625"/>
              <a:gd name="connsiteY110" fmla="*/ 952500 h 1399248"/>
              <a:gd name="connsiteX111" fmla="*/ 1557337 w 1571625"/>
              <a:gd name="connsiteY111" fmla="*/ 959644 h 1399248"/>
              <a:gd name="connsiteX112" fmla="*/ 1550193 w 1571625"/>
              <a:gd name="connsiteY112" fmla="*/ 964406 h 1399248"/>
              <a:gd name="connsiteX113" fmla="*/ 1535906 w 1571625"/>
              <a:gd name="connsiteY113" fmla="*/ 966788 h 1399248"/>
              <a:gd name="connsiteX114" fmla="*/ 1528762 w 1571625"/>
              <a:gd name="connsiteY114" fmla="*/ 971550 h 1399248"/>
              <a:gd name="connsiteX115" fmla="*/ 1521618 w 1571625"/>
              <a:gd name="connsiteY115" fmla="*/ 973931 h 1399248"/>
              <a:gd name="connsiteX116" fmla="*/ 1519237 w 1571625"/>
              <a:gd name="connsiteY116" fmla="*/ 983456 h 1399248"/>
              <a:gd name="connsiteX117" fmla="*/ 1516856 w 1571625"/>
              <a:gd name="connsiteY117" fmla="*/ 995363 h 1399248"/>
              <a:gd name="connsiteX118" fmla="*/ 1509712 w 1571625"/>
              <a:gd name="connsiteY118" fmla="*/ 1009650 h 1399248"/>
              <a:gd name="connsiteX119" fmla="*/ 1507331 w 1571625"/>
              <a:gd name="connsiteY119" fmla="*/ 1016794 h 1399248"/>
              <a:gd name="connsiteX120" fmla="*/ 1500187 w 1571625"/>
              <a:gd name="connsiteY120" fmla="*/ 1031081 h 1399248"/>
              <a:gd name="connsiteX121" fmla="*/ 1504950 w 1571625"/>
              <a:gd name="connsiteY121" fmla="*/ 1059656 h 1399248"/>
              <a:gd name="connsiteX122" fmla="*/ 1509712 w 1571625"/>
              <a:gd name="connsiteY122" fmla="*/ 1066800 h 1399248"/>
              <a:gd name="connsiteX123" fmla="*/ 1512093 w 1571625"/>
              <a:gd name="connsiteY123" fmla="*/ 1097756 h 1399248"/>
              <a:gd name="connsiteX124" fmla="*/ 1516856 w 1571625"/>
              <a:gd name="connsiteY124" fmla="*/ 1112044 h 1399248"/>
              <a:gd name="connsiteX125" fmla="*/ 1519237 w 1571625"/>
              <a:gd name="connsiteY125" fmla="*/ 1128713 h 1399248"/>
              <a:gd name="connsiteX126" fmla="*/ 1521618 w 1571625"/>
              <a:gd name="connsiteY126" fmla="*/ 1143000 h 1399248"/>
              <a:gd name="connsiteX127" fmla="*/ 1519237 w 1571625"/>
              <a:gd name="connsiteY127" fmla="*/ 1157288 h 1399248"/>
              <a:gd name="connsiteX128" fmla="*/ 1509712 w 1571625"/>
              <a:gd name="connsiteY128" fmla="*/ 1159669 h 1399248"/>
              <a:gd name="connsiteX129" fmla="*/ 1502568 w 1571625"/>
              <a:gd name="connsiteY129" fmla="*/ 1164431 h 1399248"/>
              <a:gd name="connsiteX130" fmla="*/ 1488281 w 1571625"/>
              <a:gd name="connsiteY130" fmla="*/ 1169194 h 1399248"/>
              <a:gd name="connsiteX131" fmla="*/ 1478756 w 1571625"/>
              <a:gd name="connsiteY131" fmla="*/ 1166813 h 1399248"/>
              <a:gd name="connsiteX132" fmla="*/ 1459706 w 1571625"/>
              <a:gd name="connsiteY132" fmla="*/ 1147763 h 1399248"/>
              <a:gd name="connsiteX133" fmla="*/ 1447800 w 1571625"/>
              <a:gd name="connsiteY133" fmla="*/ 1164431 h 1399248"/>
              <a:gd name="connsiteX134" fmla="*/ 1433512 w 1571625"/>
              <a:gd name="connsiteY134" fmla="*/ 1171575 h 1399248"/>
              <a:gd name="connsiteX135" fmla="*/ 1416843 w 1571625"/>
              <a:gd name="connsiteY135" fmla="*/ 1181100 h 1399248"/>
              <a:gd name="connsiteX136" fmla="*/ 1409700 w 1571625"/>
              <a:gd name="connsiteY136" fmla="*/ 1188244 h 1399248"/>
              <a:gd name="connsiteX137" fmla="*/ 1402556 w 1571625"/>
              <a:gd name="connsiteY137" fmla="*/ 1193006 h 1399248"/>
              <a:gd name="connsiteX138" fmla="*/ 1376362 w 1571625"/>
              <a:gd name="connsiteY138" fmla="*/ 1190625 h 1399248"/>
              <a:gd name="connsiteX139" fmla="*/ 1371600 w 1571625"/>
              <a:gd name="connsiteY139" fmla="*/ 1176338 h 1399248"/>
              <a:gd name="connsiteX140" fmla="*/ 1362075 w 1571625"/>
              <a:gd name="connsiteY140" fmla="*/ 1159669 h 1399248"/>
              <a:gd name="connsiteX141" fmla="*/ 1350168 w 1571625"/>
              <a:gd name="connsiteY141" fmla="*/ 1147763 h 1399248"/>
              <a:gd name="connsiteX142" fmla="*/ 1343025 w 1571625"/>
              <a:gd name="connsiteY142" fmla="*/ 1140619 h 1399248"/>
              <a:gd name="connsiteX143" fmla="*/ 1328737 w 1571625"/>
              <a:gd name="connsiteY143" fmla="*/ 1131094 h 1399248"/>
              <a:gd name="connsiteX144" fmla="*/ 1323975 w 1571625"/>
              <a:gd name="connsiteY144" fmla="*/ 1123950 h 1399248"/>
              <a:gd name="connsiteX145" fmla="*/ 1319212 w 1571625"/>
              <a:gd name="connsiteY145" fmla="*/ 1131094 h 1399248"/>
              <a:gd name="connsiteX146" fmla="*/ 1316831 w 1571625"/>
              <a:gd name="connsiteY146" fmla="*/ 1147763 h 1399248"/>
              <a:gd name="connsiteX147" fmla="*/ 1314450 w 1571625"/>
              <a:gd name="connsiteY147" fmla="*/ 1154906 h 1399248"/>
              <a:gd name="connsiteX148" fmla="*/ 1312068 w 1571625"/>
              <a:gd name="connsiteY148" fmla="*/ 1164431 h 1399248"/>
              <a:gd name="connsiteX149" fmla="*/ 1302543 w 1571625"/>
              <a:gd name="connsiteY149" fmla="*/ 1169194 h 1399248"/>
              <a:gd name="connsiteX150" fmla="*/ 1285875 w 1571625"/>
              <a:gd name="connsiteY150" fmla="*/ 1173956 h 1399248"/>
              <a:gd name="connsiteX151" fmla="*/ 1271587 w 1571625"/>
              <a:gd name="connsiteY151" fmla="*/ 1181100 h 1399248"/>
              <a:gd name="connsiteX152" fmla="*/ 1257300 w 1571625"/>
              <a:gd name="connsiteY152" fmla="*/ 1185863 h 1399248"/>
              <a:gd name="connsiteX153" fmla="*/ 1243012 w 1571625"/>
              <a:gd name="connsiteY153" fmla="*/ 1190625 h 1399248"/>
              <a:gd name="connsiteX154" fmla="*/ 1219200 w 1571625"/>
              <a:gd name="connsiteY154" fmla="*/ 1193006 h 1399248"/>
              <a:gd name="connsiteX155" fmla="*/ 1193006 w 1571625"/>
              <a:gd name="connsiteY155" fmla="*/ 1200150 h 1399248"/>
              <a:gd name="connsiteX156" fmla="*/ 1188243 w 1571625"/>
              <a:gd name="connsiteY156" fmla="*/ 1207294 h 1399248"/>
              <a:gd name="connsiteX157" fmla="*/ 1181100 w 1571625"/>
              <a:gd name="connsiteY157" fmla="*/ 1221581 h 1399248"/>
              <a:gd name="connsiteX158" fmla="*/ 1173956 w 1571625"/>
              <a:gd name="connsiteY158" fmla="*/ 1226344 h 1399248"/>
              <a:gd name="connsiteX159" fmla="*/ 1164431 w 1571625"/>
              <a:gd name="connsiteY159" fmla="*/ 1240631 h 1399248"/>
              <a:gd name="connsiteX160" fmla="*/ 1162050 w 1571625"/>
              <a:gd name="connsiteY160" fmla="*/ 1247775 h 1399248"/>
              <a:gd name="connsiteX161" fmla="*/ 1152525 w 1571625"/>
              <a:gd name="connsiteY161" fmla="*/ 1250156 h 1399248"/>
              <a:gd name="connsiteX162" fmla="*/ 1069181 w 1571625"/>
              <a:gd name="connsiteY162" fmla="*/ 1250156 h 1399248"/>
              <a:gd name="connsiteX163" fmla="*/ 1059656 w 1571625"/>
              <a:gd name="connsiteY163" fmla="*/ 1254919 h 1399248"/>
              <a:gd name="connsiteX164" fmla="*/ 1012031 w 1571625"/>
              <a:gd name="connsiteY164" fmla="*/ 1254919 h 1399248"/>
              <a:gd name="connsiteX165" fmla="*/ 997743 w 1571625"/>
              <a:gd name="connsiteY165" fmla="*/ 1264444 h 1399248"/>
              <a:gd name="connsiteX166" fmla="*/ 1000125 w 1571625"/>
              <a:gd name="connsiteY166" fmla="*/ 1278731 h 1399248"/>
              <a:gd name="connsiteX167" fmla="*/ 933450 w 1571625"/>
              <a:gd name="connsiteY167" fmla="*/ 1297781 h 1399248"/>
              <a:gd name="connsiteX168" fmla="*/ 926306 w 1571625"/>
              <a:gd name="connsiteY168" fmla="*/ 1290638 h 1399248"/>
              <a:gd name="connsiteX169" fmla="*/ 916781 w 1571625"/>
              <a:gd name="connsiteY169" fmla="*/ 1285875 h 1399248"/>
              <a:gd name="connsiteX170" fmla="*/ 907256 w 1571625"/>
              <a:gd name="connsiteY170" fmla="*/ 1273969 h 1399248"/>
              <a:gd name="connsiteX171" fmla="*/ 869156 w 1571625"/>
              <a:gd name="connsiteY171" fmla="*/ 1271588 h 1399248"/>
              <a:gd name="connsiteX172" fmla="*/ 862012 w 1571625"/>
              <a:gd name="connsiteY172" fmla="*/ 1269206 h 1399248"/>
              <a:gd name="connsiteX173" fmla="*/ 845343 w 1571625"/>
              <a:gd name="connsiteY173" fmla="*/ 1259681 h 1399248"/>
              <a:gd name="connsiteX174" fmla="*/ 842962 w 1571625"/>
              <a:gd name="connsiteY174" fmla="*/ 1252538 h 1399248"/>
              <a:gd name="connsiteX175" fmla="*/ 835818 w 1571625"/>
              <a:gd name="connsiteY175" fmla="*/ 1250156 h 1399248"/>
              <a:gd name="connsiteX176" fmla="*/ 781050 w 1571625"/>
              <a:gd name="connsiteY176" fmla="*/ 1252538 h 1399248"/>
              <a:gd name="connsiteX177" fmla="*/ 771525 w 1571625"/>
              <a:gd name="connsiteY177" fmla="*/ 1254919 h 1399248"/>
              <a:gd name="connsiteX178" fmla="*/ 728662 w 1571625"/>
              <a:gd name="connsiteY178" fmla="*/ 1257300 h 1399248"/>
              <a:gd name="connsiteX179" fmla="*/ 723900 w 1571625"/>
              <a:gd name="connsiteY179" fmla="*/ 1264444 h 1399248"/>
              <a:gd name="connsiteX180" fmla="*/ 704850 w 1571625"/>
              <a:gd name="connsiteY180" fmla="*/ 1262063 h 1399248"/>
              <a:gd name="connsiteX181" fmla="*/ 697706 w 1571625"/>
              <a:gd name="connsiteY181" fmla="*/ 1259681 h 1399248"/>
              <a:gd name="connsiteX182" fmla="*/ 688181 w 1571625"/>
              <a:gd name="connsiteY182" fmla="*/ 1262063 h 1399248"/>
              <a:gd name="connsiteX183" fmla="*/ 673893 w 1571625"/>
              <a:gd name="connsiteY183" fmla="*/ 1273969 h 1399248"/>
              <a:gd name="connsiteX184" fmla="*/ 652462 w 1571625"/>
              <a:gd name="connsiteY184" fmla="*/ 1285875 h 1399248"/>
              <a:gd name="connsiteX185" fmla="*/ 645318 w 1571625"/>
              <a:gd name="connsiteY185" fmla="*/ 1290638 h 1399248"/>
              <a:gd name="connsiteX186" fmla="*/ 631031 w 1571625"/>
              <a:gd name="connsiteY186" fmla="*/ 1297781 h 1399248"/>
              <a:gd name="connsiteX187" fmla="*/ 626268 w 1571625"/>
              <a:gd name="connsiteY187" fmla="*/ 1304925 h 1399248"/>
              <a:gd name="connsiteX188" fmla="*/ 623887 w 1571625"/>
              <a:gd name="connsiteY188" fmla="*/ 1314450 h 1399248"/>
              <a:gd name="connsiteX189" fmla="*/ 611981 w 1571625"/>
              <a:gd name="connsiteY189" fmla="*/ 1312069 h 1399248"/>
              <a:gd name="connsiteX190" fmla="*/ 609600 w 1571625"/>
              <a:gd name="connsiteY190" fmla="*/ 1304925 h 1399248"/>
              <a:gd name="connsiteX191" fmla="*/ 607218 w 1571625"/>
              <a:gd name="connsiteY191" fmla="*/ 1295400 h 1399248"/>
              <a:gd name="connsiteX192" fmla="*/ 600075 w 1571625"/>
              <a:gd name="connsiteY192" fmla="*/ 1288256 h 1399248"/>
              <a:gd name="connsiteX193" fmla="*/ 588168 w 1571625"/>
              <a:gd name="connsiteY193" fmla="*/ 1273969 h 1399248"/>
              <a:gd name="connsiteX194" fmla="*/ 585787 w 1571625"/>
              <a:gd name="connsiteY194" fmla="*/ 1266825 h 1399248"/>
              <a:gd name="connsiteX195" fmla="*/ 561975 w 1571625"/>
              <a:gd name="connsiteY195" fmla="*/ 1254919 h 1399248"/>
              <a:gd name="connsiteX196" fmla="*/ 547687 w 1571625"/>
              <a:gd name="connsiteY196" fmla="*/ 1259681 h 1399248"/>
              <a:gd name="connsiteX197" fmla="*/ 540543 w 1571625"/>
              <a:gd name="connsiteY197" fmla="*/ 1264444 h 1399248"/>
              <a:gd name="connsiteX198" fmla="*/ 528637 w 1571625"/>
              <a:gd name="connsiteY198" fmla="*/ 1266825 h 1399248"/>
              <a:gd name="connsiteX199" fmla="*/ 514350 w 1571625"/>
              <a:gd name="connsiteY199" fmla="*/ 1271588 h 1399248"/>
              <a:gd name="connsiteX200" fmla="*/ 507206 w 1571625"/>
              <a:gd name="connsiteY200" fmla="*/ 1273969 h 1399248"/>
              <a:gd name="connsiteX201" fmla="*/ 504825 w 1571625"/>
              <a:gd name="connsiteY201" fmla="*/ 1281113 h 1399248"/>
              <a:gd name="connsiteX202" fmla="*/ 502443 w 1571625"/>
              <a:gd name="connsiteY202" fmla="*/ 1290638 h 1399248"/>
              <a:gd name="connsiteX203" fmla="*/ 490537 w 1571625"/>
              <a:gd name="connsiteY203" fmla="*/ 1293019 h 1399248"/>
              <a:gd name="connsiteX204" fmla="*/ 483393 w 1571625"/>
              <a:gd name="connsiteY204" fmla="*/ 1297781 h 1399248"/>
              <a:gd name="connsiteX205" fmla="*/ 476250 w 1571625"/>
              <a:gd name="connsiteY205" fmla="*/ 1312069 h 1399248"/>
              <a:gd name="connsiteX206" fmla="*/ 466725 w 1571625"/>
              <a:gd name="connsiteY206" fmla="*/ 1369219 h 1399248"/>
              <a:gd name="connsiteX207" fmla="*/ 459581 w 1571625"/>
              <a:gd name="connsiteY207" fmla="*/ 1371600 h 1399248"/>
              <a:gd name="connsiteX208" fmla="*/ 433387 w 1571625"/>
              <a:gd name="connsiteY208" fmla="*/ 1381125 h 1399248"/>
              <a:gd name="connsiteX209" fmla="*/ 419100 w 1571625"/>
              <a:gd name="connsiteY209" fmla="*/ 1385888 h 1399248"/>
              <a:gd name="connsiteX210" fmla="*/ 411956 w 1571625"/>
              <a:gd name="connsiteY210" fmla="*/ 1388269 h 1399248"/>
              <a:gd name="connsiteX211" fmla="*/ 404812 w 1571625"/>
              <a:gd name="connsiteY211" fmla="*/ 1390650 h 1399248"/>
              <a:gd name="connsiteX212" fmla="*/ 395287 w 1571625"/>
              <a:gd name="connsiteY212" fmla="*/ 1393031 h 1399248"/>
              <a:gd name="connsiteX213" fmla="*/ 361950 w 1571625"/>
              <a:gd name="connsiteY213" fmla="*/ 1395413 h 1399248"/>
              <a:gd name="connsiteX214" fmla="*/ 302418 w 1571625"/>
              <a:gd name="connsiteY214" fmla="*/ 1395413 h 1399248"/>
              <a:gd name="connsiteX215" fmla="*/ 295275 w 1571625"/>
              <a:gd name="connsiteY215" fmla="*/ 1393031 h 1399248"/>
              <a:gd name="connsiteX216" fmla="*/ 264318 w 1571625"/>
              <a:gd name="connsiteY216" fmla="*/ 1390650 h 1399248"/>
              <a:gd name="connsiteX217" fmla="*/ 250031 w 1571625"/>
              <a:gd name="connsiteY217" fmla="*/ 1378744 h 1399248"/>
              <a:gd name="connsiteX218" fmla="*/ 242887 w 1571625"/>
              <a:gd name="connsiteY218" fmla="*/ 1376363 h 1399248"/>
              <a:gd name="connsiteX219" fmla="*/ 235743 w 1571625"/>
              <a:gd name="connsiteY219" fmla="*/ 1371600 h 1399248"/>
              <a:gd name="connsiteX220" fmla="*/ 223837 w 1571625"/>
              <a:gd name="connsiteY220" fmla="*/ 1366838 h 1399248"/>
              <a:gd name="connsiteX221" fmla="*/ 133350 w 1571625"/>
              <a:gd name="connsiteY221" fmla="*/ 1362075 h 1399248"/>
              <a:gd name="connsiteX222" fmla="*/ 104775 w 1571625"/>
              <a:gd name="connsiteY222" fmla="*/ 1354931 h 1399248"/>
              <a:gd name="connsiteX223" fmla="*/ 121443 w 1571625"/>
              <a:gd name="connsiteY223" fmla="*/ 1340644 h 1399248"/>
              <a:gd name="connsiteX224" fmla="*/ 128587 w 1571625"/>
              <a:gd name="connsiteY224" fmla="*/ 1338263 h 1399248"/>
              <a:gd name="connsiteX225" fmla="*/ 128587 w 1571625"/>
              <a:gd name="connsiteY225" fmla="*/ 1293019 h 1399248"/>
              <a:gd name="connsiteX226" fmla="*/ 133350 w 1571625"/>
              <a:gd name="connsiteY226" fmla="*/ 1278731 h 1399248"/>
              <a:gd name="connsiteX227" fmla="*/ 121443 w 1571625"/>
              <a:gd name="connsiteY227" fmla="*/ 1257300 h 1399248"/>
              <a:gd name="connsiteX228" fmla="*/ 116681 w 1571625"/>
              <a:gd name="connsiteY228" fmla="*/ 1250156 h 1399248"/>
              <a:gd name="connsiteX229" fmla="*/ 119062 w 1571625"/>
              <a:gd name="connsiteY229" fmla="*/ 1238250 h 1399248"/>
              <a:gd name="connsiteX230" fmla="*/ 121443 w 1571625"/>
              <a:gd name="connsiteY230" fmla="*/ 1231106 h 1399248"/>
              <a:gd name="connsiteX231" fmla="*/ 123825 w 1571625"/>
              <a:gd name="connsiteY231" fmla="*/ 1216819 h 1399248"/>
              <a:gd name="connsiteX232" fmla="*/ 140493 w 1571625"/>
              <a:gd name="connsiteY232" fmla="*/ 1209675 h 1399248"/>
              <a:gd name="connsiteX233" fmla="*/ 135731 w 1571625"/>
              <a:gd name="connsiteY233" fmla="*/ 1176338 h 1399248"/>
              <a:gd name="connsiteX234" fmla="*/ 130968 w 1571625"/>
              <a:gd name="connsiteY234" fmla="*/ 1166813 h 1399248"/>
              <a:gd name="connsiteX235" fmla="*/ 128587 w 1571625"/>
              <a:gd name="connsiteY235" fmla="*/ 1152525 h 1399248"/>
              <a:gd name="connsiteX236" fmla="*/ 123825 w 1571625"/>
              <a:gd name="connsiteY236" fmla="*/ 1138238 h 1399248"/>
              <a:gd name="connsiteX237" fmla="*/ 121443 w 1571625"/>
              <a:gd name="connsiteY237" fmla="*/ 1126331 h 1399248"/>
              <a:gd name="connsiteX238" fmla="*/ 123825 w 1571625"/>
              <a:gd name="connsiteY238" fmla="*/ 1107281 h 1399248"/>
              <a:gd name="connsiteX239" fmla="*/ 130968 w 1571625"/>
              <a:gd name="connsiteY239" fmla="*/ 1102519 h 1399248"/>
              <a:gd name="connsiteX240" fmla="*/ 133350 w 1571625"/>
              <a:gd name="connsiteY240" fmla="*/ 1092994 h 1399248"/>
              <a:gd name="connsiteX241" fmla="*/ 128587 w 1571625"/>
              <a:gd name="connsiteY241" fmla="*/ 1071563 h 1399248"/>
              <a:gd name="connsiteX242" fmla="*/ 123825 w 1571625"/>
              <a:gd name="connsiteY242" fmla="*/ 1057275 h 1399248"/>
              <a:gd name="connsiteX243" fmla="*/ 119062 w 1571625"/>
              <a:gd name="connsiteY243" fmla="*/ 1050131 h 1399248"/>
              <a:gd name="connsiteX244" fmla="*/ 135731 w 1571625"/>
              <a:gd name="connsiteY244" fmla="*/ 1019175 h 1399248"/>
              <a:gd name="connsiteX245" fmla="*/ 130968 w 1571625"/>
              <a:gd name="connsiteY245" fmla="*/ 992981 h 1399248"/>
              <a:gd name="connsiteX246" fmla="*/ 126206 w 1571625"/>
              <a:gd name="connsiteY246" fmla="*/ 985838 h 1399248"/>
              <a:gd name="connsiteX247" fmla="*/ 123825 w 1571625"/>
              <a:gd name="connsiteY247" fmla="*/ 978694 h 1399248"/>
              <a:gd name="connsiteX248" fmla="*/ 121443 w 1571625"/>
              <a:gd name="connsiteY248" fmla="*/ 966788 h 1399248"/>
              <a:gd name="connsiteX249" fmla="*/ 114300 w 1571625"/>
              <a:gd name="connsiteY249" fmla="*/ 962025 h 1399248"/>
              <a:gd name="connsiteX250" fmla="*/ 109537 w 1571625"/>
              <a:gd name="connsiteY250" fmla="*/ 954881 h 1399248"/>
              <a:gd name="connsiteX251" fmla="*/ 119062 w 1571625"/>
              <a:gd name="connsiteY251" fmla="*/ 876300 h 1399248"/>
              <a:gd name="connsiteX252" fmla="*/ 126206 w 1571625"/>
              <a:gd name="connsiteY252" fmla="*/ 871538 h 1399248"/>
              <a:gd name="connsiteX253" fmla="*/ 135731 w 1571625"/>
              <a:gd name="connsiteY253" fmla="*/ 869156 h 1399248"/>
              <a:gd name="connsiteX254" fmla="*/ 140493 w 1571625"/>
              <a:gd name="connsiteY254" fmla="*/ 862013 h 1399248"/>
              <a:gd name="connsiteX255" fmla="*/ 142875 w 1571625"/>
              <a:gd name="connsiteY255" fmla="*/ 850106 h 1399248"/>
              <a:gd name="connsiteX256" fmla="*/ 150018 w 1571625"/>
              <a:gd name="connsiteY256" fmla="*/ 845344 h 1399248"/>
              <a:gd name="connsiteX257" fmla="*/ 166687 w 1571625"/>
              <a:gd name="connsiteY257" fmla="*/ 823913 h 1399248"/>
              <a:gd name="connsiteX258" fmla="*/ 176212 w 1571625"/>
              <a:gd name="connsiteY258" fmla="*/ 807244 h 1399248"/>
              <a:gd name="connsiteX259" fmla="*/ 185737 w 1571625"/>
              <a:gd name="connsiteY259" fmla="*/ 795338 h 1399248"/>
              <a:gd name="connsiteX260" fmla="*/ 197643 w 1571625"/>
              <a:gd name="connsiteY260" fmla="*/ 781050 h 1399248"/>
              <a:gd name="connsiteX261" fmla="*/ 204787 w 1571625"/>
              <a:gd name="connsiteY261" fmla="*/ 776288 h 1399248"/>
              <a:gd name="connsiteX262" fmla="*/ 207168 w 1571625"/>
              <a:gd name="connsiteY262" fmla="*/ 764381 h 1399248"/>
              <a:gd name="connsiteX263" fmla="*/ 211931 w 1571625"/>
              <a:gd name="connsiteY263" fmla="*/ 757238 h 1399248"/>
              <a:gd name="connsiteX264" fmla="*/ 209550 w 1571625"/>
              <a:gd name="connsiteY264" fmla="*/ 750094 h 1399248"/>
              <a:gd name="connsiteX265" fmla="*/ 200025 w 1571625"/>
              <a:gd name="connsiteY265" fmla="*/ 735806 h 1399248"/>
              <a:gd name="connsiteX266" fmla="*/ 195262 w 1571625"/>
              <a:gd name="connsiteY266" fmla="*/ 714375 h 1399248"/>
              <a:gd name="connsiteX267" fmla="*/ 192881 w 1571625"/>
              <a:gd name="connsiteY267" fmla="*/ 704850 h 1399248"/>
              <a:gd name="connsiteX268" fmla="*/ 188118 w 1571625"/>
              <a:gd name="connsiteY268" fmla="*/ 697706 h 1399248"/>
              <a:gd name="connsiteX269" fmla="*/ 185737 w 1571625"/>
              <a:gd name="connsiteY269" fmla="*/ 681038 h 1399248"/>
              <a:gd name="connsiteX270" fmla="*/ 169068 w 1571625"/>
              <a:gd name="connsiteY270" fmla="*/ 673894 h 1399248"/>
              <a:gd name="connsiteX271" fmla="*/ 161925 w 1571625"/>
              <a:gd name="connsiteY271" fmla="*/ 666750 h 1399248"/>
              <a:gd name="connsiteX272" fmla="*/ 135731 w 1571625"/>
              <a:gd name="connsiteY272" fmla="*/ 664369 h 1399248"/>
              <a:gd name="connsiteX273" fmla="*/ 128587 w 1571625"/>
              <a:gd name="connsiteY273" fmla="*/ 661988 h 1399248"/>
              <a:gd name="connsiteX274" fmla="*/ 123825 w 1571625"/>
              <a:gd name="connsiteY274" fmla="*/ 654844 h 1399248"/>
              <a:gd name="connsiteX275" fmla="*/ 121443 w 1571625"/>
              <a:gd name="connsiteY275" fmla="*/ 631031 h 1399248"/>
              <a:gd name="connsiteX276" fmla="*/ 104775 w 1571625"/>
              <a:gd name="connsiteY276" fmla="*/ 619125 h 1399248"/>
              <a:gd name="connsiteX277" fmla="*/ 100012 w 1571625"/>
              <a:gd name="connsiteY277" fmla="*/ 597694 h 1399248"/>
              <a:gd name="connsiteX278" fmla="*/ 97631 w 1571625"/>
              <a:gd name="connsiteY278" fmla="*/ 573881 h 1399248"/>
              <a:gd name="connsiteX279" fmla="*/ 95250 w 1571625"/>
              <a:gd name="connsiteY279" fmla="*/ 566738 h 1399248"/>
              <a:gd name="connsiteX280" fmla="*/ 92868 w 1571625"/>
              <a:gd name="connsiteY280" fmla="*/ 557213 h 1399248"/>
              <a:gd name="connsiteX281" fmla="*/ 85725 w 1571625"/>
              <a:gd name="connsiteY281" fmla="*/ 523875 h 1399248"/>
              <a:gd name="connsiteX282" fmla="*/ 78581 w 1571625"/>
              <a:gd name="connsiteY282" fmla="*/ 516731 h 1399248"/>
              <a:gd name="connsiteX283" fmla="*/ 76200 w 1571625"/>
              <a:gd name="connsiteY283" fmla="*/ 509588 h 1399248"/>
              <a:gd name="connsiteX284" fmla="*/ 64293 w 1571625"/>
              <a:gd name="connsiteY284" fmla="*/ 497681 h 1399248"/>
              <a:gd name="connsiteX285" fmla="*/ 54768 w 1571625"/>
              <a:gd name="connsiteY285" fmla="*/ 495300 h 1399248"/>
              <a:gd name="connsiteX286" fmla="*/ 50006 w 1571625"/>
              <a:gd name="connsiteY286" fmla="*/ 481013 h 1399248"/>
              <a:gd name="connsiteX287" fmla="*/ 47625 w 1571625"/>
              <a:gd name="connsiteY287" fmla="*/ 473869 h 1399248"/>
              <a:gd name="connsiteX288" fmla="*/ 40481 w 1571625"/>
              <a:gd name="connsiteY288" fmla="*/ 471488 h 1399248"/>
              <a:gd name="connsiteX289" fmla="*/ 42862 w 1571625"/>
              <a:gd name="connsiteY289" fmla="*/ 457200 h 1399248"/>
              <a:gd name="connsiteX290" fmla="*/ 42862 w 1571625"/>
              <a:gd name="connsiteY290" fmla="*/ 442913 h 1399248"/>
              <a:gd name="connsiteX291" fmla="*/ 35718 w 1571625"/>
              <a:gd name="connsiteY291" fmla="*/ 435769 h 1399248"/>
              <a:gd name="connsiteX292" fmla="*/ 21431 w 1571625"/>
              <a:gd name="connsiteY292" fmla="*/ 407194 h 1399248"/>
              <a:gd name="connsiteX293" fmla="*/ 16668 w 1571625"/>
              <a:gd name="connsiteY293" fmla="*/ 400050 h 1399248"/>
              <a:gd name="connsiteX294" fmla="*/ 14287 w 1571625"/>
              <a:gd name="connsiteY294" fmla="*/ 390525 h 1399248"/>
              <a:gd name="connsiteX295" fmla="*/ 11906 w 1571625"/>
              <a:gd name="connsiteY295" fmla="*/ 383381 h 1399248"/>
              <a:gd name="connsiteX296" fmla="*/ 14287 w 1571625"/>
              <a:gd name="connsiteY296" fmla="*/ 350044 h 1399248"/>
              <a:gd name="connsiteX297" fmla="*/ 16668 w 1571625"/>
              <a:gd name="connsiteY297" fmla="*/ 302419 h 1399248"/>
              <a:gd name="connsiteX298" fmla="*/ 9525 w 1571625"/>
              <a:gd name="connsiteY298" fmla="*/ 292894 h 1399248"/>
              <a:gd name="connsiteX299" fmla="*/ 0 w 1571625"/>
              <a:gd name="connsiteY299" fmla="*/ 283369 h 1399248"/>
              <a:gd name="connsiteX300" fmla="*/ 2381 w 1571625"/>
              <a:gd name="connsiteY300" fmla="*/ 276225 h 1399248"/>
              <a:gd name="connsiteX301" fmla="*/ 11906 w 1571625"/>
              <a:gd name="connsiteY301" fmla="*/ 261938 h 1399248"/>
              <a:gd name="connsiteX302" fmla="*/ 14287 w 1571625"/>
              <a:gd name="connsiteY302" fmla="*/ 247650 h 1399248"/>
              <a:gd name="connsiteX303" fmla="*/ 35718 w 1571625"/>
              <a:gd name="connsiteY303" fmla="*/ 250031 h 1399248"/>
              <a:gd name="connsiteX304" fmla="*/ 45243 w 1571625"/>
              <a:gd name="connsiteY304" fmla="*/ 247650 h 1399248"/>
              <a:gd name="connsiteX305" fmla="*/ 52387 w 1571625"/>
              <a:gd name="connsiteY305" fmla="*/ 226219 h 1399248"/>
              <a:gd name="connsiteX306" fmla="*/ 57150 w 1571625"/>
              <a:gd name="connsiteY306" fmla="*/ 219075 h 1399248"/>
              <a:gd name="connsiteX307" fmla="*/ 66675 w 1571625"/>
              <a:gd name="connsiteY307" fmla="*/ 216694 h 1399248"/>
              <a:gd name="connsiteX308" fmla="*/ 54768 w 1571625"/>
              <a:gd name="connsiteY308" fmla="*/ 190500 h 1399248"/>
              <a:gd name="connsiteX309" fmla="*/ 47625 w 1571625"/>
              <a:gd name="connsiteY309" fmla="*/ 188119 h 1399248"/>
              <a:gd name="connsiteX310" fmla="*/ 61912 w 1571625"/>
              <a:gd name="connsiteY310" fmla="*/ 178594 h 1399248"/>
              <a:gd name="connsiteX311" fmla="*/ 83343 w 1571625"/>
              <a:gd name="connsiteY311" fmla="*/ 161925 h 1399248"/>
              <a:gd name="connsiteX312" fmla="*/ 85725 w 1571625"/>
              <a:gd name="connsiteY312" fmla="*/ 152400 h 1399248"/>
              <a:gd name="connsiteX313" fmla="*/ 109537 w 1571625"/>
              <a:gd name="connsiteY313" fmla="*/ 152400 h 1399248"/>
              <a:gd name="connsiteX314" fmla="*/ 116681 w 1571625"/>
              <a:gd name="connsiteY314" fmla="*/ 157163 h 1399248"/>
              <a:gd name="connsiteX315" fmla="*/ 128587 w 1571625"/>
              <a:gd name="connsiteY315" fmla="*/ 178594 h 1399248"/>
              <a:gd name="connsiteX316" fmla="*/ 140493 w 1571625"/>
              <a:gd name="connsiteY316" fmla="*/ 185738 h 1399248"/>
              <a:gd name="connsiteX317" fmla="*/ 171450 w 1571625"/>
              <a:gd name="connsiteY317" fmla="*/ 188119 h 1399248"/>
              <a:gd name="connsiteX318" fmla="*/ 180975 w 1571625"/>
              <a:gd name="connsiteY318" fmla="*/ 190500 h 1399248"/>
              <a:gd name="connsiteX319" fmla="*/ 188118 w 1571625"/>
              <a:gd name="connsiteY319" fmla="*/ 192881 h 1399248"/>
              <a:gd name="connsiteX320" fmla="*/ 221456 w 1571625"/>
              <a:gd name="connsiteY320" fmla="*/ 195263 h 1399248"/>
              <a:gd name="connsiteX321" fmla="*/ 230981 w 1571625"/>
              <a:gd name="connsiteY321" fmla="*/ 209550 h 1399248"/>
              <a:gd name="connsiteX322" fmla="*/ 235743 w 1571625"/>
              <a:gd name="connsiteY322" fmla="*/ 216694 h 1399248"/>
              <a:gd name="connsiteX323" fmla="*/ 250031 w 1571625"/>
              <a:gd name="connsiteY323" fmla="*/ 223838 h 1399248"/>
              <a:gd name="connsiteX324" fmla="*/ 257175 w 1571625"/>
              <a:gd name="connsiteY324" fmla="*/ 221456 h 1399248"/>
              <a:gd name="connsiteX325" fmla="*/ 261937 w 1571625"/>
              <a:gd name="connsiteY325" fmla="*/ 214313 h 1399248"/>
              <a:gd name="connsiteX326" fmla="*/ 285750 w 1571625"/>
              <a:gd name="connsiteY326" fmla="*/ 211931 h 1399248"/>
              <a:gd name="connsiteX327" fmla="*/ 288131 w 1571625"/>
              <a:gd name="connsiteY327" fmla="*/ 197644 h 1399248"/>
              <a:gd name="connsiteX328" fmla="*/ 316706 w 1571625"/>
              <a:gd name="connsiteY328" fmla="*/ 180975 h 1399248"/>
              <a:gd name="connsiteX329" fmla="*/ 330993 w 1571625"/>
              <a:gd name="connsiteY329" fmla="*/ 171450 h 1399248"/>
              <a:gd name="connsiteX330" fmla="*/ 338137 w 1571625"/>
              <a:gd name="connsiteY330" fmla="*/ 166688 h 1399248"/>
              <a:gd name="connsiteX331" fmla="*/ 345281 w 1571625"/>
              <a:gd name="connsiteY331" fmla="*/ 164306 h 1399248"/>
              <a:gd name="connsiteX332" fmla="*/ 357187 w 1571625"/>
              <a:gd name="connsiteY332" fmla="*/ 161925 h 1399248"/>
              <a:gd name="connsiteX333" fmla="*/ 369093 w 1571625"/>
              <a:gd name="connsiteY333" fmla="*/ 157163 h 1399248"/>
              <a:gd name="connsiteX334" fmla="*/ 383381 w 1571625"/>
              <a:gd name="connsiteY334" fmla="*/ 152400 h 1399248"/>
              <a:gd name="connsiteX335" fmla="*/ 407193 w 1571625"/>
              <a:gd name="connsiteY335" fmla="*/ 150019 h 1399248"/>
              <a:gd name="connsiteX336" fmla="*/ 419100 w 1571625"/>
              <a:gd name="connsiteY336" fmla="*/ 147638 h 1399248"/>
              <a:gd name="connsiteX337" fmla="*/ 473868 w 1571625"/>
              <a:gd name="connsiteY337" fmla="*/ 152400 h 1399248"/>
              <a:gd name="connsiteX338" fmla="*/ 497681 w 1571625"/>
              <a:gd name="connsiteY338" fmla="*/ 154781 h 1399248"/>
              <a:gd name="connsiteX339" fmla="*/ 521493 w 1571625"/>
              <a:gd name="connsiteY339" fmla="*/ 161925 h 1399248"/>
              <a:gd name="connsiteX340" fmla="*/ 535781 w 1571625"/>
              <a:gd name="connsiteY340" fmla="*/ 164306 h 1399248"/>
              <a:gd name="connsiteX341" fmla="*/ 552450 w 1571625"/>
              <a:gd name="connsiteY341" fmla="*/ 173831 h 1399248"/>
              <a:gd name="connsiteX342" fmla="*/ 573881 w 1571625"/>
              <a:gd name="connsiteY342" fmla="*/ 176213 h 1399248"/>
              <a:gd name="connsiteX343" fmla="*/ 581025 w 1571625"/>
              <a:gd name="connsiteY343" fmla="*/ 178594 h 1399248"/>
              <a:gd name="connsiteX344" fmla="*/ 595312 w 1571625"/>
              <a:gd name="connsiteY344" fmla="*/ 190500 h 1399248"/>
              <a:gd name="connsiteX345" fmla="*/ 631031 w 1571625"/>
              <a:gd name="connsiteY345" fmla="*/ 200025 h 1399248"/>
              <a:gd name="connsiteX346" fmla="*/ 645318 w 1571625"/>
              <a:gd name="connsiteY346" fmla="*/ 204788 h 1399248"/>
              <a:gd name="connsiteX347" fmla="*/ 652462 w 1571625"/>
              <a:gd name="connsiteY347" fmla="*/ 207169 h 1399248"/>
              <a:gd name="connsiteX348" fmla="*/ 661987 w 1571625"/>
              <a:gd name="connsiteY348" fmla="*/ 209550 h 1399248"/>
              <a:gd name="connsiteX349" fmla="*/ 669131 w 1571625"/>
              <a:gd name="connsiteY349" fmla="*/ 211931 h 1399248"/>
              <a:gd name="connsiteX350" fmla="*/ 695325 w 1571625"/>
              <a:gd name="connsiteY350" fmla="*/ 216694 h 1399248"/>
              <a:gd name="connsiteX351" fmla="*/ 709612 w 1571625"/>
              <a:gd name="connsiteY351" fmla="*/ 214313 h 1399248"/>
              <a:gd name="connsiteX352" fmla="*/ 714375 w 1571625"/>
              <a:gd name="connsiteY352" fmla="*/ 207169 h 1399248"/>
              <a:gd name="connsiteX353" fmla="*/ 721518 w 1571625"/>
              <a:gd name="connsiteY353" fmla="*/ 200025 h 1399248"/>
              <a:gd name="connsiteX354" fmla="*/ 728662 w 1571625"/>
              <a:gd name="connsiteY354" fmla="*/ 190500 h 1399248"/>
              <a:gd name="connsiteX355" fmla="*/ 735806 w 1571625"/>
              <a:gd name="connsiteY355" fmla="*/ 188119 h 1399248"/>
              <a:gd name="connsiteX356" fmla="*/ 742950 w 1571625"/>
              <a:gd name="connsiteY356" fmla="*/ 183356 h 1399248"/>
              <a:gd name="connsiteX357" fmla="*/ 752475 w 1571625"/>
              <a:gd name="connsiteY357" fmla="*/ 178594 h 1399248"/>
              <a:gd name="connsiteX358" fmla="*/ 752475 w 1571625"/>
              <a:gd name="connsiteY358" fmla="*/ 176213 h 1399248"/>
              <a:gd name="connsiteX0" fmla="*/ 802481 w 1571625"/>
              <a:gd name="connsiteY0" fmla="*/ 128588 h 1399248"/>
              <a:gd name="connsiteX1" fmla="*/ 814387 w 1571625"/>
              <a:gd name="connsiteY1" fmla="*/ 135731 h 1399248"/>
              <a:gd name="connsiteX2" fmla="*/ 816768 w 1571625"/>
              <a:gd name="connsiteY2" fmla="*/ 142875 h 1399248"/>
              <a:gd name="connsiteX3" fmla="*/ 831056 w 1571625"/>
              <a:gd name="connsiteY3" fmla="*/ 147638 h 1399248"/>
              <a:gd name="connsiteX4" fmla="*/ 835818 w 1571625"/>
              <a:gd name="connsiteY4" fmla="*/ 154781 h 1399248"/>
              <a:gd name="connsiteX5" fmla="*/ 850106 w 1571625"/>
              <a:gd name="connsiteY5" fmla="*/ 154781 h 1399248"/>
              <a:gd name="connsiteX6" fmla="*/ 857250 w 1571625"/>
              <a:gd name="connsiteY6" fmla="*/ 150019 h 1399248"/>
              <a:gd name="connsiteX7" fmla="*/ 864393 w 1571625"/>
              <a:gd name="connsiteY7" fmla="*/ 147638 h 1399248"/>
              <a:gd name="connsiteX8" fmla="*/ 888206 w 1571625"/>
              <a:gd name="connsiteY8" fmla="*/ 150019 h 1399248"/>
              <a:gd name="connsiteX9" fmla="*/ 890587 w 1571625"/>
              <a:gd name="connsiteY9" fmla="*/ 126206 h 1399248"/>
              <a:gd name="connsiteX10" fmla="*/ 897731 w 1571625"/>
              <a:gd name="connsiteY10" fmla="*/ 119063 h 1399248"/>
              <a:gd name="connsiteX11" fmla="*/ 907256 w 1571625"/>
              <a:gd name="connsiteY11" fmla="*/ 102394 h 1399248"/>
              <a:gd name="connsiteX12" fmla="*/ 914400 w 1571625"/>
              <a:gd name="connsiteY12" fmla="*/ 83344 h 1399248"/>
              <a:gd name="connsiteX13" fmla="*/ 919162 w 1571625"/>
              <a:gd name="connsiteY13" fmla="*/ 69056 h 1399248"/>
              <a:gd name="connsiteX14" fmla="*/ 926306 w 1571625"/>
              <a:gd name="connsiteY14" fmla="*/ 47625 h 1399248"/>
              <a:gd name="connsiteX15" fmla="*/ 931068 w 1571625"/>
              <a:gd name="connsiteY15" fmla="*/ 40481 h 1399248"/>
              <a:gd name="connsiteX16" fmla="*/ 933450 w 1571625"/>
              <a:gd name="connsiteY16" fmla="*/ 33338 h 1399248"/>
              <a:gd name="connsiteX17" fmla="*/ 969168 w 1571625"/>
              <a:gd name="connsiteY17" fmla="*/ 30956 h 1399248"/>
              <a:gd name="connsiteX18" fmla="*/ 1016793 w 1571625"/>
              <a:gd name="connsiteY18" fmla="*/ 28575 h 1399248"/>
              <a:gd name="connsiteX19" fmla="*/ 1028700 w 1571625"/>
              <a:gd name="connsiteY19" fmla="*/ 30956 h 1399248"/>
              <a:gd name="connsiteX20" fmla="*/ 1042987 w 1571625"/>
              <a:gd name="connsiteY20" fmla="*/ 35719 h 1399248"/>
              <a:gd name="connsiteX21" fmla="*/ 1085850 w 1571625"/>
              <a:gd name="connsiteY21" fmla="*/ 38100 h 1399248"/>
              <a:gd name="connsiteX22" fmla="*/ 1100137 w 1571625"/>
              <a:gd name="connsiteY22" fmla="*/ 35719 h 1399248"/>
              <a:gd name="connsiteX23" fmla="*/ 1104900 w 1571625"/>
              <a:gd name="connsiteY23" fmla="*/ 21431 h 1399248"/>
              <a:gd name="connsiteX24" fmla="*/ 1112043 w 1571625"/>
              <a:gd name="connsiteY24" fmla="*/ 14288 h 1399248"/>
              <a:gd name="connsiteX25" fmla="*/ 1121568 w 1571625"/>
              <a:gd name="connsiteY25" fmla="*/ 0 h 1399248"/>
              <a:gd name="connsiteX26" fmla="*/ 1128712 w 1571625"/>
              <a:gd name="connsiteY26" fmla="*/ 7144 h 1399248"/>
              <a:gd name="connsiteX27" fmla="*/ 1133475 w 1571625"/>
              <a:gd name="connsiteY27" fmla="*/ 21431 h 1399248"/>
              <a:gd name="connsiteX28" fmla="*/ 1147762 w 1571625"/>
              <a:gd name="connsiteY28" fmla="*/ 30956 h 1399248"/>
              <a:gd name="connsiteX29" fmla="*/ 1159668 w 1571625"/>
              <a:gd name="connsiteY29" fmla="*/ 42863 h 1399248"/>
              <a:gd name="connsiteX30" fmla="*/ 1164431 w 1571625"/>
              <a:gd name="connsiteY30" fmla="*/ 50006 h 1399248"/>
              <a:gd name="connsiteX31" fmla="*/ 1171575 w 1571625"/>
              <a:gd name="connsiteY31" fmla="*/ 52388 h 1399248"/>
              <a:gd name="connsiteX32" fmla="*/ 1185862 w 1571625"/>
              <a:gd name="connsiteY32" fmla="*/ 61913 h 1399248"/>
              <a:gd name="connsiteX33" fmla="*/ 1193006 w 1571625"/>
              <a:gd name="connsiteY33" fmla="*/ 66675 h 1399248"/>
              <a:gd name="connsiteX34" fmla="*/ 1200150 w 1571625"/>
              <a:gd name="connsiteY34" fmla="*/ 69056 h 1399248"/>
              <a:gd name="connsiteX35" fmla="*/ 1193006 w 1571625"/>
              <a:gd name="connsiteY35" fmla="*/ 73819 h 1399248"/>
              <a:gd name="connsiteX36" fmla="*/ 1181100 w 1571625"/>
              <a:gd name="connsiteY36" fmla="*/ 76200 h 1399248"/>
              <a:gd name="connsiteX37" fmla="*/ 1176337 w 1571625"/>
              <a:gd name="connsiteY37" fmla="*/ 83344 h 1399248"/>
              <a:gd name="connsiteX38" fmla="*/ 1181100 w 1571625"/>
              <a:gd name="connsiteY38" fmla="*/ 157163 h 1399248"/>
              <a:gd name="connsiteX39" fmla="*/ 1183481 w 1571625"/>
              <a:gd name="connsiteY39" fmla="*/ 164306 h 1399248"/>
              <a:gd name="connsiteX40" fmla="*/ 1188243 w 1571625"/>
              <a:gd name="connsiteY40" fmla="*/ 188119 h 1399248"/>
              <a:gd name="connsiteX41" fmla="*/ 1190625 w 1571625"/>
              <a:gd name="connsiteY41" fmla="*/ 195263 h 1399248"/>
              <a:gd name="connsiteX42" fmla="*/ 1197768 w 1571625"/>
              <a:gd name="connsiteY42" fmla="*/ 202406 h 1399248"/>
              <a:gd name="connsiteX43" fmla="*/ 1202531 w 1571625"/>
              <a:gd name="connsiteY43" fmla="*/ 223838 h 1399248"/>
              <a:gd name="connsiteX44" fmla="*/ 1195387 w 1571625"/>
              <a:gd name="connsiteY44" fmla="*/ 230981 h 1399248"/>
              <a:gd name="connsiteX45" fmla="*/ 1188243 w 1571625"/>
              <a:gd name="connsiteY45" fmla="*/ 233363 h 1399248"/>
              <a:gd name="connsiteX46" fmla="*/ 1181100 w 1571625"/>
              <a:gd name="connsiteY46" fmla="*/ 247650 h 1399248"/>
              <a:gd name="connsiteX47" fmla="*/ 1173956 w 1571625"/>
              <a:gd name="connsiteY47" fmla="*/ 264319 h 1399248"/>
              <a:gd name="connsiteX48" fmla="*/ 1159668 w 1571625"/>
              <a:gd name="connsiteY48" fmla="*/ 271463 h 1399248"/>
              <a:gd name="connsiteX49" fmla="*/ 1145381 w 1571625"/>
              <a:gd name="connsiteY49" fmla="*/ 283369 h 1399248"/>
              <a:gd name="connsiteX50" fmla="*/ 1140618 w 1571625"/>
              <a:gd name="connsiteY50" fmla="*/ 290513 h 1399248"/>
              <a:gd name="connsiteX51" fmla="*/ 1138237 w 1571625"/>
              <a:gd name="connsiteY51" fmla="*/ 302419 h 1399248"/>
              <a:gd name="connsiteX52" fmla="*/ 1135856 w 1571625"/>
              <a:gd name="connsiteY52" fmla="*/ 316706 h 1399248"/>
              <a:gd name="connsiteX53" fmla="*/ 1133475 w 1571625"/>
              <a:gd name="connsiteY53" fmla="*/ 323850 h 1399248"/>
              <a:gd name="connsiteX54" fmla="*/ 1131093 w 1571625"/>
              <a:gd name="connsiteY54" fmla="*/ 345281 h 1399248"/>
              <a:gd name="connsiteX55" fmla="*/ 1126331 w 1571625"/>
              <a:gd name="connsiteY55" fmla="*/ 359569 h 1399248"/>
              <a:gd name="connsiteX56" fmla="*/ 1123950 w 1571625"/>
              <a:gd name="connsiteY56" fmla="*/ 366713 h 1399248"/>
              <a:gd name="connsiteX57" fmla="*/ 1126331 w 1571625"/>
              <a:gd name="connsiteY57" fmla="*/ 397669 h 1399248"/>
              <a:gd name="connsiteX58" fmla="*/ 1135856 w 1571625"/>
              <a:gd name="connsiteY58" fmla="*/ 400050 h 1399248"/>
              <a:gd name="connsiteX59" fmla="*/ 1138237 w 1571625"/>
              <a:gd name="connsiteY59" fmla="*/ 407194 h 1399248"/>
              <a:gd name="connsiteX60" fmla="*/ 1143000 w 1571625"/>
              <a:gd name="connsiteY60" fmla="*/ 414338 h 1399248"/>
              <a:gd name="connsiteX61" fmla="*/ 1145381 w 1571625"/>
              <a:gd name="connsiteY61" fmla="*/ 421481 h 1399248"/>
              <a:gd name="connsiteX62" fmla="*/ 1150143 w 1571625"/>
              <a:gd name="connsiteY62" fmla="*/ 428625 h 1399248"/>
              <a:gd name="connsiteX63" fmla="*/ 1157287 w 1571625"/>
              <a:gd name="connsiteY63" fmla="*/ 445294 h 1399248"/>
              <a:gd name="connsiteX64" fmla="*/ 1164431 w 1571625"/>
              <a:gd name="connsiteY64" fmla="*/ 469106 h 1399248"/>
              <a:gd name="connsiteX65" fmla="*/ 1169193 w 1571625"/>
              <a:gd name="connsiteY65" fmla="*/ 476250 h 1399248"/>
              <a:gd name="connsiteX66" fmla="*/ 1171575 w 1571625"/>
              <a:gd name="connsiteY66" fmla="*/ 538163 h 1399248"/>
              <a:gd name="connsiteX67" fmla="*/ 1183481 w 1571625"/>
              <a:gd name="connsiteY67" fmla="*/ 550069 h 1399248"/>
              <a:gd name="connsiteX68" fmla="*/ 1197768 w 1571625"/>
              <a:gd name="connsiteY68" fmla="*/ 564356 h 1399248"/>
              <a:gd name="connsiteX69" fmla="*/ 1204912 w 1571625"/>
              <a:gd name="connsiteY69" fmla="*/ 569119 h 1399248"/>
              <a:gd name="connsiteX70" fmla="*/ 1226343 w 1571625"/>
              <a:gd name="connsiteY70" fmla="*/ 585788 h 1399248"/>
              <a:gd name="connsiteX71" fmla="*/ 1238250 w 1571625"/>
              <a:gd name="connsiteY71" fmla="*/ 600075 h 1399248"/>
              <a:gd name="connsiteX72" fmla="*/ 1245393 w 1571625"/>
              <a:gd name="connsiteY72" fmla="*/ 602456 h 1399248"/>
              <a:gd name="connsiteX73" fmla="*/ 1257300 w 1571625"/>
              <a:gd name="connsiteY73" fmla="*/ 600075 h 1399248"/>
              <a:gd name="connsiteX74" fmla="*/ 1264443 w 1571625"/>
              <a:gd name="connsiteY74" fmla="*/ 597694 h 1399248"/>
              <a:gd name="connsiteX75" fmla="*/ 1281112 w 1571625"/>
              <a:gd name="connsiteY75" fmla="*/ 600075 h 1399248"/>
              <a:gd name="connsiteX76" fmla="*/ 1302543 w 1571625"/>
              <a:gd name="connsiteY76" fmla="*/ 611981 h 1399248"/>
              <a:gd name="connsiteX77" fmla="*/ 1309687 w 1571625"/>
              <a:gd name="connsiteY77" fmla="*/ 616744 h 1399248"/>
              <a:gd name="connsiteX78" fmla="*/ 1314450 w 1571625"/>
              <a:gd name="connsiteY78" fmla="*/ 623888 h 1399248"/>
              <a:gd name="connsiteX79" fmla="*/ 1321593 w 1571625"/>
              <a:gd name="connsiteY79" fmla="*/ 628650 h 1399248"/>
              <a:gd name="connsiteX80" fmla="*/ 1326356 w 1571625"/>
              <a:gd name="connsiteY80" fmla="*/ 638175 h 1399248"/>
              <a:gd name="connsiteX81" fmla="*/ 1333500 w 1571625"/>
              <a:gd name="connsiteY81" fmla="*/ 645319 h 1399248"/>
              <a:gd name="connsiteX82" fmla="*/ 1345406 w 1571625"/>
              <a:gd name="connsiteY82" fmla="*/ 659606 h 1399248"/>
              <a:gd name="connsiteX83" fmla="*/ 1369218 w 1571625"/>
              <a:gd name="connsiteY83" fmla="*/ 681038 h 1399248"/>
              <a:gd name="connsiteX84" fmla="*/ 1381125 w 1571625"/>
              <a:gd name="connsiteY84" fmla="*/ 692944 h 1399248"/>
              <a:gd name="connsiteX85" fmla="*/ 1393031 w 1571625"/>
              <a:gd name="connsiteY85" fmla="*/ 702469 h 1399248"/>
              <a:gd name="connsiteX86" fmla="*/ 1404937 w 1571625"/>
              <a:gd name="connsiteY86" fmla="*/ 714375 h 1399248"/>
              <a:gd name="connsiteX87" fmla="*/ 1419225 w 1571625"/>
              <a:gd name="connsiteY87" fmla="*/ 726281 h 1399248"/>
              <a:gd name="connsiteX88" fmla="*/ 1433512 w 1571625"/>
              <a:gd name="connsiteY88" fmla="*/ 733425 h 1399248"/>
              <a:gd name="connsiteX89" fmla="*/ 1445418 w 1571625"/>
              <a:gd name="connsiteY89" fmla="*/ 745331 h 1399248"/>
              <a:gd name="connsiteX90" fmla="*/ 1452562 w 1571625"/>
              <a:gd name="connsiteY90" fmla="*/ 752475 h 1399248"/>
              <a:gd name="connsiteX91" fmla="*/ 1459706 w 1571625"/>
              <a:gd name="connsiteY91" fmla="*/ 757238 h 1399248"/>
              <a:gd name="connsiteX92" fmla="*/ 1473993 w 1571625"/>
              <a:gd name="connsiteY92" fmla="*/ 771525 h 1399248"/>
              <a:gd name="connsiteX93" fmla="*/ 1481137 w 1571625"/>
              <a:gd name="connsiteY93" fmla="*/ 778669 h 1399248"/>
              <a:gd name="connsiteX94" fmla="*/ 1488281 w 1571625"/>
              <a:gd name="connsiteY94" fmla="*/ 783431 h 1399248"/>
              <a:gd name="connsiteX95" fmla="*/ 1509712 w 1571625"/>
              <a:gd name="connsiteY95" fmla="*/ 800100 h 1399248"/>
              <a:gd name="connsiteX96" fmla="*/ 1516856 w 1571625"/>
              <a:gd name="connsiteY96" fmla="*/ 804863 h 1399248"/>
              <a:gd name="connsiteX97" fmla="*/ 1521618 w 1571625"/>
              <a:gd name="connsiteY97" fmla="*/ 812006 h 1399248"/>
              <a:gd name="connsiteX98" fmla="*/ 1550193 w 1571625"/>
              <a:gd name="connsiteY98" fmla="*/ 816769 h 1399248"/>
              <a:gd name="connsiteX99" fmla="*/ 1564481 w 1571625"/>
              <a:gd name="connsiteY99" fmla="*/ 826294 h 1399248"/>
              <a:gd name="connsiteX100" fmla="*/ 1569243 w 1571625"/>
              <a:gd name="connsiteY100" fmla="*/ 833438 h 1399248"/>
              <a:gd name="connsiteX101" fmla="*/ 1562100 w 1571625"/>
              <a:gd name="connsiteY101" fmla="*/ 854869 h 1399248"/>
              <a:gd name="connsiteX102" fmla="*/ 1559718 w 1571625"/>
              <a:gd name="connsiteY102" fmla="*/ 866775 h 1399248"/>
              <a:gd name="connsiteX103" fmla="*/ 1547812 w 1571625"/>
              <a:gd name="connsiteY103" fmla="*/ 881063 h 1399248"/>
              <a:gd name="connsiteX104" fmla="*/ 1540668 w 1571625"/>
              <a:gd name="connsiteY104" fmla="*/ 883444 h 1399248"/>
              <a:gd name="connsiteX105" fmla="*/ 1538287 w 1571625"/>
              <a:gd name="connsiteY105" fmla="*/ 890588 h 1399248"/>
              <a:gd name="connsiteX106" fmla="*/ 1533525 w 1571625"/>
              <a:gd name="connsiteY106" fmla="*/ 909638 h 1399248"/>
              <a:gd name="connsiteX107" fmla="*/ 1535906 w 1571625"/>
              <a:gd name="connsiteY107" fmla="*/ 931069 h 1399248"/>
              <a:gd name="connsiteX108" fmla="*/ 1550193 w 1571625"/>
              <a:gd name="connsiteY108" fmla="*/ 940594 h 1399248"/>
              <a:gd name="connsiteX109" fmla="*/ 1564481 w 1571625"/>
              <a:gd name="connsiteY109" fmla="*/ 947738 h 1399248"/>
              <a:gd name="connsiteX110" fmla="*/ 1571625 w 1571625"/>
              <a:gd name="connsiteY110" fmla="*/ 952500 h 1399248"/>
              <a:gd name="connsiteX111" fmla="*/ 1557337 w 1571625"/>
              <a:gd name="connsiteY111" fmla="*/ 959644 h 1399248"/>
              <a:gd name="connsiteX112" fmla="*/ 1550193 w 1571625"/>
              <a:gd name="connsiteY112" fmla="*/ 964406 h 1399248"/>
              <a:gd name="connsiteX113" fmla="*/ 1535906 w 1571625"/>
              <a:gd name="connsiteY113" fmla="*/ 966788 h 1399248"/>
              <a:gd name="connsiteX114" fmla="*/ 1528762 w 1571625"/>
              <a:gd name="connsiteY114" fmla="*/ 971550 h 1399248"/>
              <a:gd name="connsiteX115" fmla="*/ 1521618 w 1571625"/>
              <a:gd name="connsiteY115" fmla="*/ 973931 h 1399248"/>
              <a:gd name="connsiteX116" fmla="*/ 1519237 w 1571625"/>
              <a:gd name="connsiteY116" fmla="*/ 983456 h 1399248"/>
              <a:gd name="connsiteX117" fmla="*/ 1516856 w 1571625"/>
              <a:gd name="connsiteY117" fmla="*/ 995363 h 1399248"/>
              <a:gd name="connsiteX118" fmla="*/ 1509712 w 1571625"/>
              <a:gd name="connsiteY118" fmla="*/ 1009650 h 1399248"/>
              <a:gd name="connsiteX119" fmla="*/ 1507331 w 1571625"/>
              <a:gd name="connsiteY119" fmla="*/ 1016794 h 1399248"/>
              <a:gd name="connsiteX120" fmla="*/ 1500187 w 1571625"/>
              <a:gd name="connsiteY120" fmla="*/ 1031081 h 1399248"/>
              <a:gd name="connsiteX121" fmla="*/ 1504950 w 1571625"/>
              <a:gd name="connsiteY121" fmla="*/ 1059656 h 1399248"/>
              <a:gd name="connsiteX122" fmla="*/ 1509712 w 1571625"/>
              <a:gd name="connsiteY122" fmla="*/ 1066800 h 1399248"/>
              <a:gd name="connsiteX123" fmla="*/ 1512093 w 1571625"/>
              <a:gd name="connsiteY123" fmla="*/ 1097756 h 1399248"/>
              <a:gd name="connsiteX124" fmla="*/ 1516856 w 1571625"/>
              <a:gd name="connsiteY124" fmla="*/ 1112044 h 1399248"/>
              <a:gd name="connsiteX125" fmla="*/ 1519237 w 1571625"/>
              <a:gd name="connsiteY125" fmla="*/ 1128713 h 1399248"/>
              <a:gd name="connsiteX126" fmla="*/ 1521618 w 1571625"/>
              <a:gd name="connsiteY126" fmla="*/ 1143000 h 1399248"/>
              <a:gd name="connsiteX127" fmla="*/ 1519237 w 1571625"/>
              <a:gd name="connsiteY127" fmla="*/ 1157288 h 1399248"/>
              <a:gd name="connsiteX128" fmla="*/ 1509712 w 1571625"/>
              <a:gd name="connsiteY128" fmla="*/ 1159669 h 1399248"/>
              <a:gd name="connsiteX129" fmla="*/ 1502568 w 1571625"/>
              <a:gd name="connsiteY129" fmla="*/ 1164431 h 1399248"/>
              <a:gd name="connsiteX130" fmla="*/ 1488281 w 1571625"/>
              <a:gd name="connsiteY130" fmla="*/ 1169194 h 1399248"/>
              <a:gd name="connsiteX131" fmla="*/ 1478756 w 1571625"/>
              <a:gd name="connsiteY131" fmla="*/ 1166813 h 1399248"/>
              <a:gd name="connsiteX132" fmla="*/ 1459706 w 1571625"/>
              <a:gd name="connsiteY132" fmla="*/ 1147763 h 1399248"/>
              <a:gd name="connsiteX133" fmla="*/ 1447800 w 1571625"/>
              <a:gd name="connsiteY133" fmla="*/ 1164431 h 1399248"/>
              <a:gd name="connsiteX134" fmla="*/ 1433512 w 1571625"/>
              <a:gd name="connsiteY134" fmla="*/ 1171575 h 1399248"/>
              <a:gd name="connsiteX135" fmla="*/ 1416843 w 1571625"/>
              <a:gd name="connsiteY135" fmla="*/ 1181100 h 1399248"/>
              <a:gd name="connsiteX136" fmla="*/ 1409700 w 1571625"/>
              <a:gd name="connsiteY136" fmla="*/ 1188244 h 1399248"/>
              <a:gd name="connsiteX137" fmla="*/ 1402556 w 1571625"/>
              <a:gd name="connsiteY137" fmla="*/ 1193006 h 1399248"/>
              <a:gd name="connsiteX138" fmla="*/ 1376362 w 1571625"/>
              <a:gd name="connsiteY138" fmla="*/ 1190625 h 1399248"/>
              <a:gd name="connsiteX139" fmla="*/ 1371600 w 1571625"/>
              <a:gd name="connsiteY139" fmla="*/ 1176338 h 1399248"/>
              <a:gd name="connsiteX140" fmla="*/ 1362075 w 1571625"/>
              <a:gd name="connsiteY140" fmla="*/ 1159669 h 1399248"/>
              <a:gd name="connsiteX141" fmla="*/ 1350168 w 1571625"/>
              <a:gd name="connsiteY141" fmla="*/ 1147763 h 1399248"/>
              <a:gd name="connsiteX142" fmla="*/ 1343025 w 1571625"/>
              <a:gd name="connsiteY142" fmla="*/ 1140619 h 1399248"/>
              <a:gd name="connsiteX143" fmla="*/ 1328737 w 1571625"/>
              <a:gd name="connsiteY143" fmla="*/ 1131094 h 1399248"/>
              <a:gd name="connsiteX144" fmla="*/ 1323975 w 1571625"/>
              <a:gd name="connsiteY144" fmla="*/ 1123950 h 1399248"/>
              <a:gd name="connsiteX145" fmla="*/ 1319212 w 1571625"/>
              <a:gd name="connsiteY145" fmla="*/ 1131094 h 1399248"/>
              <a:gd name="connsiteX146" fmla="*/ 1316831 w 1571625"/>
              <a:gd name="connsiteY146" fmla="*/ 1147763 h 1399248"/>
              <a:gd name="connsiteX147" fmla="*/ 1314450 w 1571625"/>
              <a:gd name="connsiteY147" fmla="*/ 1154906 h 1399248"/>
              <a:gd name="connsiteX148" fmla="*/ 1312068 w 1571625"/>
              <a:gd name="connsiteY148" fmla="*/ 1164431 h 1399248"/>
              <a:gd name="connsiteX149" fmla="*/ 1302543 w 1571625"/>
              <a:gd name="connsiteY149" fmla="*/ 1169194 h 1399248"/>
              <a:gd name="connsiteX150" fmla="*/ 1285875 w 1571625"/>
              <a:gd name="connsiteY150" fmla="*/ 1173956 h 1399248"/>
              <a:gd name="connsiteX151" fmla="*/ 1271587 w 1571625"/>
              <a:gd name="connsiteY151" fmla="*/ 1181100 h 1399248"/>
              <a:gd name="connsiteX152" fmla="*/ 1257300 w 1571625"/>
              <a:gd name="connsiteY152" fmla="*/ 1185863 h 1399248"/>
              <a:gd name="connsiteX153" fmla="*/ 1243012 w 1571625"/>
              <a:gd name="connsiteY153" fmla="*/ 1190625 h 1399248"/>
              <a:gd name="connsiteX154" fmla="*/ 1219200 w 1571625"/>
              <a:gd name="connsiteY154" fmla="*/ 1193006 h 1399248"/>
              <a:gd name="connsiteX155" fmla="*/ 1193006 w 1571625"/>
              <a:gd name="connsiteY155" fmla="*/ 1200150 h 1399248"/>
              <a:gd name="connsiteX156" fmla="*/ 1188243 w 1571625"/>
              <a:gd name="connsiteY156" fmla="*/ 1207294 h 1399248"/>
              <a:gd name="connsiteX157" fmla="*/ 1181100 w 1571625"/>
              <a:gd name="connsiteY157" fmla="*/ 1221581 h 1399248"/>
              <a:gd name="connsiteX158" fmla="*/ 1173956 w 1571625"/>
              <a:gd name="connsiteY158" fmla="*/ 1226344 h 1399248"/>
              <a:gd name="connsiteX159" fmla="*/ 1164431 w 1571625"/>
              <a:gd name="connsiteY159" fmla="*/ 1240631 h 1399248"/>
              <a:gd name="connsiteX160" fmla="*/ 1162050 w 1571625"/>
              <a:gd name="connsiteY160" fmla="*/ 1247775 h 1399248"/>
              <a:gd name="connsiteX161" fmla="*/ 1152525 w 1571625"/>
              <a:gd name="connsiteY161" fmla="*/ 1250156 h 1399248"/>
              <a:gd name="connsiteX162" fmla="*/ 1069181 w 1571625"/>
              <a:gd name="connsiteY162" fmla="*/ 1250156 h 1399248"/>
              <a:gd name="connsiteX163" fmla="*/ 1059656 w 1571625"/>
              <a:gd name="connsiteY163" fmla="*/ 1254919 h 1399248"/>
              <a:gd name="connsiteX164" fmla="*/ 1012031 w 1571625"/>
              <a:gd name="connsiteY164" fmla="*/ 1254919 h 1399248"/>
              <a:gd name="connsiteX165" fmla="*/ 997743 w 1571625"/>
              <a:gd name="connsiteY165" fmla="*/ 1264444 h 1399248"/>
              <a:gd name="connsiteX166" fmla="*/ 1000125 w 1571625"/>
              <a:gd name="connsiteY166" fmla="*/ 1278731 h 1399248"/>
              <a:gd name="connsiteX167" fmla="*/ 933450 w 1571625"/>
              <a:gd name="connsiteY167" fmla="*/ 1297781 h 1399248"/>
              <a:gd name="connsiteX168" fmla="*/ 926306 w 1571625"/>
              <a:gd name="connsiteY168" fmla="*/ 1290638 h 1399248"/>
              <a:gd name="connsiteX169" fmla="*/ 916781 w 1571625"/>
              <a:gd name="connsiteY169" fmla="*/ 1285875 h 1399248"/>
              <a:gd name="connsiteX170" fmla="*/ 907256 w 1571625"/>
              <a:gd name="connsiteY170" fmla="*/ 1273969 h 1399248"/>
              <a:gd name="connsiteX171" fmla="*/ 869156 w 1571625"/>
              <a:gd name="connsiteY171" fmla="*/ 1271588 h 1399248"/>
              <a:gd name="connsiteX172" fmla="*/ 862012 w 1571625"/>
              <a:gd name="connsiteY172" fmla="*/ 1269206 h 1399248"/>
              <a:gd name="connsiteX173" fmla="*/ 845343 w 1571625"/>
              <a:gd name="connsiteY173" fmla="*/ 1259681 h 1399248"/>
              <a:gd name="connsiteX174" fmla="*/ 842962 w 1571625"/>
              <a:gd name="connsiteY174" fmla="*/ 1252538 h 1399248"/>
              <a:gd name="connsiteX175" fmla="*/ 835818 w 1571625"/>
              <a:gd name="connsiteY175" fmla="*/ 1250156 h 1399248"/>
              <a:gd name="connsiteX176" fmla="*/ 781050 w 1571625"/>
              <a:gd name="connsiteY176" fmla="*/ 1252538 h 1399248"/>
              <a:gd name="connsiteX177" fmla="*/ 771525 w 1571625"/>
              <a:gd name="connsiteY177" fmla="*/ 1254919 h 1399248"/>
              <a:gd name="connsiteX178" fmla="*/ 728662 w 1571625"/>
              <a:gd name="connsiteY178" fmla="*/ 1257300 h 1399248"/>
              <a:gd name="connsiteX179" fmla="*/ 723900 w 1571625"/>
              <a:gd name="connsiteY179" fmla="*/ 1264444 h 1399248"/>
              <a:gd name="connsiteX180" fmla="*/ 704850 w 1571625"/>
              <a:gd name="connsiteY180" fmla="*/ 1262063 h 1399248"/>
              <a:gd name="connsiteX181" fmla="*/ 697706 w 1571625"/>
              <a:gd name="connsiteY181" fmla="*/ 1259681 h 1399248"/>
              <a:gd name="connsiteX182" fmla="*/ 688181 w 1571625"/>
              <a:gd name="connsiteY182" fmla="*/ 1262063 h 1399248"/>
              <a:gd name="connsiteX183" fmla="*/ 673893 w 1571625"/>
              <a:gd name="connsiteY183" fmla="*/ 1273969 h 1399248"/>
              <a:gd name="connsiteX184" fmla="*/ 652462 w 1571625"/>
              <a:gd name="connsiteY184" fmla="*/ 1285875 h 1399248"/>
              <a:gd name="connsiteX185" fmla="*/ 645318 w 1571625"/>
              <a:gd name="connsiteY185" fmla="*/ 1290638 h 1399248"/>
              <a:gd name="connsiteX186" fmla="*/ 631031 w 1571625"/>
              <a:gd name="connsiteY186" fmla="*/ 1297781 h 1399248"/>
              <a:gd name="connsiteX187" fmla="*/ 626268 w 1571625"/>
              <a:gd name="connsiteY187" fmla="*/ 1304925 h 1399248"/>
              <a:gd name="connsiteX188" fmla="*/ 623887 w 1571625"/>
              <a:gd name="connsiteY188" fmla="*/ 1314450 h 1399248"/>
              <a:gd name="connsiteX189" fmla="*/ 611981 w 1571625"/>
              <a:gd name="connsiteY189" fmla="*/ 1312069 h 1399248"/>
              <a:gd name="connsiteX190" fmla="*/ 609600 w 1571625"/>
              <a:gd name="connsiteY190" fmla="*/ 1304925 h 1399248"/>
              <a:gd name="connsiteX191" fmla="*/ 607218 w 1571625"/>
              <a:gd name="connsiteY191" fmla="*/ 1295400 h 1399248"/>
              <a:gd name="connsiteX192" fmla="*/ 600075 w 1571625"/>
              <a:gd name="connsiteY192" fmla="*/ 1288256 h 1399248"/>
              <a:gd name="connsiteX193" fmla="*/ 588168 w 1571625"/>
              <a:gd name="connsiteY193" fmla="*/ 1273969 h 1399248"/>
              <a:gd name="connsiteX194" fmla="*/ 585787 w 1571625"/>
              <a:gd name="connsiteY194" fmla="*/ 1266825 h 1399248"/>
              <a:gd name="connsiteX195" fmla="*/ 561975 w 1571625"/>
              <a:gd name="connsiteY195" fmla="*/ 1254919 h 1399248"/>
              <a:gd name="connsiteX196" fmla="*/ 547687 w 1571625"/>
              <a:gd name="connsiteY196" fmla="*/ 1259681 h 1399248"/>
              <a:gd name="connsiteX197" fmla="*/ 540543 w 1571625"/>
              <a:gd name="connsiteY197" fmla="*/ 1264444 h 1399248"/>
              <a:gd name="connsiteX198" fmla="*/ 528637 w 1571625"/>
              <a:gd name="connsiteY198" fmla="*/ 1266825 h 1399248"/>
              <a:gd name="connsiteX199" fmla="*/ 514350 w 1571625"/>
              <a:gd name="connsiteY199" fmla="*/ 1271588 h 1399248"/>
              <a:gd name="connsiteX200" fmla="*/ 507206 w 1571625"/>
              <a:gd name="connsiteY200" fmla="*/ 1273969 h 1399248"/>
              <a:gd name="connsiteX201" fmla="*/ 504825 w 1571625"/>
              <a:gd name="connsiteY201" fmla="*/ 1281113 h 1399248"/>
              <a:gd name="connsiteX202" fmla="*/ 502443 w 1571625"/>
              <a:gd name="connsiteY202" fmla="*/ 1290638 h 1399248"/>
              <a:gd name="connsiteX203" fmla="*/ 490537 w 1571625"/>
              <a:gd name="connsiteY203" fmla="*/ 1293019 h 1399248"/>
              <a:gd name="connsiteX204" fmla="*/ 483393 w 1571625"/>
              <a:gd name="connsiteY204" fmla="*/ 1297781 h 1399248"/>
              <a:gd name="connsiteX205" fmla="*/ 476250 w 1571625"/>
              <a:gd name="connsiteY205" fmla="*/ 1312069 h 1399248"/>
              <a:gd name="connsiteX206" fmla="*/ 466725 w 1571625"/>
              <a:gd name="connsiteY206" fmla="*/ 1369219 h 1399248"/>
              <a:gd name="connsiteX207" fmla="*/ 459581 w 1571625"/>
              <a:gd name="connsiteY207" fmla="*/ 1371600 h 1399248"/>
              <a:gd name="connsiteX208" fmla="*/ 433387 w 1571625"/>
              <a:gd name="connsiteY208" fmla="*/ 1381125 h 1399248"/>
              <a:gd name="connsiteX209" fmla="*/ 419100 w 1571625"/>
              <a:gd name="connsiteY209" fmla="*/ 1385888 h 1399248"/>
              <a:gd name="connsiteX210" fmla="*/ 411956 w 1571625"/>
              <a:gd name="connsiteY210" fmla="*/ 1388269 h 1399248"/>
              <a:gd name="connsiteX211" fmla="*/ 404812 w 1571625"/>
              <a:gd name="connsiteY211" fmla="*/ 1390650 h 1399248"/>
              <a:gd name="connsiteX212" fmla="*/ 395287 w 1571625"/>
              <a:gd name="connsiteY212" fmla="*/ 1393031 h 1399248"/>
              <a:gd name="connsiteX213" fmla="*/ 361950 w 1571625"/>
              <a:gd name="connsiteY213" fmla="*/ 1395413 h 1399248"/>
              <a:gd name="connsiteX214" fmla="*/ 302418 w 1571625"/>
              <a:gd name="connsiteY214" fmla="*/ 1395413 h 1399248"/>
              <a:gd name="connsiteX215" fmla="*/ 295275 w 1571625"/>
              <a:gd name="connsiteY215" fmla="*/ 1393031 h 1399248"/>
              <a:gd name="connsiteX216" fmla="*/ 264318 w 1571625"/>
              <a:gd name="connsiteY216" fmla="*/ 1390650 h 1399248"/>
              <a:gd name="connsiteX217" fmla="*/ 250031 w 1571625"/>
              <a:gd name="connsiteY217" fmla="*/ 1378744 h 1399248"/>
              <a:gd name="connsiteX218" fmla="*/ 242887 w 1571625"/>
              <a:gd name="connsiteY218" fmla="*/ 1376363 h 1399248"/>
              <a:gd name="connsiteX219" fmla="*/ 235743 w 1571625"/>
              <a:gd name="connsiteY219" fmla="*/ 1371600 h 1399248"/>
              <a:gd name="connsiteX220" fmla="*/ 223837 w 1571625"/>
              <a:gd name="connsiteY220" fmla="*/ 1366838 h 1399248"/>
              <a:gd name="connsiteX221" fmla="*/ 133350 w 1571625"/>
              <a:gd name="connsiteY221" fmla="*/ 1362075 h 1399248"/>
              <a:gd name="connsiteX222" fmla="*/ 104775 w 1571625"/>
              <a:gd name="connsiteY222" fmla="*/ 1354931 h 1399248"/>
              <a:gd name="connsiteX223" fmla="*/ 121443 w 1571625"/>
              <a:gd name="connsiteY223" fmla="*/ 1340644 h 1399248"/>
              <a:gd name="connsiteX224" fmla="*/ 128587 w 1571625"/>
              <a:gd name="connsiteY224" fmla="*/ 1338263 h 1399248"/>
              <a:gd name="connsiteX225" fmla="*/ 128587 w 1571625"/>
              <a:gd name="connsiteY225" fmla="*/ 1293019 h 1399248"/>
              <a:gd name="connsiteX226" fmla="*/ 133350 w 1571625"/>
              <a:gd name="connsiteY226" fmla="*/ 1278731 h 1399248"/>
              <a:gd name="connsiteX227" fmla="*/ 121443 w 1571625"/>
              <a:gd name="connsiteY227" fmla="*/ 1257300 h 1399248"/>
              <a:gd name="connsiteX228" fmla="*/ 116681 w 1571625"/>
              <a:gd name="connsiteY228" fmla="*/ 1250156 h 1399248"/>
              <a:gd name="connsiteX229" fmla="*/ 119062 w 1571625"/>
              <a:gd name="connsiteY229" fmla="*/ 1238250 h 1399248"/>
              <a:gd name="connsiteX230" fmla="*/ 121443 w 1571625"/>
              <a:gd name="connsiteY230" fmla="*/ 1231106 h 1399248"/>
              <a:gd name="connsiteX231" fmla="*/ 123825 w 1571625"/>
              <a:gd name="connsiteY231" fmla="*/ 1216819 h 1399248"/>
              <a:gd name="connsiteX232" fmla="*/ 140493 w 1571625"/>
              <a:gd name="connsiteY232" fmla="*/ 1209675 h 1399248"/>
              <a:gd name="connsiteX233" fmla="*/ 135731 w 1571625"/>
              <a:gd name="connsiteY233" fmla="*/ 1176338 h 1399248"/>
              <a:gd name="connsiteX234" fmla="*/ 130968 w 1571625"/>
              <a:gd name="connsiteY234" fmla="*/ 1166813 h 1399248"/>
              <a:gd name="connsiteX235" fmla="*/ 128587 w 1571625"/>
              <a:gd name="connsiteY235" fmla="*/ 1152525 h 1399248"/>
              <a:gd name="connsiteX236" fmla="*/ 123825 w 1571625"/>
              <a:gd name="connsiteY236" fmla="*/ 1138238 h 1399248"/>
              <a:gd name="connsiteX237" fmla="*/ 121443 w 1571625"/>
              <a:gd name="connsiteY237" fmla="*/ 1126331 h 1399248"/>
              <a:gd name="connsiteX238" fmla="*/ 123825 w 1571625"/>
              <a:gd name="connsiteY238" fmla="*/ 1107281 h 1399248"/>
              <a:gd name="connsiteX239" fmla="*/ 130968 w 1571625"/>
              <a:gd name="connsiteY239" fmla="*/ 1102519 h 1399248"/>
              <a:gd name="connsiteX240" fmla="*/ 133350 w 1571625"/>
              <a:gd name="connsiteY240" fmla="*/ 1092994 h 1399248"/>
              <a:gd name="connsiteX241" fmla="*/ 128587 w 1571625"/>
              <a:gd name="connsiteY241" fmla="*/ 1071563 h 1399248"/>
              <a:gd name="connsiteX242" fmla="*/ 123825 w 1571625"/>
              <a:gd name="connsiteY242" fmla="*/ 1057275 h 1399248"/>
              <a:gd name="connsiteX243" fmla="*/ 119062 w 1571625"/>
              <a:gd name="connsiteY243" fmla="*/ 1050131 h 1399248"/>
              <a:gd name="connsiteX244" fmla="*/ 135731 w 1571625"/>
              <a:gd name="connsiteY244" fmla="*/ 1019175 h 1399248"/>
              <a:gd name="connsiteX245" fmla="*/ 130968 w 1571625"/>
              <a:gd name="connsiteY245" fmla="*/ 992981 h 1399248"/>
              <a:gd name="connsiteX246" fmla="*/ 126206 w 1571625"/>
              <a:gd name="connsiteY246" fmla="*/ 985838 h 1399248"/>
              <a:gd name="connsiteX247" fmla="*/ 123825 w 1571625"/>
              <a:gd name="connsiteY247" fmla="*/ 978694 h 1399248"/>
              <a:gd name="connsiteX248" fmla="*/ 121443 w 1571625"/>
              <a:gd name="connsiteY248" fmla="*/ 966788 h 1399248"/>
              <a:gd name="connsiteX249" fmla="*/ 114300 w 1571625"/>
              <a:gd name="connsiteY249" fmla="*/ 962025 h 1399248"/>
              <a:gd name="connsiteX250" fmla="*/ 109537 w 1571625"/>
              <a:gd name="connsiteY250" fmla="*/ 954881 h 1399248"/>
              <a:gd name="connsiteX251" fmla="*/ 119062 w 1571625"/>
              <a:gd name="connsiteY251" fmla="*/ 876300 h 1399248"/>
              <a:gd name="connsiteX252" fmla="*/ 126206 w 1571625"/>
              <a:gd name="connsiteY252" fmla="*/ 871538 h 1399248"/>
              <a:gd name="connsiteX253" fmla="*/ 135731 w 1571625"/>
              <a:gd name="connsiteY253" fmla="*/ 869156 h 1399248"/>
              <a:gd name="connsiteX254" fmla="*/ 140493 w 1571625"/>
              <a:gd name="connsiteY254" fmla="*/ 862013 h 1399248"/>
              <a:gd name="connsiteX255" fmla="*/ 142875 w 1571625"/>
              <a:gd name="connsiteY255" fmla="*/ 850106 h 1399248"/>
              <a:gd name="connsiteX256" fmla="*/ 150018 w 1571625"/>
              <a:gd name="connsiteY256" fmla="*/ 845344 h 1399248"/>
              <a:gd name="connsiteX257" fmla="*/ 166687 w 1571625"/>
              <a:gd name="connsiteY257" fmla="*/ 823913 h 1399248"/>
              <a:gd name="connsiteX258" fmla="*/ 176212 w 1571625"/>
              <a:gd name="connsiteY258" fmla="*/ 807244 h 1399248"/>
              <a:gd name="connsiteX259" fmla="*/ 185737 w 1571625"/>
              <a:gd name="connsiteY259" fmla="*/ 795338 h 1399248"/>
              <a:gd name="connsiteX260" fmla="*/ 197643 w 1571625"/>
              <a:gd name="connsiteY260" fmla="*/ 781050 h 1399248"/>
              <a:gd name="connsiteX261" fmla="*/ 204787 w 1571625"/>
              <a:gd name="connsiteY261" fmla="*/ 776288 h 1399248"/>
              <a:gd name="connsiteX262" fmla="*/ 207168 w 1571625"/>
              <a:gd name="connsiteY262" fmla="*/ 764381 h 1399248"/>
              <a:gd name="connsiteX263" fmla="*/ 211931 w 1571625"/>
              <a:gd name="connsiteY263" fmla="*/ 757238 h 1399248"/>
              <a:gd name="connsiteX264" fmla="*/ 209550 w 1571625"/>
              <a:gd name="connsiteY264" fmla="*/ 750094 h 1399248"/>
              <a:gd name="connsiteX265" fmla="*/ 200025 w 1571625"/>
              <a:gd name="connsiteY265" fmla="*/ 735806 h 1399248"/>
              <a:gd name="connsiteX266" fmla="*/ 195262 w 1571625"/>
              <a:gd name="connsiteY266" fmla="*/ 714375 h 1399248"/>
              <a:gd name="connsiteX267" fmla="*/ 192881 w 1571625"/>
              <a:gd name="connsiteY267" fmla="*/ 704850 h 1399248"/>
              <a:gd name="connsiteX268" fmla="*/ 188118 w 1571625"/>
              <a:gd name="connsiteY268" fmla="*/ 697706 h 1399248"/>
              <a:gd name="connsiteX269" fmla="*/ 185737 w 1571625"/>
              <a:gd name="connsiteY269" fmla="*/ 681038 h 1399248"/>
              <a:gd name="connsiteX270" fmla="*/ 169068 w 1571625"/>
              <a:gd name="connsiteY270" fmla="*/ 673894 h 1399248"/>
              <a:gd name="connsiteX271" fmla="*/ 161925 w 1571625"/>
              <a:gd name="connsiteY271" fmla="*/ 666750 h 1399248"/>
              <a:gd name="connsiteX272" fmla="*/ 135731 w 1571625"/>
              <a:gd name="connsiteY272" fmla="*/ 664369 h 1399248"/>
              <a:gd name="connsiteX273" fmla="*/ 128587 w 1571625"/>
              <a:gd name="connsiteY273" fmla="*/ 661988 h 1399248"/>
              <a:gd name="connsiteX274" fmla="*/ 123825 w 1571625"/>
              <a:gd name="connsiteY274" fmla="*/ 654844 h 1399248"/>
              <a:gd name="connsiteX275" fmla="*/ 121443 w 1571625"/>
              <a:gd name="connsiteY275" fmla="*/ 631031 h 1399248"/>
              <a:gd name="connsiteX276" fmla="*/ 104775 w 1571625"/>
              <a:gd name="connsiteY276" fmla="*/ 619125 h 1399248"/>
              <a:gd name="connsiteX277" fmla="*/ 100012 w 1571625"/>
              <a:gd name="connsiteY277" fmla="*/ 597694 h 1399248"/>
              <a:gd name="connsiteX278" fmla="*/ 97631 w 1571625"/>
              <a:gd name="connsiteY278" fmla="*/ 573881 h 1399248"/>
              <a:gd name="connsiteX279" fmla="*/ 95250 w 1571625"/>
              <a:gd name="connsiteY279" fmla="*/ 566738 h 1399248"/>
              <a:gd name="connsiteX280" fmla="*/ 92868 w 1571625"/>
              <a:gd name="connsiteY280" fmla="*/ 557213 h 1399248"/>
              <a:gd name="connsiteX281" fmla="*/ 85725 w 1571625"/>
              <a:gd name="connsiteY281" fmla="*/ 523875 h 1399248"/>
              <a:gd name="connsiteX282" fmla="*/ 78581 w 1571625"/>
              <a:gd name="connsiteY282" fmla="*/ 516731 h 1399248"/>
              <a:gd name="connsiteX283" fmla="*/ 76200 w 1571625"/>
              <a:gd name="connsiteY283" fmla="*/ 509588 h 1399248"/>
              <a:gd name="connsiteX284" fmla="*/ 64293 w 1571625"/>
              <a:gd name="connsiteY284" fmla="*/ 497681 h 1399248"/>
              <a:gd name="connsiteX285" fmla="*/ 54768 w 1571625"/>
              <a:gd name="connsiteY285" fmla="*/ 495300 h 1399248"/>
              <a:gd name="connsiteX286" fmla="*/ 50006 w 1571625"/>
              <a:gd name="connsiteY286" fmla="*/ 481013 h 1399248"/>
              <a:gd name="connsiteX287" fmla="*/ 47625 w 1571625"/>
              <a:gd name="connsiteY287" fmla="*/ 473869 h 1399248"/>
              <a:gd name="connsiteX288" fmla="*/ 40481 w 1571625"/>
              <a:gd name="connsiteY288" fmla="*/ 471488 h 1399248"/>
              <a:gd name="connsiteX289" fmla="*/ 42862 w 1571625"/>
              <a:gd name="connsiteY289" fmla="*/ 457200 h 1399248"/>
              <a:gd name="connsiteX290" fmla="*/ 42862 w 1571625"/>
              <a:gd name="connsiteY290" fmla="*/ 442913 h 1399248"/>
              <a:gd name="connsiteX291" fmla="*/ 35718 w 1571625"/>
              <a:gd name="connsiteY291" fmla="*/ 435769 h 1399248"/>
              <a:gd name="connsiteX292" fmla="*/ 21431 w 1571625"/>
              <a:gd name="connsiteY292" fmla="*/ 407194 h 1399248"/>
              <a:gd name="connsiteX293" fmla="*/ 16668 w 1571625"/>
              <a:gd name="connsiteY293" fmla="*/ 400050 h 1399248"/>
              <a:gd name="connsiteX294" fmla="*/ 14287 w 1571625"/>
              <a:gd name="connsiteY294" fmla="*/ 390525 h 1399248"/>
              <a:gd name="connsiteX295" fmla="*/ 11906 w 1571625"/>
              <a:gd name="connsiteY295" fmla="*/ 383381 h 1399248"/>
              <a:gd name="connsiteX296" fmla="*/ 14287 w 1571625"/>
              <a:gd name="connsiteY296" fmla="*/ 350044 h 1399248"/>
              <a:gd name="connsiteX297" fmla="*/ 16668 w 1571625"/>
              <a:gd name="connsiteY297" fmla="*/ 302419 h 1399248"/>
              <a:gd name="connsiteX298" fmla="*/ 9525 w 1571625"/>
              <a:gd name="connsiteY298" fmla="*/ 292894 h 1399248"/>
              <a:gd name="connsiteX299" fmla="*/ 0 w 1571625"/>
              <a:gd name="connsiteY299" fmla="*/ 283369 h 1399248"/>
              <a:gd name="connsiteX300" fmla="*/ 2381 w 1571625"/>
              <a:gd name="connsiteY300" fmla="*/ 276225 h 1399248"/>
              <a:gd name="connsiteX301" fmla="*/ 11906 w 1571625"/>
              <a:gd name="connsiteY301" fmla="*/ 261938 h 1399248"/>
              <a:gd name="connsiteX302" fmla="*/ 14287 w 1571625"/>
              <a:gd name="connsiteY302" fmla="*/ 247650 h 1399248"/>
              <a:gd name="connsiteX303" fmla="*/ 35718 w 1571625"/>
              <a:gd name="connsiteY303" fmla="*/ 250031 h 1399248"/>
              <a:gd name="connsiteX304" fmla="*/ 45243 w 1571625"/>
              <a:gd name="connsiteY304" fmla="*/ 247650 h 1399248"/>
              <a:gd name="connsiteX305" fmla="*/ 52387 w 1571625"/>
              <a:gd name="connsiteY305" fmla="*/ 226219 h 1399248"/>
              <a:gd name="connsiteX306" fmla="*/ 57150 w 1571625"/>
              <a:gd name="connsiteY306" fmla="*/ 219075 h 1399248"/>
              <a:gd name="connsiteX307" fmla="*/ 66675 w 1571625"/>
              <a:gd name="connsiteY307" fmla="*/ 216694 h 1399248"/>
              <a:gd name="connsiteX308" fmla="*/ 54768 w 1571625"/>
              <a:gd name="connsiteY308" fmla="*/ 190500 h 1399248"/>
              <a:gd name="connsiteX309" fmla="*/ 47625 w 1571625"/>
              <a:gd name="connsiteY309" fmla="*/ 188119 h 1399248"/>
              <a:gd name="connsiteX310" fmla="*/ 61912 w 1571625"/>
              <a:gd name="connsiteY310" fmla="*/ 178594 h 1399248"/>
              <a:gd name="connsiteX311" fmla="*/ 83343 w 1571625"/>
              <a:gd name="connsiteY311" fmla="*/ 161925 h 1399248"/>
              <a:gd name="connsiteX312" fmla="*/ 85725 w 1571625"/>
              <a:gd name="connsiteY312" fmla="*/ 152400 h 1399248"/>
              <a:gd name="connsiteX313" fmla="*/ 109537 w 1571625"/>
              <a:gd name="connsiteY313" fmla="*/ 152400 h 1399248"/>
              <a:gd name="connsiteX314" fmla="*/ 116681 w 1571625"/>
              <a:gd name="connsiteY314" fmla="*/ 157163 h 1399248"/>
              <a:gd name="connsiteX315" fmla="*/ 128587 w 1571625"/>
              <a:gd name="connsiteY315" fmla="*/ 178594 h 1399248"/>
              <a:gd name="connsiteX316" fmla="*/ 140493 w 1571625"/>
              <a:gd name="connsiteY316" fmla="*/ 185738 h 1399248"/>
              <a:gd name="connsiteX317" fmla="*/ 171450 w 1571625"/>
              <a:gd name="connsiteY317" fmla="*/ 188119 h 1399248"/>
              <a:gd name="connsiteX318" fmla="*/ 180975 w 1571625"/>
              <a:gd name="connsiteY318" fmla="*/ 190500 h 1399248"/>
              <a:gd name="connsiteX319" fmla="*/ 188118 w 1571625"/>
              <a:gd name="connsiteY319" fmla="*/ 192881 h 1399248"/>
              <a:gd name="connsiteX320" fmla="*/ 221456 w 1571625"/>
              <a:gd name="connsiteY320" fmla="*/ 195263 h 1399248"/>
              <a:gd name="connsiteX321" fmla="*/ 230981 w 1571625"/>
              <a:gd name="connsiteY321" fmla="*/ 209550 h 1399248"/>
              <a:gd name="connsiteX322" fmla="*/ 235743 w 1571625"/>
              <a:gd name="connsiteY322" fmla="*/ 216694 h 1399248"/>
              <a:gd name="connsiteX323" fmla="*/ 250031 w 1571625"/>
              <a:gd name="connsiteY323" fmla="*/ 223838 h 1399248"/>
              <a:gd name="connsiteX324" fmla="*/ 257175 w 1571625"/>
              <a:gd name="connsiteY324" fmla="*/ 221456 h 1399248"/>
              <a:gd name="connsiteX325" fmla="*/ 261937 w 1571625"/>
              <a:gd name="connsiteY325" fmla="*/ 214313 h 1399248"/>
              <a:gd name="connsiteX326" fmla="*/ 285750 w 1571625"/>
              <a:gd name="connsiteY326" fmla="*/ 211931 h 1399248"/>
              <a:gd name="connsiteX327" fmla="*/ 288131 w 1571625"/>
              <a:gd name="connsiteY327" fmla="*/ 197644 h 1399248"/>
              <a:gd name="connsiteX328" fmla="*/ 316706 w 1571625"/>
              <a:gd name="connsiteY328" fmla="*/ 180975 h 1399248"/>
              <a:gd name="connsiteX329" fmla="*/ 330993 w 1571625"/>
              <a:gd name="connsiteY329" fmla="*/ 171450 h 1399248"/>
              <a:gd name="connsiteX330" fmla="*/ 338137 w 1571625"/>
              <a:gd name="connsiteY330" fmla="*/ 166688 h 1399248"/>
              <a:gd name="connsiteX331" fmla="*/ 345281 w 1571625"/>
              <a:gd name="connsiteY331" fmla="*/ 164306 h 1399248"/>
              <a:gd name="connsiteX332" fmla="*/ 357187 w 1571625"/>
              <a:gd name="connsiteY332" fmla="*/ 161925 h 1399248"/>
              <a:gd name="connsiteX333" fmla="*/ 369093 w 1571625"/>
              <a:gd name="connsiteY333" fmla="*/ 157163 h 1399248"/>
              <a:gd name="connsiteX334" fmla="*/ 383381 w 1571625"/>
              <a:gd name="connsiteY334" fmla="*/ 152400 h 1399248"/>
              <a:gd name="connsiteX335" fmla="*/ 407193 w 1571625"/>
              <a:gd name="connsiteY335" fmla="*/ 150019 h 1399248"/>
              <a:gd name="connsiteX336" fmla="*/ 419100 w 1571625"/>
              <a:gd name="connsiteY336" fmla="*/ 147638 h 1399248"/>
              <a:gd name="connsiteX337" fmla="*/ 473868 w 1571625"/>
              <a:gd name="connsiteY337" fmla="*/ 152400 h 1399248"/>
              <a:gd name="connsiteX338" fmla="*/ 497681 w 1571625"/>
              <a:gd name="connsiteY338" fmla="*/ 154781 h 1399248"/>
              <a:gd name="connsiteX339" fmla="*/ 521493 w 1571625"/>
              <a:gd name="connsiteY339" fmla="*/ 161925 h 1399248"/>
              <a:gd name="connsiteX340" fmla="*/ 535781 w 1571625"/>
              <a:gd name="connsiteY340" fmla="*/ 164306 h 1399248"/>
              <a:gd name="connsiteX341" fmla="*/ 552450 w 1571625"/>
              <a:gd name="connsiteY341" fmla="*/ 173831 h 1399248"/>
              <a:gd name="connsiteX342" fmla="*/ 573881 w 1571625"/>
              <a:gd name="connsiteY342" fmla="*/ 176213 h 1399248"/>
              <a:gd name="connsiteX343" fmla="*/ 581025 w 1571625"/>
              <a:gd name="connsiteY343" fmla="*/ 178594 h 1399248"/>
              <a:gd name="connsiteX344" fmla="*/ 595312 w 1571625"/>
              <a:gd name="connsiteY344" fmla="*/ 190500 h 1399248"/>
              <a:gd name="connsiteX345" fmla="*/ 631031 w 1571625"/>
              <a:gd name="connsiteY345" fmla="*/ 200025 h 1399248"/>
              <a:gd name="connsiteX346" fmla="*/ 645318 w 1571625"/>
              <a:gd name="connsiteY346" fmla="*/ 204788 h 1399248"/>
              <a:gd name="connsiteX347" fmla="*/ 652462 w 1571625"/>
              <a:gd name="connsiteY347" fmla="*/ 207169 h 1399248"/>
              <a:gd name="connsiteX348" fmla="*/ 661987 w 1571625"/>
              <a:gd name="connsiteY348" fmla="*/ 209550 h 1399248"/>
              <a:gd name="connsiteX349" fmla="*/ 669131 w 1571625"/>
              <a:gd name="connsiteY349" fmla="*/ 211931 h 1399248"/>
              <a:gd name="connsiteX350" fmla="*/ 695325 w 1571625"/>
              <a:gd name="connsiteY350" fmla="*/ 216694 h 1399248"/>
              <a:gd name="connsiteX351" fmla="*/ 709612 w 1571625"/>
              <a:gd name="connsiteY351" fmla="*/ 214313 h 1399248"/>
              <a:gd name="connsiteX352" fmla="*/ 714375 w 1571625"/>
              <a:gd name="connsiteY352" fmla="*/ 207169 h 1399248"/>
              <a:gd name="connsiteX353" fmla="*/ 721518 w 1571625"/>
              <a:gd name="connsiteY353" fmla="*/ 200025 h 1399248"/>
              <a:gd name="connsiteX354" fmla="*/ 728662 w 1571625"/>
              <a:gd name="connsiteY354" fmla="*/ 190500 h 1399248"/>
              <a:gd name="connsiteX355" fmla="*/ 735806 w 1571625"/>
              <a:gd name="connsiteY355" fmla="*/ 188119 h 1399248"/>
              <a:gd name="connsiteX356" fmla="*/ 742950 w 1571625"/>
              <a:gd name="connsiteY356" fmla="*/ 183356 h 1399248"/>
              <a:gd name="connsiteX357" fmla="*/ 752475 w 1571625"/>
              <a:gd name="connsiteY357" fmla="*/ 178594 h 1399248"/>
              <a:gd name="connsiteX358" fmla="*/ 752475 w 1571625"/>
              <a:gd name="connsiteY358" fmla="*/ 176213 h 1399248"/>
              <a:gd name="connsiteX359" fmla="*/ 802481 w 1571625"/>
              <a:gd name="connsiteY359" fmla="*/ 128588 h 139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Lst>
            <a:rect l="l" t="t" r="r" b="b"/>
            <a:pathLst>
              <a:path w="1571625" h="1399248">
                <a:moveTo>
                  <a:pt x="802481" y="128588"/>
                </a:moveTo>
                <a:cubicBezTo>
                  <a:pt x="806450" y="130969"/>
                  <a:pt x="811114" y="132458"/>
                  <a:pt x="814387" y="135731"/>
                </a:cubicBezTo>
                <a:cubicBezTo>
                  <a:pt x="816162" y="137506"/>
                  <a:pt x="814725" y="141416"/>
                  <a:pt x="816768" y="142875"/>
                </a:cubicBezTo>
                <a:cubicBezTo>
                  <a:pt x="820853" y="145793"/>
                  <a:pt x="831056" y="147638"/>
                  <a:pt x="831056" y="147638"/>
                </a:cubicBezTo>
                <a:cubicBezTo>
                  <a:pt x="832643" y="150019"/>
                  <a:pt x="833583" y="152993"/>
                  <a:pt x="835818" y="154781"/>
                </a:cubicBezTo>
                <a:cubicBezTo>
                  <a:pt x="840704" y="158690"/>
                  <a:pt x="845220" y="157224"/>
                  <a:pt x="850106" y="154781"/>
                </a:cubicBezTo>
                <a:cubicBezTo>
                  <a:pt x="852666" y="153501"/>
                  <a:pt x="854690" y="151299"/>
                  <a:pt x="857250" y="150019"/>
                </a:cubicBezTo>
                <a:cubicBezTo>
                  <a:pt x="859495" y="148897"/>
                  <a:pt x="862012" y="148432"/>
                  <a:pt x="864393" y="147638"/>
                </a:cubicBezTo>
                <a:cubicBezTo>
                  <a:pt x="872331" y="148432"/>
                  <a:pt x="882032" y="155071"/>
                  <a:pt x="888206" y="150019"/>
                </a:cubicBezTo>
                <a:cubicBezTo>
                  <a:pt x="894380" y="144967"/>
                  <a:pt x="888241" y="133830"/>
                  <a:pt x="890587" y="126206"/>
                </a:cubicBezTo>
                <a:cubicBezTo>
                  <a:pt x="891577" y="122987"/>
                  <a:pt x="895575" y="121650"/>
                  <a:pt x="897731" y="119063"/>
                </a:cubicBezTo>
                <a:cubicBezTo>
                  <a:pt x="901935" y="114018"/>
                  <a:pt x="904347" y="108211"/>
                  <a:pt x="907256" y="102394"/>
                </a:cubicBezTo>
                <a:cubicBezTo>
                  <a:pt x="912412" y="81768"/>
                  <a:pt x="906097" y="104102"/>
                  <a:pt x="914400" y="83344"/>
                </a:cubicBezTo>
                <a:cubicBezTo>
                  <a:pt x="916264" y="78683"/>
                  <a:pt x="917575" y="73819"/>
                  <a:pt x="919162" y="69056"/>
                </a:cubicBezTo>
                <a:lnTo>
                  <a:pt x="926306" y="47625"/>
                </a:lnTo>
                <a:cubicBezTo>
                  <a:pt x="927211" y="44910"/>
                  <a:pt x="929788" y="43041"/>
                  <a:pt x="931068" y="40481"/>
                </a:cubicBezTo>
                <a:cubicBezTo>
                  <a:pt x="932191" y="38236"/>
                  <a:pt x="931015" y="33947"/>
                  <a:pt x="933450" y="33338"/>
                </a:cubicBezTo>
                <a:cubicBezTo>
                  <a:pt x="945026" y="30444"/>
                  <a:pt x="957262" y="31750"/>
                  <a:pt x="969168" y="30956"/>
                </a:cubicBezTo>
                <a:cubicBezTo>
                  <a:pt x="994025" y="22671"/>
                  <a:pt x="978449" y="25836"/>
                  <a:pt x="1016793" y="28575"/>
                </a:cubicBezTo>
                <a:cubicBezTo>
                  <a:pt x="1020762" y="29369"/>
                  <a:pt x="1024795" y="29891"/>
                  <a:pt x="1028700" y="30956"/>
                </a:cubicBezTo>
                <a:cubicBezTo>
                  <a:pt x="1033543" y="32277"/>
                  <a:pt x="1037975" y="35441"/>
                  <a:pt x="1042987" y="35719"/>
                </a:cubicBezTo>
                <a:lnTo>
                  <a:pt x="1085850" y="38100"/>
                </a:lnTo>
                <a:cubicBezTo>
                  <a:pt x="1090612" y="37306"/>
                  <a:pt x="1096504" y="38898"/>
                  <a:pt x="1100137" y="35719"/>
                </a:cubicBezTo>
                <a:cubicBezTo>
                  <a:pt x="1103915" y="32413"/>
                  <a:pt x="1103312" y="26194"/>
                  <a:pt x="1104900" y="21431"/>
                </a:cubicBezTo>
                <a:cubicBezTo>
                  <a:pt x="1105965" y="18237"/>
                  <a:pt x="1109662" y="16669"/>
                  <a:pt x="1112043" y="14288"/>
                </a:cubicBezTo>
                <a:cubicBezTo>
                  <a:pt x="1113273" y="10598"/>
                  <a:pt x="1115624" y="0"/>
                  <a:pt x="1121568" y="0"/>
                </a:cubicBezTo>
                <a:cubicBezTo>
                  <a:pt x="1124936" y="0"/>
                  <a:pt x="1126331" y="4763"/>
                  <a:pt x="1128712" y="7144"/>
                </a:cubicBezTo>
                <a:lnTo>
                  <a:pt x="1133475" y="21431"/>
                </a:lnTo>
                <a:cubicBezTo>
                  <a:pt x="1135285" y="26861"/>
                  <a:pt x="1147762" y="30956"/>
                  <a:pt x="1147762" y="30956"/>
                </a:cubicBezTo>
                <a:cubicBezTo>
                  <a:pt x="1160461" y="50004"/>
                  <a:pt x="1143796" y="26991"/>
                  <a:pt x="1159668" y="42863"/>
                </a:cubicBezTo>
                <a:cubicBezTo>
                  <a:pt x="1161692" y="44887"/>
                  <a:pt x="1162196" y="48218"/>
                  <a:pt x="1164431" y="50006"/>
                </a:cubicBezTo>
                <a:cubicBezTo>
                  <a:pt x="1166391" y="51574"/>
                  <a:pt x="1169381" y="51169"/>
                  <a:pt x="1171575" y="52388"/>
                </a:cubicBezTo>
                <a:cubicBezTo>
                  <a:pt x="1176578" y="55168"/>
                  <a:pt x="1181100" y="58738"/>
                  <a:pt x="1185862" y="61913"/>
                </a:cubicBezTo>
                <a:cubicBezTo>
                  <a:pt x="1188243" y="63500"/>
                  <a:pt x="1190291" y="65770"/>
                  <a:pt x="1193006" y="66675"/>
                </a:cubicBezTo>
                <a:lnTo>
                  <a:pt x="1200150" y="69056"/>
                </a:lnTo>
                <a:cubicBezTo>
                  <a:pt x="1197769" y="70644"/>
                  <a:pt x="1195686" y="72814"/>
                  <a:pt x="1193006" y="73819"/>
                </a:cubicBezTo>
                <a:cubicBezTo>
                  <a:pt x="1189216" y="75240"/>
                  <a:pt x="1184614" y="74192"/>
                  <a:pt x="1181100" y="76200"/>
                </a:cubicBezTo>
                <a:cubicBezTo>
                  <a:pt x="1178615" y="77620"/>
                  <a:pt x="1177925" y="80963"/>
                  <a:pt x="1176337" y="83344"/>
                </a:cubicBezTo>
                <a:cubicBezTo>
                  <a:pt x="1177383" y="110541"/>
                  <a:pt x="1174959" y="132601"/>
                  <a:pt x="1181100" y="157163"/>
                </a:cubicBezTo>
                <a:cubicBezTo>
                  <a:pt x="1181709" y="159598"/>
                  <a:pt x="1182687" y="161925"/>
                  <a:pt x="1183481" y="164306"/>
                </a:cubicBezTo>
                <a:cubicBezTo>
                  <a:pt x="1185351" y="175527"/>
                  <a:pt x="1185402" y="178177"/>
                  <a:pt x="1188243" y="188119"/>
                </a:cubicBezTo>
                <a:cubicBezTo>
                  <a:pt x="1188933" y="190533"/>
                  <a:pt x="1189233" y="193174"/>
                  <a:pt x="1190625" y="195263"/>
                </a:cubicBezTo>
                <a:cubicBezTo>
                  <a:pt x="1192493" y="198065"/>
                  <a:pt x="1195387" y="200025"/>
                  <a:pt x="1197768" y="202406"/>
                </a:cubicBezTo>
                <a:cubicBezTo>
                  <a:pt x="1199643" y="208031"/>
                  <a:pt x="1203649" y="218806"/>
                  <a:pt x="1202531" y="223838"/>
                </a:cubicBezTo>
                <a:cubicBezTo>
                  <a:pt x="1201800" y="227125"/>
                  <a:pt x="1198189" y="229113"/>
                  <a:pt x="1195387" y="230981"/>
                </a:cubicBezTo>
                <a:cubicBezTo>
                  <a:pt x="1193298" y="232373"/>
                  <a:pt x="1190624" y="232569"/>
                  <a:pt x="1188243" y="233363"/>
                </a:cubicBezTo>
                <a:cubicBezTo>
                  <a:pt x="1183024" y="241192"/>
                  <a:pt x="1183565" y="239022"/>
                  <a:pt x="1181100" y="247650"/>
                </a:cubicBezTo>
                <a:cubicBezTo>
                  <a:pt x="1178915" y="255298"/>
                  <a:pt x="1179754" y="258521"/>
                  <a:pt x="1173956" y="264319"/>
                </a:cubicBezTo>
                <a:cubicBezTo>
                  <a:pt x="1167135" y="271140"/>
                  <a:pt x="1167412" y="267591"/>
                  <a:pt x="1159668" y="271463"/>
                </a:cubicBezTo>
                <a:cubicBezTo>
                  <a:pt x="1154316" y="274139"/>
                  <a:pt x="1149143" y="278855"/>
                  <a:pt x="1145381" y="283369"/>
                </a:cubicBezTo>
                <a:cubicBezTo>
                  <a:pt x="1143549" y="285568"/>
                  <a:pt x="1142206" y="288132"/>
                  <a:pt x="1140618" y="290513"/>
                </a:cubicBezTo>
                <a:cubicBezTo>
                  <a:pt x="1139824" y="294482"/>
                  <a:pt x="1138961" y="298437"/>
                  <a:pt x="1138237" y="302419"/>
                </a:cubicBezTo>
                <a:cubicBezTo>
                  <a:pt x="1137373" y="307169"/>
                  <a:pt x="1136903" y="311993"/>
                  <a:pt x="1135856" y="316706"/>
                </a:cubicBezTo>
                <a:cubicBezTo>
                  <a:pt x="1135312" y="319156"/>
                  <a:pt x="1134269" y="321469"/>
                  <a:pt x="1133475" y="323850"/>
                </a:cubicBezTo>
                <a:cubicBezTo>
                  <a:pt x="1132681" y="330994"/>
                  <a:pt x="1132503" y="338233"/>
                  <a:pt x="1131093" y="345281"/>
                </a:cubicBezTo>
                <a:cubicBezTo>
                  <a:pt x="1130108" y="350204"/>
                  <a:pt x="1127918" y="354806"/>
                  <a:pt x="1126331" y="359569"/>
                </a:cubicBezTo>
                <a:lnTo>
                  <a:pt x="1123950" y="366713"/>
                </a:lnTo>
                <a:cubicBezTo>
                  <a:pt x="1124744" y="377032"/>
                  <a:pt x="1122850" y="387923"/>
                  <a:pt x="1126331" y="397669"/>
                </a:cubicBezTo>
                <a:cubicBezTo>
                  <a:pt x="1127432" y="400751"/>
                  <a:pt x="1133300" y="398006"/>
                  <a:pt x="1135856" y="400050"/>
                </a:cubicBezTo>
                <a:cubicBezTo>
                  <a:pt x="1137816" y="401618"/>
                  <a:pt x="1137114" y="404949"/>
                  <a:pt x="1138237" y="407194"/>
                </a:cubicBezTo>
                <a:cubicBezTo>
                  <a:pt x="1139517" y="409754"/>
                  <a:pt x="1141412" y="411957"/>
                  <a:pt x="1143000" y="414338"/>
                </a:cubicBezTo>
                <a:cubicBezTo>
                  <a:pt x="1143794" y="416719"/>
                  <a:pt x="1144259" y="419236"/>
                  <a:pt x="1145381" y="421481"/>
                </a:cubicBezTo>
                <a:cubicBezTo>
                  <a:pt x="1146661" y="424041"/>
                  <a:pt x="1149016" y="425995"/>
                  <a:pt x="1150143" y="428625"/>
                </a:cubicBezTo>
                <a:cubicBezTo>
                  <a:pt x="1159369" y="450153"/>
                  <a:pt x="1145332" y="427359"/>
                  <a:pt x="1157287" y="445294"/>
                </a:cubicBezTo>
                <a:cubicBezTo>
                  <a:pt x="1158619" y="450621"/>
                  <a:pt x="1162110" y="465624"/>
                  <a:pt x="1164431" y="469106"/>
                </a:cubicBezTo>
                <a:lnTo>
                  <a:pt x="1169193" y="476250"/>
                </a:lnTo>
                <a:cubicBezTo>
                  <a:pt x="1169987" y="496888"/>
                  <a:pt x="1169450" y="517620"/>
                  <a:pt x="1171575" y="538163"/>
                </a:cubicBezTo>
                <a:cubicBezTo>
                  <a:pt x="1172258" y="544766"/>
                  <a:pt x="1179623" y="546640"/>
                  <a:pt x="1183481" y="550069"/>
                </a:cubicBezTo>
                <a:cubicBezTo>
                  <a:pt x="1188515" y="554543"/>
                  <a:pt x="1193006" y="559594"/>
                  <a:pt x="1197768" y="564356"/>
                </a:cubicBezTo>
                <a:cubicBezTo>
                  <a:pt x="1199792" y="566380"/>
                  <a:pt x="1202713" y="567287"/>
                  <a:pt x="1204912" y="569119"/>
                </a:cubicBezTo>
                <a:cubicBezTo>
                  <a:pt x="1227293" y="587770"/>
                  <a:pt x="1190236" y="561716"/>
                  <a:pt x="1226343" y="585788"/>
                </a:cubicBezTo>
                <a:cubicBezTo>
                  <a:pt x="1253557" y="603931"/>
                  <a:pt x="1216282" y="582500"/>
                  <a:pt x="1238250" y="600075"/>
                </a:cubicBezTo>
                <a:cubicBezTo>
                  <a:pt x="1240210" y="601643"/>
                  <a:pt x="1243012" y="601662"/>
                  <a:pt x="1245393" y="602456"/>
                </a:cubicBezTo>
                <a:cubicBezTo>
                  <a:pt x="1249362" y="601662"/>
                  <a:pt x="1253373" y="601057"/>
                  <a:pt x="1257300" y="600075"/>
                </a:cubicBezTo>
                <a:cubicBezTo>
                  <a:pt x="1259735" y="599466"/>
                  <a:pt x="1261933" y="597694"/>
                  <a:pt x="1264443" y="597694"/>
                </a:cubicBezTo>
                <a:cubicBezTo>
                  <a:pt x="1270056" y="597694"/>
                  <a:pt x="1275556" y="599281"/>
                  <a:pt x="1281112" y="600075"/>
                </a:cubicBezTo>
                <a:cubicBezTo>
                  <a:pt x="1293686" y="604266"/>
                  <a:pt x="1286168" y="601064"/>
                  <a:pt x="1302543" y="611981"/>
                </a:cubicBezTo>
                <a:lnTo>
                  <a:pt x="1309687" y="616744"/>
                </a:lnTo>
                <a:cubicBezTo>
                  <a:pt x="1311275" y="619125"/>
                  <a:pt x="1312426" y="621864"/>
                  <a:pt x="1314450" y="623888"/>
                </a:cubicBezTo>
                <a:cubicBezTo>
                  <a:pt x="1316473" y="625911"/>
                  <a:pt x="1319761" y="626452"/>
                  <a:pt x="1321593" y="628650"/>
                </a:cubicBezTo>
                <a:cubicBezTo>
                  <a:pt x="1323866" y="631377"/>
                  <a:pt x="1324293" y="635286"/>
                  <a:pt x="1326356" y="638175"/>
                </a:cubicBezTo>
                <a:cubicBezTo>
                  <a:pt x="1328314" y="640915"/>
                  <a:pt x="1331119" y="642938"/>
                  <a:pt x="1333500" y="645319"/>
                </a:cubicBezTo>
                <a:cubicBezTo>
                  <a:pt x="1342199" y="662718"/>
                  <a:pt x="1333166" y="648591"/>
                  <a:pt x="1345406" y="659606"/>
                </a:cubicBezTo>
                <a:cubicBezTo>
                  <a:pt x="1372118" y="683646"/>
                  <a:pt x="1352617" y="669968"/>
                  <a:pt x="1369218" y="681038"/>
                </a:cubicBezTo>
                <a:cubicBezTo>
                  <a:pt x="1381924" y="700093"/>
                  <a:pt x="1365244" y="677062"/>
                  <a:pt x="1381125" y="692944"/>
                </a:cubicBezTo>
                <a:cubicBezTo>
                  <a:pt x="1391895" y="703715"/>
                  <a:pt x="1379123" y="697834"/>
                  <a:pt x="1393031" y="702469"/>
                </a:cubicBezTo>
                <a:cubicBezTo>
                  <a:pt x="1401761" y="715566"/>
                  <a:pt x="1393031" y="704454"/>
                  <a:pt x="1404937" y="714375"/>
                </a:cubicBezTo>
                <a:cubicBezTo>
                  <a:pt x="1412842" y="720962"/>
                  <a:pt x="1410352" y="721844"/>
                  <a:pt x="1419225" y="726281"/>
                </a:cubicBezTo>
                <a:cubicBezTo>
                  <a:pt x="1438942" y="736140"/>
                  <a:pt x="1413038" y="719777"/>
                  <a:pt x="1433512" y="733425"/>
                </a:cubicBezTo>
                <a:cubicBezTo>
                  <a:pt x="1442244" y="746523"/>
                  <a:pt x="1433512" y="735409"/>
                  <a:pt x="1445418" y="745331"/>
                </a:cubicBezTo>
                <a:cubicBezTo>
                  <a:pt x="1448005" y="747487"/>
                  <a:pt x="1449975" y="750319"/>
                  <a:pt x="1452562" y="752475"/>
                </a:cubicBezTo>
                <a:cubicBezTo>
                  <a:pt x="1454761" y="754307"/>
                  <a:pt x="1457567" y="755337"/>
                  <a:pt x="1459706" y="757238"/>
                </a:cubicBezTo>
                <a:cubicBezTo>
                  <a:pt x="1464740" y="761712"/>
                  <a:pt x="1469231" y="766763"/>
                  <a:pt x="1473993" y="771525"/>
                </a:cubicBezTo>
                <a:cubicBezTo>
                  <a:pt x="1476374" y="773906"/>
                  <a:pt x="1478335" y="776801"/>
                  <a:pt x="1481137" y="778669"/>
                </a:cubicBezTo>
                <a:cubicBezTo>
                  <a:pt x="1483518" y="780256"/>
                  <a:pt x="1486082" y="781599"/>
                  <a:pt x="1488281" y="783431"/>
                </a:cubicBezTo>
                <a:cubicBezTo>
                  <a:pt x="1510672" y="802089"/>
                  <a:pt x="1473588" y="776016"/>
                  <a:pt x="1509712" y="800100"/>
                </a:cubicBezTo>
                <a:lnTo>
                  <a:pt x="1516856" y="804863"/>
                </a:lnTo>
                <a:cubicBezTo>
                  <a:pt x="1518443" y="807244"/>
                  <a:pt x="1518929" y="811028"/>
                  <a:pt x="1521618" y="812006"/>
                </a:cubicBezTo>
                <a:cubicBezTo>
                  <a:pt x="1530722" y="815317"/>
                  <a:pt x="1541406" y="811888"/>
                  <a:pt x="1550193" y="816769"/>
                </a:cubicBezTo>
                <a:cubicBezTo>
                  <a:pt x="1555197" y="819549"/>
                  <a:pt x="1564481" y="826294"/>
                  <a:pt x="1564481" y="826294"/>
                </a:cubicBezTo>
                <a:cubicBezTo>
                  <a:pt x="1566068" y="828675"/>
                  <a:pt x="1568927" y="830594"/>
                  <a:pt x="1569243" y="833438"/>
                </a:cubicBezTo>
                <a:cubicBezTo>
                  <a:pt x="1570465" y="844437"/>
                  <a:pt x="1567125" y="847330"/>
                  <a:pt x="1562100" y="854869"/>
                </a:cubicBezTo>
                <a:cubicBezTo>
                  <a:pt x="1561306" y="858838"/>
                  <a:pt x="1561139" y="862985"/>
                  <a:pt x="1559718" y="866775"/>
                </a:cubicBezTo>
                <a:cubicBezTo>
                  <a:pt x="1558253" y="870681"/>
                  <a:pt x="1550902" y="879003"/>
                  <a:pt x="1547812" y="881063"/>
                </a:cubicBezTo>
                <a:cubicBezTo>
                  <a:pt x="1545723" y="882455"/>
                  <a:pt x="1543049" y="882650"/>
                  <a:pt x="1540668" y="883444"/>
                </a:cubicBezTo>
                <a:cubicBezTo>
                  <a:pt x="1539874" y="885825"/>
                  <a:pt x="1538947" y="888166"/>
                  <a:pt x="1538287" y="890588"/>
                </a:cubicBezTo>
                <a:cubicBezTo>
                  <a:pt x="1536565" y="896903"/>
                  <a:pt x="1533525" y="909638"/>
                  <a:pt x="1533525" y="909638"/>
                </a:cubicBezTo>
                <a:cubicBezTo>
                  <a:pt x="1534319" y="916782"/>
                  <a:pt x="1532498" y="924740"/>
                  <a:pt x="1535906" y="931069"/>
                </a:cubicBezTo>
                <a:cubicBezTo>
                  <a:pt x="1538620" y="936109"/>
                  <a:pt x="1545431" y="937419"/>
                  <a:pt x="1550193" y="940594"/>
                </a:cubicBezTo>
                <a:cubicBezTo>
                  <a:pt x="1570656" y="954236"/>
                  <a:pt x="1544771" y="937883"/>
                  <a:pt x="1564481" y="947738"/>
                </a:cubicBezTo>
                <a:cubicBezTo>
                  <a:pt x="1567041" y="949018"/>
                  <a:pt x="1569244" y="950913"/>
                  <a:pt x="1571625" y="952500"/>
                </a:cubicBezTo>
                <a:cubicBezTo>
                  <a:pt x="1551160" y="966144"/>
                  <a:pt x="1577047" y="949790"/>
                  <a:pt x="1557337" y="959644"/>
                </a:cubicBezTo>
                <a:cubicBezTo>
                  <a:pt x="1554777" y="960924"/>
                  <a:pt x="1552908" y="963501"/>
                  <a:pt x="1550193" y="964406"/>
                </a:cubicBezTo>
                <a:cubicBezTo>
                  <a:pt x="1545613" y="965933"/>
                  <a:pt x="1540668" y="965994"/>
                  <a:pt x="1535906" y="966788"/>
                </a:cubicBezTo>
                <a:cubicBezTo>
                  <a:pt x="1533525" y="968375"/>
                  <a:pt x="1531322" y="970270"/>
                  <a:pt x="1528762" y="971550"/>
                </a:cubicBezTo>
                <a:cubicBezTo>
                  <a:pt x="1526517" y="972672"/>
                  <a:pt x="1523186" y="971971"/>
                  <a:pt x="1521618" y="973931"/>
                </a:cubicBezTo>
                <a:cubicBezTo>
                  <a:pt x="1519574" y="976487"/>
                  <a:pt x="1519947" y="980261"/>
                  <a:pt x="1519237" y="983456"/>
                </a:cubicBezTo>
                <a:cubicBezTo>
                  <a:pt x="1518359" y="987407"/>
                  <a:pt x="1517838" y="991436"/>
                  <a:pt x="1516856" y="995363"/>
                </a:cubicBezTo>
                <a:cubicBezTo>
                  <a:pt x="1514885" y="1003249"/>
                  <a:pt x="1514368" y="1002666"/>
                  <a:pt x="1509712" y="1009650"/>
                </a:cubicBezTo>
                <a:cubicBezTo>
                  <a:pt x="1508918" y="1012031"/>
                  <a:pt x="1508454" y="1014549"/>
                  <a:pt x="1507331" y="1016794"/>
                </a:cubicBezTo>
                <a:cubicBezTo>
                  <a:pt x="1498097" y="1035261"/>
                  <a:pt x="1506172" y="1013125"/>
                  <a:pt x="1500187" y="1031081"/>
                </a:cubicBezTo>
                <a:cubicBezTo>
                  <a:pt x="1500943" y="1037884"/>
                  <a:pt x="1500958" y="1051673"/>
                  <a:pt x="1504950" y="1059656"/>
                </a:cubicBezTo>
                <a:cubicBezTo>
                  <a:pt x="1506230" y="1062216"/>
                  <a:pt x="1508125" y="1064419"/>
                  <a:pt x="1509712" y="1066800"/>
                </a:cubicBezTo>
                <a:cubicBezTo>
                  <a:pt x="1510506" y="1077119"/>
                  <a:pt x="1510479" y="1087534"/>
                  <a:pt x="1512093" y="1097756"/>
                </a:cubicBezTo>
                <a:cubicBezTo>
                  <a:pt x="1512876" y="1102715"/>
                  <a:pt x="1516856" y="1112044"/>
                  <a:pt x="1516856" y="1112044"/>
                </a:cubicBezTo>
                <a:cubicBezTo>
                  <a:pt x="1517650" y="1117600"/>
                  <a:pt x="1518384" y="1123166"/>
                  <a:pt x="1519237" y="1128713"/>
                </a:cubicBezTo>
                <a:cubicBezTo>
                  <a:pt x="1519971" y="1133485"/>
                  <a:pt x="1521618" y="1138172"/>
                  <a:pt x="1521618" y="1143000"/>
                </a:cubicBezTo>
                <a:cubicBezTo>
                  <a:pt x="1521618" y="1147828"/>
                  <a:pt x="1522043" y="1153359"/>
                  <a:pt x="1519237" y="1157288"/>
                </a:cubicBezTo>
                <a:cubicBezTo>
                  <a:pt x="1517335" y="1159951"/>
                  <a:pt x="1512887" y="1158875"/>
                  <a:pt x="1509712" y="1159669"/>
                </a:cubicBezTo>
                <a:cubicBezTo>
                  <a:pt x="1507331" y="1161256"/>
                  <a:pt x="1505183" y="1163269"/>
                  <a:pt x="1502568" y="1164431"/>
                </a:cubicBezTo>
                <a:cubicBezTo>
                  <a:pt x="1497981" y="1166470"/>
                  <a:pt x="1488281" y="1169194"/>
                  <a:pt x="1488281" y="1169194"/>
                </a:cubicBezTo>
                <a:cubicBezTo>
                  <a:pt x="1485106" y="1168400"/>
                  <a:pt x="1481219" y="1168968"/>
                  <a:pt x="1478756" y="1166813"/>
                </a:cubicBezTo>
                <a:cubicBezTo>
                  <a:pt x="1448108" y="1139995"/>
                  <a:pt x="1486229" y="1161023"/>
                  <a:pt x="1459706" y="1147763"/>
                </a:cubicBezTo>
                <a:cubicBezTo>
                  <a:pt x="1440974" y="1152445"/>
                  <a:pt x="1457392" y="1145248"/>
                  <a:pt x="1447800" y="1164431"/>
                </a:cubicBezTo>
                <a:cubicBezTo>
                  <a:pt x="1445953" y="1168125"/>
                  <a:pt x="1436894" y="1170448"/>
                  <a:pt x="1433512" y="1171575"/>
                </a:cubicBezTo>
                <a:cubicBezTo>
                  <a:pt x="1414179" y="1190908"/>
                  <a:pt x="1439231" y="1168306"/>
                  <a:pt x="1416843" y="1181100"/>
                </a:cubicBezTo>
                <a:cubicBezTo>
                  <a:pt x="1413919" y="1182771"/>
                  <a:pt x="1412287" y="1186088"/>
                  <a:pt x="1409700" y="1188244"/>
                </a:cubicBezTo>
                <a:cubicBezTo>
                  <a:pt x="1407501" y="1190076"/>
                  <a:pt x="1404937" y="1191419"/>
                  <a:pt x="1402556" y="1193006"/>
                </a:cubicBezTo>
                <a:lnTo>
                  <a:pt x="1376362" y="1190625"/>
                </a:lnTo>
                <a:cubicBezTo>
                  <a:pt x="1371942" y="1188245"/>
                  <a:pt x="1373187" y="1181100"/>
                  <a:pt x="1371600" y="1176338"/>
                </a:cubicBezTo>
                <a:cubicBezTo>
                  <a:pt x="1366136" y="1159944"/>
                  <a:pt x="1374368" y="1167864"/>
                  <a:pt x="1362075" y="1159669"/>
                </a:cubicBezTo>
                <a:cubicBezTo>
                  <a:pt x="1353341" y="1146569"/>
                  <a:pt x="1362077" y="1157687"/>
                  <a:pt x="1350168" y="1147763"/>
                </a:cubicBezTo>
                <a:cubicBezTo>
                  <a:pt x="1347581" y="1145607"/>
                  <a:pt x="1345683" y="1142686"/>
                  <a:pt x="1343025" y="1140619"/>
                </a:cubicBezTo>
                <a:cubicBezTo>
                  <a:pt x="1338507" y="1137105"/>
                  <a:pt x="1328737" y="1131094"/>
                  <a:pt x="1328737" y="1131094"/>
                </a:cubicBezTo>
                <a:cubicBezTo>
                  <a:pt x="1327150" y="1128713"/>
                  <a:pt x="1326837" y="1123950"/>
                  <a:pt x="1323975" y="1123950"/>
                </a:cubicBezTo>
                <a:cubicBezTo>
                  <a:pt x="1321113" y="1123950"/>
                  <a:pt x="1320034" y="1128353"/>
                  <a:pt x="1319212" y="1131094"/>
                </a:cubicBezTo>
                <a:cubicBezTo>
                  <a:pt x="1317599" y="1136470"/>
                  <a:pt x="1317932" y="1142259"/>
                  <a:pt x="1316831" y="1147763"/>
                </a:cubicBezTo>
                <a:cubicBezTo>
                  <a:pt x="1316339" y="1150224"/>
                  <a:pt x="1315140" y="1152493"/>
                  <a:pt x="1314450" y="1154906"/>
                </a:cubicBezTo>
                <a:cubicBezTo>
                  <a:pt x="1313551" y="1158053"/>
                  <a:pt x="1314163" y="1161917"/>
                  <a:pt x="1312068" y="1164431"/>
                </a:cubicBezTo>
                <a:cubicBezTo>
                  <a:pt x="1309795" y="1167158"/>
                  <a:pt x="1305806" y="1167796"/>
                  <a:pt x="1302543" y="1169194"/>
                </a:cubicBezTo>
                <a:cubicBezTo>
                  <a:pt x="1296833" y="1171641"/>
                  <a:pt x="1291918" y="1172229"/>
                  <a:pt x="1285875" y="1173956"/>
                </a:cubicBezTo>
                <a:cubicBezTo>
                  <a:pt x="1267644" y="1179165"/>
                  <a:pt x="1290364" y="1172754"/>
                  <a:pt x="1271587" y="1181100"/>
                </a:cubicBezTo>
                <a:cubicBezTo>
                  <a:pt x="1267000" y="1183139"/>
                  <a:pt x="1262062" y="1184275"/>
                  <a:pt x="1257300" y="1185863"/>
                </a:cubicBezTo>
                <a:lnTo>
                  <a:pt x="1243012" y="1190625"/>
                </a:lnTo>
                <a:cubicBezTo>
                  <a:pt x="1235444" y="1193147"/>
                  <a:pt x="1227137" y="1192212"/>
                  <a:pt x="1219200" y="1193006"/>
                </a:cubicBezTo>
                <a:cubicBezTo>
                  <a:pt x="1201072" y="1199049"/>
                  <a:pt x="1209835" y="1196785"/>
                  <a:pt x="1193006" y="1200150"/>
                </a:cubicBezTo>
                <a:cubicBezTo>
                  <a:pt x="1191418" y="1202531"/>
                  <a:pt x="1189523" y="1204734"/>
                  <a:pt x="1188243" y="1207294"/>
                </a:cubicBezTo>
                <a:cubicBezTo>
                  <a:pt x="1184369" y="1215042"/>
                  <a:pt x="1187925" y="1214756"/>
                  <a:pt x="1181100" y="1221581"/>
                </a:cubicBezTo>
                <a:cubicBezTo>
                  <a:pt x="1179076" y="1223605"/>
                  <a:pt x="1176337" y="1224756"/>
                  <a:pt x="1173956" y="1226344"/>
                </a:cubicBezTo>
                <a:lnTo>
                  <a:pt x="1164431" y="1240631"/>
                </a:lnTo>
                <a:cubicBezTo>
                  <a:pt x="1163039" y="1242720"/>
                  <a:pt x="1164010" y="1246207"/>
                  <a:pt x="1162050" y="1247775"/>
                </a:cubicBezTo>
                <a:cubicBezTo>
                  <a:pt x="1159494" y="1249819"/>
                  <a:pt x="1155700" y="1249362"/>
                  <a:pt x="1152525" y="1250156"/>
                </a:cubicBezTo>
                <a:cubicBezTo>
                  <a:pt x="1117977" y="1247689"/>
                  <a:pt x="1107196" y="1245594"/>
                  <a:pt x="1069181" y="1250156"/>
                </a:cubicBezTo>
                <a:cubicBezTo>
                  <a:pt x="1065656" y="1250579"/>
                  <a:pt x="1062831" y="1253331"/>
                  <a:pt x="1059656" y="1254919"/>
                </a:cubicBezTo>
                <a:cubicBezTo>
                  <a:pt x="1045565" y="1253638"/>
                  <a:pt x="1026385" y="1250135"/>
                  <a:pt x="1012031" y="1254919"/>
                </a:cubicBezTo>
                <a:cubicBezTo>
                  <a:pt x="1006601" y="1256729"/>
                  <a:pt x="997743" y="1264444"/>
                  <a:pt x="997743" y="1264444"/>
                </a:cubicBezTo>
                <a:cubicBezTo>
                  <a:pt x="998537" y="1269206"/>
                  <a:pt x="1000125" y="1273903"/>
                  <a:pt x="1000125" y="1278731"/>
                </a:cubicBezTo>
                <a:cubicBezTo>
                  <a:pt x="1000125" y="1321653"/>
                  <a:pt x="990751" y="1299904"/>
                  <a:pt x="933450" y="1297781"/>
                </a:cubicBezTo>
                <a:cubicBezTo>
                  <a:pt x="931069" y="1295400"/>
                  <a:pt x="929046" y="1292595"/>
                  <a:pt x="926306" y="1290638"/>
                </a:cubicBezTo>
                <a:cubicBezTo>
                  <a:pt x="923417" y="1288575"/>
                  <a:pt x="919291" y="1288385"/>
                  <a:pt x="916781" y="1285875"/>
                </a:cubicBezTo>
                <a:cubicBezTo>
                  <a:pt x="910582" y="1279675"/>
                  <a:pt x="919810" y="1275951"/>
                  <a:pt x="907256" y="1273969"/>
                </a:cubicBezTo>
                <a:cubicBezTo>
                  <a:pt x="894687" y="1271985"/>
                  <a:pt x="881856" y="1272382"/>
                  <a:pt x="869156" y="1271588"/>
                </a:cubicBezTo>
                <a:cubicBezTo>
                  <a:pt x="866775" y="1270794"/>
                  <a:pt x="864191" y="1270451"/>
                  <a:pt x="862012" y="1269206"/>
                </a:cubicBezTo>
                <a:cubicBezTo>
                  <a:pt x="841829" y="1257673"/>
                  <a:pt x="861723" y="1265143"/>
                  <a:pt x="845343" y="1259681"/>
                </a:cubicBezTo>
                <a:cubicBezTo>
                  <a:pt x="844549" y="1257300"/>
                  <a:pt x="844737" y="1254313"/>
                  <a:pt x="842962" y="1252538"/>
                </a:cubicBezTo>
                <a:cubicBezTo>
                  <a:pt x="841187" y="1250763"/>
                  <a:pt x="838328" y="1250156"/>
                  <a:pt x="835818" y="1250156"/>
                </a:cubicBezTo>
                <a:cubicBezTo>
                  <a:pt x="817545" y="1250156"/>
                  <a:pt x="799306" y="1251744"/>
                  <a:pt x="781050" y="1252538"/>
                </a:cubicBezTo>
                <a:cubicBezTo>
                  <a:pt x="777875" y="1253332"/>
                  <a:pt x="774784" y="1254623"/>
                  <a:pt x="771525" y="1254919"/>
                </a:cubicBezTo>
                <a:cubicBezTo>
                  <a:pt x="757274" y="1256214"/>
                  <a:pt x="742694" y="1254494"/>
                  <a:pt x="728662" y="1257300"/>
                </a:cubicBezTo>
                <a:cubicBezTo>
                  <a:pt x="725856" y="1257861"/>
                  <a:pt x="725487" y="1262063"/>
                  <a:pt x="723900" y="1264444"/>
                </a:cubicBezTo>
                <a:cubicBezTo>
                  <a:pt x="717550" y="1263650"/>
                  <a:pt x="711146" y="1263208"/>
                  <a:pt x="704850" y="1262063"/>
                </a:cubicBezTo>
                <a:cubicBezTo>
                  <a:pt x="702380" y="1261614"/>
                  <a:pt x="700216" y="1259681"/>
                  <a:pt x="697706" y="1259681"/>
                </a:cubicBezTo>
                <a:cubicBezTo>
                  <a:pt x="694433" y="1259681"/>
                  <a:pt x="691356" y="1261269"/>
                  <a:pt x="688181" y="1262063"/>
                </a:cubicBezTo>
                <a:cubicBezTo>
                  <a:pt x="662671" y="1279067"/>
                  <a:pt x="701375" y="1252593"/>
                  <a:pt x="673893" y="1273969"/>
                </a:cubicBezTo>
                <a:cubicBezTo>
                  <a:pt x="661611" y="1283522"/>
                  <a:pt x="663241" y="1282283"/>
                  <a:pt x="652462" y="1285875"/>
                </a:cubicBezTo>
                <a:cubicBezTo>
                  <a:pt x="650081" y="1287463"/>
                  <a:pt x="647878" y="1289358"/>
                  <a:pt x="645318" y="1290638"/>
                </a:cubicBezTo>
                <a:cubicBezTo>
                  <a:pt x="625592" y="1300502"/>
                  <a:pt x="651515" y="1284127"/>
                  <a:pt x="631031" y="1297781"/>
                </a:cubicBezTo>
                <a:cubicBezTo>
                  <a:pt x="629443" y="1300162"/>
                  <a:pt x="627395" y="1302294"/>
                  <a:pt x="626268" y="1304925"/>
                </a:cubicBezTo>
                <a:cubicBezTo>
                  <a:pt x="624979" y="1307933"/>
                  <a:pt x="626814" y="1312986"/>
                  <a:pt x="623887" y="1314450"/>
                </a:cubicBezTo>
                <a:cubicBezTo>
                  <a:pt x="620267" y="1316260"/>
                  <a:pt x="615950" y="1312863"/>
                  <a:pt x="611981" y="1312069"/>
                </a:cubicBezTo>
                <a:cubicBezTo>
                  <a:pt x="611187" y="1309688"/>
                  <a:pt x="610290" y="1307339"/>
                  <a:pt x="609600" y="1304925"/>
                </a:cubicBezTo>
                <a:cubicBezTo>
                  <a:pt x="608701" y="1301778"/>
                  <a:pt x="608842" y="1298242"/>
                  <a:pt x="607218" y="1295400"/>
                </a:cubicBezTo>
                <a:cubicBezTo>
                  <a:pt x="605547" y="1292476"/>
                  <a:pt x="602231" y="1290843"/>
                  <a:pt x="600075" y="1288256"/>
                </a:cubicBezTo>
                <a:cubicBezTo>
                  <a:pt x="583506" y="1268373"/>
                  <a:pt x="609030" y="1294831"/>
                  <a:pt x="588168" y="1273969"/>
                </a:cubicBezTo>
                <a:cubicBezTo>
                  <a:pt x="587374" y="1271588"/>
                  <a:pt x="587394" y="1268753"/>
                  <a:pt x="585787" y="1266825"/>
                </a:cubicBezTo>
                <a:cubicBezTo>
                  <a:pt x="579277" y="1259012"/>
                  <a:pt x="571134" y="1257972"/>
                  <a:pt x="561975" y="1254919"/>
                </a:cubicBezTo>
                <a:cubicBezTo>
                  <a:pt x="557212" y="1256506"/>
                  <a:pt x="551864" y="1256896"/>
                  <a:pt x="547687" y="1259681"/>
                </a:cubicBezTo>
                <a:cubicBezTo>
                  <a:pt x="545306" y="1261269"/>
                  <a:pt x="543223" y="1263439"/>
                  <a:pt x="540543" y="1264444"/>
                </a:cubicBezTo>
                <a:cubicBezTo>
                  <a:pt x="536753" y="1265865"/>
                  <a:pt x="532542" y="1265760"/>
                  <a:pt x="528637" y="1266825"/>
                </a:cubicBezTo>
                <a:cubicBezTo>
                  <a:pt x="523794" y="1268146"/>
                  <a:pt x="519112" y="1270000"/>
                  <a:pt x="514350" y="1271588"/>
                </a:cubicBezTo>
                <a:lnTo>
                  <a:pt x="507206" y="1273969"/>
                </a:lnTo>
                <a:cubicBezTo>
                  <a:pt x="506412" y="1276350"/>
                  <a:pt x="505515" y="1278699"/>
                  <a:pt x="504825" y="1281113"/>
                </a:cubicBezTo>
                <a:cubicBezTo>
                  <a:pt x="503926" y="1284260"/>
                  <a:pt x="504957" y="1288543"/>
                  <a:pt x="502443" y="1290638"/>
                </a:cubicBezTo>
                <a:cubicBezTo>
                  <a:pt x="499334" y="1293229"/>
                  <a:pt x="494506" y="1292225"/>
                  <a:pt x="490537" y="1293019"/>
                </a:cubicBezTo>
                <a:cubicBezTo>
                  <a:pt x="488156" y="1294606"/>
                  <a:pt x="485417" y="1295757"/>
                  <a:pt x="483393" y="1297781"/>
                </a:cubicBezTo>
                <a:cubicBezTo>
                  <a:pt x="478778" y="1302396"/>
                  <a:pt x="478186" y="1306260"/>
                  <a:pt x="476250" y="1312069"/>
                </a:cubicBezTo>
                <a:cubicBezTo>
                  <a:pt x="475248" y="1333112"/>
                  <a:pt x="485356" y="1356798"/>
                  <a:pt x="466725" y="1369219"/>
                </a:cubicBezTo>
                <a:cubicBezTo>
                  <a:pt x="464636" y="1370611"/>
                  <a:pt x="461962" y="1370806"/>
                  <a:pt x="459581" y="1371600"/>
                </a:cubicBezTo>
                <a:cubicBezTo>
                  <a:pt x="446573" y="1384608"/>
                  <a:pt x="458324" y="1375781"/>
                  <a:pt x="433387" y="1381125"/>
                </a:cubicBezTo>
                <a:cubicBezTo>
                  <a:pt x="428478" y="1382177"/>
                  <a:pt x="423862" y="1384300"/>
                  <a:pt x="419100" y="1385888"/>
                </a:cubicBezTo>
                <a:lnTo>
                  <a:pt x="411956" y="1388269"/>
                </a:lnTo>
                <a:cubicBezTo>
                  <a:pt x="409575" y="1389063"/>
                  <a:pt x="407247" y="1390041"/>
                  <a:pt x="404812" y="1390650"/>
                </a:cubicBezTo>
                <a:cubicBezTo>
                  <a:pt x="401637" y="1391444"/>
                  <a:pt x="398540" y="1392670"/>
                  <a:pt x="395287" y="1393031"/>
                </a:cubicBezTo>
                <a:cubicBezTo>
                  <a:pt x="384214" y="1394261"/>
                  <a:pt x="373062" y="1394619"/>
                  <a:pt x="361950" y="1395413"/>
                </a:cubicBezTo>
                <a:cubicBezTo>
                  <a:pt x="337355" y="1401561"/>
                  <a:pt x="349983" y="1399377"/>
                  <a:pt x="302418" y="1395413"/>
                </a:cubicBezTo>
                <a:cubicBezTo>
                  <a:pt x="299917" y="1395205"/>
                  <a:pt x="297766" y="1393342"/>
                  <a:pt x="295275" y="1393031"/>
                </a:cubicBezTo>
                <a:cubicBezTo>
                  <a:pt x="285005" y="1391747"/>
                  <a:pt x="274637" y="1391444"/>
                  <a:pt x="264318" y="1390650"/>
                </a:cubicBezTo>
                <a:cubicBezTo>
                  <a:pt x="259050" y="1385382"/>
                  <a:pt x="256664" y="1382060"/>
                  <a:pt x="250031" y="1378744"/>
                </a:cubicBezTo>
                <a:cubicBezTo>
                  <a:pt x="247786" y="1377622"/>
                  <a:pt x="245268" y="1377157"/>
                  <a:pt x="242887" y="1376363"/>
                </a:cubicBezTo>
                <a:cubicBezTo>
                  <a:pt x="240506" y="1374775"/>
                  <a:pt x="238303" y="1372880"/>
                  <a:pt x="235743" y="1371600"/>
                </a:cubicBezTo>
                <a:cubicBezTo>
                  <a:pt x="231920" y="1369688"/>
                  <a:pt x="227839" y="1368339"/>
                  <a:pt x="223837" y="1366838"/>
                </a:cubicBezTo>
                <a:cubicBezTo>
                  <a:pt x="194350" y="1355780"/>
                  <a:pt x="174667" y="1363255"/>
                  <a:pt x="133350" y="1362075"/>
                </a:cubicBezTo>
                <a:cubicBezTo>
                  <a:pt x="132768" y="1362002"/>
                  <a:pt x="107825" y="1361031"/>
                  <a:pt x="104775" y="1354931"/>
                </a:cubicBezTo>
                <a:cubicBezTo>
                  <a:pt x="99120" y="1343620"/>
                  <a:pt x="118245" y="1341710"/>
                  <a:pt x="121443" y="1340644"/>
                </a:cubicBezTo>
                <a:lnTo>
                  <a:pt x="128587" y="1338263"/>
                </a:lnTo>
                <a:cubicBezTo>
                  <a:pt x="126778" y="1316552"/>
                  <a:pt x="124245" y="1311835"/>
                  <a:pt x="128587" y="1293019"/>
                </a:cubicBezTo>
                <a:cubicBezTo>
                  <a:pt x="129716" y="1288127"/>
                  <a:pt x="133350" y="1278731"/>
                  <a:pt x="133350" y="1278731"/>
                </a:cubicBezTo>
                <a:cubicBezTo>
                  <a:pt x="129157" y="1266158"/>
                  <a:pt x="132361" y="1273678"/>
                  <a:pt x="121443" y="1257300"/>
                </a:cubicBezTo>
                <a:lnTo>
                  <a:pt x="116681" y="1250156"/>
                </a:lnTo>
                <a:cubicBezTo>
                  <a:pt x="117475" y="1246187"/>
                  <a:pt x="118080" y="1242176"/>
                  <a:pt x="119062" y="1238250"/>
                </a:cubicBezTo>
                <a:cubicBezTo>
                  <a:pt x="119671" y="1235815"/>
                  <a:pt x="120898" y="1233556"/>
                  <a:pt x="121443" y="1231106"/>
                </a:cubicBezTo>
                <a:cubicBezTo>
                  <a:pt x="122490" y="1226393"/>
                  <a:pt x="121666" y="1221137"/>
                  <a:pt x="123825" y="1216819"/>
                </a:cubicBezTo>
                <a:cubicBezTo>
                  <a:pt x="126175" y="1212119"/>
                  <a:pt x="136787" y="1210601"/>
                  <a:pt x="140493" y="1209675"/>
                </a:cubicBezTo>
                <a:cubicBezTo>
                  <a:pt x="139270" y="1196218"/>
                  <a:pt x="140488" y="1187437"/>
                  <a:pt x="135731" y="1176338"/>
                </a:cubicBezTo>
                <a:cubicBezTo>
                  <a:pt x="134333" y="1173075"/>
                  <a:pt x="132556" y="1169988"/>
                  <a:pt x="130968" y="1166813"/>
                </a:cubicBezTo>
                <a:cubicBezTo>
                  <a:pt x="130174" y="1162050"/>
                  <a:pt x="129758" y="1157209"/>
                  <a:pt x="128587" y="1152525"/>
                </a:cubicBezTo>
                <a:cubicBezTo>
                  <a:pt x="127370" y="1147655"/>
                  <a:pt x="124810" y="1143160"/>
                  <a:pt x="123825" y="1138238"/>
                </a:cubicBezTo>
                <a:lnTo>
                  <a:pt x="121443" y="1126331"/>
                </a:lnTo>
                <a:cubicBezTo>
                  <a:pt x="122237" y="1119981"/>
                  <a:pt x="121448" y="1113223"/>
                  <a:pt x="123825" y="1107281"/>
                </a:cubicBezTo>
                <a:cubicBezTo>
                  <a:pt x="124888" y="1104624"/>
                  <a:pt x="129381" y="1104900"/>
                  <a:pt x="130968" y="1102519"/>
                </a:cubicBezTo>
                <a:cubicBezTo>
                  <a:pt x="132783" y="1099796"/>
                  <a:pt x="132556" y="1096169"/>
                  <a:pt x="133350" y="1092994"/>
                </a:cubicBezTo>
                <a:cubicBezTo>
                  <a:pt x="126540" y="1072568"/>
                  <a:pt x="136961" y="1105062"/>
                  <a:pt x="128587" y="1071563"/>
                </a:cubicBezTo>
                <a:cubicBezTo>
                  <a:pt x="127370" y="1066693"/>
                  <a:pt x="126610" y="1061452"/>
                  <a:pt x="123825" y="1057275"/>
                </a:cubicBezTo>
                <a:lnTo>
                  <a:pt x="119062" y="1050131"/>
                </a:lnTo>
                <a:cubicBezTo>
                  <a:pt x="139331" y="1036619"/>
                  <a:pt x="132718" y="1046295"/>
                  <a:pt x="135731" y="1019175"/>
                </a:cubicBezTo>
                <a:cubicBezTo>
                  <a:pt x="134909" y="1012600"/>
                  <a:pt x="134640" y="1000325"/>
                  <a:pt x="130968" y="992981"/>
                </a:cubicBezTo>
                <a:cubicBezTo>
                  <a:pt x="129688" y="990422"/>
                  <a:pt x="127793" y="988219"/>
                  <a:pt x="126206" y="985838"/>
                </a:cubicBezTo>
                <a:cubicBezTo>
                  <a:pt x="125412" y="983457"/>
                  <a:pt x="124434" y="981129"/>
                  <a:pt x="123825" y="978694"/>
                </a:cubicBezTo>
                <a:cubicBezTo>
                  <a:pt x="122843" y="974768"/>
                  <a:pt x="123451" y="970302"/>
                  <a:pt x="121443" y="966788"/>
                </a:cubicBezTo>
                <a:cubicBezTo>
                  <a:pt x="120023" y="964303"/>
                  <a:pt x="116681" y="963613"/>
                  <a:pt x="114300" y="962025"/>
                </a:cubicBezTo>
                <a:cubicBezTo>
                  <a:pt x="112712" y="959644"/>
                  <a:pt x="109624" y="957742"/>
                  <a:pt x="109537" y="954881"/>
                </a:cubicBezTo>
                <a:cubicBezTo>
                  <a:pt x="108223" y="911547"/>
                  <a:pt x="95609" y="895843"/>
                  <a:pt x="119062" y="876300"/>
                </a:cubicBezTo>
                <a:cubicBezTo>
                  <a:pt x="121261" y="874468"/>
                  <a:pt x="123576" y="872665"/>
                  <a:pt x="126206" y="871538"/>
                </a:cubicBezTo>
                <a:cubicBezTo>
                  <a:pt x="129214" y="870249"/>
                  <a:pt x="132556" y="869950"/>
                  <a:pt x="135731" y="869156"/>
                </a:cubicBezTo>
                <a:cubicBezTo>
                  <a:pt x="137318" y="866775"/>
                  <a:pt x="139488" y="864692"/>
                  <a:pt x="140493" y="862013"/>
                </a:cubicBezTo>
                <a:cubicBezTo>
                  <a:pt x="141914" y="858223"/>
                  <a:pt x="140867" y="853620"/>
                  <a:pt x="142875" y="850106"/>
                </a:cubicBezTo>
                <a:cubicBezTo>
                  <a:pt x="144295" y="847621"/>
                  <a:pt x="147637" y="846931"/>
                  <a:pt x="150018" y="845344"/>
                </a:cubicBezTo>
                <a:cubicBezTo>
                  <a:pt x="161411" y="828254"/>
                  <a:pt x="155495" y="835103"/>
                  <a:pt x="166687" y="823913"/>
                </a:cubicBezTo>
                <a:cubicBezTo>
                  <a:pt x="171723" y="803767"/>
                  <a:pt x="164862" y="824269"/>
                  <a:pt x="176212" y="807244"/>
                </a:cubicBezTo>
                <a:cubicBezTo>
                  <a:pt x="185413" y="793442"/>
                  <a:pt x="169760" y="805988"/>
                  <a:pt x="185737" y="795338"/>
                </a:cubicBezTo>
                <a:cubicBezTo>
                  <a:pt x="190418" y="788316"/>
                  <a:pt x="190770" y="786777"/>
                  <a:pt x="197643" y="781050"/>
                </a:cubicBezTo>
                <a:cubicBezTo>
                  <a:pt x="199842" y="779218"/>
                  <a:pt x="202406" y="777875"/>
                  <a:pt x="204787" y="776288"/>
                </a:cubicBezTo>
                <a:cubicBezTo>
                  <a:pt x="205581" y="772319"/>
                  <a:pt x="205747" y="768171"/>
                  <a:pt x="207168" y="764381"/>
                </a:cubicBezTo>
                <a:cubicBezTo>
                  <a:pt x="208173" y="761701"/>
                  <a:pt x="211460" y="760061"/>
                  <a:pt x="211931" y="757238"/>
                </a:cubicBezTo>
                <a:cubicBezTo>
                  <a:pt x="212344" y="754762"/>
                  <a:pt x="210769" y="752288"/>
                  <a:pt x="209550" y="750094"/>
                </a:cubicBezTo>
                <a:cubicBezTo>
                  <a:pt x="206770" y="745090"/>
                  <a:pt x="200025" y="735806"/>
                  <a:pt x="200025" y="735806"/>
                </a:cubicBezTo>
                <a:cubicBezTo>
                  <a:pt x="195725" y="710018"/>
                  <a:pt x="199952" y="730792"/>
                  <a:pt x="195262" y="714375"/>
                </a:cubicBezTo>
                <a:cubicBezTo>
                  <a:pt x="194363" y="711228"/>
                  <a:pt x="194170" y="707858"/>
                  <a:pt x="192881" y="704850"/>
                </a:cubicBezTo>
                <a:cubicBezTo>
                  <a:pt x="191754" y="702219"/>
                  <a:pt x="189706" y="700087"/>
                  <a:pt x="188118" y="697706"/>
                </a:cubicBezTo>
                <a:cubicBezTo>
                  <a:pt x="187324" y="692150"/>
                  <a:pt x="188016" y="686167"/>
                  <a:pt x="185737" y="681038"/>
                </a:cubicBezTo>
                <a:cubicBezTo>
                  <a:pt x="183681" y="676412"/>
                  <a:pt x="172438" y="674736"/>
                  <a:pt x="169068" y="673894"/>
                </a:cubicBezTo>
                <a:cubicBezTo>
                  <a:pt x="166687" y="671513"/>
                  <a:pt x="165163" y="667675"/>
                  <a:pt x="161925" y="666750"/>
                </a:cubicBezTo>
                <a:cubicBezTo>
                  <a:pt x="153495" y="664341"/>
                  <a:pt x="144410" y="665609"/>
                  <a:pt x="135731" y="664369"/>
                </a:cubicBezTo>
                <a:cubicBezTo>
                  <a:pt x="133246" y="664014"/>
                  <a:pt x="130968" y="662782"/>
                  <a:pt x="128587" y="661988"/>
                </a:cubicBezTo>
                <a:cubicBezTo>
                  <a:pt x="127000" y="659607"/>
                  <a:pt x="124469" y="657633"/>
                  <a:pt x="123825" y="654844"/>
                </a:cubicBezTo>
                <a:cubicBezTo>
                  <a:pt x="122031" y="647071"/>
                  <a:pt x="124307" y="638476"/>
                  <a:pt x="121443" y="631031"/>
                </a:cubicBezTo>
                <a:cubicBezTo>
                  <a:pt x="120935" y="629710"/>
                  <a:pt x="107067" y="620653"/>
                  <a:pt x="104775" y="619125"/>
                </a:cubicBezTo>
                <a:cubicBezTo>
                  <a:pt x="103156" y="612652"/>
                  <a:pt x="100877" y="604179"/>
                  <a:pt x="100012" y="597694"/>
                </a:cubicBezTo>
                <a:cubicBezTo>
                  <a:pt x="98958" y="589787"/>
                  <a:pt x="98844" y="581766"/>
                  <a:pt x="97631" y="573881"/>
                </a:cubicBezTo>
                <a:cubicBezTo>
                  <a:pt x="97249" y="571400"/>
                  <a:pt x="95940" y="569151"/>
                  <a:pt x="95250" y="566738"/>
                </a:cubicBezTo>
                <a:cubicBezTo>
                  <a:pt x="94351" y="563591"/>
                  <a:pt x="93662" y="560388"/>
                  <a:pt x="92868" y="557213"/>
                </a:cubicBezTo>
                <a:cubicBezTo>
                  <a:pt x="91440" y="542931"/>
                  <a:pt x="93473" y="534723"/>
                  <a:pt x="85725" y="523875"/>
                </a:cubicBezTo>
                <a:cubicBezTo>
                  <a:pt x="83768" y="521135"/>
                  <a:pt x="80962" y="519112"/>
                  <a:pt x="78581" y="516731"/>
                </a:cubicBezTo>
                <a:cubicBezTo>
                  <a:pt x="77787" y="514350"/>
                  <a:pt x="77322" y="511833"/>
                  <a:pt x="76200" y="509588"/>
                </a:cubicBezTo>
                <a:cubicBezTo>
                  <a:pt x="73314" y="503816"/>
                  <a:pt x="70354" y="500279"/>
                  <a:pt x="64293" y="497681"/>
                </a:cubicBezTo>
                <a:cubicBezTo>
                  <a:pt x="61285" y="496392"/>
                  <a:pt x="57943" y="496094"/>
                  <a:pt x="54768" y="495300"/>
                </a:cubicBezTo>
                <a:lnTo>
                  <a:pt x="50006" y="481013"/>
                </a:lnTo>
                <a:cubicBezTo>
                  <a:pt x="49212" y="478632"/>
                  <a:pt x="50006" y="474663"/>
                  <a:pt x="47625" y="473869"/>
                </a:cubicBezTo>
                <a:lnTo>
                  <a:pt x="40481" y="471488"/>
                </a:lnTo>
                <a:cubicBezTo>
                  <a:pt x="41275" y="466725"/>
                  <a:pt x="41815" y="461913"/>
                  <a:pt x="42862" y="457200"/>
                </a:cubicBezTo>
                <a:cubicBezTo>
                  <a:pt x="44449" y="450057"/>
                  <a:pt x="47624" y="450056"/>
                  <a:pt x="42862" y="442913"/>
                </a:cubicBezTo>
                <a:cubicBezTo>
                  <a:pt x="40994" y="440111"/>
                  <a:pt x="38099" y="438150"/>
                  <a:pt x="35718" y="435769"/>
                </a:cubicBezTo>
                <a:cubicBezTo>
                  <a:pt x="29146" y="416051"/>
                  <a:pt x="33741" y="425658"/>
                  <a:pt x="21431" y="407194"/>
                </a:cubicBezTo>
                <a:lnTo>
                  <a:pt x="16668" y="400050"/>
                </a:lnTo>
                <a:cubicBezTo>
                  <a:pt x="15874" y="396875"/>
                  <a:pt x="15186" y="393672"/>
                  <a:pt x="14287" y="390525"/>
                </a:cubicBezTo>
                <a:cubicBezTo>
                  <a:pt x="13597" y="388111"/>
                  <a:pt x="11906" y="385891"/>
                  <a:pt x="11906" y="383381"/>
                </a:cubicBezTo>
                <a:cubicBezTo>
                  <a:pt x="11906" y="372240"/>
                  <a:pt x="13633" y="361165"/>
                  <a:pt x="14287" y="350044"/>
                </a:cubicBezTo>
                <a:cubicBezTo>
                  <a:pt x="15220" y="334177"/>
                  <a:pt x="15874" y="318294"/>
                  <a:pt x="16668" y="302419"/>
                </a:cubicBezTo>
                <a:cubicBezTo>
                  <a:pt x="14287" y="299244"/>
                  <a:pt x="12574" y="295435"/>
                  <a:pt x="9525" y="292894"/>
                </a:cubicBezTo>
                <a:cubicBezTo>
                  <a:pt x="-2198" y="283124"/>
                  <a:pt x="5373" y="299489"/>
                  <a:pt x="0" y="283369"/>
                </a:cubicBezTo>
                <a:cubicBezTo>
                  <a:pt x="794" y="280988"/>
                  <a:pt x="1162" y="278419"/>
                  <a:pt x="2381" y="276225"/>
                </a:cubicBezTo>
                <a:cubicBezTo>
                  <a:pt x="5161" y="271222"/>
                  <a:pt x="11906" y="261938"/>
                  <a:pt x="11906" y="261938"/>
                </a:cubicBezTo>
                <a:cubicBezTo>
                  <a:pt x="12700" y="257175"/>
                  <a:pt x="9968" y="249809"/>
                  <a:pt x="14287" y="247650"/>
                </a:cubicBezTo>
                <a:cubicBezTo>
                  <a:pt x="20716" y="244435"/>
                  <a:pt x="28530" y="250031"/>
                  <a:pt x="35718" y="250031"/>
                </a:cubicBezTo>
                <a:cubicBezTo>
                  <a:pt x="38991" y="250031"/>
                  <a:pt x="42068" y="248444"/>
                  <a:pt x="45243" y="247650"/>
                </a:cubicBezTo>
                <a:cubicBezTo>
                  <a:pt x="47744" y="235148"/>
                  <a:pt x="46321" y="236834"/>
                  <a:pt x="52387" y="226219"/>
                </a:cubicBezTo>
                <a:cubicBezTo>
                  <a:pt x="53807" y="223734"/>
                  <a:pt x="54769" y="220663"/>
                  <a:pt x="57150" y="219075"/>
                </a:cubicBezTo>
                <a:cubicBezTo>
                  <a:pt x="59873" y="217260"/>
                  <a:pt x="63500" y="217488"/>
                  <a:pt x="66675" y="216694"/>
                </a:cubicBezTo>
                <a:cubicBezTo>
                  <a:pt x="65252" y="209579"/>
                  <a:pt x="63594" y="193442"/>
                  <a:pt x="54768" y="190500"/>
                </a:cubicBezTo>
                <a:lnTo>
                  <a:pt x="47625" y="188119"/>
                </a:lnTo>
                <a:cubicBezTo>
                  <a:pt x="63476" y="172266"/>
                  <a:pt x="46406" y="187208"/>
                  <a:pt x="61912" y="178594"/>
                </a:cubicBezTo>
                <a:cubicBezTo>
                  <a:pt x="74731" y="171473"/>
                  <a:pt x="74666" y="170604"/>
                  <a:pt x="83343" y="161925"/>
                </a:cubicBezTo>
                <a:cubicBezTo>
                  <a:pt x="84137" y="158750"/>
                  <a:pt x="83680" y="154956"/>
                  <a:pt x="85725" y="152400"/>
                </a:cubicBezTo>
                <a:cubicBezTo>
                  <a:pt x="89987" y="147072"/>
                  <a:pt x="108733" y="152285"/>
                  <a:pt x="109537" y="152400"/>
                </a:cubicBezTo>
                <a:cubicBezTo>
                  <a:pt x="111918" y="153988"/>
                  <a:pt x="115164" y="154736"/>
                  <a:pt x="116681" y="157163"/>
                </a:cubicBezTo>
                <a:cubicBezTo>
                  <a:pt x="127419" y="174344"/>
                  <a:pt x="114599" y="168103"/>
                  <a:pt x="128587" y="178594"/>
                </a:cubicBezTo>
                <a:cubicBezTo>
                  <a:pt x="132290" y="181371"/>
                  <a:pt x="135975" y="184734"/>
                  <a:pt x="140493" y="185738"/>
                </a:cubicBezTo>
                <a:cubicBezTo>
                  <a:pt x="150596" y="187983"/>
                  <a:pt x="161131" y="187325"/>
                  <a:pt x="171450" y="188119"/>
                </a:cubicBezTo>
                <a:cubicBezTo>
                  <a:pt x="174625" y="188913"/>
                  <a:pt x="177828" y="189601"/>
                  <a:pt x="180975" y="190500"/>
                </a:cubicBezTo>
                <a:cubicBezTo>
                  <a:pt x="183388" y="191189"/>
                  <a:pt x="185625" y="192588"/>
                  <a:pt x="188118" y="192881"/>
                </a:cubicBezTo>
                <a:cubicBezTo>
                  <a:pt x="199183" y="194183"/>
                  <a:pt x="210343" y="194469"/>
                  <a:pt x="221456" y="195263"/>
                </a:cubicBezTo>
                <a:cubicBezTo>
                  <a:pt x="225641" y="207817"/>
                  <a:pt x="221071" y="197657"/>
                  <a:pt x="230981" y="209550"/>
                </a:cubicBezTo>
                <a:cubicBezTo>
                  <a:pt x="232813" y="211749"/>
                  <a:pt x="233719" y="214670"/>
                  <a:pt x="235743" y="216694"/>
                </a:cubicBezTo>
                <a:cubicBezTo>
                  <a:pt x="240357" y="221308"/>
                  <a:pt x="244223" y="221901"/>
                  <a:pt x="250031" y="223838"/>
                </a:cubicBezTo>
                <a:cubicBezTo>
                  <a:pt x="252412" y="223044"/>
                  <a:pt x="255215" y="223024"/>
                  <a:pt x="257175" y="221456"/>
                </a:cubicBezTo>
                <a:cubicBezTo>
                  <a:pt x="259410" y="219668"/>
                  <a:pt x="259222" y="215218"/>
                  <a:pt x="261937" y="214313"/>
                </a:cubicBezTo>
                <a:cubicBezTo>
                  <a:pt x="269505" y="211790"/>
                  <a:pt x="277812" y="212725"/>
                  <a:pt x="285750" y="211931"/>
                </a:cubicBezTo>
                <a:cubicBezTo>
                  <a:pt x="286544" y="207169"/>
                  <a:pt x="285786" y="201864"/>
                  <a:pt x="288131" y="197644"/>
                </a:cubicBezTo>
                <a:cubicBezTo>
                  <a:pt x="291107" y="192287"/>
                  <a:pt x="315981" y="181459"/>
                  <a:pt x="316706" y="180975"/>
                </a:cubicBezTo>
                <a:lnTo>
                  <a:pt x="330993" y="171450"/>
                </a:lnTo>
                <a:cubicBezTo>
                  <a:pt x="333374" y="169863"/>
                  <a:pt x="335422" y="167593"/>
                  <a:pt x="338137" y="166688"/>
                </a:cubicBezTo>
                <a:cubicBezTo>
                  <a:pt x="340518" y="165894"/>
                  <a:pt x="342846" y="164915"/>
                  <a:pt x="345281" y="164306"/>
                </a:cubicBezTo>
                <a:cubicBezTo>
                  <a:pt x="349207" y="163324"/>
                  <a:pt x="353310" y="163088"/>
                  <a:pt x="357187" y="161925"/>
                </a:cubicBezTo>
                <a:cubicBezTo>
                  <a:pt x="361281" y="160697"/>
                  <a:pt x="365076" y="158624"/>
                  <a:pt x="369093" y="157163"/>
                </a:cubicBezTo>
                <a:cubicBezTo>
                  <a:pt x="373811" y="155447"/>
                  <a:pt x="378618" y="153988"/>
                  <a:pt x="383381" y="152400"/>
                </a:cubicBezTo>
                <a:cubicBezTo>
                  <a:pt x="390949" y="149877"/>
                  <a:pt x="399286" y="151073"/>
                  <a:pt x="407193" y="150019"/>
                </a:cubicBezTo>
                <a:cubicBezTo>
                  <a:pt x="411205" y="149484"/>
                  <a:pt x="415131" y="148432"/>
                  <a:pt x="419100" y="147638"/>
                </a:cubicBezTo>
                <a:lnTo>
                  <a:pt x="473868" y="152400"/>
                </a:lnTo>
                <a:lnTo>
                  <a:pt x="497681" y="154781"/>
                </a:lnTo>
                <a:cubicBezTo>
                  <a:pt x="512076" y="158381"/>
                  <a:pt x="504101" y="156128"/>
                  <a:pt x="521493" y="161925"/>
                </a:cubicBezTo>
                <a:cubicBezTo>
                  <a:pt x="526074" y="163452"/>
                  <a:pt x="531018" y="163512"/>
                  <a:pt x="535781" y="164306"/>
                </a:cubicBezTo>
                <a:cubicBezTo>
                  <a:pt x="539862" y="167027"/>
                  <a:pt x="547827" y="172764"/>
                  <a:pt x="552450" y="173831"/>
                </a:cubicBezTo>
                <a:cubicBezTo>
                  <a:pt x="559454" y="175447"/>
                  <a:pt x="566737" y="175419"/>
                  <a:pt x="573881" y="176213"/>
                </a:cubicBezTo>
                <a:cubicBezTo>
                  <a:pt x="576262" y="177007"/>
                  <a:pt x="578936" y="177202"/>
                  <a:pt x="581025" y="178594"/>
                </a:cubicBezTo>
                <a:cubicBezTo>
                  <a:pt x="590719" y="185057"/>
                  <a:pt x="584918" y="186169"/>
                  <a:pt x="595312" y="190500"/>
                </a:cubicBezTo>
                <a:cubicBezTo>
                  <a:pt x="625262" y="202979"/>
                  <a:pt x="606790" y="193965"/>
                  <a:pt x="631031" y="200025"/>
                </a:cubicBezTo>
                <a:cubicBezTo>
                  <a:pt x="635901" y="201243"/>
                  <a:pt x="640556" y="203200"/>
                  <a:pt x="645318" y="204788"/>
                </a:cubicBezTo>
                <a:cubicBezTo>
                  <a:pt x="647699" y="205582"/>
                  <a:pt x="650027" y="206560"/>
                  <a:pt x="652462" y="207169"/>
                </a:cubicBezTo>
                <a:cubicBezTo>
                  <a:pt x="655637" y="207963"/>
                  <a:pt x="658840" y="208651"/>
                  <a:pt x="661987" y="209550"/>
                </a:cubicBezTo>
                <a:cubicBezTo>
                  <a:pt x="664401" y="210240"/>
                  <a:pt x="666696" y="211322"/>
                  <a:pt x="669131" y="211931"/>
                </a:cubicBezTo>
                <a:cubicBezTo>
                  <a:pt x="675801" y="213599"/>
                  <a:pt x="688939" y="215630"/>
                  <a:pt x="695325" y="216694"/>
                </a:cubicBezTo>
                <a:cubicBezTo>
                  <a:pt x="700087" y="215900"/>
                  <a:pt x="705294" y="216472"/>
                  <a:pt x="709612" y="214313"/>
                </a:cubicBezTo>
                <a:cubicBezTo>
                  <a:pt x="712172" y="213033"/>
                  <a:pt x="712543" y="209368"/>
                  <a:pt x="714375" y="207169"/>
                </a:cubicBezTo>
                <a:cubicBezTo>
                  <a:pt x="716531" y="204582"/>
                  <a:pt x="719327" y="202582"/>
                  <a:pt x="721518" y="200025"/>
                </a:cubicBezTo>
                <a:cubicBezTo>
                  <a:pt x="724101" y="197012"/>
                  <a:pt x="725613" y="193041"/>
                  <a:pt x="728662" y="190500"/>
                </a:cubicBezTo>
                <a:cubicBezTo>
                  <a:pt x="730590" y="188893"/>
                  <a:pt x="733425" y="188913"/>
                  <a:pt x="735806" y="188119"/>
                </a:cubicBezTo>
                <a:cubicBezTo>
                  <a:pt x="738187" y="186531"/>
                  <a:pt x="740465" y="184776"/>
                  <a:pt x="742950" y="183356"/>
                </a:cubicBezTo>
                <a:cubicBezTo>
                  <a:pt x="746032" y="181595"/>
                  <a:pt x="749635" y="180724"/>
                  <a:pt x="752475" y="178594"/>
                </a:cubicBezTo>
                <a:cubicBezTo>
                  <a:pt x="753110" y="178118"/>
                  <a:pt x="752475" y="177007"/>
                  <a:pt x="752475" y="176213"/>
                </a:cubicBezTo>
                <a:lnTo>
                  <a:pt x="802481" y="128588"/>
                </a:lnTo>
                <a:close/>
              </a:path>
            </a:pathLst>
          </a:custGeom>
          <a:solidFill>
            <a:srgbClr val="F2F2F2"/>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B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schemeClr val="accent2"/>
              </a:solidFill>
            </a:endParaRPr>
          </a:p>
        </p:txBody>
      </p:sp>
      <p:sp>
        <p:nvSpPr>
          <p:cNvPr id="204" name="Freeform 203"/>
          <p:cNvSpPr/>
          <p:nvPr/>
        </p:nvSpPr>
        <p:spPr>
          <a:xfrm>
            <a:off x="2251551" y="3197471"/>
            <a:ext cx="911250" cy="781008"/>
          </a:xfrm>
          <a:custGeom>
            <a:avLst/>
            <a:gdLst>
              <a:gd name="connsiteX0" fmla="*/ 4763 w 1503086"/>
              <a:gd name="connsiteY0" fmla="*/ 73818 h 1288256"/>
              <a:gd name="connsiteX1" fmla="*/ 73819 w 1503086"/>
              <a:gd name="connsiteY1" fmla="*/ 78581 h 1288256"/>
              <a:gd name="connsiteX2" fmla="*/ 88106 w 1503086"/>
              <a:gd name="connsiteY2" fmla="*/ 83343 h 1288256"/>
              <a:gd name="connsiteX3" fmla="*/ 107156 w 1503086"/>
              <a:gd name="connsiteY3" fmla="*/ 88106 h 1288256"/>
              <a:gd name="connsiteX4" fmla="*/ 130969 w 1503086"/>
              <a:gd name="connsiteY4" fmla="*/ 85725 h 1288256"/>
              <a:gd name="connsiteX5" fmla="*/ 145256 w 1503086"/>
              <a:gd name="connsiteY5" fmla="*/ 78581 h 1288256"/>
              <a:gd name="connsiteX6" fmla="*/ 159544 w 1503086"/>
              <a:gd name="connsiteY6" fmla="*/ 73818 h 1288256"/>
              <a:gd name="connsiteX7" fmla="*/ 173831 w 1503086"/>
              <a:gd name="connsiteY7" fmla="*/ 64293 h 1288256"/>
              <a:gd name="connsiteX8" fmla="*/ 180975 w 1503086"/>
              <a:gd name="connsiteY8" fmla="*/ 59531 h 1288256"/>
              <a:gd name="connsiteX9" fmla="*/ 185738 w 1503086"/>
              <a:gd name="connsiteY9" fmla="*/ 52387 h 1288256"/>
              <a:gd name="connsiteX10" fmla="*/ 192881 w 1503086"/>
              <a:gd name="connsiteY10" fmla="*/ 50006 h 1288256"/>
              <a:gd name="connsiteX11" fmla="*/ 200025 w 1503086"/>
              <a:gd name="connsiteY11" fmla="*/ 45243 h 1288256"/>
              <a:gd name="connsiteX12" fmla="*/ 216694 w 1503086"/>
              <a:gd name="connsiteY12" fmla="*/ 40481 h 1288256"/>
              <a:gd name="connsiteX13" fmla="*/ 223838 w 1503086"/>
              <a:gd name="connsiteY13" fmla="*/ 38100 h 1288256"/>
              <a:gd name="connsiteX14" fmla="*/ 233363 w 1503086"/>
              <a:gd name="connsiteY14" fmla="*/ 40481 h 1288256"/>
              <a:gd name="connsiteX15" fmla="*/ 247650 w 1503086"/>
              <a:gd name="connsiteY15" fmla="*/ 50006 h 1288256"/>
              <a:gd name="connsiteX16" fmla="*/ 254794 w 1503086"/>
              <a:gd name="connsiteY16" fmla="*/ 54768 h 1288256"/>
              <a:gd name="connsiteX17" fmla="*/ 261938 w 1503086"/>
              <a:gd name="connsiteY17" fmla="*/ 57150 h 1288256"/>
              <a:gd name="connsiteX18" fmla="*/ 280988 w 1503086"/>
              <a:gd name="connsiteY18" fmla="*/ 61912 h 1288256"/>
              <a:gd name="connsiteX19" fmla="*/ 288131 w 1503086"/>
              <a:gd name="connsiteY19" fmla="*/ 88106 h 1288256"/>
              <a:gd name="connsiteX20" fmla="*/ 292894 w 1503086"/>
              <a:gd name="connsiteY20" fmla="*/ 95250 h 1288256"/>
              <a:gd name="connsiteX21" fmla="*/ 295275 w 1503086"/>
              <a:gd name="connsiteY21" fmla="*/ 102393 h 1288256"/>
              <a:gd name="connsiteX22" fmla="*/ 311944 w 1503086"/>
              <a:gd name="connsiteY22" fmla="*/ 92868 h 1288256"/>
              <a:gd name="connsiteX23" fmla="*/ 326231 w 1503086"/>
              <a:gd name="connsiteY23" fmla="*/ 88106 h 1288256"/>
              <a:gd name="connsiteX24" fmla="*/ 347663 w 1503086"/>
              <a:gd name="connsiteY24" fmla="*/ 90487 h 1288256"/>
              <a:gd name="connsiteX25" fmla="*/ 361950 w 1503086"/>
              <a:gd name="connsiteY25" fmla="*/ 95250 h 1288256"/>
              <a:gd name="connsiteX26" fmla="*/ 369094 w 1503086"/>
              <a:gd name="connsiteY26" fmla="*/ 97631 h 1288256"/>
              <a:gd name="connsiteX27" fmla="*/ 376238 w 1503086"/>
              <a:gd name="connsiteY27" fmla="*/ 100012 h 1288256"/>
              <a:gd name="connsiteX28" fmla="*/ 392906 w 1503086"/>
              <a:gd name="connsiteY28" fmla="*/ 102393 h 1288256"/>
              <a:gd name="connsiteX29" fmla="*/ 404813 w 1503086"/>
              <a:gd name="connsiteY29" fmla="*/ 104775 h 1288256"/>
              <a:gd name="connsiteX30" fmla="*/ 421481 w 1503086"/>
              <a:gd name="connsiteY30" fmla="*/ 107156 h 1288256"/>
              <a:gd name="connsiteX31" fmla="*/ 457200 w 1503086"/>
              <a:gd name="connsiteY31" fmla="*/ 111918 h 1288256"/>
              <a:gd name="connsiteX32" fmla="*/ 492919 w 1503086"/>
              <a:gd name="connsiteY32" fmla="*/ 114300 h 1288256"/>
              <a:gd name="connsiteX33" fmla="*/ 507206 w 1503086"/>
              <a:gd name="connsiteY33" fmla="*/ 111918 h 1288256"/>
              <a:gd name="connsiteX34" fmla="*/ 521494 w 1503086"/>
              <a:gd name="connsiteY34" fmla="*/ 102393 h 1288256"/>
              <a:gd name="connsiteX35" fmla="*/ 528638 w 1503086"/>
              <a:gd name="connsiteY35" fmla="*/ 97631 h 1288256"/>
              <a:gd name="connsiteX36" fmla="*/ 535781 w 1503086"/>
              <a:gd name="connsiteY36" fmla="*/ 92868 h 1288256"/>
              <a:gd name="connsiteX37" fmla="*/ 550069 w 1503086"/>
              <a:gd name="connsiteY37" fmla="*/ 88106 h 1288256"/>
              <a:gd name="connsiteX38" fmla="*/ 557213 w 1503086"/>
              <a:gd name="connsiteY38" fmla="*/ 83343 h 1288256"/>
              <a:gd name="connsiteX39" fmla="*/ 566738 w 1503086"/>
              <a:gd name="connsiteY39" fmla="*/ 85725 h 1288256"/>
              <a:gd name="connsiteX40" fmla="*/ 581025 w 1503086"/>
              <a:gd name="connsiteY40" fmla="*/ 92868 h 1288256"/>
              <a:gd name="connsiteX41" fmla="*/ 602456 w 1503086"/>
              <a:gd name="connsiteY41" fmla="*/ 88106 h 1288256"/>
              <a:gd name="connsiteX42" fmla="*/ 609600 w 1503086"/>
              <a:gd name="connsiteY42" fmla="*/ 83343 h 1288256"/>
              <a:gd name="connsiteX43" fmla="*/ 631031 w 1503086"/>
              <a:gd name="connsiteY43" fmla="*/ 80962 h 1288256"/>
              <a:gd name="connsiteX44" fmla="*/ 650081 w 1503086"/>
              <a:gd name="connsiteY44" fmla="*/ 85725 h 1288256"/>
              <a:gd name="connsiteX45" fmla="*/ 654844 w 1503086"/>
              <a:gd name="connsiteY45" fmla="*/ 92868 h 1288256"/>
              <a:gd name="connsiteX46" fmla="*/ 661988 w 1503086"/>
              <a:gd name="connsiteY46" fmla="*/ 95250 h 1288256"/>
              <a:gd name="connsiteX47" fmla="*/ 669131 w 1503086"/>
              <a:gd name="connsiteY47" fmla="*/ 100012 h 1288256"/>
              <a:gd name="connsiteX48" fmla="*/ 678656 w 1503086"/>
              <a:gd name="connsiteY48" fmla="*/ 97631 h 1288256"/>
              <a:gd name="connsiteX49" fmla="*/ 685800 w 1503086"/>
              <a:gd name="connsiteY49" fmla="*/ 92868 h 1288256"/>
              <a:gd name="connsiteX50" fmla="*/ 692944 w 1503086"/>
              <a:gd name="connsiteY50" fmla="*/ 90487 h 1288256"/>
              <a:gd name="connsiteX51" fmla="*/ 735806 w 1503086"/>
              <a:gd name="connsiteY51" fmla="*/ 92868 h 1288256"/>
              <a:gd name="connsiteX52" fmla="*/ 757238 w 1503086"/>
              <a:gd name="connsiteY52" fmla="*/ 100012 h 1288256"/>
              <a:gd name="connsiteX53" fmla="*/ 764381 w 1503086"/>
              <a:gd name="connsiteY53" fmla="*/ 104775 h 1288256"/>
              <a:gd name="connsiteX54" fmla="*/ 769144 w 1503086"/>
              <a:gd name="connsiteY54" fmla="*/ 97631 h 1288256"/>
              <a:gd name="connsiteX55" fmla="*/ 773906 w 1503086"/>
              <a:gd name="connsiteY55" fmla="*/ 83343 h 1288256"/>
              <a:gd name="connsiteX56" fmla="*/ 771525 w 1503086"/>
              <a:gd name="connsiteY56" fmla="*/ 76200 h 1288256"/>
              <a:gd name="connsiteX57" fmla="*/ 764381 w 1503086"/>
              <a:gd name="connsiteY57" fmla="*/ 73818 h 1288256"/>
              <a:gd name="connsiteX58" fmla="*/ 757238 w 1503086"/>
              <a:gd name="connsiteY58" fmla="*/ 69056 h 1288256"/>
              <a:gd name="connsiteX59" fmla="*/ 754856 w 1503086"/>
              <a:gd name="connsiteY59" fmla="*/ 45243 h 1288256"/>
              <a:gd name="connsiteX60" fmla="*/ 750094 w 1503086"/>
              <a:gd name="connsiteY60" fmla="*/ 38100 h 1288256"/>
              <a:gd name="connsiteX61" fmla="*/ 752475 w 1503086"/>
              <a:gd name="connsiteY61" fmla="*/ 21431 h 1288256"/>
              <a:gd name="connsiteX62" fmla="*/ 766763 w 1503086"/>
              <a:gd name="connsiteY62" fmla="*/ 26193 h 1288256"/>
              <a:gd name="connsiteX63" fmla="*/ 773906 w 1503086"/>
              <a:gd name="connsiteY63" fmla="*/ 28575 h 1288256"/>
              <a:gd name="connsiteX64" fmla="*/ 795338 w 1503086"/>
              <a:gd name="connsiteY64" fmla="*/ 26193 h 1288256"/>
              <a:gd name="connsiteX65" fmla="*/ 802481 w 1503086"/>
              <a:gd name="connsiteY65" fmla="*/ 19050 h 1288256"/>
              <a:gd name="connsiteX66" fmla="*/ 826294 w 1503086"/>
              <a:gd name="connsiteY66" fmla="*/ 2381 h 1288256"/>
              <a:gd name="connsiteX67" fmla="*/ 833438 w 1503086"/>
              <a:gd name="connsiteY67" fmla="*/ 0 h 1288256"/>
              <a:gd name="connsiteX68" fmla="*/ 847725 w 1503086"/>
              <a:gd name="connsiteY68" fmla="*/ 4762 h 1288256"/>
              <a:gd name="connsiteX69" fmla="*/ 854869 w 1503086"/>
              <a:gd name="connsiteY69" fmla="*/ 9525 h 1288256"/>
              <a:gd name="connsiteX70" fmla="*/ 862013 w 1503086"/>
              <a:gd name="connsiteY70" fmla="*/ 11906 h 1288256"/>
              <a:gd name="connsiteX71" fmla="*/ 869156 w 1503086"/>
              <a:gd name="connsiteY71" fmla="*/ 16668 h 1288256"/>
              <a:gd name="connsiteX72" fmla="*/ 876300 w 1503086"/>
              <a:gd name="connsiteY72" fmla="*/ 19050 h 1288256"/>
              <a:gd name="connsiteX73" fmla="*/ 897731 w 1503086"/>
              <a:gd name="connsiteY73" fmla="*/ 35718 h 1288256"/>
              <a:gd name="connsiteX74" fmla="*/ 912019 w 1503086"/>
              <a:gd name="connsiteY74" fmla="*/ 45243 h 1288256"/>
              <a:gd name="connsiteX75" fmla="*/ 938213 w 1503086"/>
              <a:gd name="connsiteY75" fmla="*/ 52387 h 1288256"/>
              <a:gd name="connsiteX76" fmla="*/ 971550 w 1503086"/>
              <a:gd name="connsiteY76" fmla="*/ 50006 h 1288256"/>
              <a:gd name="connsiteX77" fmla="*/ 990600 w 1503086"/>
              <a:gd name="connsiteY77" fmla="*/ 45243 h 1288256"/>
              <a:gd name="connsiteX78" fmla="*/ 1026319 w 1503086"/>
              <a:gd name="connsiteY78" fmla="*/ 47625 h 1288256"/>
              <a:gd name="connsiteX79" fmla="*/ 1028700 w 1503086"/>
              <a:gd name="connsiteY79" fmla="*/ 88106 h 1288256"/>
              <a:gd name="connsiteX80" fmla="*/ 1035844 w 1503086"/>
              <a:gd name="connsiteY80" fmla="*/ 102393 h 1288256"/>
              <a:gd name="connsiteX81" fmla="*/ 1045369 w 1503086"/>
              <a:gd name="connsiteY81" fmla="*/ 119062 h 1288256"/>
              <a:gd name="connsiteX82" fmla="*/ 1050131 w 1503086"/>
              <a:gd name="connsiteY82" fmla="*/ 133350 h 1288256"/>
              <a:gd name="connsiteX83" fmla="*/ 1052513 w 1503086"/>
              <a:gd name="connsiteY83" fmla="*/ 140493 h 1288256"/>
              <a:gd name="connsiteX84" fmla="*/ 1059656 w 1503086"/>
              <a:gd name="connsiteY84" fmla="*/ 147637 h 1288256"/>
              <a:gd name="connsiteX85" fmla="*/ 1064419 w 1503086"/>
              <a:gd name="connsiteY85" fmla="*/ 161925 h 1288256"/>
              <a:gd name="connsiteX86" fmla="*/ 1073944 w 1503086"/>
              <a:gd name="connsiteY86" fmla="*/ 202406 h 1288256"/>
              <a:gd name="connsiteX87" fmla="*/ 1078706 w 1503086"/>
              <a:gd name="connsiteY87" fmla="*/ 228600 h 1288256"/>
              <a:gd name="connsiteX88" fmla="*/ 1081088 w 1503086"/>
              <a:gd name="connsiteY88" fmla="*/ 235743 h 1288256"/>
              <a:gd name="connsiteX89" fmla="*/ 1088231 w 1503086"/>
              <a:gd name="connsiteY89" fmla="*/ 240506 h 1288256"/>
              <a:gd name="connsiteX90" fmla="*/ 1085850 w 1503086"/>
              <a:gd name="connsiteY90" fmla="*/ 247650 h 1288256"/>
              <a:gd name="connsiteX91" fmla="*/ 1076325 w 1503086"/>
              <a:gd name="connsiteY91" fmla="*/ 259556 h 1288256"/>
              <a:gd name="connsiteX92" fmla="*/ 1081088 w 1503086"/>
              <a:gd name="connsiteY92" fmla="*/ 280987 h 1288256"/>
              <a:gd name="connsiteX93" fmla="*/ 1085850 w 1503086"/>
              <a:gd name="connsiteY93" fmla="*/ 288131 h 1288256"/>
              <a:gd name="connsiteX94" fmla="*/ 1090613 w 1503086"/>
              <a:gd name="connsiteY94" fmla="*/ 302418 h 1288256"/>
              <a:gd name="connsiteX95" fmla="*/ 1104900 w 1503086"/>
              <a:gd name="connsiteY95" fmla="*/ 323850 h 1288256"/>
              <a:gd name="connsiteX96" fmla="*/ 1109663 w 1503086"/>
              <a:gd name="connsiteY96" fmla="*/ 330993 h 1288256"/>
              <a:gd name="connsiteX97" fmla="*/ 1114425 w 1503086"/>
              <a:gd name="connsiteY97" fmla="*/ 340518 h 1288256"/>
              <a:gd name="connsiteX98" fmla="*/ 1121569 w 1503086"/>
              <a:gd name="connsiteY98" fmla="*/ 345281 h 1288256"/>
              <a:gd name="connsiteX99" fmla="*/ 1131094 w 1503086"/>
              <a:gd name="connsiteY99" fmla="*/ 361950 h 1288256"/>
              <a:gd name="connsiteX100" fmla="*/ 1135856 w 1503086"/>
              <a:gd name="connsiteY100" fmla="*/ 369093 h 1288256"/>
              <a:gd name="connsiteX101" fmla="*/ 1131094 w 1503086"/>
              <a:gd name="connsiteY101" fmla="*/ 376237 h 1288256"/>
              <a:gd name="connsiteX102" fmla="*/ 1116806 w 1503086"/>
              <a:gd name="connsiteY102" fmla="*/ 381000 h 1288256"/>
              <a:gd name="connsiteX103" fmla="*/ 1107281 w 1503086"/>
              <a:gd name="connsiteY103" fmla="*/ 385762 h 1288256"/>
              <a:gd name="connsiteX104" fmla="*/ 1100138 w 1503086"/>
              <a:gd name="connsiteY104" fmla="*/ 388143 h 1288256"/>
              <a:gd name="connsiteX105" fmla="*/ 1078706 w 1503086"/>
              <a:gd name="connsiteY105" fmla="*/ 400050 h 1288256"/>
              <a:gd name="connsiteX106" fmla="*/ 1081088 w 1503086"/>
              <a:gd name="connsiteY106" fmla="*/ 414337 h 1288256"/>
              <a:gd name="connsiteX107" fmla="*/ 1085850 w 1503086"/>
              <a:gd name="connsiteY107" fmla="*/ 421481 h 1288256"/>
              <a:gd name="connsiteX108" fmla="*/ 1088231 w 1503086"/>
              <a:gd name="connsiteY108" fmla="*/ 428625 h 1288256"/>
              <a:gd name="connsiteX109" fmla="*/ 1092994 w 1503086"/>
              <a:gd name="connsiteY109" fmla="*/ 440531 h 1288256"/>
              <a:gd name="connsiteX110" fmla="*/ 1097756 w 1503086"/>
              <a:gd name="connsiteY110" fmla="*/ 447675 h 1288256"/>
              <a:gd name="connsiteX111" fmla="*/ 1100138 w 1503086"/>
              <a:gd name="connsiteY111" fmla="*/ 454818 h 1288256"/>
              <a:gd name="connsiteX112" fmla="*/ 1104900 w 1503086"/>
              <a:gd name="connsiteY112" fmla="*/ 464343 h 1288256"/>
              <a:gd name="connsiteX113" fmla="*/ 1107281 w 1503086"/>
              <a:gd name="connsiteY113" fmla="*/ 476250 h 1288256"/>
              <a:gd name="connsiteX114" fmla="*/ 1112044 w 1503086"/>
              <a:gd name="connsiteY114" fmla="*/ 483393 h 1288256"/>
              <a:gd name="connsiteX115" fmla="*/ 1114425 w 1503086"/>
              <a:gd name="connsiteY115" fmla="*/ 490537 h 1288256"/>
              <a:gd name="connsiteX116" fmla="*/ 1123950 w 1503086"/>
              <a:gd name="connsiteY116" fmla="*/ 504825 h 1288256"/>
              <a:gd name="connsiteX117" fmla="*/ 1128713 w 1503086"/>
              <a:gd name="connsiteY117" fmla="*/ 514350 h 1288256"/>
              <a:gd name="connsiteX118" fmla="*/ 1133475 w 1503086"/>
              <a:gd name="connsiteY118" fmla="*/ 521493 h 1288256"/>
              <a:gd name="connsiteX119" fmla="*/ 1135856 w 1503086"/>
              <a:gd name="connsiteY119" fmla="*/ 528637 h 1288256"/>
              <a:gd name="connsiteX120" fmla="*/ 1140619 w 1503086"/>
              <a:gd name="connsiteY120" fmla="*/ 550068 h 1288256"/>
              <a:gd name="connsiteX121" fmla="*/ 1123950 w 1503086"/>
              <a:gd name="connsiteY121" fmla="*/ 559593 h 1288256"/>
              <a:gd name="connsiteX122" fmla="*/ 1109663 w 1503086"/>
              <a:gd name="connsiteY122" fmla="*/ 569118 h 1288256"/>
              <a:gd name="connsiteX123" fmla="*/ 1107281 w 1503086"/>
              <a:gd name="connsiteY123" fmla="*/ 590550 h 1288256"/>
              <a:gd name="connsiteX124" fmla="*/ 1104900 w 1503086"/>
              <a:gd name="connsiteY124" fmla="*/ 600075 h 1288256"/>
              <a:gd name="connsiteX125" fmla="*/ 1109663 w 1503086"/>
              <a:gd name="connsiteY125" fmla="*/ 614362 h 1288256"/>
              <a:gd name="connsiteX126" fmla="*/ 1123950 w 1503086"/>
              <a:gd name="connsiteY126" fmla="*/ 628650 h 1288256"/>
              <a:gd name="connsiteX127" fmla="*/ 1128713 w 1503086"/>
              <a:gd name="connsiteY127" fmla="*/ 664368 h 1288256"/>
              <a:gd name="connsiteX128" fmla="*/ 1131094 w 1503086"/>
              <a:gd name="connsiteY128" fmla="*/ 681037 h 1288256"/>
              <a:gd name="connsiteX129" fmla="*/ 1140619 w 1503086"/>
              <a:gd name="connsiteY129" fmla="*/ 695325 h 1288256"/>
              <a:gd name="connsiteX130" fmla="*/ 1162050 w 1503086"/>
              <a:gd name="connsiteY130" fmla="*/ 719137 h 1288256"/>
              <a:gd name="connsiteX131" fmla="*/ 1171575 w 1503086"/>
              <a:gd name="connsiteY131" fmla="*/ 733425 h 1288256"/>
              <a:gd name="connsiteX132" fmla="*/ 1183481 w 1503086"/>
              <a:gd name="connsiteY132" fmla="*/ 778668 h 1288256"/>
              <a:gd name="connsiteX133" fmla="*/ 1190625 w 1503086"/>
              <a:gd name="connsiteY133" fmla="*/ 776287 h 1288256"/>
              <a:gd name="connsiteX134" fmla="*/ 1223963 w 1503086"/>
              <a:gd name="connsiteY134" fmla="*/ 785812 h 1288256"/>
              <a:gd name="connsiteX135" fmla="*/ 1226344 w 1503086"/>
              <a:gd name="connsiteY135" fmla="*/ 792956 h 1288256"/>
              <a:gd name="connsiteX136" fmla="*/ 1228725 w 1503086"/>
              <a:gd name="connsiteY136" fmla="*/ 819150 h 1288256"/>
              <a:gd name="connsiteX137" fmla="*/ 1243013 w 1503086"/>
              <a:gd name="connsiteY137" fmla="*/ 823912 h 1288256"/>
              <a:gd name="connsiteX138" fmla="*/ 1271588 w 1503086"/>
              <a:gd name="connsiteY138" fmla="*/ 826293 h 1288256"/>
              <a:gd name="connsiteX139" fmla="*/ 1281113 w 1503086"/>
              <a:gd name="connsiteY139" fmla="*/ 828675 h 1288256"/>
              <a:gd name="connsiteX140" fmla="*/ 1295400 w 1503086"/>
              <a:gd name="connsiteY140" fmla="*/ 831056 h 1288256"/>
              <a:gd name="connsiteX141" fmla="*/ 1302544 w 1503086"/>
              <a:gd name="connsiteY141" fmla="*/ 833437 h 1288256"/>
              <a:gd name="connsiteX142" fmla="*/ 1314450 w 1503086"/>
              <a:gd name="connsiteY142" fmla="*/ 847725 h 1288256"/>
              <a:gd name="connsiteX143" fmla="*/ 1321594 w 1503086"/>
              <a:gd name="connsiteY143" fmla="*/ 854868 h 1288256"/>
              <a:gd name="connsiteX144" fmla="*/ 1331119 w 1503086"/>
              <a:gd name="connsiteY144" fmla="*/ 866775 h 1288256"/>
              <a:gd name="connsiteX145" fmla="*/ 1345406 w 1503086"/>
              <a:gd name="connsiteY145" fmla="*/ 883443 h 1288256"/>
              <a:gd name="connsiteX146" fmla="*/ 1359694 w 1503086"/>
              <a:gd name="connsiteY146" fmla="*/ 881062 h 1288256"/>
              <a:gd name="connsiteX147" fmla="*/ 1388269 w 1503086"/>
              <a:gd name="connsiteY147" fmla="*/ 885825 h 1288256"/>
              <a:gd name="connsiteX148" fmla="*/ 1402556 w 1503086"/>
              <a:gd name="connsiteY148" fmla="*/ 890587 h 1288256"/>
              <a:gd name="connsiteX149" fmla="*/ 1423988 w 1503086"/>
              <a:gd name="connsiteY149" fmla="*/ 888206 h 1288256"/>
              <a:gd name="connsiteX150" fmla="*/ 1438275 w 1503086"/>
              <a:gd name="connsiteY150" fmla="*/ 881062 h 1288256"/>
              <a:gd name="connsiteX151" fmla="*/ 1445419 w 1503086"/>
              <a:gd name="connsiteY151" fmla="*/ 878681 h 1288256"/>
              <a:gd name="connsiteX152" fmla="*/ 1454944 w 1503086"/>
              <a:gd name="connsiteY152" fmla="*/ 873918 h 1288256"/>
              <a:gd name="connsiteX153" fmla="*/ 1466850 w 1503086"/>
              <a:gd name="connsiteY153" fmla="*/ 888206 h 1288256"/>
              <a:gd name="connsiteX154" fmla="*/ 1473994 w 1503086"/>
              <a:gd name="connsiteY154" fmla="*/ 902493 h 1288256"/>
              <a:gd name="connsiteX155" fmla="*/ 1478756 w 1503086"/>
              <a:gd name="connsiteY155" fmla="*/ 919162 h 1288256"/>
              <a:gd name="connsiteX156" fmla="*/ 1488281 w 1503086"/>
              <a:gd name="connsiteY156" fmla="*/ 933450 h 1288256"/>
              <a:gd name="connsiteX157" fmla="*/ 1493044 w 1503086"/>
              <a:gd name="connsiteY157" fmla="*/ 940593 h 1288256"/>
              <a:gd name="connsiteX158" fmla="*/ 1497806 w 1503086"/>
              <a:gd name="connsiteY158" fmla="*/ 957262 h 1288256"/>
              <a:gd name="connsiteX159" fmla="*/ 1500188 w 1503086"/>
              <a:gd name="connsiteY159" fmla="*/ 964406 h 1288256"/>
              <a:gd name="connsiteX160" fmla="*/ 1497806 w 1503086"/>
              <a:gd name="connsiteY160" fmla="*/ 1002506 h 1288256"/>
              <a:gd name="connsiteX161" fmla="*/ 1490663 w 1503086"/>
              <a:gd name="connsiteY161" fmla="*/ 1004887 h 1288256"/>
              <a:gd name="connsiteX162" fmla="*/ 1483519 w 1503086"/>
              <a:gd name="connsiteY162" fmla="*/ 1012031 h 1288256"/>
              <a:gd name="connsiteX163" fmla="*/ 1476375 w 1503086"/>
              <a:gd name="connsiteY163" fmla="*/ 1016793 h 1288256"/>
              <a:gd name="connsiteX164" fmla="*/ 1473994 w 1503086"/>
              <a:gd name="connsiteY164" fmla="*/ 1023937 h 1288256"/>
              <a:gd name="connsiteX165" fmla="*/ 1464469 w 1503086"/>
              <a:gd name="connsiteY165" fmla="*/ 1038225 h 1288256"/>
              <a:gd name="connsiteX166" fmla="*/ 1464469 w 1503086"/>
              <a:gd name="connsiteY166" fmla="*/ 1038225 h 1288256"/>
              <a:gd name="connsiteX167" fmla="*/ 1457325 w 1503086"/>
              <a:gd name="connsiteY167" fmla="*/ 1045368 h 1288256"/>
              <a:gd name="connsiteX168" fmla="*/ 1443038 w 1503086"/>
              <a:gd name="connsiteY168" fmla="*/ 1052512 h 1288256"/>
              <a:gd name="connsiteX169" fmla="*/ 1428750 w 1503086"/>
              <a:gd name="connsiteY169" fmla="*/ 1062037 h 1288256"/>
              <a:gd name="connsiteX170" fmla="*/ 1421606 w 1503086"/>
              <a:gd name="connsiteY170" fmla="*/ 1066800 h 1288256"/>
              <a:gd name="connsiteX171" fmla="*/ 1414463 w 1503086"/>
              <a:gd name="connsiteY171" fmla="*/ 1083468 h 1288256"/>
              <a:gd name="connsiteX172" fmla="*/ 1409700 w 1503086"/>
              <a:gd name="connsiteY172" fmla="*/ 1092993 h 1288256"/>
              <a:gd name="connsiteX173" fmla="*/ 1419225 w 1503086"/>
              <a:gd name="connsiteY173" fmla="*/ 1121568 h 1288256"/>
              <a:gd name="connsiteX174" fmla="*/ 1423988 w 1503086"/>
              <a:gd name="connsiteY174" fmla="*/ 1140618 h 1288256"/>
              <a:gd name="connsiteX175" fmla="*/ 1433513 w 1503086"/>
              <a:gd name="connsiteY175" fmla="*/ 1159668 h 1288256"/>
              <a:gd name="connsiteX176" fmla="*/ 1435894 w 1503086"/>
              <a:gd name="connsiteY176" fmla="*/ 1176337 h 1288256"/>
              <a:gd name="connsiteX177" fmla="*/ 1440656 w 1503086"/>
              <a:gd name="connsiteY177" fmla="*/ 1190625 h 1288256"/>
              <a:gd name="connsiteX178" fmla="*/ 1445419 w 1503086"/>
              <a:gd name="connsiteY178" fmla="*/ 1212056 h 1288256"/>
              <a:gd name="connsiteX179" fmla="*/ 1421606 w 1503086"/>
              <a:gd name="connsiteY179" fmla="*/ 1250156 h 1288256"/>
              <a:gd name="connsiteX180" fmla="*/ 1414463 w 1503086"/>
              <a:gd name="connsiteY180" fmla="*/ 1252537 h 1288256"/>
              <a:gd name="connsiteX181" fmla="*/ 1400175 w 1503086"/>
              <a:gd name="connsiteY181" fmla="*/ 1259681 h 1288256"/>
              <a:gd name="connsiteX182" fmla="*/ 1393031 w 1503086"/>
              <a:gd name="connsiteY182" fmla="*/ 1264443 h 1288256"/>
              <a:gd name="connsiteX183" fmla="*/ 1378744 w 1503086"/>
              <a:gd name="connsiteY183" fmla="*/ 1269206 h 1288256"/>
              <a:gd name="connsiteX184" fmla="*/ 1371600 w 1503086"/>
              <a:gd name="connsiteY184" fmla="*/ 1271587 h 1288256"/>
              <a:gd name="connsiteX185" fmla="*/ 1357313 w 1503086"/>
              <a:gd name="connsiteY185" fmla="*/ 1281112 h 1288256"/>
              <a:gd name="connsiteX186" fmla="*/ 1338263 w 1503086"/>
              <a:gd name="connsiteY186" fmla="*/ 1288256 h 1288256"/>
              <a:gd name="connsiteX187" fmla="*/ 1326356 w 1503086"/>
              <a:gd name="connsiteY187" fmla="*/ 1285875 h 1288256"/>
              <a:gd name="connsiteX188" fmla="*/ 1319213 w 1503086"/>
              <a:gd name="connsiteY188" fmla="*/ 1278731 h 1288256"/>
              <a:gd name="connsiteX189" fmla="*/ 1312069 w 1503086"/>
              <a:gd name="connsiteY189" fmla="*/ 1276350 h 1288256"/>
              <a:gd name="connsiteX190" fmla="*/ 1304925 w 1503086"/>
              <a:gd name="connsiteY190" fmla="*/ 1271587 h 1288256"/>
              <a:gd name="connsiteX191" fmla="*/ 1302544 w 1503086"/>
              <a:gd name="connsiteY191" fmla="*/ 1264443 h 1288256"/>
              <a:gd name="connsiteX192" fmla="*/ 1297781 w 1503086"/>
              <a:gd name="connsiteY192" fmla="*/ 1257300 h 1288256"/>
              <a:gd name="connsiteX193" fmla="*/ 1293019 w 1503086"/>
              <a:gd name="connsiteY193" fmla="*/ 1243012 h 1288256"/>
              <a:gd name="connsiteX194" fmla="*/ 1283494 w 1503086"/>
              <a:gd name="connsiteY194" fmla="*/ 1228725 h 1288256"/>
              <a:gd name="connsiteX195" fmla="*/ 1273969 w 1503086"/>
              <a:gd name="connsiteY195" fmla="*/ 1214437 h 1288256"/>
              <a:gd name="connsiteX196" fmla="*/ 1269206 w 1503086"/>
              <a:gd name="connsiteY196" fmla="*/ 1207293 h 1288256"/>
              <a:gd name="connsiteX197" fmla="*/ 1264444 w 1503086"/>
              <a:gd name="connsiteY197" fmla="*/ 1200150 h 1288256"/>
              <a:gd name="connsiteX198" fmla="*/ 1257300 w 1503086"/>
              <a:gd name="connsiteY198" fmla="*/ 1195387 h 1288256"/>
              <a:gd name="connsiteX199" fmla="*/ 1250156 w 1503086"/>
              <a:gd name="connsiteY199" fmla="*/ 1185862 h 1288256"/>
              <a:gd name="connsiteX200" fmla="*/ 1240631 w 1503086"/>
              <a:gd name="connsiteY200" fmla="*/ 1171575 h 1288256"/>
              <a:gd name="connsiteX201" fmla="*/ 1238250 w 1503086"/>
              <a:gd name="connsiteY201" fmla="*/ 1164431 h 1288256"/>
              <a:gd name="connsiteX202" fmla="*/ 1235869 w 1503086"/>
              <a:gd name="connsiteY202" fmla="*/ 1152525 h 1288256"/>
              <a:gd name="connsiteX203" fmla="*/ 1228725 w 1503086"/>
              <a:gd name="connsiteY203" fmla="*/ 1150143 h 1288256"/>
              <a:gd name="connsiteX204" fmla="*/ 1209675 w 1503086"/>
              <a:gd name="connsiteY204" fmla="*/ 1145381 h 1288256"/>
              <a:gd name="connsiteX205" fmla="*/ 1183481 w 1503086"/>
              <a:gd name="connsiteY205" fmla="*/ 1133475 h 1288256"/>
              <a:gd name="connsiteX206" fmla="*/ 1176338 w 1503086"/>
              <a:gd name="connsiteY206" fmla="*/ 1128712 h 1288256"/>
              <a:gd name="connsiteX207" fmla="*/ 1159669 w 1503086"/>
              <a:gd name="connsiteY207" fmla="*/ 1121568 h 1288256"/>
              <a:gd name="connsiteX208" fmla="*/ 1126331 w 1503086"/>
              <a:gd name="connsiteY208" fmla="*/ 1123950 h 1288256"/>
              <a:gd name="connsiteX209" fmla="*/ 1119188 w 1503086"/>
              <a:gd name="connsiteY209" fmla="*/ 1128712 h 1288256"/>
              <a:gd name="connsiteX210" fmla="*/ 1109663 w 1503086"/>
              <a:gd name="connsiteY210" fmla="*/ 1135856 h 1288256"/>
              <a:gd name="connsiteX211" fmla="*/ 1100138 w 1503086"/>
              <a:gd name="connsiteY211" fmla="*/ 1133475 h 1288256"/>
              <a:gd name="connsiteX212" fmla="*/ 1097756 w 1503086"/>
              <a:gd name="connsiteY212" fmla="*/ 1126331 h 1288256"/>
              <a:gd name="connsiteX213" fmla="*/ 1095375 w 1503086"/>
              <a:gd name="connsiteY213" fmla="*/ 1102518 h 1288256"/>
              <a:gd name="connsiteX214" fmla="*/ 1076325 w 1503086"/>
              <a:gd name="connsiteY214" fmla="*/ 1114425 h 1288256"/>
              <a:gd name="connsiteX215" fmla="*/ 1064419 w 1503086"/>
              <a:gd name="connsiteY215" fmla="*/ 1133475 h 1288256"/>
              <a:gd name="connsiteX216" fmla="*/ 1057275 w 1503086"/>
              <a:gd name="connsiteY216" fmla="*/ 1135856 h 1288256"/>
              <a:gd name="connsiteX217" fmla="*/ 1042988 w 1503086"/>
              <a:gd name="connsiteY217" fmla="*/ 1145381 h 1288256"/>
              <a:gd name="connsiteX218" fmla="*/ 1040606 w 1503086"/>
              <a:gd name="connsiteY218" fmla="*/ 1152525 h 1288256"/>
              <a:gd name="connsiteX219" fmla="*/ 1038225 w 1503086"/>
              <a:gd name="connsiteY219" fmla="*/ 1171575 h 1288256"/>
              <a:gd name="connsiteX220" fmla="*/ 1023938 w 1503086"/>
              <a:gd name="connsiteY220" fmla="*/ 1176337 h 1288256"/>
              <a:gd name="connsiteX221" fmla="*/ 1016794 w 1503086"/>
              <a:gd name="connsiteY221" fmla="*/ 1178718 h 1288256"/>
              <a:gd name="connsiteX222" fmla="*/ 1002506 w 1503086"/>
              <a:gd name="connsiteY222" fmla="*/ 1188243 h 1288256"/>
              <a:gd name="connsiteX223" fmla="*/ 988219 w 1503086"/>
              <a:gd name="connsiteY223" fmla="*/ 1193006 h 1288256"/>
              <a:gd name="connsiteX224" fmla="*/ 976313 w 1503086"/>
              <a:gd name="connsiteY224" fmla="*/ 1207293 h 1288256"/>
              <a:gd name="connsiteX225" fmla="*/ 964406 w 1503086"/>
              <a:gd name="connsiteY225" fmla="*/ 1228725 h 1288256"/>
              <a:gd name="connsiteX226" fmla="*/ 954881 w 1503086"/>
              <a:gd name="connsiteY226" fmla="*/ 1226343 h 1288256"/>
              <a:gd name="connsiteX227" fmla="*/ 938213 w 1503086"/>
              <a:gd name="connsiteY227" fmla="*/ 1209675 h 1288256"/>
              <a:gd name="connsiteX228" fmla="*/ 928688 w 1503086"/>
              <a:gd name="connsiteY228" fmla="*/ 1207293 h 1288256"/>
              <a:gd name="connsiteX229" fmla="*/ 916781 w 1503086"/>
              <a:gd name="connsiteY229" fmla="*/ 1185862 h 1288256"/>
              <a:gd name="connsiteX230" fmla="*/ 912019 w 1503086"/>
              <a:gd name="connsiteY230" fmla="*/ 1178718 h 1288256"/>
              <a:gd name="connsiteX231" fmla="*/ 909638 w 1503086"/>
              <a:gd name="connsiteY231" fmla="*/ 1169193 h 1288256"/>
              <a:gd name="connsiteX232" fmla="*/ 907256 w 1503086"/>
              <a:gd name="connsiteY232" fmla="*/ 1147762 h 1288256"/>
              <a:gd name="connsiteX233" fmla="*/ 902494 w 1503086"/>
              <a:gd name="connsiteY233" fmla="*/ 1133475 h 1288256"/>
              <a:gd name="connsiteX234" fmla="*/ 895350 w 1503086"/>
              <a:gd name="connsiteY234" fmla="*/ 1119187 h 1288256"/>
              <a:gd name="connsiteX235" fmla="*/ 892969 w 1503086"/>
              <a:gd name="connsiteY235" fmla="*/ 1112043 h 1288256"/>
              <a:gd name="connsiteX236" fmla="*/ 885825 w 1503086"/>
              <a:gd name="connsiteY236" fmla="*/ 1104900 h 1288256"/>
              <a:gd name="connsiteX237" fmla="*/ 876300 w 1503086"/>
              <a:gd name="connsiteY237" fmla="*/ 1097756 h 1288256"/>
              <a:gd name="connsiteX238" fmla="*/ 854869 w 1503086"/>
              <a:gd name="connsiteY238" fmla="*/ 1090612 h 1288256"/>
              <a:gd name="connsiteX239" fmla="*/ 847725 w 1503086"/>
              <a:gd name="connsiteY239" fmla="*/ 1085850 h 1288256"/>
              <a:gd name="connsiteX240" fmla="*/ 833438 w 1503086"/>
              <a:gd name="connsiteY240" fmla="*/ 1078706 h 1288256"/>
              <a:gd name="connsiteX241" fmla="*/ 816769 w 1503086"/>
              <a:gd name="connsiteY241" fmla="*/ 1085850 h 1288256"/>
              <a:gd name="connsiteX242" fmla="*/ 809625 w 1503086"/>
              <a:gd name="connsiteY242" fmla="*/ 1092993 h 1288256"/>
              <a:gd name="connsiteX243" fmla="*/ 804863 w 1503086"/>
              <a:gd name="connsiteY243" fmla="*/ 1100137 h 1288256"/>
              <a:gd name="connsiteX244" fmla="*/ 797719 w 1503086"/>
              <a:gd name="connsiteY244" fmla="*/ 1102518 h 1288256"/>
              <a:gd name="connsiteX245" fmla="*/ 790575 w 1503086"/>
              <a:gd name="connsiteY245" fmla="*/ 1107281 h 1288256"/>
              <a:gd name="connsiteX246" fmla="*/ 776288 w 1503086"/>
              <a:gd name="connsiteY246" fmla="*/ 1112043 h 1288256"/>
              <a:gd name="connsiteX247" fmla="*/ 771525 w 1503086"/>
              <a:gd name="connsiteY247" fmla="*/ 1097756 h 1288256"/>
              <a:gd name="connsiteX248" fmla="*/ 769144 w 1503086"/>
              <a:gd name="connsiteY248" fmla="*/ 1090612 h 1288256"/>
              <a:gd name="connsiteX249" fmla="*/ 766763 w 1503086"/>
              <a:gd name="connsiteY249" fmla="*/ 1066800 h 1288256"/>
              <a:gd name="connsiteX250" fmla="*/ 762000 w 1503086"/>
              <a:gd name="connsiteY250" fmla="*/ 1052512 h 1288256"/>
              <a:gd name="connsiteX251" fmla="*/ 766763 w 1503086"/>
              <a:gd name="connsiteY251" fmla="*/ 1045368 h 1288256"/>
              <a:gd name="connsiteX252" fmla="*/ 778669 w 1503086"/>
              <a:gd name="connsiteY252" fmla="*/ 1033462 h 1288256"/>
              <a:gd name="connsiteX253" fmla="*/ 781050 w 1503086"/>
              <a:gd name="connsiteY253" fmla="*/ 1021556 h 1288256"/>
              <a:gd name="connsiteX254" fmla="*/ 785813 w 1503086"/>
              <a:gd name="connsiteY254" fmla="*/ 1014412 h 1288256"/>
              <a:gd name="connsiteX255" fmla="*/ 776288 w 1503086"/>
              <a:gd name="connsiteY255" fmla="*/ 1004887 h 1288256"/>
              <a:gd name="connsiteX256" fmla="*/ 752475 w 1503086"/>
              <a:gd name="connsiteY256" fmla="*/ 1000125 h 1288256"/>
              <a:gd name="connsiteX257" fmla="*/ 738188 w 1503086"/>
              <a:gd name="connsiteY257" fmla="*/ 1002506 h 1288256"/>
              <a:gd name="connsiteX258" fmla="*/ 728663 w 1503086"/>
              <a:gd name="connsiteY258" fmla="*/ 1019175 h 1288256"/>
              <a:gd name="connsiteX259" fmla="*/ 721519 w 1503086"/>
              <a:gd name="connsiteY259" fmla="*/ 1026318 h 1288256"/>
              <a:gd name="connsiteX260" fmla="*/ 709613 w 1503086"/>
              <a:gd name="connsiteY260" fmla="*/ 1038225 h 1288256"/>
              <a:gd name="connsiteX261" fmla="*/ 697706 w 1503086"/>
              <a:gd name="connsiteY261" fmla="*/ 1050131 h 1288256"/>
              <a:gd name="connsiteX262" fmla="*/ 683419 w 1503086"/>
              <a:gd name="connsiteY262" fmla="*/ 1062037 h 1288256"/>
              <a:gd name="connsiteX263" fmla="*/ 659606 w 1503086"/>
              <a:gd name="connsiteY263" fmla="*/ 1059656 h 1288256"/>
              <a:gd name="connsiteX264" fmla="*/ 652463 w 1503086"/>
              <a:gd name="connsiteY264" fmla="*/ 1057275 h 1288256"/>
              <a:gd name="connsiteX265" fmla="*/ 647700 w 1503086"/>
              <a:gd name="connsiteY265" fmla="*/ 1050131 h 1288256"/>
              <a:gd name="connsiteX266" fmla="*/ 626269 w 1503086"/>
              <a:gd name="connsiteY266" fmla="*/ 1038225 h 1288256"/>
              <a:gd name="connsiteX267" fmla="*/ 604838 w 1503086"/>
              <a:gd name="connsiteY267" fmla="*/ 1042987 h 1288256"/>
              <a:gd name="connsiteX268" fmla="*/ 590550 w 1503086"/>
              <a:gd name="connsiteY268" fmla="*/ 1052512 h 1288256"/>
              <a:gd name="connsiteX269" fmla="*/ 569119 w 1503086"/>
              <a:gd name="connsiteY269" fmla="*/ 1057275 h 1288256"/>
              <a:gd name="connsiteX270" fmla="*/ 564356 w 1503086"/>
              <a:gd name="connsiteY270" fmla="*/ 1073943 h 1288256"/>
              <a:gd name="connsiteX271" fmla="*/ 561975 w 1503086"/>
              <a:gd name="connsiteY271" fmla="*/ 1112043 h 1288256"/>
              <a:gd name="connsiteX272" fmla="*/ 559594 w 1503086"/>
              <a:gd name="connsiteY272" fmla="*/ 1123950 h 1288256"/>
              <a:gd name="connsiteX273" fmla="*/ 550069 w 1503086"/>
              <a:gd name="connsiteY273" fmla="*/ 1138237 h 1288256"/>
              <a:gd name="connsiteX274" fmla="*/ 545306 w 1503086"/>
              <a:gd name="connsiteY274" fmla="*/ 1154906 h 1288256"/>
              <a:gd name="connsiteX275" fmla="*/ 528638 w 1503086"/>
              <a:gd name="connsiteY275" fmla="*/ 1171575 h 1288256"/>
              <a:gd name="connsiteX276" fmla="*/ 511969 w 1503086"/>
              <a:gd name="connsiteY276" fmla="*/ 1166812 h 1288256"/>
              <a:gd name="connsiteX277" fmla="*/ 502444 w 1503086"/>
              <a:gd name="connsiteY277" fmla="*/ 1159668 h 1288256"/>
              <a:gd name="connsiteX278" fmla="*/ 490538 w 1503086"/>
              <a:gd name="connsiteY278" fmla="*/ 1157287 h 1288256"/>
              <a:gd name="connsiteX279" fmla="*/ 478631 w 1503086"/>
              <a:gd name="connsiteY279" fmla="*/ 1152525 h 1288256"/>
              <a:gd name="connsiteX280" fmla="*/ 466725 w 1503086"/>
              <a:gd name="connsiteY280" fmla="*/ 1150143 h 1288256"/>
              <a:gd name="connsiteX281" fmla="*/ 452438 w 1503086"/>
              <a:gd name="connsiteY281" fmla="*/ 1145381 h 1288256"/>
              <a:gd name="connsiteX282" fmla="*/ 438150 w 1503086"/>
              <a:gd name="connsiteY282" fmla="*/ 1135856 h 1288256"/>
              <a:gd name="connsiteX283" fmla="*/ 431006 w 1503086"/>
              <a:gd name="connsiteY283" fmla="*/ 1131093 h 1288256"/>
              <a:gd name="connsiteX284" fmla="*/ 423863 w 1503086"/>
              <a:gd name="connsiteY284" fmla="*/ 1133475 h 1288256"/>
              <a:gd name="connsiteX285" fmla="*/ 414338 w 1503086"/>
              <a:gd name="connsiteY285" fmla="*/ 1147762 h 1288256"/>
              <a:gd name="connsiteX286" fmla="*/ 407194 w 1503086"/>
              <a:gd name="connsiteY286" fmla="*/ 1145381 h 1288256"/>
              <a:gd name="connsiteX287" fmla="*/ 402431 w 1503086"/>
              <a:gd name="connsiteY287" fmla="*/ 1138237 h 1288256"/>
              <a:gd name="connsiteX288" fmla="*/ 395288 w 1503086"/>
              <a:gd name="connsiteY288" fmla="*/ 1131093 h 1288256"/>
              <a:gd name="connsiteX289" fmla="*/ 388144 w 1503086"/>
              <a:gd name="connsiteY289" fmla="*/ 1116806 h 1288256"/>
              <a:gd name="connsiteX290" fmla="*/ 381000 w 1503086"/>
              <a:gd name="connsiteY290" fmla="*/ 1102518 h 1288256"/>
              <a:gd name="connsiteX291" fmla="*/ 378619 w 1503086"/>
              <a:gd name="connsiteY291" fmla="*/ 1095375 h 1288256"/>
              <a:gd name="connsiteX292" fmla="*/ 369094 w 1503086"/>
              <a:gd name="connsiteY292" fmla="*/ 1092993 h 1288256"/>
              <a:gd name="connsiteX293" fmla="*/ 361950 w 1503086"/>
              <a:gd name="connsiteY293" fmla="*/ 1088231 h 1288256"/>
              <a:gd name="connsiteX294" fmla="*/ 366713 w 1503086"/>
              <a:gd name="connsiteY294" fmla="*/ 1081087 h 1288256"/>
              <a:gd name="connsiteX295" fmla="*/ 354806 w 1503086"/>
              <a:gd name="connsiteY295" fmla="*/ 1071562 h 1288256"/>
              <a:gd name="connsiteX296" fmla="*/ 323850 w 1503086"/>
              <a:gd name="connsiteY296" fmla="*/ 1069181 h 1288256"/>
              <a:gd name="connsiteX297" fmla="*/ 311944 w 1503086"/>
              <a:gd name="connsiteY297" fmla="*/ 1054893 h 1288256"/>
              <a:gd name="connsiteX298" fmla="*/ 304800 w 1503086"/>
              <a:gd name="connsiteY298" fmla="*/ 1040606 h 1288256"/>
              <a:gd name="connsiteX299" fmla="*/ 292894 w 1503086"/>
              <a:gd name="connsiteY299" fmla="*/ 1023937 h 1288256"/>
              <a:gd name="connsiteX300" fmla="*/ 271463 w 1503086"/>
              <a:gd name="connsiteY300" fmla="*/ 1038225 h 1288256"/>
              <a:gd name="connsiteX301" fmla="*/ 261938 w 1503086"/>
              <a:gd name="connsiteY301" fmla="*/ 1040606 h 1288256"/>
              <a:gd name="connsiteX302" fmla="*/ 245269 w 1503086"/>
              <a:gd name="connsiteY302" fmla="*/ 1045368 h 1288256"/>
              <a:gd name="connsiteX303" fmla="*/ 228600 w 1503086"/>
              <a:gd name="connsiteY303" fmla="*/ 1042987 h 1288256"/>
              <a:gd name="connsiteX304" fmla="*/ 219075 w 1503086"/>
              <a:gd name="connsiteY304" fmla="*/ 1040606 h 1288256"/>
              <a:gd name="connsiteX305" fmla="*/ 190500 w 1503086"/>
              <a:gd name="connsiteY305" fmla="*/ 1038225 h 1288256"/>
              <a:gd name="connsiteX306" fmla="*/ 180975 w 1503086"/>
              <a:gd name="connsiteY306" fmla="*/ 1064418 h 1288256"/>
              <a:gd name="connsiteX307" fmla="*/ 171450 w 1503086"/>
              <a:gd name="connsiteY307" fmla="*/ 1073943 h 1288256"/>
              <a:gd name="connsiteX308" fmla="*/ 157163 w 1503086"/>
              <a:gd name="connsiteY308" fmla="*/ 1059656 h 1288256"/>
              <a:gd name="connsiteX309" fmla="*/ 154781 w 1503086"/>
              <a:gd name="connsiteY309" fmla="*/ 1052512 h 1288256"/>
              <a:gd name="connsiteX310" fmla="*/ 140494 w 1503086"/>
              <a:gd name="connsiteY310" fmla="*/ 1040606 h 1288256"/>
              <a:gd name="connsiteX311" fmla="*/ 126206 w 1503086"/>
              <a:gd name="connsiteY311" fmla="*/ 1038225 h 1288256"/>
              <a:gd name="connsiteX312" fmla="*/ 119063 w 1503086"/>
              <a:gd name="connsiteY312" fmla="*/ 1033462 h 1288256"/>
              <a:gd name="connsiteX313" fmla="*/ 111919 w 1503086"/>
              <a:gd name="connsiteY313" fmla="*/ 1031081 h 1288256"/>
              <a:gd name="connsiteX314" fmla="*/ 102394 w 1503086"/>
              <a:gd name="connsiteY314" fmla="*/ 1016793 h 1288256"/>
              <a:gd name="connsiteX315" fmla="*/ 100013 w 1503086"/>
              <a:gd name="connsiteY315" fmla="*/ 1009650 h 1288256"/>
              <a:gd name="connsiteX316" fmla="*/ 85725 w 1503086"/>
              <a:gd name="connsiteY316" fmla="*/ 1000125 h 1288256"/>
              <a:gd name="connsiteX317" fmla="*/ 83344 w 1503086"/>
              <a:gd name="connsiteY317" fmla="*/ 973931 h 1288256"/>
              <a:gd name="connsiteX318" fmla="*/ 80963 w 1503086"/>
              <a:gd name="connsiteY318" fmla="*/ 940593 h 1288256"/>
              <a:gd name="connsiteX319" fmla="*/ 80963 w 1503086"/>
              <a:gd name="connsiteY319" fmla="*/ 902493 h 1288256"/>
              <a:gd name="connsiteX320" fmla="*/ 88106 w 1503086"/>
              <a:gd name="connsiteY320" fmla="*/ 900112 h 1288256"/>
              <a:gd name="connsiteX321" fmla="*/ 95250 w 1503086"/>
              <a:gd name="connsiteY321" fmla="*/ 895350 h 1288256"/>
              <a:gd name="connsiteX322" fmla="*/ 109538 w 1503086"/>
              <a:gd name="connsiteY322" fmla="*/ 890587 h 1288256"/>
              <a:gd name="connsiteX323" fmla="*/ 116681 w 1503086"/>
              <a:gd name="connsiteY323" fmla="*/ 888206 h 1288256"/>
              <a:gd name="connsiteX324" fmla="*/ 135731 w 1503086"/>
              <a:gd name="connsiteY324" fmla="*/ 885825 h 1288256"/>
              <a:gd name="connsiteX325" fmla="*/ 161925 w 1503086"/>
              <a:gd name="connsiteY325" fmla="*/ 878681 h 1288256"/>
              <a:gd name="connsiteX326" fmla="*/ 211931 w 1503086"/>
              <a:gd name="connsiteY326" fmla="*/ 876300 h 1288256"/>
              <a:gd name="connsiteX327" fmla="*/ 209550 w 1503086"/>
              <a:gd name="connsiteY327" fmla="*/ 866775 h 1288256"/>
              <a:gd name="connsiteX328" fmla="*/ 171450 w 1503086"/>
              <a:gd name="connsiteY328" fmla="*/ 854868 h 1288256"/>
              <a:gd name="connsiteX329" fmla="*/ 161925 w 1503086"/>
              <a:gd name="connsiteY329" fmla="*/ 852487 h 1288256"/>
              <a:gd name="connsiteX330" fmla="*/ 140494 w 1503086"/>
              <a:gd name="connsiteY330" fmla="*/ 845343 h 1288256"/>
              <a:gd name="connsiteX331" fmla="*/ 133350 w 1503086"/>
              <a:gd name="connsiteY331" fmla="*/ 842962 h 1288256"/>
              <a:gd name="connsiteX332" fmla="*/ 126206 w 1503086"/>
              <a:gd name="connsiteY332" fmla="*/ 840581 h 1288256"/>
              <a:gd name="connsiteX333" fmla="*/ 126206 w 1503086"/>
              <a:gd name="connsiteY333" fmla="*/ 816768 h 1288256"/>
              <a:gd name="connsiteX334" fmla="*/ 128588 w 1503086"/>
              <a:gd name="connsiteY334" fmla="*/ 795337 h 1288256"/>
              <a:gd name="connsiteX335" fmla="*/ 135731 w 1503086"/>
              <a:gd name="connsiteY335" fmla="*/ 681037 h 1288256"/>
              <a:gd name="connsiteX336" fmla="*/ 142875 w 1503086"/>
              <a:gd name="connsiteY336" fmla="*/ 673893 h 1288256"/>
              <a:gd name="connsiteX337" fmla="*/ 145256 w 1503086"/>
              <a:gd name="connsiteY337" fmla="*/ 666750 h 1288256"/>
              <a:gd name="connsiteX338" fmla="*/ 147638 w 1503086"/>
              <a:gd name="connsiteY338" fmla="*/ 623887 h 1288256"/>
              <a:gd name="connsiteX339" fmla="*/ 159544 w 1503086"/>
              <a:gd name="connsiteY339" fmla="*/ 626268 h 1288256"/>
              <a:gd name="connsiteX340" fmla="*/ 166688 w 1503086"/>
              <a:gd name="connsiteY340" fmla="*/ 635793 h 1288256"/>
              <a:gd name="connsiteX341" fmla="*/ 173831 w 1503086"/>
              <a:gd name="connsiteY341" fmla="*/ 640556 h 1288256"/>
              <a:gd name="connsiteX342" fmla="*/ 178594 w 1503086"/>
              <a:gd name="connsiteY342" fmla="*/ 647700 h 1288256"/>
              <a:gd name="connsiteX343" fmla="*/ 200025 w 1503086"/>
              <a:gd name="connsiteY343" fmla="*/ 666750 h 1288256"/>
              <a:gd name="connsiteX344" fmla="*/ 209550 w 1503086"/>
              <a:gd name="connsiteY344" fmla="*/ 681037 h 1288256"/>
              <a:gd name="connsiteX345" fmla="*/ 226219 w 1503086"/>
              <a:gd name="connsiteY345" fmla="*/ 678656 h 1288256"/>
              <a:gd name="connsiteX346" fmla="*/ 228600 w 1503086"/>
              <a:gd name="connsiteY346" fmla="*/ 671512 h 1288256"/>
              <a:gd name="connsiteX347" fmla="*/ 230981 w 1503086"/>
              <a:gd name="connsiteY347" fmla="*/ 661987 h 1288256"/>
              <a:gd name="connsiteX348" fmla="*/ 235744 w 1503086"/>
              <a:gd name="connsiteY348" fmla="*/ 647700 h 1288256"/>
              <a:gd name="connsiteX349" fmla="*/ 226219 w 1503086"/>
              <a:gd name="connsiteY349" fmla="*/ 611981 h 1288256"/>
              <a:gd name="connsiteX350" fmla="*/ 216694 w 1503086"/>
              <a:gd name="connsiteY350" fmla="*/ 609600 h 1288256"/>
              <a:gd name="connsiteX351" fmla="*/ 195263 w 1503086"/>
              <a:gd name="connsiteY351" fmla="*/ 597693 h 1288256"/>
              <a:gd name="connsiteX352" fmla="*/ 183356 w 1503086"/>
              <a:gd name="connsiteY352" fmla="*/ 583406 h 1288256"/>
              <a:gd name="connsiteX353" fmla="*/ 178594 w 1503086"/>
              <a:gd name="connsiteY353" fmla="*/ 569118 h 1288256"/>
              <a:gd name="connsiteX354" fmla="*/ 185738 w 1503086"/>
              <a:gd name="connsiteY354" fmla="*/ 564356 h 1288256"/>
              <a:gd name="connsiteX355" fmla="*/ 195263 w 1503086"/>
              <a:gd name="connsiteY355" fmla="*/ 561975 h 1288256"/>
              <a:gd name="connsiteX356" fmla="*/ 197644 w 1503086"/>
              <a:gd name="connsiteY356" fmla="*/ 554831 h 1288256"/>
              <a:gd name="connsiteX357" fmla="*/ 207169 w 1503086"/>
              <a:gd name="connsiteY357" fmla="*/ 540543 h 1288256"/>
              <a:gd name="connsiteX358" fmla="*/ 202406 w 1503086"/>
              <a:gd name="connsiteY358" fmla="*/ 519112 h 1288256"/>
              <a:gd name="connsiteX359" fmla="*/ 195263 w 1503086"/>
              <a:gd name="connsiteY359" fmla="*/ 514350 h 1288256"/>
              <a:gd name="connsiteX360" fmla="*/ 188119 w 1503086"/>
              <a:gd name="connsiteY360" fmla="*/ 511968 h 1288256"/>
              <a:gd name="connsiteX361" fmla="*/ 180975 w 1503086"/>
              <a:gd name="connsiteY361" fmla="*/ 507206 h 1288256"/>
              <a:gd name="connsiteX362" fmla="*/ 164306 w 1503086"/>
              <a:gd name="connsiteY362" fmla="*/ 504825 h 1288256"/>
              <a:gd name="connsiteX363" fmla="*/ 157163 w 1503086"/>
              <a:gd name="connsiteY363" fmla="*/ 497681 h 1288256"/>
              <a:gd name="connsiteX364" fmla="*/ 140494 w 1503086"/>
              <a:gd name="connsiteY364" fmla="*/ 490537 h 1288256"/>
              <a:gd name="connsiteX365" fmla="*/ 121444 w 1503086"/>
              <a:gd name="connsiteY365" fmla="*/ 492918 h 1288256"/>
              <a:gd name="connsiteX366" fmla="*/ 97631 w 1503086"/>
              <a:gd name="connsiteY366" fmla="*/ 500062 h 1288256"/>
              <a:gd name="connsiteX367" fmla="*/ 83344 w 1503086"/>
              <a:gd name="connsiteY367" fmla="*/ 504825 h 1288256"/>
              <a:gd name="connsiteX368" fmla="*/ 76200 w 1503086"/>
              <a:gd name="connsiteY368" fmla="*/ 507206 h 1288256"/>
              <a:gd name="connsiteX369" fmla="*/ 61913 w 1503086"/>
              <a:gd name="connsiteY369" fmla="*/ 504825 h 1288256"/>
              <a:gd name="connsiteX370" fmla="*/ 54769 w 1503086"/>
              <a:gd name="connsiteY370" fmla="*/ 502443 h 1288256"/>
              <a:gd name="connsiteX371" fmla="*/ 50006 w 1503086"/>
              <a:gd name="connsiteY371" fmla="*/ 488156 h 1288256"/>
              <a:gd name="connsiteX372" fmla="*/ 45244 w 1503086"/>
              <a:gd name="connsiteY372" fmla="*/ 481012 h 1288256"/>
              <a:gd name="connsiteX373" fmla="*/ 38100 w 1503086"/>
              <a:gd name="connsiteY373" fmla="*/ 464343 h 1288256"/>
              <a:gd name="connsiteX374" fmla="*/ 30956 w 1503086"/>
              <a:gd name="connsiteY374" fmla="*/ 457200 h 1288256"/>
              <a:gd name="connsiteX375" fmla="*/ 19050 w 1503086"/>
              <a:gd name="connsiteY375" fmla="*/ 442912 h 1288256"/>
              <a:gd name="connsiteX376" fmla="*/ 11906 w 1503086"/>
              <a:gd name="connsiteY376" fmla="*/ 426243 h 1288256"/>
              <a:gd name="connsiteX377" fmla="*/ 9525 w 1503086"/>
              <a:gd name="connsiteY377" fmla="*/ 404812 h 1288256"/>
              <a:gd name="connsiteX378" fmla="*/ 4763 w 1503086"/>
              <a:gd name="connsiteY378" fmla="*/ 390525 h 1288256"/>
              <a:gd name="connsiteX379" fmla="*/ 2381 w 1503086"/>
              <a:gd name="connsiteY379" fmla="*/ 338137 h 1288256"/>
              <a:gd name="connsiteX380" fmla="*/ 0 w 1503086"/>
              <a:gd name="connsiteY380" fmla="*/ 323850 h 1288256"/>
              <a:gd name="connsiteX381" fmla="*/ 2381 w 1503086"/>
              <a:gd name="connsiteY381" fmla="*/ 269081 h 1288256"/>
              <a:gd name="connsiteX382" fmla="*/ 7144 w 1503086"/>
              <a:gd name="connsiteY382" fmla="*/ 254793 h 1288256"/>
              <a:gd name="connsiteX383" fmla="*/ 9525 w 1503086"/>
              <a:gd name="connsiteY383" fmla="*/ 135731 h 1288256"/>
              <a:gd name="connsiteX384" fmla="*/ 7144 w 1503086"/>
              <a:gd name="connsiteY384" fmla="*/ 97631 h 1288256"/>
              <a:gd name="connsiteX385" fmla="*/ 4763 w 1503086"/>
              <a:gd name="connsiteY385" fmla="*/ 73818 h 1288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Lst>
            <a:rect l="l" t="t" r="r" b="b"/>
            <a:pathLst>
              <a:path w="1503086" h="1288256">
                <a:moveTo>
                  <a:pt x="4763" y="73818"/>
                </a:moveTo>
                <a:cubicBezTo>
                  <a:pt x="15876" y="70643"/>
                  <a:pt x="55964" y="74461"/>
                  <a:pt x="73819" y="78581"/>
                </a:cubicBezTo>
                <a:cubicBezTo>
                  <a:pt x="78710" y="79710"/>
                  <a:pt x="83236" y="82125"/>
                  <a:pt x="88106" y="83343"/>
                </a:cubicBezTo>
                <a:lnTo>
                  <a:pt x="107156" y="88106"/>
                </a:lnTo>
                <a:cubicBezTo>
                  <a:pt x="115094" y="87312"/>
                  <a:pt x="123085" y="86938"/>
                  <a:pt x="130969" y="85725"/>
                </a:cubicBezTo>
                <a:cubicBezTo>
                  <a:pt x="140928" y="84193"/>
                  <a:pt x="135910" y="82735"/>
                  <a:pt x="145256" y="78581"/>
                </a:cubicBezTo>
                <a:cubicBezTo>
                  <a:pt x="149844" y="76542"/>
                  <a:pt x="154781" y="75406"/>
                  <a:pt x="159544" y="73818"/>
                </a:cubicBezTo>
                <a:cubicBezTo>
                  <a:pt x="164974" y="72008"/>
                  <a:pt x="169069" y="67468"/>
                  <a:pt x="173831" y="64293"/>
                </a:cubicBezTo>
                <a:lnTo>
                  <a:pt x="180975" y="59531"/>
                </a:lnTo>
                <a:cubicBezTo>
                  <a:pt x="182563" y="57150"/>
                  <a:pt x="183503" y="54175"/>
                  <a:pt x="185738" y="52387"/>
                </a:cubicBezTo>
                <a:cubicBezTo>
                  <a:pt x="187698" y="50819"/>
                  <a:pt x="190636" y="51128"/>
                  <a:pt x="192881" y="50006"/>
                </a:cubicBezTo>
                <a:cubicBezTo>
                  <a:pt x="195441" y="48726"/>
                  <a:pt x="197465" y="46523"/>
                  <a:pt x="200025" y="45243"/>
                </a:cubicBezTo>
                <a:cubicBezTo>
                  <a:pt x="203830" y="43341"/>
                  <a:pt x="213135" y="41498"/>
                  <a:pt x="216694" y="40481"/>
                </a:cubicBezTo>
                <a:cubicBezTo>
                  <a:pt x="219108" y="39791"/>
                  <a:pt x="221457" y="38894"/>
                  <a:pt x="223838" y="38100"/>
                </a:cubicBezTo>
                <a:cubicBezTo>
                  <a:pt x="227013" y="38894"/>
                  <a:pt x="230436" y="39017"/>
                  <a:pt x="233363" y="40481"/>
                </a:cubicBezTo>
                <a:cubicBezTo>
                  <a:pt x="238482" y="43041"/>
                  <a:pt x="242888" y="46831"/>
                  <a:pt x="247650" y="50006"/>
                </a:cubicBezTo>
                <a:lnTo>
                  <a:pt x="254794" y="54768"/>
                </a:lnTo>
                <a:cubicBezTo>
                  <a:pt x="256883" y="56160"/>
                  <a:pt x="259503" y="56541"/>
                  <a:pt x="261938" y="57150"/>
                </a:cubicBezTo>
                <a:lnTo>
                  <a:pt x="280988" y="61912"/>
                </a:lnTo>
                <a:cubicBezTo>
                  <a:pt x="291747" y="78053"/>
                  <a:pt x="279921" y="58004"/>
                  <a:pt x="288131" y="88106"/>
                </a:cubicBezTo>
                <a:cubicBezTo>
                  <a:pt x="288884" y="90867"/>
                  <a:pt x="291306" y="92869"/>
                  <a:pt x="292894" y="95250"/>
                </a:cubicBezTo>
                <a:cubicBezTo>
                  <a:pt x="293688" y="97631"/>
                  <a:pt x="293030" y="101271"/>
                  <a:pt x="295275" y="102393"/>
                </a:cubicBezTo>
                <a:cubicBezTo>
                  <a:pt x="298918" y="104214"/>
                  <a:pt x="311900" y="92890"/>
                  <a:pt x="311944" y="92868"/>
                </a:cubicBezTo>
                <a:cubicBezTo>
                  <a:pt x="316434" y="90623"/>
                  <a:pt x="326231" y="88106"/>
                  <a:pt x="326231" y="88106"/>
                </a:cubicBezTo>
                <a:cubicBezTo>
                  <a:pt x="333375" y="88900"/>
                  <a:pt x="340615" y="89077"/>
                  <a:pt x="347663" y="90487"/>
                </a:cubicBezTo>
                <a:cubicBezTo>
                  <a:pt x="352586" y="91472"/>
                  <a:pt x="357188" y="93662"/>
                  <a:pt x="361950" y="95250"/>
                </a:cubicBezTo>
                <a:lnTo>
                  <a:pt x="369094" y="97631"/>
                </a:lnTo>
                <a:cubicBezTo>
                  <a:pt x="371475" y="98425"/>
                  <a:pt x="373753" y="99657"/>
                  <a:pt x="376238" y="100012"/>
                </a:cubicBezTo>
                <a:cubicBezTo>
                  <a:pt x="381794" y="100806"/>
                  <a:pt x="387370" y="101470"/>
                  <a:pt x="392906" y="102393"/>
                </a:cubicBezTo>
                <a:cubicBezTo>
                  <a:pt x="396899" y="103058"/>
                  <a:pt x="400820" y="104110"/>
                  <a:pt x="404813" y="104775"/>
                </a:cubicBezTo>
                <a:cubicBezTo>
                  <a:pt x="410349" y="105698"/>
                  <a:pt x="415925" y="106362"/>
                  <a:pt x="421481" y="107156"/>
                </a:cubicBezTo>
                <a:cubicBezTo>
                  <a:pt x="437402" y="112462"/>
                  <a:pt x="427232" y="109698"/>
                  <a:pt x="457200" y="111918"/>
                </a:cubicBezTo>
                <a:lnTo>
                  <a:pt x="492919" y="114300"/>
                </a:lnTo>
                <a:cubicBezTo>
                  <a:pt x="497681" y="113506"/>
                  <a:pt x="502749" y="113775"/>
                  <a:pt x="507206" y="111918"/>
                </a:cubicBezTo>
                <a:cubicBezTo>
                  <a:pt x="512490" y="109716"/>
                  <a:pt x="516731" y="105568"/>
                  <a:pt x="521494" y="102393"/>
                </a:cubicBezTo>
                <a:lnTo>
                  <a:pt x="528638" y="97631"/>
                </a:lnTo>
                <a:lnTo>
                  <a:pt x="535781" y="92868"/>
                </a:lnTo>
                <a:cubicBezTo>
                  <a:pt x="539958" y="90083"/>
                  <a:pt x="550069" y="88106"/>
                  <a:pt x="550069" y="88106"/>
                </a:cubicBezTo>
                <a:cubicBezTo>
                  <a:pt x="552450" y="86518"/>
                  <a:pt x="554380" y="83748"/>
                  <a:pt x="557213" y="83343"/>
                </a:cubicBezTo>
                <a:cubicBezTo>
                  <a:pt x="560453" y="82880"/>
                  <a:pt x="563591" y="84826"/>
                  <a:pt x="566738" y="85725"/>
                </a:cubicBezTo>
                <a:cubicBezTo>
                  <a:pt x="575364" y="88190"/>
                  <a:pt x="573197" y="87650"/>
                  <a:pt x="581025" y="92868"/>
                </a:cubicBezTo>
                <a:cubicBezTo>
                  <a:pt x="586511" y="91954"/>
                  <a:pt x="596594" y="91037"/>
                  <a:pt x="602456" y="88106"/>
                </a:cubicBezTo>
                <a:cubicBezTo>
                  <a:pt x="605016" y="86826"/>
                  <a:pt x="606823" y="84037"/>
                  <a:pt x="609600" y="83343"/>
                </a:cubicBezTo>
                <a:cubicBezTo>
                  <a:pt x="616573" y="81600"/>
                  <a:pt x="623887" y="81756"/>
                  <a:pt x="631031" y="80962"/>
                </a:cubicBezTo>
                <a:cubicBezTo>
                  <a:pt x="631629" y="81081"/>
                  <a:pt x="647637" y="83770"/>
                  <a:pt x="650081" y="85725"/>
                </a:cubicBezTo>
                <a:cubicBezTo>
                  <a:pt x="652316" y="87513"/>
                  <a:pt x="652609" y="91080"/>
                  <a:pt x="654844" y="92868"/>
                </a:cubicBezTo>
                <a:cubicBezTo>
                  <a:pt x="656804" y="94436"/>
                  <a:pt x="659743" y="94127"/>
                  <a:pt x="661988" y="95250"/>
                </a:cubicBezTo>
                <a:cubicBezTo>
                  <a:pt x="664547" y="96530"/>
                  <a:pt x="666750" y="98425"/>
                  <a:pt x="669131" y="100012"/>
                </a:cubicBezTo>
                <a:cubicBezTo>
                  <a:pt x="672306" y="99218"/>
                  <a:pt x="675648" y="98920"/>
                  <a:pt x="678656" y="97631"/>
                </a:cubicBezTo>
                <a:cubicBezTo>
                  <a:pt x="681287" y="96504"/>
                  <a:pt x="683240" y="94148"/>
                  <a:pt x="685800" y="92868"/>
                </a:cubicBezTo>
                <a:cubicBezTo>
                  <a:pt x="688045" y="91745"/>
                  <a:pt x="690563" y="91281"/>
                  <a:pt x="692944" y="90487"/>
                </a:cubicBezTo>
                <a:cubicBezTo>
                  <a:pt x="707231" y="91281"/>
                  <a:pt x="721651" y="90771"/>
                  <a:pt x="735806" y="92868"/>
                </a:cubicBezTo>
                <a:cubicBezTo>
                  <a:pt x="743255" y="93972"/>
                  <a:pt x="757238" y="100012"/>
                  <a:pt x="757238" y="100012"/>
                </a:cubicBezTo>
                <a:cubicBezTo>
                  <a:pt x="759619" y="101600"/>
                  <a:pt x="761575" y="105336"/>
                  <a:pt x="764381" y="104775"/>
                </a:cubicBezTo>
                <a:cubicBezTo>
                  <a:pt x="767187" y="104214"/>
                  <a:pt x="767982" y="100246"/>
                  <a:pt x="769144" y="97631"/>
                </a:cubicBezTo>
                <a:cubicBezTo>
                  <a:pt x="771183" y="93043"/>
                  <a:pt x="773906" y="83343"/>
                  <a:pt x="773906" y="83343"/>
                </a:cubicBezTo>
                <a:cubicBezTo>
                  <a:pt x="773112" y="80962"/>
                  <a:pt x="773300" y="77975"/>
                  <a:pt x="771525" y="76200"/>
                </a:cubicBezTo>
                <a:cubicBezTo>
                  <a:pt x="769750" y="74425"/>
                  <a:pt x="766626" y="74941"/>
                  <a:pt x="764381" y="73818"/>
                </a:cubicBezTo>
                <a:cubicBezTo>
                  <a:pt x="761822" y="72538"/>
                  <a:pt x="759619" y="70643"/>
                  <a:pt x="757238" y="69056"/>
                </a:cubicBezTo>
                <a:cubicBezTo>
                  <a:pt x="756444" y="61118"/>
                  <a:pt x="756650" y="53016"/>
                  <a:pt x="754856" y="45243"/>
                </a:cubicBezTo>
                <a:cubicBezTo>
                  <a:pt x="754213" y="42455"/>
                  <a:pt x="750379" y="40947"/>
                  <a:pt x="750094" y="38100"/>
                </a:cubicBezTo>
                <a:cubicBezTo>
                  <a:pt x="749536" y="32515"/>
                  <a:pt x="751681" y="26987"/>
                  <a:pt x="752475" y="21431"/>
                </a:cubicBezTo>
                <a:lnTo>
                  <a:pt x="766763" y="26193"/>
                </a:lnTo>
                <a:lnTo>
                  <a:pt x="773906" y="28575"/>
                </a:lnTo>
                <a:cubicBezTo>
                  <a:pt x="781050" y="27781"/>
                  <a:pt x="788519" y="28466"/>
                  <a:pt x="795338" y="26193"/>
                </a:cubicBezTo>
                <a:cubicBezTo>
                  <a:pt x="798532" y="25128"/>
                  <a:pt x="799924" y="21241"/>
                  <a:pt x="802481" y="19050"/>
                </a:cubicBezTo>
                <a:cubicBezTo>
                  <a:pt x="808654" y="13759"/>
                  <a:pt x="820142" y="6482"/>
                  <a:pt x="826294" y="2381"/>
                </a:cubicBezTo>
                <a:cubicBezTo>
                  <a:pt x="828383" y="989"/>
                  <a:pt x="831057" y="794"/>
                  <a:pt x="833438" y="0"/>
                </a:cubicBezTo>
                <a:lnTo>
                  <a:pt x="847725" y="4762"/>
                </a:lnTo>
                <a:cubicBezTo>
                  <a:pt x="850440" y="5667"/>
                  <a:pt x="852309" y="8245"/>
                  <a:pt x="854869" y="9525"/>
                </a:cubicBezTo>
                <a:cubicBezTo>
                  <a:pt x="857114" y="10648"/>
                  <a:pt x="859632" y="11112"/>
                  <a:pt x="862013" y="11906"/>
                </a:cubicBezTo>
                <a:cubicBezTo>
                  <a:pt x="864394" y="13493"/>
                  <a:pt x="866597" y="15388"/>
                  <a:pt x="869156" y="16668"/>
                </a:cubicBezTo>
                <a:cubicBezTo>
                  <a:pt x="871401" y="17791"/>
                  <a:pt x="874319" y="17509"/>
                  <a:pt x="876300" y="19050"/>
                </a:cubicBezTo>
                <a:cubicBezTo>
                  <a:pt x="900392" y="37788"/>
                  <a:pt x="881206" y="30210"/>
                  <a:pt x="897731" y="35718"/>
                </a:cubicBezTo>
                <a:cubicBezTo>
                  <a:pt x="902494" y="38893"/>
                  <a:pt x="906466" y="43854"/>
                  <a:pt x="912019" y="45243"/>
                </a:cubicBezTo>
                <a:cubicBezTo>
                  <a:pt x="927150" y="49027"/>
                  <a:pt x="918397" y="46726"/>
                  <a:pt x="938213" y="52387"/>
                </a:cubicBezTo>
                <a:cubicBezTo>
                  <a:pt x="949325" y="51593"/>
                  <a:pt x="960512" y="51511"/>
                  <a:pt x="971550" y="50006"/>
                </a:cubicBezTo>
                <a:cubicBezTo>
                  <a:pt x="978035" y="49122"/>
                  <a:pt x="990600" y="45243"/>
                  <a:pt x="990600" y="45243"/>
                </a:cubicBezTo>
                <a:cubicBezTo>
                  <a:pt x="1002506" y="46037"/>
                  <a:pt x="1018391" y="38706"/>
                  <a:pt x="1026319" y="47625"/>
                </a:cubicBezTo>
                <a:cubicBezTo>
                  <a:pt x="1035299" y="57728"/>
                  <a:pt x="1027355" y="74656"/>
                  <a:pt x="1028700" y="88106"/>
                </a:cubicBezTo>
                <a:cubicBezTo>
                  <a:pt x="1029280" y="93907"/>
                  <a:pt x="1032773" y="97788"/>
                  <a:pt x="1035844" y="102393"/>
                </a:cubicBezTo>
                <a:cubicBezTo>
                  <a:pt x="1043127" y="124244"/>
                  <a:pt x="1030953" y="90229"/>
                  <a:pt x="1045369" y="119062"/>
                </a:cubicBezTo>
                <a:cubicBezTo>
                  <a:pt x="1047614" y="123552"/>
                  <a:pt x="1048543" y="128587"/>
                  <a:pt x="1050131" y="133350"/>
                </a:cubicBezTo>
                <a:lnTo>
                  <a:pt x="1052513" y="140493"/>
                </a:lnTo>
                <a:cubicBezTo>
                  <a:pt x="1053578" y="143688"/>
                  <a:pt x="1057275" y="145256"/>
                  <a:pt x="1059656" y="147637"/>
                </a:cubicBezTo>
                <a:cubicBezTo>
                  <a:pt x="1061244" y="152400"/>
                  <a:pt x="1063202" y="157055"/>
                  <a:pt x="1064419" y="161925"/>
                </a:cubicBezTo>
                <a:cubicBezTo>
                  <a:pt x="1067786" y="175395"/>
                  <a:pt x="1071460" y="188743"/>
                  <a:pt x="1073944" y="202406"/>
                </a:cubicBezTo>
                <a:cubicBezTo>
                  <a:pt x="1075357" y="210179"/>
                  <a:pt x="1076747" y="220767"/>
                  <a:pt x="1078706" y="228600"/>
                </a:cubicBezTo>
                <a:cubicBezTo>
                  <a:pt x="1079315" y="231035"/>
                  <a:pt x="1079520" y="233783"/>
                  <a:pt x="1081088" y="235743"/>
                </a:cubicBezTo>
                <a:cubicBezTo>
                  <a:pt x="1082876" y="237978"/>
                  <a:pt x="1085850" y="238918"/>
                  <a:pt x="1088231" y="240506"/>
                </a:cubicBezTo>
                <a:cubicBezTo>
                  <a:pt x="1087437" y="242887"/>
                  <a:pt x="1087418" y="245690"/>
                  <a:pt x="1085850" y="247650"/>
                </a:cubicBezTo>
                <a:cubicBezTo>
                  <a:pt x="1073540" y="263037"/>
                  <a:pt x="1082310" y="241599"/>
                  <a:pt x="1076325" y="259556"/>
                </a:cubicBezTo>
                <a:cubicBezTo>
                  <a:pt x="1077241" y="265051"/>
                  <a:pt x="1078155" y="275121"/>
                  <a:pt x="1081088" y="280987"/>
                </a:cubicBezTo>
                <a:cubicBezTo>
                  <a:pt x="1082368" y="283547"/>
                  <a:pt x="1084688" y="285516"/>
                  <a:pt x="1085850" y="288131"/>
                </a:cubicBezTo>
                <a:cubicBezTo>
                  <a:pt x="1087889" y="292718"/>
                  <a:pt x="1087828" y="298241"/>
                  <a:pt x="1090613" y="302418"/>
                </a:cubicBezTo>
                <a:lnTo>
                  <a:pt x="1104900" y="323850"/>
                </a:lnTo>
                <a:cubicBezTo>
                  <a:pt x="1106487" y="326231"/>
                  <a:pt x="1108383" y="328433"/>
                  <a:pt x="1109663" y="330993"/>
                </a:cubicBezTo>
                <a:cubicBezTo>
                  <a:pt x="1111250" y="334168"/>
                  <a:pt x="1112153" y="337791"/>
                  <a:pt x="1114425" y="340518"/>
                </a:cubicBezTo>
                <a:cubicBezTo>
                  <a:pt x="1116257" y="342717"/>
                  <a:pt x="1119188" y="343693"/>
                  <a:pt x="1121569" y="345281"/>
                </a:cubicBezTo>
                <a:cubicBezTo>
                  <a:pt x="1133175" y="362692"/>
                  <a:pt x="1119004" y="340794"/>
                  <a:pt x="1131094" y="361950"/>
                </a:cubicBezTo>
                <a:cubicBezTo>
                  <a:pt x="1132514" y="364435"/>
                  <a:pt x="1134269" y="366712"/>
                  <a:pt x="1135856" y="369093"/>
                </a:cubicBezTo>
                <a:cubicBezTo>
                  <a:pt x="1134269" y="371474"/>
                  <a:pt x="1133521" y="374720"/>
                  <a:pt x="1131094" y="376237"/>
                </a:cubicBezTo>
                <a:cubicBezTo>
                  <a:pt x="1126837" y="378898"/>
                  <a:pt x="1121569" y="379412"/>
                  <a:pt x="1116806" y="381000"/>
                </a:cubicBezTo>
                <a:cubicBezTo>
                  <a:pt x="1113438" y="382123"/>
                  <a:pt x="1110544" y="384364"/>
                  <a:pt x="1107281" y="385762"/>
                </a:cubicBezTo>
                <a:cubicBezTo>
                  <a:pt x="1104974" y="386751"/>
                  <a:pt x="1102519" y="387349"/>
                  <a:pt x="1100138" y="388143"/>
                </a:cubicBezTo>
                <a:cubicBezTo>
                  <a:pt x="1083761" y="399060"/>
                  <a:pt x="1091280" y="395857"/>
                  <a:pt x="1078706" y="400050"/>
                </a:cubicBezTo>
                <a:cubicBezTo>
                  <a:pt x="1079500" y="404812"/>
                  <a:pt x="1079561" y="409757"/>
                  <a:pt x="1081088" y="414337"/>
                </a:cubicBezTo>
                <a:cubicBezTo>
                  <a:pt x="1081993" y="417052"/>
                  <a:pt x="1084570" y="418921"/>
                  <a:pt x="1085850" y="421481"/>
                </a:cubicBezTo>
                <a:cubicBezTo>
                  <a:pt x="1086972" y="423726"/>
                  <a:pt x="1087350" y="426275"/>
                  <a:pt x="1088231" y="428625"/>
                </a:cubicBezTo>
                <a:cubicBezTo>
                  <a:pt x="1089732" y="432627"/>
                  <a:pt x="1091082" y="436708"/>
                  <a:pt x="1092994" y="440531"/>
                </a:cubicBezTo>
                <a:cubicBezTo>
                  <a:pt x="1094274" y="443091"/>
                  <a:pt x="1096476" y="445115"/>
                  <a:pt x="1097756" y="447675"/>
                </a:cubicBezTo>
                <a:cubicBezTo>
                  <a:pt x="1098879" y="449920"/>
                  <a:pt x="1099149" y="452511"/>
                  <a:pt x="1100138" y="454818"/>
                </a:cubicBezTo>
                <a:cubicBezTo>
                  <a:pt x="1101536" y="458081"/>
                  <a:pt x="1103313" y="461168"/>
                  <a:pt x="1104900" y="464343"/>
                </a:cubicBezTo>
                <a:cubicBezTo>
                  <a:pt x="1105694" y="468312"/>
                  <a:pt x="1105860" y="472460"/>
                  <a:pt x="1107281" y="476250"/>
                </a:cubicBezTo>
                <a:cubicBezTo>
                  <a:pt x="1108286" y="478930"/>
                  <a:pt x="1110764" y="480833"/>
                  <a:pt x="1112044" y="483393"/>
                </a:cubicBezTo>
                <a:cubicBezTo>
                  <a:pt x="1113167" y="485638"/>
                  <a:pt x="1113206" y="488343"/>
                  <a:pt x="1114425" y="490537"/>
                </a:cubicBezTo>
                <a:cubicBezTo>
                  <a:pt x="1117205" y="495541"/>
                  <a:pt x="1120775" y="500062"/>
                  <a:pt x="1123950" y="504825"/>
                </a:cubicBezTo>
                <a:cubicBezTo>
                  <a:pt x="1125919" y="507779"/>
                  <a:pt x="1126952" y="511268"/>
                  <a:pt x="1128713" y="514350"/>
                </a:cubicBezTo>
                <a:cubicBezTo>
                  <a:pt x="1130133" y="516835"/>
                  <a:pt x="1131888" y="519112"/>
                  <a:pt x="1133475" y="521493"/>
                </a:cubicBezTo>
                <a:cubicBezTo>
                  <a:pt x="1134269" y="523874"/>
                  <a:pt x="1134464" y="526548"/>
                  <a:pt x="1135856" y="528637"/>
                </a:cubicBezTo>
                <a:cubicBezTo>
                  <a:pt x="1142566" y="538702"/>
                  <a:pt x="1149070" y="533166"/>
                  <a:pt x="1140619" y="550068"/>
                </a:cubicBezTo>
                <a:cubicBezTo>
                  <a:pt x="1139441" y="552423"/>
                  <a:pt x="1124972" y="558980"/>
                  <a:pt x="1123950" y="559593"/>
                </a:cubicBezTo>
                <a:cubicBezTo>
                  <a:pt x="1119042" y="562538"/>
                  <a:pt x="1109663" y="569118"/>
                  <a:pt x="1109663" y="569118"/>
                </a:cubicBezTo>
                <a:cubicBezTo>
                  <a:pt x="1108869" y="576262"/>
                  <a:pt x="1108374" y="583446"/>
                  <a:pt x="1107281" y="590550"/>
                </a:cubicBezTo>
                <a:cubicBezTo>
                  <a:pt x="1106783" y="593785"/>
                  <a:pt x="1104574" y="596819"/>
                  <a:pt x="1104900" y="600075"/>
                </a:cubicBezTo>
                <a:cubicBezTo>
                  <a:pt x="1105400" y="605070"/>
                  <a:pt x="1108075" y="609600"/>
                  <a:pt x="1109663" y="614362"/>
                </a:cubicBezTo>
                <a:cubicBezTo>
                  <a:pt x="1111793" y="620751"/>
                  <a:pt x="1123950" y="628650"/>
                  <a:pt x="1123950" y="628650"/>
                </a:cubicBezTo>
                <a:cubicBezTo>
                  <a:pt x="1128857" y="648279"/>
                  <a:pt x="1124964" y="630634"/>
                  <a:pt x="1128713" y="664368"/>
                </a:cubicBezTo>
                <a:cubicBezTo>
                  <a:pt x="1129333" y="669946"/>
                  <a:pt x="1129079" y="675798"/>
                  <a:pt x="1131094" y="681037"/>
                </a:cubicBezTo>
                <a:cubicBezTo>
                  <a:pt x="1133149" y="686379"/>
                  <a:pt x="1137444" y="690562"/>
                  <a:pt x="1140619" y="695325"/>
                </a:cubicBezTo>
                <a:cubicBezTo>
                  <a:pt x="1148074" y="706508"/>
                  <a:pt x="1151287" y="708374"/>
                  <a:pt x="1162050" y="719137"/>
                </a:cubicBezTo>
                <a:cubicBezTo>
                  <a:pt x="1166097" y="723184"/>
                  <a:pt x="1171575" y="733425"/>
                  <a:pt x="1171575" y="733425"/>
                </a:cubicBezTo>
                <a:cubicBezTo>
                  <a:pt x="1173906" y="780059"/>
                  <a:pt x="1158580" y="785783"/>
                  <a:pt x="1183481" y="778668"/>
                </a:cubicBezTo>
                <a:cubicBezTo>
                  <a:pt x="1185895" y="777978"/>
                  <a:pt x="1188244" y="777081"/>
                  <a:pt x="1190625" y="776287"/>
                </a:cubicBezTo>
                <a:cubicBezTo>
                  <a:pt x="1213282" y="778175"/>
                  <a:pt x="1216524" y="770934"/>
                  <a:pt x="1223963" y="785812"/>
                </a:cubicBezTo>
                <a:cubicBezTo>
                  <a:pt x="1225086" y="788057"/>
                  <a:pt x="1225550" y="790575"/>
                  <a:pt x="1226344" y="792956"/>
                </a:cubicBezTo>
                <a:cubicBezTo>
                  <a:pt x="1227138" y="801687"/>
                  <a:pt x="1224568" y="811431"/>
                  <a:pt x="1228725" y="819150"/>
                </a:cubicBezTo>
                <a:cubicBezTo>
                  <a:pt x="1231105" y="823570"/>
                  <a:pt x="1238010" y="823495"/>
                  <a:pt x="1243013" y="823912"/>
                </a:cubicBezTo>
                <a:lnTo>
                  <a:pt x="1271588" y="826293"/>
                </a:lnTo>
                <a:cubicBezTo>
                  <a:pt x="1274763" y="827087"/>
                  <a:pt x="1277904" y="828033"/>
                  <a:pt x="1281113" y="828675"/>
                </a:cubicBezTo>
                <a:cubicBezTo>
                  <a:pt x="1285847" y="829622"/>
                  <a:pt x="1290687" y="830009"/>
                  <a:pt x="1295400" y="831056"/>
                </a:cubicBezTo>
                <a:cubicBezTo>
                  <a:pt x="1297850" y="831600"/>
                  <a:pt x="1300163" y="832643"/>
                  <a:pt x="1302544" y="833437"/>
                </a:cubicBezTo>
                <a:cubicBezTo>
                  <a:pt x="1323424" y="854317"/>
                  <a:pt x="1297867" y="827826"/>
                  <a:pt x="1314450" y="847725"/>
                </a:cubicBezTo>
                <a:cubicBezTo>
                  <a:pt x="1316606" y="850312"/>
                  <a:pt x="1319213" y="852487"/>
                  <a:pt x="1321594" y="854868"/>
                </a:cubicBezTo>
                <a:cubicBezTo>
                  <a:pt x="1325502" y="866595"/>
                  <a:pt x="1321177" y="858490"/>
                  <a:pt x="1331119" y="866775"/>
                </a:cubicBezTo>
                <a:cubicBezTo>
                  <a:pt x="1337756" y="872305"/>
                  <a:pt x="1340148" y="876431"/>
                  <a:pt x="1345406" y="883443"/>
                </a:cubicBezTo>
                <a:cubicBezTo>
                  <a:pt x="1350169" y="882649"/>
                  <a:pt x="1354866" y="881062"/>
                  <a:pt x="1359694" y="881062"/>
                </a:cubicBezTo>
                <a:cubicBezTo>
                  <a:pt x="1367582" y="881062"/>
                  <a:pt x="1379905" y="883316"/>
                  <a:pt x="1388269" y="885825"/>
                </a:cubicBezTo>
                <a:cubicBezTo>
                  <a:pt x="1393077" y="887268"/>
                  <a:pt x="1402556" y="890587"/>
                  <a:pt x="1402556" y="890587"/>
                </a:cubicBezTo>
                <a:cubicBezTo>
                  <a:pt x="1409700" y="889793"/>
                  <a:pt x="1416898" y="889388"/>
                  <a:pt x="1423988" y="888206"/>
                </a:cubicBezTo>
                <a:cubicBezTo>
                  <a:pt x="1432966" y="886710"/>
                  <a:pt x="1430047" y="885176"/>
                  <a:pt x="1438275" y="881062"/>
                </a:cubicBezTo>
                <a:cubicBezTo>
                  <a:pt x="1440520" y="879939"/>
                  <a:pt x="1443112" y="879670"/>
                  <a:pt x="1445419" y="878681"/>
                </a:cubicBezTo>
                <a:cubicBezTo>
                  <a:pt x="1448682" y="877283"/>
                  <a:pt x="1451769" y="875506"/>
                  <a:pt x="1454944" y="873918"/>
                </a:cubicBezTo>
                <a:cubicBezTo>
                  <a:pt x="1460211" y="879185"/>
                  <a:pt x="1463535" y="881574"/>
                  <a:pt x="1466850" y="888206"/>
                </a:cubicBezTo>
                <a:cubicBezTo>
                  <a:pt x="1476701" y="907910"/>
                  <a:pt x="1460354" y="882037"/>
                  <a:pt x="1473994" y="902493"/>
                </a:cubicBezTo>
                <a:cubicBezTo>
                  <a:pt x="1474554" y="904734"/>
                  <a:pt x="1477204" y="916368"/>
                  <a:pt x="1478756" y="919162"/>
                </a:cubicBezTo>
                <a:cubicBezTo>
                  <a:pt x="1481536" y="924166"/>
                  <a:pt x="1485106" y="928687"/>
                  <a:pt x="1488281" y="933450"/>
                </a:cubicBezTo>
                <a:lnTo>
                  <a:pt x="1493044" y="940593"/>
                </a:lnTo>
                <a:cubicBezTo>
                  <a:pt x="1498760" y="957742"/>
                  <a:pt x="1491818" y="936305"/>
                  <a:pt x="1497806" y="957262"/>
                </a:cubicBezTo>
                <a:cubicBezTo>
                  <a:pt x="1498496" y="959676"/>
                  <a:pt x="1499394" y="962025"/>
                  <a:pt x="1500188" y="964406"/>
                </a:cubicBezTo>
                <a:cubicBezTo>
                  <a:pt x="1500992" y="974060"/>
                  <a:pt x="1507539" y="992773"/>
                  <a:pt x="1497806" y="1002506"/>
                </a:cubicBezTo>
                <a:cubicBezTo>
                  <a:pt x="1496031" y="1004281"/>
                  <a:pt x="1493044" y="1004093"/>
                  <a:pt x="1490663" y="1004887"/>
                </a:cubicBezTo>
                <a:cubicBezTo>
                  <a:pt x="1488282" y="1007268"/>
                  <a:pt x="1486106" y="1009875"/>
                  <a:pt x="1483519" y="1012031"/>
                </a:cubicBezTo>
                <a:cubicBezTo>
                  <a:pt x="1481320" y="1013863"/>
                  <a:pt x="1478163" y="1014558"/>
                  <a:pt x="1476375" y="1016793"/>
                </a:cubicBezTo>
                <a:cubicBezTo>
                  <a:pt x="1474807" y="1018753"/>
                  <a:pt x="1475213" y="1021743"/>
                  <a:pt x="1473994" y="1023937"/>
                </a:cubicBezTo>
                <a:cubicBezTo>
                  <a:pt x="1471214" y="1028941"/>
                  <a:pt x="1467644" y="1033462"/>
                  <a:pt x="1464469" y="1038225"/>
                </a:cubicBezTo>
                <a:lnTo>
                  <a:pt x="1464469" y="1038225"/>
                </a:lnTo>
                <a:cubicBezTo>
                  <a:pt x="1462088" y="1040606"/>
                  <a:pt x="1460127" y="1043500"/>
                  <a:pt x="1457325" y="1045368"/>
                </a:cubicBezTo>
                <a:cubicBezTo>
                  <a:pt x="1435857" y="1059680"/>
                  <a:pt x="1465504" y="1033790"/>
                  <a:pt x="1443038" y="1052512"/>
                </a:cubicBezTo>
                <a:cubicBezTo>
                  <a:pt x="1431147" y="1062422"/>
                  <a:pt x="1441304" y="1057853"/>
                  <a:pt x="1428750" y="1062037"/>
                </a:cubicBezTo>
                <a:cubicBezTo>
                  <a:pt x="1426369" y="1063625"/>
                  <a:pt x="1423630" y="1064776"/>
                  <a:pt x="1421606" y="1066800"/>
                </a:cubicBezTo>
                <a:cubicBezTo>
                  <a:pt x="1414850" y="1073556"/>
                  <a:pt x="1417742" y="1074724"/>
                  <a:pt x="1414463" y="1083468"/>
                </a:cubicBezTo>
                <a:cubicBezTo>
                  <a:pt x="1413217" y="1086792"/>
                  <a:pt x="1411288" y="1089818"/>
                  <a:pt x="1409700" y="1092993"/>
                </a:cubicBezTo>
                <a:lnTo>
                  <a:pt x="1419225" y="1121568"/>
                </a:lnTo>
                <a:cubicBezTo>
                  <a:pt x="1421295" y="1127778"/>
                  <a:pt x="1422400" y="1134268"/>
                  <a:pt x="1423988" y="1140618"/>
                </a:cubicBezTo>
                <a:cubicBezTo>
                  <a:pt x="1425710" y="1147505"/>
                  <a:pt x="1433513" y="1159668"/>
                  <a:pt x="1433513" y="1159668"/>
                </a:cubicBezTo>
                <a:cubicBezTo>
                  <a:pt x="1434307" y="1165224"/>
                  <a:pt x="1434632" y="1170868"/>
                  <a:pt x="1435894" y="1176337"/>
                </a:cubicBezTo>
                <a:cubicBezTo>
                  <a:pt x="1437023" y="1181229"/>
                  <a:pt x="1439069" y="1185862"/>
                  <a:pt x="1440656" y="1190625"/>
                </a:cubicBezTo>
                <a:cubicBezTo>
                  <a:pt x="1442341" y="1195680"/>
                  <a:pt x="1444473" y="1207324"/>
                  <a:pt x="1445419" y="1212056"/>
                </a:cubicBezTo>
                <a:cubicBezTo>
                  <a:pt x="1442353" y="1258052"/>
                  <a:pt x="1455022" y="1244587"/>
                  <a:pt x="1421606" y="1250156"/>
                </a:cubicBezTo>
                <a:cubicBezTo>
                  <a:pt x="1419130" y="1250569"/>
                  <a:pt x="1416844" y="1251743"/>
                  <a:pt x="1414463" y="1252537"/>
                </a:cubicBezTo>
                <a:cubicBezTo>
                  <a:pt x="1393998" y="1266181"/>
                  <a:pt x="1419885" y="1249827"/>
                  <a:pt x="1400175" y="1259681"/>
                </a:cubicBezTo>
                <a:cubicBezTo>
                  <a:pt x="1397615" y="1260961"/>
                  <a:pt x="1395646" y="1263281"/>
                  <a:pt x="1393031" y="1264443"/>
                </a:cubicBezTo>
                <a:cubicBezTo>
                  <a:pt x="1388444" y="1266482"/>
                  <a:pt x="1383506" y="1267618"/>
                  <a:pt x="1378744" y="1269206"/>
                </a:cubicBezTo>
                <a:lnTo>
                  <a:pt x="1371600" y="1271587"/>
                </a:lnTo>
                <a:cubicBezTo>
                  <a:pt x="1366838" y="1274762"/>
                  <a:pt x="1362743" y="1279302"/>
                  <a:pt x="1357313" y="1281112"/>
                </a:cubicBezTo>
                <a:cubicBezTo>
                  <a:pt x="1346114" y="1284845"/>
                  <a:pt x="1352500" y="1282561"/>
                  <a:pt x="1338263" y="1288256"/>
                </a:cubicBezTo>
                <a:cubicBezTo>
                  <a:pt x="1334294" y="1287462"/>
                  <a:pt x="1329976" y="1287685"/>
                  <a:pt x="1326356" y="1285875"/>
                </a:cubicBezTo>
                <a:cubicBezTo>
                  <a:pt x="1323344" y="1284369"/>
                  <a:pt x="1322015" y="1280599"/>
                  <a:pt x="1319213" y="1278731"/>
                </a:cubicBezTo>
                <a:cubicBezTo>
                  <a:pt x="1317124" y="1277339"/>
                  <a:pt x="1314450" y="1277144"/>
                  <a:pt x="1312069" y="1276350"/>
                </a:cubicBezTo>
                <a:cubicBezTo>
                  <a:pt x="1309688" y="1274762"/>
                  <a:pt x="1306713" y="1273822"/>
                  <a:pt x="1304925" y="1271587"/>
                </a:cubicBezTo>
                <a:cubicBezTo>
                  <a:pt x="1303357" y="1269627"/>
                  <a:pt x="1303667" y="1266688"/>
                  <a:pt x="1302544" y="1264443"/>
                </a:cubicBezTo>
                <a:cubicBezTo>
                  <a:pt x="1301264" y="1261883"/>
                  <a:pt x="1299369" y="1259681"/>
                  <a:pt x="1297781" y="1257300"/>
                </a:cubicBezTo>
                <a:lnTo>
                  <a:pt x="1293019" y="1243012"/>
                </a:lnTo>
                <a:cubicBezTo>
                  <a:pt x="1291209" y="1237582"/>
                  <a:pt x="1286669" y="1233487"/>
                  <a:pt x="1283494" y="1228725"/>
                </a:cubicBezTo>
                <a:lnTo>
                  <a:pt x="1273969" y="1214437"/>
                </a:lnTo>
                <a:lnTo>
                  <a:pt x="1269206" y="1207293"/>
                </a:lnTo>
                <a:cubicBezTo>
                  <a:pt x="1267619" y="1204912"/>
                  <a:pt x="1266825" y="1201737"/>
                  <a:pt x="1264444" y="1200150"/>
                </a:cubicBezTo>
                <a:cubicBezTo>
                  <a:pt x="1262063" y="1198562"/>
                  <a:pt x="1259324" y="1197411"/>
                  <a:pt x="1257300" y="1195387"/>
                </a:cubicBezTo>
                <a:cubicBezTo>
                  <a:pt x="1254494" y="1192581"/>
                  <a:pt x="1252432" y="1189113"/>
                  <a:pt x="1250156" y="1185862"/>
                </a:cubicBezTo>
                <a:cubicBezTo>
                  <a:pt x="1246874" y="1181173"/>
                  <a:pt x="1240631" y="1171575"/>
                  <a:pt x="1240631" y="1171575"/>
                </a:cubicBezTo>
                <a:cubicBezTo>
                  <a:pt x="1239837" y="1169194"/>
                  <a:pt x="1238859" y="1166866"/>
                  <a:pt x="1238250" y="1164431"/>
                </a:cubicBezTo>
                <a:cubicBezTo>
                  <a:pt x="1237268" y="1160505"/>
                  <a:pt x="1238114" y="1155893"/>
                  <a:pt x="1235869" y="1152525"/>
                </a:cubicBezTo>
                <a:cubicBezTo>
                  <a:pt x="1234477" y="1150436"/>
                  <a:pt x="1231147" y="1150803"/>
                  <a:pt x="1228725" y="1150143"/>
                </a:cubicBezTo>
                <a:cubicBezTo>
                  <a:pt x="1222410" y="1148421"/>
                  <a:pt x="1209675" y="1145381"/>
                  <a:pt x="1209675" y="1145381"/>
                </a:cubicBezTo>
                <a:cubicBezTo>
                  <a:pt x="1192020" y="1133611"/>
                  <a:pt x="1201001" y="1136978"/>
                  <a:pt x="1183481" y="1133475"/>
                </a:cubicBezTo>
                <a:cubicBezTo>
                  <a:pt x="1181100" y="1131887"/>
                  <a:pt x="1178968" y="1129839"/>
                  <a:pt x="1176338" y="1128712"/>
                </a:cubicBezTo>
                <a:cubicBezTo>
                  <a:pt x="1154807" y="1119484"/>
                  <a:pt x="1177607" y="1133527"/>
                  <a:pt x="1159669" y="1121568"/>
                </a:cubicBezTo>
                <a:cubicBezTo>
                  <a:pt x="1148556" y="1122362"/>
                  <a:pt x="1137302" y="1122014"/>
                  <a:pt x="1126331" y="1123950"/>
                </a:cubicBezTo>
                <a:cubicBezTo>
                  <a:pt x="1123513" y="1124447"/>
                  <a:pt x="1121517" y="1127049"/>
                  <a:pt x="1119188" y="1128712"/>
                </a:cubicBezTo>
                <a:cubicBezTo>
                  <a:pt x="1115958" y="1131019"/>
                  <a:pt x="1112838" y="1133475"/>
                  <a:pt x="1109663" y="1135856"/>
                </a:cubicBezTo>
                <a:cubicBezTo>
                  <a:pt x="1106488" y="1135062"/>
                  <a:pt x="1102694" y="1135519"/>
                  <a:pt x="1100138" y="1133475"/>
                </a:cubicBezTo>
                <a:cubicBezTo>
                  <a:pt x="1098178" y="1131907"/>
                  <a:pt x="1098138" y="1128812"/>
                  <a:pt x="1097756" y="1126331"/>
                </a:cubicBezTo>
                <a:cubicBezTo>
                  <a:pt x="1096543" y="1118447"/>
                  <a:pt x="1096169" y="1110456"/>
                  <a:pt x="1095375" y="1102518"/>
                </a:cubicBezTo>
                <a:cubicBezTo>
                  <a:pt x="1078373" y="1108186"/>
                  <a:pt x="1083873" y="1103104"/>
                  <a:pt x="1076325" y="1114425"/>
                </a:cubicBezTo>
                <a:cubicBezTo>
                  <a:pt x="1071982" y="1127455"/>
                  <a:pt x="1074985" y="1128192"/>
                  <a:pt x="1064419" y="1133475"/>
                </a:cubicBezTo>
                <a:cubicBezTo>
                  <a:pt x="1062174" y="1134598"/>
                  <a:pt x="1059469" y="1134637"/>
                  <a:pt x="1057275" y="1135856"/>
                </a:cubicBezTo>
                <a:cubicBezTo>
                  <a:pt x="1052272" y="1138636"/>
                  <a:pt x="1042988" y="1145381"/>
                  <a:pt x="1042988" y="1145381"/>
                </a:cubicBezTo>
                <a:cubicBezTo>
                  <a:pt x="1042194" y="1147762"/>
                  <a:pt x="1041055" y="1150055"/>
                  <a:pt x="1040606" y="1152525"/>
                </a:cubicBezTo>
                <a:cubicBezTo>
                  <a:pt x="1039461" y="1158821"/>
                  <a:pt x="1041895" y="1166332"/>
                  <a:pt x="1038225" y="1171575"/>
                </a:cubicBezTo>
                <a:cubicBezTo>
                  <a:pt x="1035346" y="1175687"/>
                  <a:pt x="1028700" y="1174750"/>
                  <a:pt x="1023938" y="1176337"/>
                </a:cubicBezTo>
                <a:lnTo>
                  <a:pt x="1016794" y="1178718"/>
                </a:lnTo>
                <a:lnTo>
                  <a:pt x="1002506" y="1188243"/>
                </a:lnTo>
                <a:cubicBezTo>
                  <a:pt x="998329" y="1191028"/>
                  <a:pt x="988219" y="1193006"/>
                  <a:pt x="988219" y="1193006"/>
                </a:cubicBezTo>
                <a:cubicBezTo>
                  <a:pt x="971191" y="1218547"/>
                  <a:pt x="997712" y="1179779"/>
                  <a:pt x="976313" y="1207293"/>
                </a:cubicBezTo>
                <a:cubicBezTo>
                  <a:pt x="966761" y="1219574"/>
                  <a:pt x="968000" y="1217947"/>
                  <a:pt x="964406" y="1228725"/>
                </a:cubicBezTo>
                <a:cubicBezTo>
                  <a:pt x="961231" y="1227931"/>
                  <a:pt x="957528" y="1228268"/>
                  <a:pt x="954881" y="1226343"/>
                </a:cubicBezTo>
                <a:cubicBezTo>
                  <a:pt x="948527" y="1221721"/>
                  <a:pt x="945836" y="1211581"/>
                  <a:pt x="938213" y="1209675"/>
                </a:cubicBezTo>
                <a:lnTo>
                  <a:pt x="928688" y="1207293"/>
                </a:lnTo>
                <a:cubicBezTo>
                  <a:pt x="924495" y="1194720"/>
                  <a:pt x="927699" y="1202240"/>
                  <a:pt x="916781" y="1185862"/>
                </a:cubicBezTo>
                <a:lnTo>
                  <a:pt x="912019" y="1178718"/>
                </a:lnTo>
                <a:cubicBezTo>
                  <a:pt x="911225" y="1175543"/>
                  <a:pt x="910136" y="1172428"/>
                  <a:pt x="909638" y="1169193"/>
                </a:cubicBezTo>
                <a:cubicBezTo>
                  <a:pt x="908545" y="1162089"/>
                  <a:pt x="908666" y="1154810"/>
                  <a:pt x="907256" y="1147762"/>
                </a:cubicBezTo>
                <a:cubicBezTo>
                  <a:pt x="906271" y="1142840"/>
                  <a:pt x="904081" y="1138237"/>
                  <a:pt x="902494" y="1133475"/>
                </a:cubicBezTo>
                <a:cubicBezTo>
                  <a:pt x="899208" y="1123615"/>
                  <a:pt x="901506" y="1128420"/>
                  <a:pt x="895350" y="1119187"/>
                </a:cubicBezTo>
                <a:cubicBezTo>
                  <a:pt x="894556" y="1116806"/>
                  <a:pt x="894361" y="1114132"/>
                  <a:pt x="892969" y="1112043"/>
                </a:cubicBezTo>
                <a:cubicBezTo>
                  <a:pt x="891101" y="1109241"/>
                  <a:pt x="888382" y="1107091"/>
                  <a:pt x="885825" y="1104900"/>
                </a:cubicBezTo>
                <a:cubicBezTo>
                  <a:pt x="882812" y="1102317"/>
                  <a:pt x="879850" y="1099531"/>
                  <a:pt x="876300" y="1097756"/>
                </a:cubicBezTo>
                <a:cubicBezTo>
                  <a:pt x="876291" y="1097751"/>
                  <a:pt x="858446" y="1091804"/>
                  <a:pt x="854869" y="1090612"/>
                </a:cubicBezTo>
                <a:cubicBezTo>
                  <a:pt x="852154" y="1089707"/>
                  <a:pt x="850285" y="1087130"/>
                  <a:pt x="847725" y="1085850"/>
                </a:cubicBezTo>
                <a:cubicBezTo>
                  <a:pt x="828013" y="1075994"/>
                  <a:pt x="853902" y="1092349"/>
                  <a:pt x="833438" y="1078706"/>
                </a:cubicBezTo>
                <a:cubicBezTo>
                  <a:pt x="824358" y="1080976"/>
                  <a:pt x="823818" y="1079976"/>
                  <a:pt x="816769" y="1085850"/>
                </a:cubicBezTo>
                <a:cubicBezTo>
                  <a:pt x="814182" y="1088006"/>
                  <a:pt x="811781" y="1090406"/>
                  <a:pt x="809625" y="1092993"/>
                </a:cubicBezTo>
                <a:cubicBezTo>
                  <a:pt x="807793" y="1095192"/>
                  <a:pt x="807098" y="1098349"/>
                  <a:pt x="804863" y="1100137"/>
                </a:cubicBezTo>
                <a:cubicBezTo>
                  <a:pt x="802903" y="1101705"/>
                  <a:pt x="800100" y="1101724"/>
                  <a:pt x="797719" y="1102518"/>
                </a:cubicBezTo>
                <a:cubicBezTo>
                  <a:pt x="795338" y="1104106"/>
                  <a:pt x="793190" y="1106119"/>
                  <a:pt x="790575" y="1107281"/>
                </a:cubicBezTo>
                <a:cubicBezTo>
                  <a:pt x="785988" y="1109320"/>
                  <a:pt x="776288" y="1112043"/>
                  <a:pt x="776288" y="1112043"/>
                </a:cubicBezTo>
                <a:lnTo>
                  <a:pt x="771525" y="1097756"/>
                </a:lnTo>
                <a:lnTo>
                  <a:pt x="769144" y="1090612"/>
                </a:lnTo>
                <a:cubicBezTo>
                  <a:pt x="768350" y="1082675"/>
                  <a:pt x="768233" y="1074640"/>
                  <a:pt x="766763" y="1066800"/>
                </a:cubicBezTo>
                <a:cubicBezTo>
                  <a:pt x="765838" y="1061866"/>
                  <a:pt x="762000" y="1052512"/>
                  <a:pt x="762000" y="1052512"/>
                </a:cubicBezTo>
                <a:cubicBezTo>
                  <a:pt x="763588" y="1050131"/>
                  <a:pt x="764739" y="1047392"/>
                  <a:pt x="766763" y="1045368"/>
                </a:cubicBezTo>
                <a:cubicBezTo>
                  <a:pt x="782638" y="1029493"/>
                  <a:pt x="765967" y="1052514"/>
                  <a:pt x="778669" y="1033462"/>
                </a:cubicBezTo>
                <a:cubicBezTo>
                  <a:pt x="779463" y="1029493"/>
                  <a:pt x="779629" y="1025346"/>
                  <a:pt x="781050" y="1021556"/>
                </a:cubicBezTo>
                <a:cubicBezTo>
                  <a:pt x="782055" y="1018876"/>
                  <a:pt x="785343" y="1017235"/>
                  <a:pt x="785813" y="1014412"/>
                </a:cubicBezTo>
                <a:cubicBezTo>
                  <a:pt x="787112" y="1006619"/>
                  <a:pt x="781339" y="1006330"/>
                  <a:pt x="776288" y="1004887"/>
                </a:cubicBezTo>
                <a:cubicBezTo>
                  <a:pt x="766342" y="1002046"/>
                  <a:pt x="763701" y="1001996"/>
                  <a:pt x="752475" y="1000125"/>
                </a:cubicBezTo>
                <a:cubicBezTo>
                  <a:pt x="747713" y="1000919"/>
                  <a:pt x="742408" y="1000161"/>
                  <a:pt x="738188" y="1002506"/>
                </a:cubicBezTo>
                <a:cubicBezTo>
                  <a:pt x="727528" y="1008428"/>
                  <a:pt x="733570" y="1011814"/>
                  <a:pt x="728663" y="1019175"/>
                </a:cubicBezTo>
                <a:cubicBezTo>
                  <a:pt x="726795" y="1021977"/>
                  <a:pt x="723675" y="1023731"/>
                  <a:pt x="721519" y="1026318"/>
                </a:cubicBezTo>
                <a:cubicBezTo>
                  <a:pt x="711594" y="1038226"/>
                  <a:pt x="722711" y="1029491"/>
                  <a:pt x="709613" y="1038225"/>
                </a:cubicBezTo>
                <a:cubicBezTo>
                  <a:pt x="700879" y="1051323"/>
                  <a:pt x="709614" y="1040206"/>
                  <a:pt x="697706" y="1050131"/>
                </a:cubicBezTo>
                <a:cubicBezTo>
                  <a:pt x="679379" y="1065405"/>
                  <a:pt x="701150" y="1050218"/>
                  <a:pt x="683419" y="1062037"/>
                </a:cubicBezTo>
                <a:cubicBezTo>
                  <a:pt x="675481" y="1061243"/>
                  <a:pt x="667491" y="1060869"/>
                  <a:pt x="659606" y="1059656"/>
                </a:cubicBezTo>
                <a:cubicBezTo>
                  <a:pt x="657125" y="1059274"/>
                  <a:pt x="654423" y="1058843"/>
                  <a:pt x="652463" y="1057275"/>
                </a:cubicBezTo>
                <a:cubicBezTo>
                  <a:pt x="650228" y="1055487"/>
                  <a:pt x="649854" y="1052016"/>
                  <a:pt x="647700" y="1050131"/>
                </a:cubicBezTo>
                <a:cubicBezTo>
                  <a:pt x="637622" y="1041312"/>
                  <a:pt x="636081" y="1041495"/>
                  <a:pt x="626269" y="1038225"/>
                </a:cubicBezTo>
                <a:cubicBezTo>
                  <a:pt x="622392" y="1038871"/>
                  <a:pt x="609863" y="1040195"/>
                  <a:pt x="604838" y="1042987"/>
                </a:cubicBezTo>
                <a:cubicBezTo>
                  <a:pt x="599834" y="1045767"/>
                  <a:pt x="596163" y="1051390"/>
                  <a:pt x="590550" y="1052512"/>
                </a:cubicBezTo>
                <a:cubicBezTo>
                  <a:pt x="575435" y="1055535"/>
                  <a:pt x="582570" y="1053911"/>
                  <a:pt x="569119" y="1057275"/>
                </a:cubicBezTo>
                <a:cubicBezTo>
                  <a:pt x="567669" y="1061624"/>
                  <a:pt x="564783" y="1069675"/>
                  <a:pt x="564356" y="1073943"/>
                </a:cubicBezTo>
                <a:cubicBezTo>
                  <a:pt x="563090" y="1086605"/>
                  <a:pt x="563181" y="1099376"/>
                  <a:pt x="561975" y="1112043"/>
                </a:cubicBezTo>
                <a:cubicBezTo>
                  <a:pt x="561591" y="1116072"/>
                  <a:pt x="561269" y="1120265"/>
                  <a:pt x="559594" y="1123950"/>
                </a:cubicBezTo>
                <a:cubicBezTo>
                  <a:pt x="557226" y="1129161"/>
                  <a:pt x="553244" y="1133475"/>
                  <a:pt x="550069" y="1138237"/>
                </a:cubicBezTo>
                <a:cubicBezTo>
                  <a:pt x="547733" y="1141741"/>
                  <a:pt x="546889" y="1151741"/>
                  <a:pt x="545306" y="1154906"/>
                </a:cubicBezTo>
                <a:cubicBezTo>
                  <a:pt x="537664" y="1170189"/>
                  <a:pt x="539775" y="1167861"/>
                  <a:pt x="528638" y="1171575"/>
                </a:cubicBezTo>
                <a:cubicBezTo>
                  <a:pt x="526581" y="1171060"/>
                  <a:pt x="514623" y="1168328"/>
                  <a:pt x="511969" y="1166812"/>
                </a:cubicBezTo>
                <a:cubicBezTo>
                  <a:pt x="508523" y="1164843"/>
                  <a:pt x="506071" y="1161280"/>
                  <a:pt x="502444" y="1159668"/>
                </a:cubicBezTo>
                <a:cubicBezTo>
                  <a:pt x="498746" y="1158024"/>
                  <a:pt x="494415" y="1158450"/>
                  <a:pt x="490538" y="1157287"/>
                </a:cubicBezTo>
                <a:cubicBezTo>
                  <a:pt x="486444" y="1156059"/>
                  <a:pt x="482725" y="1153753"/>
                  <a:pt x="478631" y="1152525"/>
                </a:cubicBezTo>
                <a:cubicBezTo>
                  <a:pt x="474754" y="1151362"/>
                  <a:pt x="470630" y="1151208"/>
                  <a:pt x="466725" y="1150143"/>
                </a:cubicBezTo>
                <a:cubicBezTo>
                  <a:pt x="461882" y="1148822"/>
                  <a:pt x="452438" y="1145381"/>
                  <a:pt x="452438" y="1145381"/>
                </a:cubicBezTo>
                <a:lnTo>
                  <a:pt x="438150" y="1135856"/>
                </a:lnTo>
                <a:lnTo>
                  <a:pt x="431006" y="1131093"/>
                </a:lnTo>
                <a:cubicBezTo>
                  <a:pt x="428625" y="1131887"/>
                  <a:pt x="425638" y="1131700"/>
                  <a:pt x="423863" y="1133475"/>
                </a:cubicBezTo>
                <a:cubicBezTo>
                  <a:pt x="419816" y="1137522"/>
                  <a:pt x="414338" y="1147762"/>
                  <a:pt x="414338" y="1147762"/>
                </a:cubicBezTo>
                <a:cubicBezTo>
                  <a:pt x="411957" y="1146968"/>
                  <a:pt x="409154" y="1146949"/>
                  <a:pt x="407194" y="1145381"/>
                </a:cubicBezTo>
                <a:cubicBezTo>
                  <a:pt x="404959" y="1143593"/>
                  <a:pt x="404263" y="1140436"/>
                  <a:pt x="402431" y="1138237"/>
                </a:cubicBezTo>
                <a:cubicBezTo>
                  <a:pt x="400275" y="1135650"/>
                  <a:pt x="397669" y="1133474"/>
                  <a:pt x="395288" y="1131093"/>
                </a:cubicBezTo>
                <a:cubicBezTo>
                  <a:pt x="389298" y="1113129"/>
                  <a:pt x="397380" y="1135281"/>
                  <a:pt x="388144" y="1116806"/>
                </a:cubicBezTo>
                <a:cubicBezTo>
                  <a:pt x="378290" y="1097096"/>
                  <a:pt x="394644" y="1122983"/>
                  <a:pt x="381000" y="1102518"/>
                </a:cubicBezTo>
                <a:cubicBezTo>
                  <a:pt x="380206" y="1100137"/>
                  <a:pt x="380579" y="1096943"/>
                  <a:pt x="378619" y="1095375"/>
                </a:cubicBezTo>
                <a:cubicBezTo>
                  <a:pt x="376063" y="1093330"/>
                  <a:pt x="372102" y="1094282"/>
                  <a:pt x="369094" y="1092993"/>
                </a:cubicBezTo>
                <a:cubicBezTo>
                  <a:pt x="366464" y="1091866"/>
                  <a:pt x="364331" y="1089818"/>
                  <a:pt x="361950" y="1088231"/>
                </a:cubicBezTo>
                <a:cubicBezTo>
                  <a:pt x="363538" y="1085850"/>
                  <a:pt x="366243" y="1083910"/>
                  <a:pt x="366713" y="1081087"/>
                </a:cubicBezTo>
                <a:cubicBezTo>
                  <a:pt x="368124" y="1072620"/>
                  <a:pt x="360472" y="1072228"/>
                  <a:pt x="354806" y="1071562"/>
                </a:cubicBezTo>
                <a:cubicBezTo>
                  <a:pt x="344528" y="1070353"/>
                  <a:pt x="334169" y="1069975"/>
                  <a:pt x="323850" y="1069181"/>
                </a:cubicBezTo>
                <a:cubicBezTo>
                  <a:pt x="318582" y="1063913"/>
                  <a:pt x="315260" y="1061525"/>
                  <a:pt x="311944" y="1054893"/>
                </a:cubicBezTo>
                <a:cubicBezTo>
                  <a:pt x="302090" y="1035184"/>
                  <a:pt x="318445" y="1061072"/>
                  <a:pt x="304800" y="1040606"/>
                </a:cubicBezTo>
                <a:cubicBezTo>
                  <a:pt x="303740" y="1035307"/>
                  <a:pt x="304269" y="1021662"/>
                  <a:pt x="292894" y="1023937"/>
                </a:cubicBezTo>
                <a:cubicBezTo>
                  <a:pt x="292888" y="1023938"/>
                  <a:pt x="275037" y="1035842"/>
                  <a:pt x="271463" y="1038225"/>
                </a:cubicBezTo>
                <a:cubicBezTo>
                  <a:pt x="268740" y="1040041"/>
                  <a:pt x="265085" y="1039707"/>
                  <a:pt x="261938" y="1040606"/>
                </a:cubicBezTo>
                <a:cubicBezTo>
                  <a:pt x="238025" y="1047438"/>
                  <a:pt x="275045" y="1037925"/>
                  <a:pt x="245269" y="1045368"/>
                </a:cubicBezTo>
                <a:cubicBezTo>
                  <a:pt x="239713" y="1044574"/>
                  <a:pt x="234122" y="1043991"/>
                  <a:pt x="228600" y="1042987"/>
                </a:cubicBezTo>
                <a:cubicBezTo>
                  <a:pt x="225380" y="1042402"/>
                  <a:pt x="222322" y="1041012"/>
                  <a:pt x="219075" y="1040606"/>
                </a:cubicBezTo>
                <a:cubicBezTo>
                  <a:pt x="209591" y="1039421"/>
                  <a:pt x="200025" y="1039019"/>
                  <a:pt x="190500" y="1038225"/>
                </a:cubicBezTo>
                <a:cubicBezTo>
                  <a:pt x="174330" y="1027444"/>
                  <a:pt x="185076" y="1031609"/>
                  <a:pt x="180975" y="1064418"/>
                </a:cubicBezTo>
                <a:cubicBezTo>
                  <a:pt x="179871" y="1073253"/>
                  <a:pt x="178905" y="1071458"/>
                  <a:pt x="171450" y="1073943"/>
                </a:cubicBezTo>
                <a:lnTo>
                  <a:pt x="157163" y="1059656"/>
                </a:lnTo>
                <a:cubicBezTo>
                  <a:pt x="155388" y="1057881"/>
                  <a:pt x="156173" y="1054601"/>
                  <a:pt x="154781" y="1052512"/>
                </a:cubicBezTo>
                <a:cubicBezTo>
                  <a:pt x="152885" y="1049668"/>
                  <a:pt x="144261" y="1041862"/>
                  <a:pt x="140494" y="1040606"/>
                </a:cubicBezTo>
                <a:cubicBezTo>
                  <a:pt x="135913" y="1039079"/>
                  <a:pt x="130969" y="1039019"/>
                  <a:pt x="126206" y="1038225"/>
                </a:cubicBezTo>
                <a:cubicBezTo>
                  <a:pt x="123825" y="1036637"/>
                  <a:pt x="121623" y="1034742"/>
                  <a:pt x="119063" y="1033462"/>
                </a:cubicBezTo>
                <a:cubicBezTo>
                  <a:pt x="116818" y="1032339"/>
                  <a:pt x="113694" y="1032856"/>
                  <a:pt x="111919" y="1031081"/>
                </a:cubicBezTo>
                <a:cubicBezTo>
                  <a:pt x="107872" y="1027034"/>
                  <a:pt x="105569" y="1021556"/>
                  <a:pt x="102394" y="1016793"/>
                </a:cubicBezTo>
                <a:cubicBezTo>
                  <a:pt x="101002" y="1014705"/>
                  <a:pt x="101788" y="1011425"/>
                  <a:pt x="100013" y="1009650"/>
                </a:cubicBezTo>
                <a:cubicBezTo>
                  <a:pt x="95965" y="1005603"/>
                  <a:pt x="85725" y="1000125"/>
                  <a:pt x="85725" y="1000125"/>
                </a:cubicBezTo>
                <a:cubicBezTo>
                  <a:pt x="79683" y="981997"/>
                  <a:pt x="79979" y="990760"/>
                  <a:pt x="83344" y="973931"/>
                </a:cubicBezTo>
                <a:cubicBezTo>
                  <a:pt x="82550" y="962818"/>
                  <a:pt x="82072" y="951679"/>
                  <a:pt x="80963" y="940593"/>
                </a:cubicBezTo>
                <a:cubicBezTo>
                  <a:pt x="79413" y="925096"/>
                  <a:pt x="74558" y="920107"/>
                  <a:pt x="80963" y="902493"/>
                </a:cubicBezTo>
                <a:cubicBezTo>
                  <a:pt x="81821" y="900134"/>
                  <a:pt x="85861" y="901234"/>
                  <a:pt x="88106" y="900112"/>
                </a:cubicBezTo>
                <a:cubicBezTo>
                  <a:pt x="90666" y="898832"/>
                  <a:pt x="92635" y="896512"/>
                  <a:pt x="95250" y="895350"/>
                </a:cubicBezTo>
                <a:cubicBezTo>
                  <a:pt x="99838" y="893311"/>
                  <a:pt x="104775" y="892175"/>
                  <a:pt x="109538" y="890587"/>
                </a:cubicBezTo>
                <a:cubicBezTo>
                  <a:pt x="111919" y="889793"/>
                  <a:pt x="114191" y="888517"/>
                  <a:pt x="116681" y="888206"/>
                </a:cubicBezTo>
                <a:lnTo>
                  <a:pt x="135731" y="885825"/>
                </a:lnTo>
                <a:cubicBezTo>
                  <a:pt x="143840" y="883122"/>
                  <a:pt x="153172" y="879354"/>
                  <a:pt x="161925" y="878681"/>
                </a:cubicBezTo>
                <a:cubicBezTo>
                  <a:pt x="178563" y="877401"/>
                  <a:pt x="195262" y="877094"/>
                  <a:pt x="211931" y="876300"/>
                </a:cubicBezTo>
                <a:cubicBezTo>
                  <a:pt x="211137" y="873125"/>
                  <a:pt x="211705" y="869238"/>
                  <a:pt x="209550" y="866775"/>
                </a:cubicBezTo>
                <a:cubicBezTo>
                  <a:pt x="198180" y="853781"/>
                  <a:pt x="187641" y="856488"/>
                  <a:pt x="171450" y="854868"/>
                </a:cubicBezTo>
                <a:cubicBezTo>
                  <a:pt x="168275" y="854074"/>
                  <a:pt x="165060" y="853427"/>
                  <a:pt x="161925" y="852487"/>
                </a:cubicBezTo>
                <a:cubicBezTo>
                  <a:pt x="161852" y="852465"/>
                  <a:pt x="144102" y="846546"/>
                  <a:pt x="140494" y="845343"/>
                </a:cubicBezTo>
                <a:lnTo>
                  <a:pt x="133350" y="842962"/>
                </a:lnTo>
                <a:lnTo>
                  <a:pt x="126206" y="840581"/>
                </a:lnTo>
                <a:cubicBezTo>
                  <a:pt x="121939" y="827779"/>
                  <a:pt x="123718" y="836667"/>
                  <a:pt x="126206" y="816768"/>
                </a:cubicBezTo>
                <a:cubicBezTo>
                  <a:pt x="127098" y="809636"/>
                  <a:pt x="127794" y="802481"/>
                  <a:pt x="128588" y="795337"/>
                </a:cubicBezTo>
                <a:cubicBezTo>
                  <a:pt x="128930" y="779936"/>
                  <a:pt x="111321" y="710330"/>
                  <a:pt x="135731" y="681037"/>
                </a:cubicBezTo>
                <a:cubicBezTo>
                  <a:pt x="137887" y="678450"/>
                  <a:pt x="140494" y="676274"/>
                  <a:pt x="142875" y="673893"/>
                </a:cubicBezTo>
                <a:cubicBezTo>
                  <a:pt x="143669" y="671512"/>
                  <a:pt x="145018" y="669248"/>
                  <a:pt x="145256" y="666750"/>
                </a:cubicBezTo>
                <a:cubicBezTo>
                  <a:pt x="146613" y="652505"/>
                  <a:pt x="142875" y="637381"/>
                  <a:pt x="147638" y="623887"/>
                </a:cubicBezTo>
                <a:cubicBezTo>
                  <a:pt x="148985" y="620070"/>
                  <a:pt x="155575" y="625474"/>
                  <a:pt x="159544" y="626268"/>
                </a:cubicBezTo>
                <a:cubicBezTo>
                  <a:pt x="161925" y="629443"/>
                  <a:pt x="163882" y="632987"/>
                  <a:pt x="166688" y="635793"/>
                </a:cubicBezTo>
                <a:cubicBezTo>
                  <a:pt x="168712" y="637817"/>
                  <a:pt x="171807" y="638532"/>
                  <a:pt x="173831" y="640556"/>
                </a:cubicBezTo>
                <a:cubicBezTo>
                  <a:pt x="175855" y="642580"/>
                  <a:pt x="176570" y="645676"/>
                  <a:pt x="178594" y="647700"/>
                </a:cubicBezTo>
                <a:cubicBezTo>
                  <a:pt x="192912" y="662017"/>
                  <a:pt x="180019" y="636743"/>
                  <a:pt x="200025" y="666750"/>
                </a:cubicBezTo>
                <a:lnTo>
                  <a:pt x="209550" y="681037"/>
                </a:lnTo>
                <a:cubicBezTo>
                  <a:pt x="215106" y="680243"/>
                  <a:pt x="221199" y="681166"/>
                  <a:pt x="226219" y="678656"/>
                </a:cubicBezTo>
                <a:cubicBezTo>
                  <a:pt x="228464" y="677533"/>
                  <a:pt x="227910" y="673926"/>
                  <a:pt x="228600" y="671512"/>
                </a:cubicBezTo>
                <a:cubicBezTo>
                  <a:pt x="229499" y="668365"/>
                  <a:pt x="230041" y="665122"/>
                  <a:pt x="230981" y="661987"/>
                </a:cubicBezTo>
                <a:cubicBezTo>
                  <a:pt x="232424" y="657179"/>
                  <a:pt x="235744" y="647700"/>
                  <a:pt x="235744" y="647700"/>
                </a:cubicBezTo>
                <a:cubicBezTo>
                  <a:pt x="234563" y="633525"/>
                  <a:pt x="239600" y="619627"/>
                  <a:pt x="226219" y="611981"/>
                </a:cubicBezTo>
                <a:cubicBezTo>
                  <a:pt x="223377" y="610357"/>
                  <a:pt x="219869" y="610394"/>
                  <a:pt x="216694" y="609600"/>
                </a:cubicBezTo>
                <a:cubicBezTo>
                  <a:pt x="200318" y="598683"/>
                  <a:pt x="207836" y="601886"/>
                  <a:pt x="195263" y="597693"/>
                </a:cubicBezTo>
                <a:cubicBezTo>
                  <a:pt x="190777" y="593207"/>
                  <a:pt x="186008" y="589374"/>
                  <a:pt x="183356" y="583406"/>
                </a:cubicBezTo>
                <a:cubicBezTo>
                  <a:pt x="181317" y="578818"/>
                  <a:pt x="178594" y="569118"/>
                  <a:pt x="178594" y="569118"/>
                </a:cubicBezTo>
                <a:cubicBezTo>
                  <a:pt x="180975" y="567531"/>
                  <a:pt x="183107" y="565483"/>
                  <a:pt x="185738" y="564356"/>
                </a:cubicBezTo>
                <a:cubicBezTo>
                  <a:pt x="188746" y="563067"/>
                  <a:pt x="192707" y="564019"/>
                  <a:pt x="195263" y="561975"/>
                </a:cubicBezTo>
                <a:cubicBezTo>
                  <a:pt x="197223" y="560407"/>
                  <a:pt x="196425" y="557025"/>
                  <a:pt x="197644" y="554831"/>
                </a:cubicBezTo>
                <a:cubicBezTo>
                  <a:pt x="200424" y="549827"/>
                  <a:pt x="207169" y="540543"/>
                  <a:pt x="207169" y="540543"/>
                </a:cubicBezTo>
                <a:cubicBezTo>
                  <a:pt x="205581" y="533399"/>
                  <a:pt x="205434" y="525774"/>
                  <a:pt x="202406" y="519112"/>
                </a:cubicBezTo>
                <a:cubicBezTo>
                  <a:pt x="201222" y="516507"/>
                  <a:pt x="197822" y="515630"/>
                  <a:pt x="195263" y="514350"/>
                </a:cubicBezTo>
                <a:cubicBezTo>
                  <a:pt x="193018" y="513227"/>
                  <a:pt x="190364" y="513091"/>
                  <a:pt x="188119" y="511968"/>
                </a:cubicBezTo>
                <a:cubicBezTo>
                  <a:pt x="185559" y="510688"/>
                  <a:pt x="183716" y="508028"/>
                  <a:pt x="180975" y="507206"/>
                </a:cubicBezTo>
                <a:cubicBezTo>
                  <a:pt x="175599" y="505593"/>
                  <a:pt x="169862" y="505619"/>
                  <a:pt x="164306" y="504825"/>
                </a:cubicBezTo>
                <a:cubicBezTo>
                  <a:pt x="161925" y="502444"/>
                  <a:pt x="159903" y="499638"/>
                  <a:pt x="157163" y="497681"/>
                </a:cubicBezTo>
                <a:cubicBezTo>
                  <a:pt x="152012" y="494001"/>
                  <a:pt x="146325" y="492480"/>
                  <a:pt x="140494" y="490537"/>
                </a:cubicBezTo>
                <a:cubicBezTo>
                  <a:pt x="134144" y="491331"/>
                  <a:pt x="127756" y="491866"/>
                  <a:pt x="121444" y="492918"/>
                </a:cubicBezTo>
                <a:cubicBezTo>
                  <a:pt x="114255" y="494116"/>
                  <a:pt x="103970" y="497949"/>
                  <a:pt x="97631" y="500062"/>
                </a:cubicBezTo>
                <a:lnTo>
                  <a:pt x="83344" y="504825"/>
                </a:lnTo>
                <a:lnTo>
                  <a:pt x="76200" y="507206"/>
                </a:lnTo>
                <a:cubicBezTo>
                  <a:pt x="71438" y="506412"/>
                  <a:pt x="66626" y="505872"/>
                  <a:pt x="61913" y="504825"/>
                </a:cubicBezTo>
                <a:cubicBezTo>
                  <a:pt x="59463" y="504280"/>
                  <a:pt x="56228" y="504486"/>
                  <a:pt x="54769" y="502443"/>
                </a:cubicBezTo>
                <a:cubicBezTo>
                  <a:pt x="51851" y="498358"/>
                  <a:pt x="52790" y="492333"/>
                  <a:pt x="50006" y="488156"/>
                </a:cubicBezTo>
                <a:cubicBezTo>
                  <a:pt x="48419" y="485775"/>
                  <a:pt x="46524" y="483572"/>
                  <a:pt x="45244" y="481012"/>
                </a:cubicBezTo>
                <a:cubicBezTo>
                  <a:pt x="40063" y="470649"/>
                  <a:pt x="46358" y="475902"/>
                  <a:pt x="38100" y="464343"/>
                </a:cubicBezTo>
                <a:cubicBezTo>
                  <a:pt x="36143" y="461603"/>
                  <a:pt x="33337" y="459581"/>
                  <a:pt x="30956" y="457200"/>
                </a:cubicBezTo>
                <a:cubicBezTo>
                  <a:pt x="16566" y="428418"/>
                  <a:pt x="35878" y="463107"/>
                  <a:pt x="19050" y="442912"/>
                </a:cubicBezTo>
                <a:cubicBezTo>
                  <a:pt x="15783" y="438991"/>
                  <a:pt x="13560" y="431204"/>
                  <a:pt x="11906" y="426243"/>
                </a:cubicBezTo>
                <a:cubicBezTo>
                  <a:pt x="11112" y="419099"/>
                  <a:pt x="10934" y="411860"/>
                  <a:pt x="9525" y="404812"/>
                </a:cubicBezTo>
                <a:cubicBezTo>
                  <a:pt x="8541" y="399890"/>
                  <a:pt x="4763" y="390525"/>
                  <a:pt x="4763" y="390525"/>
                </a:cubicBezTo>
                <a:cubicBezTo>
                  <a:pt x="3969" y="373062"/>
                  <a:pt x="3627" y="355573"/>
                  <a:pt x="2381" y="338137"/>
                </a:cubicBezTo>
                <a:cubicBezTo>
                  <a:pt x="2037" y="333321"/>
                  <a:pt x="0" y="328678"/>
                  <a:pt x="0" y="323850"/>
                </a:cubicBezTo>
                <a:cubicBezTo>
                  <a:pt x="0" y="305576"/>
                  <a:pt x="501" y="287258"/>
                  <a:pt x="2381" y="269081"/>
                </a:cubicBezTo>
                <a:cubicBezTo>
                  <a:pt x="2898" y="264087"/>
                  <a:pt x="7144" y="254793"/>
                  <a:pt x="7144" y="254793"/>
                </a:cubicBezTo>
                <a:cubicBezTo>
                  <a:pt x="7938" y="215106"/>
                  <a:pt x="9525" y="175426"/>
                  <a:pt x="9525" y="135731"/>
                </a:cubicBezTo>
                <a:cubicBezTo>
                  <a:pt x="9525" y="123006"/>
                  <a:pt x="8476" y="110286"/>
                  <a:pt x="7144" y="97631"/>
                </a:cubicBezTo>
                <a:cubicBezTo>
                  <a:pt x="6881" y="95135"/>
                  <a:pt x="-6350" y="76993"/>
                  <a:pt x="4763" y="73818"/>
                </a:cubicBezTo>
                <a:close/>
              </a:path>
            </a:pathLst>
          </a:custGeom>
          <a:solidFill>
            <a:srgbClr val="7F7F7F"/>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B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schemeClr val="accent2"/>
              </a:solidFill>
            </a:endParaRPr>
          </a:p>
        </p:txBody>
      </p:sp>
      <p:sp>
        <p:nvSpPr>
          <p:cNvPr id="2" name="Title 1"/>
          <p:cNvSpPr>
            <a:spLocks noGrp="1"/>
          </p:cNvSpPr>
          <p:nvPr>
            <p:ph type="title" idx="4294967295"/>
          </p:nvPr>
        </p:nvSpPr>
        <p:spPr>
          <a:xfrm>
            <a:off x="906066" y="-227445"/>
            <a:ext cx="9009988" cy="973682"/>
          </a:xfrm>
        </p:spPr>
        <p:txBody>
          <a:bodyPr/>
          <a:lstStyle/>
          <a:p>
            <a:r>
              <a:rPr lang="en-GB" sz="2400" dirty="0"/>
              <a:t>C</a:t>
            </a:r>
            <a:r>
              <a:rPr lang="en-GB" sz="2400" dirty="0" smtClean="0"/>
              <a:t>reating a leading distribution network in the market</a:t>
            </a:r>
            <a:endParaRPr lang="en-GB" sz="2400" dirty="0"/>
          </a:p>
        </p:txBody>
      </p:sp>
      <p:sp>
        <p:nvSpPr>
          <p:cNvPr id="4" name="Rectangle 3"/>
          <p:cNvSpPr/>
          <p:nvPr/>
        </p:nvSpPr>
        <p:spPr>
          <a:xfrm>
            <a:off x="5115199" y="1262283"/>
            <a:ext cx="4671739"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cs typeface="Calibri" panose="020F0502020204030204" pitchFamily="34" charset="0"/>
              </a:rPr>
              <a:t>The largest branch network in the country (Dec-15)¹</a:t>
            </a:r>
            <a:endParaRPr lang="en-US" sz="1100" b="1" spc="-10" dirty="0">
              <a:solidFill>
                <a:srgbClr val="FFFFFF"/>
              </a:solidFill>
              <a:latin typeface="+mj-lt"/>
              <a:cs typeface="Calibri" panose="020F0502020204030204" pitchFamily="34" charset="0"/>
            </a:endParaRPr>
          </a:p>
        </p:txBody>
      </p:sp>
      <p:sp>
        <p:nvSpPr>
          <p:cNvPr id="5" name="Rectangle 4"/>
          <p:cNvSpPr/>
          <p:nvPr/>
        </p:nvSpPr>
        <p:spPr>
          <a:xfrm>
            <a:off x="272481" y="1262283"/>
            <a:ext cx="4671739"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cs typeface="Calibri" panose="020F0502020204030204" pitchFamily="34" charset="0"/>
              </a:rPr>
              <a:t>Combined branch network </a:t>
            </a:r>
            <a:endParaRPr lang="en-US" sz="1100" b="1" spc="-10" dirty="0">
              <a:solidFill>
                <a:srgbClr val="FFFFFF"/>
              </a:solidFill>
              <a:latin typeface="+mj-lt"/>
              <a:cs typeface="Calibri" panose="020F0502020204030204" pitchFamily="34" charset="0"/>
            </a:endParaRPr>
          </a:p>
        </p:txBody>
      </p:sp>
      <p:graphicFrame>
        <p:nvGraphicFramePr>
          <p:cNvPr id="31" name="Chart 30"/>
          <p:cNvGraphicFramePr/>
          <p:nvPr>
            <p:custDataLst>
              <p:tags r:id="rId1"/>
            </p:custDataLst>
            <p:extLst>
              <p:ext uri="{D42A27DB-BD31-4B8C-83A1-F6EECF244321}">
                <p14:modId xmlns:p14="http://schemas.microsoft.com/office/powerpoint/2010/main" val="1269306731"/>
              </p:ext>
            </p:extLst>
          </p:nvPr>
        </p:nvGraphicFramePr>
        <p:xfrm>
          <a:off x="5412958" y="1666666"/>
          <a:ext cx="4362479" cy="4481442"/>
        </p:xfrm>
        <a:graphic>
          <a:graphicData uri="http://schemas.openxmlformats.org/drawingml/2006/chart">
            <c:chart xmlns:c="http://schemas.openxmlformats.org/drawingml/2006/chart" xmlns:r="http://schemas.openxmlformats.org/officeDocument/2006/relationships" r:id="rId13"/>
          </a:graphicData>
        </a:graphic>
      </p:graphicFrame>
      <p:sp>
        <p:nvSpPr>
          <p:cNvPr id="32" name="object 57"/>
          <p:cNvSpPr/>
          <p:nvPr/>
        </p:nvSpPr>
        <p:spPr>
          <a:xfrm>
            <a:off x="5470849" y="4458162"/>
            <a:ext cx="669315" cy="188595"/>
          </a:xfrm>
          <a:prstGeom prst="rect">
            <a:avLst/>
          </a:prstGeom>
          <a:blipFill>
            <a:blip r:embed="rId14" cstate="print"/>
            <a:stretch>
              <a:fillRect/>
            </a:stretch>
          </a:blipFill>
        </p:spPr>
        <p:txBody>
          <a:bodyPr wrap="square" lIns="0" tIns="0" rIns="0" bIns="0" rtlCol="0"/>
          <a:lstStyle/>
          <a:p>
            <a:endParaRPr lang="en-US" dirty="0"/>
          </a:p>
        </p:txBody>
      </p:sp>
      <p:sp>
        <p:nvSpPr>
          <p:cNvPr id="33" name="object 58"/>
          <p:cNvSpPr/>
          <p:nvPr/>
        </p:nvSpPr>
        <p:spPr>
          <a:xfrm>
            <a:off x="5309987" y="4862475"/>
            <a:ext cx="855406" cy="251672"/>
          </a:xfrm>
          <a:prstGeom prst="rect">
            <a:avLst/>
          </a:prstGeom>
          <a:blipFill>
            <a:blip r:embed="rId15" cstate="print"/>
            <a:stretch>
              <a:fillRect/>
            </a:stretch>
          </a:blipFill>
        </p:spPr>
        <p:txBody>
          <a:bodyPr wrap="square" lIns="0" tIns="0" rIns="0" bIns="0" rtlCol="0"/>
          <a:lstStyle/>
          <a:p>
            <a:endParaRPr lang="en-US" dirty="0"/>
          </a:p>
        </p:txBody>
      </p:sp>
      <p:pic>
        <p:nvPicPr>
          <p:cNvPr id="35" name="Picture 22" descr="Image result for cibank logo"/>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688805" y="5238203"/>
            <a:ext cx="448418" cy="343470"/>
          </a:xfrm>
          <a:prstGeom prst="rect">
            <a:avLst/>
          </a:prstGeom>
          <a:noFill/>
          <a:extLst>
            <a:ext uri="{909E8E84-426E-40DD-AFC4-6F175D3DCCD1}">
              <a14:hiddenFill xmlns:a14="http://schemas.microsoft.com/office/drawing/2010/main">
                <a:solidFill>
                  <a:srgbClr val="FFFFFF"/>
                </a:solidFill>
              </a14:hiddenFill>
            </a:ext>
          </a:extLst>
        </p:spPr>
      </p:pic>
      <p:sp>
        <p:nvSpPr>
          <p:cNvPr id="36" name="object 60"/>
          <p:cNvSpPr/>
          <p:nvPr/>
        </p:nvSpPr>
        <p:spPr>
          <a:xfrm>
            <a:off x="5531635" y="3606629"/>
            <a:ext cx="630679" cy="198100"/>
          </a:xfrm>
          <a:prstGeom prst="rect">
            <a:avLst/>
          </a:prstGeom>
          <a:blipFill>
            <a:blip r:embed="rId17" cstate="print"/>
            <a:stretch>
              <a:fillRect/>
            </a:stretch>
          </a:blipFill>
        </p:spPr>
        <p:txBody>
          <a:bodyPr wrap="square" lIns="0" tIns="0" rIns="0" bIns="0" rtlCol="0"/>
          <a:lstStyle/>
          <a:p>
            <a:endParaRPr lang="en-US" dirty="0"/>
          </a:p>
        </p:txBody>
      </p:sp>
      <p:sp>
        <p:nvSpPr>
          <p:cNvPr id="37" name="object 62"/>
          <p:cNvSpPr/>
          <p:nvPr/>
        </p:nvSpPr>
        <p:spPr>
          <a:xfrm>
            <a:off x="5527992" y="2346844"/>
            <a:ext cx="637795" cy="189850"/>
          </a:xfrm>
          <a:prstGeom prst="rect">
            <a:avLst/>
          </a:prstGeom>
          <a:blipFill>
            <a:blip r:embed="rId18" cstate="print"/>
            <a:stretch>
              <a:fillRect/>
            </a:stretch>
          </a:blipFill>
        </p:spPr>
        <p:txBody>
          <a:bodyPr wrap="square" lIns="0" tIns="0" rIns="0" bIns="0" rtlCol="0"/>
          <a:lstStyle/>
          <a:p>
            <a:endParaRPr lang="en-US" dirty="0"/>
          </a:p>
        </p:txBody>
      </p:sp>
      <p:sp>
        <p:nvSpPr>
          <p:cNvPr id="38" name="object 55"/>
          <p:cNvSpPr/>
          <p:nvPr/>
        </p:nvSpPr>
        <p:spPr>
          <a:xfrm>
            <a:off x="5564937" y="4014845"/>
            <a:ext cx="600456" cy="211291"/>
          </a:xfrm>
          <a:prstGeom prst="rect">
            <a:avLst/>
          </a:prstGeom>
          <a:blipFill>
            <a:blip r:embed="rId19" cstate="print"/>
            <a:stretch>
              <a:fillRect/>
            </a:stretch>
          </a:blipFill>
        </p:spPr>
        <p:txBody>
          <a:bodyPr wrap="square" lIns="0" tIns="0" rIns="0" bIns="0" rtlCol="0"/>
          <a:lstStyle/>
          <a:p>
            <a:endParaRPr lang="en-US" dirty="0"/>
          </a:p>
        </p:txBody>
      </p:sp>
      <p:sp>
        <p:nvSpPr>
          <p:cNvPr id="39" name="object 78"/>
          <p:cNvSpPr/>
          <p:nvPr/>
        </p:nvSpPr>
        <p:spPr>
          <a:xfrm>
            <a:off x="5319511" y="2653762"/>
            <a:ext cx="942151" cy="292397"/>
          </a:xfrm>
          <a:prstGeom prst="rect">
            <a:avLst/>
          </a:prstGeom>
          <a:blipFill>
            <a:blip r:embed="rId20" cstate="print"/>
            <a:stretch>
              <a:fillRect/>
            </a:stretch>
          </a:blipFill>
        </p:spPr>
        <p:txBody>
          <a:bodyPr wrap="square" lIns="0" tIns="0" rIns="0" bIns="0" rtlCol="0"/>
          <a:lstStyle/>
          <a:p>
            <a:endParaRPr lang="en-US" dirty="0"/>
          </a:p>
        </p:txBody>
      </p:sp>
      <p:sp>
        <p:nvSpPr>
          <p:cNvPr id="40" name="object 81"/>
          <p:cNvSpPr/>
          <p:nvPr/>
        </p:nvSpPr>
        <p:spPr>
          <a:xfrm>
            <a:off x="5614846" y="3180030"/>
            <a:ext cx="552946" cy="243190"/>
          </a:xfrm>
          <a:prstGeom prst="rect">
            <a:avLst/>
          </a:prstGeom>
          <a:blipFill>
            <a:blip r:embed="rId21" cstate="print"/>
            <a:stretch>
              <a:fillRect/>
            </a:stretch>
          </a:blipFill>
        </p:spPr>
        <p:txBody>
          <a:bodyPr wrap="square" lIns="0" tIns="0" rIns="0" bIns="0" rtlCol="0"/>
          <a:lstStyle/>
          <a:p>
            <a:r>
              <a:rPr lang="en-US" dirty="0" smtClean="0"/>
              <a:t>r</a:t>
            </a:r>
            <a:endParaRPr lang="en-US" dirty="0"/>
          </a:p>
        </p:txBody>
      </p:sp>
      <p:pic>
        <p:nvPicPr>
          <p:cNvPr id="41" name="Picture 22" descr="Image result for cibank logo"/>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277257" y="1763551"/>
            <a:ext cx="336904" cy="258055"/>
          </a:xfrm>
          <a:prstGeom prst="rect">
            <a:avLst/>
          </a:prstGeom>
          <a:noFill/>
          <a:extLst>
            <a:ext uri="{909E8E84-426E-40DD-AFC4-6F175D3DCCD1}">
              <a14:hiddenFill xmlns:a14="http://schemas.microsoft.com/office/drawing/2010/main">
                <a:solidFill>
                  <a:srgbClr val="FFFFFF"/>
                </a:solidFill>
              </a14:hiddenFill>
            </a:ext>
          </a:extLst>
        </p:spPr>
      </p:pic>
      <p:sp>
        <p:nvSpPr>
          <p:cNvPr id="42" name="object 81"/>
          <p:cNvSpPr/>
          <p:nvPr/>
        </p:nvSpPr>
        <p:spPr>
          <a:xfrm>
            <a:off x="5669161" y="1926266"/>
            <a:ext cx="502678" cy="200984"/>
          </a:xfrm>
          <a:prstGeom prst="rect">
            <a:avLst/>
          </a:prstGeom>
          <a:blipFill>
            <a:blip r:embed="rId21" cstate="print"/>
            <a:stretch>
              <a:fillRect/>
            </a:stretch>
          </a:blipFill>
        </p:spPr>
        <p:txBody>
          <a:bodyPr wrap="square" lIns="0" tIns="0" rIns="0" bIns="0" rtlCol="0"/>
          <a:lstStyle/>
          <a:p>
            <a:r>
              <a:rPr lang="en-US" dirty="0" smtClean="0"/>
              <a:t>r</a:t>
            </a:r>
            <a:endParaRPr lang="en-US" dirty="0"/>
          </a:p>
        </p:txBody>
      </p:sp>
      <p:sp>
        <p:nvSpPr>
          <p:cNvPr id="44" name="object 56"/>
          <p:cNvSpPr/>
          <p:nvPr/>
        </p:nvSpPr>
        <p:spPr>
          <a:xfrm>
            <a:off x="5448700" y="5738437"/>
            <a:ext cx="713614" cy="252527"/>
          </a:xfrm>
          <a:prstGeom prst="rect">
            <a:avLst/>
          </a:prstGeom>
          <a:blipFill>
            <a:blip r:embed="rId22" cstate="print"/>
            <a:stretch>
              <a:fillRect/>
            </a:stretch>
          </a:blipFill>
        </p:spPr>
        <p:txBody>
          <a:bodyPr wrap="square" lIns="0" tIns="0" rIns="0" bIns="0" rtlCol="0"/>
          <a:lstStyle/>
          <a:p>
            <a:endParaRPr lang="en-US" dirty="0"/>
          </a:p>
        </p:txBody>
      </p:sp>
      <p:sp>
        <p:nvSpPr>
          <p:cNvPr id="46" name="Freeform 45"/>
          <p:cNvSpPr/>
          <p:nvPr/>
        </p:nvSpPr>
        <p:spPr>
          <a:xfrm flipH="1">
            <a:off x="8564333" y="3266685"/>
            <a:ext cx="1159321" cy="2184073"/>
          </a:xfrm>
          <a:custGeom>
            <a:avLst/>
            <a:gdLst>
              <a:gd name="connsiteX0" fmla="*/ 247650 w 260350"/>
              <a:gd name="connsiteY0" fmla="*/ 1670050 h 1670050"/>
              <a:gd name="connsiteX1" fmla="*/ 0 w 260350"/>
              <a:gd name="connsiteY1" fmla="*/ 1670050 h 1670050"/>
              <a:gd name="connsiteX2" fmla="*/ 0 w 260350"/>
              <a:gd name="connsiteY2" fmla="*/ 0 h 1670050"/>
              <a:gd name="connsiteX3" fmla="*/ 260350 w 260350"/>
              <a:gd name="connsiteY3" fmla="*/ 0 h 1670050"/>
            </a:gdLst>
            <a:ahLst/>
            <a:cxnLst>
              <a:cxn ang="0">
                <a:pos x="connsiteX0" y="connsiteY0"/>
              </a:cxn>
              <a:cxn ang="0">
                <a:pos x="connsiteX1" y="connsiteY1"/>
              </a:cxn>
              <a:cxn ang="0">
                <a:pos x="connsiteX2" y="connsiteY2"/>
              </a:cxn>
              <a:cxn ang="0">
                <a:pos x="connsiteX3" y="connsiteY3"/>
              </a:cxn>
            </a:cxnLst>
            <a:rect l="l" t="t" r="r" b="b"/>
            <a:pathLst>
              <a:path w="260350" h="1670050">
                <a:moveTo>
                  <a:pt x="247650" y="1670050"/>
                </a:moveTo>
                <a:lnTo>
                  <a:pt x="0" y="1670050"/>
                </a:lnTo>
                <a:lnTo>
                  <a:pt x="0" y="0"/>
                </a:lnTo>
                <a:lnTo>
                  <a:pt x="260350" y="0"/>
                </a:lnTo>
              </a:path>
            </a:pathLst>
          </a:custGeom>
          <a:noFill/>
          <a:ln w="12700">
            <a:solidFill>
              <a:schemeClr val="accent3"/>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46"/>
          <p:cNvSpPr/>
          <p:nvPr/>
        </p:nvSpPr>
        <p:spPr>
          <a:xfrm flipH="1">
            <a:off x="9397087" y="1958582"/>
            <a:ext cx="326571" cy="3492177"/>
          </a:xfrm>
          <a:custGeom>
            <a:avLst/>
            <a:gdLst>
              <a:gd name="connsiteX0" fmla="*/ 0 w 266700"/>
              <a:gd name="connsiteY0" fmla="*/ 539750 h 539750"/>
              <a:gd name="connsiteX1" fmla="*/ 0 w 266700"/>
              <a:gd name="connsiteY1" fmla="*/ 0 h 539750"/>
              <a:gd name="connsiteX2" fmla="*/ 266700 w 266700"/>
              <a:gd name="connsiteY2" fmla="*/ 0 h 539750"/>
            </a:gdLst>
            <a:ahLst/>
            <a:cxnLst>
              <a:cxn ang="0">
                <a:pos x="connsiteX0" y="connsiteY0"/>
              </a:cxn>
              <a:cxn ang="0">
                <a:pos x="connsiteX1" y="connsiteY1"/>
              </a:cxn>
              <a:cxn ang="0">
                <a:pos x="connsiteX2" y="connsiteY2"/>
              </a:cxn>
            </a:cxnLst>
            <a:rect l="l" t="t" r="r" b="b"/>
            <a:pathLst>
              <a:path w="266700" h="539750">
                <a:moveTo>
                  <a:pt x="0" y="539750"/>
                </a:moveTo>
                <a:lnTo>
                  <a:pt x="0" y="0"/>
                </a:lnTo>
                <a:lnTo>
                  <a:pt x="266700" y="0"/>
                </a:lnTo>
              </a:path>
            </a:pathLst>
          </a:custGeom>
          <a:noFill/>
          <a:ln w="12700">
            <a:solidFill>
              <a:schemeClr val="accent3"/>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8" name="Straight Connector 47"/>
          <p:cNvCxnSpPr>
            <a:endCxn id="46" idx="1"/>
          </p:cNvCxnSpPr>
          <p:nvPr/>
        </p:nvCxnSpPr>
        <p:spPr>
          <a:xfrm>
            <a:off x="7984671" y="5450758"/>
            <a:ext cx="1738983"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51" name="Text Box 5"/>
          <p:cNvSpPr txBox="1">
            <a:spLocks noChangeArrowheads="1"/>
          </p:cNvSpPr>
          <p:nvPr>
            <p:custDataLst>
              <p:tags r:id="rId2"/>
            </p:custDataLst>
          </p:nvPr>
        </p:nvSpPr>
        <p:spPr bwMode="gray">
          <a:xfrm>
            <a:off x="272481" y="6163908"/>
            <a:ext cx="8426204" cy="541687"/>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800" dirty="0" smtClean="0">
                <a:solidFill>
                  <a:srgbClr val="003768"/>
                </a:solidFill>
                <a:latin typeface="+mj-lt"/>
                <a:ea typeface="LF_Kai"/>
              </a:rPr>
              <a:t>Source: </a:t>
            </a:r>
            <a:r>
              <a:rPr lang="en-US" sz="800" dirty="0" smtClean="0">
                <a:solidFill>
                  <a:srgbClr val="003768"/>
                </a:solidFill>
                <a:ea typeface="LF_Kai"/>
              </a:rPr>
              <a:t>Company information, National Statistical Institute of Bulgaria </a:t>
            </a:r>
          </a:p>
          <a:p>
            <a:pPr>
              <a:lnSpc>
                <a:spcPct val="110000"/>
              </a:lnSpc>
              <a:tabLst>
                <a:tab pos="91440" algn="l"/>
                <a:tab pos="119063" algn="l"/>
              </a:tabLst>
              <a:defRPr/>
            </a:pPr>
            <a:r>
              <a:rPr lang="en-US" sz="800" dirty="0" smtClean="0">
                <a:solidFill>
                  <a:srgbClr val="003768"/>
                </a:solidFill>
                <a:latin typeface="+mj-lt"/>
                <a:ea typeface="LF_Kai"/>
              </a:rPr>
              <a:t>Note: Branch network of UBB and CIBANK as of Sep-16</a:t>
            </a:r>
          </a:p>
          <a:p>
            <a:pPr>
              <a:lnSpc>
                <a:spcPct val="110000"/>
              </a:lnSpc>
              <a:tabLst>
                <a:tab pos="91440" algn="l"/>
                <a:tab pos="119063" algn="l"/>
              </a:tabLst>
              <a:defRPr/>
            </a:pPr>
            <a:r>
              <a:rPr lang="en-US" sz="800" dirty="0" smtClean="0">
                <a:solidFill>
                  <a:srgbClr val="003768"/>
                </a:solidFill>
                <a:latin typeface="+mj-lt"/>
                <a:ea typeface="LF_Kai"/>
              </a:rPr>
              <a:t>¹ Excluding Central Co-operative Bank, for which publicly disclosed branch network includes “remote outlets” </a:t>
            </a:r>
            <a:r>
              <a:rPr lang="en-GB" sz="800" dirty="0" smtClean="0">
                <a:solidFill>
                  <a:srgbClr val="003768"/>
                </a:solidFill>
                <a:latin typeface="+mj-lt"/>
                <a:ea typeface="LF_Kai"/>
              </a:rPr>
              <a:t>(</a:t>
            </a:r>
            <a:r>
              <a:rPr lang="en-GB" sz="800" dirty="0">
                <a:solidFill>
                  <a:srgbClr val="003768"/>
                </a:solidFill>
                <a:latin typeface="+mj-lt"/>
                <a:ea typeface="LF_Kai"/>
              </a:rPr>
              <a:t>cashier desks service </a:t>
            </a:r>
            <a:r>
              <a:rPr lang="en-GB" sz="800" dirty="0" smtClean="0">
                <a:solidFill>
                  <a:srgbClr val="003768"/>
                </a:solidFill>
                <a:latin typeface="+mj-lt"/>
                <a:ea typeface="LF_Kai"/>
              </a:rPr>
              <a:t>in </a:t>
            </a:r>
            <a:r>
              <a:rPr lang="en-GB" sz="800" dirty="0">
                <a:solidFill>
                  <a:srgbClr val="003768"/>
                </a:solidFill>
                <a:latin typeface="+mj-lt"/>
                <a:ea typeface="LF_Kai"/>
              </a:rPr>
              <a:t>governmental institutions</a:t>
            </a:r>
            <a:r>
              <a:rPr lang="en-GB" sz="800" dirty="0" smtClean="0">
                <a:solidFill>
                  <a:srgbClr val="003768"/>
                </a:solidFill>
                <a:latin typeface="+mj-lt"/>
                <a:ea typeface="LF_Kai"/>
              </a:rPr>
              <a:t>); no data available to adjust the branch network to be comparable </a:t>
            </a:r>
            <a:endParaRPr lang="en-US" sz="800" dirty="0" smtClean="0">
              <a:solidFill>
                <a:srgbClr val="003768"/>
              </a:solidFill>
              <a:latin typeface="+mj-lt"/>
              <a:ea typeface="LF_Kai"/>
            </a:endParaRPr>
          </a:p>
        </p:txBody>
      </p:sp>
      <p:sp>
        <p:nvSpPr>
          <p:cNvPr id="27" name="AutoShape 4"/>
          <p:cNvSpPr>
            <a:spLocks noChangeAspect="1" noChangeArrowheads="1" noTextEdit="1"/>
          </p:cNvSpPr>
          <p:nvPr/>
        </p:nvSpPr>
        <p:spPr bwMode="auto">
          <a:xfrm>
            <a:off x="273494" y="1839265"/>
            <a:ext cx="4671570" cy="2887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28" name="Freeform 7"/>
          <p:cNvSpPr>
            <a:spLocks/>
          </p:cNvSpPr>
          <p:nvPr/>
        </p:nvSpPr>
        <p:spPr bwMode="auto">
          <a:xfrm>
            <a:off x="3435522" y="3026420"/>
            <a:ext cx="972230" cy="877947"/>
          </a:xfrm>
          <a:custGeom>
            <a:avLst/>
            <a:gdLst>
              <a:gd name="T0" fmla="*/ 1221 w 1257"/>
              <a:gd name="T1" fmla="*/ 187 h 1135"/>
              <a:gd name="T2" fmla="*/ 1181 w 1257"/>
              <a:gd name="T3" fmla="*/ 194 h 1135"/>
              <a:gd name="T4" fmla="*/ 1107 w 1257"/>
              <a:gd name="T5" fmla="*/ 169 h 1135"/>
              <a:gd name="T6" fmla="*/ 1084 w 1257"/>
              <a:gd name="T7" fmla="*/ 144 h 1135"/>
              <a:gd name="T8" fmla="*/ 1040 w 1257"/>
              <a:gd name="T9" fmla="*/ 127 h 1135"/>
              <a:gd name="T10" fmla="*/ 1000 w 1257"/>
              <a:gd name="T11" fmla="*/ 116 h 1135"/>
              <a:gd name="T12" fmla="*/ 931 w 1257"/>
              <a:gd name="T13" fmla="*/ 135 h 1135"/>
              <a:gd name="T14" fmla="*/ 901 w 1257"/>
              <a:gd name="T15" fmla="*/ 138 h 1135"/>
              <a:gd name="T16" fmla="*/ 872 w 1257"/>
              <a:gd name="T17" fmla="*/ 123 h 1135"/>
              <a:gd name="T18" fmla="*/ 797 w 1257"/>
              <a:gd name="T19" fmla="*/ 108 h 1135"/>
              <a:gd name="T20" fmla="*/ 711 w 1257"/>
              <a:gd name="T21" fmla="*/ 62 h 1135"/>
              <a:gd name="T22" fmla="*/ 716 w 1257"/>
              <a:gd name="T23" fmla="*/ 37 h 1135"/>
              <a:gd name="T24" fmla="*/ 651 w 1257"/>
              <a:gd name="T25" fmla="*/ 11 h 1135"/>
              <a:gd name="T26" fmla="*/ 550 w 1257"/>
              <a:gd name="T27" fmla="*/ 32 h 1135"/>
              <a:gd name="T28" fmla="*/ 502 w 1257"/>
              <a:gd name="T29" fmla="*/ 41 h 1135"/>
              <a:gd name="T30" fmla="*/ 461 w 1257"/>
              <a:gd name="T31" fmla="*/ 66 h 1135"/>
              <a:gd name="T32" fmla="*/ 411 w 1257"/>
              <a:gd name="T33" fmla="*/ 81 h 1135"/>
              <a:gd name="T34" fmla="*/ 377 w 1257"/>
              <a:gd name="T35" fmla="*/ 58 h 1135"/>
              <a:gd name="T36" fmla="*/ 345 w 1257"/>
              <a:gd name="T37" fmla="*/ 67 h 1135"/>
              <a:gd name="T38" fmla="*/ 319 w 1257"/>
              <a:gd name="T39" fmla="*/ 67 h 1135"/>
              <a:gd name="T40" fmla="*/ 285 w 1257"/>
              <a:gd name="T41" fmla="*/ 55 h 1135"/>
              <a:gd name="T42" fmla="*/ 211 w 1257"/>
              <a:gd name="T43" fmla="*/ 60 h 1135"/>
              <a:gd name="T44" fmla="*/ 158 w 1257"/>
              <a:gd name="T45" fmla="*/ 107 h 1135"/>
              <a:gd name="T46" fmla="*/ 101 w 1257"/>
              <a:gd name="T47" fmla="*/ 110 h 1135"/>
              <a:gd name="T48" fmla="*/ 93 w 1257"/>
              <a:gd name="T49" fmla="*/ 89 h 1135"/>
              <a:gd name="T50" fmla="*/ 57 w 1257"/>
              <a:gd name="T51" fmla="*/ 81 h 1135"/>
              <a:gd name="T52" fmla="*/ 25 w 1257"/>
              <a:gd name="T53" fmla="*/ 92 h 1135"/>
              <a:gd name="T54" fmla="*/ 8 w 1257"/>
              <a:gd name="T55" fmla="*/ 140 h 1135"/>
              <a:gd name="T56" fmla="*/ 23 w 1257"/>
              <a:gd name="T57" fmla="*/ 181 h 1135"/>
              <a:gd name="T58" fmla="*/ 17 w 1257"/>
              <a:gd name="T59" fmla="*/ 210 h 1135"/>
              <a:gd name="T60" fmla="*/ 19 w 1257"/>
              <a:gd name="T61" fmla="*/ 223 h 1135"/>
              <a:gd name="T62" fmla="*/ 18 w 1257"/>
              <a:gd name="T63" fmla="*/ 256 h 1135"/>
              <a:gd name="T64" fmla="*/ 93 w 1257"/>
              <a:gd name="T65" fmla="*/ 297 h 1135"/>
              <a:gd name="T66" fmla="*/ 130 w 1257"/>
              <a:gd name="T67" fmla="*/ 338 h 1135"/>
              <a:gd name="T68" fmla="*/ 152 w 1257"/>
              <a:gd name="T69" fmla="*/ 400 h 1135"/>
              <a:gd name="T70" fmla="*/ 188 w 1257"/>
              <a:gd name="T71" fmla="*/ 447 h 1135"/>
              <a:gd name="T72" fmla="*/ 200 w 1257"/>
              <a:gd name="T73" fmla="*/ 485 h 1135"/>
              <a:gd name="T74" fmla="*/ 227 w 1257"/>
              <a:gd name="T75" fmla="*/ 526 h 1135"/>
              <a:gd name="T76" fmla="*/ 231 w 1257"/>
              <a:gd name="T77" fmla="*/ 563 h 1135"/>
              <a:gd name="T78" fmla="*/ 259 w 1257"/>
              <a:gd name="T79" fmla="*/ 594 h 1135"/>
              <a:gd name="T80" fmla="*/ 273 w 1257"/>
              <a:gd name="T81" fmla="*/ 621 h 1135"/>
              <a:gd name="T82" fmla="*/ 283 w 1257"/>
              <a:gd name="T83" fmla="*/ 633 h 1135"/>
              <a:gd name="T84" fmla="*/ 292 w 1257"/>
              <a:gd name="T85" fmla="*/ 656 h 1135"/>
              <a:gd name="T86" fmla="*/ 340 w 1257"/>
              <a:gd name="T87" fmla="*/ 675 h 1135"/>
              <a:gd name="T88" fmla="*/ 379 w 1257"/>
              <a:gd name="T89" fmla="*/ 709 h 1135"/>
              <a:gd name="T90" fmla="*/ 333 w 1257"/>
              <a:gd name="T91" fmla="*/ 732 h 1135"/>
              <a:gd name="T92" fmla="*/ 275 w 1257"/>
              <a:gd name="T93" fmla="*/ 755 h 1135"/>
              <a:gd name="T94" fmla="*/ 299 w 1257"/>
              <a:gd name="T95" fmla="*/ 791 h 1135"/>
              <a:gd name="T96" fmla="*/ 328 w 1257"/>
              <a:gd name="T97" fmla="*/ 829 h 1135"/>
              <a:gd name="T98" fmla="*/ 333 w 1257"/>
              <a:gd name="T99" fmla="*/ 874 h 1135"/>
              <a:gd name="T100" fmla="*/ 363 w 1257"/>
              <a:gd name="T101" fmla="*/ 904 h 1135"/>
              <a:gd name="T102" fmla="*/ 386 w 1257"/>
              <a:gd name="T103" fmla="*/ 973 h 1135"/>
              <a:gd name="T104" fmla="*/ 382 w 1257"/>
              <a:gd name="T105" fmla="*/ 990 h 1135"/>
              <a:gd name="T106" fmla="*/ 343 w 1257"/>
              <a:gd name="T107" fmla="*/ 1026 h 1135"/>
              <a:gd name="T108" fmla="*/ 364 w 1257"/>
              <a:gd name="T109" fmla="*/ 1061 h 1135"/>
              <a:gd name="T110" fmla="*/ 385 w 1257"/>
              <a:gd name="T111" fmla="*/ 1086 h 1135"/>
              <a:gd name="T112" fmla="*/ 404 w 1257"/>
              <a:gd name="T113" fmla="*/ 1118 h 1135"/>
              <a:gd name="T114" fmla="*/ 435 w 1257"/>
              <a:gd name="T115" fmla="*/ 1118 h 1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57" h="1135">
                <a:moveTo>
                  <a:pt x="1257" y="184"/>
                </a:moveTo>
                <a:cubicBezTo>
                  <a:pt x="1255" y="184"/>
                  <a:pt x="1252" y="183"/>
                  <a:pt x="1250" y="183"/>
                </a:cubicBezTo>
                <a:cubicBezTo>
                  <a:pt x="1247" y="183"/>
                  <a:pt x="1249" y="181"/>
                  <a:pt x="1247" y="180"/>
                </a:cubicBezTo>
                <a:cubicBezTo>
                  <a:pt x="1245" y="179"/>
                  <a:pt x="1242" y="181"/>
                  <a:pt x="1242" y="183"/>
                </a:cubicBezTo>
                <a:cubicBezTo>
                  <a:pt x="1242" y="184"/>
                  <a:pt x="1242" y="187"/>
                  <a:pt x="1240" y="187"/>
                </a:cubicBezTo>
                <a:cubicBezTo>
                  <a:pt x="1238" y="187"/>
                  <a:pt x="1231" y="187"/>
                  <a:pt x="1229" y="186"/>
                </a:cubicBezTo>
                <a:cubicBezTo>
                  <a:pt x="1226" y="186"/>
                  <a:pt x="1223" y="186"/>
                  <a:pt x="1221" y="187"/>
                </a:cubicBezTo>
                <a:cubicBezTo>
                  <a:pt x="1219" y="187"/>
                  <a:pt x="1221" y="190"/>
                  <a:pt x="1219" y="190"/>
                </a:cubicBezTo>
                <a:cubicBezTo>
                  <a:pt x="1217" y="189"/>
                  <a:pt x="1207" y="190"/>
                  <a:pt x="1207" y="193"/>
                </a:cubicBezTo>
                <a:cubicBezTo>
                  <a:pt x="1207" y="196"/>
                  <a:pt x="1203" y="195"/>
                  <a:pt x="1203" y="196"/>
                </a:cubicBezTo>
                <a:cubicBezTo>
                  <a:pt x="1203" y="197"/>
                  <a:pt x="1205" y="199"/>
                  <a:pt x="1203" y="201"/>
                </a:cubicBezTo>
                <a:cubicBezTo>
                  <a:pt x="1200" y="203"/>
                  <a:pt x="1197" y="198"/>
                  <a:pt x="1193" y="198"/>
                </a:cubicBezTo>
                <a:cubicBezTo>
                  <a:pt x="1191" y="198"/>
                  <a:pt x="1182" y="199"/>
                  <a:pt x="1182" y="198"/>
                </a:cubicBezTo>
                <a:cubicBezTo>
                  <a:pt x="1182" y="196"/>
                  <a:pt x="1182" y="195"/>
                  <a:pt x="1181" y="194"/>
                </a:cubicBezTo>
                <a:cubicBezTo>
                  <a:pt x="1180" y="194"/>
                  <a:pt x="1177" y="198"/>
                  <a:pt x="1177" y="199"/>
                </a:cubicBezTo>
                <a:cubicBezTo>
                  <a:pt x="1168" y="198"/>
                  <a:pt x="1161" y="197"/>
                  <a:pt x="1154" y="192"/>
                </a:cubicBezTo>
                <a:cubicBezTo>
                  <a:pt x="1150" y="189"/>
                  <a:pt x="1141" y="183"/>
                  <a:pt x="1136" y="184"/>
                </a:cubicBezTo>
                <a:cubicBezTo>
                  <a:pt x="1134" y="185"/>
                  <a:pt x="1127" y="182"/>
                  <a:pt x="1127" y="180"/>
                </a:cubicBezTo>
                <a:cubicBezTo>
                  <a:pt x="1127" y="177"/>
                  <a:pt x="1118" y="173"/>
                  <a:pt x="1117" y="173"/>
                </a:cubicBezTo>
                <a:cubicBezTo>
                  <a:pt x="1110" y="173"/>
                  <a:pt x="1116" y="170"/>
                  <a:pt x="1113" y="170"/>
                </a:cubicBezTo>
                <a:cubicBezTo>
                  <a:pt x="1110" y="170"/>
                  <a:pt x="1107" y="171"/>
                  <a:pt x="1107" y="169"/>
                </a:cubicBezTo>
                <a:cubicBezTo>
                  <a:pt x="1111" y="163"/>
                  <a:pt x="1101" y="169"/>
                  <a:pt x="1100" y="167"/>
                </a:cubicBezTo>
                <a:cubicBezTo>
                  <a:pt x="1096" y="161"/>
                  <a:pt x="1095" y="168"/>
                  <a:pt x="1095" y="160"/>
                </a:cubicBezTo>
                <a:cubicBezTo>
                  <a:pt x="1095" y="156"/>
                  <a:pt x="1090" y="155"/>
                  <a:pt x="1086" y="152"/>
                </a:cubicBezTo>
                <a:cubicBezTo>
                  <a:pt x="1085" y="152"/>
                  <a:pt x="1079" y="153"/>
                  <a:pt x="1081" y="151"/>
                </a:cubicBezTo>
                <a:cubicBezTo>
                  <a:pt x="1083" y="147"/>
                  <a:pt x="1080" y="148"/>
                  <a:pt x="1078" y="147"/>
                </a:cubicBezTo>
                <a:cubicBezTo>
                  <a:pt x="1078" y="146"/>
                  <a:pt x="1079" y="145"/>
                  <a:pt x="1080" y="144"/>
                </a:cubicBezTo>
                <a:cubicBezTo>
                  <a:pt x="1080" y="144"/>
                  <a:pt x="1082" y="145"/>
                  <a:pt x="1084" y="144"/>
                </a:cubicBezTo>
                <a:cubicBezTo>
                  <a:pt x="1087" y="141"/>
                  <a:pt x="1080" y="141"/>
                  <a:pt x="1079" y="140"/>
                </a:cubicBezTo>
                <a:cubicBezTo>
                  <a:pt x="1078" y="140"/>
                  <a:pt x="1079" y="138"/>
                  <a:pt x="1078" y="137"/>
                </a:cubicBezTo>
                <a:cubicBezTo>
                  <a:pt x="1077" y="136"/>
                  <a:pt x="1068" y="136"/>
                  <a:pt x="1069" y="133"/>
                </a:cubicBezTo>
                <a:cubicBezTo>
                  <a:pt x="1072" y="125"/>
                  <a:pt x="1062" y="127"/>
                  <a:pt x="1059" y="130"/>
                </a:cubicBezTo>
                <a:cubicBezTo>
                  <a:pt x="1056" y="131"/>
                  <a:pt x="1056" y="130"/>
                  <a:pt x="1053" y="130"/>
                </a:cubicBezTo>
                <a:cubicBezTo>
                  <a:pt x="1053" y="131"/>
                  <a:pt x="1051" y="128"/>
                  <a:pt x="1049" y="128"/>
                </a:cubicBezTo>
                <a:cubicBezTo>
                  <a:pt x="1048" y="128"/>
                  <a:pt x="1039" y="129"/>
                  <a:pt x="1040" y="127"/>
                </a:cubicBezTo>
                <a:cubicBezTo>
                  <a:pt x="1041" y="127"/>
                  <a:pt x="1042" y="125"/>
                  <a:pt x="1041" y="125"/>
                </a:cubicBezTo>
                <a:cubicBezTo>
                  <a:pt x="1038" y="124"/>
                  <a:pt x="1034" y="124"/>
                  <a:pt x="1031" y="124"/>
                </a:cubicBezTo>
                <a:cubicBezTo>
                  <a:pt x="1030" y="124"/>
                  <a:pt x="1030" y="123"/>
                  <a:pt x="1026" y="123"/>
                </a:cubicBezTo>
                <a:cubicBezTo>
                  <a:pt x="1021" y="123"/>
                  <a:pt x="1024" y="120"/>
                  <a:pt x="1022" y="119"/>
                </a:cubicBezTo>
                <a:cubicBezTo>
                  <a:pt x="1017" y="116"/>
                  <a:pt x="1020" y="116"/>
                  <a:pt x="1013" y="116"/>
                </a:cubicBezTo>
                <a:cubicBezTo>
                  <a:pt x="1010" y="116"/>
                  <a:pt x="1005" y="108"/>
                  <a:pt x="1003" y="110"/>
                </a:cubicBezTo>
                <a:cubicBezTo>
                  <a:pt x="1002" y="111"/>
                  <a:pt x="1000" y="120"/>
                  <a:pt x="1000" y="116"/>
                </a:cubicBezTo>
                <a:cubicBezTo>
                  <a:pt x="1000" y="113"/>
                  <a:pt x="994" y="113"/>
                  <a:pt x="991" y="113"/>
                </a:cubicBezTo>
                <a:cubicBezTo>
                  <a:pt x="989" y="113"/>
                  <a:pt x="975" y="112"/>
                  <a:pt x="979" y="117"/>
                </a:cubicBezTo>
                <a:cubicBezTo>
                  <a:pt x="982" y="121"/>
                  <a:pt x="983" y="117"/>
                  <a:pt x="983" y="124"/>
                </a:cubicBezTo>
                <a:cubicBezTo>
                  <a:pt x="982" y="130"/>
                  <a:pt x="967" y="132"/>
                  <a:pt x="966" y="127"/>
                </a:cubicBezTo>
                <a:cubicBezTo>
                  <a:pt x="965" y="121"/>
                  <a:pt x="954" y="121"/>
                  <a:pt x="952" y="126"/>
                </a:cubicBezTo>
                <a:cubicBezTo>
                  <a:pt x="948" y="132"/>
                  <a:pt x="938" y="116"/>
                  <a:pt x="938" y="131"/>
                </a:cubicBezTo>
                <a:cubicBezTo>
                  <a:pt x="939" y="136"/>
                  <a:pt x="936" y="136"/>
                  <a:pt x="931" y="135"/>
                </a:cubicBezTo>
                <a:cubicBezTo>
                  <a:pt x="926" y="135"/>
                  <a:pt x="931" y="141"/>
                  <a:pt x="934" y="142"/>
                </a:cubicBezTo>
                <a:cubicBezTo>
                  <a:pt x="940" y="143"/>
                  <a:pt x="931" y="149"/>
                  <a:pt x="929" y="147"/>
                </a:cubicBezTo>
                <a:cubicBezTo>
                  <a:pt x="928" y="145"/>
                  <a:pt x="928" y="140"/>
                  <a:pt x="925" y="142"/>
                </a:cubicBezTo>
                <a:cubicBezTo>
                  <a:pt x="923" y="143"/>
                  <a:pt x="925" y="147"/>
                  <a:pt x="921" y="146"/>
                </a:cubicBezTo>
                <a:cubicBezTo>
                  <a:pt x="918" y="145"/>
                  <a:pt x="918" y="143"/>
                  <a:pt x="914" y="142"/>
                </a:cubicBezTo>
                <a:cubicBezTo>
                  <a:pt x="910" y="142"/>
                  <a:pt x="914" y="139"/>
                  <a:pt x="910" y="139"/>
                </a:cubicBezTo>
                <a:cubicBezTo>
                  <a:pt x="907" y="139"/>
                  <a:pt x="903" y="137"/>
                  <a:pt x="901" y="138"/>
                </a:cubicBezTo>
                <a:cubicBezTo>
                  <a:pt x="900" y="139"/>
                  <a:pt x="899" y="143"/>
                  <a:pt x="898" y="143"/>
                </a:cubicBezTo>
                <a:cubicBezTo>
                  <a:pt x="897" y="143"/>
                  <a:pt x="896" y="143"/>
                  <a:pt x="896" y="141"/>
                </a:cubicBezTo>
                <a:cubicBezTo>
                  <a:pt x="896" y="138"/>
                  <a:pt x="895" y="137"/>
                  <a:pt x="895" y="134"/>
                </a:cubicBezTo>
                <a:cubicBezTo>
                  <a:pt x="895" y="130"/>
                  <a:pt x="900" y="123"/>
                  <a:pt x="892" y="124"/>
                </a:cubicBezTo>
                <a:cubicBezTo>
                  <a:pt x="891" y="124"/>
                  <a:pt x="890" y="130"/>
                  <a:pt x="884" y="127"/>
                </a:cubicBezTo>
                <a:cubicBezTo>
                  <a:pt x="880" y="126"/>
                  <a:pt x="881" y="133"/>
                  <a:pt x="878" y="131"/>
                </a:cubicBezTo>
                <a:cubicBezTo>
                  <a:pt x="867" y="131"/>
                  <a:pt x="876" y="127"/>
                  <a:pt x="872" y="123"/>
                </a:cubicBezTo>
                <a:cubicBezTo>
                  <a:pt x="871" y="122"/>
                  <a:pt x="860" y="122"/>
                  <a:pt x="860" y="121"/>
                </a:cubicBezTo>
                <a:cubicBezTo>
                  <a:pt x="860" y="113"/>
                  <a:pt x="848" y="127"/>
                  <a:pt x="848" y="128"/>
                </a:cubicBezTo>
                <a:cubicBezTo>
                  <a:pt x="842" y="137"/>
                  <a:pt x="843" y="130"/>
                  <a:pt x="836" y="130"/>
                </a:cubicBezTo>
                <a:cubicBezTo>
                  <a:pt x="832" y="130"/>
                  <a:pt x="836" y="133"/>
                  <a:pt x="831" y="133"/>
                </a:cubicBezTo>
                <a:cubicBezTo>
                  <a:pt x="821" y="133"/>
                  <a:pt x="820" y="122"/>
                  <a:pt x="815" y="122"/>
                </a:cubicBezTo>
                <a:cubicBezTo>
                  <a:pt x="813" y="122"/>
                  <a:pt x="813" y="132"/>
                  <a:pt x="813" y="127"/>
                </a:cubicBezTo>
                <a:cubicBezTo>
                  <a:pt x="813" y="126"/>
                  <a:pt x="797" y="120"/>
                  <a:pt x="797" y="108"/>
                </a:cubicBezTo>
                <a:cubicBezTo>
                  <a:pt x="797" y="99"/>
                  <a:pt x="764" y="99"/>
                  <a:pt x="758" y="99"/>
                </a:cubicBezTo>
                <a:cubicBezTo>
                  <a:pt x="754" y="99"/>
                  <a:pt x="752" y="93"/>
                  <a:pt x="751" y="94"/>
                </a:cubicBezTo>
                <a:cubicBezTo>
                  <a:pt x="748" y="93"/>
                  <a:pt x="753" y="81"/>
                  <a:pt x="744" y="80"/>
                </a:cubicBezTo>
                <a:cubicBezTo>
                  <a:pt x="737" y="79"/>
                  <a:pt x="735" y="73"/>
                  <a:pt x="731" y="68"/>
                </a:cubicBezTo>
                <a:cubicBezTo>
                  <a:pt x="726" y="62"/>
                  <a:pt x="724" y="71"/>
                  <a:pt x="723" y="65"/>
                </a:cubicBezTo>
                <a:cubicBezTo>
                  <a:pt x="722" y="57"/>
                  <a:pt x="714" y="67"/>
                  <a:pt x="712" y="65"/>
                </a:cubicBezTo>
                <a:cubicBezTo>
                  <a:pt x="711" y="64"/>
                  <a:pt x="711" y="62"/>
                  <a:pt x="711" y="62"/>
                </a:cubicBezTo>
                <a:cubicBezTo>
                  <a:pt x="711" y="63"/>
                  <a:pt x="711" y="63"/>
                  <a:pt x="709" y="65"/>
                </a:cubicBezTo>
                <a:cubicBezTo>
                  <a:pt x="709" y="66"/>
                  <a:pt x="705" y="66"/>
                  <a:pt x="705" y="65"/>
                </a:cubicBezTo>
                <a:cubicBezTo>
                  <a:pt x="706" y="63"/>
                  <a:pt x="705" y="62"/>
                  <a:pt x="704" y="61"/>
                </a:cubicBezTo>
                <a:cubicBezTo>
                  <a:pt x="704" y="61"/>
                  <a:pt x="709" y="53"/>
                  <a:pt x="709" y="52"/>
                </a:cubicBezTo>
                <a:cubicBezTo>
                  <a:pt x="711" y="50"/>
                  <a:pt x="715" y="53"/>
                  <a:pt x="715" y="50"/>
                </a:cubicBezTo>
                <a:cubicBezTo>
                  <a:pt x="717" y="47"/>
                  <a:pt x="715" y="42"/>
                  <a:pt x="720" y="41"/>
                </a:cubicBezTo>
                <a:cubicBezTo>
                  <a:pt x="720" y="41"/>
                  <a:pt x="716" y="40"/>
                  <a:pt x="716" y="37"/>
                </a:cubicBezTo>
                <a:cubicBezTo>
                  <a:pt x="714" y="28"/>
                  <a:pt x="717" y="32"/>
                  <a:pt x="708" y="29"/>
                </a:cubicBezTo>
                <a:cubicBezTo>
                  <a:pt x="705" y="29"/>
                  <a:pt x="689" y="20"/>
                  <a:pt x="687" y="27"/>
                </a:cubicBezTo>
                <a:cubicBezTo>
                  <a:pt x="686" y="30"/>
                  <a:pt x="680" y="32"/>
                  <a:pt x="680" y="29"/>
                </a:cubicBezTo>
                <a:cubicBezTo>
                  <a:pt x="680" y="25"/>
                  <a:pt x="680" y="18"/>
                  <a:pt x="674" y="18"/>
                </a:cubicBezTo>
                <a:cubicBezTo>
                  <a:pt x="673" y="18"/>
                  <a:pt x="670" y="18"/>
                  <a:pt x="670" y="18"/>
                </a:cubicBezTo>
                <a:cubicBezTo>
                  <a:pt x="670" y="17"/>
                  <a:pt x="666" y="13"/>
                  <a:pt x="665" y="13"/>
                </a:cubicBezTo>
                <a:cubicBezTo>
                  <a:pt x="662" y="13"/>
                  <a:pt x="652" y="13"/>
                  <a:pt x="651" y="11"/>
                </a:cubicBezTo>
                <a:cubicBezTo>
                  <a:pt x="649" y="6"/>
                  <a:pt x="634" y="7"/>
                  <a:pt x="627" y="6"/>
                </a:cubicBezTo>
                <a:cubicBezTo>
                  <a:pt x="617" y="6"/>
                  <a:pt x="609" y="0"/>
                  <a:pt x="604" y="6"/>
                </a:cubicBezTo>
                <a:cubicBezTo>
                  <a:pt x="601" y="9"/>
                  <a:pt x="587" y="7"/>
                  <a:pt x="587" y="12"/>
                </a:cubicBezTo>
                <a:cubicBezTo>
                  <a:pt x="587" y="14"/>
                  <a:pt x="582" y="11"/>
                  <a:pt x="581" y="12"/>
                </a:cubicBezTo>
                <a:cubicBezTo>
                  <a:pt x="577" y="16"/>
                  <a:pt x="572" y="14"/>
                  <a:pt x="572" y="19"/>
                </a:cubicBezTo>
                <a:cubicBezTo>
                  <a:pt x="572" y="20"/>
                  <a:pt x="557" y="24"/>
                  <a:pt x="557" y="25"/>
                </a:cubicBezTo>
                <a:cubicBezTo>
                  <a:pt x="555" y="32"/>
                  <a:pt x="553" y="27"/>
                  <a:pt x="550" y="32"/>
                </a:cubicBezTo>
                <a:cubicBezTo>
                  <a:pt x="550" y="38"/>
                  <a:pt x="550" y="37"/>
                  <a:pt x="543" y="37"/>
                </a:cubicBezTo>
                <a:cubicBezTo>
                  <a:pt x="536" y="37"/>
                  <a:pt x="537" y="41"/>
                  <a:pt x="532" y="40"/>
                </a:cubicBezTo>
                <a:cubicBezTo>
                  <a:pt x="527" y="39"/>
                  <a:pt x="530" y="43"/>
                  <a:pt x="528" y="44"/>
                </a:cubicBezTo>
                <a:cubicBezTo>
                  <a:pt x="523" y="46"/>
                  <a:pt x="523" y="39"/>
                  <a:pt x="517" y="40"/>
                </a:cubicBezTo>
                <a:cubicBezTo>
                  <a:pt x="516" y="40"/>
                  <a:pt x="516" y="43"/>
                  <a:pt x="514" y="44"/>
                </a:cubicBezTo>
                <a:cubicBezTo>
                  <a:pt x="511" y="46"/>
                  <a:pt x="511" y="43"/>
                  <a:pt x="510" y="41"/>
                </a:cubicBezTo>
                <a:cubicBezTo>
                  <a:pt x="509" y="39"/>
                  <a:pt x="502" y="39"/>
                  <a:pt x="502" y="41"/>
                </a:cubicBezTo>
                <a:cubicBezTo>
                  <a:pt x="502" y="48"/>
                  <a:pt x="497" y="42"/>
                  <a:pt x="495" y="43"/>
                </a:cubicBezTo>
                <a:cubicBezTo>
                  <a:pt x="494" y="45"/>
                  <a:pt x="496" y="48"/>
                  <a:pt x="496" y="50"/>
                </a:cubicBezTo>
                <a:cubicBezTo>
                  <a:pt x="496" y="55"/>
                  <a:pt x="493" y="49"/>
                  <a:pt x="491" y="49"/>
                </a:cubicBezTo>
                <a:cubicBezTo>
                  <a:pt x="490" y="49"/>
                  <a:pt x="489" y="51"/>
                  <a:pt x="489" y="52"/>
                </a:cubicBezTo>
                <a:cubicBezTo>
                  <a:pt x="489" y="60"/>
                  <a:pt x="475" y="56"/>
                  <a:pt x="475" y="61"/>
                </a:cubicBezTo>
                <a:cubicBezTo>
                  <a:pt x="475" y="63"/>
                  <a:pt x="474" y="62"/>
                  <a:pt x="473" y="64"/>
                </a:cubicBezTo>
                <a:cubicBezTo>
                  <a:pt x="471" y="68"/>
                  <a:pt x="464" y="64"/>
                  <a:pt x="461" y="66"/>
                </a:cubicBezTo>
                <a:cubicBezTo>
                  <a:pt x="460" y="66"/>
                  <a:pt x="460" y="69"/>
                  <a:pt x="459" y="69"/>
                </a:cubicBezTo>
                <a:cubicBezTo>
                  <a:pt x="456" y="68"/>
                  <a:pt x="454" y="68"/>
                  <a:pt x="451" y="68"/>
                </a:cubicBezTo>
                <a:cubicBezTo>
                  <a:pt x="444" y="68"/>
                  <a:pt x="441" y="68"/>
                  <a:pt x="436" y="72"/>
                </a:cubicBezTo>
                <a:cubicBezTo>
                  <a:pt x="434" y="74"/>
                  <a:pt x="434" y="76"/>
                  <a:pt x="432" y="77"/>
                </a:cubicBezTo>
                <a:cubicBezTo>
                  <a:pt x="427" y="77"/>
                  <a:pt x="422" y="78"/>
                  <a:pt x="417" y="78"/>
                </a:cubicBezTo>
                <a:cubicBezTo>
                  <a:pt x="412" y="78"/>
                  <a:pt x="418" y="86"/>
                  <a:pt x="413" y="85"/>
                </a:cubicBezTo>
                <a:cubicBezTo>
                  <a:pt x="410" y="85"/>
                  <a:pt x="415" y="79"/>
                  <a:pt x="411" y="81"/>
                </a:cubicBezTo>
                <a:cubicBezTo>
                  <a:pt x="409" y="83"/>
                  <a:pt x="410" y="79"/>
                  <a:pt x="409" y="78"/>
                </a:cubicBezTo>
                <a:cubicBezTo>
                  <a:pt x="406" y="76"/>
                  <a:pt x="405" y="73"/>
                  <a:pt x="410" y="73"/>
                </a:cubicBezTo>
                <a:cubicBezTo>
                  <a:pt x="414" y="72"/>
                  <a:pt x="405" y="65"/>
                  <a:pt x="405" y="63"/>
                </a:cubicBezTo>
                <a:cubicBezTo>
                  <a:pt x="405" y="62"/>
                  <a:pt x="401" y="63"/>
                  <a:pt x="401" y="59"/>
                </a:cubicBezTo>
                <a:cubicBezTo>
                  <a:pt x="401" y="54"/>
                  <a:pt x="404" y="52"/>
                  <a:pt x="399" y="52"/>
                </a:cubicBezTo>
                <a:cubicBezTo>
                  <a:pt x="395" y="52"/>
                  <a:pt x="391" y="52"/>
                  <a:pt x="391" y="56"/>
                </a:cubicBezTo>
                <a:cubicBezTo>
                  <a:pt x="391" y="58"/>
                  <a:pt x="379" y="58"/>
                  <a:pt x="377" y="58"/>
                </a:cubicBezTo>
                <a:cubicBezTo>
                  <a:pt x="375" y="58"/>
                  <a:pt x="373" y="58"/>
                  <a:pt x="372" y="57"/>
                </a:cubicBezTo>
                <a:cubicBezTo>
                  <a:pt x="371" y="57"/>
                  <a:pt x="372" y="55"/>
                  <a:pt x="371" y="54"/>
                </a:cubicBezTo>
                <a:cubicBezTo>
                  <a:pt x="370" y="53"/>
                  <a:pt x="364" y="54"/>
                  <a:pt x="364" y="55"/>
                </a:cubicBezTo>
                <a:cubicBezTo>
                  <a:pt x="364" y="59"/>
                  <a:pt x="362" y="55"/>
                  <a:pt x="361" y="58"/>
                </a:cubicBezTo>
                <a:cubicBezTo>
                  <a:pt x="360" y="60"/>
                  <a:pt x="360" y="60"/>
                  <a:pt x="356" y="60"/>
                </a:cubicBezTo>
                <a:cubicBezTo>
                  <a:pt x="352" y="60"/>
                  <a:pt x="352" y="62"/>
                  <a:pt x="353" y="67"/>
                </a:cubicBezTo>
                <a:cubicBezTo>
                  <a:pt x="353" y="67"/>
                  <a:pt x="346" y="67"/>
                  <a:pt x="345" y="67"/>
                </a:cubicBezTo>
                <a:cubicBezTo>
                  <a:pt x="341" y="67"/>
                  <a:pt x="342" y="64"/>
                  <a:pt x="340" y="63"/>
                </a:cubicBezTo>
                <a:cubicBezTo>
                  <a:pt x="338" y="63"/>
                  <a:pt x="334" y="64"/>
                  <a:pt x="333" y="62"/>
                </a:cubicBezTo>
                <a:cubicBezTo>
                  <a:pt x="333" y="61"/>
                  <a:pt x="332" y="57"/>
                  <a:pt x="331" y="60"/>
                </a:cubicBezTo>
                <a:cubicBezTo>
                  <a:pt x="330" y="60"/>
                  <a:pt x="329" y="61"/>
                  <a:pt x="329" y="64"/>
                </a:cubicBezTo>
                <a:cubicBezTo>
                  <a:pt x="330" y="68"/>
                  <a:pt x="327" y="65"/>
                  <a:pt x="324" y="66"/>
                </a:cubicBezTo>
                <a:cubicBezTo>
                  <a:pt x="323" y="67"/>
                  <a:pt x="324" y="69"/>
                  <a:pt x="322" y="69"/>
                </a:cubicBezTo>
                <a:cubicBezTo>
                  <a:pt x="320" y="69"/>
                  <a:pt x="318" y="69"/>
                  <a:pt x="319" y="67"/>
                </a:cubicBezTo>
                <a:cubicBezTo>
                  <a:pt x="321" y="65"/>
                  <a:pt x="317" y="67"/>
                  <a:pt x="317" y="65"/>
                </a:cubicBezTo>
                <a:cubicBezTo>
                  <a:pt x="317" y="59"/>
                  <a:pt x="314" y="60"/>
                  <a:pt x="314" y="54"/>
                </a:cubicBezTo>
                <a:cubicBezTo>
                  <a:pt x="314" y="52"/>
                  <a:pt x="309" y="51"/>
                  <a:pt x="308" y="49"/>
                </a:cubicBezTo>
                <a:cubicBezTo>
                  <a:pt x="307" y="47"/>
                  <a:pt x="301" y="51"/>
                  <a:pt x="300" y="51"/>
                </a:cubicBezTo>
                <a:cubicBezTo>
                  <a:pt x="299" y="52"/>
                  <a:pt x="298" y="55"/>
                  <a:pt x="298" y="55"/>
                </a:cubicBezTo>
                <a:cubicBezTo>
                  <a:pt x="293" y="56"/>
                  <a:pt x="298" y="50"/>
                  <a:pt x="290" y="51"/>
                </a:cubicBezTo>
                <a:cubicBezTo>
                  <a:pt x="288" y="51"/>
                  <a:pt x="288" y="54"/>
                  <a:pt x="285" y="55"/>
                </a:cubicBezTo>
                <a:cubicBezTo>
                  <a:pt x="281" y="55"/>
                  <a:pt x="273" y="52"/>
                  <a:pt x="273" y="57"/>
                </a:cubicBezTo>
                <a:cubicBezTo>
                  <a:pt x="273" y="63"/>
                  <a:pt x="267" y="63"/>
                  <a:pt x="264" y="61"/>
                </a:cubicBezTo>
                <a:cubicBezTo>
                  <a:pt x="256" y="58"/>
                  <a:pt x="248" y="54"/>
                  <a:pt x="240" y="54"/>
                </a:cubicBezTo>
                <a:cubicBezTo>
                  <a:pt x="231" y="54"/>
                  <a:pt x="231" y="48"/>
                  <a:pt x="225" y="48"/>
                </a:cubicBezTo>
                <a:cubicBezTo>
                  <a:pt x="223" y="48"/>
                  <a:pt x="224" y="57"/>
                  <a:pt x="218" y="51"/>
                </a:cubicBezTo>
                <a:cubicBezTo>
                  <a:pt x="218" y="51"/>
                  <a:pt x="212" y="43"/>
                  <a:pt x="212" y="50"/>
                </a:cubicBezTo>
                <a:cubicBezTo>
                  <a:pt x="212" y="52"/>
                  <a:pt x="213" y="60"/>
                  <a:pt x="211" y="60"/>
                </a:cubicBezTo>
                <a:cubicBezTo>
                  <a:pt x="206" y="60"/>
                  <a:pt x="203" y="61"/>
                  <a:pt x="203" y="66"/>
                </a:cubicBezTo>
                <a:cubicBezTo>
                  <a:pt x="203" y="71"/>
                  <a:pt x="198" y="67"/>
                  <a:pt x="198" y="69"/>
                </a:cubicBezTo>
                <a:cubicBezTo>
                  <a:pt x="198" y="73"/>
                  <a:pt x="198" y="77"/>
                  <a:pt x="197" y="81"/>
                </a:cubicBezTo>
                <a:cubicBezTo>
                  <a:pt x="197" y="88"/>
                  <a:pt x="192" y="88"/>
                  <a:pt x="186" y="88"/>
                </a:cubicBezTo>
                <a:cubicBezTo>
                  <a:pt x="183" y="88"/>
                  <a:pt x="182" y="97"/>
                  <a:pt x="179" y="97"/>
                </a:cubicBezTo>
                <a:cubicBezTo>
                  <a:pt x="175" y="97"/>
                  <a:pt x="180" y="104"/>
                  <a:pt x="176" y="104"/>
                </a:cubicBezTo>
                <a:cubicBezTo>
                  <a:pt x="168" y="104"/>
                  <a:pt x="167" y="108"/>
                  <a:pt x="158" y="107"/>
                </a:cubicBezTo>
                <a:cubicBezTo>
                  <a:pt x="158" y="107"/>
                  <a:pt x="159" y="103"/>
                  <a:pt x="153" y="104"/>
                </a:cubicBezTo>
                <a:cubicBezTo>
                  <a:pt x="150" y="106"/>
                  <a:pt x="152" y="109"/>
                  <a:pt x="151" y="112"/>
                </a:cubicBezTo>
                <a:cubicBezTo>
                  <a:pt x="150" y="116"/>
                  <a:pt x="144" y="111"/>
                  <a:pt x="144" y="109"/>
                </a:cubicBezTo>
                <a:cubicBezTo>
                  <a:pt x="144" y="104"/>
                  <a:pt x="139" y="107"/>
                  <a:pt x="138" y="109"/>
                </a:cubicBezTo>
                <a:cubicBezTo>
                  <a:pt x="134" y="113"/>
                  <a:pt x="129" y="106"/>
                  <a:pt x="127" y="104"/>
                </a:cubicBezTo>
                <a:cubicBezTo>
                  <a:pt x="123" y="104"/>
                  <a:pt x="113" y="106"/>
                  <a:pt x="111" y="108"/>
                </a:cubicBezTo>
                <a:cubicBezTo>
                  <a:pt x="109" y="111"/>
                  <a:pt x="104" y="116"/>
                  <a:pt x="101" y="110"/>
                </a:cubicBezTo>
                <a:cubicBezTo>
                  <a:pt x="98" y="106"/>
                  <a:pt x="93" y="111"/>
                  <a:pt x="91" y="112"/>
                </a:cubicBezTo>
                <a:cubicBezTo>
                  <a:pt x="88" y="114"/>
                  <a:pt x="86" y="107"/>
                  <a:pt x="79" y="107"/>
                </a:cubicBezTo>
                <a:cubicBezTo>
                  <a:pt x="79" y="107"/>
                  <a:pt x="74" y="103"/>
                  <a:pt x="74" y="102"/>
                </a:cubicBezTo>
                <a:cubicBezTo>
                  <a:pt x="72" y="99"/>
                  <a:pt x="72" y="105"/>
                  <a:pt x="77" y="99"/>
                </a:cubicBezTo>
                <a:cubicBezTo>
                  <a:pt x="80" y="97"/>
                  <a:pt x="75" y="93"/>
                  <a:pt x="81" y="93"/>
                </a:cubicBezTo>
                <a:cubicBezTo>
                  <a:pt x="82" y="93"/>
                  <a:pt x="80" y="87"/>
                  <a:pt x="84" y="85"/>
                </a:cubicBezTo>
                <a:cubicBezTo>
                  <a:pt x="88" y="84"/>
                  <a:pt x="86" y="92"/>
                  <a:pt x="93" y="89"/>
                </a:cubicBezTo>
                <a:cubicBezTo>
                  <a:pt x="95" y="88"/>
                  <a:pt x="89" y="86"/>
                  <a:pt x="89" y="84"/>
                </a:cubicBezTo>
                <a:cubicBezTo>
                  <a:pt x="89" y="82"/>
                  <a:pt x="90" y="80"/>
                  <a:pt x="90" y="78"/>
                </a:cubicBezTo>
                <a:cubicBezTo>
                  <a:pt x="90" y="72"/>
                  <a:pt x="92" y="70"/>
                  <a:pt x="85" y="70"/>
                </a:cubicBezTo>
                <a:cubicBezTo>
                  <a:pt x="82" y="70"/>
                  <a:pt x="69" y="68"/>
                  <a:pt x="73" y="73"/>
                </a:cubicBezTo>
                <a:cubicBezTo>
                  <a:pt x="76" y="77"/>
                  <a:pt x="70" y="75"/>
                  <a:pt x="69" y="76"/>
                </a:cubicBezTo>
                <a:cubicBezTo>
                  <a:pt x="67" y="78"/>
                  <a:pt x="67" y="83"/>
                  <a:pt x="64" y="77"/>
                </a:cubicBezTo>
                <a:cubicBezTo>
                  <a:pt x="62" y="71"/>
                  <a:pt x="58" y="81"/>
                  <a:pt x="57" y="81"/>
                </a:cubicBezTo>
                <a:cubicBezTo>
                  <a:pt x="57" y="82"/>
                  <a:pt x="54" y="85"/>
                  <a:pt x="54" y="82"/>
                </a:cubicBezTo>
                <a:cubicBezTo>
                  <a:pt x="54" y="79"/>
                  <a:pt x="56" y="77"/>
                  <a:pt x="56" y="75"/>
                </a:cubicBezTo>
                <a:cubicBezTo>
                  <a:pt x="56" y="69"/>
                  <a:pt x="41" y="71"/>
                  <a:pt x="40" y="74"/>
                </a:cubicBezTo>
                <a:cubicBezTo>
                  <a:pt x="39" y="77"/>
                  <a:pt x="23" y="77"/>
                  <a:pt x="19" y="76"/>
                </a:cubicBezTo>
                <a:cubicBezTo>
                  <a:pt x="12" y="74"/>
                  <a:pt x="19" y="82"/>
                  <a:pt x="15" y="83"/>
                </a:cubicBezTo>
                <a:cubicBezTo>
                  <a:pt x="8" y="84"/>
                  <a:pt x="17" y="85"/>
                  <a:pt x="17" y="89"/>
                </a:cubicBezTo>
                <a:cubicBezTo>
                  <a:pt x="17" y="90"/>
                  <a:pt x="22" y="92"/>
                  <a:pt x="25" y="92"/>
                </a:cubicBezTo>
                <a:cubicBezTo>
                  <a:pt x="29" y="92"/>
                  <a:pt x="31" y="95"/>
                  <a:pt x="26" y="95"/>
                </a:cubicBezTo>
                <a:cubicBezTo>
                  <a:pt x="22" y="95"/>
                  <a:pt x="27" y="108"/>
                  <a:pt x="26" y="111"/>
                </a:cubicBezTo>
                <a:cubicBezTo>
                  <a:pt x="26" y="112"/>
                  <a:pt x="23" y="111"/>
                  <a:pt x="23" y="112"/>
                </a:cubicBezTo>
                <a:cubicBezTo>
                  <a:pt x="23" y="116"/>
                  <a:pt x="24" y="120"/>
                  <a:pt x="24" y="125"/>
                </a:cubicBezTo>
                <a:cubicBezTo>
                  <a:pt x="24" y="129"/>
                  <a:pt x="19" y="129"/>
                  <a:pt x="18" y="126"/>
                </a:cubicBezTo>
                <a:cubicBezTo>
                  <a:pt x="16" y="119"/>
                  <a:pt x="14" y="128"/>
                  <a:pt x="14" y="130"/>
                </a:cubicBezTo>
                <a:cubicBezTo>
                  <a:pt x="12" y="134"/>
                  <a:pt x="8" y="136"/>
                  <a:pt x="8" y="140"/>
                </a:cubicBezTo>
                <a:cubicBezTo>
                  <a:pt x="8" y="142"/>
                  <a:pt x="7" y="151"/>
                  <a:pt x="9" y="152"/>
                </a:cubicBezTo>
                <a:cubicBezTo>
                  <a:pt x="16" y="152"/>
                  <a:pt x="14" y="152"/>
                  <a:pt x="14" y="157"/>
                </a:cubicBezTo>
                <a:cubicBezTo>
                  <a:pt x="14" y="159"/>
                  <a:pt x="17" y="158"/>
                  <a:pt x="18" y="160"/>
                </a:cubicBezTo>
                <a:cubicBezTo>
                  <a:pt x="19" y="163"/>
                  <a:pt x="14" y="163"/>
                  <a:pt x="18" y="169"/>
                </a:cubicBezTo>
                <a:cubicBezTo>
                  <a:pt x="19" y="170"/>
                  <a:pt x="20" y="169"/>
                  <a:pt x="20" y="173"/>
                </a:cubicBezTo>
                <a:cubicBezTo>
                  <a:pt x="20" y="179"/>
                  <a:pt x="20" y="179"/>
                  <a:pt x="20" y="179"/>
                </a:cubicBezTo>
                <a:cubicBezTo>
                  <a:pt x="21" y="180"/>
                  <a:pt x="23" y="180"/>
                  <a:pt x="23" y="181"/>
                </a:cubicBezTo>
                <a:cubicBezTo>
                  <a:pt x="23" y="188"/>
                  <a:pt x="20" y="183"/>
                  <a:pt x="20" y="187"/>
                </a:cubicBezTo>
                <a:cubicBezTo>
                  <a:pt x="20" y="189"/>
                  <a:pt x="17" y="191"/>
                  <a:pt x="15" y="191"/>
                </a:cubicBezTo>
                <a:cubicBezTo>
                  <a:pt x="11" y="191"/>
                  <a:pt x="12" y="193"/>
                  <a:pt x="15" y="193"/>
                </a:cubicBezTo>
                <a:cubicBezTo>
                  <a:pt x="23" y="193"/>
                  <a:pt x="18" y="196"/>
                  <a:pt x="24" y="199"/>
                </a:cubicBezTo>
                <a:cubicBezTo>
                  <a:pt x="26" y="200"/>
                  <a:pt x="26" y="204"/>
                  <a:pt x="23" y="204"/>
                </a:cubicBezTo>
                <a:cubicBezTo>
                  <a:pt x="21" y="204"/>
                  <a:pt x="19" y="204"/>
                  <a:pt x="18" y="205"/>
                </a:cubicBezTo>
                <a:cubicBezTo>
                  <a:pt x="16" y="206"/>
                  <a:pt x="19" y="210"/>
                  <a:pt x="17" y="210"/>
                </a:cubicBezTo>
                <a:cubicBezTo>
                  <a:pt x="15" y="209"/>
                  <a:pt x="15" y="209"/>
                  <a:pt x="15" y="209"/>
                </a:cubicBezTo>
                <a:cubicBezTo>
                  <a:pt x="9" y="207"/>
                  <a:pt x="11" y="210"/>
                  <a:pt x="10" y="211"/>
                </a:cubicBezTo>
                <a:cubicBezTo>
                  <a:pt x="8" y="211"/>
                  <a:pt x="6" y="211"/>
                  <a:pt x="6" y="214"/>
                </a:cubicBezTo>
                <a:cubicBezTo>
                  <a:pt x="6" y="216"/>
                  <a:pt x="0" y="217"/>
                  <a:pt x="4" y="217"/>
                </a:cubicBezTo>
                <a:cubicBezTo>
                  <a:pt x="7" y="217"/>
                  <a:pt x="14" y="216"/>
                  <a:pt x="13" y="219"/>
                </a:cubicBezTo>
                <a:cubicBezTo>
                  <a:pt x="13" y="221"/>
                  <a:pt x="16" y="220"/>
                  <a:pt x="17" y="220"/>
                </a:cubicBezTo>
                <a:cubicBezTo>
                  <a:pt x="19" y="221"/>
                  <a:pt x="17" y="223"/>
                  <a:pt x="19" y="223"/>
                </a:cubicBezTo>
                <a:cubicBezTo>
                  <a:pt x="25" y="223"/>
                  <a:pt x="25" y="222"/>
                  <a:pt x="25" y="227"/>
                </a:cubicBezTo>
                <a:cubicBezTo>
                  <a:pt x="25" y="229"/>
                  <a:pt x="23" y="229"/>
                  <a:pt x="23" y="232"/>
                </a:cubicBezTo>
                <a:cubicBezTo>
                  <a:pt x="23" y="233"/>
                  <a:pt x="17" y="232"/>
                  <a:pt x="16" y="233"/>
                </a:cubicBezTo>
                <a:cubicBezTo>
                  <a:pt x="15" y="233"/>
                  <a:pt x="24" y="240"/>
                  <a:pt x="26" y="241"/>
                </a:cubicBezTo>
                <a:cubicBezTo>
                  <a:pt x="28" y="241"/>
                  <a:pt x="33" y="247"/>
                  <a:pt x="34" y="249"/>
                </a:cubicBezTo>
                <a:cubicBezTo>
                  <a:pt x="36" y="256"/>
                  <a:pt x="32" y="264"/>
                  <a:pt x="26" y="258"/>
                </a:cubicBezTo>
                <a:cubicBezTo>
                  <a:pt x="24" y="256"/>
                  <a:pt x="20" y="256"/>
                  <a:pt x="18" y="256"/>
                </a:cubicBezTo>
                <a:cubicBezTo>
                  <a:pt x="13" y="256"/>
                  <a:pt x="25" y="262"/>
                  <a:pt x="26" y="262"/>
                </a:cubicBezTo>
                <a:cubicBezTo>
                  <a:pt x="31" y="265"/>
                  <a:pt x="23" y="268"/>
                  <a:pt x="32" y="268"/>
                </a:cubicBezTo>
                <a:cubicBezTo>
                  <a:pt x="32" y="268"/>
                  <a:pt x="50" y="271"/>
                  <a:pt x="51" y="271"/>
                </a:cubicBezTo>
                <a:cubicBezTo>
                  <a:pt x="57" y="278"/>
                  <a:pt x="54" y="279"/>
                  <a:pt x="65" y="279"/>
                </a:cubicBezTo>
                <a:cubicBezTo>
                  <a:pt x="64" y="284"/>
                  <a:pt x="72" y="284"/>
                  <a:pt x="73" y="288"/>
                </a:cubicBezTo>
                <a:cubicBezTo>
                  <a:pt x="74" y="293"/>
                  <a:pt x="89" y="281"/>
                  <a:pt x="89" y="291"/>
                </a:cubicBezTo>
                <a:cubicBezTo>
                  <a:pt x="89" y="296"/>
                  <a:pt x="93" y="293"/>
                  <a:pt x="93" y="297"/>
                </a:cubicBezTo>
                <a:cubicBezTo>
                  <a:pt x="93" y="300"/>
                  <a:pt x="89" y="296"/>
                  <a:pt x="89" y="302"/>
                </a:cubicBezTo>
                <a:cubicBezTo>
                  <a:pt x="89" y="315"/>
                  <a:pt x="94" y="303"/>
                  <a:pt x="95" y="303"/>
                </a:cubicBezTo>
                <a:cubicBezTo>
                  <a:pt x="101" y="301"/>
                  <a:pt x="108" y="307"/>
                  <a:pt x="108" y="307"/>
                </a:cubicBezTo>
                <a:cubicBezTo>
                  <a:pt x="107" y="308"/>
                  <a:pt x="98" y="312"/>
                  <a:pt x="100" y="314"/>
                </a:cubicBezTo>
                <a:cubicBezTo>
                  <a:pt x="106" y="319"/>
                  <a:pt x="104" y="327"/>
                  <a:pt x="110" y="332"/>
                </a:cubicBezTo>
                <a:cubicBezTo>
                  <a:pt x="117" y="336"/>
                  <a:pt x="123" y="340"/>
                  <a:pt x="130" y="335"/>
                </a:cubicBezTo>
                <a:cubicBezTo>
                  <a:pt x="131" y="334"/>
                  <a:pt x="134" y="337"/>
                  <a:pt x="130" y="338"/>
                </a:cubicBezTo>
                <a:cubicBezTo>
                  <a:pt x="124" y="339"/>
                  <a:pt x="125" y="343"/>
                  <a:pt x="131" y="343"/>
                </a:cubicBezTo>
                <a:cubicBezTo>
                  <a:pt x="134" y="343"/>
                  <a:pt x="132" y="354"/>
                  <a:pt x="131" y="355"/>
                </a:cubicBezTo>
                <a:cubicBezTo>
                  <a:pt x="128" y="358"/>
                  <a:pt x="125" y="352"/>
                  <a:pt x="125" y="359"/>
                </a:cubicBezTo>
                <a:cubicBezTo>
                  <a:pt x="125" y="364"/>
                  <a:pt x="127" y="367"/>
                  <a:pt x="128" y="371"/>
                </a:cubicBezTo>
                <a:cubicBezTo>
                  <a:pt x="132" y="373"/>
                  <a:pt x="133" y="380"/>
                  <a:pt x="137" y="380"/>
                </a:cubicBezTo>
                <a:cubicBezTo>
                  <a:pt x="143" y="380"/>
                  <a:pt x="139" y="388"/>
                  <a:pt x="136" y="389"/>
                </a:cubicBezTo>
                <a:cubicBezTo>
                  <a:pt x="132" y="392"/>
                  <a:pt x="149" y="399"/>
                  <a:pt x="152" y="400"/>
                </a:cubicBezTo>
                <a:cubicBezTo>
                  <a:pt x="156" y="400"/>
                  <a:pt x="161" y="405"/>
                  <a:pt x="161" y="409"/>
                </a:cubicBezTo>
                <a:cubicBezTo>
                  <a:pt x="161" y="413"/>
                  <a:pt x="156" y="411"/>
                  <a:pt x="156" y="416"/>
                </a:cubicBezTo>
                <a:cubicBezTo>
                  <a:pt x="156" y="423"/>
                  <a:pt x="165" y="425"/>
                  <a:pt x="171" y="425"/>
                </a:cubicBezTo>
                <a:cubicBezTo>
                  <a:pt x="181" y="425"/>
                  <a:pt x="169" y="443"/>
                  <a:pt x="178" y="443"/>
                </a:cubicBezTo>
                <a:cubicBezTo>
                  <a:pt x="181" y="443"/>
                  <a:pt x="179" y="438"/>
                  <a:pt x="180" y="438"/>
                </a:cubicBezTo>
                <a:cubicBezTo>
                  <a:pt x="183" y="438"/>
                  <a:pt x="181" y="443"/>
                  <a:pt x="188" y="443"/>
                </a:cubicBezTo>
                <a:cubicBezTo>
                  <a:pt x="189" y="443"/>
                  <a:pt x="188" y="447"/>
                  <a:pt x="188" y="447"/>
                </a:cubicBezTo>
                <a:cubicBezTo>
                  <a:pt x="188" y="455"/>
                  <a:pt x="190" y="450"/>
                  <a:pt x="191" y="454"/>
                </a:cubicBezTo>
                <a:cubicBezTo>
                  <a:pt x="192" y="455"/>
                  <a:pt x="191" y="461"/>
                  <a:pt x="194" y="458"/>
                </a:cubicBezTo>
                <a:cubicBezTo>
                  <a:pt x="199" y="454"/>
                  <a:pt x="198" y="459"/>
                  <a:pt x="200" y="463"/>
                </a:cubicBezTo>
                <a:cubicBezTo>
                  <a:pt x="201" y="466"/>
                  <a:pt x="203" y="467"/>
                  <a:pt x="203" y="471"/>
                </a:cubicBezTo>
                <a:cubicBezTo>
                  <a:pt x="203" y="473"/>
                  <a:pt x="203" y="478"/>
                  <a:pt x="204" y="478"/>
                </a:cubicBezTo>
                <a:cubicBezTo>
                  <a:pt x="212" y="478"/>
                  <a:pt x="204" y="483"/>
                  <a:pt x="204" y="485"/>
                </a:cubicBezTo>
                <a:cubicBezTo>
                  <a:pt x="204" y="486"/>
                  <a:pt x="200" y="485"/>
                  <a:pt x="200" y="485"/>
                </a:cubicBezTo>
                <a:cubicBezTo>
                  <a:pt x="196" y="484"/>
                  <a:pt x="199" y="490"/>
                  <a:pt x="199" y="492"/>
                </a:cubicBezTo>
                <a:cubicBezTo>
                  <a:pt x="199" y="494"/>
                  <a:pt x="201" y="494"/>
                  <a:pt x="201" y="496"/>
                </a:cubicBezTo>
                <a:cubicBezTo>
                  <a:pt x="201" y="502"/>
                  <a:pt x="202" y="501"/>
                  <a:pt x="207" y="501"/>
                </a:cubicBezTo>
                <a:cubicBezTo>
                  <a:pt x="211" y="502"/>
                  <a:pt x="203" y="507"/>
                  <a:pt x="202" y="508"/>
                </a:cubicBezTo>
                <a:cubicBezTo>
                  <a:pt x="198" y="511"/>
                  <a:pt x="200" y="512"/>
                  <a:pt x="205" y="513"/>
                </a:cubicBezTo>
                <a:cubicBezTo>
                  <a:pt x="210" y="513"/>
                  <a:pt x="213" y="519"/>
                  <a:pt x="218" y="521"/>
                </a:cubicBezTo>
                <a:cubicBezTo>
                  <a:pt x="220" y="521"/>
                  <a:pt x="228" y="525"/>
                  <a:pt x="227" y="526"/>
                </a:cubicBezTo>
                <a:cubicBezTo>
                  <a:pt x="226" y="527"/>
                  <a:pt x="224" y="533"/>
                  <a:pt x="222" y="533"/>
                </a:cubicBezTo>
                <a:cubicBezTo>
                  <a:pt x="220" y="533"/>
                  <a:pt x="221" y="537"/>
                  <a:pt x="221" y="538"/>
                </a:cubicBezTo>
                <a:cubicBezTo>
                  <a:pt x="221" y="542"/>
                  <a:pt x="224" y="538"/>
                  <a:pt x="224" y="544"/>
                </a:cubicBezTo>
                <a:cubicBezTo>
                  <a:pt x="224" y="547"/>
                  <a:pt x="221" y="545"/>
                  <a:pt x="221" y="550"/>
                </a:cubicBezTo>
                <a:cubicBezTo>
                  <a:pt x="220" y="551"/>
                  <a:pt x="222" y="555"/>
                  <a:pt x="222" y="556"/>
                </a:cubicBezTo>
                <a:cubicBezTo>
                  <a:pt x="222" y="557"/>
                  <a:pt x="226" y="557"/>
                  <a:pt x="226" y="559"/>
                </a:cubicBezTo>
                <a:cubicBezTo>
                  <a:pt x="226" y="563"/>
                  <a:pt x="231" y="562"/>
                  <a:pt x="231" y="563"/>
                </a:cubicBezTo>
                <a:cubicBezTo>
                  <a:pt x="232" y="564"/>
                  <a:pt x="231" y="566"/>
                  <a:pt x="232" y="567"/>
                </a:cubicBezTo>
                <a:cubicBezTo>
                  <a:pt x="233" y="568"/>
                  <a:pt x="235" y="569"/>
                  <a:pt x="236" y="570"/>
                </a:cubicBezTo>
                <a:cubicBezTo>
                  <a:pt x="239" y="573"/>
                  <a:pt x="238" y="580"/>
                  <a:pt x="241" y="580"/>
                </a:cubicBezTo>
                <a:cubicBezTo>
                  <a:pt x="247" y="580"/>
                  <a:pt x="247" y="580"/>
                  <a:pt x="247" y="580"/>
                </a:cubicBezTo>
                <a:cubicBezTo>
                  <a:pt x="249" y="580"/>
                  <a:pt x="245" y="583"/>
                  <a:pt x="250" y="583"/>
                </a:cubicBezTo>
                <a:cubicBezTo>
                  <a:pt x="252" y="583"/>
                  <a:pt x="249" y="585"/>
                  <a:pt x="254" y="585"/>
                </a:cubicBezTo>
                <a:cubicBezTo>
                  <a:pt x="259" y="586"/>
                  <a:pt x="259" y="590"/>
                  <a:pt x="259" y="594"/>
                </a:cubicBezTo>
                <a:cubicBezTo>
                  <a:pt x="259" y="595"/>
                  <a:pt x="257" y="595"/>
                  <a:pt x="257" y="596"/>
                </a:cubicBezTo>
                <a:cubicBezTo>
                  <a:pt x="256" y="598"/>
                  <a:pt x="254" y="597"/>
                  <a:pt x="253" y="599"/>
                </a:cubicBezTo>
                <a:cubicBezTo>
                  <a:pt x="253" y="599"/>
                  <a:pt x="253" y="604"/>
                  <a:pt x="253" y="605"/>
                </a:cubicBezTo>
                <a:cubicBezTo>
                  <a:pt x="253" y="609"/>
                  <a:pt x="257" y="603"/>
                  <a:pt x="258" y="606"/>
                </a:cubicBezTo>
                <a:cubicBezTo>
                  <a:pt x="259" y="609"/>
                  <a:pt x="259" y="609"/>
                  <a:pt x="262" y="609"/>
                </a:cubicBezTo>
                <a:cubicBezTo>
                  <a:pt x="263" y="608"/>
                  <a:pt x="268" y="612"/>
                  <a:pt x="270" y="613"/>
                </a:cubicBezTo>
                <a:cubicBezTo>
                  <a:pt x="274" y="615"/>
                  <a:pt x="273" y="617"/>
                  <a:pt x="273" y="621"/>
                </a:cubicBezTo>
                <a:cubicBezTo>
                  <a:pt x="273" y="623"/>
                  <a:pt x="285" y="624"/>
                  <a:pt x="287" y="622"/>
                </a:cubicBezTo>
                <a:cubicBezTo>
                  <a:pt x="289" y="621"/>
                  <a:pt x="288" y="620"/>
                  <a:pt x="292" y="619"/>
                </a:cubicBezTo>
                <a:cubicBezTo>
                  <a:pt x="293" y="619"/>
                  <a:pt x="296" y="619"/>
                  <a:pt x="295" y="620"/>
                </a:cubicBezTo>
                <a:cubicBezTo>
                  <a:pt x="291" y="624"/>
                  <a:pt x="292" y="620"/>
                  <a:pt x="290" y="625"/>
                </a:cubicBezTo>
                <a:cubicBezTo>
                  <a:pt x="290" y="627"/>
                  <a:pt x="289" y="628"/>
                  <a:pt x="287" y="628"/>
                </a:cubicBezTo>
                <a:cubicBezTo>
                  <a:pt x="285" y="629"/>
                  <a:pt x="285" y="629"/>
                  <a:pt x="285" y="631"/>
                </a:cubicBezTo>
                <a:cubicBezTo>
                  <a:pt x="285" y="632"/>
                  <a:pt x="283" y="633"/>
                  <a:pt x="283" y="633"/>
                </a:cubicBezTo>
                <a:cubicBezTo>
                  <a:pt x="282" y="633"/>
                  <a:pt x="283" y="637"/>
                  <a:pt x="283" y="637"/>
                </a:cubicBezTo>
                <a:cubicBezTo>
                  <a:pt x="285" y="642"/>
                  <a:pt x="285" y="638"/>
                  <a:pt x="289" y="639"/>
                </a:cubicBezTo>
                <a:cubicBezTo>
                  <a:pt x="290" y="640"/>
                  <a:pt x="289" y="642"/>
                  <a:pt x="291" y="642"/>
                </a:cubicBezTo>
                <a:cubicBezTo>
                  <a:pt x="295" y="642"/>
                  <a:pt x="297" y="641"/>
                  <a:pt x="297" y="645"/>
                </a:cubicBezTo>
                <a:cubicBezTo>
                  <a:pt x="297" y="646"/>
                  <a:pt x="295" y="647"/>
                  <a:pt x="295" y="647"/>
                </a:cubicBezTo>
                <a:cubicBezTo>
                  <a:pt x="293" y="647"/>
                  <a:pt x="295" y="649"/>
                  <a:pt x="294" y="649"/>
                </a:cubicBezTo>
                <a:cubicBezTo>
                  <a:pt x="292" y="652"/>
                  <a:pt x="294" y="653"/>
                  <a:pt x="292" y="656"/>
                </a:cubicBezTo>
                <a:cubicBezTo>
                  <a:pt x="290" y="658"/>
                  <a:pt x="284" y="665"/>
                  <a:pt x="291" y="666"/>
                </a:cubicBezTo>
                <a:cubicBezTo>
                  <a:pt x="292" y="666"/>
                  <a:pt x="292" y="674"/>
                  <a:pt x="291" y="675"/>
                </a:cubicBezTo>
                <a:cubicBezTo>
                  <a:pt x="291" y="675"/>
                  <a:pt x="301" y="678"/>
                  <a:pt x="301" y="679"/>
                </a:cubicBezTo>
                <a:cubicBezTo>
                  <a:pt x="303" y="679"/>
                  <a:pt x="302" y="681"/>
                  <a:pt x="304" y="681"/>
                </a:cubicBezTo>
                <a:cubicBezTo>
                  <a:pt x="309" y="681"/>
                  <a:pt x="311" y="677"/>
                  <a:pt x="308" y="676"/>
                </a:cubicBezTo>
                <a:cubicBezTo>
                  <a:pt x="303" y="674"/>
                  <a:pt x="326" y="675"/>
                  <a:pt x="330" y="675"/>
                </a:cubicBezTo>
                <a:cubicBezTo>
                  <a:pt x="332" y="675"/>
                  <a:pt x="338" y="676"/>
                  <a:pt x="340" y="675"/>
                </a:cubicBezTo>
                <a:cubicBezTo>
                  <a:pt x="343" y="673"/>
                  <a:pt x="345" y="673"/>
                  <a:pt x="350" y="673"/>
                </a:cubicBezTo>
                <a:cubicBezTo>
                  <a:pt x="355" y="673"/>
                  <a:pt x="359" y="678"/>
                  <a:pt x="359" y="683"/>
                </a:cubicBezTo>
                <a:cubicBezTo>
                  <a:pt x="359" y="688"/>
                  <a:pt x="349" y="692"/>
                  <a:pt x="362" y="692"/>
                </a:cubicBezTo>
                <a:cubicBezTo>
                  <a:pt x="366" y="691"/>
                  <a:pt x="369" y="691"/>
                  <a:pt x="369" y="695"/>
                </a:cubicBezTo>
                <a:cubicBezTo>
                  <a:pt x="369" y="696"/>
                  <a:pt x="373" y="695"/>
                  <a:pt x="374" y="695"/>
                </a:cubicBezTo>
                <a:cubicBezTo>
                  <a:pt x="375" y="696"/>
                  <a:pt x="374" y="697"/>
                  <a:pt x="377" y="697"/>
                </a:cubicBezTo>
                <a:cubicBezTo>
                  <a:pt x="380" y="697"/>
                  <a:pt x="379" y="707"/>
                  <a:pt x="379" y="709"/>
                </a:cubicBezTo>
                <a:cubicBezTo>
                  <a:pt x="379" y="715"/>
                  <a:pt x="379" y="715"/>
                  <a:pt x="379" y="715"/>
                </a:cubicBezTo>
                <a:cubicBezTo>
                  <a:pt x="379" y="716"/>
                  <a:pt x="370" y="724"/>
                  <a:pt x="369" y="724"/>
                </a:cubicBezTo>
                <a:cubicBezTo>
                  <a:pt x="364" y="724"/>
                  <a:pt x="369" y="726"/>
                  <a:pt x="364" y="726"/>
                </a:cubicBezTo>
                <a:cubicBezTo>
                  <a:pt x="356" y="727"/>
                  <a:pt x="356" y="727"/>
                  <a:pt x="356" y="727"/>
                </a:cubicBezTo>
                <a:cubicBezTo>
                  <a:pt x="355" y="727"/>
                  <a:pt x="356" y="728"/>
                  <a:pt x="355" y="729"/>
                </a:cubicBezTo>
                <a:cubicBezTo>
                  <a:pt x="354" y="729"/>
                  <a:pt x="350" y="729"/>
                  <a:pt x="350" y="729"/>
                </a:cubicBezTo>
                <a:cubicBezTo>
                  <a:pt x="350" y="734"/>
                  <a:pt x="337" y="732"/>
                  <a:pt x="333" y="732"/>
                </a:cubicBezTo>
                <a:cubicBezTo>
                  <a:pt x="305" y="732"/>
                  <a:pt x="305" y="732"/>
                  <a:pt x="305" y="732"/>
                </a:cubicBezTo>
                <a:cubicBezTo>
                  <a:pt x="303" y="736"/>
                  <a:pt x="297" y="738"/>
                  <a:pt x="293" y="740"/>
                </a:cubicBezTo>
                <a:cubicBezTo>
                  <a:pt x="292" y="740"/>
                  <a:pt x="290" y="741"/>
                  <a:pt x="288" y="741"/>
                </a:cubicBezTo>
                <a:cubicBezTo>
                  <a:pt x="287" y="741"/>
                  <a:pt x="287" y="743"/>
                  <a:pt x="285" y="743"/>
                </a:cubicBezTo>
                <a:cubicBezTo>
                  <a:pt x="283" y="743"/>
                  <a:pt x="278" y="743"/>
                  <a:pt x="279" y="745"/>
                </a:cubicBezTo>
                <a:cubicBezTo>
                  <a:pt x="280" y="747"/>
                  <a:pt x="279" y="750"/>
                  <a:pt x="279" y="752"/>
                </a:cubicBezTo>
                <a:cubicBezTo>
                  <a:pt x="279" y="754"/>
                  <a:pt x="271" y="754"/>
                  <a:pt x="275" y="755"/>
                </a:cubicBezTo>
                <a:cubicBezTo>
                  <a:pt x="278" y="756"/>
                  <a:pt x="276" y="761"/>
                  <a:pt x="276" y="764"/>
                </a:cubicBezTo>
                <a:cubicBezTo>
                  <a:pt x="274" y="765"/>
                  <a:pt x="278" y="767"/>
                  <a:pt x="279" y="767"/>
                </a:cubicBezTo>
                <a:cubicBezTo>
                  <a:pt x="280" y="767"/>
                  <a:pt x="283" y="774"/>
                  <a:pt x="277" y="774"/>
                </a:cubicBezTo>
                <a:cubicBezTo>
                  <a:pt x="276" y="774"/>
                  <a:pt x="273" y="774"/>
                  <a:pt x="273" y="775"/>
                </a:cubicBezTo>
                <a:cubicBezTo>
                  <a:pt x="273" y="780"/>
                  <a:pt x="273" y="780"/>
                  <a:pt x="278" y="780"/>
                </a:cubicBezTo>
                <a:cubicBezTo>
                  <a:pt x="291" y="780"/>
                  <a:pt x="291" y="780"/>
                  <a:pt x="291" y="780"/>
                </a:cubicBezTo>
                <a:cubicBezTo>
                  <a:pt x="295" y="780"/>
                  <a:pt x="297" y="790"/>
                  <a:pt x="299" y="791"/>
                </a:cubicBezTo>
                <a:cubicBezTo>
                  <a:pt x="301" y="791"/>
                  <a:pt x="306" y="800"/>
                  <a:pt x="309" y="802"/>
                </a:cubicBezTo>
                <a:cubicBezTo>
                  <a:pt x="310" y="803"/>
                  <a:pt x="311" y="804"/>
                  <a:pt x="312" y="805"/>
                </a:cubicBezTo>
                <a:cubicBezTo>
                  <a:pt x="315" y="806"/>
                  <a:pt x="318" y="807"/>
                  <a:pt x="320" y="808"/>
                </a:cubicBezTo>
                <a:cubicBezTo>
                  <a:pt x="323" y="809"/>
                  <a:pt x="328" y="813"/>
                  <a:pt x="326" y="815"/>
                </a:cubicBezTo>
                <a:cubicBezTo>
                  <a:pt x="324" y="816"/>
                  <a:pt x="322" y="814"/>
                  <a:pt x="322" y="818"/>
                </a:cubicBezTo>
                <a:cubicBezTo>
                  <a:pt x="322" y="819"/>
                  <a:pt x="326" y="821"/>
                  <a:pt x="327" y="822"/>
                </a:cubicBezTo>
                <a:cubicBezTo>
                  <a:pt x="327" y="824"/>
                  <a:pt x="325" y="829"/>
                  <a:pt x="328" y="829"/>
                </a:cubicBezTo>
                <a:cubicBezTo>
                  <a:pt x="331" y="830"/>
                  <a:pt x="330" y="838"/>
                  <a:pt x="330" y="841"/>
                </a:cubicBezTo>
                <a:cubicBezTo>
                  <a:pt x="330" y="844"/>
                  <a:pt x="331" y="846"/>
                  <a:pt x="328" y="846"/>
                </a:cubicBezTo>
                <a:cubicBezTo>
                  <a:pt x="325" y="846"/>
                  <a:pt x="328" y="848"/>
                  <a:pt x="326" y="849"/>
                </a:cubicBezTo>
                <a:cubicBezTo>
                  <a:pt x="321" y="853"/>
                  <a:pt x="321" y="853"/>
                  <a:pt x="321" y="853"/>
                </a:cubicBezTo>
                <a:cubicBezTo>
                  <a:pt x="317" y="856"/>
                  <a:pt x="324" y="863"/>
                  <a:pt x="327" y="864"/>
                </a:cubicBezTo>
                <a:cubicBezTo>
                  <a:pt x="331" y="864"/>
                  <a:pt x="330" y="867"/>
                  <a:pt x="330" y="870"/>
                </a:cubicBezTo>
                <a:cubicBezTo>
                  <a:pt x="330" y="872"/>
                  <a:pt x="333" y="872"/>
                  <a:pt x="333" y="874"/>
                </a:cubicBezTo>
                <a:cubicBezTo>
                  <a:pt x="331" y="880"/>
                  <a:pt x="339" y="878"/>
                  <a:pt x="343" y="877"/>
                </a:cubicBezTo>
                <a:cubicBezTo>
                  <a:pt x="343" y="877"/>
                  <a:pt x="348" y="890"/>
                  <a:pt x="358" y="885"/>
                </a:cubicBezTo>
                <a:cubicBezTo>
                  <a:pt x="362" y="883"/>
                  <a:pt x="366" y="897"/>
                  <a:pt x="366" y="888"/>
                </a:cubicBezTo>
                <a:cubicBezTo>
                  <a:pt x="366" y="884"/>
                  <a:pt x="369" y="886"/>
                  <a:pt x="369" y="889"/>
                </a:cubicBezTo>
                <a:cubicBezTo>
                  <a:pt x="369" y="895"/>
                  <a:pt x="374" y="881"/>
                  <a:pt x="376" y="887"/>
                </a:cubicBezTo>
                <a:cubicBezTo>
                  <a:pt x="377" y="893"/>
                  <a:pt x="376" y="897"/>
                  <a:pt x="372" y="900"/>
                </a:cubicBezTo>
                <a:cubicBezTo>
                  <a:pt x="367" y="903"/>
                  <a:pt x="363" y="898"/>
                  <a:pt x="363" y="904"/>
                </a:cubicBezTo>
                <a:cubicBezTo>
                  <a:pt x="363" y="907"/>
                  <a:pt x="351" y="932"/>
                  <a:pt x="348" y="935"/>
                </a:cubicBezTo>
                <a:cubicBezTo>
                  <a:pt x="345" y="938"/>
                  <a:pt x="349" y="948"/>
                  <a:pt x="352" y="953"/>
                </a:cubicBezTo>
                <a:cubicBezTo>
                  <a:pt x="353" y="954"/>
                  <a:pt x="354" y="962"/>
                  <a:pt x="358" y="962"/>
                </a:cubicBezTo>
                <a:cubicBezTo>
                  <a:pt x="364" y="963"/>
                  <a:pt x="364" y="959"/>
                  <a:pt x="364" y="967"/>
                </a:cubicBezTo>
                <a:cubicBezTo>
                  <a:pt x="364" y="971"/>
                  <a:pt x="372" y="970"/>
                  <a:pt x="375" y="970"/>
                </a:cubicBezTo>
                <a:cubicBezTo>
                  <a:pt x="378" y="970"/>
                  <a:pt x="377" y="975"/>
                  <a:pt x="380" y="974"/>
                </a:cubicBezTo>
                <a:cubicBezTo>
                  <a:pt x="383" y="973"/>
                  <a:pt x="382" y="967"/>
                  <a:pt x="386" y="973"/>
                </a:cubicBezTo>
                <a:cubicBezTo>
                  <a:pt x="389" y="977"/>
                  <a:pt x="404" y="983"/>
                  <a:pt x="401" y="983"/>
                </a:cubicBezTo>
                <a:cubicBezTo>
                  <a:pt x="395" y="983"/>
                  <a:pt x="395" y="983"/>
                  <a:pt x="395" y="983"/>
                </a:cubicBezTo>
                <a:cubicBezTo>
                  <a:pt x="394" y="983"/>
                  <a:pt x="387" y="984"/>
                  <a:pt x="387" y="982"/>
                </a:cubicBezTo>
                <a:cubicBezTo>
                  <a:pt x="387" y="976"/>
                  <a:pt x="380" y="982"/>
                  <a:pt x="382" y="985"/>
                </a:cubicBezTo>
                <a:cubicBezTo>
                  <a:pt x="383" y="986"/>
                  <a:pt x="380" y="987"/>
                  <a:pt x="379" y="987"/>
                </a:cubicBezTo>
                <a:cubicBezTo>
                  <a:pt x="377" y="987"/>
                  <a:pt x="377" y="988"/>
                  <a:pt x="379" y="989"/>
                </a:cubicBezTo>
                <a:cubicBezTo>
                  <a:pt x="382" y="990"/>
                  <a:pt x="382" y="990"/>
                  <a:pt x="382" y="990"/>
                </a:cubicBezTo>
                <a:cubicBezTo>
                  <a:pt x="383" y="990"/>
                  <a:pt x="381" y="992"/>
                  <a:pt x="381" y="992"/>
                </a:cubicBezTo>
                <a:cubicBezTo>
                  <a:pt x="379" y="994"/>
                  <a:pt x="381" y="996"/>
                  <a:pt x="375" y="994"/>
                </a:cubicBezTo>
                <a:cubicBezTo>
                  <a:pt x="372" y="993"/>
                  <a:pt x="360" y="1002"/>
                  <a:pt x="354" y="1002"/>
                </a:cubicBezTo>
                <a:cubicBezTo>
                  <a:pt x="349" y="1002"/>
                  <a:pt x="350" y="1005"/>
                  <a:pt x="350" y="1010"/>
                </a:cubicBezTo>
                <a:cubicBezTo>
                  <a:pt x="350" y="1010"/>
                  <a:pt x="347" y="1014"/>
                  <a:pt x="347" y="1014"/>
                </a:cubicBezTo>
                <a:cubicBezTo>
                  <a:pt x="344" y="1016"/>
                  <a:pt x="344" y="1016"/>
                  <a:pt x="344" y="1016"/>
                </a:cubicBezTo>
                <a:cubicBezTo>
                  <a:pt x="342" y="1018"/>
                  <a:pt x="343" y="1024"/>
                  <a:pt x="343" y="1026"/>
                </a:cubicBezTo>
                <a:cubicBezTo>
                  <a:pt x="343" y="1033"/>
                  <a:pt x="344" y="1027"/>
                  <a:pt x="349" y="1030"/>
                </a:cubicBezTo>
                <a:cubicBezTo>
                  <a:pt x="350" y="1030"/>
                  <a:pt x="350" y="1032"/>
                  <a:pt x="350" y="1033"/>
                </a:cubicBezTo>
                <a:cubicBezTo>
                  <a:pt x="350" y="1036"/>
                  <a:pt x="348" y="1035"/>
                  <a:pt x="346" y="1037"/>
                </a:cubicBezTo>
                <a:cubicBezTo>
                  <a:pt x="342" y="1040"/>
                  <a:pt x="350" y="1041"/>
                  <a:pt x="350" y="1043"/>
                </a:cubicBezTo>
                <a:cubicBezTo>
                  <a:pt x="350" y="1046"/>
                  <a:pt x="348" y="1053"/>
                  <a:pt x="349" y="1056"/>
                </a:cubicBezTo>
                <a:cubicBezTo>
                  <a:pt x="351" y="1059"/>
                  <a:pt x="353" y="1057"/>
                  <a:pt x="354" y="1061"/>
                </a:cubicBezTo>
                <a:cubicBezTo>
                  <a:pt x="354" y="1061"/>
                  <a:pt x="361" y="1057"/>
                  <a:pt x="364" y="1061"/>
                </a:cubicBezTo>
                <a:cubicBezTo>
                  <a:pt x="364" y="1061"/>
                  <a:pt x="363" y="1065"/>
                  <a:pt x="363" y="1066"/>
                </a:cubicBezTo>
                <a:cubicBezTo>
                  <a:pt x="363" y="1067"/>
                  <a:pt x="365" y="1066"/>
                  <a:pt x="366" y="1067"/>
                </a:cubicBezTo>
                <a:cubicBezTo>
                  <a:pt x="367" y="1071"/>
                  <a:pt x="363" y="1072"/>
                  <a:pt x="370" y="1072"/>
                </a:cubicBezTo>
                <a:cubicBezTo>
                  <a:pt x="374" y="1072"/>
                  <a:pt x="378" y="1071"/>
                  <a:pt x="382" y="1072"/>
                </a:cubicBezTo>
                <a:cubicBezTo>
                  <a:pt x="386" y="1074"/>
                  <a:pt x="379" y="1076"/>
                  <a:pt x="379" y="1078"/>
                </a:cubicBezTo>
                <a:cubicBezTo>
                  <a:pt x="379" y="1081"/>
                  <a:pt x="379" y="1081"/>
                  <a:pt x="381" y="1083"/>
                </a:cubicBezTo>
                <a:cubicBezTo>
                  <a:pt x="382" y="1085"/>
                  <a:pt x="385" y="1080"/>
                  <a:pt x="385" y="1086"/>
                </a:cubicBezTo>
                <a:cubicBezTo>
                  <a:pt x="385" y="1088"/>
                  <a:pt x="384" y="1098"/>
                  <a:pt x="385" y="1098"/>
                </a:cubicBezTo>
                <a:cubicBezTo>
                  <a:pt x="389" y="1099"/>
                  <a:pt x="388" y="1099"/>
                  <a:pt x="388" y="1101"/>
                </a:cubicBezTo>
                <a:cubicBezTo>
                  <a:pt x="388" y="1106"/>
                  <a:pt x="388" y="1106"/>
                  <a:pt x="388" y="1106"/>
                </a:cubicBezTo>
                <a:cubicBezTo>
                  <a:pt x="389" y="1108"/>
                  <a:pt x="393" y="1110"/>
                  <a:pt x="393" y="1112"/>
                </a:cubicBezTo>
                <a:cubicBezTo>
                  <a:pt x="393" y="1117"/>
                  <a:pt x="395" y="1113"/>
                  <a:pt x="398" y="1115"/>
                </a:cubicBezTo>
                <a:cubicBezTo>
                  <a:pt x="398" y="1116"/>
                  <a:pt x="398" y="1117"/>
                  <a:pt x="398" y="1117"/>
                </a:cubicBezTo>
                <a:cubicBezTo>
                  <a:pt x="398" y="1118"/>
                  <a:pt x="403" y="1118"/>
                  <a:pt x="404" y="1118"/>
                </a:cubicBezTo>
                <a:cubicBezTo>
                  <a:pt x="408" y="1117"/>
                  <a:pt x="405" y="1115"/>
                  <a:pt x="406" y="1114"/>
                </a:cubicBezTo>
                <a:cubicBezTo>
                  <a:pt x="407" y="1114"/>
                  <a:pt x="408" y="1114"/>
                  <a:pt x="409" y="1113"/>
                </a:cubicBezTo>
                <a:cubicBezTo>
                  <a:pt x="410" y="1112"/>
                  <a:pt x="410" y="1107"/>
                  <a:pt x="414" y="1109"/>
                </a:cubicBezTo>
                <a:cubicBezTo>
                  <a:pt x="417" y="1111"/>
                  <a:pt x="414" y="1112"/>
                  <a:pt x="418" y="1112"/>
                </a:cubicBezTo>
                <a:cubicBezTo>
                  <a:pt x="423" y="1112"/>
                  <a:pt x="421" y="1114"/>
                  <a:pt x="424" y="1115"/>
                </a:cubicBezTo>
                <a:cubicBezTo>
                  <a:pt x="425" y="1115"/>
                  <a:pt x="427" y="1115"/>
                  <a:pt x="429" y="1115"/>
                </a:cubicBezTo>
                <a:cubicBezTo>
                  <a:pt x="429" y="1115"/>
                  <a:pt x="433" y="1118"/>
                  <a:pt x="435" y="1118"/>
                </a:cubicBezTo>
                <a:cubicBezTo>
                  <a:pt x="444" y="1119"/>
                  <a:pt x="447" y="1118"/>
                  <a:pt x="451" y="1114"/>
                </a:cubicBezTo>
                <a:cubicBezTo>
                  <a:pt x="452" y="1114"/>
                  <a:pt x="455" y="1119"/>
                  <a:pt x="455" y="1120"/>
                </a:cubicBezTo>
                <a:cubicBezTo>
                  <a:pt x="457" y="1131"/>
                  <a:pt x="458" y="1123"/>
                  <a:pt x="460" y="1129"/>
                </a:cubicBezTo>
                <a:cubicBezTo>
                  <a:pt x="461" y="1130"/>
                  <a:pt x="466" y="1135"/>
                  <a:pt x="466" y="1131"/>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29" name="Freeform 8"/>
          <p:cNvSpPr>
            <a:spLocks/>
          </p:cNvSpPr>
          <p:nvPr/>
        </p:nvSpPr>
        <p:spPr bwMode="auto">
          <a:xfrm>
            <a:off x="3283454" y="2004514"/>
            <a:ext cx="1258121" cy="694450"/>
          </a:xfrm>
          <a:custGeom>
            <a:avLst/>
            <a:gdLst>
              <a:gd name="T0" fmla="*/ 1591 w 1627"/>
              <a:gd name="T1" fmla="*/ 885 h 897"/>
              <a:gd name="T2" fmla="*/ 1569 w 1627"/>
              <a:gd name="T3" fmla="*/ 853 h 897"/>
              <a:gd name="T4" fmla="*/ 1552 w 1627"/>
              <a:gd name="T5" fmla="*/ 819 h 897"/>
              <a:gd name="T6" fmla="*/ 1503 w 1627"/>
              <a:gd name="T7" fmla="*/ 807 h 897"/>
              <a:gd name="T8" fmla="*/ 1488 w 1627"/>
              <a:gd name="T9" fmla="*/ 801 h 897"/>
              <a:gd name="T10" fmla="*/ 1478 w 1627"/>
              <a:gd name="T11" fmla="*/ 812 h 897"/>
              <a:gd name="T12" fmla="*/ 1460 w 1627"/>
              <a:gd name="T13" fmla="*/ 834 h 897"/>
              <a:gd name="T14" fmla="*/ 1421 w 1627"/>
              <a:gd name="T15" fmla="*/ 846 h 897"/>
              <a:gd name="T16" fmla="*/ 1391 w 1627"/>
              <a:gd name="T17" fmla="*/ 808 h 897"/>
              <a:gd name="T18" fmla="*/ 1379 w 1627"/>
              <a:gd name="T19" fmla="*/ 793 h 897"/>
              <a:gd name="T20" fmla="*/ 1325 w 1627"/>
              <a:gd name="T21" fmla="*/ 760 h 897"/>
              <a:gd name="T22" fmla="*/ 1310 w 1627"/>
              <a:gd name="T23" fmla="*/ 740 h 897"/>
              <a:gd name="T24" fmla="*/ 1287 w 1627"/>
              <a:gd name="T25" fmla="*/ 714 h 897"/>
              <a:gd name="T26" fmla="*/ 1262 w 1627"/>
              <a:gd name="T27" fmla="*/ 698 h 897"/>
              <a:gd name="T28" fmla="*/ 1210 w 1627"/>
              <a:gd name="T29" fmla="*/ 668 h 897"/>
              <a:gd name="T30" fmla="*/ 1165 w 1627"/>
              <a:gd name="T31" fmla="*/ 640 h 897"/>
              <a:gd name="T32" fmla="*/ 1123 w 1627"/>
              <a:gd name="T33" fmla="*/ 678 h 897"/>
              <a:gd name="T34" fmla="*/ 1102 w 1627"/>
              <a:gd name="T35" fmla="*/ 683 h 897"/>
              <a:gd name="T36" fmla="*/ 1028 w 1627"/>
              <a:gd name="T37" fmla="*/ 570 h 897"/>
              <a:gd name="T38" fmla="*/ 999 w 1627"/>
              <a:gd name="T39" fmla="*/ 546 h 897"/>
              <a:gd name="T40" fmla="*/ 935 w 1627"/>
              <a:gd name="T41" fmla="*/ 552 h 897"/>
              <a:gd name="T42" fmla="*/ 891 w 1627"/>
              <a:gd name="T43" fmla="*/ 553 h 897"/>
              <a:gd name="T44" fmla="*/ 860 w 1627"/>
              <a:gd name="T45" fmla="*/ 505 h 897"/>
              <a:gd name="T46" fmla="*/ 851 w 1627"/>
              <a:gd name="T47" fmla="*/ 492 h 897"/>
              <a:gd name="T48" fmla="*/ 812 w 1627"/>
              <a:gd name="T49" fmla="*/ 487 h 897"/>
              <a:gd name="T50" fmla="*/ 802 w 1627"/>
              <a:gd name="T51" fmla="*/ 470 h 897"/>
              <a:gd name="T52" fmla="*/ 780 w 1627"/>
              <a:gd name="T53" fmla="*/ 462 h 897"/>
              <a:gd name="T54" fmla="*/ 743 w 1627"/>
              <a:gd name="T55" fmla="*/ 466 h 897"/>
              <a:gd name="T56" fmla="*/ 705 w 1627"/>
              <a:gd name="T57" fmla="*/ 445 h 897"/>
              <a:gd name="T58" fmla="*/ 728 w 1627"/>
              <a:gd name="T59" fmla="*/ 414 h 897"/>
              <a:gd name="T60" fmla="*/ 691 w 1627"/>
              <a:gd name="T61" fmla="*/ 409 h 897"/>
              <a:gd name="T62" fmla="*/ 654 w 1627"/>
              <a:gd name="T63" fmla="*/ 410 h 897"/>
              <a:gd name="T64" fmla="*/ 606 w 1627"/>
              <a:gd name="T65" fmla="*/ 414 h 897"/>
              <a:gd name="T66" fmla="*/ 577 w 1627"/>
              <a:gd name="T67" fmla="*/ 384 h 897"/>
              <a:gd name="T68" fmla="*/ 546 w 1627"/>
              <a:gd name="T69" fmla="*/ 351 h 897"/>
              <a:gd name="T70" fmla="*/ 533 w 1627"/>
              <a:gd name="T71" fmla="*/ 347 h 897"/>
              <a:gd name="T72" fmla="*/ 512 w 1627"/>
              <a:gd name="T73" fmla="*/ 310 h 897"/>
              <a:gd name="T74" fmla="*/ 478 w 1627"/>
              <a:gd name="T75" fmla="*/ 295 h 897"/>
              <a:gd name="T76" fmla="*/ 454 w 1627"/>
              <a:gd name="T77" fmla="*/ 262 h 897"/>
              <a:gd name="T78" fmla="*/ 442 w 1627"/>
              <a:gd name="T79" fmla="*/ 248 h 897"/>
              <a:gd name="T80" fmla="*/ 430 w 1627"/>
              <a:gd name="T81" fmla="*/ 261 h 897"/>
              <a:gd name="T82" fmla="*/ 408 w 1627"/>
              <a:gd name="T83" fmla="*/ 264 h 897"/>
              <a:gd name="T84" fmla="*/ 398 w 1627"/>
              <a:gd name="T85" fmla="*/ 283 h 897"/>
              <a:gd name="T86" fmla="*/ 372 w 1627"/>
              <a:gd name="T87" fmla="*/ 272 h 897"/>
              <a:gd name="T88" fmla="*/ 369 w 1627"/>
              <a:gd name="T89" fmla="*/ 249 h 897"/>
              <a:gd name="T90" fmla="*/ 353 w 1627"/>
              <a:gd name="T91" fmla="*/ 228 h 897"/>
              <a:gd name="T92" fmla="*/ 341 w 1627"/>
              <a:gd name="T93" fmla="*/ 248 h 897"/>
              <a:gd name="T94" fmla="*/ 323 w 1627"/>
              <a:gd name="T95" fmla="*/ 239 h 897"/>
              <a:gd name="T96" fmla="*/ 300 w 1627"/>
              <a:gd name="T97" fmla="*/ 231 h 897"/>
              <a:gd name="T98" fmla="*/ 264 w 1627"/>
              <a:gd name="T99" fmla="*/ 224 h 897"/>
              <a:gd name="T100" fmla="*/ 241 w 1627"/>
              <a:gd name="T101" fmla="*/ 202 h 897"/>
              <a:gd name="T102" fmla="*/ 227 w 1627"/>
              <a:gd name="T103" fmla="*/ 167 h 897"/>
              <a:gd name="T104" fmla="*/ 201 w 1627"/>
              <a:gd name="T105" fmla="*/ 140 h 897"/>
              <a:gd name="T106" fmla="*/ 197 w 1627"/>
              <a:gd name="T107" fmla="*/ 131 h 897"/>
              <a:gd name="T108" fmla="*/ 156 w 1627"/>
              <a:gd name="T109" fmla="*/ 148 h 897"/>
              <a:gd name="T110" fmla="*/ 121 w 1627"/>
              <a:gd name="T111" fmla="*/ 134 h 897"/>
              <a:gd name="T112" fmla="*/ 91 w 1627"/>
              <a:gd name="T113" fmla="*/ 111 h 897"/>
              <a:gd name="T114" fmla="*/ 40 w 1627"/>
              <a:gd name="T115" fmla="*/ 114 h 897"/>
              <a:gd name="T116" fmla="*/ 28 w 1627"/>
              <a:gd name="T117" fmla="*/ 83 h 897"/>
              <a:gd name="T118" fmla="*/ 25 w 1627"/>
              <a:gd name="T119" fmla="*/ 62 h 897"/>
              <a:gd name="T120" fmla="*/ 45 w 1627"/>
              <a:gd name="T121" fmla="*/ 45 h 897"/>
              <a:gd name="T122" fmla="*/ 17 w 1627"/>
              <a:gd name="T123" fmla="*/ 25 h 897"/>
              <a:gd name="T124" fmla="*/ 1 w 1627"/>
              <a:gd name="T125" fmla="*/ 4 h 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27" h="897">
                <a:moveTo>
                  <a:pt x="1627" y="895"/>
                </a:moveTo>
                <a:cubicBezTo>
                  <a:pt x="1604" y="897"/>
                  <a:pt x="1604" y="897"/>
                  <a:pt x="1604" y="897"/>
                </a:cubicBezTo>
                <a:cubicBezTo>
                  <a:pt x="1599" y="897"/>
                  <a:pt x="1601" y="890"/>
                  <a:pt x="1596" y="890"/>
                </a:cubicBezTo>
                <a:cubicBezTo>
                  <a:pt x="1592" y="890"/>
                  <a:pt x="1591" y="889"/>
                  <a:pt x="1591" y="885"/>
                </a:cubicBezTo>
                <a:cubicBezTo>
                  <a:pt x="1591" y="880"/>
                  <a:pt x="1587" y="879"/>
                  <a:pt x="1584" y="876"/>
                </a:cubicBezTo>
                <a:cubicBezTo>
                  <a:pt x="1583" y="875"/>
                  <a:pt x="1571" y="870"/>
                  <a:pt x="1572" y="866"/>
                </a:cubicBezTo>
                <a:cubicBezTo>
                  <a:pt x="1573" y="865"/>
                  <a:pt x="1575" y="863"/>
                  <a:pt x="1575" y="862"/>
                </a:cubicBezTo>
                <a:cubicBezTo>
                  <a:pt x="1575" y="854"/>
                  <a:pt x="1571" y="858"/>
                  <a:pt x="1569" y="853"/>
                </a:cubicBezTo>
                <a:cubicBezTo>
                  <a:pt x="1569" y="851"/>
                  <a:pt x="1569" y="847"/>
                  <a:pt x="1567" y="843"/>
                </a:cubicBezTo>
                <a:cubicBezTo>
                  <a:pt x="1566" y="840"/>
                  <a:pt x="1563" y="842"/>
                  <a:pt x="1566" y="837"/>
                </a:cubicBezTo>
                <a:cubicBezTo>
                  <a:pt x="1569" y="832"/>
                  <a:pt x="1566" y="833"/>
                  <a:pt x="1562" y="830"/>
                </a:cubicBezTo>
                <a:cubicBezTo>
                  <a:pt x="1557" y="826"/>
                  <a:pt x="1552" y="828"/>
                  <a:pt x="1552" y="819"/>
                </a:cubicBezTo>
                <a:cubicBezTo>
                  <a:pt x="1552" y="814"/>
                  <a:pt x="1520" y="807"/>
                  <a:pt x="1515" y="805"/>
                </a:cubicBezTo>
                <a:cubicBezTo>
                  <a:pt x="1513" y="804"/>
                  <a:pt x="1514" y="802"/>
                  <a:pt x="1512" y="801"/>
                </a:cubicBezTo>
                <a:cubicBezTo>
                  <a:pt x="1510" y="801"/>
                  <a:pt x="1508" y="802"/>
                  <a:pt x="1509" y="804"/>
                </a:cubicBezTo>
                <a:cubicBezTo>
                  <a:pt x="1509" y="807"/>
                  <a:pt x="1507" y="810"/>
                  <a:pt x="1503" y="807"/>
                </a:cubicBezTo>
                <a:cubicBezTo>
                  <a:pt x="1502" y="806"/>
                  <a:pt x="1498" y="801"/>
                  <a:pt x="1497" y="800"/>
                </a:cubicBezTo>
                <a:cubicBezTo>
                  <a:pt x="1496" y="799"/>
                  <a:pt x="1494" y="795"/>
                  <a:pt x="1494" y="796"/>
                </a:cubicBezTo>
                <a:cubicBezTo>
                  <a:pt x="1493" y="798"/>
                  <a:pt x="1493" y="799"/>
                  <a:pt x="1492" y="799"/>
                </a:cubicBezTo>
                <a:cubicBezTo>
                  <a:pt x="1490" y="800"/>
                  <a:pt x="1490" y="798"/>
                  <a:pt x="1488" y="801"/>
                </a:cubicBezTo>
                <a:cubicBezTo>
                  <a:pt x="1487" y="803"/>
                  <a:pt x="1484" y="801"/>
                  <a:pt x="1482" y="802"/>
                </a:cubicBezTo>
                <a:cubicBezTo>
                  <a:pt x="1482" y="802"/>
                  <a:pt x="1482" y="804"/>
                  <a:pt x="1482" y="805"/>
                </a:cubicBezTo>
                <a:cubicBezTo>
                  <a:pt x="1482" y="806"/>
                  <a:pt x="1481" y="806"/>
                  <a:pt x="1480" y="806"/>
                </a:cubicBezTo>
                <a:cubicBezTo>
                  <a:pt x="1479" y="806"/>
                  <a:pt x="1480" y="811"/>
                  <a:pt x="1478" y="812"/>
                </a:cubicBezTo>
                <a:cubicBezTo>
                  <a:pt x="1477" y="815"/>
                  <a:pt x="1473" y="813"/>
                  <a:pt x="1473" y="815"/>
                </a:cubicBezTo>
                <a:cubicBezTo>
                  <a:pt x="1471" y="817"/>
                  <a:pt x="1473" y="819"/>
                  <a:pt x="1469" y="819"/>
                </a:cubicBezTo>
                <a:cubicBezTo>
                  <a:pt x="1462" y="819"/>
                  <a:pt x="1468" y="825"/>
                  <a:pt x="1462" y="827"/>
                </a:cubicBezTo>
                <a:cubicBezTo>
                  <a:pt x="1458" y="829"/>
                  <a:pt x="1460" y="830"/>
                  <a:pt x="1460" y="834"/>
                </a:cubicBezTo>
                <a:cubicBezTo>
                  <a:pt x="1460" y="839"/>
                  <a:pt x="1453" y="838"/>
                  <a:pt x="1452" y="841"/>
                </a:cubicBezTo>
                <a:cubicBezTo>
                  <a:pt x="1451" y="846"/>
                  <a:pt x="1450" y="845"/>
                  <a:pt x="1445" y="845"/>
                </a:cubicBezTo>
                <a:cubicBezTo>
                  <a:pt x="1437" y="846"/>
                  <a:pt x="1445" y="852"/>
                  <a:pt x="1439" y="854"/>
                </a:cubicBezTo>
                <a:cubicBezTo>
                  <a:pt x="1434" y="856"/>
                  <a:pt x="1426" y="846"/>
                  <a:pt x="1421" y="846"/>
                </a:cubicBezTo>
                <a:cubicBezTo>
                  <a:pt x="1415" y="846"/>
                  <a:pt x="1415" y="843"/>
                  <a:pt x="1412" y="840"/>
                </a:cubicBezTo>
                <a:cubicBezTo>
                  <a:pt x="1409" y="836"/>
                  <a:pt x="1404" y="830"/>
                  <a:pt x="1403" y="826"/>
                </a:cubicBezTo>
                <a:cubicBezTo>
                  <a:pt x="1400" y="818"/>
                  <a:pt x="1385" y="817"/>
                  <a:pt x="1386" y="812"/>
                </a:cubicBezTo>
                <a:cubicBezTo>
                  <a:pt x="1387" y="811"/>
                  <a:pt x="1390" y="809"/>
                  <a:pt x="1391" y="808"/>
                </a:cubicBezTo>
                <a:cubicBezTo>
                  <a:pt x="1393" y="806"/>
                  <a:pt x="1393" y="802"/>
                  <a:pt x="1393" y="799"/>
                </a:cubicBezTo>
                <a:cubicBezTo>
                  <a:pt x="1392" y="797"/>
                  <a:pt x="1390" y="796"/>
                  <a:pt x="1390" y="794"/>
                </a:cubicBezTo>
                <a:cubicBezTo>
                  <a:pt x="1390" y="793"/>
                  <a:pt x="1390" y="790"/>
                  <a:pt x="1389" y="790"/>
                </a:cubicBezTo>
                <a:cubicBezTo>
                  <a:pt x="1385" y="790"/>
                  <a:pt x="1383" y="790"/>
                  <a:pt x="1379" y="793"/>
                </a:cubicBezTo>
                <a:cubicBezTo>
                  <a:pt x="1375" y="797"/>
                  <a:pt x="1366" y="792"/>
                  <a:pt x="1363" y="788"/>
                </a:cubicBezTo>
                <a:cubicBezTo>
                  <a:pt x="1363" y="786"/>
                  <a:pt x="1353" y="777"/>
                  <a:pt x="1351" y="773"/>
                </a:cubicBezTo>
                <a:cubicBezTo>
                  <a:pt x="1349" y="767"/>
                  <a:pt x="1336" y="766"/>
                  <a:pt x="1334" y="761"/>
                </a:cubicBezTo>
                <a:cubicBezTo>
                  <a:pt x="1331" y="756"/>
                  <a:pt x="1328" y="763"/>
                  <a:pt x="1325" y="760"/>
                </a:cubicBezTo>
                <a:cubicBezTo>
                  <a:pt x="1321" y="757"/>
                  <a:pt x="1320" y="751"/>
                  <a:pt x="1317" y="747"/>
                </a:cubicBezTo>
                <a:cubicBezTo>
                  <a:pt x="1315" y="745"/>
                  <a:pt x="1315" y="747"/>
                  <a:pt x="1313" y="747"/>
                </a:cubicBezTo>
                <a:cubicBezTo>
                  <a:pt x="1313" y="746"/>
                  <a:pt x="1313" y="744"/>
                  <a:pt x="1313" y="743"/>
                </a:cubicBezTo>
                <a:cubicBezTo>
                  <a:pt x="1313" y="742"/>
                  <a:pt x="1312" y="741"/>
                  <a:pt x="1310" y="740"/>
                </a:cubicBezTo>
                <a:cubicBezTo>
                  <a:pt x="1307" y="737"/>
                  <a:pt x="1306" y="735"/>
                  <a:pt x="1305" y="731"/>
                </a:cubicBezTo>
                <a:cubicBezTo>
                  <a:pt x="1305" y="729"/>
                  <a:pt x="1295" y="726"/>
                  <a:pt x="1294" y="722"/>
                </a:cubicBezTo>
                <a:cubicBezTo>
                  <a:pt x="1293" y="714"/>
                  <a:pt x="1292" y="720"/>
                  <a:pt x="1290" y="715"/>
                </a:cubicBezTo>
                <a:cubicBezTo>
                  <a:pt x="1290" y="713"/>
                  <a:pt x="1288" y="715"/>
                  <a:pt x="1287" y="714"/>
                </a:cubicBezTo>
                <a:cubicBezTo>
                  <a:pt x="1287" y="712"/>
                  <a:pt x="1287" y="711"/>
                  <a:pt x="1287" y="710"/>
                </a:cubicBezTo>
                <a:cubicBezTo>
                  <a:pt x="1287" y="701"/>
                  <a:pt x="1272" y="711"/>
                  <a:pt x="1272" y="705"/>
                </a:cubicBezTo>
                <a:cubicBezTo>
                  <a:pt x="1272" y="703"/>
                  <a:pt x="1273" y="703"/>
                  <a:pt x="1269" y="702"/>
                </a:cubicBezTo>
                <a:cubicBezTo>
                  <a:pt x="1267" y="701"/>
                  <a:pt x="1268" y="696"/>
                  <a:pt x="1262" y="698"/>
                </a:cubicBezTo>
                <a:cubicBezTo>
                  <a:pt x="1257" y="700"/>
                  <a:pt x="1252" y="706"/>
                  <a:pt x="1247" y="706"/>
                </a:cubicBezTo>
                <a:cubicBezTo>
                  <a:pt x="1239" y="706"/>
                  <a:pt x="1203" y="688"/>
                  <a:pt x="1207" y="682"/>
                </a:cubicBezTo>
                <a:cubicBezTo>
                  <a:pt x="1209" y="678"/>
                  <a:pt x="1214" y="683"/>
                  <a:pt x="1214" y="676"/>
                </a:cubicBezTo>
                <a:cubicBezTo>
                  <a:pt x="1214" y="669"/>
                  <a:pt x="1217" y="670"/>
                  <a:pt x="1210" y="668"/>
                </a:cubicBezTo>
                <a:cubicBezTo>
                  <a:pt x="1203" y="665"/>
                  <a:pt x="1210" y="656"/>
                  <a:pt x="1203" y="653"/>
                </a:cubicBezTo>
                <a:cubicBezTo>
                  <a:pt x="1199" y="652"/>
                  <a:pt x="1198" y="648"/>
                  <a:pt x="1195" y="646"/>
                </a:cubicBezTo>
                <a:cubicBezTo>
                  <a:pt x="1188" y="643"/>
                  <a:pt x="1185" y="641"/>
                  <a:pt x="1177" y="639"/>
                </a:cubicBezTo>
                <a:cubicBezTo>
                  <a:pt x="1171" y="638"/>
                  <a:pt x="1165" y="626"/>
                  <a:pt x="1165" y="640"/>
                </a:cubicBezTo>
                <a:cubicBezTo>
                  <a:pt x="1165" y="644"/>
                  <a:pt x="1162" y="640"/>
                  <a:pt x="1162" y="645"/>
                </a:cubicBezTo>
                <a:cubicBezTo>
                  <a:pt x="1162" y="649"/>
                  <a:pt x="1158" y="668"/>
                  <a:pt x="1155" y="669"/>
                </a:cubicBezTo>
                <a:cubicBezTo>
                  <a:pt x="1151" y="671"/>
                  <a:pt x="1152" y="665"/>
                  <a:pt x="1146" y="672"/>
                </a:cubicBezTo>
                <a:cubicBezTo>
                  <a:pt x="1139" y="680"/>
                  <a:pt x="1131" y="674"/>
                  <a:pt x="1123" y="678"/>
                </a:cubicBezTo>
                <a:cubicBezTo>
                  <a:pt x="1117" y="682"/>
                  <a:pt x="1117" y="681"/>
                  <a:pt x="1123" y="687"/>
                </a:cubicBezTo>
                <a:cubicBezTo>
                  <a:pt x="1127" y="691"/>
                  <a:pt x="1119" y="691"/>
                  <a:pt x="1117" y="687"/>
                </a:cubicBezTo>
                <a:cubicBezTo>
                  <a:pt x="1115" y="684"/>
                  <a:pt x="1115" y="685"/>
                  <a:pt x="1112" y="684"/>
                </a:cubicBezTo>
                <a:cubicBezTo>
                  <a:pt x="1109" y="683"/>
                  <a:pt x="1104" y="684"/>
                  <a:pt x="1102" y="683"/>
                </a:cubicBezTo>
                <a:cubicBezTo>
                  <a:pt x="1087" y="672"/>
                  <a:pt x="1060" y="674"/>
                  <a:pt x="1070" y="649"/>
                </a:cubicBezTo>
                <a:cubicBezTo>
                  <a:pt x="1076" y="632"/>
                  <a:pt x="1063" y="606"/>
                  <a:pt x="1054" y="592"/>
                </a:cubicBezTo>
                <a:cubicBezTo>
                  <a:pt x="1054" y="583"/>
                  <a:pt x="1032" y="582"/>
                  <a:pt x="1028" y="571"/>
                </a:cubicBezTo>
                <a:cubicBezTo>
                  <a:pt x="1028" y="570"/>
                  <a:pt x="1028" y="570"/>
                  <a:pt x="1028" y="570"/>
                </a:cubicBezTo>
                <a:cubicBezTo>
                  <a:pt x="1026" y="565"/>
                  <a:pt x="1024" y="571"/>
                  <a:pt x="1021" y="570"/>
                </a:cubicBezTo>
                <a:cubicBezTo>
                  <a:pt x="1017" y="568"/>
                  <a:pt x="1018" y="562"/>
                  <a:pt x="1015" y="559"/>
                </a:cubicBezTo>
                <a:cubicBezTo>
                  <a:pt x="1012" y="555"/>
                  <a:pt x="1009" y="550"/>
                  <a:pt x="1014" y="545"/>
                </a:cubicBezTo>
                <a:cubicBezTo>
                  <a:pt x="1023" y="538"/>
                  <a:pt x="1000" y="543"/>
                  <a:pt x="999" y="546"/>
                </a:cubicBezTo>
                <a:cubicBezTo>
                  <a:pt x="996" y="553"/>
                  <a:pt x="994" y="543"/>
                  <a:pt x="993" y="541"/>
                </a:cubicBezTo>
                <a:cubicBezTo>
                  <a:pt x="988" y="536"/>
                  <a:pt x="989" y="534"/>
                  <a:pt x="980" y="535"/>
                </a:cubicBezTo>
                <a:cubicBezTo>
                  <a:pt x="971" y="536"/>
                  <a:pt x="964" y="545"/>
                  <a:pt x="950" y="545"/>
                </a:cubicBezTo>
                <a:cubicBezTo>
                  <a:pt x="945" y="545"/>
                  <a:pt x="940" y="550"/>
                  <a:pt x="935" y="552"/>
                </a:cubicBezTo>
                <a:cubicBezTo>
                  <a:pt x="920" y="555"/>
                  <a:pt x="920" y="555"/>
                  <a:pt x="920" y="555"/>
                </a:cubicBezTo>
                <a:cubicBezTo>
                  <a:pt x="917" y="556"/>
                  <a:pt x="915" y="557"/>
                  <a:pt x="912" y="557"/>
                </a:cubicBezTo>
                <a:cubicBezTo>
                  <a:pt x="906" y="558"/>
                  <a:pt x="900" y="559"/>
                  <a:pt x="894" y="561"/>
                </a:cubicBezTo>
                <a:cubicBezTo>
                  <a:pt x="885" y="564"/>
                  <a:pt x="891" y="557"/>
                  <a:pt x="891" y="553"/>
                </a:cubicBezTo>
                <a:cubicBezTo>
                  <a:pt x="891" y="549"/>
                  <a:pt x="886" y="546"/>
                  <a:pt x="887" y="542"/>
                </a:cubicBezTo>
                <a:cubicBezTo>
                  <a:pt x="888" y="539"/>
                  <a:pt x="889" y="534"/>
                  <a:pt x="886" y="532"/>
                </a:cubicBezTo>
                <a:cubicBezTo>
                  <a:pt x="882" y="529"/>
                  <a:pt x="887" y="522"/>
                  <a:pt x="883" y="519"/>
                </a:cubicBezTo>
                <a:cubicBezTo>
                  <a:pt x="878" y="514"/>
                  <a:pt x="866" y="508"/>
                  <a:pt x="860" y="505"/>
                </a:cubicBezTo>
                <a:cubicBezTo>
                  <a:pt x="858" y="504"/>
                  <a:pt x="855" y="502"/>
                  <a:pt x="856" y="500"/>
                </a:cubicBezTo>
                <a:cubicBezTo>
                  <a:pt x="857" y="497"/>
                  <a:pt x="863" y="504"/>
                  <a:pt x="864" y="500"/>
                </a:cubicBezTo>
                <a:cubicBezTo>
                  <a:pt x="865" y="496"/>
                  <a:pt x="861" y="495"/>
                  <a:pt x="861" y="493"/>
                </a:cubicBezTo>
                <a:cubicBezTo>
                  <a:pt x="858" y="493"/>
                  <a:pt x="855" y="492"/>
                  <a:pt x="851" y="492"/>
                </a:cubicBezTo>
                <a:cubicBezTo>
                  <a:pt x="850" y="492"/>
                  <a:pt x="844" y="492"/>
                  <a:pt x="844" y="493"/>
                </a:cubicBezTo>
                <a:cubicBezTo>
                  <a:pt x="843" y="493"/>
                  <a:pt x="844" y="495"/>
                  <a:pt x="844" y="495"/>
                </a:cubicBezTo>
                <a:cubicBezTo>
                  <a:pt x="843" y="495"/>
                  <a:pt x="841" y="495"/>
                  <a:pt x="840" y="495"/>
                </a:cubicBezTo>
                <a:cubicBezTo>
                  <a:pt x="831" y="497"/>
                  <a:pt x="818" y="494"/>
                  <a:pt x="812" y="487"/>
                </a:cubicBezTo>
                <a:cubicBezTo>
                  <a:pt x="810" y="485"/>
                  <a:pt x="805" y="484"/>
                  <a:pt x="805" y="482"/>
                </a:cubicBezTo>
                <a:cubicBezTo>
                  <a:pt x="805" y="479"/>
                  <a:pt x="806" y="476"/>
                  <a:pt x="802" y="475"/>
                </a:cubicBezTo>
                <a:cubicBezTo>
                  <a:pt x="801" y="475"/>
                  <a:pt x="800" y="475"/>
                  <a:pt x="799" y="474"/>
                </a:cubicBezTo>
                <a:cubicBezTo>
                  <a:pt x="797" y="473"/>
                  <a:pt x="800" y="471"/>
                  <a:pt x="802" y="470"/>
                </a:cubicBezTo>
                <a:cubicBezTo>
                  <a:pt x="804" y="469"/>
                  <a:pt x="809" y="470"/>
                  <a:pt x="806" y="466"/>
                </a:cubicBezTo>
                <a:cubicBezTo>
                  <a:pt x="805" y="464"/>
                  <a:pt x="800" y="468"/>
                  <a:pt x="799" y="465"/>
                </a:cubicBezTo>
                <a:cubicBezTo>
                  <a:pt x="796" y="460"/>
                  <a:pt x="796" y="467"/>
                  <a:pt x="793" y="464"/>
                </a:cubicBezTo>
                <a:cubicBezTo>
                  <a:pt x="787" y="458"/>
                  <a:pt x="787" y="462"/>
                  <a:pt x="780" y="462"/>
                </a:cubicBezTo>
                <a:cubicBezTo>
                  <a:pt x="775" y="462"/>
                  <a:pt x="775" y="458"/>
                  <a:pt x="775" y="454"/>
                </a:cubicBezTo>
                <a:cubicBezTo>
                  <a:pt x="775" y="453"/>
                  <a:pt x="773" y="453"/>
                  <a:pt x="772" y="453"/>
                </a:cubicBezTo>
                <a:cubicBezTo>
                  <a:pt x="768" y="452"/>
                  <a:pt x="753" y="457"/>
                  <a:pt x="751" y="460"/>
                </a:cubicBezTo>
                <a:cubicBezTo>
                  <a:pt x="747" y="462"/>
                  <a:pt x="748" y="466"/>
                  <a:pt x="743" y="466"/>
                </a:cubicBezTo>
                <a:cubicBezTo>
                  <a:pt x="741" y="466"/>
                  <a:pt x="734" y="459"/>
                  <a:pt x="732" y="458"/>
                </a:cubicBezTo>
                <a:cubicBezTo>
                  <a:pt x="729" y="456"/>
                  <a:pt x="726" y="454"/>
                  <a:pt x="723" y="452"/>
                </a:cubicBezTo>
                <a:cubicBezTo>
                  <a:pt x="720" y="449"/>
                  <a:pt x="726" y="447"/>
                  <a:pt x="720" y="447"/>
                </a:cubicBezTo>
                <a:cubicBezTo>
                  <a:pt x="718" y="447"/>
                  <a:pt x="705" y="448"/>
                  <a:pt x="705" y="445"/>
                </a:cubicBezTo>
                <a:cubicBezTo>
                  <a:pt x="705" y="440"/>
                  <a:pt x="705" y="440"/>
                  <a:pt x="705" y="440"/>
                </a:cubicBezTo>
                <a:cubicBezTo>
                  <a:pt x="703" y="439"/>
                  <a:pt x="702" y="437"/>
                  <a:pt x="702" y="435"/>
                </a:cubicBezTo>
                <a:cubicBezTo>
                  <a:pt x="702" y="422"/>
                  <a:pt x="702" y="422"/>
                  <a:pt x="702" y="422"/>
                </a:cubicBezTo>
                <a:cubicBezTo>
                  <a:pt x="702" y="417"/>
                  <a:pt x="726" y="416"/>
                  <a:pt x="728" y="414"/>
                </a:cubicBezTo>
                <a:cubicBezTo>
                  <a:pt x="729" y="414"/>
                  <a:pt x="728" y="413"/>
                  <a:pt x="728" y="413"/>
                </a:cubicBezTo>
                <a:cubicBezTo>
                  <a:pt x="726" y="408"/>
                  <a:pt x="719" y="396"/>
                  <a:pt x="714" y="405"/>
                </a:cubicBezTo>
                <a:cubicBezTo>
                  <a:pt x="709" y="413"/>
                  <a:pt x="709" y="414"/>
                  <a:pt x="700" y="409"/>
                </a:cubicBezTo>
                <a:cubicBezTo>
                  <a:pt x="697" y="408"/>
                  <a:pt x="694" y="410"/>
                  <a:pt x="691" y="409"/>
                </a:cubicBezTo>
                <a:cubicBezTo>
                  <a:pt x="688" y="409"/>
                  <a:pt x="689" y="406"/>
                  <a:pt x="683" y="406"/>
                </a:cubicBezTo>
                <a:cubicBezTo>
                  <a:pt x="681" y="406"/>
                  <a:pt x="683" y="402"/>
                  <a:pt x="682" y="401"/>
                </a:cubicBezTo>
                <a:cubicBezTo>
                  <a:pt x="678" y="400"/>
                  <a:pt x="655" y="400"/>
                  <a:pt x="655" y="405"/>
                </a:cubicBezTo>
                <a:cubicBezTo>
                  <a:pt x="655" y="408"/>
                  <a:pt x="658" y="409"/>
                  <a:pt x="654" y="410"/>
                </a:cubicBezTo>
                <a:cubicBezTo>
                  <a:pt x="653" y="410"/>
                  <a:pt x="653" y="410"/>
                  <a:pt x="653" y="410"/>
                </a:cubicBezTo>
                <a:cubicBezTo>
                  <a:pt x="650" y="411"/>
                  <a:pt x="646" y="414"/>
                  <a:pt x="645" y="416"/>
                </a:cubicBezTo>
                <a:cubicBezTo>
                  <a:pt x="633" y="419"/>
                  <a:pt x="624" y="429"/>
                  <a:pt x="611" y="429"/>
                </a:cubicBezTo>
                <a:cubicBezTo>
                  <a:pt x="603" y="429"/>
                  <a:pt x="606" y="419"/>
                  <a:pt x="606" y="414"/>
                </a:cubicBezTo>
                <a:cubicBezTo>
                  <a:pt x="606" y="409"/>
                  <a:pt x="594" y="416"/>
                  <a:pt x="592" y="410"/>
                </a:cubicBezTo>
                <a:cubicBezTo>
                  <a:pt x="590" y="399"/>
                  <a:pt x="585" y="400"/>
                  <a:pt x="577" y="395"/>
                </a:cubicBezTo>
                <a:cubicBezTo>
                  <a:pt x="573" y="393"/>
                  <a:pt x="567" y="386"/>
                  <a:pt x="576" y="386"/>
                </a:cubicBezTo>
                <a:cubicBezTo>
                  <a:pt x="577" y="386"/>
                  <a:pt x="577" y="384"/>
                  <a:pt x="577" y="384"/>
                </a:cubicBezTo>
                <a:cubicBezTo>
                  <a:pt x="577" y="381"/>
                  <a:pt x="573" y="370"/>
                  <a:pt x="571" y="368"/>
                </a:cubicBezTo>
                <a:cubicBezTo>
                  <a:pt x="567" y="366"/>
                  <a:pt x="566" y="361"/>
                  <a:pt x="563" y="360"/>
                </a:cubicBezTo>
                <a:cubicBezTo>
                  <a:pt x="557" y="358"/>
                  <a:pt x="553" y="362"/>
                  <a:pt x="549" y="355"/>
                </a:cubicBezTo>
                <a:cubicBezTo>
                  <a:pt x="548" y="354"/>
                  <a:pt x="548" y="352"/>
                  <a:pt x="546" y="351"/>
                </a:cubicBezTo>
                <a:cubicBezTo>
                  <a:pt x="544" y="350"/>
                  <a:pt x="543" y="352"/>
                  <a:pt x="543" y="348"/>
                </a:cubicBezTo>
                <a:cubicBezTo>
                  <a:pt x="543" y="344"/>
                  <a:pt x="548" y="348"/>
                  <a:pt x="546" y="344"/>
                </a:cubicBezTo>
                <a:cubicBezTo>
                  <a:pt x="545" y="344"/>
                  <a:pt x="538" y="343"/>
                  <a:pt x="537" y="343"/>
                </a:cubicBezTo>
                <a:cubicBezTo>
                  <a:pt x="534" y="344"/>
                  <a:pt x="535" y="347"/>
                  <a:pt x="533" y="347"/>
                </a:cubicBezTo>
                <a:cubicBezTo>
                  <a:pt x="531" y="348"/>
                  <a:pt x="528" y="348"/>
                  <a:pt x="525" y="348"/>
                </a:cubicBezTo>
                <a:cubicBezTo>
                  <a:pt x="522" y="348"/>
                  <a:pt x="524" y="343"/>
                  <a:pt x="524" y="341"/>
                </a:cubicBezTo>
                <a:cubicBezTo>
                  <a:pt x="524" y="335"/>
                  <a:pt x="513" y="328"/>
                  <a:pt x="513" y="319"/>
                </a:cubicBezTo>
                <a:cubicBezTo>
                  <a:pt x="513" y="316"/>
                  <a:pt x="512" y="313"/>
                  <a:pt x="512" y="310"/>
                </a:cubicBezTo>
                <a:cubicBezTo>
                  <a:pt x="512" y="307"/>
                  <a:pt x="512" y="301"/>
                  <a:pt x="507" y="304"/>
                </a:cubicBezTo>
                <a:cubicBezTo>
                  <a:pt x="504" y="306"/>
                  <a:pt x="504" y="302"/>
                  <a:pt x="503" y="300"/>
                </a:cubicBezTo>
                <a:cubicBezTo>
                  <a:pt x="502" y="296"/>
                  <a:pt x="482" y="298"/>
                  <a:pt x="479" y="297"/>
                </a:cubicBezTo>
                <a:cubicBezTo>
                  <a:pt x="477" y="297"/>
                  <a:pt x="478" y="295"/>
                  <a:pt x="478" y="295"/>
                </a:cubicBezTo>
                <a:cubicBezTo>
                  <a:pt x="477" y="294"/>
                  <a:pt x="473" y="294"/>
                  <a:pt x="473" y="293"/>
                </a:cubicBezTo>
                <a:cubicBezTo>
                  <a:pt x="467" y="291"/>
                  <a:pt x="468" y="283"/>
                  <a:pt x="468" y="278"/>
                </a:cubicBezTo>
                <a:cubicBezTo>
                  <a:pt x="468" y="268"/>
                  <a:pt x="464" y="274"/>
                  <a:pt x="461" y="268"/>
                </a:cubicBezTo>
                <a:cubicBezTo>
                  <a:pt x="460" y="265"/>
                  <a:pt x="456" y="265"/>
                  <a:pt x="454" y="262"/>
                </a:cubicBezTo>
                <a:cubicBezTo>
                  <a:pt x="453" y="257"/>
                  <a:pt x="453" y="256"/>
                  <a:pt x="449" y="253"/>
                </a:cubicBezTo>
                <a:cubicBezTo>
                  <a:pt x="447" y="251"/>
                  <a:pt x="452" y="246"/>
                  <a:pt x="453" y="245"/>
                </a:cubicBezTo>
                <a:cubicBezTo>
                  <a:pt x="455" y="242"/>
                  <a:pt x="446" y="235"/>
                  <a:pt x="444" y="243"/>
                </a:cubicBezTo>
                <a:cubicBezTo>
                  <a:pt x="443" y="245"/>
                  <a:pt x="442" y="245"/>
                  <a:pt x="442" y="248"/>
                </a:cubicBezTo>
                <a:cubicBezTo>
                  <a:pt x="442" y="252"/>
                  <a:pt x="440" y="248"/>
                  <a:pt x="438" y="250"/>
                </a:cubicBezTo>
                <a:cubicBezTo>
                  <a:pt x="436" y="252"/>
                  <a:pt x="437" y="256"/>
                  <a:pt x="436" y="255"/>
                </a:cubicBezTo>
                <a:cubicBezTo>
                  <a:pt x="435" y="255"/>
                  <a:pt x="435" y="254"/>
                  <a:pt x="434" y="253"/>
                </a:cubicBezTo>
                <a:cubicBezTo>
                  <a:pt x="431" y="249"/>
                  <a:pt x="432" y="261"/>
                  <a:pt x="430" y="261"/>
                </a:cubicBezTo>
                <a:cubicBezTo>
                  <a:pt x="427" y="261"/>
                  <a:pt x="428" y="267"/>
                  <a:pt x="428" y="269"/>
                </a:cubicBezTo>
                <a:cubicBezTo>
                  <a:pt x="427" y="269"/>
                  <a:pt x="420" y="272"/>
                  <a:pt x="420" y="272"/>
                </a:cubicBezTo>
                <a:cubicBezTo>
                  <a:pt x="419" y="271"/>
                  <a:pt x="417" y="259"/>
                  <a:pt x="414" y="260"/>
                </a:cubicBezTo>
                <a:cubicBezTo>
                  <a:pt x="412" y="261"/>
                  <a:pt x="408" y="262"/>
                  <a:pt x="408" y="264"/>
                </a:cubicBezTo>
                <a:cubicBezTo>
                  <a:pt x="407" y="269"/>
                  <a:pt x="407" y="266"/>
                  <a:pt x="405" y="269"/>
                </a:cubicBezTo>
                <a:cubicBezTo>
                  <a:pt x="405" y="270"/>
                  <a:pt x="407" y="272"/>
                  <a:pt x="407" y="273"/>
                </a:cubicBezTo>
                <a:cubicBezTo>
                  <a:pt x="407" y="274"/>
                  <a:pt x="405" y="275"/>
                  <a:pt x="404" y="275"/>
                </a:cubicBezTo>
                <a:cubicBezTo>
                  <a:pt x="401" y="278"/>
                  <a:pt x="400" y="280"/>
                  <a:pt x="398" y="283"/>
                </a:cubicBezTo>
                <a:cubicBezTo>
                  <a:pt x="395" y="287"/>
                  <a:pt x="388" y="285"/>
                  <a:pt x="387" y="281"/>
                </a:cubicBezTo>
                <a:cubicBezTo>
                  <a:pt x="385" y="279"/>
                  <a:pt x="391" y="277"/>
                  <a:pt x="393" y="276"/>
                </a:cubicBezTo>
                <a:cubicBezTo>
                  <a:pt x="395" y="273"/>
                  <a:pt x="385" y="274"/>
                  <a:pt x="384" y="274"/>
                </a:cubicBezTo>
                <a:cubicBezTo>
                  <a:pt x="381" y="274"/>
                  <a:pt x="371" y="278"/>
                  <a:pt x="372" y="272"/>
                </a:cubicBezTo>
                <a:cubicBezTo>
                  <a:pt x="373" y="268"/>
                  <a:pt x="378" y="269"/>
                  <a:pt x="375" y="266"/>
                </a:cubicBezTo>
                <a:cubicBezTo>
                  <a:pt x="375" y="265"/>
                  <a:pt x="374" y="265"/>
                  <a:pt x="374" y="264"/>
                </a:cubicBezTo>
                <a:cubicBezTo>
                  <a:pt x="372" y="263"/>
                  <a:pt x="366" y="261"/>
                  <a:pt x="371" y="259"/>
                </a:cubicBezTo>
                <a:cubicBezTo>
                  <a:pt x="376" y="257"/>
                  <a:pt x="370" y="252"/>
                  <a:pt x="369" y="249"/>
                </a:cubicBezTo>
                <a:cubicBezTo>
                  <a:pt x="368" y="247"/>
                  <a:pt x="366" y="248"/>
                  <a:pt x="364" y="247"/>
                </a:cubicBezTo>
                <a:cubicBezTo>
                  <a:pt x="361" y="244"/>
                  <a:pt x="366" y="242"/>
                  <a:pt x="360" y="240"/>
                </a:cubicBezTo>
                <a:cubicBezTo>
                  <a:pt x="356" y="238"/>
                  <a:pt x="354" y="239"/>
                  <a:pt x="350" y="239"/>
                </a:cubicBezTo>
                <a:cubicBezTo>
                  <a:pt x="343" y="239"/>
                  <a:pt x="352" y="230"/>
                  <a:pt x="353" y="228"/>
                </a:cubicBezTo>
                <a:cubicBezTo>
                  <a:pt x="353" y="227"/>
                  <a:pt x="353" y="226"/>
                  <a:pt x="352" y="226"/>
                </a:cubicBezTo>
                <a:cubicBezTo>
                  <a:pt x="340" y="226"/>
                  <a:pt x="342" y="225"/>
                  <a:pt x="342" y="235"/>
                </a:cubicBezTo>
                <a:cubicBezTo>
                  <a:pt x="342" y="237"/>
                  <a:pt x="340" y="236"/>
                  <a:pt x="340" y="237"/>
                </a:cubicBezTo>
                <a:cubicBezTo>
                  <a:pt x="341" y="241"/>
                  <a:pt x="342" y="245"/>
                  <a:pt x="341" y="248"/>
                </a:cubicBezTo>
                <a:cubicBezTo>
                  <a:pt x="341" y="249"/>
                  <a:pt x="341" y="249"/>
                  <a:pt x="340" y="249"/>
                </a:cubicBezTo>
                <a:cubicBezTo>
                  <a:pt x="337" y="245"/>
                  <a:pt x="338" y="247"/>
                  <a:pt x="333" y="247"/>
                </a:cubicBezTo>
                <a:cubicBezTo>
                  <a:pt x="331" y="247"/>
                  <a:pt x="329" y="241"/>
                  <a:pt x="327" y="241"/>
                </a:cubicBezTo>
                <a:cubicBezTo>
                  <a:pt x="324" y="240"/>
                  <a:pt x="325" y="241"/>
                  <a:pt x="323" y="239"/>
                </a:cubicBezTo>
                <a:cubicBezTo>
                  <a:pt x="323" y="239"/>
                  <a:pt x="322" y="239"/>
                  <a:pt x="322" y="239"/>
                </a:cubicBezTo>
                <a:cubicBezTo>
                  <a:pt x="321" y="240"/>
                  <a:pt x="320" y="242"/>
                  <a:pt x="319" y="242"/>
                </a:cubicBezTo>
                <a:cubicBezTo>
                  <a:pt x="314" y="242"/>
                  <a:pt x="312" y="237"/>
                  <a:pt x="308" y="236"/>
                </a:cubicBezTo>
                <a:cubicBezTo>
                  <a:pt x="303" y="236"/>
                  <a:pt x="300" y="237"/>
                  <a:pt x="300" y="231"/>
                </a:cubicBezTo>
                <a:cubicBezTo>
                  <a:pt x="300" y="226"/>
                  <a:pt x="284" y="220"/>
                  <a:pt x="279" y="217"/>
                </a:cubicBezTo>
                <a:cubicBezTo>
                  <a:pt x="277" y="215"/>
                  <a:pt x="275" y="212"/>
                  <a:pt x="272" y="212"/>
                </a:cubicBezTo>
                <a:cubicBezTo>
                  <a:pt x="272" y="224"/>
                  <a:pt x="272" y="224"/>
                  <a:pt x="272" y="224"/>
                </a:cubicBezTo>
                <a:cubicBezTo>
                  <a:pt x="264" y="224"/>
                  <a:pt x="264" y="224"/>
                  <a:pt x="264" y="224"/>
                </a:cubicBezTo>
                <a:cubicBezTo>
                  <a:pt x="263" y="210"/>
                  <a:pt x="263" y="210"/>
                  <a:pt x="263" y="210"/>
                </a:cubicBezTo>
                <a:cubicBezTo>
                  <a:pt x="256" y="207"/>
                  <a:pt x="255" y="208"/>
                  <a:pt x="247" y="208"/>
                </a:cubicBezTo>
                <a:cubicBezTo>
                  <a:pt x="246" y="208"/>
                  <a:pt x="246" y="204"/>
                  <a:pt x="246" y="203"/>
                </a:cubicBezTo>
                <a:cubicBezTo>
                  <a:pt x="245" y="201"/>
                  <a:pt x="242" y="204"/>
                  <a:pt x="241" y="202"/>
                </a:cubicBezTo>
                <a:cubicBezTo>
                  <a:pt x="235" y="196"/>
                  <a:pt x="227" y="200"/>
                  <a:pt x="220" y="196"/>
                </a:cubicBezTo>
                <a:cubicBezTo>
                  <a:pt x="218" y="195"/>
                  <a:pt x="206" y="197"/>
                  <a:pt x="211" y="188"/>
                </a:cubicBezTo>
                <a:cubicBezTo>
                  <a:pt x="217" y="179"/>
                  <a:pt x="227" y="191"/>
                  <a:pt x="222" y="175"/>
                </a:cubicBezTo>
                <a:cubicBezTo>
                  <a:pt x="220" y="169"/>
                  <a:pt x="222" y="170"/>
                  <a:pt x="227" y="167"/>
                </a:cubicBezTo>
                <a:cubicBezTo>
                  <a:pt x="230" y="165"/>
                  <a:pt x="226" y="160"/>
                  <a:pt x="226" y="157"/>
                </a:cubicBezTo>
                <a:cubicBezTo>
                  <a:pt x="224" y="155"/>
                  <a:pt x="223" y="153"/>
                  <a:pt x="222" y="151"/>
                </a:cubicBezTo>
                <a:cubicBezTo>
                  <a:pt x="221" y="149"/>
                  <a:pt x="215" y="152"/>
                  <a:pt x="212" y="150"/>
                </a:cubicBezTo>
                <a:cubicBezTo>
                  <a:pt x="208" y="147"/>
                  <a:pt x="206" y="142"/>
                  <a:pt x="201" y="140"/>
                </a:cubicBezTo>
                <a:cubicBezTo>
                  <a:pt x="198" y="138"/>
                  <a:pt x="202" y="133"/>
                  <a:pt x="204" y="131"/>
                </a:cubicBezTo>
                <a:cubicBezTo>
                  <a:pt x="204" y="131"/>
                  <a:pt x="203" y="131"/>
                  <a:pt x="203" y="131"/>
                </a:cubicBezTo>
                <a:cubicBezTo>
                  <a:pt x="201" y="131"/>
                  <a:pt x="201" y="131"/>
                  <a:pt x="201" y="131"/>
                </a:cubicBezTo>
                <a:cubicBezTo>
                  <a:pt x="197" y="131"/>
                  <a:pt x="197" y="131"/>
                  <a:pt x="197" y="131"/>
                </a:cubicBezTo>
                <a:cubicBezTo>
                  <a:pt x="183" y="131"/>
                  <a:pt x="183" y="131"/>
                  <a:pt x="183" y="131"/>
                </a:cubicBezTo>
                <a:cubicBezTo>
                  <a:pt x="182" y="131"/>
                  <a:pt x="182" y="129"/>
                  <a:pt x="181" y="128"/>
                </a:cubicBezTo>
                <a:cubicBezTo>
                  <a:pt x="179" y="124"/>
                  <a:pt x="174" y="130"/>
                  <a:pt x="174" y="132"/>
                </a:cubicBezTo>
                <a:cubicBezTo>
                  <a:pt x="174" y="146"/>
                  <a:pt x="159" y="137"/>
                  <a:pt x="156" y="148"/>
                </a:cubicBezTo>
                <a:cubicBezTo>
                  <a:pt x="152" y="150"/>
                  <a:pt x="149" y="152"/>
                  <a:pt x="145" y="154"/>
                </a:cubicBezTo>
                <a:cubicBezTo>
                  <a:pt x="144" y="155"/>
                  <a:pt x="140" y="150"/>
                  <a:pt x="140" y="149"/>
                </a:cubicBezTo>
                <a:cubicBezTo>
                  <a:pt x="140" y="142"/>
                  <a:pt x="140" y="145"/>
                  <a:pt x="136" y="142"/>
                </a:cubicBezTo>
                <a:cubicBezTo>
                  <a:pt x="133" y="141"/>
                  <a:pt x="123" y="148"/>
                  <a:pt x="121" y="134"/>
                </a:cubicBezTo>
                <a:cubicBezTo>
                  <a:pt x="119" y="125"/>
                  <a:pt x="107" y="119"/>
                  <a:pt x="107" y="109"/>
                </a:cubicBezTo>
                <a:cubicBezTo>
                  <a:pt x="107" y="108"/>
                  <a:pt x="102" y="109"/>
                  <a:pt x="102" y="109"/>
                </a:cubicBezTo>
                <a:cubicBezTo>
                  <a:pt x="98" y="110"/>
                  <a:pt x="96" y="113"/>
                  <a:pt x="97" y="117"/>
                </a:cubicBezTo>
                <a:cubicBezTo>
                  <a:pt x="97" y="128"/>
                  <a:pt x="92" y="113"/>
                  <a:pt x="91" y="111"/>
                </a:cubicBezTo>
                <a:cubicBezTo>
                  <a:pt x="87" y="107"/>
                  <a:pt x="69" y="108"/>
                  <a:pt x="64" y="108"/>
                </a:cubicBezTo>
                <a:cubicBezTo>
                  <a:pt x="57" y="108"/>
                  <a:pt x="60" y="114"/>
                  <a:pt x="57" y="114"/>
                </a:cubicBezTo>
                <a:cubicBezTo>
                  <a:pt x="53" y="114"/>
                  <a:pt x="56" y="109"/>
                  <a:pt x="50" y="111"/>
                </a:cubicBezTo>
                <a:cubicBezTo>
                  <a:pt x="46" y="113"/>
                  <a:pt x="45" y="114"/>
                  <a:pt x="40" y="114"/>
                </a:cubicBezTo>
                <a:cubicBezTo>
                  <a:pt x="39" y="114"/>
                  <a:pt x="25" y="112"/>
                  <a:pt x="28" y="110"/>
                </a:cubicBezTo>
                <a:cubicBezTo>
                  <a:pt x="29" y="109"/>
                  <a:pt x="39" y="102"/>
                  <a:pt x="32" y="102"/>
                </a:cubicBezTo>
                <a:cubicBezTo>
                  <a:pt x="26" y="102"/>
                  <a:pt x="28" y="99"/>
                  <a:pt x="28" y="94"/>
                </a:cubicBezTo>
                <a:cubicBezTo>
                  <a:pt x="28" y="83"/>
                  <a:pt x="28" y="83"/>
                  <a:pt x="28" y="83"/>
                </a:cubicBezTo>
                <a:cubicBezTo>
                  <a:pt x="28" y="81"/>
                  <a:pt x="27" y="82"/>
                  <a:pt x="26" y="82"/>
                </a:cubicBezTo>
                <a:cubicBezTo>
                  <a:pt x="21" y="82"/>
                  <a:pt x="22" y="79"/>
                  <a:pt x="22" y="76"/>
                </a:cubicBezTo>
                <a:cubicBezTo>
                  <a:pt x="22" y="71"/>
                  <a:pt x="24" y="74"/>
                  <a:pt x="24" y="70"/>
                </a:cubicBezTo>
                <a:cubicBezTo>
                  <a:pt x="24" y="67"/>
                  <a:pt x="19" y="67"/>
                  <a:pt x="25" y="62"/>
                </a:cubicBezTo>
                <a:cubicBezTo>
                  <a:pt x="24" y="58"/>
                  <a:pt x="28" y="60"/>
                  <a:pt x="32" y="60"/>
                </a:cubicBezTo>
                <a:cubicBezTo>
                  <a:pt x="38" y="60"/>
                  <a:pt x="37" y="55"/>
                  <a:pt x="39" y="55"/>
                </a:cubicBezTo>
                <a:cubicBezTo>
                  <a:pt x="41" y="55"/>
                  <a:pt x="49" y="56"/>
                  <a:pt x="46" y="52"/>
                </a:cubicBezTo>
                <a:cubicBezTo>
                  <a:pt x="43" y="49"/>
                  <a:pt x="44" y="48"/>
                  <a:pt x="45" y="45"/>
                </a:cubicBezTo>
                <a:cubicBezTo>
                  <a:pt x="46" y="41"/>
                  <a:pt x="49" y="45"/>
                  <a:pt x="49" y="43"/>
                </a:cubicBezTo>
                <a:cubicBezTo>
                  <a:pt x="49" y="41"/>
                  <a:pt x="48" y="35"/>
                  <a:pt x="47" y="34"/>
                </a:cubicBezTo>
                <a:cubicBezTo>
                  <a:pt x="44" y="29"/>
                  <a:pt x="41" y="39"/>
                  <a:pt x="39" y="27"/>
                </a:cubicBezTo>
                <a:cubicBezTo>
                  <a:pt x="38" y="24"/>
                  <a:pt x="20" y="27"/>
                  <a:pt x="17" y="25"/>
                </a:cubicBezTo>
                <a:cubicBezTo>
                  <a:pt x="17" y="23"/>
                  <a:pt x="15" y="21"/>
                  <a:pt x="15" y="20"/>
                </a:cubicBezTo>
                <a:cubicBezTo>
                  <a:pt x="15" y="8"/>
                  <a:pt x="16" y="14"/>
                  <a:pt x="8" y="12"/>
                </a:cubicBezTo>
                <a:cubicBezTo>
                  <a:pt x="6" y="11"/>
                  <a:pt x="6" y="9"/>
                  <a:pt x="6" y="7"/>
                </a:cubicBezTo>
                <a:cubicBezTo>
                  <a:pt x="6" y="5"/>
                  <a:pt x="1" y="6"/>
                  <a:pt x="1" y="4"/>
                </a:cubicBezTo>
                <a:cubicBezTo>
                  <a:pt x="1" y="3"/>
                  <a:pt x="1" y="1"/>
                  <a:pt x="0" y="0"/>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30" name="Freeform 9"/>
          <p:cNvSpPr>
            <a:spLocks/>
          </p:cNvSpPr>
          <p:nvPr/>
        </p:nvSpPr>
        <p:spPr bwMode="auto">
          <a:xfrm>
            <a:off x="3417275" y="2331970"/>
            <a:ext cx="361925" cy="758319"/>
          </a:xfrm>
          <a:custGeom>
            <a:avLst/>
            <a:gdLst>
              <a:gd name="T0" fmla="*/ 441 w 468"/>
              <a:gd name="T1" fmla="*/ 18 h 980"/>
              <a:gd name="T2" fmla="*/ 454 w 468"/>
              <a:gd name="T3" fmla="*/ 36 h 980"/>
              <a:gd name="T4" fmla="*/ 438 w 468"/>
              <a:gd name="T5" fmla="*/ 62 h 980"/>
              <a:gd name="T6" fmla="*/ 416 w 468"/>
              <a:gd name="T7" fmla="*/ 64 h 980"/>
              <a:gd name="T8" fmla="*/ 389 w 468"/>
              <a:gd name="T9" fmla="*/ 118 h 980"/>
              <a:gd name="T10" fmla="*/ 339 w 468"/>
              <a:gd name="T11" fmla="*/ 137 h 980"/>
              <a:gd name="T12" fmla="*/ 330 w 468"/>
              <a:gd name="T13" fmla="*/ 114 h 980"/>
              <a:gd name="T14" fmla="*/ 302 w 468"/>
              <a:gd name="T15" fmla="*/ 135 h 980"/>
              <a:gd name="T16" fmla="*/ 306 w 468"/>
              <a:gd name="T17" fmla="*/ 163 h 980"/>
              <a:gd name="T18" fmla="*/ 282 w 468"/>
              <a:gd name="T19" fmla="*/ 175 h 980"/>
              <a:gd name="T20" fmla="*/ 246 w 468"/>
              <a:gd name="T21" fmla="*/ 191 h 980"/>
              <a:gd name="T22" fmla="*/ 241 w 468"/>
              <a:gd name="T23" fmla="*/ 218 h 980"/>
              <a:gd name="T24" fmla="*/ 260 w 468"/>
              <a:gd name="T25" fmla="*/ 237 h 980"/>
              <a:gd name="T26" fmla="*/ 248 w 468"/>
              <a:gd name="T27" fmla="*/ 268 h 980"/>
              <a:gd name="T28" fmla="*/ 207 w 468"/>
              <a:gd name="T29" fmla="*/ 270 h 980"/>
              <a:gd name="T30" fmla="*/ 199 w 468"/>
              <a:gd name="T31" fmla="*/ 300 h 980"/>
              <a:gd name="T32" fmla="*/ 161 w 468"/>
              <a:gd name="T33" fmla="*/ 307 h 980"/>
              <a:gd name="T34" fmla="*/ 178 w 468"/>
              <a:gd name="T35" fmla="*/ 353 h 980"/>
              <a:gd name="T36" fmla="*/ 211 w 468"/>
              <a:gd name="T37" fmla="*/ 368 h 980"/>
              <a:gd name="T38" fmla="*/ 240 w 468"/>
              <a:gd name="T39" fmla="*/ 417 h 980"/>
              <a:gd name="T40" fmla="*/ 229 w 468"/>
              <a:gd name="T41" fmla="*/ 432 h 980"/>
              <a:gd name="T42" fmla="*/ 211 w 468"/>
              <a:gd name="T43" fmla="*/ 437 h 980"/>
              <a:gd name="T44" fmla="*/ 201 w 468"/>
              <a:gd name="T45" fmla="*/ 466 h 980"/>
              <a:gd name="T46" fmla="*/ 186 w 468"/>
              <a:gd name="T47" fmla="*/ 486 h 980"/>
              <a:gd name="T48" fmla="*/ 179 w 468"/>
              <a:gd name="T49" fmla="*/ 514 h 980"/>
              <a:gd name="T50" fmla="*/ 182 w 468"/>
              <a:gd name="T51" fmla="*/ 536 h 980"/>
              <a:gd name="T52" fmla="*/ 214 w 468"/>
              <a:gd name="T53" fmla="*/ 559 h 980"/>
              <a:gd name="T54" fmla="*/ 216 w 468"/>
              <a:gd name="T55" fmla="*/ 589 h 980"/>
              <a:gd name="T56" fmla="*/ 203 w 468"/>
              <a:gd name="T57" fmla="*/ 624 h 980"/>
              <a:gd name="T58" fmla="*/ 176 w 468"/>
              <a:gd name="T59" fmla="*/ 643 h 980"/>
              <a:gd name="T60" fmla="*/ 170 w 468"/>
              <a:gd name="T61" fmla="*/ 669 h 980"/>
              <a:gd name="T62" fmla="*/ 149 w 468"/>
              <a:gd name="T63" fmla="*/ 692 h 980"/>
              <a:gd name="T64" fmla="*/ 123 w 468"/>
              <a:gd name="T65" fmla="*/ 682 h 980"/>
              <a:gd name="T66" fmla="*/ 107 w 468"/>
              <a:gd name="T67" fmla="*/ 690 h 980"/>
              <a:gd name="T68" fmla="*/ 117 w 468"/>
              <a:gd name="T69" fmla="*/ 705 h 980"/>
              <a:gd name="T70" fmla="*/ 113 w 468"/>
              <a:gd name="T71" fmla="*/ 733 h 980"/>
              <a:gd name="T72" fmla="*/ 127 w 468"/>
              <a:gd name="T73" fmla="*/ 757 h 980"/>
              <a:gd name="T74" fmla="*/ 143 w 468"/>
              <a:gd name="T75" fmla="*/ 779 h 980"/>
              <a:gd name="T76" fmla="*/ 113 w 468"/>
              <a:gd name="T77" fmla="*/ 791 h 980"/>
              <a:gd name="T78" fmla="*/ 104 w 468"/>
              <a:gd name="T79" fmla="*/ 814 h 980"/>
              <a:gd name="T80" fmla="*/ 66 w 468"/>
              <a:gd name="T81" fmla="*/ 828 h 980"/>
              <a:gd name="T82" fmla="*/ 68 w 468"/>
              <a:gd name="T83" fmla="*/ 848 h 980"/>
              <a:gd name="T84" fmla="*/ 94 w 468"/>
              <a:gd name="T85" fmla="*/ 856 h 980"/>
              <a:gd name="T86" fmla="*/ 75 w 468"/>
              <a:gd name="T87" fmla="*/ 874 h 980"/>
              <a:gd name="T88" fmla="*/ 35 w 468"/>
              <a:gd name="T89" fmla="*/ 895 h 980"/>
              <a:gd name="T90" fmla="*/ 7 w 468"/>
              <a:gd name="T91" fmla="*/ 929 h 980"/>
              <a:gd name="T92" fmla="*/ 6 w 468"/>
              <a:gd name="T93" fmla="*/ 954 h 980"/>
              <a:gd name="T94" fmla="*/ 15 w 468"/>
              <a:gd name="T95" fmla="*/ 972 h 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8" h="980">
                <a:moveTo>
                  <a:pt x="432" y="0"/>
                </a:moveTo>
                <a:cubicBezTo>
                  <a:pt x="432" y="2"/>
                  <a:pt x="431" y="10"/>
                  <a:pt x="432" y="11"/>
                </a:cubicBezTo>
                <a:cubicBezTo>
                  <a:pt x="434" y="14"/>
                  <a:pt x="438" y="13"/>
                  <a:pt x="441" y="14"/>
                </a:cubicBezTo>
                <a:cubicBezTo>
                  <a:pt x="442" y="14"/>
                  <a:pt x="441" y="17"/>
                  <a:pt x="441" y="18"/>
                </a:cubicBezTo>
                <a:cubicBezTo>
                  <a:pt x="441" y="23"/>
                  <a:pt x="446" y="19"/>
                  <a:pt x="442" y="27"/>
                </a:cubicBezTo>
                <a:cubicBezTo>
                  <a:pt x="438" y="35"/>
                  <a:pt x="444" y="42"/>
                  <a:pt x="450" y="32"/>
                </a:cubicBezTo>
                <a:cubicBezTo>
                  <a:pt x="450" y="31"/>
                  <a:pt x="450" y="31"/>
                  <a:pt x="451" y="30"/>
                </a:cubicBezTo>
                <a:cubicBezTo>
                  <a:pt x="454" y="25"/>
                  <a:pt x="456" y="35"/>
                  <a:pt x="454" y="36"/>
                </a:cubicBezTo>
                <a:cubicBezTo>
                  <a:pt x="449" y="39"/>
                  <a:pt x="456" y="42"/>
                  <a:pt x="454" y="46"/>
                </a:cubicBezTo>
                <a:cubicBezTo>
                  <a:pt x="452" y="53"/>
                  <a:pt x="468" y="48"/>
                  <a:pt x="461" y="58"/>
                </a:cubicBezTo>
                <a:cubicBezTo>
                  <a:pt x="456" y="64"/>
                  <a:pt x="449" y="64"/>
                  <a:pt x="442" y="63"/>
                </a:cubicBezTo>
                <a:cubicBezTo>
                  <a:pt x="441" y="63"/>
                  <a:pt x="438" y="64"/>
                  <a:pt x="438" y="62"/>
                </a:cubicBezTo>
                <a:cubicBezTo>
                  <a:pt x="437" y="60"/>
                  <a:pt x="437" y="59"/>
                  <a:pt x="434" y="59"/>
                </a:cubicBezTo>
                <a:cubicBezTo>
                  <a:pt x="428" y="59"/>
                  <a:pt x="434" y="64"/>
                  <a:pt x="426" y="64"/>
                </a:cubicBezTo>
                <a:cubicBezTo>
                  <a:pt x="423" y="64"/>
                  <a:pt x="424" y="61"/>
                  <a:pt x="422" y="60"/>
                </a:cubicBezTo>
                <a:cubicBezTo>
                  <a:pt x="421" y="59"/>
                  <a:pt x="417" y="63"/>
                  <a:pt x="416" y="64"/>
                </a:cubicBezTo>
                <a:cubicBezTo>
                  <a:pt x="412" y="67"/>
                  <a:pt x="416" y="69"/>
                  <a:pt x="415" y="72"/>
                </a:cubicBezTo>
                <a:cubicBezTo>
                  <a:pt x="411" y="85"/>
                  <a:pt x="394" y="86"/>
                  <a:pt x="397" y="98"/>
                </a:cubicBezTo>
                <a:cubicBezTo>
                  <a:pt x="398" y="100"/>
                  <a:pt x="392" y="108"/>
                  <a:pt x="391" y="111"/>
                </a:cubicBezTo>
                <a:cubicBezTo>
                  <a:pt x="390" y="113"/>
                  <a:pt x="390" y="115"/>
                  <a:pt x="389" y="118"/>
                </a:cubicBezTo>
                <a:cubicBezTo>
                  <a:pt x="387" y="119"/>
                  <a:pt x="380" y="122"/>
                  <a:pt x="379" y="124"/>
                </a:cubicBezTo>
                <a:cubicBezTo>
                  <a:pt x="378" y="126"/>
                  <a:pt x="374" y="125"/>
                  <a:pt x="372" y="126"/>
                </a:cubicBezTo>
                <a:cubicBezTo>
                  <a:pt x="365" y="126"/>
                  <a:pt x="363" y="136"/>
                  <a:pt x="360" y="137"/>
                </a:cubicBezTo>
                <a:cubicBezTo>
                  <a:pt x="356" y="138"/>
                  <a:pt x="343" y="137"/>
                  <a:pt x="339" y="137"/>
                </a:cubicBezTo>
                <a:cubicBezTo>
                  <a:pt x="339" y="127"/>
                  <a:pt x="339" y="127"/>
                  <a:pt x="339" y="127"/>
                </a:cubicBezTo>
                <a:cubicBezTo>
                  <a:pt x="339" y="122"/>
                  <a:pt x="335" y="127"/>
                  <a:pt x="335" y="124"/>
                </a:cubicBezTo>
                <a:cubicBezTo>
                  <a:pt x="335" y="121"/>
                  <a:pt x="336" y="117"/>
                  <a:pt x="333" y="115"/>
                </a:cubicBezTo>
                <a:cubicBezTo>
                  <a:pt x="332" y="115"/>
                  <a:pt x="330" y="114"/>
                  <a:pt x="330" y="114"/>
                </a:cubicBezTo>
                <a:cubicBezTo>
                  <a:pt x="330" y="114"/>
                  <a:pt x="326" y="117"/>
                  <a:pt x="326" y="117"/>
                </a:cubicBezTo>
                <a:cubicBezTo>
                  <a:pt x="326" y="119"/>
                  <a:pt x="325" y="120"/>
                  <a:pt x="324" y="120"/>
                </a:cubicBezTo>
                <a:cubicBezTo>
                  <a:pt x="323" y="121"/>
                  <a:pt x="322" y="123"/>
                  <a:pt x="321" y="124"/>
                </a:cubicBezTo>
                <a:cubicBezTo>
                  <a:pt x="315" y="132"/>
                  <a:pt x="309" y="131"/>
                  <a:pt x="302" y="135"/>
                </a:cubicBezTo>
                <a:cubicBezTo>
                  <a:pt x="302" y="136"/>
                  <a:pt x="303" y="137"/>
                  <a:pt x="303" y="137"/>
                </a:cubicBezTo>
                <a:cubicBezTo>
                  <a:pt x="305" y="140"/>
                  <a:pt x="307" y="142"/>
                  <a:pt x="309" y="144"/>
                </a:cubicBezTo>
                <a:cubicBezTo>
                  <a:pt x="312" y="148"/>
                  <a:pt x="298" y="150"/>
                  <a:pt x="300" y="153"/>
                </a:cubicBezTo>
                <a:cubicBezTo>
                  <a:pt x="302" y="155"/>
                  <a:pt x="309" y="161"/>
                  <a:pt x="306" y="163"/>
                </a:cubicBezTo>
                <a:cubicBezTo>
                  <a:pt x="303" y="166"/>
                  <a:pt x="301" y="167"/>
                  <a:pt x="299" y="170"/>
                </a:cubicBezTo>
                <a:cubicBezTo>
                  <a:pt x="298" y="172"/>
                  <a:pt x="296" y="174"/>
                  <a:pt x="295" y="174"/>
                </a:cubicBezTo>
                <a:cubicBezTo>
                  <a:pt x="292" y="174"/>
                  <a:pt x="290" y="175"/>
                  <a:pt x="287" y="175"/>
                </a:cubicBezTo>
                <a:cubicBezTo>
                  <a:pt x="286" y="174"/>
                  <a:pt x="280" y="172"/>
                  <a:pt x="282" y="175"/>
                </a:cubicBezTo>
                <a:cubicBezTo>
                  <a:pt x="284" y="179"/>
                  <a:pt x="277" y="177"/>
                  <a:pt x="275" y="177"/>
                </a:cubicBezTo>
                <a:cubicBezTo>
                  <a:pt x="269" y="177"/>
                  <a:pt x="269" y="182"/>
                  <a:pt x="267" y="176"/>
                </a:cubicBezTo>
                <a:cubicBezTo>
                  <a:pt x="264" y="169"/>
                  <a:pt x="245" y="179"/>
                  <a:pt x="243" y="183"/>
                </a:cubicBezTo>
                <a:cubicBezTo>
                  <a:pt x="240" y="187"/>
                  <a:pt x="244" y="188"/>
                  <a:pt x="246" y="191"/>
                </a:cubicBezTo>
                <a:cubicBezTo>
                  <a:pt x="250" y="197"/>
                  <a:pt x="246" y="194"/>
                  <a:pt x="245" y="199"/>
                </a:cubicBezTo>
                <a:cubicBezTo>
                  <a:pt x="244" y="203"/>
                  <a:pt x="242" y="206"/>
                  <a:pt x="240" y="209"/>
                </a:cubicBezTo>
                <a:cubicBezTo>
                  <a:pt x="239" y="212"/>
                  <a:pt x="237" y="215"/>
                  <a:pt x="236" y="217"/>
                </a:cubicBezTo>
                <a:cubicBezTo>
                  <a:pt x="236" y="218"/>
                  <a:pt x="240" y="218"/>
                  <a:pt x="241" y="218"/>
                </a:cubicBezTo>
                <a:cubicBezTo>
                  <a:pt x="244" y="217"/>
                  <a:pt x="245" y="209"/>
                  <a:pt x="247" y="213"/>
                </a:cubicBezTo>
                <a:cubicBezTo>
                  <a:pt x="249" y="215"/>
                  <a:pt x="250" y="217"/>
                  <a:pt x="252" y="219"/>
                </a:cubicBezTo>
                <a:cubicBezTo>
                  <a:pt x="254" y="221"/>
                  <a:pt x="257" y="222"/>
                  <a:pt x="259" y="224"/>
                </a:cubicBezTo>
                <a:cubicBezTo>
                  <a:pt x="258" y="231"/>
                  <a:pt x="257" y="230"/>
                  <a:pt x="260" y="237"/>
                </a:cubicBezTo>
                <a:cubicBezTo>
                  <a:pt x="261" y="241"/>
                  <a:pt x="265" y="244"/>
                  <a:pt x="265" y="248"/>
                </a:cubicBezTo>
                <a:cubicBezTo>
                  <a:pt x="265" y="252"/>
                  <a:pt x="261" y="251"/>
                  <a:pt x="259" y="253"/>
                </a:cubicBezTo>
                <a:cubicBezTo>
                  <a:pt x="256" y="254"/>
                  <a:pt x="257" y="257"/>
                  <a:pt x="256" y="258"/>
                </a:cubicBezTo>
                <a:cubicBezTo>
                  <a:pt x="252" y="261"/>
                  <a:pt x="251" y="265"/>
                  <a:pt x="248" y="268"/>
                </a:cubicBezTo>
                <a:cubicBezTo>
                  <a:pt x="247" y="269"/>
                  <a:pt x="243" y="263"/>
                  <a:pt x="237" y="266"/>
                </a:cubicBezTo>
                <a:cubicBezTo>
                  <a:pt x="236" y="267"/>
                  <a:pt x="235" y="268"/>
                  <a:pt x="234" y="269"/>
                </a:cubicBezTo>
                <a:cubicBezTo>
                  <a:pt x="227" y="273"/>
                  <a:pt x="230" y="267"/>
                  <a:pt x="224" y="264"/>
                </a:cubicBezTo>
                <a:cubicBezTo>
                  <a:pt x="216" y="259"/>
                  <a:pt x="213" y="268"/>
                  <a:pt x="207" y="270"/>
                </a:cubicBezTo>
                <a:cubicBezTo>
                  <a:pt x="203" y="275"/>
                  <a:pt x="199" y="273"/>
                  <a:pt x="203" y="280"/>
                </a:cubicBezTo>
                <a:cubicBezTo>
                  <a:pt x="205" y="284"/>
                  <a:pt x="206" y="284"/>
                  <a:pt x="206" y="289"/>
                </a:cubicBezTo>
                <a:cubicBezTo>
                  <a:pt x="206" y="291"/>
                  <a:pt x="214" y="294"/>
                  <a:pt x="210" y="296"/>
                </a:cubicBezTo>
                <a:cubicBezTo>
                  <a:pt x="207" y="298"/>
                  <a:pt x="202" y="297"/>
                  <a:pt x="199" y="300"/>
                </a:cubicBezTo>
                <a:cubicBezTo>
                  <a:pt x="194" y="302"/>
                  <a:pt x="187" y="306"/>
                  <a:pt x="181" y="306"/>
                </a:cubicBezTo>
                <a:cubicBezTo>
                  <a:pt x="175" y="299"/>
                  <a:pt x="175" y="300"/>
                  <a:pt x="174" y="309"/>
                </a:cubicBezTo>
                <a:cubicBezTo>
                  <a:pt x="173" y="314"/>
                  <a:pt x="170" y="305"/>
                  <a:pt x="169" y="305"/>
                </a:cubicBezTo>
                <a:cubicBezTo>
                  <a:pt x="167" y="304"/>
                  <a:pt x="161" y="304"/>
                  <a:pt x="161" y="307"/>
                </a:cubicBezTo>
                <a:cubicBezTo>
                  <a:pt x="159" y="314"/>
                  <a:pt x="168" y="324"/>
                  <a:pt x="175" y="325"/>
                </a:cubicBezTo>
                <a:cubicBezTo>
                  <a:pt x="176" y="328"/>
                  <a:pt x="176" y="332"/>
                  <a:pt x="180" y="329"/>
                </a:cubicBezTo>
                <a:cubicBezTo>
                  <a:pt x="190" y="322"/>
                  <a:pt x="185" y="333"/>
                  <a:pt x="183" y="337"/>
                </a:cubicBezTo>
                <a:cubicBezTo>
                  <a:pt x="181" y="342"/>
                  <a:pt x="179" y="347"/>
                  <a:pt x="178" y="353"/>
                </a:cubicBezTo>
                <a:cubicBezTo>
                  <a:pt x="178" y="355"/>
                  <a:pt x="173" y="357"/>
                  <a:pt x="171" y="360"/>
                </a:cubicBezTo>
                <a:cubicBezTo>
                  <a:pt x="168" y="368"/>
                  <a:pt x="174" y="367"/>
                  <a:pt x="179" y="367"/>
                </a:cubicBezTo>
                <a:cubicBezTo>
                  <a:pt x="186" y="367"/>
                  <a:pt x="182" y="372"/>
                  <a:pt x="188" y="367"/>
                </a:cubicBezTo>
                <a:cubicBezTo>
                  <a:pt x="195" y="361"/>
                  <a:pt x="201" y="387"/>
                  <a:pt x="211" y="368"/>
                </a:cubicBezTo>
                <a:cubicBezTo>
                  <a:pt x="212" y="367"/>
                  <a:pt x="225" y="369"/>
                  <a:pt x="225" y="377"/>
                </a:cubicBezTo>
                <a:cubicBezTo>
                  <a:pt x="225" y="382"/>
                  <a:pt x="221" y="389"/>
                  <a:pt x="229" y="390"/>
                </a:cubicBezTo>
                <a:cubicBezTo>
                  <a:pt x="240" y="409"/>
                  <a:pt x="240" y="409"/>
                  <a:pt x="240" y="409"/>
                </a:cubicBezTo>
                <a:cubicBezTo>
                  <a:pt x="241" y="410"/>
                  <a:pt x="240" y="415"/>
                  <a:pt x="240" y="417"/>
                </a:cubicBezTo>
                <a:cubicBezTo>
                  <a:pt x="240" y="419"/>
                  <a:pt x="233" y="421"/>
                  <a:pt x="237" y="427"/>
                </a:cubicBezTo>
                <a:cubicBezTo>
                  <a:pt x="238" y="428"/>
                  <a:pt x="243" y="426"/>
                  <a:pt x="243" y="429"/>
                </a:cubicBezTo>
                <a:cubicBezTo>
                  <a:pt x="244" y="435"/>
                  <a:pt x="238" y="435"/>
                  <a:pt x="233" y="434"/>
                </a:cubicBezTo>
                <a:cubicBezTo>
                  <a:pt x="232" y="434"/>
                  <a:pt x="231" y="430"/>
                  <a:pt x="229" y="432"/>
                </a:cubicBezTo>
                <a:cubicBezTo>
                  <a:pt x="229" y="433"/>
                  <a:pt x="229" y="434"/>
                  <a:pt x="228" y="434"/>
                </a:cubicBezTo>
                <a:cubicBezTo>
                  <a:pt x="227" y="435"/>
                  <a:pt x="225" y="433"/>
                  <a:pt x="223" y="434"/>
                </a:cubicBezTo>
                <a:cubicBezTo>
                  <a:pt x="222" y="434"/>
                  <a:pt x="221" y="434"/>
                  <a:pt x="220" y="434"/>
                </a:cubicBezTo>
                <a:cubicBezTo>
                  <a:pt x="216" y="435"/>
                  <a:pt x="214" y="434"/>
                  <a:pt x="211" y="437"/>
                </a:cubicBezTo>
                <a:cubicBezTo>
                  <a:pt x="208" y="439"/>
                  <a:pt x="208" y="432"/>
                  <a:pt x="203" y="435"/>
                </a:cubicBezTo>
                <a:cubicBezTo>
                  <a:pt x="201" y="437"/>
                  <a:pt x="200" y="442"/>
                  <a:pt x="197" y="444"/>
                </a:cubicBezTo>
                <a:cubicBezTo>
                  <a:pt x="194" y="448"/>
                  <a:pt x="200" y="448"/>
                  <a:pt x="202" y="449"/>
                </a:cubicBezTo>
                <a:cubicBezTo>
                  <a:pt x="205" y="451"/>
                  <a:pt x="196" y="459"/>
                  <a:pt x="201" y="466"/>
                </a:cubicBezTo>
                <a:cubicBezTo>
                  <a:pt x="202" y="468"/>
                  <a:pt x="202" y="469"/>
                  <a:pt x="199" y="469"/>
                </a:cubicBezTo>
                <a:cubicBezTo>
                  <a:pt x="189" y="470"/>
                  <a:pt x="197" y="474"/>
                  <a:pt x="197" y="482"/>
                </a:cubicBezTo>
                <a:cubicBezTo>
                  <a:pt x="191" y="483"/>
                  <a:pt x="191" y="483"/>
                  <a:pt x="191" y="483"/>
                </a:cubicBezTo>
                <a:cubicBezTo>
                  <a:pt x="190" y="483"/>
                  <a:pt x="187" y="485"/>
                  <a:pt x="186" y="486"/>
                </a:cubicBezTo>
                <a:cubicBezTo>
                  <a:pt x="186" y="487"/>
                  <a:pt x="185" y="487"/>
                  <a:pt x="186" y="487"/>
                </a:cubicBezTo>
                <a:cubicBezTo>
                  <a:pt x="189" y="490"/>
                  <a:pt x="190" y="489"/>
                  <a:pt x="191" y="493"/>
                </a:cubicBezTo>
                <a:cubicBezTo>
                  <a:pt x="193" y="502"/>
                  <a:pt x="188" y="502"/>
                  <a:pt x="181" y="504"/>
                </a:cubicBezTo>
                <a:cubicBezTo>
                  <a:pt x="178" y="505"/>
                  <a:pt x="182" y="512"/>
                  <a:pt x="179" y="514"/>
                </a:cubicBezTo>
                <a:cubicBezTo>
                  <a:pt x="175" y="515"/>
                  <a:pt x="177" y="514"/>
                  <a:pt x="177" y="519"/>
                </a:cubicBezTo>
                <a:cubicBezTo>
                  <a:pt x="177" y="520"/>
                  <a:pt x="177" y="521"/>
                  <a:pt x="177" y="522"/>
                </a:cubicBezTo>
                <a:cubicBezTo>
                  <a:pt x="178" y="528"/>
                  <a:pt x="183" y="524"/>
                  <a:pt x="185" y="525"/>
                </a:cubicBezTo>
                <a:cubicBezTo>
                  <a:pt x="192" y="532"/>
                  <a:pt x="184" y="531"/>
                  <a:pt x="182" y="536"/>
                </a:cubicBezTo>
                <a:cubicBezTo>
                  <a:pt x="180" y="540"/>
                  <a:pt x="186" y="540"/>
                  <a:pt x="189" y="537"/>
                </a:cubicBezTo>
                <a:cubicBezTo>
                  <a:pt x="192" y="533"/>
                  <a:pt x="193" y="541"/>
                  <a:pt x="201" y="540"/>
                </a:cubicBezTo>
                <a:cubicBezTo>
                  <a:pt x="205" y="540"/>
                  <a:pt x="208" y="547"/>
                  <a:pt x="210" y="551"/>
                </a:cubicBezTo>
                <a:cubicBezTo>
                  <a:pt x="212" y="554"/>
                  <a:pt x="222" y="554"/>
                  <a:pt x="214" y="559"/>
                </a:cubicBezTo>
                <a:cubicBezTo>
                  <a:pt x="208" y="563"/>
                  <a:pt x="229" y="574"/>
                  <a:pt x="217" y="574"/>
                </a:cubicBezTo>
                <a:cubicBezTo>
                  <a:pt x="216" y="574"/>
                  <a:pt x="217" y="579"/>
                  <a:pt x="217" y="580"/>
                </a:cubicBezTo>
                <a:cubicBezTo>
                  <a:pt x="217" y="586"/>
                  <a:pt x="217" y="586"/>
                  <a:pt x="217" y="586"/>
                </a:cubicBezTo>
                <a:cubicBezTo>
                  <a:pt x="217" y="588"/>
                  <a:pt x="218" y="588"/>
                  <a:pt x="216" y="589"/>
                </a:cubicBezTo>
                <a:cubicBezTo>
                  <a:pt x="214" y="590"/>
                  <a:pt x="213" y="593"/>
                  <a:pt x="214" y="594"/>
                </a:cubicBezTo>
                <a:cubicBezTo>
                  <a:pt x="216" y="597"/>
                  <a:pt x="211" y="598"/>
                  <a:pt x="210" y="601"/>
                </a:cubicBezTo>
                <a:cubicBezTo>
                  <a:pt x="209" y="605"/>
                  <a:pt x="211" y="611"/>
                  <a:pt x="208" y="614"/>
                </a:cubicBezTo>
                <a:cubicBezTo>
                  <a:pt x="206" y="616"/>
                  <a:pt x="203" y="621"/>
                  <a:pt x="203" y="624"/>
                </a:cubicBezTo>
                <a:cubicBezTo>
                  <a:pt x="185" y="624"/>
                  <a:pt x="185" y="624"/>
                  <a:pt x="185" y="624"/>
                </a:cubicBezTo>
                <a:cubicBezTo>
                  <a:pt x="180" y="624"/>
                  <a:pt x="177" y="624"/>
                  <a:pt x="179" y="630"/>
                </a:cubicBezTo>
                <a:cubicBezTo>
                  <a:pt x="179" y="630"/>
                  <a:pt x="179" y="631"/>
                  <a:pt x="180" y="631"/>
                </a:cubicBezTo>
                <a:cubicBezTo>
                  <a:pt x="185" y="631"/>
                  <a:pt x="176" y="635"/>
                  <a:pt x="176" y="643"/>
                </a:cubicBezTo>
                <a:cubicBezTo>
                  <a:pt x="176" y="649"/>
                  <a:pt x="173" y="647"/>
                  <a:pt x="172" y="647"/>
                </a:cubicBezTo>
                <a:cubicBezTo>
                  <a:pt x="170" y="650"/>
                  <a:pt x="169" y="653"/>
                  <a:pt x="167" y="655"/>
                </a:cubicBezTo>
                <a:cubicBezTo>
                  <a:pt x="166" y="656"/>
                  <a:pt x="165" y="664"/>
                  <a:pt x="166" y="667"/>
                </a:cubicBezTo>
                <a:cubicBezTo>
                  <a:pt x="166" y="668"/>
                  <a:pt x="169" y="669"/>
                  <a:pt x="170" y="669"/>
                </a:cubicBezTo>
                <a:cubicBezTo>
                  <a:pt x="171" y="669"/>
                  <a:pt x="173" y="669"/>
                  <a:pt x="173" y="669"/>
                </a:cubicBezTo>
                <a:cubicBezTo>
                  <a:pt x="170" y="672"/>
                  <a:pt x="162" y="673"/>
                  <a:pt x="162" y="679"/>
                </a:cubicBezTo>
                <a:cubicBezTo>
                  <a:pt x="162" y="681"/>
                  <a:pt x="162" y="684"/>
                  <a:pt x="162" y="687"/>
                </a:cubicBezTo>
                <a:cubicBezTo>
                  <a:pt x="160" y="694"/>
                  <a:pt x="153" y="687"/>
                  <a:pt x="149" y="692"/>
                </a:cubicBezTo>
                <a:cubicBezTo>
                  <a:pt x="146" y="696"/>
                  <a:pt x="143" y="692"/>
                  <a:pt x="140" y="690"/>
                </a:cubicBezTo>
                <a:cubicBezTo>
                  <a:pt x="139" y="686"/>
                  <a:pt x="133" y="689"/>
                  <a:pt x="131" y="685"/>
                </a:cubicBezTo>
                <a:cubicBezTo>
                  <a:pt x="128" y="684"/>
                  <a:pt x="128" y="685"/>
                  <a:pt x="124" y="682"/>
                </a:cubicBezTo>
                <a:cubicBezTo>
                  <a:pt x="124" y="682"/>
                  <a:pt x="123" y="682"/>
                  <a:pt x="123" y="682"/>
                </a:cubicBezTo>
                <a:cubicBezTo>
                  <a:pt x="121" y="683"/>
                  <a:pt x="119" y="684"/>
                  <a:pt x="117" y="683"/>
                </a:cubicBezTo>
                <a:cubicBezTo>
                  <a:pt x="114" y="682"/>
                  <a:pt x="112" y="681"/>
                  <a:pt x="109" y="681"/>
                </a:cubicBezTo>
                <a:cubicBezTo>
                  <a:pt x="104" y="681"/>
                  <a:pt x="106" y="686"/>
                  <a:pt x="106" y="689"/>
                </a:cubicBezTo>
                <a:cubicBezTo>
                  <a:pt x="106" y="689"/>
                  <a:pt x="107" y="690"/>
                  <a:pt x="107" y="690"/>
                </a:cubicBezTo>
                <a:cubicBezTo>
                  <a:pt x="110" y="691"/>
                  <a:pt x="112" y="690"/>
                  <a:pt x="115" y="691"/>
                </a:cubicBezTo>
                <a:cubicBezTo>
                  <a:pt x="117" y="691"/>
                  <a:pt x="120" y="696"/>
                  <a:pt x="121" y="697"/>
                </a:cubicBezTo>
                <a:cubicBezTo>
                  <a:pt x="126" y="700"/>
                  <a:pt x="122" y="699"/>
                  <a:pt x="119" y="699"/>
                </a:cubicBezTo>
                <a:cubicBezTo>
                  <a:pt x="116" y="699"/>
                  <a:pt x="117" y="703"/>
                  <a:pt x="117" y="705"/>
                </a:cubicBezTo>
                <a:cubicBezTo>
                  <a:pt x="117" y="706"/>
                  <a:pt x="117" y="708"/>
                  <a:pt x="116" y="709"/>
                </a:cubicBezTo>
                <a:cubicBezTo>
                  <a:pt x="114" y="715"/>
                  <a:pt x="115" y="712"/>
                  <a:pt x="115" y="718"/>
                </a:cubicBezTo>
                <a:cubicBezTo>
                  <a:pt x="114" y="720"/>
                  <a:pt x="113" y="721"/>
                  <a:pt x="113" y="723"/>
                </a:cubicBezTo>
                <a:cubicBezTo>
                  <a:pt x="113" y="726"/>
                  <a:pt x="113" y="730"/>
                  <a:pt x="113" y="733"/>
                </a:cubicBezTo>
                <a:cubicBezTo>
                  <a:pt x="113" y="735"/>
                  <a:pt x="112" y="743"/>
                  <a:pt x="114" y="743"/>
                </a:cubicBezTo>
                <a:cubicBezTo>
                  <a:pt x="122" y="743"/>
                  <a:pt x="121" y="752"/>
                  <a:pt x="121" y="757"/>
                </a:cubicBezTo>
                <a:cubicBezTo>
                  <a:pt x="121" y="757"/>
                  <a:pt x="122" y="757"/>
                  <a:pt x="122" y="757"/>
                </a:cubicBezTo>
                <a:cubicBezTo>
                  <a:pt x="124" y="758"/>
                  <a:pt x="125" y="757"/>
                  <a:pt x="127" y="757"/>
                </a:cubicBezTo>
                <a:cubicBezTo>
                  <a:pt x="132" y="757"/>
                  <a:pt x="131" y="759"/>
                  <a:pt x="131" y="766"/>
                </a:cubicBezTo>
                <a:cubicBezTo>
                  <a:pt x="135" y="766"/>
                  <a:pt x="138" y="765"/>
                  <a:pt x="141" y="765"/>
                </a:cubicBezTo>
                <a:cubicBezTo>
                  <a:pt x="146" y="765"/>
                  <a:pt x="144" y="767"/>
                  <a:pt x="144" y="771"/>
                </a:cubicBezTo>
                <a:cubicBezTo>
                  <a:pt x="144" y="773"/>
                  <a:pt x="144" y="778"/>
                  <a:pt x="143" y="779"/>
                </a:cubicBezTo>
                <a:cubicBezTo>
                  <a:pt x="140" y="784"/>
                  <a:pt x="136" y="788"/>
                  <a:pt x="130" y="788"/>
                </a:cubicBezTo>
                <a:cubicBezTo>
                  <a:pt x="122" y="788"/>
                  <a:pt x="122" y="788"/>
                  <a:pt x="122" y="788"/>
                </a:cubicBezTo>
                <a:cubicBezTo>
                  <a:pt x="117" y="788"/>
                  <a:pt x="118" y="785"/>
                  <a:pt x="114" y="785"/>
                </a:cubicBezTo>
                <a:cubicBezTo>
                  <a:pt x="111" y="785"/>
                  <a:pt x="114" y="789"/>
                  <a:pt x="113" y="791"/>
                </a:cubicBezTo>
                <a:cubicBezTo>
                  <a:pt x="112" y="792"/>
                  <a:pt x="103" y="790"/>
                  <a:pt x="101" y="792"/>
                </a:cubicBezTo>
                <a:cubicBezTo>
                  <a:pt x="99" y="795"/>
                  <a:pt x="104" y="798"/>
                  <a:pt x="107" y="800"/>
                </a:cubicBezTo>
                <a:cubicBezTo>
                  <a:pt x="112" y="802"/>
                  <a:pt x="110" y="803"/>
                  <a:pt x="110" y="808"/>
                </a:cubicBezTo>
                <a:cubicBezTo>
                  <a:pt x="110" y="814"/>
                  <a:pt x="101" y="809"/>
                  <a:pt x="104" y="814"/>
                </a:cubicBezTo>
                <a:cubicBezTo>
                  <a:pt x="107" y="819"/>
                  <a:pt x="109" y="819"/>
                  <a:pt x="101" y="821"/>
                </a:cubicBezTo>
                <a:cubicBezTo>
                  <a:pt x="97" y="822"/>
                  <a:pt x="94" y="829"/>
                  <a:pt x="91" y="823"/>
                </a:cubicBezTo>
                <a:cubicBezTo>
                  <a:pt x="90" y="821"/>
                  <a:pt x="70" y="821"/>
                  <a:pt x="67" y="822"/>
                </a:cubicBezTo>
                <a:cubicBezTo>
                  <a:pt x="66" y="822"/>
                  <a:pt x="66" y="827"/>
                  <a:pt x="66" y="828"/>
                </a:cubicBezTo>
                <a:cubicBezTo>
                  <a:pt x="66" y="829"/>
                  <a:pt x="64" y="828"/>
                  <a:pt x="63" y="829"/>
                </a:cubicBezTo>
                <a:cubicBezTo>
                  <a:pt x="62" y="830"/>
                  <a:pt x="63" y="836"/>
                  <a:pt x="63" y="837"/>
                </a:cubicBezTo>
                <a:cubicBezTo>
                  <a:pt x="64" y="839"/>
                  <a:pt x="59" y="843"/>
                  <a:pt x="62" y="844"/>
                </a:cubicBezTo>
                <a:cubicBezTo>
                  <a:pt x="63" y="845"/>
                  <a:pt x="67" y="848"/>
                  <a:pt x="68" y="848"/>
                </a:cubicBezTo>
                <a:cubicBezTo>
                  <a:pt x="72" y="845"/>
                  <a:pt x="72" y="847"/>
                  <a:pt x="76" y="848"/>
                </a:cubicBezTo>
                <a:cubicBezTo>
                  <a:pt x="77" y="851"/>
                  <a:pt x="75" y="853"/>
                  <a:pt x="75" y="856"/>
                </a:cubicBezTo>
                <a:cubicBezTo>
                  <a:pt x="75" y="860"/>
                  <a:pt x="86" y="861"/>
                  <a:pt x="86" y="854"/>
                </a:cubicBezTo>
                <a:cubicBezTo>
                  <a:pt x="86" y="853"/>
                  <a:pt x="93" y="856"/>
                  <a:pt x="94" y="856"/>
                </a:cubicBezTo>
                <a:cubicBezTo>
                  <a:pt x="95" y="857"/>
                  <a:pt x="105" y="858"/>
                  <a:pt x="101" y="860"/>
                </a:cubicBezTo>
                <a:cubicBezTo>
                  <a:pt x="97" y="861"/>
                  <a:pt x="84" y="870"/>
                  <a:pt x="81" y="867"/>
                </a:cubicBezTo>
                <a:cubicBezTo>
                  <a:pt x="81" y="866"/>
                  <a:pt x="80" y="868"/>
                  <a:pt x="80" y="869"/>
                </a:cubicBezTo>
                <a:cubicBezTo>
                  <a:pt x="79" y="870"/>
                  <a:pt x="78" y="874"/>
                  <a:pt x="75" y="874"/>
                </a:cubicBezTo>
                <a:cubicBezTo>
                  <a:pt x="60" y="874"/>
                  <a:pt x="60" y="874"/>
                  <a:pt x="60" y="874"/>
                </a:cubicBezTo>
                <a:cubicBezTo>
                  <a:pt x="57" y="877"/>
                  <a:pt x="53" y="880"/>
                  <a:pt x="48" y="880"/>
                </a:cubicBezTo>
                <a:cubicBezTo>
                  <a:pt x="42" y="880"/>
                  <a:pt x="41" y="882"/>
                  <a:pt x="43" y="887"/>
                </a:cubicBezTo>
                <a:cubicBezTo>
                  <a:pt x="46" y="893"/>
                  <a:pt x="39" y="892"/>
                  <a:pt x="35" y="895"/>
                </a:cubicBezTo>
                <a:cubicBezTo>
                  <a:pt x="32" y="896"/>
                  <a:pt x="33" y="899"/>
                  <a:pt x="29" y="900"/>
                </a:cubicBezTo>
                <a:cubicBezTo>
                  <a:pt x="26" y="901"/>
                  <a:pt x="17" y="903"/>
                  <a:pt x="19" y="908"/>
                </a:cubicBezTo>
                <a:cubicBezTo>
                  <a:pt x="21" y="913"/>
                  <a:pt x="14" y="914"/>
                  <a:pt x="12" y="915"/>
                </a:cubicBezTo>
                <a:cubicBezTo>
                  <a:pt x="5" y="918"/>
                  <a:pt x="10" y="925"/>
                  <a:pt x="7" y="929"/>
                </a:cubicBezTo>
                <a:cubicBezTo>
                  <a:pt x="4" y="934"/>
                  <a:pt x="6" y="932"/>
                  <a:pt x="5" y="937"/>
                </a:cubicBezTo>
                <a:cubicBezTo>
                  <a:pt x="5" y="941"/>
                  <a:pt x="0" y="935"/>
                  <a:pt x="0" y="940"/>
                </a:cubicBezTo>
                <a:cubicBezTo>
                  <a:pt x="0" y="942"/>
                  <a:pt x="0" y="945"/>
                  <a:pt x="0" y="947"/>
                </a:cubicBezTo>
                <a:cubicBezTo>
                  <a:pt x="1" y="950"/>
                  <a:pt x="6" y="949"/>
                  <a:pt x="6" y="954"/>
                </a:cubicBezTo>
                <a:cubicBezTo>
                  <a:pt x="7" y="965"/>
                  <a:pt x="7" y="965"/>
                  <a:pt x="7" y="965"/>
                </a:cubicBezTo>
                <a:cubicBezTo>
                  <a:pt x="7" y="968"/>
                  <a:pt x="3" y="975"/>
                  <a:pt x="7" y="978"/>
                </a:cubicBezTo>
                <a:cubicBezTo>
                  <a:pt x="7" y="979"/>
                  <a:pt x="11" y="977"/>
                  <a:pt x="12" y="976"/>
                </a:cubicBezTo>
                <a:cubicBezTo>
                  <a:pt x="14" y="975"/>
                  <a:pt x="14" y="973"/>
                  <a:pt x="15" y="972"/>
                </a:cubicBezTo>
                <a:cubicBezTo>
                  <a:pt x="16" y="972"/>
                  <a:pt x="18" y="974"/>
                  <a:pt x="19" y="974"/>
                </a:cubicBezTo>
                <a:cubicBezTo>
                  <a:pt x="22" y="976"/>
                  <a:pt x="23" y="973"/>
                  <a:pt x="26" y="976"/>
                </a:cubicBezTo>
                <a:cubicBezTo>
                  <a:pt x="27" y="977"/>
                  <a:pt x="35" y="980"/>
                  <a:pt x="37" y="980"/>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34" name="Freeform 10"/>
          <p:cNvSpPr>
            <a:spLocks/>
          </p:cNvSpPr>
          <p:nvPr/>
        </p:nvSpPr>
        <p:spPr bwMode="auto">
          <a:xfrm>
            <a:off x="3890717" y="2050135"/>
            <a:ext cx="372063" cy="320359"/>
          </a:xfrm>
          <a:custGeom>
            <a:avLst/>
            <a:gdLst>
              <a:gd name="T0" fmla="*/ 42 w 482"/>
              <a:gd name="T1" fmla="*/ 411 h 413"/>
              <a:gd name="T2" fmla="*/ 22 w 482"/>
              <a:gd name="T3" fmla="*/ 376 h 413"/>
              <a:gd name="T4" fmla="*/ 6 w 482"/>
              <a:gd name="T5" fmla="*/ 362 h 413"/>
              <a:gd name="T6" fmla="*/ 17 w 482"/>
              <a:gd name="T7" fmla="*/ 331 h 413"/>
              <a:gd name="T8" fmla="*/ 28 w 482"/>
              <a:gd name="T9" fmla="*/ 301 h 413"/>
              <a:gd name="T10" fmla="*/ 41 w 482"/>
              <a:gd name="T11" fmla="*/ 304 h 413"/>
              <a:gd name="T12" fmla="*/ 49 w 482"/>
              <a:gd name="T13" fmla="*/ 286 h 413"/>
              <a:gd name="T14" fmla="*/ 59 w 482"/>
              <a:gd name="T15" fmla="*/ 269 h 413"/>
              <a:gd name="T16" fmla="*/ 73 w 482"/>
              <a:gd name="T17" fmla="*/ 259 h 413"/>
              <a:gd name="T18" fmla="*/ 81 w 482"/>
              <a:gd name="T19" fmla="*/ 244 h 413"/>
              <a:gd name="T20" fmla="*/ 96 w 482"/>
              <a:gd name="T21" fmla="*/ 239 h 413"/>
              <a:gd name="T22" fmla="*/ 101 w 482"/>
              <a:gd name="T23" fmla="*/ 236 h 413"/>
              <a:gd name="T24" fmla="*/ 142 w 482"/>
              <a:gd name="T25" fmla="*/ 225 h 413"/>
              <a:gd name="T26" fmla="*/ 155 w 482"/>
              <a:gd name="T27" fmla="*/ 222 h 413"/>
              <a:gd name="T28" fmla="*/ 175 w 482"/>
              <a:gd name="T29" fmla="*/ 211 h 413"/>
              <a:gd name="T30" fmla="*/ 193 w 482"/>
              <a:gd name="T31" fmla="*/ 171 h 413"/>
              <a:gd name="T32" fmla="*/ 238 w 482"/>
              <a:gd name="T33" fmla="*/ 160 h 413"/>
              <a:gd name="T34" fmla="*/ 247 w 482"/>
              <a:gd name="T35" fmla="*/ 160 h 413"/>
              <a:gd name="T36" fmla="*/ 262 w 482"/>
              <a:gd name="T37" fmla="*/ 166 h 413"/>
              <a:gd name="T38" fmla="*/ 273 w 482"/>
              <a:gd name="T39" fmla="*/ 184 h 413"/>
              <a:gd name="T40" fmla="*/ 295 w 482"/>
              <a:gd name="T41" fmla="*/ 191 h 413"/>
              <a:gd name="T42" fmla="*/ 307 w 482"/>
              <a:gd name="T43" fmla="*/ 182 h 413"/>
              <a:gd name="T44" fmla="*/ 309 w 482"/>
              <a:gd name="T45" fmla="*/ 166 h 413"/>
              <a:gd name="T46" fmla="*/ 320 w 482"/>
              <a:gd name="T47" fmla="*/ 158 h 413"/>
              <a:gd name="T48" fmla="*/ 318 w 482"/>
              <a:gd name="T49" fmla="*/ 146 h 413"/>
              <a:gd name="T50" fmla="*/ 325 w 482"/>
              <a:gd name="T51" fmla="*/ 135 h 413"/>
              <a:gd name="T52" fmla="*/ 318 w 482"/>
              <a:gd name="T53" fmla="*/ 122 h 413"/>
              <a:gd name="T54" fmla="*/ 327 w 482"/>
              <a:gd name="T55" fmla="*/ 111 h 413"/>
              <a:gd name="T56" fmla="*/ 330 w 482"/>
              <a:gd name="T57" fmla="*/ 92 h 413"/>
              <a:gd name="T58" fmla="*/ 361 w 482"/>
              <a:gd name="T59" fmla="*/ 100 h 413"/>
              <a:gd name="T60" fmla="*/ 384 w 482"/>
              <a:gd name="T61" fmla="*/ 120 h 413"/>
              <a:gd name="T62" fmla="*/ 403 w 482"/>
              <a:gd name="T63" fmla="*/ 117 h 413"/>
              <a:gd name="T64" fmla="*/ 412 w 482"/>
              <a:gd name="T65" fmla="*/ 103 h 413"/>
              <a:gd name="T66" fmla="*/ 412 w 482"/>
              <a:gd name="T67" fmla="*/ 95 h 413"/>
              <a:gd name="T68" fmla="*/ 402 w 482"/>
              <a:gd name="T69" fmla="*/ 89 h 413"/>
              <a:gd name="T70" fmla="*/ 403 w 482"/>
              <a:gd name="T71" fmla="*/ 75 h 413"/>
              <a:gd name="T72" fmla="*/ 411 w 482"/>
              <a:gd name="T73" fmla="*/ 81 h 413"/>
              <a:gd name="T74" fmla="*/ 415 w 482"/>
              <a:gd name="T75" fmla="*/ 78 h 413"/>
              <a:gd name="T76" fmla="*/ 420 w 482"/>
              <a:gd name="T77" fmla="*/ 70 h 413"/>
              <a:gd name="T78" fmla="*/ 428 w 482"/>
              <a:gd name="T79" fmla="*/ 55 h 413"/>
              <a:gd name="T80" fmla="*/ 424 w 482"/>
              <a:gd name="T81" fmla="*/ 25 h 413"/>
              <a:gd name="T82" fmla="*/ 437 w 482"/>
              <a:gd name="T83" fmla="*/ 14 h 413"/>
              <a:gd name="T84" fmla="*/ 459 w 482"/>
              <a:gd name="T85" fmla="*/ 8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82" h="413">
                <a:moveTo>
                  <a:pt x="23" y="410"/>
                </a:moveTo>
                <a:cubicBezTo>
                  <a:pt x="29" y="410"/>
                  <a:pt x="35" y="413"/>
                  <a:pt x="40" y="413"/>
                </a:cubicBezTo>
                <a:cubicBezTo>
                  <a:pt x="41" y="413"/>
                  <a:pt x="42" y="411"/>
                  <a:pt x="42" y="411"/>
                </a:cubicBezTo>
                <a:cubicBezTo>
                  <a:pt x="42" y="406"/>
                  <a:pt x="39" y="391"/>
                  <a:pt x="37" y="388"/>
                </a:cubicBezTo>
                <a:cubicBezTo>
                  <a:pt x="34" y="385"/>
                  <a:pt x="34" y="383"/>
                  <a:pt x="33" y="380"/>
                </a:cubicBezTo>
                <a:cubicBezTo>
                  <a:pt x="29" y="374"/>
                  <a:pt x="23" y="377"/>
                  <a:pt x="22" y="376"/>
                </a:cubicBezTo>
                <a:cubicBezTo>
                  <a:pt x="19" y="373"/>
                  <a:pt x="22" y="372"/>
                  <a:pt x="17" y="370"/>
                </a:cubicBezTo>
                <a:cubicBezTo>
                  <a:pt x="13" y="369"/>
                  <a:pt x="12" y="369"/>
                  <a:pt x="14" y="365"/>
                </a:cubicBezTo>
                <a:cubicBezTo>
                  <a:pt x="16" y="362"/>
                  <a:pt x="7" y="362"/>
                  <a:pt x="6" y="362"/>
                </a:cubicBezTo>
                <a:cubicBezTo>
                  <a:pt x="0" y="360"/>
                  <a:pt x="17" y="352"/>
                  <a:pt x="17" y="348"/>
                </a:cubicBezTo>
                <a:cubicBezTo>
                  <a:pt x="17" y="340"/>
                  <a:pt x="17" y="338"/>
                  <a:pt x="11" y="333"/>
                </a:cubicBezTo>
                <a:cubicBezTo>
                  <a:pt x="9" y="331"/>
                  <a:pt x="16" y="332"/>
                  <a:pt x="17" y="331"/>
                </a:cubicBezTo>
                <a:cubicBezTo>
                  <a:pt x="19" y="330"/>
                  <a:pt x="18" y="314"/>
                  <a:pt x="18" y="311"/>
                </a:cubicBezTo>
                <a:cubicBezTo>
                  <a:pt x="18" y="309"/>
                  <a:pt x="21" y="307"/>
                  <a:pt x="21" y="304"/>
                </a:cubicBezTo>
                <a:cubicBezTo>
                  <a:pt x="28" y="301"/>
                  <a:pt x="28" y="301"/>
                  <a:pt x="28" y="301"/>
                </a:cubicBezTo>
                <a:cubicBezTo>
                  <a:pt x="31" y="299"/>
                  <a:pt x="31" y="299"/>
                  <a:pt x="31" y="303"/>
                </a:cubicBezTo>
                <a:cubicBezTo>
                  <a:pt x="31" y="307"/>
                  <a:pt x="35" y="308"/>
                  <a:pt x="39" y="308"/>
                </a:cubicBezTo>
                <a:cubicBezTo>
                  <a:pt x="43" y="309"/>
                  <a:pt x="43" y="304"/>
                  <a:pt x="41" y="304"/>
                </a:cubicBezTo>
                <a:cubicBezTo>
                  <a:pt x="39" y="304"/>
                  <a:pt x="35" y="301"/>
                  <a:pt x="38" y="299"/>
                </a:cubicBezTo>
                <a:cubicBezTo>
                  <a:pt x="40" y="298"/>
                  <a:pt x="43" y="300"/>
                  <a:pt x="41" y="296"/>
                </a:cubicBezTo>
                <a:cubicBezTo>
                  <a:pt x="36" y="288"/>
                  <a:pt x="43" y="287"/>
                  <a:pt x="49" y="286"/>
                </a:cubicBezTo>
                <a:cubicBezTo>
                  <a:pt x="56" y="286"/>
                  <a:pt x="50" y="272"/>
                  <a:pt x="54" y="272"/>
                </a:cubicBezTo>
                <a:cubicBezTo>
                  <a:pt x="59" y="272"/>
                  <a:pt x="54" y="279"/>
                  <a:pt x="64" y="278"/>
                </a:cubicBezTo>
                <a:cubicBezTo>
                  <a:pt x="67" y="277"/>
                  <a:pt x="60" y="270"/>
                  <a:pt x="59" y="269"/>
                </a:cubicBezTo>
                <a:cubicBezTo>
                  <a:pt x="54" y="263"/>
                  <a:pt x="77" y="269"/>
                  <a:pt x="74" y="266"/>
                </a:cubicBezTo>
                <a:cubicBezTo>
                  <a:pt x="73" y="264"/>
                  <a:pt x="70" y="264"/>
                  <a:pt x="69" y="262"/>
                </a:cubicBezTo>
                <a:cubicBezTo>
                  <a:pt x="67" y="261"/>
                  <a:pt x="72" y="261"/>
                  <a:pt x="73" y="259"/>
                </a:cubicBezTo>
                <a:cubicBezTo>
                  <a:pt x="75" y="255"/>
                  <a:pt x="71" y="250"/>
                  <a:pt x="77" y="250"/>
                </a:cubicBezTo>
                <a:cubicBezTo>
                  <a:pt x="82" y="251"/>
                  <a:pt x="80" y="250"/>
                  <a:pt x="84" y="248"/>
                </a:cubicBezTo>
                <a:cubicBezTo>
                  <a:pt x="86" y="247"/>
                  <a:pt x="82" y="245"/>
                  <a:pt x="81" y="244"/>
                </a:cubicBezTo>
                <a:cubicBezTo>
                  <a:pt x="80" y="240"/>
                  <a:pt x="83" y="240"/>
                  <a:pt x="85" y="242"/>
                </a:cubicBezTo>
                <a:cubicBezTo>
                  <a:pt x="87" y="245"/>
                  <a:pt x="87" y="240"/>
                  <a:pt x="89" y="240"/>
                </a:cubicBezTo>
                <a:cubicBezTo>
                  <a:pt x="92" y="243"/>
                  <a:pt x="96" y="245"/>
                  <a:pt x="96" y="239"/>
                </a:cubicBezTo>
                <a:cubicBezTo>
                  <a:pt x="96" y="237"/>
                  <a:pt x="95" y="231"/>
                  <a:pt x="98" y="232"/>
                </a:cubicBezTo>
                <a:cubicBezTo>
                  <a:pt x="100" y="233"/>
                  <a:pt x="97" y="235"/>
                  <a:pt x="100" y="236"/>
                </a:cubicBezTo>
                <a:cubicBezTo>
                  <a:pt x="101" y="236"/>
                  <a:pt x="101" y="236"/>
                  <a:pt x="101" y="236"/>
                </a:cubicBezTo>
                <a:cubicBezTo>
                  <a:pt x="107" y="236"/>
                  <a:pt x="121" y="240"/>
                  <a:pt x="121" y="231"/>
                </a:cubicBezTo>
                <a:cubicBezTo>
                  <a:pt x="127" y="225"/>
                  <a:pt x="124" y="222"/>
                  <a:pt x="133" y="228"/>
                </a:cubicBezTo>
                <a:cubicBezTo>
                  <a:pt x="135" y="230"/>
                  <a:pt x="142" y="226"/>
                  <a:pt x="142" y="225"/>
                </a:cubicBezTo>
                <a:cubicBezTo>
                  <a:pt x="142" y="222"/>
                  <a:pt x="144" y="212"/>
                  <a:pt x="149" y="220"/>
                </a:cubicBezTo>
                <a:cubicBezTo>
                  <a:pt x="149" y="222"/>
                  <a:pt x="149" y="222"/>
                  <a:pt x="149" y="222"/>
                </a:cubicBezTo>
                <a:cubicBezTo>
                  <a:pt x="152" y="226"/>
                  <a:pt x="150" y="222"/>
                  <a:pt x="155" y="222"/>
                </a:cubicBezTo>
                <a:cubicBezTo>
                  <a:pt x="156" y="222"/>
                  <a:pt x="163" y="223"/>
                  <a:pt x="164" y="222"/>
                </a:cubicBezTo>
                <a:cubicBezTo>
                  <a:pt x="165" y="222"/>
                  <a:pt x="165" y="215"/>
                  <a:pt x="169" y="220"/>
                </a:cubicBezTo>
                <a:cubicBezTo>
                  <a:pt x="175" y="226"/>
                  <a:pt x="169" y="212"/>
                  <a:pt x="175" y="211"/>
                </a:cubicBezTo>
                <a:cubicBezTo>
                  <a:pt x="176" y="210"/>
                  <a:pt x="181" y="212"/>
                  <a:pt x="181" y="210"/>
                </a:cubicBezTo>
                <a:cubicBezTo>
                  <a:pt x="181" y="206"/>
                  <a:pt x="176" y="204"/>
                  <a:pt x="181" y="200"/>
                </a:cubicBezTo>
                <a:cubicBezTo>
                  <a:pt x="190" y="195"/>
                  <a:pt x="193" y="181"/>
                  <a:pt x="193" y="171"/>
                </a:cubicBezTo>
                <a:cubicBezTo>
                  <a:pt x="199" y="172"/>
                  <a:pt x="202" y="171"/>
                  <a:pt x="206" y="176"/>
                </a:cubicBezTo>
                <a:cubicBezTo>
                  <a:pt x="209" y="179"/>
                  <a:pt x="216" y="181"/>
                  <a:pt x="219" y="177"/>
                </a:cubicBezTo>
                <a:cubicBezTo>
                  <a:pt x="226" y="169"/>
                  <a:pt x="238" y="174"/>
                  <a:pt x="238" y="160"/>
                </a:cubicBezTo>
                <a:cubicBezTo>
                  <a:pt x="238" y="153"/>
                  <a:pt x="244" y="156"/>
                  <a:pt x="244" y="152"/>
                </a:cubicBezTo>
                <a:cubicBezTo>
                  <a:pt x="244" y="147"/>
                  <a:pt x="251" y="152"/>
                  <a:pt x="248" y="155"/>
                </a:cubicBezTo>
                <a:cubicBezTo>
                  <a:pt x="246" y="156"/>
                  <a:pt x="241" y="160"/>
                  <a:pt x="247" y="160"/>
                </a:cubicBezTo>
                <a:cubicBezTo>
                  <a:pt x="248" y="161"/>
                  <a:pt x="254" y="159"/>
                  <a:pt x="254" y="161"/>
                </a:cubicBezTo>
                <a:cubicBezTo>
                  <a:pt x="254" y="164"/>
                  <a:pt x="250" y="163"/>
                  <a:pt x="250" y="164"/>
                </a:cubicBezTo>
                <a:cubicBezTo>
                  <a:pt x="250" y="168"/>
                  <a:pt x="260" y="165"/>
                  <a:pt x="262" y="166"/>
                </a:cubicBezTo>
                <a:cubicBezTo>
                  <a:pt x="263" y="166"/>
                  <a:pt x="261" y="170"/>
                  <a:pt x="261" y="171"/>
                </a:cubicBezTo>
                <a:cubicBezTo>
                  <a:pt x="261" y="172"/>
                  <a:pt x="265" y="187"/>
                  <a:pt x="267" y="180"/>
                </a:cubicBezTo>
                <a:cubicBezTo>
                  <a:pt x="269" y="174"/>
                  <a:pt x="272" y="183"/>
                  <a:pt x="273" y="184"/>
                </a:cubicBezTo>
                <a:cubicBezTo>
                  <a:pt x="274" y="187"/>
                  <a:pt x="276" y="189"/>
                  <a:pt x="278" y="191"/>
                </a:cubicBezTo>
                <a:cubicBezTo>
                  <a:pt x="282" y="191"/>
                  <a:pt x="286" y="191"/>
                  <a:pt x="290" y="191"/>
                </a:cubicBezTo>
                <a:cubicBezTo>
                  <a:pt x="291" y="191"/>
                  <a:pt x="295" y="191"/>
                  <a:pt x="295" y="191"/>
                </a:cubicBezTo>
                <a:cubicBezTo>
                  <a:pt x="295" y="188"/>
                  <a:pt x="295" y="184"/>
                  <a:pt x="295" y="181"/>
                </a:cubicBezTo>
                <a:cubicBezTo>
                  <a:pt x="296" y="180"/>
                  <a:pt x="301" y="175"/>
                  <a:pt x="302" y="177"/>
                </a:cubicBezTo>
                <a:cubicBezTo>
                  <a:pt x="303" y="178"/>
                  <a:pt x="305" y="183"/>
                  <a:pt x="307" y="182"/>
                </a:cubicBezTo>
                <a:cubicBezTo>
                  <a:pt x="308" y="181"/>
                  <a:pt x="306" y="179"/>
                  <a:pt x="309" y="179"/>
                </a:cubicBezTo>
                <a:cubicBezTo>
                  <a:pt x="315" y="179"/>
                  <a:pt x="313" y="174"/>
                  <a:pt x="314" y="170"/>
                </a:cubicBezTo>
                <a:cubicBezTo>
                  <a:pt x="314" y="166"/>
                  <a:pt x="308" y="170"/>
                  <a:pt x="309" y="166"/>
                </a:cubicBezTo>
                <a:cubicBezTo>
                  <a:pt x="309" y="165"/>
                  <a:pt x="309" y="164"/>
                  <a:pt x="310" y="163"/>
                </a:cubicBezTo>
                <a:cubicBezTo>
                  <a:pt x="312" y="163"/>
                  <a:pt x="311" y="163"/>
                  <a:pt x="311" y="161"/>
                </a:cubicBezTo>
                <a:cubicBezTo>
                  <a:pt x="311" y="158"/>
                  <a:pt x="322" y="162"/>
                  <a:pt x="320" y="158"/>
                </a:cubicBezTo>
                <a:cubicBezTo>
                  <a:pt x="319" y="156"/>
                  <a:pt x="320" y="156"/>
                  <a:pt x="320" y="154"/>
                </a:cubicBezTo>
                <a:cubicBezTo>
                  <a:pt x="318" y="153"/>
                  <a:pt x="316" y="151"/>
                  <a:pt x="313" y="149"/>
                </a:cubicBezTo>
                <a:cubicBezTo>
                  <a:pt x="310" y="147"/>
                  <a:pt x="318" y="146"/>
                  <a:pt x="318" y="146"/>
                </a:cubicBezTo>
                <a:cubicBezTo>
                  <a:pt x="318" y="145"/>
                  <a:pt x="319" y="143"/>
                  <a:pt x="319" y="142"/>
                </a:cubicBezTo>
                <a:cubicBezTo>
                  <a:pt x="320" y="140"/>
                  <a:pt x="329" y="137"/>
                  <a:pt x="330" y="136"/>
                </a:cubicBezTo>
                <a:cubicBezTo>
                  <a:pt x="329" y="136"/>
                  <a:pt x="325" y="135"/>
                  <a:pt x="325" y="135"/>
                </a:cubicBezTo>
                <a:cubicBezTo>
                  <a:pt x="324" y="131"/>
                  <a:pt x="321" y="135"/>
                  <a:pt x="321" y="130"/>
                </a:cubicBezTo>
                <a:cubicBezTo>
                  <a:pt x="321" y="124"/>
                  <a:pt x="321" y="124"/>
                  <a:pt x="321" y="124"/>
                </a:cubicBezTo>
                <a:cubicBezTo>
                  <a:pt x="321" y="123"/>
                  <a:pt x="319" y="122"/>
                  <a:pt x="318" y="122"/>
                </a:cubicBezTo>
                <a:cubicBezTo>
                  <a:pt x="317" y="121"/>
                  <a:pt x="318" y="118"/>
                  <a:pt x="318" y="117"/>
                </a:cubicBezTo>
                <a:cubicBezTo>
                  <a:pt x="318" y="113"/>
                  <a:pt x="324" y="115"/>
                  <a:pt x="326" y="114"/>
                </a:cubicBezTo>
                <a:cubicBezTo>
                  <a:pt x="327" y="114"/>
                  <a:pt x="326" y="112"/>
                  <a:pt x="327" y="111"/>
                </a:cubicBezTo>
                <a:cubicBezTo>
                  <a:pt x="329" y="109"/>
                  <a:pt x="329" y="109"/>
                  <a:pt x="329" y="109"/>
                </a:cubicBezTo>
                <a:cubicBezTo>
                  <a:pt x="329" y="92"/>
                  <a:pt x="329" y="92"/>
                  <a:pt x="329" y="92"/>
                </a:cubicBezTo>
                <a:cubicBezTo>
                  <a:pt x="329" y="91"/>
                  <a:pt x="330" y="92"/>
                  <a:pt x="330" y="92"/>
                </a:cubicBezTo>
                <a:cubicBezTo>
                  <a:pt x="333" y="92"/>
                  <a:pt x="335" y="93"/>
                  <a:pt x="337" y="93"/>
                </a:cubicBezTo>
                <a:cubicBezTo>
                  <a:pt x="339" y="93"/>
                  <a:pt x="343" y="92"/>
                  <a:pt x="345" y="93"/>
                </a:cubicBezTo>
                <a:cubicBezTo>
                  <a:pt x="352" y="95"/>
                  <a:pt x="355" y="96"/>
                  <a:pt x="361" y="100"/>
                </a:cubicBezTo>
                <a:cubicBezTo>
                  <a:pt x="364" y="102"/>
                  <a:pt x="369" y="112"/>
                  <a:pt x="373" y="115"/>
                </a:cubicBezTo>
                <a:cubicBezTo>
                  <a:pt x="377" y="118"/>
                  <a:pt x="377" y="120"/>
                  <a:pt x="378" y="124"/>
                </a:cubicBezTo>
                <a:cubicBezTo>
                  <a:pt x="379" y="125"/>
                  <a:pt x="384" y="121"/>
                  <a:pt x="384" y="120"/>
                </a:cubicBezTo>
                <a:cubicBezTo>
                  <a:pt x="384" y="116"/>
                  <a:pt x="388" y="119"/>
                  <a:pt x="390" y="119"/>
                </a:cubicBezTo>
                <a:cubicBezTo>
                  <a:pt x="393" y="119"/>
                  <a:pt x="390" y="115"/>
                  <a:pt x="394" y="115"/>
                </a:cubicBezTo>
                <a:cubicBezTo>
                  <a:pt x="396" y="115"/>
                  <a:pt x="401" y="122"/>
                  <a:pt x="403" y="117"/>
                </a:cubicBezTo>
                <a:cubicBezTo>
                  <a:pt x="404" y="116"/>
                  <a:pt x="397" y="114"/>
                  <a:pt x="399" y="110"/>
                </a:cubicBezTo>
                <a:cubicBezTo>
                  <a:pt x="400" y="109"/>
                  <a:pt x="411" y="107"/>
                  <a:pt x="411" y="107"/>
                </a:cubicBezTo>
                <a:cubicBezTo>
                  <a:pt x="412" y="105"/>
                  <a:pt x="412" y="104"/>
                  <a:pt x="412" y="103"/>
                </a:cubicBezTo>
                <a:cubicBezTo>
                  <a:pt x="413" y="101"/>
                  <a:pt x="416" y="101"/>
                  <a:pt x="413" y="100"/>
                </a:cubicBezTo>
                <a:cubicBezTo>
                  <a:pt x="413" y="99"/>
                  <a:pt x="413" y="99"/>
                  <a:pt x="413" y="99"/>
                </a:cubicBezTo>
                <a:cubicBezTo>
                  <a:pt x="410" y="97"/>
                  <a:pt x="412" y="98"/>
                  <a:pt x="412" y="95"/>
                </a:cubicBezTo>
                <a:cubicBezTo>
                  <a:pt x="412" y="94"/>
                  <a:pt x="416" y="88"/>
                  <a:pt x="412" y="89"/>
                </a:cubicBezTo>
                <a:cubicBezTo>
                  <a:pt x="408" y="89"/>
                  <a:pt x="406" y="93"/>
                  <a:pt x="405" y="90"/>
                </a:cubicBezTo>
                <a:cubicBezTo>
                  <a:pt x="404" y="88"/>
                  <a:pt x="404" y="90"/>
                  <a:pt x="402" y="89"/>
                </a:cubicBezTo>
                <a:cubicBezTo>
                  <a:pt x="399" y="88"/>
                  <a:pt x="399" y="88"/>
                  <a:pt x="399" y="88"/>
                </a:cubicBezTo>
                <a:cubicBezTo>
                  <a:pt x="398" y="87"/>
                  <a:pt x="398" y="83"/>
                  <a:pt x="399" y="82"/>
                </a:cubicBezTo>
                <a:cubicBezTo>
                  <a:pt x="405" y="80"/>
                  <a:pt x="400" y="75"/>
                  <a:pt x="403" y="75"/>
                </a:cubicBezTo>
                <a:cubicBezTo>
                  <a:pt x="406" y="75"/>
                  <a:pt x="403" y="72"/>
                  <a:pt x="408" y="73"/>
                </a:cubicBezTo>
                <a:cubicBezTo>
                  <a:pt x="410" y="73"/>
                  <a:pt x="411" y="72"/>
                  <a:pt x="411" y="75"/>
                </a:cubicBezTo>
                <a:cubicBezTo>
                  <a:pt x="411" y="81"/>
                  <a:pt x="411" y="81"/>
                  <a:pt x="411" y="81"/>
                </a:cubicBezTo>
                <a:cubicBezTo>
                  <a:pt x="411" y="82"/>
                  <a:pt x="411" y="84"/>
                  <a:pt x="412" y="82"/>
                </a:cubicBezTo>
                <a:cubicBezTo>
                  <a:pt x="413" y="81"/>
                  <a:pt x="412" y="80"/>
                  <a:pt x="413" y="79"/>
                </a:cubicBezTo>
                <a:cubicBezTo>
                  <a:pt x="414" y="80"/>
                  <a:pt x="415" y="79"/>
                  <a:pt x="415" y="78"/>
                </a:cubicBezTo>
                <a:cubicBezTo>
                  <a:pt x="415" y="75"/>
                  <a:pt x="415" y="76"/>
                  <a:pt x="417" y="76"/>
                </a:cubicBezTo>
                <a:cubicBezTo>
                  <a:pt x="418" y="75"/>
                  <a:pt x="417" y="74"/>
                  <a:pt x="418" y="73"/>
                </a:cubicBezTo>
                <a:cubicBezTo>
                  <a:pt x="418" y="72"/>
                  <a:pt x="418" y="70"/>
                  <a:pt x="420" y="70"/>
                </a:cubicBezTo>
                <a:cubicBezTo>
                  <a:pt x="422" y="70"/>
                  <a:pt x="424" y="66"/>
                  <a:pt x="424" y="64"/>
                </a:cubicBezTo>
                <a:cubicBezTo>
                  <a:pt x="424" y="62"/>
                  <a:pt x="420" y="63"/>
                  <a:pt x="419" y="60"/>
                </a:cubicBezTo>
                <a:cubicBezTo>
                  <a:pt x="418" y="59"/>
                  <a:pt x="427" y="55"/>
                  <a:pt x="428" y="55"/>
                </a:cubicBezTo>
                <a:cubicBezTo>
                  <a:pt x="430" y="54"/>
                  <a:pt x="435" y="51"/>
                  <a:pt x="434" y="48"/>
                </a:cubicBezTo>
                <a:cubicBezTo>
                  <a:pt x="434" y="48"/>
                  <a:pt x="428" y="41"/>
                  <a:pt x="427" y="41"/>
                </a:cubicBezTo>
                <a:cubicBezTo>
                  <a:pt x="424" y="39"/>
                  <a:pt x="420" y="25"/>
                  <a:pt x="424" y="25"/>
                </a:cubicBezTo>
                <a:cubicBezTo>
                  <a:pt x="428" y="25"/>
                  <a:pt x="428" y="25"/>
                  <a:pt x="428" y="22"/>
                </a:cubicBezTo>
                <a:cubicBezTo>
                  <a:pt x="428" y="21"/>
                  <a:pt x="433" y="18"/>
                  <a:pt x="433" y="18"/>
                </a:cubicBezTo>
                <a:cubicBezTo>
                  <a:pt x="436" y="18"/>
                  <a:pt x="435" y="16"/>
                  <a:pt x="437" y="14"/>
                </a:cubicBezTo>
                <a:cubicBezTo>
                  <a:pt x="438" y="14"/>
                  <a:pt x="445" y="15"/>
                  <a:pt x="445" y="15"/>
                </a:cubicBezTo>
                <a:cubicBezTo>
                  <a:pt x="445" y="14"/>
                  <a:pt x="446" y="11"/>
                  <a:pt x="447" y="11"/>
                </a:cubicBezTo>
                <a:cubicBezTo>
                  <a:pt x="450" y="11"/>
                  <a:pt x="457" y="11"/>
                  <a:pt x="459" y="8"/>
                </a:cubicBezTo>
                <a:cubicBezTo>
                  <a:pt x="460" y="8"/>
                  <a:pt x="461" y="9"/>
                  <a:pt x="461" y="7"/>
                </a:cubicBezTo>
                <a:cubicBezTo>
                  <a:pt x="463" y="6"/>
                  <a:pt x="481" y="0"/>
                  <a:pt x="482" y="0"/>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45" name="Freeform 11"/>
          <p:cNvSpPr>
            <a:spLocks/>
          </p:cNvSpPr>
          <p:nvPr/>
        </p:nvSpPr>
        <p:spPr bwMode="auto">
          <a:xfrm>
            <a:off x="3798462" y="2429294"/>
            <a:ext cx="266629" cy="630581"/>
          </a:xfrm>
          <a:custGeom>
            <a:avLst/>
            <a:gdLst>
              <a:gd name="T0" fmla="*/ 337 w 345"/>
              <a:gd name="T1" fmla="*/ 25 h 814"/>
              <a:gd name="T2" fmla="*/ 313 w 345"/>
              <a:gd name="T3" fmla="*/ 45 h 814"/>
              <a:gd name="T4" fmla="*/ 299 w 345"/>
              <a:gd name="T5" fmla="*/ 61 h 814"/>
              <a:gd name="T6" fmla="*/ 282 w 345"/>
              <a:gd name="T7" fmla="*/ 68 h 814"/>
              <a:gd name="T8" fmla="*/ 253 w 345"/>
              <a:gd name="T9" fmla="*/ 75 h 814"/>
              <a:gd name="T10" fmla="*/ 246 w 345"/>
              <a:gd name="T11" fmla="*/ 92 h 814"/>
              <a:gd name="T12" fmla="*/ 232 w 345"/>
              <a:gd name="T13" fmla="*/ 103 h 814"/>
              <a:gd name="T14" fmla="*/ 230 w 345"/>
              <a:gd name="T15" fmla="*/ 119 h 814"/>
              <a:gd name="T16" fmla="*/ 249 w 345"/>
              <a:gd name="T17" fmla="*/ 125 h 814"/>
              <a:gd name="T18" fmla="*/ 265 w 345"/>
              <a:gd name="T19" fmla="*/ 129 h 814"/>
              <a:gd name="T20" fmla="*/ 248 w 345"/>
              <a:gd name="T21" fmla="*/ 155 h 814"/>
              <a:gd name="T22" fmla="*/ 265 w 345"/>
              <a:gd name="T23" fmla="*/ 181 h 814"/>
              <a:gd name="T24" fmla="*/ 252 w 345"/>
              <a:gd name="T25" fmla="*/ 214 h 814"/>
              <a:gd name="T26" fmla="*/ 224 w 345"/>
              <a:gd name="T27" fmla="*/ 251 h 814"/>
              <a:gd name="T28" fmla="*/ 202 w 345"/>
              <a:gd name="T29" fmla="*/ 272 h 814"/>
              <a:gd name="T30" fmla="*/ 210 w 345"/>
              <a:gd name="T31" fmla="*/ 313 h 814"/>
              <a:gd name="T32" fmla="*/ 230 w 345"/>
              <a:gd name="T33" fmla="*/ 346 h 814"/>
              <a:gd name="T34" fmla="*/ 223 w 345"/>
              <a:gd name="T35" fmla="*/ 367 h 814"/>
              <a:gd name="T36" fmla="*/ 196 w 345"/>
              <a:gd name="T37" fmla="*/ 379 h 814"/>
              <a:gd name="T38" fmla="*/ 181 w 345"/>
              <a:gd name="T39" fmla="*/ 387 h 814"/>
              <a:gd name="T40" fmla="*/ 167 w 345"/>
              <a:gd name="T41" fmla="*/ 412 h 814"/>
              <a:gd name="T42" fmla="*/ 183 w 345"/>
              <a:gd name="T43" fmla="*/ 426 h 814"/>
              <a:gd name="T44" fmla="*/ 195 w 345"/>
              <a:gd name="T45" fmla="*/ 443 h 814"/>
              <a:gd name="T46" fmla="*/ 200 w 345"/>
              <a:gd name="T47" fmla="*/ 451 h 814"/>
              <a:gd name="T48" fmla="*/ 199 w 345"/>
              <a:gd name="T49" fmla="*/ 478 h 814"/>
              <a:gd name="T50" fmla="*/ 209 w 345"/>
              <a:gd name="T51" fmla="*/ 511 h 814"/>
              <a:gd name="T52" fmla="*/ 223 w 345"/>
              <a:gd name="T53" fmla="*/ 528 h 814"/>
              <a:gd name="T54" fmla="*/ 215 w 345"/>
              <a:gd name="T55" fmla="*/ 528 h 814"/>
              <a:gd name="T56" fmla="*/ 185 w 345"/>
              <a:gd name="T57" fmla="*/ 525 h 814"/>
              <a:gd name="T58" fmla="*/ 177 w 345"/>
              <a:gd name="T59" fmla="*/ 538 h 814"/>
              <a:gd name="T60" fmla="*/ 149 w 345"/>
              <a:gd name="T61" fmla="*/ 547 h 814"/>
              <a:gd name="T62" fmla="*/ 123 w 345"/>
              <a:gd name="T63" fmla="*/ 550 h 814"/>
              <a:gd name="T64" fmla="*/ 127 w 345"/>
              <a:gd name="T65" fmla="*/ 564 h 814"/>
              <a:gd name="T66" fmla="*/ 109 w 345"/>
              <a:gd name="T67" fmla="*/ 596 h 814"/>
              <a:gd name="T68" fmla="*/ 96 w 345"/>
              <a:gd name="T69" fmla="*/ 606 h 814"/>
              <a:gd name="T70" fmla="*/ 92 w 345"/>
              <a:gd name="T71" fmla="*/ 621 h 814"/>
              <a:gd name="T72" fmla="*/ 104 w 345"/>
              <a:gd name="T73" fmla="*/ 632 h 814"/>
              <a:gd name="T74" fmla="*/ 107 w 345"/>
              <a:gd name="T75" fmla="*/ 654 h 814"/>
              <a:gd name="T76" fmla="*/ 122 w 345"/>
              <a:gd name="T77" fmla="*/ 657 h 814"/>
              <a:gd name="T78" fmla="*/ 146 w 345"/>
              <a:gd name="T79" fmla="*/ 682 h 814"/>
              <a:gd name="T80" fmla="*/ 147 w 345"/>
              <a:gd name="T81" fmla="*/ 702 h 814"/>
              <a:gd name="T82" fmla="*/ 121 w 345"/>
              <a:gd name="T83" fmla="*/ 704 h 814"/>
              <a:gd name="T84" fmla="*/ 105 w 345"/>
              <a:gd name="T85" fmla="*/ 717 h 814"/>
              <a:gd name="T86" fmla="*/ 88 w 345"/>
              <a:gd name="T87" fmla="*/ 718 h 814"/>
              <a:gd name="T88" fmla="*/ 55 w 345"/>
              <a:gd name="T89" fmla="*/ 716 h 814"/>
              <a:gd name="T90" fmla="*/ 5 w 345"/>
              <a:gd name="T91" fmla="*/ 744 h 814"/>
              <a:gd name="T92" fmla="*/ 4 w 345"/>
              <a:gd name="T93" fmla="*/ 784 h 814"/>
              <a:gd name="T94" fmla="*/ 28 w 345"/>
              <a:gd name="T95" fmla="*/ 814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45" h="814">
                <a:moveTo>
                  <a:pt x="345" y="0"/>
                </a:moveTo>
                <a:cubicBezTo>
                  <a:pt x="343" y="0"/>
                  <a:pt x="336" y="4"/>
                  <a:pt x="335" y="6"/>
                </a:cubicBezTo>
                <a:cubicBezTo>
                  <a:pt x="332" y="9"/>
                  <a:pt x="343" y="16"/>
                  <a:pt x="336" y="16"/>
                </a:cubicBezTo>
                <a:cubicBezTo>
                  <a:pt x="328" y="17"/>
                  <a:pt x="337" y="24"/>
                  <a:pt x="337" y="25"/>
                </a:cubicBezTo>
                <a:cubicBezTo>
                  <a:pt x="337" y="30"/>
                  <a:pt x="330" y="30"/>
                  <a:pt x="327" y="35"/>
                </a:cubicBezTo>
                <a:cubicBezTo>
                  <a:pt x="326" y="36"/>
                  <a:pt x="322" y="39"/>
                  <a:pt x="321" y="39"/>
                </a:cubicBezTo>
                <a:cubicBezTo>
                  <a:pt x="317" y="39"/>
                  <a:pt x="317" y="41"/>
                  <a:pt x="315" y="43"/>
                </a:cubicBezTo>
                <a:cubicBezTo>
                  <a:pt x="314" y="44"/>
                  <a:pt x="313" y="44"/>
                  <a:pt x="313" y="45"/>
                </a:cubicBezTo>
                <a:cubicBezTo>
                  <a:pt x="312" y="49"/>
                  <a:pt x="311" y="44"/>
                  <a:pt x="305" y="50"/>
                </a:cubicBezTo>
                <a:cubicBezTo>
                  <a:pt x="304" y="51"/>
                  <a:pt x="300" y="53"/>
                  <a:pt x="302" y="54"/>
                </a:cubicBezTo>
                <a:cubicBezTo>
                  <a:pt x="302" y="54"/>
                  <a:pt x="304" y="55"/>
                  <a:pt x="304" y="56"/>
                </a:cubicBezTo>
                <a:cubicBezTo>
                  <a:pt x="302" y="57"/>
                  <a:pt x="300" y="60"/>
                  <a:pt x="299" y="61"/>
                </a:cubicBezTo>
                <a:cubicBezTo>
                  <a:pt x="297" y="62"/>
                  <a:pt x="295" y="60"/>
                  <a:pt x="293" y="64"/>
                </a:cubicBezTo>
                <a:cubicBezTo>
                  <a:pt x="293" y="65"/>
                  <a:pt x="292" y="65"/>
                  <a:pt x="291" y="66"/>
                </a:cubicBezTo>
                <a:cubicBezTo>
                  <a:pt x="290" y="67"/>
                  <a:pt x="289" y="67"/>
                  <a:pt x="288" y="67"/>
                </a:cubicBezTo>
                <a:cubicBezTo>
                  <a:pt x="286" y="66"/>
                  <a:pt x="283" y="66"/>
                  <a:pt x="282" y="68"/>
                </a:cubicBezTo>
                <a:cubicBezTo>
                  <a:pt x="280" y="71"/>
                  <a:pt x="271" y="68"/>
                  <a:pt x="271" y="70"/>
                </a:cubicBezTo>
                <a:cubicBezTo>
                  <a:pt x="271" y="72"/>
                  <a:pt x="269" y="71"/>
                  <a:pt x="268" y="71"/>
                </a:cubicBezTo>
                <a:cubicBezTo>
                  <a:pt x="267" y="71"/>
                  <a:pt x="263" y="71"/>
                  <a:pt x="263" y="73"/>
                </a:cubicBezTo>
                <a:cubicBezTo>
                  <a:pt x="262" y="78"/>
                  <a:pt x="255" y="73"/>
                  <a:pt x="253" y="75"/>
                </a:cubicBezTo>
                <a:cubicBezTo>
                  <a:pt x="252" y="77"/>
                  <a:pt x="253" y="80"/>
                  <a:pt x="252" y="81"/>
                </a:cubicBezTo>
                <a:cubicBezTo>
                  <a:pt x="250" y="83"/>
                  <a:pt x="250" y="82"/>
                  <a:pt x="250" y="85"/>
                </a:cubicBezTo>
                <a:cubicBezTo>
                  <a:pt x="249" y="86"/>
                  <a:pt x="247" y="87"/>
                  <a:pt x="246" y="88"/>
                </a:cubicBezTo>
                <a:cubicBezTo>
                  <a:pt x="246" y="89"/>
                  <a:pt x="247" y="92"/>
                  <a:pt x="246" y="92"/>
                </a:cubicBezTo>
                <a:cubicBezTo>
                  <a:pt x="240" y="92"/>
                  <a:pt x="241" y="93"/>
                  <a:pt x="237" y="97"/>
                </a:cubicBezTo>
                <a:cubicBezTo>
                  <a:pt x="235" y="98"/>
                  <a:pt x="233" y="100"/>
                  <a:pt x="231" y="101"/>
                </a:cubicBezTo>
                <a:cubicBezTo>
                  <a:pt x="229" y="103"/>
                  <a:pt x="235" y="101"/>
                  <a:pt x="232" y="102"/>
                </a:cubicBezTo>
                <a:cubicBezTo>
                  <a:pt x="232" y="103"/>
                  <a:pt x="232" y="103"/>
                  <a:pt x="232" y="103"/>
                </a:cubicBezTo>
                <a:cubicBezTo>
                  <a:pt x="230" y="104"/>
                  <a:pt x="227" y="104"/>
                  <a:pt x="227" y="107"/>
                </a:cubicBezTo>
                <a:cubicBezTo>
                  <a:pt x="227" y="108"/>
                  <a:pt x="229" y="108"/>
                  <a:pt x="229" y="109"/>
                </a:cubicBezTo>
                <a:cubicBezTo>
                  <a:pt x="230" y="111"/>
                  <a:pt x="227" y="112"/>
                  <a:pt x="229" y="115"/>
                </a:cubicBezTo>
                <a:cubicBezTo>
                  <a:pt x="231" y="116"/>
                  <a:pt x="232" y="117"/>
                  <a:pt x="230" y="119"/>
                </a:cubicBezTo>
                <a:cubicBezTo>
                  <a:pt x="227" y="121"/>
                  <a:pt x="229" y="120"/>
                  <a:pt x="231" y="120"/>
                </a:cubicBezTo>
                <a:cubicBezTo>
                  <a:pt x="234" y="120"/>
                  <a:pt x="236" y="117"/>
                  <a:pt x="237" y="122"/>
                </a:cubicBezTo>
                <a:cubicBezTo>
                  <a:pt x="240" y="122"/>
                  <a:pt x="243" y="122"/>
                  <a:pt x="246" y="122"/>
                </a:cubicBezTo>
                <a:cubicBezTo>
                  <a:pt x="247" y="123"/>
                  <a:pt x="248" y="124"/>
                  <a:pt x="249" y="125"/>
                </a:cubicBezTo>
                <a:cubicBezTo>
                  <a:pt x="250" y="126"/>
                  <a:pt x="249" y="128"/>
                  <a:pt x="249" y="128"/>
                </a:cubicBezTo>
                <a:cubicBezTo>
                  <a:pt x="252" y="130"/>
                  <a:pt x="250" y="129"/>
                  <a:pt x="252" y="131"/>
                </a:cubicBezTo>
                <a:cubicBezTo>
                  <a:pt x="253" y="133"/>
                  <a:pt x="260" y="127"/>
                  <a:pt x="262" y="127"/>
                </a:cubicBezTo>
                <a:cubicBezTo>
                  <a:pt x="263" y="127"/>
                  <a:pt x="266" y="128"/>
                  <a:pt x="265" y="129"/>
                </a:cubicBezTo>
                <a:cubicBezTo>
                  <a:pt x="260" y="132"/>
                  <a:pt x="260" y="132"/>
                  <a:pt x="260" y="132"/>
                </a:cubicBezTo>
                <a:cubicBezTo>
                  <a:pt x="258" y="133"/>
                  <a:pt x="260" y="143"/>
                  <a:pt x="259" y="144"/>
                </a:cubicBezTo>
                <a:cubicBezTo>
                  <a:pt x="257" y="146"/>
                  <a:pt x="256" y="148"/>
                  <a:pt x="254" y="149"/>
                </a:cubicBezTo>
                <a:cubicBezTo>
                  <a:pt x="252" y="151"/>
                  <a:pt x="249" y="153"/>
                  <a:pt x="248" y="155"/>
                </a:cubicBezTo>
                <a:cubicBezTo>
                  <a:pt x="247" y="157"/>
                  <a:pt x="250" y="157"/>
                  <a:pt x="251" y="160"/>
                </a:cubicBezTo>
                <a:cubicBezTo>
                  <a:pt x="251" y="165"/>
                  <a:pt x="256" y="165"/>
                  <a:pt x="257" y="168"/>
                </a:cubicBezTo>
                <a:cubicBezTo>
                  <a:pt x="259" y="172"/>
                  <a:pt x="255" y="173"/>
                  <a:pt x="261" y="173"/>
                </a:cubicBezTo>
                <a:cubicBezTo>
                  <a:pt x="264" y="173"/>
                  <a:pt x="267" y="179"/>
                  <a:pt x="265" y="181"/>
                </a:cubicBezTo>
                <a:cubicBezTo>
                  <a:pt x="263" y="183"/>
                  <a:pt x="264" y="194"/>
                  <a:pt x="264" y="197"/>
                </a:cubicBezTo>
                <a:cubicBezTo>
                  <a:pt x="264" y="202"/>
                  <a:pt x="264" y="201"/>
                  <a:pt x="260" y="203"/>
                </a:cubicBezTo>
                <a:cubicBezTo>
                  <a:pt x="258" y="204"/>
                  <a:pt x="242" y="208"/>
                  <a:pt x="247" y="211"/>
                </a:cubicBezTo>
                <a:cubicBezTo>
                  <a:pt x="249" y="213"/>
                  <a:pt x="251" y="212"/>
                  <a:pt x="252" y="214"/>
                </a:cubicBezTo>
                <a:cubicBezTo>
                  <a:pt x="264" y="228"/>
                  <a:pt x="226" y="217"/>
                  <a:pt x="244" y="225"/>
                </a:cubicBezTo>
                <a:cubicBezTo>
                  <a:pt x="258" y="232"/>
                  <a:pt x="239" y="236"/>
                  <a:pt x="233" y="236"/>
                </a:cubicBezTo>
                <a:cubicBezTo>
                  <a:pt x="232" y="236"/>
                  <a:pt x="224" y="240"/>
                  <a:pt x="224" y="242"/>
                </a:cubicBezTo>
                <a:cubicBezTo>
                  <a:pt x="224" y="246"/>
                  <a:pt x="229" y="247"/>
                  <a:pt x="224" y="251"/>
                </a:cubicBezTo>
                <a:cubicBezTo>
                  <a:pt x="221" y="255"/>
                  <a:pt x="218" y="252"/>
                  <a:pt x="214" y="252"/>
                </a:cubicBezTo>
                <a:cubicBezTo>
                  <a:pt x="212" y="248"/>
                  <a:pt x="208" y="252"/>
                  <a:pt x="207" y="254"/>
                </a:cubicBezTo>
                <a:cubicBezTo>
                  <a:pt x="205" y="257"/>
                  <a:pt x="207" y="262"/>
                  <a:pt x="205" y="265"/>
                </a:cubicBezTo>
                <a:cubicBezTo>
                  <a:pt x="204" y="267"/>
                  <a:pt x="206" y="272"/>
                  <a:pt x="202" y="272"/>
                </a:cubicBezTo>
                <a:cubicBezTo>
                  <a:pt x="198" y="273"/>
                  <a:pt x="193" y="277"/>
                  <a:pt x="193" y="282"/>
                </a:cubicBezTo>
                <a:cubicBezTo>
                  <a:pt x="193" y="286"/>
                  <a:pt x="202" y="281"/>
                  <a:pt x="204" y="285"/>
                </a:cubicBezTo>
                <a:cubicBezTo>
                  <a:pt x="208" y="291"/>
                  <a:pt x="204" y="303"/>
                  <a:pt x="206" y="309"/>
                </a:cubicBezTo>
                <a:cubicBezTo>
                  <a:pt x="209" y="313"/>
                  <a:pt x="205" y="312"/>
                  <a:pt x="210" y="313"/>
                </a:cubicBezTo>
                <a:cubicBezTo>
                  <a:pt x="217" y="314"/>
                  <a:pt x="214" y="316"/>
                  <a:pt x="215" y="321"/>
                </a:cubicBezTo>
                <a:cubicBezTo>
                  <a:pt x="215" y="323"/>
                  <a:pt x="218" y="321"/>
                  <a:pt x="218" y="326"/>
                </a:cubicBezTo>
                <a:cubicBezTo>
                  <a:pt x="218" y="334"/>
                  <a:pt x="220" y="333"/>
                  <a:pt x="227" y="333"/>
                </a:cubicBezTo>
                <a:cubicBezTo>
                  <a:pt x="229" y="333"/>
                  <a:pt x="235" y="346"/>
                  <a:pt x="230" y="346"/>
                </a:cubicBezTo>
                <a:cubicBezTo>
                  <a:pt x="224" y="346"/>
                  <a:pt x="226" y="342"/>
                  <a:pt x="220" y="342"/>
                </a:cubicBezTo>
                <a:cubicBezTo>
                  <a:pt x="215" y="342"/>
                  <a:pt x="217" y="349"/>
                  <a:pt x="217" y="353"/>
                </a:cubicBezTo>
                <a:cubicBezTo>
                  <a:pt x="217" y="365"/>
                  <a:pt x="217" y="365"/>
                  <a:pt x="217" y="365"/>
                </a:cubicBezTo>
                <a:cubicBezTo>
                  <a:pt x="217" y="369"/>
                  <a:pt x="223" y="365"/>
                  <a:pt x="223" y="367"/>
                </a:cubicBezTo>
                <a:cubicBezTo>
                  <a:pt x="223" y="375"/>
                  <a:pt x="221" y="370"/>
                  <a:pt x="217" y="373"/>
                </a:cubicBezTo>
                <a:cubicBezTo>
                  <a:pt x="212" y="377"/>
                  <a:pt x="210" y="375"/>
                  <a:pt x="205" y="376"/>
                </a:cubicBezTo>
                <a:cubicBezTo>
                  <a:pt x="204" y="376"/>
                  <a:pt x="204" y="379"/>
                  <a:pt x="202" y="379"/>
                </a:cubicBezTo>
                <a:cubicBezTo>
                  <a:pt x="200" y="379"/>
                  <a:pt x="198" y="378"/>
                  <a:pt x="196" y="379"/>
                </a:cubicBezTo>
                <a:cubicBezTo>
                  <a:pt x="194" y="379"/>
                  <a:pt x="196" y="381"/>
                  <a:pt x="196" y="382"/>
                </a:cubicBezTo>
                <a:cubicBezTo>
                  <a:pt x="195" y="382"/>
                  <a:pt x="192" y="380"/>
                  <a:pt x="191" y="381"/>
                </a:cubicBezTo>
                <a:cubicBezTo>
                  <a:pt x="190" y="381"/>
                  <a:pt x="189" y="386"/>
                  <a:pt x="188" y="387"/>
                </a:cubicBezTo>
                <a:cubicBezTo>
                  <a:pt x="188" y="388"/>
                  <a:pt x="182" y="387"/>
                  <a:pt x="181" y="387"/>
                </a:cubicBezTo>
                <a:cubicBezTo>
                  <a:pt x="179" y="388"/>
                  <a:pt x="176" y="394"/>
                  <a:pt x="177" y="396"/>
                </a:cubicBezTo>
                <a:cubicBezTo>
                  <a:pt x="177" y="398"/>
                  <a:pt x="177" y="399"/>
                  <a:pt x="175" y="399"/>
                </a:cubicBezTo>
                <a:cubicBezTo>
                  <a:pt x="174" y="399"/>
                  <a:pt x="172" y="397"/>
                  <a:pt x="170" y="396"/>
                </a:cubicBezTo>
                <a:cubicBezTo>
                  <a:pt x="170" y="399"/>
                  <a:pt x="169" y="410"/>
                  <a:pt x="167" y="412"/>
                </a:cubicBezTo>
                <a:cubicBezTo>
                  <a:pt x="167" y="414"/>
                  <a:pt x="165" y="414"/>
                  <a:pt x="164" y="415"/>
                </a:cubicBezTo>
                <a:cubicBezTo>
                  <a:pt x="167" y="416"/>
                  <a:pt x="166" y="419"/>
                  <a:pt x="168" y="421"/>
                </a:cubicBezTo>
                <a:cubicBezTo>
                  <a:pt x="172" y="425"/>
                  <a:pt x="177" y="424"/>
                  <a:pt x="182" y="424"/>
                </a:cubicBezTo>
                <a:cubicBezTo>
                  <a:pt x="182" y="424"/>
                  <a:pt x="183" y="426"/>
                  <a:pt x="183" y="426"/>
                </a:cubicBezTo>
                <a:cubicBezTo>
                  <a:pt x="183" y="429"/>
                  <a:pt x="183" y="432"/>
                  <a:pt x="183" y="435"/>
                </a:cubicBezTo>
                <a:cubicBezTo>
                  <a:pt x="183" y="439"/>
                  <a:pt x="186" y="437"/>
                  <a:pt x="186" y="442"/>
                </a:cubicBezTo>
                <a:cubicBezTo>
                  <a:pt x="186" y="444"/>
                  <a:pt x="188" y="447"/>
                  <a:pt x="190" y="445"/>
                </a:cubicBezTo>
                <a:cubicBezTo>
                  <a:pt x="193" y="443"/>
                  <a:pt x="194" y="444"/>
                  <a:pt x="195" y="443"/>
                </a:cubicBezTo>
                <a:cubicBezTo>
                  <a:pt x="197" y="442"/>
                  <a:pt x="197" y="440"/>
                  <a:pt x="199" y="440"/>
                </a:cubicBezTo>
                <a:cubicBezTo>
                  <a:pt x="202" y="440"/>
                  <a:pt x="197" y="442"/>
                  <a:pt x="197" y="443"/>
                </a:cubicBezTo>
                <a:cubicBezTo>
                  <a:pt x="197" y="446"/>
                  <a:pt x="198" y="445"/>
                  <a:pt x="200" y="447"/>
                </a:cubicBezTo>
                <a:cubicBezTo>
                  <a:pt x="200" y="448"/>
                  <a:pt x="199" y="449"/>
                  <a:pt x="200" y="451"/>
                </a:cubicBezTo>
                <a:cubicBezTo>
                  <a:pt x="202" y="454"/>
                  <a:pt x="204" y="459"/>
                  <a:pt x="201" y="463"/>
                </a:cubicBezTo>
                <a:cubicBezTo>
                  <a:pt x="200" y="464"/>
                  <a:pt x="199" y="469"/>
                  <a:pt x="199" y="470"/>
                </a:cubicBezTo>
                <a:cubicBezTo>
                  <a:pt x="199" y="473"/>
                  <a:pt x="194" y="473"/>
                  <a:pt x="197" y="476"/>
                </a:cubicBezTo>
                <a:cubicBezTo>
                  <a:pt x="198" y="477"/>
                  <a:pt x="198" y="477"/>
                  <a:pt x="199" y="478"/>
                </a:cubicBezTo>
                <a:cubicBezTo>
                  <a:pt x="201" y="480"/>
                  <a:pt x="206" y="494"/>
                  <a:pt x="206" y="497"/>
                </a:cubicBezTo>
                <a:cubicBezTo>
                  <a:pt x="206" y="499"/>
                  <a:pt x="209" y="502"/>
                  <a:pt x="207" y="504"/>
                </a:cubicBezTo>
                <a:cubicBezTo>
                  <a:pt x="205" y="504"/>
                  <a:pt x="205" y="505"/>
                  <a:pt x="205" y="507"/>
                </a:cubicBezTo>
                <a:cubicBezTo>
                  <a:pt x="207" y="508"/>
                  <a:pt x="209" y="508"/>
                  <a:pt x="209" y="511"/>
                </a:cubicBezTo>
                <a:cubicBezTo>
                  <a:pt x="209" y="518"/>
                  <a:pt x="214" y="510"/>
                  <a:pt x="214" y="516"/>
                </a:cubicBezTo>
                <a:cubicBezTo>
                  <a:pt x="214" y="519"/>
                  <a:pt x="222" y="514"/>
                  <a:pt x="222" y="518"/>
                </a:cubicBezTo>
                <a:cubicBezTo>
                  <a:pt x="222" y="519"/>
                  <a:pt x="221" y="521"/>
                  <a:pt x="222" y="521"/>
                </a:cubicBezTo>
                <a:cubicBezTo>
                  <a:pt x="226" y="522"/>
                  <a:pt x="217" y="524"/>
                  <a:pt x="223" y="528"/>
                </a:cubicBezTo>
                <a:cubicBezTo>
                  <a:pt x="221" y="529"/>
                  <a:pt x="220" y="527"/>
                  <a:pt x="220" y="530"/>
                </a:cubicBezTo>
                <a:cubicBezTo>
                  <a:pt x="220" y="531"/>
                  <a:pt x="219" y="531"/>
                  <a:pt x="219" y="530"/>
                </a:cubicBezTo>
                <a:cubicBezTo>
                  <a:pt x="217" y="528"/>
                  <a:pt x="220" y="528"/>
                  <a:pt x="216" y="528"/>
                </a:cubicBezTo>
                <a:cubicBezTo>
                  <a:pt x="215" y="528"/>
                  <a:pt x="215" y="528"/>
                  <a:pt x="215" y="528"/>
                </a:cubicBezTo>
                <a:cubicBezTo>
                  <a:pt x="213" y="528"/>
                  <a:pt x="209" y="533"/>
                  <a:pt x="207" y="530"/>
                </a:cubicBezTo>
                <a:cubicBezTo>
                  <a:pt x="207" y="529"/>
                  <a:pt x="201" y="525"/>
                  <a:pt x="200" y="525"/>
                </a:cubicBezTo>
                <a:cubicBezTo>
                  <a:pt x="194" y="523"/>
                  <a:pt x="194" y="528"/>
                  <a:pt x="191" y="528"/>
                </a:cubicBezTo>
                <a:cubicBezTo>
                  <a:pt x="189" y="528"/>
                  <a:pt x="190" y="525"/>
                  <a:pt x="185" y="525"/>
                </a:cubicBezTo>
                <a:cubicBezTo>
                  <a:pt x="185" y="525"/>
                  <a:pt x="186" y="528"/>
                  <a:pt x="186" y="529"/>
                </a:cubicBezTo>
                <a:cubicBezTo>
                  <a:pt x="185" y="531"/>
                  <a:pt x="184" y="530"/>
                  <a:pt x="183" y="530"/>
                </a:cubicBezTo>
                <a:cubicBezTo>
                  <a:pt x="182" y="530"/>
                  <a:pt x="177" y="533"/>
                  <a:pt x="176" y="534"/>
                </a:cubicBezTo>
                <a:cubicBezTo>
                  <a:pt x="174" y="536"/>
                  <a:pt x="174" y="537"/>
                  <a:pt x="177" y="538"/>
                </a:cubicBezTo>
                <a:cubicBezTo>
                  <a:pt x="179" y="539"/>
                  <a:pt x="173" y="541"/>
                  <a:pt x="172" y="541"/>
                </a:cubicBezTo>
                <a:cubicBezTo>
                  <a:pt x="169" y="542"/>
                  <a:pt x="167" y="545"/>
                  <a:pt x="163" y="546"/>
                </a:cubicBezTo>
                <a:cubicBezTo>
                  <a:pt x="160" y="546"/>
                  <a:pt x="159" y="546"/>
                  <a:pt x="157" y="549"/>
                </a:cubicBezTo>
                <a:cubicBezTo>
                  <a:pt x="154" y="552"/>
                  <a:pt x="149" y="555"/>
                  <a:pt x="149" y="547"/>
                </a:cubicBezTo>
                <a:cubicBezTo>
                  <a:pt x="149" y="545"/>
                  <a:pt x="133" y="544"/>
                  <a:pt x="131" y="544"/>
                </a:cubicBezTo>
                <a:cubicBezTo>
                  <a:pt x="128" y="543"/>
                  <a:pt x="120" y="536"/>
                  <a:pt x="118" y="536"/>
                </a:cubicBezTo>
                <a:cubicBezTo>
                  <a:pt x="112" y="535"/>
                  <a:pt x="114" y="545"/>
                  <a:pt x="109" y="547"/>
                </a:cubicBezTo>
                <a:cubicBezTo>
                  <a:pt x="110" y="549"/>
                  <a:pt x="123" y="545"/>
                  <a:pt x="123" y="550"/>
                </a:cubicBezTo>
                <a:cubicBezTo>
                  <a:pt x="123" y="556"/>
                  <a:pt x="128" y="553"/>
                  <a:pt x="131" y="551"/>
                </a:cubicBezTo>
                <a:cubicBezTo>
                  <a:pt x="136" y="550"/>
                  <a:pt x="146" y="562"/>
                  <a:pt x="139" y="562"/>
                </a:cubicBezTo>
                <a:cubicBezTo>
                  <a:pt x="137" y="562"/>
                  <a:pt x="133" y="561"/>
                  <a:pt x="133" y="563"/>
                </a:cubicBezTo>
                <a:cubicBezTo>
                  <a:pt x="133" y="566"/>
                  <a:pt x="128" y="564"/>
                  <a:pt x="127" y="564"/>
                </a:cubicBezTo>
                <a:cubicBezTo>
                  <a:pt x="124" y="564"/>
                  <a:pt x="125" y="573"/>
                  <a:pt x="125" y="575"/>
                </a:cubicBezTo>
                <a:cubicBezTo>
                  <a:pt x="125" y="580"/>
                  <a:pt x="125" y="581"/>
                  <a:pt x="120" y="578"/>
                </a:cubicBezTo>
                <a:cubicBezTo>
                  <a:pt x="116" y="576"/>
                  <a:pt x="118" y="580"/>
                  <a:pt x="116" y="581"/>
                </a:cubicBezTo>
                <a:cubicBezTo>
                  <a:pt x="111" y="585"/>
                  <a:pt x="109" y="590"/>
                  <a:pt x="109" y="596"/>
                </a:cubicBezTo>
                <a:cubicBezTo>
                  <a:pt x="109" y="600"/>
                  <a:pt x="117" y="601"/>
                  <a:pt x="111" y="601"/>
                </a:cubicBezTo>
                <a:cubicBezTo>
                  <a:pt x="109" y="601"/>
                  <a:pt x="109" y="601"/>
                  <a:pt x="109" y="601"/>
                </a:cubicBezTo>
                <a:cubicBezTo>
                  <a:pt x="107" y="601"/>
                  <a:pt x="98" y="599"/>
                  <a:pt x="99" y="604"/>
                </a:cubicBezTo>
                <a:cubicBezTo>
                  <a:pt x="98" y="605"/>
                  <a:pt x="97" y="606"/>
                  <a:pt x="96" y="606"/>
                </a:cubicBezTo>
                <a:cubicBezTo>
                  <a:pt x="94" y="607"/>
                  <a:pt x="99" y="608"/>
                  <a:pt x="100" y="609"/>
                </a:cubicBezTo>
                <a:cubicBezTo>
                  <a:pt x="102" y="610"/>
                  <a:pt x="100" y="613"/>
                  <a:pt x="102" y="615"/>
                </a:cubicBezTo>
                <a:cubicBezTo>
                  <a:pt x="103" y="616"/>
                  <a:pt x="97" y="618"/>
                  <a:pt x="96" y="618"/>
                </a:cubicBezTo>
                <a:cubicBezTo>
                  <a:pt x="94" y="619"/>
                  <a:pt x="93" y="619"/>
                  <a:pt x="92" y="621"/>
                </a:cubicBezTo>
                <a:cubicBezTo>
                  <a:pt x="91" y="623"/>
                  <a:pt x="92" y="625"/>
                  <a:pt x="95" y="626"/>
                </a:cubicBezTo>
                <a:cubicBezTo>
                  <a:pt x="102" y="628"/>
                  <a:pt x="99" y="629"/>
                  <a:pt x="101" y="630"/>
                </a:cubicBezTo>
                <a:cubicBezTo>
                  <a:pt x="102" y="631"/>
                  <a:pt x="102" y="631"/>
                  <a:pt x="103" y="631"/>
                </a:cubicBezTo>
                <a:cubicBezTo>
                  <a:pt x="104" y="631"/>
                  <a:pt x="104" y="632"/>
                  <a:pt x="104" y="632"/>
                </a:cubicBezTo>
                <a:cubicBezTo>
                  <a:pt x="108" y="631"/>
                  <a:pt x="107" y="634"/>
                  <a:pt x="107" y="637"/>
                </a:cubicBezTo>
                <a:cubicBezTo>
                  <a:pt x="107" y="639"/>
                  <a:pt x="114" y="644"/>
                  <a:pt x="113" y="647"/>
                </a:cubicBezTo>
                <a:cubicBezTo>
                  <a:pt x="112" y="650"/>
                  <a:pt x="114" y="651"/>
                  <a:pt x="110" y="651"/>
                </a:cubicBezTo>
                <a:cubicBezTo>
                  <a:pt x="106" y="651"/>
                  <a:pt x="108" y="652"/>
                  <a:pt x="107" y="654"/>
                </a:cubicBezTo>
                <a:cubicBezTo>
                  <a:pt x="107" y="655"/>
                  <a:pt x="102" y="654"/>
                  <a:pt x="101" y="656"/>
                </a:cubicBezTo>
                <a:cubicBezTo>
                  <a:pt x="100" y="657"/>
                  <a:pt x="90" y="660"/>
                  <a:pt x="97" y="660"/>
                </a:cubicBezTo>
                <a:cubicBezTo>
                  <a:pt x="100" y="660"/>
                  <a:pt x="112" y="666"/>
                  <a:pt x="113" y="665"/>
                </a:cubicBezTo>
                <a:cubicBezTo>
                  <a:pt x="116" y="662"/>
                  <a:pt x="118" y="658"/>
                  <a:pt x="122" y="657"/>
                </a:cubicBezTo>
                <a:cubicBezTo>
                  <a:pt x="129" y="655"/>
                  <a:pt x="125" y="663"/>
                  <a:pt x="128" y="661"/>
                </a:cubicBezTo>
                <a:cubicBezTo>
                  <a:pt x="133" y="659"/>
                  <a:pt x="129" y="659"/>
                  <a:pt x="135" y="660"/>
                </a:cubicBezTo>
                <a:cubicBezTo>
                  <a:pt x="148" y="661"/>
                  <a:pt x="131" y="665"/>
                  <a:pt x="138" y="674"/>
                </a:cubicBezTo>
                <a:cubicBezTo>
                  <a:pt x="140" y="676"/>
                  <a:pt x="143" y="681"/>
                  <a:pt x="146" y="682"/>
                </a:cubicBezTo>
                <a:cubicBezTo>
                  <a:pt x="147" y="682"/>
                  <a:pt x="151" y="682"/>
                  <a:pt x="151" y="683"/>
                </a:cubicBezTo>
                <a:cubicBezTo>
                  <a:pt x="152" y="686"/>
                  <a:pt x="138" y="690"/>
                  <a:pt x="143" y="694"/>
                </a:cubicBezTo>
                <a:cubicBezTo>
                  <a:pt x="145" y="696"/>
                  <a:pt x="147" y="695"/>
                  <a:pt x="149" y="696"/>
                </a:cubicBezTo>
                <a:cubicBezTo>
                  <a:pt x="153" y="698"/>
                  <a:pt x="151" y="702"/>
                  <a:pt x="147" y="702"/>
                </a:cubicBezTo>
                <a:cubicBezTo>
                  <a:pt x="137" y="702"/>
                  <a:pt x="137" y="702"/>
                  <a:pt x="137" y="702"/>
                </a:cubicBezTo>
                <a:cubicBezTo>
                  <a:pt x="137" y="701"/>
                  <a:pt x="136" y="700"/>
                  <a:pt x="135" y="701"/>
                </a:cubicBezTo>
                <a:cubicBezTo>
                  <a:pt x="129" y="705"/>
                  <a:pt x="133" y="705"/>
                  <a:pt x="125" y="705"/>
                </a:cubicBezTo>
                <a:cubicBezTo>
                  <a:pt x="124" y="705"/>
                  <a:pt x="122" y="703"/>
                  <a:pt x="121" y="704"/>
                </a:cubicBezTo>
                <a:cubicBezTo>
                  <a:pt x="119" y="705"/>
                  <a:pt x="118" y="710"/>
                  <a:pt x="115" y="708"/>
                </a:cubicBezTo>
                <a:cubicBezTo>
                  <a:pt x="110" y="705"/>
                  <a:pt x="113" y="701"/>
                  <a:pt x="111" y="697"/>
                </a:cubicBezTo>
                <a:cubicBezTo>
                  <a:pt x="108" y="691"/>
                  <a:pt x="101" y="712"/>
                  <a:pt x="104" y="714"/>
                </a:cubicBezTo>
                <a:cubicBezTo>
                  <a:pt x="107" y="716"/>
                  <a:pt x="108" y="715"/>
                  <a:pt x="105" y="717"/>
                </a:cubicBezTo>
                <a:cubicBezTo>
                  <a:pt x="102" y="720"/>
                  <a:pt x="102" y="718"/>
                  <a:pt x="98" y="718"/>
                </a:cubicBezTo>
                <a:cubicBezTo>
                  <a:pt x="98" y="719"/>
                  <a:pt x="95" y="717"/>
                  <a:pt x="95" y="717"/>
                </a:cubicBezTo>
                <a:cubicBezTo>
                  <a:pt x="93" y="717"/>
                  <a:pt x="92" y="718"/>
                  <a:pt x="90" y="719"/>
                </a:cubicBezTo>
                <a:cubicBezTo>
                  <a:pt x="90" y="720"/>
                  <a:pt x="89" y="718"/>
                  <a:pt x="88" y="718"/>
                </a:cubicBezTo>
                <a:cubicBezTo>
                  <a:pt x="87" y="717"/>
                  <a:pt x="86" y="717"/>
                  <a:pt x="84" y="717"/>
                </a:cubicBezTo>
                <a:cubicBezTo>
                  <a:pt x="84" y="717"/>
                  <a:pt x="81" y="714"/>
                  <a:pt x="78" y="714"/>
                </a:cubicBezTo>
                <a:cubicBezTo>
                  <a:pt x="63" y="714"/>
                  <a:pt x="63" y="714"/>
                  <a:pt x="63" y="714"/>
                </a:cubicBezTo>
                <a:cubicBezTo>
                  <a:pt x="60" y="714"/>
                  <a:pt x="55" y="720"/>
                  <a:pt x="55" y="716"/>
                </a:cubicBezTo>
                <a:cubicBezTo>
                  <a:pt x="55" y="705"/>
                  <a:pt x="42" y="719"/>
                  <a:pt x="40" y="721"/>
                </a:cubicBezTo>
                <a:cubicBezTo>
                  <a:pt x="31" y="716"/>
                  <a:pt x="26" y="721"/>
                  <a:pt x="26" y="730"/>
                </a:cubicBezTo>
                <a:cubicBezTo>
                  <a:pt x="22" y="732"/>
                  <a:pt x="18" y="730"/>
                  <a:pt x="14" y="732"/>
                </a:cubicBezTo>
                <a:cubicBezTo>
                  <a:pt x="11" y="733"/>
                  <a:pt x="5" y="740"/>
                  <a:pt x="5" y="744"/>
                </a:cubicBezTo>
                <a:cubicBezTo>
                  <a:pt x="5" y="747"/>
                  <a:pt x="3" y="751"/>
                  <a:pt x="2" y="755"/>
                </a:cubicBezTo>
                <a:cubicBezTo>
                  <a:pt x="2" y="758"/>
                  <a:pt x="6" y="761"/>
                  <a:pt x="6" y="765"/>
                </a:cubicBezTo>
                <a:cubicBezTo>
                  <a:pt x="6" y="768"/>
                  <a:pt x="9" y="770"/>
                  <a:pt x="5" y="772"/>
                </a:cubicBezTo>
                <a:cubicBezTo>
                  <a:pt x="0" y="774"/>
                  <a:pt x="2" y="780"/>
                  <a:pt x="4" y="784"/>
                </a:cubicBezTo>
                <a:cubicBezTo>
                  <a:pt x="7" y="792"/>
                  <a:pt x="10" y="785"/>
                  <a:pt x="14" y="789"/>
                </a:cubicBezTo>
                <a:cubicBezTo>
                  <a:pt x="16" y="791"/>
                  <a:pt x="20" y="795"/>
                  <a:pt x="22" y="795"/>
                </a:cubicBezTo>
                <a:cubicBezTo>
                  <a:pt x="30" y="795"/>
                  <a:pt x="29" y="795"/>
                  <a:pt x="29" y="803"/>
                </a:cubicBezTo>
                <a:cubicBezTo>
                  <a:pt x="29" y="806"/>
                  <a:pt x="28" y="810"/>
                  <a:pt x="28" y="814"/>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49" name="Freeform 12"/>
          <p:cNvSpPr>
            <a:spLocks/>
          </p:cNvSpPr>
          <p:nvPr/>
        </p:nvSpPr>
        <p:spPr bwMode="auto">
          <a:xfrm>
            <a:off x="2861714" y="3220055"/>
            <a:ext cx="674174" cy="522105"/>
          </a:xfrm>
          <a:custGeom>
            <a:avLst/>
            <a:gdLst>
              <a:gd name="T0" fmla="*/ 4 w 872"/>
              <a:gd name="T1" fmla="*/ 29 h 675"/>
              <a:gd name="T2" fmla="*/ 34 w 872"/>
              <a:gd name="T3" fmla="*/ 105 h 675"/>
              <a:gd name="T4" fmla="*/ 49 w 872"/>
              <a:gd name="T5" fmla="*/ 168 h 675"/>
              <a:gd name="T6" fmla="*/ 54 w 872"/>
              <a:gd name="T7" fmla="*/ 207 h 675"/>
              <a:gd name="T8" fmla="*/ 73 w 872"/>
              <a:gd name="T9" fmla="*/ 242 h 675"/>
              <a:gd name="T10" fmla="*/ 94 w 872"/>
              <a:gd name="T11" fmla="*/ 247 h 675"/>
              <a:gd name="T12" fmla="*/ 65 w 872"/>
              <a:gd name="T13" fmla="*/ 279 h 675"/>
              <a:gd name="T14" fmla="*/ 48 w 872"/>
              <a:gd name="T15" fmla="*/ 304 h 675"/>
              <a:gd name="T16" fmla="*/ 69 w 872"/>
              <a:gd name="T17" fmla="*/ 333 h 675"/>
              <a:gd name="T18" fmla="*/ 97 w 872"/>
              <a:gd name="T19" fmla="*/ 372 h 675"/>
              <a:gd name="T20" fmla="*/ 71 w 872"/>
              <a:gd name="T21" fmla="*/ 402 h 675"/>
              <a:gd name="T22" fmla="*/ 64 w 872"/>
              <a:gd name="T23" fmla="*/ 430 h 675"/>
              <a:gd name="T24" fmla="*/ 87 w 872"/>
              <a:gd name="T25" fmla="*/ 454 h 675"/>
              <a:gd name="T26" fmla="*/ 87 w 872"/>
              <a:gd name="T27" fmla="*/ 494 h 675"/>
              <a:gd name="T28" fmla="*/ 121 w 872"/>
              <a:gd name="T29" fmla="*/ 544 h 675"/>
              <a:gd name="T30" fmla="*/ 157 w 872"/>
              <a:gd name="T31" fmla="*/ 578 h 675"/>
              <a:gd name="T32" fmla="*/ 176 w 872"/>
              <a:gd name="T33" fmla="*/ 593 h 675"/>
              <a:gd name="T34" fmla="*/ 206 w 872"/>
              <a:gd name="T35" fmla="*/ 616 h 675"/>
              <a:gd name="T36" fmla="*/ 274 w 872"/>
              <a:gd name="T37" fmla="*/ 652 h 675"/>
              <a:gd name="T38" fmla="*/ 299 w 872"/>
              <a:gd name="T39" fmla="*/ 664 h 675"/>
              <a:gd name="T40" fmla="*/ 326 w 872"/>
              <a:gd name="T41" fmla="*/ 653 h 675"/>
              <a:gd name="T42" fmla="*/ 358 w 872"/>
              <a:gd name="T43" fmla="*/ 645 h 675"/>
              <a:gd name="T44" fmla="*/ 379 w 872"/>
              <a:gd name="T45" fmla="*/ 605 h 675"/>
              <a:gd name="T46" fmla="*/ 402 w 872"/>
              <a:gd name="T47" fmla="*/ 577 h 675"/>
              <a:gd name="T48" fmla="*/ 423 w 872"/>
              <a:gd name="T49" fmla="*/ 524 h 675"/>
              <a:gd name="T50" fmla="*/ 401 w 872"/>
              <a:gd name="T51" fmla="*/ 501 h 675"/>
              <a:gd name="T52" fmla="*/ 393 w 872"/>
              <a:gd name="T53" fmla="*/ 519 h 675"/>
              <a:gd name="T54" fmla="*/ 366 w 872"/>
              <a:gd name="T55" fmla="*/ 516 h 675"/>
              <a:gd name="T56" fmla="*/ 362 w 872"/>
              <a:gd name="T57" fmla="*/ 492 h 675"/>
              <a:gd name="T58" fmla="*/ 356 w 872"/>
              <a:gd name="T59" fmla="*/ 459 h 675"/>
              <a:gd name="T60" fmla="*/ 396 w 872"/>
              <a:gd name="T61" fmla="*/ 474 h 675"/>
              <a:gd name="T62" fmla="*/ 415 w 872"/>
              <a:gd name="T63" fmla="*/ 460 h 675"/>
              <a:gd name="T64" fmla="*/ 414 w 872"/>
              <a:gd name="T65" fmla="*/ 440 h 675"/>
              <a:gd name="T66" fmla="*/ 403 w 872"/>
              <a:gd name="T67" fmla="*/ 393 h 675"/>
              <a:gd name="T68" fmla="*/ 445 w 872"/>
              <a:gd name="T69" fmla="*/ 403 h 675"/>
              <a:gd name="T70" fmla="*/ 479 w 872"/>
              <a:gd name="T71" fmla="*/ 416 h 675"/>
              <a:gd name="T72" fmla="*/ 512 w 872"/>
              <a:gd name="T73" fmla="*/ 409 h 675"/>
              <a:gd name="T74" fmla="*/ 530 w 872"/>
              <a:gd name="T75" fmla="*/ 400 h 675"/>
              <a:gd name="T76" fmla="*/ 545 w 872"/>
              <a:gd name="T77" fmla="*/ 360 h 675"/>
              <a:gd name="T78" fmla="*/ 565 w 872"/>
              <a:gd name="T79" fmla="*/ 323 h 675"/>
              <a:gd name="T80" fmla="*/ 572 w 872"/>
              <a:gd name="T81" fmla="*/ 296 h 675"/>
              <a:gd name="T82" fmla="*/ 585 w 872"/>
              <a:gd name="T83" fmla="*/ 269 h 675"/>
              <a:gd name="T84" fmla="*/ 612 w 872"/>
              <a:gd name="T85" fmla="*/ 280 h 675"/>
              <a:gd name="T86" fmla="*/ 658 w 872"/>
              <a:gd name="T87" fmla="*/ 276 h 675"/>
              <a:gd name="T88" fmla="*/ 685 w 872"/>
              <a:gd name="T89" fmla="*/ 254 h 675"/>
              <a:gd name="T90" fmla="*/ 742 w 872"/>
              <a:gd name="T91" fmla="*/ 244 h 675"/>
              <a:gd name="T92" fmla="*/ 771 w 872"/>
              <a:gd name="T93" fmla="*/ 214 h 675"/>
              <a:gd name="T94" fmla="*/ 791 w 872"/>
              <a:gd name="T95" fmla="*/ 194 h 675"/>
              <a:gd name="T96" fmla="*/ 791 w 872"/>
              <a:gd name="T97" fmla="*/ 210 h 675"/>
              <a:gd name="T98" fmla="*/ 819 w 872"/>
              <a:gd name="T99" fmla="*/ 206 h 675"/>
              <a:gd name="T100" fmla="*/ 829 w 872"/>
              <a:gd name="T101" fmla="*/ 180 h 675"/>
              <a:gd name="T102" fmla="*/ 826 w 872"/>
              <a:gd name="T103" fmla="*/ 148 h 675"/>
              <a:gd name="T104" fmla="*/ 806 w 872"/>
              <a:gd name="T105" fmla="*/ 109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72" h="675">
                <a:moveTo>
                  <a:pt x="25" y="0"/>
                </a:moveTo>
                <a:cubicBezTo>
                  <a:pt x="26" y="1"/>
                  <a:pt x="43" y="12"/>
                  <a:pt x="36" y="12"/>
                </a:cubicBezTo>
                <a:cubicBezTo>
                  <a:pt x="27" y="13"/>
                  <a:pt x="25" y="16"/>
                  <a:pt x="18" y="20"/>
                </a:cubicBezTo>
                <a:cubicBezTo>
                  <a:pt x="12" y="24"/>
                  <a:pt x="16" y="21"/>
                  <a:pt x="11" y="19"/>
                </a:cubicBezTo>
                <a:cubicBezTo>
                  <a:pt x="0" y="16"/>
                  <a:pt x="0" y="20"/>
                  <a:pt x="4" y="29"/>
                </a:cubicBezTo>
                <a:cubicBezTo>
                  <a:pt x="6" y="34"/>
                  <a:pt x="4" y="37"/>
                  <a:pt x="11" y="38"/>
                </a:cubicBezTo>
                <a:cubicBezTo>
                  <a:pt x="20" y="38"/>
                  <a:pt x="7" y="44"/>
                  <a:pt x="10" y="49"/>
                </a:cubicBezTo>
                <a:cubicBezTo>
                  <a:pt x="11" y="51"/>
                  <a:pt x="24" y="63"/>
                  <a:pt x="25" y="64"/>
                </a:cubicBezTo>
                <a:cubicBezTo>
                  <a:pt x="30" y="67"/>
                  <a:pt x="28" y="73"/>
                  <a:pt x="28" y="78"/>
                </a:cubicBezTo>
                <a:cubicBezTo>
                  <a:pt x="28" y="88"/>
                  <a:pt x="34" y="96"/>
                  <a:pt x="34" y="105"/>
                </a:cubicBezTo>
                <a:cubicBezTo>
                  <a:pt x="34" y="111"/>
                  <a:pt x="37" y="119"/>
                  <a:pt x="40" y="123"/>
                </a:cubicBezTo>
                <a:cubicBezTo>
                  <a:pt x="42" y="125"/>
                  <a:pt x="52" y="129"/>
                  <a:pt x="50" y="130"/>
                </a:cubicBezTo>
                <a:cubicBezTo>
                  <a:pt x="42" y="138"/>
                  <a:pt x="62" y="154"/>
                  <a:pt x="57" y="161"/>
                </a:cubicBezTo>
                <a:cubicBezTo>
                  <a:pt x="55" y="162"/>
                  <a:pt x="54" y="162"/>
                  <a:pt x="53" y="163"/>
                </a:cubicBezTo>
                <a:cubicBezTo>
                  <a:pt x="50" y="164"/>
                  <a:pt x="52" y="168"/>
                  <a:pt x="49" y="168"/>
                </a:cubicBezTo>
                <a:cubicBezTo>
                  <a:pt x="44" y="169"/>
                  <a:pt x="44" y="176"/>
                  <a:pt x="45" y="180"/>
                </a:cubicBezTo>
                <a:cubicBezTo>
                  <a:pt x="52" y="182"/>
                  <a:pt x="46" y="186"/>
                  <a:pt x="49" y="190"/>
                </a:cubicBezTo>
                <a:cubicBezTo>
                  <a:pt x="51" y="192"/>
                  <a:pt x="53" y="191"/>
                  <a:pt x="54" y="194"/>
                </a:cubicBezTo>
                <a:cubicBezTo>
                  <a:pt x="55" y="197"/>
                  <a:pt x="61" y="198"/>
                  <a:pt x="56" y="199"/>
                </a:cubicBezTo>
                <a:cubicBezTo>
                  <a:pt x="52" y="199"/>
                  <a:pt x="54" y="205"/>
                  <a:pt x="54" y="207"/>
                </a:cubicBezTo>
                <a:cubicBezTo>
                  <a:pt x="54" y="212"/>
                  <a:pt x="58" y="209"/>
                  <a:pt x="58" y="215"/>
                </a:cubicBezTo>
                <a:cubicBezTo>
                  <a:pt x="58" y="218"/>
                  <a:pt x="61" y="219"/>
                  <a:pt x="60" y="221"/>
                </a:cubicBezTo>
                <a:cubicBezTo>
                  <a:pt x="60" y="224"/>
                  <a:pt x="60" y="225"/>
                  <a:pt x="63" y="225"/>
                </a:cubicBezTo>
                <a:cubicBezTo>
                  <a:pt x="69" y="225"/>
                  <a:pt x="62" y="227"/>
                  <a:pt x="71" y="228"/>
                </a:cubicBezTo>
                <a:cubicBezTo>
                  <a:pt x="76" y="228"/>
                  <a:pt x="70" y="242"/>
                  <a:pt x="73" y="242"/>
                </a:cubicBezTo>
                <a:cubicBezTo>
                  <a:pt x="86" y="243"/>
                  <a:pt x="71" y="236"/>
                  <a:pt x="85" y="236"/>
                </a:cubicBezTo>
                <a:cubicBezTo>
                  <a:pt x="87" y="236"/>
                  <a:pt x="91" y="236"/>
                  <a:pt x="94" y="236"/>
                </a:cubicBezTo>
                <a:cubicBezTo>
                  <a:pt x="98" y="237"/>
                  <a:pt x="94" y="242"/>
                  <a:pt x="96" y="244"/>
                </a:cubicBezTo>
                <a:cubicBezTo>
                  <a:pt x="96" y="245"/>
                  <a:pt x="101" y="247"/>
                  <a:pt x="100" y="247"/>
                </a:cubicBezTo>
                <a:cubicBezTo>
                  <a:pt x="94" y="247"/>
                  <a:pt x="94" y="247"/>
                  <a:pt x="94" y="247"/>
                </a:cubicBezTo>
                <a:cubicBezTo>
                  <a:pt x="88" y="247"/>
                  <a:pt x="84" y="248"/>
                  <a:pt x="84" y="255"/>
                </a:cubicBezTo>
                <a:cubicBezTo>
                  <a:pt x="84" y="258"/>
                  <a:pt x="88" y="259"/>
                  <a:pt x="88" y="260"/>
                </a:cubicBezTo>
                <a:cubicBezTo>
                  <a:pt x="88" y="264"/>
                  <a:pt x="79" y="269"/>
                  <a:pt x="77" y="274"/>
                </a:cubicBezTo>
                <a:cubicBezTo>
                  <a:pt x="76" y="276"/>
                  <a:pt x="74" y="275"/>
                  <a:pt x="72" y="275"/>
                </a:cubicBezTo>
                <a:cubicBezTo>
                  <a:pt x="72" y="275"/>
                  <a:pt x="69" y="279"/>
                  <a:pt x="65" y="279"/>
                </a:cubicBezTo>
                <a:cubicBezTo>
                  <a:pt x="63" y="279"/>
                  <a:pt x="64" y="276"/>
                  <a:pt x="61" y="276"/>
                </a:cubicBezTo>
                <a:cubicBezTo>
                  <a:pt x="49" y="274"/>
                  <a:pt x="54" y="284"/>
                  <a:pt x="42" y="280"/>
                </a:cubicBezTo>
                <a:cubicBezTo>
                  <a:pt x="41" y="279"/>
                  <a:pt x="41" y="279"/>
                  <a:pt x="40" y="278"/>
                </a:cubicBezTo>
                <a:cubicBezTo>
                  <a:pt x="38" y="279"/>
                  <a:pt x="33" y="277"/>
                  <a:pt x="35" y="280"/>
                </a:cubicBezTo>
                <a:cubicBezTo>
                  <a:pt x="36" y="284"/>
                  <a:pt x="45" y="303"/>
                  <a:pt x="48" y="304"/>
                </a:cubicBezTo>
                <a:cubicBezTo>
                  <a:pt x="49" y="305"/>
                  <a:pt x="51" y="305"/>
                  <a:pt x="52" y="305"/>
                </a:cubicBezTo>
                <a:cubicBezTo>
                  <a:pt x="54" y="305"/>
                  <a:pt x="56" y="318"/>
                  <a:pt x="61" y="318"/>
                </a:cubicBezTo>
                <a:cubicBezTo>
                  <a:pt x="67" y="322"/>
                  <a:pt x="65" y="330"/>
                  <a:pt x="65" y="337"/>
                </a:cubicBezTo>
                <a:cubicBezTo>
                  <a:pt x="65" y="338"/>
                  <a:pt x="67" y="340"/>
                  <a:pt x="68" y="338"/>
                </a:cubicBezTo>
                <a:cubicBezTo>
                  <a:pt x="68" y="337"/>
                  <a:pt x="68" y="334"/>
                  <a:pt x="69" y="333"/>
                </a:cubicBezTo>
                <a:cubicBezTo>
                  <a:pt x="72" y="332"/>
                  <a:pt x="74" y="344"/>
                  <a:pt x="77" y="345"/>
                </a:cubicBezTo>
                <a:cubicBezTo>
                  <a:pt x="80" y="348"/>
                  <a:pt x="81" y="354"/>
                  <a:pt x="86" y="354"/>
                </a:cubicBezTo>
                <a:cubicBezTo>
                  <a:pt x="90" y="354"/>
                  <a:pt x="88" y="355"/>
                  <a:pt x="88" y="358"/>
                </a:cubicBezTo>
                <a:cubicBezTo>
                  <a:pt x="89" y="362"/>
                  <a:pt x="92" y="361"/>
                  <a:pt x="92" y="366"/>
                </a:cubicBezTo>
                <a:cubicBezTo>
                  <a:pt x="93" y="369"/>
                  <a:pt x="97" y="370"/>
                  <a:pt x="97" y="372"/>
                </a:cubicBezTo>
                <a:cubicBezTo>
                  <a:pt x="97" y="374"/>
                  <a:pt x="100" y="383"/>
                  <a:pt x="99" y="383"/>
                </a:cubicBezTo>
                <a:cubicBezTo>
                  <a:pt x="98" y="386"/>
                  <a:pt x="93" y="385"/>
                  <a:pt x="93" y="390"/>
                </a:cubicBezTo>
                <a:cubicBezTo>
                  <a:pt x="93" y="390"/>
                  <a:pt x="96" y="391"/>
                  <a:pt x="96" y="391"/>
                </a:cubicBezTo>
                <a:cubicBezTo>
                  <a:pt x="99" y="393"/>
                  <a:pt x="99" y="394"/>
                  <a:pt x="96" y="396"/>
                </a:cubicBezTo>
                <a:cubicBezTo>
                  <a:pt x="88" y="400"/>
                  <a:pt x="80" y="402"/>
                  <a:pt x="71" y="402"/>
                </a:cubicBezTo>
                <a:cubicBezTo>
                  <a:pt x="66" y="403"/>
                  <a:pt x="74" y="416"/>
                  <a:pt x="67" y="416"/>
                </a:cubicBezTo>
                <a:cubicBezTo>
                  <a:pt x="65" y="417"/>
                  <a:pt x="67" y="418"/>
                  <a:pt x="66" y="419"/>
                </a:cubicBezTo>
                <a:cubicBezTo>
                  <a:pt x="65" y="420"/>
                  <a:pt x="64" y="419"/>
                  <a:pt x="62" y="420"/>
                </a:cubicBezTo>
                <a:cubicBezTo>
                  <a:pt x="61" y="420"/>
                  <a:pt x="62" y="426"/>
                  <a:pt x="62" y="427"/>
                </a:cubicBezTo>
                <a:cubicBezTo>
                  <a:pt x="62" y="431"/>
                  <a:pt x="62" y="429"/>
                  <a:pt x="64" y="430"/>
                </a:cubicBezTo>
                <a:cubicBezTo>
                  <a:pt x="66" y="431"/>
                  <a:pt x="66" y="433"/>
                  <a:pt x="67" y="435"/>
                </a:cubicBezTo>
                <a:cubicBezTo>
                  <a:pt x="68" y="436"/>
                  <a:pt x="68" y="445"/>
                  <a:pt x="68" y="446"/>
                </a:cubicBezTo>
                <a:cubicBezTo>
                  <a:pt x="68" y="451"/>
                  <a:pt x="70" y="449"/>
                  <a:pt x="74" y="450"/>
                </a:cubicBezTo>
                <a:cubicBezTo>
                  <a:pt x="77" y="450"/>
                  <a:pt x="74" y="451"/>
                  <a:pt x="76" y="452"/>
                </a:cubicBezTo>
                <a:cubicBezTo>
                  <a:pt x="78" y="453"/>
                  <a:pt x="86" y="450"/>
                  <a:pt x="87" y="454"/>
                </a:cubicBezTo>
                <a:cubicBezTo>
                  <a:pt x="87" y="457"/>
                  <a:pt x="89" y="455"/>
                  <a:pt x="89" y="458"/>
                </a:cubicBezTo>
                <a:cubicBezTo>
                  <a:pt x="89" y="478"/>
                  <a:pt x="89" y="478"/>
                  <a:pt x="89" y="478"/>
                </a:cubicBezTo>
                <a:cubicBezTo>
                  <a:pt x="89" y="481"/>
                  <a:pt x="91" y="479"/>
                  <a:pt x="92" y="482"/>
                </a:cubicBezTo>
                <a:cubicBezTo>
                  <a:pt x="92" y="482"/>
                  <a:pt x="92" y="493"/>
                  <a:pt x="92" y="493"/>
                </a:cubicBezTo>
                <a:cubicBezTo>
                  <a:pt x="92" y="495"/>
                  <a:pt x="88" y="493"/>
                  <a:pt x="87" y="494"/>
                </a:cubicBezTo>
                <a:cubicBezTo>
                  <a:pt x="85" y="496"/>
                  <a:pt x="88" y="504"/>
                  <a:pt x="91" y="506"/>
                </a:cubicBezTo>
                <a:cubicBezTo>
                  <a:pt x="94" y="507"/>
                  <a:pt x="93" y="520"/>
                  <a:pt x="101" y="521"/>
                </a:cubicBezTo>
                <a:cubicBezTo>
                  <a:pt x="105" y="525"/>
                  <a:pt x="118" y="531"/>
                  <a:pt x="119" y="533"/>
                </a:cubicBezTo>
                <a:cubicBezTo>
                  <a:pt x="119" y="540"/>
                  <a:pt x="119" y="540"/>
                  <a:pt x="119" y="540"/>
                </a:cubicBezTo>
                <a:cubicBezTo>
                  <a:pt x="119" y="543"/>
                  <a:pt x="121" y="541"/>
                  <a:pt x="121" y="544"/>
                </a:cubicBezTo>
                <a:cubicBezTo>
                  <a:pt x="122" y="558"/>
                  <a:pt x="122" y="558"/>
                  <a:pt x="122" y="558"/>
                </a:cubicBezTo>
                <a:cubicBezTo>
                  <a:pt x="119" y="558"/>
                  <a:pt x="119" y="558"/>
                  <a:pt x="119" y="558"/>
                </a:cubicBezTo>
                <a:cubicBezTo>
                  <a:pt x="119" y="578"/>
                  <a:pt x="119" y="578"/>
                  <a:pt x="119" y="578"/>
                </a:cubicBezTo>
                <a:cubicBezTo>
                  <a:pt x="127" y="578"/>
                  <a:pt x="136" y="577"/>
                  <a:pt x="144" y="577"/>
                </a:cubicBezTo>
                <a:cubicBezTo>
                  <a:pt x="145" y="577"/>
                  <a:pt x="156" y="577"/>
                  <a:pt x="157" y="578"/>
                </a:cubicBezTo>
                <a:cubicBezTo>
                  <a:pt x="158" y="578"/>
                  <a:pt x="154" y="579"/>
                  <a:pt x="154" y="579"/>
                </a:cubicBezTo>
                <a:cubicBezTo>
                  <a:pt x="152" y="579"/>
                  <a:pt x="152" y="579"/>
                  <a:pt x="152" y="579"/>
                </a:cubicBezTo>
                <a:cubicBezTo>
                  <a:pt x="168" y="579"/>
                  <a:pt x="168" y="579"/>
                  <a:pt x="168" y="579"/>
                </a:cubicBezTo>
                <a:cubicBezTo>
                  <a:pt x="169" y="593"/>
                  <a:pt x="169" y="593"/>
                  <a:pt x="169" y="593"/>
                </a:cubicBezTo>
                <a:cubicBezTo>
                  <a:pt x="176" y="593"/>
                  <a:pt x="176" y="593"/>
                  <a:pt x="176" y="593"/>
                </a:cubicBezTo>
                <a:cubicBezTo>
                  <a:pt x="176" y="602"/>
                  <a:pt x="176" y="602"/>
                  <a:pt x="176" y="602"/>
                </a:cubicBezTo>
                <a:cubicBezTo>
                  <a:pt x="170" y="603"/>
                  <a:pt x="170" y="603"/>
                  <a:pt x="170" y="603"/>
                </a:cubicBezTo>
                <a:cubicBezTo>
                  <a:pt x="171" y="624"/>
                  <a:pt x="171" y="624"/>
                  <a:pt x="171" y="624"/>
                </a:cubicBezTo>
                <a:cubicBezTo>
                  <a:pt x="182" y="624"/>
                  <a:pt x="194" y="624"/>
                  <a:pt x="206" y="624"/>
                </a:cubicBezTo>
                <a:cubicBezTo>
                  <a:pt x="206" y="616"/>
                  <a:pt x="206" y="616"/>
                  <a:pt x="206" y="616"/>
                </a:cubicBezTo>
                <a:cubicBezTo>
                  <a:pt x="220" y="616"/>
                  <a:pt x="220" y="616"/>
                  <a:pt x="220" y="616"/>
                </a:cubicBezTo>
                <a:cubicBezTo>
                  <a:pt x="220" y="621"/>
                  <a:pt x="220" y="621"/>
                  <a:pt x="220" y="621"/>
                </a:cubicBezTo>
                <a:cubicBezTo>
                  <a:pt x="231" y="621"/>
                  <a:pt x="231" y="621"/>
                  <a:pt x="231" y="621"/>
                </a:cubicBezTo>
                <a:cubicBezTo>
                  <a:pt x="233" y="638"/>
                  <a:pt x="233" y="638"/>
                  <a:pt x="233" y="638"/>
                </a:cubicBezTo>
                <a:cubicBezTo>
                  <a:pt x="242" y="647"/>
                  <a:pt x="271" y="644"/>
                  <a:pt x="274" y="652"/>
                </a:cubicBezTo>
                <a:cubicBezTo>
                  <a:pt x="273" y="652"/>
                  <a:pt x="272" y="653"/>
                  <a:pt x="271" y="653"/>
                </a:cubicBezTo>
                <a:cubicBezTo>
                  <a:pt x="268" y="655"/>
                  <a:pt x="264" y="658"/>
                  <a:pt x="269" y="661"/>
                </a:cubicBezTo>
                <a:cubicBezTo>
                  <a:pt x="271" y="662"/>
                  <a:pt x="272" y="660"/>
                  <a:pt x="275" y="661"/>
                </a:cubicBezTo>
                <a:cubicBezTo>
                  <a:pt x="282" y="663"/>
                  <a:pt x="289" y="675"/>
                  <a:pt x="294" y="664"/>
                </a:cubicBezTo>
                <a:cubicBezTo>
                  <a:pt x="295" y="662"/>
                  <a:pt x="298" y="662"/>
                  <a:pt x="299" y="664"/>
                </a:cubicBezTo>
                <a:cubicBezTo>
                  <a:pt x="301" y="666"/>
                  <a:pt x="301" y="674"/>
                  <a:pt x="304" y="674"/>
                </a:cubicBezTo>
                <a:cubicBezTo>
                  <a:pt x="312" y="674"/>
                  <a:pt x="314" y="660"/>
                  <a:pt x="314" y="655"/>
                </a:cubicBezTo>
                <a:cubicBezTo>
                  <a:pt x="313" y="647"/>
                  <a:pt x="310" y="642"/>
                  <a:pt x="320" y="645"/>
                </a:cubicBezTo>
                <a:cubicBezTo>
                  <a:pt x="322" y="646"/>
                  <a:pt x="324" y="650"/>
                  <a:pt x="325" y="652"/>
                </a:cubicBezTo>
                <a:cubicBezTo>
                  <a:pt x="326" y="653"/>
                  <a:pt x="326" y="653"/>
                  <a:pt x="326" y="653"/>
                </a:cubicBezTo>
                <a:cubicBezTo>
                  <a:pt x="326" y="654"/>
                  <a:pt x="326" y="654"/>
                  <a:pt x="326" y="654"/>
                </a:cubicBezTo>
                <a:cubicBezTo>
                  <a:pt x="332" y="654"/>
                  <a:pt x="340" y="645"/>
                  <a:pt x="344" y="647"/>
                </a:cubicBezTo>
                <a:cubicBezTo>
                  <a:pt x="347" y="649"/>
                  <a:pt x="348" y="659"/>
                  <a:pt x="352" y="652"/>
                </a:cubicBezTo>
                <a:cubicBezTo>
                  <a:pt x="352" y="651"/>
                  <a:pt x="353" y="647"/>
                  <a:pt x="353" y="647"/>
                </a:cubicBezTo>
                <a:cubicBezTo>
                  <a:pt x="355" y="646"/>
                  <a:pt x="356" y="646"/>
                  <a:pt x="358" y="645"/>
                </a:cubicBezTo>
                <a:cubicBezTo>
                  <a:pt x="359" y="644"/>
                  <a:pt x="357" y="638"/>
                  <a:pt x="357" y="637"/>
                </a:cubicBezTo>
                <a:cubicBezTo>
                  <a:pt x="357" y="636"/>
                  <a:pt x="364" y="623"/>
                  <a:pt x="365" y="623"/>
                </a:cubicBezTo>
                <a:cubicBezTo>
                  <a:pt x="368" y="621"/>
                  <a:pt x="374" y="620"/>
                  <a:pt x="378" y="620"/>
                </a:cubicBezTo>
                <a:cubicBezTo>
                  <a:pt x="382" y="623"/>
                  <a:pt x="378" y="613"/>
                  <a:pt x="377" y="612"/>
                </a:cubicBezTo>
                <a:cubicBezTo>
                  <a:pt x="376" y="610"/>
                  <a:pt x="378" y="606"/>
                  <a:pt x="379" y="605"/>
                </a:cubicBezTo>
                <a:cubicBezTo>
                  <a:pt x="381" y="602"/>
                  <a:pt x="378" y="597"/>
                  <a:pt x="382" y="595"/>
                </a:cubicBezTo>
                <a:cubicBezTo>
                  <a:pt x="384" y="595"/>
                  <a:pt x="385" y="596"/>
                  <a:pt x="386" y="594"/>
                </a:cubicBezTo>
                <a:cubicBezTo>
                  <a:pt x="387" y="593"/>
                  <a:pt x="389" y="590"/>
                  <a:pt x="389" y="588"/>
                </a:cubicBezTo>
                <a:cubicBezTo>
                  <a:pt x="388" y="579"/>
                  <a:pt x="396" y="584"/>
                  <a:pt x="401" y="583"/>
                </a:cubicBezTo>
                <a:cubicBezTo>
                  <a:pt x="402" y="582"/>
                  <a:pt x="402" y="577"/>
                  <a:pt x="402" y="577"/>
                </a:cubicBezTo>
                <a:cubicBezTo>
                  <a:pt x="401" y="575"/>
                  <a:pt x="400" y="577"/>
                  <a:pt x="399" y="576"/>
                </a:cubicBezTo>
                <a:cubicBezTo>
                  <a:pt x="397" y="576"/>
                  <a:pt x="396" y="567"/>
                  <a:pt x="397" y="565"/>
                </a:cubicBezTo>
                <a:cubicBezTo>
                  <a:pt x="397" y="564"/>
                  <a:pt x="399" y="563"/>
                  <a:pt x="400" y="562"/>
                </a:cubicBezTo>
                <a:cubicBezTo>
                  <a:pt x="404" y="560"/>
                  <a:pt x="405" y="550"/>
                  <a:pt x="406" y="547"/>
                </a:cubicBezTo>
                <a:cubicBezTo>
                  <a:pt x="408" y="540"/>
                  <a:pt x="423" y="529"/>
                  <a:pt x="423" y="524"/>
                </a:cubicBezTo>
                <a:cubicBezTo>
                  <a:pt x="423" y="523"/>
                  <a:pt x="423" y="522"/>
                  <a:pt x="422" y="520"/>
                </a:cubicBezTo>
                <a:cubicBezTo>
                  <a:pt x="424" y="520"/>
                  <a:pt x="432" y="522"/>
                  <a:pt x="432" y="520"/>
                </a:cubicBezTo>
                <a:cubicBezTo>
                  <a:pt x="432" y="518"/>
                  <a:pt x="423" y="511"/>
                  <a:pt x="421" y="511"/>
                </a:cubicBezTo>
                <a:cubicBezTo>
                  <a:pt x="416" y="509"/>
                  <a:pt x="416" y="504"/>
                  <a:pt x="412" y="504"/>
                </a:cubicBezTo>
                <a:cubicBezTo>
                  <a:pt x="408" y="503"/>
                  <a:pt x="405" y="502"/>
                  <a:pt x="401" y="501"/>
                </a:cubicBezTo>
                <a:cubicBezTo>
                  <a:pt x="400" y="500"/>
                  <a:pt x="392" y="502"/>
                  <a:pt x="392" y="504"/>
                </a:cubicBezTo>
                <a:cubicBezTo>
                  <a:pt x="391" y="505"/>
                  <a:pt x="390" y="507"/>
                  <a:pt x="391" y="508"/>
                </a:cubicBezTo>
                <a:cubicBezTo>
                  <a:pt x="392" y="510"/>
                  <a:pt x="394" y="507"/>
                  <a:pt x="394" y="510"/>
                </a:cubicBezTo>
                <a:cubicBezTo>
                  <a:pt x="394" y="511"/>
                  <a:pt x="394" y="511"/>
                  <a:pt x="394" y="511"/>
                </a:cubicBezTo>
                <a:cubicBezTo>
                  <a:pt x="394" y="513"/>
                  <a:pt x="396" y="519"/>
                  <a:pt x="393" y="519"/>
                </a:cubicBezTo>
                <a:cubicBezTo>
                  <a:pt x="389" y="520"/>
                  <a:pt x="389" y="522"/>
                  <a:pt x="386" y="523"/>
                </a:cubicBezTo>
                <a:cubicBezTo>
                  <a:pt x="384" y="524"/>
                  <a:pt x="382" y="524"/>
                  <a:pt x="381" y="524"/>
                </a:cubicBezTo>
                <a:cubicBezTo>
                  <a:pt x="375" y="525"/>
                  <a:pt x="372" y="531"/>
                  <a:pt x="365" y="529"/>
                </a:cubicBezTo>
                <a:cubicBezTo>
                  <a:pt x="362" y="528"/>
                  <a:pt x="352" y="519"/>
                  <a:pt x="360" y="518"/>
                </a:cubicBezTo>
                <a:cubicBezTo>
                  <a:pt x="362" y="518"/>
                  <a:pt x="366" y="518"/>
                  <a:pt x="366" y="516"/>
                </a:cubicBezTo>
                <a:cubicBezTo>
                  <a:pt x="367" y="515"/>
                  <a:pt x="360" y="513"/>
                  <a:pt x="359" y="512"/>
                </a:cubicBezTo>
                <a:cubicBezTo>
                  <a:pt x="355" y="510"/>
                  <a:pt x="362" y="509"/>
                  <a:pt x="362" y="508"/>
                </a:cubicBezTo>
                <a:cubicBezTo>
                  <a:pt x="363" y="506"/>
                  <a:pt x="363" y="503"/>
                  <a:pt x="363" y="501"/>
                </a:cubicBezTo>
                <a:cubicBezTo>
                  <a:pt x="362" y="497"/>
                  <a:pt x="357" y="499"/>
                  <a:pt x="360" y="494"/>
                </a:cubicBezTo>
                <a:cubicBezTo>
                  <a:pt x="361" y="493"/>
                  <a:pt x="361" y="494"/>
                  <a:pt x="362" y="492"/>
                </a:cubicBezTo>
                <a:cubicBezTo>
                  <a:pt x="363" y="491"/>
                  <a:pt x="359" y="486"/>
                  <a:pt x="359" y="483"/>
                </a:cubicBezTo>
                <a:cubicBezTo>
                  <a:pt x="360" y="476"/>
                  <a:pt x="356" y="481"/>
                  <a:pt x="356" y="476"/>
                </a:cubicBezTo>
                <a:cubicBezTo>
                  <a:pt x="356" y="472"/>
                  <a:pt x="361" y="474"/>
                  <a:pt x="360" y="472"/>
                </a:cubicBezTo>
                <a:cubicBezTo>
                  <a:pt x="356" y="466"/>
                  <a:pt x="356" y="466"/>
                  <a:pt x="356" y="466"/>
                </a:cubicBezTo>
                <a:cubicBezTo>
                  <a:pt x="356" y="459"/>
                  <a:pt x="356" y="459"/>
                  <a:pt x="356" y="459"/>
                </a:cubicBezTo>
                <a:cubicBezTo>
                  <a:pt x="365" y="459"/>
                  <a:pt x="365" y="459"/>
                  <a:pt x="365" y="459"/>
                </a:cubicBezTo>
                <a:cubicBezTo>
                  <a:pt x="372" y="459"/>
                  <a:pt x="367" y="461"/>
                  <a:pt x="367" y="466"/>
                </a:cubicBezTo>
                <a:cubicBezTo>
                  <a:pt x="367" y="467"/>
                  <a:pt x="368" y="467"/>
                  <a:pt x="369" y="467"/>
                </a:cubicBezTo>
                <a:cubicBezTo>
                  <a:pt x="374" y="468"/>
                  <a:pt x="380" y="467"/>
                  <a:pt x="386" y="467"/>
                </a:cubicBezTo>
                <a:cubicBezTo>
                  <a:pt x="388" y="467"/>
                  <a:pt x="396" y="472"/>
                  <a:pt x="396" y="474"/>
                </a:cubicBezTo>
                <a:cubicBezTo>
                  <a:pt x="397" y="477"/>
                  <a:pt x="399" y="475"/>
                  <a:pt x="401" y="474"/>
                </a:cubicBezTo>
                <a:cubicBezTo>
                  <a:pt x="402" y="473"/>
                  <a:pt x="409" y="471"/>
                  <a:pt x="409" y="470"/>
                </a:cubicBezTo>
                <a:cubicBezTo>
                  <a:pt x="409" y="468"/>
                  <a:pt x="407" y="467"/>
                  <a:pt x="409" y="466"/>
                </a:cubicBezTo>
                <a:cubicBezTo>
                  <a:pt x="411" y="466"/>
                  <a:pt x="411" y="465"/>
                  <a:pt x="412" y="464"/>
                </a:cubicBezTo>
                <a:cubicBezTo>
                  <a:pt x="412" y="462"/>
                  <a:pt x="414" y="460"/>
                  <a:pt x="415" y="460"/>
                </a:cubicBezTo>
                <a:cubicBezTo>
                  <a:pt x="420" y="458"/>
                  <a:pt x="416" y="458"/>
                  <a:pt x="413" y="457"/>
                </a:cubicBezTo>
                <a:cubicBezTo>
                  <a:pt x="412" y="457"/>
                  <a:pt x="411" y="457"/>
                  <a:pt x="409" y="457"/>
                </a:cubicBezTo>
                <a:cubicBezTo>
                  <a:pt x="407" y="457"/>
                  <a:pt x="408" y="448"/>
                  <a:pt x="408" y="447"/>
                </a:cubicBezTo>
                <a:cubicBezTo>
                  <a:pt x="408" y="442"/>
                  <a:pt x="407" y="443"/>
                  <a:pt x="411" y="443"/>
                </a:cubicBezTo>
                <a:cubicBezTo>
                  <a:pt x="413" y="442"/>
                  <a:pt x="414" y="442"/>
                  <a:pt x="414" y="440"/>
                </a:cubicBezTo>
                <a:cubicBezTo>
                  <a:pt x="415" y="437"/>
                  <a:pt x="413" y="432"/>
                  <a:pt x="410" y="431"/>
                </a:cubicBezTo>
                <a:cubicBezTo>
                  <a:pt x="408" y="430"/>
                  <a:pt x="408" y="423"/>
                  <a:pt x="407" y="421"/>
                </a:cubicBezTo>
                <a:cubicBezTo>
                  <a:pt x="406" y="418"/>
                  <a:pt x="403" y="414"/>
                  <a:pt x="403" y="411"/>
                </a:cubicBezTo>
                <a:cubicBezTo>
                  <a:pt x="402" y="404"/>
                  <a:pt x="396" y="409"/>
                  <a:pt x="398" y="404"/>
                </a:cubicBezTo>
                <a:cubicBezTo>
                  <a:pt x="398" y="403"/>
                  <a:pt x="403" y="394"/>
                  <a:pt x="403" y="393"/>
                </a:cubicBezTo>
                <a:cubicBezTo>
                  <a:pt x="408" y="387"/>
                  <a:pt x="408" y="398"/>
                  <a:pt x="414" y="390"/>
                </a:cubicBezTo>
                <a:cubicBezTo>
                  <a:pt x="415" y="388"/>
                  <a:pt x="416" y="387"/>
                  <a:pt x="417" y="386"/>
                </a:cubicBezTo>
                <a:cubicBezTo>
                  <a:pt x="424" y="379"/>
                  <a:pt x="425" y="399"/>
                  <a:pt x="430" y="394"/>
                </a:cubicBezTo>
                <a:cubicBezTo>
                  <a:pt x="435" y="391"/>
                  <a:pt x="432" y="400"/>
                  <a:pt x="434" y="401"/>
                </a:cubicBezTo>
                <a:cubicBezTo>
                  <a:pt x="445" y="403"/>
                  <a:pt x="445" y="403"/>
                  <a:pt x="445" y="403"/>
                </a:cubicBezTo>
                <a:cubicBezTo>
                  <a:pt x="445" y="414"/>
                  <a:pt x="445" y="414"/>
                  <a:pt x="445" y="414"/>
                </a:cubicBezTo>
                <a:cubicBezTo>
                  <a:pt x="459" y="413"/>
                  <a:pt x="459" y="413"/>
                  <a:pt x="459" y="413"/>
                </a:cubicBezTo>
                <a:cubicBezTo>
                  <a:pt x="459" y="403"/>
                  <a:pt x="459" y="403"/>
                  <a:pt x="459" y="403"/>
                </a:cubicBezTo>
                <a:cubicBezTo>
                  <a:pt x="471" y="405"/>
                  <a:pt x="471" y="405"/>
                  <a:pt x="471" y="405"/>
                </a:cubicBezTo>
                <a:cubicBezTo>
                  <a:pt x="479" y="406"/>
                  <a:pt x="468" y="415"/>
                  <a:pt x="479" y="416"/>
                </a:cubicBezTo>
                <a:cubicBezTo>
                  <a:pt x="481" y="417"/>
                  <a:pt x="484" y="418"/>
                  <a:pt x="486" y="416"/>
                </a:cubicBezTo>
                <a:cubicBezTo>
                  <a:pt x="488" y="415"/>
                  <a:pt x="488" y="412"/>
                  <a:pt x="490" y="411"/>
                </a:cubicBezTo>
                <a:cubicBezTo>
                  <a:pt x="495" y="411"/>
                  <a:pt x="495" y="409"/>
                  <a:pt x="496" y="414"/>
                </a:cubicBezTo>
                <a:cubicBezTo>
                  <a:pt x="497" y="419"/>
                  <a:pt x="499" y="417"/>
                  <a:pt x="501" y="415"/>
                </a:cubicBezTo>
                <a:cubicBezTo>
                  <a:pt x="504" y="411"/>
                  <a:pt x="509" y="412"/>
                  <a:pt x="512" y="409"/>
                </a:cubicBezTo>
                <a:cubicBezTo>
                  <a:pt x="512" y="409"/>
                  <a:pt x="512" y="409"/>
                  <a:pt x="512" y="409"/>
                </a:cubicBezTo>
                <a:cubicBezTo>
                  <a:pt x="511" y="408"/>
                  <a:pt x="508" y="405"/>
                  <a:pt x="507" y="405"/>
                </a:cubicBezTo>
                <a:cubicBezTo>
                  <a:pt x="505" y="404"/>
                  <a:pt x="500" y="404"/>
                  <a:pt x="504" y="401"/>
                </a:cubicBezTo>
                <a:cubicBezTo>
                  <a:pt x="508" y="398"/>
                  <a:pt x="508" y="396"/>
                  <a:pt x="514" y="396"/>
                </a:cubicBezTo>
                <a:cubicBezTo>
                  <a:pt x="520" y="395"/>
                  <a:pt x="524" y="401"/>
                  <a:pt x="530" y="400"/>
                </a:cubicBezTo>
                <a:cubicBezTo>
                  <a:pt x="531" y="396"/>
                  <a:pt x="527" y="390"/>
                  <a:pt x="527" y="386"/>
                </a:cubicBezTo>
                <a:cubicBezTo>
                  <a:pt x="527" y="383"/>
                  <a:pt x="529" y="381"/>
                  <a:pt x="529" y="378"/>
                </a:cubicBezTo>
                <a:cubicBezTo>
                  <a:pt x="531" y="378"/>
                  <a:pt x="537" y="379"/>
                  <a:pt x="538" y="378"/>
                </a:cubicBezTo>
                <a:cubicBezTo>
                  <a:pt x="542" y="374"/>
                  <a:pt x="551" y="368"/>
                  <a:pt x="540" y="365"/>
                </a:cubicBezTo>
                <a:cubicBezTo>
                  <a:pt x="542" y="364"/>
                  <a:pt x="543" y="362"/>
                  <a:pt x="545" y="360"/>
                </a:cubicBezTo>
                <a:cubicBezTo>
                  <a:pt x="549" y="358"/>
                  <a:pt x="555" y="361"/>
                  <a:pt x="558" y="358"/>
                </a:cubicBezTo>
                <a:cubicBezTo>
                  <a:pt x="562" y="355"/>
                  <a:pt x="568" y="356"/>
                  <a:pt x="573" y="354"/>
                </a:cubicBezTo>
                <a:cubicBezTo>
                  <a:pt x="576" y="354"/>
                  <a:pt x="577" y="342"/>
                  <a:pt x="576" y="340"/>
                </a:cubicBezTo>
                <a:cubicBezTo>
                  <a:pt x="575" y="336"/>
                  <a:pt x="573" y="332"/>
                  <a:pt x="569" y="332"/>
                </a:cubicBezTo>
                <a:cubicBezTo>
                  <a:pt x="563" y="331"/>
                  <a:pt x="565" y="328"/>
                  <a:pt x="565" y="323"/>
                </a:cubicBezTo>
                <a:cubicBezTo>
                  <a:pt x="565" y="320"/>
                  <a:pt x="566" y="315"/>
                  <a:pt x="564" y="312"/>
                </a:cubicBezTo>
                <a:cubicBezTo>
                  <a:pt x="563" y="309"/>
                  <a:pt x="560" y="307"/>
                  <a:pt x="558" y="304"/>
                </a:cubicBezTo>
                <a:cubicBezTo>
                  <a:pt x="557" y="300"/>
                  <a:pt x="566" y="304"/>
                  <a:pt x="568" y="304"/>
                </a:cubicBezTo>
                <a:cubicBezTo>
                  <a:pt x="572" y="301"/>
                  <a:pt x="569" y="301"/>
                  <a:pt x="569" y="298"/>
                </a:cubicBezTo>
                <a:cubicBezTo>
                  <a:pt x="569" y="297"/>
                  <a:pt x="571" y="297"/>
                  <a:pt x="572" y="296"/>
                </a:cubicBezTo>
                <a:cubicBezTo>
                  <a:pt x="576" y="295"/>
                  <a:pt x="584" y="287"/>
                  <a:pt x="580" y="284"/>
                </a:cubicBezTo>
                <a:cubicBezTo>
                  <a:pt x="577" y="282"/>
                  <a:pt x="575" y="284"/>
                  <a:pt x="575" y="280"/>
                </a:cubicBezTo>
                <a:cubicBezTo>
                  <a:pt x="579" y="279"/>
                  <a:pt x="583" y="277"/>
                  <a:pt x="587" y="277"/>
                </a:cubicBezTo>
                <a:cubicBezTo>
                  <a:pt x="591" y="277"/>
                  <a:pt x="592" y="275"/>
                  <a:pt x="591" y="272"/>
                </a:cubicBezTo>
                <a:cubicBezTo>
                  <a:pt x="591" y="268"/>
                  <a:pt x="588" y="269"/>
                  <a:pt x="585" y="269"/>
                </a:cubicBezTo>
                <a:cubicBezTo>
                  <a:pt x="578" y="269"/>
                  <a:pt x="589" y="264"/>
                  <a:pt x="590" y="263"/>
                </a:cubicBezTo>
                <a:cubicBezTo>
                  <a:pt x="592" y="262"/>
                  <a:pt x="593" y="259"/>
                  <a:pt x="595" y="257"/>
                </a:cubicBezTo>
                <a:cubicBezTo>
                  <a:pt x="595" y="257"/>
                  <a:pt x="597" y="259"/>
                  <a:pt x="597" y="259"/>
                </a:cubicBezTo>
                <a:cubicBezTo>
                  <a:pt x="599" y="260"/>
                  <a:pt x="602" y="263"/>
                  <a:pt x="603" y="265"/>
                </a:cubicBezTo>
                <a:cubicBezTo>
                  <a:pt x="605" y="272"/>
                  <a:pt x="605" y="274"/>
                  <a:pt x="612" y="280"/>
                </a:cubicBezTo>
                <a:cubicBezTo>
                  <a:pt x="613" y="281"/>
                  <a:pt x="618" y="281"/>
                  <a:pt x="619" y="281"/>
                </a:cubicBezTo>
                <a:cubicBezTo>
                  <a:pt x="623" y="283"/>
                  <a:pt x="622" y="287"/>
                  <a:pt x="625" y="288"/>
                </a:cubicBezTo>
                <a:cubicBezTo>
                  <a:pt x="636" y="292"/>
                  <a:pt x="634" y="284"/>
                  <a:pt x="640" y="284"/>
                </a:cubicBezTo>
                <a:cubicBezTo>
                  <a:pt x="646" y="283"/>
                  <a:pt x="648" y="278"/>
                  <a:pt x="655" y="277"/>
                </a:cubicBezTo>
                <a:cubicBezTo>
                  <a:pt x="656" y="277"/>
                  <a:pt x="656" y="276"/>
                  <a:pt x="658" y="276"/>
                </a:cubicBezTo>
                <a:cubicBezTo>
                  <a:pt x="660" y="275"/>
                  <a:pt x="662" y="279"/>
                  <a:pt x="662" y="275"/>
                </a:cubicBezTo>
                <a:cubicBezTo>
                  <a:pt x="662" y="269"/>
                  <a:pt x="668" y="262"/>
                  <a:pt x="674" y="262"/>
                </a:cubicBezTo>
                <a:cubicBezTo>
                  <a:pt x="676" y="265"/>
                  <a:pt x="680" y="259"/>
                  <a:pt x="680" y="257"/>
                </a:cubicBezTo>
                <a:cubicBezTo>
                  <a:pt x="678" y="256"/>
                  <a:pt x="677" y="256"/>
                  <a:pt x="675" y="255"/>
                </a:cubicBezTo>
                <a:cubicBezTo>
                  <a:pt x="673" y="253"/>
                  <a:pt x="684" y="254"/>
                  <a:pt x="685" y="254"/>
                </a:cubicBezTo>
                <a:cubicBezTo>
                  <a:pt x="688" y="254"/>
                  <a:pt x="689" y="258"/>
                  <a:pt x="691" y="260"/>
                </a:cubicBezTo>
                <a:cubicBezTo>
                  <a:pt x="693" y="261"/>
                  <a:pt x="702" y="264"/>
                  <a:pt x="704" y="264"/>
                </a:cubicBezTo>
                <a:cubicBezTo>
                  <a:pt x="711" y="268"/>
                  <a:pt x="714" y="265"/>
                  <a:pt x="719" y="261"/>
                </a:cubicBezTo>
                <a:cubicBezTo>
                  <a:pt x="723" y="257"/>
                  <a:pt x="735" y="249"/>
                  <a:pt x="741" y="249"/>
                </a:cubicBezTo>
                <a:cubicBezTo>
                  <a:pt x="745" y="248"/>
                  <a:pt x="744" y="245"/>
                  <a:pt x="742" y="244"/>
                </a:cubicBezTo>
                <a:cubicBezTo>
                  <a:pt x="740" y="242"/>
                  <a:pt x="738" y="242"/>
                  <a:pt x="737" y="240"/>
                </a:cubicBezTo>
                <a:cubicBezTo>
                  <a:pt x="734" y="231"/>
                  <a:pt x="742" y="234"/>
                  <a:pt x="747" y="234"/>
                </a:cubicBezTo>
                <a:cubicBezTo>
                  <a:pt x="749" y="234"/>
                  <a:pt x="750" y="232"/>
                  <a:pt x="752" y="232"/>
                </a:cubicBezTo>
                <a:cubicBezTo>
                  <a:pt x="763" y="231"/>
                  <a:pt x="757" y="228"/>
                  <a:pt x="765" y="224"/>
                </a:cubicBezTo>
                <a:cubicBezTo>
                  <a:pt x="771" y="222"/>
                  <a:pt x="771" y="220"/>
                  <a:pt x="771" y="214"/>
                </a:cubicBezTo>
                <a:cubicBezTo>
                  <a:pt x="774" y="211"/>
                  <a:pt x="773" y="201"/>
                  <a:pt x="773" y="196"/>
                </a:cubicBezTo>
                <a:cubicBezTo>
                  <a:pt x="775" y="196"/>
                  <a:pt x="777" y="196"/>
                  <a:pt x="778" y="196"/>
                </a:cubicBezTo>
                <a:cubicBezTo>
                  <a:pt x="779" y="195"/>
                  <a:pt x="780" y="195"/>
                  <a:pt x="780" y="194"/>
                </a:cubicBezTo>
                <a:cubicBezTo>
                  <a:pt x="779" y="193"/>
                  <a:pt x="779" y="192"/>
                  <a:pt x="780" y="191"/>
                </a:cubicBezTo>
                <a:cubicBezTo>
                  <a:pt x="783" y="190"/>
                  <a:pt x="788" y="193"/>
                  <a:pt x="791" y="194"/>
                </a:cubicBezTo>
                <a:cubicBezTo>
                  <a:pt x="793" y="195"/>
                  <a:pt x="794" y="194"/>
                  <a:pt x="796" y="194"/>
                </a:cubicBezTo>
                <a:cubicBezTo>
                  <a:pt x="795" y="196"/>
                  <a:pt x="795" y="196"/>
                  <a:pt x="795" y="196"/>
                </a:cubicBezTo>
                <a:cubicBezTo>
                  <a:pt x="794" y="197"/>
                  <a:pt x="793" y="198"/>
                  <a:pt x="791" y="199"/>
                </a:cubicBezTo>
                <a:cubicBezTo>
                  <a:pt x="789" y="200"/>
                  <a:pt x="780" y="202"/>
                  <a:pt x="781" y="207"/>
                </a:cubicBezTo>
                <a:cubicBezTo>
                  <a:pt x="782" y="211"/>
                  <a:pt x="789" y="208"/>
                  <a:pt x="791" y="210"/>
                </a:cubicBezTo>
                <a:cubicBezTo>
                  <a:pt x="792" y="212"/>
                  <a:pt x="791" y="212"/>
                  <a:pt x="795" y="212"/>
                </a:cubicBezTo>
                <a:cubicBezTo>
                  <a:pt x="803" y="212"/>
                  <a:pt x="803" y="212"/>
                  <a:pt x="803" y="212"/>
                </a:cubicBezTo>
                <a:cubicBezTo>
                  <a:pt x="804" y="211"/>
                  <a:pt x="801" y="205"/>
                  <a:pt x="802" y="203"/>
                </a:cubicBezTo>
                <a:cubicBezTo>
                  <a:pt x="804" y="203"/>
                  <a:pt x="811" y="202"/>
                  <a:pt x="811" y="204"/>
                </a:cubicBezTo>
                <a:cubicBezTo>
                  <a:pt x="812" y="208"/>
                  <a:pt x="816" y="207"/>
                  <a:pt x="819" y="206"/>
                </a:cubicBezTo>
                <a:cubicBezTo>
                  <a:pt x="820" y="206"/>
                  <a:pt x="819" y="199"/>
                  <a:pt x="819" y="197"/>
                </a:cubicBezTo>
                <a:cubicBezTo>
                  <a:pt x="819" y="195"/>
                  <a:pt x="819" y="195"/>
                  <a:pt x="817" y="196"/>
                </a:cubicBezTo>
                <a:cubicBezTo>
                  <a:pt x="812" y="196"/>
                  <a:pt x="814" y="191"/>
                  <a:pt x="814" y="188"/>
                </a:cubicBezTo>
                <a:cubicBezTo>
                  <a:pt x="814" y="183"/>
                  <a:pt x="823" y="188"/>
                  <a:pt x="823" y="185"/>
                </a:cubicBezTo>
                <a:cubicBezTo>
                  <a:pt x="823" y="180"/>
                  <a:pt x="824" y="180"/>
                  <a:pt x="829" y="180"/>
                </a:cubicBezTo>
                <a:cubicBezTo>
                  <a:pt x="835" y="169"/>
                  <a:pt x="822" y="177"/>
                  <a:pt x="826" y="167"/>
                </a:cubicBezTo>
                <a:cubicBezTo>
                  <a:pt x="826" y="166"/>
                  <a:pt x="830" y="166"/>
                  <a:pt x="831" y="164"/>
                </a:cubicBezTo>
                <a:cubicBezTo>
                  <a:pt x="832" y="163"/>
                  <a:pt x="829" y="160"/>
                  <a:pt x="828" y="159"/>
                </a:cubicBezTo>
                <a:cubicBezTo>
                  <a:pt x="828" y="157"/>
                  <a:pt x="828" y="154"/>
                  <a:pt x="827" y="152"/>
                </a:cubicBezTo>
                <a:cubicBezTo>
                  <a:pt x="827" y="151"/>
                  <a:pt x="826" y="150"/>
                  <a:pt x="826" y="148"/>
                </a:cubicBezTo>
                <a:cubicBezTo>
                  <a:pt x="826" y="138"/>
                  <a:pt x="835" y="128"/>
                  <a:pt x="817" y="128"/>
                </a:cubicBezTo>
                <a:cubicBezTo>
                  <a:pt x="812" y="128"/>
                  <a:pt x="805" y="129"/>
                  <a:pt x="801" y="126"/>
                </a:cubicBezTo>
                <a:cubicBezTo>
                  <a:pt x="798" y="123"/>
                  <a:pt x="796" y="121"/>
                  <a:pt x="798" y="117"/>
                </a:cubicBezTo>
                <a:cubicBezTo>
                  <a:pt x="801" y="114"/>
                  <a:pt x="792" y="110"/>
                  <a:pt x="798" y="110"/>
                </a:cubicBezTo>
                <a:cubicBezTo>
                  <a:pt x="800" y="110"/>
                  <a:pt x="803" y="109"/>
                  <a:pt x="806" y="109"/>
                </a:cubicBezTo>
                <a:cubicBezTo>
                  <a:pt x="809" y="109"/>
                  <a:pt x="808" y="111"/>
                  <a:pt x="810" y="111"/>
                </a:cubicBezTo>
                <a:cubicBezTo>
                  <a:pt x="812" y="112"/>
                  <a:pt x="811" y="110"/>
                  <a:pt x="811" y="108"/>
                </a:cubicBezTo>
                <a:cubicBezTo>
                  <a:pt x="811" y="103"/>
                  <a:pt x="821" y="104"/>
                  <a:pt x="825" y="104"/>
                </a:cubicBezTo>
                <a:cubicBezTo>
                  <a:pt x="842" y="104"/>
                  <a:pt x="854" y="120"/>
                  <a:pt x="872" y="120"/>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50" name="Freeform 13"/>
          <p:cNvSpPr>
            <a:spLocks/>
          </p:cNvSpPr>
          <p:nvPr/>
        </p:nvSpPr>
        <p:spPr bwMode="auto">
          <a:xfrm>
            <a:off x="3126315" y="3725939"/>
            <a:ext cx="295015" cy="323401"/>
          </a:xfrm>
          <a:custGeom>
            <a:avLst/>
            <a:gdLst>
              <a:gd name="T0" fmla="*/ 2 w 381"/>
              <a:gd name="T1" fmla="*/ 7 h 417"/>
              <a:gd name="T2" fmla="*/ 5 w 381"/>
              <a:gd name="T3" fmla="*/ 32 h 417"/>
              <a:gd name="T4" fmla="*/ 17 w 381"/>
              <a:gd name="T5" fmla="*/ 46 h 417"/>
              <a:gd name="T6" fmla="*/ 7 w 381"/>
              <a:gd name="T7" fmla="*/ 51 h 417"/>
              <a:gd name="T8" fmla="*/ 25 w 381"/>
              <a:gd name="T9" fmla="*/ 58 h 417"/>
              <a:gd name="T10" fmla="*/ 44 w 381"/>
              <a:gd name="T11" fmla="*/ 82 h 417"/>
              <a:gd name="T12" fmla="*/ 61 w 381"/>
              <a:gd name="T13" fmla="*/ 83 h 417"/>
              <a:gd name="T14" fmla="*/ 88 w 381"/>
              <a:gd name="T15" fmla="*/ 89 h 417"/>
              <a:gd name="T16" fmla="*/ 109 w 381"/>
              <a:gd name="T17" fmla="*/ 99 h 417"/>
              <a:gd name="T18" fmla="*/ 153 w 381"/>
              <a:gd name="T19" fmla="*/ 113 h 417"/>
              <a:gd name="T20" fmla="*/ 177 w 381"/>
              <a:gd name="T21" fmla="*/ 116 h 417"/>
              <a:gd name="T22" fmla="*/ 185 w 381"/>
              <a:gd name="T23" fmla="*/ 121 h 417"/>
              <a:gd name="T24" fmla="*/ 204 w 381"/>
              <a:gd name="T25" fmla="*/ 111 h 417"/>
              <a:gd name="T26" fmla="*/ 234 w 381"/>
              <a:gd name="T27" fmla="*/ 129 h 417"/>
              <a:gd name="T28" fmla="*/ 256 w 381"/>
              <a:gd name="T29" fmla="*/ 122 h 417"/>
              <a:gd name="T30" fmla="*/ 272 w 381"/>
              <a:gd name="T31" fmla="*/ 111 h 417"/>
              <a:gd name="T32" fmla="*/ 287 w 381"/>
              <a:gd name="T33" fmla="*/ 128 h 417"/>
              <a:gd name="T34" fmla="*/ 299 w 381"/>
              <a:gd name="T35" fmla="*/ 132 h 417"/>
              <a:gd name="T36" fmla="*/ 304 w 381"/>
              <a:gd name="T37" fmla="*/ 122 h 417"/>
              <a:gd name="T38" fmla="*/ 317 w 381"/>
              <a:gd name="T39" fmla="*/ 111 h 417"/>
              <a:gd name="T40" fmla="*/ 319 w 381"/>
              <a:gd name="T41" fmla="*/ 141 h 417"/>
              <a:gd name="T42" fmla="*/ 341 w 381"/>
              <a:gd name="T43" fmla="*/ 127 h 417"/>
              <a:gd name="T44" fmla="*/ 356 w 381"/>
              <a:gd name="T45" fmla="*/ 141 h 417"/>
              <a:gd name="T46" fmla="*/ 353 w 381"/>
              <a:gd name="T47" fmla="*/ 155 h 417"/>
              <a:gd name="T48" fmla="*/ 345 w 381"/>
              <a:gd name="T49" fmla="*/ 169 h 417"/>
              <a:gd name="T50" fmla="*/ 342 w 381"/>
              <a:gd name="T51" fmla="*/ 185 h 417"/>
              <a:gd name="T52" fmla="*/ 327 w 381"/>
              <a:gd name="T53" fmla="*/ 201 h 417"/>
              <a:gd name="T54" fmla="*/ 335 w 381"/>
              <a:gd name="T55" fmla="*/ 230 h 417"/>
              <a:gd name="T56" fmla="*/ 333 w 381"/>
              <a:gd name="T57" fmla="*/ 240 h 417"/>
              <a:gd name="T58" fmla="*/ 346 w 381"/>
              <a:gd name="T59" fmla="*/ 254 h 417"/>
              <a:gd name="T60" fmla="*/ 355 w 381"/>
              <a:gd name="T61" fmla="*/ 264 h 417"/>
              <a:gd name="T62" fmla="*/ 355 w 381"/>
              <a:gd name="T63" fmla="*/ 274 h 417"/>
              <a:gd name="T64" fmla="*/ 350 w 381"/>
              <a:gd name="T65" fmla="*/ 298 h 417"/>
              <a:gd name="T66" fmla="*/ 339 w 381"/>
              <a:gd name="T67" fmla="*/ 317 h 417"/>
              <a:gd name="T68" fmla="*/ 332 w 381"/>
              <a:gd name="T69" fmla="*/ 335 h 417"/>
              <a:gd name="T70" fmla="*/ 349 w 381"/>
              <a:gd name="T71" fmla="*/ 355 h 417"/>
              <a:gd name="T72" fmla="*/ 375 w 381"/>
              <a:gd name="T73" fmla="*/ 398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81" h="417">
                <a:moveTo>
                  <a:pt x="7" y="0"/>
                </a:moveTo>
                <a:cubicBezTo>
                  <a:pt x="5" y="2"/>
                  <a:pt x="4" y="5"/>
                  <a:pt x="2" y="7"/>
                </a:cubicBezTo>
                <a:cubicBezTo>
                  <a:pt x="2" y="9"/>
                  <a:pt x="0" y="9"/>
                  <a:pt x="2" y="11"/>
                </a:cubicBezTo>
                <a:cubicBezTo>
                  <a:pt x="15" y="23"/>
                  <a:pt x="2" y="26"/>
                  <a:pt x="5" y="32"/>
                </a:cubicBezTo>
                <a:cubicBezTo>
                  <a:pt x="6" y="34"/>
                  <a:pt x="8" y="36"/>
                  <a:pt x="10" y="39"/>
                </a:cubicBezTo>
                <a:cubicBezTo>
                  <a:pt x="11" y="41"/>
                  <a:pt x="18" y="44"/>
                  <a:pt x="17" y="46"/>
                </a:cubicBezTo>
                <a:cubicBezTo>
                  <a:pt x="14" y="47"/>
                  <a:pt x="11" y="48"/>
                  <a:pt x="8" y="48"/>
                </a:cubicBezTo>
                <a:cubicBezTo>
                  <a:pt x="4" y="48"/>
                  <a:pt x="5" y="48"/>
                  <a:pt x="7" y="51"/>
                </a:cubicBezTo>
                <a:cubicBezTo>
                  <a:pt x="10" y="55"/>
                  <a:pt x="17" y="56"/>
                  <a:pt x="23" y="56"/>
                </a:cubicBezTo>
                <a:cubicBezTo>
                  <a:pt x="25" y="56"/>
                  <a:pt x="25" y="56"/>
                  <a:pt x="25" y="58"/>
                </a:cubicBezTo>
                <a:cubicBezTo>
                  <a:pt x="25" y="65"/>
                  <a:pt x="31" y="65"/>
                  <a:pt x="34" y="70"/>
                </a:cubicBezTo>
                <a:cubicBezTo>
                  <a:pt x="38" y="74"/>
                  <a:pt x="41" y="78"/>
                  <a:pt x="44" y="82"/>
                </a:cubicBezTo>
                <a:cubicBezTo>
                  <a:pt x="44" y="83"/>
                  <a:pt x="49" y="90"/>
                  <a:pt x="50" y="90"/>
                </a:cubicBezTo>
                <a:cubicBezTo>
                  <a:pt x="52" y="90"/>
                  <a:pt x="59" y="84"/>
                  <a:pt x="61" y="83"/>
                </a:cubicBezTo>
                <a:cubicBezTo>
                  <a:pt x="64" y="82"/>
                  <a:pt x="66" y="78"/>
                  <a:pt x="69" y="82"/>
                </a:cubicBezTo>
                <a:cubicBezTo>
                  <a:pt x="75" y="88"/>
                  <a:pt x="80" y="90"/>
                  <a:pt x="88" y="89"/>
                </a:cubicBezTo>
                <a:cubicBezTo>
                  <a:pt x="94" y="88"/>
                  <a:pt x="102" y="96"/>
                  <a:pt x="104" y="101"/>
                </a:cubicBezTo>
                <a:cubicBezTo>
                  <a:pt x="106" y="107"/>
                  <a:pt x="107" y="99"/>
                  <a:pt x="109" y="99"/>
                </a:cubicBezTo>
                <a:cubicBezTo>
                  <a:pt x="113" y="99"/>
                  <a:pt x="115" y="104"/>
                  <a:pt x="119" y="103"/>
                </a:cubicBezTo>
                <a:cubicBezTo>
                  <a:pt x="133" y="97"/>
                  <a:pt x="141" y="112"/>
                  <a:pt x="153" y="113"/>
                </a:cubicBezTo>
                <a:cubicBezTo>
                  <a:pt x="162" y="113"/>
                  <a:pt x="159" y="120"/>
                  <a:pt x="169" y="120"/>
                </a:cubicBezTo>
                <a:cubicBezTo>
                  <a:pt x="173" y="120"/>
                  <a:pt x="174" y="117"/>
                  <a:pt x="177" y="116"/>
                </a:cubicBezTo>
                <a:cubicBezTo>
                  <a:pt x="177" y="116"/>
                  <a:pt x="180" y="120"/>
                  <a:pt x="181" y="120"/>
                </a:cubicBezTo>
                <a:cubicBezTo>
                  <a:pt x="182" y="121"/>
                  <a:pt x="184" y="120"/>
                  <a:pt x="185" y="121"/>
                </a:cubicBezTo>
                <a:cubicBezTo>
                  <a:pt x="194" y="123"/>
                  <a:pt x="195" y="122"/>
                  <a:pt x="199" y="113"/>
                </a:cubicBezTo>
                <a:cubicBezTo>
                  <a:pt x="199" y="111"/>
                  <a:pt x="202" y="110"/>
                  <a:pt x="204" y="111"/>
                </a:cubicBezTo>
                <a:cubicBezTo>
                  <a:pt x="209" y="111"/>
                  <a:pt x="217" y="122"/>
                  <a:pt x="219" y="126"/>
                </a:cubicBezTo>
                <a:cubicBezTo>
                  <a:pt x="221" y="130"/>
                  <a:pt x="229" y="124"/>
                  <a:pt x="234" y="129"/>
                </a:cubicBezTo>
                <a:cubicBezTo>
                  <a:pt x="241" y="136"/>
                  <a:pt x="244" y="136"/>
                  <a:pt x="252" y="130"/>
                </a:cubicBezTo>
                <a:cubicBezTo>
                  <a:pt x="254" y="128"/>
                  <a:pt x="255" y="123"/>
                  <a:pt x="256" y="122"/>
                </a:cubicBezTo>
                <a:cubicBezTo>
                  <a:pt x="258" y="121"/>
                  <a:pt x="262" y="118"/>
                  <a:pt x="262" y="116"/>
                </a:cubicBezTo>
                <a:cubicBezTo>
                  <a:pt x="265" y="115"/>
                  <a:pt x="270" y="108"/>
                  <a:pt x="272" y="111"/>
                </a:cubicBezTo>
                <a:cubicBezTo>
                  <a:pt x="275" y="115"/>
                  <a:pt x="274" y="121"/>
                  <a:pt x="278" y="124"/>
                </a:cubicBezTo>
                <a:cubicBezTo>
                  <a:pt x="280" y="126"/>
                  <a:pt x="284" y="127"/>
                  <a:pt x="287" y="128"/>
                </a:cubicBezTo>
                <a:cubicBezTo>
                  <a:pt x="288" y="128"/>
                  <a:pt x="290" y="127"/>
                  <a:pt x="290" y="128"/>
                </a:cubicBezTo>
                <a:cubicBezTo>
                  <a:pt x="289" y="137"/>
                  <a:pt x="299" y="133"/>
                  <a:pt x="299" y="132"/>
                </a:cubicBezTo>
                <a:cubicBezTo>
                  <a:pt x="299" y="129"/>
                  <a:pt x="296" y="126"/>
                  <a:pt x="295" y="122"/>
                </a:cubicBezTo>
                <a:cubicBezTo>
                  <a:pt x="298" y="122"/>
                  <a:pt x="301" y="122"/>
                  <a:pt x="304" y="122"/>
                </a:cubicBezTo>
                <a:cubicBezTo>
                  <a:pt x="309" y="122"/>
                  <a:pt x="311" y="116"/>
                  <a:pt x="310" y="113"/>
                </a:cubicBezTo>
                <a:cubicBezTo>
                  <a:pt x="308" y="107"/>
                  <a:pt x="316" y="109"/>
                  <a:pt x="317" y="111"/>
                </a:cubicBezTo>
                <a:cubicBezTo>
                  <a:pt x="319" y="113"/>
                  <a:pt x="319" y="125"/>
                  <a:pt x="318" y="128"/>
                </a:cubicBezTo>
                <a:cubicBezTo>
                  <a:pt x="318" y="130"/>
                  <a:pt x="314" y="142"/>
                  <a:pt x="319" y="141"/>
                </a:cubicBezTo>
                <a:cubicBezTo>
                  <a:pt x="324" y="139"/>
                  <a:pt x="322" y="133"/>
                  <a:pt x="325" y="132"/>
                </a:cubicBezTo>
                <a:cubicBezTo>
                  <a:pt x="330" y="131"/>
                  <a:pt x="336" y="127"/>
                  <a:pt x="341" y="127"/>
                </a:cubicBezTo>
                <a:cubicBezTo>
                  <a:pt x="347" y="127"/>
                  <a:pt x="353" y="131"/>
                  <a:pt x="358" y="132"/>
                </a:cubicBezTo>
                <a:cubicBezTo>
                  <a:pt x="362" y="133"/>
                  <a:pt x="357" y="139"/>
                  <a:pt x="356" y="141"/>
                </a:cubicBezTo>
                <a:cubicBezTo>
                  <a:pt x="354" y="145"/>
                  <a:pt x="361" y="145"/>
                  <a:pt x="361" y="148"/>
                </a:cubicBezTo>
                <a:cubicBezTo>
                  <a:pt x="361" y="153"/>
                  <a:pt x="356" y="154"/>
                  <a:pt x="353" y="155"/>
                </a:cubicBezTo>
                <a:cubicBezTo>
                  <a:pt x="350" y="157"/>
                  <a:pt x="351" y="161"/>
                  <a:pt x="351" y="163"/>
                </a:cubicBezTo>
                <a:cubicBezTo>
                  <a:pt x="350" y="167"/>
                  <a:pt x="346" y="165"/>
                  <a:pt x="345" y="169"/>
                </a:cubicBezTo>
                <a:cubicBezTo>
                  <a:pt x="343" y="176"/>
                  <a:pt x="334" y="171"/>
                  <a:pt x="335" y="179"/>
                </a:cubicBezTo>
                <a:cubicBezTo>
                  <a:pt x="335" y="181"/>
                  <a:pt x="340" y="184"/>
                  <a:pt x="342" y="185"/>
                </a:cubicBezTo>
                <a:cubicBezTo>
                  <a:pt x="343" y="185"/>
                  <a:pt x="338" y="190"/>
                  <a:pt x="337" y="190"/>
                </a:cubicBezTo>
                <a:cubicBezTo>
                  <a:pt x="333" y="193"/>
                  <a:pt x="331" y="197"/>
                  <a:pt x="327" y="201"/>
                </a:cubicBezTo>
                <a:cubicBezTo>
                  <a:pt x="325" y="203"/>
                  <a:pt x="331" y="208"/>
                  <a:pt x="332" y="209"/>
                </a:cubicBezTo>
                <a:cubicBezTo>
                  <a:pt x="335" y="212"/>
                  <a:pt x="338" y="229"/>
                  <a:pt x="335" y="230"/>
                </a:cubicBezTo>
                <a:cubicBezTo>
                  <a:pt x="333" y="230"/>
                  <a:pt x="333" y="232"/>
                  <a:pt x="333" y="234"/>
                </a:cubicBezTo>
                <a:cubicBezTo>
                  <a:pt x="334" y="236"/>
                  <a:pt x="338" y="239"/>
                  <a:pt x="333" y="240"/>
                </a:cubicBezTo>
                <a:cubicBezTo>
                  <a:pt x="332" y="241"/>
                  <a:pt x="328" y="240"/>
                  <a:pt x="330" y="242"/>
                </a:cubicBezTo>
                <a:cubicBezTo>
                  <a:pt x="334" y="250"/>
                  <a:pt x="335" y="256"/>
                  <a:pt x="346" y="254"/>
                </a:cubicBezTo>
                <a:cubicBezTo>
                  <a:pt x="349" y="254"/>
                  <a:pt x="347" y="256"/>
                  <a:pt x="350" y="256"/>
                </a:cubicBezTo>
                <a:cubicBezTo>
                  <a:pt x="357" y="258"/>
                  <a:pt x="348" y="264"/>
                  <a:pt x="355" y="264"/>
                </a:cubicBezTo>
                <a:cubicBezTo>
                  <a:pt x="359" y="265"/>
                  <a:pt x="358" y="268"/>
                  <a:pt x="358" y="270"/>
                </a:cubicBezTo>
                <a:cubicBezTo>
                  <a:pt x="358" y="273"/>
                  <a:pt x="355" y="269"/>
                  <a:pt x="355" y="274"/>
                </a:cubicBezTo>
                <a:cubicBezTo>
                  <a:pt x="356" y="290"/>
                  <a:pt x="356" y="290"/>
                  <a:pt x="356" y="290"/>
                </a:cubicBezTo>
                <a:cubicBezTo>
                  <a:pt x="356" y="293"/>
                  <a:pt x="351" y="294"/>
                  <a:pt x="350" y="298"/>
                </a:cubicBezTo>
                <a:cubicBezTo>
                  <a:pt x="346" y="300"/>
                  <a:pt x="347" y="305"/>
                  <a:pt x="344" y="308"/>
                </a:cubicBezTo>
                <a:cubicBezTo>
                  <a:pt x="340" y="313"/>
                  <a:pt x="342" y="312"/>
                  <a:pt x="339" y="317"/>
                </a:cubicBezTo>
                <a:cubicBezTo>
                  <a:pt x="336" y="323"/>
                  <a:pt x="328" y="318"/>
                  <a:pt x="328" y="328"/>
                </a:cubicBezTo>
                <a:cubicBezTo>
                  <a:pt x="328" y="331"/>
                  <a:pt x="330" y="333"/>
                  <a:pt x="332" y="335"/>
                </a:cubicBezTo>
                <a:cubicBezTo>
                  <a:pt x="338" y="333"/>
                  <a:pt x="337" y="339"/>
                  <a:pt x="333" y="340"/>
                </a:cubicBezTo>
                <a:cubicBezTo>
                  <a:pt x="330" y="348"/>
                  <a:pt x="357" y="349"/>
                  <a:pt x="349" y="355"/>
                </a:cubicBezTo>
                <a:cubicBezTo>
                  <a:pt x="339" y="363"/>
                  <a:pt x="349" y="368"/>
                  <a:pt x="354" y="375"/>
                </a:cubicBezTo>
                <a:cubicBezTo>
                  <a:pt x="359" y="374"/>
                  <a:pt x="372" y="394"/>
                  <a:pt x="375" y="398"/>
                </a:cubicBezTo>
                <a:cubicBezTo>
                  <a:pt x="381" y="404"/>
                  <a:pt x="379" y="410"/>
                  <a:pt x="381" y="417"/>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52" name="Freeform 14"/>
          <p:cNvSpPr>
            <a:spLocks/>
          </p:cNvSpPr>
          <p:nvPr/>
        </p:nvSpPr>
        <p:spPr bwMode="auto">
          <a:xfrm>
            <a:off x="2593058" y="2392798"/>
            <a:ext cx="408560" cy="309208"/>
          </a:xfrm>
          <a:custGeom>
            <a:avLst/>
            <a:gdLst>
              <a:gd name="T0" fmla="*/ 529 w 529"/>
              <a:gd name="T1" fmla="*/ 393 h 400"/>
              <a:gd name="T2" fmla="*/ 465 w 529"/>
              <a:gd name="T3" fmla="*/ 393 h 400"/>
              <a:gd name="T4" fmla="*/ 461 w 529"/>
              <a:gd name="T5" fmla="*/ 384 h 400"/>
              <a:gd name="T6" fmla="*/ 460 w 529"/>
              <a:gd name="T7" fmla="*/ 363 h 400"/>
              <a:gd name="T8" fmla="*/ 459 w 529"/>
              <a:gd name="T9" fmla="*/ 353 h 400"/>
              <a:gd name="T10" fmla="*/ 460 w 529"/>
              <a:gd name="T11" fmla="*/ 340 h 400"/>
              <a:gd name="T12" fmla="*/ 448 w 529"/>
              <a:gd name="T13" fmla="*/ 330 h 400"/>
              <a:gd name="T14" fmla="*/ 443 w 529"/>
              <a:gd name="T15" fmla="*/ 334 h 400"/>
              <a:gd name="T16" fmla="*/ 435 w 529"/>
              <a:gd name="T17" fmla="*/ 327 h 400"/>
              <a:gd name="T18" fmla="*/ 419 w 529"/>
              <a:gd name="T19" fmla="*/ 337 h 400"/>
              <a:gd name="T20" fmla="*/ 406 w 529"/>
              <a:gd name="T21" fmla="*/ 342 h 400"/>
              <a:gd name="T22" fmla="*/ 382 w 529"/>
              <a:gd name="T23" fmla="*/ 352 h 400"/>
              <a:gd name="T24" fmla="*/ 365 w 529"/>
              <a:gd name="T25" fmla="*/ 341 h 400"/>
              <a:gd name="T26" fmla="*/ 352 w 529"/>
              <a:gd name="T27" fmla="*/ 341 h 400"/>
              <a:gd name="T28" fmla="*/ 336 w 529"/>
              <a:gd name="T29" fmla="*/ 342 h 400"/>
              <a:gd name="T30" fmla="*/ 330 w 529"/>
              <a:gd name="T31" fmla="*/ 340 h 400"/>
              <a:gd name="T32" fmla="*/ 322 w 529"/>
              <a:gd name="T33" fmla="*/ 338 h 400"/>
              <a:gd name="T34" fmla="*/ 312 w 529"/>
              <a:gd name="T35" fmla="*/ 335 h 400"/>
              <a:gd name="T36" fmla="*/ 293 w 529"/>
              <a:gd name="T37" fmla="*/ 324 h 400"/>
              <a:gd name="T38" fmla="*/ 275 w 529"/>
              <a:gd name="T39" fmla="*/ 322 h 400"/>
              <a:gd name="T40" fmla="*/ 250 w 529"/>
              <a:gd name="T41" fmla="*/ 303 h 400"/>
              <a:gd name="T42" fmla="*/ 234 w 529"/>
              <a:gd name="T43" fmla="*/ 289 h 400"/>
              <a:gd name="T44" fmla="*/ 229 w 529"/>
              <a:gd name="T45" fmla="*/ 277 h 400"/>
              <a:gd name="T46" fmla="*/ 216 w 529"/>
              <a:gd name="T47" fmla="*/ 279 h 400"/>
              <a:gd name="T48" fmla="*/ 211 w 529"/>
              <a:gd name="T49" fmla="*/ 288 h 400"/>
              <a:gd name="T50" fmla="*/ 201 w 529"/>
              <a:gd name="T51" fmla="*/ 303 h 400"/>
              <a:gd name="T52" fmla="*/ 181 w 529"/>
              <a:gd name="T53" fmla="*/ 303 h 400"/>
              <a:gd name="T54" fmla="*/ 161 w 529"/>
              <a:gd name="T55" fmla="*/ 306 h 400"/>
              <a:gd name="T56" fmla="*/ 153 w 529"/>
              <a:gd name="T57" fmla="*/ 297 h 400"/>
              <a:gd name="T58" fmla="*/ 146 w 529"/>
              <a:gd name="T59" fmla="*/ 293 h 400"/>
              <a:gd name="T60" fmla="*/ 139 w 529"/>
              <a:gd name="T61" fmla="*/ 282 h 400"/>
              <a:gd name="T62" fmla="*/ 126 w 529"/>
              <a:gd name="T63" fmla="*/ 271 h 400"/>
              <a:gd name="T64" fmla="*/ 99 w 529"/>
              <a:gd name="T65" fmla="*/ 259 h 400"/>
              <a:gd name="T66" fmla="*/ 83 w 529"/>
              <a:gd name="T67" fmla="*/ 246 h 400"/>
              <a:gd name="T68" fmla="*/ 81 w 529"/>
              <a:gd name="T69" fmla="*/ 242 h 400"/>
              <a:gd name="T70" fmla="*/ 102 w 529"/>
              <a:gd name="T71" fmla="*/ 227 h 400"/>
              <a:gd name="T72" fmla="*/ 99 w 529"/>
              <a:gd name="T73" fmla="*/ 209 h 400"/>
              <a:gd name="T74" fmla="*/ 102 w 529"/>
              <a:gd name="T75" fmla="*/ 189 h 400"/>
              <a:gd name="T76" fmla="*/ 106 w 529"/>
              <a:gd name="T77" fmla="*/ 175 h 400"/>
              <a:gd name="T78" fmla="*/ 90 w 529"/>
              <a:gd name="T79" fmla="*/ 156 h 400"/>
              <a:gd name="T80" fmla="*/ 80 w 529"/>
              <a:gd name="T81" fmla="*/ 161 h 400"/>
              <a:gd name="T82" fmla="*/ 66 w 529"/>
              <a:gd name="T83" fmla="*/ 168 h 400"/>
              <a:gd name="T84" fmla="*/ 52 w 529"/>
              <a:gd name="T85" fmla="*/ 161 h 400"/>
              <a:gd name="T86" fmla="*/ 55 w 529"/>
              <a:gd name="T87" fmla="*/ 152 h 400"/>
              <a:gd name="T88" fmla="*/ 47 w 529"/>
              <a:gd name="T89" fmla="*/ 140 h 400"/>
              <a:gd name="T90" fmla="*/ 41 w 529"/>
              <a:gd name="T91" fmla="*/ 130 h 400"/>
              <a:gd name="T92" fmla="*/ 24 w 529"/>
              <a:gd name="T93" fmla="*/ 126 h 400"/>
              <a:gd name="T94" fmla="*/ 23 w 529"/>
              <a:gd name="T95" fmla="*/ 116 h 400"/>
              <a:gd name="T96" fmla="*/ 14 w 529"/>
              <a:gd name="T97" fmla="*/ 106 h 400"/>
              <a:gd name="T98" fmla="*/ 5 w 529"/>
              <a:gd name="T99" fmla="*/ 82 h 400"/>
              <a:gd name="T100" fmla="*/ 25 w 529"/>
              <a:gd name="T101" fmla="*/ 78 h 400"/>
              <a:gd name="T102" fmla="*/ 33 w 529"/>
              <a:gd name="T103" fmla="*/ 73 h 400"/>
              <a:gd name="T104" fmla="*/ 37 w 529"/>
              <a:gd name="T105" fmla="*/ 66 h 400"/>
              <a:gd name="T106" fmla="*/ 52 w 529"/>
              <a:gd name="T107" fmla="*/ 59 h 400"/>
              <a:gd name="T108" fmla="*/ 66 w 529"/>
              <a:gd name="T109" fmla="*/ 52 h 400"/>
              <a:gd name="T110" fmla="*/ 79 w 529"/>
              <a:gd name="T111" fmla="*/ 37 h 400"/>
              <a:gd name="T112" fmla="*/ 90 w 529"/>
              <a:gd name="T113" fmla="*/ 36 h 400"/>
              <a:gd name="T114" fmla="*/ 91 w 529"/>
              <a:gd name="T115" fmla="*/ 13 h 400"/>
              <a:gd name="T116" fmla="*/ 87 w 529"/>
              <a:gd name="T117" fmla="*/ 13 h 400"/>
              <a:gd name="T118" fmla="*/ 82 w 529"/>
              <a:gd name="T119"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29" h="400">
                <a:moveTo>
                  <a:pt x="529" y="393"/>
                </a:moveTo>
                <a:cubicBezTo>
                  <a:pt x="520" y="395"/>
                  <a:pt x="465" y="400"/>
                  <a:pt x="465" y="393"/>
                </a:cubicBezTo>
                <a:cubicBezTo>
                  <a:pt x="465" y="390"/>
                  <a:pt x="461" y="390"/>
                  <a:pt x="461" y="384"/>
                </a:cubicBezTo>
                <a:cubicBezTo>
                  <a:pt x="461" y="381"/>
                  <a:pt x="458" y="367"/>
                  <a:pt x="460" y="363"/>
                </a:cubicBezTo>
                <a:cubicBezTo>
                  <a:pt x="464" y="355"/>
                  <a:pt x="459" y="359"/>
                  <a:pt x="459" y="353"/>
                </a:cubicBezTo>
                <a:cubicBezTo>
                  <a:pt x="462" y="347"/>
                  <a:pt x="464" y="344"/>
                  <a:pt x="460" y="340"/>
                </a:cubicBezTo>
                <a:cubicBezTo>
                  <a:pt x="458" y="338"/>
                  <a:pt x="450" y="329"/>
                  <a:pt x="448" y="330"/>
                </a:cubicBezTo>
                <a:cubicBezTo>
                  <a:pt x="446" y="332"/>
                  <a:pt x="443" y="333"/>
                  <a:pt x="443" y="334"/>
                </a:cubicBezTo>
                <a:cubicBezTo>
                  <a:pt x="442" y="335"/>
                  <a:pt x="442" y="327"/>
                  <a:pt x="435" y="327"/>
                </a:cubicBezTo>
                <a:cubicBezTo>
                  <a:pt x="421" y="328"/>
                  <a:pt x="423" y="327"/>
                  <a:pt x="419" y="337"/>
                </a:cubicBezTo>
                <a:cubicBezTo>
                  <a:pt x="416" y="342"/>
                  <a:pt x="410" y="338"/>
                  <a:pt x="406" y="342"/>
                </a:cubicBezTo>
                <a:cubicBezTo>
                  <a:pt x="400" y="347"/>
                  <a:pt x="383" y="339"/>
                  <a:pt x="382" y="352"/>
                </a:cubicBezTo>
                <a:cubicBezTo>
                  <a:pt x="382" y="354"/>
                  <a:pt x="367" y="345"/>
                  <a:pt x="365" y="341"/>
                </a:cubicBezTo>
                <a:cubicBezTo>
                  <a:pt x="362" y="340"/>
                  <a:pt x="355" y="341"/>
                  <a:pt x="352" y="341"/>
                </a:cubicBezTo>
                <a:cubicBezTo>
                  <a:pt x="344" y="341"/>
                  <a:pt x="343" y="336"/>
                  <a:pt x="336" y="342"/>
                </a:cubicBezTo>
                <a:cubicBezTo>
                  <a:pt x="331" y="345"/>
                  <a:pt x="326" y="343"/>
                  <a:pt x="330" y="340"/>
                </a:cubicBezTo>
                <a:cubicBezTo>
                  <a:pt x="330" y="340"/>
                  <a:pt x="324" y="339"/>
                  <a:pt x="322" y="338"/>
                </a:cubicBezTo>
                <a:cubicBezTo>
                  <a:pt x="318" y="337"/>
                  <a:pt x="315" y="336"/>
                  <a:pt x="312" y="335"/>
                </a:cubicBezTo>
                <a:cubicBezTo>
                  <a:pt x="310" y="335"/>
                  <a:pt x="295" y="317"/>
                  <a:pt x="293" y="324"/>
                </a:cubicBezTo>
                <a:cubicBezTo>
                  <a:pt x="292" y="328"/>
                  <a:pt x="283" y="316"/>
                  <a:pt x="275" y="322"/>
                </a:cubicBezTo>
                <a:cubicBezTo>
                  <a:pt x="268" y="327"/>
                  <a:pt x="251" y="312"/>
                  <a:pt x="250" y="303"/>
                </a:cubicBezTo>
                <a:cubicBezTo>
                  <a:pt x="248" y="289"/>
                  <a:pt x="250" y="289"/>
                  <a:pt x="234" y="289"/>
                </a:cubicBezTo>
                <a:cubicBezTo>
                  <a:pt x="234" y="289"/>
                  <a:pt x="241" y="277"/>
                  <a:pt x="229" y="277"/>
                </a:cubicBezTo>
                <a:cubicBezTo>
                  <a:pt x="220" y="278"/>
                  <a:pt x="225" y="283"/>
                  <a:pt x="216" y="279"/>
                </a:cubicBezTo>
                <a:cubicBezTo>
                  <a:pt x="202" y="272"/>
                  <a:pt x="210" y="284"/>
                  <a:pt x="211" y="288"/>
                </a:cubicBezTo>
                <a:cubicBezTo>
                  <a:pt x="211" y="307"/>
                  <a:pt x="201" y="285"/>
                  <a:pt x="201" y="303"/>
                </a:cubicBezTo>
                <a:cubicBezTo>
                  <a:pt x="202" y="316"/>
                  <a:pt x="185" y="308"/>
                  <a:pt x="181" y="303"/>
                </a:cubicBezTo>
                <a:cubicBezTo>
                  <a:pt x="175" y="297"/>
                  <a:pt x="167" y="303"/>
                  <a:pt x="161" y="306"/>
                </a:cubicBezTo>
                <a:cubicBezTo>
                  <a:pt x="159" y="307"/>
                  <a:pt x="155" y="298"/>
                  <a:pt x="153" y="297"/>
                </a:cubicBezTo>
                <a:cubicBezTo>
                  <a:pt x="150" y="294"/>
                  <a:pt x="150" y="290"/>
                  <a:pt x="146" y="293"/>
                </a:cubicBezTo>
                <a:cubicBezTo>
                  <a:pt x="140" y="297"/>
                  <a:pt x="141" y="284"/>
                  <a:pt x="139" y="282"/>
                </a:cubicBezTo>
                <a:cubicBezTo>
                  <a:pt x="136" y="276"/>
                  <a:pt x="127" y="274"/>
                  <a:pt x="126" y="271"/>
                </a:cubicBezTo>
                <a:cubicBezTo>
                  <a:pt x="117" y="262"/>
                  <a:pt x="109" y="264"/>
                  <a:pt x="99" y="259"/>
                </a:cubicBezTo>
                <a:cubicBezTo>
                  <a:pt x="93" y="256"/>
                  <a:pt x="87" y="251"/>
                  <a:pt x="83" y="246"/>
                </a:cubicBezTo>
                <a:cubicBezTo>
                  <a:pt x="80" y="242"/>
                  <a:pt x="78" y="245"/>
                  <a:pt x="81" y="242"/>
                </a:cubicBezTo>
                <a:cubicBezTo>
                  <a:pt x="88" y="235"/>
                  <a:pt x="101" y="239"/>
                  <a:pt x="102" y="227"/>
                </a:cubicBezTo>
                <a:cubicBezTo>
                  <a:pt x="103" y="219"/>
                  <a:pt x="99" y="217"/>
                  <a:pt x="99" y="209"/>
                </a:cubicBezTo>
                <a:cubicBezTo>
                  <a:pt x="99" y="201"/>
                  <a:pt x="102" y="196"/>
                  <a:pt x="102" y="189"/>
                </a:cubicBezTo>
                <a:cubicBezTo>
                  <a:pt x="101" y="182"/>
                  <a:pt x="102" y="179"/>
                  <a:pt x="106" y="175"/>
                </a:cubicBezTo>
                <a:cubicBezTo>
                  <a:pt x="118" y="163"/>
                  <a:pt x="94" y="164"/>
                  <a:pt x="90" y="156"/>
                </a:cubicBezTo>
                <a:cubicBezTo>
                  <a:pt x="85" y="144"/>
                  <a:pt x="86" y="161"/>
                  <a:pt x="80" y="161"/>
                </a:cubicBezTo>
                <a:cubicBezTo>
                  <a:pt x="68" y="161"/>
                  <a:pt x="73" y="169"/>
                  <a:pt x="66" y="168"/>
                </a:cubicBezTo>
                <a:cubicBezTo>
                  <a:pt x="61" y="168"/>
                  <a:pt x="57" y="163"/>
                  <a:pt x="52" y="161"/>
                </a:cubicBezTo>
                <a:cubicBezTo>
                  <a:pt x="38" y="158"/>
                  <a:pt x="51" y="157"/>
                  <a:pt x="55" y="152"/>
                </a:cubicBezTo>
                <a:cubicBezTo>
                  <a:pt x="58" y="148"/>
                  <a:pt x="53" y="140"/>
                  <a:pt x="47" y="140"/>
                </a:cubicBezTo>
                <a:cubicBezTo>
                  <a:pt x="42" y="139"/>
                  <a:pt x="45" y="134"/>
                  <a:pt x="41" y="130"/>
                </a:cubicBezTo>
                <a:cubicBezTo>
                  <a:pt x="37" y="126"/>
                  <a:pt x="25" y="131"/>
                  <a:pt x="24" y="126"/>
                </a:cubicBezTo>
                <a:cubicBezTo>
                  <a:pt x="23" y="123"/>
                  <a:pt x="24" y="119"/>
                  <a:pt x="23" y="116"/>
                </a:cubicBezTo>
                <a:cubicBezTo>
                  <a:pt x="23" y="113"/>
                  <a:pt x="3" y="114"/>
                  <a:pt x="14" y="106"/>
                </a:cubicBezTo>
                <a:cubicBezTo>
                  <a:pt x="23" y="100"/>
                  <a:pt x="0" y="92"/>
                  <a:pt x="5" y="82"/>
                </a:cubicBezTo>
                <a:cubicBezTo>
                  <a:pt x="8" y="75"/>
                  <a:pt x="16" y="78"/>
                  <a:pt x="25" y="78"/>
                </a:cubicBezTo>
                <a:cubicBezTo>
                  <a:pt x="32" y="78"/>
                  <a:pt x="23" y="70"/>
                  <a:pt x="33" y="73"/>
                </a:cubicBezTo>
                <a:cubicBezTo>
                  <a:pt x="34" y="73"/>
                  <a:pt x="36" y="68"/>
                  <a:pt x="37" y="66"/>
                </a:cubicBezTo>
                <a:cubicBezTo>
                  <a:pt x="37" y="64"/>
                  <a:pt x="51" y="60"/>
                  <a:pt x="52" y="59"/>
                </a:cubicBezTo>
                <a:cubicBezTo>
                  <a:pt x="54" y="58"/>
                  <a:pt x="63" y="52"/>
                  <a:pt x="66" y="52"/>
                </a:cubicBezTo>
                <a:cubicBezTo>
                  <a:pt x="73" y="49"/>
                  <a:pt x="72" y="42"/>
                  <a:pt x="79" y="37"/>
                </a:cubicBezTo>
                <a:cubicBezTo>
                  <a:pt x="84" y="34"/>
                  <a:pt x="89" y="37"/>
                  <a:pt x="90" y="36"/>
                </a:cubicBezTo>
                <a:cubicBezTo>
                  <a:pt x="92" y="34"/>
                  <a:pt x="92" y="17"/>
                  <a:pt x="91" y="13"/>
                </a:cubicBezTo>
                <a:cubicBezTo>
                  <a:pt x="91" y="12"/>
                  <a:pt x="88" y="13"/>
                  <a:pt x="87" y="13"/>
                </a:cubicBezTo>
                <a:cubicBezTo>
                  <a:pt x="81" y="13"/>
                  <a:pt x="82" y="5"/>
                  <a:pt x="82" y="0"/>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53" name="Freeform 15"/>
          <p:cNvSpPr>
            <a:spLocks/>
          </p:cNvSpPr>
          <p:nvPr/>
        </p:nvSpPr>
        <p:spPr bwMode="auto">
          <a:xfrm>
            <a:off x="2155099" y="2823661"/>
            <a:ext cx="568740" cy="453167"/>
          </a:xfrm>
          <a:custGeom>
            <a:avLst/>
            <a:gdLst>
              <a:gd name="T0" fmla="*/ 175 w 735"/>
              <a:gd name="T1" fmla="*/ 20 h 586"/>
              <a:gd name="T2" fmla="*/ 139 w 735"/>
              <a:gd name="T3" fmla="*/ 12 h 586"/>
              <a:gd name="T4" fmla="*/ 107 w 735"/>
              <a:gd name="T5" fmla="*/ 3 h 586"/>
              <a:gd name="T6" fmla="*/ 90 w 735"/>
              <a:gd name="T7" fmla="*/ 0 h 586"/>
              <a:gd name="T8" fmla="*/ 95 w 735"/>
              <a:gd name="T9" fmla="*/ 20 h 586"/>
              <a:gd name="T10" fmla="*/ 94 w 735"/>
              <a:gd name="T11" fmla="*/ 39 h 586"/>
              <a:gd name="T12" fmla="*/ 101 w 735"/>
              <a:gd name="T13" fmla="*/ 50 h 586"/>
              <a:gd name="T14" fmla="*/ 100 w 735"/>
              <a:gd name="T15" fmla="*/ 66 h 586"/>
              <a:gd name="T16" fmla="*/ 95 w 735"/>
              <a:gd name="T17" fmla="*/ 87 h 586"/>
              <a:gd name="T18" fmla="*/ 77 w 735"/>
              <a:gd name="T19" fmla="*/ 96 h 586"/>
              <a:gd name="T20" fmla="*/ 55 w 735"/>
              <a:gd name="T21" fmla="*/ 109 h 586"/>
              <a:gd name="T22" fmla="*/ 56 w 735"/>
              <a:gd name="T23" fmla="*/ 122 h 586"/>
              <a:gd name="T24" fmla="*/ 56 w 735"/>
              <a:gd name="T25" fmla="*/ 143 h 586"/>
              <a:gd name="T26" fmla="*/ 47 w 735"/>
              <a:gd name="T27" fmla="*/ 161 h 586"/>
              <a:gd name="T28" fmla="*/ 70 w 735"/>
              <a:gd name="T29" fmla="*/ 177 h 586"/>
              <a:gd name="T30" fmla="*/ 75 w 735"/>
              <a:gd name="T31" fmla="*/ 197 h 586"/>
              <a:gd name="T32" fmla="*/ 61 w 735"/>
              <a:gd name="T33" fmla="*/ 212 h 586"/>
              <a:gd name="T34" fmla="*/ 34 w 735"/>
              <a:gd name="T35" fmla="*/ 219 h 586"/>
              <a:gd name="T36" fmla="*/ 9 w 735"/>
              <a:gd name="T37" fmla="*/ 234 h 586"/>
              <a:gd name="T38" fmla="*/ 5 w 735"/>
              <a:gd name="T39" fmla="*/ 243 h 586"/>
              <a:gd name="T40" fmla="*/ 8 w 735"/>
              <a:gd name="T41" fmla="*/ 249 h 586"/>
              <a:gd name="T42" fmla="*/ 7 w 735"/>
              <a:gd name="T43" fmla="*/ 260 h 586"/>
              <a:gd name="T44" fmla="*/ 3 w 735"/>
              <a:gd name="T45" fmla="*/ 275 h 586"/>
              <a:gd name="T46" fmla="*/ 5 w 735"/>
              <a:gd name="T47" fmla="*/ 296 h 586"/>
              <a:gd name="T48" fmla="*/ 3 w 735"/>
              <a:gd name="T49" fmla="*/ 315 h 586"/>
              <a:gd name="T50" fmla="*/ 13 w 735"/>
              <a:gd name="T51" fmla="*/ 362 h 586"/>
              <a:gd name="T52" fmla="*/ 21 w 735"/>
              <a:gd name="T53" fmla="*/ 376 h 586"/>
              <a:gd name="T54" fmla="*/ 35 w 735"/>
              <a:gd name="T55" fmla="*/ 396 h 586"/>
              <a:gd name="T56" fmla="*/ 81 w 735"/>
              <a:gd name="T57" fmla="*/ 397 h 586"/>
              <a:gd name="T58" fmla="*/ 95 w 735"/>
              <a:gd name="T59" fmla="*/ 401 h 586"/>
              <a:gd name="T60" fmla="*/ 109 w 735"/>
              <a:gd name="T61" fmla="*/ 428 h 586"/>
              <a:gd name="T62" fmla="*/ 134 w 735"/>
              <a:gd name="T63" fmla="*/ 502 h 586"/>
              <a:gd name="T64" fmla="*/ 127 w 735"/>
              <a:gd name="T65" fmla="*/ 553 h 586"/>
              <a:gd name="T66" fmla="*/ 130 w 735"/>
              <a:gd name="T67" fmla="*/ 572 h 586"/>
              <a:gd name="T68" fmla="*/ 152 w 735"/>
              <a:gd name="T69" fmla="*/ 547 h 586"/>
              <a:gd name="T70" fmla="*/ 184 w 735"/>
              <a:gd name="T71" fmla="*/ 566 h 586"/>
              <a:gd name="T72" fmla="*/ 198 w 735"/>
              <a:gd name="T73" fmla="*/ 565 h 586"/>
              <a:gd name="T74" fmla="*/ 233 w 735"/>
              <a:gd name="T75" fmla="*/ 548 h 586"/>
              <a:gd name="T76" fmla="*/ 268 w 735"/>
              <a:gd name="T77" fmla="*/ 536 h 586"/>
              <a:gd name="T78" fmla="*/ 290 w 735"/>
              <a:gd name="T79" fmla="*/ 521 h 586"/>
              <a:gd name="T80" fmla="*/ 318 w 735"/>
              <a:gd name="T81" fmla="*/ 520 h 586"/>
              <a:gd name="T82" fmla="*/ 341 w 735"/>
              <a:gd name="T83" fmla="*/ 554 h 586"/>
              <a:gd name="T84" fmla="*/ 367 w 735"/>
              <a:gd name="T85" fmla="*/ 562 h 586"/>
              <a:gd name="T86" fmla="*/ 395 w 735"/>
              <a:gd name="T87" fmla="*/ 549 h 586"/>
              <a:gd name="T88" fmla="*/ 407 w 735"/>
              <a:gd name="T89" fmla="*/ 555 h 586"/>
              <a:gd name="T90" fmla="*/ 445 w 735"/>
              <a:gd name="T91" fmla="*/ 562 h 586"/>
              <a:gd name="T92" fmla="*/ 464 w 735"/>
              <a:gd name="T93" fmla="*/ 573 h 586"/>
              <a:gd name="T94" fmla="*/ 509 w 735"/>
              <a:gd name="T95" fmla="*/ 569 h 586"/>
              <a:gd name="T96" fmla="*/ 531 w 735"/>
              <a:gd name="T97" fmla="*/ 581 h 586"/>
              <a:gd name="T98" fmla="*/ 541 w 735"/>
              <a:gd name="T99" fmla="*/ 546 h 586"/>
              <a:gd name="T100" fmla="*/ 575 w 735"/>
              <a:gd name="T101" fmla="*/ 547 h 586"/>
              <a:gd name="T102" fmla="*/ 621 w 735"/>
              <a:gd name="T103" fmla="*/ 544 h 586"/>
              <a:gd name="T104" fmla="*/ 652 w 735"/>
              <a:gd name="T105" fmla="*/ 548 h 586"/>
              <a:gd name="T106" fmla="*/ 682 w 735"/>
              <a:gd name="T107" fmla="*/ 549 h 586"/>
              <a:gd name="T108" fmla="*/ 699 w 735"/>
              <a:gd name="T109" fmla="*/ 566 h 586"/>
              <a:gd name="T110" fmla="*/ 715 w 735"/>
              <a:gd name="T111" fmla="*/ 570 h 586"/>
              <a:gd name="T112" fmla="*/ 723 w 735"/>
              <a:gd name="T113" fmla="*/ 550 h 586"/>
              <a:gd name="T114" fmla="*/ 733 w 735"/>
              <a:gd name="T115" fmla="*/ 543 h 586"/>
              <a:gd name="T116" fmla="*/ 705 w 735"/>
              <a:gd name="T117" fmla="*/ 528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35" h="586">
                <a:moveTo>
                  <a:pt x="200" y="24"/>
                </a:moveTo>
                <a:cubicBezTo>
                  <a:pt x="192" y="19"/>
                  <a:pt x="188" y="23"/>
                  <a:pt x="180" y="22"/>
                </a:cubicBezTo>
                <a:cubicBezTo>
                  <a:pt x="174" y="22"/>
                  <a:pt x="177" y="20"/>
                  <a:pt x="175" y="20"/>
                </a:cubicBezTo>
                <a:cubicBezTo>
                  <a:pt x="170" y="18"/>
                  <a:pt x="164" y="18"/>
                  <a:pt x="160" y="23"/>
                </a:cubicBezTo>
                <a:cubicBezTo>
                  <a:pt x="159" y="24"/>
                  <a:pt x="143" y="18"/>
                  <a:pt x="141" y="16"/>
                </a:cubicBezTo>
                <a:cubicBezTo>
                  <a:pt x="140" y="15"/>
                  <a:pt x="139" y="13"/>
                  <a:pt x="139" y="12"/>
                </a:cubicBezTo>
                <a:cubicBezTo>
                  <a:pt x="138" y="10"/>
                  <a:pt x="133" y="9"/>
                  <a:pt x="133" y="7"/>
                </a:cubicBezTo>
                <a:cubicBezTo>
                  <a:pt x="132" y="4"/>
                  <a:pt x="127" y="6"/>
                  <a:pt x="125" y="4"/>
                </a:cubicBezTo>
                <a:cubicBezTo>
                  <a:pt x="123" y="2"/>
                  <a:pt x="110" y="2"/>
                  <a:pt x="107" y="3"/>
                </a:cubicBezTo>
                <a:cubicBezTo>
                  <a:pt x="105" y="3"/>
                  <a:pt x="106" y="5"/>
                  <a:pt x="105" y="6"/>
                </a:cubicBezTo>
                <a:cubicBezTo>
                  <a:pt x="104" y="7"/>
                  <a:pt x="93" y="4"/>
                  <a:pt x="92" y="2"/>
                </a:cubicBezTo>
                <a:cubicBezTo>
                  <a:pt x="92" y="1"/>
                  <a:pt x="92" y="0"/>
                  <a:pt x="90" y="0"/>
                </a:cubicBezTo>
                <a:cubicBezTo>
                  <a:pt x="90" y="0"/>
                  <a:pt x="88" y="0"/>
                  <a:pt x="87" y="0"/>
                </a:cubicBezTo>
                <a:cubicBezTo>
                  <a:pt x="87" y="2"/>
                  <a:pt x="87" y="9"/>
                  <a:pt x="87" y="11"/>
                </a:cubicBezTo>
                <a:cubicBezTo>
                  <a:pt x="87" y="15"/>
                  <a:pt x="96" y="18"/>
                  <a:pt x="95" y="20"/>
                </a:cubicBezTo>
                <a:cubicBezTo>
                  <a:pt x="95" y="22"/>
                  <a:pt x="90" y="22"/>
                  <a:pt x="93" y="26"/>
                </a:cubicBezTo>
                <a:cubicBezTo>
                  <a:pt x="94" y="28"/>
                  <a:pt x="98" y="29"/>
                  <a:pt x="95" y="31"/>
                </a:cubicBezTo>
                <a:cubicBezTo>
                  <a:pt x="94" y="32"/>
                  <a:pt x="94" y="38"/>
                  <a:pt x="94" y="39"/>
                </a:cubicBezTo>
                <a:cubicBezTo>
                  <a:pt x="96" y="41"/>
                  <a:pt x="95" y="43"/>
                  <a:pt x="97" y="44"/>
                </a:cubicBezTo>
                <a:cubicBezTo>
                  <a:pt x="97" y="45"/>
                  <a:pt x="106" y="45"/>
                  <a:pt x="103" y="46"/>
                </a:cubicBezTo>
                <a:cubicBezTo>
                  <a:pt x="101" y="47"/>
                  <a:pt x="99" y="48"/>
                  <a:pt x="101" y="50"/>
                </a:cubicBezTo>
                <a:cubicBezTo>
                  <a:pt x="106" y="55"/>
                  <a:pt x="103" y="54"/>
                  <a:pt x="104" y="61"/>
                </a:cubicBezTo>
                <a:cubicBezTo>
                  <a:pt x="103" y="62"/>
                  <a:pt x="104" y="65"/>
                  <a:pt x="103" y="65"/>
                </a:cubicBezTo>
                <a:cubicBezTo>
                  <a:pt x="103" y="66"/>
                  <a:pt x="100" y="66"/>
                  <a:pt x="100" y="66"/>
                </a:cubicBezTo>
                <a:cubicBezTo>
                  <a:pt x="98" y="73"/>
                  <a:pt x="110" y="72"/>
                  <a:pt x="103" y="76"/>
                </a:cubicBezTo>
                <a:cubicBezTo>
                  <a:pt x="102" y="77"/>
                  <a:pt x="99" y="77"/>
                  <a:pt x="99" y="79"/>
                </a:cubicBezTo>
                <a:cubicBezTo>
                  <a:pt x="98" y="81"/>
                  <a:pt x="95" y="84"/>
                  <a:pt x="95" y="87"/>
                </a:cubicBezTo>
                <a:cubicBezTo>
                  <a:pt x="96" y="88"/>
                  <a:pt x="100" y="93"/>
                  <a:pt x="98" y="93"/>
                </a:cubicBezTo>
                <a:cubicBezTo>
                  <a:pt x="94" y="94"/>
                  <a:pt x="92" y="96"/>
                  <a:pt x="88" y="96"/>
                </a:cubicBezTo>
                <a:cubicBezTo>
                  <a:pt x="84" y="96"/>
                  <a:pt x="80" y="95"/>
                  <a:pt x="77" y="96"/>
                </a:cubicBezTo>
                <a:cubicBezTo>
                  <a:pt x="76" y="98"/>
                  <a:pt x="78" y="99"/>
                  <a:pt x="76" y="100"/>
                </a:cubicBezTo>
                <a:cubicBezTo>
                  <a:pt x="72" y="101"/>
                  <a:pt x="66" y="103"/>
                  <a:pt x="62" y="103"/>
                </a:cubicBezTo>
                <a:cubicBezTo>
                  <a:pt x="59" y="103"/>
                  <a:pt x="56" y="108"/>
                  <a:pt x="55" y="109"/>
                </a:cubicBezTo>
                <a:cubicBezTo>
                  <a:pt x="53" y="109"/>
                  <a:pt x="50" y="113"/>
                  <a:pt x="50" y="114"/>
                </a:cubicBezTo>
                <a:cubicBezTo>
                  <a:pt x="53" y="114"/>
                  <a:pt x="55" y="115"/>
                  <a:pt x="57" y="115"/>
                </a:cubicBezTo>
                <a:cubicBezTo>
                  <a:pt x="62" y="115"/>
                  <a:pt x="56" y="119"/>
                  <a:pt x="56" y="122"/>
                </a:cubicBezTo>
                <a:cubicBezTo>
                  <a:pt x="56" y="127"/>
                  <a:pt x="58" y="133"/>
                  <a:pt x="51" y="131"/>
                </a:cubicBezTo>
                <a:cubicBezTo>
                  <a:pt x="43" y="129"/>
                  <a:pt x="57" y="139"/>
                  <a:pt x="58" y="140"/>
                </a:cubicBezTo>
                <a:cubicBezTo>
                  <a:pt x="59" y="141"/>
                  <a:pt x="56" y="141"/>
                  <a:pt x="56" y="143"/>
                </a:cubicBezTo>
                <a:cubicBezTo>
                  <a:pt x="55" y="148"/>
                  <a:pt x="56" y="152"/>
                  <a:pt x="55" y="157"/>
                </a:cubicBezTo>
                <a:cubicBezTo>
                  <a:pt x="55" y="159"/>
                  <a:pt x="52" y="161"/>
                  <a:pt x="50" y="161"/>
                </a:cubicBezTo>
                <a:cubicBezTo>
                  <a:pt x="49" y="161"/>
                  <a:pt x="48" y="160"/>
                  <a:pt x="47" y="161"/>
                </a:cubicBezTo>
                <a:cubicBezTo>
                  <a:pt x="47" y="162"/>
                  <a:pt x="57" y="169"/>
                  <a:pt x="58" y="170"/>
                </a:cubicBezTo>
                <a:cubicBezTo>
                  <a:pt x="58" y="170"/>
                  <a:pt x="61" y="172"/>
                  <a:pt x="62" y="172"/>
                </a:cubicBezTo>
                <a:cubicBezTo>
                  <a:pt x="63" y="169"/>
                  <a:pt x="69" y="176"/>
                  <a:pt x="70" y="177"/>
                </a:cubicBezTo>
                <a:cubicBezTo>
                  <a:pt x="70" y="181"/>
                  <a:pt x="67" y="187"/>
                  <a:pt x="64" y="191"/>
                </a:cubicBezTo>
                <a:cubicBezTo>
                  <a:pt x="62" y="194"/>
                  <a:pt x="58" y="193"/>
                  <a:pt x="63" y="195"/>
                </a:cubicBezTo>
                <a:cubicBezTo>
                  <a:pt x="67" y="197"/>
                  <a:pt x="71" y="195"/>
                  <a:pt x="75" y="197"/>
                </a:cubicBezTo>
                <a:cubicBezTo>
                  <a:pt x="78" y="199"/>
                  <a:pt x="78" y="201"/>
                  <a:pt x="83" y="202"/>
                </a:cubicBezTo>
                <a:cubicBezTo>
                  <a:pt x="82" y="212"/>
                  <a:pt x="73" y="207"/>
                  <a:pt x="68" y="211"/>
                </a:cubicBezTo>
                <a:cubicBezTo>
                  <a:pt x="65" y="213"/>
                  <a:pt x="64" y="212"/>
                  <a:pt x="61" y="212"/>
                </a:cubicBezTo>
                <a:cubicBezTo>
                  <a:pt x="58" y="212"/>
                  <a:pt x="58" y="210"/>
                  <a:pt x="55" y="213"/>
                </a:cubicBezTo>
                <a:cubicBezTo>
                  <a:pt x="53" y="215"/>
                  <a:pt x="53" y="215"/>
                  <a:pt x="52" y="218"/>
                </a:cubicBezTo>
                <a:cubicBezTo>
                  <a:pt x="51" y="221"/>
                  <a:pt x="37" y="219"/>
                  <a:pt x="34" y="219"/>
                </a:cubicBezTo>
                <a:cubicBezTo>
                  <a:pt x="32" y="219"/>
                  <a:pt x="27" y="223"/>
                  <a:pt x="25" y="224"/>
                </a:cubicBezTo>
                <a:cubicBezTo>
                  <a:pt x="22" y="222"/>
                  <a:pt x="22" y="225"/>
                  <a:pt x="21" y="225"/>
                </a:cubicBezTo>
                <a:cubicBezTo>
                  <a:pt x="13" y="225"/>
                  <a:pt x="9" y="221"/>
                  <a:pt x="9" y="234"/>
                </a:cubicBezTo>
                <a:cubicBezTo>
                  <a:pt x="10" y="235"/>
                  <a:pt x="11" y="235"/>
                  <a:pt x="11" y="236"/>
                </a:cubicBezTo>
                <a:cubicBezTo>
                  <a:pt x="11" y="237"/>
                  <a:pt x="9" y="240"/>
                  <a:pt x="8" y="240"/>
                </a:cubicBezTo>
                <a:cubicBezTo>
                  <a:pt x="7" y="241"/>
                  <a:pt x="5" y="242"/>
                  <a:pt x="5" y="243"/>
                </a:cubicBezTo>
                <a:cubicBezTo>
                  <a:pt x="6" y="244"/>
                  <a:pt x="7" y="243"/>
                  <a:pt x="8" y="244"/>
                </a:cubicBezTo>
                <a:cubicBezTo>
                  <a:pt x="8" y="244"/>
                  <a:pt x="8" y="247"/>
                  <a:pt x="8" y="248"/>
                </a:cubicBezTo>
                <a:cubicBezTo>
                  <a:pt x="7" y="248"/>
                  <a:pt x="7" y="249"/>
                  <a:pt x="8" y="249"/>
                </a:cubicBezTo>
                <a:cubicBezTo>
                  <a:pt x="8" y="249"/>
                  <a:pt x="8" y="248"/>
                  <a:pt x="8" y="247"/>
                </a:cubicBezTo>
                <a:cubicBezTo>
                  <a:pt x="12" y="248"/>
                  <a:pt x="0" y="254"/>
                  <a:pt x="4" y="257"/>
                </a:cubicBezTo>
                <a:cubicBezTo>
                  <a:pt x="6" y="258"/>
                  <a:pt x="7" y="257"/>
                  <a:pt x="7" y="260"/>
                </a:cubicBezTo>
                <a:cubicBezTo>
                  <a:pt x="7" y="263"/>
                  <a:pt x="5" y="265"/>
                  <a:pt x="5" y="269"/>
                </a:cubicBezTo>
                <a:cubicBezTo>
                  <a:pt x="5" y="270"/>
                  <a:pt x="5" y="274"/>
                  <a:pt x="4" y="274"/>
                </a:cubicBezTo>
                <a:cubicBezTo>
                  <a:pt x="3" y="275"/>
                  <a:pt x="4" y="274"/>
                  <a:pt x="3" y="275"/>
                </a:cubicBezTo>
                <a:cubicBezTo>
                  <a:pt x="1" y="280"/>
                  <a:pt x="5" y="278"/>
                  <a:pt x="5" y="280"/>
                </a:cubicBezTo>
                <a:cubicBezTo>
                  <a:pt x="6" y="282"/>
                  <a:pt x="3" y="284"/>
                  <a:pt x="3" y="287"/>
                </a:cubicBezTo>
                <a:cubicBezTo>
                  <a:pt x="3" y="291"/>
                  <a:pt x="4" y="292"/>
                  <a:pt x="5" y="296"/>
                </a:cubicBezTo>
                <a:cubicBezTo>
                  <a:pt x="5" y="297"/>
                  <a:pt x="5" y="305"/>
                  <a:pt x="5" y="306"/>
                </a:cubicBezTo>
                <a:cubicBezTo>
                  <a:pt x="5" y="307"/>
                  <a:pt x="5" y="308"/>
                  <a:pt x="5" y="310"/>
                </a:cubicBezTo>
                <a:cubicBezTo>
                  <a:pt x="5" y="312"/>
                  <a:pt x="1" y="314"/>
                  <a:pt x="3" y="315"/>
                </a:cubicBezTo>
                <a:cubicBezTo>
                  <a:pt x="4" y="317"/>
                  <a:pt x="26" y="326"/>
                  <a:pt x="20" y="331"/>
                </a:cubicBezTo>
                <a:cubicBezTo>
                  <a:pt x="17" y="334"/>
                  <a:pt x="18" y="336"/>
                  <a:pt x="18" y="340"/>
                </a:cubicBezTo>
                <a:cubicBezTo>
                  <a:pt x="17" y="350"/>
                  <a:pt x="12" y="347"/>
                  <a:pt x="13" y="362"/>
                </a:cubicBezTo>
                <a:cubicBezTo>
                  <a:pt x="14" y="364"/>
                  <a:pt x="15" y="363"/>
                  <a:pt x="15" y="364"/>
                </a:cubicBezTo>
                <a:cubicBezTo>
                  <a:pt x="16" y="366"/>
                  <a:pt x="14" y="375"/>
                  <a:pt x="16" y="376"/>
                </a:cubicBezTo>
                <a:cubicBezTo>
                  <a:pt x="17" y="376"/>
                  <a:pt x="19" y="376"/>
                  <a:pt x="21" y="376"/>
                </a:cubicBezTo>
                <a:cubicBezTo>
                  <a:pt x="23" y="378"/>
                  <a:pt x="25" y="381"/>
                  <a:pt x="26" y="383"/>
                </a:cubicBezTo>
                <a:cubicBezTo>
                  <a:pt x="28" y="389"/>
                  <a:pt x="29" y="385"/>
                  <a:pt x="32" y="387"/>
                </a:cubicBezTo>
                <a:cubicBezTo>
                  <a:pt x="34" y="388"/>
                  <a:pt x="31" y="395"/>
                  <a:pt x="35" y="396"/>
                </a:cubicBezTo>
                <a:cubicBezTo>
                  <a:pt x="38" y="407"/>
                  <a:pt x="39" y="401"/>
                  <a:pt x="46" y="400"/>
                </a:cubicBezTo>
                <a:cubicBezTo>
                  <a:pt x="58" y="400"/>
                  <a:pt x="60" y="394"/>
                  <a:pt x="70" y="390"/>
                </a:cubicBezTo>
                <a:cubicBezTo>
                  <a:pt x="73" y="389"/>
                  <a:pt x="77" y="397"/>
                  <a:pt x="81" y="397"/>
                </a:cubicBezTo>
                <a:cubicBezTo>
                  <a:pt x="94" y="397"/>
                  <a:pt x="94" y="397"/>
                  <a:pt x="94" y="397"/>
                </a:cubicBezTo>
                <a:cubicBezTo>
                  <a:pt x="96" y="397"/>
                  <a:pt x="96" y="399"/>
                  <a:pt x="97" y="400"/>
                </a:cubicBezTo>
                <a:cubicBezTo>
                  <a:pt x="98" y="401"/>
                  <a:pt x="96" y="401"/>
                  <a:pt x="95" y="401"/>
                </a:cubicBezTo>
                <a:cubicBezTo>
                  <a:pt x="94" y="402"/>
                  <a:pt x="91" y="403"/>
                  <a:pt x="91" y="405"/>
                </a:cubicBezTo>
                <a:cubicBezTo>
                  <a:pt x="92" y="428"/>
                  <a:pt x="92" y="428"/>
                  <a:pt x="92" y="428"/>
                </a:cubicBezTo>
                <a:cubicBezTo>
                  <a:pt x="109" y="428"/>
                  <a:pt x="109" y="428"/>
                  <a:pt x="109" y="428"/>
                </a:cubicBezTo>
                <a:cubicBezTo>
                  <a:pt x="112" y="434"/>
                  <a:pt x="106" y="440"/>
                  <a:pt x="106" y="446"/>
                </a:cubicBezTo>
                <a:cubicBezTo>
                  <a:pt x="106" y="450"/>
                  <a:pt x="119" y="473"/>
                  <a:pt x="122" y="475"/>
                </a:cubicBezTo>
                <a:cubicBezTo>
                  <a:pt x="133" y="482"/>
                  <a:pt x="135" y="489"/>
                  <a:pt x="134" y="502"/>
                </a:cubicBezTo>
                <a:cubicBezTo>
                  <a:pt x="133" y="516"/>
                  <a:pt x="143" y="518"/>
                  <a:pt x="143" y="529"/>
                </a:cubicBezTo>
                <a:cubicBezTo>
                  <a:pt x="143" y="536"/>
                  <a:pt x="135" y="549"/>
                  <a:pt x="129" y="552"/>
                </a:cubicBezTo>
                <a:cubicBezTo>
                  <a:pt x="127" y="553"/>
                  <a:pt x="127" y="553"/>
                  <a:pt x="127" y="553"/>
                </a:cubicBezTo>
                <a:cubicBezTo>
                  <a:pt x="127" y="554"/>
                  <a:pt x="127" y="554"/>
                  <a:pt x="127" y="554"/>
                </a:cubicBezTo>
                <a:cubicBezTo>
                  <a:pt x="125" y="555"/>
                  <a:pt x="127" y="554"/>
                  <a:pt x="127" y="556"/>
                </a:cubicBezTo>
                <a:cubicBezTo>
                  <a:pt x="127" y="561"/>
                  <a:pt x="128" y="566"/>
                  <a:pt x="130" y="572"/>
                </a:cubicBezTo>
                <a:cubicBezTo>
                  <a:pt x="134" y="568"/>
                  <a:pt x="138" y="563"/>
                  <a:pt x="143" y="560"/>
                </a:cubicBezTo>
                <a:cubicBezTo>
                  <a:pt x="144" y="559"/>
                  <a:pt x="145" y="559"/>
                  <a:pt x="147" y="558"/>
                </a:cubicBezTo>
                <a:cubicBezTo>
                  <a:pt x="150" y="557"/>
                  <a:pt x="152" y="550"/>
                  <a:pt x="152" y="547"/>
                </a:cubicBezTo>
                <a:cubicBezTo>
                  <a:pt x="153" y="539"/>
                  <a:pt x="161" y="544"/>
                  <a:pt x="161" y="549"/>
                </a:cubicBezTo>
                <a:cubicBezTo>
                  <a:pt x="161" y="558"/>
                  <a:pt x="168" y="554"/>
                  <a:pt x="170" y="562"/>
                </a:cubicBezTo>
                <a:cubicBezTo>
                  <a:pt x="171" y="564"/>
                  <a:pt x="182" y="565"/>
                  <a:pt x="184" y="566"/>
                </a:cubicBezTo>
                <a:cubicBezTo>
                  <a:pt x="187" y="567"/>
                  <a:pt x="190" y="565"/>
                  <a:pt x="193" y="566"/>
                </a:cubicBezTo>
                <a:cubicBezTo>
                  <a:pt x="195" y="566"/>
                  <a:pt x="196" y="567"/>
                  <a:pt x="197" y="567"/>
                </a:cubicBezTo>
                <a:cubicBezTo>
                  <a:pt x="198" y="566"/>
                  <a:pt x="198" y="565"/>
                  <a:pt x="198" y="565"/>
                </a:cubicBezTo>
                <a:cubicBezTo>
                  <a:pt x="202" y="569"/>
                  <a:pt x="206" y="567"/>
                  <a:pt x="208" y="563"/>
                </a:cubicBezTo>
                <a:cubicBezTo>
                  <a:pt x="213" y="556"/>
                  <a:pt x="218" y="563"/>
                  <a:pt x="221" y="553"/>
                </a:cubicBezTo>
                <a:cubicBezTo>
                  <a:pt x="223" y="547"/>
                  <a:pt x="229" y="548"/>
                  <a:pt x="233" y="548"/>
                </a:cubicBezTo>
                <a:cubicBezTo>
                  <a:pt x="236" y="548"/>
                  <a:pt x="237" y="555"/>
                  <a:pt x="242" y="551"/>
                </a:cubicBezTo>
                <a:cubicBezTo>
                  <a:pt x="250" y="544"/>
                  <a:pt x="254" y="553"/>
                  <a:pt x="260" y="544"/>
                </a:cubicBezTo>
                <a:cubicBezTo>
                  <a:pt x="262" y="541"/>
                  <a:pt x="264" y="536"/>
                  <a:pt x="268" y="536"/>
                </a:cubicBezTo>
                <a:cubicBezTo>
                  <a:pt x="275" y="535"/>
                  <a:pt x="275" y="532"/>
                  <a:pt x="277" y="526"/>
                </a:cubicBezTo>
                <a:cubicBezTo>
                  <a:pt x="279" y="521"/>
                  <a:pt x="285" y="525"/>
                  <a:pt x="289" y="523"/>
                </a:cubicBezTo>
                <a:cubicBezTo>
                  <a:pt x="290" y="523"/>
                  <a:pt x="289" y="522"/>
                  <a:pt x="290" y="521"/>
                </a:cubicBezTo>
                <a:cubicBezTo>
                  <a:pt x="290" y="519"/>
                  <a:pt x="297" y="511"/>
                  <a:pt x="299" y="512"/>
                </a:cubicBezTo>
                <a:cubicBezTo>
                  <a:pt x="301" y="512"/>
                  <a:pt x="308" y="513"/>
                  <a:pt x="310" y="515"/>
                </a:cubicBezTo>
                <a:cubicBezTo>
                  <a:pt x="312" y="516"/>
                  <a:pt x="316" y="521"/>
                  <a:pt x="318" y="520"/>
                </a:cubicBezTo>
                <a:cubicBezTo>
                  <a:pt x="327" y="525"/>
                  <a:pt x="325" y="519"/>
                  <a:pt x="329" y="529"/>
                </a:cubicBezTo>
                <a:cubicBezTo>
                  <a:pt x="330" y="533"/>
                  <a:pt x="339" y="538"/>
                  <a:pt x="338" y="542"/>
                </a:cubicBezTo>
                <a:cubicBezTo>
                  <a:pt x="337" y="545"/>
                  <a:pt x="341" y="550"/>
                  <a:pt x="341" y="554"/>
                </a:cubicBezTo>
                <a:cubicBezTo>
                  <a:pt x="342" y="565"/>
                  <a:pt x="342" y="562"/>
                  <a:pt x="350" y="562"/>
                </a:cubicBezTo>
                <a:cubicBezTo>
                  <a:pt x="353" y="563"/>
                  <a:pt x="358" y="565"/>
                  <a:pt x="360" y="568"/>
                </a:cubicBezTo>
                <a:cubicBezTo>
                  <a:pt x="363" y="573"/>
                  <a:pt x="366" y="564"/>
                  <a:pt x="367" y="562"/>
                </a:cubicBezTo>
                <a:cubicBezTo>
                  <a:pt x="369" y="558"/>
                  <a:pt x="372" y="563"/>
                  <a:pt x="373" y="561"/>
                </a:cubicBezTo>
                <a:cubicBezTo>
                  <a:pt x="376" y="550"/>
                  <a:pt x="376" y="540"/>
                  <a:pt x="390" y="544"/>
                </a:cubicBezTo>
                <a:cubicBezTo>
                  <a:pt x="391" y="544"/>
                  <a:pt x="393" y="549"/>
                  <a:pt x="395" y="549"/>
                </a:cubicBezTo>
                <a:cubicBezTo>
                  <a:pt x="398" y="548"/>
                  <a:pt x="396" y="554"/>
                  <a:pt x="395" y="556"/>
                </a:cubicBezTo>
                <a:cubicBezTo>
                  <a:pt x="395" y="563"/>
                  <a:pt x="395" y="562"/>
                  <a:pt x="402" y="560"/>
                </a:cubicBezTo>
                <a:cubicBezTo>
                  <a:pt x="406" y="558"/>
                  <a:pt x="402" y="556"/>
                  <a:pt x="407" y="555"/>
                </a:cubicBezTo>
                <a:cubicBezTo>
                  <a:pt x="412" y="554"/>
                  <a:pt x="418" y="559"/>
                  <a:pt x="421" y="553"/>
                </a:cubicBezTo>
                <a:cubicBezTo>
                  <a:pt x="426" y="552"/>
                  <a:pt x="429" y="556"/>
                  <a:pt x="432" y="560"/>
                </a:cubicBezTo>
                <a:cubicBezTo>
                  <a:pt x="434" y="563"/>
                  <a:pt x="442" y="562"/>
                  <a:pt x="445" y="562"/>
                </a:cubicBezTo>
                <a:cubicBezTo>
                  <a:pt x="446" y="562"/>
                  <a:pt x="447" y="562"/>
                  <a:pt x="449" y="562"/>
                </a:cubicBezTo>
                <a:cubicBezTo>
                  <a:pt x="449" y="562"/>
                  <a:pt x="449" y="562"/>
                  <a:pt x="449" y="562"/>
                </a:cubicBezTo>
                <a:cubicBezTo>
                  <a:pt x="450" y="573"/>
                  <a:pt x="455" y="571"/>
                  <a:pt x="464" y="573"/>
                </a:cubicBezTo>
                <a:cubicBezTo>
                  <a:pt x="471" y="575"/>
                  <a:pt x="470" y="581"/>
                  <a:pt x="474" y="580"/>
                </a:cubicBezTo>
                <a:cubicBezTo>
                  <a:pt x="481" y="579"/>
                  <a:pt x="478" y="572"/>
                  <a:pt x="486" y="572"/>
                </a:cubicBezTo>
                <a:cubicBezTo>
                  <a:pt x="499" y="572"/>
                  <a:pt x="498" y="582"/>
                  <a:pt x="509" y="569"/>
                </a:cubicBezTo>
                <a:cubicBezTo>
                  <a:pt x="510" y="569"/>
                  <a:pt x="511" y="570"/>
                  <a:pt x="511" y="570"/>
                </a:cubicBezTo>
                <a:cubicBezTo>
                  <a:pt x="514" y="572"/>
                  <a:pt x="516" y="574"/>
                  <a:pt x="518" y="576"/>
                </a:cubicBezTo>
                <a:cubicBezTo>
                  <a:pt x="522" y="579"/>
                  <a:pt x="526" y="586"/>
                  <a:pt x="531" y="581"/>
                </a:cubicBezTo>
                <a:cubicBezTo>
                  <a:pt x="533" y="578"/>
                  <a:pt x="535" y="576"/>
                  <a:pt x="533" y="573"/>
                </a:cubicBezTo>
                <a:cubicBezTo>
                  <a:pt x="529" y="568"/>
                  <a:pt x="541" y="567"/>
                  <a:pt x="541" y="561"/>
                </a:cubicBezTo>
                <a:cubicBezTo>
                  <a:pt x="541" y="546"/>
                  <a:pt x="541" y="546"/>
                  <a:pt x="541" y="546"/>
                </a:cubicBezTo>
                <a:cubicBezTo>
                  <a:pt x="542" y="546"/>
                  <a:pt x="550" y="543"/>
                  <a:pt x="551" y="543"/>
                </a:cubicBezTo>
                <a:cubicBezTo>
                  <a:pt x="553" y="543"/>
                  <a:pt x="555" y="548"/>
                  <a:pt x="560" y="548"/>
                </a:cubicBezTo>
                <a:cubicBezTo>
                  <a:pt x="563" y="549"/>
                  <a:pt x="569" y="535"/>
                  <a:pt x="575" y="547"/>
                </a:cubicBezTo>
                <a:cubicBezTo>
                  <a:pt x="576" y="550"/>
                  <a:pt x="580" y="561"/>
                  <a:pt x="583" y="556"/>
                </a:cubicBezTo>
                <a:cubicBezTo>
                  <a:pt x="587" y="550"/>
                  <a:pt x="598" y="551"/>
                  <a:pt x="601" y="547"/>
                </a:cubicBezTo>
                <a:cubicBezTo>
                  <a:pt x="606" y="541"/>
                  <a:pt x="614" y="543"/>
                  <a:pt x="621" y="544"/>
                </a:cubicBezTo>
                <a:cubicBezTo>
                  <a:pt x="623" y="544"/>
                  <a:pt x="627" y="546"/>
                  <a:pt x="629" y="547"/>
                </a:cubicBezTo>
                <a:cubicBezTo>
                  <a:pt x="636" y="552"/>
                  <a:pt x="640" y="556"/>
                  <a:pt x="649" y="560"/>
                </a:cubicBezTo>
                <a:cubicBezTo>
                  <a:pt x="651" y="558"/>
                  <a:pt x="650" y="548"/>
                  <a:pt x="652" y="548"/>
                </a:cubicBezTo>
                <a:cubicBezTo>
                  <a:pt x="667" y="548"/>
                  <a:pt x="665" y="551"/>
                  <a:pt x="670" y="538"/>
                </a:cubicBezTo>
                <a:cubicBezTo>
                  <a:pt x="673" y="532"/>
                  <a:pt x="675" y="538"/>
                  <a:pt x="675" y="541"/>
                </a:cubicBezTo>
                <a:cubicBezTo>
                  <a:pt x="675" y="547"/>
                  <a:pt x="675" y="548"/>
                  <a:pt x="682" y="549"/>
                </a:cubicBezTo>
                <a:cubicBezTo>
                  <a:pt x="684" y="549"/>
                  <a:pt x="687" y="555"/>
                  <a:pt x="688" y="557"/>
                </a:cubicBezTo>
                <a:cubicBezTo>
                  <a:pt x="690" y="559"/>
                  <a:pt x="692" y="559"/>
                  <a:pt x="694" y="561"/>
                </a:cubicBezTo>
                <a:cubicBezTo>
                  <a:pt x="696" y="563"/>
                  <a:pt x="697" y="565"/>
                  <a:pt x="699" y="566"/>
                </a:cubicBezTo>
                <a:cubicBezTo>
                  <a:pt x="700" y="567"/>
                  <a:pt x="705" y="569"/>
                  <a:pt x="707" y="568"/>
                </a:cubicBezTo>
                <a:cubicBezTo>
                  <a:pt x="707" y="568"/>
                  <a:pt x="708" y="566"/>
                  <a:pt x="709" y="566"/>
                </a:cubicBezTo>
                <a:cubicBezTo>
                  <a:pt x="712" y="565"/>
                  <a:pt x="713" y="571"/>
                  <a:pt x="715" y="570"/>
                </a:cubicBezTo>
                <a:cubicBezTo>
                  <a:pt x="716" y="570"/>
                  <a:pt x="718" y="566"/>
                  <a:pt x="719" y="566"/>
                </a:cubicBezTo>
                <a:cubicBezTo>
                  <a:pt x="721" y="563"/>
                  <a:pt x="712" y="563"/>
                  <a:pt x="712" y="559"/>
                </a:cubicBezTo>
                <a:cubicBezTo>
                  <a:pt x="712" y="557"/>
                  <a:pt x="721" y="550"/>
                  <a:pt x="723" y="550"/>
                </a:cubicBezTo>
                <a:cubicBezTo>
                  <a:pt x="725" y="551"/>
                  <a:pt x="726" y="553"/>
                  <a:pt x="728" y="554"/>
                </a:cubicBezTo>
                <a:cubicBezTo>
                  <a:pt x="730" y="554"/>
                  <a:pt x="730" y="553"/>
                  <a:pt x="732" y="553"/>
                </a:cubicBezTo>
                <a:cubicBezTo>
                  <a:pt x="735" y="556"/>
                  <a:pt x="734" y="544"/>
                  <a:pt x="733" y="543"/>
                </a:cubicBezTo>
                <a:cubicBezTo>
                  <a:pt x="731" y="537"/>
                  <a:pt x="731" y="538"/>
                  <a:pt x="724" y="538"/>
                </a:cubicBezTo>
                <a:cubicBezTo>
                  <a:pt x="709" y="538"/>
                  <a:pt x="709" y="538"/>
                  <a:pt x="709" y="538"/>
                </a:cubicBezTo>
                <a:cubicBezTo>
                  <a:pt x="702" y="538"/>
                  <a:pt x="702" y="533"/>
                  <a:pt x="705" y="528"/>
                </a:cubicBezTo>
                <a:cubicBezTo>
                  <a:pt x="708" y="524"/>
                  <a:pt x="710" y="516"/>
                  <a:pt x="711" y="512"/>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54" name="Freeform 16"/>
          <p:cNvSpPr>
            <a:spLocks/>
          </p:cNvSpPr>
          <p:nvPr/>
        </p:nvSpPr>
        <p:spPr bwMode="auto">
          <a:xfrm>
            <a:off x="2399424" y="3874967"/>
            <a:ext cx="562657" cy="771499"/>
          </a:xfrm>
          <a:custGeom>
            <a:avLst/>
            <a:gdLst>
              <a:gd name="T0" fmla="*/ 132 w 727"/>
              <a:gd name="T1" fmla="*/ 39 h 998"/>
              <a:gd name="T2" fmla="*/ 98 w 727"/>
              <a:gd name="T3" fmla="*/ 66 h 998"/>
              <a:gd name="T4" fmla="*/ 96 w 727"/>
              <a:gd name="T5" fmla="*/ 112 h 998"/>
              <a:gd name="T6" fmla="*/ 98 w 727"/>
              <a:gd name="T7" fmla="*/ 141 h 998"/>
              <a:gd name="T8" fmla="*/ 105 w 727"/>
              <a:gd name="T9" fmla="*/ 170 h 998"/>
              <a:gd name="T10" fmla="*/ 106 w 727"/>
              <a:gd name="T11" fmla="*/ 181 h 998"/>
              <a:gd name="T12" fmla="*/ 95 w 727"/>
              <a:gd name="T13" fmla="*/ 200 h 998"/>
              <a:gd name="T14" fmla="*/ 60 w 727"/>
              <a:gd name="T15" fmla="*/ 234 h 998"/>
              <a:gd name="T16" fmla="*/ 45 w 727"/>
              <a:gd name="T17" fmla="*/ 266 h 998"/>
              <a:gd name="T18" fmla="*/ 23 w 727"/>
              <a:gd name="T19" fmla="*/ 271 h 998"/>
              <a:gd name="T20" fmla="*/ 2 w 727"/>
              <a:gd name="T21" fmla="*/ 299 h 998"/>
              <a:gd name="T22" fmla="*/ 26 w 727"/>
              <a:gd name="T23" fmla="*/ 321 h 998"/>
              <a:gd name="T24" fmla="*/ 24 w 727"/>
              <a:gd name="T25" fmla="*/ 353 h 998"/>
              <a:gd name="T26" fmla="*/ 63 w 727"/>
              <a:gd name="T27" fmla="*/ 367 h 998"/>
              <a:gd name="T28" fmla="*/ 95 w 727"/>
              <a:gd name="T29" fmla="*/ 386 h 998"/>
              <a:gd name="T30" fmla="*/ 112 w 727"/>
              <a:gd name="T31" fmla="*/ 363 h 998"/>
              <a:gd name="T32" fmla="*/ 131 w 727"/>
              <a:gd name="T33" fmla="*/ 370 h 998"/>
              <a:gd name="T34" fmla="*/ 143 w 727"/>
              <a:gd name="T35" fmla="*/ 341 h 998"/>
              <a:gd name="T36" fmla="*/ 170 w 727"/>
              <a:gd name="T37" fmla="*/ 362 h 998"/>
              <a:gd name="T38" fmla="*/ 179 w 727"/>
              <a:gd name="T39" fmla="*/ 396 h 998"/>
              <a:gd name="T40" fmla="*/ 211 w 727"/>
              <a:gd name="T41" fmla="*/ 401 h 998"/>
              <a:gd name="T42" fmla="*/ 228 w 727"/>
              <a:gd name="T43" fmla="*/ 401 h 998"/>
              <a:gd name="T44" fmla="*/ 253 w 727"/>
              <a:gd name="T45" fmla="*/ 428 h 998"/>
              <a:gd name="T46" fmla="*/ 274 w 727"/>
              <a:gd name="T47" fmla="*/ 434 h 998"/>
              <a:gd name="T48" fmla="*/ 316 w 727"/>
              <a:gd name="T49" fmla="*/ 447 h 998"/>
              <a:gd name="T50" fmla="*/ 384 w 727"/>
              <a:gd name="T51" fmla="*/ 467 h 998"/>
              <a:gd name="T52" fmla="*/ 420 w 727"/>
              <a:gd name="T53" fmla="*/ 551 h 998"/>
              <a:gd name="T54" fmla="*/ 383 w 727"/>
              <a:gd name="T55" fmla="*/ 588 h 998"/>
              <a:gd name="T56" fmla="*/ 390 w 727"/>
              <a:gd name="T57" fmla="*/ 620 h 998"/>
              <a:gd name="T58" fmla="*/ 423 w 727"/>
              <a:gd name="T59" fmla="*/ 635 h 998"/>
              <a:gd name="T60" fmla="*/ 461 w 727"/>
              <a:gd name="T61" fmla="*/ 619 h 998"/>
              <a:gd name="T62" fmla="*/ 512 w 727"/>
              <a:gd name="T63" fmla="*/ 622 h 998"/>
              <a:gd name="T64" fmla="*/ 532 w 727"/>
              <a:gd name="T65" fmla="*/ 587 h 998"/>
              <a:gd name="T66" fmla="*/ 581 w 727"/>
              <a:gd name="T67" fmla="*/ 580 h 998"/>
              <a:gd name="T68" fmla="*/ 603 w 727"/>
              <a:gd name="T69" fmla="*/ 600 h 998"/>
              <a:gd name="T70" fmla="*/ 598 w 727"/>
              <a:gd name="T71" fmla="*/ 616 h 998"/>
              <a:gd name="T72" fmla="*/ 608 w 727"/>
              <a:gd name="T73" fmla="*/ 637 h 998"/>
              <a:gd name="T74" fmla="*/ 564 w 727"/>
              <a:gd name="T75" fmla="*/ 685 h 998"/>
              <a:gd name="T76" fmla="*/ 560 w 727"/>
              <a:gd name="T77" fmla="*/ 722 h 998"/>
              <a:gd name="T78" fmla="*/ 533 w 727"/>
              <a:gd name="T79" fmla="*/ 729 h 998"/>
              <a:gd name="T80" fmla="*/ 567 w 727"/>
              <a:gd name="T81" fmla="*/ 751 h 998"/>
              <a:gd name="T82" fmla="*/ 595 w 727"/>
              <a:gd name="T83" fmla="*/ 779 h 998"/>
              <a:gd name="T84" fmla="*/ 613 w 727"/>
              <a:gd name="T85" fmla="*/ 801 h 998"/>
              <a:gd name="T86" fmla="*/ 627 w 727"/>
              <a:gd name="T87" fmla="*/ 823 h 998"/>
              <a:gd name="T88" fmla="*/ 608 w 727"/>
              <a:gd name="T89" fmla="*/ 838 h 998"/>
              <a:gd name="T90" fmla="*/ 601 w 727"/>
              <a:gd name="T91" fmla="*/ 854 h 998"/>
              <a:gd name="T92" fmla="*/ 596 w 727"/>
              <a:gd name="T93" fmla="*/ 882 h 998"/>
              <a:gd name="T94" fmla="*/ 620 w 727"/>
              <a:gd name="T95" fmla="*/ 900 h 998"/>
              <a:gd name="T96" fmla="*/ 667 w 727"/>
              <a:gd name="T97" fmla="*/ 904 h 998"/>
              <a:gd name="T98" fmla="*/ 697 w 727"/>
              <a:gd name="T99" fmla="*/ 909 h 998"/>
              <a:gd name="T100" fmla="*/ 695 w 727"/>
              <a:gd name="T101" fmla="*/ 935 h 998"/>
              <a:gd name="T102" fmla="*/ 708 w 727"/>
              <a:gd name="T103" fmla="*/ 941 h 998"/>
              <a:gd name="T104" fmla="*/ 717 w 727"/>
              <a:gd name="T105" fmla="*/ 984 h 9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7" h="998">
                <a:moveTo>
                  <a:pt x="136" y="0"/>
                </a:moveTo>
                <a:cubicBezTo>
                  <a:pt x="135" y="2"/>
                  <a:pt x="139" y="20"/>
                  <a:pt x="137" y="25"/>
                </a:cubicBezTo>
                <a:cubicBezTo>
                  <a:pt x="135" y="27"/>
                  <a:pt x="134" y="29"/>
                  <a:pt x="133" y="32"/>
                </a:cubicBezTo>
                <a:cubicBezTo>
                  <a:pt x="132" y="33"/>
                  <a:pt x="132" y="35"/>
                  <a:pt x="131" y="37"/>
                </a:cubicBezTo>
                <a:cubicBezTo>
                  <a:pt x="131" y="38"/>
                  <a:pt x="133" y="38"/>
                  <a:pt x="132" y="39"/>
                </a:cubicBezTo>
                <a:cubicBezTo>
                  <a:pt x="131" y="39"/>
                  <a:pt x="131" y="39"/>
                  <a:pt x="131" y="39"/>
                </a:cubicBezTo>
                <a:cubicBezTo>
                  <a:pt x="127" y="39"/>
                  <a:pt x="127" y="42"/>
                  <a:pt x="129" y="45"/>
                </a:cubicBezTo>
                <a:cubicBezTo>
                  <a:pt x="124" y="47"/>
                  <a:pt x="115" y="48"/>
                  <a:pt x="112" y="52"/>
                </a:cubicBezTo>
                <a:cubicBezTo>
                  <a:pt x="109" y="56"/>
                  <a:pt x="105" y="59"/>
                  <a:pt x="105" y="64"/>
                </a:cubicBezTo>
                <a:cubicBezTo>
                  <a:pt x="105" y="69"/>
                  <a:pt x="101" y="66"/>
                  <a:pt x="98" y="66"/>
                </a:cubicBezTo>
                <a:cubicBezTo>
                  <a:pt x="92" y="66"/>
                  <a:pt x="98" y="77"/>
                  <a:pt x="92" y="78"/>
                </a:cubicBezTo>
                <a:cubicBezTo>
                  <a:pt x="86" y="79"/>
                  <a:pt x="86" y="79"/>
                  <a:pt x="86" y="79"/>
                </a:cubicBezTo>
                <a:cubicBezTo>
                  <a:pt x="86" y="82"/>
                  <a:pt x="84" y="107"/>
                  <a:pt x="94" y="103"/>
                </a:cubicBezTo>
                <a:cubicBezTo>
                  <a:pt x="91" y="105"/>
                  <a:pt x="91" y="105"/>
                  <a:pt x="91" y="105"/>
                </a:cubicBezTo>
                <a:cubicBezTo>
                  <a:pt x="87" y="108"/>
                  <a:pt x="93" y="112"/>
                  <a:pt x="96" y="112"/>
                </a:cubicBezTo>
                <a:cubicBezTo>
                  <a:pt x="100" y="111"/>
                  <a:pt x="99" y="114"/>
                  <a:pt x="98" y="116"/>
                </a:cubicBezTo>
                <a:cubicBezTo>
                  <a:pt x="97" y="119"/>
                  <a:pt x="97" y="123"/>
                  <a:pt x="98" y="125"/>
                </a:cubicBezTo>
                <a:cubicBezTo>
                  <a:pt x="98" y="126"/>
                  <a:pt x="100" y="127"/>
                  <a:pt x="101" y="128"/>
                </a:cubicBezTo>
                <a:cubicBezTo>
                  <a:pt x="101" y="129"/>
                  <a:pt x="103" y="138"/>
                  <a:pt x="99" y="138"/>
                </a:cubicBezTo>
                <a:cubicBezTo>
                  <a:pt x="96" y="138"/>
                  <a:pt x="97" y="138"/>
                  <a:pt x="98" y="141"/>
                </a:cubicBezTo>
                <a:cubicBezTo>
                  <a:pt x="98" y="145"/>
                  <a:pt x="96" y="149"/>
                  <a:pt x="97" y="153"/>
                </a:cubicBezTo>
                <a:cubicBezTo>
                  <a:pt x="98" y="154"/>
                  <a:pt x="101" y="152"/>
                  <a:pt x="101" y="155"/>
                </a:cubicBezTo>
                <a:cubicBezTo>
                  <a:pt x="101" y="157"/>
                  <a:pt x="101" y="159"/>
                  <a:pt x="101" y="161"/>
                </a:cubicBezTo>
                <a:cubicBezTo>
                  <a:pt x="101" y="165"/>
                  <a:pt x="106" y="164"/>
                  <a:pt x="105" y="168"/>
                </a:cubicBezTo>
                <a:cubicBezTo>
                  <a:pt x="105" y="169"/>
                  <a:pt x="107" y="169"/>
                  <a:pt x="105" y="170"/>
                </a:cubicBezTo>
                <a:cubicBezTo>
                  <a:pt x="104" y="170"/>
                  <a:pt x="104" y="170"/>
                  <a:pt x="104" y="170"/>
                </a:cubicBezTo>
                <a:cubicBezTo>
                  <a:pt x="103" y="170"/>
                  <a:pt x="103" y="170"/>
                  <a:pt x="103" y="170"/>
                </a:cubicBezTo>
                <a:cubicBezTo>
                  <a:pt x="102" y="171"/>
                  <a:pt x="102" y="171"/>
                  <a:pt x="102" y="171"/>
                </a:cubicBezTo>
                <a:cubicBezTo>
                  <a:pt x="95" y="173"/>
                  <a:pt x="96" y="175"/>
                  <a:pt x="102" y="178"/>
                </a:cubicBezTo>
                <a:cubicBezTo>
                  <a:pt x="103" y="179"/>
                  <a:pt x="106" y="180"/>
                  <a:pt x="106" y="181"/>
                </a:cubicBezTo>
                <a:cubicBezTo>
                  <a:pt x="106" y="181"/>
                  <a:pt x="105" y="183"/>
                  <a:pt x="105" y="182"/>
                </a:cubicBezTo>
                <a:cubicBezTo>
                  <a:pt x="102" y="183"/>
                  <a:pt x="96" y="187"/>
                  <a:pt x="95" y="190"/>
                </a:cubicBezTo>
                <a:cubicBezTo>
                  <a:pt x="95" y="192"/>
                  <a:pt x="95" y="195"/>
                  <a:pt x="95" y="197"/>
                </a:cubicBezTo>
                <a:cubicBezTo>
                  <a:pt x="96" y="198"/>
                  <a:pt x="97" y="198"/>
                  <a:pt x="96" y="199"/>
                </a:cubicBezTo>
                <a:cubicBezTo>
                  <a:pt x="95" y="200"/>
                  <a:pt x="95" y="200"/>
                  <a:pt x="95" y="200"/>
                </a:cubicBezTo>
                <a:cubicBezTo>
                  <a:pt x="92" y="202"/>
                  <a:pt x="91" y="205"/>
                  <a:pt x="90" y="208"/>
                </a:cubicBezTo>
                <a:cubicBezTo>
                  <a:pt x="90" y="209"/>
                  <a:pt x="78" y="209"/>
                  <a:pt x="75" y="211"/>
                </a:cubicBezTo>
                <a:cubicBezTo>
                  <a:pt x="74" y="211"/>
                  <a:pt x="74" y="214"/>
                  <a:pt x="74" y="215"/>
                </a:cubicBezTo>
                <a:cubicBezTo>
                  <a:pt x="74" y="218"/>
                  <a:pt x="73" y="218"/>
                  <a:pt x="71" y="220"/>
                </a:cubicBezTo>
                <a:cubicBezTo>
                  <a:pt x="63" y="227"/>
                  <a:pt x="64" y="232"/>
                  <a:pt x="60" y="234"/>
                </a:cubicBezTo>
                <a:cubicBezTo>
                  <a:pt x="59" y="235"/>
                  <a:pt x="58" y="237"/>
                  <a:pt x="56" y="237"/>
                </a:cubicBezTo>
                <a:cubicBezTo>
                  <a:pt x="51" y="238"/>
                  <a:pt x="51" y="238"/>
                  <a:pt x="51" y="238"/>
                </a:cubicBezTo>
                <a:cubicBezTo>
                  <a:pt x="51" y="248"/>
                  <a:pt x="51" y="248"/>
                  <a:pt x="51" y="248"/>
                </a:cubicBezTo>
                <a:cubicBezTo>
                  <a:pt x="51" y="250"/>
                  <a:pt x="51" y="251"/>
                  <a:pt x="53" y="251"/>
                </a:cubicBezTo>
                <a:cubicBezTo>
                  <a:pt x="63" y="251"/>
                  <a:pt x="48" y="264"/>
                  <a:pt x="45" y="266"/>
                </a:cubicBezTo>
                <a:cubicBezTo>
                  <a:pt x="43" y="267"/>
                  <a:pt x="41" y="274"/>
                  <a:pt x="38" y="274"/>
                </a:cubicBezTo>
                <a:cubicBezTo>
                  <a:pt x="37" y="274"/>
                  <a:pt x="35" y="273"/>
                  <a:pt x="34" y="272"/>
                </a:cubicBezTo>
                <a:cubicBezTo>
                  <a:pt x="32" y="269"/>
                  <a:pt x="32" y="269"/>
                  <a:pt x="31" y="272"/>
                </a:cubicBezTo>
                <a:cubicBezTo>
                  <a:pt x="31" y="274"/>
                  <a:pt x="30" y="275"/>
                  <a:pt x="28" y="274"/>
                </a:cubicBezTo>
                <a:cubicBezTo>
                  <a:pt x="27" y="274"/>
                  <a:pt x="24" y="272"/>
                  <a:pt x="23" y="271"/>
                </a:cubicBezTo>
                <a:cubicBezTo>
                  <a:pt x="21" y="270"/>
                  <a:pt x="9" y="271"/>
                  <a:pt x="6" y="271"/>
                </a:cubicBezTo>
                <a:cubicBezTo>
                  <a:pt x="6" y="276"/>
                  <a:pt x="3" y="290"/>
                  <a:pt x="5" y="294"/>
                </a:cubicBezTo>
                <a:cubicBezTo>
                  <a:pt x="6" y="295"/>
                  <a:pt x="8" y="296"/>
                  <a:pt x="6" y="296"/>
                </a:cubicBezTo>
                <a:cubicBezTo>
                  <a:pt x="5" y="296"/>
                  <a:pt x="0" y="294"/>
                  <a:pt x="1" y="295"/>
                </a:cubicBezTo>
                <a:cubicBezTo>
                  <a:pt x="2" y="297"/>
                  <a:pt x="2" y="297"/>
                  <a:pt x="2" y="299"/>
                </a:cubicBezTo>
                <a:cubicBezTo>
                  <a:pt x="2" y="301"/>
                  <a:pt x="5" y="301"/>
                  <a:pt x="5" y="303"/>
                </a:cubicBezTo>
                <a:cubicBezTo>
                  <a:pt x="6" y="308"/>
                  <a:pt x="10" y="307"/>
                  <a:pt x="13" y="311"/>
                </a:cubicBezTo>
                <a:cubicBezTo>
                  <a:pt x="14" y="313"/>
                  <a:pt x="17" y="313"/>
                  <a:pt x="18" y="316"/>
                </a:cubicBezTo>
                <a:cubicBezTo>
                  <a:pt x="18" y="319"/>
                  <a:pt x="21" y="320"/>
                  <a:pt x="23" y="320"/>
                </a:cubicBezTo>
                <a:cubicBezTo>
                  <a:pt x="24" y="320"/>
                  <a:pt x="26" y="320"/>
                  <a:pt x="26" y="321"/>
                </a:cubicBezTo>
                <a:cubicBezTo>
                  <a:pt x="27" y="325"/>
                  <a:pt x="25" y="326"/>
                  <a:pt x="30" y="326"/>
                </a:cubicBezTo>
                <a:cubicBezTo>
                  <a:pt x="31" y="327"/>
                  <a:pt x="31" y="330"/>
                  <a:pt x="31" y="331"/>
                </a:cubicBezTo>
                <a:cubicBezTo>
                  <a:pt x="29" y="331"/>
                  <a:pt x="19" y="333"/>
                  <a:pt x="19" y="335"/>
                </a:cubicBezTo>
                <a:cubicBezTo>
                  <a:pt x="19" y="338"/>
                  <a:pt x="18" y="342"/>
                  <a:pt x="19" y="345"/>
                </a:cubicBezTo>
                <a:cubicBezTo>
                  <a:pt x="20" y="349"/>
                  <a:pt x="24" y="348"/>
                  <a:pt x="24" y="353"/>
                </a:cubicBezTo>
                <a:cubicBezTo>
                  <a:pt x="25" y="356"/>
                  <a:pt x="37" y="353"/>
                  <a:pt x="39" y="351"/>
                </a:cubicBezTo>
                <a:cubicBezTo>
                  <a:pt x="39" y="350"/>
                  <a:pt x="43" y="349"/>
                  <a:pt x="43" y="350"/>
                </a:cubicBezTo>
                <a:cubicBezTo>
                  <a:pt x="44" y="351"/>
                  <a:pt x="42" y="353"/>
                  <a:pt x="41" y="354"/>
                </a:cubicBezTo>
                <a:cubicBezTo>
                  <a:pt x="38" y="358"/>
                  <a:pt x="51" y="367"/>
                  <a:pt x="54" y="368"/>
                </a:cubicBezTo>
                <a:cubicBezTo>
                  <a:pt x="57" y="369"/>
                  <a:pt x="61" y="371"/>
                  <a:pt x="63" y="367"/>
                </a:cubicBezTo>
                <a:cubicBezTo>
                  <a:pt x="64" y="365"/>
                  <a:pt x="64" y="371"/>
                  <a:pt x="64" y="371"/>
                </a:cubicBezTo>
                <a:cubicBezTo>
                  <a:pt x="65" y="375"/>
                  <a:pt x="72" y="371"/>
                  <a:pt x="73" y="376"/>
                </a:cubicBezTo>
                <a:cubicBezTo>
                  <a:pt x="73" y="384"/>
                  <a:pt x="83" y="395"/>
                  <a:pt x="92" y="394"/>
                </a:cubicBezTo>
                <a:cubicBezTo>
                  <a:pt x="93" y="392"/>
                  <a:pt x="91" y="388"/>
                  <a:pt x="92" y="386"/>
                </a:cubicBezTo>
                <a:cubicBezTo>
                  <a:pt x="93" y="386"/>
                  <a:pt x="94" y="386"/>
                  <a:pt x="95" y="386"/>
                </a:cubicBezTo>
                <a:cubicBezTo>
                  <a:pt x="97" y="386"/>
                  <a:pt x="96" y="386"/>
                  <a:pt x="96" y="384"/>
                </a:cubicBezTo>
                <a:cubicBezTo>
                  <a:pt x="96" y="382"/>
                  <a:pt x="98" y="383"/>
                  <a:pt x="100" y="383"/>
                </a:cubicBezTo>
                <a:cubicBezTo>
                  <a:pt x="100" y="380"/>
                  <a:pt x="99" y="376"/>
                  <a:pt x="99" y="373"/>
                </a:cubicBezTo>
                <a:cubicBezTo>
                  <a:pt x="99" y="370"/>
                  <a:pt x="100" y="367"/>
                  <a:pt x="100" y="363"/>
                </a:cubicBezTo>
                <a:cubicBezTo>
                  <a:pt x="104" y="363"/>
                  <a:pt x="108" y="363"/>
                  <a:pt x="112" y="363"/>
                </a:cubicBezTo>
                <a:cubicBezTo>
                  <a:pt x="112" y="367"/>
                  <a:pt x="112" y="370"/>
                  <a:pt x="112" y="373"/>
                </a:cubicBezTo>
                <a:cubicBezTo>
                  <a:pt x="114" y="373"/>
                  <a:pt x="115" y="372"/>
                  <a:pt x="117" y="374"/>
                </a:cubicBezTo>
                <a:cubicBezTo>
                  <a:pt x="118" y="375"/>
                  <a:pt x="119" y="376"/>
                  <a:pt x="121" y="375"/>
                </a:cubicBezTo>
                <a:cubicBezTo>
                  <a:pt x="123" y="374"/>
                  <a:pt x="126" y="374"/>
                  <a:pt x="128" y="373"/>
                </a:cubicBezTo>
                <a:cubicBezTo>
                  <a:pt x="129" y="372"/>
                  <a:pt x="130" y="371"/>
                  <a:pt x="131" y="370"/>
                </a:cubicBezTo>
                <a:cubicBezTo>
                  <a:pt x="133" y="369"/>
                  <a:pt x="135" y="369"/>
                  <a:pt x="137" y="368"/>
                </a:cubicBezTo>
                <a:cubicBezTo>
                  <a:pt x="137" y="368"/>
                  <a:pt x="142" y="361"/>
                  <a:pt x="141" y="361"/>
                </a:cubicBezTo>
                <a:cubicBezTo>
                  <a:pt x="138" y="360"/>
                  <a:pt x="135" y="359"/>
                  <a:pt x="133" y="357"/>
                </a:cubicBezTo>
                <a:cubicBezTo>
                  <a:pt x="131" y="354"/>
                  <a:pt x="137" y="353"/>
                  <a:pt x="139" y="351"/>
                </a:cubicBezTo>
                <a:cubicBezTo>
                  <a:pt x="140" y="350"/>
                  <a:pt x="142" y="343"/>
                  <a:pt x="143" y="341"/>
                </a:cubicBezTo>
                <a:cubicBezTo>
                  <a:pt x="146" y="341"/>
                  <a:pt x="148" y="341"/>
                  <a:pt x="150" y="341"/>
                </a:cubicBezTo>
                <a:cubicBezTo>
                  <a:pt x="153" y="341"/>
                  <a:pt x="155" y="340"/>
                  <a:pt x="157" y="340"/>
                </a:cubicBezTo>
                <a:cubicBezTo>
                  <a:pt x="159" y="343"/>
                  <a:pt x="163" y="345"/>
                  <a:pt x="164" y="348"/>
                </a:cubicBezTo>
                <a:cubicBezTo>
                  <a:pt x="165" y="349"/>
                  <a:pt x="165" y="351"/>
                  <a:pt x="166" y="351"/>
                </a:cubicBezTo>
                <a:cubicBezTo>
                  <a:pt x="172" y="357"/>
                  <a:pt x="170" y="354"/>
                  <a:pt x="170" y="362"/>
                </a:cubicBezTo>
                <a:cubicBezTo>
                  <a:pt x="170" y="367"/>
                  <a:pt x="169" y="371"/>
                  <a:pt x="169" y="376"/>
                </a:cubicBezTo>
                <a:cubicBezTo>
                  <a:pt x="175" y="376"/>
                  <a:pt x="169" y="385"/>
                  <a:pt x="175" y="386"/>
                </a:cubicBezTo>
                <a:cubicBezTo>
                  <a:pt x="176" y="387"/>
                  <a:pt x="180" y="387"/>
                  <a:pt x="180" y="389"/>
                </a:cubicBezTo>
                <a:cubicBezTo>
                  <a:pt x="179" y="391"/>
                  <a:pt x="176" y="392"/>
                  <a:pt x="175" y="393"/>
                </a:cubicBezTo>
                <a:cubicBezTo>
                  <a:pt x="173" y="397"/>
                  <a:pt x="176" y="396"/>
                  <a:pt x="179" y="396"/>
                </a:cubicBezTo>
                <a:cubicBezTo>
                  <a:pt x="183" y="397"/>
                  <a:pt x="184" y="399"/>
                  <a:pt x="187" y="402"/>
                </a:cubicBezTo>
                <a:cubicBezTo>
                  <a:pt x="189" y="403"/>
                  <a:pt x="190" y="404"/>
                  <a:pt x="191" y="407"/>
                </a:cubicBezTo>
                <a:cubicBezTo>
                  <a:pt x="191" y="409"/>
                  <a:pt x="199" y="410"/>
                  <a:pt x="201" y="409"/>
                </a:cubicBezTo>
                <a:cubicBezTo>
                  <a:pt x="204" y="408"/>
                  <a:pt x="202" y="404"/>
                  <a:pt x="202" y="402"/>
                </a:cubicBezTo>
                <a:cubicBezTo>
                  <a:pt x="205" y="401"/>
                  <a:pt x="208" y="401"/>
                  <a:pt x="211" y="401"/>
                </a:cubicBezTo>
                <a:cubicBezTo>
                  <a:pt x="212" y="402"/>
                  <a:pt x="218" y="405"/>
                  <a:pt x="217" y="406"/>
                </a:cubicBezTo>
                <a:cubicBezTo>
                  <a:pt x="217" y="409"/>
                  <a:pt x="224" y="404"/>
                  <a:pt x="225" y="404"/>
                </a:cubicBezTo>
                <a:cubicBezTo>
                  <a:pt x="226" y="403"/>
                  <a:pt x="227" y="403"/>
                  <a:pt x="227" y="402"/>
                </a:cubicBezTo>
                <a:cubicBezTo>
                  <a:pt x="227" y="402"/>
                  <a:pt x="227" y="402"/>
                  <a:pt x="227" y="402"/>
                </a:cubicBezTo>
                <a:cubicBezTo>
                  <a:pt x="227" y="401"/>
                  <a:pt x="227" y="401"/>
                  <a:pt x="228" y="401"/>
                </a:cubicBezTo>
                <a:cubicBezTo>
                  <a:pt x="229" y="403"/>
                  <a:pt x="229" y="403"/>
                  <a:pt x="229" y="403"/>
                </a:cubicBezTo>
                <a:cubicBezTo>
                  <a:pt x="233" y="409"/>
                  <a:pt x="235" y="401"/>
                  <a:pt x="235" y="407"/>
                </a:cubicBezTo>
                <a:cubicBezTo>
                  <a:pt x="235" y="409"/>
                  <a:pt x="236" y="412"/>
                  <a:pt x="236" y="414"/>
                </a:cubicBezTo>
                <a:cubicBezTo>
                  <a:pt x="236" y="420"/>
                  <a:pt x="242" y="418"/>
                  <a:pt x="245" y="421"/>
                </a:cubicBezTo>
                <a:cubicBezTo>
                  <a:pt x="248" y="423"/>
                  <a:pt x="250" y="426"/>
                  <a:pt x="253" y="428"/>
                </a:cubicBezTo>
                <a:cubicBezTo>
                  <a:pt x="254" y="429"/>
                  <a:pt x="252" y="434"/>
                  <a:pt x="254" y="433"/>
                </a:cubicBezTo>
                <a:cubicBezTo>
                  <a:pt x="257" y="432"/>
                  <a:pt x="263" y="441"/>
                  <a:pt x="266" y="443"/>
                </a:cubicBezTo>
                <a:cubicBezTo>
                  <a:pt x="268" y="443"/>
                  <a:pt x="268" y="443"/>
                  <a:pt x="268" y="443"/>
                </a:cubicBezTo>
                <a:cubicBezTo>
                  <a:pt x="268" y="441"/>
                  <a:pt x="267" y="439"/>
                  <a:pt x="268" y="438"/>
                </a:cubicBezTo>
                <a:cubicBezTo>
                  <a:pt x="269" y="436"/>
                  <a:pt x="271" y="433"/>
                  <a:pt x="274" y="434"/>
                </a:cubicBezTo>
                <a:cubicBezTo>
                  <a:pt x="276" y="434"/>
                  <a:pt x="277" y="433"/>
                  <a:pt x="279" y="433"/>
                </a:cubicBezTo>
                <a:cubicBezTo>
                  <a:pt x="286" y="433"/>
                  <a:pt x="292" y="434"/>
                  <a:pt x="299" y="434"/>
                </a:cubicBezTo>
                <a:cubicBezTo>
                  <a:pt x="299" y="436"/>
                  <a:pt x="300" y="445"/>
                  <a:pt x="300" y="448"/>
                </a:cubicBezTo>
                <a:cubicBezTo>
                  <a:pt x="304" y="449"/>
                  <a:pt x="309" y="449"/>
                  <a:pt x="314" y="448"/>
                </a:cubicBezTo>
                <a:cubicBezTo>
                  <a:pt x="315" y="448"/>
                  <a:pt x="316" y="448"/>
                  <a:pt x="316" y="447"/>
                </a:cubicBezTo>
                <a:cubicBezTo>
                  <a:pt x="320" y="455"/>
                  <a:pt x="325" y="464"/>
                  <a:pt x="324" y="448"/>
                </a:cubicBezTo>
                <a:cubicBezTo>
                  <a:pt x="327" y="448"/>
                  <a:pt x="331" y="447"/>
                  <a:pt x="334" y="448"/>
                </a:cubicBezTo>
                <a:cubicBezTo>
                  <a:pt x="339" y="451"/>
                  <a:pt x="335" y="451"/>
                  <a:pt x="342" y="451"/>
                </a:cubicBezTo>
                <a:cubicBezTo>
                  <a:pt x="351" y="451"/>
                  <a:pt x="361" y="450"/>
                  <a:pt x="370" y="450"/>
                </a:cubicBezTo>
                <a:cubicBezTo>
                  <a:pt x="360" y="465"/>
                  <a:pt x="382" y="456"/>
                  <a:pt x="384" y="467"/>
                </a:cubicBezTo>
                <a:cubicBezTo>
                  <a:pt x="388" y="481"/>
                  <a:pt x="409" y="473"/>
                  <a:pt x="410" y="487"/>
                </a:cubicBezTo>
                <a:cubicBezTo>
                  <a:pt x="410" y="491"/>
                  <a:pt x="411" y="516"/>
                  <a:pt x="412" y="517"/>
                </a:cubicBezTo>
                <a:cubicBezTo>
                  <a:pt x="415" y="523"/>
                  <a:pt x="425" y="529"/>
                  <a:pt x="425" y="530"/>
                </a:cubicBezTo>
                <a:cubicBezTo>
                  <a:pt x="426" y="539"/>
                  <a:pt x="419" y="532"/>
                  <a:pt x="419" y="539"/>
                </a:cubicBezTo>
                <a:cubicBezTo>
                  <a:pt x="419" y="541"/>
                  <a:pt x="420" y="549"/>
                  <a:pt x="420" y="551"/>
                </a:cubicBezTo>
                <a:cubicBezTo>
                  <a:pt x="423" y="557"/>
                  <a:pt x="418" y="553"/>
                  <a:pt x="415" y="555"/>
                </a:cubicBezTo>
                <a:cubicBezTo>
                  <a:pt x="413" y="557"/>
                  <a:pt x="412" y="562"/>
                  <a:pt x="412" y="565"/>
                </a:cubicBezTo>
                <a:cubicBezTo>
                  <a:pt x="411" y="572"/>
                  <a:pt x="405" y="574"/>
                  <a:pt x="400" y="578"/>
                </a:cubicBezTo>
                <a:cubicBezTo>
                  <a:pt x="399" y="579"/>
                  <a:pt x="390" y="586"/>
                  <a:pt x="390" y="586"/>
                </a:cubicBezTo>
                <a:cubicBezTo>
                  <a:pt x="388" y="587"/>
                  <a:pt x="386" y="588"/>
                  <a:pt x="383" y="588"/>
                </a:cubicBezTo>
                <a:cubicBezTo>
                  <a:pt x="381" y="589"/>
                  <a:pt x="382" y="589"/>
                  <a:pt x="382" y="591"/>
                </a:cubicBezTo>
                <a:cubicBezTo>
                  <a:pt x="382" y="595"/>
                  <a:pt x="382" y="599"/>
                  <a:pt x="382" y="604"/>
                </a:cubicBezTo>
                <a:cubicBezTo>
                  <a:pt x="382" y="605"/>
                  <a:pt x="383" y="606"/>
                  <a:pt x="382" y="607"/>
                </a:cubicBezTo>
                <a:cubicBezTo>
                  <a:pt x="378" y="608"/>
                  <a:pt x="379" y="611"/>
                  <a:pt x="376" y="614"/>
                </a:cubicBezTo>
                <a:cubicBezTo>
                  <a:pt x="379" y="619"/>
                  <a:pt x="384" y="620"/>
                  <a:pt x="390" y="620"/>
                </a:cubicBezTo>
                <a:cubicBezTo>
                  <a:pt x="392" y="618"/>
                  <a:pt x="395" y="617"/>
                  <a:pt x="397" y="614"/>
                </a:cubicBezTo>
                <a:cubicBezTo>
                  <a:pt x="399" y="612"/>
                  <a:pt x="409" y="618"/>
                  <a:pt x="411" y="619"/>
                </a:cubicBezTo>
                <a:cubicBezTo>
                  <a:pt x="415" y="623"/>
                  <a:pt x="415" y="619"/>
                  <a:pt x="420" y="619"/>
                </a:cubicBezTo>
                <a:cubicBezTo>
                  <a:pt x="422" y="623"/>
                  <a:pt x="421" y="630"/>
                  <a:pt x="421" y="634"/>
                </a:cubicBezTo>
                <a:cubicBezTo>
                  <a:pt x="421" y="635"/>
                  <a:pt x="422" y="635"/>
                  <a:pt x="423" y="635"/>
                </a:cubicBezTo>
                <a:cubicBezTo>
                  <a:pt x="424" y="635"/>
                  <a:pt x="427" y="636"/>
                  <a:pt x="428" y="636"/>
                </a:cubicBezTo>
                <a:cubicBezTo>
                  <a:pt x="430" y="636"/>
                  <a:pt x="432" y="634"/>
                  <a:pt x="434" y="633"/>
                </a:cubicBezTo>
                <a:cubicBezTo>
                  <a:pt x="436" y="631"/>
                  <a:pt x="439" y="633"/>
                  <a:pt x="441" y="630"/>
                </a:cubicBezTo>
                <a:cubicBezTo>
                  <a:pt x="443" y="627"/>
                  <a:pt x="451" y="618"/>
                  <a:pt x="452" y="615"/>
                </a:cubicBezTo>
                <a:cubicBezTo>
                  <a:pt x="459" y="615"/>
                  <a:pt x="456" y="616"/>
                  <a:pt x="461" y="619"/>
                </a:cubicBezTo>
                <a:cubicBezTo>
                  <a:pt x="464" y="621"/>
                  <a:pt x="471" y="618"/>
                  <a:pt x="473" y="619"/>
                </a:cubicBezTo>
                <a:cubicBezTo>
                  <a:pt x="474" y="621"/>
                  <a:pt x="474" y="626"/>
                  <a:pt x="477" y="625"/>
                </a:cubicBezTo>
                <a:cubicBezTo>
                  <a:pt x="479" y="623"/>
                  <a:pt x="482" y="622"/>
                  <a:pt x="484" y="625"/>
                </a:cubicBezTo>
                <a:cubicBezTo>
                  <a:pt x="486" y="629"/>
                  <a:pt x="490" y="632"/>
                  <a:pt x="494" y="633"/>
                </a:cubicBezTo>
                <a:cubicBezTo>
                  <a:pt x="500" y="622"/>
                  <a:pt x="500" y="622"/>
                  <a:pt x="512" y="622"/>
                </a:cubicBezTo>
                <a:cubicBezTo>
                  <a:pt x="516" y="622"/>
                  <a:pt x="517" y="620"/>
                  <a:pt x="520" y="620"/>
                </a:cubicBezTo>
                <a:cubicBezTo>
                  <a:pt x="522" y="616"/>
                  <a:pt x="522" y="614"/>
                  <a:pt x="522" y="610"/>
                </a:cubicBezTo>
                <a:cubicBezTo>
                  <a:pt x="522" y="607"/>
                  <a:pt x="523" y="606"/>
                  <a:pt x="524" y="604"/>
                </a:cubicBezTo>
                <a:cubicBezTo>
                  <a:pt x="525" y="603"/>
                  <a:pt x="524" y="601"/>
                  <a:pt x="525" y="599"/>
                </a:cubicBezTo>
                <a:cubicBezTo>
                  <a:pt x="532" y="596"/>
                  <a:pt x="531" y="595"/>
                  <a:pt x="532" y="587"/>
                </a:cubicBezTo>
                <a:cubicBezTo>
                  <a:pt x="533" y="584"/>
                  <a:pt x="536" y="584"/>
                  <a:pt x="538" y="582"/>
                </a:cubicBezTo>
                <a:cubicBezTo>
                  <a:pt x="549" y="573"/>
                  <a:pt x="548" y="576"/>
                  <a:pt x="562" y="576"/>
                </a:cubicBezTo>
                <a:cubicBezTo>
                  <a:pt x="563" y="575"/>
                  <a:pt x="563" y="570"/>
                  <a:pt x="565" y="570"/>
                </a:cubicBezTo>
                <a:cubicBezTo>
                  <a:pt x="569" y="571"/>
                  <a:pt x="572" y="587"/>
                  <a:pt x="576" y="584"/>
                </a:cubicBezTo>
                <a:cubicBezTo>
                  <a:pt x="579" y="582"/>
                  <a:pt x="576" y="580"/>
                  <a:pt x="581" y="580"/>
                </a:cubicBezTo>
                <a:cubicBezTo>
                  <a:pt x="584" y="579"/>
                  <a:pt x="583" y="580"/>
                  <a:pt x="585" y="581"/>
                </a:cubicBezTo>
                <a:cubicBezTo>
                  <a:pt x="589" y="583"/>
                  <a:pt x="592" y="580"/>
                  <a:pt x="595" y="580"/>
                </a:cubicBezTo>
                <a:cubicBezTo>
                  <a:pt x="600" y="586"/>
                  <a:pt x="601" y="583"/>
                  <a:pt x="607" y="583"/>
                </a:cubicBezTo>
                <a:cubicBezTo>
                  <a:pt x="609" y="587"/>
                  <a:pt x="614" y="588"/>
                  <a:pt x="607" y="590"/>
                </a:cubicBezTo>
                <a:cubicBezTo>
                  <a:pt x="603" y="591"/>
                  <a:pt x="603" y="596"/>
                  <a:pt x="603" y="600"/>
                </a:cubicBezTo>
                <a:cubicBezTo>
                  <a:pt x="603" y="605"/>
                  <a:pt x="605" y="602"/>
                  <a:pt x="609" y="602"/>
                </a:cubicBezTo>
                <a:cubicBezTo>
                  <a:pt x="609" y="603"/>
                  <a:pt x="608" y="606"/>
                  <a:pt x="608" y="606"/>
                </a:cubicBezTo>
                <a:cubicBezTo>
                  <a:pt x="608" y="607"/>
                  <a:pt x="608" y="608"/>
                  <a:pt x="608" y="609"/>
                </a:cubicBezTo>
                <a:cubicBezTo>
                  <a:pt x="606" y="610"/>
                  <a:pt x="599" y="612"/>
                  <a:pt x="598" y="612"/>
                </a:cubicBezTo>
                <a:cubicBezTo>
                  <a:pt x="598" y="613"/>
                  <a:pt x="598" y="615"/>
                  <a:pt x="598" y="616"/>
                </a:cubicBezTo>
                <a:cubicBezTo>
                  <a:pt x="598" y="616"/>
                  <a:pt x="598" y="618"/>
                  <a:pt x="599" y="618"/>
                </a:cubicBezTo>
                <a:cubicBezTo>
                  <a:pt x="602" y="617"/>
                  <a:pt x="608" y="613"/>
                  <a:pt x="608" y="620"/>
                </a:cubicBezTo>
                <a:cubicBezTo>
                  <a:pt x="608" y="623"/>
                  <a:pt x="610" y="624"/>
                  <a:pt x="613" y="625"/>
                </a:cubicBezTo>
                <a:cubicBezTo>
                  <a:pt x="612" y="632"/>
                  <a:pt x="614" y="628"/>
                  <a:pt x="616" y="631"/>
                </a:cubicBezTo>
                <a:cubicBezTo>
                  <a:pt x="614" y="632"/>
                  <a:pt x="610" y="637"/>
                  <a:pt x="608" y="637"/>
                </a:cubicBezTo>
                <a:cubicBezTo>
                  <a:pt x="608" y="643"/>
                  <a:pt x="605" y="643"/>
                  <a:pt x="601" y="646"/>
                </a:cubicBezTo>
                <a:cubicBezTo>
                  <a:pt x="595" y="650"/>
                  <a:pt x="587" y="652"/>
                  <a:pt x="581" y="657"/>
                </a:cubicBezTo>
                <a:cubicBezTo>
                  <a:pt x="578" y="659"/>
                  <a:pt x="576" y="663"/>
                  <a:pt x="572" y="665"/>
                </a:cubicBezTo>
                <a:cubicBezTo>
                  <a:pt x="568" y="666"/>
                  <a:pt x="566" y="664"/>
                  <a:pt x="562" y="664"/>
                </a:cubicBezTo>
                <a:cubicBezTo>
                  <a:pt x="563" y="671"/>
                  <a:pt x="564" y="678"/>
                  <a:pt x="564" y="685"/>
                </a:cubicBezTo>
                <a:cubicBezTo>
                  <a:pt x="562" y="688"/>
                  <a:pt x="556" y="700"/>
                  <a:pt x="556" y="702"/>
                </a:cubicBezTo>
                <a:cubicBezTo>
                  <a:pt x="556" y="713"/>
                  <a:pt x="556" y="713"/>
                  <a:pt x="556" y="713"/>
                </a:cubicBezTo>
                <a:cubicBezTo>
                  <a:pt x="557" y="713"/>
                  <a:pt x="559" y="713"/>
                  <a:pt x="560" y="713"/>
                </a:cubicBezTo>
                <a:cubicBezTo>
                  <a:pt x="563" y="714"/>
                  <a:pt x="560" y="717"/>
                  <a:pt x="560" y="718"/>
                </a:cubicBezTo>
                <a:cubicBezTo>
                  <a:pt x="560" y="722"/>
                  <a:pt x="560" y="722"/>
                  <a:pt x="560" y="722"/>
                </a:cubicBezTo>
                <a:cubicBezTo>
                  <a:pt x="553" y="726"/>
                  <a:pt x="557" y="721"/>
                  <a:pt x="551" y="721"/>
                </a:cubicBezTo>
                <a:cubicBezTo>
                  <a:pt x="545" y="721"/>
                  <a:pt x="549" y="726"/>
                  <a:pt x="545" y="722"/>
                </a:cubicBezTo>
                <a:cubicBezTo>
                  <a:pt x="543" y="720"/>
                  <a:pt x="538" y="718"/>
                  <a:pt x="536" y="717"/>
                </a:cubicBezTo>
                <a:cubicBezTo>
                  <a:pt x="532" y="716"/>
                  <a:pt x="530" y="720"/>
                  <a:pt x="532" y="723"/>
                </a:cubicBezTo>
                <a:cubicBezTo>
                  <a:pt x="534" y="725"/>
                  <a:pt x="532" y="727"/>
                  <a:pt x="533" y="729"/>
                </a:cubicBezTo>
                <a:cubicBezTo>
                  <a:pt x="534" y="731"/>
                  <a:pt x="535" y="732"/>
                  <a:pt x="536" y="734"/>
                </a:cubicBezTo>
                <a:cubicBezTo>
                  <a:pt x="536" y="736"/>
                  <a:pt x="536" y="738"/>
                  <a:pt x="537" y="740"/>
                </a:cubicBezTo>
                <a:cubicBezTo>
                  <a:pt x="537" y="742"/>
                  <a:pt x="541" y="742"/>
                  <a:pt x="542" y="742"/>
                </a:cubicBezTo>
                <a:cubicBezTo>
                  <a:pt x="546" y="748"/>
                  <a:pt x="547" y="746"/>
                  <a:pt x="553" y="746"/>
                </a:cubicBezTo>
                <a:cubicBezTo>
                  <a:pt x="560" y="746"/>
                  <a:pt x="562" y="747"/>
                  <a:pt x="567" y="751"/>
                </a:cubicBezTo>
                <a:cubicBezTo>
                  <a:pt x="570" y="754"/>
                  <a:pt x="568" y="762"/>
                  <a:pt x="570" y="766"/>
                </a:cubicBezTo>
                <a:cubicBezTo>
                  <a:pt x="573" y="771"/>
                  <a:pt x="579" y="756"/>
                  <a:pt x="585" y="761"/>
                </a:cubicBezTo>
                <a:cubicBezTo>
                  <a:pt x="587" y="763"/>
                  <a:pt x="585" y="771"/>
                  <a:pt x="587" y="772"/>
                </a:cubicBezTo>
                <a:cubicBezTo>
                  <a:pt x="589" y="775"/>
                  <a:pt x="590" y="775"/>
                  <a:pt x="594" y="775"/>
                </a:cubicBezTo>
                <a:cubicBezTo>
                  <a:pt x="597" y="776"/>
                  <a:pt x="595" y="777"/>
                  <a:pt x="595" y="779"/>
                </a:cubicBezTo>
                <a:cubicBezTo>
                  <a:pt x="595" y="782"/>
                  <a:pt x="595" y="787"/>
                  <a:pt x="598" y="788"/>
                </a:cubicBezTo>
                <a:cubicBezTo>
                  <a:pt x="599" y="788"/>
                  <a:pt x="600" y="788"/>
                  <a:pt x="600" y="790"/>
                </a:cubicBezTo>
                <a:cubicBezTo>
                  <a:pt x="600" y="792"/>
                  <a:pt x="600" y="797"/>
                  <a:pt x="602" y="798"/>
                </a:cubicBezTo>
                <a:cubicBezTo>
                  <a:pt x="606" y="800"/>
                  <a:pt x="612" y="797"/>
                  <a:pt x="612" y="799"/>
                </a:cubicBezTo>
                <a:cubicBezTo>
                  <a:pt x="612" y="800"/>
                  <a:pt x="611" y="802"/>
                  <a:pt x="613" y="801"/>
                </a:cubicBezTo>
                <a:cubicBezTo>
                  <a:pt x="614" y="801"/>
                  <a:pt x="618" y="800"/>
                  <a:pt x="618" y="799"/>
                </a:cubicBezTo>
                <a:cubicBezTo>
                  <a:pt x="619" y="797"/>
                  <a:pt x="620" y="794"/>
                  <a:pt x="622" y="792"/>
                </a:cubicBezTo>
                <a:cubicBezTo>
                  <a:pt x="642" y="813"/>
                  <a:pt x="642" y="813"/>
                  <a:pt x="642" y="813"/>
                </a:cubicBezTo>
                <a:cubicBezTo>
                  <a:pt x="640" y="814"/>
                  <a:pt x="628" y="817"/>
                  <a:pt x="627" y="819"/>
                </a:cubicBezTo>
                <a:cubicBezTo>
                  <a:pt x="627" y="820"/>
                  <a:pt x="627" y="822"/>
                  <a:pt x="627" y="823"/>
                </a:cubicBezTo>
                <a:cubicBezTo>
                  <a:pt x="627" y="825"/>
                  <a:pt x="628" y="828"/>
                  <a:pt x="628" y="830"/>
                </a:cubicBezTo>
                <a:cubicBezTo>
                  <a:pt x="627" y="832"/>
                  <a:pt x="620" y="829"/>
                  <a:pt x="619" y="830"/>
                </a:cubicBezTo>
                <a:cubicBezTo>
                  <a:pt x="618" y="831"/>
                  <a:pt x="619" y="833"/>
                  <a:pt x="618" y="833"/>
                </a:cubicBezTo>
                <a:cubicBezTo>
                  <a:pt x="616" y="834"/>
                  <a:pt x="615" y="833"/>
                  <a:pt x="614" y="833"/>
                </a:cubicBezTo>
                <a:cubicBezTo>
                  <a:pt x="611" y="833"/>
                  <a:pt x="608" y="835"/>
                  <a:pt x="608" y="838"/>
                </a:cubicBezTo>
                <a:cubicBezTo>
                  <a:pt x="607" y="843"/>
                  <a:pt x="608" y="841"/>
                  <a:pt x="608" y="845"/>
                </a:cubicBezTo>
                <a:cubicBezTo>
                  <a:pt x="608" y="847"/>
                  <a:pt x="612" y="845"/>
                  <a:pt x="613" y="846"/>
                </a:cubicBezTo>
                <a:cubicBezTo>
                  <a:pt x="613" y="847"/>
                  <a:pt x="610" y="848"/>
                  <a:pt x="610" y="848"/>
                </a:cubicBezTo>
                <a:cubicBezTo>
                  <a:pt x="606" y="851"/>
                  <a:pt x="603" y="850"/>
                  <a:pt x="603" y="855"/>
                </a:cubicBezTo>
                <a:cubicBezTo>
                  <a:pt x="601" y="854"/>
                  <a:pt x="601" y="854"/>
                  <a:pt x="601" y="854"/>
                </a:cubicBezTo>
                <a:cubicBezTo>
                  <a:pt x="601" y="853"/>
                  <a:pt x="603" y="850"/>
                  <a:pt x="602" y="848"/>
                </a:cubicBezTo>
                <a:cubicBezTo>
                  <a:pt x="601" y="846"/>
                  <a:pt x="598" y="846"/>
                  <a:pt x="596" y="847"/>
                </a:cubicBezTo>
                <a:cubicBezTo>
                  <a:pt x="588" y="849"/>
                  <a:pt x="595" y="850"/>
                  <a:pt x="593" y="855"/>
                </a:cubicBezTo>
                <a:cubicBezTo>
                  <a:pt x="591" y="858"/>
                  <a:pt x="591" y="860"/>
                  <a:pt x="594" y="863"/>
                </a:cubicBezTo>
                <a:cubicBezTo>
                  <a:pt x="597" y="867"/>
                  <a:pt x="594" y="881"/>
                  <a:pt x="596" y="882"/>
                </a:cubicBezTo>
                <a:cubicBezTo>
                  <a:pt x="599" y="883"/>
                  <a:pt x="599" y="885"/>
                  <a:pt x="602" y="885"/>
                </a:cubicBezTo>
                <a:cubicBezTo>
                  <a:pt x="604" y="886"/>
                  <a:pt x="604" y="887"/>
                  <a:pt x="605" y="889"/>
                </a:cubicBezTo>
                <a:cubicBezTo>
                  <a:pt x="606" y="892"/>
                  <a:pt x="607" y="895"/>
                  <a:pt x="608" y="897"/>
                </a:cubicBezTo>
                <a:cubicBezTo>
                  <a:pt x="610" y="905"/>
                  <a:pt x="611" y="899"/>
                  <a:pt x="616" y="899"/>
                </a:cubicBezTo>
                <a:cubicBezTo>
                  <a:pt x="617" y="899"/>
                  <a:pt x="619" y="900"/>
                  <a:pt x="620" y="900"/>
                </a:cubicBezTo>
                <a:cubicBezTo>
                  <a:pt x="623" y="901"/>
                  <a:pt x="625" y="900"/>
                  <a:pt x="627" y="901"/>
                </a:cubicBezTo>
                <a:cubicBezTo>
                  <a:pt x="628" y="901"/>
                  <a:pt x="633" y="903"/>
                  <a:pt x="634" y="904"/>
                </a:cubicBezTo>
                <a:cubicBezTo>
                  <a:pt x="637" y="904"/>
                  <a:pt x="638" y="906"/>
                  <a:pt x="641" y="906"/>
                </a:cubicBezTo>
                <a:cubicBezTo>
                  <a:pt x="645" y="906"/>
                  <a:pt x="649" y="905"/>
                  <a:pt x="653" y="905"/>
                </a:cubicBezTo>
                <a:cubicBezTo>
                  <a:pt x="667" y="904"/>
                  <a:pt x="667" y="904"/>
                  <a:pt x="667" y="904"/>
                </a:cubicBezTo>
                <a:cubicBezTo>
                  <a:pt x="667" y="906"/>
                  <a:pt x="667" y="911"/>
                  <a:pt x="669" y="912"/>
                </a:cubicBezTo>
                <a:cubicBezTo>
                  <a:pt x="670" y="912"/>
                  <a:pt x="679" y="916"/>
                  <a:pt x="679" y="915"/>
                </a:cubicBezTo>
                <a:cubicBezTo>
                  <a:pt x="680" y="915"/>
                  <a:pt x="678" y="913"/>
                  <a:pt x="680" y="913"/>
                </a:cubicBezTo>
                <a:cubicBezTo>
                  <a:pt x="684" y="913"/>
                  <a:pt x="685" y="912"/>
                  <a:pt x="688" y="909"/>
                </a:cubicBezTo>
                <a:cubicBezTo>
                  <a:pt x="691" y="909"/>
                  <a:pt x="694" y="909"/>
                  <a:pt x="697" y="909"/>
                </a:cubicBezTo>
                <a:cubicBezTo>
                  <a:pt x="696" y="910"/>
                  <a:pt x="691" y="919"/>
                  <a:pt x="690" y="919"/>
                </a:cubicBezTo>
                <a:cubicBezTo>
                  <a:pt x="688" y="920"/>
                  <a:pt x="687" y="920"/>
                  <a:pt x="685" y="922"/>
                </a:cubicBezTo>
                <a:cubicBezTo>
                  <a:pt x="683" y="924"/>
                  <a:pt x="683" y="926"/>
                  <a:pt x="680" y="927"/>
                </a:cubicBezTo>
                <a:cubicBezTo>
                  <a:pt x="679" y="928"/>
                  <a:pt x="677" y="931"/>
                  <a:pt x="677" y="933"/>
                </a:cubicBezTo>
                <a:cubicBezTo>
                  <a:pt x="678" y="942"/>
                  <a:pt x="690" y="936"/>
                  <a:pt x="695" y="935"/>
                </a:cubicBezTo>
                <a:cubicBezTo>
                  <a:pt x="698" y="934"/>
                  <a:pt x="701" y="935"/>
                  <a:pt x="704" y="935"/>
                </a:cubicBezTo>
                <a:cubicBezTo>
                  <a:pt x="706" y="934"/>
                  <a:pt x="706" y="933"/>
                  <a:pt x="707" y="933"/>
                </a:cubicBezTo>
                <a:cubicBezTo>
                  <a:pt x="715" y="929"/>
                  <a:pt x="714" y="933"/>
                  <a:pt x="716" y="935"/>
                </a:cubicBezTo>
                <a:cubicBezTo>
                  <a:pt x="716" y="936"/>
                  <a:pt x="717" y="936"/>
                  <a:pt x="717" y="936"/>
                </a:cubicBezTo>
                <a:cubicBezTo>
                  <a:pt x="716" y="936"/>
                  <a:pt x="708" y="939"/>
                  <a:pt x="708" y="941"/>
                </a:cubicBezTo>
                <a:cubicBezTo>
                  <a:pt x="695" y="948"/>
                  <a:pt x="705" y="947"/>
                  <a:pt x="710" y="953"/>
                </a:cubicBezTo>
                <a:cubicBezTo>
                  <a:pt x="712" y="955"/>
                  <a:pt x="714" y="958"/>
                  <a:pt x="715" y="962"/>
                </a:cubicBezTo>
                <a:cubicBezTo>
                  <a:pt x="716" y="965"/>
                  <a:pt x="719" y="962"/>
                  <a:pt x="717" y="968"/>
                </a:cubicBezTo>
                <a:cubicBezTo>
                  <a:pt x="712" y="971"/>
                  <a:pt x="713" y="975"/>
                  <a:pt x="714" y="980"/>
                </a:cubicBezTo>
                <a:cubicBezTo>
                  <a:pt x="715" y="981"/>
                  <a:pt x="715" y="983"/>
                  <a:pt x="717" y="984"/>
                </a:cubicBezTo>
                <a:cubicBezTo>
                  <a:pt x="717" y="984"/>
                  <a:pt x="726" y="984"/>
                  <a:pt x="727" y="984"/>
                </a:cubicBezTo>
                <a:cubicBezTo>
                  <a:pt x="727" y="990"/>
                  <a:pt x="721" y="989"/>
                  <a:pt x="721" y="998"/>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55" name="Freeform 17"/>
          <p:cNvSpPr>
            <a:spLocks/>
          </p:cNvSpPr>
          <p:nvPr/>
        </p:nvSpPr>
        <p:spPr bwMode="auto">
          <a:xfrm>
            <a:off x="2309196" y="2379619"/>
            <a:ext cx="825230" cy="852602"/>
          </a:xfrm>
          <a:custGeom>
            <a:avLst/>
            <a:gdLst>
              <a:gd name="T0" fmla="*/ 155 w 1067"/>
              <a:gd name="T1" fmla="*/ 5 h 1102"/>
              <a:gd name="T2" fmla="*/ 141 w 1067"/>
              <a:gd name="T3" fmla="*/ 49 h 1102"/>
              <a:gd name="T4" fmla="*/ 99 w 1067"/>
              <a:gd name="T5" fmla="*/ 64 h 1102"/>
              <a:gd name="T6" fmla="*/ 130 w 1067"/>
              <a:gd name="T7" fmla="*/ 91 h 1102"/>
              <a:gd name="T8" fmla="*/ 125 w 1067"/>
              <a:gd name="T9" fmla="*/ 112 h 1102"/>
              <a:gd name="T10" fmla="*/ 154 w 1067"/>
              <a:gd name="T11" fmla="*/ 156 h 1102"/>
              <a:gd name="T12" fmla="*/ 115 w 1067"/>
              <a:gd name="T13" fmla="*/ 219 h 1102"/>
              <a:gd name="T14" fmla="*/ 74 w 1067"/>
              <a:gd name="T15" fmla="*/ 246 h 1102"/>
              <a:gd name="T16" fmla="*/ 55 w 1067"/>
              <a:gd name="T17" fmla="*/ 269 h 1102"/>
              <a:gd name="T18" fmla="*/ 122 w 1067"/>
              <a:gd name="T19" fmla="*/ 272 h 1102"/>
              <a:gd name="T20" fmla="*/ 114 w 1067"/>
              <a:gd name="T21" fmla="*/ 335 h 1102"/>
              <a:gd name="T22" fmla="*/ 149 w 1067"/>
              <a:gd name="T23" fmla="*/ 352 h 1102"/>
              <a:gd name="T24" fmla="*/ 169 w 1067"/>
              <a:gd name="T25" fmla="*/ 388 h 1102"/>
              <a:gd name="T26" fmla="*/ 102 w 1067"/>
              <a:gd name="T27" fmla="*/ 447 h 1102"/>
              <a:gd name="T28" fmla="*/ 62 w 1067"/>
              <a:gd name="T29" fmla="*/ 501 h 1102"/>
              <a:gd name="T30" fmla="*/ 46 w 1067"/>
              <a:gd name="T31" fmla="*/ 539 h 1102"/>
              <a:gd name="T32" fmla="*/ 22 w 1067"/>
              <a:gd name="T33" fmla="*/ 593 h 1102"/>
              <a:gd name="T34" fmla="*/ 12 w 1067"/>
              <a:gd name="T35" fmla="*/ 620 h 1102"/>
              <a:gd name="T36" fmla="*/ 52 w 1067"/>
              <a:gd name="T37" fmla="*/ 640 h 1102"/>
              <a:gd name="T38" fmla="*/ 33 w 1067"/>
              <a:gd name="T39" fmla="*/ 671 h 1102"/>
              <a:gd name="T40" fmla="*/ 43 w 1067"/>
              <a:gd name="T41" fmla="*/ 706 h 1102"/>
              <a:gd name="T42" fmla="*/ 79 w 1067"/>
              <a:gd name="T43" fmla="*/ 689 h 1102"/>
              <a:gd name="T44" fmla="*/ 212 w 1067"/>
              <a:gd name="T45" fmla="*/ 679 h 1102"/>
              <a:gd name="T46" fmla="*/ 224 w 1067"/>
              <a:gd name="T47" fmla="*/ 722 h 1102"/>
              <a:gd name="T48" fmla="*/ 271 w 1067"/>
              <a:gd name="T49" fmla="*/ 755 h 1102"/>
              <a:gd name="T50" fmla="*/ 351 w 1067"/>
              <a:gd name="T51" fmla="*/ 762 h 1102"/>
              <a:gd name="T52" fmla="*/ 405 w 1067"/>
              <a:gd name="T53" fmla="*/ 773 h 1102"/>
              <a:gd name="T54" fmla="*/ 465 w 1067"/>
              <a:gd name="T55" fmla="*/ 790 h 1102"/>
              <a:gd name="T56" fmla="*/ 470 w 1067"/>
              <a:gd name="T57" fmla="*/ 847 h 1102"/>
              <a:gd name="T58" fmla="*/ 457 w 1067"/>
              <a:gd name="T59" fmla="*/ 908 h 1102"/>
              <a:gd name="T60" fmla="*/ 497 w 1067"/>
              <a:gd name="T61" fmla="*/ 934 h 1102"/>
              <a:gd name="T62" fmla="*/ 518 w 1067"/>
              <a:gd name="T63" fmla="*/ 948 h 1102"/>
              <a:gd name="T64" fmla="*/ 496 w 1067"/>
              <a:gd name="T65" fmla="*/ 968 h 1102"/>
              <a:gd name="T66" fmla="*/ 514 w 1067"/>
              <a:gd name="T67" fmla="*/ 995 h 1102"/>
              <a:gd name="T68" fmla="*/ 511 w 1067"/>
              <a:gd name="T69" fmla="*/ 1031 h 1102"/>
              <a:gd name="T70" fmla="*/ 519 w 1067"/>
              <a:gd name="T71" fmla="*/ 1091 h 1102"/>
              <a:gd name="T72" fmla="*/ 561 w 1067"/>
              <a:gd name="T73" fmla="*/ 1079 h 1102"/>
              <a:gd name="T74" fmla="*/ 589 w 1067"/>
              <a:gd name="T75" fmla="*/ 1065 h 1102"/>
              <a:gd name="T76" fmla="*/ 616 w 1067"/>
              <a:gd name="T77" fmla="*/ 1087 h 1102"/>
              <a:gd name="T78" fmla="*/ 706 w 1067"/>
              <a:gd name="T79" fmla="*/ 1095 h 1102"/>
              <a:gd name="T80" fmla="*/ 760 w 1067"/>
              <a:gd name="T81" fmla="*/ 1082 h 1102"/>
              <a:gd name="T82" fmla="*/ 803 w 1067"/>
              <a:gd name="T83" fmla="*/ 1077 h 1102"/>
              <a:gd name="T84" fmla="*/ 845 w 1067"/>
              <a:gd name="T85" fmla="*/ 1074 h 1102"/>
              <a:gd name="T86" fmla="*/ 884 w 1067"/>
              <a:gd name="T87" fmla="*/ 1069 h 1102"/>
              <a:gd name="T88" fmla="*/ 942 w 1067"/>
              <a:gd name="T89" fmla="*/ 1038 h 1102"/>
              <a:gd name="T90" fmla="*/ 956 w 1067"/>
              <a:gd name="T91" fmla="*/ 991 h 1102"/>
              <a:gd name="T92" fmla="*/ 943 w 1067"/>
              <a:gd name="T93" fmla="*/ 974 h 1102"/>
              <a:gd name="T94" fmla="*/ 973 w 1067"/>
              <a:gd name="T95" fmla="*/ 965 h 1102"/>
              <a:gd name="T96" fmla="*/ 1007 w 1067"/>
              <a:gd name="T97" fmla="*/ 941 h 1102"/>
              <a:gd name="T98" fmla="*/ 1039 w 1067"/>
              <a:gd name="T99" fmla="*/ 939 h 1102"/>
              <a:gd name="T100" fmla="*/ 1066 w 1067"/>
              <a:gd name="T101" fmla="*/ 900 h 1102"/>
              <a:gd name="T102" fmla="*/ 1059 w 1067"/>
              <a:gd name="T103" fmla="*/ 880 h 1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67" h="1102">
                <a:moveTo>
                  <a:pt x="215" y="1"/>
                </a:moveTo>
                <a:cubicBezTo>
                  <a:pt x="211" y="1"/>
                  <a:pt x="195" y="0"/>
                  <a:pt x="191" y="2"/>
                </a:cubicBezTo>
                <a:cubicBezTo>
                  <a:pt x="189" y="3"/>
                  <a:pt x="187" y="5"/>
                  <a:pt x="184" y="6"/>
                </a:cubicBezTo>
                <a:cubicBezTo>
                  <a:pt x="180" y="9"/>
                  <a:pt x="179" y="4"/>
                  <a:pt x="177" y="4"/>
                </a:cubicBezTo>
                <a:cubicBezTo>
                  <a:pt x="165" y="5"/>
                  <a:pt x="156" y="3"/>
                  <a:pt x="155" y="5"/>
                </a:cubicBezTo>
                <a:cubicBezTo>
                  <a:pt x="153" y="9"/>
                  <a:pt x="143" y="16"/>
                  <a:pt x="139" y="16"/>
                </a:cubicBezTo>
                <a:cubicBezTo>
                  <a:pt x="130" y="14"/>
                  <a:pt x="127" y="26"/>
                  <a:pt x="132" y="24"/>
                </a:cubicBezTo>
                <a:cubicBezTo>
                  <a:pt x="137" y="22"/>
                  <a:pt x="139" y="19"/>
                  <a:pt x="139" y="29"/>
                </a:cubicBezTo>
                <a:cubicBezTo>
                  <a:pt x="139" y="34"/>
                  <a:pt x="142" y="37"/>
                  <a:pt x="142" y="43"/>
                </a:cubicBezTo>
                <a:cubicBezTo>
                  <a:pt x="142" y="44"/>
                  <a:pt x="143" y="49"/>
                  <a:pt x="141" y="49"/>
                </a:cubicBezTo>
                <a:cubicBezTo>
                  <a:pt x="135" y="46"/>
                  <a:pt x="132" y="55"/>
                  <a:pt x="129" y="60"/>
                </a:cubicBezTo>
                <a:cubicBezTo>
                  <a:pt x="127" y="62"/>
                  <a:pt x="121" y="55"/>
                  <a:pt x="119" y="62"/>
                </a:cubicBezTo>
                <a:cubicBezTo>
                  <a:pt x="119" y="66"/>
                  <a:pt x="119" y="68"/>
                  <a:pt x="114" y="65"/>
                </a:cubicBezTo>
                <a:cubicBezTo>
                  <a:pt x="111" y="63"/>
                  <a:pt x="116" y="62"/>
                  <a:pt x="107" y="62"/>
                </a:cubicBezTo>
                <a:cubicBezTo>
                  <a:pt x="103" y="62"/>
                  <a:pt x="96" y="61"/>
                  <a:pt x="99" y="64"/>
                </a:cubicBezTo>
                <a:cubicBezTo>
                  <a:pt x="104" y="68"/>
                  <a:pt x="105" y="70"/>
                  <a:pt x="111" y="73"/>
                </a:cubicBezTo>
                <a:cubicBezTo>
                  <a:pt x="113" y="74"/>
                  <a:pt x="117" y="77"/>
                  <a:pt x="117" y="77"/>
                </a:cubicBezTo>
                <a:cubicBezTo>
                  <a:pt x="118" y="77"/>
                  <a:pt x="124" y="81"/>
                  <a:pt x="124" y="81"/>
                </a:cubicBezTo>
                <a:cubicBezTo>
                  <a:pt x="126" y="83"/>
                  <a:pt x="125" y="84"/>
                  <a:pt x="125" y="87"/>
                </a:cubicBezTo>
                <a:cubicBezTo>
                  <a:pt x="125" y="89"/>
                  <a:pt x="130" y="88"/>
                  <a:pt x="130" y="91"/>
                </a:cubicBezTo>
                <a:cubicBezTo>
                  <a:pt x="130" y="94"/>
                  <a:pt x="128" y="93"/>
                  <a:pt x="125" y="95"/>
                </a:cubicBezTo>
                <a:cubicBezTo>
                  <a:pt x="123" y="97"/>
                  <a:pt x="124" y="99"/>
                  <a:pt x="123" y="99"/>
                </a:cubicBezTo>
                <a:cubicBezTo>
                  <a:pt x="123" y="99"/>
                  <a:pt x="122" y="105"/>
                  <a:pt x="122" y="106"/>
                </a:cubicBezTo>
                <a:cubicBezTo>
                  <a:pt x="122" y="107"/>
                  <a:pt x="121" y="109"/>
                  <a:pt x="124" y="107"/>
                </a:cubicBezTo>
                <a:cubicBezTo>
                  <a:pt x="126" y="106"/>
                  <a:pt x="125" y="110"/>
                  <a:pt x="125" y="112"/>
                </a:cubicBezTo>
                <a:cubicBezTo>
                  <a:pt x="124" y="113"/>
                  <a:pt x="123" y="114"/>
                  <a:pt x="123" y="113"/>
                </a:cubicBezTo>
                <a:cubicBezTo>
                  <a:pt x="122" y="112"/>
                  <a:pt x="124" y="122"/>
                  <a:pt x="124" y="124"/>
                </a:cubicBezTo>
                <a:cubicBezTo>
                  <a:pt x="126" y="127"/>
                  <a:pt x="138" y="142"/>
                  <a:pt x="142" y="138"/>
                </a:cubicBezTo>
                <a:cubicBezTo>
                  <a:pt x="143" y="137"/>
                  <a:pt x="152" y="146"/>
                  <a:pt x="154" y="149"/>
                </a:cubicBezTo>
                <a:cubicBezTo>
                  <a:pt x="157" y="154"/>
                  <a:pt x="161" y="152"/>
                  <a:pt x="154" y="156"/>
                </a:cubicBezTo>
                <a:cubicBezTo>
                  <a:pt x="148" y="158"/>
                  <a:pt x="147" y="160"/>
                  <a:pt x="141" y="162"/>
                </a:cubicBezTo>
                <a:cubicBezTo>
                  <a:pt x="138" y="163"/>
                  <a:pt x="133" y="161"/>
                  <a:pt x="133" y="163"/>
                </a:cubicBezTo>
                <a:cubicBezTo>
                  <a:pt x="134" y="196"/>
                  <a:pt x="134" y="196"/>
                  <a:pt x="134" y="196"/>
                </a:cubicBezTo>
                <a:cubicBezTo>
                  <a:pt x="115" y="196"/>
                  <a:pt x="115" y="196"/>
                  <a:pt x="115" y="196"/>
                </a:cubicBezTo>
                <a:cubicBezTo>
                  <a:pt x="115" y="219"/>
                  <a:pt x="115" y="219"/>
                  <a:pt x="115" y="219"/>
                </a:cubicBezTo>
                <a:cubicBezTo>
                  <a:pt x="103" y="221"/>
                  <a:pt x="103" y="221"/>
                  <a:pt x="103" y="221"/>
                </a:cubicBezTo>
                <a:cubicBezTo>
                  <a:pt x="104" y="230"/>
                  <a:pt x="104" y="230"/>
                  <a:pt x="104" y="230"/>
                </a:cubicBezTo>
                <a:cubicBezTo>
                  <a:pt x="88" y="232"/>
                  <a:pt x="88" y="232"/>
                  <a:pt x="88" y="232"/>
                </a:cubicBezTo>
                <a:cubicBezTo>
                  <a:pt x="88" y="245"/>
                  <a:pt x="88" y="245"/>
                  <a:pt x="88" y="245"/>
                </a:cubicBezTo>
                <a:cubicBezTo>
                  <a:pt x="74" y="246"/>
                  <a:pt x="74" y="246"/>
                  <a:pt x="74" y="246"/>
                </a:cubicBezTo>
                <a:cubicBezTo>
                  <a:pt x="74" y="251"/>
                  <a:pt x="74" y="251"/>
                  <a:pt x="74" y="251"/>
                </a:cubicBezTo>
                <a:cubicBezTo>
                  <a:pt x="66" y="252"/>
                  <a:pt x="66" y="252"/>
                  <a:pt x="66" y="252"/>
                </a:cubicBezTo>
                <a:cubicBezTo>
                  <a:pt x="63" y="252"/>
                  <a:pt x="62" y="246"/>
                  <a:pt x="61" y="245"/>
                </a:cubicBezTo>
                <a:cubicBezTo>
                  <a:pt x="54" y="240"/>
                  <a:pt x="56" y="252"/>
                  <a:pt x="52" y="253"/>
                </a:cubicBezTo>
                <a:cubicBezTo>
                  <a:pt x="51" y="254"/>
                  <a:pt x="55" y="266"/>
                  <a:pt x="55" y="269"/>
                </a:cubicBezTo>
                <a:cubicBezTo>
                  <a:pt x="55" y="271"/>
                  <a:pt x="59" y="271"/>
                  <a:pt x="57" y="273"/>
                </a:cubicBezTo>
                <a:cubicBezTo>
                  <a:pt x="51" y="278"/>
                  <a:pt x="59" y="287"/>
                  <a:pt x="59" y="285"/>
                </a:cubicBezTo>
                <a:cubicBezTo>
                  <a:pt x="59" y="282"/>
                  <a:pt x="75" y="284"/>
                  <a:pt x="79" y="282"/>
                </a:cubicBezTo>
                <a:cubicBezTo>
                  <a:pt x="85" y="280"/>
                  <a:pt x="100" y="278"/>
                  <a:pt x="101" y="274"/>
                </a:cubicBezTo>
                <a:cubicBezTo>
                  <a:pt x="101" y="272"/>
                  <a:pt x="120" y="272"/>
                  <a:pt x="122" y="272"/>
                </a:cubicBezTo>
                <a:cubicBezTo>
                  <a:pt x="124" y="274"/>
                  <a:pt x="135" y="280"/>
                  <a:pt x="135" y="281"/>
                </a:cubicBezTo>
                <a:cubicBezTo>
                  <a:pt x="134" y="305"/>
                  <a:pt x="134" y="305"/>
                  <a:pt x="134" y="305"/>
                </a:cubicBezTo>
                <a:cubicBezTo>
                  <a:pt x="126" y="304"/>
                  <a:pt x="126" y="304"/>
                  <a:pt x="126" y="304"/>
                </a:cubicBezTo>
                <a:cubicBezTo>
                  <a:pt x="126" y="334"/>
                  <a:pt x="126" y="334"/>
                  <a:pt x="126" y="334"/>
                </a:cubicBezTo>
                <a:cubicBezTo>
                  <a:pt x="126" y="339"/>
                  <a:pt x="115" y="330"/>
                  <a:pt x="114" y="335"/>
                </a:cubicBezTo>
                <a:cubicBezTo>
                  <a:pt x="113" y="340"/>
                  <a:pt x="118" y="343"/>
                  <a:pt x="123" y="343"/>
                </a:cubicBezTo>
                <a:cubicBezTo>
                  <a:pt x="125" y="347"/>
                  <a:pt x="122" y="349"/>
                  <a:pt x="118" y="350"/>
                </a:cubicBezTo>
                <a:cubicBezTo>
                  <a:pt x="110" y="353"/>
                  <a:pt x="115" y="354"/>
                  <a:pt x="122" y="353"/>
                </a:cubicBezTo>
                <a:cubicBezTo>
                  <a:pt x="130" y="352"/>
                  <a:pt x="141" y="349"/>
                  <a:pt x="142" y="352"/>
                </a:cubicBezTo>
                <a:cubicBezTo>
                  <a:pt x="143" y="356"/>
                  <a:pt x="148" y="351"/>
                  <a:pt x="149" y="352"/>
                </a:cubicBezTo>
                <a:cubicBezTo>
                  <a:pt x="153" y="355"/>
                  <a:pt x="153" y="355"/>
                  <a:pt x="159" y="355"/>
                </a:cubicBezTo>
                <a:cubicBezTo>
                  <a:pt x="159" y="372"/>
                  <a:pt x="159" y="372"/>
                  <a:pt x="159" y="372"/>
                </a:cubicBezTo>
                <a:cubicBezTo>
                  <a:pt x="177" y="371"/>
                  <a:pt x="177" y="371"/>
                  <a:pt x="177" y="371"/>
                </a:cubicBezTo>
                <a:cubicBezTo>
                  <a:pt x="176" y="387"/>
                  <a:pt x="176" y="387"/>
                  <a:pt x="176" y="387"/>
                </a:cubicBezTo>
                <a:cubicBezTo>
                  <a:pt x="176" y="390"/>
                  <a:pt x="172" y="387"/>
                  <a:pt x="169" y="388"/>
                </a:cubicBezTo>
                <a:cubicBezTo>
                  <a:pt x="165" y="388"/>
                  <a:pt x="152" y="400"/>
                  <a:pt x="152" y="403"/>
                </a:cubicBezTo>
                <a:cubicBezTo>
                  <a:pt x="151" y="407"/>
                  <a:pt x="151" y="412"/>
                  <a:pt x="148" y="415"/>
                </a:cubicBezTo>
                <a:cubicBezTo>
                  <a:pt x="146" y="417"/>
                  <a:pt x="145" y="418"/>
                  <a:pt x="135" y="425"/>
                </a:cubicBezTo>
                <a:cubicBezTo>
                  <a:pt x="128" y="431"/>
                  <a:pt x="119" y="437"/>
                  <a:pt x="109" y="438"/>
                </a:cubicBezTo>
                <a:cubicBezTo>
                  <a:pt x="104" y="439"/>
                  <a:pt x="104" y="444"/>
                  <a:pt x="102" y="447"/>
                </a:cubicBezTo>
                <a:cubicBezTo>
                  <a:pt x="100" y="452"/>
                  <a:pt x="94" y="454"/>
                  <a:pt x="89" y="457"/>
                </a:cubicBezTo>
                <a:cubicBezTo>
                  <a:pt x="82" y="460"/>
                  <a:pt x="78" y="473"/>
                  <a:pt x="77" y="474"/>
                </a:cubicBezTo>
                <a:cubicBezTo>
                  <a:pt x="77" y="476"/>
                  <a:pt x="69" y="474"/>
                  <a:pt x="68" y="478"/>
                </a:cubicBezTo>
                <a:cubicBezTo>
                  <a:pt x="63" y="490"/>
                  <a:pt x="63" y="490"/>
                  <a:pt x="63" y="490"/>
                </a:cubicBezTo>
                <a:cubicBezTo>
                  <a:pt x="62" y="492"/>
                  <a:pt x="61" y="499"/>
                  <a:pt x="62" y="501"/>
                </a:cubicBezTo>
                <a:cubicBezTo>
                  <a:pt x="64" y="504"/>
                  <a:pt x="70" y="497"/>
                  <a:pt x="71" y="496"/>
                </a:cubicBezTo>
                <a:cubicBezTo>
                  <a:pt x="71" y="495"/>
                  <a:pt x="74" y="499"/>
                  <a:pt x="76" y="500"/>
                </a:cubicBezTo>
                <a:cubicBezTo>
                  <a:pt x="80" y="503"/>
                  <a:pt x="68" y="505"/>
                  <a:pt x="67" y="509"/>
                </a:cubicBezTo>
                <a:cubicBezTo>
                  <a:pt x="66" y="513"/>
                  <a:pt x="62" y="514"/>
                  <a:pt x="60" y="517"/>
                </a:cubicBezTo>
                <a:cubicBezTo>
                  <a:pt x="54" y="526"/>
                  <a:pt x="53" y="532"/>
                  <a:pt x="46" y="539"/>
                </a:cubicBezTo>
                <a:cubicBezTo>
                  <a:pt x="42" y="543"/>
                  <a:pt x="40" y="552"/>
                  <a:pt x="43" y="558"/>
                </a:cubicBezTo>
                <a:cubicBezTo>
                  <a:pt x="44" y="560"/>
                  <a:pt x="33" y="546"/>
                  <a:pt x="37" y="558"/>
                </a:cubicBezTo>
                <a:cubicBezTo>
                  <a:pt x="39" y="565"/>
                  <a:pt x="43" y="573"/>
                  <a:pt x="40" y="580"/>
                </a:cubicBezTo>
                <a:cubicBezTo>
                  <a:pt x="39" y="584"/>
                  <a:pt x="36" y="587"/>
                  <a:pt x="33" y="589"/>
                </a:cubicBezTo>
                <a:cubicBezTo>
                  <a:pt x="31" y="590"/>
                  <a:pt x="22" y="595"/>
                  <a:pt x="22" y="593"/>
                </a:cubicBezTo>
                <a:cubicBezTo>
                  <a:pt x="19" y="593"/>
                  <a:pt x="14" y="596"/>
                  <a:pt x="11" y="596"/>
                </a:cubicBezTo>
                <a:cubicBezTo>
                  <a:pt x="7" y="597"/>
                  <a:pt x="5" y="599"/>
                  <a:pt x="1" y="599"/>
                </a:cubicBezTo>
                <a:cubicBezTo>
                  <a:pt x="0" y="599"/>
                  <a:pt x="4" y="601"/>
                  <a:pt x="4" y="603"/>
                </a:cubicBezTo>
                <a:cubicBezTo>
                  <a:pt x="5" y="619"/>
                  <a:pt x="5" y="619"/>
                  <a:pt x="5" y="619"/>
                </a:cubicBezTo>
                <a:cubicBezTo>
                  <a:pt x="12" y="620"/>
                  <a:pt x="12" y="620"/>
                  <a:pt x="12" y="620"/>
                </a:cubicBezTo>
                <a:cubicBezTo>
                  <a:pt x="12" y="627"/>
                  <a:pt x="12" y="627"/>
                  <a:pt x="12" y="627"/>
                </a:cubicBezTo>
                <a:cubicBezTo>
                  <a:pt x="19" y="627"/>
                  <a:pt x="19" y="627"/>
                  <a:pt x="19" y="627"/>
                </a:cubicBezTo>
                <a:cubicBezTo>
                  <a:pt x="20" y="637"/>
                  <a:pt x="20" y="637"/>
                  <a:pt x="20" y="637"/>
                </a:cubicBezTo>
                <a:cubicBezTo>
                  <a:pt x="24" y="638"/>
                  <a:pt x="35" y="638"/>
                  <a:pt x="40" y="638"/>
                </a:cubicBezTo>
                <a:cubicBezTo>
                  <a:pt x="44" y="638"/>
                  <a:pt x="49" y="641"/>
                  <a:pt x="52" y="640"/>
                </a:cubicBezTo>
                <a:cubicBezTo>
                  <a:pt x="57" y="639"/>
                  <a:pt x="54" y="647"/>
                  <a:pt x="56" y="649"/>
                </a:cubicBezTo>
                <a:cubicBezTo>
                  <a:pt x="59" y="654"/>
                  <a:pt x="52" y="655"/>
                  <a:pt x="51" y="661"/>
                </a:cubicBezTo>
                <a:cubicBezTo>
                  <a:pt x="50" y="664"/>
                  <a:pt x="44" y="662"/>
                  <a:pt x="43" y="664"/>
                </a:cubicBezTo>
                <a:cubicBezTo>
                  <a:pt x="43" y="666"/>
                  <a:pt x="44" y="668"/>
                  <a:pt x="43" y="669"/>
                </a:cubicBezTo>
                <a:cubicBezTo>
                  <a:pt x="41" y="672"/>
                  <a:pt x="36" y="667"/>
                  <a:pt x="33" y="671"/>
                </a:cubicBezTo>
                <a:cubicBezTo>
                  <a:pt x="32" y="674"/>
                  <a:pt x="25" y="673"/>
                  <a:pt x="23" y="673"/>
                </a:cubicBezTo>
                <a:cubicBezTo>
                  <a:pt x="17" y="673"/>
                  <a:pt x="31" y="676"/>
                  <a:pt x="31" y="681"/>
                </a:cubicBezTo>
                <a:cubicBezTo>
                  <a:pt x="31" y="685"/>
                  <a:pt x="36" y="689"/>
                  <a:pt x="38" y="691"/>
                </a:cubicBezTo>
                <a:cubicBezTo>
                  <a:pt x="39" y="692"/>
                  <a:pt x="37" y="697"/>
                  <a:pt x="38" y="700"/>
                </a:cubicBezTo>
                <a:cubicBezTo>
                  <a:pt x="39" y="703"/>
                  <a:pt x="42" y="704"/>
                  <a:pt x="43" y="706"/>
                </a:cubicBezTo>
                <a:cubicBezTo>
                  <a:pt x="43" y="706"/>
                  <a:pt x="45" y="709"/>
                  <a:pt x="45" y="709"/>
                </a:cubicBezTo>
                <a:cubicBezTo>
                  <a:pt x="54" y="710"/>
                  <a:pt x="52" y="708"/>
                  <a:pt x="53" y="702"/>
                </a:cubicBezTo>
                <a:cubicBezTo>
                  <a:pt x="53" y="702"/>
                  <a:pt x="64" y="696"/>
                  <a:pt x="66" y="696"/>
                </a:cubicBezTo>
                <a:cubicBezTo>
                  <a:pt x="70" y="696"/>
                  <a:pt x="72" y="697"/>
                  <a:pt x="75" y="694"/>
                </a:cubicBezTo>
                <a:cubicBezTo>
                  <a:pt x="78" y="691"/>
                  <a:pt x="72" y="689"/>
                  <a:pt x="79" y="689"/>
                </a:cubicBezTo>
                <a:cubicBezTo>
                  <a:pt x="93" y="690"/>
                  <a:pt x="96" y="696"/>
                  <a:pt x="110" y="690"/>
                </a:cubicBezTo>
                <a:cubicBezTo>
                  <a:pt x="119" y="688"/>
                  <a:pt x="149" y="704"/>
                  <a:pt x="154" y="695"/>
                </a:cubicBezTo>
                <a:cubicBezTo>
                  <a:pt x="159" y="686"/>
                  <a:pt x="175" y="693"/>
                  <a:pt x="186" y="693"/>
                </a:cubicBezTo>
                <a:cubicBezTo>
                  <a:pt x="192" y="695"/>
                  <a:pt x="190" y="685"/>
                  <a:pt x="196" y="685"/>
                </a:cubicBezTo>
                <a:cubicBezTo>
                  <a:pt x="206" y="685"/>
                  <a:pt x="203" y="680"/>
                  <a:pt x="212" y="679"/>
                </a:cubicBezTo>
                <a:cubicBezTo>
                  <a:pt x="214" y="679"/>
                  <a:pt x="216" y="680"/>
                  <a:pt x="217" y="681"/>
                </a:cubicBezTo>
                <a:cubicBezTo>
                  <a:pt x="223" y="686"/>
                  <a:pt x="215" y="683"/>
                  <a:pt x="215" y="686"/>
                </a:cubicBezTo>
                <a:cubicBezTo>
                  <a:pt x="213" y="694"/>
                  <a:pt x="232" y="693"/>
                  <a:pt x="227" y="702"/>
                </a:cubicBezTo>
                <a:cubicBezTo>
                  <a:pt x="226" y="705"/>
                  <a:pt x="223" y="705"/>
                  <a:pt x="223" y="706"/>
                </a:cubicBezTo>
                <a:cubicBezTo>
                  <a:pt x="224" y="711"/>
                  <a:pt x="224" y="717"/>
                  <a:pt x="224" y="722"/>
                </a:cubicBezTo>
                <a:cubicBezTo>
                  <a:pt x="224" y="728"/>
                  <a:pt x="219" y="733"/>
                  <a:pt x="219" y="736"/>
                </a:cubicBezTo>
                <a:cubicBezTo>
                  <a:pt x="219" y="739"/>
                  <a:pt x="221" y="743"/>
                  <a:pt x="221" y="743"/>
                </a:cubicBezTo>
                <a:cubicBezTo>
                  <a:pt x="219" y="744"/>
                  <a:pt x="219" y="749"/>
                  <a:pt x="219" y="751"/>
                </a:cubicBezTo>
                <a:cubicBezTo>
                  <a:pt x="242" y="750"/>
                  <a:pt x="242" y="750"/>
                  <a:pt x="242" y="750"/>
                </a:cubicBezTo>
                <a:cubicBezTo>
                  <a:pt x="244" y="750"/>
                  <a:pt x="268" y="755"/>
                  <a:pt x="271" y="755"/>
                </a:cubicBezTo>
                <a:cubicBezTo>
                  <a:pt x="275" y="755"/>
                  <a:pt x="281" y="750"/>
                  <a:pt x="282" y="751"/>
                </a:cubicBezTo>
                <a:cubicBezTo>
                  <a:pt x="289" y="756"/>
                  <a:pt x="288" y="755"/>
                  <a:pt x="295" y="754"/>
                </a:cubicBezTo>
                <a:cubicBezTo>
                  <a:pt x="301" y="758"/>
                  <a:pt x="301" y="767"/>
                  <a:pt x="310" y="767"/>
                </a:cubicBezTo>
                <a:cubicBezTo>
                  <a:pt x="318" y="767"/>
                  <a:pt x="321" y="770"/>
                  <a:pt x="330" y="770"/>
                </a:cubicBezTo>
                <a:cubicBezTo>
                  <a:pt x="335" y="770"/>
                  <a:pt x="349" y="766"/>
                  <a:pt x="351" y="762"/>
                </a:cubicBezTo>
                <a:cubicBezTo>
                  <a:pt x="356" y="755"/>
                  <a:pt x="371" y="755"/>
                  <a:pt x="374" y="753"/>
                </a:cubicBezTo>
                <a:cubicBezTo>
                  <a:pt x="379" y="748"/>
                  <a:pt x="382" y="761"/>
                  <a:pt x="383" y="764"/>
                </a:cubicBezTo>
                <a:cubicBezTo>
                  <a:pt x="386" y="772"/>
                  <a:pt x="384" y="767"/>
                  <a:pt x="391" y="769"/>
                </a:cubicBezTo>
                <a:cubicBezTo>
                  <a:pt x="393" y="770"/>
                  <a:pt x="397" y="773"/>
                  <a:pt x="399" y="774"/>
                </a:cubicBezTo>
                <a:cubicBezTo>
                  <a:pt x="399" y="775"/>
                  <a:pt x="403" y="772"/>
                  <a:pt x="405" y="773"/>
                </a:cubicBezTo>
                <a:cubicBezTo>
                  <a:pt x="409" y="775"/>
                  <a:pt x="423" y="778"/>
                  <a:pt x="426" y="775"/>
                </a:cubicBezTo>
                <a:cubicBezTo>
                  <a:pt x="429" y="774"/>
                  <a:pt x="435" y="775"/>
                  <a:pt x="439" y="773"/>
                </a:cubicBezTo>
                <a:cubicBezTo>
                  <a:pt x="442" y="773"/>
                  <a:pt x="450" y="765"/>
                  <a:pt x="450" y="774"/>
                </a:cubicBezTo>
                <a:cubicBezTo>
                  <a:pt x="450" y="782"/>
                  <a:pt x="459" y="779"/>
                  <a:pt x="459" y="781"/>
                </a:cubicBezTo>
                <a:cubicBezTo>
                  <a:pt x="459" y="789"/>
                  <a:pt x="456" y="789"/>
                  <a:pt x="465" y="790"/>
                </a:cubicBezTo>
                <a:cubicBezTo>
                  <a:pt x="474" y="792"/>
                  <a:pt x="480" y="797"/>
                  <a:pt x="490" y="797"/>
                </a:cubicBezTo>
                <a:cubicBezTo>
                  <a:pt x="508" y="797"/>
                  <a:pt x="487" y="815"/>
                  <a:pt x="485" y="818"/>
                </a:cubicBezTo>
                <a:cubicBezTo>
                  <a:pt x="480" y="824"/>
                  <a:pt x="480" y="827"/>
                  <a:pt x="480" y="834"/>
                </a:cubicBezTo>
                <a:cubicBezTo>
                  <a:pt x="480" y="835"/>
                  <a:pt x="472" y="837"/>
                  <a:pt x="471" y="838"/>
                </a:cubicBezTo>
                <a:cubicBezTo>
                  <a:pt x="470" y="847"/>
                  <a:pt x="470" y="847"/>
                  <a:pt x="470" y="847"/>
                </a:cubicBezTo>
                <a:cubicBezTo>
                  <a:pt x="466" y="854"/>
                  <a:pt x="457" y="854"/>
                  <a:pt x="457" y="862"/>
                </a:cubicBezTo>
                <a:cubicBezTo>
                  <a:pt x="457" y="868"/>
                  <a:pt x="459" y="875"/>
                  <a:pt x="458" y="879"/>
                </a:cubicBezTo>
                <a:cubicBezTo>
                  <a:pt x="457" y="882"/>
                  <a:pt x="462" y="879"/>
                  <a:pt x="458" y="884"/>
                </a:cubicBezTo>
                <a:cubicBezTo>
                  <a:pt x="457" y="886"/>
                  <a:pt x="469" y="897"/>
                  <a:pt x="464" y="897"/>
                </a:cubicBezTo>
                <a:cubicBezTo>
                  <a:pt x="461" y="898"/>
                  <a:pt x="457" y="904"/>
                  <a:pt x="457" y="908"/>
                </a:cubicBezTo>
                <a:cubicBezTo>
                  <a:pt x="457" y="912"/>
                  <a:pt x="461" y="914"/>
                  <a:pt x="464" y="914"/>
                </a:cubicBezTo>
                <a:cubicBezTo>
                  <a:pt x="467" y="913"/>
                  <a:pt x="468" y="919"/>
                  <a:pt x="466" y="921"/>
                </a:cubicBezTo>
                <a:cubicBezTo>
                  <a:pt x="460" y="925"/>
                  <a:pt x="466" y="919"/>
                  <a:pt x="466" y="925"/>
                </a:cubicBezTo>
                <a:cubicBezTo>
                  <a:pt x="467" y="930"/>
                  <a:pt x="471" y="944"/>
                  <a:pt x="474" y="934"/>
                </a:cubicBezTo>
                <a:cubicBezTo>
                  <a:pt x="477" y="926"/>
                  <a:pt x="493" y="936"/>
                  <a:pt x="497" y="934"/>
                </a:cubicBezTo>
                <a:cubicBezTo>
                  <a:pt x="509" y="929"/>
                  <a:pt x="509" y="929"/>
                  <a:pt x="509" y="929"/>
                </a:cubicBezTo>
                <a:cubicBezTo>
                  <a:pt x="515" y="926"/>
                  <a:pt x="510" y="934"/>
                  <a:pt x="514" y="935"/>
                </a:cubicBezTo>
                <a:cubicBezTo>
                  <a:pt x="518" y="938"/>
                  <a:pt x="516" y="944"/>
                  <a:pt x="522" y="943"/>
                </a:cubicBezTo>
                <a:cubicBezTo>
                  <a:pt x="524" y="942"/>
                  <a:pt x="523" y="945"/>
                  <a:pt x="523" y="947"/>
                </a:cubicBezTo>
                <a:cubicBezTo>
                  <a:pt x="523" y="950"/>
                  <a:pt x="520" y="948"/>
                  <a:pt x="518" y="948"/>
                </a:cubicBezTo>
                <a:cubicBezTo>
                  <a:pt x="515" y="948"/>
                  <a:pt x="517" y="950"/>
                  <a:pt x="516" y="951"/>
                </a:cubicBezTo>
                <a:cubicBezTo>
                  <a:pt x="516" y="952"/>
                  <a:pt x="511" y="951"/>
                  <a:pt x="510" y="951"/>
                </a:cubicBezTo>
                <a:cubicBezTo>
                  <a:pt x="501" y="951"/>
                  <a:pt x="509" y="956"/>
                  <a:pt x="502" y="959"/>
                </a:cubicBezTo>
                <a:cubicBezTo>
                  <a:pt x="500" y="960"/>
                  <a:pt x="500" y="960"/>
                  <a:pt x="500" y="962"/>
                </a:cubicBezTo>
                <a:cubicBezTo>
                  <a:pt x="500" y="966"/>
                  <a:pt x="496" y="962"/>
                  <a:pt x="496" y="968"/>
                </a:cubicBezTo>
                <a:cubicBezTo>
                  <a:pt x="496" y="969"/>
                  <a:pt x="495" y="969"/>
                  <a:pt x="494" y="969"/>
                </a:cubicBezTo>
                <a:cubicBezTo>
                  <a:pt x="491" y="970"/>
                  <a:pt x="511" y="973"/>
                  <a:pt x="510" y="974"/>
                </a:cubicBezTo>
                <a:cubicBezTo>
                  <a:pt x="507" y="976"/>
                  <a:pt x="505" y="975"/>
                  <a:pt x="505" y="978"/>
                </a:cubicBezTo>
                <a:cubicBezTo>
                  <a:pt x="505" y="979"/>
                  <a:pt x="505" y="984"/>
                  <a:pt x="505" y="984"/>
                </a:cubicBezTo>
                <a:cubicBezTo>
                  <a:pt x="507" y="988"/>
                  <a:pt x="512" y="991"/>
                  <a:pt x="514" y="995"/>
                </a:cubicBezTo>
                <a:cubicBezTo>
                  <a:pt x="516" y="997"/>
                  <a:pt x="514" y="1002"/>
                  <a:pt x="517" y="1003"/>
                </a:cubicBezTo>
                <a:cubicBezTo>
                  <a:pt x="518" y="1003"/>
                  <a:pt x="517" y="1008"/>
                  <a:pt x="517" y="1009"/>
                </a:cubicBezTo>
                <a:cubicBezTo>
                  <a:pt x="517" y="1016"/>
                  <a:pt x="512" y="1008"/>
                  <a:pt x="512" y="1016"/>
                </a:cubicBezTo>
                <a:cubicBezTo>
                  <a:pt x="512" y="1024"/>
                  <a:pt x="512" y="1024"/>
                  <a:pt x="512" y="1024"/>
                </a:cubicBezTo>
                <a:cubicBezTo>
                  <a:pt x="512" y="1028"/>
                  <a:pt x="517" y="1027"/>
                  <a:pt x="511" y="1031"/>
                </a:cubicBezTo>
                <a:cubicBezTo>
                  <a:pt x="498" y="1038"/>
                  <a:pt x="493" y="1040"/>
                  <a:pt x="494" y="1054"/>
                </a:cubicBezTo>
                <a:cubicBezTo>
                  <a:pt x="494" y="1059"/>
                  <a:pt x="503" y="1058"/>
                  <a:pt x="504" y="1066"/>
                </a:cubicBezTo>
                <a:cubicBezTo>
                  <a:pt x="505" y="1070"/>
                  <a:pt x="512" y="1074"/>
                  <a:pt x="511" y="1077"/>
                </a:cubicBezTo>
                <a:cubicBezTo>
                  <a:pt x="509" y="1081"/>
                  <a:pt x="512" y="1083"/>
                  <a:pt x="513" y="1085"/>
                </a:cubicBezTo>
                <a:cubicBezTo>
                  <a:pt x="513" y="1092"/>
                  <a:pt x="519" y="1090"/>
                  <a:pt x="519" y="1091"/>
                </a:cubicBezTo>
                <a:cubicBezTo>
                  <a:pt x="519" y="1100"/>
                  <a:pt x="529" y="1090"/>
                  <a:pt x="530" y="1096"/>
                </a:cubicBezTo>
                <a:cubicBezTo>
                  <a:pt x="531" y="1101"/>
                  <a:pt x="536" y="1092"/>
                  <a:pt x="535" y="1088"/>
                </a:cubicBezTo>
                <a:cubicBezTo>
                  <a:pt x="535" y="1088"/>
                  <a:pt x="539" y="1088"/>
                  <a:pt x="539" y="1088"/>
                </a:cubicBezTo>
                <a:cubicBezTo>
                  <a:pt x="543" y="1086"/>
                  <a:pt x="550" y="1082"/>
                  <a:pt x="555" y="1081"/>
                </a:cubicBezTo>
                <a:cubicBezTo>
                  <a:pt x="559" y="1079"/>
                  <a:pt x="556" y="1079"/>
                  <a:pt x="561" y="1079"/>
                </a:cubicBezTo>
                <a:cubicBezTo>
                  <a:pt x="575" y="1079"/>
                  <a:pt x="575" y="1079"/>
                  <a:pt x="575" y="1079"/>
                </a:cubicBezTo>
                <a:cubicBezTo>
                  <a:pt x="575" y="1069"/>
                  <a:pt x="575" y="1069"/>
                  <a:pt x="575" y="1069"/>
                </a:cubicBezTo>
                <a:cubicBezTo>
                  <a:pt x="577" y="1069"/>
                  <a:pt x="577" y="1069"/>
                  <a:pt x="577" y="1069"/>
                </a:cubicBezTo>
                <a:cubicBezTo>
                  <a:pt x="577" y="1065"/>
                  <a:pt x="577" y="1065"/>
                  <a:pt x="577" y="1065"/>
                </a:cubicBezTo>
                <a:cubicBezTo>
                  <a:pt x="589" y="1065"/>
                  <a:pt x="589" y="1065"/>
                  <a:pt x="589" y="1065"/>
                </a:cubicBezTo>
                <a:cubicBezTo>
                  <a:pt x="590" y="1065"/>
                  <a:pt x="595" y="1057"/>
                  <a:pt x="598" y="1062"/>
                </a:cubicBezTo>
                <a:cubicBezTo>
                  <a:pt x="599" y="1064"/>
                  <a:pt x="602" y="1065"/>
                  <a:pt x="602" y="1068"/>
                </a:cubicBezTo>
                <a:cubicBezTo>
                  <a:pt x="602" y="1072"/>
                  <a:pt x="604" y="1070"/>
                  <a:pt x="609" y="1070"/>
                </a:cubicBezTo>
                <a:cubicBezTo>
                  <a:pt x="616" y="1071"/>
                  <a:pt x="616" y="1071"/>
                  <a:pt x="616" y="1071"/>
                </a:cubicBezTo>
                <a:cubicBezTo>
                  <a:pt x="616" y="1087"/>
                  <a:pt x="616" y="1087"/>
                  <a:pt x="616" y="1087"/>
                </a:cubicBezTo>
                <a:cubicBezTo>
                  <a:pt x="640" y="1088"/>
                  <a:pt x="640" y="1088"/>
                  <a:pt x="640" y="1088"/>
                </a:cubicBezTo>
                <a:cubicBezTo>
                  <a:pt x="649" y="1093"/>
                  <a:pt x="657" y="1092"/>
                  <a:pt x="664" y="1101"/>
                </a:cubicBezTo>
                <a:cubicBezTo>
                  <a:pt x="665" y="1102"/>
                  <a:pt x="669" y="1101"/>
                  <a:pt x="669" y="1100"/>
                </a:cubicBezTo>
                <a:cubicBezTo>
                  <a:pt x="670" y="1098"/>
                  <a:pt x="670" y="1096"/>
                  <a:pt x="671" y="1096"/>
                </a:cubicBezTo>
                <a:cubicBezTo>
                  <a:pt x="706" y="1095"/>
                  <a:pt x="706" y="1095"/>
                  <a:pt x="706" y="1095"/>
                </a:cubicBezTo>
                <a:cubicBezTo>
                  <a:pt x="707" y="1100"/>
                  <a:pt x="707" y="1100"/>
                  <a:pt x="707" y="1100"/>
                </a:cubicBezTo>
                <a:cubicBezTo>
                  <a:pt x="709" y="1099"/>
                  <a:pt x="709" y="1099"/>
                  <a:pt x="709" y="1099"/>
                </a:cubicBezTo>
                <a:cubicBezTo>
                  <a:pt x="739" y="1088"/>
                  <a:pt x="739" y="1088"/>
                  <a:pt x="739" y="1088"/>
                </a:cubicBezTo>
                <a:cubicBezTo>
                  <a:pt x="746" y="1087"/>
                  <a:pt x="746" y="1087"/>
                  <a:pt x="746" y="1087"/>
                </a:cubicBezTo>
                <a:cubicBezTo>
                  <a:pt x="756" y="1086"/>
                  <a:pt x="753" y="1083"/>
                  <a:pt x="760" y="1082"/>
                </a:cubicBezTo>
                <a:cubicBezTo>
                  <a:pt x="762" y="1082"/>
                  <a:pt x="768" y="1085"/>
                  <a:pt x="770" y="1088"/>
                </a:cubicBezTo>
                <a:cubicBezTo>
                  <a:pt x="772" y="1090"/>
                  <a:pt x="772" y="1084"/>
                  <a:pt x="777" y="1084"/>
                </a:cubicBezTo>
                <a:cubicBezTo>
                  <a:pt x="789" y="1084"/>
                  <a:pt x="774" y="1068"/>
                  <a:pt x="792" y="1073"/>
                </a:cubicBezTo>
                <a:cubicBezTo>
                  <a:pt x="793" y="1073"/>
                  <a:pt x="796" y="1081"/>
                  <a:pt x="799" y="1073"/>
                </a:cubicBezTo>
                <a:cubicBezTo>
                  <a:pt x="799" y="1071"/>
                  <a:pt x="802" y="1076"/>
                  <a:pt x="803" y="1077"/>
                </a:cubicBezTo>
                <a:cubicBezTo>
                  <a:pt x="807" y="1079"/>
                  <a:pt x="810" y="1073"/>
                  <a:pt x="811" y="1072"/>
                </a:cubicBezTo>
                <a:cubicBezTo>
                  <a:pt x="815" y="1071"/>
                  <a:pt x="822" y="1072"/>
                  <a:pt x="827" y="1072"/>
                </a:cubicBezTo>
                <a:cubicBezTo>
                  <a:pt x="834" y="1071"/>
                  <a:pt x="832" y="1077"/>
                  <a:pt x="838" y="1078"/>
                </a:cubicBezTo>
                <a:cubicBezTo>
                  <a:pt x="840" y="1078"/>
                  <a:pt x="841" y="1075"/>
                  <a:pt x="841" y="1074"/>
                </a:cubicBezTo>
                <a:cubicBezTo>
                  <a:pt x="841" y="1071"/>
                  <a:pt x="844" y="1074"/>
                  <a:pt x="845" y="1074"/>
                </a:cubicBezTo>
                <a:cubicBezTo>
                  <a:pt x="854" y="1078"/>
                  <a:pt x="860" y="1070"/>
                  <a:pt x="860" y="1082"/>
                </a:cubicBezTo>
                <a:cubicBezTo>
                  <a:pt x="860" y="1086"/>
                  <a:pt x="870" y="1087"/>
                  <a:pt x="868" y="1082"/>
                </a:cubicBezTo>
                <a:cubicBezTo>
                  <a:pt x="865" y="1077"/>
                  <a:pt x="872" y="1082"/>
                  <a:pt x="872" y="1080"/>
                </a:cubicBezTo>
                <a:cubicBezTo>
                  <a:pt x="873" y="1078"/>
                  <a:pt x="872" y="1073"/>
                  <a:pt x="874" y="1074"/>
                </a:cubicBezTo>
                <a:cubicBezTo>
                  <a:pt x="875" y="1074"/>
                  <a:pt x="881" y="1069"/>
                  <a:pt x="884" y="1069"/>
                </a:cubicBezTo>
                <a:cubicBezTo>
                  <a:pt x="891" y="1069"/>
                  <a:pt x="893" y="1067"/>
                  <a:pt x="898" y="1066"/>
                </a:cubicBezTo>
                <a:cubicBezTo>
                  <a:pt x="913" y="1066"/>
                  <a:pt x="899" y="1066"/>
                  <a:pt x="909" y="1060"/>
                </a:cubicBezTo>
                <a:cubicBezTo>
                  <a:pt x="913" y="1058"/>
                  <a:pt x="915" y="1055"/>
                  <a:pt x="916" y="1051"/>
                </a:cubicBezTo>
                <a:cubicBezTo>
                  <a:pt x="917" y="1041"/>
                  <a:pt x="928" y="1043"/>
                  <a:pt x="932" y="1044"/>
                </a:cubicBezTo>
                <a:cubicBezTo>
                  <a:pt x="938" y="1043"/>
                  <a:pt x="935" y="1038"/>
                  <a:pt x="942" y="1038"/>
                </a:cubicBezTo>
                <a:cubicBezTo>
                  <a:pt x="946" y="1038"/>
                  <a:pt x="955" y="1029"/>
                  <a:pt x="955" y="1025"/>
                </a:cubicBezTo>
                <a:cubicBezTo>
                  <a:pt x="954" y="1022"/>
                  <a:pt x="953" y="1019"/>
                  <a:pt x="954" y="1016"/>
                </a:cubicBezTo>
                <a:cubicBezTo>
                  <a:pt x="956" y="1013"/>
                  <a:pt x="957" y="1013"/>
                  <a:pt x="957" y="1009"/>
                </a:cubicBezTo>
                <a:cubicBezTo>
                  <a:pt x="954" y="1007"/>
                  <a:pt x="961" y="1005"/>
                  <a:pt x="961" y="1001"/>
                </a:cubicBezTo>
                <a:cubicBezTo>
                  <a:pt x="961" y="997"/>
                  <a:pt x="958" y="994"/>
                  <a:pt x="956" y="991"/>
                </a:cubicBezTo>
                <a:cubicBezTo>
                  <a:pt x="954" y="989"/>
                  <a:pt x="951" y="989"/>
                  <a:pt x="950" y="985"/>
                </a:cubicBezTo>
                <a:cubicBezTo>
                  <a:pt x="949" y="984"/>
                  <a:pt x="936" y="977"/>
                  <a:pt x="935" y="977"/>
                </a:cubicBezTo>
                <a:cubicBezTo>
                  <a:pt x="932" y="977"/>
                  <a:pt x="931" y="976"/>
                  <a:pt x="934" y="975"/>
                </a:cubicBezTo>
                <a:cubicBezTo>
                  <a:pt x="936" y="975"/>
                  <a:pt x="936" y="973"/>
                  <a:pt x="936" y="973"/>
                </a:cubicBezTo>
                <a:cubicBezTo>
                  <a:pt x="940" y="973"/>
                  <a:pt x="939" y="973"/>
                  <a:pt x="943" y="974"/>
                </a:cubicBezTo>
                <a:cubicBezTo>
                  <a:pt x="946" y="975"/>
                  <a:pt x="944" y="977"/>
                  <a:pt x="947" y="977"/>
                </a:cubicBezTo>
                <a:cubicBezTo>
                  <a:pt x="951" y="979"/>
                  <a:pt x="951" y="978"/>
                  <a:pt x="953" y="976"/>
                </a:cubicBezTo>
                <a:cubicBezTo>
                  <a:pt x="955" y="975"/>
                  <a:pt x="959" y="973"/>
                  <a:pt x="962" y="970"/>
                </a:cubicBezTo>
                <a:cubicBezTo>
                  <a:pt x="966" y="969"/>
                  <a:pt x="967" y="967"/>
                  <a:pt x="967" y="963"/>
                </a:cubicBezTo>
                <a:cubicBezTo>
                  <a:pt x="967" y="960"/>
                  <a:pt x="970" y="965"/>
                  <a:pt x="973" y="965"/>
                </a:cubicBezTo>
                <a:cubicBezTo>
                  <a:pt x="976" y="965"/>
                  <a:pt x="977" y="966"/>
                  <a:pt x="978" y="962"/>
                </a:cubicBezTo>
                <a:cubicBezTo>
                  <a:pt x="979" y="960"/>
                  <a:pt x="993" y="961"/>
                  <a:pt x="995" y="953"/>
                </a:cubicBezTo>
                <a:cubicBezTo>
                  <a:pt x="996" y="951"/>
                  <a:pt x="997" y="950"/>
                  <a:pt x="998" y="948"/>
                </a:cubicBezTo>
                <a:cubicBezTo>
                  <a:pt x="998" y="948"/>
                  <a:pt x="999" y="947"/>
                  <a:pt x="999" y="947"/>
                </a:cubicBezTo>
                <a:cubicBezTo>
                  <a:pt x="1002" y="945"/>
                  <a:pt x="1002" y="942"/>
                  <a:pt x="1007" y="941"/>
                </a:cubicBezTo>
                <a:cubicBezTo>
                  <a:pt x="1009" y="935"/>
                  <a:pt x="1013" y="941"/>
                  <a:pt x="1016" y="942"/>
                </a:cubicBezTo>
                <a:cubicBezTo>
                  <a:pt x="1021" y="943"/>
                  <a:pt x="1020" y="938"/>
                  <a:pt x="1025" y="939"/>
                </a:cubicBezTo>
                <a:cubicBezTo>
                  <a:pt x="1026" y="939"/>
                  <a:pt x="1025" y="942"/>
                  <a:pt x="1026" y="942"/>
                </a:cubicBezTo>
                <a:cubicBezTo>
                  <a:pt x="1029" y="942"/>
                  <a:pt x="1028" y="940"/>
                  <a:pt x="1031" y="939"/>
                </a:cubicBezTo>
                <a:cubicBezTo>
                  <a:pt x="1033" y="939"/>
                  <a:pt x="1036" y="940"/>
                  <a:pt x="1039" y="939"/>
                </a:cubicBezTo>
                <a:cubicBezTo>
                  <a:pt x="1046" y="937"/>
                  <a:pt x="1043" y="933"/>
                  <a:pt x="1050" y="927"/>
                </a:cubicBezTo>
                <a:cubicBezTo>
                  <a:pt x="1054" y="924"/>
                  <a:pt x="1060" y="910"/>
                  <a:pt x="1062" y="909"/>
                </a:cubicBezTo>
                <a:cubicBezTo>
                  <a:pt x="1062" y="907"/>
                  <a:pt x="1064" y="909"/>
                  <a:pt x="1064" y="906"/>
                </a:cubicBezTo>
                <a:cubicBezTo>
                  <a:pt x="1064" y="904"/>
                  <a:pt x="1064" y="903"/>
                  <a:pt x="1064" y="901"/>
                </a:cubicBezTo>
                <a:cubicBezTo>
                  <a:pt x="1064" y="900"/>
                  <a:pt x="1066" y="900"/>
                  <a:pt x="1066" y="900"/>
                </a:cubicBezTo>
                <a:cubicBezTo>
                  <a:pt x="1066" y="899"/>
                  <a:pt x="1067" y="897"/>
                  <a:pt x="1066" y="897"/>
                </a:cubicBezTo>
                <a:cubicBezTo>
                  <a:pt x="1065" y="896"/>
                  <a:pt x="1063" y="896"/>
                  <a:pt x="1062" y="897"/>
                </a:cubicBezTo>
                <a:cubicBezTo>
                  <a:pt x="1059" y="898"/>
                  <a:pt x="1060" y="890"/>
                  <a:pt x="1061" y="890"/>
                </a:cubicBezTo>
                <a:cubicBezTo>
                  <a:pt x="1066" y="888"/>
                  <a:pt x="1062" y="889"/>
                  <a:pt x="1061" y="884"/>
                </a:cubicBezTo>
                <a:cubicBezTo>
                  <a:pt x="1060" y="883"/>
                  <a:pt x="1060" y="881"/>
                  <a:pt x="1059" y="880"/>
                </a:cubicBezTo>
                <a:cubicBezTo>
                  <a:pt x="1058" y="879"/>
                  <a:pt x="1058" y="878"/>
                  <a:pt x="1058" y="878"/>
                </a:cubicBezTo>
                <a:cubicBezTo>
                  <a:pt x="1057" y="877"/>
                  <a:pt x="1056" y="878"/>
                  <a:pt x="1056" y="877"/>
                </a:cubicBezTo>
                <a:cubicBezTo>
                  <a:pt x="1056" y="876"/>
                  <a:pt x="1057" y="871"/>
                  <a:pt x="1057" y="871"/>
                </a:cubicBezTo>
                <a:cubicBezTo>
                  <a:pt x="1059" y="870"/>
                  <a:pt x="1062" y="871"/>
                  <a:pt x="1065" y="871"/>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56" name="Freeform 18"/>
          <p:cNvSpPr>
            <a:spLocks/>
          </p:cNvSpPr>
          <p:nvPr/>
        </p:nvSpPr>
        <p:spPr bwMode="auto">
          <a:xfrm>
            <a:off x="2247355" y="4079753"/>
            <a:ext cx="167277" cy="573808"/>
          </a:xfrm>
          <a:custGeom>
            <a:avLst/>
            <a:gdLst>
              <a:gd name="T0" fmla="*/ 214 w 216"/>
              <a:gd name="T1" fmla="*/ 5 h 741"/>
              <a:gd name="T2" fmla="*/ 195 w 216"/>
              <a:gd name="T3" fmla="*/ 0 h 741"/>
              <a:gd name="T4" fmla="*/ 185 w 216"/>
              <a:gd name="T5" fmla="*/ 19 h 741"/>
              <a:gd name="T6" fmla="*/ 177 w 216"/>
              <a:gd name="T7" fmla="*/ 32 h 741"/>
              <a:gd name="T8" fmla="*/ 147 w 216"/>
              <a:gd name="T9" fmla="*/ 38 h 741"/>
              <a:gd name="T10" fmla="*/ 150 w 216"/>
              <a:gd name="T11" fmla="*/ 66 h 741"/>
              <a:gd name="T12" fmla="*/ 146 w 216"/>
              <a:gd name="T13" fmla="*/ 79 h 741"/>
              <a:gd name="T14" fmla="*/ 137 w 216"/>
              <a:gd name="T15" fmla="*/ 91 h 741"/>
              <a:gd name="T16" fmla="*/ 117 w 216"/>
              <a:gd name="T17" fmla="*/ 98 h 741"/>
              <a:gd name="T18" fmla="*/ 110 w 216"/>
              <a:gd name="T19" fmla="*/ 116 h 741"/>
              <a:gd name="T20" fmla="*/ 121 w 216"/>
              <a:gd name="T21" fmla="*/ 128 h 741"/>
              <a:gd name="T22" fmla="*/ 106 w 216"/>
              <a:gd name="T23" fmla="*/ 132 h 741"/>
              <a:gd name="T24" fmla="*/ 92 w 216"/>
              <a:gd name="T25" fmla="*/ 135 h 741"/>
              <a:gd name="T26" fmla="*/ 87 w 216"/>
              <a:gd name="T27" fmla="*/ 142 h 741"/>
              <a:gd name="T28" fmla="*/ 73 w 216"/>
              <a:gd name="T29" fmla="*/ 137 h 741"/>
              <a:gd name="T30" fmla="*/ 68 w 216"/>
              <a:gd name="T31" fmla="*/ 152 h 741"/>
              <a:gd name="T32" fmla="*/ 60 w 216"/>
              <a:gd name="T33" fmla="*/ 162 h 741"/>
              <a:gd name="T34" fmla="*/ 56 w 216"/>
              <a:gd name="T35" fmla="*/ 188 h 741"/>
              <a:gd name="T36" fmla="*/ 52 w 216"/>
              <a:gd name="T37" fmla="*/ 190 h 741"/>
              <a:gd name="T38" fmla="*/ 59 w 216"/>
              <a:gd name="T39" fmla="*/ 204 h 741"/>
              <a:gd name="T40" fmla="*/ 68 w 216"/>
              <a:gd name="T41" fmla="*/ 203 h 741"/>
              <a:gd name="T42" fmla="*/ 75 w 216"/>
              <a:gd name="T43" fmla="*/ 214 h 741"/>
              <a:gd name="T44" fmla="*/ 72 w 216"/>
              <a:gd name="T45" fmla="*/ 232 h 741"/>
              <a:gd name="T46" fmla="*/ 82 w 216"/>
              <a:gd name="T47" fmla="*/ 272 h 741"/>
              <a:gd name="T48" fmla="*/ 86 w 216"/>
              <a:gd name="T49" fmla="*/ 283 h 741"/>
              <a:gd name="T50" fmla="*/ 91 w 216"/>
              <a:gd name="T51" fmla="*/ 313 h 741"/>
              <a:gd name="T52" fmla="*/ 95 w 216"/>
              <a:gd name="T53" fmla="*/ 333 h 741"/>
              <a:gd name="T54" fmla="*/ 94 w 216"/>
              <a:gd name="T55" fmla="*/ 360 h 741"/>
              <a:gd name="T56" fmla="*/ 81 w 216"/>
              <a:gd name="T57" fmla="*/ 364 h 741"/>
              <a:gd name="T58" fmla="*/ 57 w 216"/>
              <a:gd name="T59" fmla="*/ 381 h 741"/>
              <a:gd name="T60" fmla="*/ 52 w 216"/>
              <a:gd name="T61" fmla="*/ 392 h 741"/>
              <a:gd name="T62" fmla="*/ 11 w 216"/>
              <a:gd name="T63" fmla="*/ 393 h 741"/>
              <a:gd name="T64" fmla="*/ 6 w 216"/>
              <a:gd name="T65" fmla="*/ 399 h 741"/>
              <a:gd name="T66" fmla="*/ 14 w 216"/>
              <a:gd name="T67" fmla="*/ 407 h 741"/>
              <a:gd name="T68" fmla="*/ 9 w 216"/>
              <a:gd name="T69" fmla="*/ 415 h 741"/>
              <a:gd name="T70" fmla="*/ 25 w 216"/>
              <a:gd name="T71" fmla="*/ 435 h 741"/>
              <a:gd name="T72" fmla="*/ 28 w 216"/>
              <a:gd name="T73" fmla="*/ 448 h 741"/>
              <a:gd name="T74" fmla="*/ 24 w 216"/>
              <a:gd name="T75" fmla="*/ 469 h 741"/>
              <a:gd name="T76" fmla="*/ 44 w 216"/>
              <a:gd name="T77" fmla="*/ 490 h 741"/>
              <a:gd name="T78" fmla="*/ 53 w 216"/>
              <a:gd name="T79" fmla="*/ 505 h 741"/>
              <a:gd name="T80" fmla="*/ 82 w 216"/>
              <a:gd name="T81" fmla="*/ 514 h 741"/>
              <a:gd name="T82" fmla="*/ 83 w 216"/>
              <a:gd name="T83" fmla="*/ 498 h 741"/>
              <a:gd name="T84" fmla="*/ 100 w 216"/>
              <a:gd name="T85" fmla="*/ 473 h 741"/>
              <a:gd name="T86" fmla="*/ 102 w 216"/>
              <a:gd name="T87" fmla="*/ 468 h 741"/>
              <a:gd name="T88" fmla="*/ 128 w 216"/>
              <a:gd name="T89" fmla="*/ 482 h 741"/>
              <a:gd name="T90" fmla="*/ 145 w 216"/>
              <a:gd name="T91" fmla="*/ 486 h 741"/>
              <a:gd name="T92" fmla="*/ 154 w 216"/>
              <a:gd name="T93" fmla="*/ 500 h 741"/>
              <a:gd name="T94" fmla="*/ 166 w 216"/>
              <a:gd name="T95" fmla="*/ 517 h 741"/>
              <a:gd name="T96" fmla="*/ 162 w 216"/>
              <a:gd name="T97" fmla="*/ 558 h 741"/>
              <a:gd name="T98" fmla="*/ 164 w 216"/>
              <a:gd name="T99" fmla="*/ 581 h 741"/>
              <a:gd name="T100" fmla="*/ 165 w 216"/>
              <a:gd name="T101" fmla="*/ 594 h 741"/>
              <a:gd name="T102" fmla="*/ 165 w 216"/>
              <a:gd name="T103" fmla="*/ 615 h 741"/>
              <a:gd name="T104" fmla="*/ 153 w 216"/>
              <a:gd name="T105" fmla="*/ 614 h 741"/>
              <a:gd name="T106" fmla="*/ 151 w 216"/>
              <a:gd name="T107" fmla="*/ 624 h 741"/>
              <a:gd name="T108" fmla="*/ 158 w 216"/>
              <a:gd name="T109" fmla="*/ 648 h 741"/>
              <a:gd name="T110" fmla="*/ 139 w 216"/>
              <a:gd name="T111" fmla="*/ 664 h 741"/>
              <a:gd name="T112" fmla="*/ 129 w 216"/>
              <a:gd name="T113" fmla="*/ 683 h 741"/>
              <a:gd name="T114" fmla="*/ 155 w 216"/>
              <a:gd name="T115" fmla="*/ 709 h 741"/>
              <a:gd name="T116" fmla="*/ 177 w 216"/>
              <a:gd name="T117" fmla="*/ 735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6" h="741">
                <a:moveTo>
                  <a:pt x="216" y="5"/>
                </a:moveTo>
                <a:cubicBezTo>
                  <a:pt x="216" y="5"/>
                  <a:pt x="215" y="5"/>
                  <a:pt x="214" y="5"/>
                </a:cubicBezTo>
                <a:cubicBezTo>
                  <a:pt x="211" y="5"/>
                  <a:pt x="213" y="2"/>
                  <a:pt x="213" y="0"/>
                </a:cubicBezTo>
                <a:cubicBezTo>
                  <a:pt x="207" y="0"/>
                  <a:pt x="201" y="0"/>
                  <a:pt x="195" y="0"/>
                </a:cubicBezTo>
                <a:cubicBezTo>
                  <a:pt x="193" y="4"/>
                  <a:pt x="192" y="4"/>
                  <a:pt x="189" y="6"/>
                </a:cubicBezTo>
                <a:cubicBezTo>
                  <a:pt x="181" y="10"/>
                  <a:pt x="187" y="13"/>
                  <a:pt x="185" y="19"/>
                </a:cubicBezTo>
                <a:cubicBezTo>
                  <a:pt x="185" y="20"/>
                  <a:pt x="183" y="20"/>
                  <a:pt x="182" y="20"/>
                </a:cubicBezTo>
                <a:cubicBezTo>
                  <a:pt x="178" y="22"/>
                  <a:pt x="177" y="28"/>
                  <a:pt x="177" y="32"/>
                </a:cubicBezTo>
                <a:cubicBezTo>
                  <a:pt x="173" y="33"/>
                  <a:pt x="168" y="32"/>
                  <a:pt x="166" y="37"/>
                </a:cubicBezTo>
                <a:cubicBezTo>
                  <a:pt x="165" y="38"/>
                  <a:pt x="150" y="38"/>
                  <a:pt x="147" y="38"/>
                </a:cubicBezTo>
                <a:cubicBezTo>
                  <a:pt x="147" y="46"/>
                  <a:pt x="148" y="54"/>
                  <a:pt x="148" y="62"/>
                </a:cubicBezTo>
                <a:cubicBezTo>
                  <a:pt x="148" y="64"/>
                  <a:pt x="147" y="66"/>
                  <a:pt x="150" y="66"/>
                </a:cubicBezTo>
                <a:cubicBezTo>
                  <a:pt x="151" y="68"/>
                  <a:pt x="151" y="71"/>
                  <a:pt x="151" y="74"/>
                </a:cubicBezTo>
                <a:cubicBezTo>
                  <a:pt x="149" y="76"/>
                  <a:pt x="147" y="77"/>
                  <a:pt x="146" y="79"/>
                </a:cubicBezTo>
                <a:cubicBezTo>
                  <a:pt x="145" y="82"/>
                  <a:pt x="146" y="84"/>
                  <a:pt x="145" y="86"/>
                </a:cubicBezTo>
                <a:cubicBezTo>
                  <a:pt x="135" y="88"/>
                  <a:pt x="141" y="89"/>
                  <a:pt x="137" y="91"/>
                </a:cubicBezTo>
                <a:cubicBezTo>
                  <a:pt x="136" y="92"/>
                  <a:pt x="122" y="91"/>
                  <a:pt x="121" y="92"/>
                </a:cubicBezTo>
                <a:cubicBezTo>
                  <a:pt x="119" y="94"/>
                  <a:pt x="118" y="96"/>
                  <a:pt x="117" y="98"/>
                </a:cubicBezTo>
                <a:cubicBezTo>
                  <a:pt x="116" y="102"/>
                  <a:pt x="109" y="99"/>
                  <a:pt x="109" y="105"/>
                </a:cubicBezTo>
                <a:cubicBezTo>
                  <a:pt x="110" y="116"/>
                  <a:pt x="110" y="116"/>
                  <a:pt x="110" y="116"/>
                </a:cubicBezTo>
                <a:cubicBezTo>
                  <a:pt x="112" y="118"/>
                  <a:pt x="117" y="119"/>
                  <a:pt x="119" y="119"/>
                </a:cubicBezTo>
                <a:cubicBezTo>
                  <a:pt x="122" y="120"/>
                  <a:pt x="121" y="125"/>
                  <a:pt x="121" y="128"/>
                </a:cubicBezTo>
                <a:cubicBezTo>
                  <a:pt x="118" y="129"/>
                  <a:pt x="113" y="129"/>
                  <a:pt x="111" y="132"/>
                </a:cubicBezTo>
                <a:cubicBezTo>
                  <a:pt x="108" y="135"/>
                  <a:pt x="109" y="132"/>
                  <a:pt x="106" y="132"/>
                </a:cubicBezTo>
                <a:cubicBezTo>
                  <a:pt x="96" y="133"/>
                  <a:pt x="96" y="133"/>
                  <a:pt x="96" y="133"/>
                </a:cubicBezTo>
                <a:cubicBezTo>
                  <a:pt x="95" y="134"/>
                  <a:pt x="94" y="136"/>
                  <a:pt x="92" y="135"/>
                </a:cubicBezTo>
                <a:cubicBezTo>
                  <a:pt x="88" y="134"/>
                  <a:pt x="90" y="137"/>
                  <a:pt x="90" y="139"/>
                </a:cubicBezTo>
                <a:cubicBezTo>
                  <a:pt x="90" y="143"/>
                  <a:pt x="90" y="142"/>
                  <a:pt x="87" y="142"/>
                </a:cubicBezTo>
                <a:cubicBezTo>
                  <a:pt x="83" y="142"/>
                  <a:pt x="84" y="142"/>
                  <a:pt x="84" y="139"/>
                </a:cubicBezTo>
                <a:cubicBezTo>
                  <a:pt x="84" y="135"/>
                  <a:pt x="75" y="137"/>
                  <a:pt x="73" y="137"/>
                </a:cubicBezTo>
                <a:cubicBezTo>
                  <a:pt x="72" y="140"/>
                  <a:pt x="70" y="141"/>
                  <a:pt x="70" y="144"/>
                </a:cubicBezTo>
                <a:cubicBezTo>
                  <a:pt x="70" y="147"/>
                  <a:pt x="70" y="150"/>
                  <a:pt x="68" y="152"/>
                </a:cubicBezTo>
                <a:cubicBezTo>
                  <a:pt x="67" y="153"/>
                  <a:pt x="62" y="151"/>
                  <a:pt x="60" y="155"/>
                </a:cubicBezTo>
                <a:cubicBezTo>
                  <a:pt x="59" y="156"/>
                  <a:pt x="60" y="160"/>
                  <a:pt x="60" y="162"/>
                </a:cubicBezTo>
                <a:cubicBezTo>
                  <a:pt x="60" y="165"/>
                  <a:pt x="58" y="168"/>
                  <a:pt x="57" y="170"/>
                </a:cubicBezTo>
                <a:cubicBezTo>
                  <a:pt x="56" y="172"/>
                  <a:pt x="56" y="184"/>
                  <a:pt x="56" y="188"/>
                </a:cubicBezTo>
                <a:cubicBezTo>
                  <a:pt x="56" y="190"/>
                  <a:pt x="55" y="189"/>
                  <a:pt x="54" y="190"/>
                </a:cubicBezTo>
                <a:cubicBezTo>
                  <a:pt x="52" y="190"/>
                  <a:pt x="52" y="190"/>
                  <a:pt x="52" y="190"/>
                </a:cubicBezTo>
                <a:cubicBezTo>
                  <a:pt x="52" y="194"/>
                  <a:pt x="51" y="196"/>
                  <a:pt x="55" y="199"/>
                </a:cubicBezTo>
                <a:cubicBezTo>
                  <a:pt x="59" y="201"/>
                  <a:pt x="57" y="201"/>
                  <a:pt x="59" y="204"/>
                </a:cubicBezTo>
                <a:cubicBezTo>
                  <a:pt x="59" y="205"/>
                  <a:pt x="63" y="206"/>
                  <a:pt x="64" y="204"/>
                </a:cubicBezTo>
                <a:cubicBezTo>
                  <a:pt x="66" y="202"/>
                  <a:pt x="64" y="203"/>
                  <a:pt x="68" y="203"/>
                </a:cubicBezTo>
                <a:cubicBezTo>
                  <a:pt x="74" y="203"/>
                  <a:pt x="74" y="203"/>
                  <a:pt x="74" y="203"/>
                </a:cubicBezTo>
                <a:cubicBezTo>
                  <a:pt x="75" y="214"/>
                  <a:pt x="75" y="214"/>
                  <a:pt x="75" y="214"/>
                </a:cubicBezTo>
                <a:cubicBezTo>
                  <a:pt x="79" y="216"/>
                  <a:pt x="84" y="221"/>
                  <a:pt x="78" y="224"/>
                </a:cubicBezTo>
                <a:cubicBezTo>
                  <a:pt x="74" y="226"/>
                  <a:pt x="69" y="227"/>
                  <a:pt x="72" y="232"/>
                </a:cubicBezTo>
                <a:cubicBezTo>
                  <a:pt x="76" y="240"/>
                  <a:pt x="78" y="248"/>
                  <a:pt x="82" y="255"/>
                </a:cubicBezTo>
                <a:cubicBezTo>
                  <a:pt x="83" y="258"/>
                  <a:pt x="82" y="269"/>
                  <a:pt x="82" y="272"/>
                </a:cubicBezTo>
                <a:cubicBezTo>
                  <a:pt x="83" y="273"/>
                  <a:pt x="85" y="273"/>
                  <a:pt x="86" y="273"/>
                </a:cubicBezTo>
                <a:cubicBezTo>
                  <a:pt x="95" y="275"/>
                  <a:pt x="86" y="278"/>
                  <a:pt x="86" y="283"/>
                </a:cubicBezTo>
                <a:cubicBezTo>
                  <a:pt x="86" y="289"/>
                  <a:pt x="86" y="293"/>
                  <a:pt x="89" y="298"/>
                </a:cubicBezTo>
                <a:cubicBezTo>
                  <a:pt x="94" y="304"/>
                  <a:pt x="94" y="305"/>
                  <a:pt x="91" y="313"/>
                </a:cubicBezTo>
                <a:cubicBezTo>
                  <a:pt x="89" y="317"/>
                  <a:pt x="86" y="323"/>
                  <a:pt x="88" y="328"/>
                </a:cubicBezTo>
                <a:cubicBezTo>
                  <a:pt x="90" y="329"/>
                  <a:pt x="95" y="330"/>
                  <a:pt x="95" y="333"/>
                </a:cubicBezTo>
                <a:cubicBezTo>
                  <a:pt x="95" y="338"/>
                  <a:pt x="98" y="341"/>
                  <a:pt x="99" y="346"/>
                </a:cubicBezTo>
                <a:cubicBezTo>
                  <a:pt x="100" y="352"/>
                  <a:pt x="98" y="356"/>
                  <a:pt x="94" y="360"/>
                </a:cubicBezTo>
                <a:cubicBezTo>
                  <a:pt x="93" y="361"/>
                  <a:pt x="90" y="364"/>
                  <a:pt x="88" y="364"/>
                </a:cubicBezTo>
                <a:cubicBezTo>
                  <a:pt x="85" y="364"/>
                  <a:pt x="84" y="360"/>
                  <a:pt x="81" y="364"/>
                </a:cubicBezTo>
                <a:cubicBezTo>
                  <a:pt x="69" y="380"/>
                  <a:pt x="68" y="371"/>
                  <a:pt x="60" y="378"/>
                </a:cubicBezTo>
                <a:cubicBezTo>
                  <a:pt x="59" y="379"/>
                  <a:pt x="58" y="380"/>
                  <a:pt x="57" y="381"/>
                </a:cubicBezTo>
                <a:cubicBezTo>
                  <a:pt x="55" y="382"/>
                  <a:pt x="54" y="381"/>
                  <a:pt x="52" y="382"/>
                </a:cubicBezTo>
                <a:cubicBezTo>
                  <a:pt x="52" y="384"/>
                  <a:pt x="53" y="391"/>
                  <a:pt x="52" y="392"/>
                </a:cubicBezTo>
                <a:cubicBezTo>
                  <a:pt x="50" y="394"/>
                  <a:pt x="34" y="392"/>
                  <a:pt x="31" y="392"/>
                </a:cubicBezTo>
                <a:cubicBezTo>
                  <a:pt x="11" y="393"/>
                  <a:pt x="11" y="393"/>
                  <a:pt x="11" y="393"/>
                </a:cubicBezTo>
                <a:cubicBezTo>
                  <a:pt x="10" y="393"/>
                  <a:pt x="8" y="392"/>
                  <a:pt x="7" y="393"/>
                </a:cubicBezTo>
                <a:cubicBezTo>
                  <a:pt x="6" y="394"/>
                  <a:pt x="6" y="398"/>
                  <a:pt x="6" y="399"/>
                </a:cubicBezTo>
                <a:cubicBezTo>
                  <a:pt x="7" y="401"/>
                  <a:pt x="13" y="401"/>
                  <a:pt x="14" y="401"/>
                </a:cubicBezTo>
                <a:cubicBezTo>
                  <a:pt x="14" y="403"/>
                  <a:pt x="14" y="405"/>
                  <a:pt x="14" y="407"/>
                </a:cubicBezTo>
                <a:cubicBezTo>
                  <a:pt x="14" y="408"/>
                  <a:pt x="14" y="408"/>
                  <a:pt x="13" y="408"/>
                </a:cubicBezTo>
                <a:cubicBezTo>
                  <a:pt x="8" y="405"/>
                  <a:pt x="9" y="411"/>
                  <a:pt x="9" y="415"/>
                </a:cubicBezTo>
                <a:cubicBezTo>
                  <a:pt x="9" y="417"/>
                  <a:pt x="0" y="414"/>
                  <a:pt x="2" y="419"/>
                </a:cubicBezTo>
                <a:cubicBezTo>
                  <a:pt x="6" y="429"/>
                  <a:pt x="24" y="430"/>
                  <a:pt x="25" y="435"/>
                </a:cubicBezTo>
                <a:cubicBezTo>
                  <a:pt x="25" y="436"/>
                  <a:pt x="26" y="445"/>
                  <a:pt x="25" y="446"/>
                </a:cubicBezTo>
                <a:cubicBezTo>
                  <a:pt x="25" y="449"/>
                  <a:pt x="25" y="447"/>
                  <a:pt x="28" y="448"/>
                </a:cubicBezTo>
                <a:cubicBezTo>
                  <a:pt x="30" y="449"/>
                  <a:pt x="27" y="455"/>
                  <a:pt x="27" y="457"/>
                </a:cubicBezTo>
                <a:cubicBezTo>
                  <a:pt x="25" y="461"/>
                  <a:pt x="24" y="465"/>
                  <a:pt x="24" y="469"/>
                </a:cubicBezTo>
                <a:cubicBezTo>
                  <a:pt x="28" y="474"/>
                  <a:pt x="32" y="478"/>
                  <a:pt x="36" y="483"/>
                </a:cubicBezTo>
                <a:cubicBezTo>
                  <a:pt x="38" y="488"/>
                  <a:pt x="39" y="488"/>
                  <a:pt x="44" y="490"/>
                </a:cubicBezTo>
                <a:cubicBezTo>
                  <a:pt x="46" y="491"/>
                  <a:pt x="50" y="492"/>
                  <a:pt x="51" y="494"/>
                </a:cubicBezTo>
                <a:cubicBezTo>
                  <a:pt x="53" y="499"/>
                  <a:pt x="52" y="503"/>
                  <a:pt x="53" y="505"/>
                </a:cubicBezTo>
                <a:cubicBezTo>
                  <a:pt x="53" y="510"/>
                  <a:pt x="57" y="510"/>
                  <a:pt x="57" y="515"/>
                </a:cubicBezTo>
                <a:cubicBezTo>
                  <a:pt x="82" y="514"/>
                  <a:pt x="82" y="514"/>
                  <a:pt x="82" y="514"/>
                </a:cubicBezTo>
                <a:cubicBezTo>
                  <a:pt x="84" y="514"/>
                  <a:pt x="83" y="511"/>
                  <a:pt x="83" y="510"/>
                </a:cubicBezTo>
                <a:cubicBezTo>
                  <a:pt x="83" y="506"/>
                  <a:pt x="82" y="502"/>
                  <a:pt x="83" y="498"/>
                </a:cubicBezTo>
                <a:cubicBezTo>
                  <a:pt x="83" y="492"/>
                  <a:pt x="86" y="497"/>
                  <a:pt x="86" y="487"/>
                </a:cubicBezTo>
                <a:cubicBezTo>
                  <a:pt x="89" y="485"/>
                  <a:pt x="100" y="476"/>
                  <a:pt x="100" y="473"/>
                </a:cubicBezTo>
                <a:cubicBezTo>
                  <a:pt x="100" y="472"/>
                  <a:pt x="100" y="470"/>
                  <a:pt x="100" y="469"/>
                </a:cubicBezTo>
                <a:cubicBezTo>
                  <a:pt x="100" y="468"/>
                  <a:pt x="101" y="468"/>
                  <a:pt x="102" y="468"/>
                </a:cubicBezTo>
                <a:cubicBezTo>
                  <a:pt x="104" y="468"/>
                  <a:pt x="106" y="468"/>
                  <a:pt x="108" y="468"/>
                </a:cubicBezTo>
                <a:cubicBezTo>
                  <a:pt x="108" y="480"/>
                  <a:pt x="127" y="475"/>
                  <a:pt x="128" y="482"/>
                </a:cubicBezTo>
                <a:cubicBezTo>
                  <a:pt x="128" y="487"/>
                  <a:pt x="128" y="487"/>
                  <a:pt x="128" y="487"/>
                </a:cubicBezTo>
                <a:cubicBezTo>
                  <a:pt x="145" y="486"/>
                  <a:pt x="145" y="486"/>
                  <a:pt x="145" y="486"/>
                </a:cubicBezTo>
                <a:cubicBezTo>
                  <a:pt x="145" y="489"/>
                  <a:pt x="145" y="491"/>
                  <a:pt x="145" y="494"/>
                </a:cubicBezTo>
                <a:cubicBezTo>
                  <a:pt x="145" y="495"/>
                  <a:pt x="153" y="500"/>
                  <a:pt x="154" y="500"/>
                </a:cubicBezTo>
                <a:cubicBezTo>
                  <a:pt x="158" y="500"/>
                  <a:pt x="163" y="502"/>
                  <a:pt x="167" y="504"/>
                </a:cubicBezTo>
                <a:cubicBezTo>
                  <a:pt x="169" y="506"/>
                  <a:pt x="162" y="514"/>
                  <a:pt x="166" y="517"/>
                </a:cubicBezTo>
                <a:cubicBezTo>
                  <a:pt x="178" y="525"/>
                  <a:pt x="164" y="538"/>
                  <a:pt x="162" y="538"/>
                </a:cubicBezTo>
                <a:cubicBezTo>
                  <a:pt x="162" y="545"/>
                  <a:pt x="162" y="551"/>
                  <a:pt x="162" y="558"/>
                </a:cubicBezTo>
                <a:cubicBezTo>
                  <a:pt x="156" y="564"/>
                  <a:pt x="148" y="575"/>
                  <a:pt x="148" y="584"/>
                </a:cubicBezTo>
                <a:cubicBezTo>
                  <a:pt x="153" y="585"/>
                  <a:pt x="159" y="586"/>
                  <a:pt x="164" y="581"/>
                </a:cubicBezTo>
                <a:cubicBezTo>
                  <a:pt x="167" y="579"/>
                  <a:pt x="173" y="586"/>
                  <a:pt x="173" y="589"/>
                </a:cubicBezTo>
                <a:cubicBezTo>
                  <a:pt x="170" y="590"/>
                  <a:pt x="166" y="590"/>
                  <a:pt x="165" y="594"/>
                </a:cubicBezTo>
                <a:cubicBezTo>
                  <a:pt x="163" y="601"/>
                  <a:pt x="173" y="602"/>
                  <a:pt x="173" y="605"/>
                </a:cubicBezTo>
                <a:cubicBezTo>
                  <a:pt x="174" y="610"/>
                  <a:pt x="169" y="614"/>
                  <a:pt x="165" y="615"/>
                </a:cubicBezTo>
                <a:cubicBezTo>
                  <a:pt x="161" y="617"/>
                  <a:pt x="160" y="609"/>
                  <a:pt x="156" y="610"/>
                </a:cubicBezTo>
                <a:cubicBezTo>
                  <a:pt x="154" y="612"/>
                  <a:pt x="154" y="612"/>
                  <a:pt x="153" y="614"/>
                </a:cubicBezTo>
                <a:cubicBezTo>
                  <a:pt x="153" y="616"/>
                  <a:pt x="149" y="617"/>
                  <a:pt x="150" y="619"/>
                </a:cubicBezTo>
                <a:cubicBezTo>
                  <a:pt x="151" y="624"/>
                  <a:pt x="151" y="624"/>
                  <a:pt x="151" y="624"/>
                </a:cubicBezTo>
                <a:cubicBezTo>
                  <a:pt x="157" y="624"/>
                  <a:pt x="157" y="624"/>
                  <a:pt x="157" y="624"/>
                </a:cubicBezTo>
                <a:cubicBezTo>
                  <a:pt x="158" y="648"/>
                  <a:pt x="158" y="648"/>
                  <a:pt x="158" y="648"/>
                </a:cubicBezTo>
                <a:cubicBezTo>
                  <a:pt x="151" y="650"/>
                  <a:pt x="153" y="661"/>
                  <a:pt x="151" y="662"/>
                </a:cubicBezTo>
                <a:cubicBezTo>
                  <a:pt x="148" y="663"/>
                  <a:pt x="141" y="660"/>
                  <a:pt x="139" y="664"/>
                </a:cubicBezTo>
                <a:cubicBezTo>
                  <a:pt x="137" y="667"/>
                  <a:pt x="138" y="675"/>
                  <a:pt x="138" y="678"/>
                </a:cubicBezTo>
                <a:cubicBezTo>
                  <a:pt x="138" y="682"/>
                  <a:pt x="132" y="682"/>
                  <a:pt x="129" y="683"/>
                </a:cubicBezTo>
                <a:cubicBezTo>
                  <a:pt x="123" y="687"/>
                  <a:pt x="130" y="697"/>
                  <a:pt x="132" y="702"/>
                </a:cubicBezTo>
                <a:cubicBezTo>
                  <a:pt x="134" y="705"/>
                  <a:pt x="151" y="706"/>
                  <a:pt x="155" y="709"/>
                </a:cubicBezTo>
                <a:cubicBezTo>
                  <a:pt x="158" y="710"/>
                  <a:pt x="174" y="723"/>
                  <a:pt x="174" y="725"/>
                </a:cubicBezTo>
                <a:cubicBezTo>
                  <a:pt x="175" y="728"/>
                  <a:pt x="178" y="731"/>
                  <a:pt x="177" y="735"/>
                </a:cubicBezTo>
                <a:cubicBezTo>
                  <a:pt x="176" y="737"/>
                  <a:pt x="175" y="741"/>
                  <a:pt x="173" y="741"/>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57" name="Freeform 19"/>
          <p:cNvSpPr>
            <a:spLocks/>
          </p:cNvSpPr>
          <p:nvPr/>
        </p:nvSpPr>
        <p:spPr bwMode="auto">
          <a:xfrm>
            <a:off x="1536684" y="2644219"/>
            <a:ext cx="823202" cy="174373"/>
          </a:xfrm>
          <a:custGeom>
            <a:avLst/>
            <a:gdLst>
              <a:gd name="T0" fmla="*/ 21 w 1065"/>
              <a:gd name="T1" fmla="*/ 213 h 225"/>
              <a:gd name="T2" fmla="*/ 39 w 1065"/>
              <a:gd name="T3" fmla="*/ 223 h 225"/>
              <a:gd name="T4" fmla="*/ 44 w 1065"/>
              <a:gd name="T5" fmla="*/ 212 h 225"/>
              <a:gd name="T6" fmla="*/ 23 w 1065"/>
              <a:gd name="T7" fmla="*/ 197 h 225"/>
              <a:gd name="T8" fmla="*/ 47 w 1065"/>
              <a:gd name="T9" fmla="*/ 185 h 225"/>
              <a:gd name="T10" fmla="*/ 61 w 1065"/>
              <a:gd name="T11" fmla="*/ 186 h 225"/>
              <a:gd name="T12" fmla="*/ 91 w 1065"/>
              <a:gd name="T13" fmla="*/ 172 h 225"/>
              <a:gd name="T14" fmla="*/ 112 w 1065"/>
              <a:gd name="T15" fmla="*/ 168 h 225"/>
              <a:gd name="T16" fmla="*/ 135 w 1065"/>
              <a:gd name="T17" fmla="*/ 179 h 225"/>
              <a:gd name="T18" fmla="*/ 163 w 1065"/>
              <a:gd name="T19" fmla="*/ 185 h 225"/>
              <a:gd name="T20" fmla="*/ 194 w 1065"/>
              <a:gd name="T21" fmla="*/ 189 h 225"/>
              <a:gd name="T22" fmla="*/ 262 w 1065"/>
              <a:gd name="T23" fmla="*/ 177 h 225"/>
              <a:gd name="T24" fmla="*/ 281 w 1065"/>
              <a:gd name="T25" fmla="*/ 159 h 225"/>
              <a:gd name="T26" fmla="*/ 341 w 1065"/>
              <a:gd name="T27" fmla="*/ 130 h 225"/>
              <a:gd name="T28" fmla="*/ 343 w 1065"/>
              <a:gd name="T29" fmla="*/ 145 h 225"/>
              <a:gd name="T30" fmla="*/ 381 w 1065"/>
              <a:gd name="T31" fmla="*/ 179 h 225"/>
              <a:gd name="T32" fmla="*/ 412 w 1065"/>
              <a:gd name="T33" fmla="*/ 202 h 225"/>
              <a:gd name="T34" fmla="*/ 437 w 1065"/>
              <a:gd name="T35" fmla="*/ 197 h 225"/>
              <a:gd name="T36" fmla="*/ 488 w 1065"/>
              <a:gd name="T37" fmla="*/ 211 h 225"/>
              <a:gd name="T38" fmla="*/ 536 w 1065"/>
              <a:gd name="T39" fmla="*/ 220 h 225"/>
              <a:gd name="T40" fmla="*/ 564 w 1065"/>
              <a:gd name="T41" fmla="*/ 201 h 225"/>
              <a:gd name="T42" fmla="*/ 571 w 1065"/>
              <a:gd name="T43" fmla="*/ 188 h 225"/>
              <a:gd name="T44" fmla="*/ 596 w 1065"/>
              <a:gd name="T45" fmla="*/ 161 h 225"/>
              <a:gd name="T46" fmla="*/ 610 w 1065"/>
              <a:gd name="T47" fmla="*/ 152 h 225"/>
              <a:gd name="T48" fmla="*/ 628 w 1065"/>
              <a:gd name="T49" fmla="*/ 157 h 225"/>
              <a:gd name="T50" fmla="*/ 648 w 1065"/>
              <a:gd name="T51" fmla="*/ 128 h 225"/>
              <a:gd name="T52" fmla="*/ 666 w 1065"/>
              <a:gd name="T53" fmla="*/ 111 h 225"/>
              <a:gd name="T54" fmla="*/ 693 w 1065"/>
              <a:gd name="T55" fmla="*/ 95 h 225"/>
              <a:gd name="T56" fmla="*/ 757 w 1065"/>
              <a:gd name="T57" fmla="*/ 86 h 225"/>
              <a:gd name="T58" fmla="*/ 813 w 1065"/>
              <a:gd name="T59" fmla="*/ 97 h 225"/>
              <a:gd name="T60" fmla="*/ 830 w 1065"/>
              <a:gd name="T61" fmla="*/ 106 h 225"/>
              <a:gd name="T62" fmla="*/ 852 w 1065"/>
              <a:gd name="T63" fmla="*/ 111 h 225"/>
              <a:gd name="T64" fmla="*/ 858 w 1065"/>
              <a:gd name="T65" fmla="*/ 94 h 225"/>
              <a:gd name="T66" fmla="*/ 888 w 1065"/>
              <a:gd name="T67" fmla="*/ 105 h 225"/>
              <a:gd name="T68" fmla="*/ 902 w 1065"/>
              <a:gd name="T69" fmla="*/ 92 h 225"/>
              <a:gd name="T70" fmla="*/ 913 w 1065"/>
              <a:gd name="T71" fmla="*/ 78 h 225"/>
              <a:gd name="T72" fmla="*/ 924 w 1065"/>
              <a:gd name="T73" fmla="*/ 72 h 225"/>
              <a:gd name="T74" fmla="*/ 955 w 1065"/>
              <a:gd name="T75" fmla="*/ 70 h 225"/>
              <a:gd name="T76" fmla="*/ 943 w 1065"/>
              <a:gd name="T77" fmla="*/ 39 h 225"/>
              <a:gd name="T78" fmla="*/ 956 w 1065"/>
              <a:gd name="T79" fmla="*/ 24 h 225"/>
              <a:gd name="T80" fmla="*/ 963 w 1065"/>
              <a:gd name="T81" fmla="*/ 0 h 225"/>
              <a:gd name="T82" fmla="*/ 974 w 1065"/>
              <a:gd name="T83" fmla="*/ 15 h 225"/>
              <a:gd name="T84" fmla="*/ 983 w 1065"/>
              <a:gd name="T85" fmla="*/ 29 h 225"/>
              <a:gd name="T86" fmla="*/ 1004 w 1065"/>
              <a:gd name="T87" fmla="*/ 94 h 225"/>
              <a:gd name="T88" fmla="*/ 1037 w 1065"/>
              <a:gd name="T89" fmla="*/ 117 h 225"/>
              <a:gd name="T90" fmla="*/ 1032 w 1065"/>
              <a:gd name="T91" fmla="*/ 128 h 225"/>
              <a:gd name="T92" fmla="*/ 1049 w 1065"/>
              <a:gd name="T93" fmla="*/ 126 h 225"/>
              <a:gd name="T94" fmla="*/ 1065 w 1065"/>
              <a:gd name="T95" fmla="*/ 138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65" h="225">
                <a:moveTo>
                  <a:pt x="0" y="219"/>
                </a:moveTo>
                <a:cubicBezTo>
                  <a:pt x="0" y="213"/>
                  <a:pt x="9" y="214"/>
                  <a:pt x="13" y="211"/>
                </a:cubicBezTo>
                <a:cubicBezTo>
                  <a:pt x="16" y="210"/>
                  <a:pt x="19" y="209"/>
                  <a:pt x="21" y="213"/>
                </a:cubicBezTo>
                <a:cubicBezTo>
                  <a:pt x="23" y="216"/>
                  <a:pt x="26" y="220"/>
                  <a:pt x="28" y="215"/>
                </a:cubicBezTo>
                <a:cubicBezTo>
                  <a:pt x="29" y="212"/>
                  <a:pt x="34" y="218"/>
                  <a:pt x="34" y="219"/>
                </a:cubicBezTo>
                <a:cubicBezTo>
                  <a:pt x="36" y="222"/>
                  <a:pt x="35" y="223"/>
                  <a:pt x="39" y="223"/>
                </a:cubicBezTo>
                <a:cubicBezTo>
                  <a:pt x="41" y="223"/>
                  <a:pt x="47" y="224"/>
                  <a:pt x="47" y="222"/>
                </a:cubicBezTo>
                <a:cubicBezTo>
                  <a:pt x="47" y="220"/>
                  <a:pt x="46" y="217"/>
                  <a:pt x="47" y="215"/>
                </a:cubicBezTo>
                <a:cubicBezTo>
                  <a:pt x="48" y="212"/>
                  <a:pt x="46" y="213"/>
                  <a:pt x="44" y="212"/>
                </a:cubicBezTo>
                <a:cubicBezTo>
                  <a:pt x="41" y="212"/>
                  <a:pt x="46" y="207"/>
                  <a:pt x="42" y="207"/>
                </a:cubicBezTo>
                <a:cubicBezTo>
                  <a:pt x="38" y="206"/>
                  <a:pt x="35" y="203"/>
                  <a:pt x="31" y="202"/>
                </a:cubicBezTo>
                <a:cubicBezTo>
                  <a:pt x="24" y="201"/>
                  <a:pt x="24" y="204"/>
                  <a:pt x="23" y="197"/>
                </a:cubicBezTo>
                <a:cubicBezTo>
                  <a:pt x="22" y="193"/>
                  <a:pt x="25" y="192"/>
                  <a:pt x="29" y="192"/>
                </a:cubicBezTo>
                <a:cubicBezTo>
                  <a:pt x="32" y="191"/>
                  <a:pt x="42" y="200"/>
                  <a:pt x="42" y="193"/>
                </a:cubicBezTo>
                <a:cubicBezTo>
                  <a:pt x="41" y="188"/>
                  <a:pt x="40" y="189"/>
                  <a:pt x="47" y="185"/>
                </a:cubicBezTo>
                <a:cubicBezTo>
                  <a:pt x="50" y="184"/>
                  <a:pt x="52" y="180"/>
                  <a:pt x="54" y="180"/>
                </a:cubicBezTo>
                <a:cubicBezTo>
                  <a:pt x="56" y="179"/>
                  <a:pt x="58" y="183"/>
                  <a:pt x="58" y="184"/>
                </a:cubicBezTo>
                <a:cubicBezTo>
                  <a:pt x="58" y="189"/>
                  <a:pt x="58" y="187"/>
                  <a:pt x="61" y="186"/>
                </a:cubicBezTo>
                <a:cubicBezTo>
                  <a:pt x="66" y="184"/>
                  <a:pt x="65" y="186"/>
                  <a:pt x="72" y="181"/>
                </a:cubicBezTo>
                <a:cubicBezTo>
                  <a:pt x="81" y="175"/>
                  <a:pt x="81" y="175"/>
                  <a:pt x="81" y="175"/>
                </a:cubicBezTo>
                <a:cubicBezTo>
                  <a:pt x="82" y="173"/>
                  <a:pt x="89" y="173"/>
                  <a:pt x="91" y="172"/>
                </a:cubicBezTo>
                <a:cubicBezTo>
                  <a:pt x="94" y="171"/>
                  <a:pt x="96" y="167"/>
                  <a:pt x="98" y="164"/>
                </a:cubicBezTo>
                <a:cubicBezTo>
                  <a:pt x="100" y="162"/>
                  <a:pt x="103" y="164"/>
                  <a:pt x="103" y="167"/>
                </a:cubicBezTo>
                <a:cubicBezTo>
                  <a:pt x="103" y="172"/>
                  <a:pt x="112" y="165"/>
                  <a:pt x="112" y="168"/>
                </a:cubicBezTo>
                <a:cubicBezTo>
                  <a:pt x="112" y="176"/>
                  <a:pt x="118" y="172"/>
                  <a:pt x="121" y="176"/>
                </a:cubicBezTo>
                <a:cubicBezTo>
                  <a:pt x="119" y="180"/>
                  <a:pt x="126" y="181"/>
                  <a:pt x="128" y="181"/>
                </a:cubicBezTo>
                <a:cubicBezTo>
                  <a:pt x="130" y="181"/>
                  <a:pt x="135" y="182"/>
                  <a:pt x="135" y="179"/>
                </a:cubicBezTo>
                <a:cubicBezTo>
                  <a:pt x="135" y="176"/>
                  <a:pt x="151" y="177"/>
                  <a:pt x="154" y="177"/>
                </a:cubicBezTo>
                <a:cubicBezTo>
                  <a:pt x="157" y="177"/>
                  <a:pt x="156" y="180"/>
                  <a:pt x="156" y="182"/>
                </a:cubicBezTo>
                <a:cubicBezTo>
                  <a:pt x="156" y="184"/>
                  <a:pt x="163" y="179"/>
                  <a:pt x="163" y="185"/>
                </a:cubicBezTo>
                <a:cubicBezTo>
                  <a:pt x="163" y="186"/>
                  <a:pt x="175" y="188"/>
                  <a:pt x="178" y="188"/>
                </a:cubicBezTo>
                <a:cubicBezTo>
                  <a:pt x="183" y="188"/>
                  <a:pt x="182" y="190"/>
                  <a:pt x="185" y="190"/>
                </a:cubicBezTo>
                <a:cubicBezTo>
                  <a:pt x="188" y="191"/>
                  <a:pt x="193" y="191"/>
                  <a:pt x="194" y="189"/>
                </a:cubicBezTo>
                <a:cubicBezTo>
                  <a:pt x="195" y="186"/>
                  <a:pt x="210" y="196"/>
                  <a:pt x="213" y="196"/>
                </a:cubicBezTo>
                <a:cubicBezTo>
                  <a:pt x="217" y="196"/>
                  <a:pt x="232" y="184"/>
                  <a:pt x="235" y="180"/>
                </a:cubicBezTo>
                <a:cubicBezTo>
                  <a:pt x="237" y="175"/>
                  <a:pt x="256" y="177"/>
                  <a:pt x="262" y="177"/>
                </a:cubicBezTo>
                <a:cubicBezTo>
                  <a:pt x="265" y="177"/>
                  <a:pt x="263" y="175"/>
                  <a:pt x="266" y="174"/>
                </a:cubicBezTo>
                <a:cubicBezTo>
                  <a:pt x="272" y="172"/>
                  <a:pt x="268" y="175"/>
                  <a:pt x="272" y="170"/>
                </a:cubicBezTo>
                <a:cubicBezTo>
                  <a:pt x="274" y="168"/>
                  <a:pt x="277" y="157"/>
                  <a:pt x="281" y="159"/>
                </a:cubicBezTo>
                <a:cubicBezTo>
                  <a:pt x="286" y="160"/>
                  <a:pt x="286" y="157"/>
                  <a:pt x="286" y="152"/>
                </a:cubicBezTo>
                <a:cubicBezTo>
                  <a:pt x="292" y="145"/>
                  <a:pt x="315" y="139"/>
                  <a:pt x="325" y="137"/>
                </a:cubicBezTo>
                <a:cubicBezTo>
                  <a:pt x="330" y="136"/>
                  <a:pt x="335" y="120"/>
                  <a:pt x="341" y="130"/>
                </a:cubicBezTo>
                <a:cubicBezTo>
                  <a:pt x="343" y="132"/>
                  <a:pt x="347" y="134"/>
                  <a:pt x="349" y="136"/>
                </a:cubicBezTo>
                <a:cubicBezTo>
                  <a:pt x="349" y="137"/>
                  <a:pt x="347" y="144"/>
                  <a:pt x="347" y="145"/>
                </a:cubicBezTo>
                <a:cubicBezTo>
                  <a:pt x="347" y="148"/>
                  <a:pt x="344" y="144"/>
                  <a:pt x="343" y="145"/>
                </a:cubicBezTo>
                <a:cubicBezTo>
                  <a:pt x="340" y="147"/>
                  <a:pt x="348" y="160"/>
                  <a:pt x="349" y="157"/>
                </a:cubicBezTo>
                <a:cubicBezTo>
                  <a:pt x="353" y="151"/>
                  <a:pt x="366" y="163"/>
                  <a:pt x="373" y="164"/>
                </a:cubicBezTo>
                <a:cubicBezTo>
                  <a:pt x="383" y="166"/>
                  <a:pt x="380" y="169"/>
                  <a:pt x="381" y="179"/>
                </a:cubicBezTo>
                <a:cubicBezTo>
                  <a:pt x="373" y="195"/>
                  <a:pt x="389" y="188"/>
                  <a:pt x="389" y="200"/>
                </a:cubicBezTo>
                <a:cubicBezTo>
                  <a:pt x="389" y="201"/>
                  <a:pt x="405" y="205"/>
                  <a:pt x="406" y="206"/>
                </a:cubicBezTo>
                <a:cubicBezTo>
                  <a:pt x="411" y="207"/>
                  <a:pt x="412" y="208"/>
                  <a:pt x="412" y="202"/>
                </a:cubicBezTo>
                <a:cubicBezTo>
                  <a:pt x="412" y="200"/>
                  <a:pt x="422" y="190"/>
                  <a:pt x="424" y="188"/>
                </a:cubicBezTo>
                <a:cubicBezTo>
                  <a:pt x="430" y="185"/>
                  <a:pt x="435" y="187"/>
                  <a:pt x="438" y="192"/>
                </a:cubicBezTo>
                <a:cubicBezTo>
                  <a:pt x="439" y="193"/>
                  <a:pt x="437" y="196"/>
                  <a:pt x="437" y="197"/>
                </a:cubicBezTo>
                <a:cubicBezTo>
                  <a:pt x="437" y="198"/>
                  <a:pt x="454" y="200"/>
                  <a:pt x="458" y="201"/>
                </a:cubicBezTo>
                <a:cubicBezTo>
                  <a:pt x="464" y="203"/>
                  <a:pt x="470" y="210"/>
                  <a:pt x="477" y="210"/>
                </a:cubicBezTo>
                <a:cubicBezTo>
                  <a:pt x="480" y="211"/>
                  <a:pt x="487" y="208"/>
                  <a:pt x="488" y="211"/>
                </a:cubicBezTo>
                <a:cubicBezTo>
                  <a:pt x="490" y="217"/>
                  <a:pt x="507" y="210"/>
                  <a:pt x="512" y="214"/>
                </a:cubicBezTo>
                <a:cubicBezTo>
                  <a:pt x="516" y="216"/>
                  <a:pt x="520" y="211"/>
                  <a:pt x="520" y="218"/>
                </a:cubicBezTo>
                <a:cubicBezTo>
                  <a:pt x="521" y="225"/>
                  <a:pt x="532" y="221"/>
                  <a:pt x="536" y="220"/>
                </a:cubicBezTo>
                <a:cubicBezTo>
                  <a:pt x="542" y="217"/>
                  <a:pt x="544" y="214"/>
                  <a:pt x="544" y="209"/>
                </a:cubicBezTo>
                <a:cubicBezTo>
                  <a:pt x="544" y="203"/>
                  <a:pt x="554" y="205"/>
                  <a:pt x="559" y="205"/>
                </a:cubicBezTo>
                <a:cubicBezTo>
                  <a:pt x="568" y="205"/>
                  <a:pt x="560" y="202"/>
                  <a:pt x="564" y="201"/>
                </a:cubicBezTo>
                <a:cubicBezTo>
                  <a:pt x="567" y="200"/>
                  <a:pt x="567" y="198"/>
                  <a:pt x="571" y="199"/>
                </a:cubicBezTo>
                <a:cubicBezTo>
                  <a:pt x="575" y="201"/>
                  <a:pt x="589" y="200"/>
                  <a:pt x="582" y="193"/>
                </a:cubicBezTo>
                <a:cubicBezTo>
                  <a:pt x="579" y="190"/>
                  <a:pt x="571" y="192"/>
                  <a:pt x="571" y="188"/>
                </a:cubicBezTo>
                <a:cubicBezTo>
                  <a:pt x="572" y="184"/>
                  <a:pt x="577" y="184"/>
                  <a:pt x="578" y="185"/>
                </a:cubicBezTo>
                <a:cubicBezTo>
                  <a:pt x="580" y="187"/>
                  <a:pt x="586" y="172"/>
                  <a:pt x="587" y="170"/>
                </a:cubicBezTo>
                <a:cubicBezTo>
                  <a:pt x="589" y="166"/>
                  <a:pt x="597" y="163"/>
                  <a:pt x="596" y="161"/>
                </a:cubicBezTo>
                <a:cubicBezTo>
                  <a:pt x="602" y="153"/>
                  <a:pt x="588" y="128"/>
                  <a:pt x="593" y="125"/>
                </a:cubicBezTo>
                <a:cubicBezTo>
                  <a:pt x="597" y="122"/>
                  <a:pt x="598" y="131"/>
                  <a:pt x="600" y="134"/>
                </a:cubicBezTo>
                <a:cubicBezTo>
                  <a:pt x="605" y="141"/>
                  <a:pt x="609" y="141"/>
                  <a:pt x="610" y="152"/>
                </a:cubicBezTo>
                <a:cubicBezTo>
                  <a:pt x="610" y="158"/>
                  <a:pt x="610" y="158"/>
                  <a:pt x="610" y="158"/>
                </a:cubicBezTo>
                <a:cubicBezTo>
                  <a:pt x="610" y="161"/>
                  <a:pt x="609" y="163"/>
                  <a:pt x="611" y="162"/>
                </a:cubicBezTo>
                <a:cubicBezTo>
                  <a:pt x="617" y="161"/>
                  <a:pt x="624" y="164"/>
                  <a:pt x="628" y="157"/>
                </a:cubicBezTo>
                <a:cubicBezTo>
                  <a:pt x="632" y="148"/>
                  <a:pt x="621" y="142"/>
                  <a:pt x="625" y="136"/>
                </a:cubicBezTo>
                <a:cubicBezTo>
                  <a:pt x="627" y="131"/>
                  <a:pt x="632" y="135"/>
                  <a:pt x="635" y="133"/>
                </a:cubicBezTo>
                <a:cubicBezTo>
                  <a:pt x="640" y="129"/>
                  <a:pt x="640" y="130"/>
                  <a:pt x="648" y="128"/>
                </a:cubicBezTo>
                <a:cubicBezTo>
                  <a:pt x="650" y="126"/>
                  <a:pt x="653" y="125"/>
                  <a:pt x="654" y="123"/>
                </a:cubicBezTo>
                <a:cubicBezTo>
                  <a:pt x="655" y="121"/>
                  <a:pt x="653" y="119"/>
                  <a:pt x="656" y="118"/>
                </a:cubicBezTo>
                <a:cubicBezTo>
                  <a:pt x="660" y="116"/>
                  <a:pt x="666" y="116"/>
                  <a:pt x="666" y="111"/>
                </a:cubicBezTo>
                <a:cubicBezTo>
                  <a:pt x="666" y="105"/>
                  <a:pt x="670" y="112"/>
                  <a:pt x="673" y="106"/>
                </a:cubicBezTo>
                <a:cubicBezTo>
                  <a:pt x="678" y="95"/>
                  <a:pt x="678" y="95"/>
                  <a:pt x="678" y="95"/>
                </a:cubicBezTo>
                <a:cubicBezTo>
                  <a:pt x="693" y="95"/>
                  <a:pt x="693" y="95"/>
                  <a:pt x="693" y="95"/>
                </a:cubicBezTo>
                <a:cubicBezTo>
                  <a:pt x="692" y="84"/>
                  <a:pt x="692" y="84"/>
                  <a:pt x="692" y="84"/>
                </a:cubicBezTo>
                <a:cubicBezTo>
                  <a:pt x="741" y="82"/>
                  <a:pt x="741" y="82"/>
                  <a:pt x="741" y="82"/>
                </a:cubicBezTo>
                <a:cubicBezTo>
                  <a:pt x="747" y="82"/>
                  <a:pt x="755" y="84"/>
                  <a:pt x="757" y="86"/>
                </a:cubicBezTo>
                <a:cubicBezTo>
                  <a:pt x="761" y="90"/>
                  <a:pt x="764" y="91"/>
                  <a:pt x="764" y="97"/>
                </a:cubicBezTo>
                <a:cubicBezTo>
                  <a:pt x="800" y="96"/>
                  <a:pt x="800" y="96"/>
                  <a:pt x="800" y="96"/>
                </a:cubicBezTo>
                <a:cubicBezTo>
                  <a:pt x="813" y="97"/>
                  <a:pt x="813" y="97"/>
                  <a:pt x="813" y="97"/>
                </a:cubicBezTo>
                <a:cubicBezTo>
                  <a:pt x="815" y="98"/>
                  <a:pt x="813" y="100"/>
                  <a:pt x="814" y="102"/>
                </a:cubicBezTo>
                <a:cubicBezTo>
                  <a:pt x="814" y="103"/>
                  <a:pt x="820" y="102"/>
                  <a:pt x="822" y="102"/>
                </a:cubicBezTo>
                <a:cubicBezTo>
                  <a:pt x="822" y="102"/>
                  <a:pt x="824" y="106"/>
                  <a:pt x="830" y="106"/>
                </a:cubicBezTo>
                <a:cubicBezTo>
                  <a:pt x="832" y="106"/>
                  <a:pt x="831" y="113"/>
                  <a:pt x="832" y="115"/>
                </a:cubicBezTo>
                <a:cubicBezTo>
                  <a:pt x="832" y="119"/>
                  <a:pt x="838" y="117"/>
                  <a:pt x="842" y="117"/>
                </a:cubicBezTo>
                <a:cubicBezTo>
                  <a:pt x="847" y="117"/>
                  <a:pt x="844" y="111"/>
                  <a:pt x="852" y="111"/>
                </a:cubicBezTo>
                <a:cubicBezTo>
                  <a:pt x="854" y="111"/>
                  <a:pt x="863" y="109"/>
                  <a:pt x="863" y="109"/>
                </a:cubicBezTo>
                <a:cubicBezTo>
                  <a:pt x="862" y="107"/>
                  <a:pt x="863" y="103"/>
                  <a:pt x="861" y="102"/>
                </a:cubicBezTo>
                <a:cubicBezTo>
                  <a:pt x="860" y="101"/>
                  <a:pt x="856" y="94"/>
                  <a:pt x="858" y="94"/>
                </a:cubicBezTo>
                <a:cubicBezTo>
                  <a:pt x="873" y="93"/>
                  <a:pt x="873" y="93"/>
                  <a:pt x="873" y="93"/>
                </a:cubicBezTo>
                <a:cubicBezTo>
                  <a:pt x="873" y="105"/>
                  <a:pt x="873" y="105"/>
                  <a:pt x="873" y="105"/>
                </a:cubicBezTo>
                <a:cubicBezTo>
                  <a:pt x="888" y="105"/>
                  <a:pt x="888" y="105"/>
                  <a:pt x="888" y="105"/>
                </a:cubicBezTo>
                <a:cubicBezTo>
                  <a:pt x="890" y="107"/>
                  <a:pt x="890" y="107"/>
                  <a:pt x="890" y="107"/>
                </a:cubicBezTo>
                <a:cubicBezTo>
                  <a:pt x="902" y="107"/>
                  <a:pt x="902" y="107"/>
                  <a:pt x="902" y="107"/>
                </a:cubicBezTo>
                <a:cubicBezTo>
                  <a:pt x="902" y="92"/>
                  <a:pt x="902" y="92"/>
                  <a:pt x="902" y="92"/>
                </a:cubicBezTo>
                <a:cubicBezTo>
                  <a:pt x="905" y="89"/>
                  <a:pt x="905" y="89"/>
                  <a:pt x="905" y="89"/>
                </a:cubicBezTo>
                <a:cubicBezTo>
                  <a:pt x="904" y="78"/>
                  <a:pt x="904" y="78"/>
                  <a:pt x="904" y="78"/>
                </a:cubicBezTo>
                <a:cubicBezTo>
                  <a:pt x="913" y="78"/>
                  <a:pt x="913" y="78"/>
                  <a:pt x="913" y="78"/>
                </a:cubicBezTo>
                <a:cubicBezTo>
                  <a:pt x="913" y="69"/>
                  <a:pt x="913" y="69"/>
                  <a:pt x="913" y="69"/>
                </a:cubicBezTo>
                <a:cubicBezTo>
                  <a:pt x="924" y="69"/>
                  <a:pt x="924" y="69"/>
                  <a:pt x="924" y="69"/>
                </a:cubicBezTo>
                <a:cubicBezTo>
                  <a:pt x="924" y="72"/>
                  <a:pt x="924" y="72"/>
                  <a:pt x="924" y="72"/>
                </a:cubicBezTo>
                <a:cubicBezTo>
                  <a:pt x="945" y="72"/>
                  <a:pt x="945" y="72"/>
                  <a:pt x="945" y="72"/>
                </a:cubicBezTo>
                <a:cubicBezTo>
                  <a:pt x="945" y="72"/>
                  <a:pt x="946" y="73"/>
                  <a:pt x="946" y="74"/>
                </a:cubicBezTo>
                <a:cubicBezTo>
                  <a:pt x="946" y="75"/>
                  <a:pt x="954" y="70"/>
                  <a:pt x="955" y="70"/>
                </a:cubicBezTo>
                <a:cubicBezTo>
                  <a:pt x="958" y="66"/>
                  <a:pt x="962" y="59"/>
                  <a:pt x="957" y="59"/>
                </a:cubicBezTo>
                <a:cubicBezTo>
                  <a:pt x="943" y="59"/>
                  <a:pt x="943" y="59"/>
                  <a:pt x="943" y="59"/>
                </a:cubicBezTo>
                <a:cubicBezTo>
                  <a:pt x="943" y="39"/>
                  <a:pt x="943" y="39"/>
                  <a:pt x="943" y="39"/>
                </a:cubicBezTo>
                <a:cubicBezTo>
                  <a:pt x="952" y="39"/>
                  <a:pt x="952" y="39"/>
                  <a:pt x="952" y="39"/>
                </a:cubicBezTo>
                <a:cubicBezTo>
                  <a:pt x="953" y="39"/>
                  <a:pt x="957" y="36"/>
                  <a:pt x="956" y="34"/>
                </a:cubicBezTo>
                <a:cubicBezTo>
                  <a:pt x="956" y="24"/>
                  <a:pt x="956" y="24"/>
                  <a:pt x="956" y="24"/>
                </a:cubicBezTo>
                <a:cubicBezTo>
                  <a:pt x="943" y="24"/>
                  <a:pt x="943" y="24"/>
                  <a:pt x="943" y="24"/>
                </a:cubicBezTo>
                <a:cubicBezTo>
                  <a:pt x="942" y="0"/>
                  <a:pt x="942" y="0"/>
                  <a:pt x="942" y="0"/>
                </a:cubicBezTo>
                <a:cubicBezTo>
                  <a:pt x="963" y="0"/>
                  <a:pt x="963" y="0"/>
                  <a:pt x="963" y="0"/>
                </a:cubicBezTo>
                <a:cubicBezTo>
                  <a:pt x="963" y="3"/>
                  <a:pt x="963" y="3"/>
                  <a:pt x="963" y="3"/>
                </a:cubicBezTo>
                <a:cubicBezTo>
                  <a:pt x="974" y="3"/>
                  <a:pt x="974" y="3"/>
                  <a:pt x="974" y="3"/>
                </a:cubicBezTo>
                <a:cubicBezTo>
                  <a:pt x="974" y="15"/>
                  <a:pt x="974" y="15"/>
                  <a:pt x="974" y="15"/>
                </a:cubicBezTo>
                <a:cubicBezTo>
                  <a:pt x="971" y="15"/>
                  <a:pt x="971" y="15"/>
                  <a:pt x="971" y="15"/>
                </a:cubicBezTo>
                <a:cubicBezTo>
                  <a:pt x="971" y="27"/>
                  <a:pt x="971" y="27"/>
                  <a:pt x="971" y="27"/>
                </a:cubicBezTo>
                <a:cubicBezTo>
                  <a:pt x="975" y="28"/>
                  <a:pt x="982" y="25"/>
                  <a:pt x="983" y="29"/>
                </a:cubicBezTo>
                <a:cubicBezTo>
                  <a:pt x="986" y="37"/>
                  <a:pt x="986" y="48"/>
                  <a:pt x="989" y="55"/>
                </a:cubicBezTo>
                <a:cubicBezTo>
                  <a:pt x="993" y="64"/>
                  <a:pt x="1002" y="73"/>
                  <a:pt x="1002" y="82"/>
                </a:cubicBezTo>
                <a:cubicBezTo>
                  <a:pt x="1001" y="85"/>
                  <a:pt x="1002" y="94"/>
                  <a:pt x="1004" y="94"/>
                </a:cubicBezTo>
                <a:cubicBezTo>
                  <a:pt x="1016" y="99"/>
                  <a:pt x="1016" y="99"/>
                  <a:pt x="1016" y="99"/>
                </a:cubicBezTo>
                <a:cubicBezTo>
                  <a:pt x="1016" y="118"/>
                  <a:pt x="1016" y="118"/>
                  <a:pt x="1016" y="118"/>
                </a:cubicBezTo>
                <a:cubicBezTo>
                  <a:pt x="1037" y="117"/>
                  <a:pt x="1037" y="117"/>
                  <a:pt x="1037" y="117"/>
                </a:cubicBezTo>
                <a:cubicBezTo>
                  <a:pt x="1037" y="126"/>
                  <a:pt x="1037" y="126"/>
                  <a:pt x="1037" y="126"/>
                </a:cubicBezTo>
                <a:cubicBezTo>
                  <a:pt x="1037" y="127"/>
                  <a:pt x="1037" y="128"/>
                  <a:pt x="1036" y="128"/>
                </a:cubicBezTo>
                <a:cubicBezTo>
                  <a:pt x="1032" y="128"/>
                  <a:pt x="1032" y="128"/>
                  <a:pt x="1032" y="128"/>
                </a:cubicBezTo>
                <a:cubicBezTo>
                  <a:pt x="1032" y="140"/>
                  <a:pt x="1032" y="140"/>
                  <a:pt x="1032" y="140"/>
                </a:cubicBezTo>
                <a:cubicBezTo>
                  <a:pt x="1048" y="140"/>
                  <a:pt x="1048" y="140"/>
                  <a:pt x="1048" y="140"/>
                </a:cubicBezTo>
                <a:cubicBezTo>
                  <a:pt x="1049" y="126"/>
                  <a:pt x="1049" y="126"/>
                  <a:pt x="1049" y="126"/>
                </a:cubicBezTo>
                <a:cubicBezTo>
                  <a:pt x="1056" y="126"/>
                  <a:pt x="1056" y="126"/>
                  <a:pt x="1056" y="126"/>
                </a:cubicBezTo>
                <a:cubicBezTo>
                  <a:pt x="1059" y="130"/>
                  <a:pt x="1059" y="130"/>
                  <a:pt x="1059" y="130"/>
                </a:cubicBezTo>
                <a:cubicBezTo>
                  <a:pt x="1060" y="131"/>
                  <a:pt x="1065" y="137"/>
                  <a:pt x="1065" y="138"/>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58" name="Freeform 20"/>
          <p:cNvSpPr>
            <a:spLocks/>
          </p:cNvSpPr>
          <p:nvPr/>
        </p:nvSpPr>
        <p:spPr bwMode="auto">
          <a:xfrm>
            <a:off x="1485993" y="2813523"/>
            <a:ext cx="54745" cy="142945"/>
          </a:xfrm>
          <a:custGeom>
            <a:avLst/>
            <a:gdLst>
              <a:gd name="T0" fmla="*/ 10 w 71"/>
              <a:gd name="T1" fmla="*/ 185 h 185"/>
              <a:gd name="T2" fmla="*/ 9 w 71"/>
              <a:gd name="T3" fmla="*/ 155 h 185"/>
              <a:gd name="T4" fmla="*/ 1 w 71"/>
              <a:gd name="T5" fmla="*/ 131 h 185"/>
              <a:gd name="T6" fmla="*/ 4 w 71"/>
              <a:gd name="T7" fmla="*/ 118 h 185"/>
              <a:gd name="T8" fmla="*/ 18 w 71"/>
              <a:gd name="T9" fmla="*/ 119 h 185"/>
              <a:gd name="T10" fmla="*/ 22 w 71"/>
              <a:gd name="T11" fmla="*/ 123 h 185"/>
              <a:gd name="T12" fmla="*/ 38 w 71"/>
              <a:gd name="T13" fmla="*/ 129 h 185"/>
              <a:gd name="T14" fmla="*/ 40 w 71"/>
              <a:gd name="T15" fmla="*/ 127 h 185"/>
              <a:gd name="T16" fmla="*/ 54 w 71"/>
              <a:gd name="T17" fmla="*/ 129 h 185"/>
              <a:gd name="T18" fmla="*/ 62 w 71"/>
              <a:gd name="T19" fmla="*/ 124 h 185"/>
              <a:gd name="T20" fmla="*/ 64 w 71"/>
              <a:gd name="T21" fmla="*/ 113 h 185"/>
              <a:gd name="T22" fmla="*/ 62 w 71"/>
              <a:gd name="T23" fmla="*/ 110 h 185"/>
              <a:gd name="T24" fmla="*/ 58 w 71"/>
              <a:gd name="T25" fmla="*/ 108 h 185"/>
              <a:gd name="T26" fmla="*/ 58 w 71"/>
              <a:gd name="T27" fmla="*/ 100 h 185"/>
              <a:gd name="T28" fmla="*/ 61 w 71"/>
              <a:gd name="T29" fmla="*/ 100 h 185"/>
              <a:gd name="T30" fmla="*/ 61 w 71"/>
              <a:gd name="T31" fmla="*/ 91 h 185"/>
              <a:gd name="T32" fmla="*/ 55 w 71"/>
              <a:gd name="T33" fmla="*/ 91 h 185"/>
              <a:gd name="T34" fmla="*/ 55 w 71"/>
              <a:gd name="T35" fmla="*/ 83 h 185"/>
              <a:gd name="T36" fmla="*/ 57 w 71"/>
              <a:gd name="T37" fmla="*/ 83 h 185"/>
              <a:gd name="T38" fmla="*/ 57 w 71"/>
              <a:gd name="T39" fmla="*/ 80 h 185"/>
              <a:gd name="T40" fmla="*/ 63 w 71"/>
              <a:gd name="T41" fmla="*/ 79 h 185"/>
              <a:gd name="T42" fmla="*/ 63 w 71"/>
              <a:gd name="T43" fmla="*/ 61 h 185"/>
              <a:gd name="T44" fmla="*/ 67 w 71"/>
              <a:gd name="T45" fmla="*/ 54 h 185"/>
              <a:gd name="T46" fmla="*/ 69 w 71"/>
              <a:gd name="T47" fmla="*/ 52 h 185"/>
              <a:gd name="T48" fmla="*/ 66 w 71"/>
              <a:gd name="T49" fmla="*/ 49 h 185"/>
              <a:gd name="T50" fmla="*/ 60 w 71"/>
              <a:gd name="T51" fmla="*/ 42 h 185"/>
              <a:gd name="T52" fmla="*/ 56 w 71"/>
              <a:gd name="T53" fmla="*/ 35 h 185"/>
              <a:gd name="T54" fmla="*/ 61 w 71"/>
              <a:gd name="T55" fmla="*/ 27 h 185"/>
              <a:gd name="T56" fmla="*/ 67 w 71"/>
              <a:gd name="T57" fmla="*/ 26 h 185"/>
              <a:gd name="T58" fmla="*/ 65 w 71"/>
              <a:gd name="T59" fmla="*/ 0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1" h="185">
                <a:moveTo>
                  <a:pt x="10" y="185"/>
                </a:moveTo>
                <a:cubicBezTo>
                  <a:pt x="11" y="181"/>
                  <a:pt x="11" y="156"/>
                  <a:pt x="9" y="155"/>
                </a:cubicBezTo>
                <a:cubicBezTo>
                  <a:pt x="2" y="150"/>
                  <a:pt x="0" y="139"/>
                  <a:pt x="1" y="131"/>
                </a:cubicBezTo>
                <a:cubicBezTo>
                  <a:pt x="1" y="127"/>
                  <a:pt x="6" y="126"/>
                  <a:pt x="4" y="118"/>
                </a:cubicBezTo>
                <a:cubicBezTo>
                  <a:pt x="2" y="110"/>
                  <a:pt x="15" y="117"/>
                  <a:pt x="18" y="119"/>
                </a:cubicBezTo>
                <a:cubicBezTo>
                  <a:pt x="19" y="119"/>
                  <a:pt x="22" y="123"/>
                  <a:pt x="22" y="123"/>
                </a:cubicBezTo>
                <a:cubicBezTo>
                  <a:pt x="28" y="124"/>
                  <a:pt x="36" y="123"/>
                  <a:pt x="38" y="129"/>
                </a:cubicBezTo>
                <a:cubicBezTo>
                  <a:pt x="39" y="132"/>
                  <a:pt x="39" y="127"/>
                  <a:pt x="40" y="127"/>
                </a:cubicBezTo>
                <a:cubicBezTo>
                  <a:pt x="41" y="127"/>
                  <a:pt x="50" y="129"/>
                  <a:pt x="54" y="129"/>
                </a:cubicBezTo>
                <a:cubicBezTo>
                  <a:pt x="60" y="128"/>
                  <a:pt x="55" y="125"/>
                  <a:pt x="62" y="124"/>
                </a:cubicBezTo>
                <a:cubicBezTo>
                  <a:pt x="69" y="124"/>
                  <a:pt x="66" y="118"/>
                  <a:pt x="64" y="113"/>
                </a:cubicBezTo>
                <a:cubicBezTo>
                  <a:pt x="63" y="112"/>
                  <a:pt x="63" y="111"/>
                  <a:pt x="62" y="110"/>
                </a:cubicBezTo>
                <a:cubicBezTo>
                  <a:pt x="61" y="109"/>
                  <a:pt x="58" y="111"/>
                  <a:pt x="58" y="108"/>
                </a:cubicBezTo>
                <a:cubicBezTo>
                  <a:pt x="58" y="106"/>
                  <a:pt x="57" y="103"/>
                  <a:pt x="58" y="100"/>
                </a:cubicBezTo>
                <a:cubicBezTo>
                  <a:pt x="59" y="100"/>
                  <a:pt x="60" y="100"/>
                  <a:pt x="61" y="100"/>
                </a:cubicBezTo>
                <a:cubicBezTo>
                  <a:pt x="62" y="100"/>
                  <a:pt x="61" y="92"/>
                  <a:pt x="61" y="91"/>
                </a:cubicBezTo>
                <a:cubicBezTo>
                  <a:pt x="60" y="90"/>
                  <a:pt x="57" y="91"/>
                  <a:pt x="55" y="91"/>
                </a:cubicBezTo>
                <a:cubicBezTo>
                  <a:pt x="54" y="91"/>
                  <a:pt x="54" y="84"/>
                  <a:pt x="55" y="83"/>
                </a:cubicBezTo>
                <a:cubicBezTo>
                  <a:pt x="55" y="82"/>
                  <a:pt x="56" y="83"/>
                  <a:pt x="57" y="83"/>
                </a:cubicBezTo>
                <a:cubicBezTo>
                  <a:pt x="58" y="82"/>
                  <a:pt x="57" y="80"/>
                  <a:pt x="57" y="80"/>
                </a:cubicBezTo>
                <a:cubicBezTo>
                  <a:pt x="57" y="78"/>
                  <a:pt x="62" y="79"/>
                  <a:pt x="63" y="79"/>
                </a:cubicBezTo>
                <a:cubicBezTo>
                  <a:pt x="63" y="73"/>
                  <a:pt x="63" y="67"/>
                  <a:pt x="63" y="61"/>
                </a:cubicBezTo>
                <a:cubicBezTo>
                  <a:pt x="71" y="61"/>
                  <a:pt x="66" y="59"/>
                  <a:pt x="67" y="54"/>
                </a:cubicBezTo>
                <a:cubicBezTo>
                  <a:pt x="67" y="52"/>
                  <a:pt x="68" y="53"/>
                  <a:pt x="69" y="52"/>
                </a:cubicBezTo>
                <a:cubicBezTo>
                  <a:pt x="69" y="51"/>
                  <a:pt x="67" y="50"/>
                  <a:pt x="66" y="49"/>
                </a:cubicBezTo>
                <a:cubicBezTo>
                  <a:pt x="64" y="48"/>
                  <a:pt x="64" y="44"/>
                  <a:pt x="60" y="42"/>
                </a:cubicBezTo>
                <a:cubicBezTo>
                  <a:pt x="55" y="40"/>
                  <a:pt x="55" y="41"/>
                  <a:pt x="56" y="35"/>
                </a:cubicBezTo>
                <a:cubicBezTo>
                  <a:pt x="56" y="34"/>
                  <a:pt x="61" y="28"/>
                  <a:pt x="61" y="27"/>
                </a:cubicBezTo>
                <a:cubicBezTo>
                  <a:pt x="62" y="27"/>
                  <a:pt x="67" y="27"/>
                  <a:pt x="67" y="26"/>
                </a:cubicBezTo>
                <a:cubicBezTo>
                  <a:pt x="68" y="19"/>
                  <a:pt x="65" y="8"/>
                  <a:pt x="65" y="0"/>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59" name="Freeform 21"/>
          <p:cNvSpPr>
            <a:spLocks/>
          </p:cNvSpPr>
          <p:nvPr/>
        </p:nvSpPr>
        <p:spPr bwMode="auto">
          <a:xfrm>
            <a:off x="1473828" y="2338053"/>
            <a:ext cx="272711" cy="476484"/>
          </a:xfrm>
          <a:custGeom>
            <a:avLst/>
            <a:gdLst>
              <a:gd name="T0" fmla="*/ 47 w 353"/>
              <a:gd name="T1" fmla="*/ 603 h 616"/>
              <a:gd name="T2" fmla="*/ 42 w 353"/>
              <a:gd name="T3" fmla="*/ 592 h 616"/>
              <a:gd name="T4" fmla="*/ 21 w 353"/>
              <a:gd name="T5" fmla="*/ 596 h 616"/>
              <a:gd name="T6" fmla="*/ 13 w 353"/>
              <a:gd name="T7" fmla="*/ 576 h 616"/>
              <a:gd name="T8" fmla="*/ 19 w 353"/>
              <a:gd name="T9" fmla="*/ 543 h 616"/>
              <a:gd name="T10" fmla="*/ 1 w 353"/>
              <a:gd name="T11" fmla="*/ 527 h 616"/>
              <a:gd name="T12" fmla="*/ 5 w 353"/>
              <a:gd name="T13" fmla="*/ 522 h 616"/>
              <a:gd name="T14" fmla="*/ 11 w 353"/>
              <a:gd name="T15" fmla="*/ 521 h 616"/>
              <a:gd name="T16" fmla="*/ 26 w 353"/>
              <a:gd name="T17" fmla="*/ 499 h 616"/>
              <a:gd name="T18" fmla="*/ 17 w 353"/>
              <a:gd name="T19" fmla="*/ 476 h 616"/>
              <a:gd name="T20" fmla="*/ 9 w 353"/>
              <a:gd name="T21" fmla="*/ 441 h 616"/>
              <a:gd name="T22" fmla="*/ 15 w 353"/>
              <a:gd name="T23" fmla="*/ 422 h 616"/>
              <a:gd name="T24" fmla="*/ 37 w 353"/>
              <a:gd name="T25" fmla="*/ 417 h 616"/>
              <a:gd name="T26" fmla="*/ 44 w 353"/>
              <a:gd name="T27" fmla="*/ 385 h 616"/>
              <a:gd name="T28" fmla="*/ 55 w 353"/>
              <a:gd name="T29" fmla="*/ 381 h 616"/>
              <a:gd name="T30" fmla="*/ 72 w 353"/>
              <a:gd name="T31" fmla="*/ 363 h 616"/>
              <a:gd name="T32" fmla="*/ 83 w 353"/>
              <a:gd name="T33" fmla="*/ 353 h 616"/>
              <a:gd name="T34" fmla="*/ 97 w 353"/>
              <a:gd name="T35" fmla="*/ 337 h 616"/>
              <a:gd name="T36" fmla="*/ 106 w 353"/>
              <a:gd name="T37" fmla="*/ 324 h 616"/>
              <a:gd name="T38" fmla="*/ 120 w 353"/>
              <a:gd name="T39" fmla="*/ 308 h 616"/>
              <a:gd name="T40" fmla="*/ 115 w 353"/>
              <a:gd name="T41" fmla="*/ 301 h 616"/>
              <a:gd name="T42" fmla="*/ 105 w 353"/>
              <a:gd name="T43" fmla="*/ 290 h 616"/>
              <a:gd name="T44" fmla="*/ 94 w 353"/>
              <a:gd name="T45" fmla="*/ 282 h 616"/>
              <a:gd name="T46" fmla="*/ 79 w 353"/>
              <a:gd name="T47" fmla="*/ 281 h 616"/>
              <a:gd name="T48" fmla="*/ 66 w 353"/>
              <a:gd name="T49" fmla="*/ 278 h 616"/>
              <a:gd name="T50" fmla="*/ 62 w 353"/>
              <a:gd name="T51" fmla="*/ 262 h 616"/>
              <a:gd name="T52" fmla="*/ 57 w 353"/>
              <a:gd name="T53" fmla="*/ 243 h 616"/>
              <a:gd name="T54" fmla="*/ 35 w 353"/>
              <a:gd name="T55" fmla="*/ 205 h 616"/>
              <a:gd name="T56" fmla="*/ 42 w 353"/>
              <a:gd name="T57" fmla="*/ 187 h 616"/>
              <a:gd name="T58" fmla="*/ 50 w 353"/>
              <a:gd name="T59" fmla="*/ 191 h 616"/>
              <a:gd name="T60" fmla="*/ 86 w 353"/>
              <a:gd name="T61" fmla="*/ 113 h 616"/>
              <a:gd name="T62" fmla="*/ 104 w 353"/>
              <a:gd name="T63" fmla="*/ 107 h 616"/>
              <a:gd name="T64" fmla="*/ 135 w 353"/>
              <a:gd name="T65" fmla="*/ 101 h 616"/>
              <a:gd name="T66" fmla="*/ 187 w 353"/>
              <a:gd name="T67" fmla="*/ 111 h 616"/>
              <a:gd name="T68" fmla="*/ 201 w 353"/>
              <a:gd name="T69" fmla="*/ 110 h 616"/>
              <a:gd name="T70" fmla="*/ 211 w 353"/>
              <a:gd name="T71" fmla="*/ 115 h 616"/>
              <a:gd name="T72" fmla="*/ 288 w 353"/>
              <a:gd name="T73" fmla="*/ 72 h 616"/>
              <a:gd name="T74" fmla="*/ 310 w 353"/>
              <a:gd name="T75" fmla="*/ 67 h 616"/>
              <a:gd name="T76" fmla="*/ 336 w 353"/>
              <a:gd name="T77" fmla="*/ 61 h 616"/>
              <a:gd name="T78" fmla="*/ 353 w 353"/>
              <a:gd name="T79" fmla="*/ 14 h 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53" h="616">
                <a:moveTo>
                  <a:pt x="81" y="616"/>
                </a:moveTo>
                <a:cubicBezTo>
                  <a:pt x="68" y="616"/>
                  <a:pt x="62" y="603"/>
                  <a:pt x="47" y="603"/>
                </a:cubicBezTo>
                <a:cubicBezTo>
                  <a:pt x="46" y="603"/>
                  <a:pt x="45" y="603"/>
                  <a:pt x="44" y="603"/>
                </a:cubicBezTo>
                <a:cubicBezTo>
                  <a:pt x="49" y="601"/>
                  <a:pt x="44" y="595"/>
                  <a:pt x="42" y="592"/>
                </a:cubicBezTo>
                <a:cubicBezTo>
                  <a:pt x="39" y="591"/>
                  <a:pt x="29" y="591"/>
                  <a:pt x="25" y="591"/>
                </a:cubicBezTo>
                <a:cubicBezTo>
                  <a:pt x="24" y="591"/>
                  <a:pt x="27" y="597"/>
                  <a:pt x="21" y="596"/>
                </a:cubicBezTo>
                <a:cubicBezTo>
                  <a:pt x="20" y="595"/>
                  <a:pt x="8" y="587"/>
                  <a:pt x="8" y="586"/>
                </a:cubicBezTo>
                <a:cubicBezTo>
                  <a:pt x="6" y="583"/>
                  <a:pt x="11" y="578"/>
                  <a:pt x="13" y="576"/>
                </a:cubicBezTo>
                <a:cubicBezTo>
                  <a:pt x="18" y="571"/>
                  <a:pt x="21" y="571"/>
                  <a:pt x="12" y="568"/>
                </a:cubicBezTo>
                <a:cubicBezTo>
                  <a:pt x="0" y="565"/>
                  <a:pt x="26" y="554"/>
                  <a:pt x="19" y="543"/>
                </a:cubicBezTo>
                <a:cubicBezTo>
                  <a:pt x="17" y="541"/>
                  <a:pt x="15" y="540"/>
                  <a:pt x="13" y="539"/>
                </a:cubicBezTo>
                <a:cubicBezTo>
                  <a:pt x="9" y="535"/>
                  <a:pt x="5" y="531"/>
                  <a:pt x="1" y="527"/>
                </a:cubicBezTo>
                <a:cubicBezTo>
                  <a:pt x="1" y="526"/>
                  <a:pt x="1" y="525"/>
                  <a:pt x="1" y="524"/>
                </a:cubicBezTo>
                <a:cubicBezTo>
                  <a:pt x="3" y="524"/>
                  <a:pt x="4" y="523"/>
                  <a:pt x="5" y="522"/>
                </a:cubicBezTo>
                <a:cubicBezTo>
                  <a:pt x="6" y="521"/>
                  <a:pt x="6" y="523"/>
                  <a:pt x="7" y="523"/>
                </a:cubicBezTo>
                <a:cubicBezTo>
                  <a:pt x="9" y="523"/>
                  <a:pt x="10" y="522"/>
                  <a:pt x="11" y="521"/>
                </a:cubicBezTo>
                <a:cubicBezTo>
                  <a:pt x="13" y="520"/>
                  <a:pt x="21" y="511"/>
                  <a:pt x="22" y="510"/>
                </a:cubicBezTo>
                <a:cubicBezTo>
                  <a:pt x="22" y="507"/>
                  <a:pt x="26" y="501"/>
                  <a:pt x="26" y="499"/>
                </a:cubicBezTo>
                <a:cubicBezTo>
                  <a:pt x="26" y="498"/>
                  <a:pt x="21" y="497"/>
                  <a:pt x="20" y="496"/>
                </a:cubicBezTo>
                <a:cubicBezTo>
                  <a:pt x="18" y="494"/>
                  <a:pt x="18" y="479"/>
                  <a:pt x="17" y="476"/>
                </a:cubicBezTo>
                <a:cubicBezTo>
                  <a:pt x="15" y="468"/>
                  <a:pt x="11" y="464"/>
                  <a:pt x="10" y="455"/>
                </a:cubicBezTo>
                <a:cubicBezTo>
                  <a:pt x="10" y="453"/>
                  <a:pt x="5" y="441"/>
                  <a:pt x="9" y="441"/>
                </a:cubicBezTo>
                <a:cubicBezTo>
                  <a:pt x="12" y="441"/>
                  <a:pt x="17" y="443"/>
                  <a:pt x="16" y="438"/>
                </a:cubicBezTo>
                <a:cubicBezTo>
                  <a:pt x="16" y="433"/>
                  <a:pt x="14" y="427"/>
                  <a:pt x="15" y="422"/>
                </a:cubicBezTo>
                <a:cubicBezTo>
                  <a:pt x="22" y="421"/>
                  <a:pt x="29" y="421"/>
                  <a:pt x="37" y="421"/>
                </a:cubicBezTo>
                <a:cubicBezTo>
                  <a:pt x="37" y="420"/>
                  <a:pt x="37" y="418"/>
                  <a:pt x="37" y="417"/>
                </a:cubicBezTo>
                <a:cubicBezTo>
                  <a:pt x="45" y="417"/>
                  <a:pt x="45" y="417"/>
                  <a:pt x="45" y="417"/>
                </a:cubicBezTo>
                <a:cubicBezTo>
                  <a:pt x="44" y="385"/>
                  <a:pt x="44" y="385"/>
                  <a:pt x="44" y="385"/>
                </a:cubicBezTo>
                <a:cubicBezTo>
                  <a:pt x="44" y="382"/>
                  <a:pt x="45" y="377"/>
                  <a:pt x="47" y="376"/>
                </a:cubicBezTo>
                <a:cubicBezTo>
                  <a:pt x="52" y="374"/>
                  <a:pt x="53" y="380"/>
                  <a:pt x="55" y="381"/>
                </a:cubicBezTo>
                <a:cubicBezTo>
                  <a:pt x="64" y="384"/>
                  <a:pt x="67" y="374"/>
                  <a:pt x="67" y="366"/>
                </a:cubicBezTo>
                <a:cubicBezTo>
                  <a:pt x="67" y="360"/>
                  <a:pt x="67" y="356"/>
                  <a:pt x="72" y="363"/>
                </a:cubicBezTo>
                <a:cubicBezTo>
                  <a:pt x="74" y="365"/>
                  <a:pt x="77" y="356"/>
                  <a:pt x="77" y="355"/>
                </a:cubicBezTo>
                <a:cubicBezTo>
                  <a:pt x="77" y="351"/>
                  <a:pt x="81" y="353"/>
                  <a:pt x="83" y="353"/>
                </a:cubicBezTo>
                <a:cubicBezTo>
                  <a:pt x="85" y="353"/>
                  <a:pt x="85" y="349"/>
                  <a:pt x="85" y="348"/>
                </a:cubicBezTo>
                <a:cubicBezTo>
                  <a:pt x="87" y="342"/>
                  <a:pt x="98" y="353"/>
                  <a:pt x="97" y="337"/>
                </a:cubicBezTo>
                <a:cubicBezTo>
                  <a:pt x="102" y="332"/>
                  <a:pt x="101" y="334"/>
                  <a:pt x="100" y="328"/>
                </a:cubicBezTo>
                <a:cubicBezTo>
                  <a:pt x="100" y="323"/>
                  <a:pt x="102" y="326"/>
                  <a:pt x="106" y="324"/>
                </a:cubicBezTo>
                <a:cubicBezTo>
                  <a:pt x="108" y="323"/>
                  <a:pt x="114" y="317"/>
                  <a:pt x="115" y="314"/>
                </a:cubicBezTo>
                <a:cubicBezTo>
                  <a:pt x="116" y="309"/>
                  <a:pt x="120" y="315"/>
                  <a:pt x="120" y="308"/>
                </a:cubicBezTo>
                <a:cubicBezTo>
                  <a:pt x="120" y="306"/>
                  <a:pt x="121" y="304"/>
                  <a:pt x="119" y="303"/>
                </a:cubicBezTo>
                <a:cubicBezTo>
                  <a:pt x="117" y="303"/>
                  <a:pt x="117" y="302"/>
                  <a:pt x="115" y="301"/>
                </a:cubicBezTo>
                <a:cubicBezTo>
                  <a:pt x="113" y="300"/>
                  <a:pt x="105" y="301"/>
                  <a:pt x="105" y="298"/>
                </a:cubicBezTo>
                <a:cubicBezTo>
                  <a:pt x="104" y="296"/>
                  <a:pt x="105" y="293"/>
                  <a:pt x="105" y="290"/>
                </a:cubicBezTo>
                <a:cubicBezTo>
                  <a:pt x="98" y="291"/>
                  <a:pt x="98" y="291"/>
                  <a:pt x="98" y="284"/>
                </a:cubicBezTo>
                <a:cubicBezTo>
                  <a:pt x="98" y="281"/>
                  <a:pt x="98" y="283"/>
                  <a:pt x="94" y="282"/>
                </a:cubicBezTo>
                <a:cubicBezTo>
                  <a:pt x="91" y="282"/>
                  <a:pt x="86" y="284"/>
                  <a:pt x="85" y="281"/>
                </a:cubicBezTo>
                <a:cubicBezTo>
                  <a:pt x="85" y="279"/>
                  <a:pt x="80" y="281"/>
                  <a:pt x="79" y="281"/>
                </a:cubicBezTo>
                <a:cubicBezTo>
                  <a:pt x="78" y="281"/>
                  <a:pt x="74" y="282"/>
                  <a:pt x="74" y="280"/>
                </a:cubicBezTo>
                <a:cubicBezTo>
                  <a:pt x="72" y="275"/>
                  <a:pt x="70" y="278"/>
                  <a:pt x="66" y="278"/>
                </a:cubicBezTo>
                <a:cubicBezTo>
                  <a:pt x="65" y="265"/>
                  <a:pt x="65" y="265"/>
                  <a:pt x="65" y="265"/>
                </a:cubicBezTo>
                <a:cubicBezTo>
                  <a:pt x="65" y="262"/>
                  <a:pt x="66" y="261"/>
                  <a:pt x="62" y="262"/>
                </a:cubicBezTo>
                <a:cubicBezTo>
                  <a:pt x="61" y="257"/>
                  <a:pt x="62" y="248"/>
                  <a:pt x="61" y="242"/>
                </a:cubicBezTo>
                <a:cubicBezTo>
                  <a:pt x="57" y="243"/>
                  <a:pt x="57" y="243"/>
                  <a:pt x="57" y="243"/>
                </a:cubicBezTo>
                <a:cubicBezTo>
                  <a:pt x="51" y="243"/>
                  <a:pt x="61" y="219"/>
                  <a:pt x="51" y="214"/>
                </a:cubicBezTo>
                <a:cubicBezTo>
                  <a:pt x="35" y="205"/>
                  <a:pt x="35" y="205"/>
                  <a:pt x="35" y="205"/>
                </a:cubicBezTo>
                <a:cubicBezTo>
                  <a:pt x="41" y="186"/>
                  <a:pt x="41" y="186"/>
                  <a:pt x="41" y="186"/>
                </a:cubicBezTo>
                <a:cubicBezTo>
                  <a:pt x="41" y="186"/>
                  <a:pt x="42" y="187"/>
                  <a:pt x="42" y="187"/>
                </a:cubicBezTo>
                <a:cubicBezTo>
                  <a:pt x="43" y="187"/>
                  <a:pt x="45" y="189"/>
                  <a:pt x="46" y="190"/>
                </a:cubicBezTo>
                <a:cubicBezTo>
                  <a:pt x="47" y="191"/>
                  <a:pt x="49" y="194"/>
                  <a:pt x="50" y="191"/>
                </a:cubicBezTo>
                <a:cubicBezTo>
                  <a:pt x="78" y="111"/>
                  <a:pt x="78" y="111"/>
                  <a:pt x="78" y="111"/>
                </a:cubicBezTo>
                <a:cubicBezTo>
                  <a:pt x="82" y="111"/>
                  <a:pt x="85" y="115"/>
                  <a:pt x="86" y="113"/>
                </a:cubicBezTo>
                <a:cubicBezTo>
                  <a:pt x="88" y="109"/>
                  <a:pt x="87" y="108"/>
                  <a:pt x="92" y="108"/>
                </a:cubicBezTo>
                <a:cubicBezTo>
                  <a:pt x="93" y="108"/>
                  <a:pt x="103" y="107"/>
                  <a:pt x="104" y="107"/>
                </a:cubicBezTo>
                <a:cubicBezTo>
                  <a:pt x="104" y="108"/>
                  <a:pt x="119" y="116"/>
                  <a:pt x="121" y="116"/>
                </a:cubicBezTo>
                <a:cubicBezTo>
                  <a:pt x="135" y="101"/>
                  <a:pt x="135" y="101"/>
                  <a:pt x="135" y="101"/>
                </a:cubicBezTo>
                <a:cubicBezTo>
                  <a:pt x="174" y="126"/>
                  <a:pt x="174" y="126"/>
                  <a:pt x="174" y="126"/>
                </a:cubicBezTo>
                <a:cubicBezTo>
                  <a:pt x="187" y="111"/>
                  <a:pt x="187" y="111"/>
                  <a:pt x="187" y="111"/>
                </a:cubicBezTo>
                <a:cubicBezTo>
                  <a:pt x="189" y="110"/>
                  <a:pt x="193" y="113"/>
                  <a:pt x="195" y="115"/>
                </a:cubicBezTo>
                <a:cubicBezTo>
                  <a:pt x="201" y="110"/>
                  <a:pt x="201" y="110"/>
                  <a:pt x="201" y="110"/>
                </a:cubicBezTo>
                <a:cubicBezTo>
                  <a:pt x="208" y="115"/>
                  <a:pt x="208" y="115"/>
                  <a:pt x="208" y="115"/>
                </a:cubicBezTo>
                <a:cubicBezTo>
                  <a:pt x="211" y="115"/>
                  <a:pt x="211" y="115"/>
                  <a:pt x="211" y="115"/>
                </a:cubicBezTo>
                <a:cubicBezTo>
                  <a:pt x="247" y="59"/>
                  <a:pt x="247" y="59"/>
                  <a:pt x="247" y="59"/>
                </a:cubicBezTo>
                <a:cubicBezTo>
                  <a:pt x="288" y="72"/>
                  <a:pt x="288" y="72"/>
                  <a:pt x="288" y="72"/>
                </a:cubicBezTo>
                <a:cubicBezTo>
                  <a:pt x="292" y="73"/>
                  <a:pt x="292" y="74"/>
                  <a:pt x="295" y="71"/>
                </a:cubicBezTo>
                <a:cubicBezTo>
                  <a:pt x="298" y="66"/>
                  <a:pt x="310" y="69"/>
                  <a:pt x="310" y="67"/>
                </a:cubicBezTo>
                <a:cubicBezTo>
                  <a:pt x="310" y="53"/>
                  <a:pt x="310" y="53"/>
                  <a:pt x="310" y="53"/>
                </a:cubicBezTo>
                <a:cubicBezTo>
                  <a:pt x="316" y="50"/>
                  <a:pt x="331" y="59"/>
                  <a:pt x="336" y="61"/>
                </a:cubicBezTo>
                <a:cubicBezTo>
                  <a:pt x="342" y="64"/>
                  <a:pt x="345" y="44"/>
                  <a:pt x="347" y="40"/>
                </a:cubicBezTo>
                <a:cubicBezTo>
                  <a:pt x="351" y="30"/>
                  <a:pt x="353" y="25"/>
                  <a:pt x="353" y="14"/>
                </a:cubicBezTo>
                <a:cubicBezTo>
                  <a:pt x="353" y="9"/>
                  <a:pt x="353" y="5"/>
                  <a:pt x="353" y="0"/>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60" name="Freeform 22"/>
          <p:cNvSpPr>
            <a:spLocks/>
          </p:cNvSpPr>
          <p:nvPr/>
        </p:nvSpPr>
        <p:spPr bwMode="auto">
          <a:xfrm>
            <a:off x="1545808" y="4046298"/>
            <a:ext cx="306166" cy="399435"/>
          </a:xfrm>
          <a:custGeom>
            <a:avLst/>
            <a:gdLst>
              <a:gd name="T0" fmla="*/ 366 w 396"/>
              <a:gd name="T1" fmla="*/ 9 h 517"/>
              <a:gd name="T2" fmla="*/ 386 w 396"/>
              <a:gd name="T3" fmla="*/ 40 h 517"/>
              <a:gd name="T4" fmla="*/ 382 w 396"/>
              <a:gd name="T5" fmla="*/ 45 h 517"/>
              <a:gd name="T6" fmla="*/ 369 w 396"/>
              <a:gd name="T7" fmla="*/ 55 h 517"/>
              <a:gd name="T8" fmla="*/ 363 w 396"/>
              <a:gd name="T9" fmla="*/ 62 h 517"/>
              <a:gd name="T10" fmla="*/ 358 w 396"/>
              <a:gd name="T11" fmla="*/ 79 h 517"/>
              <a:gd name="T12" fmla="*/ 345 w 396"/>
              <a:gd name="T13" fmla="*/ 86 h 517"/>
              <a:gd name="T14" fmla="*/ 323 w 396"/>
              <a:gd name="T15" fmla="*/ 89 h 517"/>
              <a:gd name="T16" fmla="*/ 317 w 396"/>
              <a:gd name="T17" fmla="*/ 97 h 517"/>
              <a:gd name="T18" fmla="*/ 299 w 396"/>
              <a:gd name="T19" fmla="*/ 94 h 517"/>
              <a:gd name="T20" fmla="*/ 295 w 396"/>
              <a:gd name="T21" fmla="*/ 106 h 517"/>
              <a:gd name="T22" fmla="*/ 288 w 396"/>
              <a:gd name="T23" fmla="*/ 114 h 517"/>
              <a:gd name="T24" fmla="*/ 289 w 396"/>
              <a:gd name="T25" fmla="*/ 121 h 517"/>
              <a:gd name="T26" fmla="*/ 283 w 396"/>
              <a:gd name="T27" fmla="*/ 127 h 517"/>
              <a:gd name="T28" fmla="*/ 271 w 396"/>
              <a:gd name="T29" fmla="*/ 129 h 517"/>
              <a:gd name="T30" fmla="*/ 276 w 396"/>
              <a:gd name="T31" fmla="*/ 145 h 517"/>
              <a:gd name="T32" fmla="*/ 261 w 396"/>
              <a:gd name="T33" fmla="*/ 180 h 517"/>
              <a:gd name="T34" fmla="*/ 261 w 396"/>
              <a:gd name="T35" fmla="*/ 209 h 517"/>
              <a:gd name="T36" fmla="*/ 269 w 396"/>
              <a:gd name="T37" fmla="*/ 224 h 517"/>
              <a:gd name="T38" fmla="*/ 262 w 396"/>
              <a:gd name="T39" fmla="*/ 232 h 517"/>
              <a:gd name="T40" fmla="*/ 255 w 396"/>
              <a:gd name="T41" fmla="*/ 227 h 517"/>
              <a:gd name="T42" fmla="*/ 243 w 396"/>
              <a:gd name="T43" fmla="*/ 241 h 517"/>
              <a:gd name="T44" fmla="*/ 242 w 396"/>
              <a:gd name="T45" fmla="*/ 249 h 517"/>
              <a:gd name="T46" fmla="*/ 239 w 396"/>
              <a:gd name="T47" fmla="*/ 271 h 517"/>
              <a:gd name="T48" fmla="*/ 214 w 396"/>
              <a:gd name="T49" fmla="*/ 282 h 517"/>
              <a:gd name="T50" fmla="*/ 210 w 396"/>
              <a:gd name="T51" fmla="*/ 286 h 517"/>
              <a:gd name="T52" fmla="*/ 198 w 396"/>
              <a:gd name="T53" fmla="*/ 289 h 517"/>
              <a:gd name="T54" fmla="*/ 190 w 396"/>
              <a:gd name="T55" fmla="*/ 280 h 517"/>
              <a:gd name="T56" fmla="*/ 176 w 396"/>
              <a:gd name="T57" fmla="*/ 270 h 517"/>
              <a:gd name="T58" fmla="*/ 154 w 396"/>
              <a:gd name="T59" fmla="*/ 270 h 517"/>
              <a:gd name="T60" fmla="*/ 131 w 396"/>
              <a:gd name="T61" fmla="*/ 262 h 517"/>
              <a:gd name="T62" fmla="*/ 124 w 396"/>
              <a:gd name="T63" fmla="*/ 256 h 517"/>
              <a:gd name="T64" fmla="*/ 127 w 396"/>
              <a:gd name="T65" fmla="*/ 244 h 517"/>
              <a:gd name="T66" fmla="*/ 109 w 396"/>
              <a:gd name="T67" fmla="*/ 263 h 517"/>
              <a:gd name="T68" fmla="*/ 82 w 396"/>
              <a:gd name="T69" fmla="*/ 274 h 517"/>
              <a:gd name="T70" fmla="*/ 64 w 396"/>
              <a:gd name="T71" fmla="*/ 280 h 517"/>
              <a:gd name="T72" fmla="*/ 54 w 396"/>
              <a:gd name="T73" fmla="*/ 282 h 517"/>
              <a:gd name="T74" fmla="*/ 61 w 396"/>
              <a:gd name="T75" fmla="*/ 291 h 517"/>
              <a:gd name="T76" fmla="*/ 54 w 396"/>
              <a:gd name="T77" fmla="*/ 300 h 517"/>
              <a:gd name="T78" fmla="*/ 42 w 396"/>
              <a:gd name="T79" fmla="*/ 315 h 517"/>
              <a:gd name="T80" fmla="*/ 32 w 396"/>
              <a:gd name="T81" fmla="*/ 322 h 517"/>
              <a:gd name="T82" fmla="*/ 26 w 396"/>
              <a:gd name="T83" fmla="*/ 332 h 517"/>
              <a:gd name="T84" fmla="*/ 43 w 396"/>
              <a:gd name="T85" fmla="*/ 344 h 517"/>
              <a:gd name="T86" fmla="*/ 55 w 396"/>
              <a:gd name="T87" fmla="*/ 360 h 517"/>
              <a:gd name="T88" fmla="*/ 27 w 396"/>
              <a:gd name="T89" fmla="*/ 388 h 517"/>
              <a:gd name="T90" fmla="*/ 35 w 396"/>
              <a:gd name="T91" fmla="*/ 427 h 517"/>
              <a:gd name="T92" fmla="*/ 48 w 396"/>
              <a:gd name="T93" fmla="*/ 423 h 517"/>
              <a:gd name="T94" fmla="*/ 59 w 396"/>
              <a:gd name="T95" fmla="*/ 434 h 517"/>
              <a:gd name="T96" fmla="*/ 32 w 396"/>
              <a:gd name="T97" fmla="*/ 439 h 517"/>
              <a:gd name="T98" fmla="*/ 22 w 396"/>
              <a:gd name="T99" fmla="*/ 448 h 517"/>
              <a:gd name="T100" fmla="*/ 14 w 396"/>
              <a:gd name="T101" fmla="*/ 482 h 517"/>
              <a:gd name="T102" fmla="*/ 11 w 396"/>
              <a:gd name="T103" fmla="*/ 500 h 517"/>
              <a:gd name="T104" fmla="*/ 8 w 396"/>
              <a:gd name="T105" fmla="*/ 517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96" h="517">
                <a:moveTo>
                  <a:pt x="376" y="0"/>
                </a:moveTo>
                <a:cubicBezTo>
                  <a:pt x="374" y="1"/>
                  <a:pt x="366" y="8"/>
                  <a:pt x="366" y="9"/>
                </a:cubicBezTo>
                <a:cubicBezTo>
                  <a:pt x="366" y="14"/>
                  <a:pt x="384" y="19"/>
                  <a:pt x="376" y="30"/>
                </a:cubicBezTo>
                <a:cubicBezTo>
                  <a:pt x="372" y="34"/>
                  <a:pt x="396" y="38"/>
                  <a:pt x="386" y="40"/>
                </a:cubicBezTo>
                <a:cubicBezTo>
                  <a:pt x="384" y="40"/>
                  <a:pt x="383" y="42"/>
                  <a:pt x="383" y="44"/>
                </a:cubicBezTo>
                <a:cubicBezTo>
                  <a:pt x="383" y="44"/>
                  <a:pt x="382" y="45"/>
                  <a:pt x="382" y="45"/>
                </a:cubicBezTo>
                <a:cubicBezTo>
                  <a:pt x="378" y="47"/>
                  <a:pt x="373" y="48"/>
                  <a:pt x="369" y="50"/>
                </a:cubicBezTo>
                <a:cubicBezTo>
                  <a:pt x="369" y="52"/>
                  <a:pt x="369" y="53"/>
                  <a:pt x="369" y="55"/>
                </a:cubicBezTo>
                <a:cubicBezTo>
                  <a:pt x="368" y="56"/>
                  <a:pt x="364" y="55"/>
                  <a:pt x="363" y="56"/>
                </a:cubicBezTo>
                <a:cubicBezTo>
                  <a:pt x="362" y="56"/>
                  <a:pt x="363" y="61"/>
                  <a:pt x="363" y="62"/>
                </a:cubicBezTo>
                <a:cubicBezTo>
                  <a:pt x="361" y="65"/>
                  <a:pt x="357" y="67"/>
                  <a:pt x="357" y="71"/>
                </a:cubicBezTo>
                <a:cubicBezTo>
                  <a:pt x="357" y="75"/>
                  <a:pt x="364" y="76"/>
                  <a:pt x="358" y="79"/>
                </a:cubicBezTo>
                <a:cubicBezTo>
                  <a:pt x="357" y="80"/>
                  <a:pt x="356" y="80"/>
                  <a:pt x="355" y="81"/>
                </a:cubicBezTo>
                <a:cubicBezTo>
                  <a:pt x="345" y="86"/>
                  <a:pt x="345" y="86"/>
                  <a:pt x="345" y="86"/>
                </a:cubicBezTo>
                <a:cubicBezTo>
                  <a:pt x="342" y="87"/>
                  <a:pt x="340" y="86"/>
                  <a:pt x="338" y="89"/>
                </a:cubicBezTo>
                <a:cubicBezTo>
                  <a:pt x="337" y="92"/>
                  <a:pt x="324" y="93"/>
                  <a:pt x="323" y="89"/>
                </a:cubicBezTo>
                <a:cubicBezTo>
                  <a:pt x="323" y="86"/>
                  <a:pt x="322" y="87"/>
                  <a:pt x="319" y="87"/>
                </a:cubicBezTo>
                <a:cubicBezTo>
                  <a:pt x="314" y="87"/>
                  <a:pt x="316" y="93"/>
                  <a:pt x="317" y="97"/>
                </a:cubicBezTo>
                <a:cubicBezTo>
                  <a:pt x="314" y="97"/>
                  <a:pt x="311" y="97"/>
                  <a:pt x="308" y="97"/>
                </a:cubicBezTo>
                <a:cubicBezTo>
                  <a:pt x="306" y="97"/>
                  <a:pt x="300" y="88"/>
                  <a:pt x="299" y="94"/>
                </a:cubicBezTo>
                <a:cubicBezTo>
                  <a:pt x="299" y="95"/>
                  <a:pt x="299" y="96"/>
                  <a:pt x="299" y="96"/>
                </a:cubicBezTo>
                <a:cubicBezTo>
                  <a:pt x="299" y="103"/>
                  <a:pt x="298" y="101"/>
                  <a:pt x="295" y="106"/>
                </a:cubicBezTo>
                <a:cubicBezTo>
                  <a:pt x="294" y="109"/>
                  <a:pt x="295" y="112"/>
                  <a:pt x="294" y="113"/>
                </a:cubicBezTo>
                <a:cubicBezTo>
                  <a:pt x="293" y="114"/>
                  <a:pt x="289" y="114"/>
                  <a:pt x="288" y="114"/>
                </a:cubicBezTo>
                <a:cubicBezTo>
                  <a:pt x="287" y="114"/>
                  <a:pt x="285" y="114"/>
                  <a:pt x="286" y="115"/>
                </a:cubicBezTo>
                <a:cubicBezTo>
                  <a:pt x="286" y="117"/>
                  <a:pt x="292" y="118"/>
                  <a:pt x="289" y="121"/>
                </a:cubicBezTo>
                <a:cubicBezTo>
                  <a:pt x="287" y="123"/>
                  <a:pt x="287" y="124"/>
                  <a:pt x="286" y="126"/>
                </a:cubicBezTo>
                <a:cubicBezTo>
                  <a:pt x="285" y="126"/>
                  <a:pt x="283" y="128"/>
                  <a:pt x="283" y="127"/>
                </a:cubicBezTo>
                <a:cubicBezTo>
                  <a:pt x="280" y="127"/>
                  <a:pt x="280" y="128"/>
                  <a:pt x="279" y="129"/>
                </a:cubicBezTo>
                <a:cubicBezTo>
                  <a:pt x="278" y="130"/>
                  <a:pt x="273" y="129"/>
                  <a:pt x="271" y="129"/>
                </a:cubicBezTo>
                <a:cubicBezTo>
                  <a:pt x="271" y="133"/>
                  <a:pt x="271" y="138"/>
                  <a:pt x="272" y="142"/>
                </a:cubicBezTo>
                <a:cubicBezTo>
                  <a:pt x="272" y="145"/>
                  <a:pt x="277" y="141"/>
                  <a:pt x="276" y="145"/>
                </a:cubicBezTo>
                <a:cubicBezTo>
                  <a:pt x="271" y="150"/>
                  <a:pt x="267" y="156"/>
                  <a:pt x="262" y="161"/>
                </a:cubicBezTo>
                <a:cubicBezTo>
                  <a:pt x="260" y="164"/>
                  <a:pt x="264" y="180"/>
                  <a:pt x="261" y="180"/>
                </a:cubicBezTo>
                <a:cubicBezTo>
                  <a:pt x="256" y="181"/>
                  <a:pt x="258" y="195"/>
                  <a:pt x="258" y="198"/>
                </a:cubicBezTo>
                <a:cubicBezTo>
                  <a:pt x="253" y="205"/>
                  <a:pt x="257" y="204"/>
                  <a:pt x="261" y="209"/>
                </a:cubicBezTo>
                <a:cubicBezTo>
                  <a:pt x="263" y="211"/>
                  <a:pt x="266" y="214"/>
                  <a:pt x="267" y="217"/>
                </a:cubicBezTo>
                <a:cubicBezTo>
                  <a:pt x="268" y="218"/>
                  <a:pt x="272" y="224"/>
                  <a:pt x="269" y="224"/>
                </a:cubicBezTo>
                <a:cubicBezTo>
                  <a:pt x="268" y="224"/>
                  <a:pt x="265" y="224"/>
                  <a:pt x="264" y="225"/>
                </a:cubicBezTo>
                <a:cubicBezTo>
                  <a:pt x="262" y="226"/>
                  <a:pt x="267" y="231"/>
                  <a:pt x="262" y="232"/>
                </a:cubicBezTo>
                <a:cubicBezTo>
                  <a:pt x="260" y="232"/>
                  <a:pt x="258" y="233"/>
                  <a:pt x="256" y="232"/>
                </a:cubicBezTo>
                <a:cubicBezTo>
                  <a:pt x="254" y="232"/>
                  <a:pt x="256" y="228"/>
                  <a:pt x="255" y="227"/>
                </a:cubicBezTo>
                <a:cubicBezTo>
                  <a:pt x="252" y="224"/>
                  <a:pt x="245" y="225"/>
                  <a:pt x="245" y="230"/>
                </a:cubicBezTo>
                <a:cubicBezTo>
                  <a:pt x="245" y="233"/>
                  <a:pt x="246" y="240"/>
                  <a:pt x="243" y="241"/>
                </a:cubicBezTo>
                <a:cubicBezTo>
                  <a:pt x="240" y="243"/>
                  <a:pt x="236" y="243"/>
                  <a:pt x="238" y="248"/>
                </a:cubicBezTo>
                <a:cubicBezTo>
                  <a:pt x="238" y="249"/>
                  <a:pt x="240" y="250"/>
                  <a:pt x="242" y="249"/>
                </a:cubicBezTo>
                <a:cubicBezTo>
                  <a:pt x="243" y="251"/>
                  <a:pt x="240" y="263"/>
                  <a:pt x="240" y="266"/>
                </a:cubicBezTo>
                <a:cubicBezTo>
                  <a:pt x="240" y="267"/>
                  <a:pt x="241" y="271"/>
                  <a:pt x="239" y="271"/>
                </a:cubicBezTo>
                <a:cubicBezTo>
                  <a:pt x="218" y="272"/>
                  <a:pt x="218" y="272"/>
                  <a:pt x="218" y="272"/>
                </a:cubicBezTo>
                <a:cubicBezTo>
                  <a:pt x="218" y="276"/>
                  <a:pt x="216" y="279"/>
                  <a:pt x="214" y="282"/>
                </a:cubicBezTo>
                <a:cubicBezTo>
                  <a:pt x="214" y="284"/>
                  <a:pt x="213" y="285"/>
                  <a:pt x="212" y="286"/>
                </a:cubicBezTo>
                <a:cubicBezTo>
                  <a:pt x="211" y="288"/>
                  <a:pt x="209" y="287"/>
                  <a:pt x="210" y="286"/>
                </a:cubicBezTo>
                <a:cubicBezTo>
                  <a:pt x="209" y="283"/>
                  <a:pt x="198" y="276"/>
                  <a:pt x="198" y="282"/>
                </a:cubicBezTo>
                <a:cubicBezTo>
                  <a:pt x="198" y="285"/>
                  <a:pt x="199" y="287"/>
                  <a:pt x="198" y="289"/>
                </a:cubicBezTo>
                <a:cubicBezTo>
                  <a:pt x="197" y="289"/>
                  <a:pt x="194" y="289"/>
                  <a:pt x="193" y="289"/>
                </a:cubicBezTo>
                <a:cubicBezTo>
                  <a:pt x="191" y="287"/>
                  <a:pt x="192" y="282"/>
                  <a:pt x="190" y="280"/>
                </a:cubicBezTo>
                <a:cubicBezTo>
                  <a:pt x="188" y="278"/>
                  <a:pt x="184" y="278"/>
                  <a:pt x="181" y="276"/>
                </a:cubicBezTo>
                <a:cubicBezTo>
                  <a:pt x="180" y="275"/>
                  <a:pt x="177" y="270"/>
                  <a:pt x="176" y="270"/>
                </a:cubicBezTo>
                <a:cubicBezTo>
                  <a:pt x="171" y="268"/>
                  <a:pt x="165" y="271"/>
                  <a:pt x="160" y="271"/>
                </a:cubicBezTo>
                <a:cubicBezTo>
                  <a:pt x="158" y="270"/>
                  <a:pt x="156" y="270"/>
                  <a:pt x="154" y="270"/>
                </a:cubicBezTo>
                <a:cubicBezTo>
                  <a:pt x="149" y="270"/>
                  <a:pt x="143" y="271"/>
                  <a:pt x="138" y="269"/>
                </a:cubicBezTo>
                <a:cubicBezTo>
                  <a:pt x="134" y="268"/>
                  <a:pt x="131" y="267"/>
                  <a:pt x="131" y="262"/>
                </a:cubicBezTo>
                <a:cubicBezTo>
                  <a:pt x="129" y="262"/>
                  <a:pt x="127" y="262"/>
                  <a:pt x="125" y="262"/>
                </a:cubicBezTo>
                <a:cubicBezTo>
                  <a:pt x="124" y="256"/>
                  <a:pt x="124" y="256"/>
                  <a:pt x="124" y="256"/>
                </a:cubicBezTo>
                <a:cubicBezTo>
                  <a:pt x="127" y="256"/>
                  <a:pt x="127" y="256"/>
                  <a:pt x="127" y="256"/>
                </a:cubicBezTo>
                <a:cubicBezTo>
                  <a:pt x="127" y="244"/>
                  <a:pt x="127" y="244"/>
                  <a:pt x="127" y="244"/>
                </a:cubicBezTo>
                <a:cubicBezTo>
                  <a:pt x="118" y="246"/>
                  <a:pt x="123" y="244"/>
                  <a:pt x="118" y="250"/>
                </a:cubicBezTo>
                <a:cubicBezTo>
                  <a:pt x="114" y="254"/>
                  <a:pt x="113" y="260"/>
                  <a:pt x="109" y="263"/>
                </a:cubicBezTo>
                <a:cubicBezTo>
                  <a:pt x="105" y="267"/>
                  <a:pt x="103" y="259"/>
                  <a:pt x="97" y="265"/>
                </a:cubicBezTo>
                <a:cubicBezTo>
                  <a:pt x="92" y="271"/>
                  <a:pt x="92" y="280"/>
                  <a:pt x="82" y="274"/>
                </a:cubicBezTo>
                <a:cubicBezTo>
                  <a:pt x="77" y="272"/>
                  <a:pt x="71" y="287"/>
                  <a:pt x="69" y="287"/>
                </a:cubicBezTo>
                <a:cubicBezTo>
                  <a:pt x="62" y="286"/>
                  <a:pt x="67" y="280"/>
                  <a:pt x="64" y="280"/>
                </a:cubicBezTo>
                <a:cubicBezTo>
                  <a:pt x="62" y="280"/>
                  <a:pt x="60" y="280"/>
                  <a:pt x="58" y="280"/>
                </a:cubicBezTo>
                <a:cubicBezTo>
                  <a:pt x="56" y="280"/>
                  <a:pt x="54" y="279"/>
                  <a:pt x="54" y="282"/>
                </a:cubicBezTo>
                <a:cubicBezTo>
                  <a:pt x="54" y="287"/>
                  <a:pt x="54" y="287"/>
                  <a:pt x="54" y="287"/>
                </a:cubicBezTo>
                <a:cubicBezTo>
                  <a:pt x="54" y="290"/>
                  <a:pt x="61" y="288"/>
                  <a:pt x="61" y="291"/>
                </a:cubicBezTo>
                <a:cubicBezTo>
                  <a:pt x="62" y="294"/>
                  <a:pt x="58" y="292"/>
                  <a:pt x="56" y="293"/>
                </a:cubicBezTo>
                <a:cubicBezTo>
                  <a:pt x="54" y="295"/>
                  <a:pt x="54" y="298"/>
                  <a:pt x="54" y="300"/>
                </a:cubicBezTo>
                <a:cubicBezTo>
                  <a:pt x="52" y="301"/>
                  <a:pt x="49" y="300"/>
                  <a:pt x="46" y="301"/>
                </a:cubicBezTo>
                <a:cubicBezTo>
                  <a:pt x="40" y="301"/>
                  <a:pt x="46" y="311"/>
                  <a:pt x="42" y="315"/>
                </a:cubicBezTo>
                <a:cubicBezTo>
                  <a:pt x="41" y="316"/>
                  <a:pt x="39" y="316"/>
                  <a:pt x="37" y="317"/>
                </a:cubicBezTo>
                <a:cubicBezTo>
                  <a:pt x="35" y="319"/>
                  <a:pt x="34" y="321"/>
                  <a:pt x="32" y="322"/>
                </a:cubicBezTo>
                <a:cubicBezTo>
                  <a:pt x="27" y="324"/>
                  <a:pt x="23" y="322"/>
                  <a:pt x="23" y="331"/>
                </a:cubicBezTo>
                <a:cubicBezTo>
                  <a:pt x="23" y="334"/>
                  <a:pt x="24" y="332"/>
                  <a:pt x="26" y="332"/>
                </a:cubicBezTo>
                <a:cubicBezTo>
                  <a:pt x="30" y="332"/>
                  <a:pt x="33" y="333"/>
                  <a:pt x="36" y="334"/>
                </a:cubicBezTo>
                <a:cubicBezTo>
                  <a:pt x="38" y="335"/>
                  <a:pt x="42" y="341"/>
                  <a:pt x="43" y="344"/>
                </a:cubicBezTo>
                <a:cubicBezTo>
                  <a:pt x="45" y="348"/>
                  <a:pt x="51" y="347"/>
                  <a:pt x="55" y="347"/>
                </a:cubicBezTo>
                <a:cubicBezTo>
                  <a:pt x="55" y="351"/>
                  <a:pt x="55" y="356"/>
                  <a:pt x="55" y="360"/>
                </a:cubicBezTo>
                <a:cubicBezTo>
                  <a:pt x="55" y="365"/>
                  <a:pt x="42" y="363"/>
                  <a:pt x="43" y="382"/>
                </a:cubicBezTo>
                <a:cubicBezTo>
                  <a:pt x="43" y="389"/>
                  <a:pt x="32" y="388"/>
                  <a:pt x="27" y="388"/>
                </a:cubicBezTo>
                <a:cubicBezTo>
                  <a:pt x="28" y="424"/>
                  <a:pt x="28" y="424"/>
                  <a:pt x="28" y="424"/>
                </a:cubicBezTo>
                <a:cubicBezTo>
                  <a:pt x="31" y="424"/>
                  <a:pt x="35" y="422"/>
                  <a:pt x="35" y="427"/>
                </a:cubicBezTo>
                <a:cubicBezTo>
                  <a:pt x="38" y="427"/>
                  <a:pt x="45" y="427"/>
                  <a:pt x="47" y="426"/>
                </a:cubicBezTo>
                <a:cubicBezTo>
                  <a:pt x="48" y="426"/>
                  <a:pt x="47" y="423"/>
                  <a:pt x="48" y="423"/>
                </a:cubicBezTo>
                <a:cubicBezTo>
                  <a:pt x="49" y="423"/>
                  <a:pt x="56" y="422"/>
                  <a:pt x="57" y="422"/>
                </a:cubicBezTo>
                <a:cubicBezTo>
                  <a:pt x="62" y="424"/>
                  <a:pt x="59" y="430"/>
                  <a:pt x="59" y="434"/>
                </a:cubicBezTo>
                <a:cubicBezTo>
                  <a:pt x="58" y="436"/>
                  <a:pt x="51" y="434"/>
                  <a:pt x="51" y="435"/>
                </a:cubicBezTo>
                <a:cubicBezTo>
                  <a:pt x="50" y="438"/>
                  <a:pt x="35" y="439"/>
                  <a:pt x="32" y="439"/>
                </a:cubicBezTo>
                <a:cubicBezTo>
                  <a:pt x="32" y="441"/>
                  <a:pt x="31" y="441"/>
                  <a:pt x="29" y="441"/>
                </a:cubicBezTo>
                <a:cubicBezTo>
                  <a:pt x="27" y="444"/>
                  <a:pt x="22" y="445"/>
                  <a:pt x="22" y="448"/>
                </a:cubicBezTo>
                <a:cubicBezTo>
                  <a:pt x="22" y="456"/>
                  <a:pt x="16" y="457"/>
                  <a:pt x="17" y="467"/>
                </a:cubicBezTo>
                <a:cubicBezTo>
                  <a:pt x="17" y="472"/>
                  <a:pt x="20" y="480"/>
                  <a:pt x="14" y="482"/>
                </a:cubicBezTo>
                <a:cubicBezTo>
                  <a:pt x="0" y="487"/>
                  <a:pt x="8" y="488"/>
                  <a:pt x="9" y="495"/>
                </a:cubicBezTo>
                <a:cubicBezTo>
                  <a:pt x="11" y="500"/>
                  <a:pt x="11" y="500"/>
                  <a:pt x="11" y="500"/>
                </a:cubicBezTo>
                <a:cubicBezTo>
                  <a:pt x="4" y="507"/>
                  <a:pt x="4" y="507"/>
                  <a:pt x="4" y="507"/>
                </a:cubicBezTo>
                <a:cubicBezTo>
                  <a:pt x="8" y="517"/>
                  <a:pt x="8" y="517"/>
                  <a:pt x="8" y="517"/>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61" name="Freeform 23"/>
          <p:cNvSpPr>
            <a:spLocks/>
          </p:cNvSpPr>
          <p:nvPr/>
        </p:nvSpPr>
        <p:spPr bwMode="auto">
          <a:xfrm>
            <a:off x="1323787" y="3370097"/>
            <a:ext cx="497774" cy="931678"/>
          </a:xfrm>
          <a:custGeom>
            <a:avLst/>
            <a:gdLst>
              <a:gd name="T0" fmla="*/ 573 w 643"/>
              <a:gd name="T1" fmla="*/ 83 h 1204"/>
              <a:gd name="T2" fmla="*/ 524 w 643"/>
              <a:gd name="T3" fmla="*/ 28 h 1204"/>
              <a:gd name="T4" fmla="*/ 450 w 643"/>
              <a:gd name="T5" fmla="*/ 3 h 1204"/>
              <a:gd name="T6" fmla="*/ 386 w 643"/>
              <a:gd name="T7" fmla="*/ 33 h 1204"/>
              <a:gd name="T8" fmla="*/ 358 w 643"/>
              <a:gd name="T9" fmla="*/ 72 h 1204"/>
              <a:gd name="T10" fmla="*/ 317 w 643"/>
              <a:gd name="T11" fmla="*/ 73 h 1204"/>
              <a:gd name="T12" fmla="*/ 268 w 643"/>
              <a:gd name="T13" fmla="*/ 104 h 1204"/>
              <a:gd name="T14" fmla="*/ 196 w 643"/>
              <a:gd name="T15" fmla="*/ 75 h 1204"/>
              <a:gd name="T16" fmla="*/ 142 w 643"/>
              <a:gd name="T17" fmla="*/ 115 h 1204"/>
              <a:gd name="T18" fmla="*/ 199 w 643"/>
              <a:gd name="T19" fmla="*/ 192 h 1204"/>
              <a:gd name="T20" fmla="*/ 225 w 643"/>
              <a:gd name="T21" fmla="*/ 214 h 1204"/>
              <a:gd name="T22" fmla="*/ 273 w 643"/>
              <a:gd name="T23" fmla="*/ 200 h 1204"/>
              <a:gd name="T24" fmla="*/ 294 w 643"/>
              <a:gd name="T25" fmla="*/ 234 h 1204"/>
              <a:gd name="T26" fmla="*/ 258 w 643"/>
              <a:gd name="T27" fmla="*/ 299 h 1204"/>
              <a:gd name="T28" fmla="*/ 212 w 643"/>
              <a:gd name="T29" fmla="*/ 304 h 1204"/>
              <a:gd name="T30" fmla="*/ 194 w 643"/>
              <a:gd name="T31" fmla="*/ 338 h 1204"/>
              <a:gd name="T32" fmla="*/ 194 w 643"/>
              <a:gd name="T33" fmla="*/ 372 h 1204"/>
              <a:gd name="T34" fmla="*/ 210 w 643"/>
              <a:gd name="T35" fmla="*/ 402 h 1204"/>
              <a:gd name="T36" fmla="*/ 237 w 643"/>
              <a:gd name="T37" fmla="*/ 426 h 1204"/>
              <a:gd name="T38" fmla="*/ 219 w 643"/>
              <a:gd name="T39" fmla="*/ 441 h 1204"/>
              <a:gd name="T40" fmla="*/ 179 w 643"/>
              <a:gd name="T41" fmla="*/ 451 h 1204"/>
              <a:gd name="T42" fmla="*/ 155 w 643"/>
              <a:gd name="T43" fmla="*/ 417 h 1204"/>
              <a:gd name="T44" fmla="*/ 131 w 643"/>
              <a:gd name="T45" fmla="*/ 437 h 1204"/>
              <a:gd name="T46" fmla="*/ 134 w 643"/>
              <a:gd name="T47" fmla="*/ 457 h 1204"/>
              <a:gd name="T48" fmla="*/ 117 w 643"/>
              <a:gd name="T49" fmla="*/ 474 h 1204"/>
              <a:gd name="T50" fmla="*/ 101 w 643"/>
              <a:gd name="T51" fmla="*/ 504 h 1204"/>
              <a:gd name="T52" fmla="*/ 76 w 643"/>
              <a:gd name="T53" fmla="*/ 528 h 1204"/>
              <a:gd name="T54" fmla="*/ 49 w 643"/>
              <a:gd name="T55" fmla="*/ 537 h 1204"/>
              <a:gd name="T56" fmla="*/ 25 w 643"/>
              <a:gd name="T57" fmla="*/ 603 h 1204"/>
              <a:gd name="T58" fmla="*/ 52 w 643"/>
              <a:gd name="T59" fmla="*/ 627 h 1204"/>
              <a:gd name="T60" fmla="*/ 36 w 643"/>
              <a:gd name="T61" fmla="*/ 651 h 1204"/>
              <a:gd name="T62" fmla="*/ 45 w 643"/>
              <a:gd name="T63" fmla="*/ 678 h 1204"/>
              <a:gd name="T64" fmla="*/ 38 w 643"/>
              <a:gd name="T65" fmla="*/ 725 h 1204"/>
              <a:gd name="T66" fmla="*/ 68 w 643"/>
              <a:gd name="T67" fmla="*/ 751 h 1204"/>
              <a:gd name="T68" fmla="*/ 34 w 643"/>
              <a:gd name="T69" fmla="*/ 771 h 1204"/>
              <a:gd name="T70" fmla="*/ 5 w 643"/>
              <a:gd name="T71" fmla="*/ 809 h 1204"/>
              <a:gd name="T72" fmla="*/ 8 w 643"/>
              <a:gd name="T73" fmla="*/ 856 h 1204"/>
              <a:gd name="T74" fmla="*/ 13 w 643"/>
              <a:gd name="T75" fmla="*/ 891 h 1204"/>
              <a:gd name="T76" fmla="*/ 20 w 643"/>
              <a:gd name="T77" fmla="*/ 927 h 1204"/>
              <a:gd name="T78" fmla="*/ 35 w 643"/>
              <a:gd name="T79" fmla="*/ 975 h 1204"/>
              <a:gd name="T80" fmla="*/ 31 w 643"/>
              <a:gd name="T81" fmla="*/ 1001 h 1204"/>
              <a:gd name="T82" fmla="*/ 89 w 643"/>
              <a:gd name="T83" fmla="*/ 1032 h 1204"/>
              <a:gd name="T84" fmla="*/ 143 w 643"/>
              <a:gd name="T85" fmla="*/ 1055 h 1204"/>
              <a:gd name="T86" fmla="*/ 208 w 643"/>
              <a:gd name="T87" fmla="*/ 1115 h 1204"/>
              <a:gd name="T88" fmla="*/ 246 w 643"/>
              <a:gd name="T89" fmla="*/ 1135 h 1204"/>
              <a:gd name="T90" fmla="*/ 241 w 643"/>
              <a:gd name="T91" fmla="*/ 1148 h 1204"/>
              <a:gd name="T92" fmla="*/ 264 w 643"/>
              <a:gd name="T93" fmla="*/ 1161 h 1204"/>
              <a:gd name="T94" fmla="*/ 274 w 643"/>
              <a:gd name="T95" fmla="*/ 1180 h 1204"/>
              <a:gd name="T96" fmla="*/ 296 w 643"/>
              <a:gd name="T97" fmla="*/ 1203 h 1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43" h="1204">
                <a:moveTo>
                  <a:pt x="643" y="99"/>
                </a:moveTo>
                <a:cubicBezTo>
                  <a:pt x="637" y="85"/>
                  <a:pt x="627" y="80"/>
                  <a:pt x="612" y="81"/>
                </a:cubicBezTo>
                <a:cubicBezTo>
                  <a:pt x="594" y="81"/>
                  <a:pt x="596" y="84"/>
                  <a:pt x="583" y="97"/>
                </a:cubicBezTo>
                <a:cubicBezTo>
                  <a:pt x="578" y="103"/>
                  <a:pt x="577" y="84"/>
                  <a:pt x="573" y="83"/>
                </a:cubicBezTo>
                <a:cubicBezTo>
                  <a:pt x="565" y="79"/>
                  <a:pt x="572" y="71"/>
                  <a:pt x="563" y="69"/>
                </a:cubicBezTo>
                <a:cubicBezTo>
                  <a:pt x="559" y="68"/>
                  <a:pt x="546" y="62"/>
                  <a:pt x="542" y="59"/>
                </a:cubicBezTo>
                <a:cubicBezTo>
                  <a:pt x="536" y="54"/>
                  <a:pt x="543" y="47"/>
                  <a:pt x="537" y="42"/>
                </a:cubicBezTo>
                <a:cubicBezTo>
                  <a:pt x="524" y="28"/>
                  <a:pt x="524" y="28"/>
                  <a:pt x="524" y="28"/>
                </a:cubicBezTo>
                <a:cubicBezTo>
                  <a:pt x="522" y="26"/>
                  <a:pt x="513" y="17"/>
                  <a:pt x="513" y="16"/>
                </a:cubicBezTo>
                <a:cubicBezTo>
                  <a:pt x="510" y="0"/>
                  <a:pt x="500" y="10"/>
                  <a:pt x="488" y="10"/>
                </a:cubicBezTo>
                <a:cubicBezTo>
                  <a:pt x="484" y="10"/>
                  <a:pt x="472" y="7"/>
                  <a:pt x="468" y="6"/>
                </a:cubicBezTo>
                <a:cubicBezTo>
                  <a:pt x="462" y="4"/>
                  <a:pt x="458" y="1"/>
                  <a:pt x="450" y="3"/>
                </a:cubicBezTo>
                <a:cubicBezTo>
                  <a:pt x="440" y="9"/>
                  <a:pt x="449" y="12"/>
                  <a:pt x="438" y="13"/>
                </a:cubicBezTo>
                <a:cubicBezTo>
                  <a:pt x="405" y="13"/>
                  <a:pt x="405" y="13"/>
                  <a:pt x="405" y="13"/>
                </a:cubicBezTo>
                <a:cubicBezTo>
                  <a:pt x="397" y="14"/>
                  <a:pt x="384" y="19"/>
                  <a:pt x="384" y="24"/>
                </a:cubicBezTo>
                <a:cubicBezTo>
                  <a:pt x="384" y="27"/>
                  <a:pt x="386" y="30"/>
                  <a:pt x="386" y="33"/>
                </a:cubicBezTo>
                <a:cubicBezTo>
                  <a:pt x="386" y="34"/>
                  <a:pt x="380" y="30"/>
                  <a:pt x="378" y="30"/>
                </a:cubicBezTo>
                <a:cubicBezTo>
                  <a:pt x="372" y="30"/>
                  <a:pt x="377" y="40"/>
                  <a:pt x="375" y="43"/>
                </a:cubicBezTo>
                <a:cubicBezTo>
                  <a:pt x="373" y="47"/>
                  <a:pt x="378" y="48"/>
                  <a:pt x="371" y="49"/>
                </a:cubicBezTo>
                <a:cubicBezTo>
                  <a:pt x="359" y="49"/>
                  <a:pt x="363" y="72"/>
                  <a:pt x="358" y="72"/>
                </a:cubicBezTo>
                <a:cubicBezTo>
                  <a:pt x="349" y="69"/>
                  <a:pt x="349" y="68"/>
                  <a:pt x="348" y="77"/>
                </a:cubicBezTo>
                <a:cubicBezTo>
                  <a:pt x="347" y="86"/>
                  <a:pt x="344" y="78"/>
                  <a:pt x="341" y="78"/>
                </a:cubicBezTo>
                <a:cubicBezTo>
                  <a:pt x="336" y="76"/>
                  <a:pt x="329" y="72"/>
                  <a:pt x="324" y="72"/>
                </a:cubicBezTo>
                <a:cubicBezTo>
                  <a:pt x="322" y="72"/>
                  <a:pt x="319" y="72"/>
                  <a:pt x="317" y="73"/>
                </a:cubicBezTo>
                <a:cubicBezTo>
                  <a:pt x="310" y="73"/>
                  <a:pt x="312" y="76"/>
                  <a:pt x="312" y="81"/>
                </a:cubicBezTo>
                <a:cubicBezTo>
                  <a:pt x="312" y="92"/>
                  <a:pt x="306" y="84"/>
                  <a:pt x="299" y="88"/>
                </a:cubicBezTo>
                <a:cubicBezTo>
                  <a:pt x="293" y="92"/>
                  <a:pt x="292" y="97"/>
                  <a:pt x="286" y="98"/>
                </a:cubicBezTo>
                <a:cubicBezTo>
                  <a:pt x="280" y="99"/>
                  <a:pt x="279" y="108"/>
                  <a:pt x="268" y="104"/>
                </a:cubicBezTo>
                <a:cubicBezTo>
                  <a:pt x="258" y="101"/>
                  <a:pt x="249" y="89"/>
                  <a:pt x="241" y="89"/>
                </a:cubicBezTo>
                <a:cubicBezTo>
                  <a:pt x="232" y="89"/>
                  <a:pt x="232" y="87"/>
                  <a:pt x="228" y="82"/>
                </a:cubicBezTo>
                <a:cubicBezTo>
                  <a:pt x="227" y="80"/>
                  <a:pt x="227" y="78"/>
                  <a:pt x="224" y="77"/>
                </a:cubicBezTo>
                <a:cubicBezTo>
                  <a:pt x="220" y="75"/>
                  <a:pt x="201" y="75"/>
                  <a:pt x="196" y="75"/>
                </a:cubicBezTo>
                <a:cubicBezTo>
                  <a:pt x="182" y="83"/>
                  <a:pt x="185" y="87"/>
                  <a:pt x="165" y="88"/>
                </a:cubicBezTo>
                <a:cubicBezTo>
                  <a:pt x="152" y="88"/>
                  <a:pt x="156" y="97"/>
                  <a:pt x="148" y="98"/>
                </a:cubicBezTo>
                <a:cubicBezTo>
                  <a:pt x="146" y="98"/>
                  <a:pt x="148" y="106"/>
                  <a:pt x="136" y="107"/>
                </a:cubicBezTo>
                <a:cubicBezTo>
                  <a:pt x="136" y="107"/>
                  <a:pt x="142" y="109"/>
                  <a:pt x="142" y="115"/>
                </a:cubicBezTo>
                <a:cubicBezTo>
                  <a:pt x="142" y="122"/>
                  <a:pt x="147" y="126"/>
                  <a:pt x="152" y="131"/>
                </a:cubicBezTo>
                <a:cubicBezTo>
                  <a:pt x="160" y="139"/>
                  <a:pt x="160" y="136"/>
                  <a:pt x="157" y="146"/>
                </a:cubicBezTo>
                <a:cubicBezTo>
                  <a:pt x="151" y="168"/>
                  <a:pt x="153" y="153"/>
                  <a:pt x="164" y="165"/>
                </a:cubicBezTo>
                <a:cubicBezTo>
                  <a:pt x="174" y="175"/>
                  <a:pt x="190" y="180"/>
                  <a:pt x="199" y="192"/>
                </a:cubicBezTo>
                <a:cubicBezTo>
                  <a:pt x="202" y="197"/>
                  <a:pt x="195" y="206"/>
                  <a:pt x="196" y="213"/>
                </a:cubicBezTo>
                <a:cubicBezTo>
                  <a:pt x="197" y="219"/>
                  <a:pt x="204" y="197"/>
                  <a:pt x="205" y="211"/>
                </a:cubicBezTo>
                <a:cubicBezTo>
                  <a:pt x="205" y="218"/>
                  <a:pt x="209" y="214"/>
                  <a:pt x="210" y="209"/>
                </a:cubicBezTo>
                <a:cubicBezTo>
                  <a:pt x="214" y="198"/>
                  <a:pt x="224" y="207"/>
                  <a:pt x="225" y="214"/>
                </a:cubicBezTo>
                <a:cubicBezTo>
                  <a:pt x="225" y="217"/>
                  <a:pt x="231" y="223"/>
                  <a:pt x="231" y="215"/>
                </a:cubicBezTo>
                <a:cubicBezTo>
                  <a:pt x="230" y="212"/>
                  <a:pt x="246" y="213"/>
                  <a:pt x="249" y="213"/>
                </a:cubicBezTo>
                <a:cubicBezTo>
                  <a:pt x="253" y="218"/>
                  <a:pt x="268" y="210"/>
                  <a:pt x="270" y="206"/>
                </a:cubicBezTo>
                <a:cubicBezTo>
                  <a:pt x="271" y="205"/>
                  <a:pt x="271" y="200"/>
                  <a:pt x="273" y="200"/>
                </a:cubicBezTo>
                <a:cubicBezTo>
                  <a:pt x="279" y="203"/>
                  <a:pt x="281" y="209"/>
                  <a:pt x="290" y="207"/>
                </a:cubicBezTo>
                <a:cubicBezTo>
                  <a:pt x="296" y="206"/>
                  <a:pt x="293" y="212"/>
                  <a:pt x="296" y="215"/>
                </a:cubicBezTo>
                <a:cubicBezTo>
                  <a:pt x="298" y="217"/>
                  <a:pt x="304" y="226"/>
                  <a:pt x="299" y="228"/>
                </a:cubicBezTo>
                <a:cubicBezTo>
                  <a:pt x="294" y="230"/>
                  <a:pt x="294" y="225"/>
                  <a:pt x="294" y="234"/>
                </a:cubicBezTo>
                <a:cubicBezTo>
                  <a:pt x="294" y="238"/>
                  <a:pt x="291" y="241"/>
                  <a:pt x="288" y="241"/>
                </a:cubicBezTo>
                <a:cubicBezTo>
                  <a:pt x="282" y="248"/>
                  <a:pt x="289" y="276"/>
                  <a:pt x="281" y="277"/>
                </a:cubicBezTo>
                <a:cubicBezTo>
                  <a:pt x="270" y="277"/>
                  <a:pt x="275" y="286"/>
                  <a:pt x="271" y="294"/>
                </a:cubicBezTo>
                <a:cubicBezTo>
                  <a:pt x="267" y="302"/>
                  <a:pt x="264" y="302"/>
                  <a:pt x="258" y="299"/>
                </a:cubicBezTo>
                <a:cubicBezTo>
                  <a:pt x="254" y="297"/>
                  <a:pt x="255" y="309"/>
                  <a:pt x="247" y="304"/>
                </a:cubicBezTo>
                <a:cubicBezTo>
                  <a:pt x="244" y="302"/>
                  <a:pt x="247" y="299"/>
                  <a:pt x="243" y="298"/>
                </a:cubicBezTo>
                <a:cubicBezTo>
                  <a:pt x="242" y="297"/>
                  <a:pt x="237" y="303"/>
                  <a:pt x="231" y="304"/>
                </a:cubicBezTo>
                <a:cubicBezTo>
                  <a:pt x="212" y="304"/>
                  <a:pt x="212" y="304"/>
                  <a:pt x="212" y="304"/>
                </a:cubicBezTo>
                <a:cubicBezTo>
                  <a:pt x="208" y="304"/>
                  <a:pt x="206" y="308"/>
                  <a:pt x="203" y="310"/>
                </a:cubicBezTo>
                <a:cubicBezTo>
                  <a:pt x="199" y="313"/>
                  <a:pt x="193" y="314"/>
                  <a:pt x="200" y="319"/>
                </a:cubicBezTo>
                <a:cubicBezTo>
                  <a:pt x="210" y="326"/>
                  <a:pt x="193" y="326"/>
                  <a:pt x="193" y="330"/>
                </a:cubicBezTo>
                <a:cubicBezTo>
                  <a:pt x="193" y="331"/>
                  <a:pt x="193" y="337"/>
                  <a:pt x="194" y="338"/>
                </a:cubicBezTo>
                <a:cubicBezTo>
                  <a:pt x="196" y="339"/>
                  <a:pt x="198" y="339"/>
                  <a:pt x="198" y="342"/>
                </a:cubicBezTo>
                <a:cubicBezTo>
                  <a:pt x="199" y="344"/>
                  <a:pt x="200" y="354"/>
                  <a:pt x="198" y="353"/>
                </a:cubicBezTo>
                <a:cubicBezTo>
                  <a:pt x="191" y="351"/>
                  <a:pt x="190" y="365"/>
                  <a:pt x="193" y="367"/>
                </a:cubicBezTo>
                <a:cubicBezTo>
                  <a:pt x="195" y="370"/>
                  <a:pt x="199" y="371"/>
                  <a:pt x="194" y="372"/>
                </a:cubicBezTo>
                <a:cubicBezTo>
                  <a:pt x="191" y="372"/>
                  <a:pt x="184" y="378"/>
                  <a:pt x="184" y="380"/>
                </a:cubicBezTo>
                <a:cubicBezTo>
                  <a:pt x="184" y="384"/>
                  <a:pt x="194" y="381"/>
                  <a:pt x="194" y="392"/>
                </a:cubicBezTo>
                <a:cubicBezTo>
                  <a:pt x="194" y="396"/>
                  <a:pt x="197" y="397"/>
                  <a:pt x="202" y="397"/>
                </a:cubicBezTo>
                <a:cubicBezTo>
                  <a:pt x="206" y="397"/>
                  <a:pt x="207" y="402"/>
                  <a:pt x="210" y="402"/>
                </a:cubicBezTo>
                <a:cubicBezTo>
                  <a:pt x="213" y="405"/>
                  <a:pt x="220" y="411"/>
                  <a:pt x="224" y="412"/>
                </a:cubicBezTo>
                <a:cubicBezTo>
                  <a:pt x="225" y="412"/>
                  <a:pt x="229" y="413"/>
                  <a:pt x="229" y="414"/>
                </a:cubicBezTo>
                <a:cubicBezTo>
                  <a:pt x="230" y="416"/>
                  <a:pt x="235" y="415"/>
                  <a:pt x="237" y="415"/>
                </a:cubicBezTo>
                <a:cubicBezTo>
                  <a:pt x="237" y="426"/>
                  <a:pt x="237" y="426"/>
                  <a:pt x="237" y="426"/>
                </a:cubicBezTo>
                <a:cubicBezTo>
                  <a:pt x="234" y="427"/>
                  <a:pt x="228" y="426"/>
                  <a:pt x="227" y="428"/>
                </a:cubicBezTo>
                <a:cubicBezTo>
                  <a:pt x="226" y="428"/>
                  <a:pt x="221" y="434"/>
                  <a:pt x="221" y="434"/>
                </a:cubicBezTo>
                <a:cubicBezTo>
                  <a:pt x="221" y="435"/>
                  <a:pt x="219" y="437"/>
                  <a:pt x="219" y="437"/>
                </a:cubicBezTo>
                <a:cubicBezTo>
                  <a:pt x="219" y="438"/>
                  <a:pt x="220" y="441"/>
                  <a:pt x="219" y="441"/>
                </a:cubicBezTo>
                <a:cubicBezTo>
                  <a:pt x="219" y="442"/>
                  <a:pt x="219" y="447"/>
                  <a:pt x="218" y="447"/>
                </a:cubicBezTo>
                <a:cubicBezTo>
                  <a:pt x="209" y="446"/>
                  <a:pt x="209" y="458"/>
                  <a:pt x="203" y="459"/>
                </a:cubicBezTo>
                <a:cubicBezTo>
                  <a:pt x="200" y="459"/>
                  <a:pt x="198" y="454"/>
                  <a:pt x="196" y="452"/>
                </a:cubicBezTo>
                <a:cubicBezTo>
                  <a:pt x="196" y="452"/>
                  <a:pt x="187" y="453"/>
                  <a:pt x="179" y="451"/>
                </a:cubicBezTo>
                <a:cubicBezTo>
                  <a:pt x="172" y="449"/>
                  <a:pt x="166" y="442"/>
                  <a:pt x="163" y="441"/>
                </a:cubicBezTo>
                <a:cubicBezTo>
                  <a:pt x="158" y="439"/>
                  <a:pt x="159" y="438"/>
                  <a:pt x="163" y="434"/>
                </a:cubicBezTo>
                <a:cubicBezTo>
                  <a:pt x="170" y="426"/>
                  <a:pt x="163" y="427"/>
                  <a:pt x="159" y="422"/>
                </a:cubicBezTo>
                <a:cubicBezTo>
                  <a:pt x="157" y="420"/>
                  <a:pt x="158" y="418"/>
                  <a:pt x="155" y="417"/>
                </a:cubicBezTo>
                <a:cubicBezTo>
                  <a:pt x="153" y="416"/>
                  <a:pt x="149" y="417"/>
                  <a:pt x="147" y="417"/>
                </a:cubicBezTo>
                <a:cubicBezTo>
                  <a:pt x="147" y="417"/>
                  <a:pt x="147" y="415"/>
                  <a:pt x="144" y="415"/>
                </a:cubicBezTo>
                <a:cubicBezTo>
                  <a:pt x="137" y="415"/>
                  <a:pt x="134" y="422"/>
                  <a:pt x="131" y="428"/>
                </a:cubicBezTo>
                <a:cubicBezTo>
                  <a:pt x="130" y="430"/>
                  <a:pt x="131" y="435"/>
                  <a:pt x="131" y="437"/>
                </a:cubicBezTo>
                <a:cubicBezTo>
                  <a:pt x="131" y="442"/>
                  <a:pt x="136" y="440"/>
                  <a:pt x="140" y="440"/>
                </a:cubicBezTo>
                <a:cubicBezTo>
                  <a:pt x="139" y="441"/>
                  <a:pt x="140" y="447"/>
                  <a:pt x="138" y="447"/>
                </a:cubicBezTo>
                <a:cubicBezTo>
                  <a:pt x="135" y="447"/>
                  <a:pt x="133" y="451"/>
                  <a:pt x="135" y="454"/>
                </a:cubicBezTo>
                <a:cubicBezTo>
                  <a:pt x="137" y="456"/>
                  <a:pt x="136" y="455"/>
                  <a:pt x="134" y="457"/>
                </a:cubicBezTo>
                <a:cubicBezTo>
                  <a:pt x="134" y="458"/>
                  <a:pt x="132" y="459"/>
                  <a:pt x="131" y="459"/>
                </a:cubicBezTo>
                <a:cubicBezTo>
                  <a:pt x="131" y="460"/>
                  <a:pt x="131" y="467"/>
                  <a:pt x="130" y="467"/>
                </a:cubicBezTo>
                <a:cubicBezTo>
                  <a:pt x="127" y="468"/>
                  <a:pt x="124" y="467"/>
                  <a:pt x="120" y="468"/>
                </a:cubicBezTo>
                <a:cubicBezTo>
                  <a:pt x="119" y="468"/>
                  <a:pt x="118" y="473"/>
                  <a:pt x="117" y="474"/>
                </a:cubicBezTo>
                <a:cubicBezTo>
                  <a:pt x="115" y="477"/>
                  <a:pt x="126" y="477"/>
                  <a:pt x="120" y="482"/>
                </a:cubicBezTo>
                <a:cubicBezTo>
                  <a:pt x="117" y="485"/>
                  <a:pt x="115" y="484"/>
                  <a:pt x="115" y="489"/>
                </a:cubicBezTo>
                <a:cubicBezTo>
                  <a:pt x="111" y="494"/>
                  <a:pt x="111" y="494"/>
                  <a:pt x="111" y="500"/>
                </a:cubicBezTo>
                <a:cubicBezTo>
                  <a:pt x="111" y="503"/>
                  <a:pt x="105" y="503"/>
                  <a:pt x="101" y="504"/>
                </a:cubicBezTo>
                <a:cubicBezTo>
                  <a:pt x="98" y="504"/>
                  <a:pt x="97" y="506"/>
                  <a:pt x="97" y="510"/>
                </a:cubicBezTo>
                <a:cubicBezTo>
                  <a:pt x="97" y="514"/>
                  <a:pt x="88" y="508"/>
                  <a:pt x="88" y="512"/>
                </a:cubicBezTo>
                <a:cubicBezTo>
                  <a:pt x="87" y="517"/>
                  <a:pt x="86" y="524"/>
                  <a:pt x="87" y="528"/>
                </a:cubicBezTo>
                <a:cubicBezTo>
                  <a:pt x="76" y="528"/>
                  <a:pt x="76" y="528"/>
                  <a:pt x="76" y="528"/>
                </a:cubicBezTo>
                <a:cubicBezTo>
                  <a:pt x="73" y="528"/>
                  <a:pt x="72" y="528"/>
                  <a:pt x="72" y="530"/>
                </a:cubicBezTo>
                <a:cubicBezTo>
                  <a:pt x="72" y="533"/>
                  <a:pt x="72" y="535"/>
                  <a:pt x="69" y="535"/>
                </a:cubicBezTo>
                <a:cubicBezTo>
                  <a:pt x="68" y="535"/>
                  <a:pt x="61" y="536"/>
                  <a:pt x="61" y="535"/>
                </a:cubicBezTo>
                <a:cubicBezTo>
                  <a:pt x="56" y="529"/>
                  <a:pt x="49" y="527"/>
                  <a:pt x="49" y="537"/>
                </a:cubicBezTo>
                <a:cubicBezTo>
                  <a:pt x="49" y="546"/>
                  <a:pt x="47" y="541"/>
                  <a:pt x="42" y="546"/>
                </a:cubicBezTo>
                <a:cubicBezTo>
                  <a:pt x="35" y="555"/>
                  <a:pt x="31" y="565"/>
                  <a:pt x="17" y="565"/>
                </a:cubicBezTo>
                <a:cubicBezTo>
                  <a:pt x="12" y="575"/>
                  <a:pt x="5" y="575"/>
                  <a:pt x="5" y="584"/>
                </a:cubicBezTo>
                <a:cubicBezTo>
                  <a:pt x="5" y="597"/>
                  <a:pt x="16" y="599"/>
                  <a:pt x="25" y="603"/>
                </a:cubicBezTo>
                <a:cubicBezTo>
                  <a:pt x="30" y="606"/>
                  <a:pt x="29" y="611"/>
                  <a:pt x="32" y="615"/>
                </a:cubicBezTo>
                <a:cubicBezTo>
                  <a:pt x="34" y="618"/>
                  <a:pt x="42" y="616"/>
                  <a:pt x="45" y="617"/>
                </a:cubicBezTo>
                <a:cubicBezTo>
                  <a:pt x="48" y="619"/>
                  <a:pt x="50" y="621"/>
                  <a:pt x="51" y="622"/>
                </a:cubicBezTo>
                <a:cubicBezTo>
                  <a:pt x="52" y="623"/>
                  <a:pt x="52" y="626"/>
                  <a:pt x="52" y="627"/>
                </a:cubicBezTo>
                <a:cubicBezTo>
                  <a:pt x="52" y="629"/>
                  <a:pt x="57" y="629"/>
                  <a:pt x="57" y="631"/>
                </a:cubicBezTo>
                <a:cubicBezTo>
                  <a:pt x="56" y="632"/>
                  <a:pt x="56" y="636"/>
                  <a:pt x="56" y="637"/>
                </a:cubicBezTo>
                <a:cubicBezTo>
                  <a:pt x="36" y="638"/>
                  <a:pt x="36" y="638"/>
                  <a:pt x="36" y="638"/>
                </a:cubicBezTo>
                <a:cubicBezTo>
                  <a:pt x="36" y="651"/>
                  <a:pt x="36" y="651"/>
                  <a:pt x="36" y="651"/>
                </a:cubicBezTo>
                <a:cubicBezTo>
                  <a:pt x="36" y="653"/>
                  <a:pt x="37" y="653"/>
                  <a:pt x="37" y="655"/>
                </a:cubicBezTo>
                <a:cubicBezTo>
                  <a:pt x="38" y="656"/>
                  <a:pt x="35" y="656"/>
                  <a:pt x="35" y="657"/>
                </a:cubicBezTo>
                <a:cubicBezTo>
                  <a:pt x="35" y="659"/>
                  <a:pt x="41" y="666"/>
                  <a:pt x="42" y="667"/>
                </a:cubicBezTo>
                <a:cubicBezTo>
                  <a:pt x="44" y="669"/>
                  <a:pt x="45" y="677"/>
                  <a:pt x="45" y="678"/>
                </a:cubicBezTo>
                <a:cubicBezTo>
                  <a:pt x="47" y="687"/>
                  <a:pt x="42" y="684"/>
                  <a:pt x="38" y="689"/>
                </a:cubicBezTo>
                <a:cubicBezTo>
                  <a:pt x="37" y="691"/>
                  <a:pt x="39" y="695"/>
                  <a:pt x="40" y="696"/>
                </a:cubicBezTo>
                <a:cubicBezTo>
                  <a:pt x="41" y="698"/>
                  <a:pt x="38" y="705"/>
                  <a:pt x="38" y="708"/>
                </a:cubicBezTo>
                <a:cubicBezTo>
                  <a:pt x="38" y="714"/>
                  <a:pt x="38" y="720"/>
                  <a:pt x="38" y="725"/>
                </a:cubicBezTo>
                <a:cubicBezTo>
                  <a:pt x="39" y="728"/>
                  <a:pt x="42" y="727"/>
                  <a:pt x="44" y="727"/>
                </a:cubicBezTo>
                <a:cubicBezTo>
                  <a:pt x="47" y="727"/>
                  <a:pt x="51" y="733"/>
                  <a:pt x="55" y="732"/>
                </a:cubicBezTo>
                <a:cubicBezTo>
                  <a:pt x="60" y="732"/>
                  <a:pt x="66" y="732"/>
                  <a:pt x="67" y="738"/>
                </a:cubicBezTo>
                <a:cubicBezTo>
                  <a:pt x="67" y="743"/>
                  <a:pt x="68" y="747"/>
                  <a:pt x="68" y="751"/>
                </a:cubicBezTo>
                <a:cubicBezTo>
                  <a:pt x="66" y="751"/>
                  <a:pt x="64" y="752"/>
                  <a:pt x="62" y="752"/>
                </a:cubicBezTo>
                <a:cubicBezTo>
                  <a:pt x="61" y="752"/>
                  <a:pt x="63" y="754"/>
                  <a:pt x="60" y="754"/>
                </a:cubicBezTo>
                <a:cubicBezTo>
                  <a:pt x="53" y="754"/>
                  <a:pt x="48" y="758"/>
                  <a:pt x="44" y="763"/>
                </a:cubicBezTo>
                <a:cubicBezTo>
                  <a:pt x="42" y="765"/>
                  <a:pt x="36" y="771"/>
                  <a:pt x="34" y="771"/>
                </a:cubicBezTo>
                <a:cubicBezTo>
                  <a:pt x="22" y="770"/>
                  <a:pt x="30" y="787"/>
                  <a:pt x="25" y="786"/>
                </a:cubicBezTo>
                <a:cubicBezTo>
                  <a:pt x="18" y="785"/>
                  <a:pt x="19" y="790"/>
                  <a:pt x="14" y="790"/>
                </a:cubicBezTo>
                <a:cubicBezTo>
                  <a:pt x="12" y="790"/>
                  <a:pt x="3" y="798"/>
                  <a:pt x="3" y="801"/>
                </a:cubicBezTo>
                <a:cubicBezTo>
                  <a:pt x="2" y="805"/>
                  <a:pt x="2" y="807"/>
                  <a:pt x="5" y="809"/>
                </a:cubicBezTo>
                <a:cubicBezTo>
                  <a:pt x="9" y="812"/>
                  <a:pt x="7" y="830"/>
                  <a:pt x="8" y="836"/>
                </a:cubicBezTo>
                <a:cubicBezTo>
                  <a:pt x="10" y="838"/>
                  <a:pt x="13" y="837"/>
                  <a:pt x="13" y="840"/>
                </a:cubicBezTo>
                <a:cubicBezTo>
                  <a:pt x="14" y="844"/>
                  <a:pt x="14" y="848"/>
                  <a:pt x="10" y="848"/>
                </a:cubicBezTo>
                <a:cubicBezTo>
                  <a:pt x="6" y="849"/>
                  <a:pt x="8" y="853"/>
                  <a:pt x="8" y="856"/>
                </a:cubicBezTo>
                <a:cubicBezTo>
                  <a:pt x="8" y="863"/>
                  <a:pt x="7" y="864"/>
                  <a:pt x="4" y="869"/>
                </a:cubicBezTo>
                <a:cubicBezTo>
                  <a:pt x="2" y="872"/>
                  <a:pt x="0" y="876"/>
                  <a:pt x="0" y="880"/>
                </a:cubicBezTo>
                <a:cubicBezTo>
                  <a:pt x="0" y="883"/>
                  <a:pt x="1" y="885"/>
                  <a:pt x="4" y="886"/>
                </a:cubicBezTo>
                <a:cubicBezTo>
                  <a:pt x="8" y="888"/>
                  <a:pt x="11" y="886"/>
                  <a:pt x="13" y="891"/>
                </a:cubicBezTo>
                <a:cubicBezTo>
                  <a:pt x="15" y="894"/>
                  <a:pt x="14" y="898"/>
                  <a:pt x="14" y="901"/>
                </a:cubicBezTo>
                <a:cubicBezTo>
                  <a:pt x="14" y="902"/>
                  <a:pt x="18" y="903"/>
                  <a:pt x="18" y="906"/>
                </a:cubicBezTo>
                <a:cubicBezTo>
                  <a:pt x="18" y="909"/>
                  <a:pt x="20" y="909"/>
                  <a:pt x="20" y="913"/>
                </a:cubicBezTo>
                <a:cubicBezTo>
                  <a:pt x="20" y="927"/>
                  <a:pt x="20" y="927"/>
                  <a:pt x="20" y="927"/>
                </a:cubicBezTo>
                <a:cubicBezTo>
                  <a:pt x="35" y="927"/>
                  <a:pt x="35" y="927"/>
                  <a:pt x="35" y="927"/>
                </a:cubicBezTo>
                <a:cubicBezTo>
                  <a:pt x="35" y="930"/>
                  <a:pt x="16" y="951"/>
                  <a:pt x="20" y="955"/>
                </a:cubicBezTo>
                <a:cubicBezTo>
                  <a:pt x="25" y="960"/>
                  <a:pt x="28" y="965"/>
                  <a:pt x="35" y="970"/>
                </a:cubicBezTo>
                <a:cubicBezTo>
                  <a:pt x="37" y="971"/>
                  <a:pt x="35" y="972"/>
                  <a:pt x="35" y="975"/>
                </a:cubicBezTo>
                <a:cubicBezTo>
                  <a:pt x="35" y="978"/>
                  <a:pt x="31" y="975"/>
                  <a:pt x="31" y="979"/>
                </a:cubicBezTo>
                <a:cubicBezTo>
                  <a:pt x="31" y="980"/>
                  <a:pt x="33" y="986"/>
                  <a:pt x="32" y="986"/>
                </a:cubicBezTo>
                <a:cubicBezTo>
                  <a:pt x="27" y="986"/>
                  <a:pt x="30" y="993"/>
                  <a:pt x="30" y="996"/>
                </a:cubicBezTo>
                <a:cubicBezTo>
                  <a:pt x="30" y="998"/>
                  <a:pt x="29" y="1001"/>
                  <a:pt x="31" y="1001"/>
                </a:cubicBezTo>
                <a:cubicBezTo>
                  <a:pt x="34" y="1001"/>
                  <a:pt x="41" y="999"/>
                  <a:pt x="41" y="1004"/>
                </a:cubicBezTo>
                <a:cubicBezTo>
                  <a:pt x="41" y="1005"/>
                  <a:pt x="52" y="1012"/>
                  <a:pt x="53" y="1012"/>
                </a:cubicBezTo>
                <a:cubicBezTo>
                  <a:pt x="60" y="1011"/>
                  <a:pt x="64" y="1017"/>
                  <a:pt x="69" y="1018"/>
                </a:cubicBezTo>
                <a:cubicBezTo>
                  <a:pt x="80" y="1022"/>
                  <a:pt x="85" y="1021"/>
                  <a:pt x="89" y="1032"/>
                </a:cubicBezTo>
                <a:cubicBezTo>
                  <a:pt x="94" y="1043"/>
                  <a:pt x="98" y="1054"/>
                  <a:pt x="110" y="1050"/>
                </a:cubicBezTo>
                <a:cubicBezTo>
                  <a:pt x="118" y="1047"/>
                  <a:pt x="127" y="1043"/>
                  <a:pt x="136" y="1045"/>
                </a:cubicBezTo>
                <a:cubicBezTo>
                  <a:pt x="137" y="1045"/>
                  <a:pt x="138" y="1052"/>
                  <a:pt x="138" y="1052"/>
                </a:cubicBezTo>
                <a:cubicBezTo>
                  <a:pt x="139" y="1053"/>
                  <a:pt x="142" y="1053"/>
                  <a:pt x="143" y="1055"/>
                </a:cubicBezTo>
                <a:cubicBezTo>
                  <a:pt x="146" y="1059"/>
                  <a:pt x="165" y="1082"/>
                  <a:pt x="168" y="1082"/>
                </a:cubicBezTo>
                <a:cubicBezTo>
                  <a:pt x="179" y="1082"/>
                  <a:pt x="177" y="1084"/>
                  <a:pt x="183" y="1091"/>
                </a:cubicBezTo>
                <a:cubicBezTo>
                  <a:pt x="185" y="1093"/>
                  <a:pt x="194" y="1104"/>
                  <a:pt x="196" y="1105"/>
                </a:cubicBezTo>
                <a:cubicBezTo>
                  <a:pt x="198" y="1108"/>
                  <a:pt x="205" y="1115"/>
                  <a:pt x="208" y="1115"/>
                </a:cubicBezTo>
                <a:cubicBezTo>
                  <a:pt x="212" y="1115"/>
                  <a:pt x="214" y="1117"/>
                  <a:pt x="217" y="1115"/>
                </a:cubicBezTo>
                <a:cubicBezTo>
                  <a:pt x="221" y="1112"/>
                  <a:pt x="223" y="1122"/>
                  <a:pt x="224" y="1126"/>
                </a:cubicBezTo>
                <a:cubicBezTo>
                  <a:pt x="224" y="1129"/>
                  <a:pt x="229" y="1135"/>
                  <a:pt x="232" y="1135"/>
                </a:cubicBezTo>
                <a:cubicBezTo>
                  <a:pt x="236" y="1136"/>
                  <a:pt x="242" y="1135"/>
                  <a:pt x="246" y="1135"/>
                </a:cubicBezTo>
                <a:cubicBezTo>
                  <a:pt x="247" y="1145"/>
                  <a:pt x="247" y="1145"/>
                  <a:pt x="247" y="1145"/>
                </a:cubicBezTo>
                <a:cubicBezTo>
                  <a:pt x="245" y="1145"/>
                  <a:pt x="244" y="1145"/>
                  <a:pt x="242" y="1145"/>
                </a:cubicBezTo>
                <a:cubicBezTo>
                  <a:pt x="242" y="1145"/>
                  <a:pt x="241" y="1145"/>
                  <a:pt x="240" y="1146"/>
                </a:cubicBezTo>
                <a:cubicBezTo>
                  <a:pt x="240" y="1147"/>
                  <a:pt x="240" y="1148"/>
                  <a:pt x="241" y="1148"/>
                </a:cubicBezTo>
                <a:cubicBezTo>
                  <a:pt x="241" y="1149"/>
                  <a:pt x="242" y="1150"/>
                  <a:pt x="242" y="1150"/>
                </a:cubicBezTo>
                <a:cubicBezTo>
                  <a:pt x="245" y="1155"/>
                  <a:pt x="242" y="1156"/>
                  <a:pt x="250" y="1155"/>
                </a:cubicBezTo>
                <a:cubicBezTo>
                  <a:pt x="257" y="1155"/>
                  <a:pt x="255" y="1165"/>
                  <a:pt x="257" y="1167"/>
                </a:cubicBezTo>
                <a:cubicBezTo>
                  <a:pt x="262" y="1169"/>
                  <a:pt x="265" y="1166"/>
                  <a:pt x="264" y="1161"/>
                </a:cubicBezTo>
                <a:cubicBezTo>
                  <a:pt x="264" y="1160"/>
                  <a:pt x="264" y="1155"/>
                  <a:pt x="265" y="1155"/>
                </a:cubicBezTo>
                <a:cubicBezTo>
                  <a:pt x="269" y="1158"/>
                  <a:pt x="269" y="1163"/>
                  <a:pt x="275" y="1165"/>
                </a:cubicBezTo>
                <a:cubicBezTo>
                  <a:pt x="282" y="1167"/>
                  <a:pt x="279" y="1170"/>
                  <a:pt x="277" y="1175"/>
                </a:cubicBezTo>
                <a:cubicBezTo>
                  <a:pt x="277" y="1177"/>
                  <a:pt x="275" y="1178"/>
                  <a:pt x="274" y="1180"/>
                </a:cubicBezTo>
                <a:cubicBezTo>
                  <a:pt x="274" y="1180"/>
                  <a:pt x="281" y="1185"/>
                  <a:pt x="283" y="1186"/>
                </a:cubicBezTo>
                <a:cubicBezTo>
                  <a:pt x="285" y="1187"/>
                  <a:pt x="287" y="1187"/>
                  <a:pt x="289" y="1188"/>
                </a:cubicBezTo>
                <a:cubicBezTo>
                  <a:pt x="289" y="1188"/>
                  <a:pt x="296" y="1196"/>
                  <a:pt x="296" y="1197"/>
                </a:cubicBezTo>
                <a:cubicBezTo>
                  <a:pt x="297" y="1198"/>
                  <a:pt x="295" y="1203"/>
                  <a:pt x="296" y="1203"/>
                </a:cubicBezTo>
                <a:cubicBezTo>
                  <a:pt x="299" y="1203"/>
                  <a:pt x="308" y="1204"/>
                  <a:pt x="311" y="1204"/>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62" name="Freeform 24"/>
          <p:cNvSpPr>
            <a:spLocks/>
          </p:cNvSpPr>
          <p:nvPr/>
        </p:nvSpPr>
        <p:spPr bwMode="auto">
          <a:xfrm>
            <a:off x="655696" y="3811099"/>
            <a:ext cx="673160" cy="159166"/>
          </a:xfrm>
          <a:custGeom>
            <a:avLst/>
            <a:gdLst>
              <a:gd name="T0" fmla="*/ 14 w 871"/>
              <a:gd name="T1" fmla="*/ 191 h 207"/>
              <a:gd name="T2" fmla="*/ 33 w 871"/>
              <a:gd name="T3" fmla="*/ 192 h 207"/>
              <a:gd name="T4" fmla="*/ 37 w 871"/>
              <a:gd name="T5" fmla="*/ 178 h 207"/>
              <a:gd name="T6" fmla="*/ 48 w 871"/>
              <a:gd name="T7" fmla="*/ 172 h 207"/>
              <a:gd name="T8" fmla="*/ 35 w 871"/>
              <a:gd name="T9" fmla="*/ 158 h 207"/>
              <a:gd name="T10" fmla="*/ 43 w 871"/>
              <a:gd name="T11" fmla="*/ 143 h 207"/>
              <a:gd name="T12" fmla="*/ 62 w 871"/>
              <a:gd name="T13" fmla="*/ 134 h 207"/>
              <a:gd name="T14" fmla="*/ 69 w 871"/>
              <a:gd name="T15" fmla="*/ 116 h 207"/>
              <a:gd name="T16" fmla="*/ 99 w 871"/>
              <a:gd name="T17" fmla="*/ 144 h 207"/>
              <a:gd name="T18" fmla="*/ 116 w 871"/>
              <a:gd name="T19" fmla="*/ 151 h 207"/>
              <a:gd name="T20" fmla="*/ 131 w 871"/>
              <a:gd name="T21" fmla="*/ 156 h 207"/>
              <a:gd name="T22" fmla="*/ 146 w 871"/>
              <a:gd name="T23" fmla="*/ 151 h 207"/>
              <a:gd name="T24" fmla="*/ 159 w 871"/>
              <a:gd name="T25" fmla="*/ 151 h 207"/>
              <a:gd name="T26" fmla="*/ 157 w 871"/>
              <a:gd name="T27" fmla="*/ 163 h 207"/>
              <a:gd name="T28" fmla="*/ 164 w 871"/>
              <a:gd name="T29" fmla="*/ 176 h 207"/>
              <a:gd name="T30" fmla="*/ 172 w 871"/>
              <a:gd name="T31" fmla="*/ 177 h 207"/>
              <a:gd name="T32" fmla="*/ 182 w 871"/>
              <a:gd name="T33" fmla="*/ 179 h 207"/>
              <a:gd name="T34" fmla="*/ 186 w 871"/>
              <a:gd name="T35" fmla="*/ 184 h 207"/>
              <a:gd name="T36" fmla="*/ 191 w 871"/>
              <a:gd name="T37" fmla="*/ 177 h 207"/>
              <a:gd name="T38" fmla="*/ 206 w 871"/>
              <a:gd name="T39" fmla="*/ 172 h 207"/>
              <a:gd name="T40" fmla="*/ 219 w 871"/>
              <a:gd name="T41" fmla="*/ 159 h 207"/>
              <a:gd name="T42" fmla="*/ 251 w 871"/>
              <a:gd name="T43" fmla="*/ 159 h 207"/>
              <a:gd name="T44" fmla="*/ 264 w 871"/>
              <a:gd name="T45" fmla="*/ 151 h 207"/>
              <a:gd name="T46" fmla="*/ 279 w 871"/>
              <a:gd name="T47" fmla="*/ 137 h 207"/>
              <a:gd name="T48" fmla="*/ 296 w 871"/>
              <a:gd name="T49" fmla="*/ 133 h 207"/>
              <a:gd name="T50" fmla="*/ 308 w 871"/>
              <a:gd name="T51" fmla="*/ 123 h 207"/>
              <a:gd name="T52" fmla="*/ 323 w 871"/>
              <a:gd name="T53" fmla="*/ 114 h 207"/>
              <a:gd name="T54" fmla="*/ 326 w 871"/>
              <a:gd name="T55" fmla="*/ 111 h 207"/>
              <a:gd name="T56" fmla="*/ 337 w 871"/>
              <a:gd name="T57" fmla="*/ 116 h 207"/>
              <a:gd name="T58" fmla="*/ 367 w 871"/>
              <a:gd name="T59" fmla="*/ 118 h 207"/>
              <a:gd name="T60" fmla="*/ 405 w 871"/>
              <a:gd name="T61" fmla="*/ 132 h 207"/>
              <a:gd name="T62" fmla="*/ 434 w 871"/>
              <a:gd name="T63" fmla="*/ 134 h 207"/>
              <a:gd name="T64" fmla="*/ 471 w 871"/>
              <a:gd name="T65" fmla="*/ 151 h 207"/>
              <a:gd name="T66" fmla="*/ 518 w 871"/>
              <a:gd name="T67" fmla="*/ 163 h 207"/>
              <a:gd name="T68" fmla="*/ 563 w 871"/>
              <a:gd name="T69" fmla="*/ 155 h 207"/>
              <a:gd name="T70" fmla="*/ 586 w 871"/>
              <a:gd name="T71" fmla="*/ 143 h 207"/>
              <a:gd name="T72" fmla="*/ 599 w 871"/>
              <a:gd name="T73" fmla="*/ 126 h 207"/>
              <a:gd name="T74" fmla="*/ 603 w 871"/>
              <a:gd name="T75" fmla="*/ 121 h 207"/>
              <a:gd name="T76" fmla="*/ 615 w 871"/>
              <a:gd name="T77" fmla="*/ 110 h 207"/>
              <a:gd name="T78" fmla="*/ 631 w 871"/>
              <a:gd name="T79" fmla="*/ 120 h 207"/>
              <a:gd name="T80" fmla="*/ 654 w 871"/>
              <a:gd name="T81" fmla="*/ 129 h 207"/>
              <a:gd name="T82" fmla="*/ 664 w 871"/>
              <a:gd name="T83" fmla="*/ 122 h 207"/>
              <a:gd name="T84" fmla="*/ 678 w 871"/>
              <a:gd name="T85" fmla="*/ 126 h 207"/>
              <a:gd name="T86" fmla="*/ 683 w 871"/>
              <a:gd name="T87" fmla="*/ 106 h 207"/>
              <a:gd name="T88" fmla="*/ 691 w 871"/>
              <a:gd name="T89" fmla="*/ 94 h 207"/>
              <a:gd name="T90" fmla="*/ 687 w 871"/>
              <a:gd name="T91" fmla="*/ 86 h 207"/>
              <a:gd name="T92" fmla="*/ 702 w 871"/>
              <a:gd name="T93" fmla="*/ 66 h 207"/>
              <a:gd name="T94" fmla="*/ 704 w 871"/>
              <a:gd name="T95" fmla="*/ 53 h 207"/>
              <a:gd name="T96" fmla="*/ 716 w 871"/>
              <a:gd name="T97" fmla="*/ 37 h 207"/>
              <a:gd name="T98" fmla="*/ 724 w 871"/>
              <a:gd name="T99" fmla="*/ 28 h 207"/>
              <a:gd name="T100" fmla="*/ 736 w 871"/>
              <a:gd name="T101" fmla="*/ 30 h 207"/>
              <a:gd name="T102" fmla="*/ 760 w 871"/>
              <a:gd name="T103" fmla="*/ 37 h 207"/>
              <a:gd name="T104" fmla="*/ 772 w 871"/>
              <a:gd name="T105" fmla="*/ 11 h 207"/>
              <a:gd name="T106" fmla="*/ 803 w 871"/>
              <a:gd name="T107" fmla="*/ 25 h 207"/>
              <a:gd name="T108" fmla="*/ 827 w 871"/>
              <a:gd name="T109" fmla="*/ 33 h 207"/>
              <a:gd name="T110" fmla="*/ 836 w 871"/>
              <a:gd name="T111" fmla="*/ 41 h 207"/>
              <a:gd name="T112" fmla="*/ 842 w 871"/>
              <a:gd name="T113" fmla="*/ 33 h 207"/>
              <a:gd name="T114" fmla="*/ 843 w 871"/>
              <a:gd name="T115" fmla="*/ 16 h 207"/>
              <a:gd name="T116" fmla="*/ 847 w 871"/>
              <a:gd name="T117" fmla="*/ 4 h 207"/>
              <a:gd name="T118" fmla="*/ 860 w 871"/>
              <a:gd name="T119" fmla="*/ 0 h 207"/>
              <a:gd name="T120" fmla="*/ 871 w 871"/>
              <a:gd name="T121" fmla="*/ 4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71" h="207">
                <a:moveTo>
                  <a:pt x="0" y="206"/>
                </a:moveTo>
                <a:cubicBezTo>
                  <a:pt x="2" y="202"/>
                  <a:pt x="9" y="192"/>
                  <a:pt x="14" y="191"/>
                </a:cubicBezTo>
                <a:cubicBezTo>
                  <a:pt x="15" y="191"/>
                  <a:pt x="17" y="189"/>
                  <a:pt x="18" y="195"/>
                </a:cubicBezTo>
                <a:cubicBezTo>
                  <a:pt x="18" y="207"/>
                  <a:pt x="32" y="199"/>
                  <a:pt x="33" y="192"/>
                </a:cubicBezTo>
                <a:cubicBezTo>
                  <a:pt x="34" y="187"/>
                  <a:pt x="32" y="186"/>
                  <a:pt x="36" y="181"/>
                </a:cubicBezTo>
                <a:cubicBezTo>
                  <a:pt x="37" y="179"/>
                  <a:pt x="36" y="179"/>
                  <a:pt x="37" y="178"/>
                </a:cubicBezTo>
                <a:cubicBezTo>
                  <a:pt x="38" y="177"/>
                  <a:pt x="39" y="175"/>
                  <a:pt x="39" y="174"/>
                </a:cubicBezTo>
                <a:cubicBezTo>
                  <a:pt x="41" y="171"/>
                  <a:pt x="47" y="178"/>
                  <a:pt x="48" y="172"/>
                </a:cubicBezTo>
                <a:cubicBezTo>
                  <a:pt x="49" y="170"/>
                  <a:pt x="50" y="165"/>
                  <a:pt x="47" y="165"/>
                </a:cubicBezTo>
                <a:cubicBezTo>
                  <a:pt x="41" y="166"/>
                  <a:pt x="37" y="157"/>
                  <a:pt x="35" y="158"/>
                </a:cubicBezTo>
                <a:cubicBezTo>
                  <a:pt x="33" y="158"/>
                  <a:pt x="32" y="152"/>
                  <a:pt x="33" y="152"/>
                </a:cubicBezTo>
                <a:cubicBezTo>
                  <a:pt x="37" y="149"/>
                  <a:pt x="40" y="147"/>
                  <a:pt x="43" y="143"/>
                </a:cubicBezTo>
                <a:cubicBezTo>
                  <a:pt x="45" y="140"/>
                  <a:pt x="49" y="137"/>
                  <a:pt x="49" y="137"/>
                </a:cubicBezTo>
                <a:cubicBezTo>
                  <a:pt x="51" y="134"/>
                  <a:pt x="59" y="135"/>
                  <a:pt x="62" y="134"/>
                </a:cubicBezTo>
                <a:cubicBezTo>
                  <a:pt x="65" y="134"/>
                  <a:pt x="64" y="128"/>
                  <a:pt x="64" y="126"/>
                </a:cubicBezTo>
                <a:cubicBezTo>
                  <a:pt x="64" y="124"/>
                  <a:pt x="69" y="119"/>
                  <a:pt x="69" y="116"/>
                </a:cubicBezTo>
                <a:cubicBezTo>
                  <a:pt x="70" y="110"/>
                  <a:pt x="86" y="115"/>
                  <a:pt x="88" y="115"/>
                </a:cubicBezTo>
                <a:cubicBezTo>
                  <a:pt x="97" y="113"/>
                  <a:pt x="85" y="145"/>
                  <a:pt x="99" y="144"/>
                </a:cubicBezTo>
                <a:cubicBezTo>
                  <a:pt x="105" y="142"/>
                  <a:pt x="105" y="151"/>
                  <a:pt x="107" y="151"/>
                </a:cubicBezTo>
                <a:cubicBezTo>
                  <a:pt x="116" y="151"/>
                  <a:pt x="116" y="151"/>
                  <a:pt x="116" y="151"/>
                </a:cubicBezTo>
                <a:cubicBezTo>
                  <a:pt x="118" y="151"/>
                  <a:pt x="116" y="154"/>
                  <a:pt x="123" y="153"/>
                </a:cubicBezTo>
                <a:cubicBezTo>
                  <a:pt x="128" y="153"/>
                  <a:pt x="129" y="156"/>
                  <a:pt x="131" y="156"/>
                </a:cubicBezTo>
                <a:cubicBezTo>
                  <a:pt x="132" y="155"/>
                  <a:pt x="139" y="149"/>
                  <a:pt x="140" y="149"/>
                </a:cubicBezTo>
                <a:cubicBezTo>
                  <a:pt x="141" y="149"/>
                  <a:pt x="144" y="155"/>
                  <a:pt x="146" y="151"/>
                </a:cubicBezTo>
                <a:cubicBezTo>
                  <a:pt x="148" y="148"/>
                  <a:pt x="151" y="149"/>
                  <a:pt x="154" y="149"/>
                </a:cubicBezTo>
                <a:cubicBezTo>
                  <a:pt x="157" y="149"/>
                  <a:pt x="159" y="148"/>
                  <a:pt x="159" y="151"/>
                </a:cubicBezTo>
                <a:cubicBezTo>
                  <a:pt x="159" y="155"/>
                  <a:pt x="161" y="156"/>
                  <a:pt x="156" y="157"/>
                </a:cubicBezTo>
                <a:cubicBezTo>
                  <a:pt x="154" y="157"/>
                  <a:pt x="157" y="162"/>
                  <a:pt x="157" y="163"/>
                </a:cubicBezTo>
                <a:cubicBezTo>
                  <a:pt x="161" y="167"/>
                  <a:pt x="168" y="167"/>
                  <a:pt x="165" y="174"/>
                </a:cubicBezTo>
                <a:cubicBezTo>
                  <a:pt x="164" y="175"/>
                  <a:pt x="162" y="174"/>
                  <a:pt x="164" y="176"/>
                </a:cubicBezTo>
                <a:cubicBezTo>
                  <a:pt x="165" y="177"/>
                  <a:pt x="169" y="181"/>
                  <a:pt x="169" y="180"/>
                </a:cubicBezTo>
                <a:cubicBezTo>
                  <a:pt x="169" y="179"/>
                  <a:pt x="172" y="178"/>
                  <a:pt x="172" y="177"/>
                </a:cubicBezTo>
                <a:cubicBezTo>
                  <a:pt x="173" y="176"/>
                  <a:pt x="175" y="178"/>
                  <a:pt x="176" y="179"/>
                </a:cubicBezTo>
                <a:cubicBezTo>
                  <a:pt x="177" y="179"/>
                  <a:pt x="181" y="179"/>
                  <a:pt x="182" y="179"/>
                </a:cubicBezTo>
                <a:cubicBezTo>
                  <a:pt x="184" y="180"/>
                  <a:pt x="184" y="180"/>
                  <a:pt x="183" y="182"/>
                </a:cubicBezTo>
                <a:cubicBezTo>
                  <a:pt x="182" y="183"/>
                  <a:pt x="185" y="184"/>
                  <a:pt x="186" y="184"/>
                </a:cubicBezTo>
                <a:cubicBezTo>
                  <a:pt x="186" y="184"/>
                  <a:pt x="186" y="182"/>
                  <a:pt x="186" y="181"/>
                </a:cubicBezTo>
                <a:cubicBezTo>
                  <a:pt x="187" y="179"/>
                  <a:pt x="186" y="175"/>
                  <a:pt x="191" y="177"/>
                </a:cubicBezTo>
                <a:cubicBezTo>
                  <a:pt x="198" y="180"/>
                  <a:pt x="196" y="171"/>
                  <a:pt x="200" y="171"/>
                </a:cubicBezTo>
                <a:cubicBezTo>
                  <a:pt x="203" y="171"/>
                  <a:pt x="208" y="167"/>
                  <a:pt x="206" y="172"/>
                </a:cubicBezTo>
                <a:cubicBezTo>
                  <a:pt x="206" y="173"/>
                  <a:pt x="217" y="171"/>
                  <a:pt x="218" y="170"/>
                </a:cubicBezTo>
                <a:cubicBezTo>
                  <a:pt x="220" y="166"/>
                  <a:pt x="220" y="164"/>
                  <a:pt x="219" y="159"/>
                </a:cubicBezTo>
                <a:cubicBezTo>
                  <a:pt x="219" y="152"/>
                  <a:pt x="233" y="162"/>
                  <a:pt x="235" y="162"/>
                </a:cubicBezTo>
                <a:cubicBezTo>
                  <a:pt x="243" y="162"/>
                  <a:pt x="243" y="160"/>
                  <a:pt x="251" y="159"/>
                </a:cubicBezTo>
                <a:cubicBezTo>
                  <a:pt x="255" y="158"/>
                  <a:pt x="255" y="158"/>
                  <a:pt x="257" y="157"/>
                </a:cubicBezTo>
                <a:cubicBezTo>
                  <a:pt x="262" y="152"/>
                  <a:pt x="261" y="159"/>
                  <a:pt x="264" y="151"/>
                </a:cubicBezTo>
                <a:cubicBezTo>
                  <a:pt x="266" y="142"/>
                  <a:pt x="271" y="150"/>
                  <a:pt x="275" y="142"/>
                </a:cubicBezTo>
                <a:cubicBezTo>
                  <a:pt x="277" y="139"/>
                  <a:pt x="273" y="135"/>
                  <a:pt x="279" y="137"/>
                </a:cubicBezTo>
                <a:cubicBezTo>
                  <a:pt x="282" y="138"/>
                  <a:pt x="289" y="139"/>
                  <a:pt x="290" y="135"/>
                </a:cubicBezTo>
                <a:cubicBezTo>
                  <a:pt x="291" y="135"/>
                  <a:pt x="296" y="134"/>
                  <a:pt x="296" y="133"/>
                </a:cubicBezTo>
                <a:cubicBezTo>
                  <a:pt x="297" y="129"/>
                  <a:pt x="305" y="131"/>
                  <a:pt x="307" y="128"/>
                </a:cubicBezTo>
                <a:cubicBezTo>
                  <a:pt x="308" y="128"/>
                  <a:pt x="307" y="126"/>
                  <a:pt x="308" y="123"/>
                </a:cubicBezTo>
                <a:cubicBezTo>
                  <a:pt x="309" y="122"/>
                  <a:pt x="311" y="118"/>
                  <a:pt x="311" y="117"/>
                </a:cubicBezTo>
                <a:cubicBezTo>
                  <a:pt x="316" y="116"/>
                  <a:pt x="320" y="118"/>
                  <a:pt x="323" y="114"/>
                </a:cubicBezTo>
                <a:cubicBezTo>
                  <a:pt x="324" y="113"/>
                  <a:pt x="323" y="115"/>
                  <a:pt x="324" y="114"/>
                </a:cubicBezTo>
                <a:cubicBezTo>
                  <a:pt x="325" y="113"/>
                  <a:pt x="325" y="111"/>
                  <a:pt x="326" y="111"/>
                </a:cubicBezTo>
                <a:cubicBezTo>
                  <a:pt x="329" y="110"/>
                  <a:pt x="331" y="114"/>
                  <a:pt x="332" y="114"/>
                </a:cubicBezTo>
                <a:cubicBezTo>
                  <a:pt x="333" y="115"/>
                  <a:pt x="336" y="116"/>
                  <a:pt x="337" y="116"/>
                </a:cubicBezTo>
                <a:cubicBezTo>
                  <a:pt x="343" y="117"/>
                  <a:pt x="349" y="121"/>
                  <a:pt x="357" y="118"/>
                </a:cubicBezTo>
                <a:cubicBezTo>
                  <a:pt x="363" y="116"/>
                  <a:pt x="358" y="113"/>
                  <a:pt x="367" y="118"/>
                </a:cubicBezTo>
                <a:cubicBezTo>
                  <a:pt x="378" y="123"/>
                  <a:pt x="394" y="112"/>
                  <a:pt x="396" y="128"/>
                </a:cubicBezTo>
                <a:cubicBezTo>
                  <a:pt x="396" y="128"/>
                  <a:pt x="401" y="132"/>
                  <a:pt x="405" y="132"/>
                </a:cubicBezTo>
                <a:cubicBezTo>
                  <a:pt x="409" y="132"/>
                  <a:pt x="414" y="132"/>
                  <a:pt x="418" y="132"/>
                </a:cubicBezTo>
                <a:cubicBezTo>
                  <a:pt x="422" y="131"/>
                  <a:pt x="429" y="130"/>
                  <a:pt x="434" y="134"/>
                </a:cubicBezTo>
                <a:cubicBezTo>
                  <a:pt x="436" y="135"/>
                  <a:pt x="441" y="145"/>
                  <a:pt x="444" y="149"/>
                </a:cubicBezTo>
                <a:cubicBezTo>
                  <a:pt x="446" y="151"/>
                  <a:pt x="466" y="150"/>
                  <a:pt x="471" y="151"/>
                </a:cubicBezTo>
                <a:cubicBezTo>
                  <a:pt x="478" y="153"/>
                  <a:pt x="490" y="159"/>
                  <a:pt x="498" y="159"/>
                </a:cubicBezTo>
                <a:cubicBezTo>
                  <a:pt x="507" y="161"/>
                  <a:pt x="510" y="157"/>
                  <a:pt x="518" y="163"/>
                </a:cubicBezTo>
                <a:cubicBezTo>
                  <a:pt x="524" y="168"/>
                  <a:pt x="539" y="171"/>
                  <a:pt x="546" y="167"/>
                </a:cubicBezTo>
                <a:cubicBezTo>
                  <a:pt x="551" y="164"/>
                  <a:pt x="561" y="155"/>
                  <a:pt x="563" y="155"/>
                </a:cubicBezTo>
                <a:cubicBezTo>
                  <a:pt x="565" y="156"/>
                  <a:pt x="578" y="155"/>
                  <a:pt x="578" y="154"/>
                </a:cubicBezTo>
                <a:cubicBezTo>
                  <a:pt x="578" y="144"/>
                  <a:pt x="577" y="148"/>
                  <a:pt x="586" y="143"/>
                </a:cubicBezTo>
                <a:cubicBezTo>
                  <a:pt x="591" y="141"/>
                  <a:pt x="599" y="133"/>
                  <a:pt x="599" y="128"/>
                </a:cubicBezTo>
                <a:cubicBezTo>
                  <a:pt x="599" y="128"/>
                  <a:pt x="599" y="127"/>
                  <a:pt x="599" y="126"/>
                </a:cubicBezTo>
                <a:cubicBezTo>
                  <a:pt x="599" y="125"/>
                  <a:pt x="599" y="123"/>
                  <a:pt x="599" y="121"/>
                </a:cubicBezTo>
                <a:cubicBezTo>
                  <a:pt x="603" y="121"/>
                  <a:pt x="603" y="121"/>
                  <a:pt x="603" y="121"/>
                </a:cubicBezTo>
                <a:cubicBezTo>
                  <a:pt x="603" y="111"/>
                  <a:pt x="603" y="111"/>
                  <a:pt x="603" y="111"/>
                </a:cubicBezTo>
                <a:cubicBezTo>
                  <a:pt x="615" y="110"/>
                  <a:pt x="615" y="110"/>
                  <a:pt x="615" y="110"/>
                </a:cubicBezTo>
                <a:cubicBezTo>
                  <a:pt x="620" y="110"/>
                  <a:pt x="616" y="113"/>
                  <a:pt x="616" y="118"/>
                </a:cubicBezTo>
                <a:cubicBezTo>
                  <a:pt x="616" y="121"/>
                  <a:pt x="627" y="119"/>
                  <a:pt x="631" y="120"/>
                </a:cubicBezTo>
                <a:cubicBezTo>
                  <a:pt x="632" y="120"/>
                  <a:pt x="642" y="122"/>
                  <a:pt x="643" y="123"/>
                </a:cubicBezTo>
                <a:cubicBezTo>
                  <a:pt x="648" y="125"/>
                  <a:pt x="650" y="129"/>
                  <a:pt x="654" y="129"/>
                </a:cubicBezTo>
                <a:cubicBezTo>
                  <a:pt x="660" y="129"/>
                  <a:pt x="656" y="126"/>
                  <a:pt x="660" y="125"/>
                </a:cubicBezTo>
                <a:cubicBezTo>
                  <a:pt x="663" y="125"/>
                  <a:pt x="663" y="124"/>
                  <a:pt x="664" y="122"/>
                </a:cubicBezTo>
                <a:cubicBezTo>
                  <a:pt x="665" y="121"/>
                  <a:pt x="673" y="122"/>
                  <a:pt x="675" y="122"/>
                </a:cubicBezTo>
                <a:cubicBezTo>
                  <a:pt x="676" y="122"/>
                  <a:pt x="676" y="126"/>
                  <a:pt x="678" y="126"/>
                </a:cubicBezTo>
                <a:cubicBezTo>
                  <a:pt x="684" y="126"/>
                  <a:pt x="684" y="126"/>
                  <a:pt x="684" y="126"/>
                </a:cubicBezTo>
                <a:cubicBezTo>
                  <a:pt x="683" y="106"/>
                  <a:pt x="683" y="106"/>
                  <a:pt x="683" y="106"/>
                </a:cubicBezTo>
                <a:cubicBezTo>
                  <a:pt x="683" y="104"/>
                  <a:pt x="688" y="105"/>
                  <a:pt x="687" y="103"/>
                </a:cubicBezTo>
                <a:cubicBezTo>
                  <a:pt x="688" y="100"/>
                  <a:pt x="690" y="97"/>
                  <a:pt x="691" y="94"/>
                </a:cubicBezTo>
                <a:cubicBezTo>
                  <a:pt x="693" y="90"/>
                  <a:pt x="696" y="93"/>
                  <a:pt x="693" y="90"/>
                </a:cubicBezTo>
                <a:cubicBezTo>
                  <a:pt x="691" y="88"/>
                  <a:pt x="686" y="88"/>
                  <a:pt x="687" y="86"/>
                </a:cubicBezTo>
                <a:cubicBezTo>
                  <a:pt x="690" y="83"/>
                  <a:pt x="692" y="74"/>
                  <a:pt x="695" y="71"/>
                </a:cubicBezTo>
                <a:cubicBezTo>
                  <a:pt x="698" y="68"/>
                  <a:pt x="702" y="71"/>
                  <a:pt x="702" y="66"/>
                </a:cubicBezTo>
                <a:cubicBezTo>
                  <a:pt x="702" y="57"/>
                  <a:pt x="702" y="57"/>
                  <a:pt x="702" y="57"/>
                </a:cubicBezTo>
                <a:cubicBezTo>
                  <a:pt x="702" y="53"/>
                  <a:pt x="704" y="55"/>
                  <a:pt x="704" y="53"/>
                </a:cubicBezTo>
                <a:cubicBezTo>
                  <a:pt x="704" y="37"/>
                  <a:pt x="704" y="37"/>
                  <a:pt x="704" y="37"/>
                </a:cubicBezTo>
                <a:cubicBezTo>
                  <a:pt x="716" y="37"/>
                  <a:pt x="716" y="37"/>
                  <a:pt x="716" y="37"/>
                </a:cubicBezTo>
                <a:cubicBezTo>
                  <a:pt x="715" y="30"/>
                  <a:pt x="715" y="30"/>
                  <a:pt x="715" y="30"/>
                </a:cubicBezTo>
                <a:cubicBezTo>
                  <a:pt x="715" y="28"/>
                  <a:pt x="720" y="28"/>
                  <a:pt x="724" y="28"/>
                </a:cubicBezTo>
                <a:cubicBezTo>
                  <a:pt x="728" y="28"/>
                  <a:pt x="729" y="27"/>
                  <a:pt x="731" y="29"/>
                </a:cubicBezTo>
                <a:cubicBezTo>
                  <a:pt x="733" y="32"/>
                  <a:pt x="734" y="29"/>
                  <a:pt x="736" y="30"/>
                </a:cubicBezTo>
                <a:cubicBezTo>
                  <a:pt x="741" y="37"/>
                  <a:pt x="741" y="38"/>
                  <a:pt x="750" y="38"/>
                </a:cubicBezTo>
                <a:cubicBezTo>
                  <a:pt x="750" y="37"/>
                  <a:pt x="760" y="38"/>
                  <a:pt x="760" y="37"/>
                </a:cubicBezTo>
                <a:cubicBezTo>
                  <a:pt x="760" y="23"/>
                  <a:pt x="760" y="23"/>
                  <a:pt x="760" y="23"/>
                </a:cubicBezTo>
                <a:cubicBezTo>
                  <a:pt x="761" y="15"/>
                  <a:pt x="763" y="9"/>
                  <a:pt x="772" y="11"/>
                </a:cubicBezTo>
                <a:cubicBezTo>
                  <a:pt x="781" y="13"/>
                  <a:pt x="773" y="19"/>
                  <a:pt x="784" y="19"/>
                </a:cubicBezTo>
                <a:cubicBezTo>
                  <a:pt x="794" y="18"/>
                  <a:pt x="791" y="21"/>
                  <a:pt x="803" y="25"/>
                </a:cubicBezTo>
                <a:cubicBezTo>
                  <a:pt x="803" y="26"/>
                  <a:pt x="803" y="33"/>
                  <a:pt x="804" y="34"/>
                </a:cubicBezTo>
                <a:cubicBezTo>
                  <a:pt x="813" y="41"/>
                  <a:pt x="816" y="31"/>
                  <a:pt x="827" y="33"/>
                </a:cubicBezTo>
                <a:cubicBezTo>
                  <a:pt x="829" y="34"/>
                  <a:pt x="831" y="35"/>
                  <a:pt x="833" y="36"/>
                </a:cubicBezTo>
                <a:cubicBezTo>
                  <a:pt x="834" y="37"/>
                  <a:pt x="834" y="41"/>
                  <a:pt x="836" y="41"/>
                </a:cubicBezTo>
                <a:cubicBezTo>
                  <a:pt x="838" y="41"/>
                  <a:pt x="839" y="41"/>
                  <a:pt x="843" y="41"/>
                </a:cubicBezTo>
                <a:cubicBezTo>
                  <a:pt x="844" y="41"/>
                  <a:pt x="847" y="34"/>
                  <a:pt x="842" y="33"/>
                </a:cubicBezTo>
                <a:cubicBezTo>
                  <a:pt x="839" y="32"/>
                  <a:pt x="837" y="21"/>
                  <a:pt x="837" y="18"/>
                </a:cubicBezTo>
                <a:cubicBezTo>
                  <a:pt x="838" y="17"/>
                  <a:pt x="841" y="17"/>
                  <a:pt x="843" y="16"/>
                </a:cubicBezTo>
                <a:cubicBezTo>
                  <a:pt x="844" y="15"/>
                  <a:pt x="846" y="13"/>
                  <a:pt x="847" y="12"/>
                </a:cubicBezTo>
                <a:cubicBezTo>
                  <a:pt x="847" y="4"/>
                  <a:pt x="847" y="4"/>
                  <a:pt x="847" y="4"/>
                </a:cubicBezTo>
                <a:cubicBezTo>
                  <a:pt x="846" y="1"/>
                  <a:pt x="846" y="1"/>
                  <a:pt x="846" y="1"/>
                </a:cubicBezTo>
                <a:cubicBezTo>
                  <a:pt x="846" y="0"/>
                  <a:pt x="858" y="0"/>
                  <a:pt x="860" y="0"/>
                </a:cubicBezTo>
                <a:cubicBezTo>
                  <a:pt x="862" y="0"/>
                  <a:pt x="860" y="3"/>
                  <a:pt x="861" y="3"/>
                </a:cubicBezTo>
                <a:cubicBezTo>
                  <a:pt x="871" y="4"/>
                  <a:pt x="871" y="4"/>
                  <a:pt x="871" y="4"/>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63" name="Freeform 25"/>
          <p:cNvSpPr>
            <a:spLocks/>
          </p:cNvSpPr>
          <p:nvPr/>
        </p:nvSpPr>
        <p:spPr bwMode="auto">
          <a:xfrm>
            <a:off x="571550" y="3131856"/>
            <a:ext cx="408560" cy="499801"/>
          </a:xfrm>
          <a:custGeom>
            <a:avLst/>
            <a:gdLst>
              <a:gd name="T0" fmla="*/ 10 w 529"/>
              <a:gd name="T1" fmla="*/ 8 h 647"/>
              <a:gd name="T2" fmla="*/ 18 w 529"/>
              <a:gd name="T3" fmla="*/ 7 h 647"/>
              <a:gd name="T4" fmla="*/ 19 w 529"/>
              <a:gd name="T5" fmla="*/ 31 h 647"/>
              <a:gd name="T6" fmla="*/ 28 w 529"/>
              <a:gd name="T7" fmla="*/ 52 h 647"/>
              <a:gd name="T8" fmla="*/ 85 w 529"/>
              <a:gd name="T9" fmla="*/ 47 h 647"/>
              <a:gd name="T10" fmla="*/ 91 w 529"/>
              <a:gd name="T11" fmla="*/ 44 h 647"/>
              <a:gd name="T12" fmla="*/ 100 w 529"/>
              <a:gd name="T13" fmla="*/ 37 h 647"/>
              <a:gd name="T14" fmla="*/ 111 w 529"/>
              <a:gd name="T15" fmla="*/ 45 h 647"/>
              <a:gd name="T16" fmla="*/ 100 w 529"/>
              <a:gd name="T17" fmla="*/ 66 h 647"/>
              <a:gd name="T18" fmla="*/ 90 w 529"/>
              <a:gd name="T19" fmla="*/ 81 h 647"/>
              <a:gd name="T20" fmla="*/ 104 w 529"/>
              <a:gd name="T21" fmla="*/ 93 h 647"/>
              <a:gd name="T22" fmla="*/ 114 w 529"/>
              <a:gd name="T23" fmla="*/ 102 h 647"/>
              <a:gd name="T24" fmla="*/ 121 w 529"/>
              <a:gd name="T25" fmla="*/ 94 h 647"/>
              <a:gd name="T26" fmla="*/ 128 w 529"/>
              <a:gd name="T27" fmla="*/ 78 h 647"/>
              <a:gd name="T28" fmla="*/ 143 w 529"/>
              <a:gd name="T29" fmla="*/ 84 h 647"/>
              <a:gd name="T30" fmla="*/ 151 w 529"/>
              <a:gd name="T31" fmla="*/ 92 h 647"/>
              <a:gd name="T32" fmla="*/ 158 w 529"/>
              <a:gd name="T33" fmla="*/ 114 h 647"/>
              <a:gd name="T34" fmla="*/ 164 w 529"/>
              <a:gd name="T35" fmla="*/ 128 h 647"/>
              <a:gd name="T36" fmla="*/ 182 w 529"/>
              <a:gd name="T37" fmla="*/ 145 h 647"/>
              <a:gd name="T38" fmla="*/ 199 w 529"/>
              <a:gd name="T39" fmla="*/ 142 h 647"/>
              <a:gd name="T40" fmla="*/ 222 w 529"/>
              <a:gd name="T41" fmla="*/ 146 h 647"/>
              <a:gd name="T42" fmla="*/ 226 w 529"/>
              <a:gd name="T43" fmla="*/ 164 h 647"/>
              <a:gd name="T44" fmla="*/ 245 w 529"/>
              <a:gd name="T45" fmla="*/ 169 h 647"/>
              <a:gd name="T46" fmla="*/ 270 w 529"/>
              <a:gd name="T47" fmla="*/ 167 h 647"/>
              <a:gd name="T48" fmla="*/ 269 w 529"/>
              <a:gd name="T49" fmla="*/ 196 h 647"/>
              <a:gd name="T50" fmla="*/ 293 w 529"/>
              <a:gd name="T51" fmla="*/ 221 h 647"/>
              <a:gd name="T52" fmla="*/ 292 w 529"/>
              <a:gd name="T53" fmla="*/ 239 h 647"/>
              <a:gd name="T54" fmla="*/ 311 w 529"/>
              <a:gd name="T55" fmla="*/ 247 h 647"/>
              <a:gd name="T56" fmla="*/ 331 w 529"/>
              <a:gd name="T57" fmla="*/ 246 h 647"/>
              <a:gd name="T58" fmla="*/ 336 w 529"/>
              <a:gd name="T59" fmla="*/ 252 h 647"/>
              <a:gd name="T60" fmla="*/ 352 w 529"/>
              <a:gd name="T61" fmla="*/ 280 h 647"/>
              <a:gd name="T62" fmla="*/ 359 w 529"/>
              <a:gd name="T63" fmla="*/ 277 h 647"/>
              <a:gd name="T64" fmla="*/ 380 w 529"/>
              <a:gd name="T65" fmla="*/ 285 h 647"/>
              <a:gd name="T66" fmla="*/ 406 w 529"/>
              <a:gd name="T67" fmla="*/ 301 h 647"/>
              <a:gd name="T68" fmla="*/ 395 w 529"/>
              <a:gd name="T69" fmla="*/ 312 h 647"/>
              <a:gd name="T70" fmla="*/ 407 w 529"/>
              <a:gd name="T71" fmla="*/ 334 h 647"/>
              <a:gd name="T72" fmla="*/ 402 w 529"/>
              <a:gd name="T73" fmla="*/ 348 h 647"/>
              <a:gd name="T74" fmla="*/ 390 w 529"/>
              <a:gd name="T75" fmla="*/ 358 h 647"/>
              <a:gd name="T76" fmla="*/ 374 w 529"/>
              <a:gd name="T77" fmla="*/ 372 h 647"/>
              <a:gd name="T78" fmla="*/ 376 w 529"/>
              <a:gd name="T79" fmla="*/ 380 h 647"/>
              <a:gd name="T80" fmla="*/ 397 w 529"/>
              <a:gd name="T81" fmla="*/ 374 h 647"/>
              <a:gd name="T82" fmla="*/ 410 w 529"/>
              <a:gd name="T83" fmla="*/ 373 h 647"/>
              <a:gd name="T84" fmla="*/ 420 w 529"/>
              <a:gd name="T85" fmla="*/ 376 h 647"/>
              <a:gd name="T86" fmla="*/ 449 w 529"/>
              <a:gd name="T87" fmla="*/ 383 h 647"/>
              <a:gd name="T88" fmla="*/ 465 w 529"/>
              <a:gd name="T89" fmla="*/ 396 h 647"/>
              <a:gd name="T90" fmla="*/ 487 w 529"/>
              <a:gd name="T91" fmla="*/ 409 h 647"/>
              <a:gd name="T92" fmla="*/ 513 w 529"/>
              <a:gd name="T93" fmla="*/ 411 h 647"/>
              <a:gd name="T94" fmla="*/ 528 w 529"/>
              <a:gd name="T95" fmla="*/ 432 h 647"/>
              <a:gd name="T96" fmla="*/ 502 w 529"/>
              <a:gd name="T97" fmla="*/ 455 h 647"/>
              <a:gd name="T98" fmla="*/ 485 w 529"/>
              <a:gd name="T99" fmla="*/ 497 h 647"/>
              <a:gd name="T100" fmla="*/ 466 w 529"/>
              <a:gd name="T101" fmla="*/ 499 h 647"/>
              <a:gd name="T102" fmla="*/ 451 w 529"/>
              <a:gd name="T103" fmla="*/ 542 h 647"/>
              <a:gd name="T104" fmla="*/ 450 w 529"/>
              <a:gd name="T105" fmla="*/ 561 h 647"/>
              <a:gd name="T106" fmla="*/ 456 w 529"/>
              <a:gd name="T107" fmla="*/ 570 h 647"/>
              <a:gd name="T108" fmla="*/ 456 w 529"/>
              <a:gd name="T109" fmla="*/ 586 h 647"/>
              <a:gd name="T110" fmla="*/ 469 w 529"/>
              <a:gd name="T111" fmla="*/ 603 h 647"/>
              <a:gd name="T112" fmla="*/ 473 w 529"/>
              <a:gd name="T113" fmla="*/ 616 h 647"/>
              <a:gd name="T114" fmla="*/ 457 w 529"/>
              <a:gd name="T115" fmla="*/ 635 h 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9" h="647">
                <a:moveTo>
                  <a:pt x="0" y="0"/>
                </a:moveTo>
                <a:cubicBezTo>
                  <a:pt x="1" y="2"/>
                  <a:pt x="6" y="6"/>
                  <a:pt x="6" y="6"/>
                </a:cubicBezTo>
                <a:cubicBezTo>
                  <a:pt x="7" y="9"/>
                  <a:pt x="8" y="8"/>
                  <a:pt x="10" y="8"/>
                </a:cubicBezTo>
                <a:cubicBezTo>
                  <a:pt x="12" y="8"/>
                  <a:pt x="10" y="10"/>
                  <a:pt x="12" y="11"/>
                </a:cubicBezTo>
                <a:cubicBezTo>
                  <a:pt x="13" y="11"/>
                  <a:pt x="14" y="11"/>
                  <a:pt x="14" y="11"/>
                </a:cubicBezTo>
                <a:cubicBezTo>
                  <a:pt x="19" y="13"/>
                  <a:pt x="16" y="7"/>
                  <a:pt x="18" y="7"/>
                </a:cubicBezTo>
                <a:cubicBezTo>
                  <a:pt x="22" y="7"/>
                  <a:pt x="21" y="13"/>
                  <a:pt x="21" y="16"/>
                </a:cubicBezTo>
                <a:cubicBezTo>
                  <a:pt x="21" y="19"/>
                  <a:pt x="22" y="23"/>
                  <a:pt x="22" y="27"/>
                </a:cubicBezTo>
                <a:cubicBezTo>
                  <a:pt x="22" y="31"/>
                  <a:pt x="19" y="27"/>
                  <a:pt x="19" y="31"/>
                </a:cubicBezTo>
                <a:cubicBezTo>
                  <a:pt x="19" y="34"/>
                  <a:pt x="23" y="33"/>
                  <a:pt x="22" y="35"/>
                </a:cubicBezTo>
                <a:cubicBezTo>
                  <a:pt x="21" y="40"/>
                  <a:pt x="19" y="40"/>
                  <a:pt x="25" y="43"/>
                </a:cubicBezTo>
                <a:cubicBezTo>
                  <a:pt x="26" y="44"/>
                  <a:pt x="27" y="50"/>
                  <a:pt x="28" y="52"/>
                </a:cubicBezTo>
                <a:cubicBezTo>
                  <a:pt x="33" y="54"/>
                  <a:pt x="55" y="50"/>
                  <a:pt x="55" y="58"/>
                </a:cubicBezTo>
                <a:cubicBezTo>
                  <a:pt x="55" y="78"/>
                  <a:pt x="79" y="61"/>
                  <a:pt x="74" y="58"/>
                </a:cubicBezTo>
                <a:cubicBezTo>
                  <a:pt x="63" y="50"/>
                  <a:pt x="73" y="51"/>
                  <a:pt x="85" y="47"/>
                </a:cubicBezTo>
                <a:cubicBezTo>
                  <a:pt x="88" y="46"/>
                  <a:pt x="81" y="42"/>
                  <a:pt x="86" y="41"/>
                </a:cubicBezTo>
                <a:cubicBezTo>
                  <a:pt x="88" y="41"/>
                  <a:pt x="88" y="41"/>
                  <a:pt x="88" y="41"/>
                </a:cubicBezTo>
                <a:cubicBezTo>
                  <a:pt x="91" y="40"/>
                  <a:pt x="88" y="44"/>
                  <a:pt x="91" y="44"/>
                </a:cubicBezTo>
                <a:cubicBezTo>
                  <a:pt x="97" y="44"/>
                  <a:pt x="93" y="44"/>
                  <a:pt x="96" y="41"/>
                </a:cubicBezTo>
                <a:cubicBezTo>
                  <a:pt x="98" y="40"/>
                  <a:pt x="99" y="39"/>
                  <a:pt x="99" y="37"/>
                </a:cubicBezTo>
                <a:cubicBezTo>
                  <a:pt x="100" y="37"/>
                  <a:pt x="100" y="37"/>
                  <a:pt x="100" y="37"/>
                </a:cubicBezTo>
                <a:cubicBezTo>
                  <a:pt x="101" y="38"/>
                  <a:pt x="99" y="41"/>
                  <a:pt x="101" y="41"/>
                </a:cubicBezTo>
                <a:cubicBezTo>
                  <a:pt x="102" y="41"/>
                  <a:pt x="106" y="40"/>
                  <a:pt x="106" y="42"/>
                </a:cubicBezTo>
                <a:cubicBezTo>
                  <a:pt x="107" y="45"/>
                  <a:pt x="111" y="40"/>
                  <a:pt x="111" y="45"/>
                </a:cubicBezTo>
                <a:cubicBezTo>
                  <a:pt x="112" y="48"/>
                  <a:pt x="114" y="51"/>
                  <a:pt x="110" y="51"/>
                </a:cubicBezTo>
                <a:cubicBezTo>
                  <a:pt x="105" y="51"/>
                  <a:pt x="111" y="54"/>
                  <a:pt x="106" y="56"/>
                </a:cubicBezTo>
                <a:cubicBezTo>
                  <a:pt x="107" y="66"/>
                  <a:pt x="100" y="59"/>
                  <a:pt x="100" y="66"/>
                </a:cubicBezTo>
                <a:cubicBezTo>
                  <a:pt x="95" y="66"/>
                  <a:pt x="95" y="66"/>
                  <a:pt x="95" y="66"/>
                </a:cubicBezTo>
                <a:cubicBezTo>
                  <a:pt x="96" y="75"/>
                  <a:pt x="96" y="75"/>
                  <a:pt x="96" y="75"/>
                </a:cubicBezTo>
                <a:cubicBezTo>
                  <a:pt x="96" y="81"/>
                  <a:pt x="90" y="75"/>
                  <a:pt x="90" y="81"/>
                </a:cubicBezTo>
                <a:cubicBezTo>
                  <a:pt x="90" y="82"/>
                  <a:pt x="90" y="86"/>
                  <a:pt x="91" y="86"/>
                </a:cubicBezTo>
                <a:cubicBezTo>
                  <a:pt x="93" y="86"/>
                  <a:pt x="94" y="85"/>
                  <a:pt x="94" y="87"/>
                </a:cubicBezTo>
                <a:cubicBezTo>
                  <a:pt x="95" y="91"/>
                  <a:pt x="100" y="93"/>
                  <a:pt x="104" y="93"/>
                </a:cubicBezTo>
                <a:cubicBezTo>
                  <a:pt x="108" y="94"/>
                  <a:pt x="104" y="98"/>
                  <a:pt x="106" y="98"/>
                </a:cubicBezTo>
                <a:cubicBezTo>
                  <a:pt x="107" y="99"/>
                  <a:pt x="109" y="98"/>
                  <a:pt x="110" y="99"/>
                </a:cubicBezTo>
                <a:cubicBezTo>
                  <a:pt x="112" y="101"/>
                  <a:pt x="109" y="102"/>
                  <a:pt x="114" y="102"/>
                </a:cubicBezTo>
                <a:cubicBezTo>
                  <a:pt x="116" y="102"/>
                  <a:pt x="116" y="102"/>
                  <a:pt x="116" y="102"/>
                </a:cubicBezTo>
                <a:cubicBezTo>
                  <a:pt x="120" y="102"/>
                  <a:pt x="118" y="101"/>
                  <a:pt x="118" y="98"/>
                </a:cubicBezTo>
                <a:cubicBezTo>
                  <a:pt x="118" y="96"/>
                  <a:pt x="120" y="95"/>
                  <a:pt x="121" y="94"/>
                </a:cubicBezTo>
                <a:cubicBezTo>
                  <a:pt x="122" y="93"/>
                  <a:pt x="121" y="91"/>
                  <a:pt x="121" y="90"/>
                </a:cubicBezTo>
                <a:cubicBezTo>
                  <a:pt x="122" y="86"/>
                  <a:pt x="124" y="86"/>
                  <a:pt x="124" y="80"/>
                </a:cubicBezTo>
                <a:cubicBezTo>
                  <a:pt x="124" y="77"/>
                  <a:pt x="125" y="78"/>
                  <a:pt x="128" y="78"/>
                </a:cubicBezTo>
                <a:cubicBezTo>
                  <a:pt x="129" y="83"/>
                  <a:pt x="129" y="81"/>
                  <a:pt x="132" y="82"/>
                </a:cubicBezTo>
                <a:cubicBezTo>
                  <a:pt x="134" y="83"/>
                  <a:pt x="133" y="84"/>
                  <a:pt x="136" y="84"/>
                </a:cubicBezTo>
                <a:cubicBezTo>
                  <a:pt x="139" y="84"/>
                  <a:pt x="141" y="84"/>
                  <a:pt x="143" y="84"/>
                </a:cubicBezTo>
                <a:cubicBezTo>
                  <a:pt x="145" y="77"/>
                  <a:pt x="146" y="80"/>
                  <a:pt x="151" y="82"/>
                </a:cubicBezTo>
                <a:cubicBezTo>
                  <a:pt x="155" y="83"/>
                  <a:pt x="147" y="87"/>
                  <a:pt x="148" y="89"/>
                </a:cubicBezTo>
                <a:cubicBezTo>
                  <a:pt x="149" y="92"/>
                  <a:pt x="148" y="92"/>
                  <a:pt x="151" y="92"/>
                </a:cubicBezTo>
                <a:cubicBezTo>
                  <a:pt x="154" y="92"/>
                  <a:pt x="154" y="98"/>
                  <a:pt x="152" y="99"/>
                </a:cubicBezTo>
                <a:cubicBezTo>
                  <a:pt x="149" y="100"/>
                  <a:pt x="151" y="107"/>
                  <a:pt x="151" y="110"/>
                </a:cubicBezTo>
                <a:cubicBezTo>
                  <a:pt x="154" y="111"/>
                  <a:pt x="157" y="112"/>
                  <a:pt x="158" y="114"/>
                </a:cubicBezTo>
                <a:cubicBezTo>
                  <a:pt x="160" y="116"/>
                  <a:pt x="159" y="119"/>
                  <a:pt x="157" y="120"/>
                </a:cubicBezTo>
                <a:cubicBezTo>
                  <a:pt x="156" y="121"/>
                  <a:pt x="156" y="124"/>
                  <a:pt x="157" y="126"/>
                </a:cubicBezTo>
                <a:cubicBezTo>
                  <a:pt x="157" y="129"/>
                  <a:pt x="163" y="124"/>
                  <a:pt x="164" y="128"/>
                </a:cubicBezTo>
                <a:cubicBezTo>
                  <a:pt x="164" y="133"/>
                  <a:pt x="173" y="129"/>
                  <a:pt x="173" y="135"/>
                </a:cubicBezTo>
                <a:cubicBezTo>
                  <a:pt x="174" y="140"/>
                  <a:pt x="181" y="132"/>
                  <a:pt x="182" y="140"/>
                </a:cubicBezTo>
                <a:cubicBezTo>
                  <a:pt x="182" y="142"/>
                  <a:pt x="182" y="143"/>
                  <a:pt x="182" y="145"/>
                </a:cubicBezTo>
                <a:cubicBezTo>
                  <a:pt x="189" y="144"/>
                  <a:pt x="180" y="151"/>
                  <a:pt x="189" y="151"/>
                </a:cubicBezTo>
                <a:cubicBezTo>
                  <a:pt x="193" y="150"/>
                  <a:pt x="188" y="146"/>
                  <a:pt x="192" y="146"/>
                </a:cubicBezTo>
                <a:cubicBezTo>
                  <a:pt x="199" y="147"/>
                  <a:pt x="195" y="146"/>
                  <a:pt x="199" y="142"/>
                </a:cubicBezTo>
                <a:cubicBezTo>
                  <a:pt x="201" y="141"/>
                  <a:pt x="201" y="140"/>
                  <a:pt x="202" y="138"/>
                </a:cubicBezTo>
                <a:cubicBezTo>
                  <a:pt x="204" y="136"/>
                  <a:pt x="211" y="136"/>
                  <a:pt x="214" y="137"/>
                </a:cubicBezTo>
                <a:cubicBezTo>
                  <a:pt x="217" y="139"/>
                  <a:pt x="217" y="144"/>
                  <a:pt x="222" y="146"/>
                </a:cubicBezTo>
                <a:cubicBezTo>
                  <a:pt x="225" y="147"/>
                  <a:pt x="229" y="146"/>
                  <a:pt x="230" y="151"/>
                </a:cubicBezTo>
                <a:cubicBezTo>
                  <a:pt x="230" y="153"/>
                  <a:pt x="237" y="158"/>
                  <a:pt x="232" y="159"/>
                </a:cubicBezTo>
                <a:cubicBezTo>
                  <a:pt x="225" y="159"/>
                  <a:pt x="227" y="158"/>
                  <a:pt x="226" y="164"/>
                </a:cubicBezTo>
                <a:cubicBezTo>
                  <a:pt x="226" y="165"/>
                  <a:pt x="226" y="167"/>
                  <a:pt x="227" y="167"/>
                </a:cubicBezTo>
                <a:cubicBezTo>
                  <a:pt x="227" y="168"/>
                  <a:pt x="229" y="166"/>
                  <a:pt x="230" y="168"/>
                </a:cubicBezTo>
                <a:cubicBezTo>
                  <a:pt x="230" y="170"/>
                  <a:pt x="243" y="169"/>
                  <a:pt x="245" y="169"/>
                </a:cubicBezTo>
                <a:cubicBezTo>
                  <a:pt x="245" y="173"/>
                  <a:pt x="251" y="171"/>
                  <a:pt x="254" y="171"/>
                </a:cubicBezTo>
                <a:cubicBezTo>
                  <a:pt x="261" y="170"/>
                  <a:pt x="261" y="170"/>
                  <a:pt x="261" y="170"/>
                </a:cubicBezTo>
                <a:cubicBezTo>
                  <a:pt x="266" y="170"/>
                  <a:pt x="260" y="166"/>
                  <a:pt x="270" y="167"/>
                </a:cubicBezTo>
                <a:cubicBezTo>
                  <a:pt x="270" y="171"/>
                  <a:pt x="273" y="169"/>
                  <a:pt x="277" y="169"/>
                </a:cubicBezTo>
                <a:cubicBezTo>
                  <a:pt x="280" y="180"/>
                  <a:pt x="273" y="170"/>
                  <a:pt x="270" y="179"/>
                </a:cubicBezTo>
                <a:cubicBezTo>
                  <a:pt x="269" y="184"/>
                  <a:pt x="272" y="192"/>
                  <a:pt x="269" y="196"/>
                </a:cubicBezTo>
                <a:cubicBezTo>
                  <a:pt x="267" y="198"/>
                  <a:pt x="276" y="206"/>
                  <a:pt x="277" y="207"/>
                </a:cubicBezTo>
                <a:cubicBezTo>
                  <a:pt x="282" y="212"/>
                  <a:pt x="275" y="214"/>
                  <a:pt x="278" y="217"/>
                </a:cubicBezTo>
                <a:cubicBezTo>
                  <a:pt x="282" y="221"/>
                  <a:pt x="289" y="219"/>
                  <a:pt x="293" y="221"/>
                </a:cubicBezTo>
                <a:cubicBezTo>
                  <a:pt x="294" y="222"/>
                  <a:pt x="293" y="226"/>
                  <a:pt x="293" y="227"/>
                </a:cubicBezTo>
                <a:cubicBezTo>
                  <a:pt x="293" y="229"/>
                  <a:pt x="290" y="231"/>
                  <a:pt x="289" y="231"/>
                </a:cubicBezTo>
                <a:cubicBezTo>
                  <a:pt x="289" y="238"/>
                  <a:pt x="287" y="239"/>
                  <a:pt x="292" y="239"/>
                </a:cubicBezTo>
                <a:cubicBezTo>
                  <a:pt x="304" y="240"/>
                  <a:pt x="304" y="240"/>
                  <a:pt x="304" y="240"/>
                </a:cubicBezTo>
                <a:cubicBezTo>
                  <a:pt x="304" y="247"/>
                  <a:pt x="304" y="247"/>
                  <a:pt x="304" y="247"/>
                </a:cubicBezTo>
                <a:cubicBezTo>
                  <a:pt x="311" y="247"/>
                  <a:pt x="311" y="247"/>
                  <a:pt x="311" y="247"/>
                </a:cubicBezTo>
                <a:cubicBezTo>
                  <a:pt x="313" y="247"/>
                  <a:pt x="312" y="244"/>
                  <a:pt x="313" y="243"/>
                </a:cubicBezTo>
                <a:cubicBezTo>
                  <a:pt x="316" y="241"/>
                  <a:pt x="316" y="248"/>
                  <a:pt x="317" y="248"/>
                </a:cubicBezTo>
                <a:cubicBezTo>
                  <a:pt x="318" y="249"/>
                  <a:pt x="331" y="248"/>
                  <a:pt x="331" y="246"/>
                </a:cubicBezTo>
                <a:cubicBezTo>
                  <a:pt x="332" y="241"/>
                  <a:pt x="333" y="244"/>
                  <a:pt x="335" y="246"/>
                </a:cubicBezTo>
                <a:cubicBezTo>
                  <a:pt x="336" y="246"/>
                  <a:pt x="345" y="242"/>
                  <a:pt x="342" y="247"/>
                </a:cubicBezTo>
                <a:cubicBezTo>
                  <a:pt x="341" y="250"/>
                  <a:pt x="339" y="251"/>
                  <a:pt x="336" y="252"/>
                </a:cubicBezTo>
                <a:cubicBezTo>
                  <a:pt x="334" y="253"/>
                  <a:pt x="344" y="256"/>
                  <a:pt x="345" y="257"/>
                </a:cubicBezTo>
                <a:cubicBezTo>
                  <a:pt x="345" y="258"/>
                  <a:pt x="346" y="270"/>
                  <a:pt x="346" y="272"/>
                </a:cubicBezTo>
                <a:cubicBezTo>
                  <a:pt x="351" y="275"/>
                  <a:pt x="349" y="269"/>
                  <a:pt x="352" y="280"/>
                </a:cubicBezTo>
                <a:cubicBezTo>
                  <a:pt x="352" y="281"/>
                  <a:pt x="355" y="281"/>
                  <a:pt x="356" y="281"/>
                </a:cubicBezTo>
                <a:cubicBezTo>
                  <a:pt x="357" y="280"/>
                  <a:pt x="356" y="279"/>
                  <a:pt x="356" y="278"/>
                </a:cubicBezTo>
                <a:cubicBezTo>
                  <a:pt x="357" y="277"/>
                  <a:pt x="358" y="277"/>
                  <a:pt x="359" y="277"/>
                </a:cubicBezTo>
                <a:cubicBezTo>
                  <a:pt x="361" y="277"/>
                  <a:pt x="361" y="279"/>
                  <a:pt x="362" y="279"/>
                </a:cubicBezTo>
                <a:cubicBezTo>
                  <a:pt x="366" y="280"/>
                  <a:pt x="371" y="281"/>
                  <a:pt x="375" y="281"/>
                </a:cubicBezTo>
                <a:cubicBezTo>
                  <a:pt x="379" y="281"/>
                  <a:pt x="379" y="281"/>
                  <a:pt x="380" y="285"/>
                </a:cubicBezTo>
                <a:cubicBezTo>
                  <a:pt x="380" y="287"/>
                  <a:pt x="389" y="287"/>
                  <a:pt x="392" y="289"/>
                </a:cubicBezTo>
                <a:cubicBezTo>
                  <a:pt x="395" y="292"/>
                  <a:pt x="400" y="287"/>
                  <a:pt x="400" y="292"/>
                </a:cubicBezTo>
                <a:cubicBezTo>
                  <a:pt x="401" y="294"/>
                  <a:pt x="409" y="297"/>
                  <a:pt x="406" y="301"/>
                </a:cubicBezTo>
                <a:cubicBezTo>
                  <a:pt x="404" y="303"/>
                  <a:pt x="404" y="307"/>
                  <a:pt x="401" y="308"/>
                </a:cubicBezTo>
                <a:cubicBezTo>
                  <a:pt x="400" y="309"/>
                  <a:pt x="399" y="308"/>
                  <a:pt x="398" y="309"/>
                </a:cubicBezTo>
                <a:cubicBezTo>
                  <a:pt x="397" y="309"/>
                  <a:pt x="397" y="312"/>
                  <a:pt x="395" y="312"/>
                </a:cubicBezTo>
                <a:cubicBezTo>
                  <a:pt x="394" y="315"/>
                  <a:pt x="398" y="320"/>
                  <a:pt x="399" y="322"/>
                </a:cubicBezTo>
                <a:cubicBezTo>
                  <a:pt x="403" y="324"/>
                  <a:pt x="401" y="324"/>
                  <a:pt x="402" y="328"/>
                </a:cubicBezTo>
                <a:cubicBezTo>
                  <a:pt x="403" y="331"/>
                  <a:pt x="409" y="330"/>
                  <a:pt x="407" y="334"/>
                </a:cubicBezTo>
                <a:cubicBezTo>
                  <a:pt x="404" y="341"/>
                  <a:pt x="404" y="336"/>
                  <a:pt x="405" y="344"/>
                </a:cubicBezTo>
                <a:cubicBezTo>
                  <a:pt x="405" y="345"/>
                  <a:pt x="405" y="345"/>
                  <a:pt x="405" y="345"/>
                </a:cubicBezTo>
                <a:cubicBezTo>
                  <a:pt x="405" y="349"/>
                  <a:pt x="404" y="346"/>
                  <a:pt x="402" y="348"/>
                </a:cubicBezTo>
                <a:cubicBezTo>
                  <a:pt x="401" y="349"/>
                  <a:pt x="400" y="351"/>
                  <a:pt x="399" y="352"/>
                </a:cubicBezTo>
                <a:cubicBezTo>
                  <a:pt x="398" y="354"/>
                  <a:pt x="394" y="353"/>
                  <a:pt x="392" y="353"/>
                </a:cubicBezTo>
                <a:cubicBezTo>
                  <a:pt x="389" y="353"/>
                  <a:pt x="390" y="356"/>
                  <a:pt x="390" y="358"/>
                </a:cubicBezTo>
                <a:cubicBezTo>
                  <a:pt x="387" y="358"/>
                  <a:pt x="383" y="358"/>
                  <a:pt x="383" y="362"/>
                </a:cubicBezTo>
                <a:cubicBezTo>
                  <a:pt x="383" y="368"/>
                  <a:pt x="377" y="367"/>
                  <a:pt x="374" y="369"/>
                </a:cubicBezTo>
                <a:cubicBezTo>
                  <a:pt x="371" y="371"/>
                  <a:pt x="372" y="371"/>
                  <a:pt x="374" y="372"/>
                </a:cubicBezTo>
                <a:cubicBezTo>
                  <a:pt x="377" y="374"/>
                  <a:pt x="373" y="373"/>
                  <a:pt x="373" y="375"/>
                </a:cubicBezTo>
                <a:cubicBezTo>
                  <a:pt x="374" y="379"/>
                  <a:pt x="374" y="379"/>
                  <a:pt x="374" y="379"/>
                </a:cubicBezTo>
                <a:cubicBezTo>
                  <a:pt x="374" y="380"/>
                  <a:pt x="376" y="379"/>
                  <a:pt x="376" y="380"/>
                </a:cubicBezTo>
                <a:cubicBezTo>
                  <a:pt x="377" y="383"/>
                  <a:pt x="380" y="382"/>
                  <a:pt x="382" y="382"/>
                </a:cubicBezTo>
                <a:cubicBezTo>
                  <a:pt x="385" y="382"/>
                  <a:pt x="385" y="377"/>
                  <a:pt x="386" y="375"/>
                </a:cubicBezTo>
                <a:cubicBezTo>
                  <a:pt x="387" y="373"/>
                  <a:pt x="394" y="374"/>
                  <a:pt x="397" y="374"/>
                </a:cubicBezTo>
                <a:cubicBezTo>
                  <a:pt x="399" y="374"/>
                  <a:pt x="399" y="373"/>
                  <a:pt x="399" y="376"/>
                </a:cubicBezTo>
                <a:cubicBezTo>
                  <a:pt x="401" y="377"/>
                  <a:pt x="406" y="378"/>
                  <a:pt x="407" y="376"/>
                </a:cubicBezTo>
                <a:cubicBezTo>
                  <a:pt x="408" y="375"/>
                  <a:pt x="407" y="371"/>
                  <a:pt x="410" y="373"/>
                </a:cubicBezTo>
                <a:cubicBezTo>
                  <a:pt x="412" y="374"/>
                  <a:pt x="411" y="377"/>
                  <a:pt x="414" y="376"/>
                </a:cubicBezTo>
                <a:cubicBezTo>
                  <a:pt x="416" y="376"/>
                  <a:pt x="416" y="372"/>
                  <a:pt x="418" y="374"/>
                </a:cubicBezTo>
                <a:cubicBezTo>
                  <a:pt x="419" y="374"/>
                  <a:pt x="419" y="375"/>
                  <a:pt x="420" y="376"/>
                </a:cubicBezTo>
                <a:cubicBezTo>
                  <a:pt x="422" y="379"/>
                  <a:pt x="428" y="377"/>
                  <a:pt x="432" y="377"/>
                </a:cubicBezTo>
                <a:cubicBezTo>
                  <a:pt x="436" y="377"/>
                  <a:pt x="437" y="381"/>
                  <a:pt x="440" y="383"/>
                </a:cubicBezTo>
                <a:cubicBezTo>
                  <a:pt x="441" y="384"/>
                  <a:pt x="447" y="383"/>
                  <a:pt x="449" y="383"/>
                </a:cubicBezTo>
                <a:cubicBezTo>
                  <a:pt x="451" y="383"/>
                  <a:pt x="458" y="388"/>
                  <a:pt x="458" y="390"/>
                </a:cubicBezTo>
                <a:cubicBezTo>
                  <a:pt x="458" y="392"/>
                  <a:pt x="458" y="391"/>
                  <a:pt x="458" y="392"/>
                </a:cubicBezTo>
                <a:cubicBezTo>
                  <a:pt x="459" y="398"/>
                  <a:pt x="462" y="393"/>
                  <a:pt x="465" y="396"/>
                </a:cubicBezTo>
                <a:cubicBezTo>
                  <a:pt x="467" y="398"/>
                  <a:pt x="465" y="403"/>
                  <a:pt x="470" y="403"/>
                </a:cubicBezTo>
                <a:cubicBezTo>
                  <a:pt x="473" y="403"/>
                  <a:pt x="472" y="396"/>
                  <a:pt x="477" y="399"/>
                </a:cubicBezTo>
                <a:cubicBezTo>
                  <a:pt x="480" y="400"/>
                  <a:pt x="481" y="406"/>
                  <a:pt x="487" y="409"/>
                </a:cubicBezTo>
                <a:cubicBezTo>
                  <a:pt x="491" y="412"/>
                  <a:pt x="489" y="409"/>
                  <a:pt x="492" y="409"/>
                </a:cubicBezTo>
                <a:cubicBezTo>
                  <a:pt x="496" y="410"/>
                  <a:pt x="497" y="415"/>
                  <a:pt x="499" y="410"/>
                </a:cubicBezTo>
                <a:cubicBezTo>
                  <a:pt x="501" y="406"/>
                  <a:pt x="511" y="408"/>
                  <a:pt x="513" y="411"/>
                </a:cubicBezTo>
                <a:cubicBezTo>
                  <a:pt x="515" y="414"/>
                  <a:pt x="513" y="421"/>
                  <a:pt x="516" y="423"/>
                </a:cubicBezTo>
                <a:cubicBezTo>
                  <a:pt x="517" y="424"/>
                  <a:pt x="518" y="423"/>
                  <a:pt x="519" y="424"/>
                </a:cubicBezTo>
                <a:cubicBezTo>
                  <a:pt x="522" y="424"/>
                  <a:pt x="525" y="431"/>
                  <a:pt x="528" y="432"/>
                </a:cubicBezTo>
                <a:cubicBezTo>
                  <a:pt x="529" y="433"/>
                  <a:pt x="526" y="438"/>
                  <a:pt x="526" y="440"/>
                </a:cubicBezTo>
                <a:cubicBezTo>
                  <a:pt x="526" y="448"/>
                  <a:pt x="518" y="450"/>
                  <a:pt x="512" y="450"/>
                </a:cubicBezTo>
                <a:cubicBezTo>
                  <a:pt x="506" y="450"/>
                  <a:pt x="502" y="445"/>
                  <a:pt x="502" y="455"/>
                </a:cubicBezTo>
                <a:cubicBezTo>
                  <a:pt x="502" y="458"/>
                  <a:pt x="496" y="461"/>
                  <a:pt x="494" y="463"/>
                </a:cubicBezTo>
                <a:cubicBezTo>
                  <a:pt x="493" y="464"/>
                  <a:pt x="488" y="472"/>
                  <a:pt x="488" y="474"/>
                </a:cubicBezTo>
                <a:cubicBezTo>
                  <a:pt x="488" y="482"/>
                  <a:pt x="485" y="488"/>
                  <a:pt x="485" y="497"/>
                </a:cubicBezTo>
                <a:cubicBezTo>
                  <a:pt x="484" y="497"/>
                  <a:pt x="480" y="500"/>
                  <a:pt x="479" y="499"/>
                </a:cubicBezTo>
                <a:cubicBezTo>
                  <a:pt x="478" y="498"/>
                  <a:pt x="478" y="495"/>
                  <a:pt x="476" y="496"/>
                </a:cubicBezTo>
                <a:cubicBezTo>
                  <a:pt x="472" y="498"/>
                  <a:pt x="472" y="503"/>
                  <a:pt x="466" y="499"/>
                </a:cubicBezTo>
                <a:cubicBezTo>
                  <a:pt x="463" y="498"/>
                  <a:pt x="466" y="502"/>
                  <a:pt x="466" y="504"/>
                </a:cubicBezTo>
                <a:cubicBezTo>
                  <a:pt x="466" y="511"/>
                  <a:pt x="450" y="526"/>
                  <a:pt x="452" y="529"/>
                </a:cubicBezTo>
                <a:cubicBezTo>
                  <a:pt x="455" y="533"/>
                  <a:pt x="451" y="539"/>
                  <a:pt x="451" y="542"/>
                </a:cubicBezTo>
                <a:cubicBezTo>
                  <a:pt x="451" y="545"/>
                  <a:pt x="455" y="544"/>
                  <a:pt x="454" y="548"/>
                </a:cubicBezTo>
                <a:cubicBezTo>
                  <a:pt x="453" y="549"/>
                  <a:pt x="452" y="554"/>
                  <a:pt x="451" y="554"/>
                </a:cubicBezTo>
                <a:cubicBezTo>
                  <a:pt x="448" y="554"/>
                  <a:pt x="450" y="559"/>
                  <a:pt x="450" y="561"/>
                </a:cubicBezTo>
                <a:cubicBezTo>
                  <a:pt x="450" y="563"/>
                  <a:pt x="449" y="565"/>
                  <a:pt x="451" y="565"/>
                </a:cubicBezTo>
                <a:cubicBezTo>
                  <a:pt x="453" y="565"/>
                  <a:pt x="456" y="564"/>
                  <a:pt x="456" y="566"/>
                </a:cubicBezTo>
                <a:cubicBezTo>
                  <a:pt x="456" y="567"/>
                  <a:pt x="457" y="570"/>
                  <a:pt x="456" y="570"/>
                </a:cubicBezTo>
                <a:cubicBezTo>
                  <a:pt x="450" y="570"/>
                  <a:pt x="448" y="577"/>
                  <a:pt x="452" y="580"/>
                </a:cubicBezTo>
                <a:cubicBezTo>
                  <a:pt x="454" y="581"/>
                  <a:pt x="455" y="580"/>
                  <a:pt x="456" y="582"/>
                </a:cubicBezTo>
                <a:cubicBezTo>
                  <a:pt x="456" y="586"/>
                  <a:pt x="456" y="586"/>
                  <a:pt x="456" y="586"/>
                </a:cubicBezTo>
                <a:cubicBezTo>
                  <a:pt x="457" y="594"/>
                  <a:pt x="457" y="594"/>
                  <a:pt x="457" y="594"/>
                </a:cubicBezTo>
                <a:cubicBezTo>
                  <a:pt x="462" y="596"/>
                  <a:pt x="462" y="598"/>
                  <a:pt x="466" y="599"/>
                </a:cubicBezTo>
                <a:cubicBezTo>
                  <a:pt x="467" y="600"/>
                  <a:pt x="471" y="600"/>
                  <a:pt x="469" y="603"/>
                </a:cubicBezTo>
                <a:cubicBezTo>
                  <a:pt x="468" y="604"/>
                  <a:pt x="467" y="604"/>
                  <a:pt x="467" y="605"/>
                </a:cubicBezTo>
                <a:cubicBezTo>
                  <a:pt x="468" y="609"/>
                  <a:pt x="473" y="608"/>
                  <a:pt x="474" y="609"/>
                </a:cubicBezTo>
                <a:cubicBezTo>
                  <a:pt x="474" y="610"/>
                  <a:pt x="474" y="616"/>
                  <a:pt x="473" y="616"/>
                </a:cubicBezTo>
                <a:cubicBezTo>
                  <a:pt x="469" y="616"/>
                  <a:pt x="460" y="623"/>
                  <a:pt x="461" y="628"/>
                </a:cubicBezTo>
                <a:cubicBezTo>
                  <a:pt x="462" y="630"/>
                  <a:pt x="461" y="632"/>
                  <a:pt x="461" y="634"/>
                </a:cubicBezTo>
                <a:cubicBezTo>
                  <a:pt x="461" y="636"/>
                  <a:pt x="458" y="635"/>
                  <a:pt x="457" y="635"/>
                </a:cubicBezTo>
                <a:cubicBezTo>
                  <a:pt x="455" y="636"/>
                  <a:pt x="457" y="645"/>
                  <a:pt x="458" y="647"/>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64" name="Freeform 26"/>
          <p:cNvSpPr>
            <a:spLocks/>
          </p:cNvSpPr>
          <p:nvPr/>
        </p:nvSpPr>
        <p:spPr bwMode="auto">
          <a:xfrm>
            <a:off x="362708" y="3373138"/>
            <a:ext cx="787719" cy="523118"/>
          </a:xfrm>
          <a:custGeom>
            <a:avLst/>
            <a:gdLst>
              <a:gd name="T0" fmla="*/ 38 w 1019"/>
              <a:gd name="T1" fmla="*/ 13 h 677"/>
              <a:gd name="T2" fmla="*/ 74 w 1019"/>
              <a:gd name="T3" fmla="*/ 24 h 677"/>
              <a:gd name="T4" fmla="*/ 106 w 1019"/>
              <a:gd name="T5" fmla="*/ 11 h 677"/>
              <a:gd name="T6" fmla="*/ 133 w 1019"/>
              <a:gd name="T7" fmla="*/ 34 h 677"/>
              <a:gd name="T8" fmla="*/ 140 w 1019"/>
              <a:gd name="T9" fmla="*/ 86 h 677"/>
              <a:gd name="T10" fmla="*/ 172 w 1019"/>
              <a:gd name="T11" fmla="*/ 118 h 677"/>
              <a:gd name="T12" fmla="*/ 179 w 1019"/>
              <a:gd name="T13" fmla="*/ 142 h 677"/>
              <a:gd name="T14" fmla="*/ 192 w 1019"/>
              <a:gd name="T15" fmla="*/ 158 h 677"/>
              <a:gd name="T16" fmla="*/ 212 w 1019"/>
              <a:gd name="T17" fmla="*/ 157 h 677"/>
              <a:gd name="T18" fmla="*/ 237 w 1019"/>
              <a:gd name="T19" fmla="*/ 171 h 677"/>
              <a:gd name="T20" fmla="*/ 238 w 1019"/>
              <a:gd name="T21" fmla="*/ 208 h 677"/>
              <a:gd name="T22" fmla="*/ 234 w 1019"/>
              <a:gd name="T23" fmla="*/ 217 h 677"/>
              <a:gd name="T24" fmla="*/ 254 w 1019"/>
              <a:gd name="T25" fmla="*/ 262 h 677"/>
              <a:gd name="T26" fmla="*/ 269 w 1019"/>
              <a:gd name="T27" fmla="*/ 267 h 677"/>
              <a:gd name="T28" fmla="*/ 274 w 1019"/>
              <a:gd name="T29" fmla="*/ 286 h 677"/>
              <a:gd name="T30" fmla="*/ 292 w 1019"/>
              <a:gd name="T31" fmla="*/ 281 h 677"/>
              <a:gd name="T32" fmla="*/ 313 w 1019"/>
              <a:gd name="T33" fmla="*/ 288 h 677"/>
              <a:gd name="T34" fmla="*/ 321 w 1019"/>
              <a:gd name="T35" fmla="*/ 302 h 677"/>
              <a:gd name="T36" fmla="*/ 330 w 1019"/>
              <a:gd name="T37" fmla="*/ 327 h 677"/>
              <a:gd name="T38" fmla="*/ 340 w 1019"/>
              <a:gd name="T39" fmla="*/ 337 h 677"/>
              <a:gd name="T40" fmla="*/ 362 w 1019"/>
              <a:gd name="T41" fmla="*/ 349 h 677"/>
              <a:gd name="T42" fmla="*/ 392 w 1019"/>
              <a:gd name="T43" fmla="*/ 340 h 677"/>
              <a:gd name="T44" fmla="*/ 414 w 1019"/>
              <a:gd name="T45" fmla="*/ 352 h 677"/>
              <a:gd name="T46" fmla="*/ 433 w 1019"/>
              <a:gd name="T47" fmla="*/ 319 h 677"/>
              <a:gd name="T48" fmla="*/ 461 w 1019"/>
              <a:gd name="T49" fmla="*/ 306 h 677"/>
              <a:gd name="T50" fmla="*/ 498 w 1019"/>
              <a:gd name="T51" fmla="*/ 309 h 677"/>
              <a:gd name="T52" fmla="*/ 518 w 1019"/>
              <a:gd name="T53" fmla="*/ 302 h 677"/>
              <a:gd name="T54" fmla="*/ 524 w 1019"/>
              <a:gd name="T55" fmla="*/ 318 h 677"/>
              <a:gd name="T56" fmla="*/ 550 w 1019"/>
              <a:gd name="T57" fmla="*/ 336 h 677"/>
              <a:gd name="T58" fmla="*/ 601 w 1019"/>
              <a:gd name="T59" fmla="*/ 339 h 677"/>
              <a:gd name="T60" fmla="*/ 601 w 1019"/>
              <a:gd name="T61" fmla="*/ 312 h 677"/>
              <a:gd name="T62" fmla="*/ 622 w 1019"/>
              <a:gd name="T63" fmla="*/ 292 h 677"/>
              <a:gd name="T64" fmla="*/ 638 w 1019"/>
              <a:gd name="T65" fmla="*/ 333 h 677"/>
              <a:gd name="T66" fmla="*/ 676 w 1019"/>
              <a:gd name="T67" fmla="*/ 335 h 677"/>
              <a:gd name="T68" fmla="*/ 675 w 1019"/>
              <a:gd name="T69" fmla="*/ 351 h 677"/>
              <a:gd name="T70" fmla="*/ 709 w 1019"/>
              <a:gd name="T71" fmla="*/ 340 h 677"/>
              <a:gd name="T72" fmla="*/ 752 w 1019"/>
              <a:gd name="T73" fmla="*/ 337 h 677"/>
              <a:gd name="T74" fmla="*/ 771 w 1019"/>
              <a:gd name="T75" fmla="*/ 355 h 677"/>
              <a:gd name="T76" fmla="*/ 799 w 1019"/>
              <a:gd name="T77" fmla="*/ 344 h 677"/>
              <a:gd name="T78" fmla="*/ 820 w 1019"/>
              <a:gd name="T79" fmla="*/ 392 h 677"/>
              <a:gd name="T80" fmla="*/ 825 w 1019"/>
              <a:gd name="T81" fmla="*/ 413 h 677"/>
              <a:gd name="T82" fmla="*/ 881 w 1019"/>
              <a:gd name="T83" fmla="*/ 455 h 677"/>
              <a:gd name="T84" fmla="*/ 883 w 1019"/>
              <a:gd name="T85" fmla="*/ 474 h 677"/>
              <a:gd name="T86" fmla="*/ 886 w 1019"/>
              <a:gd name="T87" fmla="*/ 503 h 677"/>
              <a:gd name="T88" fmla="*/ 853 w 1019"/>
              <a:gd name="T89" fmla="*/ 502 h 677"/>
              <a:gd name="T90" fmla="*/ 849 w 1019"/>
              <a:gd name="T91" fmla="*/ 512 h 677"/>
              <a:gd name="T92" fmla="*/ 813 w 1019"/>
              <a:gd name="T93" fmla="*/ 569 h 677"/>
              <a:gd name="T94" fmla="*/ 827 w 1019"/>
              <a:gd name="T95" fmla="*/ 598 h 677"/>
              <a:gd name="T96" fmla="*/ 859 w 1019"/>
              <a:gd name="T97" fmla="*/ 593 h 677"/>
              <a:gd name="T98" fmla="*/ 890 w 1019"/>
              <a:gd name="T99" fmla="*/ 590 h 677"/>
              <a:gd name="T100" fmla="*/ 943 w 1019"/>
              <a:gd name="T101" fmla="*/ 596 h 677"/>
              <a:gd name="T102" fmla="*/ 981 w 1019"/>
              <a:gd name="T103" fmla="*/ 625 h 677"/>
              <a:gd name="T104" fmla="*/ 1018 w 1019"/>
              <a:gd name="T105" fmla="*/ 647 h 677"/>
              <a:gd name="T106" fmla="*/ 1000 w 1019"/>
              <a:gd name="T107" fmla="*/ 665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19" h="677">
                <a:moveTo>
                  <a:pt x="0" y="1"/>
                </a:moveTo>
                <a:cubicBezTo>
                  <a:pt x="33" y="0"/>
                  <a:pt x="33" y="0"/>
                  <a:pt x="33" y="0"/>
                </a:cubicBezTo>
                <a:cubicBezTo>
                  <a:pt x="33" y="3"/>
                  <a:pt x="34" y="6"/>
                  <a:pt x="34" y="9"/>
                </a:cubicBezTo>
                <a:cubicBezTo>
                  <a:pt x="34" y="12"/>
                  <a:pt x="37" y="8"/>
                  <a:pt x="38" y="13"/>
                </a:cubicBezTo>
                <a:cubicBezTo>
                  <a:pt x="38" y="15"/>
                  <a:pt x="47" y="12"/>
                  <a:pt x="48" y="17"/>
                </a:cubicBezTo>
                <a:cubicBezTo>
                  <a:pt x="48" y="20"/>
                  <a:pt x="49" y="25"/>
                  <a:pt x="52" y="26"/>
                </a:cubicBezTo>
                <a:cubicBezTo>
                  <a:pt x="62" y="31"/>
                  <a:pt x="67" y="14"/>
                  <a:pt x="72" y="18"/>
                </a:cubicBezTo>
                <a:cubicBezTo>
                  <a:pt x="73" y="19"/>
                  <a:pt x="73" y="23"/>
                  <a:pt x="74" y="24"/>
                </a:cubicBezTo>
                <a:cubicBezTo>
                  <a:pt x="75" y="25"/>
                  <a:pt x="82" y="25"/>
                  <a:pt x="83" y="24"/>
                </a:cubicBezTo>
                <a:cubicBezTo>
                  <a:pt x="85" y="23"/>
                  <a:pt x="86" y="19"/>
                  <a:pt x="89" y="19"/>
                </a:cubicBezTo>
                <a:cubicBezTo>
                  <a:pt x="97" y="19"/>
                  <a:pt x="96" y="28"/>
                  <a:pt x="103" y="25"/>
                </a:cubicBezTo>
                <a:cubicBezTo>
                  <a:pt x="109" y="22"/>
                  <a:pt x="105" y="16"/>
                  <a:pt x="106" y="11"/>
                </a:cubicBezTo>
                <a:cubicBezTo>
                  <a:pt x="107" y="9"/>
                  <a:pt x="113" y="8"/>
                  <a:pt x="115" y="8"/>
                </a:cubicBezTo>
                <a:cubicBezTo>
                  <a:pt x="118" y="8"/>
                  <a:pt x="121" y="10"/>
                  <a:pt x="123" y="12"/>
                </a:cubicBezTo>
                <a:cubicBezTo>
                  <a:pt x="124" y="15"/>
                  <a:pt x="124" y="19"/>
                  <a:pt x="124" y="22"/>
                </a:cubicBezTo>
                <a:cubicBezTo>
                  <a:pt x="125" y="28"/>
                  <a:pt x="132" y="31"/>
                  <a:pt x="133" y="34"/>
                </a:cubicBezTo>
                <a:cubicBezTo>
                  <a:pt x="133" y="38"/>
                  <a:pt x="133" y="42"/>
                  <a:pt x="133" y="46"/>
                </a:cubicBezTo>
                <a:cubicBezTo>
                  <a:pt x="135" y="46"/>
                  <a:pt x="142" y="48"/>
                  <a:pt x="141" y="50"/>
                </a:cubicBezTo>
                <a:cubicBezTo>
                  <a:pt x="136" y="56"/>
                  <a:pt x="131" y="65"/>
                  <a:pt x="137" y="72"/>
                </a:cubicBezTo>
                <a:cubicBezTo>
                  <a:pt x="141" y="76"/>
                  <a:pt x="140" y="80"/>
                  <a:pt x="140" y="86"/>
                </a:cubicBezTo>
                <a:cubicBezTo>
                  <a:pt x="143" y="89"/>
                  <a:pt x="143" y="92"/>
                  <a:pt x="147" y="94"/>
                </a:cubicBezTo>
                <a:cubicBezTo>
                  <a:pt x="158" y="100"/>
                  <a:pt x="157" y="100"/>
                  <a:pt x="157" y="111"/>
                </a:cubicBezTo>
                <a:cubicBezTo>
                  <a:pt x="160" y="112"/>
                  <a:pt x="169" y="112"/>
                  <a:pt x="170" y="115"/>
                </a:cubicBezTo>
                <a:cubicBezTo>
                  <a:pt x="171" y="116"/>
                  <a:pt x="171" y="117"/>
                  <a:pt x="172" y="118"/>
                </a:cubicBezTo>
                <a:cubicBezTo>
                  <a:pt x="176" y="122"/>
                  <a:pt x="177" y="117"/>
                  <a:pt x="182" y="126"/>
                </a:cubicBezTo>
                <a:cubicBezTo>
                  <a:pt x="183" y="128"/>
                  <a:pt x="176" y="125"/>
                  <a:pt x="179" y="130"/>
                </a:cubicBezTo>
                <a:cubicBezTo>
                  <a:pt x="180" y="132"/>
                  <a:pt x="180" y="134"/>
                  <a:pt x="181" y="137"/>
                </a:cubicBezTo>
                <a:cubicBezTo>
                  <a:pt x="184" y="141"/>
                  <a:pt x="177" y="137"/>
                  <a:pt x="179" y="142"/>
                </a:cubicBezTo>
                <a:cubicBezTo>
                  <a:pt x="179" y="144"/>
                  <a:pt x="182" y="142"/>
                  <a:pt x="182" y="145"/>
                </a:cubicBezTo>
                <a:cubicBezTo>
                  <a:pt x="182" y="147"/>
                  <a:pt x="181" y="146"/>
                  <a:pt x="180" y="147"/>
                </a:cubicBezTo>
                <a:cubicBezTo>
                  <a:pt x="179" y="147"/>
                  <a:pt x="180" y="152"/>
                  <a:pt x="180" y="153"/>
                </a:cubicBezTo>
                <a:cubicBezTo>
                  <a:pt x="182" y="155"/>
                  <a:pt x="189" y="158"/>
                  <a:pt x="192" y="158"/>
                </a:cubicBezTo>
                <a:cubicBezTo>
                  <a:pt x="193" y="157"/>
                  <a:pt x="193" y="157"/>
                  <a:pt x="193" y="157"/>
                </a:cubicBezTo>
                <a:cubicBezTo>
                  <a:pt x="195" y="157"/>
                  <a:pt x="193" y="157"/>
                  <a:pt x="194" y="156"/>
                </a:cubicBezTo>
                <a:cubicBezTo>
                  <a:pt x="195" y="154"/>
                  <a:pt x="206" y="154"/>
                  <a:pt x="208" y="154"/>
                </a:cubicBezTo>
                <a:cubicBezTo>
                  <a:pt x="211" y="154"/>
                  <a:pt x="211" y="155"/>
                  <a:pt x="212" y="157"/>
                </a:cubicBezTo>
                <a:cubicBezTo>
                  <a:pt x="214" y="161"/>
                  <a:pt x="218" y="161"/>
                  <a:pt x="219" y="167"/>
                </a:cubicBezTo>
                <a:cubicBezTo>
                  <a:pt x="219" y="168"/>
                  <a:pt x="222" y="168"/>
                  <a:pt x="223" y="167"/>
                </a:cubicBezTo>
                <a:cubicBezTo>
                  <a:pt x="227" y="167"/>
                  <a:pt x="229" y="156"/>
                  <a:pt x="233" y="161"/>
                </a:cubicBezTo>
                <a:cubicBezTo>
                  <a:pt x="234" y="164"/>
                  <a:pt x="237" y="168"/>
                  <a:pt x="237" y="171"/>
                </a:cubicBezTo>
                <a:cubicBezTo>
                  <a:pt x="237" y="174"/>
                  <a:pt x="235" y="176"/>
                  <a:pt x="233" y="178"/>
                </a:cubicBezTo>
                <a:cubicBezTo>
                  <a:pt x="232" y="179"/>
                  <a:pt x="235" y="183"/>
                  <a:pt x="236" y="184"/>
                </a:cubicBezTo>
                <a:cubicBezTo>
                  <a:pt x="237" y="186"/>
                  <a:pt x="237" y="187"/>
                  <a:pt x="238" y="189"/>
                </a:cubicBezTo>
                <a:cubicBezTo>
                  <a:pt x="238" y="195"/>
                  <a:pt x="238" y="202"/>
                  <a:pt x="238" y="208"/>
                </a:cubicBezTo>
                <a:cubicBezTo>
                  <a:pt x="234" y="208"/>
                  <a:pt x="234" y="208"/>
                  <a:pt x="234" y="208"/>
                </a:cubicBezTo>
                <a:cubicBezTo>
                  <a:pt x="231" y="201"/>
                  <a:pt x="231" y="203"/>
                  <a:pt x="223" y="203"/>
                </a:cubicBezTo>
                <a:cubicBezTo>
                  <a:pt x="223" y="206"/>
                  <a:pt x="222" y="209"/>
                  <a:pt x="223" y="212"/>
                </a:cubicBezTo>
                <a:cubicBezTo>
                  <a:pt x="223" y="212"/>
                  <a:pt x="233" y="216"/>
                  <a:pt x="234" y="217"/>
                </a:cubicBezTo>
                <a:cubicBezTo>
                  <a:pt x="241" y="218"/>
                  <a:pt x="244" y="225"/>
                  <a:pt x="250" y="228"/>
                </a:cubicBezTo>
                <a:cubicBezTo>
                  <a:pt x="252" y="229"/>
                  <a:pt x="257" y="231"/>
                  <a:pt x="257" y="233"/>
                </a:cubicBezTo>
                <a:cubicBezTo>
                  <a:pt x="259" y="237"/>
                  <a:pt x="258" y="238"/>
                  <a:pt x="254" y="238"/>
                </a:cubicBezTo>
                <a:cubicBezTo>
                  <a:pt x="255" y="246"/>
                  <a:pt x="254" y="254"/>
                  <a:pt x="254" y="262"/>
                </a:cubicBezTo>
                <a:cubicBezTo>
                  <a:pt x="259" y="261"/>
                  <a:pt x="260" y="266"/>
                  <a:pt x="263" y="266"/>
                </a:cubicBezTo>
                <a:cubicBezTo>
                  <a:pt x="264" y="265"/>
                  <a:pt x="263" y="264"/>
                  <a:pt x="264" y="264"/>
                </a:cubicBezTo>
                <a:cubicBezTo>
                  <a:pt x="267" y="264"/>
                  <a:pt x="266" y="266"/>
                  <a:pt x="266" y="268"/>
                </a:cubicBezTo>
                <a:cubicBezTo>
                  <a:pt x="267" y="270"/>
                  <a:pt x="268" y="268"/>
                  <a:pt x="269" y="267"/>
                </a:cubicBezTo>
                <a:cubicBezTo>
                  <a:pt x="269" y="269"/>
                  <a:pt x="269" y="269"/>
                  <a:pt x="269" y="269"/>
                </a:cubicBezTo>
                <a:cubicBezTo>
                  <a:pt x="270" y="273"/>
                  <a:pt x="273" y="271"/>
                  <a:pt x="274" y="272"/>
                </a:cubicBezTo>
                <a:cubicBezTo>
                  <a:pt x="274" y="275"/>
                  <a:pt x="272" y="277"/>
                  <a:pt x="272" y="279"/>
                </a:cubicBezTo>
                <a:cubicBezTo>
                  <a:pt x="272" y="282"/>
                  <a:pt x="274" y="284"/>
                  <a:pt x="274" y="286"/>
                </a:cubicBezTo>
                <a:cubicBezTo>
                  <a:pt x="274" y="288"/>
                  <a:pt x="274" y="291"/>
                  <a:pt x="277" y="288"/>
                </a:cubicBezTo>
                <a:cubicBezTo>
                  <a:pt x="278" y="288"/>
                  <a:pt x="278" y="283"/>
                  <a:pt x="278" y="281"/>
                </a:cubicBezTo>
                <a:cubicBezTo>
                  <a:pt x="278" y="281"/>
                  <a:pt x="281" y="281"/>
                  <a:pt x="281" y="281"/>
                </a:cubicBezTo>
                <a:cubicBezTo>
                  <a:pt x="285" y="281"/>
                  <a:pt x="288" y="281"/>
                  <a:pt x="292" y="281"/>
                </a:cubicBezTo>
                <a:cubicBezTo>
                  <a:pt x="290" y="283"/>
                  <a:pt x="291" y="284"/>
                  <a:pt x="293" y="285"/>
                </a:cubicBezTo>
                <a:cubicBezTo>
                  <a:pt x="293" y="286"/>
                  <a:pt x="292" y="290"/>
                  <a:pt x="294" y="290"/>
                </a:cubicBezTo>
                <a:cubicBezTo>
                  <a:pt x="295" y="290"/>
                  <a:pt x="299" y="288"/>
                  <a:pt x="301" y="288"/>
                </a:cubicBezTo>
                <a:cubicBezTo>
                  <a:pt x="305" y="288"/>
                  <a:pt x="309" y="288"/>
                  <a:pt x="313" y="288"/>
                </a:cubicBezTo>
                <a:cubicBezTo>
                  <a:pt x="315" y="288"/>
                  <a:pt x="313" y="288"/>
                  <a:pt x="313" y="290"/>
                </a:cubicBezTo>
                <a:cubicBezTo>
                  <a:pt x="313" y="294"/>
                  <a:pt x="319" y="293"/>
                  <a:pt x="319" y="295"/>
                </a:cubicBezTo>
                <a:cubicBezTo>
                  <a:pt x="319" y="297"/>
                  <a:pt x="319" y="299"/>
                  <a:pt x="319" y="300"/>
                </a:cubicBezTo>
                <a:cubicBezTo>
                  <a:pt x="318" y="303"/>
                  <a:pt x="319" y="301"/>
                  <a:pt x="321" y="302"/>
                </a:cubicBezTo>
                <a:cubicBezTo>
                  <a:pt x="323" y="303"/>
                  <a:pt x="318" y="305"/>
                  <a:pt x="318" y="306"/>
                </a:cubicBezTo>
                <a:cubicBezTo>
                  <a:pt x="317" y="309"/>
                  <a:pt x="318" y="311"/>
                  <a:pt x="318" y="313"/>
                </a:cubicBezTo>
                <a:cubicBezTo>
                  <a:pt x="321" y="315"/>
                  <a:pt x="331" y="320"/>
                  <a:pt x="332" y="321"/>
                </a:cubicBezTo>
                <a:cubicBezTo>
                  <a:pt x="334" y="323"/>
                  <a:pt x="332" y="326"/>
                  <a:pt x="330" y="327"/>
                </a:cubicBezTo>
                <a:cubicBezTo>
                  <a:pt x="329" y="327"/>
                  <a:pt x="329" y="328"/>
                  <a:pt x="328" y="328"/>
                </a:cubicBezTo>
                <a:cubicBezTo>
                  <a:pt x="329" y="331"/>
                  <a:pt x="329" y="332"/>
                  <a:pt x="326" y="333"/>
                </a:cubicBezTo>
                <a:cubicBezTo>
                  <a:pt x="325" y="333"/>
                  <a:pt x="326" y="336"/>
                  <a:pt x="326" y="338"/>
                </a:cubicBezTo>
                <a:cubicBezTo>
                  <a:pt x="340" y="337"/>
                  <a:pt x="340" y="337"/>
                  <a:pt x="340" y="337"/>
                </a:cubicBezTo>
                <a:cubicBezTo>
                  <a:pt x="342" y="337"/>
                  <a:pt x="347" y="340"/>
                  <a:pt x="348" y="339"/>
                </a:cubicBezTo>
                <a:cubicBezTo>
                  <a:pt x="350" y="339"/>
                  <a:pt x="349" y="337"/>
                  <a:pt x="351" y="338"/>
                </a:cubicBezTo>
                <a:cubicBezTo>
                  <a:pt x="353" y="338"/>
                  <a:pt x="355" y="341"/>
                  <a:pt x="355" y="341"/>
                </a:cubicBezTo>
                <a:cubicBezTo>
                  <a:pt x="360" y="343"/>
                  <a:pt x="357" y="349"/>
                  <a:pt x="362" y="349"/>
                </a:cubicBezTo>
                <a:cubicBezTo>
                  <a:pt x="365" y="349"/>
                  <a:pt x="365" y="349"/>
                  <a:pt x="368" y="351"/>
                </a:cubicBezTo>
                <a:cubicBezTo>
                  <a:pt x="371" y="352"/>
                  <a:pt x="374" y="351"/>
                  <a:pt x="376" y="349"/>
                </a:cubicBezTo>
                <a:cubicBezTo>
                  <a:pt x="378" y="347"/>
                  <a:pt x="387" y="348"/>
                  <a:pt x="391" y="348"/>
                </a:cubicBezTo>
                <a:cubicBezTo>
                  <a:pt x="390" y="346"/>
                  <a:pt x="388" y="340"/>
                  <a:pt x="392" y="340"/>
                </a:cubicBezTo>
                <a:cubicBezTo>
                  <a:pt x="393" y="341"/>
                  <a:pt x="396" y="344"/>
                  <a:pt x="397" y="345"/>
                </a:cubicBezTo>
                <a:cubicBezTo>
                  <a:pt x="399" y="347"/>
                  <a:pt x="400" y="344"/>
                  <a:pt x="406" y="349"/>
                </a:cubicBezTo>
                <a:cubicBezTo>
                  <a:pt x="407" y="350"/>
                  <a:pt x="406" y="352"/>
                  <a:pt x="408" y="353"/>
                </a:cubicBezTo>
                <a:cubicBezTo>
                  <a:pt x="409" y="353"/>
                  <a:pt x="413" y="353"/>
                  <a:pt x="414" y="352"/>
                </a:cubicBezTo>
                <a:cubicBezTo>
                  <a:pt x="416" y="355"/>
                  <a:pt x="416" y="359"/>
                  <a:pt x="420" y="355"/>
                </a:cubicBezTo>
                <a:cubicBezTo>
                  <a:pt x="425" y="348"/>
                  <a:pt x="425" y="351"/>
                  <a:pt x="424" y="341"/>
                </a:cubicBezTo>
                <a:cubicBezTo>
                  <a:pt x="427" y="339"/>
                  <a:pt x="427" y="342"/>
                  <a:pt x="426" y="338"/>
                </a:cubicBezTo>
                <a:cubicBezTo>
                  <a:pt x="426" y="331"/>
                  <a:pt x="428" y="323"/>
                  <a:pt x="433" y="319"/>
                </a:cubicBezTo>
                <a:cubicBezTo>
                  <a:pt x="436" y="318"/>
                  <a:pt x="437" y="318"/>
                  <a:pt x="439" y="320"/>
                </a:cubicBezTo>
                <a:cubicBezTo>
                  <a:pt x="443" y="323"/>
                  <a:pt x="455" y="317"/>
                  <a:pt x="455" y="314"/>
                </a:cubicBezTo>
                <a:cubicBezTo>
                  <a:pt x="454" y="310"/>
                  <a:pt x="456" y="311"/>
                  <a:pt x="459" y="311"/>
                </a:cubicBezTo>
                <a:cubicBezTo>
                  <a:pt x="463" y="311"/>
                  <a:pt x="461" y="309"/>
                  <a:pt x="461" y="306"/>
                </a:cubicBezTo>
                <a:cubicBezTo>
                  <a:pt x="463" y="307"/>
                  <a:pt x="466" y="309"/>
                  <a:pt x="468" y="310"/>
                </a:cubicBezTo>
                <a:cubicBezTo>
                  <a:pt x="472" y="313"/>
                  <a:pt x="485" y="318"/>
                  <a:pt x="487" y="319"/>
                </a:cubicBezTo>
                <a:cubicBezTo>
                  <a:pt x="490" y="322"/>
                  <a:pt x="491" y="322"/>
                  <a:pt x="492" y="318"/>
                </a:cubicBezTo>
                <a:cubicBezTo>
                  <a:pt x="492" y="316"/>
                  <a:pt x="496" y="311"/>
                  <a:pt x="498" y="309"/>
                </a:cubicBezTo>
                <a:cubicBezTo>
                  <a:pt x="499" y="308"/>
                  <a:pt x="504" y="304"/>
                  <a:pt x="504" y="301"/>
                </a:cubicBezTo>
                <a:cubicBezTo>
                  <a:pt x="513" y="301"/>
                  <a:pt x="513" y="301"/>
                  <a:pt x="513" y="301"/>
                </a:cubicBezTo>
                <a:cubicBezTo>
                  <a:pt x="515" y="301"/>
                  <a:pt x="514" y="298"/>
                  <a:pt x="517" y="298"/>
                </a:cubicBezTo>
                <a:cubicBezTo>
                  <a:pt x="520" y="298"/>
                  <a:pt x="519" y="300"/>
                  <a:pt x="518" y="302"/>
                </a:cubicBezTo>
                <a:cubicBezTo>
                  <a:pt x="518" y="303"/>
                  <a:pt x="518" y="304"/>
                  <a:pt x="519" y="306"/>
                </a:cubicBezTo>
                <a:cubicBezTo>
                  <a:pt x="519" y="306"/>
                  <a:pt x="517" y="310"/>
                  <a:pt x="517" y="311"/>
                </a:cubicBezTo>
                <a:cubicBezTo>
                  <a:pt x="517" y="313"/>
                  <a:pt x="517" y="312"/>
                  <a:pt x="519" y="312"/>
                </a:cubicBezTo>
                <a:cubicBezTo>
                  <a:pt x="522" y="312"/>
                  <a:pt x="523" y="316"/>
                  <a:pt x="524" y="318"/>
                </a:cubicBezTo>
                <a:cubicBezTo>
                  <a:pt x="527" y="319"/>
                  <a:pt x="539" y="319"/>
                  <a:pt x="542" y="319"/>
                </a:cubicBezTo>
                <a:cubicBezTo>
                  <a:pt x="542" y="322"/>
                  <a:pt x="541" y="323"/>
                  <a:pt x="544" y="325"/>
                </a:cubicBezTo>
                <a:cubicBezTo>
                  <a:pt x="546" y="328"/>
                  <a:pt x="546" y="331"/>
                  <a:pt x="547" y="334"/>
                </a:cubicBezTo>
                <a:cubicBezTo>
                  <a:pt x="548" y="335"/>
                  <a:pt x="548" y="336"/>
                  <a:pt x="550" y="336"/>
                </a:cubicBezTo>
                <a:cubicBezTo>
                  <a:pt x="560" y="336"/>
                  <a:pt x="565" y="331"/>
                  <a:pt x="574" y="331"/>
                </a:cubicBezTo>
                <a:cubicBezTo>
                  <a:pt x="578" y="334"/>
                  <a:pt x="581" y="345"/>
                  <a:pt x="587" y="344"/>
                </a:cubicBezTo>
                <a:cubicBezTo>
                  <a:pt x="601" y="343"/>
                  <a:pt x="601" y="343"/>
                  <a:pt x="601" y="343"/>
                </a:cubicBezTo>
                <a:cubicBezTo>
                  <a:pt x="601" y="343"/>
                  <a:pt x="601" y="340"/>
                  <a:pt x="601" y="339"/>
                </a:cubicBezTo>
                <a:cubicBezTo>
                  <a:pt x="600" y="335"/>
                  <a:pt x="599" y="331"/>
                  <a:pt x="599" y="328"/>
                </a:cubicBezTo>
                <a:cubicBezTo>
                  <a:pt x="599" y="327"/>
                  <a:pt x="599" y="324"/>
                  <a:pt x="599" y="324"/>
                </a:cubicBezTo>
                <a:cubicBezTo>
                  <a:pt x="600" y="323"/>
                  <a:pt x="601" y="324"/>
                  <a:pt x="602" y="323"/>
                </a:cubicBezTo>
                <a:cubicBezTo>
                  <a:pt x="601" y="312"/>
                  <a:pt x="601" y="312"/>
                  <a:pt x="601" y="312"/>
                </a:cubicBezTo>
                <a:cubicBezTo>
                  <a:pt x="604" y="310"/>
                  <a:pt x="608" y="303"/>
                  <a:pt x="609" y="303"/>
                </a:cubicBezTo>
                <a:cubicBezTo>
                  <a:pt x="610" y="302"/>
                  <a:pt x="611" y="302"/>
                  <a:pt x="612" y="301"/>
                </a:cubicBezTo>
                <a:cubicBezTo>
                  <a:pt x="615" y="297"/>
                  <a:pt x="615" y="295"/>
                  <a:pt x="615" y="290"/>
                </a:cubicBezTo>
                <a:cubicBezTo>
                  <a:pt x="617" y="290"/>
                  <a:pt x="621" y="288"/>
                  <a:pt x="622" y="292"/>
                </a:cubicBezTo>
                <a:cubicBezTo>
                  <a:pt x="623" y="298"/>
                  <a:pt x="632" y="301"/>
                  <a:pt x="632" y="301"/>
                </a:cubicBezTo>
                <a:cubicBezTo>
                  <a:pt x="632" y="303"/>
                  <a:pt x="627" y="308"/>
                  <a:pt x="628" y="310"/>
                </a:cubicBezTo>
                <a:cubicBezTo>
                  <a:pt x="630" y="314"/>
                  <a:pt x="633" y="314"/>
                  <a:pt x="636" y="321"/>
                </a:cubicBezTo>
                <a:cubicBezTo>
                  <a:pt x="638" y="324"/>
                  <a:pt x="636" y="329"/>
                  <a:pt x="638" y="333"/>
                </a:cubicBezTo>
                <a:cubicBezTo>
                  <a:pt x="638" y="333"/>
                  <a:pt x="638" y="334"/>
                  <a:pt x="638" y="334"/>
                </a:cubicBezTo>
                <a:cubicBezTo>
                  <a:pt x="660" y="333"/>
                  <a:pt x="660" y="333"/>
                  <a:pt x="660" y="333"/>
                </a:cubicBezTo>
                <a:cubicBezTo>
                  <a:pt x="662" y="328"/>
                  <a:pt x="661" y="328"/>
                  <a:pt x="666" y="328"/>
                </a:cubicBezTo>
                <a:cubicBezTo>
                  <a:pt x="680" y="327"/>
                  <a:pt x="668" y="327"/>
                  <a:pt x="676" y="335"/>
                </a:cubicBezTo>
                <a:cubicBezTo>
                  <a:pt x="677" y="336"/>
                  <a:pt x="676" y="337"/>
                  <a:pt x="677" y="338"/>
                </a:cubicBezTo>
                <a:cubicBezTo>
                  <a:pt x="677" y="339"/>
                  <a:pt x="680" y="342"/>
                  <a:pt x="679" y="343"/>
                </a:cubicBezTo>
                <a:cubicBezTo>
                  <a:pt x="675" y="346"/>
                  <a:pt x="675" y="346"/>
                  <a:pt x="675" y="346"/>
                </a:cubicBezTo>
                <a:cubicBezTo>
                  <a:pt x="675" y="351"/>
                  <a:pt x="675" y="351"/>
                  <a:pt x="675" y="351"/>
                </a:cubicBezTo>
                <a:cubicBezTo>
                  <a:pt x="701" y="349"/>
                  <a:pt x="701" y="349"/>
                  <a:pt x="701" y="349"/>
                </a:cubicBezTo>
                <a:cubicBezTo>
                  <a:pt x="701" y="349"/>
                  <a:pt x="702" y="347"/>
                  <a:pt x="702" y="347"/>
                </a:cubicBezTo>
                <a:cubicBezTo>
                  <a:pt x="702" y="344"/>
                  <a:pt x="702" y="336"/>
                  <a:pt x="705" y="342"/>
                </a:cubicBezTo>
                <a:cubicBezTo>
                  <a:pt x="706" y="344"/>
                  <a:pt x="708" y="341"/>
                  <a:pt x="709" y="340"/>
                </a:cubicBezTo>
                <a:cubicBezTo>
                  <a:pt x="713" y="340"/>
                  <a:pt x="718" y="339"/>
                  <a:pt x="722" y="338"/>
                </a:cubicBezTo>
                <a:cubicBezTo>
                  <a:pt x="726" y="337"/>
                  <a:pt x="728" y="334"/>
                  <a:pt x="730" y="334"/>
                </a:cubicBezTo>
                <a:cubicBezTo>
                  <a:pt x="737" y="333"/>
                  <a:pt x="744" y="332"/>
                  <a:pt x="751" y="333"/>
                </a:cubicBezTo>
                <a:cubicBezTo>
                  <a:pt x="753" y="333"/>
                  <a:pt x="754" y="335"/>
                  <a:pt x="752" y="337"/>
                </a:cubicBezTo>
                <a:cubicBezTo>
                  <a:pt x="751" y="338"/>
                  <a:pt x="752" y="347"/>
                  <a:pt x="752" y="349"/>
                </a:cubicBezTo>
                <a:cubicBezTo>
                  <a:pt x="753" y="353"/>
                  <a:pt x="758" y="352"/>
                  <a:pt x="761" y="353"/>
                </a:cubicBezTo>
                <a:cubicBezTo>
                  <a:pt x="763" y="354"/>
                  <a:pt x="762" y="356"/>
                  <a:pt x="765" y="356"/>
                </a:cubicBezTo>
                <a:cubicBezTo>
                  <a:pt x="767" y="356"/>
                  <a:pt x="769" y="355"/>
                  <a:pt x="771" y="355"/>
                </a:cubicBezTo>
                <a:cubicBezTo>
                  <a:pt x="779" y="354"/>
                  <a:pt x="774" y="354"/>
                  <a:pt x="779" y="351"/>
                </a:cubicBezTo>
                <a:cubicBezTo>
                  <a:pt x="782" y="349"/>
                  <a:pt x="783" y="343"/>
                  <a:pt x="784" y="340"/>
                </a:cubicBezTo>
                <a:cubicBezTo>
                  <a:pt x="785" y="338"/>
                  <a:pt x="793" y="338"/>
                  <a:pt x="793" y="340"/>
                </a:cubicBezTo>
                <a:cubicBezTo>
                  <a:pt x="794" y="346"/>
                  <a:pt x="798" y="342"/>
                  <a:pt x="799" y="344"/>
                </a:cubicBezTo>
                <a:cubicBezTo>
                  <a:pt x="803" y="352"/>
                  <a:pt x="801" y="357"/>
                  <a:pt x="812" y="357"/>
                </a:cubicBezTo>
                <a:cubicBezTo>
                  <a:pt x="813" y="374"/>
                  <a:pt x="813" y="374"/>
                  <a:pt x="813" y="374"/>
                </a:cubicBezTo>
                <a:cubicBezTo>
                  <a:pt x="813" y="376"/>
                  <a:pt x="818" y="373"/>
                  <a:pt x="819" y="375"/>
                </a:cubicBezTo>
                <a:cubicBezTo>
                  <a:pt x="820" y="380"/>
                  <a:pt x="820" y="386"/>
                  <a:pt x="820" y="392"/>
                </a:cubicBezTo>
                <a:cubicBezTo>
                  <a:pt x="818" y="394"/>
                  <a:pt x="814" y="393"/>
                  <a:pt x="813" y="395"/>
                </a:cubicBezTo>
                <a:cubicBezTo>
                  <a:pt x="812" y="397"/>
                  <a:pt x="811" y="399"/>
                  <a:pt x="810" y="401"/>
                </a:cubicBezTo>
                <a:cubicBezTo>
                  <a:pt x="812" y="403"/>
                  <a:pt x="812" y="405"/>
                  <a:pt x="813" y="408"/>
                </a:cubicBezTo>
                <a:cubicBezTo>
                  <a:pt x="815" y="412"/>
                  <a:pt x="822" y="413"/>
                  <a:pt x="825" y="413"/>
                </a:cubicBezTo>
                <a:cubicBezTo>
                  <a:pt x="827" y="414"/>
                  <a:pt x="835" y="418"/>
                  <a:pt x="834" y="420"/>
                </a:cubicBezTo>
                <a:cubicBezTo>
                  <a:pt x="833" y="431"/>
                  <a:pt x="836" y="427"/>
                  <a:pt x="843" y="434"/>
                </a:cubicBezTo>
                <a:cubicBezTo>
                  <a:pt x="848" y="439"/>
                  <a:pt x="861" y="437"/>
                  <a:pt x="869" y="444"/>
                </a:cubicBezTo>
                <a:cubicBezTo>
                  <a:pt x="871" y="446"/>
                  <a:pt x="884" y="451"/>
                  <a:pt x="881" y="455"/>
                </a:cubicBezTo>
                <a:cubicBezTo>
                  <a:pt x="880" y="456"/>
                  <a:pt x="879" y="456"/>
                  <a:pt x="877" y="457"/>
                </a:cubicBezTo>
                <a:cubicBezTo>
                  <a:pt x="875" y="458"/>
                  <a:pt x="876" y="463"/>
                  <a:pt x="876" y="465"/>
                </a:cubicBezTo>
                <a:cubicBezTo>
                  <a:pt x="876" y="474"/>
                  <a:pt x="880" y="465"/>
                  <a:pt x="880" y="473"/>
                </a:cubicBezTo>
                <a:cubicBezTo>
                  <a:pt x="880" y="475"/>
                  <a:pt x="881" y="474"/>
                  <a:pt x="883" y="474"/>
                </a:cubicBezTo>
                <a:cubicBezTo>
                  <a:pt x="884" y="474"/>
                  <a:pt x="885" y="477"/>
                  <a:pt x="883" y="477"/>
                </a:cubicBezTo>
                <a:cubicBezTo>
                  <a:pt x="880" y="478"/>
                  <a:pt x="878" y="482"/>
                  <a:pt x="882" y="483"/>
                </a:cubicBezTo>
                <a:cubicBezTo>
                  <a:pt x="887" y="483"/>
                  <a:pt x="884" y="492"/>
                  <a:pt x="885" y="494"/>
                </a:cubicBezTo>
                <a:cubicBezTo>
                  <a:pt x="886" y="497"/>
                  <a:pt x="886" y="499"/>
                  <a:pt x="886" y="503"/>
                </a:cubicBezTo>
                <a:cubicBezTo>
                  <a:pt x="886" y="506"/>
                  <a:pt x="883" y="505"/>
                  <a:pt x="881" y="505"/>
                </a:cubicBezTo>
                <a:cubicBezTo>
                  <a:pt x="871" y="506"/>
                  <a:pt x="874" y="508"/>
                  <a:pt x="873" y="500"/>
                </a:cubicBezTo>
                <a:cubicBezTo>
                  <a:pt x="873" y="491"/>
                  <a:pt x="862" y="503"/>
                  <a:pt x="860" y="503"/>
                </a:cubicBezTo>
                <a:cubicBezTo>
                  <a:pt x="859" y="503"/>
                  <a:pt x="853" y="504"/>
                  <a:pt x="853" y="502"/>
                </a:cubicBezTo>
                <a:cubicBezTo>
                  <a:pt x="853" y="500"/>
                  <a:pt x="850" y="497"/>
                  <a:pt x="850" y="501"/>
                </a:cubicBezTo>
                <a:cubicBezTo>
                  <a:pt x="850" y="503"/>
                  <a:pt x="851" y="504"/>
                  <a:pt x="849" y="505"/>
                </a:cubicBezTo>
                <a:cubicBezTo>
                  <a:pt x="844" y="509"/>
                  <a:pt x="847" y="509"/>
                  <a:pt x="851" y="509"/>
                </a:cubicBezTo>
                <a:cubicBezTo>
                  <a:pt x="852" y="509"/>
                  <a:pt x="853" y="512"/>
                  <a:pt x="849" y="512"/>
                </a:cubicBezTo>
                <a:cubicBezTo>
                  <a:pt x="845" y="513"/>
                  <a:pt x="848" y="522"/>
                  <a:pt x="848" y="526"/>
                </a:cubicBezTo>
                <a:cubicBezTo>
                  <a:pt x="847" y="527"/>
                  <a:pt x="843" y="524"/>
                  <a:pt x="844" y="528"/>
                </a:cubicBezTo>
                <a:cubicBezTo>
                  <a:pt x="838" y="535"/>
                  <a:pt x="817" y="544"/>
                  <a:pt x="823" y="556"/>
                </a:cubicBezTo>
                <a:cubicBezTo>
                  <a:pt x="825" y="559"/>
                  <a:pt x="813" y="563"/>
                  <a:pt x="813" y="569"/>
                </a:cubicBezTo>
                <a:cubicBezTo>
                  <a:pt x="814" y="573"/>
                  <a:pt x="814" y="571"/>
                  <a:pt x="812" y="574"/>
                </a:cubicBezTo>
                <a:cubicBezTo>
                  <a:pt x="811" y="575"/>
                  <a:pt x="812" y="580"/>
                  <a:pt x="812" y="583"/>
                </a:cubicBezTo>
                <a:cubicBezTo>
                  <a:pt x="812" y="588"/>
                  <a:pt x="821" y="591"/>
                  <a:pt x="824" y="595"/>
                </a:cubicBezTo>
                <a:cubicBezTo>
                  <a:pt x="825" y="598"/>
                  <a:pt x="823" y="597"/>
                  <a:pt x="827" y="598"/>
                </a:cubicBezTo>
                <a:cubicBezTo>
                  <a:pt x="828" y="599"/>
                  <a:pt x="828" y="600"/>
                  <a:pt x="829" y="600"/>
                </a:cubicBezTo>
                <a:cubicBezTo>
                  <a:pt x="832" y="600"/>
                  <a:pt x="836" y="600"/>
                  <a:pt x="839" y="600"/>
                </a:cubicBezTo>
                <a:cubicBezTo>
                  <a:pt x="842" y="596"/>
                  <a:pt x="850" y="600"/>
                  <a:pt x="851" y="594"/>
                </a:cubicBezTo>
                <a:cubicBezTo>
                  <a:pt x="851" y="593"/>
                  <a:pt x="858" y="592"/>
                  <a:pt x="859" y="593"/>
                </a:cubicBezTo>
                <a:cubicBezTo>
                  <a:pt x="864" y="598"/>
                  <a:pt x="863" y="600"/>
                  <a:pt x="870" y="598"/>
                </a:cubicBezTo>
                <a:cubicBezTo>
                  <a:pt x="872" y="598"/>
                  <a:pt x="876" y="598"/>
                  <a:pt x="878" y="597"/>
                </a:cubicBezTo>
                <a:cubicBezTo>
                  <a:pt x="879" y="595"/>
                  <a:pt x="878" y="595"/>
                  <a:pt x="879" y="593"/>
                </a:cubicBezTo>
                <a:cubicBezTo>
                  <a:pt x="883" y="586"/>
                  <a:pt x="886" y="595"/>
                  <a:pt x="890" y="590"/>
                </a:cubicBezTo>
                <a:cubicBezTo>
                  <a:pt x="894" y="591"/>
                  <a:pt x="904" y="590"/>
                  <a:pt x="902" y="584"/>
                </a:cubicBezTo>
                <a:cubicBezTo>
                  <a:pt x="898" y="575"/>
                  <a:pt x="923" y="583"/>
                  <a:pt x="923" y="577"/>
                </a:cubicBezTo>
                <a:cubicBezTo>
                  <a:pt x="923" y="573"/>
                  <a:pt x="939" y="573"/>
                  <a:pt x="942" y="573"/>
                </a:cubicBezTo>
                <a:cubicBezTo>
                  <a:pt x="943" y="596"/>
                  <a:pt x="943" y="596"/>
                  <a:pt x="943" y="596"/>
                </a:cubicBezTo>
                <a:cubicBezTo>
                  <a:pt x="947" y="598"/>
                  <a:pt x="947" y="598"/>
                  <a:pt x="947" y="598"/>
                </a:cubicBezTo>
                <a:cubicBezTo>
                  <a:pt x="949" y="620"/>
                  <a:pt x="949" y="620"/>
                  <a:pt x="949" y="620"/>
                </a:cubicBezTo>
                <a:cubicBezTo>
                  <a:pt x="951" y="621"/>
                  <a:pt x="958" y="619"/>
                  <a:pt x="962" y="619"/>
                </a:cubicBezTo>
                <a:cubicBezTo>
                  <a:pt x="967" y="619"/>
                  <a:pt x="977" y="622"/>
                  <a:pt x="981" y="625"/>
                </a:cubicBezTo>
                <a:cubicBezTo>
                  <a:pt x="983" y="626"/>
                  <a:pt x="985" y="628"/>
                  <a:pt x="987" y="626"/>
                </a:cubicBezTo>
                <a:cubicBezTo>
                  <a:pt x="989" y="623"/>
                  <a:pt x="994" y="621"/>
                  <a:pt x="997" y="625"/>
                </a:cubicBezTo>
                <a:cubicBezTo>
                  <a:pt x="1000" y="629"/>
                  <a:pt x="1002" y="626"/>
                  <a:pt x="1005" y="628"/>
                </a:cubicBezTo>
                <a:cubicBezTo>
                  <a:pt x="1011" y="631"/>
                  <a:pt x="1015" y="641"/>
                  <a:pt x="1018" y="647"/>
                </a:cubicBezTo>
                <a:cubicBezTo>
                  <a:pt x="1018" y="648"/>
                  <a:pt x="1019" y="651"/>
                  <a:pt x="1019" y="652"/>
                </a:cubicBezTo>
                <a:cubicBezTo>
                  <a:pt x="1019" y="655"/>
                  <a:pt x="1017" y="667"/>
                  <a:pt x="1014" y="667"/>
                </a:cubicBezTo>
                <a:cubicBezTo>
                  <a:pt x="1012" y="667"/>
                  <a:pt x="1010" y="668"/>
                  <a:pt x="1007" y="668"/>
                </a:cubicBezTo>
                <a:cubicBezTo>
                  <a:pt x="1005" y="668"/>
                  <a:pt x="1002" y="663"/>
                  <a:pt x="1000" y="665"/>
                </a:cubicBezTo>
                <a:cubicBezTo>
                  <a:pt x="991" y="677"/>
                  <a:pt x="987" y="665"/>
                  <a:pt x="988" y="677"/>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65" name="Freeform 28"/>
          <p:cNvSpPr>
            <a:spLocks/>
          </p:cNvSpPr>
          <p:nvPr/>
        </p:nvSpPr>
        <p:spPr bwMode="auto">
          <a:xfrm>
            <a:off x="761130" y="2820619"/>
            <a:ext cx="1035086" cy="437960"/>
          </a:xfrm>
          <a:custGeom>
            <a:avLst/>
            <a:gdLst>
              <a:gd name="T0" fmla="*/ 33 w 1339"/>
              <a:gd name="T1" fmla="*/ 25 h 566"/>
              <a:gd name="T2" fmla="*/ 49 w 1339"/>
              <a:gd name="T3" fmla="*/ 46 h 566"/>
              <a:gd name="T4" fmla="*/ 81 w 1339"/>
              <a:gd name="T5" fmla="*/ 82 h 566"/>
              <a:gd name="T6" fmla="*/ 97 w 1339"/>
              <a:gd name="T7" fmla="*/ 97 h 566"/>
              <a:gd name="T8" fmla="*/ 117 w 1339"/>
              <a:gd name="T9" fmla="*/ 109 h 566"/>
              <a:gd name="T10" fmla="*/ 176 w 1339"/>
              <a:gd name="T11" fmla="*/ 110 h 566"/>
              <a:gd name="T12" fmla="*/ 207 w 1339"/>
              <a:gd name="T13" fmla="*/ 117 h 566"/>
              <a:gd name="T14" fmla="*/ 252 w 1339"/>
              <a:gd name="T15" fmla="*/ 99 h 566"/>
              <a:gd name="T16" fmla="*/ 288 w 1339"/>
              <a:gd name="T17" fmla="*/ 103 h 566"/>
              <a:gd name="T18" fmla="*/ 306 w 1339"/>
              <a:gd name="T19" fmla="*/ 69 h 566"/>
              <a:gd name="T20" fmla="*/ 350 w 1339"/>
              <a:gd name="T21" fmla="*/ 63 h 566"/>
              <a:gd name="T22" fmla="*/ 412 w 1339"/>
              <a:gd name="T23" fmla="*/ 66 h 566"/>
              <a:gd name="T24" fmla="*/ 444 w 1339"/>
              <a:gd name="T25" fmla="*/ 65 h 566"/>
              <a:gd name="T26" fmla="*/ 465 w 1339"/>
              <a:gd name="T27" fmla="*/ 82 h 566"/>
              <a:gd name="T28" fmla="*/ 447 w 1339"/>
              <a:gd name="T29" fmla="*/ 101 h 566"/>
              <a:gd name="T30" fmla="*/ 441 w 1339"/>
              <a:gd name="T31" fmla="*/ 124 h 566"/>
              <a:gd name="T32" fmla="*/ 437 w 1339"/>
              <a:gd name="T33" fmla="*/ 142 h 566"/>
              <a:gd name="T34" fmla="*/ 460 w 1339"/>
              <a:gd name="T35" fmla="*/ 166 h 566"/>
              <a:gd name="T36" fmla="*/ 475 w 1339"/>
              <a:gd name="T37" fmla="*/ 187 h 566"/>
              <a:gd name="T38" fmla="*/ 504 w 1339"/>
              <a:gd name="T39" fmla="*/ 217 h 566"/>
              <a:gd name="T40" fmla="*/ 504 w 1339"/>
              <a:gd name="T41" fmla="*/ 245 h 566"/>
              <a:gd name="T42" fmla="*/ 550 w 1339"/>
              <a:gd name="T43" fmla="*/ 262 h 566"/>
              <a:gd name="T44" fmla="*/ 558 w 1339"/>
              <a:gd name="T45" fmla="*/ 244 h 566"/>
              <a:gd name="T46" fmla="*/ 594 w 1339"/>
              <a:gd name="T47" fmla="*/ 203 h 566"/>
              <a:gd name="T48" fmla="*/ 623 w 1339"/>
              <a:gd name="T49" fmla="*/ 206 h 566"/>
              <a:gd name="T50" fmla="*/ 663 w 1339"/>
              <a:gd name="T51" fmla="*/ 228 h 566"/>
              <a:gd name="T52" fmla="*/ 707 w 1339"/>
              <a:gd name="T53" fmla="*/ 199 h 566"/>
              <a:gd name="T54" fmla="*/ 762 w 1339"/>
              <a:gd name="T55" fmla="*/ 175 h 566"/>
              <a:gd name="T56" fmla="*/ 820 w 1339"/>
              <a:gd name="T57" fmla="*/ 199 h 566"/>
              <a:gd name="T58" fmla="*/ 858 w 1339"/>
              <a:gd name="T59" fmla="*/ 201 h 566"/>
              <a:gd name="T60" fmla="*/ 897 w 1339"/>
              <a:gd name="T61" fmla="*/ 210 h 566"/>
              <a:gd name="T62" fmla="*/ 905 w 1339"/>
              <a:gd name="T63" fmla="*/ 229 h 566"/>
              <a:gd name="T64" fmla="*/ 936 w 1339"/>
              <a:gd name="T65" fmla="*/ 208 h 566"/>
              <a:gd name="T66" fmla="*/ 949 w 1339"/>
              <a:gd name="T67" fmla="*/ 177 h 566"/>
              <a:gd name="T68" fmla="*/ 983 w 1339"/>
              <a:gd name="T69" fmla="*/ 175 h 566"/>
              <a:gd name="T70" fmla="*/ 1016 w 1339"/>
              <a:gd name="T71" fmla="*/ 193 h 566"/>
              <a:gd name="T72" fmla="*/ 1026 w 1339"/>
              <a:gd name="T73" fmla="*/ 230 h 566"/>
              <a:gd name="T74" fmla="*/ 1038 w 1339"/>
              <a:gd name="T75" fmla="*/ 273 h 566"/>
              <a:gd name="T76" fmla="*/ 1051 w 1339"/>
              <a:gd name="T77" fmla="*/ 304 h 566"/>
              <a:gd name="T78" fmla="*/ 1095 w 1339"/>
              <a:gd name="T79" fmla="*/ 335 h 566"/>
              <a:gd name="T80" fmla="*/ 1129 w 1339"/>
              <a:gd name="T81" fmla="*/ 346 h 566"/>
              <a:gd name="T82" fmla="*/ 1132 w 1339"/>
              <a:gd name="T83" fmla="*/ 365 h 566"/>
              <a:gd name="T84" fmla="*/ 1136 w 1339"/>
              <a:gd name="T85" fmla="*/ 396 h 566"/>
              <a:gd name="T86" fmla="*/ 1136 w 1339"/>
              <a:gd name="T87" fmla="*/ 422 h 566"/>
              <a:gd name="T88" fmla="*/ 1135 w 1339"/>
              <a:gd name="T89" fmla="*/ 449 h 566"/>
              <a:gd name="T90" fmla="*/ 1148 w 1339"/>
              <a:gd name="T91" fmla="*/ 464 h 566"/>
              <a:gd name="T92" fmla="*/ 1152 w 1339"/>
              <a:gd name="T93" fmla="*/ 473 h 566"/>
              <a:gd name="T94" fmla="*/ 1149 w 1339"/>
              <a:gd name="T95" fmla="*/ 491 h 566"/>
              <a:gd name="T96" fmla="*/ 1103 w 1339"/>
              <a:gd name="T97" fmla="*/ 519 h 566"/>
              <a:gd name="T98" fmla="*/ 1124 w 1339"/>
              <a:gd name="T99" fmla="*/ 539 h 566"/>
              <a:gd name="T100" fmla="*/ 1211 w 1339"/>
              <a:gd name="T101" fmla="*/ 529 h 566"/>
              <a:gd name="T102" fmla="*/ 1270 w 1339"/>
              <a:gd name="T103" fmla="*/ 548 h 566"/>
              <a:gd name="T104" fmla="*/ 1325 w 1339"/>
              <a:gd name="T105" fmla="*/ 563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39" h="566">
                <a:moveTo>
                  <a:pt x="0" y="16"/>
                </a:moveTo>
                <a:cubicBezTo>
                  <a:pt x="0" y="12"/>
                  <a:pt x="0" y="9"/>
                  <a:pt x="4" y="6"/>
                </a:cubicBezTo>
                <a:cubicBezTo>
                  <a:pt x="7" y="5"/>
                  <a:pt x="10" y="0"/>
                  <a:pt x="13" y="3"/>
                </a:cubicBezTo>
                <a:cubicBezTo>
                  <a:pt x="17" y="7"/>
                  <a:pt x="24" y="24"/>
                  <a:pt x="30" y="24"/>
                </a:cubicBezTo>
                <a:cubicBezTo>
                  <a:pt x="32" y="23"/>
                  <a:pt x="33" y="23"/>
                  <a:pt x="33" y="25"/>
                </a:cubicBezTo>
                <a:cubicBezTo>
                  <a:pt x="34" y="34"/>
                  <a:pt x="34" y="34"/>
                  <a:pt x="34" y="34"/>
                </a:cubicBezTo>
                <a:cubicBezTo>
                  <a:pt x="34" y="35"/>
                  <a:pt x="36" y="34"/>
                  <a:pt x="36" y="35"/>
                </a:cubicBezTo>
                <a:cubicBezTo>
                  <a:pt x="37" y="41"/>
                  <a:pt x="37" y="41"/>
                  <a:pt x="37" y="41"/>
                </a:cubicBezTo>
                <a:cubicBezTo>
                  <a:pt x="37" y="45"/>
                  <a:pt x="43" y="43"/>
                  <a:pt x="45" y="43"/>
                </a:cubicBezTo>
                <a:cubicBezTo>
                  <a:pt x="49" y="43"/>
                  <a:pt x="49" y="43"/>
                  <a:pt x="49" y="46"/>
                </a:cubicBezTo>
                <a:cubicBezTo>
                  <a:pt x="49" y="50"/>
                  <a:pt x="61" y="43"/>
                  <a:pt x="61" y="50"/>
                </a:cubicBezTo>
                <a:cubicBezTo>
                  <a:pt x="62" y="58"/>
                  <a:pt x="61" y="55"/>
                  <a:pt x="66" y="61"/>
                </a:cubicBezTo>
                <a:cubicBezTo>
                  <a:pt x="69" y="65"/>
                  <a:pt x="73" y="66"/>
                  <a:pt x="76" y="71"/>
                </a:cubicBezTo>
                <a:cubicBezTo>
                  <a:pt x="77" y="73"/>
                  <a:pt x="80" y="75"/>
                  <a:pt x="80" y="78"/>
                </a:cubicBezTo>
                <a:cubicBezTo>
                  <a:pt x="80" y="79"/>
                  <a:pt x="80" y="81"/>
                  <a:pt x="81" y="82"/>
                </a:cubicBezTo>
                <a:cubicBezTo>
                  <a:pt x="81" y="82"/>
                  <a:pt x="81" y="83"/>
                  <a:pt x="81" y="83"/>
                </a:cubicBezTo>
                <a:cubicBezTo>
                  <a:pt x="85" y="83"/>
                  <a:pt x="84" y="84"/>
                  <a:pt x="84" y="87"/>
                </a:cubicBezTo>
                <a:cubicBezTo>
                  <a:pt x="84" y="91"/>
                  <a:pt x="88" y="89"/>
                  <a:pt x="92" y="90"/>
                </a:cubicBezTo>
                <a:cubicBezTo>
                  <a:pt x="94" y="90"/>
                  <a:pt x="94" y="93"/>
                  <a:pt x="94" y="95"/>
                </a:cubicBezTo>
                <a:cubicBezTo>
                  <a:pt x="94" y="97"/>
                  <a:pt x="95" y="96"/>
                  <a:pt x="97" y="97"/>
                </a:cubicBezTo>
                <a:cubicBezTo>
                  <a:pt x="97" y="97"/>
                  <a:pt x="97" y="98"/>
                  <a:pt x="97" y="99"/>
                </a:cubicBezTo>
                <a:cubicBezTo>
                  <a:pt x="97" y="103"/>
                  <a:pt x="97" y="108"/>
                  <a:pt x="98" y="112"/>
                </a:cubicBezTo>
                <a:cubicBezTo>
                  <a:pt x="98" y="115"/>
                  <a:pt x="98" y="117"/>
                  <a:pt x="98" y="119"/>
                </a:cubicBezTo>
                <a:cubicBezTo>
                  <a:pt x="103" y="118"/>
                  <a:pt x="104" y="115"/>
                  <a:pt x="107" y="111"/>
                </a:cubicBezTo>
                <a:cubicBezTo>
                  <a:pt x="108" y="108"/>
                  <a:pt x="114" y="109"/>
                  <a:pt x="117" y="109"/>
                </a:cubicBezTo>
                <a:cubicBezTo>
                  <a:pt x="120" y="109"/>
                  <a:pt x="121" y="108"/>
                  <a:pt x="123" y="111"/>
                </a:cubicBezTo>
                <a:cubicBezTo>
                  <a:pt x="127" y="120"/>
                  <a:pt x="136" y="121"/>
                  <a:pt x="145" y="120"/>
                </a:cubicBezTo>
                <a:cubicBezTo>
                  <a:pt x="150" y="120"/>
                  <a:pt x="145" y="123"/>
                  <a:pt x="149" y="123"/>
                </a:cubicBezTo>
                <a:cubicBezTo>
                  <a:pt x="172" y="120"/>
                  <a:pt x="172" y="120"/>
                  <a:pt x="172" y="120"/>
                </a:cubicBezTo>
                <a:cubicBezTo>
                  <a:pt x="176" y="119"/>
                  <a:pt x="173" y="111"/>
                  <a:pt x="176" y="110"/>
                </a:cubicBezTo>
                <a:cubicBezTo>
                  <a:pt x="182" y="110"/>
                  <a:pt x="187" y="112"/>
                  <a:pt x="188" y="118"/>
                </a:cubicBezTo>
                <a:cubicBezTo>
                  <a:pt x="188" y="119"/>
                  <a:pt x="194" y="118"/>
                  <a:pt x="194" y="118"/>
                </a:cubicBezTo>
                <a:cubicBezTo>
                  <a:pt x="196" y="117"/>
                  <a:pt x="194" y="116"/>
                  <a:pt x="195" y="115"/>
                </a:cubicBezTo>
                <a:cubicBezTo>
                  <a:pt x="202" y="114"/>
                  <a:pt x="202" y="114"/>
                  <a:pt x="202" y="114"/>
                </a:cubicBezTo>
                <a:cubicBezTo>
                  <a:pt x="205" y="113"/>
                  <a:pt x="205" y="117"/>
                  <a:pt x="207" y="117"/>
                </a:cubicBezTo>
                <a:cubicBezTo>
                  <a:pt x="208" y="117"/>
                  <a:pt x="211" y="117"/>
                  <a:pt x="212" y="118"/>
                </a:cubicBezTo>
                <a:cubicBezTo>
                  <a:pt x="213" y="121"/>
                  <a:pt x="230" y="120"/>
                  <a:pt x="233" y="119"/>
                </a:cubicBezTo>
                <a:cubicBezTo>
                  <a:pt x="235" y="118"/>
                  <a:pt x="234" y="111"/>
                  <a:pt x="233" y="110"/>
                </a:cubicBezTo>
                <a:cubicBezTo>
                  <a:pt x="216" y="102"/>
                  <a:pt x="246" y="91"/>
                  <a:pt x="247" y="96"/>
                </a:cubicBezTo>
                <a:cubicBezTo>
                  <a:pt x="247" y="100"/>
                  <a:pt x="252" y="94"/>
                  <a:pt x="252" y="99"/>
                </a:cubicBezTo>
                <a:cubicBezTo>
                  <a:pt x="253" y="107"/>
                  <a:pt x="261" y="103"/>
                  <a:pt x="266" y="103"/>
                </a:cubicBezTo>
                <a:cubicBezTo>
                  <a:pt x="273" y="103"/>
                  <a:pt x="266" y="106"/>
                  <a:pt x="272" y="107"/>
                </a:cubicBezTo>
                <a:cubicBezTo>
                  <a:pt x="276" y="107"/>
                  <a:pt x="281" y="107"/>
                  <a:pt x="286" y="107"/>
                </a:cubicBezTo>
                <a:cubicBezTo>
                  <a:pt x="287" y="107"/>
                  <a:pt x="285" y="105"/>
                  <a:pt x="285" y="105"/>
                </a:cubicBezTo>
                <a:cubicBezTo>
                  <a:pt x="285" y="104"/>
                  <a:pt x="288" y="104"/>
                  <a:pt x="288" y="103"/>
                </a:cubicBezTo>
                <a:cubicBezTo>
                  <a:pt x="290" y="103"/>
                  <a:pt x="290" y="101"/>
                  <a:pt x="290" y="100"/>
                </a:cubicBezTo>
                <a:cubicBezTo>
                  <a:pt x="290" y="95"/>
                  <a:pt x="293" y="97"/>
                  <a:pt x="296" y="95"/>
                </a:cubicBezTo>
                <a:cubicBezTo>
                  <a:pt x="296" y="92"/>
                  <a:pt x="295" y="93"/>
                  <a:pt x="298" y="92"/>
                </a:cubicBezTo>
                <a:cubicBezTo>
                  <a:pt x="300" y="92"/>
                  <a:pt x="303" y="83"/>
                  <a:pt x="303" y="81"/>
                </a:cubicBezTo>
                <a:cubicBezTo>
                  <a:pt x="303" y="77"/>
                  <a:pt x="301" y="69"/>
                  <a:pt x="306" y="69"/>
                </a:cubicBezTo>
                <a:cubicBezTo>
                  <a:pt x="307" y="66"/>
                  <a:pt x="306" y="63"/>
                  <a:pt x="306" y="60"/>
                </a:cubicBezTo>
                <a:cubicBezTo>
                  <a:pt x="327" y="58"/>
                  <a:pt x="327" y="58"/>
                  <a:pt x="327" y="58"/>
                </a:cubicBezTo>
                <a:cubicBezTo>
                  <a:pt x="330" y="58"/>
                  <a:pt x="331" y="57"/>
                  <a:pt x="332" y="60"/>
                </a:cubicBezTo>
                <a:cubicBezTo>
                  <a:pt x="332" y="64"/>
                  <a:pt x="343" y="61"/>
                  <a:pt x="345" y="61"/>
                </a:cubicBezTo>
                <a:cubicBezTo>
                  <a:pt x="348" y="61"/>
                  <a:pt x="349" y="60"/>
                  <a:pt x="350" y="63"/>
                </a:cubicBezTo>
                <a:cubicBezTo>
                  <a:pt x="350" y="67"/>
                  <a:pt x="364" y="64"/>
                  <a:pt x="366" y="64"/>
                </a:cubicBezTo>
                <a:cubicBezTo>
                  <a:pt x="370" y="64"/>
                  <a:pt x="369" y="62"/>
                  <a:pt x="369" y="59"/>
                </a:cubicBezTo>
                <a:cubicBezTo>
                  <a:pt x="369" y="57"/>
                  <a:pt x="383" y="58"/>
                  <a:pt x="386" y="57"/>
                </a:cubicBezTo>
                <a:cubicBezTo>
                  <a:pt x="397" y="53"/>
                  <a:pt x="398" y="65"/>
                  <a:pt x="407" y="64"/>
                </a:cubicBezTo>
                <a:cubicBezTo>
                  <a:pt x="410" y="64"/>
                  <a:pt x="412" y="62"/>
                  <a:pt x="412" y="66"/>
                </a:cubicBezTo>
                <a:cubicBezTo>
                  <a:pt x="412" y="73"/>
                  <a:pt x="417" y="70"/>
                  <a:pt x="421" y="70"/>
                </a:cubicBezTo>
                <a:cubicBezTo>
                  <a:pt x="421" y="57"/>
                  <a:pt x="418" y="61"/>
                  <a:pt x="431" y="61"/>
                </a:cubicBezTo>
                <a:cubicBezTo>
                  <a:pt x="431" y="62"/>
                  <a:pt x="431" y="64"/>
                  <a:pt x="431" y="65"/>
                </a:cubicBezTo>
                <a:cubicBezTo>
                  <a:pt x="432" y="67"/>
                  <a:pt x="432" y="67"/>
                  <a:pt x="434" y="66"/>
                </a:cubicBezTo>
                <a:cubicBezTo>
                  <a:pt x="435" y="66"/>
                  <a:pt x="444" y="67"/>
                  <a:pt x="444" y="65"/>
                </a:cubicBezTo>
                <a:cubicBezTo>
                  <a:pt x="444" y="64"/>
                  <a:pt x="443" y="63"/>
                  <a:pt x="444" y="62"/>
                </a:cubicBezTo>
                <a:cubicBezTo>
                  <a:pt x="447" y="62"/>
                  <a:pt x="455" y="60"/>
                  <a:pt x="455" y="64"/>
                </a:cubicBezTo>
                <a:cubicBezTo>
                  <a:pt x="455" y="65"/>
                  <a:pt x="455" y="65"/>
                  <a:pt x="457" y="65"/>
                </a:cubicBezTo>
                <a:cubicBezTo>
                  <a:pt x="457" y="70"/>
                  <a:pt x="458" y="75"/>
                  <a:pt x="458" y="80"/>
                </a:cubicBezTo>
                <a:cubicBezTo>
                  <a:pt x="458" y="85"/>
                  <a:pt x="460" y="82"/>
                  <a:pt x="465" y="82"/>
                </a:cubicBezTo>
                <a:cubicBezTo>
                  <a:pt x="465" y="84"/>
                  <a:pt x="465" y="87"/>
                  <a:pt x="465" y="88"/>
                </a:cubicBezTo>
                <a:cubicBezTo>
                  <a:pt x="465" y="90"/>
                  <a:pt x="460" y="91"/>
                  <a:pt x="459" y="92"/>
                </a:cubicBezTo>
                <a:cubicBezTo>
                  <a:pt x="458" y="93"/>
                  <a:pt x="457" y="97"/>
                  <a:pt x="456" y="97"/>
                </a:cubicBezTo>
                <a:cubicBezTo>
                  <a:pt x="453" y="98"/>
                  <a:pt x="452" y="96"/>
                  <a:pt x="452" y="100"/>
                </a:cubicBezTo>
                <a:cubicBezTo>
                  <a:pt x="452" y="102"/>
                  <a:pt x="448" y="101"/>
                  <a:pt x="447" y="101"/>
                </a:cubicBezTo>
                <a:cubicBezTo>
                  <a:pt x="445" y="102"/>
                  <a:pt x="444" y="104"/>
                  <a:pt x="444" y="106"/>
                </a:cubicBezTo>
                <a:cubicBezTo>
                  <a:pt x="444" y="108"/>
                  <a:pt x="442" y="107"/>
                  <a:pt x="441" y="107"/>
                </a:cubicBezTo>
                <a:cubicBezTo>
                  <a:pt x="433" y="108"/>
                  <a:pt x="440" y="112"/>
                  <a:pt x="437" y="114"/>
                </a:cubicBezTo>
                <a:cubicBezTo>
                  <a:pt x="434" y="115"/>
                  <a:pt x="435" y="119"/>
                  <a:pt x="435" y="122"/>
                </a:cubicBezTo>
                <a:cubicBezTo>
                  <a:pt x="436" y="126"/>
                  <a:pt x="438" y="124"/>
                  <a:pt x="441" y="124"/>
                </a:cubicBezTo>
                <a:cubicBezTo>
                  <a:pt x="442" y="124"/>
                  <a:pt x="442" y="124"/>
                  <a:pt x="442" y="124"/>
                </a:cubicBezTo>
                <a:cubicBezTo>
                  <a:pt x="448" y="124"/>
                  <a:pt x="438" y="128"/>
                  <a:pt x="437" y="128"/>
                </a:cubicBezTo>
                <a:cubicBezTo>
                  <a:pt x="437" y="128"/>
                  <a:pt x="435" y="129"/>
                  <a:pt x="435" y="129"/>
                </a:cubicBezTo>
                <a:cubicBezTo>
                  <a:pt x="431" y="133"/>
                  <a:pt x="432" y="136"/>
                  <a:pt x="432" y="141"/>
                </a:cubicBezTo>
                <a:cubicBezTo>
                  <a:pt x="433" y="145"/>
                  <a:pt x="434" y="143"/>
                  <a:pt x="437" y="142"/>
                </a:cubicBezTo>
                <a:cubicBezTo>
                  <a:pt x="442" y="142"/>
                  <a:pt x="446" y="145"/>
                  <a:pt x="447" y="150"/>
                </a:cubicBezTo>
                <a:cubicBezTo>
                  <a:pt x="447" y="152"/>
                  <a:pt x="451" y="153"/>
                  <a:pt x="451" y="157"/>
                </a:cubicBezTo>
                <a:cubicBezTo>
                  <a:pt x="451" y="159"/>
                  <a:pt x="450" y="172"/>
                  <a:pt x="452" y="172"/>
                </a:cubicBezTo>
                <a:cubicBezTo>
                  <a:pt x="461" y="171"/>
                  <a:pt x="461" y="171"/>
                  <a:pt x="461" y="171"/>
                </a:cubicBezTo>
                <a:cubicBezTo>
                  <a:pt x="461" y="171"/>
                  <a:pt x="460" y="167"/>
                  <a:pt x="460" y="166"/>
                </a:cubicBezTo>
                <a:cubicBezTo>
                  <a:pt x="460" y="166"/>
                  <a:pt x="462" y="166"/>
                  <a:pt x="462" y="166"/>
                </a:cubicBezTo>
                <a:cubicBezTo>
                  <a:pt x="464" y="165"/>
                  <a:pt x="470" y="165"/>
                  <a:pt x="471" y="166"/>
                </a:cubicBezTo>
                <a:cubicBezTo>
                  <a:pt x="471" y="167"/>
                  <a:pt x="470" y="170"/>
                  <a:pt x="470" y="171"/>
                </a:cubicBezTo>
                <a:cubicBezTo>
                  <a:pt x="470" y="174"/>
                  <a:pt x="473" y="171"/>
                  <a:pt x="473" y="175"/>
                </a:cubicBezTo>
                <a:cubicBezTo>
                  <a:pt x="473" y="177"/>
                  <a:pt x="472" y="186"/>
                  <a:pt x="475" y="187"/>
                </a:cubicBezTo>
                <a:cubicBezTo>
                  <a:pt x="479" y="189"/>
                  <a:pt x="478" y="193"/>
                  <a:pt x="479" y="196"/>
                </a:cubicBezTo>
                <a:cubicBezTo>
                  <a:pt x="479" y="198"/>
                  <a:pt x="484" y="204"/>
                  <a:pt x="486" y="206"/>
                </a:cubicBezTo>
                <a:cubicBezTo>
                  <a:pt x="488" y="207"/>
                  <a:pt x="492" y="206"/>
                  <a:pt x="494" y="206"/>
                </a:cubicBezTo>
                <a:cubicBezTo>
                  <a:pt x="497" y="206"/>
                  <a:pt x="496" y="210"/>
                  <a:pt x="496" y="212"/>
                </a:cubicBezTo>
                <a:cubicBezTo>
                  <a:pt x="496" y="216"/>
                  <a:pt x="504" y="214"/>
                  <a:pt x="504" y="217"/>
                </a:cubicBezTo>
                <a:cubicBezTo>
                  <a:pt x="504" y="222"/>
                  <a:pt x="503" y="227"/>
                  <a:pt x="505" y="232"/>
                </a:cubicBezTo>
                <a:cubicBezTo>
                  <a:pt x="503" y="232"/>
                  <a:pt x="501" y="232"/>
                  <a:pt x="499" y="232"/>
                </a:cubicBezTo>
                <a:cubicBezTo>
                  <a:pt x="498" y="232"/>
                  <a:pt x="497" y="232"/>
                  <a:pt x="497" y="233"/>
                </a:cubicBezTo>
                <a:cubicBezTo>
                  <a:pt x="497" y="234"/>
                  <a:pt x="500" y="240"/>
                  <a:pt x="501" y="241"/>
                </a:cubicBezTo>
                <a:cubicBezTo>
                  <a:pt x="502" y="242"/>
                  <a:pt x="504" y="243"/>
                  <a:pt x="504" y="245"/>
                </a:cubicBezTo>
                <a:cubicBezTo>
                  <a:pt x="508" y="250"/>
                  <a:pt x="509" y="252"/>
                  <a:pt x="515" y="247"/>
                </a:cubicBezTo>
                <a:cubicBezTo>
                  <a:pt x="519" y="245"/>
                  <a:pt x="520" y="251"/>
                  <a:pt x="519" y="253"/>
                </a:cubicBezTo>
                <a:cubicBezTo>
                  <a:pt x="519" y="257"/>
                  <a:pt x="518" y="257"/>
                  <a:pt x="522" y="257"/>
                </a:cubicBezTo>
                <a:cubicBezTo>
                  <a:pt x="531" y="256"/>
                  <a:pt x="541" y="270"/>
                  <a:pt x="545" y="270"/>
                </a:cubicBezTo>
                <a:cubicBezTo>
                  <a:pt x="550" y="270"/>
                  <a:pt x="550" y="266"/>
                  <a:pt x="550" y="262"/>
                </a:cubicBezTo>
                <a:cubicBezTo>
                  <a:pt x="551" y="259"/>
                  <a:pt x="552" y="261"/>
                  <a:pt x="553" y="260"/>
                </a:cubicBezTo>
                <a:cubicBezTo>
                  <a:pt x="554" y="259"/>
                  <a:pt x="554" y="257"/>
                  <a:pt x="554" y="255"/>
                </a:cubicBezTo>
                <a:cubicBezTo>
                  <a:pt x="554" y="254"/>
                  <a:pt x="553" y="247"/>
                  <a:pt x="554" y="247"/>
                </a:cubicBezTo>
                <a:cubicBezTo>
                  <a:pt x="555" y="246"/>
                  <a:pt x="557" y="245"/>
                  <a:pt x="558" y="247"/>
                </a:cubicBezTo>
                <a:cubicBezTo>
                  <a:pt x="558" y="244"/>
                  <a:pt x="558" y="244"/>
                  <a:pt x="558" y="244"/>
                </a:cubicBezTo>
                <a:cubicBezTo>
                  <a:pt x="557" y="231"/>
                  <a:pt x="567" y="231"/>
                  <a:pt x="568" y="226"/>
                </a:cubicBezTo>
                <a:cubicBezTo>
                  <a:pt x="570" y="219"/>
                  <a:pt x="568" y="218"/>
                  <a:pt x="574" y="212"/>
                </a:cubicBezTo>
                <a:cubicBezTo>
                  <a:pt x="579" y="208"/>
                  <a:pt x="581" y="209"/>
                  <a:pt x="587" y="209"/>
                </a:cubicBezTo>
                <a:cubicBezTo>
                  <a:pt x="588" y="208"/>
                  <a:pt x="588" y="206"/>
                  <a:pt x="589" y="205"/>
                </a:cubicBezTo>
                <a:cubicBezTo>
                  <a:pt x="591" y="204"/>
                  <a:pt x="592" y="206"/>
                  <a:pt x="594" y="203"/>
                </a:cubicBezTo>
                <a:cubicBezTo>
                  <a:pt x="596" y="202"/>
                  <a:pt x="605" y="189"/>
                  <a:pt x="606" y="187"/>
                </a:cubicBezTo>
                <a:cubicBezTo>
                  <a:pt x="610" y="187"/>
                  <a:pt x="613" y="187"/>
                  <a:pt x="617" y="187"/>
                </a:cubicBezTo>
                <a:cubicBezTo>
                  <a:pt x="617" y="188"/>
                  <a:pt x="617" y="196"/>
                  <a:pt x="618" y="196"/>
                </a:cubicBezTo>
                <a:cubicBezTo>
                  <a:pt x="622" y="196"/>
                  <a:pt x="618" y="198"/>
                  <a:pt x="622" y="198"/>
                </a:cubicBezTo>
                <a:cubicBezTo>
                  <a:pt x="622" y="200"/>
                  <a:pt x="621" y="206"/>
                  <a:pt x="623" y="206"/>
                </a:cubicBezTo>
                <a:cubicBezTo>
                  <a:pt x="624" y="207"/>
                  <a:pt x="631" y="205"/>
                  <a:pt x="631" y="207"/>
                </a:cubicBezTo>
                <a:cubicBezTo>
                  <a:pt x="632" y="210"/>
                  <a:pt x="634" y="211"/>
                  <a:pt x="637" y="212"/>
                </a:cubicBezTo>
                <a:cubicBezTo>
                  <a:pt x="637" y="215"/>
                  <a:pt x="649" y="221"/>
                  <a:pt x="651" y="221"/>
                </a:cubicBezTo>
                <a:cubicBezTo>
                  <a:pt x="658" y="221"/>
                  <a:pt x="654" y="225"/>
                  <a:pt x="660" y="226"/>
                </a:cubicBezTo>
                <a:cubicBezTo>
                  <a:pt x="663" y="226"/>
                  <a:pt x="662" y="227"/>
                  <a:pt x="663" y="228"/>
                </a:cubicBezTo>
                <a:cubicBezTo>
                  <a:pt x="665" y="229"/>
                  <a:pt x="670" y="226"/>
                  <a:pt x="673" y="229"/>
                </a:cubicBezTo>
                <a:cubicBezTo>
                  <a:pt x="674" y="230"/>
                  <a:pt x="678" y="223"/>
                  <a:pt x="683" y="222"/>
                </a:cubicBezTo>
                <a:cubicBezTo>
                  <a:pt x="691" y="221"/>
                  <a:pt x="690" y="214"/>
                  <a:pt x="695" y="213"/>
                </a:cubicBezTo>
                <a:cubicBezTo>
                  <a:pt x="700" y="211"/>
                  <a:pt x="702" y="208"/>
                  <a:pt x="700" y="204"/>
                </a:cubicBezTo>
                <a:cubicBezTo>
                  <a:pt x="697" y="197"/>
                  <a:pt x="707" y="203"/>
                  <a:pt x="707" y="199"/>
                </a:cubicBezTo>
                <a:cubicBezTo>
                  <a:pt x="707" y="192"/>
                  <a:pt x="719" y="195"/>
                  <a:pt x="720" y="189"/>
                </a:cubicBezTo>
                <a:cubicBezTo>
                  <a:pt x="722" y="181"/>
                  <a:pt x="729" y="179"/>
                  <a:pt x="729" y="178"/>
                </a:cubicBezTo>
                <a:cubicBezTo>
                  <a:pt x="729" y="171"/>
                  <a:pt x="735" y="169"/>
                  <a:pt x="736" y="175"/>
                </a:cubicBezTo>
                <a:cubicBezTo>
                  <a:pt x="736" y="176"/>
                  <a:pt x="742" y="176"/>
                  <a:pt x="742" y="176"/>
                </a:cubicBezTo>
                <a:cubicBezTo>
                  <a:pt x="749" y="176"/>
                  <a:pt x="755" y="175"/>
                  <a:pt x="762" y="175"/>
                </a:cubicBezTo>
                <a:cubicBezTo>
                  <a:pt x="763" y="175"/>
                  <a:pt x="776" y="179"/>
                  <a:pt x="777" y="180"/>
                </a:cubicBezTo>
                <a:cubicBezTo>
                  <a:pt x="782" y="182"/>
                  <a:pt x="784" y="184"/>
                  <a:pt x="784" y="189"/>
                </a:cubicBezTo>
                <a:cubicBezTo>
                  <a:pt x="785" y="199"/>
                  <a:pt x="792" y="194"/>
                  <a:pt x="799" y="193"/>
                </a:cubicBezTo>
                <a:cubicBezTo>
                  <a:pt x="801" y="193"/>
                  <a:pt x="813" y="196"/>
                  <a:pt x="815" y="197"/>
                </a:cubicBezTo>
                <a:cubicBezTo>
                  <a:pt x="816" y="197"/>
                  <a:pt x="820" y="198"/>
                  <a:pt x="820" y="199"/>
                </a:cubicBezTo>
                <a:cubicBezTo>
                  <a:pt x="820" y="203"/>
                  <a:pt x="820" y="203"/>
                  <a:pt x="820" y="203"/>
                </a:cubicBezTo>
                <a:cubicBezTo>
                  <a:pt x="848" y="201"/>
                  <a:pt x="848" y="201"/>
                  <a:pt x="848" y="201"/>
                </a:cubicBezTo>
                <a:cubicBezTo>
                  <a:pt x="849" y="199"/>
                  <a:pt x="848" y="195"/>
                  <a:pt x="848" y="194"/>
                </a:cubicBezTo>
                <a:cubicBezTo>
                  <a:pt x="854" y="193"/>
                  <a:pt x="854" y="192"/>
                  <a:pt x="854" y="198"/>
                </a:cubicBezTo>
                <a:cubicBezTo>
                  <a:pt x="855" y="199"/>
                  <a:pt x="857" y="200"/>
                  <a:pt x="858" y="201"/>
                </a:cubicBezTo>
                <a:cubicBezTo>
                  <a:pt x="860" y="203"/>
                  <a:pt x="859" y="202"/>
                  <a:pt x="862" y="202"/>
                </a:cubicBezTo>
                <a:cubicBezTo>
                  <a:pt x="865" y="202"/>
                  <a:pt x="863" y="204"/>
                  <a:pt x="865" y="204"/>
                </a:cubicBezTo>
                <a:cubicBezTo>
                  <a:pt x="887" y="204"/>
                  <a:pt x="887" y="204"/>
                  <a:pt x="887" y="204"/>
                </a:cubicBezTo>
                <a:cubicBezTo>
                  <a:pt x="888" y="209"/>
                  <a:pt x="888" y="207"/>
                  <a:pt x="894" y="207"/>
                </a:cubicBezTo>
                <a:cubicBezTo>
                  <a:pt x="898" y="207"/>
                  <a:pt x="894" y="209"/>
                  <a:pt x="897" y="210"/>
                </a:cubicBezTo>
                <a:cubicBezTo>
                  <a:pt x="900" y="211"/>
                  <a:pt x="900" y="213"/>
                  <a:pt x="902" y="214"/>
                </a:cubicBezTo>
                <a:cubicBezTo>
                  <a:pt x="907" y="217"/>
                  <a:pt x="898" y="215"/>
                  <a:pt x="897" y="216"/>
                </a:cubicBezTo>
                <a:cubicBezTo>
                  <a:pt x="896" y="216"/>
                  <a:pt x="896" y="221"/>
                  <a:pt x="897" y="222"/>
                </a:cubicBezTo>
                <a:cubicBezTo>
                  <a:pt x="897" y="223"/>
                  <a:pt x="899" y="221"/>
                  <a:pt x="900" y="223"/>
                </a:cubicBezTo>
                <a:cubicBezTo>
                  <a:pt x="901" y="230"/>
                  <a:pt x="905" y="223"/>
                  <a:pt x="905" y="229"/>
                </a:cubicBezTo>
                <a:cubicBezTo>
                  <a:pt x="906" y="232"/>
                  <a:pt x="914" y="230"/>
                  <a:pt x="916" y="230"/>
                </a:cubicBezTo>
                <a:cubicBezTo>
                  <a:pt x="927" y="229"/>
                  <a:pt x="927" y="229"/>
                  <a:pt x="927" y="229"/>
                </a:cubicBezTo>
                <a:cubicBezTo>
                  <a:pt x="927" y="223"/>
                  <a:pt x="932" y="226"/>
                  <a:pt x="935" y="223"/>
                </a:cubicBezTo>
                <a:cubicBezTo>
                  <a:pt x="936" y="221"/>
                  <a:pt x="935" y="218"/>
                  <a:pt x="937" y="217"/>
                </a:cubicBezTo>
                <a:cubicBezTo>
                  <a:pt x="940" y="216"/>
                  <a:pt x="939" y="209"/>
                  <a:pt x="936" y="208"/>
                </a:cubicBezTo>
                <a:cubicBezTo>
                  <a:pt x="934" y="208"/>
                  <a:pt x="934" y="199"/>
                  <a:pt x="934" y="197"/>
                </a:cubicBezTo>
                <a:cubicBezTo>
                  <a:pt x="934" y="194"/>
                  <a:pt x="934" y="194"/>
                  <a:pt x="931" y="195"/>
                </a:cubicBezTo>
                <a:cubicBezTo>
                  <a:pt x="931" y="192"/>
                  <a:pt x="930" y="190"/>
                  <a:pt x="930" y="188"/>
                </a:cubicBezTo>
                <a:cubicBezTo>
                  <a:pt x="930" y="185"/>
                  <a:pt x="941" y="186"/>
                  <a:pt x="943" y="186"/>
                </a:cubicBezTo>
                <a:cubicBezTo>
                  <a:pt x="949" y="190"/>
                  <a:pt x="946" y="190"/>
                  <a:pt x="949" y="177"/>
                </a:cubicBezTo>
                <a:cubicBezTo>
                  <a:pt x="949" y="178"/>
                  <a:pt x="951" y="180"/>
                  <a:pt x="952" y="180"/>
                </a:cubicBezTo>
                <a:cubicBezTo>
                  <a:pt x="954" y="178"/>
                  <a:pt x="956" y="175"/>
                  <a:pt x="957" y="179"/>
                </a:cubicBezTo>
                <a:cubicBezTo>
                  <a:pt x="958" y="181"/>
                  <a:pt x="960" y="181"/>
                  <a:pt x="961" y="181"/>
                </a:cubicBezTo>
                <a:cubicBezTo>
                  <a:pt x="968" y="182"/>
                  <a:pt x="977" y="190"/>
                  <a:pt x="977" y="178"/>
                </a:cubicBezTo>
                <a:cubicBezTo>
                  <a:pt x="977" y="174"/>
                  <a:pt x="980" y="176"/>
                  <a:pt x="983" y="175"/>
                </a:cubicBezTo>
                <a:cubicBezTo>
                  <a:pt x="983" y="173"/>
                  <a:pt x="982" y="169"/>
                  <a:pt x="981" y="168"/>
                </a:cubicBezTo>
                <a:cubicBezTo>
                  <a:pt x="983" y="166"/>
                  <a:pt x="992" y="165"/>
                  <a:pt x="993" y="168"/>
                </a:cubicBezTo>
                <a:cubicBezTo>
                  <a:pt x="995" y="171"/>
                  <a:pt x="1009" y="169"/>
                  <a:pt x="1013" y="170"/>
                </a:cubicBezTo>
                <a:cubicBezTo>
                  <a:pt x="1014" y="170"/>
                  <a:pt x="1013" y="183"/>
                  <a:pt x="1013" y="186"/>
                </a:cubicBezTo>
                <a:cubicBezTo>
                  <a:pt x="1018" y="187"/>
                  <a:pt x="1015" y="190"/>
                  <a:pt x="1016" y="193"/>
                </a:cubicBezTo>
                <a:cubicBezTo>
                  <a:pt x="1016" y="195"/>
                  <a:pt x="1016" y="195"/>
                  <a:pt x="1014" y="195"/>
                </a:cubicBezTo>
                <a:cubicBezTo>
                  <a:pt x="1013" y="195"/>
                  <a:pt x="1013" y="201"/>
                  <a:pt x="1013" y="202"/>
                </a:cubicBezTo>
                <a:cubicBezTo>
                  <a:pt x="1014" y="212"/>
                  <a:pt x="1014" y="212"/>
                  <a:pt x="1014" y="212"/>
                </a:cubicBezTo>
                <a:cubicBezTo>
                  <a:pt x="1014" y="219"/>
                  <a:pt x="1020" y="215"/>
                  <a:pt x="1021" y="223"/>
                </a:cubicBezTo>
                <a:cubicBezTo>
                  <a:pt x="1022" y="227"/>
                  <a:pt x="1026" y="225"/>
                  <a:pt x="1026" y="230"/>
                </a:cubicBezTo>
                <a:cubicBezTo>
                  <a:pt x="1026" y="235"/>
                  <a:pt x="1025" y="243"/>
                  <a:pt x="1029" y="247"/>
                </a:cubicBezTo>
                <a:cubicBezTo>
                  <a:pt x="1032" y="249"/>
                  <a:pt x="1035" y="249"/>
                  <a:pt x="1036" y="253"/>
                </a:cubicBezTo>
                <a:cubicBezTo>
                  <a:pt x="1036" y="256"/>
                  <a:pt x="1036" y="260"/>
                  <a:pt x="1036" y="263"/>
                </a:cubicBezTo>
                <a:cubicBezTo>
                  <a:pt x="1038" y="264"/>
                  <a:pt x="1045" y="264"/>
                  <a:pt x="1044" y="266"/>
                </a:cubicBezTo>
                <a:cubicBezTo>
                  <a:pt x="1043" y="269"/>
                  <a:pt x="1040" y="272"/>
                  <a:pt x="1038" y="273"/>
                </a:cubicBezTo>
                <a:cubicBezTo>
                  <a:pt x="1031" y="276"/>
                  <a:pt x="1031" y="273"/>
                  <a:pt x="1031" y="282"/>
                </a:cubicBezTo>
                <a:cubicBezTo>
                  <a:pt x="1031" y="285"/>
                  <a:pt x="1033" y="289"/>
                  <a:pt x="1030" y="291"/>
                </a:cubicBezTo>
                <a:cubicBezTo>
                  <a:pt x="1028" y="293"/>
                  <a:pt x="1029" y="292"/>
                  <a:pt x="1031" y="294"/>
                </a:cubicBezTo>
                <a:cubicBezTo>
                  <a:pt x="1032" y="295"/>
                  <a:pt x="1041" y="302"/>
                  <a:pt x="1043" y="302"/>
                </a:cubicBezTo>
                <a:cubicBezTo>
                  <a:pt x="1045" y="302"/>
                  <a:pt x="1051" y="300"/>
                  <a:pt x="1051" y="304"/>
                </a:cubicBezTo>
                <a:cubicBezTo>
                  <a:pt x="1052" y="318"/>
                  <a:pt x="1059" y="306"/>
                  <a:pt x="1059" y="316"/>
                </a:cubicBezTo>
                <a:cubicBezTo>
                  <a:pt x="1059" y="318"/>
                  <a:pt x="1050" y="323"/>
                  <a:pt x="1058" y="324"/>
                </a:cubicBezTo>
                <a:cubicBezTo>
                  <a:pt x="1060" y="324"/>
                  <a:pt x="1067" y="320"/>
                  <a:pt x="1068" y="321"/>
                </a:cubicBezTo>
                <a:cubicBezTo>
                  <a:pt x="1073" y="325"/>
                  <a:pt x="1066" y="329"/>
                  <a:pt x="1079" y="329"/>
                </a:cubicBezTo>
                <a:cubicBezTo>
                  <a:pt x="1085" y="329"/>
                  <a:pt x="1089" y="334"/>
                  <a:pt x="1095" y="335"/>
                </a:cubicBezTo>
                <a:cubicBezTo>
                  <a:pt x="1100" y="336"/>
                  <a:pt x="1104" y="332"/>
                  <a:pt x="1107" y="334"/>
                </a:cubicBezTo>
                <a:cubicBezTo>
                  <a:pt x="1109" y="335"/>
                  <a:pt x="1111" y="334"/>
                  <a:pt x="1111" y="332"/>
                </a:cubicBezTo>
                <a:cubicBezTo>
                  <a:pt x="1112" y="327"/>
                  <a:pt x="1122" y="331"/>
                  <a:pt x="1126" y="332"/>
                </a:cubicBezTo>
                <a:cubicBezTo>
                  <a:pt x="1128" y="332"/>
                  <a:pt x="1127" y="340"/>
                  <a:pt x="1127" y="342"/>
                </a:cubicBezTo>
                <a:cubicBezTo>
                  <a:pt x="1128" y="343"/>
                  <a:pt x="1128" y="345"/>
                  <a:pt x="1129" y="346"/>
                </a:cubicBezTo>
                <a:cubicBezTo>
                  <a:pt x="1129" y="346"/>
                  <a:pt x="1132" y="345"/>
                  <a:pt x="1133" y="346"/>
                </a:cubicBezTo>
                <a:cubicBezTo>
                  <a:pt x="1133" y="348"/>
                  <a:pt x="1133" y="351"/>
                  <a:pt x="1133" y="353"/>
                </a:cubicBezTo>
                <a:cubicBezTo>
                  <a:pt x="1133" y="355"/>
                  <a:pt x="1125" y="354"/>
                  <a:pt x="1123" y="354"/>
                </a:cubicBezTo>
                <a:cubicBezTo>
                  <a:pt x="1123" y="359"/>
                  <a:pt x="1127" y="362"/>
                  <a:pt x="1132" y="362"/>
                </a:cubicBezTo>
                <a:cubicBezTo>
                  <a:pt x="1135" y="362"/>
                  <a:pt x="1132" y="363"/>
                  <a:pt x="1132" y="365"/>
                </a:cubicBezTo>
                <a:cubicBezTo>
                  <a:pt x="1131" y="368"/>
                  <a:pt x="1134" y="368"/>
                  <a:pt x="1136" y="368"/>
                </a:cubicBezTo>
                <a:cubicBezTo>
                  <a:pt x="1136" y="378"/>
                  <a:pt x="1139" y="367"/>
                  <a:pt x="1140" y="378"/>
                </a:cubicBezTo>
                <a:cubicBezTo>
                  <a:pt x="1140" y="382"/>
                  <a:pt x="1139" y="380"/>
                  <a:pt x="1136" y="382"/>
                </a:cubicBezTo>
                <a:cubicBezTo>
                  <a:pt x="1132" y="385"/>
                  <a:pt x="1133" y="392"/>
                  <a:pt x="1134" y="395"/>
                </a:cubicBezTo>
                <a:cubicBezTo>
                  <a:pt x="1134" y="397"/>
                  <a:pt x="1136" y="395"/>
                  <a:pt x="1136" y="396"/>
                </a:cubicBezTo>
                <a:cubicBezTo>
                  <a:pt x="1136" y="398"/>
                  <a:pt x="1136" y="402"/>
                  <a:pt x="1138" y="403"/>
                </a:cubicBezTo>
                <a:cubicBezTo>
                  <a:pt x="1136" y="404"/>
                  <a:pt x="1127" y="408"/>
                  <a:pt x="1133" y="409"/>
                </a:cubicBezTo>
                <a:cubicBezTo>
                  <a:pt x="1134" y="410"/>
                  <a:pt x="1134" y="415"/>
                  <a:pt x="1134" y="417"/>
                </a:cubicBezTo>
                <a:cubicBezTo>
                  <a:pt x="1131" y="417"/>
                  <a:pt x="1131" y="417"/>
                  <a:pt x="1131" y="420"/>
                </a:cubicBezTo>
                <a:cubicBezTo>
                  <a:pt x="1131" y="422"/>
                  <a:pt x="1135" y="418"/>
                  <a:pt x="1136" y="422"/>
                </a:cubicBezTo>
                <a:cubicBezTo>
                  <a:pt x="1136" y="424"/>
                  <a:pt x="1137" y="427"/>
                  <a:pt x="1134" y="427"/>
                </a:cubicBezTo>
                <a:cubicBezTo>
                  <a:pt x="1127" y="428"/>
                  <a:pt x="1127" y="424"/>
                  <a:pt x="1129" y="436"/>
                </a:cubicBezTo>
                <a:cubicBezTo>
                  <a:pt x="1133" y="436"/>
                  <a:pt x="1135" y="439"/>
                  <a:pt x="1140" y="441"/>
                </a:cubicBezTo>
                <a:cubicBezTo>
                  <a:pt x="1137" y="443"/>
                  <a:pt x="1134" y="444"/>
                  <a:pt x="1132" y="446"/>
                </a:cubicBezTo>
                <a:cubicBezTo>
                  <a:pt x="1130" y="448"/>
                  <a:pt x="1133" y="448"/>
                  <a:pt x="1135" y="449"/>
                </a:cubicBezTo>
                <a:cubicBezTo>
                  <a:pt x="1143" y="454"/>
                  <a:pt x="1142" y="450"/>
                  <a:pt x="1148" y="453"/>
                </a:cubicBezTo>
                <a:cubicBezTo>
                  <a:pt x="1149" y="454"/>
                  <a:pt x="1150" y="456"/>
                  <a:pt x="1151" y="456"/>
                </a:cubicBezTo>
                <a:cubicBezTo>
                  <a:pt x="1152" y="456"/>
                  <a:pt x="1153" y="458"/>
                  <a:pt x="1153" y="459"/>
                </a:cubicBezTo>
                <a:cubicBezTo>
                  <a:pt x="1153" y="461"/>
                  <a:pt x="1148" y="458"/>
                  <a:pt x="1148" y="460"/>
                </a:cubicBezTo>
                <a:cubicBezTo>
                  <a:pt x="1148" y="464"/>
                  <a:pt x="1148" y="464"/>
                  <a:pt x="1148" y="464"/>
                </a:cubicBezTo>
                <a:cubicBezTo>
                  <a:pt x="1129" y="464"/>
                  <a:pt x="1129" y="464"/>
                  <a:pt x="1129" y="464"/>
                </a:cubicBezTo>
                <a:cubicBezTo>
                  <a:pt x="1130" y="483"/>
                  <a:pt x="1130" y="483"/>
                  <a:pt x="1130" y="483"/>
                </a:cubicBezTo>
                <a:cubicBezTo>
                  <a:pt x="1135" y="483"/>
                  <a:pt x="1133" y="486"/>
                  <a:pt x="1139" y="483"/>
                </a:cubicBezTo>
                <a:cubicBezTo>
                  <a:pt x="1141" y="482"/>
                  <a:pt x="1143" y="483"/>
                  <a:pt x="1146" y="480"/>
                </a:cubicBezTo>
                <a:cubicBezTo>
                  <a:pt x="1148" y="478"/>
                  <a:pt x="1150" y="476"/>
                  <a:pt x="1152" y="473"/>
                </a:cubicBezTo>
                <a:cubicBezTo>
                  <a:pt x="1153" y="473"/>
                  <a:pt x="1155" y="471"/>
                  <a:pt x="1155" y="472"/>
                </a:cubicBezTo>
                <a:cubicBezTo>
                  <a:pt x="1157" y="474"/>
                  <a:pt x="1159" y="473"/>
                  <a:pt x="1162" y="473"/>
                </a:cubicBezTo>
                <a:cubicBezTo>
                  <a:pt x="1165" y="473"/>
                  <a:pt x="1164" y="480"/>
                  <a:pt x="1164" y="482"/>
                </a:cubicBezTo>
                <a:cubicBezTo>
                  <a:pt x="1164" y="482"/>
                  <a:pt x="1161" y="484"/>
                  <a:pt x="1160" y="485"/>
                </a:cubicBezTo>
                <a:cubicBezTo>
                  <a:pt x="1158" y="489"/>
                  <a:pt x="1153" y="492"/>
                  <a:pt x="1149" y="491"/>
                </a:cubicBezTo>
                <a:cubicBezTo>
                  <a:pt x="1144" y="490"/>
                  <a:pt x="1141" y="494"/>
                  <a:pt x="1137" y="496"/>
                </a:cubicBezTo>
                <a:cubicBezTo>
                  <a:pt x="1135" y="497"/>
                  <a:pt x="1134" y="498"/>
                  <a:pt x="1131" y="499"/>
                </a:cubicBezTo>
                <a:cubicBezTo>
                  <a:pt x="1127" y="500"/>
                  <a:pt x="1121" y="500"/>
                  <a:pt x="1117" y="500"/>
                </a:cubicBezTo>
                <a:cubicBezTo>
                  <a:pt x="1110" y="500"/>
                  <a:pt x="1116" y="507"/>
                  <a:pt x="1116" y="510"/>
                </a:cubicBezTo>
                <a:cubicBezTo>
                  <a:pt x="1113" y="522"/>
                  <a:pt x="1104" y="516"/>
                  <a:pt x="1103" y="519"/>
                </a:cubicBezTo>
                <a:cubicBezTo>
                  <a:pt x="1103" y="520"/>
                  <a:pt x="1098" y="520"/>
                  <a:pt x="1097" y="520"/>
                </a:cubicBezTo>
                <a:cubicBezTo>
                  <a:pt x="1090" y="520"/>
                  <a:pt x="1090" y="520"/>
                  <a:pt x="1090" y="520"/>
                </a:cubicBezTo>
                <a:cubicBezTo>
                  <a:pt x="1091" y="534"/>
                  <a:pt x="1091" y="534"/>
                  <a:pt x="1091" y="534"/>
                </a:cubicBezTo>
                <a:cubicBezTo>
                  <a:pt x="1096" y="533"/>
                  <a:pt x="1096" y="536"/>
                  <a:pt x="1098" y="534"/>
                </a:cubicBezTo>
                <a:cubicBezTo>
                  <a:pt x="1104" y="525"/>
                  <a:pt x="1116" y="539"/>
                  <a:pt x="1124" y="539"/>
                </a:cubicBezTo>
                <a:cubicBezTo>
                  <a:pt x="1140" y="540"/>
                  <a:pt x="1132" y="537"/>
                  <a:pt x="1146" y="546"/>
                </a:cubicBezTo>
                <a:cubicBezTo>
                  <a:pt x="1151" y="548"/>
                  <a:pt x="1160" y="547"/>
                  <a:pt x="1165" y="547"/>
                </a:cubicBezTo>
                <a:cubicBezTo>
                  <a:pt x="1171" y="546"/>
                  <a:pt x="1177" y="545"/>
                  <a:pt x="1183" y="543"/>
                </a:cubicBezTo>
                <a:cubicBezTo>
                  <a:pt x="1185" y="542"/>
                  <a:pt x="1198" y="539"/>
                  <a:pt x="1198" y="538"/>
                </a:cubicBezTo>
                <a:cubicBezTo>
                  <a:pt x="1202" y="535"/>
                  <a:pt x="1207" y="532"/>
                  <a:pt x="1211" y="529"/>
                </a:cubicBezTo>
                <a:cubicBezTo>
                  <a:pt x="1220" y="534"/>
                  <a:pt x="1223" y="533"/>
                  <a:pt x="1232" y="533"/>
                </a:cubicBezTo>
                <a:cubicBezTo>
                  <a:pt x="1235" y="533"/>
                  <a:pt x="1235" y="535"/>
                  <a:pt x="1237" y="535"/>
                </a:cubicBezTo>
                <a:cubicBezTo>
                  <a:pt x="1242" y="535"/>
                  <a:pt x="1245" y="533"/>
                  <a:pt x="1249" y="537"/>
                </a:cubicBezTo>
                <a:cubicBezTo>
                  <a:pt x="1251" y="539"/>
                  <a:pt x="1253" y="540"/>
                  <a:pt x="1256" y="539"/>
                </a:cubicBezTo>
                <a:cubicBezTo>
                  <a:pt x="1260" y="537"/>
                  <a:pt x="1267" y="546"/>
                  <a:pt x="1270" y="548"/>
                </a:cubicBezTo>
                <a:cubicBezTo>
                  <a:pt x="1277" y="551"/>
                  <a:pt x="1283" y="546"/>
                  <a:pt x="1284" y="557"/>
                </a:cubicBezTo>
                <a:cubicBezTo>
                  <a:pt x="1284" y="562"/>
                  <a:pt x="1293" y="566"/>
                  <a:pt x="1297" y="562"/>
                </a:cubicBezTo>
                <a:cubicBezTo>
                  <a:pt x="1299" y="560"/>
                  <a:pt x="1304" y="557"/>
                  <a:pt x="1307" y="557"/>
                </a:cubicBezTo>
                <a:cubicBezTo>
                  <a:pt x="1312" y="557"/>
                  <a:pt x="1312" y="564"/>
                  <a:pt x="1319" y="562"/>
                </a:cubicBezTo>
                <a:cubicBezTo>
                  <a:pt x="1322" y="561"/>
                  <a:pt x="1323" y="562"/>
                  <a:pt x="1325" y="563"/>
                </a:cubicBezTo>
                <a:cubicBezTo>
                  <a:pt x="1330" y="563"/>
                  <a:pt x="1334" y="562"/>
                  <a:pt x="1339" y="562"/>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66" name="Freeform 29"/>
          <p:cNvSpPr>
            <a:spLocks/>
          </p:cNvSpPr>
          <p:nvPr/>
        </p:nvSpPr>
        <p:spPr bwMode="auto">
          <a:xfrm>
            <a:off x="1000386" y="2239715"/>
            <a:ext cx="235201" cy="625512"/>
          </a:xfrm>
          <a:custGeom>
            <a:avLst/>
            <a:gdLst>
              <a:gd name="T0" fmla="*/ 292 w 305"/>
              <a:gd name="T1" fmla="*/ 20 h 809"/>
              <a:gd name="T2" fmla="*/ 295 w 305"/>
              <a:gd name="T3" fmla="*/ 108 h 809"/>
              <a:gd name="T4" fmla="*/ 268 w 305"/>
              <a:gd name="T5" fmla="*/ 164 h 809"/>
              <a:gd name="T6" fmla="*/ 255 w 305"/>
              <a:gd name="T7" fmla="*/ 176 h 809"/>
              <a:gd name="T8" fmla="*/ 254 w 305"/>
              <a:gd name="T9" fmla="*/ 192 h 809"/>
              <a:gd name="T10" fmla="*/ 248 w 305"/>
              <a:gd name="T11" fmla="*/ 221 h 809"/>
              <a:gd name="T12" fmla="*/ 220 w 305"/>
              <a:gd name="T13" fmla="*/ 242 h 809"/>
              <a:gd name="T14" fmla="*/ 222 w 305"/>
              <a:gd name="T15" fmla="*/ 258 h 809"/>
              <a:gd name="T16" fmla="*/ 245 w 305"/>
              <a:gd name="T17" fmla="*/ 294 h 809"/>
              <a:gd name="T18" fmla="*/ 259 w 305"/>
              <a:gd name="T19" fmla="*/ 309 h 809"/>
              <a:gd name="T20" fmla="*/ 277 w 305"/>
              <a:gd name="T21" fmla="*/ 309 h 809"/>
              <a:gd name="T22" fmla="*/ 281 w 305"/>
              <a:gd name="T23" fmla="*/ 319 h 809"/>
              <a:gd name="T24" fmla="*/ 299 w 305"/>
              <a:gd name="T25" fmla="*/ 339 h 809"/>
              <a:gd name="T26" fmla="*/ 296 w 305"/>
              <a:gd name="T27" fmla="*/ 351 h 809"/>
              <a:gd name="T28" fmla="*/ 273 w 305"/>
              <a:gd name="T29" fmla="*/ 344 h 809"/>
              <a:gd name="T30" fmla="*/ 243 w 305"/>
              <a:gd name="T31" fmla="*/ 362 h 809"/>
              <a:gd name="T32" fmla="*/ 233 w 305"/>
              <a:gd name="T33" fmla="*/ 374 h 809"/>
              <a:gd name="T34" fmla="*/ 228 w 305"/>
              <a:gd name="T35" fmla="*/ 384 h 809"/>
              <a:gd name="T36" fmla="*/ 186 w 305"/>
              <a:gd name="T37" fmla="*/ 388 h 809"/>
              <a:gd name="T38" fmla="*/ 134 w 305"/>
              <a:gd name="T39" fmla="*/ 364 h 809"/>
              <a:gd name="T40" fmla="*/ 112 w 305"/>
              <a:gd name="T41" fmla="*/ 383 h 809"/>
              <a:gd name="T42" fmla="*/ 89 w 305"/>
              <a:gd name="T43" fmla="*/ 421 h 809"/>
              <a:gd name="T44" fmla="*/ 79 w 305"/>
              <a:gd name="T45" fmla="*/ 437 h 809"/>
              <a:gd name="T46" fmla="*/ 82 w 305"/>
              <a:gd name="T47" fmla="*/ 446 h 809"/>
              <a:gd name="T48" fmla="*/ 79 w 305"/>
              <a:gd name="T49" fmla="*/ 454 h 809"/>
              <a:gd name="T50" fmla="*/ 85 w 305"/>
              <a:gd name="T51" fmla="*/ 465 h 809"/>
              <a:gd name="T52" fmla="*/ 92 w 305"/>
              <a:gd name="T53" fmla="*/ 474 h 809"/>
              <a:gd name="T54" fmla="*/ 90 w 305"/>
              <a:gd name="T55" fmla="*/ 483 h 809"/>
              <a:gd name="T56" fmla="*/ 94 w 305"/>
              <a:gd name="T57" fmla="*/ 493 h 809"/>
              <a:gd name="T58" fmla="*/ 94 w 305"/>
              <a:gd name="T59" fmla="*/ 511 h 809"/>
              <a:gd name="T60" fmla="*/ 71 w 305"/>
              <a:gd name="T61" fmla="*/ 537 h 809"/>
              <a:gd name="T62" fmla="*/ 61 w 305"/>
              <a:gd name="T63" fmla="*/ 551 h 809"/>
              <a:gd name="T64" fmla="*/ 54 w 305"/>
              <a:gd name="T65" fmla="*/ 562 h 809"/>
              <a:gd name="T66" fmla="*/ 52 w 305"/>
              <a:gd name="T67" fmla="*/ 577 h 809"/>
              <a:gd name="T68" fmla="*/ 29 w 305"/>
              <a:gd name="T69" fmla="*/ 608 h 809"/>
              <a:gd name="T70" fmla="*/ 3 w 305"/>
              <a:gd name="T71" fmla="*/ 633 h 809"/>
              <a:gd name="T72" fmla="*/ 1 w 305"/>
              <a:gd name="T73" fmla="*/ 657 h 809"/>
              <a:gd name="T74" fmla="*/ 13 w 305"/>
              <a:gd name="T75" fmla="*/ 656 h 809"/>
              <a:gd name="T76" fmla="*/ 47 w 305"/>
              <a:gd name="T77" fmla="*/ 677 h 809"/>
              <a:gd name="T78" fmla="*/ 101 w 305"/>
              <a:gd name="T79" fmla="*/ 682 h 809"/>
              <a:gd name="T80" fmla="*/ 127 w 305"/>
              <a:gd name="T81" fmla="*/ 702 h 809"/>
              <a:gd name="T82" fmla="*/ 150 w 305"/>
              <a:gd name="T83" fmla="*/ 717 h 809"/>
              <a:gd name="T84" fmla="*/ 140 w 305"/>
              <a:gd name="T85" fmla="*/ 735 h 809"/>
              <a:gd name="T86" fmla="*/ 127 w 305"/>
              <a:gd name="T87" fmla="*/ 742 h 809"/>
              <a:gd name="T88" fmla="*/ 103 w 305"/>
              <a:gd name="T89" fmla="*/ 745 h 809"/>
              <a:gd name="T90" fmla="*/ 85 w 305"/>
              <a:gd name="T91" fmla="*/ 749 h 809"/>
              <a:gd name="T92" fmla="*/ 77 w 305"/>
              <a:gd name="T93" fmla="*/ 759 h 809"/>
              <a:gd name="T94" fmla="*/ 71 w 305"/>
              <a:gd name="T95" fmla="*/ 771 h 809"/>
              <a:gd name="T96" fmla="*/ 71 w 305"/>
              <a:gd name="T97" fmla="*/ 781 h 809"/>
              <a:gd name="T98" fmla="*/ 72 w 305"/>
              <a:gd name="T99" fmla="*/ 788 h 809"/>
              <a:gd name="T100" fmla="*/ 75 w 305"/>
              <a:gd name="T101" fmla="*/ 791 h 809"/>
              <a:gd name="T102" fmla="*/ 89 w 305"/>
              <a:gd name="T103" fmla="*/ 791 h 809"/>
              <a:gd name="T104" fmla="*/ 87 w 305"/>
              <a:gd name="T105" fmla="*/ 809 h 8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5" h="809">
                <a:moveTo>
                  <a:pt x="299" y="0"/>
                </a:moveTo>
                <a:cubicBezTo>
                  <a:pt x="297" y="5"/>
                  <a:pt x="291" y="15"/>
                  <a:pt x="292" y="20"/>
                </a:cubicBezTo>
                <a:cubicBezTo>
                  <a:pt x="303" y="103"/>
                  <a:pt x="303" y="103"/>
                  <a:pt x="303" y="103"/>
                </a:cubicBezTo>
                <a:cubicBezTo>
                  <a:pt x="303" y="107"/>
                  <a:pt x="299" y="109"/>
                  <a:pt x="295" y="108"/>
                </a:cubicBezTo>
                <a:cubicBezTo>
                  <a:pt x="290" y="106"/>
                  <a:pt x="284" y="100"/>
                  <a:pt x="285" y="113"/>
                </a:cubicBezTo>
                <a:cubicBezTo>
                  <a:pt x="285" y="129"/>
                  <a:pt x="267" y="149"/>
                  <a:pt x="268" y="164"/>
                </a:cubicBezTo>
                <a:cubicBezTo>
                  <a:pt x="265" y="165"/>
                  <a:pt x="264" y="164"/>
                  <a:pt x="260" y="163"/>
                </a:cubicBezTo>
                <a:cubicBezTo>
                  <a:pt x="257" y="162"/>
                  <a:pt x="256" y="170"/>
                  <a:pt x="255" y="176"/>
                </a:cubicBezTo>
                <a:cubicBezTo>
                  <a:pt x="254" y="178"/>
                  <a:pt x="259" y="179"/>
                  <a:pt x="261" y="179"/>
                </a:cubicBezTo>
                <a:cubicBezTo>
                  <a:pt x="261" y="179"/>
                  <a:pt x="255" y="189"/>
                  <a:pt x="254" y="192"/>
                </a:cubicBezTo>
                <a:cubicBezTo>
                  <a:pt x="251" y="199"/>
                  <a:pt x="244" y="202"/>
                  <a:pt x="258" y="205"/>
                </a:cubicBezTo>
                <a:cubicBezTo>
                  <a:pt x="259" y="206"/>
                  <a:pt x="251" y="221"/>
                  <a:pt x="248" y="221"/>
                </a:cubicBezTo>
                <a:cubicBezTo>
                  <a:pt x="243" y="223"/>
                  <a:pt x="240" y="227"/>
                  <a:pt x="234" y="229"/>
                </a:cubicBezTo>
                <a:cubicBezTo>
                  <a:pt x="230" y="231"/>
                  <a:pt x="222" y="237"/>
                  <a:pt x="220" y="242"/>
                </a:cubicBezTo>
                <a:cubicBezTo>
                  <a:pt x="219" y="246"/>
                  <a:pt x="222" y="248"/>
                  <a:pt x="225" y="252"/>
                </a:cubicBezTo>
                <a:cubicBezTo>
                  <a:pt x="228" y="255"/>
                  <a:pt x="226" y="257"/>
                  <a:pt x="222" y="258"/>
                </a:cubicBezTo>
                <a:cubicBezTo>
                  <a:pt x="219" y="260"/>
                  <a:pt x="210" y="280"/>
                  <a:pt x="219" y="282"/>
                </a:cubicBezTo>
                <a:cubicBezTo>
                  <a:pt x="227" y="283"/>
                  <a:pt x="241" y="286"/>
                  <a:pt x="245" y="294"/>
                </a:cubicBezTo>
                <a:cubicBezTo>
                  <a:pt x="248" y="301"/>
                  <a:pt x="247" y="296"/>
                  <a:pt x="253" y="299"/>
                </a:cubicBezTo>
                <a:cubicBezTo>
                  <a:pt x="258" y="300"/>
                  <a:pt x="258" y="304"/>
                  <a:pt x="259" y="309"/>
                </a:cubicBezTo>
                <a:cubicBezTo>
                  <a:pt x="259" y="312"/>
                  <a:pt x="266" y="310"/>
                  <a:pt x="266" y="309"/>
                </a:cubicBezTo>
                <a:cubicBezTo>
                  <a:pt x="266" y="300"/>
                  <a:pt x="272" y="305"/>
                  <a:pt x="277" y="309"/>
                </a:cubicBezTo>
                <a:cubicBezTo>
                  <a:pt x="279" y="310"/>
                  <a:pt x="287" y="311"/>
                  <a:pt x="283" y="313"/>
                </a:cubicBezTo>
                <a:cubicBezTo>
                  <a:pt x="280" y="314"/>
                  <a:pt x="278" y="318"/>
                  <a:pt x="281" y="319"/>
                </a:cubicBezTo>
                <a:cubicBezTo>
                  <a:pt x="304" y="331"/>
                  <a:pt x="304" y="331"/>
                  <a:pt x="304" y="331"/>
                </a:cubicBezTo>
                <a:cubicBezTo>
                  <a:pt x="304" y="333"/>
                  <a:pt x="298" y="337"/>
                  <a:pt x="299" y="339"/>
                </a:cubicBezTo>
                <a:cubicBezTo>
                  <a:pt x="302" y="342"/>
                  <a:pt x="305" y="340"/>
                  <a:pt x="301" y="344"/>
                </a:cubicBezTo>
                <a:cubicBezTo>
                  <a:pt x="299" y="347"/>
                  <a:pt x="297" y="349"/>
                  <a:pt x="296" y="351"/>
                </a:cubicBezTo>
                <a:cubicBezTo>
                  <a:pt x="294" y="353"/>
                  <a:pt x="286" y="348"/>
                  <a:pt x="284" y="347"/>
                </a:cubicBezTo>
                <a:cubicBezTo>
                  <a:pt x="281" y="346"/>
                  <a:pt x="275" y="344"/>
                  <a:pt x="273" y="344"/>
                </a:cubicBezTo>
                <a:cubicBezTo>
                  <a:pt x="257" y="345"/>
                  <a:pt x="256" y="341"/>
                  <a:pt x="247" y="353"/>
                </a:cubicBezTo>
                <a:cubicBezTo>
                  <a:pt x="243" y="358"/>
                  <a:pt x="244" y="351"/>
                  <a:pt x="243" y="362"/>
                </a:cubicBezTo>
                <a:cubicBezTo>
                  <a:pt x="243" y="364"/>
                  <a:pt x="232" y="359"/>
                  <a:pt x="233" y="365"/>
                </a:cubicBezTo>
                <a:cubicBezTo>
                  <a:pt x="233" y="368"/>
                  <a:pt x="232" y="372"/>
                  <a:pt x="233" y="374"/>
                </a:cubicBezTo>
                <a:cubicBezTo>
                  <a:pt x="234" y="375"/>
                  <a:pt x="238" y="377"/>
                  <a:pt x="237" y="377"/>
                </a:cubicBezTo>
                <a:cubicBezTo>
                  <a:pt x="233" y="380"/>
                  <a:pt x="234" y="380"/>
                  <a:pt x="228" y="384"/>
                </a:cubicBezTo>
                <a:cubicBezTo>
                  <a:pt x="214" y="393"/>
                  <a:pt x="220" y="365"/>
                  <a:pt x="211" y="379"/>
                </a:cubicBezTo>
                <a:cubicBezTo>
                  <a:pt x="209" y="382"/>
                  <a:pt x="184" y="389"/>
                  <a:pt x="186" y="388"/>
                </a:cubicBezTo>
                <a:cubicBezTo>
                  <a:pt x="167" y="388"/>
                  <a:pt x="158" y="369"/>
                  <a:pt x="146" y="360"/>
                </a:cubicBezTo>
                <a:cubicBezTo>
                  <a:pt x="139" y="355"/>
                  <a:pt x="140" y="359"/>
                  <a:pt x="134" y="364"/>
                </a:cubicBezTo>
                <a:cubicBezTo>
                  <a:pt x="124" y="372"/>
                  <a:pt x="124" y="368"/>
                  <a:pt x="119" y="379"/>
                </a:cubicBezTo>
                <a:cubicBezTo>
                  <a:pt x="117" y="385"/>
                  <a:pt x="118" y="384"/>
                  <a:pt x="112" y="383"/>
                </a:cubicBezTo>
                <a:cubicBezTo>
                  <a:pt x="103" y="383"/>
                  <a:pt x="112" y="415"/>
                  <a:pt x="101" y="411"/>
                </a:cubicBezTo>
                <a:cubicBezTo>
                  <a:pt x="93" y="408"/>
                  <a:pt x="90" y="414"/>
                  <a:pt x="89" y="421"/>
                </a:cubicBezTo>
                <a:cubicBezTo>
                  <a:pt x="89" y="429"/>
                  <a:pt x="83" y="427"/>
                  <a:pt x="83" y="433"/>
                </a:cubicBezTo>
                <a:cubicBezTo>
                  <a:pt x="82" y="435"/>
                  <a:pt x="83" y="437"/>
                  <a:pt x="79" y="437"/>
                </a:cubicBezTo>
                <a:cubicBezTo>
                  <a:pt x="75" y="438"/>
                  <a:pt x="76" y="438"/>
                  <a:pt x="77" y="442"/>
                </a:cubicBezTo>
                <a:cubicBezTo>
                  <a:pt x="77" y="446"/>
                  <a:pt x="79" y="445"/>
                  <a:pt x="82" y="446"/>
                </a:cubicBezTo>
                <a:cubicBezTo>
                  <a:pt x="84" y="447"/>
                  <a:pt x="83" y="447"/>
                  <a:pt x="83" y="449"/>
                </a:cubicBezTo>
                <a:cubicBezTo>
                  <a:pt x="84" y="454"/>
                  <a:pt x="79" y="448"/>
                  <a:pt x="79" y="454"/>
                </a:cubicBezTo>
                <a:cubicBezTo>
                  <a:pt x="79" y="461"/>
                  <a:pt x="83" y="457"/>
                  <a:pt x="89" y="458"/>
                </a:cubicBezTo>
                <a:cubicBezTo>
                  <a:pt x="91" y="459"/>
                  <a:pt x="87" y="463"/>
                  <a:pt x="85" y="465"/>
                </a:cubicBezTo>
                <a:cubicBezTo>
                  <a:pt x="83" y="468"/>
                  <a:pt x="87" y="470"/>
                  <a:pt x="89" y="471"/>
                </a:cubicBezTo>
                <a:cubicBezTo>
                  <a:pt x="90" y="472"/>
                  <a:pt x="92" y="473"/>
                  <a:pt x="92" y="474"/>
                </a:cubicBezTo>
                <a:cubicBezTo>
                  <a:pt x="93" y="483"/>
                  <a:pt x="93" y="483"/>
                  <a:pt x="93" y="483"/>
                </a:cubicBezTo>
                <a:cubicBezTo>
                  <a:pt x="93" y="484"/>
                  <a:pt x="90" y="482"/>
                  <a:pt x="90" y="483"/>
                </a:cubicBezTo>
                <a:cubicBezTo>
                  <a:pt x="89" y="493"/>
                  <a:pt x="89" y="493"/>
                  <a:pt x="89" y="493"/>
                </a:cubicBezTo>
                <a:cubicBezTo>
                  <a:pt x="94" y="493"/>
                  <a:pt x="94" y="493"/>
                  <a:pt x="94" y="493"/>
                </a:cubicBezTo>
                <a:cubicBezTo>
                  <a:pt x="94" y="496"/>
                  <a:pt x="94" y="500"/>
                  <a:pt x="94" y="503"/>
                </a:cubicBezTo>
                <a:cubicBezTo>
                  <a:pt x="94" y="506"/>
                  <a:pt x="94" y="509"/>
                  <a:pt x="94" y="511"/>
                </a:cubicBezTo>
                <a:cubicBezTo>
                  <a:pt x="92" y="513"/>
                  <a:pt x="83" y="510"/>
                  <a:pt x="78" y="515"/>
                </a:cubicBezTo>
                <a:cubicBezTo>
                  <a:pt x="73" y="521"/>
                  <a:pt x="77" y="537"/>
                  <a:pt x="71" y="537"/>
                </a:cubicBezTo>
                <a:cubicBezTo>
                  <a:pt x="71" y="536"/>
                  <a:pt x="62" y="525"/>
                  <a:pt x="62" y="537"/>
                </a:cubicBezTo>
                <a:cubicBezTo>
                  <a:pt x="62" y="541"/>
                  <a:pt x="64" y="549"/>
                  <a:pt x="61" y="551"/>
                </a:cubicBezTo>
                <a:cubicBezTo>
                  <a:pt x="57" y="552"/>
                  <a:pt x="58" y="554"/>
                  <a:pt x="58" y="558"/>
                </a:cubicBezTo>
                <a:cubicBezTo>
                  <a:pt x="57" y="563"/>
                  <a:pt x="53" y="559"/>
                  <a:pt x="54" y="562"/>
                </a:cubicBezTo>
                <a:cubicBezTo>
                  <a:pt x="55" y="569"/>
                  <a:pt x="62" y="564"/>
                  <a:pt x="60" y="571"/>
                </a:cubicBezTo>
                <a:cubicBezTo>
                  <a:pt x="59" y="574"/>
                  <a:pt x="54" y="575"/>
                  <a:pt x="52" y="577"/>
                </a:cubicBezTo>
                <a:cubicBezTo>
                  <a:pt x="45" y="578"/>
                  <a:pt x="38" y="584"/>
                  <a:pt x="36" y="590"/>
                </a:cubicBezTo>
                <a:cubicBezTo>
                  <a:pt x="34" y="594"/>
                  <a:pt x="35" y="612"/>
                  <a:pt x="29" y="608"/>
                </a:cubicBezTo>
                <a:cubicBezTo>
                  <a:pt x="22" y="603"/>
                  <a:pt x="13" y="622"/>
                  <a:pt x="13" y="626"/>
                </a:cubicBezTo>
                <a:cubicBezTo>
                  <a:pt x="13" y="637"/>
                  <a:pt x="2" y="622"/>
                  <a:pt x="3" y="633"/>
                </a:cubicBezTo>
                <a:cubicBezTo>
                  <a:pt x="3" y="634"/>
                  <a:pt x="0" y="631"/>
                  <a:pt x="0" y="635"/>
                </a:cubicBezTo>
                <a:cubicBezTo>
                  <a:pt x="1" y="657"/>
                  <a:pt x="1" y="657"/>
                  <a:pt x="1" y="657"/>
                </a:cubicBezTo>
                <a:cubicBezTo>
                  <a:pt x="1" y="658"/>
                  <a:pt x="8" y="660"/>
                  <a:pt x="9" y="661"/>
                </a:cubicBezTo>
                <a:cubicBezTo>
                  <a:pt x="12" y="668"/>
                  <a:pt x="13" y="659"/>
                  <a:pt x="13" y="656"/>
                </a:cubicBezTo>
                <a:cubicBezTo>
                  <a:pt x="13" y="649"/>
                  <a:pt x="18" y="658"/>
                  <a:pt x="20" y="659"/>
                </a:cubicBezTo>
                <a:cubicBezTo>
                  <a:pt x="32" y="671"/>
                  <a:pt x="36" y="677"/>
                  <a:pt x="47" y="677"/>
                </a:cubicBezTo>
                <a:cubicBezTo>
                  <a:pt x="88" y="675"/>
                  <a:pt x="88" y="675"/>
                  <a:pt x="88" y="675"/>
                </a:cubicBezTo>
                <a:cubicBezTo>
                  <a:pt x="91" y="675"/>
                  <a:pt x="96" y="682"/>
                  <a:pt x="101" y="682"/>
                </a:cubicBezTo>
                <a:cubicBezTo>
                  <a:pt x="106" y="682"/>
                  <a:pt x="118" y="692"/>
                  <a:pt x="118" y="697"/>
                </a:cubicBezTo>
                <a:cubicBezTo>
                  <a:pt x="119" y="702"/>
                  <a:pt x="124" y="696"/>
                  <a:pt x="127" y="702"/>
                </a:cubicBezTo>
                <a:cubicBezTo>
                  <a:pt x="130" y="709"/>
                  <a:pt x="133" y="708"/>
                  <a:pt x="140" y="711"/>
                </a:cubicBezTo>
                <a:cubicBezTo>
                  <a:pt x="143" y="713"/>
                  <a:pt x="153" y="714"/>
                  <a:pt x="150" y="717"/>
                </a:cubicBezTo>
                <a:cubicBezTo>
                  <a:pt x="145" y="722"/>
                  <a:pt x="145" y="726"/>
                  <a:pt x="143" y="730"/>
                </a:cubicBezTo>
                <a:cubicBezTo>
                  <a:pt x="142" y="731"/>
                  <a:pt x="141" y="733"/>
                  <a:pt x="140" y="735"/>
                </a:cubicBezTo>
                <a:cubicBezTo>
                  <a:pt x="138" y="739"/>
                  <a:pt x="127" y="723"/>
                  <a:pt x="128" y="736"/>
                </a:cubicBezTo>
                <a:cubicBezTo>
                  <a:pt x="127" y="737"/>
                  <a:pt x="128" y="742"/>
                  <a:pt x="127" y="742"/>
                </a:cubicBezTo>
                <a:cubicBezTo>
                  <a:pt x="104" y="742"/>
                  <a:pt x="104" y="742"/>
                  <a:pt x="104" y="742"/>
                </a:cubicBezTo>
                <a:cubicBezTo>
                  <a:pt x="104" y="743"/>
                  <a:pt x="103" y="744"/>
                  <a:pt x="103" y="745"/>
                </a:cubicBezTo>
                <a:cubicBezTo>
                  <a:pt x="101" y="746"/>
                  <a:pt x="97" y="745"/>
                  <a:pt x="94" y="745"/>
                </a:cubicBezTo>
                <a:cubicBezTo>
                  <a:pt x="88" y="745"/>
                  <a:pt x="88" y="744"/>
                  <a:pt x="85" y="749"/>
                </a:cubicBezTo>
                <a:cubicBezTo>
                  <a:pt x="84" y="750"/>
                  <a:pt x="82" y="754"/>
                  <a:pt x="81" y="755"/>
                </a:cubicBezTo>
                <a:cubicBezTo>
                  <a:pt x="79" y="756"/>
                  <a:pt x="77" y="756"/>
                  <a:pt x="77" y="759"/>
                </a:cubicBezTo>
                <a:cubicBezTo>
                  <a:pt x="77" y="766"/>
                  <a:pt x="77" y="766"/>
                  <a:pt x="77" y="766"/>
                </a:cubicBezTo>
                <a:cubicBezTo>
                  <a:pt x="74" y="768"/>
                  <a:pt x="73" y="767"/>
                  <a:pt x="71" y="771"/>
                </a:cubicBezTo>
                <a:cubicBezTo>
                  <a:pt x="69" y="774"/>
                  <a:pt x="67" y="774"/>
                  <a:pt x="67" y="777"/>
                </a:cubicBezTo>
                <a:cubicBezTo>
                  <a:pt x="68" y="782"/>
                  <a:pt x="71" y="778"/>
                  <a:pt x="71" y="781"/>
                </a:cubicBezTo>
                <a:cubicBezTo>
                  <a:pt x="72" y="787"/>
                  <a:pt x="72" y="787"/>
                  <a:pt x="72" y="787"/>
                </a:cubicBezTo>
                <a:cubicBezTo>
                  <a:pt x="72" y="787"/>
                  <a:pt x="72" y="788"/>
                  <a:pt x="72" y="788"/>
                </a:cubicBezTo>
                <a:cubicBezTo>
                  <a:pt x="72" y="788"/>
                  <a:pt x="74" y="788"/>
                  <a:pt x="75" y="788"/>
                </a:cubicBezTo>
                <a:cubicBezTo>
                  <a:pt x="75" y="788"/>
                  <a:pt x="75" y="791"/>
                  <a:pt x="75" y="791"/>
                </a:cubicBezTo>
                <a:cubicBezTo>
                  <a:pt x="77" y="791"/>
                  <a:pt x="84" y="792"/>
                  <a:pt x="83" y="790"/>
                </a:cubicBezTo>
                <a:cubicBezTo>
                  <a:pt x="83" y="786"/>
                  <a:pt x="88" y="789"/>
                  <a:pt x="89" y="791"/>
                </a:cubicBezTo>
                <a:cubicBezTo>
                  <a:pt x="89" y="793"/>
                  <a:pt x="92" y="794"/>
                  <a:pt x="92" y="795"/>
                </a:cubicBezTo>
                <a:cubicBezTo>
                  <a:pt x="92" y="796"/>
                  <a:pt x="87" y="808"/>
                  <a:pt x="87" y="809"/>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67" name="Freeform 30"/>
          <p:cNvSpPr>
            <a:spLocks/>
          </p:cNvSpPr>
          <p:nvPr/>
        </p:nvSpPr>
        <p:spPr bwMode="auto">
          <a:xfrm>
            <a:off x="571550" y="2236673"/>
            <a:ext cx="242297" cy="412615"/>
          </a:xfrm>
          <a:custGeom>
            <a:avLst/>
            <a:gdLst>
              <a:gd name="T0" fmla="*/ 295 w 313"/>
              <a:gd name="T1" fmla="*/ 11 h 533"/>
              <a:gd name="T2" fmla="*/ 296 w 313"/>
              <a:gd name="T3" fmla="*/ 23 h 533"/>
              <a:gd name="T4" fmla="*/ 274 w 313"/>
              <a:gd name="T5" fmla="*/ 26 h 533"/>
              <a:gd name="T6" fmla="*/ 259 w 313"/>
              <a:gd name="T7" fmla="*/ 20 h 533"/>
              <a:gd name="T8" fmla="*/ 250 w 313"/>
              <a:gd name="T9" fmla="*/ 17 h 533"/>
              <a:gd name="T10" fmla="*/ 225 w 313"/>
              <a:gd name="T11" fmla="*/ 25 h 533"/>
              <a:gd name="T12" fmla="*/ 219 w 313"/>
              <a:gd name="T13" fmla="*/ 29 h 533"/>
              <a:gd name="T14" fmla="*/ 220 w 313"/>
              <a:gd name="T15" fmla="*/ 46 h 533"/>
              <a:gd name="T16" fmla="*/ 228 w 313"/>
              <a:gd name="T17" fmla="*/ 50 h 533"/>
              <a:gd name="T18" fmla="*/ 234 w 313"/>
              <a:gd name="T19" fmla="*/ 45 h 533"/>
              <a:gd name="T20" fmla="*/ 241 w 313"/>
              <a:gd name="T21" fmla="*/ 47 h 533"/>
              <a:gd name="T22" fmla="*/ 249 w 313"/>
              <a:gd name="T23" fmla="*/ 56 h 533"/>
              <a:gd name="T24" fmla="*/ 245 w 313"/>
              <a:gd name="T25" fmla="*/ 64 h 533"/>
              <a:gd name="T26" fmla="*/ 264 w 313"/>
              <a:gd name="T27" fmla="*/ 66 h 533"/>
              <a:gd name="T28" fmla="*/ 286 w 313"/>
              <a:gd name="T29" fmla="*/ 70 h 533"/>
              <a:gd name="T30" fmla="*/ 294 w 313"/>
              <a:gd name="T31" fmla="*/ 75 h 533"/>
              <a:gd name="T32" fmla="*/ 299 w 313"/>
              <a:gd name="T33" fmla="*/ 82 h 533"/>
              <a:gd name="T34" fmla="*/ 305 w 313"/>
              <a:gd name="T35" fmla="*/ 102 h 533"/>
              <a:gd name="T36" fmla="*/ 309 w 313"/>
              <a:gd name="T37" fmla="*/ 117 h 533"/>
              <a:gd name="T38" fmla="*/ 313 w 313"/>
              <a:gd name="T39" fmla="*/ 127 h 533"/>
              <a:gd name="T40" fmla="*/ 300 w 313"/>
              <a:gd name="T41" fmla="*/ 132 h 533"/>
              <a:gd name="T42" fmla="*/ 292 w 313"/>
              <a:gd name="T43" fmla="*/ 136 h 533"/>
              <a:gd name="T44" fmla="*/ 282 w 313"/>
              <a:gd name="T45" fmla="*/ 133 h 533"/>
              <a:gd name="T46" fmla="*/ 278 w 313"/>
              <a:gd name="T47" fmla="*/ 130 h 533"/>
              <a:gd name="T48" fmla="*/ 261 w 313"/>
              <a:gd name="T49" fmla="*/ 137 h 533"/>
              <a:gd name="T50" fmla="*/ 248 w 313"/>
              <a:gd name="T51" fmla="*/ 146 h 533"/>
              <a:gd name="T52" fmla="*/ 239 w 313"/>
              <a:gd name="T53" fmla="*/ 159 h 533"/>
              <a:gd name="T54" fmla="*/ 221 w 313"/>
              <a:gd name="T55" fmla="*/ 167 h 533"/>
              <a:gd name="T56" fmla="*/ 208 w 313"/>
              <a:gd name="T57" fmla="*/ 169 h 533"/>
              <a:gd name="T58" fmla="*/ 207 w 313"/>
              <a:gd name="T59" fmla="*/ 179 h 533"/>
              <a:gd name="T60" fmla="*/ 202 w 313"/>
              <a:gd name="T61" fmla="*/ 192 h 533"/>
              <a:gd name="T62" fmla="*/ 200 w 313"/>
              <a:gd name="T63" fmla="*/ 206 h 533"/>
              <a:gd name="T64" fmla="*/ 205 w 313"/>
              <a:gd name="T65" fmla="*/ 204 h 533"/>
              <a:gd name="T66" fmla="*/ 208 w 313"/>
              <a:gd name="T67" fmla="*/ 214 h 533"/>
              <a:gd name="T68" fmla="*/ 201 w 313"/>
              <a:gd name="T69" fmla="*/ 222 h 533"/>
              <a:gd name="T70" fmla="*/ 203 w 313"/>
              <a:gd name="T71" fmla="*/ 235 h 533"/>
              <a:gd name="T72" fmla="*/ 201 w 313"/>
              <a:gd name="T73" fmla="*/ 245 h 533"/>
              <a:gd name="T74" fmla="*/ 200 w 313"/>
              <a:gd name="T75" fmla="*/ 261 h 533"/>
              <a:gd name="T76" fmla="*/ 200 w 313"/>
              <a:gd name="T77" fmla="*/ 267 h 533"/>
              <a:gd name="T78" fmla="*/ 193 w 313"/>
              <a:gd name="T79" fmla="*/ 273 h 533"/>
              <a:gd name="T80" fmla="*/ 197 w 313"/>
              <a:gd name="T81" fmla="*/ 281 h 533"/>
              <a:gd name="T82" fmla="*/ 172 w 313"/>
              <a:gd name="T83" fmla="*/ 294 h 533"/>
              <a:gd name="T84" fmla="*/ 152 w 313"/>
              <a:gd name="T85" fmla="*/ 308 h 533"/>
              <a:gd name="T86" fmla="*/ 124 w 313"/>
              <a:gd name="T87" fmla="*/ 353 h 533"/>
              <a:gd name="T88" fmla="*/ 100 w 313"/>
              <a:gd name="T89" fmla="*/ 370 h 533"/>
              <a:gd name="T90" fmla="*/ 76 w 313"/>
              <a:gd name="T91" fmla="*/ 390 h 533"/>
              <a:gd name="T92" fmla="*/ 56 w 313"/>
              <a:gd name="T93" fmla="*/ 380 h 533"/>
              <a:gd name="T94" fmla="*/ 52 w 313"/>
              <a:gd name="T95" fmla="*/ 404 h 533"/>
              <a:gd name="T96" fmla="*/ 63 w 313"/>
              <a:gd name="T97" fmla="*/ 416 h 533"/>
              <a:gd name="T98" fmla="*/ 61 w 313"/>
              <a:gd name="T99" fmla="*/ 439 h 533"/>
              <a:gd name="T100" fmla="*/ 48 w 313"/>
              <a:gd name="T101" fmla="*/ 459 h 533"/>
              <a:gd name="T102" fmla="*/ 40 w 313"/>
              <a:gd name="T103" fmla="*/ 465 h 533"/>
              <a:gd name="T104" fmla="*/ 23 w 313"/>
              <a:gd name="T105" fmla="*/ 492 h 533"/>
              <a:gd name="T106" fmla="*/ 0 w 313"/>
              <a:gd name="T107" fmla="*/ 53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13" h="533">
                <a:moveTo>
                  <a:pt x="283" y="0"/>
                </a:moveTo>
                <a:cubicBezTo>
                  <a:pt x="283" y="9"/>
                  <a:pt x="287" y="7"/>
                  <a:pt x="295" y="11"/>
                </a:cubicBezTo>
                <a:cubicBezTo>
                  <a:pt x="300" y="15"/>
                  <a:pt x="304" y="14"/>
                  <a:pt x="303" y="22"/>
                </a:cubicBezTo>
                <a:cubicBezTo>
                  <a:pt x="302" y="25"/>
                  <a:pt x="298" y="26"/>
                  <a:pt x="296" y="23"/>
                </a:cubicBezTo>
                <a:cubicBezTo>
                  <a:pt x="293" y="18"/>
                  <a:pt x="284" y="18"/>
                  <a:pt x="279" y="18"/>
                </a:cubicBezTo>
                <a:cubicBezTo>
                  <a:pt x="272" y="18"/>
                  <a:pt x="275" y="20"/>
                  <a:pt x="274" y="26"/>
                </a:cubicBezTo>
                <a:cubicBezTo>
                  <a:pt x="274" y="26"/>
                  <a:pt x="272" y="26"/>
                  <a:pt x="272" y="27"/>
                </a:cubicBezTo>
                <a:cubicBezTo>
                  <a:pt x="270" y="28"/>
                  <a:pt x="263" y="19"/>
                  <a:pt x="259" y="20"/>
                </a:cubicBezTo>
                <a:cubicBezTo>
                  <a:pt x="256" y="20"/>
                  <a:pt x="259" y="18"/>
                  <a:pt x="257" y="17"/>
                </a:cubicBezTo>
                <a:cubicBezTo>
                  <a:pt x="251" y="15"/>
                  <a:pt x="254" y="11"/>
                  <a:pt x="250" y="17"/>
                </a:cubicBezTo>
                <a:cubicBezTo>
                  <a:pt x="225" y="18"/>
                  <a:pt x="225" y="18"/>
                  <a:pt x="225" y="18"/>
                </a:cubicBezTo>
                <a:cubicBezTo>
                  <a:pt x="225" y="25"/>
                  <a:pt x="225" y="25"/>
                  <a:pt x="225" y="25"/>
                </a:cubicBezTo>
                <a:cubicBezTo>
                  <a:pt x="225" y="26"/>
                  <a:pt x="226" y="29"/>
                  <a:pt x="224" y="29"/>
                </a:cubicBezTo>
                <a:cubicBezTo>
                  <a:pt x="223" y="29"/>
                  <a:pt x="220" y="29"/>
                  <a:pt x="219" y="29"/>
                </a:cubicBezTo>
                <a:cubicBezTo>
                  <a:pt x="218" y="29"/>
                  <a:pt x="219" y="38"/>
                  <a:pt x="219" y="39"/>
                </a:cubicBezTo>
                <a:cubicBezTo>
                  <a:pt x="219" y="41"/>
                  <a:pt x="219" y="44"/>
                  <a:pt x="220" y="46"/>
                </a:cubicBezTo>
                <a:cubicBezTo>
                  <a:pt x="220" y="46"/>
                  <a:pt x="224" y="46"/>
                  <a:pt x="225" y="47"/>
                </a:cubicBezTo>
                <a:cubicBezTo>
                  <a:pt x="227" y="48"/>
                  <a:pt x="227" y="47"/>
                  <a:pt x="228" y="50"/>
                </a:cubicBezTo>
                <a:cubicBezTo>
                  <a:pt x="230" y="53"/>
                  <a:pt x="229" y="54"/>
                  <a:pt x="231" y="51"/>
                </a:cubicBezTo>
                <a:cubicBezTo>
                  <a:pt x="233" y="47"/>
                  <a:pt x="233" y="46"/>
                  <a:pt x="234" y="45"/>
                </a:cubicBezTo>
                <a:cubicBezTo>
                  <a:pt x="235" y="44"/>
                  <a:pt x="240" y="44"/>
                  <a:pt x="240" y="46"/>
                </a:cubicBezTo>
                <a:cubicBezTo>
                  <a:pt x="241" y="46"/>
                  <a:pt x="241" y="46"/>
                  <a:pt x="241" y="47"/>
                </a:cubicBezTo>
                <a:cubicBezTo>
                  <a:pt x="241" y="52"/>
                  <a:pt x="242" y="51"/>
                  <a:pt x="247" y="51"/>
                </a:cubicBezTo>
                <a:cubicBezTo>
                  <a:pt x="249" y="51"/>
                  <a:pt x="249" y="54"/>
                  <a:pt x="249" y="56"/>
                </a:cubicBezTo>
                <a:cubicBezTo>
                  <a:pt x="249" y="60"/>
                  <a:pt x="245" y="55"/>
                  <a:pt x="245" y="58"/>
                </a:cubicBezTo>
                <a:cubicBezTo>
                  <a:pt x="245" y="64"/>
                  <a:pt x="245" y="64"/>
                  <a:pt x="245" y="64"/>
                </a:cubicBezTo>
                <a:cubicBezTo>
                  <a:pt x="264" y="63"/>
                  <a:pt x="264" y="63"/>
                  <a:pt x="264" y="63"/>
                </a:cubicBezTo>
                <a:cubicBezTo>
                  <a:pt x="264" y="66"/>
                  <a:pt x="264" y="66"/>
                  <a:pt x="264" y="66"/>
                </a:cubicBezTo>
                <a:cubicBezTo>
                  <a:pt x="286" y="65"/>
                  <a:pt x="286" y="65"/>
                  <a:pt x="286" y="65"/>
                </a:cubicBezTo>
                <a:cubicBezTo>
                  <a:pt x="286" y="70"/>
                  <a:pt x="286" y="70"/>
                  <a:pt x="286" y="70"/>
                </a:cubicBezTo>
                <a:cubicBezTo>
                  <a:pt x="286" y="72"/>
                  <a:pt x="290" y="71"/>
                  <a:pt x="294" y="71"/>
                </a:cubicBezTo>
                <a:cubicBezTo>
                  <a:pt x="295" y="71"/>
                  <a:pt x="294" y="75"/>
                  <a:pt x="294" y="75"/>
                </a:cubicBezTo>
                <a:cubicBezTo>
                  <a:pt x="294" y="79"/>
                  <a:pt x="298" y="75"/>
                  <a:pt x="298" y="77"/>
                </a:cubicBezTo>
                <a:cubicBezTo>
                  <a:pt x="298" y="79"/>
                  <a:pt x="297" y="82"/>
                  <a:pt x="299" y="82"/>
                </a:cubicBezTo>
                <a:cubicBezTo>
                  <a:pt x="302" y="82"/>
                  <a:pt x="301" y="90"/>
                  <a:pt x="304" y="92"/>
                </a:cubicBezTo>
                <a:cubicBezTo>
                  <a:pt x="305" y="93"/>
                  <a:pt x="305" y="100"/>
                  <a:pt x="305" y="102"/>
                </a:cubicBezTo>
                <a:cubicBezTo>
                  <a:pt x="305" y="104"/>
                  <a:pt x="308" y="103"/>
                  <a:pt x="309" y="104"/>
                </a:cubicBezTo>
                <a:cubicBezTo>
                  <a:pt x="310" y="106"/>
                  <a:pt x="309" y="114"/>
                  <a:pt x="309" y="117"/>
                </a:cubicBezTo>
                <a:cubicBezTo>
                  <a:pt x="309" y="118"/>
                  <a:pt x="312" y="117"/>
                  <a:pt x="312" y="118"/>
                </a:cubicBezTo>
                <a:cubicBezTo>
                  <a:pt x="313" y="127"/>
                  <a:pt x="313" y="127"/>
                  <a:pt x="313" y="127"/>
                </a:cubicBezTo>
                <a:cubicBezTo>
                  <a:pt x="302" y="127"/>
                  <a:pt x="302" y="127"/>
                  <a:pt x="302" y="127"/>
                </a:cubicBezTo>
                <a:cubicBezTo>
                  <a:pt x="299" y="127"/>
                  <a:pt x="301" y="131"/>
                  <a:pt x="300" y="132"/>
                </a:cubicBezTo>
                <a:cubicBezTo>
                  <a:pt x="297" y="132"/>
                  <a:pt x="294" y="131"/>
                  <a:pt x="292" y="132"/>
                </a:cubicBezTo>
                <a:cubicBezTo>
                  <a:pt x="291" y="133"/>
                  <a:pt x="292" y="135"/>
                  <a:pt x="292" y="136"/>
                </a:cubicBezTo>
                <a:cubicBezTo>
                  <a:pt x="282" y="137"/>
                  <a:pt x="282" y="137"/>
                  <a:pt x="282" y="137"/>
                </a:cubicBezTo>
                <a:cubicBezTo>
                  <a:pt x="282" y="133"/>
                  <a:pt x="282" y="133"/>
                  <a:pt x="282" y="133"/>
                </a:cubicBezTo>
                <a:cubicBezTo>
                  <a:pt x="278" y="133"/>
                  <a:pt x="278" y="133"/>
                  <a:pt x="278" y="133"/>
                </a:cubicBezTo>
                <a:cubicBezTo>
                  <a:pt x="278" y="130"/>
                  <a:pt x="278" y="130"/>
                  <a:pt x="278" y="130"/>
                </a:cubicBezTo>
                <a:cubicBezTo>
                  <a:pt x="261" y="130"/>
                  <a:pt x="261" y="130"/>
                  <a:pt x="261" y="130"/>
                </a:cubicBezTo>
                <a:cubicBezTo>
                  <a:pt x="261" y="137"/>
                  <a:pt x="261" y="137"/>
                  <a:pt x="261" y="137"/>
                </a:cubicBezTo>
                <a:cubicBezTo>
                  <a:pt x="261" y="141"/>
                  <a:pt x="254" y="141"/>
                  <a:pt x="251" y="141"/>
                </a:cubicBezTo>
                <a:cubicBezTo>
                  <a:pt x="249" y="144"/>
                  <a:pt x="254" y="146"/>
                  <a:pt x="248" y="146"/>
                </a:cubicBezTo>
                <a:cubicBezTo>
                  <a:pt x="243" y="146"/>
                  <a:pt x="245" y="152"/>
                  <a:pt x="246" y="156"/>
                </a:cubicBezTo>
                <a:cubicBezTo>
                  <a:pt x="246" y="161"/>
                  <a:pt x="240" y="156"/>
                  <a:pt x="239" y="159"/>
                </a:cubicBezTo>
                <a:cubicBezTo>
                  <a:pt x="237" y="164"/>
                  <a:pt x="231" y="158"/>
                  <a:pt x="231" y="168"/>
                </a:cubicBezTo>
                <a:cubicBezTo>
                  <a:pt x="231" y="168"/>
                  <a:pt x="214" y="174"/>
                  <a:pt x="221" y="167"/>
                </a:cubicBezTo>
                <a:cubicBezTo>
                  <a:pt x="224" y="164"/>
                  <a:pt x="224" y="162"/>
                  <a:pt x="224" y="162"/>
                </a:cubicBezTo>
                <a:cubicBezTo>
                  <a:pt x="222" y="160"/>
                  <a:pt x="211" y="168"/>
                  <a:pt x="208" y="169"/>
                </a:cubicBezTo>
                <a:cubicBezTo>
                  <a:pt x="207" y="170"/>
                  <a:pt x="204" y="175"/>
                  <a:pt x="204" y="176"/>
                </a:cubicBezTo>
                <a:cubicBezTo>
                  <a:pt x="205" y="178"/>
                  <a:pt x="207" y="175"/>
                  <a:pt x="207" y="179"/>
                </a:cubicBezTo>
                <a:cubicBezTo>
                  <a:pt x="207" y="181"/>
                  <a:pt x="205" y="183"/>
                  <a:pt x="205" y="184"/>
                </a:cubicBezTo>
                <a:cubicBezTo>
                  <a:pt x="204" y="186"/>
                  <a:pt x="203" y="189"/>
                  <a:pt x="202" y="192"/>
                </a:cubicBezTo>
                <a:cubicBezTo>
                  <a:pt x="202" y="193"/>
                  <a:pt x="199" y="192"/>
                  <a:pt x="199" y="194"/>
                </a:cubicBezTo>
                <a:cubicBezTo>
                  <a:pt x="200" y="206"/>
                  <a:pt x="200" y="206"/>
                  <a:pt x="200" y="206"/>
                </a:cubicBezTo>
                <a:cubicBezTo>
                  <a:pt x="200" y="209"/>
                  <a:pt x="201" y="208"/>
                  <a:pt x="203" y="208"/>
                </a:cubicBezTo>
                <a:cubicBezTo>
                  <a:pt x="206" y="208"/>
                  <a:pt x="203" y="203"/>
                  <a:pt x="205" y="204"/>
                </a:cubicBezTo>
                <a:cubicBezTo>
                  <a:pt x="207" y="204"/>
                  <a:pt x="216" y="209"/>
                  <a:pt x="216" y="210"/>
                </a:cubicBezTo>
                <a:cubicBezTo>
                  <a:pt x="213" y="211"/>
                  <a:pt x="210" y="212"/>
                  <a:pt x="208" y="214"/>
                </a:cubicBezTo>
                <a:cubicBezTo>
                  <a:pt x="208" y="214"/>
                  <a:pt x="207" y="217"/>
                  <a:pt x="205" y="219"/>
                </a:cubicBezTo>
                <a:cubicBezTo>
                  <a:pt x="204" y="221"/>
                  <a:pt x="201" y="221"/>
                  <a:pt x="201" y="222"/>
                </a:cubicBezTo>
                <a:cubicBezTo>
                  <a:pt x="201" y="233"/>
                  <a:pt x="201" y="233"/>
                  <a:pt x="201" y="233"/>
                </a:cubicBezTo>
                <a:cubicBezTo>
                  <a:pt x="201" y="235"/>
                  <a:pt x="201" y="235"/>
                  <a:pt x="203" y="235"/>
                </a:cubicBezTo>
                <a:cubicBezTo>
                  <a:pt x="204" y="235"/>
                  <a:pt x="204" y="243"/>
                  <a:pt x="204" y="243"/>
                </a:cubicBezTo>
                <a:cubicBezTo>
                  <a:pt x="204" y="245"/>
                  <a:pt x="203" y="245"/>
                  <a:pt x="201" y="245"/>
                </a:cubicBezTo>
                <a:cubicBezTo>
                  <a:pt x="198" y="245"/>
                  <a:pt x="199" y="245"/>
                  <a:pt x="199" y="248"/>
                </a:cubicBezTo>
                <a:cubicBezTo>
                  <a:pt x="200" y="261"/>
                  <a:pt x="200" y="261"/>
                  <a:pt x="200" y="261"/>
                </a:cubicBezTo>
                <a:cubicBezTo>
                  <a:pt x="200" y="264"/>
                  <a:pt x="202" y="259"/>
                  <a:pt x="202" y="266"/>
                </a:cubicBezTo>
                <a:cubicBezTo>
                  <a:pt x="202" y="267"/>
                  <a:pt x="202" y="267"/>
                  <a:pt x="200" y="267"/>
                </a:cubicBezTo>
                <a:cubicBezTo>
                  <a:pt x="193" y="267"/>
                  <a:pt x="193" y="267"/>
                  <a:pt x="193" y="267"/>
                </a:cubicBezTo>
                <a:cubicBezTo>
                  <a:pt x="193" y="273"/>
                  <a:pt x="193" y="273"/>
                  <a:pt x="193" y="273"/>
                </a:cubicBezTo>
                <a:cubicBezTo>
                  <a:pt x="197" y="273"/>
                  <a:pt x="197" y="273"/>
                  <a:pt x="197" y="273"/>
                </a:cubicBezTo>
                <a:cubicBezTo>
                  <a:pt x="197" y="281"/>
                  <a:pt x="197" y="281"/>
                  <a:pt x="197" y="281"/>
                </a:cubicBezTo>
                <a:cubicBezTo>
                  <a:pt x="175" y="282"/>
                  <a:pt x="175" y="282"/>
                  <a:pt x="175" y="282"/>
                </a:cubicBezTo>
                <a:cubicBezTo>
                  <a:pt x="170" y="287"/>
                  <a:pt x="174" y="291"/>
                  <a:pt x="172" y="294"/>
                </a:cubicBezTo>
                <a:cubicBezTo>
                  <a:pt x="171" y="296"/>
                  <a:pt x="166" y="294"/>
                  <a:pt x="161" y="297"/>
                </a:cubicBezTo>
                <a:cubicBezTo>
                  <a:pt x="158" y="298"/>
                  <a:pt x="154" y="303"/>
                  <a:pt x="152" y="308"/>
                </a:cubicBezTo>
                <a:cubicBezTo>
                  <a:pt x="150" y="312"/>
                  <a:pt x="144" y="310"/>
                  <a:pt x="141" y="312"/>
                </a:cubicBezTo>
                <a:cubicBezTo>
                  <a:pt x="131" y="319"/>
                  <a:pt x="139" y="349"/>
                  <a:pt x="124" y="353"/>
                </a:cubicBezTo>
                <a:cubicBezTo>
                  <a:pt x="113" y="357"/>
                  <a:pt x="116" y="357"/>
                  <a:pt x="115" y="367"/>
                </a:cubicBezTo>
                <a:cubicBezTo>
                  <a:pt x="114" y="371"/>
                  <a:pt x="100" y="371"/>
                  <a:pt x="100" y="370"/>
                </a:cubicBezTo>
                <a:cubicBezTo>
                  <a:pt x="99" y="367"/>
                  <a:pt x="89" y="359"/>
                  <a:pt x="85" y="363"/>
                </a:cubicBezTo>
                <a:cubicBezTo>
                  <a:pt x="83" y="366"/>
                  <a:pt x="77" y="392"/>
                  <a:pt x="76" y="390"/>
                </a:cubicBezTo>
                <a:cubicBezTo>
                  <a:pt x="71" y="381"/>
                  <a:pt x="67" y="385"/>
                  <a:pt x="61" y="378"/>
                </a:cubicBezTo>
                <a:cubicBezTo>
                  <a:pt x="58" y="375"/>
                  <a:pt x="55" y="377"/>
                  <a:pt x="56" y="380"/>
                </a:cubicBezTo>
                <a:cubicBezTo>
                  <a:pt x="56" y="389"/>
                  <a:pt x="54" y="393"/>
                  <a:pt x="48" y="397"/>
                </a:cubicBezTo>
                <a:cubicBezTo>
                  <a:pt x="48" y="402"/>
                  <a:pt x="47" y="403"/>
                  <a:pt x="52" y="404"/>
                </a:cubicBezTo>
                <a:cubicBezTo>
                  <a:pt x="57" y="405"/>
                  <a:pt x="56" y="410"/>
                  <a:pt x="56" y="414"/>
                </a:cubicBezTo>
                <a:cubicBezTo>
                  <a:pt x="56" y="418"/>
                  <a:pt x="59" y="415"/>
                  <a:pt x="63" y="416"/>
                </a:cubicBezTo>
                <a:cubicBezTo>
                  <a:pt x="69" y="417"/>
                  <a:pt x="66" y="427"/>
                  <a:pt x="66" y="432"/>
                </a:cubicBezTo>
                <a:cubicBezTo>
                  <a:pt x="66" y="437"/>
                  <a:pt x="64" y="436"/>
                  <a:pt x="61" y="439"/>
                </a:cubicBezTo>
                <a:cubicBezTo>
                  <a:pt x="60" y="440"/>
                  <a:pt x="58" y="450"/>
                  <a:pt x="57" y="448"/>
                </a:cubicBezTo>
                <a:cubicBezTo>
                  <a:pt x="55" y="445"/>
                  <a:pt x="50" y="458"/>
                  <a:pt x="48" y="459"/>
                </a:cubicBezTo>
                <a:cubicBezTo>
                  <a:pt x="46" y="460"/>
                  <a:pt x="42" y="460"/>
                  <a:pt x="41" y="461"/>
                </a:cubicBezTo>
                <a:cubicBezTo>
                  <a:pt x="38" y="463"/>
                  <a:pt x="41" y="465"/>
                  <a:pt x="40" y="465"/>
                </a:cubicBezTo>
                <a:cubicBezTo>
                  <a:pt x="37" y="467"/>
                  <a:pt x="33" y="477"/>
                  <a:pt x="33" y="481"/>
                </a:cubicBezTo>
                <a:cubicBezTo>
                  <a:pt x="33" y="484"/>
                  <a:pt x="28" y="495"/>
                  <a:pt x="23" y="492"/>
                </a:cubicBezTo>
                <a:cubicBezTo>
                  <a:pt x="19" y="490"/>
                  <a:pt x="21" y="505"/>
                  <a:pt x="21" y="505"/>
                </a:cubicBezTo>
                <a:cubicBezTo>
                  <a:pt x="9" y="506"/>
                  <a:pt x="7" y="531"/>
                  <a:pt x="0" y="533"/>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68" name="Freeform 31"/>
          <p:cNvSpPr>
            <a:spLocks/>
          </p:cNvSpPr>
          <p:nvPr/>
        </p:nvSpPr>
        <p:spPr bwMode="auto">
          <a:xfrm>
            <a:off x="1776956" y="3212959"/>
            <a:ext cx="1374710" cy="1080706"/>
          </a:xfrm>
          <a:custGeom>
            <a:avLst/>
            <a:gdLst>
              <a:gd name="T0" fmla="*/ 1743 w 1778"/>
              <a:gd name="T1" fmla="*/ 784 h 1397"/>
              <a:gd name="T2" fmla="*/ 1721 w 1778"/>
              <a:gd name="T3" fmla="*/ 860 h 1397"/>
              <a:gd name="T4" fmla="*/ 1737 w 1778"/>
              <a:gd name="T5" fmla="*/ 954 h 1397"/>
              <a:gd name="T6" fmla="*/ 1607 w 1778"/>
              <a:gd name="T7" fmla="*/ 932 h 1397"/>
              <a:gd name="T8" fmla="*/ 1466 w 1778"/>
              <a:gd name="T9" fmla="*/ 838 h 1397"/>
              <a:gd name="T10" fmla="*/ 1437 w 1778"/>
              <a:gd name="T11" fmla="*/ 880 h 1397"/>
              <a:gd name="T12" fmla="*/ 1372 w 1778"/>
              <a:gd name="T13" fmla="*/ 927 h 1397"/>
              <a:gd name="T14" fmla="*/ 1330 w 1778"/>
              <a:gd name="T15" fmla="*/ 911 h 1397"/>
              <a:gd name="T16" fmla="*/ 1290 w 1778"/>
              <a:gd name="T17" fmla="*/ 827 h 1397"/>
              <a:gd name="T18" fmla="*/ 1209 w 1778"/>
              <a:gd name="T19" fmla="*/ 820 h 1397"/>
              <a:gd name="T20" fmla="*/ 1186 w 1778"/>
              <a:gd name="T21" fmla="*/ 754 h 1397"/>
              <a:gd name="T22" fmla="*/ 1118 w 1778"/>
              <a:gd name="T23" fmla="*/ 789 h 1397"/>
              <a:gd name="T24" fmla="*/ 1052 w 1778"/>
              <a:gd name="T25" fmla="*/ 794 h 1397"/>
              <a:gd name="T26" fmla="*/ 1042 w 1778"/>
              <a:gd name="T27" fmla="*/ 872 h 1397"/>
              <a:gd name="T28" fmla="*/ 925 w 1778"/>
              <a:gd name="T29" fmla="*/ 850 h 1397"/>
              <a:gd name="T30" fmla="*/ 844 w 1778"/>
              <a:gd name="T31" fmla="*/ 775 h 1397"/>
              <a:gd name="T32" fmla="*/ 792 w 1778"/>
              <a:gd name="T33" fmla="*/ 784 h 1397"/>
              <a:gd name="T34" fmla="*/ 768 w 1778"/>
              <a:gd name="T35" fmla="*/ 805 h 1397"/>
              <a:gd name="T36" fmla="*/ 691 w 1778"/>
              <a:gd name="T37" fmla="*/ 733 h 1397"/>
              <a:gd name="T38" fmla="*/ 760 w 1778"/>
              <a:gd name="T39" fmla="*/ 646 h 1397"/>
              <a:gd name="T40" fmla="*/ 725 w 1778"/>
              <a:gd name="T41" fmla="*/ 522 h 1397"/>
              <a:gd name="T42" fmla="*/ 780 w 1778"/>
              <a:gd name="T43" fmla="*/ 507 h 1397"/>
              <a:gd name="T44" fmla="*/ 774 w 1778"/>
              <a:gd name="T45" fmla="*/ 414 h 1397"/>
              <a:gd name="T46" fmla="*/ 766 w 1778"/>
              <a:gd name="T47" fmla="*/ 368 h 1397"/>
              <a:gd name="T48" fmla="*/ 646 w 1778"/>
              <a:gd name="T49" fmla="*/ 339 h 1397"/>
              <a:gd name="T50" fmla="*/ 622 w 1778"/>
              <a:gd name="T51" fmla="*/ 249 h 1397"/>
              <a:gd name="T52" fmla="*/ 635 w 1778"/>
              <a:gd name="T53" fmla="*/ 168 h 1397"/>
              <a:gd name="T54" fmla="*/ 633 w 1778"/>
              <a:gd name="T55" fmla="*/ 124 h 1397"/>
              <a:gd name="T56" fmla="*/ 592 w 1778"/>
              <a:gd name="T57" fmla="*/ 75 h 1397"/>
              <a:gd name="T58" fmla="*/ 520 w 1778"/>
              <a:gd name="T59" fmla="*/ 96 h 1397"/>
              <a:gd name="T60" fmla="*/ 401 w 1778"/>
              <a:gd name="T61" fmla="*/ 102 h 1397"/>
              <a:gd name="T62" fmla="*/ 299 w 1778"/>
              <a:gd name="T63" fmla="*/ 78 h 1397"/>
              <a:gd name="T64" fmla="*/ 229 w 1778"/>
              <a:gd name="T65" fmla="*/ 17 h 1397"/>
              <a:gd name="T66" fmla="*/ 176 w 1778"/>
              <a:gd name="T67" fmla="*/ 10 h 1397"/>
              <a:gd name="T68" fmla="*/ 105 w 1778"/>
              <a:gd name="T69" fmla="*/ 56 h 1397"/>
              <a:gd name="T70" fmla="*/ 13 w 1778"/>
              <a:gd name="T71" fmla="*/ 103 h 1397"/>
              <a:gd name="T72" fmla="*/ 7 w 1778"/>
              <a:gd name="T73" fmla="*/ 151 h 1397"/>
              <a:gd name="T74" fmla="*/ 97 w 1778"/>
              <a:gd name="T75" fmla="*/ 229 h 1397"/>
              <a:gd name="T76" fmla="*/ 101 w 1778"/>
              <a:gd name="T77" fmla="*/ 298 h 1397"/>
              <a:gd name="T78" fmla="*/ 38 w 1778"/>
              <a:gd name="T79" fmla="*/ 360 h 1397"/>
              <a:gd name="T80" fmla="*/ 53 w 1778"/>
              <a:gd name="T81" fmla="*/ 413 h 1397"/>
              <a:gd name="T82" fmla="*/ 74 w 1778"/>
              <a:gd name="T83" fmla="*/ 452 h 1397"/>
              <a:gd name="T84" fmla="*/ 75 w 1778"/>
              <a:gd name="T85" fmla="*/ 502 h 1397"/>
              <a:gd name="T86" fmla="*/ 77 w 1778"/>
              <a:gd name="T87" fmla="*/ 539 h 1397"/>
              <a:gd name="T88" fmla="*/ 117 w 1778"/>
              <a:gd name="T89" fmla="*/ 612 h 1397"/>
              <a:gd name="T90" fmla="*/ 127 w 1778"/>
              <a:gd name="T91" fmla="*/ 662 h 1397"/>
              <a:gd name="T92" fmla="*/ 170 w 1778"/>
              <a:gd name="T93" fmla="*/ 790 h 1397"/>
              <a:gd name="T94" fmla="*/ 79 w 1778"/>
              <a:gd name="T95" fmla="*/ 826 h 1397"/>
              <a:gd name="T96" fmla="*/ 103 w 1778"/>
              <a:gd name="T97" fmla="*/ 883 h 1397"/>
              <a:gd name="T98" fmla="*/ 95 w 1778"/>
              <a:gd name="T99" fmla="*/ 1029 h 1397"/>
              <a:gd name="T100" fmla="*/ 102 w 1778"/>
              <a:gd name="T101" fmla="*/ 1094 h 1397"/>
              <a:gd name="T102" fmla="*/ 181 w 1778"/>
              <a:gd name="T103" fmla="*/ 1156 h 1397"/>
              <a:gd name="T104" fmla="*/ 268 w 1778"/>
              <a:gd name="T105" fmla="*/ 1118 h 1397"/>
              <a:gd name="T106" fmla="*/ 399 w 1778"/>
              <a:gd name="T107" fmla="*/ 1186 h 1397"/>
              <a:gd name="T108" fmla="*/ 365 w 1778"/>
              <a:gd name="T109" fmla="*/ 1249 h 1397"/>
              <a:gd name="T110" fmla="*/ 402 w 1778"/>
              <a:gd name="T111" fmla="*/ 1288 h 1397"/>
              <a:gd name="T112" fmla="*/ 426 w 1778"/>
              <a:gd name="T113" fmla="*/ 1357 h 1397"/>
              <a:gd name="T114" fmla="*/ 524 w 1778"/>
              <a:gd name="T115" fmla="*/ 1359 h 1397"/>
              <a:gd name="T116" fmla="*/ 570 w 1778"/>
              <a:gd name="T117" fmla="*/ 1325 h 1397"/>
              <a:gd name="T118" fmla="*/ 579 w 1778"/>
              <a:gd name="T119" fmla="*/ 1260 h 1397"/>
              <a:gd name="T120" fmla="*/ 616 w 1778"/>
              <a:gd name="T121" fmla="*/ 1204 h 1397"/>
              <a:gd name="T122" fmla="*/ 672 w 1778"/>
              <a:gd name="T123" fmla="*/ 1248 h 1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78" h="1397">
                <a:moveTo>
                  <a:pt x="1778" y="735"/>
                </a:moveTo>
                <a:cubicBezTo>
                  <a:pt x="1778" y="738"/>
                  <a:pt x="1769" y="741"/>
                  <a:pt x="1766" y="742"/>
                </a:cubicBezTo>
                <a:cubicBezTo>
                  <a:pt x="1766" y="743"/>
                  <a:pt x="1762" y="746"/>
                  <a:pt x="1761" y="747"/>
                </a:cubicBezTo>
                <a:cubicBezTo>
                  <a:pt x="1761" y="751"/>
                  <a:pt x="1761" y="751"/>
                  <a:pt x="1761" y="751"/>
                </a:cubicBezTo>
                <a:cubicBezTo>
                  <a:pt x="1760" y="751"/>
                  <a:pt x="1760" y="751"/>
                  <a:pt x="1760" y="751"/>
                </a:cubicBezTo>
                <a:cubicBezTo>
                  <a:pt x="1758" y="752"/>
                  <a:pt x="1757" y="754"/>
                  <a:pt x="1756" y="755"/>
                </a:cubicBezTo>
                <a:cubicBezTo>
                  <a:pt x="1748" y="755"/>
                  <a:pt x="1756" y="756"/>
                  <a:pt x="1748" y="761"/>
                </a:cubicBezTo>
                <a:cubicBezTo>
                  <a:pt x="1748" y="765"/>
                  <a:pt x="1747" y="769"/>
                  <a:pt x="1747" y="772"/>
                </a:cubicBezTo>
                <a:cubicBezTo>
                  <a:pt x="1747" y="775"/>
                  <a:pt x="1749" y="775"/>
                  <a:pt x="1752" y="777"/>
                </a:cubicBezTo>
                <a:cubicBezTo>
                  <a:pt x="1752" y="786"/>
                  <a:pt x="1756" y="784"/>
                  <a:pt x="1743" y="784"/>
                </a:cubicBezTo>
                <a:cubicBezTo>
                  <a:pt x="1743" y="785"/>
                  <a:pt x="1743" y="790"/>
                  <a:pt x="1743" y="791"/>
                </a:cubicBezTo>
                <a:cubicBezTo>
                  <a:pt x="1742" y="792"/>
                  <a:pt x="1740" y="791"/>
                  <a:pt x="1740" y="791"/>
                </a:cubicBezTo>
                <a:cubicBezTo>
                  <a:pt x="1730" y="792"/>
                  <a:pt x="1730" y="792"/>
                  <a:pt x="1730" y="792"/>
                </a:cubicBezTo>
                <a:cubicBezTo>
                  <a:pt x="1730" y="796"/>
                  <a:pt x="1729" y="800"/>
                  <a:pt x="1729" y="804"/>
                </a:cubicBezTo>
                <a:cubicBezTo>
                  <a:pt x="1719" y="805"/>
                  <a:pt x="1719" y="805"/>
                  <a:pt x="1719" y="805"/>
                </a:cubicBezTo>
                <a:cubicBezTo>
                  <a:pt x="1719" y="812"/>
                  <a:pt x="1722" y="825"/>
                  <a:pt x="1716" y="830"/>
                </a:cubicBezTo>
                <a:cubicBezTo>
                  <a:pt x="1716" y="843"/>
                  <a:pt x="1713" y="840"/>
                  <a:pt x="1712" y="846"/>
                </a:cubicBezTo>
                <a:cubicBezTo>
                  <a:pt x="1712" y="847"/>
                  <a:pt x="1712" y="847"/>
                  <a:pt x="1713" y="847"/>
                </a:cubicBezTo>
                <a:cubicBezTo>
                  <a:pt x="1715" y="848"/>
                  <a:pt x="1717" y="850"/>
                  <a:pt x="1719" y="851"/>
                </a:cubicBezTo>
                <a:cubicBezTo>
                  <a:pt x="1719" y="854"/>
                  <a:pt x="1720" y="857"/>
                  <a:pt x="1721" y="860"/>
                </a:cubicBezTo>
                <a:cubicBezTo>
                  <a:pt x="1724" y="868"/>
                  <a:pt x="1722" y="864"/>
                  <a:pt x="1717" y="872"/>
                </a:cubicBezTo>
                <a:cubicBezTo>
                  <a:pt x="1715" y="875"/>
                  <a:pt x="1720" y="876"/>
                  <a:pt x="1722" y="877"/>
                </a:cubicBezTo>
                <a:cubicBezTo>
                  <a:pt x="1726" y="878"/>
                  <a:pt x="1728" y="888"/>
                  <a:pt x="1733" y="889"/>
                </a:cubicBezTo>
                <a:cubicBezTo>
                  <a:pt x="1738" y="891"/>
                  <a:pt x="1736" y="894"/>
                  <a:pt x="1739" y="898"/>
                </a:cubicBezTo>
                <a:cubicBezTo>
                  <a:pt x="1740" y="900"/>
                  <a:pt x="1741" y="900"/>
                  <a:pt x="1741" y="903"/>
                </a:cubicBezTo>
                <a:cubicBezTo>
                  <a:pt x="1741" y="905"/>
                  <a:pt x="1740" y="928"/>
                  <a:pt x="1740" y="929"/>
                </a:cubicBezTo>
                <a:cubicBezTo>
                  <a:pt x="1739" y="930"/>
                  <a:pt x="1735" y="931"/>
                  <a:pt x="1735" y="933"/>
                </a:cubicBezTo>
                <a:cubicBezTo>
                  <a:pt x="1735" y="933"/>
                  <a:pt x="1737" y="938"/>
                  <a:pt x="1737" y="939"/>
                </a:cubicBezTo>
                <a:cubicBezTo>
                  <a:pt x="1739" y="943"/>
                  <a:pt x="1737" y="945"/>
                  <a:pt x="1740" y="948"/>
                </a:cubicBezTo>
                <a:cubicBezTo>
                  <a:pt x="1737" y="954"/>
                  <a:pt x="1737" y="954"/>
                  <a:pt x="1737" y="954"/>
                </a:cubicBezTo>
                <a:cubicBezTo>
                  <a:pt x="1726" y="954"/>
                  <a:pt x="1731" y="954"/>
                  <a:pt x="1723" y="949"/>
                </a:cubicBezTo>
                <a:cubicBezTo>
                  <a:pt x="1722" y="947"/>
                  <a:pt x="1710" y="944"/>
                  <a:pt x="1709" y="945"/>
                </a:cubicBezTo>
                <a:cubicBezTo>
                  <a:pt x="1706" y="948"/>
                  <a:pt x="1705" y="954"/>
                  <a:pt x="1700" y="950"/>
                </a:cubicBezTo>
                <a:cubicBezTo>
                  <a:pt x="1697" y="948"/>
                  <a:pt x="1693" y="950"/>
                  <a:pt x="1691" y="950"/>
                </a:cubicBezTo>
                <a:cubicBezTo>
                  <a:pt x="1688" y="950"/>
                  <a:pt x="1684" y="950"/>
                  <a:pt x="1681" y="949"/>
                </a:cubicBezTo>
                <a:cubicBezTo>
                  <a:pt x="1676" y="948"/>
                  <a:pt x="1681" y="960"/>
                  <a:pt x="1668" y="964"/>
                </a:cubicBezTo>
                <a:cubicBezTo>
                  <a:pt x="1660" y="967"/>
                  <a:pt x="1651" y="970"/>
                  <a:pt x="1646" y="978"/>
                </a:cubicBezTo>
                <a:cubicBezTo>
                  <a:pt x="1639" y="972"/>
                  <a:pt x="1610" y="966"/>
                  <a:pt x="1613" y="954"/>
                </a:cubicBezTo>
                <a:cubicBezTo>
                  <a:pt x="1614" y="951"/>
                  <a:pt x="1607" y="949"/>
                  <a:pt x="1605" y="948"/>
                </a:cubicBezTo>
                <a:cubicBezTo>
                  <a:pt x="1602" y="944"/>
                  <a:pt x="1607" y="935"/>
                  <a:pt x="1607" y="932"/>
                </a:cubicBezTo>
                <a:cubicBezTo>
                  <a:pt x="1607" y="922"/>
                  <a:pt x="1593" y="919"/>
                  <a:pt x="1589" y="910"/>
                </a:cubicBezTo>
                <a:cubicBezTo>
                  <a:pt x="1587" y="906"/>
                  <a:pt x="1575" y="890"/>
                  <a:pt x="1571" y="885"/>
                </a:cubicBezTo>
                <a:cubicBezTo>
                  <a:pt x="1568" y="879"/>
                  <a:pt x="1542" y="869"/>
                  <a:pt x="1535" y="867"/>
                </a:cubicBezTo>
                <a:cubicBezTo>
                  <a:pt x="1528" y="866"/>
                  <a:pt x="1512" y="866"/>
                  <a:pt x="1507" y="861"/>
                </a:cubicBezTo>
                <a:cubicBezTo>
                  <a:pt x="1504" y="857"/>
                  <a:pt x="1502" y="852"/>
                  <a:pt x="1498" y="849"/>
                </a:cubicBezTo>
                <a:cubicBezTo>
                  <a:pt x="1496" y="848"/>
                  <a:pt x="1487" y="840"/>
                  <a:pt x="1485" y="845"/>
                </a:cubicBezTo>
                <a:cubicBezTo>
                  <a:pt x="1483" y="851"/>
                  <a:pt x="1484" y="858"/>
                  <a:pt x="1475" y="859"/>
                </a:cubicBezTo>
                <a:cubicBezTo>
                  <a:pt x="1472" y="859"/>
                  <a:pt x="1462" y="855"/>
                  <a:pt x="1460" y="854"/>
                </a:cubicBezTo>
                <a:cubicBezTo>
                  <a:pt x="1459" y="852"/>
                  <a:pt x="1458" y="846"/>
                  <a:pt x="1457" y="844"/>
                </a:cubicBezTo>
                <a:cubicBezTo>
                  <a:pt x="1455" y="837"/>
                  <a:pt x="1467" y="845"/>
                  <a:pt x="1466" y="838"/>
                </a:cubicBezTo>
                <a:cubicBezTo>
                  <a:pt x="1466" y="836"/>
                  <a:pt x="1467" y="834"/>
                  <a:pt x="1464" y="833"/>
                </a:cubicBezTo>
                <a:cubicBezTo>
                  <a:pt x="1456" y="830"/>
                  <a:pt x="1458" y="834"/>
                  <a:pt x="1452" y="838"/>
                </a:cubicBezTo>
                <a:cubicBezTo>
                  <a:pt x="1439" y="838"/>
                  <a:pt x="1439" y="838"/>
                  <a:pt x="1439" y="838"/>
                </a:cubicBezTo>
                <a:cubicBezTo>
                  <a:pt x="1439" y="841"/>
                  <a:pt x="1438" y="844"/>
                  <a:pt x="1439" y="846"/>
                </a:cubicBezTo>
                <a:cubicBezTo>
                  <a:pt x="1439" y="849"/>
                  <a:pt x="1442" y="853"/>
                  <a:pt x="1438" y="853"/>
                </a:cubicBezTo>
                <a:cubicBezTo>
                  <a:pt x="1435" y="853"/>
                  <a:pt x="1434" y="851"/>
                  <a:pt x="1434" y="855"/>
                </a:cubicBezTo>
                <a:cubicBezTo>
                  <a:pt x="1433" y="858"/>
                  <a:pt x="1435" y="860"/>
                  <a:pt x="1432" y="860"/>
                </a:cubicBezTo>
                <a:cubicBezTo>
                  <a:pt x="1428" y="861"/>
                  <a:pt x="1430" y="868"/>
                  <a:pt x="1430" y="868"/>
                </a:cubicBezTo>
                <a:cubicBezTo>
                  <a:pt x="1437" y="870"/>
                  <a:pt x="1437" y="870"/>
                  <a:pt x="1437" y="870"/>
                </a:cubicBezTo>
                <a:cubicBezTo>
                  <a:pt x="1437" y="873"/>
                  <a:pt x="1437" y="877"/>
                  <a:pt x="1437" y="880"/>
                </a:cubicBezTo>
                <a:cubicBezTo>
                  <a:pt x="1436" y="885"/>
                  <a:pt x="1430" y="881"/>
                  <a:pt x="1429" y="883"/>
                </a:cubicBezTo>
                <a:cubicBezTo>
                  <a:pt x="1428" y="885"/>
                  <a:pt x="1429" y="887"/>
                  <a:pt x="1427" y="889"/>
                </a:cubicBezTo>
                <a:cubicBezTo>
                  <a:pt x="1425" y="892"/>
                  <a:pt x="1425" y="892"/>
                  <a:pt x="1420" y="893"/>
                </a:cubicBezTo>
                <a:cubicBezTo>
                  <a:pt x="1418" y="893"/>
                  <a:pt x="1419" y="895"/>
                  <a:pt x="1418" y="897"/>
                </a:cubicBezTo>
                <a:cubicBezTo>
                  <a:pt x="1412" y="897"/>
                  <a:pt x="1405" y="891"/>
                  <a:pt x="1401" y="893"/>
                </a:cubicBezTo>
                <a:cubicBezTo>
                  <a:pt x="1398" y="895"/>
                  <a:pt x="1399" y="894"/>
                  <a:pt x="1395" y="894"/>
                </a:cubicBezTo>
                <a:cubicBezTo>
                  <a:pt x="1388" y="894"/>
                  <a:pt x="1396" y="904"/>
                  <a:pt x="1390" y="906"/>
                </a:cubicBezTo>
                <a:cubicBezTo>
                  <a:pt x="1379" y="909"/>
                  <a:pt x="1379" y="902"/>
                  <a:pt x="1376" y="917"/>
                </a:cubicBezTo>
                <a:cubicBezTo>
                  <a:pt x="1366" y="917"/>
                  <a:pt x="1369" y="916"/>
                  <a:pt x="1370" y="922"/>
                </a:cubicBezTo>
                <a:cubicBezTo>
                  <a:pt x="1370" y="923"/>
                  <a:pt x="1371" y="926"/>
                  <a:pt x="1372" y="927"/>
                </a:cubicBezTo>
                <a:cubicBezTo>
                  <a:pt x="1371" y="927"/>
                  <a:pt x="1367" y="930"/>
                  <a:pt x="1367" y="931"/>
                </a:cubicBezTo>
                <a:cubicBezTo>
                  <a:pt x="1363" y="936"/>
                  <a:pt x="1355" y="933"/>
                  <a:pt x="1350" y="931"/>
                </a:cubicBezTo>
                <a:cubicBezTo>
                  <a:pt x="1347" y="930"/>
                  <a:pt x="1347" y="927"/>
                  <a:pt x="1347" y="924"/>
                </a:cubicBezTo>
                <a:cubicBezTo>
                  <a:pt x="1349" y="923"/>
                  <a:pt x="1355" y="915"/>
                  <a:pt x="1350" y="914"/>
                </a:cubicBezTo>
                <a:cubicBezTo>
                  <a:pt x="1349" y="914"/>
                  <a:pt x="1349" y="914"/>
                  <a:pt x="1349" y="914"/>
                </a:cubicBezTo>
                <a:cubicBezTo>
                  <a:pt x="1349" y="914"/>
                  <a:pt x="1350" y="914"/>
                  <a:pt x="1349" y="915"/>
                </a:cubicBezTo>
                <a:cubicBezTo>
                  <a:pt x="1348" y="916"/>
                  <a:pt x="1346" y="916"/>
                  <a:pt x="1345" y="916"/>
                </a:cubicBezTo>
                <a:cubicBezTo>
                  <a:pt x="1342" y="917"/>
                  <a:pt x="1342" y="916"/>
                  <a:pt x="1340" y="915"/>
                </a:cubicBezTo>
                <a:cubicBezTo>
                  <a:pt x="1337" y="914"/>
                  <a:pt x="1334" y="915"/>
                  <a:pt x="1331" y="914"/>
                </a:cubicBezTo>
                <a:cubicBezTo>
                  <a:pt x="1331" y="914"/>
                  <a:pt x="1331" y="911"/>
                  <a:pt x="1330" y="911"/>
                </a:cubicBezTo>
                <a:cubicBezTo>
                  <a:pt x="1326" y="906"/>
                  <a:pt x="1320" y="905"/>
                  <a:pt x="1319" y="898"/>
                </a:cubicBezTo>
                <a:cubicBezTo>
                  <a:pt x="1321" y="898"/>
                  <a:pt x="1322" y="897"/>
                  <a:pt x="1324" y="898"/>
                </a:cubicBezTo>
                <a:cubicBezTo>
                  <a:pt x="1325" y="898"/>
                  <a:pt x="1329" y="900"/>
                  <a:pt x="1329" y="897"/>
                </a:cubicBezTo>
                <a:cubicBezTo>
                  <a:pt x="1329" y="892"/>
                  <a:pt x="1313" y="882"/>
                  <a:pt x="1310" y="875"/>
                </a:cubicBezTo>
                <a:cubicBezTo>
                  <a:pt x="1311" y="874"/>
                  <a:pt x="1312" y="874"/>
                  <a:pt x="1313" y="873"/>
                </a:cubicBezTo>
                <a:cubicBezTo>
                  <a:pt x="1313" y="873"/>
                  <a:pt x="1313" y="869"/>
                  <a:pt x="1313" y="869"/>
                </a:cubicBezTo>
                <a:cubicBezTo>
                  <a:pt x="1313" y="860"/>
                  <a:pt x="1313" y="850"/>
                  <a:pt x="1302" y="848"/>
                </a:cubicBezTo>
                <a:cubicBezTo>
                  <a:pt x="1300" y="848"/>
                  <a:pt x="1293" y="846"/>
                  <a:pt x="1293" y="845"/>
                </a:cubicBezTo>
                <a:cubicBezTo>
                  <a:pt x="1292" y="840"/>
                  <a:pt x="1297" y="842"/>
                  <a:pt x="1293" y="835"/>
                </a:cubicBezTo>
                <a:cubicBezTo>
                  <a:pt x="1292" y="832"/>
                  <a:pt x="1290" y="830"/>
                  <a:pt x="1290" y="827"/>
                </a:cubicBezTo>
                <a:cubicBezTo>
                  <a:pt x="1283" y="827"/>
                  <a:pt x="1276" y="829"/>
                  <a:pt x="1270" y="824"/>
                </a:cubicBezTo>
                <a:cubicBezTo>
                  <a:pt x="1269" y="823"/>
                  <a:pt x="1269" y="822"/>
                  <a:pt x="1268" y="820"/>
                </a:cubicBezTo>
                <a:cubicBezTo>
                  <a:pt x="1267" y="818"/>
                  <a:pt x="1266" y="817"/>
                  <a:pt x="1264" y="815"/>
                </a:cubicBezTo>
                <a:cubicBezTo>
                  <a:pt x="1261" y="810"/>
                  <a:pt x="1262" y="818"/>
                  <a:pt x="1253" y="818"/>
                </a:cubicBezTo>
                <a:cubicBezTo>
                  <a:pt x="1253" y="819"/>
                  <a:pt x="1254" y="822"/>
                  <a:pt x="1254" y="822"/>
                </a:cubicBezTo>
                <a:cubicBezTo>
                  <a:pt x="1252" y="824"/>
                  <a:pt x="1245" y="823"/>
                  <a:pt x="1243" y="828"/>
                </a:cubicBezTo>
                <a:cubicBezTo>
                  <a:pt x="1241" y="831"/>
                  <a:pt x="1229" y="841"/>
                  <a:pt x="1226" y="842"/>
                </a:cubicBezTo>
                <a:cubicBezTo>
                  <a:pt x="1224" y="842"/>
                  <a:pt x="1223" y="839"/>
                  <a:pt x="1222" y="838"/>
                </a:cubicBezTo>
                <a:cubicBezTo>
                  <a:pt x="1217" y="835"/>
                  <a:pt x="1200" y="829"/>
                  <a:pt x="1217" y="827"/>
                </a:cubicBezTo>
                <a:cubicBezTo>
                  <a:pt x="1222" y="826"/>
                  <a:pt x="1210" y="821"/>
                  <a:pt x="1209" y="820"/>
                </a:cubicBezTo>
                <a:cubicBezTo>
                  <a:pt x="1209" y="818"/>
                  <a:pt x="1213" y="814"/>
                  <a:pt x="1213" y="816"/>
                </a:cubicBezTo>
                <a:cubicBezTo>
                  <a:pt x="1213" y="816"/>
                  <a:pt x="1214" y="815"/>
                  <a:pt x="1214" y="814"/>
                </a:cubicBezTo>
                <a:cubicBezTo>
                  <a:pt x="1214" y="813"/>
                  <a:pt x="1215" y="813"/>
                  <a:pt x="1216" y="812"/>
                </a:cubicBezTo>
                <a:cubicBezTo>
                  <a:pt x="1216" y="811"/>
                  <a:pt x="1212" y="809"/>
                  <a:pt x="1211" y="808"/>
                </a:cubicBezTo>
                <a:cubicBezTo>
                  <a:pt x="1209" y="807"/>
                  <a:pt x="1210" y="806"/>
                  <a:pt x="1210" y="805"/>
                </a:cubicBezTo>
                <a:cubicBezTo>
                  <a:pt x="1209" y="800"/>
                  <a:pt x="1205" y="796"/>
                  <a:pt x="1212" y="792"/>
                </a:cubicBezTo>
                <a:cubicBezTo>
                  <a:pt x="1211" y="772"/>
                  <a:pt x="1223" y="788"/>
                  <a:pt x="1222" y="769"/>
                </a:cubicBezTo>
                <a:cubicBezTo>
                  <a:pt x="1215" y="762"/>
                  <a:pt x="1213" y="755"/>
                  <a:pt x="1207" y="747"/>
                </a:cubicBezTo>
                <a:cubicBezTo>
                  <a:pt x="1200" y="747"/>
                  <a:pt x="1193" y="748"/>
                  <a:pt x="1185" y="748"/>
                </a:cubicBezTo>
                <a:cubicBezTo>
                  <a:pt x="1186" y="754"/>
                  <a:pt x="1186" y="754"/>
                  <a:pt x="1186" y="754"/>
                </a:cubicBezTo>
                <a:cubicBezTo>
                  <a:pt x="1186" y="757"/>
                  <a:pt x="1183" y="755"/>
                  <a:pt x="1182" y="758"/>
                </a:cubicBezTo>
                <a:cubicBezTo>
                  <a:pt x="1181" y="759"/>
                  <a:pt x="1180" y="762"/>
                  <a:pt x="1180" y="763"/>
                </a:cubicBezTo>
                <a:cubicBezTo>
                  <a:pt x="1179" y="769"/>
                  <a:pt x="1175" y="769"/>
                  <a:pt x="1175" y="774"/>
                </a:cubicBezTo>
                <a:cubicBezTo>
                  <a:pt x="1175" y="778"/>
                  <a:pt x="1175" y="783"/>
                  <a:pt x="1175" y="787"/>
                </a:cubicBezTo>
                <a:cubicBezTo>
                  <a:pt x="1173" y="788"/>
                  <a:pt x="1166" y="787"/>
                  <a:pt x="1165" y="788"/>
                </a:cubicBezTo>
                <a:cubicBezTo>
                  <a:pt x="1164" y="788"/>
                  <a:pt x="1164" y="789"/>
                  <a:pt x="1163" y="790"/>
                </a:cubicBezTo>
                <a:cubicBezTo>
                  <a:pt x="1160" y="792"/>
                  <a:pt x="1157" y="793"/>
                  <a:pt x="1155" y="794"/>
                </a:cubicBezTo>
                <a:cubicBezTo>
                  <a:pt x="1151" y="795"/>
                  <a:pt x="1151" y="798"/>
                  <a:pt x="1146" y="800"/>
                </a:cubicBezTo>
                <a:cubicBezTo>
                  <a:pt x="1138" y="802"/>
                  <a:pt x="1131" y="797"/>
                  <a:pt x="1125" y="793"/>
                </a:cubicBezTo>
                <a:cubicBezTo>
                  <a:pt x="1123" y="792"/>
                  <a:pt x="1121" y="791"/>
                  <a:pt x="1118" y="789"/>
                </a:cubicBezTo>
                <a:cubicBezTo>
                  <a:pt x="1116" y="787"/>
                  <a:pt x="1117" y="787"/>
                  <a:pt x="1117" y="785"/>
                </a:cubicBezTo>
                <a:cubicBezTo>
                  <a:pt x="1117" y="784"/>
                  <a:pt x="1116" y="783"/>
                  <a:pt x="1115" y="782"/>
                </a:cubicBezTo>
                <a:cubicBezTo>
                  <a:pt x="1115" y="781"/>
                  <a:pt x="1116" y="778"/>
                  <a:pt x="1114" y="778"/>
                </a:cubicBezTo>
                <a:cubicBezTo>
                  <a:pt x="1112" y="777"/>
                  <a:pt x="1110" y="777"/>
                  <a:pt x="1108" y="777"/>
                </a:cubicBezTo>
                <a:cubicBezTo>
                  <a:pt x="1105" y="776"/>
                  <a:pt x="1089" y="781"/>
                  <a:pt x="1088" y="785"/>
                </a:cubicBezTo>
                <a:cubicBezTo>
                  <a:pt x="1086" y="790"/>
                  <a:pt x="1080" y="790"/>
                  <a:pt x="1076" y="790"/>
                </a:cubicBezTo>
                <a:cubicBezTo>
                  <a:pt x="1070" y="790"/>
                  <a:pt x="1070" y="790"/>
                  <a:pt x="1070" y="790"/>
                </a:cubicBezTo>
                <a:cubicBezTo>
                  <a:pt x="1069" y="790"/>
                  <a:pt x="1064" y="789"/>
                  <a:pt x="1064" y="790"/>
                </a:cubicBezTo>
                <a:cubicBezTo>
                  <a:pt x="1063" y="791"/>
                  <a:pt x="1063" y="792"/>
                  <a:pt x="1063" y="793"/>
                </a:cubicBezTo>
                <a:cubicBezTo>
                  <a:pt x="1059" y="793"/>
                  <a:pt x="1056" y="794"/>
                  <a:pt x="1052" y="794"/>
                </a:cubicBezTo>
                <a:cubicBezTo>
                  <a:pt x="1052" y="796"/>
                  <a:pt x="1051" y="811"/>
                  <a:pt x="1053" y="811"/>
                </a:cubicBezTo>
                <a:cubicBezTo>
                  <a:pt x="1054" y="811"/>
                  <a:pt x="1055" y="811"/>
                  <a:pt x="1056" y="811"/>
                </a:cubicBezTo>
                <a:cubicBezTo>
                  <a:pt x="1056" y="815"/>
                  <a:pt x="1056" y="818"/>
                  <a:pt x="1056" y="821"/>
                </a:cubicBezTo>
                <a:cubicBezTo>
                  <a:pt x="1057" y="823"/>
                  <a:pt x="1057" y="823"/>
                  <a:pt x="1059" y="823"/>
                </a:cubicBezTo>
                <a:cubicBezTo>
                  <a:pt x="1063" y="823"/>
                  <a:pt x="1063" y="823"/>
                  <a:pt x="1063" y="823"/>
                </a:cubicBezTo>
                <a:cubicBezTo>
                  <a:pt x="1063" y="824"/>
                  <a:pt x="1064" y="825"/>
                  <a:pt x="1064" y="826"/>
                </a:cubicBezTo>
                <a:cubicBezTo>
                  <a:pt x="1065" y="832"/>
                  <a:pt x="1064" y="837"/>
                  <a:pt x="1062" y="842"/>
                </a:cubicBezTo>
                <a:cubicBezTo>
                  <a:pt x="1061" y="847"/>
                  <a:pt x="1055" y="842"/>
                  <a:pt x="1055" y="858"/>
                </a:cubicBezTo>
                <a:cubicBezTo>
                  <a:pt x="1044" y="858"/>
                  <a:pt x="1044" y="858"/>
                  <a:pt x="1044" y="858"/>
                </a:cubicBezTo>
                <a:cubicBezTo>
                  <a:pt x="1044" y="863"/>
                  <a:pt x="1043" y="868"/>
                  <a:pt x="1042" y="872"/>
                </a:cubicBezTo>
                <a:cubicBezTo>
                  <a:pt x="1035" y="872"/>
                  <a:pt x="1035" y="874"/>
                  <a:pt x="1033" y="875"/>
                </a:cubicBezTo>
                <a:cubicBezTo>
                  <a:pt x="1029" y="875"/>
                  <a:pt x="1028" y="875"/>
                  <a:pt x="1025" y="876"/>
                </a:cubicBezTo>
                <a:cubicBezTo>
                  <a:pt x="1025" y="879"/>
                  <a:pt x="1024" y="882"/>
                  <a:pt x="1024" y="886"/>
                </a:cubicBezTo>
                <a:cubicBezTo>
                  <a:pt x="1024" y="888"/>
                  <a:pt x="1015" y="885"/>
                  <a:pt x="1014" y="884"/>
                </a:cubicBezTo>
                <a:cubicBezTo>
                  <a:pt x="1003" y="881"/>
                  <a:pt x="999" y="872"/>
                  <a:pt x="992" y="864"/>
                </a:cubicBezTo>
                <a:cubicBezTo>
                  <a:pt x="986" y="864"/>
                  <a:pt x="979" y="864"/>
                  <a:pt x="973" y="864"/>
                </a:cubicBezTo>
                <a:cubicBezTo>
                  <a:pt x="960" y="864"/>
                  <a:pt x="957" y="853"/>
                  <a:pt x="949" y="846"/>
                </a:cubicBezTo>
                <a:cubicBezTo>
                  <a:pt x="946" y="849"/>
                  <a:pt x="949" y="856"/>
                  <a:pt x="942" y="857"/>
                </a:cubicBezTo>
                <a:cubicBezTo>
                  <a:pt x="938" y="857"/>
                  <a:pt x="930" y="858"/>
                  <a:pt x="927" y="856"/>
                </a:cubicBezTo>
                <a:cubicBezTo>
                  <a:pt x="926" y="856"/>
                  <a:pt x="926" y="851"/>
                  <a:pt x="925" y="850"/>
                </a:cubicBezTo>
                <a:cubicBezTo>
                  <a:pt x="925" y="845"/>
                  <a:pt x="923" y="841"/>
                  <a:pt x="923" y="836"/>
                </a:cubicBezTo>
                <a:cubicBezTo>
                  <a:pt x="923" y="834"/>
                  <a:pt x="922" y="832"/>
                  <a:pt x="921" y="830"/>
                </a:cubicBezTo>
                <a:cubicBezTo>
                  <a:pt x="919" y="826"/>
                  <a:pt x="919" y="822"/>
                  <a:pt x="917" y="818"/>
                </a:cubicBezTo>
                <a:cubicBezTo>
                  <a:pt x="916" y="816"/>
                  <a:pt x="914" y="814"/>
                  <a:pt x="914" y="811"/>
                </a:cubicBezTo>
                <a:cubicBezTo>
                  <a:pt x="908" y="811"/>
                  <a:pt x="903" y="813"/>
                  <a:pt x="898" y="812"/>
                </a:cubicBezTo>
                <a:cubicBezTo>
                  <a:pt x="891" y="812"/>
                  <a:pt x="882" y="809"/>
                  <a:pt x="877" y="805"/>
                </a:cubicBezTo>
                <a:cubicBezTo>
                  <a:pt x="870" y="800"/>
                  <a:pt x="871" y="790"/>
                  <a:pt x="867" y="783"/>
                </a:cubicBezTo>
                <a:cubicBezTo>
                  <a:pt x="864" y="778"/>
                  <a:pt x="861" y="773"/>
                  <a:pt x="859" y="768"/>
                </a:cubicBezTo>
                <a:cubicBezTo>
                  <a:pt x="851" y="765"/>
                  <a:pt x="851" y="765"/>
                  <a:pt x="851" y="765"/>
                </a:cubicBezTo>
                <a:cubicBezTo>
                  <a:pt x="849" y="768"/>
                  <a:pt x="847" y="773"/>
                  <a:pt x="844" y="775"/>
                </a:cubicBezTo>
                <a:cubicBezTo>
                  <a:pt x="839" y="779"/>
                  <a:pt x="833" y="781"/>
                  <a:pt x="828" y="785"/>
                </a:cubicBezTo>
                <a:cubicBezTo>
                  <a:pt x="825" y="789"/>
                  <a:pt x="818" y="789"/>
                  <a:pt x="816" y="792"/>
                </a:cubicBezTo>
                <a:cubicBezTo>
                  <a:pt x="815" y="796"/>
                  <a:pt x="819" y="798"/>
                  <a:pt x="814" y="798"/>
                </a:cubicBezTo>
                <a:cubicBezTo>
                  <a:pt x="812" y="798"/>
                  <a:pt x="810" y="798"/>
                  <a:pt x="808" y="798"/>
                </a:cubicBezTo>
                <a:cubicBezTo>
                  <a:pt x="807" y="789"/>
                  <a:pt x="808" y="789"/>
                  <a:pt x="799" y="790"/>
                </a:cubicBezTo>
                <a:cubicBezTo>
                  <a:pt x="797" y="790"/>
                  <a:pt x="798" y="788"/>
                  <a:pt x="798" y="786"/>
                </a:cubicBezTo>
                <a:cubicBezTo>
                  <a:pt x="798" y="784"/>
                  <a:pt x="798" y="782"/>
                  <a:pt x="798" y="780"/>
                </a:cubicBezTo>
                <a:cubicBezTo>
                  <a:pt x="798" y="779"/>
                  <a:pt x="798" y="777"/>
                  <a:pt x="798" y="777"/>
                </a:cubicBezTo>
                <a:cubicBezTo>
                  <a:pt x="791" y="777"/>
                  <a:pt x="791" y="777"/>
                  <a:pt x="791" y="777"/>
                </a:cubicBezTo>
                <a:cubicBezTo>
                  <a:pt x="791" y="780"/>
                  <a:pt x="792" y="782"/>
                  <a:pt x="792" y="784"/>
                </a:cubicBezTo>
                <a:cubicBezTo>
                  <a:pt x="776" y="784"/>
                  <a:pt x="776" y="784"/>
                  <a:pt x="776" y="784"/>
                </a:cubicBezTo>
                <a:cubicBezTo>
                  <a:pt x="776" y="777"/>
                  <a:pt x="781" y="783"/>
                  <a:pt x="781" y="775"/>
                </a:cubicBezTo>
                <a:cubicBezTo>
                  <a:pt x="779" y="775"/>
                  <a:pt x="777" y="775"/>
                  <a:pt x="775" y="774"/>
                </a:cubicBezTo>
                <a:cubicBezTo>
                  <a:pt x="775" y="772"/>
                  <a:pt x="775" y="770"/>
                  <a:pt x="775" y="768"/>
                </a:cubicBezTo>
                <a:cubicBezTo>
                  <a:pt x="765" y="768"/>
                  <a:pt x="765" y="768"/>
                  <a:pt x="765" y="768"/>
                </a:cubicBezTo>
                <a:cubicBezTo>
                  <a:pt x="765" y="784"/>
                  <a:pt x="771" y="767"/>
                  <a:pt x="769" y="784"/>
                </a:cubicBezTo>
                <a:cubicBezTo>
                  <a:pt x="766" y="784"/>
                  <a:pt x="763" y="783"/>
                  <a:pt x="760" y="783"/>
                </a:cubicBezTo>
                <a:cubicBezTo>
                  <a:pt x="760" y="786"/>
                  <a:pt x="760" y="792"/>
                  <a:pt x="761" y="794"/>
                </a:cubicBezTo>
                <a:cubicBezTo>
                  <a:pt x="763" y="796"/>
                  <a:pt x="766" y="798"/>
                  <a:pt x="767" y="800"/>
                </a:cubicBezTo>
                <a:cubicBezTo>
                  <a:pt x="768" y="801"/>
                  <a:pt x="767" y="803"/>
                  <a:pt x="768" y="805"/>
                </a:cubicBezTo>
                <a:cubicBezTo>
                  <a:pt x="768" y="805"/>
                  <a:pt x="769" y="806"/>
                  <a:pt x="769" y="806"/>
                </a:cubicBezTo>
                <a:cubicBezTo>
                  <a:pt x="762" y="810"/>
                  <a:pt x="743" y="822"/>
                  <a:pt x="756" y="803"/>
                </a:cubicBezTo>
                <a:cubicBezTo>
                  <a:pt x="760" y="797"/>
                  <a:pt x="740" y="797"/>
                  <a:pt x="737" y="797"/>
                </a:cubicBezTo>
                <a:cubicBezTo>
                  <a:pt x="735" y="797"/>
                  <a:pt x="724" y="799"/>
                  <a:pt x="724" y="796"/>
                </a:cubicBezTo>
                <a:cubicBezTo>
                  <a:pt x="724" y="788"/>
                  <a:pt x="719" y="782"/>
                  <a:pt x="712" y="779"/>
                </a:cubicBezTo>
                <a:cubicBezTo>
                  <a:pt x="689" y="769"/>
                  <a:pt x="689" y="769"/>
                  <a:pt x="689" y="769"/>
                </a:cubicBezTo>
                <a:cubicBezTo>
                  <a:pt x="685" y="768"/>
                  <a:pt x="681" y="758"/>
                  <a:pt x="684" y="754"/>
                </a:cubicBezTo>
                <a:cubicBezTo>
                  <a:pt x="685" y="754"/>
                  <a:pt x="687" y="754"/>
                  <a:pt x="688" y="754"/>
                </a:cubicBezTo>
                <a:cubicBezTo>
                  <a:pt x="688" y="752"/>
                  <a:pt x="687" y="737"/>
                  <a:pt x="687" y="734"/>
                </a:cubicBezTo>
                <a:cubicBezTo>
                  <a:pt x="687" y="732"/>
                  <a:pt x="689" y="733"/>
                  <a:pt x="691" y="733"/>
                </a:cubicBezTo>
                <a:cubicBezTo>
                  <a:pt x="690" y="695"/>
                  <a:pt x="690" y="695"/>
                  <a:pt x="690" y="695"/>
                </a:cubicBezTo>
                <a:cubicBezTo>
                  <a:pt x="690" y="692"/>
                  <a:pt x="690" y="690"/>
                  <a:pt x="687" y="689"/>
                </a:cubicBezTo>
                <a:cubicBezTo>
                  <a:pt x="686" y="671"/>
                  <a:pt x="686" y="671"/>
                  <a:pt x="686" y="671"/>
                </a:cubicBezTo>
                <a:cubicBezTo>
                  <a:pt x="691" y="671"/>
                  <a:pt x="695" y="672"/>
                  <a:pt x="700" y="670"/>
                </a:cubicBezTo>
                <a:cubicBezTo>
                  <a:pt x="705" y="668"/>
                  <a:pt x="711" y="669"/>
                  <a:pt x="715" y="667"/>
                </a:cubicBezTo>
                <a:cubicBezTo>
                  <a:pt x="717" y="666"/>
                  <a:pt x="719" y="664"/>
                  <a:pt x="722" y="664"/>
                </a:cubicBezTo>
                <a:cubicBezTo>
                  <a:pt x="733" y="663"/>
                  <a:pt x="743" y="668"/>
                  <a:pt x="753" y="667"/>
                </a:cubicBezTo>
                <a:cubicBezTo>
                  <a:pt x="760" y="667"/>
                  <a:pt x="769" y="661"/>
                  <a:pt x="776" y="659"/>
                </a:cubicBezTo>
                <a:cubicBezTo>
                  <a:pt x="778" y="658"/>
                  <a:pt x="784" y="646"/>
                  <a:pt x="777" y="646"/>
                </a:cubicBezTo>
                <a:cubicBezTo>
                  <a:pt x="760" y="646"/>
                  <a:pt x="760" y="646"/>
                  <a:pt x="760" y="646"/>
                </a:cubicBezTo>
                <a:cubicBezTo>
                  <a:pt x="760" y="630"/>
                  <a:pt x="760" y="630"/>
                  <a:pt x="760" y="630"/>
                </a:cubicBezTo>
                <a:cubicBezTo>
                  <a:pt x="746" y="631"/>
                  <a:pt x="746" y="631"/>
                  <a:pt x="746" y="631"/>
                </a:cubicBezTo>
                <a:cubicBezTo>
                  <a:pt x="746" y="637"/>
                  <a:pt x="746" y="637"/>
                  <a:pt x="746" y="637"/>
                </a:cubicBezTo>
                <a:cubicBezTo>
                  <a:pt x="728" y="637"/>
                  <a:pt x="728" y="637"/>
                  <a:pt x="728" y="637"/>
                </a:cubicBezTo>
                <a:cubicBezTo>
                  <a:pt x="727" y="586"/>
                  <a:pt x="727" y="586"/>
                  <a:pt x="727" y="586"/>
                </a:cubicBezTo>
                <a:cubicBezTo>
                  <a:pt x="726" y="580"/>
                  <a:pt x="724" y="568"/>
                  <a:pt x="717" y="566"/>
                </a:cubicBezTo>
                <a:cubicBezTo>
                  <a:pt x="717" y="562"/>
                  <a:pt x="717" y="562"/>
                  <a:pt x="717" y="562"/>
                </a:cubicBezTo>
                <a:cubicBezTo>
                  <a:pt x="721" y="559"/>
                  <a:pt x="734" y="551"/>
                  <a:pt x="725" y="545"/>
                </a:cubicBezTo>
                <a:cubicBezTo>
                  <a:pt x="719" y="542"/>
                  <a:pt x="727" y="537"/>
                  <a:pt x="725" y="531"/>
                </a:cubicBezTo>
                <a:cubicBezTo>
                  <a:pt x="724" y="528"/>
                  <a:pt x="725" y="525"/>
                  <a:pt x="725" y="522"/>
                </a:cubicBezTo>
                <a:cubicBezTo>
                  <a:pt x="724" y="514"/>
                  <a:pt x="715" y="502"/>
                  <a:pt x="719" y="494"/>
                </a:cubicBezTo>
                <a:cubicBezTo>
                  <a:pt x="721" y="489"/>
                  <a:pt x="724" y="493"/>
                  <a:pt x="724" y="486"/>
                </a:cubicBezTo>
                <a:cubicBezTo>
                  <a:pt x="724" y="478"/>
                  <a:pt x="724" y="481"/>
                  <a:pt x="727" y="475"/>
                </a:cubicBezTo>
                <a:cubicBezTo>
                  <a:pt x="728" y="472"/>
                  <a:pt x="735" y="458"/>
                  <a:pt x="739" y="464"/>
                </a:cubicBezTo>
                <a:cubicBezTo>
                  <a:pt x="743" y="471"/>
                  <a:pt x="746" y="478"/>
                  <a:pt x="752" y="484"/>
                </a:cubicBezTo>
                <a:cubicBezTo>
                  <a:pt x="755" y="484"/>
                  <a:pt x="767" y="483"/>
                  <a:pt x="769" y="485"/>
                </a:cubicBezTo>
                <a:cubicBezTo>
                  <a:pt x="770" y="487"/>
                  <a:pt x="769" y="489"/>
                  <a:pt x="772" y="490"/>
                </a:cubicBezTo>
                <a:cubicBezTo>
                  <a:pt x="777" y="493"/>
                  <a:pt x="780" y="490"/>
                  <a:pt x="780" y="497"/>
                </a:cubicBezTo>
                <a:cubicBezTo>
                  <a:pt x="780" y="499"/>
                  <a:pt x="780" y="502"/>
                  <a:pt x="780" y="504"/>
                </a:cubicBezTo>
                <a:cubicBezTo>
                  <a:pt x="780" y="505"/>
                  <a:pt x="780" y="507"/>
                  <a:pt x="780" y="507"/>
                </a:cubicBezTo>
                <a:cubicBezTo>
                  <a:pt x="786" y="507"/>
                  <a:pt x="788" y="507"/>
                  <a:pt x="793" y="504"/>
                </a:cubicBezTo>
                <a:cubicBezTo>
                  <a:pt x="795" y="503"/>
                  <a:pt x="795" y="506"/>
                  <a:pt x="796" y="506"/>
                </a:cubicBezTo>
                <a:cubicBezTo>
                  <a:pt x="800" y="509"/>
                  <a:pt x="795" y="497"/>
                  <a:pt x="799" y="497"/>
                </a:cubicBezTo>
                <a:cubicBezTo>
                  <a:pt x="803" y="496"/>
                  <a:pt x="804" y="471"/>
                  <a:pt x="802" y="467"/>
                </a:cubicBezTo>
                <a:cubicBezTo>
                  <a:pt x="801" y="465"/>
                  <a:pt x="793" y="461"/>
                  <a:pt x="793" y="461"/>
                </a:cubicBezTo>
                <a:cubicBezTo>
                  <a:pt x="793" y="457"/>
                  <a:pt x="793" y="457"/>
                  <a:pt x="793" y="457"/>
                </a:cubicBezTo>
                <a:cubicBezTo>
                  <a:pt x="793" y="455"/>
                  <a:pt x="784" y="455"/>
                  <a:pt x="782" y="453"/>
                </a:cubicBezTo>
                <a:cubicBezTo>
                  <a:pt x="777" y="451"/>
                  <a:pt x="759" y="442"/>
                  <a:pt x="759" y="437"/>
                </a:cubicBezTo>
                <a:cubicBezTo>
                  <a:pt x="758" y="423"/>
                  <a:pt x="758" y="423"/>
                  <a:pt x="758" y="423"/>
                </a:cubicBezTo>
                <a:cubicBezTo>
                  <a:pt x="764" y="418"/>
                  <a:pt x="767" y="416"/>
                  <a:pt x="774" y="414"/>
                </a:cubicBezTo>
                <a:cubicBezTo>
                  <a:pt x="776" y="413"/>
                  <a:pt x="793" y="410"/>
                  <a:pt x="781" y="407"/>
                </a:cubicBezTo>
                <a:cubicBezTo>
                  <a:pt x="780" y="405"/>
                  <a:pt x="777" y="402"/>
                  <a:pt x="778" y="399"/>
                </a:cubicBezTo>
                <a:cubicBezTo>
                  <a:pt x="778" y="398"/>
                  <a:pt x="782" y="391"/>
                  <a:pt x="783" y="391"/>
                </a:cubicBezTo>
                <a:cubicBezTo>
                  <a:pt x="787" y="391"/>
                  <a:pt x="788" y="392"/>
                  <a:pt x="790" y="395"/>
                </a:cubicBezTo>
                <a:cubicBezTo>
                  <a:pt x="794" y="398"/>
                  <a:pt x="792" y="392"/>
                  <a:pt x="792" y="391"/>
                </a:cubicBezTo>
                <a:cubicBezTo>
                  <a:pt x="792" y="388"/>
                  <a:pt x="794" y="386"/>
                  <a:pt x="795" y="383"/>
                </a:cubicBezTo>
                <a:cubicBezTo>
                  <a:pt x="796" y="380"/>
                  <a:pt x="796" y="380"/>
                  <a:pt x="793" y="379"/>
                </a:cubicBezTo>
                <a:cubicBezTo>
                  <a:pt x="789" y="379"/>
                  <a:pt x="785" y="379"/>
                  <a:pt x="782" y="379"/>
                </a:cubicBezTo>
                <a:cubicBezTo>
                  <a:pt x="778" y="378"/>
                  <a:pt x="780" y="368"/>
                  <a:pt x="773" y="368"/>
                </a:cubicBezTo>
                <a:cubicBezTo>
                  <a:pt x="772" y="368"/>
                  <a:pt x="767" y="369"/>
                  <a:pt x="766" y="368"/>
                </a:cubicBezTo>
                <a:cubicBezTo>
                  <a:pt x="765" y="364"/>
                  <a:pt x="758" y="360"/>
                  <a:pt x="755" y="364"/>
                </a:cubicBezTo>
                <a:cubicBezTo>
                  <a:pt x="753" y="366"/>
                  <a:pt x="749" y="371"/>
                  <a:pt x="746" y="371"/>
                </a:cubicBezTo>
                <a:cubicBezTo>
                  <a:pt x="700" y="372"/>
                  <a:pt x="700" y="372"/>
                  <a:pt x="700" y="372"/>
                </a:cubicBezTo>
                <a:cubicBezTo>
                  <a:pt x="700" y="376"/>
                  <a:pt x="700" y="376"/>
                  <a:pt x="700" y="376"/>
                </a:cubicBezTo>
                <a:cubicBezTo>
                  <a:pt x="683" y="375"/>
                  <a:pt x="683" y="375"/>
                  <a:pt x="683" y="375"/>
                </a:cubicBezTo>
                <a:cubicBezTo>
                  <a:pt x="680" y="361"/>
                  <a:pt x="681" y="367"/>
                  <a:pt x="676" y="358"/>
                </a:cubicBezTo>
                <a:cubicBezTo>
                  <a:pt x="672" y="350"/>
                  <a:pt x="662" y="358"/>
                  <a:pt x="659" y="347"/>
                </a:cubicBezTo>
                <a:cubicBezTo>
                  <a:pt x="651" y="347"/>
                  <a:pt x="651" y="347"/>
                  <a:pt x="651" y="347"/>
                </a:cubicBezTo>
                <a:cubicBezTo>
                  <a:pt x="646" y="343"/>
                  <a:pt x="646" y="343"/>
                  <a:pt x="646" y="343"/>
                </a:cubicBezTo>
                <a:cubicBezTo>
                  <a:pt x="646" y="339"/>
                  <a:pt x="646" y="339"/>
                  <a:pt x="646" y="339"/>
                </a:cubicBezTo>
                <a:cubicBezTo>
                  <a:pt x="647" y="338"/>
                  <a:pt x="649" y="339"/>
                  <a:pt x="651" y="339"/>
                </a:cubicBezTo>
                <a:cubicBezTo>
                  <a:pt x="651" y="338"/>
                  <a:pt x="651" y="332"/>
                  <a:pt x="649" y="332"/>
                </a:cubicBezTo>
                <a:cubicBezTo>
                  <a:pt x="646" y="332"/>
                  <a:pt x="638" y="335"/>
                  <a:pt x="638" y="329"/>
                </a:cubicBezTo>
                <a:cubicBezTo>
                  <a:pt x="638" y="323"/>
                  <a:pt x="639" y="323"/>
                  <a:pt x="633" y="320"/>
                </a:cubicBezTo>
                <a:cubicBezTo>
                  <a:pt x="632" y="320"/>
                  <a:pt x="626" y="318"/>
                  <a:pt x="628" y="316"/>
                </a:cubicBezTo>
                <a:cubicBezTo>
                  <a:pt x="630" y="313"/>
                  <a:pt x="635" y="310"/>
                  <a:pt x="631" y="305"/>
                </a:cubicBezTo>
                <a:cubicBezTo>
                  <a:pt x="627" y="300"/>
                  <a:pt x="629" y="297"/>
                  <a:pt x="629" y="291"/>
                </a:cubicBezTo>
                <a:cubicBezTo>
                  <a:pt x="629" y="288"/>
                  <a:pt x="624" y="283"/>
                  <a:pt x="625" y="280"/>
                </a:cubicBezTo>
                <a:cubicBezTo>
                  <a:pt x="630" y="270"/>
                  <a:pt x="624" y="272"/>
                  <a:pt x="619" y="264"/>
                </a:cubicBezTo>
                <a:cubicBezTo>
                  <a:pt x="611" y="252"/>
                  <a:pt x="611" y="256"/>
                  <a:pt x="622" y="249"/>
                </a:cubicBezTo>
                <a:cubicBezTo>
                  <a:pt x="629" y="246"/>
                  <a:pt x="615" y="236"/>
                  <a:pt x="615" y="233"/>
                </a:cubicBezTo>
                <a:cubicBezTo>
                  <a:pt x="615" y="232"/>
                  <a:pt x="618" y="229"/>
                  <a:pt x="619" y="228"/>
                </a:cubicBezTo>
                <a:cubicBezTo>
                  <a:pt x="624" y="224"/>
                  <a:pt x="627" y="219"/>
                  <a:pt x="632" y="216"/>
                </a:cubicBezTo>
                <a:cubicBezTo>
                  <a:pt x="632" y="215"/>
                  <a:pt x="631" y="214"/>
                  <a:pt x="631" y="214"/>
                </a:cubicBezTo>
                <a:cubicBezTo>
                  <a:pt x="630" y="213"/>
                  <a:pt x="630" y="212"/>
                  <a:pt x="630" y="210"/>
                </a:cubicBezTo>
                <a:cubicBezTo>
                  <a:pt x="629" y="203"/>
                  <a:pt x="630" y="195"/>
                  <a:pt x="630" y="187"/>
                </a:cubicBezTo>
                <a:cubicBezTo>
                  <a:pt x="629" y="185"/>
                  <a:pt x="630" y="179"/>
                  <a:pt x="631" y="178"/>
                </a:cubicBezTo>
                <a:cubicBezTo>
                  <a:pt x="632" y="178"/>
                  <a:pt x="633" y="178"/>
                  <a:pt x="633" y="176"/>
                </a:cubicBezTo>
                <a:cubicBezTo>
                  <a:pt x="633" y="175"/>
                  <a:pt x="631" y="173"/>
                  <a:pt x="632" y="171"/>
                </a:cubicBezTo>
                <a:cubicBezTo>
                  <a:pt x="633" y="170"/>
                  <a:pt x="635" y="170"/>
                  <a:pt x="635" y="168"/>
                </a:cubicBezTo>
                <a:cubicBezTo>
                  <a:pt x="634" y="166"/>
                  <a:pt x="632" y="164"/>
                  <a:pt x="630" y="162"/>
                </a:cubicBezTo>
                <a:cubicBezTo>
                  <a:pt x="630" y="161"/>
                  <a:pt x="626" y="157"/>
                  <a:pt x="629" y="157"/>
                </a:cubicBezTo>
                <a:cubicBezTo>
                  <a:pt x="630" y="157"/>
                  <a:pt x="634" y="157"/>
                  <a:pt x="634" y="155"/>
                </a:cubicBezTo>
                <a:cubicBezTo>
                  <a:pt x="633" y="154"/>
                  <a:pt x="631" y="152"/>
                  <a:pt x="630" y="151"/>
                </a:cubicBezTo>
                <a:cubicBezTo>
                  <a:pt x="629" y="149"/>
                  <a:pt x="626" y="145"/>
                  <a:pt x="626" y="144"/>
                </a:cubicBezTo>
                <a:cubicBezTo>
                  <a:pt x="625" y="143"/>
                  <a:pt x="628" y="142"/>
                  <a:pt x="629" y="142"/>
                </a:cubicBezTo>
                <a:cubicBezTo>
                  <a:pt x="629" y="140"/>
                  <a:pt x="628" y="131"/>
                  <a:pt x="629" y="130"/>
                </a:cubicBezTo>
                <a:cubicBezTo>
                  <a:pt x="630" y="130"/>
                  <a:pt x="631" y="130"/>
                  <a:pt x="632" y="129"/>
                </a:cubicBezTo>
                <a:cubicBezTo>
                  <a:pt x="634" y="128"/>
                  <a:pt x="632" y="127"/>
                  <a:pt x="633" y="126"/>
                </a:cubicBezTo>
                <a:cubicBezTo>
                  <a:pt x="634" y="125"/>
                  <a:pt x="634" y="125"/>
                  <a:pt x="633" y="124"/>
                </a:cubicBezTo>
                <a:cubicBezTo>
                  <a:pt x="628" y="121"/>
                  <a:pt x="629" y="121"/>
                  <a:pt x="628" y="116"/>
                </a:cubicBezTo>
                <a:cubicBezTo>
                  <a:pt x="630" y="115"/>
                  <a:pt x="632" y="116"/>
                  <a:pt x="633" y="115"/>
                </a:cubicBezTo>
                <a:cubicBezTo>
                  <a:pt x="633" y="110"/>
                  <a:pt x="634" y="110"/>
                  <a:pt x="630" y="110"/>
                </a:cubicBezTo>
                <a:cubicBezTo>
                  <a:pt x="628" y="109"/>
                  <a:pt x="629" y="109"/>
                  <a:pt x="629" y="108"/>
                </a:cubicBezTo>
                <a:cubicBezTo>
                  <a:pt x="629" y="104"/>
                  <a:pt x="626" y="95"/>
                  <a:pt x="627" y="93"/>
                </a:cubicBezTo>
                <a:cubicBezTo>
                  <a:pt x="628" y="91"/>
                  <a:pt x="629" y="90"/>
                  <a:pt x="630" y="88"/>
                </a:cubicBezTo>
                <a:cubicBezTo>
                  <a:pt x="621" y="87"/>
                  <a:pt x="623" y="86"/>
                  <a:pt x="623" y="78"/>
                </a:cubicBezTo>
                <a:cubicBezTo>
                  <a:pt x="622" y="75"/>
                  <a:pt x="621" y="72"/>
                  <a:pt x="620" y="69"/>
                </a:cubicBezTo>
                <a:cubicBezTo>
                  <a:pt x="610" y="70"/>
                  <a:pt x="610" y="70"/>
                  <a:pt x="610" y="70"/>
                </a:cubicBezTo>
                <a:cubicBezTo>
                  <a:pt x="604" y="75"/>
                  <a:pt x="594" y="73"/>
                  <a:pt x="592" y="75"/>
                </a:cubicBezTo>
                <a:cubicBezTo>
                  <a:pt x="592" y="76"/>
                  <a:pt x="591" y="81"/>
                  <a:pt x="589" y="80"/>
                </a:cubicBezTo>
                <a:cubicBezTo>
                  <a:pt x="587" y="78"/>
                  <a:pt x="586" y="77"/>
                  <a:pt x="582" y="77"/>
                </a:cubicBezTo>
                <a:cubicBezTo>
                  <a:pt x="580" y="77"/>
                  <a:pt x="582" y="80"/>
                  <a:pt x="581" y="81"/>
                </a:cubicBezTo>
                <a:cubicBezTo>
                  <a:pt x="580" y="83"/>
                  <a:pt x="577" y="83"/>
                  <a:pt x="576" y="83"/>
                </a:cubicBezTo>
                <a:cubicBezTo>
                  <a:pt x="571" y="83"/>
                  <a:pt x="572" y="85"/>
                  <a:pt x="571" y="88"/>
                </a:cubicBezTo>
                <a:cubicBezTo>
                  <a:pt x="570" y="92"/>
                  <a:pt x="560" y="89"/>
                  <a:pt x="560" y="86"/>
                </a:cubicBezTo>
                <a:cubicBezTo>
                  <a:pt x="558" y="80"/>
                  <a:pt x="557" y="81"/>
                  <a:pt x="551" y="80"/>
                </a:cubicBezTo>
                <a:cubicBezTo>
                  <a:pt x="545" y="80"/>
                  <a:pt x="541" y="88"/>
                  <a:pt x="540" y="92"/>
                </a:cubicBezTo>
                <a:cubicBezTo>
                  <a:pt x="539" y="95"/>
                  <a:pt x="532" y="102"/>
                  <a:pt x="531" y="96"/>
                </a:cubicBezTo>
                <a:cubicBezTo>
                  <a:pt x="530" y="94"/>
                  <a:pt x="521" y="96"/>
                  <a:pt x="520" y="96"/>
                </a:cubicBezTo>
                <a:cubicBezTo>
                  <a:pt x="515" y="96"/>
                  <a:pt x="518" y="90"/>
                  <a:pt x="514" y="91"/>
                </a:cubicBezTo>
                <a:cubicBezTo>
                  <a:pt x="509" y="93"/>
                  <a:pt x="501" y="80"/>
                  <a:pt x="497" y="93"/>
                </a:cubicBezTo>
                <a:cubicBezTo>
                  <a:pt x="494" y="95"/>
                  <a:pt x="480" y="94"/>
                  <a:pt x="477" y="94"/>
                </a:cubicBezTo>
                <a:cubicBezTo>
                  <a:pt x="477" y="96"/>
                  <a:pt x="475" y="101"/>
                  <a:pt x="473" y="98"/>
                </a:cubicBezTo>
                <a:cubicBezTo>
                  <a:pt x="472" y="96"/>
                  <a:pt x="470" y="93"/>
                  <a:pt x="467" y="92"/>
                </a:cubicBezTo>
                <a:cubicBezTo>
                  <a:pt x="464" y="90"/>
                  <a:pt x="462" y="88"/>
                  <a:pt x="462" y="84"/>
                </a:cubicBezTo>
                <a:cubicBezTo>
                  <a:pt x="450" y="78"/>
                  <a:pt x="450" y="91"/>
                  <a:pt x="437" y="92"/>
                </a:cubicBezTo>
                <a:cubicBezTo>
                  <a:pt x="430" y="93"/>
                  <a:pt x="427" y="94"/>
                  <a:pt x="420" y="90"/>
                </a:cubicBezTo>
                <a:cubicBezTo>
                  <a:pt x="417" y="87"/>
                  <a:pt x="410" y="88"/>
                  <a:pt x="408" y="92"/>
                </a:cubicBezTo>
                <a:cubicBezTo>
                  <a:pt x="406" y="95"/>
                  <a:pt x="403" y="101"/>
                  <a:pt x="401" y="102"/>
                </a:cubicBezTo>
                <a:cubicBezTo>
                  <a:pt x="397" y="105"/>
                  <a:pt x="391" y="100"/>
                  <a:pt x="387" y="106"/>
                </a:cubicBezTo>
                <a:cubicBezTo>
                  <a:pt x="385" y="109"/>
                  <a:pt x="378" y="109"/>
                  <a:pt x="374" y="109"/>
                </a:cubicBezTo>
                <a:cubicBezTo>
                  <a:pt x="373" y="108"/>
                  <a:pt x="372" y="107"/>
                  <a:pt x="371" y="107"/>
                </a:cubicBezTo>
                <a:cubicBezTo>
                  <a:pt x="366" y="105"/>
                  <a:pt x="363" y="105"/>
                  <a:pt x="358" y="105"/>
                </a:cubicBezTo>
                <a:cubicBezTo>
                  <a:pt x="348" y="105"/>
                  <a:pt x="342" y="94"/>
                  <a:pt x="331" y="100"/>
                </a:cubicBezTo>
                <a:cubicBezTo>
                  <a:pt x="327" y="102"/>
                  <a:pt x="322" y="97"/>
                  <a:pt x="318" y="95"/>
                </a:cubicBezTo>
                <a:cubicBezTo>
                  <a:pt x="314" y="92"/>
                  <a:pt x="307" y="92"/>
                  <a:pt x="303" y="88"/>
                </a:cubicBezTo>
                <a:cubicBezTo>
                  <a:pt x="303" y="85"/>
                  <a:pt x="303" y="86"/>
                  <a:pt x="304" y="83"/>
                </a:cubicBezTo>
                <a:cubicBezTo>
                  <a:pt x="304" y="82"/>
                  <a:pt x="304" y="81"/>
                  <a:pt x="304" y="80"/>
                </a:cubicBezTo>
                <a:cubicBezTo>
                  <a:pt x="304" y="77"/>
                  <a:pt x="304" y="78"/>
                  <a:pt x="299" y="78"/>
                </a:cubicBezTo>
                <a:cubicBezTo>
                  <a:pt x="296" y="75"/>
                  <a:pt x="298" y="77"/>
                  <a:pt x="294" y="76"/>
                </a:cubicBezTo>
                <a:cubicBezTo>
                  <a:pt x="293" y="76"/>
                  <a:pt x="293" y="75"/>
                  <a:pt x="293" y="74"/>
                </a:cubicBezTo>
                <a:cubicBezTo>
                  <a:pt x="294" y="69"/>
                  <a:pt x="297" y="61"/>
                  <a:pt x="291" y="59"/>
                </a:cubicBezTo>
                <a:cubicBezTo>
                  <a:pt x="288" y="58"/>
                  <a:pt x="277" y="53"/>
                  <a:pt x="276" y="50"/>
                </a:cubicBezTo>
                <a:cubicBezTo>
                  <a:pt x="275" y="32"/>
                  <a:pt x="275" y="32"/>
                  <a:pt x="275" y="32"/>
                </a:cubicBezTo>
                <a:cubicBezTo>
                  <a:pt x="270" y="29"/>
                  <a:pt x="270" y="29"/>
                  <a:pt x="270" y="29"/>
                </a:cubicBezTo>
                <a:cubicBezTo>
                  <a:pt x="267" y="30"/>
                  <a:pt x="264" y="29"/>
                  <a:pt x="261" y="29"/>
                </a:cubicBezTo>
                <a:cubicBezTo>
                  <a:pt x="254" y="29"/>
                  <a:pt x="259" y="21"/>
                  <a:pt x="251" y="22"/>
                </a:cubicBezTo>
                <a:cubicBezTo>
                  <a:pt x="243" y="22"/>
                  <a:pt x="244" y="24"/>
                  <a:pt x="238" y="19"/>
                </a:cubicBezTo>
                <a:cubicBezTo>
                  <a:pt x="235" y="16"/>
                  <a:pt x="229" y="24"/>
                  <a:pt x="229" y="17"/>
                </a:cubicBezTo>
                <a:cubicBezTo>
                  <a:pt x="229" y="13"/>
                  <a:pt x="224" y="10"/>
                  <a:pt x="220" y="10"/>
                </a:cubicBezTo>
                <a:cubicBezTo>
                  <a:pt x="214" y="9"/>
                  <a:pt x="213" y="9"/>
                  <a:pt x="209" y="5"/>
                </a:cubicBezTo>
                <a:cubicBezTo>
                  <a:pt x="208" y="6"/>
                  <a:pt x="207" y="4"/>
                  <a:pt x="205" y="5"/>
                </a:cubicBezTo>
                <a:cubicBezTo>
                  <a:pt x="203" y="7"/>
                  <a:pt x="200" y="7"/>
                  <a:pt x="199" y="4"/>
                </a:cubicBezTo>
                <a:cubicBezTo>
                  <a:pt x="199" y="1"/>
                  <a:pt x="196" y="2"/>
                  <a:pt x="194" y="2"/>
                </a:cubicBezTo>
                <a:cubicBezTo>
                  <a:pt x="192" y="2"/>
                  <a:pt x="193" y="3"/>
                  <a:pt x="193" y="5"/>
                </a:cubicBezTo>
                <a:cubicBezTo>
                  <a:pt x="193" y="9"/>
                  <a:pt x="193" y="9"/>
                  <a:pt x="193" y="9"/>
                </a:cubicBezTo>
                <a:cubicBezTo>
                  <a:pt x="189" y="10"/>
                  <a:pt x="185" y="10"/>
                  <a:pt x="181" y="9"/>
                </a:cubicBezTo>
                <a:cubicBezTo>
                  <a:pt x="180" y="7"/>
                  <a:pt x="182" y="6"/>
                  <a:pt x="178" y="6"/>
                </a:cubicBezTo>
                <a:cubicBezTo>
                  <a:pt x="175" y="5"/>
                  <a:pt x="175" y="8"/>
                  <a:pt x="176" y="10"/>
                </a:cubicBezTo>
                <a:cubicBezTo>
                  <a:pt x="172" y="11"/>
                  <a:pt x="168" y="11"/>
                  <a:pt x="164" y="11"/>
                </a:cubicBezTo>
                <a:cubicBezTo>
                  <a:pt x="158" y="11"/>
                  <a:pt x="152" y="0"/>
                  <a:pt x="137" y="3"/>
                </a:cubicBezTo>
                <a:cubicBezTo>
                  <a:pt x="133" y="4"/>
                  <a:pt x="124" y="5"/>
                  <a:pt x="124" y="10"/>
                </a:cubicBezTo>
                <a:cubicBezTo>
                  <a:pt x="124" y="11"/>
                  <a:pt x="125" y="17"/>
                  <a:pt x="123" y="17"/>
                </a:cubicBezTo>
                <a:cubicBezTo>
                  <a:pt x="117" y="15"/>
                  <a:pt x="118" y="17"/>
                  <a:pt x="118" y="21"/>
                </a:cubicBezTo>
                <a:cubicBezTo>
                  <a:pt x="119" y="32"/>
                  <a:pt x="126" y="31"/>
                  <a:pt x="127" y="34"/>
                </a:cubicBezTo>
                <a:cubicBezTo>
                  <a:pt x="126" y="40"/>
                  <a:pt x="120" y="40"/>
                  <a:pt x="117" y="45"/>
                </a:cubicBezTo>
                <a:cubicBezTo>
                  <a:pt x="114" y="49"/>
                  <a:pt x="112" y="50"/>
                  <a:pt x="108" y="51"/>
                </a:cubicBezTo>
                <a:cubicBezTo>
                  <a:pt x="105" y="51"/>
                  <a:pt x="106" y="53"/>
                  <a:pt x="106" y="55"/>
                </a:cubicBezTo>
                <a:cubicBezTo>
                  <a:pt x="106" y="56"/>
                  <a:pt x="106" y="56"/>
                  <a:pt x="105" y="56"/>
                </a:cubicBezTo>
                <a:cubicBezTo>
                  <a:pt x="84" y="57"/>
                  <a:pt x="84" y="57"/>
                  <a:pt x="84" y="57"/>
                </a:cubicBezTo>
                <a:cubicBezTo>
                  <a:pt x="80" y="57"/>
                  <a:pt x="60" y="46"/>
                  <a:pt x="59" y="53"/>
                </a:cubicBezTo>
                <a:cubicBezTo>
                  <a:pt x="59" y="58"/>
                  <a:pt x="33" y="57"/>
                  <a:pt x="28" y="57"/>
                </a:cubicBezTo>
                <a:cubicBezTo>
                  <a:pt x="28" y="69"/>
                  <a:pt x="28" y="69"/>
                  <a:pt x="28" y="69"/>
                </a:cubicBezTo>
                <a:cubicBezTo>
                  <a:pt x="28" y="70"/>
                  <a:pt x="29" y="72"/>
                  <a:pt x="29" y="73"/>
                </a:cubicBezTo>
                <a:cubicBezTo>
                  <a:pt x="28" y="74"/>
                  <a:pt x="26" y="73"/>
                  <a:pt x="26" y="74"/>
                </a:cubicBezTo>
                <a:cubicBezTo>
                  <a:pt x="25" y="74"/>
                  <a:pt x="27" y="80"/>
                  <a:pt x="28" y="81"/>
                </a:cubicBezTo>
                <a:cubicBezTo>
                  <a:pt x="32" y="86"/>
                  <a:pt x="23" y="85"/>
                  <a:pt x="22" y="86"/>
                </a:cubicBezTo>
                <a:cubicBezTo>
                  <a:pt x="20" y="90"/>
                  <a:pt x="21" y="94"/>
                  <a:pt x="18" y="97"/>
                </a:cubicBezTo>
                <a:cubicBezTo>
                  <a:pt x="19" y="104"/>
                  <a:pt x="17" y="101"/>
                  <a:pt x="13" y="103"/>
                </a:cubicBezTo>
                <a:cubicBezTo>
                  <a:pt x="11" y="105"/>
                  <a:pt x="14" y="107"/>
                  <a:pt x="12" y="107"/>
                </a:cubicBezTo>
                <a:cubicBezTo>
                  <a:pt x="11" y="107"/>
                  <a:pt x="11" y="107"/>
                  <a:pt x="10" y="107"/>
                </a:cubicBezTo>
                <a:cubicBezTo>
                  <a:pt x="8" y="108"/>
                  <a:pt x="9" y="110"/>
                  <a:pt x="9" y="111"/>
                </a:cubicBezTo>
                <a:cubicBezTo>
                  <a:pt x="9" y="115"/>
                  <a:pt x="13" y="111"/>
                  <a:pt x="13" y="115"/>
                </a:cubicBezTo>
                <a:cubicBezTo>
                  <a:pt x="13" y="117"/>
                  <a:pt x="12" y="121"/>
                  <a:pt x="14" y="122"/>
                </a:cubicBezTo>
                <a:cubicBezTo>
                  <a:pt x="14" y="127"/>
                  <a:pt x="14" y="125"/>
                  <a:pt x="8" y="126"/>
                </a:cubicBezTo>
                <a:cubicBezTo>
                  <a:pt x="4" y="126"/>
                  <a:pt x="6" y="132"/>
                  <a:pt x="8" y="134"/>
                </a:cubicBezTo>
                <a:cubicBezTo>
                  <a:pt x="12" y="137"/>
                  <a:pt x="4" y="145"/>
                  <a:pt x="0" y="146"/>
                </a:cubicBezTo>
                <a:cubicBezTo>
                  <a:pt x="0" y="148"/>
                  <a:pt x="0" y="148"/>
                  <a:pt x="0" y="148"/>
                </a:cubicBezTo>
                <a:cubicBezTo>
                  <a:pt x="0" y="151"/>
                  <a:pt x="4" y="149"/>
                  <a:pt x="7" y="151"/>
                </a:cubicBezTo>
                <a:cubicBezTo>
                  <a:pt x="10" y="153"/>
                  <a:pt x="6" y="154"/>
                  <a:pt x="11" y="155"/>
                </a:cubicBezTo>
                <a:cubicBezTo>
                  <a:pt x="13" y="156"/>
                  <a:pt x="15" y="155"/>
                  <a:pt x="17" y="156"/>
                </a:cubicBezTo>
                <a:cubicBezTo>
                  <a:pt x="20" y="158"/>
                  <a:pt x="28" y="170"/>
                  <a:pt x="29" y="173"/>
                </a:cubicBezTo>
                <a:cubicBezTo>
                  <a:pt x="32" y="192"/>
                  <a:pt x="50" y="179"/>
                  <a:pt x="63" y="188"/>
                </a:cubicBezTo>
                <a:cubicBezTo>
                  <a:pt x="66" y="190"/>
                  <a:pt x="69" y="192"/>
                  <a:pt x="70" y="195"/>
                </a:cubicBezTo>
                <a:cubicBezTo>
                  <a:pt x="71" y="196"/>
                  <a:pt x="72" y="199"/>
                  <a:pt x="74" y="200"/>
                </a:cubicBezTo>
                <a:cubicBezTo>
                  <a:pt x="75" y="202"/>
                  <a:pt x="76" y="207"/>
                  <a:pt x="79" y="208"/>
                </a:cubicBezTo>
                <a:cubicBezTo>
                  <a:pt x="82" y="209"/>
                  <a:pt x="84" y="211"/>
                  <a:pt x="88" y="211"/>
                </a:cubicBezTo>
                <a:cubicBezTo>
                  <a:pt x="90" y="211"/>
                  <a:pt x="91" y="210"/>
                  <a:pt x="92" y="213"/>
                </a:cubicBezTo>
                <a:cubicBezTo>
                  <a:pt x="93" y="218"/>
                  <a:pt x="96" y="223"/>
                  <a:pt x="97" y="229"/>
                </a:cubicBezTo>
                <a:cubicBezTo>
                  <a:pt x="97" y="232"/>
                  <a:pt x="97" y="233"/>
                  <a:pt x="98" y="236"/>
                </a:cubicBezTo>
                <a:cubicBezTo>
                  <a:pt x="100" y="238"/>
                  <a:pt x="104" y="238"/>
                  <a:pt x="106" y="239"/>
                </a:cubicBezTo>
                <a:cubicBezTo>
                  <a:pt x="110" y="240"/>
                  <a:pt x="114" y="242"/>
                  <a:pt x="119" y="243"/>
                </a:cubicBezTo>
                <a:cubicBezTo>
                  <a:pt x="120" y="245"/>
                  <a:pt x="122" y="246"/>
                  <a:pt x="124" y="247"/>
                </a:cubicBezTo>
                <a:cubicBezTo>
                  <a:pt x="124" y="248"/>
                  <a:pt x="124" y="258"/>
                  <a:pt x="124" y="260"/>
                </a:cubicBezTo>
                <a:cubicBezTo>
                  <a:pt x="124" y="260"/>
                  <a:pt x="125" y="261"/>
                  <a:pt x="124" y="262"/>
                </a:cubicBezTo>
                <a:cubicBezTo>
                  <a:pt x="122" y="262"/>
                  <a:pt x="114" y="262"/>
                  <a:pt x="111" y="262"/>
                </a:cubicBezTo>
                <a:cubicBezTo>
                  <a:pt x="111" y="266"/>
                  <a:pt x="112" y="275"/>
                  <a:pt x="107" y="276"/>
                </a:cubicBezTo>
                <a:cubicBezTo>
                  <a:pt x="99" y="276"/>
                  <a:pt x="96" y="285"/>
                  <a:pt x="101" y="291"/>
                </a:cubicBezTo>
                <a:cubicBezTo>
                  <a:pt x="104" y="294"/>
                  <a:pt x="105" y="295"/>
                  <a:pt x="101" y="298"/>
                </a:cubicBezTo>
                <a:cubicBezTo>
                  <a:pt x="98" y="300"/>
                  <a:pt x="95" y="303"/>
                  <a:pt x="91" y="303"/>
                </a:cubicBezTo>
                <a:cubicBezTo>
                  <a:pt x="85" y="303"/>
                  <a:pt x="87" y="302"/>
                  <a:pt x="83" y="300"/>
                </a:cubicBezTo>
                <a:cubicBezTo>
                  <a:pt x="79" y="299"/>
                  <a:pt x="75" y="297"/>
                  <a:pt x="71" y="296"/>
                </a:cubicBezTo>
                <a:cubicBezTo>
                  <a:pt x="65" y="294"/>
                  <a:pt x="66" y="303"/>
                  <a:pt x="59" y="304"/>
                </a:cubicBezTo>
                <a:cubicBezTo>
                  <a:pt x="55" y="304"/>
                  <a:pt x="51" y="307"/>
                  <a:pt x="53" y="311"/>
                </a:cubicBezTo>
                <a:cubicBezTo>
                  <a:pt x="55" y="314"/>
                  <a:pt x="57" y="311"/>
                  <a:pt x="57" y="313"/>
                </a:cubicBezTo>
                <a:cubicBezTo>
                  <a:pt x="57" y="322"/>
                  <a:pt x="58" y="318"/>
                  <a:pt x="60" y="320"/>
                </a:cubicBezTo>
                <a:cubicBezTo>
                  <a:pt x="68" y="327"/>
                  <a:pt x="48" y="344"/>
                  <a:pt x="48" y="352"/>
                </a:cubicBezTo>
                <a:cubicBezTo>
                  <a:pt x="48" y="356"/>
                  <a:pt x="49" y="357"/>
                  <a:pt x="44" y="357"/>
                </a:cubicBezTo>
                <a:cubicBezTo>
                  <a:pt x="41" y="357"/>
                  <a:pt x="39" y="357"/>
                  <a:pt x="38" y="360"/>
                </a:cubicBezTo>
                <a:cubicBezTo>
                  <a:pt x="36" y="364"/>
                  <a:pt x="34" y="369"/>
                  <a:pt x="31" y="372"/>
                </a:cubicBezTo>
                <a:cubicBezTo>
                  <a:pt x="28" y="376"/>
                  <a:pt x="26" y="374"/>
                  <a:pt x="22" y="374"/>
                </a:cubicBezTo>
                <a:cubicBezTo>
                  <a:pt x="22" y="392"/>
                  <a:pt x="22" y="392"/>
                  <a:pt x="22" y="392"/>
                </a:cubicBezTo>
                <a:cubicBezTo>
                  <a:pt x="23" y="392"/>
                  <a:pt x="25" y="392"/>
                  <a:pt x="26" y="392"/>
                </a:cubicBezTo>
                <a:cubicBezTo>
                  <a:pt x="27" y="395"/>
                  <a:pt x="26" y="398"/>
                  <a:pt x="26" y="400"/>
                </a:cubicBezTo>
                <a:cubicBezTo>
                  <a:pt x="30" y="400"/>
                  <a:pt x="30" y="400"/>
                  <a:pt x="30" y="400"/>
                </a:cubicBezTo>
                <a:cubicBezTo>
                  <a:pt x="31" y="400"/>
                  <a:pt x="31" y="402"/>
                  <a:pt x="31" y="402"/>
                </a:cubicBezTo>
                <a:cubicBezTo>
                  <a:pt x="31" y="404"/>
                  <a:pt x="31" y="406"/>
                  <a:pt x="31" y="408"/>
                </a:cubicBezTo>
                <a:cubicBezTo>
                  <a:pt x="31" y="414"/>
                  <a:pt x="31" y="414"/>
                  <a:pt x="31" y="414"/>
                </a:cubicBezTo>
                <a:cubicBezTo>
                  <a:pt x="53" y="413"/>
                  <a:pt x="53" y="413"/>
                  <a:pt x="53" y="413"/>
                </a:cubicBezTo>
                <a:cubicBezTo>
                  <a:pt x="55" y="414"/>
                  <a:pt x="57" y="416"/>
                  <a:pt x="59" y="417"/>
                </a:cubicBezTo>
                <a:cubicBezTo>
                  <a:pt x="60" y="417"/>
                  <a:pt x="60" y="416"/>
                  <a:pt x="60" y="418"/>
                </a:cubicBezTo>
                <a:cubicBezTo>
                  <a:pt x="60" y="420"/>
                  <a:pt x="61" y="419"/>
                  <a:pt x="63" y="419"/>
                </a:cubicBezTo>
                <a:cubicBezTo>
                  <a:pt x="67" y="419"/>
                  <a:pt x="73" y="422"/>
                  <a:pt x="73" y="428"/>
                </a:cubicBezTo>
                <a:cubicBezTo>
                  <a:pt x="69" y="430"/>
                  <a:pt x="68" y="428"/>
                  <a:pt x="69" y="433"/>
                </a:cubicBezTo>
                <a:cubicBezTo>
                  <a:pt x="69" y="435"/>
                  <a:pt x="70" y="436"/>
                  <a:pt x="68" y="436"/>
                </a:cubicBezTo>
                <a:cubicBezTo>
                  <a:pt x="65" y="437"/>
                  <a:pt x="69" y="441"/>
                  <a:pt x="65" y="442"/>
                </a:cubicBezTo>
                <a:cubicBezTo>
                  <a:pt x="64" y="442"/>
                  <a:pt x="65" y="445"/>
                  <a:pt x="65" y="447"/>
                </a:cubicBezTo>
                <a:cubicBezTo>
                  <a:pt x="68" y="448"/>
                  <a:pt x="68" y="447"/>
                  <a:pt x="71" y="450"/>
                </a:cubicBezTo>
                <a:cubicBezTo>
                  <a:pt x="72" y="451"/>
                  <a:pt x="73" y="451"/>
                  <a:pt x="74" y="452"/>
                </a:cubicBezTo>
                <a:cubicBezTo>
                  <a:pt x="75" y="455"/>
                  <a:pt x="74" y="455"/>
                  <a:pt x="77" y="457"/>
                </a:cubicBezTo>
                <a:cubicBezTo>
                  <a:pt x="79" y="458"/>
                  <a:pt x="85" y="460"/>
                  <a:pt x="85" y="464"/>
                </a:cubicBezTo>
                <a:cubicBezTo>
                  <a:pt x="81" y="466"/>
                  <a:pt x="76" y="467"/>
                  <a:pt x="72" y="471"/>
                </a:cubicBezTo>
                <a:cubicBezTo>
                  <a:pt x="69" y="473"/>
                  <a:pt x="68" y="472"/>
                  <a:pt x="68" y="477"/>
                </a:cubicBezTo>
                <a:cubicBezTo>
                  <a:pt x="68" y="482"/>
                  <a:pt x="68" y="482"/>
                  <a:pt x="68" y="482"/>
                </a:cubicBezTo>
                <a:cubicBezTo>
                  <a:pt x="67" y="483"/>
                  <a:pt x="65" y="481"/>
                  <a:pt x="66" y="483"/>
                </a:cubicBezTo>
                <a:cubicBezTo>
                  <a:pt x="66" y="497"/>
                  <a:pt x="66" y="497"/>
                  <a:pt x="66" y="497"/>
                </a:cubicBezTo>
                <a:cubicBezTo>
                  <a:pt x="67" y="498"/>
                  <a:pt x="68" y="499"/>
                  <a:pt x="70" y="500"/>
                </a:cubicBezTo>
                <a:cubicBezTo>
                  <a:pt x="71" y="500"/>
                  <a:pt x="72" y="500"/>
                  <a:pt x="73" y="500"/>
                </a:cubicBezTo>
                <a:cubicBezTo>
                  <a:pt x="75" y="500"/>
                  <a:pt x="73" y="501"/>
                  <a:pt x="75" y="502"/>
                </a:cubicBezTo>
                <a:cubicBezTo>
                  <a:pt x="78" y="502"/>
                  <a:pt x="81" y="503"/>
                  <a:pt x="83" y="505"/>
                </a:cubicBezTo>
                <a:cubicBezTo>
                  <a:pt x="84" y="507"/>
                  <a:pt x="85" y="517"/>
                  <a:pt x="81" y="516"/>
                </a:cubicBezTo>
                <a:cubicBezTo>
                  <a:pt x="79" y="515"/>
                  <a:pt x="79" y="514"/>
                  <a:pt x="76" y="515"/>
                </a:cubicBezTo>
                <a:cubicBezTo>
                  <a:pt x="76" y="515"/>
                  <a:pt x="76" y="516"/>
                  <a:pt x="76" y="516"/>
                </a:cubicBezTo>
                <a:cubicBezTo>
                  <a:pt x="76" y="521"/>
                  <a:pt x="76" y="525"/>
                  <a:pt x="76" y="530"/>
                </a:cubicBezTo>
                <a:cubicBezTo>
                  <a:pt x="78" y="530"/>
                  <a:pt x="79" y="530"/>
                  <a:pt x="80" y="530"/>
                </a:cubicBezTo>
                <a:cubicBezTo>
                  <a:pt x="82" y="530"/>
                  <a:pt x="83" y="532"/>
                  <a:pt x="86" y="530"/>
                </a:cubicBezTo>
                <a:cubicBezTo>
                  <a:pt x="87" y="530"/>
                  <a:pt x="87" y="528"/>
                  <a:pt x="87" y="531"/>
                </a:cubicBezTo>
                <a:cubicBezTo>
                  <a:pt x="88" y="532"/>
                  <a:pt x="88" y="534"/>
                  <a:pt x="88" y="535"/>
                </a:cubicBezTo>
                <a:cubicBezTo>
                  <a:pt x="79" y="535"/>
                  <a:pt x="82" y="538"/>
                  <a:pt x="77" y="539"/>
                </a:cubicBezTo>
                <a:cubicBezTo>
                  <a:pt x="74" y="539"/>
                  <a:pt x="76" y="544"/>
                  <a:pt x="76" y="546"/>
                </a:cubicBezTo>
                <a:cubicBezTo>
                  <a:pt x="80" y="548"/>
                  <a:pt x="81" y="551"/>
                  <a:pt x="85" y="553"/>
                </a:cubicBezTo>
                <a:cubicBezTo>
                  <a:pt x="88" y="554"/>
                  <a:pt x="98" y="558"/>
                  <a:pt x="99" y="560"/>
                </a:cubicBezTo>
                <a:cubicBezTo>
                  <a:pt x="101" y="562"/>
                  <a:pt x="102" y="564"/>
                  <a:pt x="103" y="566"/>
                </a:cubicBezTo>
                <a:cubicBezTo>
                  <a:pt x="105" y="568"/>
                  <a:pt x="108" y="569"/>
                  <a:pt x="106" y="572"/>
                </a:cubicBezTo>
                <a:cubicBezTo>
                  <a:pt x="105" y="576"/>
                  <a:pt x="112" y="581"/>
                  <a:pt x="114" y="584"/>
                </a:cubicBezTo>
                <a:cubicBezTo>
                  <a:pt x="115" y="585"/>
                  <a:pt x="116" y="586"/>
                  <a:pt x="117" y="586"/>
                </a:cubicBezTo>
                <a:cubicBezTo>
                  <a:pt x="118" y="587"/>
                  <a:pt x="118" y="588"/>
                  <a:pt x="119" y="589"/>
                </a:cubicBezTo>
                <a:cubicBezTo>
                  <a:pt x="125" y="594"/>
                  <a:pt x="114" y="601"/>
                  <a:pt x="113" y="606"/>
                </a:cubicBezTo>
                <a:cubicBezTo>
                  <a:pt x="112" y="608"/>
                  <a:pt x="120" y="608"/>
                  <a:pt x="117" y="612"/>
                </a:cubicBezTo>
                <a:cubicBezTo>
                  <a:pt x="117" y="613"/>
                  <a:pt x="116" y="613"/>
                  <a:pt x="116" y="613"/>
                </a:cubicBezTo>
                <a:cubicBezTo>
                  <a:pt x="114" y="616"/>
                  <a:pt x="111" y="618"/>
                  <a:pt x="109" y="620"/>
                </a:cubicBezTo>
                <a:cubicBezTo>
                  <a:pt x="108" y="621"/>
                  <a:pt x="108" y="622"/>
                  <a:pt x="107" y="623"/>
                </a:cubicBezTo>
                <a:cubicBezTo>
                  <a:pt x="107" y="623"/>
                  <a:pt x="105" y="621"/>
                  <a:pt x="105" y="621"/>
                </a:cubicBezTo>
                <a:cubicBezTo>
                  <a:pt x="95" y="614"/>
                  <a:pt x="94" y="620"/>
                  <a:pt x="89" y="627"/>
                </a:cubicBezTo>
                <a:cubicBezTo>
                  <a:pt x="89" y="630"/>
                  <a:pt x="90" y="630"/>
                  <a:pt x="92" y="631"/>
                </a:cubicBezTo>
                <a:cubicBezTo>
                  <a:pt x="99" y="635"/>
                  <a:pt x="106" y="642"/>
                  <a:pt x="110" y="649"/>
                </a:cubicBezTo>
                <a:cubicBezTo>
                  <a:pt x="114" y="651"/>
                  <a:pt x="108" y="655"/>
                  <a:pt x="107" y="655"/>
                </a:cubicBezTo>
                <a:cubicBezTo>
                  <a:pt x="107" y="657"/>
                  <a:pt x="108" y="660"/>
                  <a:pt x="108" y="662"/>
                </a:cubicBezTo>
                <a:cubicBezTo>
                  <a:pt x="114" y="662"/>
                  <a:pt x="121" y="662"/>
                  <a:pt x="127" y="662"/>
                </a:cubicBezTo>
                <a:cubicBezTo>
                  <a:pt x="128" y="699"/>
                  <a:pt x="128" y="699"/>
                  <a:pt x="128" y="699"/>
                </a:cubicBezTo>
                <a:cubicBezTo>
                  <a:pt x="131" y="701"/>
                  <a:pt x="130" y="705"/>
                  <a:pt x="130" y="708"/>
                </a:cubicBezTo>
                <a:cubicBezTo>
                  <a:pt x="130" y="720"/>
                  <a:pt x="130" y="732"/>
                  <a:pt x="131" y="744"/>
                </a:cubicBezTo>
                <a:cubicBezTo>
                  <a:pt x="129" y="744"/>
                  <a:pt x="128" y="744"/>
                  <a:pt x="129" y="746"/>
                </a:cubicBezTo>
                <a:cubicBezTo>
                  <a:pt x="129" y="750"/>
                  <a:pt x="130" y="753"/>
                  <a:pt x="130" y="757"/>
                </a:cubicBezTo>
                <a:cubicBezTo>
                  <a:pt x="130" y="757"/>
                  <a:pt x="133" y="757"/>
                  <a:pt x="134" y="757"/>
                </a:cubicBezTo>
                <a:cubicBezTo>
                  <a:pt x="134" y="757"/>
                  <a:pt x="134" y="769"/>
                  <a:pt x="134" y="769"/>
                </a:cubicBezTo>
                <a:cubicBezTo>
                  <a:pt x="153" y="769"/>
                  <a:pt x="153" y="769"/>
                  <a:pt x="153" y="769"/>
                </a:cubicBezTo>
                <a:cubicBezTo>
                  <a:pt x="153" y="790"/>
                  <a:pt x="153" y="790"/>
                  <a:pt x="153" y="790"/>
                </a:cubicBezTo>
                <a:cubicBezTo>
                  <a:pt x="170" y="790"/>
                  <a:pt x="170" y="790"/>
                  <a:pt x="170" y="790"/>
                </a:cubicBezTo>
                <a:cubicBezTo>
                  <a:pt x="171" y="806"/>
                  <a:pt x="171" y="806"/>
                  <a:pt x="171" y="806"/>
                </a:cubicBezTo>
                <a:cubicBezTo>
                  <a:pt x="167" y="809"/>
                  <a:pt x="164" y="811"/>
                  <a:pt x="159" y="811"/>
                </a:cubicBezTo>
                <a:cubicBezTo>
                  <a:pt x="156" y="811"/>
                  <a:pt x="153" y="811"/>
                  <a:pt x="151" y="813"/>
                </a:cubicBezTo>
                <a:cubicBezTo>
                  <a:pt x="149" y="814"/>
                  <a:pt x="139" y="816"/>
                  <a:pt x="139" y="818"/>
                </a:cubicBezTo>
                <a:cubicBezTo>
                  <a:pt x="137" y="827"/>
                  <a:pt x="137" y="827"/>
                  <a:pt x="137" y="827"/>
                </a:cubicBezTo>
                <a:cubicBezTo>
                  <a:pt x="128" y="827"/>
                  <a:pt x="128" y="827"/>
                  <a:pt x="128" y="827"/>
                </a:cubicBezTo>
                <a:cubicBezTo>
                  <a:pt x="128" y="814"/>
                  <a:pt x="128" y="814"/>
                  <a:pt x="128" y="814"/>
                </a:cubicBezTo>
                <a:cubicBezTo>
                  <a:pt x="125" y="814"/>
                  <a:pt x="110" y="816"/>
                  <a:pt x="109" y="814"/>
                </a:cubicBezTo>
                <a:cubicBezTo>
                  <a:pt x="107" y="809"/>
                  <a:pt x="98" y="824"/>
                  <a:pt x="90" y="825"/>
                </a:cubicBezTo>
                <a:cubicBezTo>
                  <a:pt x="86" y="825"/>
                  <a:pt x="83" y="826"/>
                  <a:pt x="79" y="826"/>
                </a:cubicBezTo>
                <a:cubicBezTo>
                  <a:pt x="79" y="826"/>
                  <a:pt x="75" y="826"/>
                  <a:pt x="76" y="826"/>
                </a:cubicBezTo>
                <a:cubicBezTo>
                  <a:pt x="77" y="827"/>
                  <a:pt x="77" y="827"/>
                  <a:pt x="77" y="827"/>
                </a:cubicBezTo>
                <a:cubicBezTo>
                  <a:pt x="79" y="828"/>
                  <a:pt x="83" y="829"/>
                  <a:pt x="84" y="831"/>
                </a:cubicBezTo>
                <a:cubicBezTo>
                  <a:pt x="85" y="832"/>
                  <a:pt x="84" y="837"/>
                  <a:pt x="83" y="837"/>
                </a:cubicBezTo>
                <a:cubicBezTo>
                  <a:pt x="79" y="839"/>
                  <a:pt x="74" y="839"/>
                  <a:pt x="70" y="839"/>
                </a:cubicBezTo>
                <a:cubicBezTo>
                  <a:pt x="70" y="843"/>
                  <a:pt x="70" y="847"/>
                  <a:pt x="70" y="850"/>
                </a:cubicBezTo>
                <a:cubicBezTo>
                  <a:pt x="74" y="854"/>
                  <a:pt x="79" y="856"/>
                  <a:pt x="84" y="859"/>
                </a:cubicBezTo>
                <a:cubicBezTo>
                  <a:pt x="87" y="860"/>
                  <a:pt x="91" y="866"/>
                  <a:pt x="92" y="869"/>
                </a:cubicBezTo>
                <a:cubicBezTo>
                  <a:pt x="94" y="873"/>
                  <a:pt x="100" y="874"/>
                  <a:pt x="102" y="878"/>
                </a:cubicBezTo>
                <a:cubicBezTo>
                  <a:pt x="103" y="879"/>
                  <a:pt x="103" y="881"/>
                  <a:pt x="103" y="883"/>
                </a:cubicBezTo>
                <a:cubicBezTo>
                  <a:pt x="100" y="887"/>
                  <a:pt x="96" y="885"/>
                  <a:pt x="92" y="887"/>
                </a:cubicBezTo>
                <a:cubicBezTo>
                  <a:pt x="83" y="892"/>
                  <a:pt x="76" y="897"/>
                  <a:pt x="77" y="908"/>
                </a:cubicBezTo>
                <a:cubicBezTo>
                  <a:pt x="88" y="910"/>
                  <a:pt x="77" y="923"/>
                  <a:pt x="77" y="929"/>
                </a:cubicBezTo>
                <a:cubicBezTo>
                  <a:pt x="77" y="939"/>
                  <a:pt x="88" y="941"/>
                  <a:pt x="88" y="949"/>
                </a:cubicBezTo>
                <a:cubicBezTo>
                  <a:pt x="91" y="951"/>
                  <a:pt x="90" y="953"/>
                  <a:pt x="91" y="956"/>
                </a:cubicBezTo>
                <a:cubicBezTo>
                  <a:pt x="92" y="958"/>
                  <a:pt x="96" y="961"/>
                  <a:pt x="96" y="963"/>
                </a:cubicBezTo>
                <a:cubicBezTo>
                  <a:pt x="96" y="966"/>
                  <a:pt x="94" y="970"/>
                  <a:pt x="95" y="973"/>
                </a:cubicBezTo>
                <a:cubicBezTo>
                  <a:pt x="95" y="982"/>
                  <a:pt x="95" y="982"/>
                  <a:pt x="95" y="982"/>
                </a:cubicBezTo>
                <a:cubicBezTo>
                  <a:pt x="95" y="998"/>
                  <a:pt x="117" y="998"/>
                  <a:pt x="101" y="1009"/>
                </a:cubicBezTo>
                <a:cubicBezTo>
                  <a:pt x="92" y="1015"/>
                  <a:pt x="90" y="1017"/>
                  <a:pt x="95" y="1029"/>
                </a:cubicBezTo>
                <a:cubicBezTo>
                  <a:pt x="93" y="1031"/>
                  <a:pt x="92" y="1033"/>
                  <a:pt x="91" y="1036"/>
                </a:cubicBezTo>
                <a:cubicBezTo>
                  <a:pt x="88" y="1046"/>
                  <a:pt x="91" y="1043"/>
                  <a:pt x="96" y="1050"/>
                </a:cubicBezTo>
                <a:cubicBezTo>
                  <a:pt x="97" y="1052"/>
                  <a:pt x="93" y="1064"/>
                  <a:pt x="91" y="1066"/>
                </a:cubicBezTo>
                <a:cubicBezTo>
                  <a:pt x="86" y="1073"/>
                  <a:pt x="75" y="1069"/>
                  <a:pt x="75" y="1078"/>
                </a:cubicBezTo>
                <a:cubicBezTo>
                  <a:pt x="76" y="1079"/>
                  <a:pt x="77" y="1079"/>
                  <a:pt x="78" y="1080"/>
                </a:cubicBezTo>
                <a:cubicBezTo>
                  <a:pt x="79" y="1080"/>
                  <a:pt x="80" y="1080"/>
                  <a:pt x="82" y="1081"/>
                </a:cubicBezTo>
                <a:cubicBezTo>
                  <a:pt x="86" y="1081"/>
                  <a:pt x="85" y="1084"/>
                  <a:pt x="85" y="1087"/>
                </a:cubicBezTo>
                <a:cubicBezTo>
                  <a:pt x="85" y="1095"/>
                  <a:pt x="85" y="1095"/>
                  <a:pt x="85" y="1095"/>
                </a:cubicBezTo>
                <a:cubicBezTo>
                  <a:pt x="91" y="1096"/>
                  <a:pt x="92" y="1091"/>
                  <a:pt x="96" y="1091"/>
                </a:cubicBezTo>
                <a:cubicBezTo>
                  <a:pt x="101" y="1090"/>
                  <a:pt x="99" y="1092"/>
                  <a:pt x="102" y="1094"/>
                </a:cubicBezTo>
                <a:cubicBezTo>
                  <a:pt x="106" y="1098"/>
                  <a:pt x="108" y="1092"/>
                  <a:pt x="113" y="1094"/>
                </a:cubicBezTo>
                <a:cubicBezTo>
                  <a:pt x="118" y="1096"/>
                  <a:pt x="123" y="1096"/>
                  <a:pt x="128" y="1095"/>
                </a:cubicBezTo>
                <a:cubicBezTo>
                  <a:pt x="130" y="1096"/>
                  <a:pt x="131" y="1097"/>
                  <a:pt x="132" y="1098"/>
                </a:cubicBezTo>
                <a:cubicBezTo>
                  <a:pt x="133" y="1099"/>
                  <a:pt x="133" y="1100"/>
                  <a:pt x="134" y="1100"/>
                </a:cubicBezTo>
                <a:cubicBezTo>
                  <a:pt x="134" y="1100"/>
                  <a:pt x="135" y="1100"/>
                  <a:pt x="136" y="1100"/>
                </a:cubicBezTo>
                <a:cubicBezTo>
                  <a:pt x="138" y="1100"/>
                  <a:pt x="143" y="1099"/>
                  <a:pt x="145" y="1100"/>
                </a:cubicBezTo>
                <a:cubicBezTo>
                  <a:pt x="151" y="1104"/>
                  <a:pt x="152" y="1103"/>
                  <a:pt x="152" y="1112"/>
                </a:cubicBezTo>
                <a:cubicBezTo>
                  <a:pt x="153" y="1118"/>
                  <a:pt x="153" y="1123"/>
                  <a:pt x="153" y="1129"/>
                </a:cubicBezTo>
                <a:cubicBezTo>
                  <a:pt x="157" y="1132"/>
                  <a:pt x="160" y="1139"/>
                  <a:pt x="167" y="1139"/>
                </a:cubicBezTo>
                <a:cubicBezTo>
                  <a:pt x="177" y="1139"/>
                  <a:pt x="182" y="1147"/>
                  <a:pt x="181" y="1156"/>
                </a:cubicBezTo>
                <a:cubicBezTo>
                  <a:pt x="181" y="1159"/>
                  <a:pt x="186" y="1159"/>
                  <a:pt x="186" y="1154"/>
                </a:cubicBezTo>
                <a:cubicBezTo>
                  <a:pt x="187" y="1142"/>
                  <a:pt x="198" y="1154"/>
                  <a:pt x="202" y="1150"/>
                </a:cubicBezTo>
                <a:cubicBezTo>
                  <a:pt x="203" y="1148"/>
                  <a:pt x="209" y="1146"/>
                  <a:pt x="211" y="1145"/>
                </a:cubicBezTo>
                <a:cubicBezTo>
                  <a:pt x="211" y="1142"/>
                  <a:pt x="214" y="1141"/>
                  <a:pt x="216" y="1141"/>
                </a:cubicBezTo>
                <a:cubicBezTo>
                  <a:pt x="222" y="1141"/>
                  <a:pt x="221" y="1140"/>
                  <a:pt x="226" y="1138"/>
                </a:cubicBezTo>
                <a:cubicBezTo>
                  <a:pt x="228" y="1137"/>
                  <a:pt x="234" y="1134"/>
                  <a:pt x="235" y="1131"/>
                </a:cubicBezTo>
                <a:cubicBezTo>
                  <a:pt x="240" y="1131"/>
                  <a:pt x="242" y="1128"/>
                  <a:pt x="247" y="1129"/>
                </a:cubicBezTo>
                <a:cubicBezTo>
                  <a:pt x="252" y="1129"/>
                  <a:pt x="251" y="1128"/>
                  <a:pt x="253" y="1124"/>
                </a:cubicBezTo>
                <a:cubicBezTo>
                  <a:pt x="254" y="1123"/>
                  <a:pt x="255" y="1122"/>
                  <a:pt x="255" y="1121"/>
                </a:cubicBezTo>
                <a:cubicBezTo>
                  <a:pt x="256" y="1114"/>
                  <a:pt x="263" y="1118"/>
                  <a:pt x="268" y="1118"/>
                </a:cubicBezTo>
                <a:cubicBezTo>
                  <a:pt x="270" y="1119"/>
                  <a:pt x="276" y="1116"/>
                  <a:pt x="278" y="1115"/>
                </a:cubicBezTo>
                <a:cubicBezTo>
                  <a:pt x="281" y="1114"/>
                  <a:pt x="284" y="1115"/>
                  <a:pt x="287" y="1115"/>
                </a:cubicBezTo>
                <a:cubicBezTo>
                  <a:pt x="289" y="1115"/>
                  <a:pt x="289" y="1115"/>
                  <a:pt x="291" y="1114"/>
                </a:cubicBezTo>
                <a:cubicBezTo>
                  <a:pt x="294" y="1112"/>
                  <a:pt x="297" y="1113"/>
                  <a:pt x="299" y="1113"/>
                </a:cubicBezTo>
                <a:cubicBezTo>
                  <a:pt x="306" y="1117"/>
                  <a:pt x="320" y="1113"/>
                  <a:pt x="323" y="1118"/>
                </a:cubicBezTo>
                <a:cubicBezTo>
                  <a:pt x="326" y="1124"/>
                  <a:pt x="330" y="1121"/>
                  <a:pt x="335" y="1122"/>
                </a:cubicBezTo>
                <a:cubicBezTo>
                  <a:pt x="340" y="1123"/>
                  <a:pt x="338" y="1142"/>
                  <a:pt x="354" y="1134"/>
                </a:cubicBezTo>
                <a:cubicBezTo>
                  <a:pt x="368" y="1128"/>
                  <a:pt x="373" y="1136"/>
                  <a:pt x="383" y="1143"/>
                </a:cubicBezTo>
                <a:cubicBezTo>
                  <a:pt x="386" y="1149"/>
                  <a:pt x="386" y="1155"/>
                  <a:pt x="387" y="1162"/>
                </a:cubicBezTo>
                <a:cubicBezTo>
                  <a:pt x="388" y="1169"/>
                  <a:pt x="400" y="1174"/>
                  <a:pt x="399" y="1186"/>
                </a:cubicBezTo>
                <a:cubicBezTo>
                  <a:pt x="399" y="1188"/>
                  <a:pt x="408" y="1195"/>
                  <a:pt x="409" y="1197"/>
                </a:cubicBezTo>
                <a:cubicBezTo>
                  <a:pt x="410" y="1199"/>
                  <a:pt x="401" y="1206"/>
                  <a:pt x="399" y="1207"/>
                </a:cubicBezTo>
                <a:cubicBezTo>
                  <a:pt x="399" y="1209"/>
                  <a:pt x="401" y="1212"/>
                  <a:pt x="402" y="1214"/>
                </a:cubicBezTo>
                <a:cubicBezTo>
                  <a:pt x="403" y="1215"/>
                  <a:pt x="403" y="1216"/>
                  <a:pt x="404" y="1217"/>
                </a:cubicBezTo>
                <a:cubicBezTo>
                  <a:pt x="400" y="1218"/>
                  <a:pt x="392" y="1212"/>
                  <a:pt x="392" y="1218"/>
                </a:cubicBezTo>
                <a:cubicBezTo>
                  <a:pt x="392" y="1220"/>
                  <a:pt x="393" y="1222"/>
                  <a:pt x="394" y="1224"/>
                </a:cubicBezTo>
                <a:cubicBezTo>
                  <a:pt x="394" y="1224"/>
                  <a:pt x="394" y="1225"/>
                  <a:pt x="394" y="1225"/>
                </a:cubicBezTo>
                <a:cubicBezTo>
                  <a:pt x="390" y="1227"/>
                  <a:pt x="382" y="1228"/>
                  <a:pt x="384" y="1234"/>
                </a:cubicBezTo>
                <a:cubicBezTo>
                  <a:pt x="387" y="1245"/>
                  <a:pt x="376" y="1245"/>
                  <a:pt x="369" y="1246"/>
                </a:cubicBezTo>
                <a:cubicBezTo>
                  <a:pt x="367" y="1246"/>
                  <a:pt x="361" y="1247"/>
                  <a:pt x="365" y="1249"/>
                </a:cubicBezTo>
                <a:cubicBezTo>
                  <a:pt x="367" y="1250"/>
                  <a:pt x="371" y="1255"/>
                  <a:pt x="372" y="1256"/>
                </a:cubicBezTo>
                <a:cubicBezTo>
                  <a:pt x="374" y="1260"/>
                  <a:pt x="373" y="1265"/>
                  <a:pt x="374" y="1269"/>
                </a:cubicBezTo>
                <a:cubicBezTo>
                  <a:pt x="375" y="1273"/>
                  <a:pt x="380" y="1271"/>
                  <a:pt x="383" y="1271"/>
                </a:cubicBezTo>
                <a:cubicBezTo>
                  <a:pt x="385" y="1271"/>
                  <a:pt x="388" y="1271"/>
                  <a:pt x="390" y="1271"/>
                </a:cubicBezTo>
                <a:cubicBezTo>
                  <a:pt x="396" y="1271"/>
                  <a:pt x="394" y="1275"/>
                  <a:pt x="394" y="1278"/>
                </a:cubicBezTo>
                <a:cubicBezTo>
                  <a:pt x="394" y="1279"/>
                  <a:pt x="394" y="1283"/>
                  <a:pt x="395" y="1283"/>
                </a:cubicBezTo>
                <a:cubicBezTo>
                  <a:pt x="397" y="1284"/>
                  <a:pt x="398" y="1282"/>
                  <a:pt x="398" y="1286"/>
                </a:cubicBezTo>
                <a:cubicBezTo>
                  <a:pt x="397" y="1287"/>
                  <a:pt x="397" y="1289"/>
                  <a:pt x="397" y="1290"/>
                </a:cubicBezTo>
                <a:cubicBezTo>
                  <a:pt x="398" y="1293"/>
                  <a:pt x="399" y="1292"/>
                  <a:pt x="401" y="1292"/>
                </a:cubicBezTo>
                <a:cubicBezTo>
                  <a:pt x="403" y="1291"/>
                  <a:pt x="403" y="1290"/>
                  <a:pt x="402" y="1288"/>
                </a:cubicBezTo>
                <a:cubicBezTo>
                  <a:pt x="408" y="1288"/>
                  <a:pt x="413" y="1287"/>
                  <a:pt x="418" y="1287"/>
                </a:cubicBezTo>
                <a:cubicBezTo>
                  <a:pt x="422" y="1288"/>
                  <a:pt x="426" y="1292"/>
                  <a:pt x="431" y="1292"/>
                </a:cubicBezTo>
                <a:cubicBezTo>
                  <a:pt x="431" y="1292"/>
                  <a:pt x="432" y="1291"/>
                  <a:pt x="433" y="1291"/>
                </a:cubicBezTo>
                <a:cubicBezTo>
                  <a:pt x="433" y="1294"/>
                  <a:pt x="433" y="1297"/>
                  <a:pt x="433" y="1299"/>
                </a:cubicBezTo>
                <a:cubicBezTo>
                  <a:pt x="433" y="1304"/>
                  <a:pt x="428" y="1307"/>
                  <a:pt x="426" y="1310"/>
                </a:cubicBezTo>
                <a:cubicBezTo>
                  <a:pt x="423" y="1314"/>
                  <a:pt x="422" y="1323"/>
                  <a:pt x="419" y="1325"/>
                </a:cubicBezTo>
                <a:cubicBezTo>
                  <a:pt x="410" y="1331"/>
                  <a:pt x="412" y="1331"/>
                  <a:pt x="412" y="1341"/>
                </a:cubicBezTo>
                <a:cubicBezTo>
                  <a:pt x="414" y="1343"/>
                  <a:pt x="416" y="1340"/>
                  <a:pt x="416" y="1344"/>
                </a:cubicBezTo>
                <a:cubicBezTo>
                  <a:pt x="416" y="1352"/>
                  <a:pt x="419" y="1349"/>
                  <a:pt x="425" y="1349"/>
                </a:cubicBezTo>
                <a:cubicBezTo>
                  <a:pt x="426" y="1352"/>
                  <a:pt x="425" y="1355"/>
                  <a:pt x="426" y="1357"/>
                </a:cubicBezTo>
                <a:cubicBezTo>
                  <a:pt x="429" y="1358"/>
                  <a:pt x="433" y="1359"/>
                  <a:pt x="435" y="1361"/>
                </a:cubicBezTo>
                <a:cubicBezTo>
                  <a:pt x="439" y="1365"/>
                  <a:pt x="452" y="1368"/>
                  <a:pt x="457" y="1369"/>
                </a:cubicBezTo>
                <a:cubicBezTo>
                  <a:pt x="458" y="1374"/>
                  <a:pt x="455" y="1376"/>
                  <a:pt x="460" y="1381"/>
                </a:cubicBezTo>
                <a:cubicBezTo>
                  <a:pt x="461" y="1381"/>
                  <a:pt x="462" y="1390"/>
                  <a:pt x="464" y="1393"/>
                </a:cubicBezTo>
                <a:cubicBezTo>
                  <a:pt x="468" y="1397"/>
                  <a:pt x="480" y="1388"/>
                  <a:pt x="480" y="1384"/>
                </a:cubicBezTo>
                <a:cubicBezTo>
                  <a:pt x="480" y="1382"/>
                  <a:pt x="480" y="1381"/>
                  <a:pt x="478" y="1379"/>
                </a:cubicBezTo>
                <a:cubicBezTo>
                  <a:pt x="476" y="1377"/>
                  <a:pt x="477" y="1369"/>
                  <a:pt x="479" y="1367"/>
                </a:cubicBezTo>
                <a:cubicBezTo>
                  <a:pt x="482" y="1364"/>
                  <a:pt x="486" y="1364"/>
                  <a:pt x="490" y="1364"/>
                </a:cubicBezTo>
                <a:cubicBezTo>
                  <a:pt x="496" y="1363"/>
                  <a:pt x="501" y="1358"/>
                  <a:pt x="506" y="1355"/>
                </a:cubicBezTo>
                <a:cubicBezTo>
                  <a:pt x="512" y="1351"/>
                  <a:pt x="518" y="1357"/>
                  <a:pt x="524" y="1359"/>
                </a:cubicBezTo>
                <a:cubicBezTo>
                  <a:pt x="526" y="1360"/>
                  <a:pt x="529" y="1361"/>
                  <a:pt x="530" y="1358"/>
                </a:cubicBezTo>
                <a:cubicBezTo>
                  <a:pt x="532" y="1353"/>
                  <a:pt x="538" y="1353"/>
                  <a:pt x="539" y="1349"/>
                </a:cubicBezTo>
                <a:cubicBezTo>
                  <a:pt x="540" y="1346"/>
                  <a:pt x="543" y="1338"/>
                  <a:pt x="539" y="1337"/>
                </a:cubicBezTo>
                <a:cubicBezTo>
                  <a:pt x="537" y="1336"/>
                  <a:pt x="536" y="1338"/>
                  <a:pt x="536" y="1335"/>
                </a:cubicBezTo>
                <a:cubicBezTo>
                  <a:pt x="535" y="1320"/>
                  <a:pt x="535" y="1320"/>
                  <a:pt x="535" y="1320"/>
                </a:cubicBezTo>
                <a:cubicBezTo>
                  <a:pt x="541" y="1319"/>
                  <a:pt x="547" y="1320"/>
                  <a:pt x="550" y="1315"/>
                </a:cubicBezTo>
                <a:cubicBezTo>
                  <a:pt x="552" y="1312"/>
                  <a:pt x="559" y="1315"/>
                  <a:pt x="560" y="1318"/>
                </a:cubicBezTo>
                <a:cubicBezTo>
                  <a:pt x="562" y="1320"/>
                  <a:pt x="565" y="1313"/>
                  <a:pt x="567" y="1317"/>
                </a:cubicBezTo>
                <a:cubicBezTo>
                  <a:pt x="569" y="1320"/>
                  <a:pt x="567" y="1320"/>
                  <a:pt x="567" y="1322"/>
                </a:cubicBezTo>
                <a:cubicBezTo>
                  <a:pt x="567" y="1323"/>
                  <a:pt x="570" y="1324"/>
                  <a:pt x="570" y="1325"/>
                </a:cubicBezTo>
                <a:cubicBezTo>
                  <a:pt x="572" y="1325"/>
                  <a:pt x="582" y="1330"/>
                  <a:pt x="582" y="1330"/>
                </a:cubicBezTo>
                <a:cubicBezTo>
                  <a:pt x="589" y="1328"/>
                  <a:pt x="589" y="1325"/>
                  <a:pt x="590" y="1319"/>
                </a:cubicBezTo>
                <a:cubicBezTo>
                  <a:pt x="590" y="1317"/>
                  <a:pt x="580" y="1318"/>
                  <a:pt x="579" y="1318"/>
                </a:cubicBezTo>
                <a:cubicBezTo>
                  <a:pt x="577" y="1319"/>
                  <a:pt x="578" y="1315"/>
                  <a:pt x="578" y="1314"/>
                </a:cubicBezTo>
                <a:cubicBezTo>
                  <a:pt x="580" y="1311"/>
                  <a:pt x="590" y="1309"/>
                  <a:pt x="584" y="1304"/>
                </a:cubicBezTo>
                <a:cubicBezTo>
                  <a:pt x="584" y="1304"/>
                  <a:pt x="576" y="1292"/>
                  <a:pt x="575" y="1290"/>
                </a:cubicBezTo>
                <a:cubicBezTo>
                  <a:pt x="573" y="1286"/>
                  <a:pt x="577" y="1289"/>
                  <a:pt x="577" y="1286"/>
                </a:cubicBezTo>
                <a:cubicBezTo>
                  <a:pt x="578" y="1282"/>
                  <a:pt x="577" y="1277"/>
                  <a:pt x="577" y="1273"/>
                </a:cubicBezTo>
                <a:cubicBezTo>
                  <a:pt x="577" y="1269"/>
                  <a:pt x="579" y="1271"/>
                  <a:pt x="581" y="1268"/>
                </a:cubicBezTo>
                <a:cubicBezTo>
                  <a:pt x="584" y="1263"/>
                  <a:pt x="579" y="1264"/>
                  <a:pt x="579" y="1260"/>
                </a:cubicBezTo>
                <a:cubicBezTo>
                  <a:pt x="579" y="1259"/>
                  <a:pt x="579" y="1259"/>
                  <a:pt x="579" y="1259"/>
                </a:cubicBezTo>
                <a:cubicBezTo>
                  <a:pt x="579" y="1257"/>
                  <a:pt x="580" y="1259"/>
                  <a:pt x="581" y="1258"/>
                </a:cubicBezTo>
                <a:cubicBezTo>
                  <a:pt x="582" y="1257"/>
                  <a:pt x="582" y="1257"/>
                  <a:pt x="582" y="1256"/>
                </a:cubicBezTo>
                <a:cubicBezTo>
                  <a:pt x="583" y="1255"/>
                  <a:pt x="584" y="1256"/>
                  <a:pt x="585" y="1255"/>
                </a:cubicBezTo>
                <a:cubicBezTo>
                  <a:pt x="587" y="1251"/>
                  <a:pt x="585" y="1242"/>
                  <a:pt x="585" y="1237"/>
                </a:cubicBezTo>
                <a:cubicBezTo>
                  <a:pt x="589" y="1236"/>
                  <a:pt x="591" y="1232"/>
                  <a:pt x="595" y="1231"/>
                </a:cubicBezTo>
                <a:cubicBezTo>
                  <a:pt x="598" y="1231"/>
                  <a:pt x="598" y="1225"/>
                  <a:pt x="599" y="1224"/>
                </a:cubicBezTo>
                <a:cubicBezTo>
                  <a:pt x="600" y="1221"/>
                  <a:pt x="602" y="1221"/>
                  <a:pt x="604" y="1220"/>
                </a:cubicBezTo>
                <a:cubicBezTo>
                  <a:pt x="609" y="1217"/>
                  <a:pt x="606" y="1211"/>
                  <a:pt x="613" y="1206"/>
                </a:cubicBezTo>
                <a:cubicBezTo>
                  <a:pt x="614" y="1205"/>
                  <a:pt x="615" y="1205"/>
                  <a:pt x="616" y="1204"/>
                </a:cubicBezTo>
                <a:cubicBezTo>
                  <a:pt x="617" y="1203"/>
                  <a:pt x="620" y="1203"/>
                  <a:pt x="621" y="1203"/>
                </a:cubicBezTo>
                <a:cubicBezTo>
                  <a:pt x="621" y="1201"/>
                  <a:pt x="622" y="1197"/>
                  <a:pt x="622" y="1196"/>
                </a:cubicBezTo>
                <a:cubicBezTo>
                  <a:pt x="625" y="1195"/>
                  <a:pt x="634" y="1204"/>
                  <a:pt x="635" y="1207"/>
                </a:cubicBezTo>
                <a:cubicBezTo>
                  <a:pt x="636" y="1209"/>
                  <a:pt x="634" y="1214"/>
                  <a:pt x="638" y="1214"/>
                </a:cubicBezTo>
                <a:cubicBezTo>
                  <a:pt x="642" y="1214"/>
                  <a:pt x="645" y="1215"/>
                  <a:pt x="648" y="1217"/>
                </a:cubicBezTo>
                <a:cubicBezTo>
                  <a:pt x="649" y="1218"/>
                  <a:pt x="650" y="1222"/>
                  <a:pt x="652" y="1222"/>
                </a:cubicBezTo>
                <a:cubicBezTo>
                  <a:pt x="656" y="1223"/>
                  <a:pt x="656" y="1229"/>
                  <a:pt x="655" y="1232"/>
                </a:cubicBezTo>
                <a:cubicBezTo>
                  <a:pt x="654" y="1235"/>
                  <a:pt x="651" y="1237"/>
                  <a:pt x="651" y="1240"/>
                </a:cubicBezTo>
                <a:cubicBezTo>
                  <a:pt x="651" y="1243"/>
                  <a:pt x="655" y="1249"/>
                  <a:pt x="658" y="1247"/>
                </a:cubicBezTo>
                <a:cubicBezTo>
                  <a:pt x="665" y="1244"/>
                  <a:pt x="668" y="1249"/>
                  <a:pt x="672" y="1248"/>
                </a:cubicBezTo>
                <a:cubicBezTo>
                  <a:pt x="674" y="1248"/>
                  <a:pt x="679" y="1242"/>
                  <a:pt x="680" y="1241"/>
                </a:cubicBezTo>
                <a:cubicBezTo>
                  <a:pt x="684" y="1241"/>
                  <a:pt x="688" y="1240"/>
                  <a:pt x="692" y="1241"/>
                </a:cubicBezTo>
                <a:cubicBezTo>
                  <a:pt x="693" y="1257"/>
                  <a:pt x="693" y="1257"/>
                  <a:pt x="693" y="1257"/>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69" name="Freeform 32"/>
          <p:cNvSpPr>
            <a:spLocks/>
          </p:cNvSpPr>
          <p:nvPr/>
        </p:nvSpPr>
        <p:spPr bwMode="auto">
          <a:xfrm>
            <a:off x="2952963" y="2492150"/>
            <a:ext cx="495746" cy="565698"/>
          </a:xfrm>
          <a:custGeom>
            <a:avLst/>
            <a:gdLst>
              <a:gd name="T0" fmla="*/ 207 w 641"/>
              <a:gd name="T1" fmla="*/ 6 h 731"/>
              <a:gd name="T2" fmla="*/ 170 w 641"/>
              <a:gd name="T3" fmla="*/ 4 h 731"/>
              <a:gd name="T4" fmla="*/ 133 w 641"/>
              <a:gd name="T5" fmla="*/ 15 h 731"/>
              <a:gd name="T6" fmla="*/ 103 w 641"/>
              <a:gd name="T7" fmla="*/ 27 h 731"/>
              <a:gd name="T8" fmla="*/ 97 w 641"/>
              <a:gd name="T9" fmla="*/ 57 h 731"/>
              <a:gd name="T10" fmla="*/ 89 w 641"/>
              <a:gd name="T11" fmla="*/ 85 h 731"/>
              <a:gd name="T12" fmla="*/ 72 w 641"/>
              <a:gd name="T13" fmla="*/ 108 h 731"/>
              <a:gd name="T14" fmla="*/ 41 w 641"/>
              <a:gd name="T15" fmla="*/ 147 h 731"/>
              <a:gd name="T16" fmla="*/ 3 w 641"/>
              <a:gd name="T17" fmla="*/ 152 h 731"/>
              <a:gd name="T18" fmla="*/ 21 w 641"/>
              <a:gd name="T19" fmla="*/ 198 h 731"/>
              <a:gd name="T20" fmla="*/ 66 w 641"/>
              <a:gd name="T21" fmla="*/ 204 h 731"/>
              <a:gd name="T22" fmla="*/ 61 w 641"/>
              <a:gd name="T23" fmla="*/ 259 h 731"/>
              <a:gd name="T24" fmla="*/ 112 w 641"/>
              <a:gd name="T25" fmla="*/ 274 h 731"/>
              <a:gd name="T26" fmla="*/ 138 w 641"/>
              <a:gd name="T27" fmla="*/ 290 h 731"/>
              <a:gd name="T28" fmla="*/ 153 w 641"/>
              <a:gd name="T29" fmla="*/ 313 h 731"/>
              <a:gd name="T30" fmla="*/ 131 w 641"/>
              <a:gd name="T31" fmla="*/ 328 h 731"/>
              <a:gd name="T32" fmla="*/ 140 w 641"/>
              <a:gd name="T33" fmla="*/ 357 h 731"/>
              <a:gd name="T34" fmla="*/ 168 w 641"/>
              <a:gd name="T35" fmla="*/ 397 h 731"/>
              <a:gd name="T36" fmla="*/ 180 w 641"/>
              <a:gd name="T37" fmla="*/ 433 h 731"/>
              <a:gd name="T38" fmla="*/ 148 w 641"/>
              <a:gd name="T39" fmla="*/ 459 h 731"/>
              <a:gd name="T40" fmla="*/ 128 w 641"/>
              <a:gd name="T41" fmla="*/ 478 h 731"/>
              <a:gd name="T42" fmla="*/ 121 w 641"/>
              <a:gd name="T43" fmla="*/ 500 h 731"/>
              <a:gd name="T44" fmla="*/ 131 w 641"/>
              <a:gd name="T45" fmla="*/ 532 h 731"/>
              <a:gd name="T46" fmla="*/ 110 w 641"/>
              <a:gd name="T47" fmla="*/ 548 h 731"/>
              <a:gd name="T48" fmla="*/ 145 w 641"/>
              <a:gd name="T49" fmla="*/ 612 h 731"/>
              <a:gd name="T50" fmla="*/ 181 w 641"/>
              <a:gd name="T51" fmla="*/ 627 h 731"/>
              <a:gd name="T52" fmla="*/ 141 w 641"/>
              <a:gd name="T53" fmla="*/ 665 h 731"/>
              <a:gd name="T54" fmla="*/ 141 w 641"/>
              <a:gd name="T55" fmla="*/ 694 h 731"/>
              <a:gd name="T56" fmla="*/ 183 w 641"/>
              <a:gd name="T57" fmla="*/ 693 h 731"/>
              <a:gd name="T58" fmla="*/ 236 w 641"/>
              <a:gd name="T59" fmla="*/ 726 h 731"/>
              <a:gd name="T60" fmla="*/ 275 w 641"/>
              <a:gd name="T61" fmla="*/ 705 h 731"/>
              <a:gd name="T62" fmla="*/ 308 w 641"/>
              <a:gd name="T63" fmla="*/ 692 h 731"/>
              <a:gd name="T64" fmla="*/ 308 w 641"/>
              <a:gd name="T65" fmla="*/ 676 h 731"/>
              <a:gd name="T66" fmla="*/ 304 w 641"/>
              <a:gd name="T67" fmla="*/ 655 h 731"/>
              <a:gd name="T68" fmla="*/ 324 w 641"/>
              <a:gd name="T69" fmla="*/ 646 h 731"/>
              <a:gd name="T70" fmla="*/ 341 w 641"/>
              <a:gd name="T71" fmla="*/ 636 h 731"/>
              <a:gd name="T72" fmla="*/ 344 w 641"/>
              <a:gd name="T73" fmla="*/ 627 h 731"/>
              <a:gd name="T74" fmla="*/ 361 w 641"/>
              <a:gd name="T75" fmla="*/ 635 h 731"/>
              <a:gd name="T76" fmla="*/ 378 w 641"/>
              <a:gd name="T77" fmla="*/ 622 h 731"/>
              <a:gd name="T78" fmla="*/ 413 w 641"/>
              <a:gd name="T79" fmla="*/ 624 h 731"/>
              <a:gd name="T80" fmla="*/ 415 w 641"/>
              <a:gd name="T81" fmla="*/ 636 h 731"/>
              <a:gd name="T82" fmla="*/ 435 w 641"/>
              <a:gd name="T83" fmla="*/ 635 h 731"/>
              <a:gd name="T84" fmla="*/ 442 w 641"/>
              <a:gd name="T85" fmla="*/ 629 h 731"/>
              <a:gd name="T86" fmla="*/ 468 w 641"/>
              <a:gd name="T87" fmla="*/ 639 h 731"/>
              <a:gd name="T88" fmla="*/ 487 w 641"/>
              <a:gd name="T89" fmla="*/ 659 h 731"/>
              <a:gd name="T90" fmla="*/ 509 w 641"/>
              <a:gd name="T91" fmla="*/ 667 h 731"/>
              <a:gd name="T92" fmla="*/ 543 w 641"/>
              <a:gd name="T93" fmla="*/ 649 h 731"/>
              <a:gd name="T94" fmla="*/ 573 w 641"/>
              <a:gd name="T95" fmla="*/ 651 h 731"/>
              <a:gd name="T96" fmla="*/ 641 w 641"/>
              <a:gd name="T97" fmla="*/ 681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41" h="731">
                <a:moveTo>
                  <a:pt x="248" y="12"/>
                </a:moveTo>
                <a:cubicBezTo>
                  <a:pt x="248" y="21"/>
                  <a:pt x="232" y="14"/>
                  <a:pt x="223" y="10"/>
                </a:cubicBezTo>
                <a:cubicBezTo>
                  <a:pt x="218" y="8"/>
                  <a:pt x="209" y="8"/>
                  <a:pt x="207" y="6"/>
                </a:cubicBezTo>
                <a:cubicBezTo>
                  <a:pt x="201" y="0"/>
                  <a:pt x="197" y="0"/>
                  <a:pt x="192" y="2"/>
                </a:cubicBezTo>
                <a:cubicBezTo>
                  <a:pt x="189" y="3"/>
                  <a:pt x="185" y="5"/>
                  <a:pt x="180" y="9"/>
                </a:cubicBezTo>
                <a:cubicBezTo>
                  <a:pt x="179" y="10"/>
                  <a:pt x="172" y="5"/>
                  <a:pt x="170" y="4"/>
                </a:cubicBezTo>
                <a:cubicBezTo>
                  <a:pt x="166" y="1"/>
                  <a:pt x="161" y="3"/>
                  <a:pt x="155" y="3"/>
                </a:cubicBezTo>
                <a:cubicBezTo>
                  <a:pt x="151" y="9"/>
                  <a:pt x="152" y="7"/>
                  <a:pt x="143" y="11"/>
                </a:cubicBezTo>
                <a:cubicBezTo>
                  <a:pt x="142" y="12"/>
                  <a:pt x="135" y="21"/>
                  <a:pt x="133" y="15"/>
                </a:cubicBezTo>
                <a:cubicBezTo>
                  <a:pt x="131" y="10"/>
                  <a:pt x="115" y="13"/>
                  <a:pt x="112" y="14"/>
                </a:cubicBezTo>
                <a:cubicBezTo>
                  <a:pt x="109" y="16"/>
                  <a:pt x="103" y="14"/>
                  <a:pt x="103" y="14"/>
                </a:cubicBezTo>
                <a:cubicBezTo>
                  <a:pt x="103" y="27"/>
                  <a:pt x="103" y="27"/>
                  <a:pt x="103" y="27"/>
                </a:cubicBezTo>
                <a:cubicBezTo>
                  <a:pt x="103" y="29"/>
                  <a:pt x="97" y="26"/>
                  <a:pt x="97" y="29"/>
                </a:cubicBezTo>
                <a:cubicBezTo>
                  <a:pt x="97" y="36"/>
                  <a:pt x="105" y="45"/>
                  <a:pt x="93" y="48"/>
                </a:cubicBezTo>
                <a:cubicBezTo>
                  <a:pt x="87" y="50"/>
                  <a:pt x="97" y="55"/>
                  <a:pt x="97" y="57"/>
                </a:cubicBezTo>
                <a:cubicBezTo>
                  <a:pt x="96" y="58"/>
                  <a:pt x="107" y="64"/>
                  <a:pt x="103" y="66"/>
                </a:cubicBezTo>
                <a:cubicBezTo>
                  <a:pt x="103" y="69"/>
                  <a:pt x="91" y="72"/>
                  <a:pt x="90" y="76"/>
                </a:cubicBezTo>
                <a:cubicBezTo>
                  <a:pt x="89" y="78"/>
                  <a:pt x="89" y="85"/>
                  <a:pt x="89" y="85"/>
                </a:cubicBezTo>
                <a:cubicBezTo>
                  <a:pt x="84" y="85"/>
                  <a:pt x="83" y="90"/>
                  <a:pt x="87" y="93"/>
                </a:cubicBezTo>
                <a:cubicBezTo>
                  <a:pt x="92" y="95"/>
                  <a:pt x="86" y="104"/>
                  <a:pt x="81" y="102"/>
                </a:cubicBezTo>
                <a:cubicBezTo>
                  <a:pt x="72" y="98"/>
                  <a:pt x="74" y="105"/>
                  <a:pt x="72" y="108"/>
                </a:cubicBezTo>
                <a:cubicBezTo>
                  <a:pt x="65" y="114"/>
                  <a:pt x="57" y="115"/>
                  <a:pt x="56" y="125"/>
                </a:cubicBezTo>
                <a:cubicBezTo>
                  <a:pt x="55" y="128"/>
                  <a:pt x="46" y="134"/>
                  <a:pt x="46" y="140"/>
                </a:cubicBezTo>
                <a:cubicBezTo>
                  <a:pt x="46" y="145"/>
                  <a:pt x="42" y="143"/>
                  <a:pt x="41" y="147"/>
                </a:cubicBezTo>
                <a:cubicBezTo>
                  <a:pt x="40" y="150"/>
                  <a:pt x="42" y="153"/>
                  <a:pt x="36" y="152"/>
                </a:cubicBezTo>
                <a:cubicBezTo>
                  <a:pt x="27" y="152"/>
                  <a:pt x="25" y="160"/>
                  <a:pt x="19" y="155"/>
                </a:cubicBezTo>
                <a:cubicBezTo>
                  <a:pt x="15" y="152"/>
                  <a:pt x="8" y="148"/>
                  <a:pt x="3" y="152"/>
                </a:cubicBezTo>
                <a:cubicBezTo>
                  <a:pt x="1" y="153"/>
                  <a:pt x="8" y="167"/>
                  <a:pt x="4" y="174"/>
                </a:cubicBezTo>
                <a:cubicBezTo>
                  <a:pt x="0" y="179"/>
                  <a:pt x="8" y="188"/>
                  <a:pt x="12" y="192"/>
                </a:cubicBezTo>
                <a:cubicBezTo>
                  <a:pt x="12" y="197"/>
                  <a:pt x="16" y="198"/>
                  <a:pt x="21" y="198"/>
                </a:cubicBezTo>
                <a:cubicBezTo>
                  <a:pt x="32" y="199"/>
                  <a:pt x="37" y="196"/>
                  <a:pt x="48" y="199"/>
                </a:cubicBezTo>
                <a:cubicBezTo>
                  <a:pt x="55" y="200"/>
                  <a:pt x="51" y="204"/>
                  <a:pt x="55" y="206"/>
                </a:cubicBezTo>
                <a:cubicBezTo>
                  <a:pt x="61" y="208"/>
                  <a:pt x="57" y="200"/>
                  <a:pt x="66" y="204"/>
                </a:cubicBezTo>
                <a:cubicBezTo>
                  <a:pt x="75" y="208"/>
                  <a:pt x="75" y="199"/>
                  <a:pt x="74" y="213"/>
                </a:cubicBezTo>
                <a:cubicBezTo>
                  <a:pt x="74" y="226"/>
                  <a:pt x="68" y="227"/>
                  <a:pt x="72" y="241"/>
                </a:cubicBezTo>
                <a:cubicBezTo>
                  <a:pt x="75" y="251"/>
                  <a:pt x="56" y="244"/>
                  <a:pt x="61" y="259"/>
                </a:cubicBezTo>
                <a:cubicBezTo>
                  <a:pt x="64" y="266"/>
                  <a:pt x="70" y="260"/>
                  <a:pt x="76" y="263"/>
                </a:cubicBezTo>
                <a:cubicBezTo>
                  <a:pt x="83" y="267"/>
                  <a:pt x="82" y="275"/>
                  <a:pt x="90" y="266"/>
                </a:cubicBezTo>
                <a:cubicBezTo>
                  <a:pt x="97" y="258"/>
                  <a:pt x="109" y="272"/>
                  <a:pt x="112" y="274"/>
                </a:cubicBezTo>
                <a:cubicBezTo>
                  <a:pt x="115" y="278"/>
                  <a:pt x="124" y="273"/>
                  <a:pt x="126" y="276"/>
                </a:cubicBezTo>
                <a:cubicBezTo>
                  <a:pt x="127" y="277"/>
                  <a:pt x="127" y="280"/>
                  <a:pt x="127" y="281"/>
                </a:cubicBezTo>
                <a:cubicBezTo>
                  <a:pt x="127" y="283"/>
                  <a:pt x="136" y="285"/>
                  <a:pt x="138" y="290"/>
                </a:cubicBezTo>
                <a:cubicBezTo>
                  <a:pt x="140" y="295"/>
                  <a:pt x="139" y="297"/>
                  <a:pt x="146" y="297"/>
                </a:cubicBezTo>
                <a:cubicBezTo>
                  <a:pt x="152" y="297"/>
                  <a:pt x="161" y="300"/>
                  <a:pt x="156" y="307"/>
                </a:cubicBezTo>
                <a:cubicBezTo>
                  <a:pt x="154" y="309"/>
                  <a:pt x="154" y="311"/>
                  <a:pt x="153" y="313"/>
                </a:cubicBezTo>
                <a:cubicBezTo>
                  <a:pt x="153" y="314"/>
                  <a:pt x="149" y="312"/>
                  <a:pt x="147" y="316"/>
                </a:cubicBezTo>
                <a:cubicBezTo>
                  <a:pt x="147" y="317"/>
                  <a:pt x="145" y="318"/>
                  <a:pt x="144" y="319"/>
                </a:cubicBezTo>
                <a:cubicBezTo>
                  <a:pt x="140" y="326"/>
                  <a:pt x="138" y="324"/>
                  <a:pt x="131" y="328"/>
                </a:cubicBezTo>
                <a:cubicBezTo>
                  <a:pt x="127" y="331"/>
                  <a:pt x="116" y="331"/>
                  <a:pt x="115" y="337"/>
                </a:cubicBezTo>
                <a:cubicBezTo>
                  <a:pt x="104" y="353"/>
                  <a:pt x="131" y="348"/>
                  <a:pt x="131" y="354"/>
                </a:cubicBezTo>
                <a:cubicBezTo>
                  <a:pt x="131" y="360"/>
                  <a:pt x="140" y="354"/>
                  <a:pt x="140" y="357"/>
                </a:cubicBezTo>
                <a:cubicBezTo>
                  <a:pt x="140" y="360"/>
                  <a:pt x="142" y="375"/>
                  <a:pt x="146" y="377"/>
                </a:cubicBezTo>
                <a:cubicBezTo>
                  <a:pt x="151" y="379"/>
                  <a:pt x="147" y="385"/>
                  <a:pt x="147" y="387"/>
                </a:cubicBezTo>
                <a:cubicBezTo>
                  <a:pt x="147" y="388"/>
                  <a:pt x="166" y="388"/>
                  <a:pt x="168" y="397"/>
                </a:cubicBezTo>
                <a:cubicBezTo>
                  <a:pt x="169" y="402"/>
                  <a:pt x="172" y="401"/>
                  <a:pt x="175" y="407"/>
                </a:cubicBezTo>
                <a:cubicBezTo>
                  <a:pt x="175" y="428"/>
                  <a:pt x="175" y="428"/>
                  <a:pt x="175" y="428"/>
                </a:cubicBezTo>
                <a:cubicBezTo>
                  <a:pt x="175" y="433"/>
                  <a:pt x="180" y="428"/>
                  <a:pt x="180" y="433"/>
                </a:cubicBezTo>
                <a:cubicBezTo>
                  <a:pt x="180" y="440"/>
                  <a:pt x="174" y="439"/>
                  <a:pt x="174" y="444"/>
                </a:cubicBezTo>
                <a:cubicBezTo>
                  <a:pt x="173" y="450"/>
                  <a:pt x="157" y="439"/>
                  <a:pt x="157" y="453"/>
                </a:cubicBezTo>
                <a:cubicBezTo>
                  <a:pt x="157" y="458"/>
                  <a:pt x="153" y="459"/>
                  <a:pt x="148" y="459"/>
                </a:cubicBezTo>
                <a:cubicBezTo>
                  <a:pt x="145" y="459"/>
                  <a:pt x="132" y="458"/>
                  <a:pt x="130" y="459"/>
                </a:cubicBezTo>
                <a:cubicBezTo>
                  <a:pt x="128" y="461"/>
                  <a:pt x="129" y="464"/>
                  <a:pt x="133" y="466"/>
                </a:cubicBezTo>
                <a:cubicBezTo>
                  <a:pt x="135" y="467"/>
                  <a:pt x="128" y="475"/>
                  <a:pt x="128" y="478"/>
                </a:cubicBezTo>
                <a:cubicBezTo>
                  <a:pt x="129" y="483"/>
                  <a:pt x="137" y="493"/>
                  <a:pt x="126" y="493"/>
                </a:cubicBezTo>
                <a:cubicBezTo>
                  <a:pt x="124" y="495"/>
                  <a:pt x="119" y="495"/>
                  <a:pt x="119" y="495"/>
                </a:cubicBezTo>
                <a:cubicBezTo>
                  <a:pt x="119" y="498"/>
                  <a:pt x="122" y="498"/>
                  <a:pt x="121" y="500"/>
                </a:cubicBezTo>
                <a:cubicBezTo>
                  <a:pt x="119" y="507"/>
                  <a:pt x="119" y="507"/>
                  <a:pt x="119" y="507"/>
                </a:cubicBezTo>
                <a:cubicBezTo>
                  <a:pt x="114" y="521"/>
                  <a:pt x="119" y="521"/>
                  <a:pt x="129" y="522"/>
                </a:cubicBezTo>
                <a:cubicBezTo>
                  <a:pt x="134" y="525"/>
                  <a:pt x="134" y="532"/>
                  <a:pt x="131" y="532"/>
                </a:cubicBezTo>
                <a:cubicBezTo>
                  <a:pt x="127" y="531"/>
                  <a:pt x="122" y="533"/>
                  <a:pt x="122" y="533"/>
                </a:cubicBezTo>
                <a:cubicBezTo>
                  <a:pt x="121" y="535"/>
                  <a:pt x="118" y="535"/>
                  <a:pt x="119" y="539"/>
                </a:cubicBezTo>
                <a:cubicBezTo>
                  <a:pt x="119" y="547"/>
                  <a:pt x="112" y="544"/>
                  <a:pt x="110" y="548"/>
                </a:cubicBezTo>
                <a:cubicBezTo>
                  <a:pt x="110" y="550"/>
                  <a:pt x="117" y="551"/>
                  <a:pt x="117" y="555"/>
                </a:cubicBezTo>
                <a:cubicBezTo>
                  <a:pt x="117" y="573"/>
                  <a:pt x="134" y="565"/>
                  <a:pt x="138" y="581"/>
                </a:cubicBezTo>
                <a:cubicBezTo>
                  <a:pt x="139" y="589"/>
                  <a:pt x="129" y="610"/>
                  <a:pt x="145" y="612"/>
                </a:cubicBezTo>
                <a:cubicBezTo>
                  <a:pt x="153" y="613"/>
                  <a:pt x="151" y="611"/>
                  <a:pt x="154" y="619"/>
                </a:cubicBezTo>
                <a:cubicBezTo>
                  <a:pt x="157" y="628"/>
                  <a:pt x="154" y="628"/>
                  <a:pt x="168" y="628"/>
                </a:cubicBezTo>
                <a:cubicBezTo>
                  <a:pt x="170" y="628"/>
                  <a:pt x="179" y="629"/>
                  <a:pt x="181" y="627"/>
                </a:cubicBezTo>
                <a:cubicBezTo>
                  <a:pt x="189" y="615"/>
                  <a:pt x="185" y="630"/>
                  <a:pt x="184" y="634"/>
                </a:cubicBezTo>
                <a:cubicBezTo>
                  <a:pt x="182" y="646"/>
                  <a:pt x="178" y="649"/>
                  <a:pt x="169" y="656"/>
                </a:cubicBezTo>
                <a:cubicBezTo>
                  <a:pt x="160" y="663"/>
                  <a:pt x="149" y="654"/>
                  <a:pt x="141" y="665"/>
                </a:cubicBezTo>
                <a:cubicBezTo>
                  <a:pt x="138" y="665"/>
                  <a:pt x="134" y="679"/>
                  <a:pt x="134" y="682"/>
                </a:cubicBezTo>
                <a:cubicBezTo>
                  <a:pt x="134" y="690"/>
                  <a:pt x="134" y="690"/>
                  <a:pt x="134" y="690"/>
                </a:cubicBezTo>
                <a:cubicBezTo>
                  <a:pt x="134" y="694"/>
                  <a:pt x="138" y="693"/>
                  <a:pt x="141" y="694"/>
                </a:cubicBezTo>
                <a:cubicBezTo>
                  <a:pt x="141" y="694"/>
                  <a:pt x="152" y="700"/>
                  <a:pt x="160" y="700"/>
                </a:cubicBezTo>
                <a:cubicBezTo>
                  <a:pt x="164" y="700"/>
                  <a:pt x="171" y="700"/>
                  <a:pt x="178" y="699"/>
                </a:cubicBezTo>
                <a:cubicBezTo>
                  <a:pt x="181" y="699"/>
                  <a:pt x="180" y="693"/>
                  <a:pt x="183" y="693"/>
                </a:cubicBezTo>
                <a:cubicBezTo>
                  <a:pt x="189" y="702"/>
                  <a:pt x="196" y="698"/>
                  <a:pt x="196" y="701"/>
                </a:cubicBezTo>
                <a:cubicBezTo>
                  <a:pt x="198" y="719"/>
                  <a:pt x="208" y="709"/>
                  <a:pt x="222" y="713"/>
                </a:cubicBezTo>
                <a:cubicBezTo>
                  <a:pt x="225" y="714"/>
                  <a:pt x="232" y="731"/>
                  <a:pt x="236" y="726"/>
                </a:cubicBezTo>
                <a:cubicBezTo>
                  <a:pt x="241" y="720"/>
                  <a:pt x="245" y="712"/>
                  <a:pt x="248" y="706"/>
                </a:cubicBezTo>
                <a:cubicBezTo>
                  <a:pt x="250" y="701"/>
                  <a:pt x="250" y="700"/>
                  <a:pt x="252" y="700"/>
                </a:cubicBezTo>
                <a:cubicBezTo>
                  <a:pt x="257" y="698"/>
                  <a:pt x="265" y="703"/>
                  <a:pt x="275" y="705"/>
                </a:cubicBezTo>
                <a:cubicBezTo>
                  <a:pt x="280" y="705"/>
                  <a:pt x="282" y="707"/>
                  <a:pt x="288" y="707"/>
                </a:cubicBezTo>
                <a:cubicBezTo>
                  <a:pt x="295" y="707"/>
                  <a:pt x="296" y="705"/>
                  <a:pt x="298" y="700"/>
                </a:cubicBezTo>
                <a:cubicBezTo>
                  <a:pt x="298" y="699"/>
                  <a:pt x="307" y="692"/>
                  <a:pt x="308" y="692"/>
                </a:cubicBezTo>
                <a:cubicBezTo>
                  <a:pt x="311" y="690"/>
                  <a:pt x="303" y="688"/>
                  <a:pt x="302" y="686"/>
                </a:cubicBezTo>
                <a:cubicBezTo>
                  <a:pt x="301" y="683"/>
                  <a:pt x="307" y="682"/>
                  <a:pt x="308" y="680"/>
                </a:cubicBezTo>
                <a:cubicBezTo>
                  <a:pt x="308" y="679"/>
                  <a:pt x="308" y="677"/>
                  <a:pt x="308" y="676"/>
                </a:cubicBezTo>
                <a:cubicBezTo>
                  <a:pt x="308" y="672"/>
                  <a:pt x="310" y="675"/>
                  <a:pt x="310" y="671"/>
                </a:cubicBezTo>
                <a:cubicBezTo>
                  <a:pt x="310" y="666"/>
                  <a:pt x="307" y="667"/>
                  <a:pt x="307" y="663"/>
                </a:cubicBezTo>
                <a:cubicBezTo>
                  <a:pt x="304" y="660"/>
                  <a:pt x="304" y="659"/>
                  <a:pt x="304" y="655"/>
                </a:cubicBezTo>
                <a:cubicBezTo>
                  <a:pt x="304" y="655"/>
                  <a:pt x="314" y="647"/>
                  <a:pt x="314" y="652"/>
                </a:cubicBezTo>
                <a:cubicBezTo>
                  <a:pt x="314" y="657"/>
                  <a:pt x="317" y="652"/>
                  <a:pt x="320" y="650"/>
                </a:cubicBezTo>
                <a:cubicBezTo>
                  <a:pt x="323" y="648"/>
                  <a:pt x="322" y="647"/>
                  <a:pt x="324" y="646"/>
                </a:cubicBezTo>
                <a:cubicBezTo>
                  <a:pt x="329" y="644"/>
                  <a:pt x="328" y="647"/>
                  <a:pt x="330" y="646"/>
                </a:cubicBezTo>
                <a:cubicBezTo>
                  <a:pt x="334" y="645"/>
                  <a:pt x="334" y="639"/>
                  <a:pt x="339" y="642"/>
                </a:cubicBezTo>
                <a:cubicBezTo>
                  <a:pt x="343" y="644"/>
                  <a:pt x="339" y="637"/>
                  <a:pt x="341" y="636"/>
                </a:cubicBezTo>
                <a:cubicBezTo>
                  <a:pt x="340" y="632"/>
                  <a:pt x="342" y="634"/>
                  <a:pt x="336" y="632"/>
                </a:cubicBezTo>
                <a:cubicBezTo>
                  <a:pt x="333" y="631"/>
                  <a:pt x="332" y="630"/>
                  <a:pt x="333" y="627"/>
                </a:cubicBezTo>
                <a:cubicBezTo>
                  <a:pt x="334" y="626"/>
                  <a:pt x="341" y="627"/>
                  <a:pt x="344" y="627"/>
                </a:cubicBezTo>
                <a:cubicBezTo>
                  <a:pt x="346" y="627"/>
                  <a:pt x="346" y="628"/>
                  <a:pt x="346" y="630"/>
                </a:cubicBezTo>
                <a:cubicBezTo>
                  <a:pt x="346" y="631"/>
                  <a:pt x="354" y="629"/>
                  <a:pt x="356" y="632"/>
                </a:cubicBezTo>
                <a:cubicBezTo>
                  <a:pt x="359" y="634"/>
                  <a:pt x="360" y="641"/>
                  <a:pt x="361" y="635"/>
                </a:cubicBezTo>
                <a:cubicBezTo>
                  <a:pt x="361" y="631"/>
                  <a:pt x="365" y="628"/>
                  <a:pt x="370" y="628"/>
                </a:cubicBezTo>
                <a:cubicBezTo>
                  <a:pt x="375" y="628"/>
                  <a:pt x="372" y="628"/>
                  <a:pt x="374" y="624"/>
                </a:cubicBezTo>
                <a:cubicBezTo>
                  <a:pt x="376" y="620"/>
                  <a:pt x="375" y="622"/>
                  <a:pt x="378" y="622"/>
                </a:cubicBezTo>
                <a:cubicBezTo>
                  <a:pt x="380" y="623"/>
                  <a:pt x="380" y="621"/>
                  <a:pt x="383" y="619"/>
                </a:cubicBezTo>
                <a:cubicBezTo>
                  <a:pt x="384" y="618"/>
                  <a:pt x="403" y="618"/>
                  <a:pt x="405" y="619"/>
                </a:cubicBezTo>
                <a:cubicBezTo>
                  <a:pt x="407" y="620"/>
                  <a:pt x="407" y="631"/>
                  <a:pt x="413" y="624"/>
                </a:cubicBezTo>
                <a:cubicBezTo>
                  <a:pt x="416" y="620"/>
                  <a:pt x="421" y="621"/>
                  <a:pt x="419" y="626"/>
                </a:cubicBezTo>
                <a:cubicBezTo>
                  <a:pt x="419" y="628"/>
                  <a:pt x="416" y="627"/>
                  <a:pt x="416" y="631"/>
                </a:cubicBezTo>
                <a:cubicBezTo>
                  <a:pt x="417" y="634"/>
                  <a:pt x="421" y="633"/>
                  <a:pt x="415" y="636"/>
                </a:cubicBezTo>
                <a:cubicBezTo>
                  <a:pt x="413" y="637"/>
                  <a:pt x="408" y="640"/>
                  <a:pt x="407" y="641"/>
                </a:cubicBezTo>
                <a:cubicBezTo>
                  <a:pt x="407" y="641"/>
                  <a:pt x="415" y="647"/>
                  <a:pt x="418" y="645"/>
                </a:cubicBezTo>
                <a:cubicBezTo>
                  <a:pt x="424" y="641"/>
                  <a:pt x="430" y="641"/>
                  <a:pt x="435" y="635"/>
                </a:cubicBezTo>
                <a:cubicBezTo>
                  <a:pt x="435" y="634"/>
                  <a:pt x="435" y="632"/>
                  <a:pt x="436" y="631"/>
                </a:cubicBezTo>
                <a:cubicBezTo>
                  <a:pt x="437" y="630"/>
                  <a:pt x="439" y="631"/>
                  <a:pt x="440" y="630"/>
                </a:cubicBezTo>
                <a:cubicBezTo>
                  <a:pt x="442" y="628"/>
                  <a:pt x="440" y="624"/>
                  <a:pt x="442" y="629"/>
                </a:cubicBezTo>
                <a:cubicBezTo>
                  <a:pt x="442" y="629"/>
                  <a:pt x="447" y="637"/>
                  <a:pt x="447" y="636"/>
                </a:cubicBezTo>
                <a:cubicBezTo>
                  <a:pt x="454" y="636"/>
                  <a:pt x="457" y="642"/>
                  <a:pt x="461" y="638"/>
                </a:cubicBezTo>
                <a:cubicBezTo>
                  <a:pt x="465" y="634"/>
                  <a:pt x="467" y="635"/>
                  <a:pt x="468" y="639"/>
                </a:cubicBezTo>
                <a:cubicBezTo>
                  <a:pt x="469" y="641"/>
                  <a:pt x="465" y="644"/>
                  <a:pt x="464" y="646"/>
                </a:cubicBezTo>
                <a:cubicBezTo>
                  <a:pt x="463" y="648"/>
                  <a:pt x="472" y="655"/>
                  <a:pt x="474" y="656"/>
                </a:cubicBezTo>
                <a:cubicBezTo>
                  <a:pt x="481" y="659"/>
                  <a:pt x="483" y="654"/>
                  <a:pt x="487" y="659"/>
                </a:cubicBezTo>
                <a:cubicBezTo>
                  <a:pt x="489" y="661"/>
                  <a:pt x="489" y="666"/>
                  <a:pt x="491" y="666"/>
                </a:cubicBezTo>
                <a:cubicBezTo>
                  <a:pt x="495" y="666"/>
                  <a:pt x="495" y="664"/>
                  <a:pt x="499" y="668"/>
                </a:cubicBezTo>
                <a:cubicBezTo>
                  <a:pt x="503" y="672"/>
                  <a:pt x="505" y="670"/>
                  <a:pt x="509" y="667"/>
                </a:cubicBezTo>
                <a:cubicBezTo>
                  <a:pt x="514" y="664"/>
                  <a:pt x="515" y="665"/>
                  <a:pt x="522" y="664"/>
                </a:cubicBezTo>
                <a:cubicBezTo>
                  <a:pt x="530" y="663"/>
                  <a:pt x="533" y="661"/>
                  <a:pt x="540" y="660"/>
                </a:cubicBezTo>
                <a:cubicBezTo>
                  <a:pt x="548" y="658"/>
                  <a:pt x="545" y="655"/>
                  <a:pt x="543" y="649"/>
                </a:cubicBezTo>
                <a:cubicBezTo>
                  <a:pt x="541" y="643"/>
                  <a:pt x="548" y="643"/>
                  <a:pt x="555" y="651"/>
                </a:cubicBezTo>
                <a:cubicBezTo>
                  <a:pt x="558" y="653"/>
                  <a:pt x="562" y="653"/>
                  <a:pt x="563" y="651"/>
                </a:cubicBezTo>
                <a:cubicBezTo>
                  <a:pt x="567" y="641"/>
                  <a:pt x="580" y="638"/>
                  <a:pt x="573" y="651"/>
                </a:cubicBezTo>
                <a:cubicBezTo>
                  <a:pt x="570" y="657"/>
                  <a:pt x="581" y="654"/>
                  <a:pt x="585" y="656"/>
                </a:cubicBezTo>
                <a:cubicBezTo>
                  <a:pt x="586" y="656"/>
                  <a:pt x="590" y="648"/>
                  <a:pt x="594" y="653"/>
                </a:cubicBezTo>
                <a:cubicBezTo>
                  <a:pt x="598" y="658"/>
                  <a:pt x="634" y="680"/>
                  <a:pt x="641" y="681"/>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70" name="Freeform 33"/>
          <p:cNvSpPr>
            <a:spLocks/>
          </p:cNvSpPr>
          <p:nvPr/>
        </p:nvSpPr>
        <p:spPr bwMode="auto">
          <a:xfrm>
            <a:off x="3116177" y="2081563"/>
            <a:ext cx="432891" cy="611319"/>
          </a:xfrm>
          <a:custGeom>
            <a:avLst/>
            <a:gdLst>
              <a:gd name="T0" fmla="*/ 223 w 560"/>
              <a:gd name="T1" fmla="*/ 18 h 790"/>
              <a:gd name="T2" fmla="*/ 221 w 560"/>
              <a:gd name="T3" fmla="*/ 46 h 790"/>
              <a:gd name="T4" fmla="*/ 225 w 560"/>
              <a:gd name="T5" fmla="*/ 79 h 790"/>
              <a:gd name="T6" fmla="*/ 196 w 560"/>
              <a:gd name="T7" fmla="*/ 101 h 790"/>
              <a:gd name="T8" fmla="*/ 194 w 560"/>
              <a:gd name="T9" fmla="*/ 122 h 790"/>
              <a:gd name="T10" fmla="*/ 209 w 560"/>
              <a:gd name="T11" fmla="*/ 144 h 790"/>
              <a:gd name="T12" fmla="*/ 199 w 560"/>
              <a:gd name="T13" fmla="*/ 163 h 790"/>
              <a:gd name="T14" fmla="*/ 208 w 560"/>
              <a:gd name="T15" fmla="*/ 185 h 790"/>
              <a:gd name="T16" fmla="*/ 203 w 560"/>
              <a:gd name="T17" fmla="*/ 212 h 790"/>
              <a:gd name="T18" fmla="*/ 221 w 560"/>
              <a:gd name="T19" fmla="*/ 220 h 790"/>
              <a:gd name="T20" fmla="*/ 238 w 560"/>
              <a:gd name="T21" fmla="*/ 206 h 790"/>
              <a:gd name="T22" fmla="*/ 258 w 560"/>
              <a:gd name="T23" fmla="*/ 209 h 790"/>
              <a:gd name="T24" fmla="*/ 277 w 560"/>
              <a:gd name="T25" fmla="*/ 201 h 790"/>
              <a:gd name="T26" fmla="*/ 291 w 560"/>
              <a:gd name="T27" fmla="*/ 207 h 790"/>
              <a:gd name="T28" fmla="*/ 311 w 560"/>
              <a:gd name="T29" fmla="*/ 227 h 790"/>
              <a:gd name="T30" fmla="*/ 299 w 560"/>
              <a:gd name="T31" fmla="*/ 260 h 790"/>
              <a:gd name="T32" fmla="*/ 277 w 560"/>
              <a:gd name="T33" fmla="*/ 296 h 790"/>
              <a:gd name="T34" fmla="*/ 268 w 560"/>
              <a:gd name="T35" fmla="*/ 335 h 790"/>
              <a:gd name="T36" fmla="*/ 284 w 560"/>
              <a:gd name="T37" fmla="*/ 375 h 790"/>
              <a:gd name="T38" fmla="*/ 259 w 560"/>
              <a:gd name="T39" fmla="*/ 402 h 790"/>
              <a:gd name="T40" fmla="*/ 239 w 560"/>
              <a:gd name="T41" fmla="*/ 397 h 790"/>
              <a:gd name="T42" fmla="*/ 212 w 560"/>
              <a:gd name="T43" fmla="*/ 390 h 790"/>
              <a:gd name="T44" fmla="*/ 169 w 560"/>
              <a:gd name="T45" fmla="*/ 414 h 790"/>
              <a:gd name="T46" fmla="*/ 143 w 560"/>
              <a:gd name="T47" fmla="*/ 403 h 790"/>
              <a:gd name="T48" fmla="*/ 137 w 560"/>
              <a:gd name="T49" fmla="*/ 369 h 790"/>
              <a:gd name="T50" fmla="*/ 120 w 560"/>
              <a:gd name="T51" fmla="*/ 367 h 790"/>
              <a:gd name="T52" fmla="*/ 109 w 560"/>
              <a:gd name="T53" fmla="*/ 373 h 790"/>
              <a:gd name="T54" fmla="*/ 81 w 560"/>
              <a:gd name="T55" fmla="*/ 363 h 790"/>
              <a:gd name="T56" fmla="*/ 74 w 560"/>
              <a:gd name="T57" fmla="*/ 383 h 790"/>
              <a:gd name="T58" fmla="*/ 39 w 560"/>
              <a:gd name="T59" fmla="*/ 394 h 790"/>
              <a:gd name="T60" fmla="*/ 12 w 560"/>
              <a:gd name="T61" fmla="*/ 427 h 790"/>
              <a:gd name="T62" fmla="*/ 25 w 560"/>
              <a:gd name="T63" fmla="*/ 510 h 790"/>
              <a:gd name="T64" fmla="*/ 38 w 560"/>
              <a:gd name="T65" fmla="*/ 544 h 790"/>
              <a:gd name="T66" fmla="*/ 71 w 560"/>
              <a:gd name="T67" fmla="*/ 538 h 790"/>
              <a:gd name="T68" fmla="*/ 72 w 560"/>
              <a:gd name="T69" fmla="*/ 506 h 790"/>
              <a:gd name="T70" fmla="*/ 109 w 560"/>
              <a:gd name="T71" fmla="*/ 501 h 790"/>
              <a:gd name="T72" fmla="*/ 127 w 560"/>
              <a:gd name="T73" fmla="*/ 526 h 790"/>
              <a:gd name="T74" fmla="*/ 172 w 560"/>
              <a:gd name="T75" fmla="*/ 545 h 790"/>
              <a:gd name="T76" fmla="*/ 196 w 560"/>
              <a:gd name="T77" fmla="*/ 569 h 790"/>
              <a:gd name="T78" fmla="*/ 218 w 560"/>
              <a:gd name="T79" fmla="*/ 581 h 790"/>
              <a:gd name="T80" fmla="*/ 202 w 560"/>
              <a:gd name="T81" fmla="*/ 616 h 790"/>
              <a:gd name="T82" fmla="*/ 212 w 560"/>
              <a:gd name="T83" fmla="*/ 642 h 790"/>
              <a:gd name="T84" fmla="*/ 242 w 560"/>
              <a:gd name="T85" fmla="*/ 649 h 790"/>
              <a:gd name="T86" fmla="*/ 274 w 560"/>
              <a:gd name="T87" fmla="*/ 633 h 790"/>
              <a:gd name="T88" fmla="*/ 305 w 560"/>
              <a:gd name="T89" fmla="*/ 649 h 790"/>
              <a:gd name="T90" fmla="*/ 327 w 560"/>
              <a:gd name="T91" fmla="*/ 678 h 790"/>
              <a:gd name="T92" fmla="*/ 339 w 560"/>
              <a:gd name="T93" fmla="*/ 696 h 790"/>
              <a:gd name="T94" fmla="*/ 310 w 560"/>
              <a:gd name="T95" fmla="*/ 714 h 790"/>
              <a:gd name="T96" fmla="*/ 322 w 560"/>
              <a:gd name="T97" fmla="*/ 745 h 790"/>
              <a:gd name="T98" fmla="*/ 379 w 560"/>
              <a:gd name="T99" fmla="*/ 763 h 790"/>
              <a:gd name="T100" fmla="*/ 480 w 560"/>
              <a:gd name="T101" fmla="*/ 786 h 790"/>
              <a:gd name="T102" fmla="*/ 486 w 560"/>
              <a:gd name="T103" fmla="*/ 741 h 790"/>
              <a:gd name="T104" fmla="*/ 517 w 560"/>
              <a:gd name="T105" fmla="*/ 700 h 790"/>
              <a:gd name="T106" fmla="*/ 528 w 560"/>
              <a:gd name="T107" fmla="*/ 691 h 790"/>
              <a:gd name="T108" fmla="*/ 545 w 560"/>
              <a:gd name="T109" fmla="*/ 683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60" h="790">
                <a:moveTo>
                  <a:pt x="244" y="0"/>
                </a:moveTo>
                <a:cubicBezTo>
                  <a:pt x="237" y="2"/>
                  <a:pt x="223" y="2"/>
                  <a:pt x="223" y="10"/>
                </a:cubicBezTo>
                <a:cubicBezTo>
                  <a:pt x="223" y="13"/>
                  <a:pt x="224" y="15"/>
                  <a:pt x="223" y="18"/>
                </a:cubicBezTo>
                <a:cubicBezTo>
                  <a:pt x="223" y="19"/>
                  <a:pt x="219" y="16"/>
                  <a:pt x="219" y="19"/>
                </a:cubicBezTo>
                <a:cubicBezTo>
                  <a:pt x="220" y="39"/>
                  <a:pt x="220" y="39"/>
                  <a:pt x="220" y="39"/>
                </a:cubicBezTo>
                <a:cubicBezTo>
                  <a:pt x="220" y="41"/>
                  <a:pt x="219" y="46"/>
                  <a:pt x="221" y="46"/>
                </a:cubicBezTo>
                <a:cubicBezTo>
                  <a:pt x="221" y="46"/>
                  <a:pt x="223" y="46"/>
                  <a:pt x="223" y="47"/>
                </a:cubicBezTo>
                <a:cubicBezTo>
                  <a:pt x="223" y="73"/>
                  <a:pt x="223" y="73"/>
                  <a:pt x="223" y="73"/>
                </a:cubicBezTo>
                <a:cubicBezTo>
                  <a:pt x="223" y="76"/>
                  <a:pt x="229" y="73"/>
                  <a:pt x="225" y="79"/>
                </a:cubicBezTo>
                <a:cubicBezTo>
                  <a:pt x="223" y="82"/>
                  <a:pt x="226" y="84"/>
                  <a:pt x="226" y="87"/>
                </a:cubicBezTo>
                <a:cubicBezTo>
                  <a:pt x="223" y="94"/>
                  <a:pt x="224" y="93"/>
                  <a:pt x="215" y="96"/>
                </a:cubicBezTo>
                <a:cubicBezTo>
                  <a:pt x="209" y="97"/>
                  <a:pt x="202" y="99"/>
                  <a:pt x="196" y="101"/>
                </a:cubicBezTo>
                <a:cubicBezTo>
                  <a:pt x="192" y="103"/>
                  <a:pt x="187" y="102"/>
                  <a:pt x="187" y="105"/>
                </a:cubicBezTo>
                <a:cubicBezTo>
                  <a:pt x="187" y="108"/>
                  <a:pt x="182" y="115"/>
                  <a:pt x="189" y="115"/>
                </a:cubicBezTo>
                <a:cubicBezTo>
                  <a:pt x="194" y="115"/>
                  <a:pt x="194" y="118"/>
                  <a:pt x="194" y="122"/>
                </a:cubicBezTo>
                <a:cubicBezTo>
                  <a:pt x="195" y="125"/>
                  <a:pt x="194" y="126"/>
                  <a:pt x="196" y="129"/>
                </a:cubicBezTo>
                <a:cubicBezTo>
                  <a:pt x="199" y="134"/>
                  <a:pt x="202" y="137"/>
                  <a:pt x="206" y="141"/>
                </a:cubicBezTo>
                <a:cubicBezTo>
                  <a:pt x="209" y="143"/>
                  <a:pt x="205" y="142"/>
                  <a:pt x="209" y="144"/>
                </a:cubicBezTo>
                <a:cubicBezTo>
                  <a:pt x="210" y="145"/>
                  <a:pt x="207" y="146"/>
                  <a:pt x="206" y="147"/>
                </a:cubicBezTo>
                <a:cubicBezTo>
                  <a:pt x="204" y="148"/>
                  <a:pt x="205" y="153"/>
                  <a:pt x="205" y="156"/>
                </a:cubicBezTo>
                <a:cubicBezTo>
                  <a:pt x="205" y="159"/>
                  <a:pt x="199" y="158"/>
                  <a:pt x="199" y="163"/>
                </a:cubicBezTo>
                <a:cubicBezTo>
                  <a:pt x="199" y="169"/>
                  <a:pt x="203" y="166"/>
                  <a:pt x="203" y="171"/>
                </a:cubicBezTo>
                <a:cubicBezTo>
                  <a:pt x="204" y="176"/>
                  <a:pt x="201" y="178"/>
                  <a:pt x="208" y="178"/>
                </a:cubicBezTo>
                <a:cubicBezTo>
                  <a:pt x="209" y="178"/>
                  <a:pt x="208" y="184"/>
                  <a:pt x="208" y="185"/>
                </a:cubicBezTo>
                <a:cubicBezTo>
                  <a:pt x="207" y="187"/>
                  <a:pt x="200" y="186"/>
                  <a:pt x="203" y="190"/>
                </a:cubicBezTo>
                <a:cubicBezTo>
                  <a:pt x="206" y="194"/>
                  <a:pt x="210" y="196"/>
                  <a:pt x="209" y="202"/>
                </a:cubicBezTo>
                <a:cubicBezTo>
                  <a:pt x="208" y="206"/>
                  <a:pt x="203" y="207"/>
                  <a:pt x="203" y="212"/>
                </a:cubicBezTo>
                <a:cubicBezTo>
                  <a:pt x="202" y="216"/>
                  <a:pt x="206" y="215"/>
                  <a:pt x="209" y="215"/>
                </a:cubicBezTo>
                <a:cubicBezTo>
                  <a:pt x="210" y="215"/>
                  <a:pt x="209" y="220"/>
                  <a:pt x="209" y="220"/>
                </a:cubicBezTo>
                <a:cubicBezTo>
                  <a:pt x="212" y="220"/>
                  <a:pt x="218" y="221"/>
                  <a:pt x="221" y="220"/>
                </a:cubicBezTo>
                <a:cubicBezTo>
                  <a:pt x="223" y="219"/>
                  <a:pt x="222" y="217"/>
                  <a:pt x="224" y="217"/>
                </a:cubicBezTo>
                <a:cubicBezTo>
                  <a:pt x="227" y="217"/>
                  <a:pt x="226" y="217"/>
                  <a:pt x="227" y="215"/>
                </a:cubicBezTo>
                <a:cubicBezTo>
                  <a:pt x="229" y="213"/>
                  <a:pt x="238" y="211"/>
                  <a:pt x="238" y="206"/>
                </a:cubicBezTo>
                <a:cubicBezTo>
                  <a:pt x="238" y="203"/>
                  <a:pt x="241" y="208"/>
                  <a:pt x="241" y="209"/>
                </a:cubicBezTo>
                <a:cubicBezTo>
                  <a:pt x="242" y="212"/>
                  <a:pt x="245" y="213"/>
                  <a:pt x="246" y="210"/>
                </a:cubicBezTo>
                <a:cubicBezTo>
                  <a:pt x="247" y="206"/>
                  <a:pt x="256" y="209"/>
                  <a:pt x="258" y="209"/>
                </a:cubicBezTo>
                <a:cubicBezTo>
                  <a:pt x="262" y="209"/>
                  <a:pt x="263" y="210"/>
                  <a:pt x="264" y="206"/>
                </a:cubicBezTo>
                <a:cubicBezTo>
                  <a:pt x="265" y="205"/>
                  <a:pt x="271" y="199"/>
                  <a:pt x="272" y="199"/>
                </a:cubicBezTo>
                <a:cubicBezTo>
                  <a:pt x="274" y="200"/>
                  <a:pt x="276" y="200"/>
                  <a:pt x="277" y="201"/>
                </a:cubicBezTo>
                <a:cubicBezTo>
                  <a:pt x="279" y="203"/>
                  <a:pt x="278" y="205"/>
                  <a:pt x="280" y="202"/>
                </a:cubicBezTo>
                <a:cubicBezTo>
                  <a:pt x="281" y="201"/>
                  <a:pt x="284" y="203"/>
                  <a:pt x="286" y="203"/>
                </a:cubicBezTo>
                <a:cubicBezTo>
                  <a:pt x="288" y="203"/>
                  <a:pt x="291" y="204"/>
                  <a:pt x="291" y="207"/>
                </a:cubicBezTo>
                <a:cubicBezTo>
                  <a:pt x="292" y="211"/>
                  <a:pt x="295" y="209"/>
                  <a:pt x="297" y="209"/>
                </a:cubicBezTo>
                <a:cubicBezTo>
                  <a:pt x="303" y="211"/>
                  <a:pt x="301" y="217"/>
                  <a:pt x="301" y="223"/>
                </a:cubicBezTo>
                <a:cubicBezTo>
                  <a:pt x="301" y="228"/>
                  <a:pt x="312" y="223"/>
                  <a:pt x="311" y="227"/>
                </a:cubicBezTo>
                <a:cubicBezTo>
                  <a:pt x="309" y="231"/>
                  <a:pt x="304" y="235"/>
                  <a:pt x="304" y="240"/>
                </a:cubicBezTo>
                <a:cubicBezTo>
                  <a:pt x="304" y="245"/>
                  <a:pt x="310" y="250"/>
                  <a:pt x="310" y="250"/>
                </a:cubicBezTo>
                <a:cubicBezTo>
                  <a:pt x="300" y="250"/>
                  <a:pt x="313" y="260"/>
                  <a:pt x="299" y="260"/>
                </a:cubicBezTo>
                <a:cubicBezTo>
                  <a:pt x="295" y="260"/>
                  <a:pt x="299" y="256"/>
                  <a:pt x="289" y="260"/>
                </a:cubicBezTo>
                <a:cubicBezTo>
                  <a:pt x="286" y="262"/>
                  <a:pt x="281" y="264"/>
                  <a:pt x="277" y="265"/>
                </a:cubicBezTo>
                <a:cubicBezTo>
                  <a:pt x="277" y="296"/>
                  <a:pt x="277" y="296"/>
                  <a:pt x="277" y="296"/>
                </a:cubicBezTo>
                <a:cubicBezTo>
                  <a:pt x="277" y="299"/>
                  <a:pt x="266" y="312"/>
                  <a:pt x="263" y="313"/>
                </a:cubicBezTo>
                <a:cubicBezTo>
                  <a:pt x="260" y="317"/>
                  <a:pt x="259" y="321"/>
                  <a:pt x="266" y="321"/>
                </a:cubicBezTo>
                <a:cubicBezTo>
                  <a:pt x="269" y="321"/>
                  <a:pt x="268" y="332"/>
                  <a:pt x="268" y="335"/>
                </a:cubicBezTo>
                <a:cubicBezTo>
                  <a:pt x="268" y="345"/>
                  <a:pt x="302" y="345"/>
                  <a:pt x="297" y="363"/>
                </a:cubicBezTo>
                <a:cubicBezTo>
                  <a:pt x="293" y="376"/>
                  <a:pt x="293" y="376"/>
                  <a:pt x="293" y="376"/>
                </a:cubicBezTo>
                <a:cubicBezTo>
                  <a:pt x="293" y="376"/>
                  <a:pt x="286" y="375"/>
                  <a:pt x="284" y="375"/>
                </a:cubicBezTo>
                <a:cubicBezTo>
                  <a:pt x="283" y="375"/>
                  <a:pt x="280" y="385"/>
                  <a:pt x="279" y="387"/>
                </a:cubicBezTo>
                <a:cubicBezTo>
                  <a:pt x="275" y="390"/>
                  <a:pt x="272" y="388"/>
                  <a:pt x="268" y="391"/>
                </a:cubicBezTo>
                <a:cubicBezTo>
                  <a:pt x="265" y="393"/>
                  <a:pt x="261" y="399"/>
                  <a:pt x="259" y="402"/>
                </a:cubicBezTo>
                <a:cubicBezTo>
                  <a:pt x="255" y="407"/>
                  <a:pt x="256" y="403"/>
                  <a:pt x="254" y="399"/>
                </a:cubicBezTo>
                <a:cubicBezTo>
                  <a:pt x="253" y="397"/>
                  <a:pt x="249" y="399"/>
                  <a:pt x="246" y="400"/>
                </a:cubicBezTo>
                <a:cubicBezTo>
                  <a:pt x="241" y="401"/>
                  <a:pt x="242" y="400"/>
                  <a:pt x="239" y="397"/>
                </a:cubicBezTo>
                <a:cubicBezTo>
                  <a:pt x="238" y="395"/>
                  <a:pt x="233" y="397"/>
                  <a:pt x="231" y="397"/>
                </a:cubicBezTo>
                <a:cubicBezTo>
                  <a:pt x="224" y="397"/>
                  <a:pt x="224" y="396"/>
                  <a:pt x="222" y="402"/>
                </a:cubicBezTo>
                <a:cubicBezTo>
                  <a:pt x="220" y="406"/>
                  <a:pt x="214" y="392"/>
                  <a:pt x="212" y="390"/>
                </a:cubicBezTo>
                <a:cubicBezTo>
                  <a:pt x="203" y="385"/>
                  <a:pt x="200" y="394"/>
                  <a:pt x="198" y="396"/>
                </a:cubicBezTo>
                <a:cubicBezTo>
                  <a:pt x="199" y="399"/>
                  <a:pt x="197" y="400"/>
                  <a:pt x="194" y="402"/>
                </a:cubicBezTo>
                <a:cubicBezTo>
                  <a:pt x="186" y="405"/>
                  <a:pt x="177" y="412"/>
                  <a:pt x="169" y="414"/>
                </a:cubicBezTo>
                <a:cubicBezTo>
                  <a:pt x="168" y="415"/>
                  <a:pt x="163" y="415"/>
                  <a:pt x="162" y="414"/>
                </a:cubicBezTo>
                <a:cubicBezTo>
                  <a:pt x="159" y="409"/>
                  <a:pt x="161" y="411"/>
                  <a:pt x="157" y="408"/>
                </a:cubicBezTo>
                <a:cubicBezTo>
                  <a:pt x="153" y="401"/>
                  <a:pt x="146" y="412"/>
                  <a:pt x="143" y="403"/>
                </a:cubicBezTo>
                <a:cubicBezTo>
                  <a:pt x="140" y="396"/>
                  <a:pt x="143" y="395"/>
                  <a:pt x="136" y="388"/>
                </a:cubicBezTo>
                <a:cubicBezTo>
                  <a:pt x="131" y="383"/>
                  <a:pt x="131" y="381"/>
                  <a:pt x="134" y="376"/>
                </a:cubicBezTo>
                <a:cubicBezTo>
                  <a:pt x="136" y="374"/>
                  <a:pt x="137" y="372"/>
                  <a:pt x="137" y="369"/>
                </a:cubicBezTo>
                <a:cubicBezTo>
                  <a:pt x="137" y="365"/>
                  <a:pt x="136" y="360"/>
                  <a:pt x="133" y="360"/>
                </a:cubicBezTo>
                <a:cubicBezTo>
                  <a:pt x="118" y="360"/>
                  <a:pt x="118" y="360"/>
                  <a:pt x="118" y="360"/>
                </a:cubicBezTo>
                <a:cubicBezTo>
                  <a:pt x="117" y="360"/>
                  <a:pt x="114" y="367"/>
                  <a:pt x="120" y="367"/>
                </a:cubicBezTo>
                <a:cubicBezTo>
                  <a:pt x="122" y="367"/>
                  <a:pt x="126" y="368"/>
                  <a:pt x="125" y="370"/>
                </a:cubicBezTo>
                <a:cubicBezTo>
                  <a:pt x="125" y="373"/>
                  <a:pt x="125" y="373"/>
                  <a:pt x="125" y="373"/>
                </a:cubicBezTo>
                <a:cubicBezTo>
                  <a:pt x="109" y="373"/>
                  <a:pt x="109" y="373"/>
                  <a:pt x="109" y="373"/>
                </a:cubicBezTo>
                <a:cubicBezTo>
                  <a:pt x="106" y="374"/>
                  <a:pt x="106" y="367"/>
                  <a:pt x="98" y="362"/>
                </a:cubicBezTo>
                <a:cubicBezTo>
                  <a:pt x="95" y="361"/>
                  <a:pt x="94" y="364"/>
                  <a:pt x="90" y="365"/>
                </a:cubicBezTo>
                <a:cubicBezTo>
                  <a:pt x="87" y="365"/>
                  <a:pt x="84" y="365"/>
                  <a:pt x="81" y="363"/>
                </a:cubicBezTo>
                <a:cubicBezTo>
                  <a:pt x="78" y="361"/>
                  <a:pt x="74" y="364"/>
                  <a:pt x="73" y="365"/>
                </a:cubicBezTo>
                <a:cubicBezTo>
                  <a:pt x="68" y="369"/>
                  <a:pt x="78" y="374"/>
                  <a:pt x="78" y="377"/>
                </a:cubicBezTo>
                <a:cubicBezTo>
                  <a:pt x="78" y="380"/>
                  <a:pt x="77" y="383"/>
                  <a:pt x="74" y="383"/>
                </a:cubicBezTo>
                <a:cubicBezTo>
                  <a:pt x="68" y="384"/>
                  <a:pt x="61" y="391"/>
                  <a:pt x="57" y="389"/>
                </a:cubicBezTo>
                <a:cubicBezTo>
                  <a:pt x="51" y="386"/>
                  <a:pt x="49" y="386"/>
                  <a:pt x="47" y="393"/>
                </a:cubicBezTo>
                <a:cubicBezTo>
                  <a:pt x="46" y="397"/>
                  <a:pt x="43" y="394"/>
                  <a:pt x="39" y="394"/>
                </a:cubicBezTo>
                <a:cubicBezTo>
                  <a:pt x="17" y="395"/>
                  <a:pt x="17" y="395"/>
                  <a:pt x="17" y="395"/>
                </a:cubicBezTo>
                <a:cubicBezTo>
                  <a:pt x="15" y="424"/>
                  <a:pt x="15" y="424"/>
                  <a:pt x="15" y="424"/>
                </a:cubicBezTo>
                <a:cubicBezTo>
                  <a:pt x="12" y="427"/>
                  <a:pt x="12" y="427"/>
                  <a:pt x="12" y="427"/>
                </a:cubicBezTo>
                <a:cubicBezTo>
                  <a:pt x="11" y="471"/>
                  <a:pt x="11" y="471"/>
                  <a:pt x="11" y="471"/>
                </a:cubicBezTo>
                <a:cubicBezTo>
                  <a:pt x="11" y="475"/>
                  <a:pt x="6" y="471"/>
                  <a:pt x="6" y="476"/>
                </a:cubicBezTo>
                <a:cubicBezTo>
                  <a:pt x="0" y="496"/>
                  <a:pt x="18" y="498"/>
                  <a:pt x="25" y="510"/>
                </a:cubicBezTo>
                <a:cubicBezTo>
                  <a:pt x="30" y="518"/>
                  <a:pt x="19" y="518"/>
                  <a:pt x="31" y="519"/>
                </a:cubicBezTo>
                <a:cubicBezTo>
                  <a:pt x="34" y="519"/>
                  <a:pt x="33" y="524"/>
                  <a:pt x="34" y="528"/>
                </a:cubicBezTo>
                <a:cubicBezTo>
                  <a:pt x="38" y="544"/>
                  <a:pt x="38" y="544"/>
                  <a:pt x="38" y="544"/>
                </a:cubicBezTo>
                <a:cubicBezTo>
                  <a:pt x="39" y="546"/>
                  <a:pt x="47" y="538"/>
                  <a:pt x="48" y="537"/>
                </a:cubicBezTo>
                <a:cubicBezTo>
                  <a:pt x="50" y="536"/>
                  <a:pt x="55" y="538"/>
                  <a:pt x="61" y="539"/>
                </a:cubicBezTo>
                <a:cubicBezTo>
                  <a:pt x="65" y="540"/>
                  <a:pt x="67" y="543"/>
                  <a:pt x="71" y="538"/>
                </a:cubicBezTo>
                <a:cubicBezTo>
                  <a:pt x="72" y="536"/>
                  <a:pt x="63" y="519"/>
                  <a:pt x="74" y="519"/>
                </a:cubicBezTo>
                <a:cubicBezTo>
                  <a:pt x="76" y="520"/>
                  <a:pt x="79" y="518"/>
                  <a:pt x="79" y="516"/>
                </a:cubicBezTo>
                <a:cubicBezTo>
                  <a:pt x="79" y="512"/>
                  <a:pt x="67" y="509"/>
                  <a:pt x="72" y="506"/>
                </a:cubicBezTo>
                <a:cubicBezTo>
                  <a:pt x="78" y="501"/>
                  <a:pt x="76" y="504"/>
                  <a:pt x="84" y="505"/>
                </a:cubicBezTo>
                <a:cubicBezTo>
                  <a:pt x="92" y="505"/>
                  <a:pt x="94" y="509"/>
                  <a:pt x="94" y="499"/>
                </a:cubicBezTo>
                <a:cubicBezTo>
                  <a:pt x="94" y="494"/>
                  <a:pt x="105" y="499"/>
                  <a:pt x="109" y="501"/>
                </a:cubicBezTo>
                <a:cubicBezTo>
                  <a:pt x="114" y="504"/>
                  <a:pt x="117" y="503"/>
                  <a:pt x="114" y="511"/>
                </a:cubicBezTo>
                <a:cubicBezTo>
                  <a:pt x="109" y="523"/>
                  <a:pt x="120" y="518"/>
                  <a:pt x="126" y="518"/>
                </a:cubicBezTo>
                <a:cubicBezTo>
                  <a:pt x="127" y="518"/>
                  <a:pt x="127" y="526"/>
                  <a:pt x="127" y="526"/>
                </a:cubicBezTo>
                <a:cubicBezTo>
                  <a:pt x="127" y="527"/>
                  <a:pt x="131" y="526"/>
                  <a:pt x="132" y="527"/>
                </a:cubicBezTo>
                <a:cubicBezTo>
                  <a:pt x="132" y="527"/>
                  <a:pt x="136" y="530"/>
                  <a:pt x="136" y="531"/>
                </a:cubicBezTo>
                <a:cubicBezTo>
                  <a:pt x="146" y="539"/>
                  <a:pt x="163" y="533"/>
                  <a:pt x="172" y="545"/>
                </a:cubicBezTo>
                <a:cubicBezTo>
                  <a:pt x="175" y="550"/>
                  <a:pt x="180" y="547"/>
                  <a:pt x="175" y="553"/>
                </a:cubicBezTo>
                <a:cubicBezTo>
                  <a:pt x="174" y="554"/>
                  <a:pt x="183" y="561"/>
                  <a:pt x="183" y="563"/>
                </a:cubicBezTo>
                <a:cubicBezTo>
                  <a:pt x="188" y="565"/>
                  <a:pt x="189" y="569"/>
                  <a:pt x="196" y="569"/>
                </a:cubicBezTo>
                <a:cubicBezTo>
                  <a:pt x="199" y="569"/>
                  <a:pt x="205" y="571"/>
                  <a:pt x="209" y="571"/>
                </a:cubicBezTo>
                <a:cubicBezTo>
                  <a:pt x="215" y="571"/>
                  <a:pt x="214" y="576"/>
                  <a:pt x="211" y="577"/>
                </a:cubicBezTo>
                <a:cubicBezTo>
                  <a:pt x="208" y="577"/>
                  <a:pt x="215" y="581"/>
                  <a:pt x="218" y="581"/>
                </a:cubicBezTo>
                <a:cubicBezTo>
                  <a:pt x="219" y="581"/>
                  <a:pt x="217" y="591"/>
                  <a:pt x="217" y="593"/>
                </a:cubicBezTo>
                <a:cubicBezTo>
                  <a:pt x="217" y="598"/>
                  <a:pt x="208" y="604"/>
                  <a:pt x="208" y="609"/>
                </a:cubicBezTo>
                <a:cubicBezTo>
                  <a:pt x="208" y="616"/>
                  <a:pt x="199" y="611"/>
                  <a:pt x="202" y="616"/>
                </a:cubicBezTo>
                <a:cubicBezTo>
                  <a:pt x="208" y="625"/>
                  <a:pt x="207" y="625"/>
                  <a:pt x="210" y="632"/>
                </a:cubicBezTo>
                <a:cubicBezTo>
                  <a:pt x="209" y="633"/>
                  <a:pt x="202" y="634"/>
                  <a:pt x="205" y="636"/>
                </a:cubicBezTo>
                <a:cubicBezTo>
                  <a:pt x="210" y="639"/>
                  <a:pt x="210" y="637"/>
                  <a:pt x="212" y="642"/>
                </a:cubicBezTo>
                <a:cubicBezTo>
                  <a:pt x="213" y="645"/>
                  <a:pt x="218" y="655"/>
                  <a:pt x="221" y="651"/>
                </a:cubicBezTo>
                <a:cubicBezTo>
                  <a:pt x="224" y="648"/>
                  <a:pt x="227" y="640"/>
                  <a:pt x="229" y="644"/>
                </a:cubicBezTo>
                <a:cubicBezTo>
                  <a:pt x="230" y="647"/>
                  <a:pt x="242" y="649"/>
                  <a:pt x="242" y="649"/>
                </a:cubicBezTo>
                <a:cubicBezTo>
                  <a:pt x="248" y="647"/>
                  <a:pt x="254" y="637"/>
                  <a:pt x="260" y="637"/>
                </a:cubicBezTo>
                <a:cubicBezTo>
                  <a:pt x="263" y="638"/>
                  <a:pt x="268" y="637"/>
                  <a:pt x="271" y="637"/>
                </a:cubicBezTo>
                <a:cubicBezTo>
                  <a:pt x="274" y="637"/>
                  <a:pt x="270" y="633"/>
                  <a:pt x="274" y="633"/>
                </a:cubicBezTo>
                <a:cubicBezTo>
                  <a:pt x="291" y="633"/>
                  <a:pt x="291" y="633"/>
                  <a:pt x="291" y="633"/>
                </a:cubicBezTo>
                <a:cubicBezTo>
                  <a:pt x="304" y="632"/>
                  <a:pt x="304" y="637"/>
                  <a:pt x="311" y="643"/>
                </a:cubicBezTo>
                <a:cubicBezTo>
                  <a:pt x="315" y="647"/>
                  <a:pt x="296" y="641"/>
                  <a:pt x="305" y="649"/>
                </a:cubicBezTo>
                <a:cubicBezTo>
                  <a:pt x="308" y="651"/>
                  <a:pt x="291" y="664"/>
                  <a:pt x="309" y="664"/>
                </a:cubicBezTo>
                <a:cubicBezTo>
                  <a:pt x="313" y="664"/>
                  <a:pt x="311" y="665"/>
                  <a:pt x="313" y="667"/>
                </a:cubicBezTo>
                <a:cubicBezTo>
                  <a:pt x="319" y="672"/>
                  <a:pt x="330" y="673"/>
                  <a:pt x="327" y="678"/>
                </a:cubicBezTo>
                <a:cubicBezTo>
                  <a:pt x="327" y="678"/>
                  <a:pt x="326" y="681"/>
                  <a:pt x="327" y="682"/>
                </a:cubicBezTo>
                <a:cubicBezTo>
                  <a:pt x="330" y="684"/>
                  <a:pt x="333" y="680"/>
                  <a:pt x="333" y="685"/>
                </a:cubicBezTo>
                <a:cubicBezTo>
                  <a:pt x="333" y="692"/>
                  <a:pt x="335" y="690"/>
                  <a:pt x="339" y="696"/>
                </a:cubicBezTo>
                <a:cubicBezTo>
                  <a:pt x="341" y="700"/>
                  <a:pt x="340" y="705"/>
                  <a:pt x="345" y="705"/>
                </a:cubicBezTo>
                <a:cubicBezTo>
                  <a:pt x="346" y="705"/>
                  <a:pt x="347" y="713"/>
                  <a:pt x="345" y="713"/>
                </a:cubicBezTo>
                <a:cubicBezTo>
                  <a:pt x="310" y="714"/>
                  <a:pt x="310" y="714"/>
                  <a:pt x="310" y="714"/>
                </a:cubicBezTo>
                <a:cubicBezTo>
                  <a:pt x="304" y="714"/>
                  <a:pt x="317" y="726"/>
                  <a:pt x="318" y="732"/>
                </a:cubicBezTo>
                <a:cubicBezTo>
                  <a:pt x="319" y="736"/>
                  <a:pt x="311" y="736"/>
                  <a:pt x="314" y="741"/>
                </a:cubicBezTo>
                <a:cubicBezTo>
                  <a:pt x="317" y="747"/>
                  <a:pt x="322" y="736"/>
                  <a:pt x="322" y="745"/>
                </a:cubicBezTo>
                <a:cubicBezTo>
                  <a:pt x="323" y="761"/>
                  <a:pt x="326" y="761"/>
                  <a:pt x="342" y="761"/>
                </a:cubicBezTo>
                <a:cubicBezTo>
                  <a:pt x="352" y="761"/>
                  <a:pt x="365" y="760"/>
                  <a:pt x="372" y="766"/>
                </a:cubicBezTo>
                <a:cubicBezTo>
                  <a:pt x="376" y="769"/>
                  <a:pt x="379" y="770"/>
                  <a:pt x="379" y="763"/>
                </a:cubicBezTo>
                <a:cubicBezTo>
                  <a:pt x="379" y="750"/>
                  <a:pt x="430" y="773"/>
                  <a:pt x="438" y="777"/>
                </a:cubicBezTo>
                <a:cubicBezTo>
                  <a:pt x="438" y="787"/>
                  <a:pt x="455" y="783"/>
                  <a:pt x="464" y="782"/>
                </a:cubicBezTo>
                <a:cubicBezTo>
                  <a:pt x="468" y="782"/>
                  <a:pt x="480" y="790"/>
                  <a:pt x="480" y="786"/>
                </a:cubicBezTo>
                <a:cubicBezTo>
                  <a:pt x="479" y="773"/>
                  <a:pt x="479" y="773"/>
                  <a:pt x="479" y="773"/>
                </a:cubicBezTo>
                <a:cubicBezTo>
                  <a:pt x="479" y="767"/>
                  <a:pt x="482" y="765"/>
                  <a:pt x="485" y="761"/>
                </a:cubicBezTo>
                <a:cubicBezTo>
                  <a:pt x="487" y="758"/>
                  <a:pt x="486" y="746"/>
                  <a:pt x="486" y="741"/>
                </a:cubicBezTo>
                <a:cubicBezTo>
                  <a:pt x="487" y="737"/>
                  <a:pt x="506" y="726"/>
                  <a:pt x="509" y="723"/>
                </a:cubicBezTo>
                <a:cubicBezTo>
                  <a:pt x="511" y="722"/>
                  <a:pt x="508" y="718"/>
                  <a:pt x="513" y="715"/>
                </a:cubicBezTo>
                <a:cubicBezTo>
                  <a:pt x="517" y="713"/>
                  <a:pt x="520" y="704"/>
                  <a:pt x="517" y="700"/>
                </a:cubicBezTo>
                <a:cubicBezTo>
                  <a:pt x="515" y="696"/>
                  <a:pt x="515" y="693"/>
                  <a:pt x="513" y="690"/>
                </a:cubicBezTo>
                <a:cubicBezTo>
                  <a:pt x="508" y="681"/>
                  <a:pt x="516" y="688"/>
                  <a:pt x="518" y="689"/>
                </a:cubicBezTo>
                <a:cubicBezTo>
                  <a:pt x="522" y="691"/>
                  <a:pt x="527" y="691"/>
                  <a:pt x="528" y="691"/>
                </a:cubicBezTo>
                <a:cubicBezTo>
                  <a:pt x="532" y="689"/>
                  <a:pt x="528" y="686"/>
                  <a:pt x="530" y="685"/>
                </a:cubicBezTo>
                <a:cubicBezTo>
                  <a:pt x="530" y="684"/>
                  <a:pt x="534" y="684"/>
                  <a:pt x="537" y="684"/>
                </a:cubicBezTo>
                <a:cubicBezTo>
                  <a:pt x="541" y="685"/>
                  <a:pt x="545" y="689"/>
                  <a:pt x="545" y="683"/>
                </a:cubicBezTo>
                <a:cubicBezTo>
                  <a:pt x="545" y="682"/>
                  <a:pt x="558" y="683"/>
                  <a:pt x="560" y="683"/>
                </a:cubicBezTo>
              </a:path>
            </a:pathLst>
          </a:custGeom>
          <a:noFill/>
          <a:ln w="6350" cap="flat">
            <a:solidFill>
              <a:srgbClr val="80808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accent2"/>
              </a:solidFill>
            </a:endParaRPr>
          </a:p>
        </p:txBody>
      </p:sp>
      <p:sp>
        <p:nvSpPr>
          <p:cNvPr id="71" name="Freeform 70"/>
          <p:cNvSpPr/>
          <p:nvPr/>
        </p:nvSpPr>
        <p:spPr>
          <a:xfrm>
            <a:off x="3786188" y="2433248"/>
            <a:ext cx="750093" cy="740569"/>
          </a:xfrm>
          <a:custGeom>
            <a:avLst/>
            <a:gdLst>
              <a:gd name="connsiteX0" fmla="*/ 278606 w 750093"/>
              <a:gd name="connsiteY0" fmla="*/ 0 h 740569"/>
              <a:gd name="connsiteX1" fmla="*/ 238125 w 750093"/>
              <a:gd name="connsiteY1" fmla="*/ 50006 h 740569"/>
              <a:gd name="connsiteX2" fmla="*/ 183356 w 750093"/>
              <a:gd name="connsiteY2" fmla="*/ 85725 h 740569"/>
              <a:gd name="connsiteX3" fmla="*/ 216693 w 750093"/>
              <a:gd name="connsiteY3" fmla="*/ 92869 h 740569"/>
              <a:gd name="connsiteX4" fmla="*/ 216693 w 750093"/>
              <a:gd name="connsiteY4" fmla="*/ 130969 h 740569"/>
              <a:gd name="connsiteX5" fmla="*/ 200025 w 750093"/>
              <a:gd name="connsiteY5" fmla="*/ 171450 h 740569"/>
              <a:gd name="connsiteX6" fmla="*/ 171450 w 750093"/>
              <a:gd name="connsiteY6" fmla="*/ 221456 h 740569"/>
              <a:gd name="connsiteX7" fmla="*/ 180975 w 750093"/>
              <a:gd name="connsiteY7" fmla="*/ 269081 h 740569"/>
              <a:gd name="connsiteX8" fmla="*/ 150018 w 750093"/>
              <a:gd name="connsiteY8" fmla="*/ 321469 h 740569"/>
              <a:gd name="connsiteX9" fmla="*/ 159543 w 750093"/>
              <a:gd name="connsiteY9" fmla="*/ 347663 h 740569"/>
              <a:gd name="connsiteX10" fmla="*/ 183356 w 750093"/>
              <a:gd name="connsiteY10" fmla="*/ 409575 h 740569"/>
              <a:gd name="connsiteX11" fmla="*/ 128587 w 750093"/>
              <a:gd name="connsiteY11" fmla="*/ 414338 h 740569"/>
              <a:gd name="connsiteX12" fmla="*/ 95250 w 750093"/>
              <a:gd name="connsiteY12" fmla="*/ 421481 h 740569"/>
              <a:gd name="connsiteX13" fmla="*/ 107156 w 750093"/>
              <a:gd name="connsiteY13" fmla="*/ 459581 h 740569"/>
              <a:gd name="connsiteX14" fmla="*/ 95250 w 750093"/>
              <a:gd name="connsiteY14" fmla="*/ 488156 h 740569"/>
              <a:gd name="connsiteX15" fmla="*/ 100012 w 750093"/>
              <a:gd name="connsiteY15" fmla="*/ 507206 h 740569"/>
              <a:gd name="connsiteX16" fmla="*/ 121443 w 750093"/>
              <a:gd name="connsiteY16" fmla="*/ 526256 h 740569"/>
              <a:gd name="connsiteX17" fmla="*/ 123825 w 750093"/>
              <a:gd name="connsiteY17" fmla="*/ 540544 h 740569"/>
              <a:gd name="connsiteX18" fmla="*/ 42862 w 750093"/>
              <a:gd name="connsiteY18" fmla="*/ 559594 h 740569"/>
              <a:gd name="connsiteX19" fmla="*/ 0 w 750093"/>
              <a:gd name="connsiteY19" fmla="*/ 581025 h 740569"/>
              <a:gd name="connsiteX20" fmla="*/ 30956 w 750093"/>
              <a:gd name="connsiteY20" fmla="*/ 607219 h 740569"/>
              <a:gd name="connsiteX21" fmla="*/ 33337 w 750093"/>
              <a:gd name="connsiteY21" fmla="*/ 628650 h 740569"/>
              <a:gd name="connsiteX22" fmla="*/ 80962 w 750093"/>
              <a:gd name="connsiteY22" fmla="*/ 607219 h 740569"/>
              <a:gd name="connsiteX23" fmla="*/ 147637 w 750093"/>
              <a:gd name="connsiteY23" fmla="*/ 595313 h 740569"/>
              <a:gd name="connsiteX24" fmla="*/ 207168 w 750093"/>
              <a:gd name="connsiteY24" fmla="*/ 623888 h 740569"/>
              <a:gd name="connsiteX25" fmla="*/ 200025 w 750093"/>
              <a:gd name="connsiteY25" fmla="*/ 647700 h 740569"/>
              <a:gd name="connsiteX26" fmla="*/ 245268 w 750093"/>
              <a:gd name="connsiteY26" fmla="*/ 671513 h 740569"/>
              <a:gd name="connsiteX27" fmla="*/ 288131 w 750093"/>
              <a:gd name="connsiteY27" fmla="*/ 678656 h 740569"/>
              <a:gd name="connsiteX28" fmla="*/ 326231 w 750093"/>
              <a:gd name="connsiteY28" fmla="*/ 695325 h 740569"/>
              <a:gd name="connsiteX29" fmla="*/ 371475 w 750093"/>
              <a:gd name="connsiteY29" fmla="*/ 700088 h 740569"/>
              <a:gd name="connsiteX30" fmla="*/ 419100 w 750093"/>
              <a:gd name="connsiteY30" fmla="*/ 681038 h 740569"/>
              <a:gd name="connsiteX31" fmla="*/ 466725 w 750093"/>
              <a:gd name="connsiteY31" fmla="*/ 695325 h 740569"/>
              <a:gd name="connsiteX32" fmla="*/ 507206 w 750093"/>
              <a:gd name="connsiteY32" fmla="*/ 704850 h 740569"/>
              <a:gd name="connsiteX33" fmla="*/ 516731 w 750093"/>
              <a:gd name="connsiteY33" fmla="*/ 728663 h 740569"/>
              <a:gd name="connsiteX34" fmla="*/ 578643 w 750093"/>
              <a:gd name="connsiteY34" fmla="*/ 740569 h 740569"/>
              <a:gd name="connsiteX35" fmla="*/ 631031 w 750093"/>
              <a:gd name="connsiteY35" fmla="*/ 721519 h 740569"/>
              <a:gd name="connsiteX36" fmla="*/ 631031 w 750093"/>
              <a:gd name="connsiteY36" fmla="*/ 664369 h 740569"/>
              <a:gd name="connsiteX37" fmla="*/ 640556 w 750093"/>
              <a:gd name="connsiteY37" fmla="*/ 642938 h 740569"/>
              <a:gd name="connsiteX38" fmla="*/ 633412 w 750093"/>
              <a:gd name="connsiteY38" fmla="*/ 526256 h 740569"/>
              <a:gd name="connsiteX39" fmla="*/ 652462 w 750093"/>
              <a:gd name="connsiteY39" fmla="*/ 464344 h 740569"/>
              <a:gd name="connsiteX40" fmla="*/ 666750 w 750093"/>
              <a:gd name="connsiteY40" fmla="*/ 416719 h 740569"/>
              <a:gd name="connsiteX41" fmla="*/ 640556 w 750093"/>
              <a:gd name="connsiteY41" fmla="*/ 392906 h 740569"/>
              <a:gd name="connsiteX42" fmla="*/ 685800 w 750093"/>
              <a:gd name="connsiteY42" fmla="*/ 373856 h 740569"/>
              <a:gd name="connsiteX43" fmla="*/ 707231 w 750093"/>
              <a:gd name="connsiteY43" fmla="*/ 361950 h 740569"/>
              <a:gd name="connsiteX44" fmla="*/ 721518 w 750093"/>
              <a:gd name="connsiteY44" fmla="*/ 347663 h 740569"/>
              <a:gd name="connsiteX45" fmla="*/ 750093 w 750093"/>
              <a:gd name="connsiteY45" fmla="*/ 271463 h 740569"/>
              <a:gd name="connsiteX46" fmla="*/ 647700 w 750093"/>
              <a:gd name="connsiteY46" fmla="*/ 19050 h 740569"/>
              <a:gd name="connsiteX47" fmla="*/ 278606 w 750093"/>
              <a:gd name="connsiteY47" fmla="*/ 0 h 740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750093" h="740569">
                <a:moveTo>
                  <a:pt x="278606" y="0"/>
                </a:moveTo>
                <a:lnTo>
                  <a:pt x="238125" y="50006"/>
                </a:lnTo>
                <a:lnTo>
                  <a:pt x="183356" y="85725"/>
                </a:lnTo>
                <a:lnTo>
                  <a:pt x="216693" y="92869"/>
                </a:lnTo>
                <a:lnTo>
                  <a:pt x="216693" y="130969"/>
                </a:lnTo>
                <a:lnTo>
                  <a:pt x="200025" y="171450"/>
                </a:lnTo>
                <a:lnTo>
                  <a:pt x="171450" y="221456"/>
                </a:lnTo>
                <a:lnTo>
                  <a:pt x="180975" y="269081"/>
                </a:lnTo>
                <a:lnTo>
                  <a:pt x="150018" y="321469"/>
                </a:lnTo>
                <a:lnTo>
                  <a:pt x="159543" y="347663"/>
                </a:lnTo>
                <a:lnTo>
                  <a:pt x="183356" y="409575"/>
                </a:lnTo>
                <a:lnTo>
                  <a:pt x="128587" y="414338"/>
                </a:lnTo>
                <a:lnTo>
                  <a:pt x="95250" y="421481"/>
                </a:lnTo>
                <a:lnTo>
                  <a:pt x="107156" y="459581"/>
                </a:lnTo>
                <a:lnTo>
                  <a:pt x="95250" y="488156"/>
                </a:lnTo>
                <a:lnTo>
                  <a:pt x="100012" y="507206"/>
                </a:lnTo>
                <a:lnTo>
                  <a:pt x="121443" y="526256"/>
                </a:lnTo>
                <a:lnTo>
                  <a:pt x="123825" y="540544"/>
                </a:lnTo>
                <a:lnTo>
                  <a:pt x="42862" y="559594"/>
                </a:lnTo>
                <a:lnTo>
                  <a:pt x="0" y="581025"/>
                </a:lnTo>
                <a:lnTo>
                  <a:pt x="30956" y="607219"/>
                </a:lnTo>
                <a:lnTo>
                  <a:pt x="33337" y="628650"/>
                </a:lnTo>
                <a:lnTo>
                  <a:pt x="80962" y="607219"/>
                </a:lnTo>
                <a:lnTo>
                  <a:pt x="147637" y="595313"/>
                </a:lnTo>
                <a:lnTo>
                  <a:pt x="207168" y="623888"/>
                </a:lnTo>
                <a:lnTo>
                  <a:pt x="200025" y="647700"/>
                </a:lnTo>
                <a:lnTo>
                  <a:pt x="245268" y="671513"/>
                </a:lnTo>
                <a:lnTo>
                  <a:pt x="288131" y="678656"/>
                </a:lnTo>
                <a:lnTo>
                  <a:pt x="326231" y="695325"/>
                </a:lnTo>
                <a:lnTo>
                  <a:pt x="371475" y="700088"/>
                </a:lnTo>
                <a:lnTo>
                  <a:pt x="419100" y="681038"/>
                </a:lnTo>
                <a:lnTo>
                  <a:pt x="466725" y="695325"/>
                </a:lnTo>
                <a:lnTo>
                  <a:pt x="507206" y="704850"/>
                </a:lnTo>
                <a:lnTo>
                  <a:pt x="516731" y="728663"/>
                </a:lnTo>
                <a:lnTo>
                  <a:pt x="578643" y="740569"/>
                </a:lnTo>
                <a:lnTo>
                  <a:pt x="631031" y="721519"/>
                </a:lnTo>
                <a:lnTo>
                  <a:pt x="631031" y="664369"/>
                </a:lnTo>
                <a:lnTo>
                  <a:pt x="640556" y="642938"/>
                </a:lnTo>
                <a:lnTo>
                  <a:pt x="633412" y="526256"/>
                </a:lnTo>
                <a:lnTo>
                  <a:pt x="652462" y="464344"/>
                </a:lnTo>
                <a:lnTo>
                  <a:pt x="666750" y="416719"/>
                </a:lnTo>
                <a:lnTo>
                  <a:pt x="640556" y="392906"/>
                </a:lnTo>
                <a:lnTo>
                  <a:pt x="685800" y="373856"/>
                </a:lnTo>
                <a:lnTo>
                  <a:pt x="707231" y="361950"/>
                </a:lnTo>
                <a:lnTo>
                  <a:pt x="721518" y="347663"/>
                </a:lnTo>
                <a:lnTo>
                  <a:pt x="750093" y="271463"/>
                </a:lnTo>
                <a:lnTo>
                  <a:pt x="647700" y="19050"/>
                </a:lnTo>
                <a:lnTo>
                  <a:pt x="278606" y="0"/>
                </a:lnTo>
                <a:close/>
              </a:path>
            </a:pathLst>
          </a:custGeom>
          <a:solidFill>
            <a:srgbClr val="BFBFBF"/>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72" name="Freeform 71"/>
          <p:cNvSpPr/>
          <p:nvPr/>
        </p:nvSpPr>
        <p:spPr>
          <a:xfrm>
            <a:off x="1752600" y="3176198"/>
            <a:ext cx="828675" cy="1162050"/>
          </a:xfrm>
          <a:custGeom>
            <a:avLst/>
            <a:gdLst>
              <a:gd name="connsiteX0" fmla="*/ 69056 w 828675"/>
              <a:gd name="connsiteY0" fmla="*/ 0 h 1162050"/>
              <a:gd name="connsiteX1" fmla="*/ 26194 w 828675"/>
              <a:gd name="connsiteY1" fmla="*/ 152400 h 1162050"/>
              <a:gd name="connsiteX2" fmla="*/ 57150 w 828675"/>
              <a:gd name="connsiteY2" fmla="*/ 188119 h 1162050"/>
              <a:gd name="connsiteX3" fmla="*/ 100013 w 828675"/>
              <a:gd name="connsiteY3" fmla="*/ 200025 h 1162050"/>
              <a:gd name="connsiteX4" fmla="*/ 123825 w 828675"/>
              <a:gd name="connsiteY4" fmla="*/ 230981 h 1162050"/>
              <a:gd name="connsiteX5" fmla="*/ 95250 w 828675"/>
              <a:gd name="connsiteY5" fmla="*/ 273844 h 1162050"/>
              <a:gd name="connsiteX6" fmla="*/ 59531 w 828675"/>
              <a:gd name="connsiteY6" fmla="*/ 261938 h 1162050"/>
              <a:gd name="connsiteX7" fmla="*/ 0 w 828675"/>
              <a:gd name="connsiteY7" fmla="*/ 354806 h 1162050"/>
              <a:gd name="connsiteX8" fmla="*/ 45244 w 828675"/>
              <a:gd name="connsiteY8" fmla="*/ 873919 h 1162050"/>
              <a:gd name="connsiteX9" fmla="*/ 90488 w 828675"/>
              <a:gd name="connsiteY9" fmla="*/ 962025 h 1162050"/>
              <a:gd name="connsiteX10" fmla="*/ 335756 w 828675"/>
              <a:gd name="connsiteY10" fmla="*/ 1162050 h 1162050"/>
              <a:gd name="connsiteX11" fmla="*/ 685800 w 828675"/>
              <a:gd name="connsiteY11" fmla="*/ 1054894 h 1162050"/>
              <a:gd name="connsiteX12" fmla="*/ 828675 w 828675"/>
              <a:gd name="connsiteY12" fmla="*/ 845344 h 1162050"/>
              <a:gd name="connsiteX13" fmla="*/ 738188 w 828675"/>
              <a:gd name="connsiteY13" fmla="*/ 700088 h 1162050"/>
              <a:gd name="connsiteX14" fmla="*/ 723900 w 828675"/>
              <a:gd name="connsiteY14" fmla="*/ 664369 h 1162050"/>
              <a:gd name="connsiteX15" fmla="*/ 692944 w 828675"/>
              <a:gd name="connsiteY15" fmla="*/ 659606 h 1162050"/>
              <a:gd name="connsiteX16" fmla="*/ 683419 w 828675"/>
              <a:gd name="connsiteY16" fmla="*/ 631031 h 1162050"/>
              <a:gd name="connsiteX17" fmla="*/ 650081 w 828675"/>
              <a:gd name="connsiteY17" fmla="*/ 652463 h 1162050"/>
              <a:gd name="connsiteX18" fmla="*/ 614363 w 828675"/>
              <a:gd name="connsiteY18" fmla="*/ 638175 h 1162050"/>
              <a:gd name="connsiteX19" fmla="*/ 609600 w 828675"/>
              <a:gd name="connsiteY19" fmla="*/ 666750 h 1162050"/>
              <a:gd name="connsiteX20" fmla="*/ 588169 w 828675"/>
              <a:gd name="connsiteY20" fmla="*/ 647700 h 1162050"/>
              <a:gd name="connsiteX21" fmla="*/ 552450 w 828675"/>
              <a:gd name="connsiteY21" fmla="*/ 621506 h 1162050"/>
              <a:gd name="connsiteX22" fmla="*/ 552450 w 828675"/>
              <a:gd name="connsiteY22" fmla="*/ 561975 h 1162050"/>
              <a:gd name="connsiteX23" fmla="*/ 597694 w 828675"/>
              <a:gd name="connsiteY23" fmla="*/ 550069 h 1162050"/>
              <a:gd name="connsiteX24" fmla="*/ 616744 w 828675"/>
              <a:gd name="connsiteY24" fmla="*/ 550069 h 1162050"/>
              <a:gd name="connsiteX25" fmla="*/ 635794 w 828675"/>
              <a:gd name="connsiteY25" fmla="*/ 542925 h 1162050"/>
              <a:gd name="connsiteX26" fmla="*/ 611981 w 828675"/>
              <a:gd name="connsiteY26" fmla="*/ 533400 h 1162050"/>
              <a:gd name="connsiteX27" fmla="*/ 578644 w 828675"/>
              <a:gd name="connsiteY27" fmla="*/ 526256 h 1162050"/>
              <a:gd name="connsiteX28" fmla="*/ 583406 w 828675"/>
              <a:gd name="connsiteY28" fmla="*/ 466725 h 1162050"/>
              <a:gd name="connsiteX29" fmla="*/ 595313 w 828675"/>
              <a:gd name="connsiteY29" fmla="*/ 392906 h 1162050"/>
              <a:gd name="connsiteX30" fmla="*/ 621506 w 828675"/>
              <a:gd name="connsiteY30" fmla="*/ 419100 h 1162050"/>
              <a:gd name="connsiteX31" fmla="*/ 631031 w 828675"/>
              <a:gd name="connsiteY31" fmla="*/ 423863 h 1162050"/>
              <a:gd name="connsiteX32" fmla="*/ 650081 w 828675"/>
              <a:gd name="connsiteY32" fmla="*/ 392906 h 1162050"/>
              <a:gd name="connsiteX33" fmla="*/ 611981 w 828675"/>
              <a:gd name="connsiteY33" fmla="*/ 366713 h 1162050"/>
              <a:gd name="connsiteX34" fmla="*/ 635794 w 828675"/>
              <a:gd name="connsiteY34" fmla="*/ 328613 h 1162050"/>
              <a:gd name="connsiteX35" fmla="*/ 595313 w 828675"/>
              <a:gd name="connsiteY35" fmla="*/ 311944 h 1162050"/>
              <a:gd name="connsiteX36" fmla="*/ 545306 w 828675"/>
              <a:gd name="connsiteY36" fmla="*/ 326231 h 1162050"/>
              <a:gd name="connsiteX37" fmla="*/ 509588 w 828675"/>
              <a:gd name="connsiteY37" fmla="*/ 276225 h 1162050"/>
              <a:gd name="connsiteX38" fmla="*/ 504825 w 828675"/>
              <a:gd name="connsiteY38" fmla="*/ 207169 h 1162050"/>
              <a:gd name="connsiteX39" fmla="*/ 509588 w 828675"/>
              <a:gd name="connsiteY39" fmla="*/ 130969 h 1162050"/>
              <a:gd name="connsiteX40" fmla="*/ 509588 w 828675"/>
              <a:gd name="connsiteY40" fmla="*/ 80963 h 1162050"/>
              <a:gd name="connsiteX41" fmla="*/ 295275 w 828675"/>
              <a:gd name="connsiteY41" fmla="*/ 26194 h 1162050"/>
              <a:gd name="connsiteX42" fmla="*/ 69056 w 828675"/>
              <a:gd name="connsiteY42" fmla="*/ 0 h 1162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28675" h="1162050">
                <a:moveTo>
                  <a:pt x="69056" y="0"/>
                </a:moveTo>
                <a:lnTo>
                  <a:pt x="26194" y="152400"/>
                </a:lnTo>
                <a:lnTo>
                  <a:pt x="57150" y="188119"/>
                </a:lnTo>
                <a:lnTo>
                  <a:pt x="100013" y="200025"/>
                </a:lnTo>
                <a:lnTo>
                  <a:pt x="123825" y="230981"/>
                </a:lnTo>
                <a:lnTo>
                  <a:pt x="95250" y="273844"/>
                </a:lnTo>
                <a:lnTo>
                  <a:pt x="59531" y="261938"/>
                </a:lnTo>
                <a:lnTo>
                  <a:pt x="0" y="354806"/>
                </a:lnTo>
                <a:lnTo>
                  <a:pt x="45244" y="873919"/>
                </a:lnTo>
                <a:lnTo>
                  <a:pt x="90488" y="962025"/>
                </a:lnTo>
                <a:lnTo>
                  <a:pt x="335756" y="1162050"/>
                </a:lnTo>
                <a:lnTo>
                  <a:pt x="685800" y="1054894"/>
                </a:lnTo>
                <a:lnTo>
                  <a:pt x="828675" y="845344"/>
                </a:lnTo>
                <a:lnTo>
                  <a:pt x="738188" y="700088"/>
                </a:lnTo>
                <a:lnTo>
                  <a:pt x="723900" y="664369"/>
                </a:lnTo>
                <a:lnTo>
                  <a:pt x="692944" y="659606"/>
                </a:lnTo>
                <a:lnTo>
                  <a:pt x="683419" y="631031"/>
                </a:lnTo>
                <a:lnTo>
                  <a:pt x="650081" y="652463"/>
                </a:lnTo>
                <a:lnTo>
                  <a:pt x="614363" y="638175"/>
                </a:lnTo>
                <a:lnTo>
                  <a:pt x="609600" y="666750"/>
                </a:lnTo>
                <a:lnTo>
                  <a:pt x="588169" y="647700"/>
                </a:lnTo>
                <a:lnTo>
                  <a:pt x="552450" y="621506"/>
                </a:lnTo>
                <a:lnTo>
                  <a:pt x="552450" y="561975"/>
                </a:lnTo>
                <a:lnTo>
                  <a:pt x="597694" y="550069"/>
                </a:lnTo>
                <a:lnTo>
                  <a:pt x="616744" y="550069"/>
                </a:lnTo>
                <a:lnTo>
                  <a:pt x="635794" y="542925"/>
                </a:lnTo>
                <a:lnTo>
                  <a:pt x="611981" y="533400"/>
                </a:lnTo>
                <a:lnTo>
                  <a:pt x="578644" y="526256"/>
                </a:lnTo>
                <a:lnTo>
                  <a:pt x="583406" y="466725"/>
                </a:lnTo>
                <a:lnTo>
                  <a:pt x="595313" y="392906"/>
                </a:lnTo>
                <a:lnTo>
                  <a:pt x="621506" y="419100"/>
                </a:lnTo>
                <a:lnTo>
                  <a:pt x="631031" y="423863"/>
                </a:lnTo>
                <a:lnTo>
                  <a:pt x="650081" y="392906"/>
                </a:lnTo>
                <a:lnTo>
                  <a:pt x="611981" y="366713"/>
                </a:lnTo>
                <a:lnTo>
                  <a:pt x="635794" y="328613"/>
                </a:lnTo>
                <a:lnTo>
                  <a:pt x="595313" y="311944"/>
                </a:lnTo>
                <a:lnTo>
                  <a:pt x="545306" y="326231"/>
                </a:lnTo>
                <a:lnTo>
                  <a:pt x="509588" y="276225"/>
                </a:lnTo>
                <a:lnTo>
                  <a:pt x="504825" y="207169"/>
                </a:lnTo>
                <a:lnTo>
                  <a:pt x="509588" y="130969"/>
                </a:lnTo>
                <a:lnTo>
                  <a:pt x="509588" y="80963"/>
                </a:lnTo>
                <a:lnTo>
                  <a:pt x="295275" y="26194"/>
                </a:lnTo>
                <a:lnTo>
                  <a:pt x="69056" y="0"/>
                </a:lnTo>
                <a:close/>
              </a:path>
            </a:pathLst>
          </a:custGeom>
          <a:solidFill>
            <a:srgbClr val="D9D9D9"/>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solidFill>
            </a:endParaRPr>
          </a:p>
        </p:txBody>
      </p:sp>
      <p:sp>
        <p:nvSpPr>
          <p:cNvPr id="73" name="Freeform 72"/>
          <p:cNvSpPr/>
          <p:nvPr/>
        </p:nvSpPr>
        <p:spPr>
          <a:xfrm>
            <a:off x="3028950" y="2054629"/>
            <a:ext cx="742950" cy="690563"/>
          </a:xfrm>
          <a:custGeom>
            <a:avLst/>
            <a:gdLst>
              <a:gd name="connsiteX0" fmla="*/ 433388 w 742950"/>
              <a:gd name="connsiteY0" fmla="*/ 664369 h 690563"/>
              <a:gd name="connsiteX1" fmla="*/ 526256 w 742950"/>
              <a:gd name="connsiteY1" fmla="*/ 535782 h 690563"/>
              <a:gd name="connsiteX2" fmla="*/ 519113 w 742950"/>
              <a:gd name="connsiteY2" fmla="*/ 500063 h 690563"/>
              <a:gd name="connsiteX3" fmla="*/ 545306 w 742950"/>
              <a:gd name="connsiteY3" fmla="*/ 497682 h 690563"/>
              <a:gd name="connsiteX4" fmla="*/ 564356 w 742950"/>
              <a:gd name="connsiteY4" fmla="*/ 488157 h 690563"/>
              <a:gd name="connsiteX5" fmla="*/ 585788 w 742950"/>
              <a:gd name="connsiteY5" fmla="*/ 469107 h 690563"/>
              <a:gd name="connsiteX6" fmla="*/ 581025 w 742950"/>
              <a:gd name="connsiteY6" fmla="*/ 433388 h 690563"/>
              <a:gd name="connsiteX7" fmla="*/ 590550 w 742950"/>
              <a:gd name="connsiteY7" fmla="*/ 411957 h 690563"/>
              <a:gd name="connsiteX8" fmla="*/ 631031 w 742950"/>
              <a:gd name="connsiteY8" fmla="*/ 400050 h 690563"/>
              <a:gd name="connsiteX9" fmla="*/ 635794 w 742950"/>
              <a:gd name="connsiteY9" fmla="*/ 378619 h 690563"/>
              <a:gd name="connsiteX10" fmla="*/ 642938 w 742950"/>
              <a:gd name="connsiteY10" fmla="*/ 366713 h 690563"/>
              <a:gd name="connsiteX11" fmla="*/ 659606 w 742950"/>
              <a:gd name="connsiteY11" fmla="*/ 385763 h 690563"/>
              <a:gd name="connsiteX12" fmla="*/ 702469 w 742950"/>
              <a:gd name="connsiteY12" fmla="*/ 338138 h 690563"/>
              <a:gd name="connsiteX13" fmla="*/ 742950 w 742950"/>
              <a:gd name="connsiteY13" fmla="*/ 321469 h 690563"/>
              <a:gd name="connsiteX14" fmla="*/ 738188 w 742950"/>
              <a:gd name="connsiteY14" fmla="*/ 292894 h 690563"/>
              <a:gd name="connsiteX15" fmla="*/ 721519 w 742950"/>
              <a:gd name="connsiteY15" fmla="*/ 209550 h 690563"/>
              <a:gd name="connsiteX16" fmla="*/ 414338 w 742950"/>
              <a:gd name="connsiteY16" fmla="*/ 4763 h 690563"/>
              <a:gd name="connsiteX17" fmla="*/ 264319 w 742950"/>
              <a:gd name="connsiteY17" fmla="*/ 0 h 690563"/>
              <a:gd name="connsiteX18" fmla="*/ 145256 w 742950"/>
              <a:gd name="connsiteY18" fmla="*/ 123825 h 690563"/>
              <a:gd name="connsiteX19" fmla="*/ 0 w 742950"/>
              <a:gd name="connsiteY19" fmla="*/ 323850 h 690563"/>
              <a:gd name="connsiteX20" fmla="*/ 30956 w 742950"/>
              <a:gd name="connsiteY20" fmla="*/ 469107 h 690563"/>
              <a:gd name="connsiteX21" fmla="*/ 257175 w 742950"/>
              <a:gd name="connsiteY21" fmla="*/ 585788 h 690563"/>
              <a:gd name="connsiteX22" fmla="*/ 340519 w 742950"/>
              <a:gd name="connsiteY22" fmla="*/ 690563 h 690563"/>
              <a:gd name="connsiteX23" fmla="*/ 433388 w 742950"/>
              <a:gd name="connsiteY23" fmla="*/ 664369 h 690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42950" h="690563">
                <a:moveTo>
                  <a:pt x="433388" y="664369"/>
                </a:moveTo>
                <a:lnTo>
                  <a:pt x="526256" y="535782"/>
                </a:lnTo>
                <a:lnTo>
                  <a:pt x="519113" y="500063"/>
                </a:lnTo>
                <a:lnTo>
                  <a:pt x="545306" y="497682"/>
                </a:lnTo>
                <a:lnTo>
                  <a:pt x="564356" y="488157"/>
                </a:lnTo>
                <a:lnTo>
                  <a:pt x="585788" y="469107"/>
                </a:lnTo>
                <a:lnTo>
                  <a:pt x="581025" y="433388"/>
                </a:lnTo>
                <a:lnTo>
                  <a:pt x="590550" y="411957"/>
                </a:lnTo>
                <a:lnTo>
                  <a:pt x="631031" y="400050"/>
                </a:lnTo>
                <a:lnTo>
                  <a:pt x="635794" y="378619"/>
                </a:lnTo>
                <a:lnTo>
                  <a:pt x="642938" y="366713"/>
                </a:lnTo>
                <a:lnTo>
                  <a:pt x="659606" y="385763"/>
                </a:lnTo>
                <a:lnTo>
                  <a:pt x="702469" y="338138"/>
                </a:lnTo>
                <a:lnTo>
                  <a:pt x="742950" y="321469"/>
                </a:lnTo>
                <a:lnTo>
                  <a:pt x="738188" y="292894"/>
                </a:lnTo>
                <a:lnTo>
                  <a:pt x="721519" y="209550"/>
                </a:lnTo>
                <a:lnTo>
                  <a:pt x="414338" y="4763"/>
                </a:lnTo>
                <a:lnTo>
                  <a:pt x="264319" y="0"/>
                </a:lnTo>
                <a:lnTo>
                  <a:pt x="145256" y="123825"/>
                </a:lnTo>
                <a:lnTo>
                  <a:pt x="0" y="323850"/>
                </a:lnTo>
                <a:lnTo>
                  <a:pt x="30956" y="469107"/>
                </a:lnTo>
                <a:lnTo>
                  <a:pt x="257175" y="585788"/>
                </a:lnTo>
                <a:lnTo>
                  <a:pt x="340519" y="690563"/>
                </a:lnTo>
                <a:lnTo>
                  <a:pt x="433388" y="664369"/>
                </a:lnTo>
                <a:close/>
              </a:path>
            </a:pathLst>
          </a:custGeom>
          <a:solidFill>
            <a:srgbClr val="F2F2F2"/>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74" name="Freeform 73"/>
          <p:cNvSpPr/>
          <p:nvPr/>
        </p:nvSpPr>
        <p:spPr>
          <a:xfrm>
            <a:off x="3314700" y="2268942"/>
            <a:ext cx="792956" cy="842962"/>
          </a:xfrm>
          <a:custGeom>
            <a:avLst/>
            <a:gdLst>
              <a:gd name="connsiteX0" fmla="*/ 0 w 792956"/>
              <a:gd name="connsiteY0" fmla="*/ 842962 h 842962"/>
              <a:gd name="connsiteX1" fmla="*/ 161925 w 792956"/>
              <a:gd name="connsiteY1" fmla="*/ 809625 h 842962"/>
              <a:gd name="connsiteX2" fmla="*/ 190500 w 792956"/>
              <a:gd name="connsiteY2" fmla="*/ 823912 h 842962"/>
              <a:gd name="connsiteX3" fmla="*/ 185738 w 792956"/>
              <a:gd name="connsiteY3" fmla="*/ 840581 h 842962"/>
              <a:gd name="connsiteX4" fmla="*/ 242888 w 792956"/>
              <a:gd name="connsiteY4" fmla="*/ 840581 h 842962"/>
              <a:gd name="connsiteX5" fmla="*/ 292894 w 792956"/>
              <a:gd name="connsiteY5" fmla="*/ 804862 h 842962"/>
              <a:gd name="connsiteX6" fmla="*/ 354806 w 792956"/>
              <a:gd name="connsiteY6" fmla="*/ 797719 h 842962"/>
              <a:gd name="connsiteX7" fmla="*/ 373856 w 792956"/>
              <a:gd name="connsiteY7" fmla="*/ 802481 h 842962"/>
              <a:gd name="connsiteX8" fmla="*/ 373856 w 792956"/>
              <a:gd name="connsiteY8" fmla="*/ 812006 h 842962"/>
              <a:gd name="connsiteX9" fmla="*/ 438150 w 792956"/>
              <a:gd name="connsiteY9" fmla="*/ 802481 h 842962"/>
              <a:gd name="connsiteX10" fmla="*/ 450056 w 792956"/>
              <a:gd name="connsiteY10" fmla="*/ 821531 h 842962"/>
              <a:gd name="connsiteX11" fmla="*/ 511969 w 792956"/>
              <a:gd name="connsiteY11" fmla="*/ 809625 h 842962"/>
              <a:gd name="connsiteX12" fmla="*/ 509588 w 792956"/>
              <a:gd name="connsiteY12" fmla="*/ 792956 h 842962"/>
              <a:gd name="connsiteX13" fmla="*/ 752475 w 792956"/>
              <a:gd name="connsiteY13" fmla="*/ 664369 h 842962"/>
              <a:gd name="connsiteX14" fmla="*/ 792956 w 792956"/>
              <a:gd name="connsiteY14" fmla="*/ 271462 h 842962"/>
              <a:gd name="connsiteX15" fmla="*/ 790575 w 792956"/>
              <a:gd name="connsiteY15" fmla="*/ 95250 h 842962"/>
              <a:gd name="connsiteX16" fmla="*/ 531019 w 792956"/>
              <a:gd name="connsiteY16" fmla="*/ 0 h 842962"/>
              <a:gd name="connsiteX17" fmla="*/ 326231 w 792956"/>
              <a:gd name="connsiteY17" fmla="*/ 28575 h 842962"/>
              <a:gd name="connsiteX18" fmla="*/ 200025 w 792956"/>
              <a:gd name="connsiteY18" fmla="*/ 219075 h 842962"/>
              <a:gd name="connsiteX19" fmla="*/ 147638 w 792956"/>
              <a:gd name="connsiteY19" fmla="*/ 447675 h 842962"/>
              <a:gd name="connsiteX20" fmla="*/ 66675 w 792956"/>
              <a:gd name="connsiteY20" fmla="*/ 766762 h 842962"/>
              <a:gd name="connsiteX21" fmla="*/ 0 w 792956"/>
              <a:gd name="connsiteY21" fmla="*/ 842962 h 84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92956" h="842962">
                <a:moveTo>
                  <a:pt x="0" y="842962"/>
                </a:moveTo>
                <a:lnTo>
                  <a:pt x="161925" y="809625"/>
                </a:lnTo>
                <a:lnTo>
                  <a:pt x="190500" y="823912"/>
                </a:lnTo>
                <a:lnTo>
                  <a:pt x="185738" y="840581"/>
                </a:lnTo>
                <a:lnTo>
                  <a:pt x="242888" y="840581"/>
                </a:lnTo>
                <a:lnTo>
                  <a:pt x="292894" y="804862"/>
                </a:lnTo>
                <a:lnTo>
                  <a:pt x="354806" y="797719"/>
                </a:lnTo>
                <a:lnTo>
                  <a:pt x="373856" y="802481"/>
                </a:lnTo>
                <a:lnTo>
                  <a:pt x="373856" y="812006"/>
                </a:lnTo>
                <a:lnTo>
                  <a:pt x="438150" y="802481"/>
                </a:lnTo>
                <a:lnTo>
                  <a:pt x="450056" y="821531"/>
                </a:lnTo>
                <a:lnTo>
                  <a:pt x="511969" y="809625"/>
                </a:lnTo>
                <a:lnTo>
                  <a:pt x="509588" y="792956"/>
                </a:lnTo>
                <a:lnTo>
                  <a:pt x="752475" y="664369"/>
                </a:lnTo>
                <a:lnTo>
                  <a:pt x="792956" y="271462"/>
                </a:lnTo>
                <a:cubicBezTo>
                  <a:pt x="792162" y="212725"/>
                  <a:pt x="791369" y="153987"/>
                  <a:pt x="790575" y="95250"/>
                </a:cubicBezTo>
                <a:lnTo>
                  <a:pt x="531019" y="0"/>
                </a:lnTo>
                <a:lnTo>
                  <a:pt x="326231" y="28575"/>
                </a:lnTo>
                <a:lnTo>
                  <a:pt x="200025" y="219075"/>
                </a:lnTo>
                <a:lnTo>
                  <a:pt x="147638" y="447675"/>
                </a:lnTo>
                <a:lnTo>
                  <a:pt x="66675" y="766762"/>
                </a:lnTo>
                <a:lnTo>
                  <a:pt x="0" y="842962"/>
                </a:lnTo>
                <a:close/>
              </a:path>
            </a:pathLst>
          </a:custGeom>
          <a:solidFill>
            <a:srgbClr val="F2F2F2"/>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75" name="Freeform 74"/>
          <p:cNvSpPr/>
          <p:nvPr/>
        </p:nvSpPr>
        <p:spPr>
          <a:xfrm>
            <a:off x="2919413" y="2418961"/>
            <a:ext cx="685800" cy="681037"/>
          </a:xfrm>
          <a:custGeom>
            <a:avLst/>
            <a:gdLst>
              <a:gd name="connsiteX0" fmla="*/ 111918 w 685800"/>
              <a:gd name="connsiteY0" fmla="*/ 0 h 681037"/>
              <a:gd name="connsiteX1" fmla="*/ 228600 w 685800"/>
              <a:gd name="connsiteY1" fmla="*/ 92868 h 681037"/>
              <a:gd name="connsiteX2" fmla="*/ 257175 w 685800"/>
              <a:gd name="connsiteY2" fmla="*/ 78581 h 681037"/>
              <a:gd name="connsiteX3" fmla="*/ 259556 w 685800"/>
              <a:gd name="connsiteY3" fmla="*/ 59531 h 681037"/>
              <a:gd name="connsiteX4" fmla="*/ 278606 w 685800"/>
              <a:gd name="connsiteY4" fmla="*/ 54768 h 681037"/>
              <a:gd name="connsiteX5" fmla="*/ 314325 w 685800"/>
              <a:gd name="connsiteY5" fmla="*/ 76200 h 681037"/>
              <a:gd name="connsiteX6" fmla="*/ 366712 w 685800"/>
              <a:gd name="connsiteY6" fmla="*/ 104775 h 681037"/>
              <a:gd name="connsiteX7" fmla="*/ 359568 w 685800"/>
              <a:gd name="connsiteY7" fmla="*/ 135731 h 681037"/>
              <a:gd name="connsiteX8" fmla="*/ 369093 w 685800"/>
              <a:gd name="connsiteY8" fmla="*/ 169068 h 681037"/>
              <a:gd name="connsiteX9" fmla="*/ 431006 w 685800"/>
              <a:gd name="connsiteY9" fmla="*/ 152400 h 681037"/>
              <a:gd name="connsiteX10" fmla="*/ 433387 w 685800"/>
              <a:gd name="connsiteY10" fmla="*/ 171450 h 681037"/>
              <a:gd name="connsiteX11" fmla="*/ 464343 w 685800"/>
              <a:gd name="connsiteY11" fmla="*/ 202406 h 681037"/>
              <a:gd name="connsiteX12" fmla="*/ 438150 w 685800"/>
              <a:gd name="connsiteY12" fmla="*/ 209550 h 681037"/>
              <a:gd name="connsiteX13" fmla="*/ 464343 w 685800"/>
              <a:gd name="connsiteY13" fmla="*/ 259556 h 681037"/>
              <a:gd name="connsiteX14" fmla="*/ 500062 w 685800"/>
              <a:gd name="connsiteY14" fmla="*/ 252412 h 681037"/>
              <a:gd name="connsiteX15" fmla="*/ 545306 w 685800"/>
              <a:gd name="connsiteY15" fmla="*/ 264318 h 681037"/>
              <a:gd name="connsiteX16" fmla="*/ 566737 w 685800"/>
              <a:gd name="connsiteY16" fmla="*/ 266700 h 681037"/>
              <a:gd name="connsiteX17" fmla="*/ 590550 w 685800"/>
              <a:gd name="connsiteY17" fmla="*/ 228600 h 681037"/>
              <a:gd name="connsiteX18" fmla="*/ 609600 w 685800"/>
              <a:gd name="connsiteY18" fmla="*/ 190500 h 681037"/>
              <a:gd name="connsiteX19" fmla="*/ 635793 w 685800"/>
              <a:gd name="connsiteY19" fmla="*/ 183356 h 681037"/>
              <a:gd name="connsiteX20" fmla="*/ 673893 w 685800"/>
              <a:gd name="connsiteY20" fmla="*/ 202406 h 681037"/>
              <a:gd name="connsiteX21" fmla="*/ 685800 w 685800"/>
              <a:gd name="connsiteY21" fmla="*/ 250031 h 681037"/>
              <a:gd name="connsiteX22" fmla="*/ 647700 w 685800"/>
              <a:gd name="connsiteY22" fmla="*/ 250031 h 681037"/>
              <a:gd name="connsiteX23" fmla="*/ 638175 w 685800"/>
              <a:gd name="connsiteY23" fmla="*/ 321468 h 681037"/>
              <a:gd name="connsiteX24" fmla="*/ 666750 w 685800"/>
              <a:gd name="connsiteY24" fmla="*/ 352425 h 681037"/>
              <a:gd name="connsiteX25" fmla="*/ 647700 w 685800"/>
              <a:gd name="connsiteY25" fmla="*/ 400050 h 681037"/>
              <a:gd name="connsiteX26" fmla="*/ 638175 w 685800"/>
              <a:gd name="connsiteY26" fmla="*/ 407193 h 681037"/>
              <a:gd name="connsiteX27" fmla="*/ 619125 w 685800"/>
              <a:gd name="connsiteY27" fmla="*/ 450056 h 681037"/>
              <a:gd name="connsiteX28" fmla="*/ 583406 w 685800"/>
              <a:gd name="connsiteY28" fmla="*/ 435768 h 681037"/>
              <a:gd name="connsiteX29" fmla="*/ 590550 w 685800"/>
              <a:gd name="connsiteY29" fmla="*/ 478631 h 681037"/>
              <a:gd name="connsiteX30" fmla="*/ 609600 w 685800"/>
              <a:gd name="connsiteY30" fmla="*/ 519112 h 681037"/>
              <a:gd name="connsiteX31" fmla="*/ 578643 w 685800"/>
              <a:gd name="connsiteY31" fmla="*/ 528637 h 681037"/>
              <a:gd name="connsiteX32" fmla="*/ 578643 w 685800"/>
              <a:gd name="connsiteY32" fmla="*/ 561975 h 681037"/>
              <a:gd name="connsiteX33" fmla="*/ 552450 w 685800"/>
              <a:gd name="connsiteY33" fmla="*/ 552450 h 681037"/>
              <a:gd name="connsiteX34" fmla="*/ 552450 w 685800"/>
              <a:gd name="connsiteY34" fmla="*/ 576262 h 681037"/>
              <a:gd name="connsiteX35" fmla="*/ 566737 w 685800"/>
              <a:gd name="connsiteY35" fmla="*/ 581025 h 681037"/>
              <a:gd name="connsiteX36" fmla="*/ 461962 w 685800"/>
              <a:gd name="connsiteY36" fmla="*/ 619125 h 681037"/>
              <a:gd name="connsiteX37" fmla="*/ 14287 w 685800"/>
              <a:gd name="connsiteY37" fmla="*/ 681037 h 681037"/>
              <a:gd name="connsiteX38" fmla="*/ 4762 w 685800"/>
              <a:gd name="connsiteY38" fmla="*/ 373856 h 681037"/>
              <a:gd name="connsiteX39" fmla="*/ 0 w 685800"/>
              <a:gd name="connsiteY39" fmla="*/ 202406 h 681037"/>
              <a:gd name="connsiteX40" fmla="*/ 111918 w 685800"/>
              <a:gd name="connsiteY40" fmla="*/ 0 h 681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685800" h="681037">
                <a:moveTo>
                  <a:pt x="111918" y="0"/>
                </a:moveTo>
                <a:lnTo>
                  <a:pt x="228600" y="92868"/>
                </a:lnTo>
                <a:lnTo>
                  <a:pt x="257175" y="78581"/>
                </a:lnTo>
                <a:lnTo>
                  <a:pt x="259556" y="59531"/>
                </a:lnTo>
                <a:lnTo>
                  <a:pt x="278606" y="54768"/>
                </a:lnTo>
                <a:lnTo>
                  <a:pt x="314325" y="76200"/>
                </a:lnTo>
                <a:lnTo>
                  <a:pt x="366712" y="104775"/>
                </a:lnTo>
                <a:lnTo>
                  <a:pt x="359568" y="135731"/>
                </a:lnTo>
                <a:lnTo>
                  <a:pt x="369093" y="169068"/>
                </a:lnTo>
                <a:lnTo>
                  <a:pt x="431006" y="152400"/>
                </a:lnTo>
                <a:lnTo>
                  <a:pt x="433387" y="171450"/>
                </a:lnTo>
                <a:lnTo>
                  <a:pt x="464343" y="202406"/>
                </a:lnTo>
                <a:lnTo>
                  <a:pt x="438150" y="209550"/>
                </a:lnTo>
                <a:lnTo>
                  <a:pt x="464343" y="259556"/>
                </a:lnTo>
                <a:lnTo>
                  <a:pt x="500062" y="252412"/>
                </a:lnTo>
                <a:lnTo>
                  <a:pt x="545306" y="264318"/>
                </a:lnTo>
                <a:lnTo>
                  <a:pt x="566737" y="266700"/>
                </a:lnTo>
                <a:lnTo>
                  <a:pt x="590550" y="228600"/>
                </a:lnTo>
                <a:lnTo>
                  <a:pt x="609600" y="190500"/>
                </a:lnTo>
                <a:lnTo>
                  <a:pt x="635793" y="183356"/>
                </a:lnTo>
                <a:lnTo>
                  <a:pt x="673893" y="202406"/>
                </a:lnTo>
                <a:lnTo>
                  <a:pt x="685800" y="250031"/>
                </a:lnTo>
                <a:lnTo>
                  <a:pt x="647700" y="250031"/>
                </a:lnTo>
                <a:lnTo>
                  <a:pt x="638175" y="321468"/>
                </a:lnTo>
                <a:lnTo>
                  <a:pt x="666750" y="352425"/>
                </a:lnTo>
                <a:lnTo>
                  <a:pt x="647700" y="400050"/>
                </a:lnTo>
                <a:lnTo>
                  <a:pt x="638175" y="407193"/>
                </a:lnTo>
                <a:lnTo>
                  <a:pt x="619125" y="450056"/>
                </a:lnTo>
                <a:lnTo>
                  <a:pt x="583406" y="435768"/>
                </a:lnTo>
                <a:lnTo>
                  <a:pt x="590550" y="478631"/>
                </a:lnTo>
                <a:lnTo>
                  <a:pt x="609600" y="519112"/>
                </a:lnTo>
                <a:lnTo>
                  <a:pt x="578643" y="528637"/>
                </a:lnTo>
                <a:lnTo>
                  <a:pt x="578643" y="561975"/>
                </a:lnTo>
                <a:lnTo>
                  <a:pt x="552450" y="552450"/>
                </a:lnTo>
                <a:lnTo>
                  <a:pt x="552450" y="576262"/>
                </a:lnTo>
                <a:lnTo>
                  <a:pt x="566737" y="581025"/>
                </a:lnTo>
                <a:lnTo>
                  <a:pt x="461962" y="619125"/>
                </a:lnTo>
                <a:lnTo>
                  <a:pt x="14287" y="681037"/>
                </a:lnTo>
                <a:lnTo>
                  <a:pt x="4762" y="373856"/>
                </a:lnTo>
                <a:lnTo>
                  <a:pt x="0" y="202406"/>
                </a:lnTo>
                <a:lnTo>
                  <a:pt x="111918" y="0"/>
                </a:lnTo>
                <a:close/>
              </a:path>
            </a:pathLst>
          </a:custGeom>
          <a:solidFill>
            <a:srgbClr val="F2F2F2"/>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76" name="Freeform 75"/>
          <p:cNvSpPr/>
          <p:nvPr/>
        </p:nvSpPr>
        <p:spPr>
          <a:xfrm>
            <a:off x="3867150" y="2037961"/>
            <a:ext cx="1081088" cy="669131"/>
          </a:xfrm>
          <a:custGeom>
            <a:avLst/>
            <a:gdLst>
              <a:gd name="connsiteX0" fmla="*/ 404813 w 1081088"/>
              <a:gd name="connsiteY0" fmla="*/ 0 h 669131"/>
              <a:gd name="connsiteX1" fmla="*/ 431006 w 1081088"/>
              <a:gd name="connsiteY1" fmla="*/ 54768 h 669131"/>
              <a:gd name="connsiteX2" fmla="*/ 507206 w 1081088"/>
              <a:gd name="connsiteY2" fmla="*/ 33337 h 669131"/>
              <a:gd name="connsiteX3" fmla="*/ 571500 w 1081088"/>
              <a:gd name="connsiteY3" fmla="*/ 2381 h 669131"/>
              <a:gd name="connsiteX4" fmla="*/ 578644 w 1081088"/>
              <a:gd name="connsiteY4" fmla="*/ 19050 h 669131"/>
              <a:gd name="connsiteX5" fmla="*/ 602456 w 1081088"/>
              <a:gd name="connsiteY5" fmla="*/ 92868 h 669131"/>
              <a:gd name="connsiteX6" fmla="*/ 623888 w 1081088"/>
              <a:gd name="connsiteY6" fmla="*/ 152400 h 669131"/>
              <a:gd name="connsiteX7" fmla="*/ 804863 w 1081088"/>
              <a:gd name="connsiteY7" fmla="*/ 228600 h 669131"/>
              <a:gd name="connsiteX8" fmla="*/ 940594 w 1081088"/>
              <a:gd name="connsiteY8" fmla="*/ 259556 h 669131"/>
              <a:gd name="connsiteX9" fmla="*/ 1004888 w 1081088"/>
              <a:gd name="connsiteY9" fmla="*/ 261937 h 669131"/>
              <a:gd name="connsiteX10" fmla="*/ 1062038 w 1081088"/>
              <a:gd name="connsiteY10" fmla="*/ 261937 h 669131"/>
              <a:gd name="connsiteX11" fmla="*/ 1062038 w 1081088"/>
              <a:gd name="connsiteY11" fmla="*/ 285750 h 669131"/>
              <a:gd name="connsiteX12" fmla="*/ 1054894 w 1081088"/>
              <a:gd name="connsiteY12" fmla="*/ 314325 h 669131"/>
              <a:gd name="connsiteX13" fmla="*/ 1057275 w 1081088"/>
              <a:gd name="connsiteY13" fmla="*/ 354806 h 669131"/>
              <a:gd name="connsiteX14" fmla="*/ 1059656 w 1081088"/>
              <a:gd name="connsiteY14" fmla="*/ 407193 h 669131"/>
              <a:gd name="connsiteX15" fmla="*/ 1081088 w 1081088"/>
              <a:gd name="connsiteY15" fmla="*/ 471487 h 669131"/>
              <a:gd name="connsiteX16" fmla="*/ 1050131 w 1081088"/>
              <a:gd name="connsiteY16" fmla="*/ 528637 h 669131"/>
              <a:gd name="connsiteX17" fmla="*/ 992981 w 1081088"/>
              <a:gd name="connsiteY17" fmla="*/ 590550 h 669131"/>
              <a:gd name="connsiteX18" fmla="*/ 971550 w 1081088"/>
              <a:gd name="connsiteY18" fmla="*/ 633412 h 669131"/>
              <a:gd name="connsiteX19" fmla="*/ 959644 w 1081088"/>
              <a:gd name="connsiteY19" fmla="*/ 604837 h 669131"/>
              <a:gd name="connsiteX20" fmla="*/ 923925 w 1081088"/>
              <a:gd name="connsiteY20" fmla="*/ 607218 h 669131"/>
              <a:gd name="connsiteX21" fmla="*/ 890588 w 1081088"/>
              <a:gd name="connsiteY21" fmla="*/ 576262 h 669131"/>
              <a:gd name="connsiteX22" fmla="*/ 823913 w 1081088"/>
              <a:gd name="connsiteY22" fmla="*/ 578643 h 669131"/>
              <a:gd name="connsiteX23" fmla="*/ 757238 w 1081088"/>
              <a:gd name="connsiteY23" fmla="*/ 590550 h 669131"/>
              <a:gd name="connsiteX24" fmla="*/ 738188 w 1081088"/>
              <a:gd name="connsiteY24" fmla="*/ 583406 h 669131"/>
              <a:gd name="connsiteX25" fmla="*/ 664369 w 1081088"/>
              <a:gd name="connsiteY25" fmla="*/ 669131 h 669131"/>
              <a:gd name="connsiteX26" fmla="*/ 633413 w 1081088"/>
              <a:gd name="connsiteY26" fmla="*/ 635793 h 669131"/>
              <a:gd name="connsiteX27" fmla="*/ 614363 w 1081088"/>
              <a:gd name="connsiteY27" fmla="*/ 595312 h 669131"/>
              <a:gd name="connsiteX28" fmla="*/ 564356 w 1081088"/>
              <a:gd name="connsiteY28" fmla="*/ 588168 h 669131"/>
              <a:gd name="connsiteX29" fmla="*/ 523875 w 1081088"/>
              <a:gd name="connsiteY29" fmla="*/ 626268 h 669131"/>
              <a:gd name="connsiteX30" fmla="*/ 488156 w 1081088"/>
              <a:gd name="connsiteY30" fmla="*/ 604837 h 669131"/>
              <a:gd name="connsiteX31" fmla="*/ 492919 w 1081088"/>
              <a:gd name="connsiteY31" fmla="*/ 583406 h 669131"/>
              <a:gd name="connsiteX32" fmla="*/ 469106 w 1081088"/>
              <a:gd name="connsiteY32" fmla="*/ 581025 h 669131"/>
              <a:gd name="connsiteX33" fmla="*/ 407194 w 1081088"/>
              <a:gd name="connsiteY33" fmla="*/ 516731 h 669131"/>
              <a:gd name="connsiteX34" fmla="*/ 381000 w 1081088"/>
              <a:gd name="connsiteY34" fmla="*/ 514350 h 669131"/>
              <a:gd name="connsiteX35" fmla="*/ 345281 w 1081088"/>
              <a:gd name="connsiteY35" fmla="*/ 500062 h 669131"/>
              <a:gd name="connsiteX36" fmla="*/ 347663 w 1081088"/>
              <a:gd name="connsiteY36" fmla="*/ 471487 h 669131"/>
              <a:gd name="connsiteX37" fmla="*/ 309563 w 1081088"/>
              <a:gd name="connsiteY37" fmla="*/ 457200 h 669131"/>
              <a:gd name="connsiteX38" fmla="*/ 295275 w 1081088"/>
              <a:gd name="connsiteY38" fmla="*/ 490537 h 669131"/>
              <a:gd name="connsiteX39" fmla="*/ 276225 w 1081088"/>
              <a:gd name="connsiteY39" fmla="*/ 507206 h 669131"/>
              <a:gd name="connsiteX40" fmla="*/ 238125 w 1081088"/>
              <a:gd name="connsiteY40" fmla="*/ 476250 h 669131"/>
              <a:gd name="connsiteX41" fmla="*/ 230981 w 1081088"/>
              <a:gd name="connsiteY41" fmla="*/ 421481 h 669131"/>
              <a:gd name="connsiteX42" fmla="*/ 200025 w 1081088"/>
              <a:gd name="connsiteY42" fmla="*/ 390525 h 669131"/>
              <a:gd name="connsiteX43" fmla="*/ 176213 w 1081088"/>
              <a:gd name="connsiteY43" fmla="*/ 378618 h 669131"/>
              <a:gd name="connsiteX44" fmla="*/ 104775 w 1081088"/>
              <a:gd name="connsiteY44" fmla="*/ 400050 h 669131"/>
              <a:gd name="connsiteX45" fmla="*/ 97631 w 1081088"/>
              <a:gd name="connsiteY45" fmla="*/ 366712 h 669131"/>
              <a:gd name="connsiteX46" fmla="*/ 83344 w 1081088"/>
              <a:gd name="connsiteY46" fmla="*/ 347662 h 669131"/>
              <a:gd name="connsiteX47" fmla="*/ 42863 w 1081088"/>
              <a:gd name="connsiteY47" fmla="*/ 342900 h 669131"/>
              <a:gd name="connsiteX48" fmla="*/ 0 w 1081088"/>
              <a:gd name="connsiteY48" fmla="*/ 176212 h 669131"/>
              <a:gd name="connsiteX49" fmla="*/ 404813 w 1081088"/>
              <a:gd name="connsiteY49" fmla="*/ 0 h 66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081088" h="669131">
                <a:moveTo>
                  <a:pt x="404813" y="0"/>
                </a:moveTo>
                <a:lnTo>
                  <a:pt x="431006" y="54768"/>
                </a:lnTo>
                <a:lnTo>
                  <a:pt x="507206" y="33337"/>
                </a:lnTo>
                <a:lnTo>
                  <a:pt x="571500" y="2381"/>
                </a:lnTo>
                <a:lnTo>
                  <a:pt x="578644" y="19050"/>
                </a:lnTo>
                <a:lnTo>
                  <a:pt x="602456" y="92868"/>
                </a:lnTo>
                <a:lnTo>
                  <a:pt x="623888" y="152400"/>
                </a:lnTo>
                <a:lnTo>
                  <a:pt x="804863" y="228600"/>
                </a:lnTo>
                <a:lnTo>
                  <a:pt x="940594" y="259556"/>
                </a:lnTo>
                <a:lnTo>
                  <a:pt x="1004888" y="261937"/>
                </a:lnTo>
                <a:lnTo>
                  <a:pt x="1062038" y="261937"/>
                </a:lnTo>
                <a:lnTo>
                  <a:pt x="1062038" y="285750"/>
                </a:lnTo>
                <a:lnTo>
                  <a:pt x="1054894" y="314325"/>
                </a:lnTo>
                <a:lnTo>
                  <a:pt x="1057275" y="354806"/>
                </a:lnTo>
                <a:lnTo>
                  <a:pt x="1059656" y="407193"/>
                </a:lnTo>
                <a:lnTo>
                  <a:pt x="1081088" y="471487"/>
                </a:lnTo>
                <a:lnTo>
                  <a:pt x="1050131" y="528637"/>
                </a:lnTo>
                <a:lnTo>
                  <a:pt x="992981" y="590550"/>
                </a:lnTo>
                <a:lnTo>
                  <a:pt x="971550" y="633412"/>
                </a:lnTo>
                <a:lnTo>
                  <a:pt x="959644" y="604837"/>
                </a:lnTo>
                <a:lnTo>
                  <a:pt x="923925" y="607218"/>
                </a:lnTo>
                <a:lnTo>
                  <a:pt x="890588" y="576262"/>
                </a:lnTo>
                <a:lnTo>
                  <a:pt x="823913" y="578643"/>
                </a:lnTo>
                <a:lnTo>
                  <a:pt x="757238" y="590550"/>
                </a:lnTo>
                <a:lnTo>
                  <a:pt x="738188" y="583406"/>
                </a:lnTo>
                <a:lnTo>
                  <a:pt x="664369" y="669131"/>
                </a:lnTo>
                <a:lnTo>
                  <a:pt x="633413" y="635793"/>
                </a:lnTo>
                <a:lnTo>
                  <a:pt x="614363" y="595312"/>
                </a:lnTo>
                <a:lnTo>
                  <a:pt x="564356" y="588168"/>
                </a:lnTo>
                <a:lnTo>
                  <a:pt x="523875" y="626268"/>
                </a:lnTo>
                <a:lnTo>
                  <a:pt x="488156" y="604837"/>
                </a:lnTo>
                <a:lnTo>
                  <a:pt x="492919" y="583406"/>
                </a:lnTo>
                <a:lnTo>
                  <a:pt x="469106" y="581025"/>
                </a:lnTo>
                <a:lnTo>
                  <a:pt x="407194" y="516731"/>
                </a:lnTo>
                <a:lnTo>
                  <a:pt x="381000" y="514350"/>
                </a:lnTo>
                <a:lnTo>
                  <a:pt x="345281" y="500062"/>
                </a:lnTo>
                <a:lnTo>
                  <a:pt x="347663" y="471487"/>
                </a:lnTo>
                <a:lnTo>
                  <a:pt x="309563" y="457200"/>
                </a:lnTo>
                <a:lnTo>
                  <a:pt x="295275" y="490537"/>
                </a:lnTo>
                <a:lnTo>
                  <a:pt x="276225" y="507206"/>
                </a:lnTo>
                <a:lnTo>
                  <a:pt x="238125" y="476250"/>
                </a:lnTo>
                <a:lnTo>
                  <a:pt x="230981" y="421481"/>
                </a:lnTo>
                <a:lnTo>
                  <a:pt x="200025" y="390525"/>
                </a:lnTo>
                <a:lnTo>
                  <a:pt x="176213" y="378618"/>
                </a:lnTo>
                <a:lnTo>
                  <a:pt x="104775" y="400050"/>
                </a:lnTo>
                <a:lnTo>
                  <a:pt x="97631" y="366712"/>
                </a:lnTo>
                <a:lnTo>
                  <a:pt x="83344" y="347662"/>
                </a:lnTo>
                <a:lnTo>
                  <a:pt x="42863" y="342900"/>
                </a:lnTo>
                <a:lnTo>
                  <a:pt x="0" y="176212"/>
                </a:lnTo>
                <a:lnTo>
                  <a:pt x="404813" y="0"/>
                </a:lnTo>
                <a:close/>
              </a:path>
            </a:pathLst>
          </a:custGeom>
          <a:solidFill>
            <a:srgbClr val="F2F2F2"/>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77" name="Freeform 76"/>
          <p:cNvSpPr/>
          <p:nvPr/>
        </p:nvSpPr>
        <p:spPr>
          <a:xfrm>
            <a:off x="3140869" y="1897467"/>
            <a:ext cx="1131094" cy="469106"/>
          </a:xfrm>
          <a:custGeom>
            <a:avLst/>
            <a:gdLst>
              <a:gd name="connsiteX0" fmla="*/ 145256 w 1131094"/>
              <a:gd name="connsiteY0" fmla="*/ 104775 h 469106"/>
              <a:gd name="connsiteX1" fmla="*/ 259556 w 1131094"/>
              <a:gd name="connsiteY1" fmla="*/ 88106 h 469106"/>
              <a:gd name="connsiteX2" fmla="*/ 311944 w 1131094"/>
              <a:gd name="connsiteY2" fmla="*/ 83344 h 469106"/>
              <a:gd name="connsiteX3" fmla="*/ 378619 w 1131094"/>
              <a:gd name="connsiteY3" fmla="*/ 71437 h 469106"/>
              <a:gd name="connsiteX4" fmla="*/ 426244 w 1131094"/>
              <a:gd name="connsiteY4" fmla="*/ 69056 h 469106"/>
              <a:gd name="connsiteX5" fmla="*/ 516731 w 1131094"/>
              <a:gd name="connsiteY5" fmla="*/ 21431 h 469106"/>
              <a:gd name="connsiteX6" fmla="*/ 561975 w 1131094"/>
              <a:gd name="connsiteY6" fmla="*/ 14287 h 469106"/>
              <a:gd name="connsiteX7" fmla="*/ 592931 w 1131094"/>
              <a:gd name="connsiteY7" fmla="*/ 14287 h 469106"/>
              <a:gd name="connsiteX8" fmla="*/ 628650 w 1131094"/>
              <a:gd name="connsiteY8" fmla="*/ 0 h 469106"/>
              <a:gd name="connsiteX9" fmla="*/ 676275 w 1131094"/>
              <a:gd name="connsiteY9" fmla="*/ 9525 h 469106"/>
              <a:gd name="connsiteX10" fmla="*/ 704850 w 1131094"/>
              <a:gd name="connsiteY10" fmla="*/ 4762 h 469106"/>
              <a:gd name="connsiteX11" fmla="*/ 754856 w 1131094"/>
              <a:gd name="connsiteY11" fmla="*/ 33337 h 469106"/>
              <a:gd name="connsiteX12" fmla="*/ 807244 w 1131094"/>
              <a:gd name="connsiteY12" fmla="*/ 14287 h 469106"/>
              <a:gd name="connsiteX13" fmla="*/ 823912 w 1131094"/>
              <a:gd name="connsiteY13" fmla="*/ 66675 h 469106"/>
              <a:gd name="connsiteX14" fmla="*/ 871537 w 1131094"/>
              <a:gd name="connsiteY14" fmla="*/ 80962 h 469106"/>
              <a:gd name="connsiteX15" fmla="*/ 907256 w 1131094"/>
              <a:gd name="connsiteY15" fmla="*/ 126206 h 469106"/>
              <a:gd name="connsiteX16" fmla="*/ 985837 w 1131094"/>
              <a:gd name="connsiteY16" fmla="*/ 119062 h 469106"/>
              <a:gd name="connsiteX17" fmla="*/ 1073944 w 1131094"/>
              <a:gd name="connsiteY17" fmla="*/ 128587 h 469106"/>
              <a:gd name="connsiteX18" fmla="*/ 1092994 w 1131094"/>
              <a:gd name="connsiteY18" fmla="*/ 104775 h 469106"/>
              <a:gd name="connsiteX19" fmla="*/ 1131094 w 1131094"/>
              <a:gd name="connsiteY19" fmla="*/ 159544 h 469106"/>
              <a:gd name="connsiteX20" fmla="*/ 1076325 w 1131094"/>
              <a:gd name="connsiteY20" fmla="*/ 169069 h 469106"/>
              <a:gd name="connsiteX21" fmla="*/ 1083469 w 1131094"/>
              <a:gd name="connsiteY21" fmla="*/ 195262 h 469106"/>
              <a:gd name="connsiteX22" fmla="*/ 1066800 w 1131094"/>
              <a:gd name="connsiteY22" fmla="*/ 230981 h 469106"/>
              <a:gd name="connsiteX23" fmla="*/ 1054894 w 1131094"/>
              <a:gd name="connsiteY23" fmla="*/ 245269 h 469106"/>
              <a:gd name="connsiteX24" fmla="*/ 1040606 w 1131094"/>
              <a:gd name="connsiteY24" fmla="*/ 250031 h 469106"/>
              <a:gd name="connsiteX25" fmla="*/ 1007269 w 1131094"/>
              <a:gd name="connsiteY25" fmla="*/ 223837 h 469106"/>
              <a:gd name="connsiteX26" fmla="*/ 997744 w 1131094"/>
              <a:gd name="connsiteY26" fmla="*/ 250031 h 469106"/>
              <a:gd name="connsiteX27" fmla="*/ 997744 w 1131094"/>
              <a:gd name="connsiteY27" fmla="*/ 278606 h 469106"/>
              <a:gd name="connsiteX28" fmla="*/ 971550 w 1131094"/>
              <a:gd name="connsiteY28" fmla="*/ 297656 h 469106"/>
              <a:gd name="connsiteX29" fmla="*/ 938212 w 1131094"/>
              <a:gd name="connsiteY29" fmla="*/ 276225 h 469106"/>
              <a:gd name="connsiteX30" fmla="*/ 921544 w 1131094"/>
              <a:gd name="connsiteY30" fmla="*/ 295275 h 469106"/>
              <a:gd name="connsiteX31" fmla="*/ 895350 w 1131094"/>
              <a:gd name="connsiteY31" fmla="*/ 288131 h 469106"/>
              <a:gd name="connsiteX32" fmla="*/ 885825 w 1131094"/>
              <a:gd name="connsiteY32" fmla="*/ 316706 h 469106"/>
              <a:gd name="connsiteX33" fmla="*/ 823912 w 1131094"/>
              <a:gd name="connsiteY33" fmla="*/ 338137 h 469106"/>
              <a:gd name="connsiteX34" fmla="*/ 778669 w 1131094"/>
              <a:gd name="connsiteY34" fmla="*/ 381000 h 469106"/>
              <a:gd name="connsiteX35" fmla="*/ 764381 w 1131094"/>
              <a:gd name="connsiteY35" fmla="*/ 421481 h 469106"/>
              <a:gd name="connsiteX36" fmla="*/ 764381 w 1131094"/>
              <a:gd name="connsiteY36" fmla="*/ 438150 h 469106"/>
              <a:gd name="connsiteX37" fmla="*/ 785812 w 1131094"/>
              <a:gd name="connsiteY37" fmla="*/ 469106 h 469106"/>
              <a:gd name="connsiteX38" fmla="*/ 733425 w 1131094"/>
              <a:gd name="connsiteY38" fmla="*/ 459581 h 469106"/>
              <a:gd name="connsiteX39" fmla="*/ 704850 w 1131094"/>
              <a:gd name="connsiteY39" fmla="*/ 459581 h 469106"/>
              <a:gd name="connsiteX40" fmla="*/ 695325 w 1131094"/>
              <a:gd name="connsiteY40" fmla="*/ 450056 h 469106"/>
              <a:gd name="connsiteX41" fmla="*/ 685800 w 1131094"/>
              <a:gd name="connsiteY41" fmla="*/ 428625 h 469106"/>
              <a:gd name="connsiteX42" fmla="*/ 702469 w 1131094"/>
              <a:gd name="connsiteY42" fmla="*/ 416719 h 469106"/>
              <a:gd name="connsiteX43" fmla="*/ 659606 w 1131094"/>
              <a:gd name="connsiteY43" fmla="*/ 421481 h 469106"/>
              <a:gd name="connsiteX44" fmla="*/ 616744 w 1131094"/>
              <a:gd name="connsiteY44" fmla="*/ 440531 h 469106"/>
              <a:gd name="connsiteX45" fmla="*/ 578644 w 1131094"/>
              <a:gd name="connsiteY45" fmla="*/ 404812 h 469106"/>
              <a:gd name="connsiteX46" fmla="*/ 538162 w 1131094"/>
              <a:gd name="connsiteY46" fmla="*/ 366712 h 469106"/>
              <a:gd name="connsiteX47" fmla="*/ 538162 w 1131094"/>
              <a:gd name="connsiteY47" fmla="*/ 342900 h 469106"/>
              <a:gd name="connsiteX48" fmla="*/ 509587 w 1131094"/>
              <a:gd name="connsiteY48" fmla="*/ 338137 h 469106"/>
              <a:gd name="connsiteX49" fmla="*/ 473869 w 1131094"/>
              <a:gd name="connsiteY49" fmla="*/ 292894 h 469106"/>
              <a:gd name="connsiteX50" fmla="*/ 445294 w 1131094"/>
              <a:gd name="connsiteY50" fmla="*/ 323850 h 469106"/>
              <a:gd name="connsiteX51" fmla="*/ 414337 w 1131094"/>
              <a:gd name="connsiteY51" fmla="*/ 280987 h 469106"/>
              <a:gd name="connsiteX52" fmla="*/ 390525 w 1131094"/>
              <a:gd name="connsiteY52" fmla="*/ 297656 h 469106"/>
              <a:gd name="connsiteX53" fmla="*/ 345281 w 1131094"/>
              <a:gd name="connsiteY53" fmla="*/ 271462 h 469106"/>
              <a:gd name="connsiteX54" fmla="*/ 302419 w 1131094"/>
              <a:gd name="connsiteY54" fmla="*/ 247650 h 469106"/>
              <a:gd name="connsiteX55" fmla="*/ 309562 w 1131094"/>
              <a:gd name="connsiteY55" fmla="*/ 221456 h 469106"/>
              <a:gd name="connsiteX56" fmla="*/ 271462 w 1131094"/>
              <a:gd name="connsiteY56" fmla="*/ 207169 h 469106"/>
              <a:gd name="connsiteX57" fmla="*/ 264319 w 1131094"/>
              <a:gd name="connsiteY57" fmla="*/ 226219 h 469106"/>
              <a:gd name="connsiteX58" fmla="*/ 223837 w 1131094"/>
              <a:gd name="connsiteY58" fmla="*/ 197644 h 469106"/>
              <a:gd name="connsiteX59" fmla="*/ 197644 w 1131094"/>
              <a:gd name="connsiteY59" fmla="*/ 190500 h 469106"/>
              <a:gd name="connsiteX60" fmla="*/ 135731 w 1131094"/>
              <a:gd name="connsiteY60" fmla="*/ 200025 h 469106"/>
              <a:gd name="connsiteX61" fmla="*/ 0 w 1131094"/>
              <a:gd name="connsiteY61" fmla="*/ 240506 h 469106"/>
              <a:gd name="connsiteX62" fmla="*/ 145256 w 1131094"/>
              <a:gd name="connsiteY62" fmla="*/ 104775 h 469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131094" h="469106">
                <a:moveTo>
                  <a:pt x="145256" y="104775"/>
                </a:moveTo>
                <a:lnTo>
                  <a:pt x="259556" y="88106"/>
                </a:lnTo>
                <a:lnTo>
                  <a:pt x="311944" y="83344"/>
                </a:lnTo>
                <a:lnTo>
                  <a:pt x="378619" y="71437"/>
                </a:lnTo>
                <a:lnTo>
                  <a:pt x="426244" y="69056"/>
                </a:lnTo>
                <a:lnTo>
                  <a:pt x="516731" y="21431"/>
                </a:lnTo>
                <a:lnTo>
                  <a:pt x="561975" y="14287"/>
                </a:lnTo>
                <a:lnTo>
                  <a:pt x="592931" y="14287"/>
                </a:lnTo>
                <a:lnTo>
                  <a:pt x="628650" y="0"/>
                </a:lnTo>
                <a:lnTo>
                  <a:pt x="676275" y="9525"/>
                </a:lnTo>
                <a:lnTo>
                  <a:pt x="704850" y="4762"/>
                </a:lnTo>
                <a:lnTo>
                  <a:pt x="754856" y="33337"/>
                </a:lnTo>
                <a:lnTo>
                  <a:pt x="807244" y="14287"/>
                </a:lnTo>
                <a:lnTo>
                  <a:pt x="823912" y="66675"/>
                </a:lnTo>
                <a:lnTo>
                  <a:pt x="871537" y="80962"/>
                </a:lnTo>
                <a:lnTo>
                  <a:pt x="907256" y="126206"/>
                </a:lnTo>
                <a:lnTo>
                  <a:pt x="985837" y="119062"/>
                </a:lnTo>
                <a:lnTo>
                  <a:pt x="1073944" y="128587"/>
                </a:lnTo>
                <a:lnTo>
                  <a:pt x="1092994" y="104775"/>
                </a:lnTo>
                <a:lnTo>
                  <a:pt x="1131094" y="159544"/>
                </a:lnTo>
                <a:lnTo>
                  <a:pt x="1076325" y="169069"/>
                </a:lnTo>
                <a:lnTo>
                  <a:pt x="1083469" y="195262"/>
                </a:lnTo>
                <a:lnTo>
                  <a:pt x="1066800" y="230981"/>
                </a:lnTo>
                <a:lnTo>
                  <a:pt x="1054894" y="245269"/>
                </a:lnTo>
                <a:lnTo>
                  <a:pt x="1040606" y="250031"/>
                </a:lnTo>
                <a:lnTo>
                  <a:pt x="1007269" y="223837"/>
                </a:lnTo>
                <a:lnTo>
                  <a:pt x="997744" y="250031"/>
                </a:lnTo>
                <a:lnTo>
                  <a:pt x="997744" y="278606"/>
                </a:lnTo>
                <a:lnTo>
                  <a:pt x="971550" y="297656"/>
                </a:lnTo>
                <a:lnTo>
                  <a:pt x="938212" y="276225"/>
                </a:lnTo>
                <a:lnTo>
                  <a:pt x="921544" y="295275"/>
                </a:lnTo>
                <a:lnTo>
                  <a:pt x="895350" y="288131"/>
                </a:lnTo>
                <a:lnTo>
                  <a:pt x="885825" y="316706"/>
                </a:lnTo>
                <a:lnTo>
                  <a:pt x="823912" y="338137"/>
                </a:lnTo>
                <a:lnTo>
                  <a:pt x="778669" y="381000"/>
                </a:lnTo>
                <a:lnTo>
                  <a:pt x="764381" y="421481"/>
                </a:lnTo>
                <a:lnTo>
                  <a:pt x="764381" y="438150"/>
                </a:lnTo>
                <a:lnTo>
                  <a:pt x="785812" y="469106"/>
                </a:lnTo>
                <a:lnTo>
                  <a:pt x="733425" y="459581"/>
                </a:lnTo>
                <a:lnTo>
                  <a:pt x="704850" y="459581"/>
                </a:lnTo>
                <a:lnTo>
                  <a:pt x="695325" y="450056"/>
                </a:lnTo>
                <a:lnTo>
                  <a:pt x="685800" y="428625"/>
                </a:lnTo>
                <a:lnTo>
                  <a:pt x="702469" y="416719"/>
                </a:lnTo>
                <a:lnTo>
                  <a:pt x="659606" y="421481"/>
                </a:lnTo>
                <a:lnTo>
                  <a:pt x="616744" y="440531"/>
                </a:lnTo>
                <a:lnTo>
                  <a:pt x="578644" y="404812"/>
                </a:lnTo>
                <a:lnTo>
                  <a:pt x="538162" y="366712"/>
                </a:lnTo>
                <a:lnTo>
                  <a:pt x="538162" y="342900"/>
                </a:lnTo>
                <a:lnTo>
                  <a:pt x="509587" y="338137"/>
                </a:lnTo>
                <a:lnTo>
                  <a:pt x="473869" y="292894"/>
                </a:lnTo>
                <a:lnTo>
                  <a:pt x="445294" y="323850"/>
                </a:lnTo>
                <a:lnTo>
                  <a:pt x="414337" y="280987"/>
                </a:lnTo>
                <a:lnTo>
                  <a:pt x="390525" y="297656"/>
                </a:lnTo>
                <a:lnTo>
                  <a:pt x="345281" y="271462"/>
                </a:lnTo>
                <a:lnTo>
                  <a:pt x="302419" y="247650"/>
                </a:lnTo>
                <a:lnTo>
                  <a:pt x="309562" y="221456"/>
                </a:lnTo>
                <a:lnTo>
                  <a:pt x="271462" y="207169"/>
                </a:lnTo>
                <a:lnTo>
                  <a:pt x="264319" y="226219"/>
                </a:lnTo>
                <a:lnTo>
                  <a:pt x="223837" y="197644"/>
                </a:lnTo>
                <a:lnTo>
                  <a:pt x="197644" y="190500"/>
                </a:lnTo>
                <a:lnTo>
                  <a:pt x="135731" y="200025"/>
                </a:lnTo>
                <a:lnTo>
                  <a:pt x="0" y="240506"/>
                </a:lnTo>
                <a:lnTo>
                  <a:pt x="145256" y="104775"/>
                </a:lnTo>
                <a:close/>
              </a:path>
            </a:pathLst>
          </a:custGeom>
          <a:solidFill>
            <a:srgbClr val="FFFFFF"/>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78" name="Freeform 77"/>
          <p:cNvSpPr/>
          <p:nvPr/>
        </p:nvSpPr>
        <p:spPr>
          <a:xfrm>
            <a:off x="2524125" y="1992717"/>
            <a:ext cx="835819" cy="735806"/>
          </a:xfrm>
          <a:custGeom>
            <a:avLst/>
            <a:gdLst>
              <a:gd name="connsiteX0" fmla="*/ 138113 w 835819"/>
              <a:gd name="connsiteY0" fmla="*/ 402431 h 735806"/>
              <a:gd name="connsiteX1" fmla="*/ 216694 w 835819"/>
              <a:gd name="connsiteY1" fmla="*/ 345281 h 735806"/>
              <a:gd name="connsiteX2" fmla="*/ 252413 w 835819"/>
              <a:gd name="connsiteY2" fmla="*/ 342900 h 735806"/>
              <a:gd name="connsiteX3" fmla="*/ 314325 w 835819"/>
              <a:gd name="connsiteY3" fmla="*/ 328612 h 735806"/>
              <a:gd name="connsiteX4" fmla="*/ 330994 w 835819"/>
              <a:gd name="connsiteY4" fmla="*/ 295275 h 735806"/>
              <a:gd name="connsiteX5" fmla="*/ 388144 w 835819"/>
              <a:gd name="connsiteY5" fmla="*/ 257175 h 735806"/>
              <a:gd name="connsiteX6" fmla="*/ 426244 w 835819"/>
              <a:gd name="connsiteY6" fmla="*/ 180975 h 735806"/>
              <a:gd name="connsiteX7" fmla="*/ 492919 w 835819"/>
              <a:gd name="connsiteY7" fmla="*/ 159544 h 735806"/>
              <a:gd name="connsiteX8" fmla="*/ 519113 w 835819"/>
              <a:gd name="connsiteY8" fmla="*/ 126206 h 735806"/>
              <a:gd name="connsiteX9" fmla="*/ 557213 w 835819"/>
              <a:gd name="connsiteY9" fmla="*/ 71437 h 735806"/>
              <a:gd name="connsiteX10" fmla="*/ 609600 w 835819"/>
              <a:gd name="connsiteY10" fmla="*/ 59531 h 735806"/>
              <a:gd name="connsiteX11" fmla="*/ 626269 w 835819"/>
              <a:gd name="connsiteY11" fmla="*/ 59531 h 735806"/>
              <a:gd name="connsiteX12" fmla="*/ 685800 w 835819"/>
              <a:gd name="connsiteY12" fmla="*/ 28575 h 735806"/>
              <a:gd name="connsiteX13" fmla="*/ 742950 w 835819"/>
              <a:gd name="connsiteY13" fmla="*/ 11906 h 735806"/>
              <a:gd name="connsiteX14" fmla="*/ 766763 w 835819"/>
              <a:gd name="connsiteY14" fmla="*/ 0 h 735806"/>
              <a:gd name="connsiteX15" fmla="*/ 781050 w 835819"/>
              <a:gd name="connsiteY15" fmla="*/ 30956 h 735806"/>
              <a:gd name="connsiteX16" fmla="*/ 795338 w 835819"/>
              <a:gd name="connsiteY16" fmla="*/ 42862 h 735806"/>
              <a:gd name="connsiteX17" fmla="*/ 769144 w 835819"/>
              <a:gd name="connsiteY17" fmla="*/ 64294 h 735806"/>
              <a:gd name="connsiteX18" fmla="*/ 788194 w 835819"/>
              <a:gd name="connsiteY18" fmla="*/ 83344 h 735806"/>
              <a:gd name="connsiteX19" fmla="*/ 757238 w 835819"/>
              <a:gd name="connsiteY19" fmla="*/ 102394 h 735806"/>
              <a:gd name="connsiteX20" fmla="*/ 764381 w 835819"/>
              <a:gd name="connsiteY20" fmla="*/ 161925 h 735806"/>
              <a:gd name="connsiteX21" fmla="*/ 735806 w 835819"/>
              <a:gd name="connsiteY21" fmla="*/ 176212 h 735806"/>
              <a:gd name="connsiteX22" fmla="*/ 750094 w 835819"/>
              <a:gd name="connsiteY22" fmla="*/ 209550 h 735806"/>
              <a:gd name="connsiteX23" fmla="*/ 752475 w 835819"/>
              <a:gd name="connsiteY23" fmla="*/ 261937 h 735806"/>
              <a:gd name="connsiteX24" fmla="*/ 800100 w 835819"/>
              <a:gd name="connsiteY24" fmla="*/ 245269 h 735806"/>
              <a:gd name="connsiteX25" fmla="*/ 835819 w 835819"/>
              <a:gd name="connsiteY25" fmla="*/ 266700 h 735806"/>
              <a:gd name="connsiteX26" fmla="*/ 831056 w 835819"/>
              <a:gd name="connsiteY26" fmla="*/ 292894 h 735806"/>
              <a:gd name="connsiteX27" fmla="*/ 807244 w 835819"/>
              <a:gd name="connsiteY27" fmla="*/ 295275 h 735806"/>
              <a:gd name="connsiteX28" fmla="*/ 807244 w 835819"/>
              <a:gd name="connsiteY28" fmla="*/ 330994 h 735806"/>
              <a:gd name="connsiteX29" fmla="*/ 802481 w 835819"/>
              <a:gd name="connsiteY29" fmla="*/ 335756 h 735806"/>
              <a:gd name="connsiteX30" fmla="*/ 816769 w 835819"/>
              <a:gd name="connsiteY30" fmla="*/ 369094 h 735806"/>
              <a:gd name="connsiteX31" fmla="*/ 788194 w 835819"/>
              <a:gd name="connsiteY31" fmla="*/ 397669 h 735806"/>
              <a:gd name="connsiteX32" fmla="*/ 750094 w 835819"/>
              <a:gd name="connsiteY32" fmla="*/ 395287 h 735806"/>
              <a:gd name="connsiteX33" fmla="*/ 714375 w 835819"/>
              <a:gd name="connsiteY33" fmla="*/ 407194 h 735806"/>
              <a:gd name="connsiteX34" fmla="*/ 695325 w 835819"/>
              <a:gd name="connsiteY34" fmla="*/ 385762 h 735806"/>
              <a:gd name="connsiteX35" fmla="*/ 695325 w 835819"/>
              <a:gd name="connsiteY35" fmla="*/ 371475 h 735806"/>
              <a:gd name="connsiteX36" fmla="*/ 654844 w 835819"/>
              <a:gd name="connsiteY36" fmla="*/ 366712 h 735806"/>
              <a:gd name="connsiteX37" fmla="*/ 652463 w 835819"/>
              <a:gd name="connsiteY37" fmla="*/ 378619 h 735806"/>
              <a:gd name="connsiteX38" fmla="*/ 611981 w 835819"/>
              <a:gd name="connsiteY38" fmla="*/ 395287 h 735806"/>
              <a:gd name="connsiteX39" fmla="*/ 597694 w 835819"/>
              <a:gd name="connsiteY39" fmla="*/ 473869 h 735806"/>
              <a:gd name="connsiteX40" fmla="*/ 621506 w 835819"/>
              <a:gd name="connsiteY40" fmla="*/ 514350 h 735806"/>
              <a:gd name="connsiteX41" fmla="*/ 578644 w 835819"/>
              <a:gd name="connsiteY41" fmla="*/ 497681 h 735806"/>
              <a:gd name="connsiteX42" fmla="*/ 561975 w 835819"/>
              <a:gd name="connsiteY42" fmla="*/ 507206 h 735806"/>
              <a:gd name="connsiteX43" fmla="*/ 516731 w 835819"/>
              <a:gd name="connsiteY43" fmla="*/ 507206 h 735806"/>
              <a:gd name="connsiteX44" fmla="*/ 502444 w 835819"/>
              <a:gd name="connsiteY44" fmla="*/ 535781 h 735806"/>
              <a:gd name="connsiteX45" fmla="*/ 507206 w 835819"/>
              <a:gd name="connsiteY45" fmla="*/ 554831 h 735806"/>
              <a:gd name="connsiteX46" fmla="*/ 485775 w 835819"/>
              <a:gd name="connsiteY46" fmla="*/ 578644 h 735806"/>
              <a:gd name="connsiteX47" fmla="*/ 450056 w 835819"/>
              <a:gd name="connsiteY47" fmla="*/ 614362 h 735806"/>
              <a:gd name="connsiteX48" fmla="*/ 431006 w 835819"/>
              <a:gd name="connsiteY48" fmla="*/ 621506 h 735806"/>
              <a:gd name="connsiteX49" fmla="*/ 440531 w 835819"/>
              <a:gd name="connsiteY49" fmla="*/ 654844 h 735806"/>
              <a:gd name="connsiteX50" fmla="*/ 485775 w 835819"/>
              <a:gd name="connsiteY50" fmla="*/ 657225 h 735806"/>
              <a:gd name="connsiteX51" fmla="*/ 481013 w 835819"/>
              <a:gd name="connsiteY51" fmla="*/ 702469 h 735806"/>
              <a:gd name="connsiteX52" fmla="*/ 426244 w 835819"/>
              <a:gd name="connsiteY52" fmla="*/ 702469 h 735806"/>
              <a:gd name="connsiteX53" fmla="*/ 90488 w 835819"/>
              <a:gd name="connsiteY53" fmla="*/ 735806 h 735806"/>
              <a:gd name="connsiteX54" fmla="*/ 0 w 835819"/>
              <a:gd name="connsiteY54" fmla="*/ 521494 h 735806"/>
              <a:gd name="connsiteX55" fmla="*/ 138113 w 835819"/>
              <a:gd name="connsiteY55" fmla="*/ 402431 h 735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835819" h="735806">
                <a:moveTo>
                  <a:pt x="138113" y="402431"/>
                </a:moveTo>
                <a:lnTo>
                  <a:pt x="216694" y="345281"/>
                </a:lnTo>
                <a:lnTo>
                  <a:pt x="252413" y="342900"/>
                </a:lnTo>
                <a:lnTo>
                  <a:pt x="314325" y="328612"/>
                </a:lnTo>
                <a:lnTo>
                  <a:pt x="330994" y="295275"/>
                </a:lnTo>
                <a:lnTo>
                  <a:pt x="388144" y="257175"/>
                </a:lnTo>
                <a:lnTo>
                  <a:pt x="426244" y="180975"/>
                </a:lnTo>
                <a:lnTo>
                  <a:pt x="492919" y="159544"/>
                </a:lnTo>
                <a:lnTo>
                  <a:pt x="519113" y="126206"/>
                </a:lnTo>
                <a:lnTo>
                  <a:pt x="557213" y="71437"/>
                </a:lnTo>
                <a:lnTo>
                  <a:pt x="609600" y="59531"/>
                </a:lnTo>
                <a:lnTo>
                  <a:pt x="626269" y="59531"/>
                </a:lnTo>
                <a:lnTo>
                  <a:pt x="685800" y="28575"/>
                </a:lnTo>
                <a:lnTo>
                  <a:pt x="742950" y="11906"/>
                </a:lnTo>
                <a:lnTo>
                  <a:pt x="766763" y="0"/>
                </a:lnTo>
                <a:lnTo>
                  <a:pt x="781050" y="30956"/>
                </a:lnTo>
                <a:lnTo>
                  <a:pt x="795338" y="42862"/>
                </a:lnTo>
                <a:lnTo>
                  <a:pt x="769144" y="64294"/>
                </a:lnTo>
                <a:lnTo>
                  <a:pt x="788194" y="83344"/>
                </a:lnTo>
                <a:lnTo>
                  <a:pt x="757238" y="102394"/>
                </a:lnTo>
                <a:lnTo>
                  <a:pt x="764381" y="161925"/>
                </a:lnTo>
                <a:lnTo>
                  <a:pt x="735806" y="176212"/>
                </a:lnTo>
                <a:lnTo>
                  <a:pt x="750094" y="209550"/>
                </a:lnTo>
                <a:lnTo>
                  <a:pt x="752475" y="261937"/>
                </a:lnTo>
                <a:lnTo>
                  <a:pt x="800100" y="245269"/>
                </a:lnTo>
                <a:lnTo>
                  <a:pt x="835819" y="266700"/>
                </a:lnTo>
                <a:lnTo>
                  <a:pt x="831056" y="292894"/>
                </a:lnTo>
                <a:lnTo>
                  <a:pt x="807244" y="295275"/>
                </a:lnTo>
                <a:lnTo>
                  <a:pt x="807244" y="330994"/>
                </a:lnTo>
                <a:lnTo>
                  <a:pt x="802481" y="335756"/>
                </a:lnTo>
                <a:lnTo>
                  <a:pt x="816769" y="369094"/>
                </a:lnTo>
                <a:lnTo>
                  <a:pt x="788194" y="397669"/>
                </a:lnTo>
                <a:lnTo>
                  <a:pt x="750094" y="395287"/>
                </a:lnTo>
                <a:lnTo>
                  <a:pt x="714375" y="407194"/>
                </a:lnTo>
                <a:lnTo>
                  <a:pt x="695325" y="385762"/>
                </a:lnTo>
                <a:lnTo>
                  <a:pt x="695325" y="371475"/>
                </a:lnTo>
                <a:lnTo>
                  <a:pt x="654844" y="366712"/>
                </a:lnTo>
                <a:lnTo>
                  <a:pt x="652463" y="378619"/>
                </a:lnTo>
                <a:lnTo>
                  <a:pt x="611981" y="395287"/>
                </a:lnTo>
                <a:lnTo>
                  <a:pt x="597694" y="473869"/>
                </a:lnTo>
                <a:lnTo>
                  <a:pt x="621506" y="514350"/>
                </a:lnTo>
                <a:lnTo>
                  <a:pt x="578644" y="497681"/>
                </a:lnTo>
                <a:lnTo>
                  <a:pt x="561975" y="507206"/>
                </a:lnTo>
                <a:lnTo>
                  <a:pt x="516731" y="507206"/>
                </a:lnTo>
                <a:lnTo>
                  <a:pt x="502444" y="535781"/>
                </a:lnTo>
                <a:lnTo>
                  <a:pt x="507206" y="554831"/>
                </a:lnTo>
                <a:lnTo>
                  <a:pt x="485775" y="578644"/>
                </a:lnTo>
                <a:lnTo>
                  <a:pt x="450056" y="614362"/>
                </a:lnTo>
                <a:lnTo>
                  <a:pt x="431006" y="621506"/>
                </a:lnTo>
                <a:lnTo>
                  <a:pt x="440531" y="654844"/>
                </a:lnTo>
                <a:lnTo>
                  <a:pt x="485775" y="657225"/>
                </a:lnTo>
                <a:lnTo>
                  <a:pt x="481013" y="702469"/>
                </a:lnTo>
                <a:lnTo>
                  <a:pt x="426244" y="702469"/>
                </a:lnTo>
                <a:lnTo>
                  <a:pt x="90488" y="735806"/>
                </a:lnTo>
                <a:lnTo>
                  <a:pt x="0" y="521494"/>
                </a:lnTo>
                <a:lnTo>
                  <a:pt x="138113" y="402431"/>
                </a:lnTo>
                <a:close/>
              </a:path>
            </a:pathLst>
          </a:custGeom>
          <a:solidFill>
            <a:srgbClr val="D9D9D9"/>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79" name="Freeform 78"/>
          <p:cNvSpPr/>
          <p:nvPr/>
        </p:nvSpPr>
        <p:spPr>
          <a:xfrm>
            <a:off x="2859881" y="2971411"/>
            <a:ext cx="671513" cy="759618"/>
          </a:xfrm>
          <a:custGeom>
            <a:avLst/>
            <a:gdLst>
              <a:gd name="connsiteX0" fmla="*/ 0 w 671513"/>
              <a:gd name="connsiteY0" fmla="*/ 152400 h 759618"/>
              <a:gd name="connsiteX1" fmla="*/ 16669 w 671513"/>
              <a:gd name="connsiteY1" fmla="*/ 290512 h 759618"/>
              <a:gd name="connsiteX2" fmla="*/ 50007 w 671513"/>
              <a:gd name="connsiteY2" fmla="*/ 373856 h 759618"/>
              <a:gd name="connsiteX3" fmla="*/ 38100 w 671513"/>
              <a:gd name="connsiteY3" fmla="*/ 383381 h 759618"/>
              <a:gd name="connsiteX4" fmla="*/ 64294 w 671513"/>
              <a:gd name="connsiteY4" fmla="*/ 431006 h 759618"/>
              <a:gd name="connsiteX5" fmla="*/ 78582 w 671513"/>
              <a:gd name="connsiteY5" fmla="*/ 450056 h 759618"/>
              <a:gd name="connsiteX6" fmla="*/ 38100 w 671513"/>
              <a:gd name="connsiteY6" fmla="*/ 466725 h 759618"/>
              <a:gd name="connsiteX7" fmla="*/ 83344 w 671513"/>
              <a:gd name="connsiteY7" fmla="*/ 552450 h 759618"/>
              <a:gd name="connsiteX8" fmla="*/ 57150 w 671513"/>
              <a:gd name="connsiteY8" fmla="*/ 573881 h 759618"/>
              <a:gd name="connsiteX9" fmla="*/ 57150 w 671513"/>
              <a:gd name="connsiteY9" fmla="*/ 590550 h 759618"/>
              <a:gd name="connsiteX10" fmla="*/ 71438 w 671513"/>
              <a:gd name="connsiteY10" fmla="*/ 602456 h 759618"/>
              <a:gd name="connsiteX11" fmla="*/ 71438 w 671513"/>
              <a:gd name="connsiteY11" fmla="*/ 638175 h 759618"/>
              <a:gd name="connsiteX12" fmla="*/ 97632 w 671513"/>
              <a:gd name="connsiteY12" fmla="*/ 661987 h 759618"/>
              <a:gd name="connsiteX13" fmla="*/ 100013 w 671513"/>
              <a:gd name="connsiteY13" fmla="*/ 695325 h 759618"/>
              <a:gd name="connsiteX14" fmla="*/ 128588 w 671513"/>
              <a:gd name="connsiteY14" fmla="*/ 695325 h 759618"/>
              <a:gd name="connsiteX15" fmla="*/ 130969 w 671513"/>
              <a:gd name="connsiteY15" fmla="*/ 723900 h 759618"/>
              <a:gd name="connsiteX16" fmla="*/ 178594 w 671513"/>
              <a:gd name="connsiteY16" fmla="*/ 723900 h 759618"/>
              <a:gd name="connsiteX17" fmla="*/ 200025 w 671513"/>
              <a:gd name="connsiteY17" fmla="*/ 757237 h 759618"/>
              <a:gd name="connsiteX18" fmla="*/ 252413 w 671513"/>
              <a:gd name="connsiteY18" fmla="*/ 759618 h 759618"/>
              <a:gd name="connsiteX19" fmla="*/ 257175 w 671513"/>
              <a:gd name="connsiteY19" fmla="*/ 747712 h 759618"/>
              <a:gd name="connsiteX20" fmla="*/ 454819 w 671513"/>
              <a:gd name="connsiteY20" fmla="*/ 628650 h 759618"/>
              <a:gd name="connsiteX21" fmla="*/ 671513 w 671513"/>
              <a:gd name="connsiteY21" fmla="*/ 381000 h 759618"/>
              <a:gd name="connsiteX22" fmla="*/ 659607 w 671513"/>
              <a:gd name="connsiteY22" fmla="*/ 314325 h 759618"/>
              <a:gd name="connsiteX23" fmla="*/ 645319 w 671513"/>
              <a:gd name="connsiteY23" fmla="*/ 280987 h 759618"/>
              <a:gd name="connsiteX24" fmla="*/ 595313 w 671513"/>
              <a:gd name="connsiteY24" fmla="*/ 247650 h 759618"/>
              <a:gd name="connsiteX25" fmla="*/ 590550 w 671513"/>
              <a:gd name="connsiteY25" fmla="*/ 214312 h 759618"/>
              <a:gd name="connsiteX26" fmla="*/ 592932 w 671513"/>
              <a:gd name="connsiteY26" fmla="*/ 161925 h 759618"/>
              <a:gd name="connsiteX27" fmla="*/ 595313 w 671513"/>
              <a:gd name="connsiteY27" fmla="*/ 128587 h 759618"/>
              <a:gd name="connsiteX28" fmla="*/ 561975 w 671513"/>
              <a:gd name="connsiteY28" fmla="*/ 104775 h 759618"/>
              <a:gd name="connsiteX29" fmla="*/ 561975 w 671513"/>
              <a:gd name="connsiteY29" fmla="*/ 69056 h 759618"/>
              <a:gd name="connsiteX30" fmla="*/ 597694 w 671513"/>
              <a:gd name="connsiteY30" fmla="*/ 35718 h 759618"/>
              <a:gd name="connsiteX31" fmla="*/ 523875 w 671513"/>
              <a:gd name="connsiteY31" fmla="*/ 19050 h 759618"/>
              <a:gd name="connsiteX32" fmla="*/ 473869 w 671513"/>
              <a:gd name="connsiteY32" fmla="*/ 40481 h 759618"/>
              <a:gd name="connsiteX33" fmla="*/ 447675 w 671513"/>
              <a:gd name="connsiteY33" fmla="*/ 16668 h 759618"/>
              <a:gd name="connsiteX34" fmla="*/ 416719 w 671513"/>
              <a:gd name="connsiteY34" fmla="*/ 19050 h 759618"/>
              <a:gd name="connsiteX35" fmla="*/ 411957 w 671513"/>
              <a:gd name="connsiteY35" fmla="*/ 0 h 759618"/>
              <a:gd name="connsiteX36" fmla="*/ 361950 w 671513"/>
              <a:gd name="connsiteY36" fmla="*/ 7143 h 759618"/>
              <a:gd name="connsiteX37" fmla="*/ 328613 w 671513"/>
              <a:gd name="connsiteY37" fmla="*/ 11906 h 759618"/>
              <a:gd name="connsiteX38" fmla="*/ 330994 w 671513"/>
              <a:gd name="connsiteY38" fmla="*/ 33337 h 759618"/>
              <a:gd name="connsiteX39" fmla="*/ 330994 w 671513"/>
              <a:gd name="connsiteY39" fmla="*/ 50006 h 759618"/>
              <a:gd name="connsiteX40" fmla="*/ 307182 w 671513"/>
              <a:gd name="connsiteY40" fmla="*/ 69056 h 759618"/>
              <a:gd name="connsiteX41" fmla="*/ 276225 w 671513"/>
              <a:gd name="connsiteY41" fmla="*/ 64293 h 759618"/>
              <a:gd name="connsiteX42" fmla="*/ 259557 w 671513"/>
              <a:gd name="connsiteY42" fmla="*/ 88106 h 759618"/>
              <a:gd name="connsiteX43" fmla="*/ 0 w 671513"/>
              <a:gd name="connsiteY43" fmla="*/ 152400 h 759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71513" h="759618">
                <a:moveTo>
                  <a:pt x="0" y="152400"/>
                </a:moveTo>
                <a:lnTo>
                  <a:pt x="16669" y="290512"/>
                </a:lnTo>
                <a:lnTo>
                  <a:pt x="50007" y="373856"/>
                </a:lnTo>
                <a:lnTo>
                  <a:pt x="38100" y="383381"/>
                </a:lnTo>
                <a:lnTo>
                  <a:pt x="64294" y="431006"/>
                </a:lnTo>
                <a:lnTo>
                  <a:pt x="78582" y="450056"/>
                </a:lnTo>
                <a:lnTo>
                  <a:pt x="38100" y="466725"/>
                </a:lnTo>
                <a:lnTo>
                  <a:pt x="83344" y="552450"/>
                </a:lnTo>
                <a:lnTo>
                  <a:pt x="57150" y="573881"/>
                </a:lnTo>
                <a:lnTo>
                  <a:pt x="57150" y="590550"/>
                </a:lnTo>
                <a:lnTo>
                  <a:pt x="71438" y="602456"/>
                </a:lnTo>
                <a:lnTo>
                  <a:pt x="71438" y="638175"/>
                </a:lnTo>
                <a:lnTo>
                  <a:pt x="97632" y="661987"/>
                </a:lnTo>
                <a:lnTo>
                  <a:pt x="100013" y="695325"/>
                </a:lnTo>
                <a:lnTo>
                  <a:pt x="128588" y="695325"/>
                </a:lnTo>
                <a:lnTo>
                  <a:pt x="130969" y="723900"/>
                </a:lnTo>
                <a:lnTo>
                  <a:pt x="178594" y="723900"/>
                </a:lnTo>
                <a:lnTo>
                  <a:pt x="200025" y="757237"/>
                </a:lnTo>
                <a:lnTo>
                  <a:pt x="252413" y="759618"/>
                </a:lnTo>
                <a:lnTo>
                  <a:pt x="257175" y="747712"/>
                </a:lnTo>
                <a:lnTo>
                  <a:pt x="454819" y="628650"/>
                </a:lnTo>
                <a:lnTo>
                  <a:pt x="671513" y="381000"/>
                </a:lnTo>
                <a:lnTo>
                  <a:pt x="659607" y="314325"/>
                </a:lnTo>
                <a:lnTo>
                  <a:pt x="645319" y="280987"/>
                </a:lnTo>
                <a:lnTo>
                  <a:pt x="595313" y="247650"/>
                </a:lnTo>
                <a:lnTo>
                  <a:pt x="590550" y="214312"/>
                </a:lnTo>
                <a:lnTo>
                  <a:pt x="592932" y="161925"/>
                </a:lnTo>
                <a:lnTo>
                  <a:pt x="595313" y="128587"/>
                </a:lnTo>
                <a:lnTo>
                  <a:pt x="561975" y="104775"/>
                </a:lnTo>
                <a:lnTo>
                  <a:pt x="561975" y="69056"/>
                </a:lnTo>
                <a:lnTo>
                  <a:pt x="597694" y="35718"/>
                </a:lnTo>
                <a:lnTo>
                  <a:pt x="523875" y="19050"/>
                </a:lnTo>
                <a:lnTo>
                  <a:pt x="473869" y="40481"/>
                </a:lnTo>
                <a:lnTo>
                  <a:pt x="447675" y="16668"/>
                </a:lnTo>
                <a:lnTo>
                  <a:pt x="416719" y="19050"/>
                </a:lnTo>
                <a:lnTo>
                  <a:pt x="411957" y="0"/>
                </a:lnTo>
                <a:lnTo>
                  <a:pt x="361950" y="7143"/>
                </a:lnTo>
                <a:lnTo>
                  <a:pt x="328613" y="11906"/>
                </a:lnTo>
                <a:lnTo>
                  <a:pt x="330994" y="33337"/>
                </a:lnTo>
                <a:lnTo>
                  <a:pt x="330994" y="50006"/>
                </a:lnTo>
                <a:lnTo>
                  <a:pt x="307182" y="69056"/>
                </a:lnTo>
                <a:lnTo>
                  <a:pt x="276225" y="64293"/>
                </a:lnTo>
                <a:lnTo>
                  <a:pt x="259557" y="88106"/>
                </a:lnTo>
                <a:lnTo>
                  <a:pt x="0" y="152400"/>
                </a:lnTo>
                <a:close/>
              </a:path>
            </a:pathLst>
          </a:custGeom>
          <a:solidFill>
            <a:srgbClr val="FFFFFF"/>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80" name="Freeform 79"/>
          <p:cNvSpPr/>
          <p:nvPr/>
        </p:nvSpPr>
        <p:spPr>
          <a:xfrm>
            <a:off x="3131344" y="3302404"/>
            <a:ext cx="657225" cy="738188"/>
          </a:xfrm>
          <a:custGeom>
            <a:avLst/>
            <a:gdLst>
              <a:gd name="connsiteX0" fmla="*/ 59531 w 657225"/>
              <a:gd name="connsiteY0" fmla="*/ 569119 h 738188"/>
              <a:gd name="connsiteX1" fmla="*/ 0 w 657225"/>
              <a:gd name="connsiteY1" fmla="*/ 419100 h 738188"/>
              <a:gd name="connsiteX2" fmla="*/ 14287 w 657225"/>
              <a:gd name="connsiteY2" fmla="*/ 385763 h 738188"/>
              <a:gd name="connsiteX3" fmla="*/ 35719 w 657225"/>
              <a:gd name="connsiteY3" fmla="*/ 366713 h 738188"/>
              <a:gd name="connsiteX4" fmla="*/ 64294 w 657225"/>
              <a:gd name="connsiteY4" fmla="*/ 316707 h 738188"/>
              <a:gd name="connsiteX5" fmla="*/ 45244 w 657225"/>
              <a:gd name="connsiteY5" fmla="*/ 304800 h 738188"/>
              <a:gd name="connsiteX6" fmla="*/ 35719 w 657225"/>
              <a:gd name="connsiteY6" fmla="*/ 323850 h 738188"/>
              <a:gd name="connsiteX7" fmla="*/ 9525 w 657225"/>
              <a:gd name="connsiteY7" fmla="*/ 323850 h 738188"/>
              <a:gd name="connsiteX8" fmla="*/ 16669 w 657225"/>
              <a:gd name="connsiteY8" fmla="*/ 276225 h 738188"/>
              <a:gd name="connsiteX9" fmla="*/ 40481 w 657225"/>
              <a:gd name="connsiteY9" fmla="*/ 288132 h 738188"/>
              <a:gd name="connsiteX10" fmla="*/ 52387 w 657225"/>
              <a:gd name="connsiteY10" fmla="*/ 273844 h 738188"/>
              <a:gd name="connsiteX11" fmla="*/ 35719 w 657225"/>
              <a:gd name="connsiteY11" fmla="*/ 226219 h 738188"/>
              <a:gd name="connsiteX12" fmla="*/ 54769 w 657225"/>
              <a:gd name="connsiteY12" fmla="*/ 214313 h 738188"/>
              <a:gd name="connsiteX13" fmla="*/ 78581 w 657225"/>
              <a:gd name="connsiteY13" fmla="*/ 238125 h 738188"/>
              <a:gd name="connsiteX14" fmla="*/ 119062 w 657225"/>
              <a:gd name="connsiteY14" fmla="*/ 240507 h 738188"/>
              <a:gd name="connsiteX15" fmla="*/ 159544 w 657225"/>
              <a:gd name="connsiteY15" fmla="*/ 209550 h 738188"/>
              <a:gd name="connsiteX16" fmla="*/ 176212 w 657225"/>
              <a:gd name="connsiteY16" fmla="*/ 180975 h 738188"/>
              <a:gd name="connsiteX17" fmla="*/ 173831 w 657225"/>
              <a:gd name="connsiteY17" fmla="*/ 152400 h 738188"/>
              <a:gd name="connsiteX18" fmla="*/ 192881 w 657225"/>
              <a:gd name="connsiteY18" fmla="*/ 116682 h 738188"/>
              <a:gd name="connsiteX19" fmla="*/ 209550 w 657225"/>
              <a:gd name="connsiteY19" fmla="*/ 145257 h 738188"/>
              <a:gd name="connsiteX20" fmla="*/ 269081 w 657225"/>
              <a:gd name="connsiteY20" fmla="*/ 116682 h 738188"/>
              <a:gd name="connsiteX21" fmla="*/ 292894 w 657225"/>
              <a:gd name="connsiteY21" fmla="*/ 116682 h 738188"/>
              <a:gd name="connsiteX22" fmla="*/ 319087 w 657225"/>
              <a:gd name="connsiteY22" fmla="*/ 92869 h 738188"/>
              <a:gd name="connsiteX23" fmla="*/ 357187 w 657225"/>
              <a:gd name="connsiteY23" fmla="*/ 73819 h 738188"/>
              <a:gd name="connsiteX24" fmla="*/ 371475 w 657225"/>
              <a:gd name="connsiteY24" fmla="*/ 9525 h 738188"/>
              <a:gd name="connsiteX25" fmla="*/ 347662 w 657225"/>
              <a:gd name="connsiteY25" fmla="*/ 2382 h 738188"/>
              <a:gd name="connsiteX26" fmla="*/ 409575 w 657225"/>
              <a:gd name="connsiteY26" fmla="*/ 0 h 738188"/>
              <a:gd name="connsiteX27" fmla="*/ 452437 w 657225"/>
              <a:gd name="connsiteY27" fmla="*/ 66675 h 738188"/>
              <a:gd name="connsiteX28" fmla="*/ 461962 w 657225"/>
              <a:gd name="connsiteY28" fmla="*/ 123825 h 738188"/>
              <a:gd name="connsiteX29" fmla="*/ 492919 w 657225"/>
              <a:gd name="connsiteY29" fmla="*/ 169069 h 738188"/>
              <a:gd name="connsiteX30" fmla="*/ 531019 w 657225"/>
              <a:gd name="connsiteY30" fmla="*/ 209550 h 738188"/>
              <a:gd name="connsiteX31" fmla="*/ 538162 w 657225"/>
              <a:gd name="connsiteY31" fmla="*/ 252413 h 738188"/>
              <a:gd name="connsiteX32" fmla="*/ 573881 w 657225"/>
              <a:gd name="connsiteY32" fmla="*/ 242888 h 738188"/>
              <a:gd name="connsiteX33" fmla="*/ 597694 w 657225"/>
              <a:gd name="connsiteY33" fmla="*/ 273844 h 738188"/>
              <a:gd name="connsiteX34" fmla="*/ 542925 w 657225"/>
              <a:gd name="connsiteY34" fmla="*/ 292894 h 738188"/>
              <a:gd name="connsiteX35" fmla="*/ 514350 w 657225"/>
              <a:gd name="connsiteY35" fmla="*/ 316707 h 738188"/>
              <a:gd name="connsiteX36" fmla="*/ 538162 w 657225"/>
              <a:gd name="connsiteY36" fmla="*/ 342900 h 738188"/>
              <a:gd name="connsiteX37" fmla="*/ 559594 w 657225"/>
              <a:gd name="connsiteY37" fmla="*/ 390525 h 738188"/>
              <a:gd name="connsiteX38" fmla="*/ 595312 w 657225"/>
              <a:gd name="connsiteY38" fmla="*/ 411957 h 738188"/>
              <a:gd name="connsiteX39" fmla="*/ 581025 w 657225"/>
              <a:gd name="connsiteY39" fmla="*/ 461963 h 738188"/>
              <a:gd name="connsiteX40" fmla="*/ 609600 w 657225"/>
              <a:gd name="connsiteY40" fmla="*/ 490538 h 738188"/>
              <a:gd name="connsiteX41" fmla="*/ 566737 w 657225"/>
              <a:gd name="connsiteY41" fmla="*/ 502444 h 738188"/>
              <a:gd name="connsiteX42" fmla="*/ 592931 w 657225"/>
              <a:gd name="connsiteY42" fmla="*/ 552450 h 738188"/>
              <a:gd name="connsiteX43" fmla="*/ 626269 w 657225"/>
              <a:gd name="connsiteY43" fmla="*/ 585788 h 738188"/>
              <a:gd name="connsiteX44" fmla="*/ 657225 w 657225"/>
              <a:gd name="connsiteY44" fmla="*/ 602457 h 738188"/>
              <a:gd name="connsiteX45" fmla="*/ 635794 w 657225"/>
              <a:gd name="connsiteY45" fmla="*/ 611982 h 738188"/>
              <a:gd name="connsiteX46" fmla="*/ 602456 w 657225"/>
              <a:gd name="connsiteY46" fmla="*/ 654844 h 738188"/>
              <a:gd name="connsiteX47" fmla="*/ 592931 w 657225"/>
              <a:gd name="connsiteY47" fmla="*/ 681038 h 738188"/>
              <a:gd name="connsiteX48" fmla="*/ 504825 w 657225"/>
              <a:gd name="connsiteY48" fmla="*/ 690563 h 738188"/>
              <a:gd name="connsiteX49" fmla="*/ 488156 w 657225"/>
              <a:gd name="connsiteY49" fmla="*/ 714375 h 738188"/>
              <a:gd name="connsiteX50" fmla="*/ 457200 w 657225"/>
              <a:gd name="connsiteY50" fmla="*/ 697707 h 738188"/>
              <a:gd name="connsiteX51" fmla="*/ 426244 w 657225"/>
              <a:gd name="connsiteY51" fmla="*/ 716757 h 738188"/>
              <a:gd name="connsiteX52" fmla="*/ 328612 w 657225"/>
              <a:gd name="connsiteY52" fmla="*/ 709613 h 738188"/>
              <a:gd name="connsiteX53" fmla="*/ 283369 w 657225"/>
              <a:gd name="connsiteY53" fmla="*/ 738188 h 738188"/>
              <a:gd name="connsiteX54" fmla="*/ 107156 w 657225"/>
              <a:gd name="connsiteY54" fmla="*/ 671513 h 738188"/>
              <a:gd name="connsiteX55" fmla="*/ 59531 w 657225"/>
              <a:gd name="connsiteY55" fmla="*/ 569119 h 738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657225" h="738188">
                <a:moveTo>
                  <a:pt x="59531" y="569119"/>
                </a:moveTo>
                <a:lnTo>
                  <a:pt x="0" y="419100"/>
                </a:lnTo>
                <a:lnTo>
                  <a:pt x="14287" y="385763"/>
                </a:lnTo>
                <a:lnTo>
                  <a:pt x="35719" y="366713"/>
                </a:lnTo>
                <a:lnTo>
                  <a:pt x="64294" y="316707"/>
                </a:lnTo>
                <a:lnTo>
                  <a:pt x="45244" y="304800"/>
                </a:lnTo>
                <a:lnTo>
                  <a:pt x="35719" y="323850"/>
                </a:lnTo>
                <a:lnTo>
                  <a:pt x="9525" y="323850"/>
                </a:lnTo>
                <a:lnTo>
                  <a:pt x="16669" y="276225"/>
                </a:lnTo>
                <a:lnTo>
                  <a:pt x="40481" y="288132"/>
                </a:lnTo>
                <a:lnTo>
                  <a:pt x="52387" y="273844"/>
                </a:lnTo>
                <a:lnTo>
                  <a:pt x="35719" y="226219"/>
                </a:lnTo>
                <a:lnTo>
                  <a:pt x="54769" y="214313"/>
                </a:lnTo>
                <a:lnTo>
                  <a:pt x="78581" y="238125"/>
                </a:lnTo>
                <a:lnTo>
                  <a:pt x="119062" y="240507"/>
                </a:lnTo>
                <a:lnTo>
                  <a:pt x="159544" y="209550"/>
                </a:lnTo>
                <a:lnTo>
                  <a:pt x="176212" y="180975"/>
                </a:lnTo>
                <a:lnTo>
                  <a:pt x="173831" y="152400"/>
                </a:lnTo>
                <a:lnTo>
                  <a:pt x="192881" y="116682"/>
                </a:lnTo>
                <a:lnTo>
                  <a:pt x="209550" y="145257"/>
                </a:lnTo>
                <a:lnTo>
                  <a:pt x="269081" y="116682"/>
                </a:lnTo>
                <a:lnTo>
                  <a:pt x="292894" y="116682"/>
                </a:lnTo>
                <a:lnTo>
                  <a:pt x="319087" y="92869"/>
                </a:lnTo>
                <a:lnTo>
                  <a:pt x="357187" y="73819"/>
                </a:lnTo>
                <a:lnTo>
                  <a:pt x="371475" y="9525"/>
                </a:lnTo>
                <a:lnTo>
                  <a:pt x="347662" y="2382"/>
                </a:lnTo>
                <a:lnTo>
                  <a:pt x="409575" y="0"/>
                </a:lnTo>
                <a:lnTo>
                  <a:pt x="452437" y="66675"/>
                </a:lnTo>
                <a:lnTo>
                  <a:pt x="461962" y="123825"/>
                </a:lnTo>
                <a:lnTo>
                  <a:pt x="492919" y="169069"/>
                </a:lnTo>
                <a:lnTo>
                  <a:pt x="531019" y="209550"/>
                </a:lnTo>
                <a:lnTo>
                  <a:pt x="538162" y="252413"/>
                </a:lnTo>
                <a:lnTo>
                  <a:pt x="573881" y="242888"/>
                </a:lnTo>
                <a:lnTo>
                  <a:pt x="597694" y="273844"/>
                </a:lnTo>
                <a:lnTo>
                  <a:pt x="542925" y="292894"/>
                </a:lnTo>
                <a:lnTo>
                  <a:pt x="514350" y="316707"/>
                </a:lnTo>
                <a:lnTo>
                  <a:pt x="538162" y="342900"/>
                </a:lnTo>
                <a:lnTo>
                  <a:pt x="559594" y="390525"/>
                </a:lnTo>
                <a:lnTo>
                  <a:pt x="595312" y="411957"/>
                </a:lnTo>
                <a:lnTo>
                  <a:pt x="581025" y="461963"/>
                </a:lnTo>
                <a:lnTo>
                  <a:pt x="609600" y="490538"/>
                </a:lnTo>
                <a:lnTo>
                  <a:pt x="566737" y="502444"/>
                </a:lnTo>
                <a:lnTo>
                  <a:pt x="592931" y="552450"/>
                </a:lnTo>
                <a:lnTo>
                  <a:pt x="626269" y="585788"/>
                </a:lnTo>
                <a:lnTo>
                  <a:pt x="657225" y="602457"/>
                </a:lnTo>
                <a:lnTo>
                  <a:pt x="635794" y="611982"/>
                </a:lnTo>
                <a:lnTo>
                  <a:pt x="602456" y="654844"/>
                </a:lnTo>
                <a:lnTo>
                  <a:pt x="592931" y="681038"/>
                </a:lnTo>
                <a:lnTo>
                  <a:pt x="504825" y="690563"/>
                </a:lnTo>
                <a:lnTo>
                  <a:pt x="488156" y="714375"/>
                </a:lnTo>
                <a:lnTo>
                  <a:pt x="457200" y="697707"/>
                </a:lnTo>
                <a:lnTo>
                  <a:pt x="426244" y="716757"/>
                </a:lnTo>
                <a:lnTo>
                  <a:pt x="328612" y="709613"/>
                </a:lnTo>
                <a:lnTo>
                  <a:pt x="283369" y="738188"/>
                </a:lnTo>
                <a:lnTo>
                  <a:pt x="107156" y="671513"/>
                </a:lnTo>
                <a:lnTo>
                  <a:pt x="59531" y="569119"/>
                </a:lnTo>
                <a:close/>
              </a:path>
            </a:pathLst>
          </a:custGeom>
          <a:solidFill>
            <a:srgbClr val="F2F2F2"/>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81" name="Freeform 80"/>
          <p:cNvSpPr/>
          <p:nvPr/>
        </p:nvSpPr>
        <p:spPr>
          <a:xfrm>
            <a:off x="2374106" y="3783417"/>
            <a:ext cx="1054894" cy="869156"/>
          </a:xfrm>
          <a:custGeom>
            <a:avLst/>
            <a:gdLst>
              <a:gd name="connsiteX0" fmla="*/ 11907 w 1054894"/>
              <a:gd name="connsiteY0" fmla="*/ 369094 h 869156"/>
              <a:gd name="connsiteX1" fmla="*/ 52388 w 1054894"/>
              <a:gd name="connsiteY1" fmla="*/ 304800 h 869156"/>
              <a:gd name="connsiteX2" fmla="*/ 66675 w 1054894"/>
              <a:gd name="connsiteY2" fmla="*/ 278606 h 869156"/>
              <a:gd name="connsiteX3" fmla="*/ 104775 w 1054894"/>
              <a:gd name="connsiteY3" fmla="*/ 235744 h 869156"/>
              <a:gd name="connsiteX4" fmla="*/ 97632 w 1054894"/>
              <a:gd name="connsiteY4" fmla="*/ 152400 h 869156"/>
              <a:gd name="connsiteX5" fmla="*/ 121444 w 1054894"/>
              <a:gd name="connsiteY5" fmla="*/ 116681 h 869156"/>
              <a:gd name="connsiteX6" fmla="*/ 135732 w 1054894"/>
              <a:gd name="connsiteY6" fmla="*/ 85725 h 869156"/>
              <a:gd name="connsiteX7" fmla="*/ 169069 w 1054894"/>
              <a:gd name="connsiteY7" fmla="*/ 102394 h 869156"/>
              <a:gd name="connsiteX8" fmla="*/ 197644 w 1054894"/>
              <a:gd name="connsiteY8" fmla="*/ 119062 h 869156"/>
              <a:gd name="connsiteX9" fmla="*/ 221457 w 1054894"/>
              <a:gd name="connsiteY9" fmla="*/ 73819 h 869156"/>
              <a:gd name="connsiteX10" fmla="*/ 221457 w 1054894"/>
              <a:gd name="connsiteY10" fmla="*/ 45244 h 869156"/>
              <a:gd name="connsiteX11" fmla="*/ 261938 w 1054894"/>
              <a:gd name="connsiteY11" fmla="*/ 33337 h 869156"/>
              <a:gd name="connsiteX12" fmla="*/ 292894 w 1054894"/>
              <a:gd name="connsiteY12" fmla="*/ 50006 h 869156"/>
              <a:gd name="connsiteX13" fmla="*/ 311944 w 1054894"/>
              <a:gd name="connsiteY13" fmla="*/ 33337 h 869156"/>
              <a:gd name="connsiteX14" fmla="*/ 333375 w 1054894"/>
              <a:gd name="connsiteY14" fmla="*/ 7144 h 869156"/>
              <a:gd name="connsiteX15" fmla="*/ 352425 w 1054894"/>
              <a:gd name="connsiteY15" fmla="*/ 23812 h 869156"/>
              <a:gd name="connsiteX16" fmla="*/ 335757 w 1054894"/>
              <a:gd name="connsiteY16" fmla="*/ 42862 h 869156"/>
              <a:gd name="connsiteX17" fmla="*/ 347663 w 1054894"/>
              <a:gd name="connsiteY17" fmla="*/ 80962 h 869156"/>
              <a:gd name="connsiteX18" fmla="*/ 381000 w 1054894"/>
              <a:gd name="connsiteY18" fmla="*/ 59531 h 869156"/>
              <a:gd name="connsiteX19" fmla="*/ 416719 w 1054894"/>
              <a:gd name="connsiteY19" fmla="*/ 80962 h 869156"/>
              <a:gd name="connsiteX20" fmla="*/ 426244 w 1054894"/>
              <a:gd name="connsiteY20" fmla="*/ 114300 h 869156"/>
              <a:gd name="connsiteX21" fmla="*/ 438150 w 1054894"/>
              <a:gd name="connsiteY21" fmla="*/ 140494 h 869156"/>
              <a:gd name="connsiteX22" fmla="*/ 457200 w 1054894"/>
              <a:gd name="connsiteY22" fmla="*/ 150019 h 869156"/>
              <a:gd name="connsiteX23" fmla="*/ 471488 w 1054894"/>
              <a:gd name="connsiteY23" fmla="*/ 128587 h 869156"/>
              <a:gd name="connsiteX24" fmla="*/ 507207 w 1054894"/>
              <a:gd name="connsiteY24" fmla="*/ 116681 h 869156"/>
              <a:gd name="connsiteX25" fmla="*/ 509588 w 1054894"/>
              <a:gd name="connsiteY25" fmla="*/ 92869 h 869156"/>
              <a:gd name="connsiteX26" fmla="*/ 523875 w 1054894"/>
              <a:gd name="connsiteY26" fmla="*/ 80962 h 869156"/>
              <a:gd name="connsiteX27" fmla="*/ 540544 w 1054894"/>
              <a:gd name="connsiteY27" fmla="*/ 71437 h 869156"/>
              <a:gd name="connsiteX28" fmla="*/ 542925 w 1054894"/>
              <a:gd name="connsiteY28" fmla="*/ 95250 h 869156"/>
              <a:gd name="connsiteX29" fmla="*/ 564357 w 1054894"/>
              <a:gd name="connsiteY29" fmla="*/ 83344 h 869156"/>
              <a:gd name="connsiteX30" fmla="*/ 623888 w 1054894"/>
              <a:gd name="connsiteY30" fmla="*/ 109537 h 869156"/>
              <a:gd name="connsiteX31" fmla="*/ 642938 w 1054894"/>
              <a:gd name="connsiteY31" fmla="*/ 145256 h 869156"/>
              <a:gd name="connsiteX32" fmla="*/ 664369 w 1054894"/>
              <a:gd name="connsiteY32" fmla="*/ 176212 h 869156"/>
              <a:gd name="connsiteX33" fmla="*/ 683419 w 1054894"/>
              <a:gd name="connsiteY33" fmla="*/ 188119 h 869156"/>
              <a:gd name="connsiteX34" fmla="*/ 721519 w 1054894"/>
              <a:gd name="connsiteY34" fmla="*/ 161925 h 869156"/>
              <a:gd name="connsiteX35" fmla="*/ 747713 w 1054894"/>
              <a:gd name="connsiteY35" fmla="*/ 161925 h 869156"/>
              <a:gd name="connsiteX36" fmla="*/ 735807 w 1054894"/>
              <a:gd name="connsiteY36" fmla="*/ 104775 h 869156"/>
              <a:gd name="connsiteX37" fmla="*/ 723900 w 1054894"/>
              <a:gd name="connsiteY37" fmla="*/ 61912 h 869156"/>
              <a:gd name="connsiteX38" fmla="*/ 781050 w 1054894"/>
              <a:gd name="connsiteY38" fmla="*/ 11906 h 869156"/>
              <a:gd name="connsiteX39" fmla="*/ 783432 w 1054894"/>
              <a:gd name="connsiteY39" fmla="*/ 0 h 869156"/>
              <a:gd name="connsiteX40" fmla="*/ 857250 w 1054894"/>
              <a:gd name="connsiteY40" fmla="*/ 30956 h 869156"/>
              <a:gd name="connsiteX41" fmla="*/ 928688 w 1054894"/>
              <a:gd name="connsiteY41" fmla="*/ 30956 h 869156"/>
              <a:gd name="connsiteX42" fmla="*/ 964407 w 1054894"/>
              <a:gd name="connsiteY42" fmla="*/ 30956 h 869156"/>
              <a:gd name="connsiteX43" fmla="*/ 988219 w 1054894"/>
              <a:gd name="connsiteY43" fmla="*/ 57150 h 869156"/>
              <a:gd name="connsiteX44" fmla="*/ 1012032 w 1054894"/>
              <a:gd name="connsiteY44" fmla="*/ 35719 h 869156"/>
              <a:gd name="connsiteX45" fmla="*/ 1028700 w 1054894"/>
              <a:gd name="connsiteY45" fmla="*/ 50006 h 869156"/>
              <a:gd name="connsiteX46" fmla="*/ 1021557 w 1054894"/>
              <a:gd name="connsiteY46" fmla="*/ 85725 h 869156"/>
              <a:gd name="connsiteX47" fmla="*/ 1009650 w 1054894"/>
              <a:gd name="connsiteY47" fmla="*/ 126206 h 869156"/>
              <a:gd name="connsiteX48" fmla="*/ 1038225 w 1054894"/>
              <a:gd name="connsiteY48" fmla="*/ 145256 h 869156"/>
              <a:gd name="connsiteX49" fmla="*/ 1028700 w 1054894"/>
              <a:gd name="connsiteY49" fmla="*/ 178594 h 869156"/>
              <a:gd name="connsiteX50" fmla="*/ 1012032 w 1054894"/>
              <a:gd name="connsiteY50" fmla="*/ 202406 h 869156"/>
              <a:gd name="connsiteX51" fmla="*/ 1031082 w 1054894"/>
              <a:gd name="connsiteY51" fmla="*/ 245269 h 869156"/>
              <a:gd name="connsiteX52" fmla="*/ 1047750 w 1054894"/>
              <a:gd name="connsiteY52" fmla="*/ 266700 h 869156"/>
              <a:gd name="connsiteX53" fmla="*/ 1054894 w 1054894"/>
              <a:gd name="connsiteY53" fmla="*/ 292894 h 869156"/>
              <a:gd name="connsiteX54" fmla="*/ 1054894 w 1054894"/>
              <a:gd name="connsiteY54" fmla="*/ 314325 h 869156"/>
              <a:gd name="connsiteX55" fmla="*/ 1026319 w 1054894"/>
              <a:gd name="connsiteY55" fmla="*/ 364331 h 869156"/>
              <a:gd name="connsiteX56" fmla="*/ 881063 w 1054894"/>
              <a:gd name="connsiteY56" fmla="*/ 371475 h 869156"/>
              <a:gd name="connsiteX57" fmla="*/ 873919 w 1054894"/>
              <a:gd name="connsiteY57" fmla="*/ 450056 h 869156"/>
              <a:gd name="connsiteX58" fmla="*/ 892969 w 1054894"/>
              <a:gd name="connsiteY58" fmla="*/ 481012 h 869156"/>
              <a:gd name="connsiteX59" fmla="*/ 864394 w 1054894"/>
              <a:gd name="connsiteY59" fmla="*/ 478631 h 869156"/>
              <a:gd name="connsiteX60" fmla="*/ 809625 w 1054894"/>
              <a:gd name="connsiteY60" fmla="*/ 471487 h 869156"/>
              <a:gd name="connsiteX61" fmla="*/ 785813 w 1054894"/>
              <a:gd name="connsiteY61" fmla="*/ 452437 h 869156"/>
              <a:gd name="connsiteX62" fmla="*/ 769144 w 1054894"/>
              <a:gd name="connsiteY62" fmla="*/ 459581 h 869156"/>
              <a:gd name="connsiteX63" fmla="*/ 745332 w 1054894"/>
              <a:gd name="connsiteY63" fmla="*/ 442912 h 869156"/>
              <a:gd name="connsiteX64" fmla="*/ 709613 w 1054894"/>
              <a:gd name="connsiteY64" fmla="*/ 461962 h 869156"/>
              <a:gd name="connsiteX65" fmla="*/ 702469 w 1054894"/>
              <a:gd name="connsiteY65" fmla="*/ 481012 h 869156"/>
              <a:gd name="connsiteX66" fmla="*/ 673894 w 1054894"/>
              <a:gd name="connsiteY66" fmla="*/ 481012 h 869156"/>
              <a:gd name="connsiteX67" fmla="*/ 683419 w 1054894"/>
              <a:gd name="connsiteY67" fmla="*/ 533400 h 869156"/>
              <a:gd name="connsiteX68" fmla="*/ 697707 w 1054894"/>
              <a:gd name="connsiteY68" fmla="*/ 569119 h 869156"/>
              <a:gd name="connsiteX69" fmla="*/ 721519 w 1054894"/>
              <a:gd name="connsiteY69" fmla="*/ 566737 h 869156"/>
              <a:gd name="connsiteX70" fmla="*/ 740569 w 1054894"/>
              <a:gd name="connsiteY70" fmla="*/ 640556 h 869156"/>
              <a:gd name="connsiteX71" fmla="*/ 759619 w 1054894"/>
              <a:gd name="connsiteY71" fmla="*/ 640556 h 869156"/>
              <a:gd name="connsiteX72" fmla="*/ 740569 w 1054894"/>
              <a:gd name="connsiteY72" fmla="*/ 711994 h 869156"/>
              <a:gd name="connsiteX73" fmla="*/ 776288 w 1054894"/>
              <a:gd name="connsiteY73" fmla="*/ 750094 h 869156"/>
              <a:gd name="connsiteX74" fmla="*/ 750094 w 1054894"/>
              <a:gd name="connsiteY74" fmla="*/ 769144 h 869156"/>
              <a:gd name="connsiteX75" fmla="*/ 726282 w 1054894"/>
              <a:gd name="connsiteY75" fmla="*/ 819150 h 869156"/>
              <a:gd name="connsiteX76" fmla="*/ 690563 w 1054894"/>
              <a:gd name="connsiteY76" fmla="*/ 833437 h 869156"/>
              <a:gd name="connsiteX77" fmla="*/ 631032 w 1054894"/>
              <a:gd name="connsiteY77" fmla="*/ 833437 h 869156"/>
              <a:gd name="connsiteX78" fmla="*/ 602457 w 1054894"/>
              <a:gd name="connsiteY78" fmla="*/ 869156 h 869156"/>
              <a:gd name="connsiteX79" fmla="*/ 583407 w 1054894"/>
              <a:gd name="connsiteY79" fmla="*/ 866775 h 869156"/>
              <a:gd name="connsiteX80" fmla="*/ 142875 w 1054894"/>
              <a:gd name="connsiteY80" fmla="*/ 666750 h 869156"/>
              <a:gd name="connsiteX81" fmla="*/ 0 w 1054894"/>
              <a:gd name="connsiteY81" fmla="*/ 473869 h 869156"/>
              <a:gd name="connsiteX82" fmla="*/ 11907 w 1054894"/>
              <a:gd name="connsiteY82" fmla="*/ 369094 h 869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054894" h="869156">
                <a:moveTo>
                  <a:pt x="11907" y="369094"/>
                </a:moveTo>
                <a:lnTo>
                  <a:pt x="52388" y="304800"/>
                </a:lnTo>
                <a:lnTo>
                  <a:pt x="66675" y="278606"/>
                </a:lnTo>
                <a:lnTo>
                  <a:pt x="104775" y="235744"/>
                </a:lnTo>
                <a:lnTo>
                  <a:pt x="97632" y="152400"/>
                </a:lnTo>
                <a:lnTo>
                  <a:pt x="121444" y="116681"/>
                </a:lnTo>
                <a:lnTo>
                  <a:pt x="135732" y="85725"/>
                </a:lnTo>
                <a:lnTo>
                  <a:pt x="169069" y="102394"/>
                </a:lnTo>
                <a:lnTo>
                  <a:pt x="197644" y="119062"/>
                </a:lnTo>
                <a:lnTo>
                  <a:pt x="221457" y="73819"/>
                </a:lnTo>
                <a:lnTo>
                  <a:pt x="221457" y="45244"/>
                </a:lnTo>
                <a:lnTo>
                  <a:pt x="261938" y="33337"/>
                </a:lnTo>
                <a:lnTo>
                  <a:pt x="292894" y="50006"/>
                </a:lnTo>
                <a:lnTo>
                  <a:pt x="311944" y="33337"/>
                </a:lnTo>
                <a:lnTo>
                  <a:pt x="333375" y="7144"/>
                </a:lnTo>
                <a:lnTo>
                  <a:pt x="352425" y="23812"/>
                </a:lnTo>
                <a:lnTo>
                  <a:pt x="335757" y="42862"/>
                </a:lnTo>
                <a:lnTo>
                  <a:pt x="347663" y="80962"/>
                </a:lnTo>
                <a:lnTo>
                  <a:pt x="381000" y="59531"/>
                </a:lnTo>
                <a:lnTo>
                  <a:pt x="416719" y="80962"/>
                </a:lnTo>
                <a:lnTo>
                  <a:pt x="426244" y="114300"/>
                </a:lnTo>
                <a:lnTo>
                  <a:pt x="438150" y="140494"/>
                </a:lnTo>
                <a:lnTo>
                  <a:pt x="457200" y="150019"/>
                </a:lnTo>
                <a:lnTo>
                  <a:pt x="471488" y="128587"/>
                </a:lnTo>
                <a:lnTo>
                  <a:pt x="507207" y="116681"/>
                </a:lnTo>
                <a:lnTo>
                  <a:pt x="509588" y="92869"/>
                </a:lnTo>
                <a:lnTo>
                  <a:pt x="523875" y="80962"/>
                </a:lnTo>
                <a:lnTo>
                  <a:pt x="540544" y="71437"/>
                </a:lnTo>
                <a:lnTo>
                  <a:pt x="542925" y="95250"/>
                </a:lnTo>
                <a:lnTo>
                  <a:pt x="564357" y="83344"/>
                </a:lnTo>
                <a:lnTo>
                  <a:pt x="623888" y="109537"/>
                </a:lnTo>
                <a:lnTo>
                  <a:pt x="642938" y="145256"/>
                </a:lnTo>
                <a:lnTo>
                  <a:pt x="664369" y="176212"/>
                </a:lnTo>
                <a:lnTo>
                  <a:pt x="683419" y="188119"/>
                </a:lnTo>
                <a:lnTo>
                  <a:pt x="721519" y="161925"/>
                </a:lnTo>
                <a:lnTo>
                  <a:pt x="747713" y="161925"/>
                </a:lnTo>
                <a:lnTo>
                  <a:pt x="735807" y="104775"/>
                </a:lnTo>
                <a:lnTo>
                  <a:pt x="723900" y="61912"/>
                </a:lnTo>
                <a:lnTo>
                  <a:pt x="781050" y="11906"/>
                </a:lnTo>
                <a:lnTo>
                  <a:pt x="783432" y="0"/>
                </a:lnTo>
                <a:lnTo>
                  <a:pt x="857250" y="30956"/>
                </a:lnTo>
                <a:lnTo>
                  <a:pt x="928688" y="30956"/>
                </a:lnTo>
                <a:lnTo>
                  <a:pt x="964407" y="30956"/>
                </a:lnTo>
                <a:lnTo>
                  <a:pt x="988219" y="57150"/>
                </a:lnTo>
                <a:lnTo>
                  <a:pt x="1012032" y="35719"/>
                </a:lnTo>
                <a:lnTo>
                  <a:pt x="1028700" y="50006"/>
                </a:lnTo>
                <a:lnTo>
                  <a:pt x="1021557" y="85725"/>
                </a:lnTo>
                <a:lnTo>
                  <a:pt x="1009650" y="126206"/>
                </a:lnTo>
                <a:lnTo>
                  <a:pt x="1038225" y="145256"/>
                </a:lnTo>
                <a:lnTo>
                  <a:pt x="1028700" y="178594"/>
                </a:lnTo>
                <a:lnTo>
                  <a:pt x="1012032" y="202406"/>
                </a:lnTo>
                <a:lnTo>
                  <a:pt x="1031082" y="245269"/>
                </a:lnTo>
                <a:lnTo>
                  <a:pt x="1047750" y="266700"/>
                </a:lnTo>
                <a:lnTo>
                  <a:pt x="1054894" y="292894"/>
                </a:lnTo>
                <a:lnTo>
                  <a:pt x="1054894" y="314325"/>
                </a:lnTo>
                <a:lnTo>
                  <a:pt x="1026319" y="364331"/>
                </a:lnTo>
                <a:lnTo>
                  <a:pt x="881063" y="371475"/>
                </a:lnTo>
                <a:lnTo>
                  <a:pt x="873919" y="450056"/>
                </a:lnTo>
                <a:lnTo>
                  <a:pt x="892969" y="481012"/>
                </a:lnTo>
                <a:lnTo>
                  <a:pt x="864394" y="478631"/>
                </a:lnTo>
                <a:lnTo>
                  <a:pt x="809625" y="471487"/>
                </a:lnTo>
                <a:lnTo>
                  <a:pt x="785813" y="452437"/>
                </a:lnTo>
                <a:lnTo>
                  <a:pt x="769144" y="459581"/>
                </a:lnTo>
                <a:lnTo>
                  <a:pt x="745332" y="442912"/>
                </a:lnTo>
                <a:lnTo>
                  <a:pt x="709613" y="461962"/>
                </a:lnTo>
                <a:lnTo>
                  <a:pt x="702469" y="481012"/>
                </a:lnTo>
                <a:lnTo>
                  <a:pt x="673894" y="481012"/>
                </a:lnTo>
                <a:lnTo>
                  <a:pt x="683419" y="533400"/>
                </a:lnTo>
                <a:lnTo>
                  <a:pt x="697707" y="569119"/>
                </a:lnTo>
                <a:lnTo>
                  <a:pt x="721519" y="566737"/>
                </a:lnTo>
                <a:lnTo>
                  <a:pt x="740569" y="640556"/>
                </a:lnTo>
                <a:lnTo>
                  <a:pt x="759619" y="640556"/>
                </a:lnTo>
                <a:lnTo>
                  <a:pt x="740569" y="711994"/>
                </a:lnTo>
                <a:lnTo>
                  <a:pt x="776288" y="750094"/>
                </a:lnTo>
                <a:lnTo>
                  <a:pt x="750094" y="769144"/>
                </a:lnTo>
                <a:lnTo>
                  <a:pt x="726282" y="819150"/>
                </a:lnTo>
                <a:lnTo>
                  <a:pt x="690563" y="833437"/>
                </a:lnTo>
                <a:lnTo>
                  <a:pt x="631032" y="833437"/>
                </a:lnTo>
                <a:lnTo>
                  <a:pt x="602457" y="869156"/>
                </a:lnTo>
                <a:lnTo>
                  <a:pt x="583407" y="866775"/>
                </a:lnTo>
                <a:lnTo>
                  <a:pt x="142875" y="666750"/>
                </a:lnTo>
                <a:lnTo>
                  <a:pt x="0" y="473869"/>
                </a:lnTo>
                <a:lnTo>
                  <a:pt x="11907" y="369094"/>
                </a:lnTo>
                <a:close/>
              </a:path>
            </a:pathLst>
          </a:custGeom>
          <a:solidFill>
            <a:srgbClr val="FFFFFF"/>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82" name="Freeform 81"/>
          <p:cNvSpPr/>
          <p:nvPr/>
        </p:nvSpPr>
        <p:spPr>
          <a:xfrm>
            <a:off x="2185989" y="4083454"/>
            <a:ext cx="949672" cy="640557"/>
          </a:xfrm>
          <a:custGeom>
            <a:avLst/>
            <a:gdLst>
              <a:gd name="connsiteX0" fmla="*/ 107156 w 773906"/>
              <a:gd name="connsiteY0" fmla="*/ 147638 h 640557"/>
              <a:gd name="connsiteX1" fmla="*/ 150018 w 773906"/>
              <a:gd name="connsiteY1" fmla="*/ 90488 h 640557"/>
              <a:gd name="connsiteX2" fmla="*/ 147637 w 773906"/>
              <a:gd name="connsiteY2" fmla="*/ 69057 h 640557"/>
              <a:gd name="connsiteX3" fmla="*/ 173831 w 773906"/>
              <a:gd name="connsiteY3" fmla="*/ 61913 h 640557"/>
              <a:gd name="connsiteX4" fmla="*/ 176212 w 773906"/>
              <a:gd name="connsiteY4" fmla="*/ 26194 h 640557"/>
              <a:gd name="connsiteX5" fmla="*/ 204787 w 773906"/>
              <a:gd name="connsiteY5" fmla="*/ 21432 h 640557"/>
              <a:gd name="connsiteX6" fmla="*/ 219075 w 773906"/>
              <a:gd name="connsiteY6" fmla="*/ 0 h 640557"/>
              <a:gd name="connsiteX7" fmla="*/ 235743 w 773906"/>
              <a:gd name="connsiteY7" fmla="*/ 47625 h 640557"/>
              <a:gd name="connsiteX8" fmla="*/ 238125 w 773906"/>
              <a:gd name="connsiteY8" fmla="*/ 64294 h 640557"/>
              <a:gd name="connsiteX9" fmla="*/ 271462 w 773906"/>
              <a:gd name="connsiteY9" fmla="*/ 88107 h 640557"/>
              <a:gd name="connsiteX10" fmla="*/ 280987 w 773906"/>
              <a:gd name="connsiteY10" fmla="*/ 90488 h 640557"/>
              <a:gd name="connsiteX11" fmla="*/ 295275 w 773906"/>
              <a:gd name="connsiteY11" fmla="*/ 73819 h 640557"/>
              <a:gd name="connsiteX12" fmla="*/ 316706 w 773906"/>
              <a:gd name="connsiteY12" fmla="*/ 76200 h 640557"/>
              <a:gd name="connsiteX13" fmla="*/ 335756 w 773906"/>
              <a:gd name="connsiteY13" fmla="*/ 54769 h 640557"/>
              <a:gd name="connsiteX14" fmla="*/ 352425 w 773906"/>
              <a:gd name="connsiteY14" fmla="*/ 100013 h 640557"/>
              <a:gd name="connsiteX15" fmla="*/ 364331 w 773906"/>
              <a:gd name="connsiteY15" fmla="*/ 109538 h 640557"/>
              <a:gd name="connsiteX16" fmla="*/ 392906 w 773906"/>
              <a:gd name="connsiteY16" fmla="*/ 104775 h 640557"/>
              <a:gd name="connsiteX17" fmla="*/ 428625 w 773906"/>
              <a:gd name="connsiteY17" fmla="*/ 133350 h 640557"/>
              <a:gd name="connsiteX18" fmla="*/ 452437 w 773906"/>
              <a:gd name="connsiteY18" fmla="*/ 133350 h 640557"/>
              <a:gd name="connsiteX19" fmla="*/ 516731 w 773906"/>
              <a:gd name="connsiteY19" fmla="*/ 147638 h 640557"/>
              <a:gd name="connsiteX20" fmla="*/ 540543 w 773906"/>
              <a:gd name="connsiteY20" fmla="*/ 211932 h 640557"/>
              <a:gd name="connsiteX21" fmla="*/ 504825 w 773906"/>
              <a:gd name="connsiteY21" fmla="*/ 247650 h 640557"/>
              <a:gd name="connsiteX22" fmla="*/ 516731 w 773906"/>
              <a:gd name="connsiteY22" fmla="*/ 264319 h 640557"/>
              <a:gd name="connsiteX23" fmla="*/ 545306 w 773906"/>
              <a:gd name="connsiteY23" fmla="*/ 278607 h 640557"/>
              <a:gd name="connsiteX24" fmla="*/ 583406 w 773906"/>
              <a:gd name="connsiteY24" fmla="*/ 264319 h 640557"/>
              <a:gd name="connsiteX25" fmla="*/ 600075 w 773906"/>
              <a:gd name="connsiteY25" fmla="*/ 278607 h 640557"/>
              <a:gd name="connsiteX26" fmla="*/ 657225 w 773906"/>
              <a:gd name="connsiteY26" fmla="*/ 238125 h 640557"/>
              <a:gd name="connsiteX27" fmla="*/ 683418 w 773906"/>
              <a:gd name="connsiteY27" fmla="*/ 245269 h 640557"/>
              <a:gd name="connsiteX28" fmla="*/ 685800 w 773906"/>
              <a:gd name="connsiteY28" fmla="*/ 271463 h 640557"/>
              <a:gd name="connsiteX29" fmla="*/ 647700 w 773906"/>
              <a:gd name="connsiteY29" fmla="*/ 304800 h 640557"/>
              <a:gd name="connsiteX30" fmla="*/ 645318 w 773906"/>
              <a:gd name="connsiteY30" fmla="*/ 350044 h 640557"/>
              <a:gd name="connsiteX31" fmla="*/ 623887 w 773906"/>
              <a:gd name="connsiteY31" fmla="*/ 345282 h 640557"/>
              <a:gd name="connsiteX32" fmla="*/ 650081 w 773906"/>
              <a:gd name="connsiteY32" fmla="*/ 364332 h 640557"/>
              <a:gd name="connsiteX33" fmla="*/ 673893 w 773906"/>
              <a:gd name="connsiteY33" fmla="*/ 385763 h 640557"/>
              <a:gd name="connsiteX34" fmla="*/ 688181 w 773906"/>
              <a:gd name="connsiteY34" fmla="*/ 407194 h 640557"/>
              <a:gd name="connsiteX35" fmla="*/ 714375 w 773906"/>
              <a:gd name="connsiteY35" fmla="*/ 419100 h 640557"/>
              <a:gd name="connsiteX36" fmla="*/ 673893 w 773906"/>
              <a:gd name="connsiteY36" fmla="*/ 450057 h 640557"/>
              <a:gd name="connsiteX37" fmla="*/ 702468 w 773906"/>
              <a:gd name="connsiteY37" fmla="*/ 483394 h 640557"/>
              <a:gd name="connsiteX38" fmla="*/ 754856 w 773906"/>
              <a:gd name="connsiteY38" fmla="*/ 502444 h 640557"/>
              <a:gd name="connsiteX39" fmla="*/ 750093 w 773906"/>
              <a:gd name="connsiteY39" fmla="*/ 519113 h 640557"/>
              <a:gd name="connsiteX40" fmla="*/ 750093 w 773906"/>
              <a:gd name="connsiteY40" fmla="*/ 519113 h 640557"/>
              <a:gd name="connsiteX41" fmla="*/ 773906 w 773906"/>
              <a:gd name="connsiteY41" fmla="*/ 557213 h 640557"/>
              <a:gd name="connsiteX42" fmla="*/ 771525 w 773906"/>
              <a:gd name="connsiteY42" fmla="*/ 569119 h 640557"/>
              <a:gd name="connsiteX43" fmla="*/ 719137 w 773906"/>
              <a:gd name="connsiteY43" fmla="*/ 573882 h 640557"/>
              <a:gd name="connsiteX44" fmla="*/ 711993 w 773906"/>
              <a:gd name="connsiteY44" fmla="*/ 559594 h 640557"/>
              <a:gd name="connsiteX45" fmla="*/ 685800 w 773906"/>
              <a:gd name="connsiteY45" fmla="*/ 540544 h 640557"/>
              <a:gd name="connsiteX46" fmla="*/ 647700 w 773906"/>
              <a:gd name="connsiteY46" fmla="*/ 564357 h 640557"/>
              <a:gd name="connsiteX47" fmla="*/ 614362 w 773906"/>
              <a:gd name="connsiteY47" fmla="*/ 564357 h 640557"/>
              <a:gd name="connsiteX48" fmla="*/ 597693 w 773906"/>
              <a:gd name="connsiteY48" fmla="*/ 588169 h 640557"/>
              <a:gd name="connsiteX49" fmla="*/ 550068 w 773906"/>
              <a:gd name="connsiteY49" fmla="*/ 569119 h 640557"/>
              <a:gd name="connsiteX50" fmla="*/ 511968 w 773906"/>
              <a:gd name="connsiteY50" fmla="*/ 576263 h 640557"/>
              <a:gd name="connsiteX51" fmla="*/ 490537 w 773906"/>
              <a:gd name="connsiteY51" fmla="*/ 566738 h 640557"/>
              <a:gd name="connsiteX52" fmla="*/ 471487 w 773906"/>
              <a:gd name="connsiteY52" fmla="*/ 583407 h 640557"/>
              <a:gd name="connsiteX53" fmla="*/ 466725 w 773906"/>
              <a:gd name="connsiteY53" fmla="*/ 600075 h 640557"/>
              <a:gd name="connsiteX54" fmla="*/ 416718 w 773906"/>
              <a:gd name="connsiteY54" fmla="*/ 597694 h 640557"/>
              <a:gd name="connsiteX55" fmla="*/ 381000 w 773906"/>
              <a:gd name="connsiteY55" fmla="*/ 609600 h 640557"/>
              <a:gd name="connsiteX56" fmla="*/ 326231 w 773906"/>
              <a:gd name="connsiteY56" fmla="*/ 640557 h 640557"/>
              <a:gd name="connsiteX57" fmla="*/ 283368 w 773906"/>
              <a:gd name="connsiteY57" fmla="*/ 638175 h 640557"/>
              <a:gd name="connsiteX58" fmla="*/ 242887 w 773906"/>
              <a:gd name="connsiteY58" fmla="*/ 628650 h 640557"/>
              <a:gd name="connsiteX59" fmla="*/ 195262 w 773906"/>
              <a:gd name="connsiteY59" fmla="*/ 576263 h 640557"/>
              <a:gd name="connsiteX60" fmla="*/ 40481 w 773906"/>
              <a:gd name="connsiteY60" fmla="*/ 397669 h 640557"/>
              <a:gd name="connsiteX61" fmla="*/ 0 w 773906"/>
              <a:gd name="connsiteY61" fmla="*/ 269082 h 640557"/>
              <a:gd name="connsiteX62" fmla="*/ 107156 w 773906"/>
              <a:gd name="connsiteY62"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04825 w 864394"/>
              <a:gd name="connsiteY21" fmla="*/ 247650 h 640557"/>
              <a:gd name="connsiteX22" fmla="*/ 516731 w 864394"/>
              <a:gd name="connsiteY22" fmla="*/ 264319 h 640557"/>
              <a:gd name="connsiteX23" fmla="*/ 545306 w 864394"/>
              <a:gd name="connsiteY23" fmla="*/ 278607 h 640557"/>
              <a:gd name="connsiteX24" fmla="*/ 583406 w 864394"/>
              <a:gd name="connsiteY24" fmla="*/ 264319 h 640557"/>
              <a:gd name="connsiteX25" fmla="*/ 600075 w 864394"/>
              <a:gd name="connsiteY25" fmla="*/ 278607 h 640557"/>
              <a:gd name="connsiteX26" fmla="*/ 657225 w 864394"/>
              <a:gd name="connsiteY26" fmla="*/ 238125 h 640557"/>
              <a:gd name="connsiteX27" fmla="*/ 683418 w 864394"/>
              <a:gd name="connsiteY27" fmla="*/ 245269 h 640557"/>
              <a:gd name="connsiteX28" fmla="*/ 685800 w 864394"/>
              <a:gd name="connsiteY28" fmla="*/ 271463 h 640557"/>
              <a:gd name="connsiteX29" fmla="*/ 647700 w 864394"/>
              <a:gd name="connsiteY29" fmla="*/ 304800 h 640557"/>
              <a:gd name="connsiteX30" fmla="*/ 645318 w 864394"/>
              <a:gd name="connsiteY30" fmla="*/ 350044 h 640557"/>
              <a:gd name="connsiteX31" fmla="*/ 623887 w 864394"/>
              <a:gd name="connsiteY31" fmla="*/ 345282 h 640557"/>
              <a:gd name="connsiteX32" fmla="*/ 650081 w 864394"/>
              <a:gd name="connsiteY32" fmla="*/ 364332 h 640557"/>
              <a:gd name="connsiteX33" fmla="*/ 673893 w 864394"/>
              <a:gd name="connsiteY33" fmla="*/ 385763 h 640557"/>
              <a:gd name="connsiteX34" fmla="*/ 688181 w 864394"/>
              <a:gd name="connsiteY34" fmla="*/ 407194 h 640557"/>
              <a:gd name="connsiteX35" fmla="*/ 714375 w 864394"/>
              <a:gd name="connsiteY35" fmla="*/ 419100 h 640557"/>
              <a:gd name="connsiteX36" fmla="*/ 673893 w 864394"/>
              <a:gd name="connsiteY36" fmla="*/ 450057 h 640557"/>
              <a:gd name="connsiteX37" fmla="*/ 702468 w 864394"/>
              <a:gd name="connsiteY37" fmla="*/ 483394 h 640557"/>
              <a:gd name="connsiteX38" fmla="*/ 754856 w 864394"/>
              <a:gd name="connsiteY38" fmla="*/ 502444 h 640557"/>
              <a:gd name="connsiteX39" fmla="*/ 750093 w 864394"/>
              <a:gd name="connsiteY39" fmla="*/ 519113 h 640557"/>
              <a:gd name="connsiteX40" fmla="*/ 750093 w 864394"/>
              <a:gd name="connsiteY40" fmla="*/ 519113 h 640557"/>
              <a:gd name="connsiteX41" fmla="*/ 864394 w 864394"/>
              <a:gd name="connsiteY41" fmla="*/ 207169 h 640557"/>
              <a:gd name="connsiteX42" fmla="*/ 771525 w 864394"/>
              <a:gd name="connsiteY42" fmla="*/ 569119 h 640557"/>
              <a:gd name="connsiteX43" fmla="*/ 719137 w 864394"/>
              <a:gd name="connsiteY43" fmla="*/ 573882 h 640557"/>
              <a:gd name="connsiteX44" fmla="*/ 711993 w 864394"/>
              <a:gd name="connsiteY44" fmla="*/ 559594 h 640557"/>
              <a:gd name="connsiteX45" fmla="*/ 685800 w 864394"/>
              <a:gd name="connsiteY45" fmla="*/ 540544 h 640557"/>
              <a:gd name="connsiteX46" fmla="*/ 647700 w 864394"/>
              <a:gd name="connsiteY46" fmla="*/ 564357 h 640557"/>
              <a:gd name="connsiteX47" fmla="*/ 614362 w 864394"/>
              <a:gd name="connsiteY47" fmla="*/ 564357 h 640557"/>
              <a:gd name="connsiteX48" fmla="*/ 597693 w 864394"/>
              <a:gd name="connsiteY48" fmla="*/ 588169 h 640557"/>
              <a:gd name="connsiteX49" fmla="*/ 550068 w 864394"/>
              <a:gd name="connsiteY49" fmla="*/ 569119 h 640557"/>
              <a:gd name="connsiteX50" fmla="*/ 511968 w 864394"/>
              <a:gd name="connsiteY50" fmla="*/ 576263 h 640557"/>
              <a:gd name="connsiteX51" fmla="*/ 490537 w 864394"/>
              <a:gd name="connsiteY51" fmla="*/ 566738 h 640557"/>
              <a:gd name="connsiteX52" fmla="*/ 471487 w 864394"/>
              <a:gd name="connsiteY52" fmla="*/ 583407 h 640557"/>
              <a:gd name="connsiteX53" fmla="*/ 466725 w 864394"/>
              <a:gd name="connsiteY53" fmla="*/ 600075 h 640557"/>
              <a:gd name="connsiteX54" fmla="*/ 416718 w 864394"/>
              <a:gd name="connsiteY54" fmla="*/ 597694 h 640557"/>
              <a:gd name="connsiteX55" fmla="*/ 381000 w 864394"/>
              <a:gd name="connsiteY55" fmla="*/ 609600 h 640557"/>
              <a:gd name="connsiteX56" fmla="*/ 326231 w 864394"/>
              <a:gd name="connsiteY56" fmla="*/ 640557 h 640557"/>
              <a:gd name="connsiteX57" fmla="*/ 283368 w 864394"/>
              <a:gd name="connsiteY57" fmla="*/ 638175 h 640557"/>
              <a:gd name="connsiteX58" fmla="*/ 242887 w 864394"/>
              <a:gd name="connsiteY58" fmla="*/ 628650 h 640557"/>
              <a:gd name="connsiteX59" fmla="*/ 195262 w 864394"/>
              <a:gd name="connsiteY59" fmla="*/ 576263 h 640557"/>
              <a:gd name="connsiteX60" fmla="*/ 40481 w 864394"/>
              <a:gd name="connsiteY60" fmla="*/ 397669 h 640557"/>
              <a:gd name="connsiteX61" fmla="*/ 0 w 864394"/>
              <a:gd name="connsiteY61" fmla="*/ 269082 h 640557"/>
              <a:gd name="connsiteX62" fmla="*/ 107156 w 864394"/>
              <a:gd name="connsiteY62"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04825 w 864394"/>
              <a:gd name="connsiteY21" fmla="*/ 247650 h 640557"/>
              <a:gd name="connsiteX22" fmla="*/ 516731 w 864394"/>
              <a:gd name="connsiteY22" fmla="*/ 264319 h 640557"/>
              <a:gd name="connsiteX23" fmla="*/ 545306 w 864394"/>
              <a:gd name="connsiteY23" fmla="*/ 278607 h 640557"/>
              <a:gd name="connsiteX24" fmla="*/ 583406 w 864394"/>
              <a:gd name="connsiteY24" fmla="*/ 264319 h 640557"/>
              <a:gd name="connsiteX25" fmla="*/ 600075 w 864394"/>
              <a:gd name="connsiteY25" fmla="*/ 278607 h 640557"/>
              <a:gd name="connsiteX26" fmla="*/ 657225 w 864394"/>
              <a:gd name="connsiteY26" fmla="*/ 238125 h 640557"/>
              <a:gd name="connsiteX27" fmla="*/ 683418 w 864394"/>
              <a:gd name="connsiteY27" fmla="*/ 245269 h 640557"/>
              <a:gd name="connsiteX28" fmla="*/ 685800 w 864394"/>
              <a:gd name="connsiteY28" fmla="*/ 271463 h 640557"/>
              <a:gd name="connsiteX29" fmla="*/ 647700 w 864394"/>
              <a:gd name="connsiteY29" fmla="*/ 304800 h 640557"/>
              <a:gd name="connsiteX30" fmla="*/ 645318 w 864394"/>
              <a:gd name="connsiteY30" fmla="*/ 350044 h 640557"/>
              <a:gd name="connsiteX31" fmla="*/ 623887 w 864394"/>
              <a:gd name="connsiteY31" fmla="*/ 345282 h 640557"/>
              <a:gd name="connsiteX32" fmla="*/ 650081 w 864394"/>
              <a:gd name="connsiteY32" fmla="*/ 364332 h 640557"/>
              <a:gd name="connsiteX33" fmla="*/ 673893 w 864394"/>
              <a:gd name="connsiteY33" fmla="*/ 385763 h 640557"/>
              <a:gd name="connsiteX34" fmla="*/ 688181 w 864394"/>
              <a:gd name="connsiteY34" fmla="*/ 407194 h 640557"/>
              <a:gd name="connsiteX35" fmla="*/ 714375 w 864394"/>
              <a:gd name="connsiteY35" fmla="*/ 419100 h 640557"/>
              <a:gd name="connsiteX36" fmla="*/ 673893 w 864394"/>
              <a:gd name="connsiteY36" fmla="*/ 450057 h 640557"/>
              <a:gd name="connsiteX37" fmla="*/ 702468 w 864394"/>
              <a:gd name="connsiteY37" fmla="*/ 483394 h 640557"/>
              <a:gd name="connsiteX38" fmla="*/ 838200 w 864394"/>
              <a:gd name="connsiteY38" fmla="*/ 242888 h 640557"/>
              <a:gd name="connsiteX39" fmla="*/ 750093 w 864394"/>
              <a:gd name="connsiteY39" fmla="*/ 519113 h 640557"/>
              <a:gd name="connsiteX40" fmla="*/ 750093 w 864394"/>
              <a:gd name="connsiteY40" fmla="*/ 519113 h 640557"/>
              <a:gd name="connsiteX41" fmla="*/ 864394 w 864394"/>
              <a:gd name="connsiteY41" fmla="*/ 207169 h 640557"/>
              <a:gd name="connsiteX42" fmla="*/ 771525 w 864394"/>
              <a:gd name="connsiteY42" fmla="*/ 569119 h 640557"/>
              <a:gd name="connsiteX43" fmla="*/ 719137 w 864394"/>
              <a:gd name="connsiteY43" fmla="*/ 573882 h 640557"/>
              <a:gd name="connsiteX44" fmla="*/ 711993 w 864394"/>
              <a:gd name="connsiteY44" fmla="*/ 559594 h 640557"/>
              <a:gd name="connsiteX45" fmla="*/ 685800 w 864394"/>
              <a:gd name="connsiteY45" fmla="*/ 540544 h 640557"/>
              <a:gd name="connsiteX46" fmla="*/ 647700 w 864394"/>
              <a:gd name="connsiteY46" fmla="*/ 564357 h 640557"/>
              <a:gd name="connsiteX47" fmla="*/ 614362 w 864394"/>
              <a:gd name="connsiteY47" fmla="*/ 564357 h 640557"/>
              <a:gd name="connsiteX48" fmla="*/ 597693 w 864394"/>
              <a:gd name="connsiteY48" fmla="*/ 588169 h 640557"/>
              <a:gd name="connsiteX49" fmla="*/ 550068 w 864394"/>
              <a:gd name="connsiteY49" fmla="*/ 569119 h 640557"/>
              <a:gd name="connsiteX50" fmla="*/ 511968 w 864394"/>
              <a:gd name="connsiteY50" fmla="*/ 576263 h 640557"/>
              <a:gd name="connsiteX51" fmla="*/ 490537 w 864394"/>
              <a:gd name="connsiteY51" fmla="*/ 566738 h 640557"/>
              <a:gd name="connsiteX52" fmla="*/ 471487 w 864394"/>
              <a:gd name="connsiteY52" fmla="*/ 583407 h 640557"/>
              <a:gd name="connsiteX53" fmla="*/ 466725 w 864394"/>
              <a:gd name="connsiteY53" fmla="*/ 600075 h 640557"/>
              <a:gd name="connsiteX54" fmla="*/ 416718 w 864394"/>
              <a:gd name="connsiteY54" fmla="*/ 597694 h 640557"/>
              <a:gd name="connsiteX55" fmla="*/ 381000 w 864394"/>
              <a:gd name="connsiteY55" fmla="*/ 609600 h 640557"/>
              <a:gd name="connsiteX56" fmla="*/ 326231 w 864394"/>
              <a:gd name="connsiteY56" fmla="*/ 640557 h 640557"/>
              <a:gd name="connsiteX57" fmla="*/ 283368 w 864394"/>
              <a:gd name="connsiteY57" fmla="*/ 638175 h 640557"/>
              <a:gd name="connsiteX58" fmla="*/ 242887 w 864394"/>
              <a:gd name="connsiteY58" fmla="*/ 628650 h 640557"/>
              <a:gd name="connsiteX59" fmla="*/ 195262 w 864394"/>
              <a:gd name="connsiteY59" fmla="*/ 576263 h 640557"/>
              <a:gd name="connsiteX60" fmla="*/ 40481 w 864394"/>
              <a:gd name="connsiteY60" fmla="*/ 397669 h 640557"/>
              <a:gd name="connsiteX61" fmla="*/ 0 w 864394"/>
              <a:gd name="connsiteY61" fmla="*/ 269082 h 640557"/>
              <a:gd name="connsiteX62" fmla="*/ 107156 w 864394"/>
              <a:gd name="connsiteY62"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04825 w 864394"/>
              <a:gd name="connsiteY21" fmla="*/ 247650 h 640557"/>
              <a:gd name="connsiteX22" fmla="*/ 516731 w 864394"/>
              <a:gd name="connsiteY22" fmla="*/ 264319 h 640557"/>
              <a:gd name="connsiteX23" fmla="*/ 545306 w 864394"/>
              <a:gd name="connsiteY23" fmla="*/ 278607 h 640557"/>
              <a:gd name="connsiteX24" fmla="*/ 583406 w 864394"/>
              <a:gd name="connsiteY24" fmla="*/ 264319 h 640557"/>
              <a:gd name="connsiteX25" fmla="*/ 600075 w 864394"/>
              <a:gd name="connsiteY25" fmla="*/ 278607 h 640557"/>
              <a:gd name="connsiteX26" fmla="*/ 657225 w 864394"/>
              <a:gd name="connsiteY26" fmla="*/ 238125 h 640557"/>
              <a:gd name="connsiteX27" fmla="*/ 683418 w 864394"/>
              <a:gd name="connsiteY27" fmla="*/ 245269 h 640557"/>
              <a:gd name="connsiteX28" fmla="*/ 685800 w 864394"/>
              <a:gd name="connsiteY28" fmla="*/ 271463 h 640557"/>
              <a:gd name="connsiteX29" fmla="*/ 647700 w 864394"/>
              <a:gd name="connsiteY29" fmla="*/ 304800 h 640557"/>
              <a:gd name="connsiteX30" fmla="*/ 645318 w 864394"/>
              <a:gd name="connsiteY30" fmla="*/ 350044 h 640557"/>
              <a:gd name="connsiteX31" fmla="*/ 623887 w 864394"/>
              <a:gd name="connsiteY31" fmla="*/ 345282 h 640557"/>
              <a:gd name="connsiteX32" fmla="*/ 650081 w 864394"/>
              <a:gd name="connsiteY32" fmla="*/ 364332 h 640557"/>
              <a:gd name="connsiteX33" fmla="*/ 673893 w 864394"/>
              <a:gd name="connsiteY33" fmla="*/ 385763 h 640557"/>
              <a:gd name="connsiteX34" fmla="*/ 688181 w 864394"/>
              <a:gd name="connsiteY34" fmla="*/ 407194 h 640557"/>
              <a:gd name="connsiteX35" fmla="*/ 714375 w 864394"/>
              <a:gd name="connsiteY35" fmla="*/ 419100 h 640557"/>
              <a:gd name="connsiteX36" fmla="*/ 673893 w 864394"/>
              <a:gd name="connsiteY36" fmla="*/ 450057 h 640557"/>
              <a:gd name="connsiteX37" fmla="*/ 702468 w 864394"/>
              <a:gd name="connsiteY37" fmla="*/ 483394 h 640557"/>
              <a:gd name="connsiteX38" fmla="*/ 838200 w 864394"/>
              <a:gd name="connsiteY38" fmla="*/ 242888 h 640557"/>
              <a:gd name="connsiteX39" fmla="*/ 750093 w 864394"/>
              <a:gd name="connsiteY39" fmla="*/ 519113 h 640557"/>
              <a:gd name="connsiteX40" fmla="*/ 838199 w 864394"/>
              <a:gd name="connsiteY40" fmla="*/ 242888 h 640557"/>
              <a:gd name="connsiteX41" fmla="*/ 864394 w 864394"/>
              <a:gd name="connsiteY41" fmla="*/ 207169 h 640557"/>
              <a:gd name="connsiteX42" fmla="*/ 771525 w 864394"/>
              <a:gd name="connsiteY42" fmla="*/ 569119 h 640557"/>
              <a:gd name="connsiteX43" fmla="*/ 719137 w 864394"/>
              <a:gd name="connsiteY43" fmla="*/ 573882 h 640557"/>
              <a:gd name="connsiteX44" fmla="*/ 711993 w 864394"/>
              <a:gd name="connsiteY44" fmla="*/ 559594 h 640557"/>
              <a:gd name="connsiteX45" fmla="*/ 685800 w 864394"/>
              <a:gd name="connsiteY45" fmla="*/ 540544 h 640557"/>
              <a:gd name="connsiteX46" fmla="*/ 647700 w 864394"/>
              <a:gd name="connsiteY46" fmla="*/ 564357 h 640557"/>
              <a:gd name="connsiteX47" fmla="*/ 614362 w 864394"/>
              <a:gd name="connsiteY47" fmla="*/ 564357 h 640557"/>
              <a:gd name="connsiteX48" fmla="*/ 597693 w 864394"/>
              <a:gd name="connsiteY48" fmla="*/ 588169 h 640557"/>
              <a:gd name="connsiteX49" fmla="*/ 550068 w 864394"/>
              <a:gd name="connsiteY49" fmla="*/ 569119 h 640557"/>
              <a:gd name="connsiteX50" fmla="*/ 511968 w 864394"/>
              <a:gd name="connsiteY50" fmla="*/ 576263 h 640557"/>
              <a:gd name="connsiteX51" fmla="*/ 490537 w 864394"/>
              <a:gd name="connsiteY51" fmla="*/ 566738 h 640557"/>
              <a:gd name="connsiteX52" fmla="*/ 471487 w 864394"/>
              <a:gd name="connsiteY52" fmla="*/ 583407 h 640557"/>
              <a:gd name="connsiteX53" fmla="*/ 466725 w 864394"/>
              <a:gd name="connsiteY53" fmla="*/ 600075 h 640557"/>
              <a:gd name="connsiteX54" fmla="*/ 416718 w 864394"/>
              <a:gd name="connsiteY54" fmla="*/ 597694 h 640557"/>
              <a:gd name="connsiteX55" fmla="*/ 381000 w 864394"/>
              <a:gd name="connsiteY55" fmla="*/ 609600 h 640557"/>
              <a:gd name="connsiteX56" fmla="*/ 326231 w 864394"/>
              <a:gd name="connsiteY56" fmla="*/ 640557 h 640557"/>
              <a:gd name="connsiteX57" fmla="*/ 283368 w 864394"/>
              <a:gd name="connsiteY57" fmla="*/ 638175 h 640557"/>
              <a:gd name="connsiteX58" fmla="*/ 242887 w 864394"/>
              <a:gd name="connsiteY58" fmla="*/ 628650 h 640557"/>
              <a:gd name="connsiteX59" fmla="*/ 195262 w 864394"/>
              <a:gd name="connsiteY59" fmla="*/ 576263 h 640557"/>
              <a:gd name="connsiteX60" fmla="*/ 40481 w 864394"/>
              <a:gd name="connsiteY60" fmla="*/ 397669 h 640557"/>
              <a:gd name="connsiteX61" fmla="*/ 0 w 864394"/>
              <a:gd name="connsiteY61" fmla="*/ 269082 h 640557"/>
              <a:gd name="connsiteX62" fmla="*/ 107156 w 864394"/>
              <a:gd name="connsiteY62"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04825 w 864394"/>
              <a:gd name="connsiteY21" fmla="*/ 247650 h 640557"/>
              <a:gd name="connsiteX22" fmla="*/ 516731 w 864394"/>
              <a:gd name="connsiteY22" fmla="*/ 264319 h 640557"/>
              <a:gd name="connsiteX23" fmla="*/ 545306 w 864394"/>
              <a:gd name="connsiteY23" fmla="*/ 278607 h 640557"/>
              <a:gd name="connsiteX24" fmla="*/ 583406 w 864394"/>
              <a:gd name="connsiteY24" fmla="*/ 264319 h 640557"/>
              <a:gd name="connsiteX25" fmla="*/ 600075 w 864394"/>
              <a:gd name="connsiteY25" fmla="*/ 278607 h 640557"/>
              <a:gd name="connsiteX26" fmla="*/ 657225 w 864394"/>
              <a:gd name="connsiteY26" fmla="*/ 238125 h 640557"/>
              <a:gd name="connsiteX27" fmla="*/ 683418 w 864394"/>
              <a:gd name="connsiteY27" fmla="*/ 245269 h 640557"/>
              <a:gd name="connsiteX28" fmla="*/ 685800 w 864394"/>
              <a:gd name="connsiteY28" fmla="*/ 271463 h 640557"/>
              <a:gd name="connsiteX29" fmla="*/ 647700 w 864394"/>
              <a:gd name="connsiteY29" fmla="*/ 304800 h 640557"/>
              <a:gd name="connsiteX30" fmla="*/ 645318 w 864394"/>
              <a:gd name="connsiteY30" fmla="*/ 350044 h 640557"/>
              <a:gd name="connsiteX31" fmla="*/ 623887 w 864394"/>
              <a:gd name="connsiteY31" fmla="*/ 345282 h 640557"/>
              <a:gd name="connsiteX32" fmla="*/ 650081 w 864394"/>
              <a:gd name="connsiteY32" fmla="*/ 364332 h 640557"/>
              <a:gd name="connsiteX33" fmla="*/ 673893 w 864394"/>
              <a:gd name="connsiteY33" fmla="*/ 385763 h 640557"/>
              <a:gd name="connsiteX34" fmla="*/ 688181 w 864394"/>
              <a:gd name="connsiteY34" fmla="*/ 407194 h 640557"/>
              <a:gd name="connsiteX35" fmla="*/ 714375 w 864394"/>
              <a:gd name="connsiteY35" fmla="*/ 419100 h 640557"/>
              <a:gd name="connsiteX36" fmla="*/ 673893 w 864394"/>
              <a:gd name="connsiteY36" fmla="*/ 450057 h 640557"/>
              <a:gd name="connsiteX37" fmla="*/ 702468 w 864394"/>
              <a:gd name="connsiteY37" fmla="*/ 483394 h 640557"/>
              <a:gd name="connsiteX38" fmla="*/ 838200 w 864394"/>
              <a:gd name="connsiteY38" fmla="*/ 242888 h 640557"/>
              <a:gd name="connsiteX39" fmla="*/ 840580 w 864394"/>
              <a:gd name="connsiteY39" fmla="*/ 242888 h 640557"/>
              <a:gd name="connsiteX40" fmla="*/ 838199 w 864394"/>
              <a:gd name="connsiteY40" fmla="*/ 242888 h 640557"/>
              <a:gd name="connsiteX41" fmla="*/ 864394 w 864394"/>
              <a:gd name="connsiteY41" fmla="*/ 207169 h 640557"/>
              <a:gd name="connsiteX42" fmla="*/ 771525 w 864394"/>
              <a:gd name="connsiteY42" fmla="*/ 569119 h 640557"/>
              <a:gd name="connsiteX43" fmla="*/ 719137 w 864394"/>
              <a:gd name="connsiteY43" fmla="*/ 573882 h 640557"/>
              <a:gd name="connsiteX44" fmla="*/ 711993 w 864394"/>
              <a:gd name="connsiteY44" fmla="*/ 559594 h 640557"/>
              <a:gd name="connsiteX45" fmla="*/ 685800 w 864394"/>
              <a:gd name="connsiteY45" fmla="*/ 540544 h 640557"/>
              <a:gd name="connsiteX46" fmla="*/ 647700 w 864394"/>
              <a:gd name="connsiteY46" fmla="*/ 564357 h 640557"/>
              <a:gd name="connsiteX47" fmla="*/ 614362 w 864394"/>
              <a:gd name="connsiteY47" fmla="*/ 564357 h 640557"/>
              <a:gd name="connsiteX48" fmla="*/ 597693 w 864394"/>
              <a:gd name="connsiteY48" fmla="*/ 588169 h 640557"/>
              <a:gd name="connsiteX49" fmla="*/ 550068 w 864394"/>
              <a:gd name="connsiteY49" fmla="*/ 569119 h 640557"/>
              <a:gd name="connsiteX50" fmla="*/ 511968 w 864394"/>
              <a:gd name="connsiteY50" fmla="*/ 576263 h 640557"/>
              <a:gd name="connsiteX51" fmla="*/ 490537 w 864394"/>
              <a:gd name="connsiteY51" fmla="*/ 566738 h 640557"/>
              <a:gd name="connsiteX52" fmla="*/ 471487 w 864394"/>
              <a:gd name="connsiteY52" fmla="*/ 583407 h 640557"/>
              <a:gd name="connsiteX53" fmla="*/ 466725 w 864394"/>
              <a:gd name="connsiteY53" fmla="*/ 600075 h 640557"/>
              <a:gd name="connsiteX54" fmla="*/ 416718 w 864394"/>
              <a:gd name="connsiteY54" fmla="*/ 597694 h 640557"/>
              <a:gd name="connsiteX55" fmla="*/ 381000 w 864394"/>
              <a:gd name="connsiteY55" fmla="*/ 609600 h 640557"/>
              <a:gd name="connsiteX56" fmla="*/ 326231 w 864394"/>
              <a:gd name="connsiteY56" fmla="*/ 640557 h 640557"/>
              <a:gd name="connsiteX57" fmla="*/ 283368 w 864394"/>
              <a:gd name="connsiteY57" fmla="*/ 638175 h 640557"/>
              <a:gd name="connsiteX58" fmla="*/ 242887 w 864394"/>
              <a:gd name="connsiteY58" fmla="*/ 628650 h 640557"/>
              <a:gd name="connsiteX59" fmla="*/ 195262 w 864394"/>
              <a:gd name="connsiteY59" fmla="*/ 576263 h 640557"/>
              <a:gd name="connsiteX60" fmla="*/ 40481 w 864394"/>
              <a:gd name="connsiteY60" fmla="*/ 397669 h 640557"/>
              <a:gd name="connsiteX61" fmla="*/ 0 w 864394"/>
              <a:gd name="connsiteY61" fmla="*/ 269082 h 640557"/>
              <a:gd name="connsiteX62" fmla="*/ 107156 w 864394"/>
              <a:gd name="connsiteY62"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04825 w 864394"/>
              <a:gd name="connsiteY21" fmla="*/ 247650 h 640557"/>
              <a:gd name="connsiteX22" fmla="*/ 516731 w 864394"/>
              <a:gd name="connsiteY22" fmla="*/ 264319 h 640557"/>
              <a:gd name="connsiteX23" fmla="*/ 545306 w 864394"/>
              <a:gd name="connsiteY23" fmla="*/ 278607 h 640557"/>
              <a:gd name="connsiteX24" fmla="*/ 583406 w 864394"/>
              <a:gd name="connsiteY24" fmla="*/ 264319 h 640557"/>
              <a:gd name="connsiteX25" fmla="*/ 600075 w 864394"/>
              <a:gd name="connsiteY25" fmla="*/ 278607 h 640557"/>
              <a:gd name="connsiteX26" fmla="*/ 657225 w 864394"/>
              <a:gd name="connsiteY26" fmla="*/ 238125 h 640557"/>
              <a:gd name="connsiteX27" fmla="*/ 683418 w 864394"/>
              <a:gd name="connsiteY27" fmla="*/ 245269 h 640557"/>
              <a:gd name="connsiteX28" fmla="*/ 685800 w 864394"/>
              <a:gd name="connsiteY28" fmla="*/ 271463 h 640557"/>
              <a:gd name="connsiteX29" fmla="*/ 647700 w 864394"/>
              <a:gd name="connsiteY29" fmla="*/ 304800 h 640557"/>
              <a:gd name="connsiteX30" fmla="*/ 645318 w 864394"/>
              <a:gd name="connsiteY30" fmla="*/ 350044 h 640557"/>
              <a:gd name="connsiteX31" fmla="*/ 623887 w 864394"/>
              <a:gd name="connsiteY31" fmla="*/ 345282 h 640557"/>
              <a:gd name="connsiteX32" fmla="*/ 650081 w 864394"/>
              <a:gd name="connsiteY32" fmla="*/ 364332 h 640557"/>
              <a:gd name="connsiteX33" fmla="*/ 673893 w 864394"/>
              <a:gd name="connsiteY33" fmla="*/ 385763 h 640557"/>
              <a:gd name="connsiteX34" fmla="*/ 688181 w 864394"/>
              <a:gd name="connsiteY34" fmla="*/ 407194 h 640557"/>
              <a:gd name="connsiteX35" fmla="*/ 714375 w 864394"/>
              <a:gd name="connsiteY35" fmla="*/ 419100 h 640557"/>
              <a:gd name="connsiteX36" fmla="*/ 673893 w 864394"/>
              <a:gd name="connsiteY36" fmla="*/ 450057 h 640557"/>
              <a:gd name="connsiteX37" fmla="*/ 785812 w 864394"/>
              <a:gd name="connsiteY37" fmla="*/ 252413 h 640557"/>
              <a:gd name="connsiteX38" fmla="*/ 838200 w 864394"/>
              <a:gd name="connsiteY38" fmla="*/ 242888 h 640557"/>
              <a:gd name="connsiteX39" fmla="*/ 840580 w 864394"/>
              <a:gd name="connsiteY39" fmla="*/ 242888 h 640557"/>
              <a:gd name="connsiteX40" fmla="*/ 838199 w 864394"/>
              <a:gd name="connsiteY40" fmla="*/ 242888 h 640557"/>
              <a:gd name="connsiteX41" fmla="*/ 864394 w 864394"/>
              <a:gd name="connsiteY41" fmla="*/ 207169 h 640557"/>
              <a:gd name="connsiteX42" fmla="*/ 771525 w 864394"/>
              <a:gd name="connsiteY42" fmla="*/ 569119 h 640557"/>
              <a:gd name="connsiteX43" fmla="*/ 719137 w 864394"/>
              <a:gd name="connsiteY43" fmla="*/ 573882 h 640557"/>
              <a:gd name="connsiteX44" fmla="*/ 711993 w 864394"/>
              <a:gd name="connsiteY44" fmla="*/ 559594 h 640557"/>
              <a:gd name="connsiteX45" fmla="*/ 685800 w 864394"/>
              <a:gd name="connsiteY45" fmla="*/ 540544 h 640557"/>
              <a:gd name="connsiteX46" fmla="*/ 647700 w 864394"/>
              <a:gd name="connsiteY46" fmla="*/ 564357 h 640557"/>
              <a:gd name="connsiteX47" fmla="*/ 614362 w 864394"/>
              <a:gd name="connsiteY47" fmla="*/ 564357 h 640557"/>
              <a:gd name="connsiteX48" fmla="*/ 597693 w 864394"/>
              <a:gd name="connsiteY48" fmla="*/ 588169 h 640557"/>
              <a:gd name="connsiteX49" fmla="*/ 550068 w 864394"/>
              <a:gd name="connsiteY49" fmla="*/ 569119 h 640557"/>
              <a:gd name="connsiteX50" fmla="*/ 511968 w 864394"/>
              <a:gd name="connsiteY50" fmla="*/ 576263 h 640557"/>
              <a:gd name="connsiteX51" fmla="*/ 490537 w 864394"/>
              <a:gd name="connsiteY51" fmla="*/ 566738 h 640557"/>
              <a:gd name="connsiteX52" fmla="*/ 471487 w 864394"/>
              <a:gd name="connsiteY52" fmla="*/ 583407 h 640557"/>
              <a:gd name="connsiteX53" fmla="*/ 466725 w 864394"/>
              <a:gd name="connsiteY53" fmla="*/ 600075 h 640557"/>
              <a:gd name="connsiteX54" fmla="*/ 416718 w 864394"/>
              <a:gd name="connsiteY54" fmla="*/ 597694 h 640557"/>
              <a:gd name="connsiteX55" fmla="*/ 381000 w 864394"/>
              <a:gd name="connsiteY55" fmla="*/ 609600 h 640557"/>
              <a:gd name="connsiteX56" fmla="*/ 326231 w 864394"/>
              <a:gd name="connsiteY56" fmla="*/ 640557 h 640557"/>
              <a:gd name="connsiteX57" fmla="*/ 283368 w 864394"/>
              <a:gd name="connsiteY57" fmla="*/ 638175 h 640557"/>
              <a:gd name="connsiteX58" fmla="*/ 242887 w 864394"/>
              <a:gd name="connsiteY58" fmla="*/ 628650 h 640557"/>
              <a:gd name="connsiteX59" fmla="*/ 195262 w 864394"/>
              <a:gd name="connsiteY59" fmla="*/ 576263 h 640557"/>
              <a:gd name="connsiteX60" fmla="*/ 40481 w 864394"/>
              <a:gd name="connsiteY60" fmla="*/ 397669 h 640557"/>
              <a:gd name="connsiteX61" fmla="*/ 0 w 864394"/>
              <a:gd name="connsiteY61" fmla="*/ 269082 h 640557"/>
              <a:gd name="connsiteX62" fmla="*/ 107156 w 864394"/>
              <a:gd name="connsiteY62"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40543 w 864394"/>
              <a:gd name="connsiteY21" fmla="*/ 230981 h 640557"/>
              <a:gd name="connsiteX22" fmla="*/ 516731 w 864394"/>
              <a:gd name="connsiteY22" fmla="*/ 264319 h 640557"/>
              <a:gd name="connsiteX23" fmla="*/ 545306 w 864394"/>
              <a:gd name="connsiteY23" fmla="*/ 278607 h 640557"/>
              <a:gd name="connsiteX24" fmla="*/ 583406 w 864394"/>
              <a:gd name="connsiteY24" fmla="*/ 264319 h 640557"/>
              <a:gd name="connsiteX25" fmla="*/ 600075 w 864394"/>
              <a:gd name="connsiteY25" fmla="*/ 278607 h 640557"/>
              <a:gd name="connsiteX26" fmla="*/ 657225 w 864394"/>
              <a:gd name="connsiteY26" fmla="*/ 238125 h 640557"/>
              <a:gd name="connsiteX27" fmla="*/ 683418 w 864394"/>
              <a:gd name="connsiteY27" fmla="*/ 245269 h 640557"/>
              <a:gd name="connsiteX28" fmla="*/ 685800 w 864394"/>
              <a:gd name="connsiteY28" fmla="*/ 271463 h 640557"/>
              <a:gd name="connsiteX29" fmla="*/ 647700 w 864394"/>
              <a:gd name="connsiteY29" fmla="*/ 304800 h 640557"/>
              <a:gd name="connsiteX30" fmla="*/ 645318 w 864394"/>
              <a:gd name="connsiteY30" fmla="*/ 350044 h 640557"/>
              <a:gd name="connsiteX31" fmla="*/ 623887 w 864394"/>
              <a:gd name="connsiteY31" fmla="*/ 345282 h 640557"/>
              <a:gd name="connsiteX32" fmla="*/ 650081 w 864394"/>
              <a:gd name="connsiteY32" fmla="*/ 364332 h 640557"/>
              <a:gd name="connsiteX33" fmla="*/ 673893 w 864394"/>
              <a:gd name="connsiteY33" fmla="*/ 385763 h 640557"/>
              <a:gd name="connsiteX34" fmla="*/ 688181 w 864394"/>
              <a:gd name="connsiteY34" fmla="*/ 407194 h 640557"/>
              <a:gd name="connsiteX35" fmla="*/ 714375 w 864394"/>
              <a:gd name="connsiteY35" fmla="*/ 419100 h 640557"/>
              <a:gd name="connsiteX36" fmla="*/ 673893 w 864394"/>
              <a:gd name="connsiteY36" fmla="*/ 450057 h 640557"/>
              <a:gd name="connsiteX37" fmla="*/ 785812 w 864394"/>
              <a:gd name="connsiteY37" fmla="*/ 252413 h 640557"/>
              <a:gd name="connsiteX38" fmla="*/ 838200 w 864394"/>
              <a:gd name="connsiteY38" fmla="*/ 242888 h 640557"/>
              <a:gd name="connsiteX39" fmla="*/ 840580 w 864394"/>
              <a:gd name="connsiteY39" fmla="*/ 242888 h 640557"/>
              <a:gd name="connsiteX40" fmla="*/ 838199 w 864394"/>
              <a:gd name="connsiteY40" fmla="*/ 242888 h 640557"/>
              <a:gd name="connsiteX41" fmla="*/ 864394 w 864394"/>
              <a:gd name="connsiteY41" fmla="*/ 207169 h 640557"/>
              <a:gd name="connsiteX42" fmla="*/ 771525 w 864394"/>
              <a:gd name="connsiteY42" fmla="*/ 569119 h 640557"/>
              <a:gd name="connsiteX43" fmla="*/ 719137 w 864394"/>
              <a:gd name="connsiteY43" fmla="*/ 573882 h 640557"/>
              <a:gd name="connsiteX44" fmla="*/ 711993 w 864394"/>
              <a:gd name="connsiteY44" fmla="*/ 559594 h 640557"/>
              <a:gd name="connsiteX45" fmla="*/ 685800 w 864394"/>
              <a:gd name="connsiteY45" fmla="*/ 540544 h 640557"/>
              <a:gd name="connsiteX46" fmla="*/ 647700 w 864394"/>
              <a:gd name="connsiteY46" fmla="*/ 564357 h 640557"/>
              <a:gd name="connsiteX47" fmla="*/ 614362 w 864394"/>
              <a:gd name="connsiteY47" fmla="*/ 564357 h 640557"/>
              <a:gd name="connsiteX48" fmla="*/ 597693 w 864394"/>
              <a:gd name="connsiteY48" fmla="*/ 588169 h 640557"/>
              <a:gd name="connsiteX49" fmla="*/ 550068 w 864394"/>
              <a:gd name="connsiteY49" fmla="*/ 569119 h 640557"/>
              <a:gd name="connsiteX50" fmla="*/ 511968 w 864394"/>
              <a:gd name="connsiteY50" fmla="*/ 576263 h 640557"/>
              <a:gd name="connsiteX51" fmla="*/ 490537 w 864394"/>
              <a:gd name="connsiteY51" fmla="*/ 566738 h 640557"/>
              <a:gd name="connsiteX52" fmla="*/ 471487 w 864394"/>
              <a:gd name="connsiteY52" fmla="*/ 583407 h 640557"/>
              <a:gd name="connsiteX53" fmla="*/ 466725 w 864394"/>
              <a:gd name="connsiteY53" fmla="*/ 600075 h 640557"/>
              <a:gd name="connsiteX54" fmla="*/ 416718 w 864394"/>
              <a:gd name="connsiteY54" fmla="*/ 597694 h 640557"/>
              <a:gd name="connsiteX55" fmla="*/ 381000 w 864394"/>
              <a:gd name="connsiteY55" fmla="*/ 609600 h 640557"/>
              <a:gd name="connsiteX56" fmla="*/ 326231 w 864394"/>
              <a:gd name="connsiteY56" fmla="*/ 640557 h 640557"/>
              <a:gd name="connsiteX57" fmla="*/ 283368 w 864394"/>
              <a:gd name="connsiteY57" fmla="*/ 638175 h 640557"/>
              <a:gd name="connsiteX58" fmla="*/ 242887 w 864394"/>
              <a:gd name="connsiteY58" fmla="*/ 628650 h 640557"/>
              <a:gd name="connsiteX59" fmla="*/ 195262 w 864394"/>
              <a:gd name="connsiteY59" fmla="*/ 576263 h 640557"/>
              <a:gd name="connsiteX60" fmla="*/ 40481 w 864394"/>
              <a:gd name="connsiteY60" fmla="*/ 397669 h 640557"/>
              <a:gd name="connsiteX61" fmla="*/ 0 w 864394"/>
              <a:gd name="connsiteY61" fmla="*/ 269082 h 640557"/>
              <a:gd name="connsiteX62" fmla="*/ 107156 w 864394"/>
              <a:gd name="connsiteY62"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40543 w 864394"/>
              <a:gd name="connsiteY21" fmla="*/ 230981 h 640557"/>
              <a:gd name="connsiteX22" fmla="*/ 602456 w 864394"/>
              <a:gd name="connsiteY22" fmla="*/ 216694 h 640557"/>
              <a:gd name="connsiteX23" fmla="*/ 545306 w 864394"/>
              <a:gd name="connsiteY23" fmla="*/ 278607 h 640557"/>
              <a:gd name="connsiteX24" fmla="*/ 583406 w 864394"/>
              <a:gd name="connsiteY24" fmla="*/ 264319 h 640557"/>
              <a:gd name="connsiteX25" fmla="*/ 600075 w 864394"/>
              <a:gd name="connsiteY25" fmla="*/ 278607 h 640557"/>
              <a:gd name="connsiteX26" fmla="*/ 657225 w 864394"/>
              <a:gd name="connsiteY26" fmla="*/ 238125 h 640557"/>
              <a:gd name="connsiteX27" fmla="*/ 683418 w 864394"/>
              <a:gd name="connsiteY27" fmla="*/ 245269 h 640557"/>
              <a:gd name="connsiteX28" fmla="*/ 685800 w 864394"/>
              <a:gd name="connsiteY28" fmla="*/ 271463 h 640557"/>
              <a:gd name="connsiteX29" fmla="*/ 647700 w 864394"/>
              <a:gd name="connsiteY29" fmla="*/ 304800 h 640557"/>
              <a:gd name="connsiteX30" fmla="*/ 645318 w 864394"/>
              <a:gd name="connsiteY30" fmla="*/ 350044 h 640557"/>
              <a:gd name="connsiteX31" fmla="*/ 623887 w 864394"/>
              <a:gd name="connsiteY31" fmla="*/ 345282 h 640557"/>
              <a:gd name="connsiteX32" fmla="*/ 650081 w 864394"/>
              <a:gd name="connsiteY32" fmla="*/ 364332 h 640557"/>
              <a:gd name="connsiteX33" fmla="*/ 673893 w 864394"/>
              <a:gd name="connsiteY33" fmla="*/ 385763 h 640557"/>
              <a:gd name="connsiteX34" fmla="*/ 688181 w 864394"/>
              <a:gd name="connsiteY34" fmla="*/ 407194 h 640557"/>
              <a:gd name="connsiteX35" fmla="*/ 714375 w 864394"/>
              <a:gd name="connsiteY35" fmla="*/ 419100 h 640557"/>
              <a:gd name="connsiteX36" fmla="*/ 673893 w 864394"/>
              <a:gd name="connsiteY36" fmla="*/ 450057 h 640557"/>
              <a:gd name="connsiteX37" fmla="*/ 785812 w 864394"/>
              <a:gd name="connsiteY37" fmla="*/ 252413 h 640557"/>
              <a:gd name="connsiteX38" fmla="*/ 838200 w 864394"/>
              <a:gd name="connsiteY38" fmla="*/ 242888 h 640557"/>
              <a:gd name="connsiteX39" fmla="*/ 840580 w 864394"/>
              <a:gd name="connsiteY39" fmla="*/ 242888 h 640557"/>
              <a:gd name="connsiteX40" fmla="*/ 838199 w 864394"/>
              <a:gd name="connsiteY40" fmla="*/ 242888 h 640557"/>
              <a:gd name="connsiteX41" fmla="*/ 864394 w 864394"/>
              <a:gd name="connsiteY41" fmla="*/ 207169 h 640557"/>
              <a:gd name="connsiteX42" fmla="*/ 771525 w 864394"/>
              <a:gd name="connsiteY42" fmla="*/ 569119 h 640557"/>
              <a:gd name="connsiteX43" fmla="*/ 719137 w 864394"/>
              <a:gd name="connsiteY43" fmla="*/ 573882 h 640557"/>
              <a:gd name="connsiteX44" fmla="*/ 711993 w 864394"/>
              <a:gd name="connsiteY44" fmla="*/ 559594 h 640557"/>
              <a:gd name="connsiteX45" fmla="*/ 685800 w 864394"/>
              <a:gd name="connsiteY45" fmla="*/ 540544 h 640557"/>
              <a:gd name="connsiteX46" fmla="*/ 647700 w 864394"/>
              <a:gd name="connsiteY46" fmla="*/ 564357 h 640557"/>
              <a:gd name="connsiteX47" fmla="*/ 614362 w 864394"/>
              <a:gd name="connsiteY47" fmla="*/ 564357 h 640557"/>
              <a:gd name="connsiteX48" fmla="*/ 597693 w 864394"/>
              <a:gd name="connsiteY48" fmla="*/ 588169 h 640557"/>
              <a:gd name="connsiteX49" fmla="*/ 550068 w 864394"/>
              <a:gd name="connsiteY49" fmla="*/ 569119 h 640557"/>
              <a:gd name="connsiteX50" fmla="*/ 511968 w 864394"/>
              <a:gd name="connsiteY50" fmla="*/ 576263 h 640557"/>
              <a:gd name="connsiteX51" fmla="*/ 490537 w 864394"/>
              <a:gd name="connsiteY51" fmla="*/ 566738 h 640557"/>
              <a:gd name="connsiteX52" fmla="*/ 471487 w 864394"/>
              <a:gd name="connsiteY52" fmla="*/ 583407 h 640557"/>
              <a:gd name="connsiteX53" fmla="*/ 466725 w 864394"/>
              <a:gd name="connsiteY53" fmla="*/ 600075 h 640557"/>
              <a:gd name="connsiteX54" fmla="*/ 416718 w 864394"/>
              <a:gd name="connsiteY54" fmla="*/ 597694 h 640557"/>
              <a:gd name="connsiteX55" fmla="*/ 381000 w 864394"/>
              <a:gd name="connsiteY55" fmla="*/ 609600 h 640557"/>
              <a:gd name="connsiteX56" fmla="*/ 326231 w 864394"/>
              <a:gd name="connsiteY56" fmla="*/ 640557 h 640557"/>
              <a:gd name="connsiteX57" fmla="*/ 283368 w 864394"/>
              <a:gd name="connsiteY57" fmla="*/ 638175 h 640557"/>
              <a:gd name="connsiteX58" fmla="*/ 242887 w 864394"/>
              <a:gd name="connsiteY58" fmla="*/ 628650 h 640557"/>
              <a:gd name="connsiteX59" fmla="*/ 195262 w 864394"/>
              <a:gd name="connsiteY59" fmla="*/ 576263 h 640557"/>
              <a:gd name="connsiteX60" fmla="*/ 40481 w 864394"/>
              <a:gd name="connsiteY60" fmla="*/ 397669 h 640557"/>
              <a:gd name="connsiteX61" fmla="*/ 0 w 864394"/>
              <a:gd name="connsiteY61" fmla="*/ 269082 h 640557"/>
              <a:gd name="connsiteX62" fmla="*/ 107156 w 864394"/>
              <a:gd name="connsiteY62"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40543 w 864394"/>
              <a:gd name="connsiteY21" fmla="*/ 230981 h 640557"/>
              <a:gd name="connsiteX22" fmla="*/ 602456 w 864394"/>
              <a:gd name="connsiteY22" fmla="*/ 216694 h 640557"/>
              <a:gd name="connsiteX23" fmla="*/ 635794 w 864394"/>
              <a:gd name="connsiteY23" fmla="*/ 219075 h 640557"/>
              <a:gd name="connsiteX24" fmla="*/ 583406 w 864394"/>
              <a:gd name="connsiteY24" fmla="*/ 264319 h 640557"/>
              <a:gd name="connsiteX25" fmla="*/ 600075 w 864394"/>
              <a:gd name="connsiteY25" fmla="*/ 278607 h 640557"/>
              <a:gd name="connsiteX26" fmla="*/ 657225 w 864394"/>
              <a:gd name="connsiteY26" fmla="*/ 238125 h 640557"/>
              <a:gd name="connsiteX27" fmla="*/ 683418 w 864394"/>
              <a:gd name="connsiteY27" fmla="*/ 245269 h 640557"/>
              <a:gd name="connsiteX28" fmla="*/ 685800 w 864394"/>
              <a:gd name="connsiteY28" fmla="*/ 271463 h 640557"/>
              <a:gd name="connsiteX29" fmla="*/ 647700 w 864394"/>
              <a:gd name="connsiteY29" fmla="*/ 304800 h 640557"/>
              <a:gd name="connsiteX30" fmla="*/ 645318 w 864394"/>
              <a:gd name="connsiteY30" fmla="*/ 350044 h 640557"/>
              <a:gd name="connsiteX31" fmla="*/ 623887 w 864394"/>
              <a:gd name="connsiteY31" fmla="*/ 345282 h 640557"/>
              <a:gd name="connsiteX32" fmla="*/ 650081 w 864394"/>
              <a:gd name="connsiteY32" fmla="*/ 364332 h 640557"/>
              <a:gd name="connsiteX33" fmla="*/ 673893 w 864394"/>
              <a:gd name="connsiteY33" fmla="*/ 385763 h 640557"/>
              <a:gd name="connsiteX34" fmla="*/ 688181 w 864394"/>
              <a:gd name="connsiteY34" fmla="*/ 407194 h 640557"/>
              <a:gd name="connsiteX35" fmla="*/ 714375 w 864394"/>
              <a:gd name="connsiteY35" fmla="*/ 419100 h 640557"/>
              <a:gd name="connsiteX36" fmla="*/ 673893 w 864394"/>
              <a:gd name="connsiteY36" fmla="*/ 450057 h 640557"/>
              <a:gd name="connsiteX37" fmla="*/ 785812 w 864394"/>
              <a:gd name="connsiteY37" fmla="*/ 252413 h 640557"/>
              <a:gd name="connsiteX38" fmla="*/ 838200 w 864394"/>
              <a:gd name="connsiteY38" fmla="*/ 242888 h 640557"/>
              <a:gd name="connsiteX39" fmla="*/ 840580 w 864394"/>
              <a:gd name="connsiteY39" fmla="*/ 242888 h 640557"/>
              <a:gd name="connsiteX40" fmla="*/ 838199 w 864394"/>
              <a:gd name="connsiteY40" fmla="*/ 242888 h 640557"/>
              <a:gd name="connsiteX41" fmla="*/ 864394 w 864394"/>
              <a:gd name="connsiteY41" fmla="*/ 207169 h 640557"/>
              <a:gd name="connsiteX42" fmla="*/ 771525 w 864394"/>
              <a:gd name="connsiteY42" fmla="*/ 569119 h 640557"/>
              <a:gd name="connsiteX43" fmla="*/ 719137 w 864394"/>
              <a:gd name="connsiteY43" fmla="*/ 573882 h 640557"/>
              <a:gd name="connsiteX44" fmla="*/ 711993 w 864394"/>
              <a:gd name="connsiteY44" fmla="*/ 559594 h 640557"/>
              <a:gd name="connsiteX45" fmla="*/ 685800 w 864394"/>
              <a:gd name="connsiteY45" fmla="*/ 540544 h 640557"/>
              <a:gd name="connsiteX46" fmla="*/ 647700 w 864394"/>
              <a:gd name="connsiteY46" fmla="*/ 564357 h 640557"/>
              <a:gd name="connsiteX47" fmla="*/ 614362 w 864394"/>
              <a:gd name="connsiteY47" fmla="*/ 564357 h 640557"/>
              <a:gd name="connsiteX48" fmla="*/ 597693 w 864394"/>
              <a:gd name="connsiteY48" fmla="*/ 588169 h 640557"/>
              <a:gd name="connsiteX49" fmla="*/ 550068 w 864394"/>
              <a:gd name="connsiteY49" fmla="*/ 569119 h 640557"/>
              <a:gd name="connsiteX50" fmla="*/ 511968 w 864394"/>
              <a:gd name="connsiteY50" fmla="*/ 576263 h 640557"/>
              <a:gd name="connsiteX51" fmla="*/ 490537 w 864394"/>
              <a:gd name="connsiteY51" fmla="*/ 566738 h 640557"/>
              <a:gd name="connsiteX52" fmla="*/ 471487 w 864394"/>
              <a:gd name="connsiteY52" fmla="*/ 583407 h 640557"/>
              <a:gd name="connsiteX53" fmla="*/ 466725 w 864394"/>
              <a:gd name="connsiteY53" fmla="*/ 600075 h 640557"/>
              <a:gd name="connsiteX54" fmla="*/ 416718 w 864394"/>
              <a:gd name="connsiteY54" fmla="*/ 597694 h 640557"/>
              <a:gd name="connsiteX55" fmla="*/ 381000 w 864394"/>
              <a:gd name="connsiteY55" fmla="*/ 609600 h 640557"/>
              <a:gd name="connsiteX56" fmla="*/ 326231 w 864394"/>
              <a:gd name="connsiteY56" fmla="*/ 640557 h 640557"/>
              <a:gd name="connsiteX57" fmla="*/ 283368 w 864394"/>
              <a:gd name="connsiteY57" fmla="*/ 638175 h 640557"/>
              <a:gd name="connsiteX58" fmla="*/ 242887 w 864394"/>
              <a:gd name="connsiteY58" fmla="*/ 628650 h 640557"/>
              <a:gd name="connsiteX59" fmla="*/ 195262 w 864394"/>
              <a:gd name="connsiteY59" fmla="*/ 576263 h 640557"/>
              <a:gd name="connsiteX60" fmla="*/ 40481 w 864394"/>
              <a:gd name="connsiteY60" fmla="*/ 397669 h 640557"/>
              <a:gd name="connsiteX61" fmla="*/ 0 w 864394"/>
              <a:gd name="connsiteY61" fmla="*/ 269082 h 640557"/>
              <a:gd name="connsiteX62" fmla="*/ 107156 w 864394"/>
              <a:gd name="connsiteY62"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40543 w 864394"/>
              <a:gd name="connsiteY21" fmla="*/ 230981 h 640557"/>
              <a:gd name="connsiteX22" fmla="*/ 602456 w 864394"/>
              <a:gd name="connsiteY22" fmla="*/ 216694 h 640557"/>
              <a:gd name="connsiteX23" fmla="*/ 635794 w 864394"/>
              <a:gd name="connsiteY23" fmla="*/ 219075 h 640557"/>
              <a:gd name="connsiteX24" fmla="*/ 659606 w 864394"/>
              <a:gd name="connsiteY24" fmla="*/ 204787 h 640557"/>
              <a:gd name="connsiteX25" fmla="*/ 600075 w 864394"/>
              <a:gd name="connsiteY25" fmla="*/ 278607 h 640557"/>
              <a:gd name="connsiteX26" fmla="*/ 657225 w 864394"/>
              <a:gd name="connsiteY26" fmla="*/ 238125 h 640557"/>
              <a:gd name="connsiteX27" fmla="*/ 683418 w 864394"/>
              <a:gd name="connsiteY27" fmla="*/ 245269 h 640557"/>
              <a:gd name="connsiteX28" fmla="*/ 685800 w 864394"/>
              <a:gd name="connsiteY28" fmla="*/ 271463 h 640557"/>
              <a:gd name="connsiteX29" fmla="*/ 647700 w 864394"/>
              <a:gd name="connsiteY29" fmla="*/ 304800 h 640557"/>
              <a:gd name="connsiteX30" fmla="*/ 645318 w 864394"/>
              <a:gd name="connsiteY30" fmla="*/ 350044 h 640557"/>
              <a:gd name="connsiteX31" fmla="*/ 623887 w 864394"/>
              <a:gd name="connsiteY31" fmla="*/ 345282 h 640557"/>
              <a:gd name="connsiteX32" fmla="*/ 650081 w 864394"/>
              <a:gd name="connsiteY32" fmla="*/ 364332 h 640557"/>
              <a:gd name="connsiteX33" fmla="*/ 673893 w 864394"/>
              <a:gd name="connsiteY33" fmla="*/ 385763 h 640557"/>
              <a:gd name="connsiteX34" fmla="*/ 688181 w 864394"/>
              <a:gd name="connsiteY34" fmla="*/ 407194 h 640557"/>
              <a:gd name="connsiteX35" fmla="*/ 714375 w 864394"/>
              <a:gd name="connsiteY35" fmla="*/ 419100 h 640557"/>
              <a:gd name="connsiteX36" fmla="*/ 673893 w 864394"/>
              <a:gd name="connsiteY36" fmla="*/ 450057 h 640557"/>
              <a:gd name="connsiteX37" fmla="*/ 785812 w 864394"/>
              <a:gd name="connsiteY37" fmla="*/ 252413 h 640557"/>
              <a:gd name="connsiteX38" fmla="*/ 838200 w 864394"/>
              <a:gd name="connsiteY38" fmla="*/ 242888 h 640557"/>
              <a:gd name="connsiteX39" fmla="*/ 840580 w 864394"/>
              <a:gd name="connsiteY39" fmla="*/ 242888 h 640557"/>
              <a:gd name="connsiteX40" fmla="*/ 838199 w 864394"/>
              <a:gd name="connsiteY40" fmla="*/ 242888 h 640557"/>
              <a:gd name="connsiteX41" fmla="*/ 864394 w 864394"/>
              <a:gd name="connsiteY41" fmla="*/ 207169 h 640557"/>
              <a:gd name="connsiteX42" fmla="*/ 771525 w 864394"/>
              <a:gd name="connsiteY42" fmla="*/ 569119 h 640557"/>
              <a:gd name="connsiteX43" fmla="*/ 719137 w 864394"/>
              <a:gd name="connsiteY43" fmla="*/ 573882 h 640557"/>
              <a:gd name="connsiteX44" fmla="*/ 711993 w 864394"/>
              <a:gd name="connsiteY44" fmla="*/ 559594 h 640557"/>
              <a:gd name="connsiteX45" fmla="*/ 685800 w 864394"/>
              <a:gd name="connsiteY45" fmla="*/ 540544 h 640557"/>
              <a:gd name="connsiteX46" fmla="*/ 647700 w 864394"/>
              <a:gd name="connsiteY46" fmla="*/ 564357 h 640557"/>
              <a:gd name="connsiteX47" fmla="*/ 614362 w 864394"/>
              <a:gd name="connsiteY47" fmla="*/ 564357 h 640557"/>
              <a:gd name="connsiteX48" fmla="*/ 597693 w 864394"/>
              <a:gd name="connsiteY48" fmla="*/ 588169 h 640557"/>
              <a:gd name="connsiteX49" fmla="*/ 550068 w 864394"/>
              <a:gd name="connsiteY49" fmla="*/ 569119 h 640557"/>
              <a:gd name="connsiteX50" fmla="*/ 511968 w 864394"/>
              <a:gd name="connsiteY50" fmla="*/ 576263 h 640557"/>
              <a:gd name="connsiteX51" fmla="*/ 490537 w 864394"/>
              <a:gd name="connsiteY51" fmla="*/ 566738 h 640557"/>
              <a:gd name="connsiteX52" fmla="*/ 471487 w 864394"/>
              <a:gd name="connsiteY52" fmla="*/ 583407 h 640557"/>
              <a:gd name="connsiteX53" fmla="*/ 466725 w 864394"/>
              <a:gd name="connsiteY53" fmla="*/ 600075 h 640557"/>
              <a:gd name="connsiteX54" fmla="*/ 416718 w 864394"/>
              <a:gd name="connsiteY54" fmla="*/ 597694 h 640557"/>
              <a:gd name="connsiteX55" fmla="*/ 381000 w 864394"/>
              <a:gd name="connsiteY55" fmla="*/ 609600 h 640557"/>
              <a:gd name="connsiteX56" fmla="*/ 326231 w 864394"/>
              <a:gd name="connsiteY56" fmla="*/ 640557 h 640557"/>
              <a:gd name="connsiteX57" fmla="*/ 283368 w 864394"/>
              <a:gd name="connsiteY57" fmla="*/ 638175 h 640557"/>
              <a:gd name="connsiteX58" fmla="*/ 242887 w 864394"/>
              <a:gd name="connsiteY58" fmla="*/ 628650 h 640557"/>
              <a:gd name="connsiteX59" fmla="*/ 195262 w 864394"/>
              <a:gd name="connsiteY59" fmla="*/ 576263 h 640557"/>
              <a:gd name="connsiteX60" fmla="*/ 40481 w 864394"/>
              <a:gd name="connsiteY60" fmla="*/ 397669 h 640557"/>
              <a:gd name="connsiteX61" fmla="*/ 0 w 864394"/>
              <a:gd name="connsiteY61" fmla="*/ 269082 h 640557"/>
              <a:gd name="connsiteX62" fmla="*/ 107156 w 864394"/>
              <a:gd name="connsiteY62"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40543 w 864394"/>
              <a:gd name="connsiteY21" fmla="*/ 230981 h 640557"/>
              <a:gd name="connsiteX22" fmla="*/ 602456 w 864394"/>
              <a:gd name="connsiteY22" fmla="*/ 216694 h 640557"/>
              <a:gd name="connsiteX23" fmla="*/ 635794 w 864394"/>
              <a:gd name="connsiteY23" fmla="*/ 219075 h 640557"/>
              <a:gd name="connsiteX24" fmla="*/ 659606 w 864394"/>
              <a:gd name="connsiteY24" fmla="*/ 204787 h 640557"/>
              <a:gd name="connsiteX25" fmla="*/ 690562 w 864394"/>
              <a:gd name="connsiteY25" fmla="*/ 228601 h 640557"/>
              <a:gd name="connsiteX26" fmla="*/ 657225 w 864394"/>
              <a:gd name="connsiteY26" fmla="*/ 238125 h 640557"/>
              <a:gd name="connsiteX27" fmla="*/ 683418 w 864394"/>
              <a:gd name="connsiteY27" fmla="*/ 245269 h 640557"/>
              <a:gd name="connsiteX28" fmla="*/ 685800 w 864394"/>
              <a:gd name="connsiteY28" fmla="*/ 271463 h 640557"/>
              <a:gd name="connsiteX29" fmla="*/ 647700 w 864394"/>
              <a:gd name="connsiteY29" fmla="*/ 304800 h 640557"/>
              <a:gd name="connsiteX30" fmla="*/ 645318 w 864394"/>
              <a:gd name="connsiteY30" fmla="*/ 350044 h 640557"/>
              <a:gd name="connsiteX31" fmla="*/ 623887 w 864394"/>
              <a:gd name="connsiteY31" fmla="*/ 345282 h 640557"/>
              <a:gd name="connsiteX32" fmla="*/ 650081 w 864394"/>
              <a:gd name="connsiteY32" fmla="*/ 364332 h 640557"/>
              <a:gd name="connsiteX33" fmla="*/ 673893 w 864394"/>
              <a:gd name="connsiteY33" fmla="*/ 385763 h 640557"/>
              <a:gd name="connsiteX34" fmla="*/ 688181 w 864394"/>
              <a:gd name="connsiteY34" fmla="*/ 407194 h 640557"/>
              <a:gd name="connsiteX35" fmla="*/ 714375 w 864394"/>
              <a:gd name="connsiteY35" fmla="*/ 419100 h 640557"/>
              <a:gd name="connsiteX36" fmla="*/ 673893 w 864394"/>
              <a:gd name="connsiteY36" fmla="*/ 450057 h 640557"/>
              <a:gd name="connsiteX37" fmla="*/ 785812 w 864394"/>
              <a:gd name="connsiteY37" fmla="*/ 252413 h 640557"/>
              <a:gd name="connsiteX38" fmla="*/ 838200 w 864394"/>
              <a:gd name="connsiteY38" fmla="*/ 242888 h 640557"/>
              <a:gd name="connsiteX39" fmla="*/ 840580 w 864394"/>
              <a:gd name="connsiteY39" fmla="*/ 242888 h 640557"/>
              <a:gd name="connsiteX40" fmla="*/ 838199 w 864394"/>
              <a:gd name="connsiteY40" fmla="*/ 242888 h 640557"/>
              <a:gd name="connsiteX41" fmla="*/ 864394 w 864394"/>
              <a:gd name="connsiteY41" fmla="*/ 207169 h 640557"/>
              <a:gd name="connsiteX42" fmla="*/ 771525 w 864394"/>
              <a:gd name="connsiteY42" fmla="*/ 569119 h 640557"/>
              <a:gd name="connsiteX43" fmla="*/ 719137 w 864394"/>
              <a:gd name="connsiteY43" fmla="*/ 573882 h 640557"/>
              <a:gd name="connsiteX44" fmla="*/ 711993 w 864394"/>
              <a:gd name="connsiteY44" fmla="*/ 559594 h 640557"/>
              <a:gd name="connsiteX45" fmla="*/ 685800 w 864394"/>
              <a:gd name="connsiteY45" fmla="*/ 540544 h 640557"/>
              <a:gd name="connsiteX46" fmla="*/ 647700 w 864394"/>
              <a:gd name="connsiteY46" fmla="*/ 564357 h 640557"/>
              <a:gd name="connsiteX47" fmla="*/ 614362 w 864394"/>
              <a:gd name="connsiteY47" fmla="*/ 564357 h 640557"/>
              <a:gd name="connsiteX48" fmla="*/ 597693 w 864394"/>
              <a:gd name="connsiteY48" fmla="*/ 588169 h 640557"/>
              <a:gd name="connsiteX49" fmla="*/ 550068 w 864394"/>
              <a:gd name="connsiteY49" fmla="*/ 569119 h 640557"/>
              <a:gd name="connsiteX50" fmla="*/ 511968 w 864394"/>
              <a:gd name="connsiteY50" fmla="*/ 576263 h 640557"/>
              <a:gd name="connsiteX51" fmla="*/ 490537 w 864394"/>
              <a:gd name="connsiteY51" fmla="*/ 566738 h 640557"/>
              <a:gd name="connsiteX52" fmla="*/ 471487 w 864394"/>
              <a:gd name="connsiteY52" fmla="*/ 583407 h 640557"/>
              <a:gd name="connsiteX53" fmla="*/ 466725 w 864394"/>
              <a:gd name="connsiteY53" fmla="*/ 600075 h 640557"/>
              <a:gd name="connsiteX54" fmla="*/ 416718 w 864394"/>
              <a:gd name="connsiteY54" fmla="*/ 597694 h 640557"/>
              <a:gd name="connsiteX55" fmla="*/ 381000 w 864394"/>
              <a:gd name="connsiteY55" fmla="*/ 609600 h 640557"/>
              <a:gd name="connsiteX56" fmla="*/ 326231 w 864394"/>
              <a:gd name="connsiteY56" fmla="*/ 640557 h 640557"/>
              <a:gd name="connsiteX57" fmla="*/ 283368 w 864394"/>
              <a:gd name="connsiteY57" fmla="*/ 638175 h 640557"/>
              <a:gd name="connsiteX58" fmla="*/ 242887 w 864394"/>
              <a:gd name="connsiteY58" fmla="*/ 628650 h 640557"/>
              <a:gd name="connsiteX59" fmla="*/ 195262 w 864394"/>
              <a:gd name="connsiteY59" fmla="*/ 576263 h 640557"/>
              <a:gd name="connsiteX60" fmla="*/ 40481 w 864394"/>
              <a:gd name="connsiteY60" fmla="*/ 397669 h 640557"/>
              <a:gd name="connsiteX61" fmla="*/ 0 w 864394"/>
              <a:gd name="connsiteY61" fmla="*/ 269082 h 640557"/>
              <a:gd name="connsiteX62" fmla="*/ 107156 w 864394"/>
              <a:gd name="connsiteY62"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40543 w 864394"/>
              <a:gd name="connsiteY21" fmla="*/ 230981 h 640557"/>
              <a:gd name="connsiteX22" fmla="*/ 602456 w 864394"/>
              <a:gd name="connsiteY22" fmla="*/ 216694 h 640557"/>
              <a:gd name="connsiteX23" fmla="*/ 635794 w 864394"/>
              <a:gd name="connsiteY23" fmla="*/ 219075 h 640557"/>
              <a:gd name="connsiteX24" fmla="*/ 659606 w 864394"/>
              <a:gd name="connsiteY24" fmla="*/ 204787 h 640557"/>
              <a:gd name="connsiteX25" fmla="*/ 690562 w 864394"/>
              <a:gd name="connsiteY25" fmla="*/ 228601 h 640557"/>
              <a:gd name="connsiteX26" fmla="*/ 707231 w 864394"/>
              <a:gd name="connsiteY26" fmla="*/ 238125 h 640557"/>
              <a:gd name="connsiteX27" fmla="*/ 683418 w 864394"/>
              <a:gd name="connsiteY27" fmla="*/ 245269 h 640557"/>
              <a:gd name="connsiteX28" fmla="*/ 685800 w 864394"/>
              <a:gd name="connsiteY28" fmla="*/ 271463 h 640557"/>
              <a:gd name="connsiteX29" fmla="*/ 647700 w 864394"/>
              <a:gd name="connsiteY29" fmla="*/ 304800 h 640557"/>
              <a:gd name="connsiteX30" fmla="*/ 645318 w 864394"/>
              <a:gd name="connsiteY30" fmla="*/ 350044 h 640557"/>
              <a:gd name="connsiteX31" fmla="*/ 623887 w 864394"/>
              <a:gd name="connsiteY31" fmla="*/ 345282 h 640557"/>
              <a:gd name="connsiteX32" fmla="*/ 650081 w 864394"/>
              <a:gd name="connsiteY32" fmla="*/ 364332 h 640557"/>
              <a:gd name="connsiteX33" fmla="*/ 673893 w 864394"/>
              <a:gd name="connsiteY33" fmla="*/ 385763 h 640557"/>
              <a:gd name="connsiteX34" fmla="*/ 688181 w 864394"/>
              <a:gd name="connsiteY34" fmla="*/ 407194 h 640557"/>
              <a:gd name="connsiteX35" fmla="*/ 714375 w 864394"/>
              <a:gd name="connsiteY35" fmla="*/ 419100 h 640557"/>
              <a:gd name="connsiteX36" fmla="*/ 673893 w 864394"/>
              <a:gd name="connsiteY36" fmla="*/ 450057 h 640557"/>
              <a:gd name="connsiteX37" fmla="*/ 785812 w 864394"/>
              <a:gd name="connsiteY37" fmla="*/ 252413 h 640557"/>
              <a:gd name="connsiteX38" fmla="*/ 838200 w 864394"/>
              <a:gd name="connsiteY38" fmla="*/ 242888 h 640557"/>
              <a:gd name="connsiteX39" fmla="*/ 840580 w 864394"/>
              <a:gd name="connsiteY39" fmla="*/ 242888 h 640557"/>
              <a:gd name="connsiteX40" fmla="*/ 838199 w 864394"/>
              <a:gd name="connsiteY40" fmla="*/ 242888 h 640557"/>
              <a:gd name="connsiteX41" fmla="*/ 864394 w 864394"/>
              <a:gd name="connsiteY41" fmla="*/ 207169 h 640557"/>
              <a:gd name="connsiteX42" fmla="*/ 771525 w 864394"/>
              <a:gd name="connsiteY42" fmla="*/ 569119 h 640557"/>
              <a:gd name="connsiteX43" fmla="*/ 719137 w 864394"/>
              <a:gd name="connsiteY43" fmla="*/ 573882 h 640557"/>
              <a:gd name="connsiteX44" fmla="*/ 711993 w 864394"/>
              <a:gd name="connsiteY44" fmla="*/ 559594 h 640557"/>
              <a:gd name="connsiteX45" fmla="*/ 685800 w 864394"/>
              <a:gd name="connsiteY45" fmla="*/ 540544 h 640557"/>
              <a:gd name="connsiteX46" fmla="*/ 647700 w 864394"/>
              <a:gd name="connsiteY46" fmla="*/ 564357 h 640557"/>
              <a:gd name="connsiteX47" fmla="*/ 614362 w 864394"/>
              <a:gd name="connsiteY47" fmla="*/ 564357 h 640557"/>
              <a:gd name="connsiteX48" fmla="*/ 597693 w 864394"/>
              <a:gd name="connsiteY48" fmla="*/ 588169 h 640557"/>
              <a:gd name="connsiteX49" fmla="*/ 550068 w 864394"/>
              <a:gd name="connsiteY49" fmla="*/ 569119 h 640557"/>
              <a:gd name="connsiteX50" fmla="*/ 511968 w 864394"/>
              <a:gd name="connsiteY50" fmla="*/ 576263 h 640557"/>
              <a:gd name="connsiteX51" fmla="*/ 490537 w 864394"/>
              <a:gd name="connsiteY51" fmla="*/ 566738 h 640557"/>
              <a:gd name="connsiteX52" fmla="*/ 471487 w 864394"/>
              <a:gd name="connsiteY52" fmla="*/ 583407 h 640557"/>
              <a:gd name="connsiteX53" fmla="*/ 466725 w 864394"/>
              <a:gd name="connsiteY53" fmla="*/ 600075 h 640557"/>
              <a:gd name="connsiteX54" fmla="*/ 416718 w 864394"/>
              <a:gd name="connsiteY54" fmla="*/ 597694 h 640557"/>
              <a:gd name="connsiteX55" fmla="*/ 381000 w 864394"/>
              <a:gd name="connsiteY55" fmla="*/ 609600 h 640557"/>
              <a:gd name="connsiteX56" fmla="*/ 326231 w 864394"/>
              <a:gd name="connsiteY56" fmla="*/ 640557 h 640557"/>
              <a:gd name="connsiteX57" fmla="*/ 283368 w 864394"/>
              <a:gd name="connsiteY57" fmla="*/ 638175 h 640557"/>
              <a:gd name="connsiteX58" fmla="*/ 242887 w 864394"/>
              <a:gd name="connsiteY58" fmla="*/ 628650 h 640557"/>
              <a:gd name="connsiteX59" fmla="*/ 195262 w 864394"/>
              <a:gd name="connsiteY59" fmla="*/ 576263 h 640557"/>
              <a:gd name="connsiteX60" fmla="*/ 40481 w 864394"/>
              <a:gd name="connsiteY60" fmla="*/ 397669 h 640557"/>
              <a:gd name="connsiteX61" fmla="*/ 0 w 864394"/>
              <a:gd name="connsiteY61" fmla="*/ 269082 h 640557"/>
              <a:gd name="connsiteX62" fmla="*/ 107156 w 864394"/>
              <a:gd name="connsiteY62"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40543 w 864394"/>
              <a:gd name="connsiteY21" fmla="*/ 230981 h 640557"/>
              <a:gd name="connsiteX22" fmla="*/ 602456 w 864394"/>
              <a:gd name="connsiteY22" fmla="*/ 216694 h 640557"/>
              <a:gd name="connsiteX23" fmla="*/ 635794 w 864394"/>
              <a:gd name="connsiteY23" fmla="*/ 219075 h 640557"/>
              <a:gd name="connsiteX24" fmla="*/ 659606 w 864394"/>
              <a:gd name="connsiteY24" fmla="*/ 204787 h 640557"/>
              <a:gd name="connsiteX25" fmla="*/ 690562 w 864394"/>
              <a:gd name="connsiteY25" fmla="*/ 228601 h 640557"/>
              <a:gd name="connsiteX26" fmla="*/ 707231 w 864394"/>
              <a:gd name="connsiteY26" fmla="*/ 238125 h 640557"/>
              <a:gd name="connsiteX27" fmla="*/ 683418 w 864394"/>
              <a:gd name="connsiteY27" fmla="*/ 245269 h 640557"/>
              <a:gd name="connsiteX28" fmla="*/ 685800 w 864394"/>
              <a:gd name="connsiteY28" fmla="*/ 271463 h 640557"/>
              <a:gd name="connsiteX29" fmla="*/ 647700 w 864394"/>
              <a:gd name="connsiteY29" fmla="*/ 304800 h 640557"/>
              <a:gd name="connsiteX30" fmla="*/ 731043 w 864394"/>
              <a:gd name="connsiteY30" fmla="*/ 250032 h 640557"/>
              <a:gd name="connsiteX31" fmla="*/ 645318 w 864394"/>
              <a:gd name="connsiteY31" fmla="*/ 350044 h 640557"/>
              <a:gd name="connsiteX32" fmla="*/ 623887 w 864394"/>
              <a:gd name="connsiteY32" fmla="*/ 345282 h 640557"/>
              <a:gd name="connsiteX33" fmla="*/ 650081 w 864394"/>
              <a:gd name="connsiteY33" fmla="*/ 364332 h 640557"/>
              <a:gd name="connsiteX34" fmla="*/ 673893 w 864394"/>
              <a:gd name="connsiteY34" fmla="*/ 385763 h 640557"/>
              <a:gd name="connsiteX35" fmla="*/ 688181 w 864394"/>
              <a:gd name="connsiteY35" fmla="*/ 407194 h 640557"/>
              <a:gd name="connsiteX36" fmla="*/ 714375 w 864394"/>
              <a:gd name="connsiteY36" fmla="*/ 419100 h 640557"/>
              <a:gd name="connsiteX37" fmla="*/ 673893 w 864394"/>
              <a:gd name="connsiteY37" fmla="*/ 450057 h 640557"/>
              <a:gd name="connsiteX38" fmla="*/ 785812 w 864394"/>
              <a:gd name="connsiteY38" fmla="*/ 252413 h 640557"/>
              <a:gd name="connsiteX39" fmla="*/ 838200 w 864394"/>
              <a:gd name="connsiteY39" fmla="*/ 242888 h 640557"/>
              <a:gd name="connsiteX40" fmla="*/ 840580 w 864394"/>
              <a:gd name="connsiteY40" fmla="*/ 242888 h 640557"/>
              <a:gd name="connsiteX41" fmla="*/ 838199 w 864394"/>
              <a:gd name="connsiteY41" fmla="*/ 242888 h 640557"/>
              <a:gd name="connsiteX42" fmla="*/ 864394 w 864394"/>
              <a:gd name="connsiteY42" fmla="*/ 207169 h 640557"/>
              <a:gd name="connsiteX43" fmla="*/ 771525 w 864394"/>
              <a:gd name="connsiteY43" fmla="*/ 569119 h 640557"/>
              <a:gd name="connsiteX44" fmla="*/ 719137 w 864394"/>
              <a:gd name="connsiteY44" fmla="*/ 573882 h 640557"/>
              <a:gd name="connsiteX45" fmla="*/ 711993 w 864394"/>
              <a:gd name="connsiteY45" fmla="*/ 559594 h 640557"/>
              <a:gd name="connsiteX46" fmla="*/ 685800 w 864394"/>
              <a:gd name="connsiteY46" fmla="*/ 540544 h 640557"/>
              <a:gd name="connsiteX47" fmla="*/ 647700 w 864394"/>
              <a:gd name="connsiteY47" fmla="*/ 564357 h 640557"/>
              <a:gd name="connsiteX48" fmla="*/ 614362 w 864394"/>
              <a:gd name="connsiteY48" fmla="*/ 564357 h 640557"/>
              <a:gd name="connsiteX49" fmla="*/ 597693 w 864394"/>
              <a:gd name="connsiteY49" fmla="*/ 588169 h 640557"/>
              <a:gd name="connsiteX50" fmla="*/ 550068 w 864394"/>
              <a:gd name="connsiteY50" fmla="*/ 569119 h 640557"/>
              <a:gd name="connsiteX51" fmla="*/ 511968 w 864394"/>
              <a:gd name="connsiteY51" fmla="*/ 576263 h 640557"/>
              <a:gd name="connsiteX52" fmla="*/ 490537 w 864394"/>
              <a:gd name="connsiteY52" fmla="*/ 566738 h 640557"/>
              <a:gd name="connsiteX53" fmla="*/ 471487 w 864394"/>
              <a:gd name="connsiteY53" fmla="*/ 583407 h 640557"/>
              <a:gd name="connsiteX54" fmla="*/ 466725 w 864394"/>
              <a:gd name="connsiteY54" fmla="*/ 600075 h 640557"/>
              <a:gd name="connsiteX55" fmla="*/ 416718 w 864394"/>
              <a:gd name="connsiteY55" fmla="*/ 597694 h 640557"/>
              <a:gd name="connsiteX56" fmla="*/ 381000 w 864394"/>
              <a:gd name="connsiteY56" fmla="*/ 609600 h 640557"/>
              <a:gd name="connsiteX57" fmla="*/ 326231 w 864394"/>
              <a:gd name="connsiteY57" fmla="*/ 640557 h 640557"/>
              <a:gd name="connsiteX58" fmla="*/ 283368 w 864394"/>
              <a:gd name="connsiteY58" fmla="*/ 638175 h 640557"/>
              <a:gd name="connsiteX59" fmla="*/ 242887 w 864394"/>
              <a:gd name="connsiteY59" fmla="*/ 628650 h 640557"/>
              <a:gd name="connsiteX60" fmla="*/ 195262 w 864394"/>
              <a:gd name="connsiteY60" fmla="*/ 576263 h 640557"/>
              <a:gd name="connsiteX61" fmla="*/ 40481 w 864394"/>
              <a:gd name="connsiteY61" fmla="*/ 397669 h 640557"/>
              <a:gd name="connsiteX62" fmla="*/ 0 w 864394"/>
              <a:gd name="connsiteY62" fmla="*/ 269082 h 640557"/>
              <a:gd name="connsiteX63" fmla="*/ 107156 w 864394"/>
              <a:gd name="connsiteY63"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40543 w 864394"/>
              <a:gd name="connsiteY21" fmla="*/ 230981 h 640557"/>
              <a:gd name="connsiteX22" fmla="*/ 602456 w 864394"/>
              <a:gd name="connsiteY22" fmla="*/ 216694 h 640557"/>
              <a:gd name="connsiteX23" fmla="*/ 635794 w 864394"/>
              <a:gd name="connsiteY23" fmla="*/ 219075 h 640557"/>
              <a:gd name="connsiteX24" fmla="*/ 659606 w 864394"/>
              <a:gd name="connsiteY24" fmla="*/ 204787 h 640557"/>
              <a:gd name="connsiteX25" fmla="*/ 690562 w 864394"/>
              <a:gd name="connsiteY25" fmla="*/ 228601 h 640557"/>
              <a:gd name="connsiteX26" fmla="*/ 707231 w 864394"/>
              <a:gd name="connsiteY26" fmla="*/ 238125 h 640557"/>
              <a:gd name="connsiteX27" fmla="*/ 683418 w 864394"/>
              <a:gd name="connsiteY27" fmla="*/ 245269 h 640557"/>
              <a:gd name="connsiteX28" fmla="*/ 719138 w 864394"/>
              <a:gd name="connsiteY28" fmla="*/ 250032 h 640557"/>
              <a:gd name="connsiteX29" fmla="*/ 647700 w 864394"/>
              <a:gd name="connsiteY29" fmla="*/ 304800 h 640557"/>
              <a:gd name="connsiteX30" fmla="*/ 731043 w 864394"/>
              <a:gd name="connsiteY30" fmla="*/ 250032 h 640557"/>
              <a:gd name="connsiteX31" fmla="*/ 645318 w 864394"/>
              <a:gd name="connsiteY31" fmla="*/ 350044 h 640557"/>
              <a:gd name="connsiteX32" fmla="*/ 623887 w 864394"/>
              <a:gd name="connsiteY32" fmla="*/ 345282 h 640557"/>
              <a:gd name="connsiteX33" fmla="*/ 650081 w 864394"/>
              <a:gd name="connsiteY33" fmla="*/ 364332 h 640557"/>
              <a:gd name="connsiteX34" fmla="*/ 673893 w 864394"/>
              <a:gd name="connsiteY34" fmla="*/ 385763 h 640557"/>
              <a:gd name="connsiteX35" fmla="*/ 688181 w 864394"/>
              <a:gd name="connsiteY35" fmla="*/ 407194 h 640557"/>
              <a:gd name="connsiteX36" fmla="*/ 714375 w 864394"/>
              <a:gd name="connsiteY36" fmla="*/ 419100 h 640557"/>
              <a:gd name="connsiteX37" fmla="*/ 673893 w 864394"/>
              <a:gd name="connsiteY37" fmla="*/ 450057 h 640557"/>
              <a:gd name="connsiteX38" fmla="*/ 785812 w 864394"/>
              <a:gd name="connsiteY38" fmla="*/ 252413 h 640557"/>
              <a:gd name="connsiteX39" fmla="*/ 838200 w 864394"/>
              <a:gd name="connsiteY39" fmla="*/ 242888 h 640557"/>
              <a:gd name="connsiteX40" fmla="*/ 840580 w 864394"/>
              <a:gd name="connsiteY40" fmla="*/ 242888 h 640557"/>
              <a:gd name="connsiteX41" fmla="*/ 838199 w 864394"/>
              <a:gd name="connsiteY41" fmla="*/ 242888 h 640557"/>
              <a:gd name="connsiteX42" fmla="*/ 864394 w 864394"/>
              <a:gd name="connsiteY42" fmla="*/ 207169 h 640557"/>
              <a:gd name="connsiteX43" fmla="*/ 771525 w 864394"/>
              <a:gd name="connsiteY43" fmla="*/ 569119 h 640557"/>
              <a:gd name="connsiteX44" fmla="*/ 719137 w 864394"/>
              <a:gd name="connsiteY44" fmla="*/ 573882 h 640557"/>
              <a:gd name="connsiteX45" fmla="*/ 711993 w 864394"/>
              <a:gd name="connsiteY45" fmla="*/ 559594 h 640557"/>
              <a:gd name="connsiteX46" fmla="*/ 685800 w 864394"/>
              <a:gd name="connsiteY46" fmla="*/ 540544 h 640557"/>
              <a:gd name="connsiteX47" fmla="*/ 647700 w 864394"/>
              <a:gd name="connsiteY47" fmla="*/ 564357 h 640557"/>
              <a:gd name="connsiteX48" fmla="*/ 614362 w 864394"/>
              <a:gd name="connsiteY48" fmla="*/ 564357 h 640557"/>
              <a:gd name="connsiteX49" fmla="*/ 597693 w 864394"/>
              <a:gd name="connsiteY49" fmla="*/ 588169 h 640557"/>
              <a:gd name="connsiteX50" fmla="*/ 550068 w 864394"/>
              <a:gd name="connsiteY50" fmla="*/ 569119 h 640557"/>
              <a:gd name="connsiteX51" fmla="*/ 511968 w 864394"/>
              <a:gd name="connsiteY51" fmla="*/ 576263 h 640557"/>
              <a:gd name="connsiteX52" fmla="*/ 490537 w 864394"/>
              <a:gd name="connsiteY52" fmla="*/ 566738 h 640557"/>
              <a:gd name="connsiteX53" fmla="*/ 471487 w 864394"/>
              <a:gd name="connsiteY53" fmla="*/ 583407 h 640557"/>
              <a:gd name="connsiteX54" fmla="*/ 466725 w 864394"/>
              <a:gd name="connsiteY54" fmla="*/ 600075 h 640557"/>
              <a:gd name="connsiteX55" fmla="*/ 416718 w 864394"/>
              <a:gd name="connsiteY55" fmla="*/ 597694 h 640557"/>
              <a:gd name="connsiteX56" fmla="*/ 381000 w 864394"/>
              <a:gd name="connsiteY56" fmla="*/ 609600 h 640557"/>
              <a:gd name="connsiteX57" fmla="*/ 326231 w 864394"/>
              <a:gd name="connsiteY57" fmla="*/ 640557 h 640557"/>
              <a:gd name="connsiteX58" fmla="*/ 283368 w 864394"/>
              <a:gd name="connsiteY58" fmla="*/ 638175 h 640557"/>
              <a:gd name="connsiteX59" fmla="*/ 242887 w 864394"/>
              <a:gd name="connsiteY59" fmla="*/ 628650 h 640557"/>
              <a:gd name="connsiteX60" fmla="*/ 195262 w 864394"/>
              <a:gd name="connsiteY60" fmla="*/ 576263 h 640557"/>
              <a:gd name="connsiteX61" fmla="*/ 40481 w 864394"/>
              <a:gd name="connsiteY61" fmla="*/ 397669 h 640557"/>
              <a:gd name="connsiteX62" fmla="*/ 0 w 864394"/>
              <a:gd name="connsiteY62" fmla="*/ 269082 h 640557"/>
              <a:gd name="connsiteX63" fmla="*/ 107156 w 864394"/>
              <a:gd name="connsiteY63" fmla="*/ 147638 h 640557"/>
              <a:gd name="connsiteX0" fmla="*/ 107156 w 864394"/>
              <a:gd name="connsiteY0" fmla="*/ 147638 h 640557"/>
              <a:gd name="connsiteX1" fmla="*/ 150018 w 864394"/>
              <a:gd name="connsiteY1" fmla="*/ 90488 h 640557"/>
              <a:gd name="connsiteX2" fmla="*/ 147637 w 864394"/>
              <a:gd name="connsiteY2" fmla="*/ 69057 h 640557"/>
              <a:gd name="connsiteX3" fmla="*/ 173831 w 864394"/>
              <a:gd name="connsiteY3" fmla="*/ 61913 h 640557"/>
              <a:gd name="connsiteX4" fmla="*/ 176212 w 864394"/>
              <a:gd name="connsiteY4" fmla="*/ 26194 h 640557"/>
              <a:gd name="connsiteX5" fmla="*/ 204787 w 864394"/>
              <a:gd name="connsiteY5" fmla="*/ 21432 h 640557"/>
              <a:gd name="connsiteX6" fmla="*/ 219075 w 864394"/>
              <a:gd name="connsiteY6" fmla="*/ 0 h 640557"/>
              <a:gd name="connsiteX7" fmla="*/ 235743 w 864394"/>
              <a:gd name="connsiteY7" fmla="*/ 47625 h 640557"/>
              <a:gd name="connsiteX8" fmla="*/ 238125 w 864394"/>
              <a:gd name="connsiteY8" fmla="*/ 64294 h 640557"/>
              <a:gd name="connsiteX9" fmla="*/ 271462 w 864394"/>
              <a:gd name="connsiteY9" fmla="*/ 88107 h 640557"/>
              <a:gd name="connsiteX10" fmla="*/ 280987 w 864394"/>
              <a:gd name="connsiteY10" fmla="*/ 90488 h 640557"/>
              <a:gd name="connsiteX11" fmla="*/ 295275 w 864394"/>
              <a:gd name="connsiteY11" fmla="*/ 73819 h 640557"/>
              <a:gd name="connsiteX12" fmla="*/ 316706 w 864394"/>
              <a:gd name="connsiteY12" fmla="*/ 76200 h 640557"/>
              <a:gd name="connsiteX13" fmla="*/ 335756 w 864394"/>
              <a:gd name="connsiteY13" fmla="*/ 54769 h 640557"/>
              <a:gd name="connsiteX14" fmla="*/ 352425 w 864394"/>
              <a:gd name="connsiteY14" fmla="*/ 100013 h 640557"/>
              <a:gd name="connsiteX15" fmla="*/ 364331 w 864394"/>
              <a:gd name="connsiteY15" fmla="*/ 109538 h 640557"/>
              <a:gd name="connsiteX16" fmla="*/ 392906 w 864394"/>
              <a:gd name="connsiteY16" fmla="*/ 104775 h 640557"/>
              <a:gd name="connsiteX17" fmla="*/ 428625 w 864394"/>
              <a:gd name="connsiteY17" fmla="*/ 133350 h 640557"/>
              <a:gd name="connsiteX18" fmla="*/ 452437 w 864394"/>
              <a:gd name="connsiteY18" fmla="*/ 133350 h 640557"/>
              <a:gd name="connsiteX19" fmla="*/ 516731 w 864394"/>
              <a:gd name="connsiteY19" fmla="*/ 147638 h 640557"/>
              <a:gd name="connsiteX20" fmla="*/ 540543 w 864394"/>
              <a:gd name="connsiteY20" fmla="*/ 211932 h 640557"/>
              <a:gd name="connsiteX21" fmla="*/ 540543 w 864394"/>
              <a:gd name="connsiteY21" fmla="*/ 230981 h 640557"/>
              <a:gd name="connsiteX22" fmla="*/ 602456 w 864394"/>
              <a:gd name="connsiteY22" fmla="*/ 216694 h 640557"/>
              <a:gd name="connsiteX23" fmla="*/ 635794 w 864394"/>
              <a:gd name="connsiteY23" fmla="*/ 219075 h 640557"/>
              <a:gd name="connsiteX24" fmla="*/ 659606 w 864394"/>
              <a:gd name="connsiteY24" fmla="*/ 204787 h 640557"/>
              <a:gd name="connsiteX25" fmla="*/ 690562 w 864394"/>
              <a:gd name="connsiteY25" fmla="*/ 228601 h 640557"/>
              <a:gd name="connsiteX26" fmla="*/ 707231 w 864394"/>
              <a:gd name="connsiteY26" fmla="*/ 238125 h 640557"/>
              <a:gd name="connsiteX27" fmla="*/ 683418 w 864394"/>
              <a:gd name="connsiteY27" fmla="*/ 245269 h 640557"/>
              <a:gd name="connsiteX28" fmla="*/ 719138 w 864394"/>
              <a:gd name="connsiteY28" fmla="*/ 250032 h 640557"/>
              <a:gd name="connsiteX29" fmla="*/ 709613 w 864394"/>
              <a:gd name="connsiteY29" fmla="*/ 252412 h 640557"/>
              <a:gd name="connsiteX30" fmla="*/ 731043 w 864394"/>
              <a:gd name="connsiteY30" fmla="*/ 250032 h 640557"/>
              <a:gd name="connsiteX31" fmla="*/ 645318 w 864394"/>
              <a:gd name="connsiteY31" fmla="*/ 350044 h 640557"/>
              <a:gd name="connsiteX32" fmla="*/ 623887 w 864394"/>
              <a:gd name="connsiteY32" fmla="*/ 345282 h 640557"/>
              <a:gd name="connsiteX33" fmla="*/ 650081 w 864394"/>
              <a:gd name="connsiteY33" fmla="*/ 364332 h 640557"/>
              <a:gd name="connsiteX34" fmla="*/ 673893 w 864394"/>
              <a:gd name="connsiteY34" fmla="*/ 385763 h 640557"/>
              <a:gd name="connsiteX35" fmla="*/ 688181 w 864394"/>
              <a:gd name="connsiteY35" fmla="*/ 407194 h 640557"/>
              <a:gd name="connsiteX36" fmla="*/ 714375 w 864394"/>
              <a:gd name="connsiteY36" fmla="*/ 419100 h 640557"/>
              <a:gd name="connsiteX37" fmla="*/ 673893 w 864394"/>
              <a:gd name="connsiteY37" fmla="*/ 450057 h 640557"/>
              <a:gd name="connsiteX38" fmla="*/ 785812 w 864394"/>
              <a:gd name="connsiteY38" fmla="*/ 252413 h 640557"/>
              <a:gd name="connsiteX39" fmla="*/ 838200 w 864394"/>
              <a:gd name="connsiteY39" fmla="*/ 242888 h 640557"/>
              <a:gd name="connsiteX40" fmla="*/ 840580 w 864394"/>
              <a:gd name="connsiteY40" fmla="*/ 242888 h 640557"/>
              <a:gd name="connsiteX41" fmla="*/ 838199 w 864394"/>
              <a:gd name="connsiteY41" fmla="*/ 242888 h 640557"/>
              <a:gd name="connsiteX42" fmla="*/ 864394 w 864394"/>
              <a:gd name="connsiteY42" fmla="*/ 207169 h 640557"/>
              <a:gd name="connsiteX43" fmla="*/ 771525 w 864394"/>
              <a:gd name="connsiteY43" fmla="*/ 569119 h 640557"/>
              <a:gd name="connsiteX44" fmla="*/ 719137 w 864394"/>
              <a:gd name="connsiteY44" fmla="*/ 573882 h 640557"/>
              <a:gd name="connsiteX45" fmla="*/ 711993 w 864394"/>
              <a:gd name="connsiteY45" fmla="*/ 559594 h 640557"/>
              <a:gd name="connsiteX46" fmla="*/ 685800 w 864394"/>
              <a:gd name="connsiteY46" fmla="*/ 540544 h 640557"/>
              <a:gd name="connsiteX47" fmla="*/ 647700 w 864394"/>
              <a:gd name="connsiteY47" fmla="*/ 564357 h 640557"/>
              <a:gd name="connsiteX48" fmla="*/ 614362 w 864394"/>
              <a:gd name="connsiteY48" fmla="*/ 564357 h 640557"/>
              <a:gd name="connsiteX49" fmla="*/ 597693 w 864394"/>
              <a:gd name="connsiteY49" fmla="*/ 588169 h 640557"/>
              <a:gd name="connsiteX50" fmla="*/ 550068 w 864394"/>
              <a:gd name="connsiteY50" fmla="*/ 569119 h 640557"/>
              <a:gd name="connsiteX51" fmla="*/ 511968 w 864394"/>
              <a:gd name="connsiteY51" fmla="*/ 576263 h 640557"/>
              <a:gd name="connsiteX52" fmla="*/ 490537 w 864394"/>
              <a:gd name="connsiteY52" fmla="*/ 566738 h 640557"/>
              <a:gd name="connsiteX53" fmla="*/ 471487 w 864394"/>
              <a:gd name="connsiteY53" fmla="*/ 583407 h 640557"/>
              <a:gd name="connsiteX54" fmla="*/ 466725 w 864394"/>
              <a:gd name="connsiteY54" fmla="*/ 600075 h 640557"/>
              <a:gd name="connsiteX55" fmla="*/ 416718 w 864394"/>
              <a:gd name="connsiteY55" fmla="*/ 597694 h 640557"/>
              <a:gd name="connsiteX56" fmla="*/ 381000 w 864394"/>
              <a:gd name="connsiteY56" fmla="*/ 609600 h 640557"/>
              <a:gd name="connsiteX57" fmla="*/ 326231 w 864394"/>
              <a:gd name="connsiteY57" fmla="*/ 640557 h 640557"/>
              <a:gd name="connsiteX58" fmla="*/ 283368 w 864394"/>
              <a:gd name="connsiteY58" fmla="*/ 638175 h 640557"/>
              <a:gd name="connsiteX59" fmla="*/ 242887 w 864394"/>
              <a:gd name="connsiteY59" fmla="*/ 628650 h 640557"/>
              <a:gd name="connsiteX60" fmla="*/ 195262 w 864394"/>
              <a:gd name="connsiteY60" fmla="*/ 576263 h 640557"/>
              <a:gd name="connsiteX61" fmla="*/ 40481 w 864394"/>
              <a:gd name="connsiteY61" fmla="*/ 397669 h 640557"/>
              <a:gd name="connsiteX62" fmla="*/ 0 w 864394"/>
              <a:gd name="connsiteY62" fmla="*/ 269082 h 640557"/>
              <a:gd name="connsiteX63" fmla="*/ 107156 w 864394"/>
              <a:gd name="connsiteY63" fmla="*/ 147638 h 640557"/>
              <a:gd name="connsiteX0" fmla="*/ 650081 w 864394"/>
              <a:gd name="connsiteY0" fmla="*/ 364332 h 640557"/>
              <a:gd name="connsiteX1" fmla="*/ 673893 w 864394"/>
              <a:gd name="connsiteY1" fmla="*/ 385763 h 640557"/>
              <a:gd name="connsiteX2" fmla="*/ 688181 w 864394"/>
              <a:gd name="connsiteY2" fmla="*/ 407194 h 640557"/>
              <a:gd name="connsiteX3" fmla="*/ 714375 w 864394"/>
              <a:gd name="connsiteY3" fmla="*/ 419100 h 640557"/>
              <a:gd name="connsiteX4" fmla="*/ 673893 w 864394"/>
              <a:gd name="connsiteY4" fmla="*/ 450057 h 640557"/>
              <a:gd name="connsiteX5" fmla="*/ 785812 w 864394"/>
              <a:gd name="connsiteY5" fmla="*/ 252413 h 640557"/>
              <a:gd name="connsiteX6" fmla="*/ 838200 w 864394"/>
              <a:gd name="connsiteY6" fmla="*/ 242888 h 640557"/>
              <a:gd name="connsiteX7" fmla="*/ 840580 w 864394"/>
              <a:gd name="connsiteY7" fmla="*/ 242888 h 640557"/>
              <a:gd name="connsiteX8" fmla="*/ 838199 w 864394"/>
              <a:gd name="connsiteY8" fmla="*/ 242888 h 640557"/>
              <a:gd name="connsiteX9" fmla="*/ 864394 w 864394"/>
              <a:gd name="connsiteY9" fmla="*/ 207169 h 640557"/>
              <a:gd name="connsiteX10" fmla="*/ 771525 w 864394"/>
              <a:gd name="connsiteY10" fmla="*/ 569119 h 640557"/>
              <a:gd name="connsiteX11" fmla="*/ 719137 w 864394"/>
              <a:gd name="connsiteY11" fmla="*/ 573882 h 640557"/>
              <a:gd name="connsiteX12" fmla="*/ 711993 w 864394"/>
              <a:gd name="connsiteY12" fmla="*/ 559594 h 640557"/>
              <a:gd name="connsiteX13" fmla="*/ 685800 w 864394"/>
              <a:gd name="connsiteY13" fmla="*/ 540544 h 640557"/>
              <a:gd name="connsiteX14" fmla="*/ 647700 w 864394"/>
              <a:gd name="connsiteY14" fmla="*/ 564357 h 640557"/>
              <a:gd name="connsiteX15" fmla="*/ 614362 w 864394"/>
              <a:gd name="connsiteY15" fmla="*/ 564357 h 640557"/>
              <a:gd name="connsiteX16" fmla="*/ 597693 w 864394"/>
              <a:gd name="connsiteY16" fmla="*/ 588169 h 640557"/>
              <a:gd name="connsiteX17" fmla="*/ 550068 w 864394"/>
              <a:gd name="connsiteY17" fmla="*/ 569119 h 640557"/>
              <a:gd name="connsiteX18" fmla="*/ 511968 w 864394"/>
              <a:gd name="connsiteY18" fmla="*/ 576263 h 640557"/>
              <a:gd name="connsiteX19" fmla="*/ 490537 w 864394"/>
              <a:gd name="connsiteY19" fmla="*/ 566738 h 640557"/>
              <a:gd name="connsiteX20" fmla="*/ 471487 w 864394"/>
              <a:gd name="connsiteY20" fmla="*/ 583407 h 640557"/>
              <a:gd name="connsiteX21" fmla="*/ 466725 w 864394"/>
              <a:gd name="connsiteY21" fmla="*/ 600075 h 640557"/>
              <a:gd name="connsiteX22" fmla="*/ 416718 w 864394"/>
              <a:gd name="connsiteY22" fmla="*/ 597694 h 640557"/>
              <a:gd name="connsiteX23" fmla="*/ 381000 w 864394"/>
              <a:gd name="connsiteY23" fmla="*/ 609600 h 640557"/>
              <a:gd name="connsiteX24" fmla="*/ 326231 w 864394"/>
              <a:gd name="connsiteY24" fmla="*/ 640557 h 640557"/>
              <a:gd name="connsiteX25" fmla="*/ 283368 w 864394"/>
              <a:gd name="connsiteY25" fmla="*/ 638175 h 640557"/>
              <a:gd name="connsiteX26" fmla="*/ 242887 w 864394"/>
              <a:gd name="connsiteY26" fmla="*/ 628650 h 640557"/>
              <a:gd name="connsiteX27" fmla="*/ 195262 w 864394"/>
              <a:gd name="connsiteY27" fmla="*/ 576263 h 640557"/>
              <a:gd name="connsiteX28" fmla="*/ 40481 w 864394"/>
              <a:gd name="connsiteY28" fmla="*/ 397669 h 640557"/>
              <a:gd name="connsiteX29" fmla="*/ 0 w 864394"/>
              <a:gd name="connsiteY29" fmla="*/ 269082 h 640557"/>
              <a:gd name="connsiteX30" fmla="*/ 107156 w 864394"/>
              <a:gd name="connsiteY30" fmla="*/ 147638 h 640557"/>
              <a:gd name="connsiteX31" fmla="*/ 150018 w 864394"/>
              <a:gd name="connsiteY31" fmla="*/ 90488 h 640557"/>
              <a:gd name="connsiteX32" fmla="*/ 147637 w 864394"/>
              <a:gd name="connsiteY32" fmla="*/ 69057 h 640557"/>
              <a:gd name="connsiteX33" fmla="*/ 173831 w 864394"/>
              <a:gd name="connsiteY33" fmla="*/ 61913 h 640557"/>
              <a:gd name="connsiteX34" fmla="*/ 176212 w 864394"/>
              <a:gd name="connsiteY34" fmla="*/ 26194 h 640557"/>
              <a:gd name="connsiteX35" fmla="*/ 204787 w 864394"/>
              <a:gd name="connsiteY35" fmla="*/ 21432 h 640557"/>
              <a:gd name="connsiteX36" fmla="*/ 219075 w 864394"/>
              <a:gd name="connsiteY36" fmla="*/ 0 h 640557"/>
              <a:gd name="connsiteX37" fmla="*/ 235743 w 864394"/>
              <a:gd name="connsiteY37" fmla="*/ 47625 h 640557"/>
              <a:gd name="connsiteX38" fmla="*/ 238125 w 864394"/>
              <a:gd name="connsiteY38" fmla="*/ 64294 h 640557"/>
              <a:gd name="connsiteX39" fmla="*/ 271462 w 864394"/>
              <a:gd name="connsiteY39" fmla="*/ 88107 h 640557"/>
              <a:gd name="connsiteX40" fmla="*/ 280987 w 864394"/>
              <a:gd name="connsiteY40" fmla="*/ 90488 h 640557"/>
              <a:gd name="connsiteX41" fmla="*/ 295275 w 864394"/>
              <a:gd name="connsiteY41" fmla="*/ 73819 h 640557"/>
              <a:gd name="connsiteX42" fmla="*/ 316706 w 864394"/>
              <a:gd name="connsiteY42" fmla="*/ 76200 h 640557"/>
              <a:gd name="connsiteX43" fmla="*/ 335756 w 864394"/>
              <a:gd name="connsiteY43" fmla="*/ 54769 h 640557"/>
              <a:gd name="connsiteX44" fmla="*/ 352425 w 864394"/>
              <a:gd name="connsiteY44" fmla="*/ 100013 h 640557"/>
              <a:gd name="connsiteX45" fmla="*/ 364331 w 864394"/>
              <a:gd name="connsiteY45" fmla="*/ 109538 h 640557"/>
              <a:gd name="connsiteX46" fmla="*/ 392906 w 864394"/>
              <a:gd name="connsiteY46" fmla="*/ 104775 h 640557"/>
              <a:gd name="connsiteX47" fmla="*/ 428625 w 864394"/>
              <a:gd name="connsiteY47" fmla="*/ 133350 h 640557"/>
              <a:gd name="connsiteX48" fmla="*/ 452437 w 864394"/>
              <a:gd name="connsiteY48" fmla="*/ 133350 h 640557"/>
              <a:gd name="connsiteX49" fmla="*/ 516731 w 864394"/>
              <a:gd name="connsiteY49" fmla="*/ 147638 h 640557"/>
              <a:gd name="connsiteX50" fmla="*/ 540543 w 864394"/>
              <a:gd name="connsiteY50" fmla="*/ 211932 h 640557"/>
              <a:gd name="connsiteX51" fmla="*/ 540543 w 864394"/>
              <a:gd name="connsiteY51" fmla="*/ 230981 h 640557"/>
              <a:gd name="connsiteX52" fmla="*/ 602456 w 864394"/>
              <a:gd name="connsiteY52" fmla="*/ 216694 h 640557"/>
              <a:gd name="connsiteX53" fmla="*/ 635794 w 864394"/>
              <a:gd name="connsiteY53" fmla="*/ 219075 h 640557"/>
              <a:gd name="connsiteX54" fmla="*/ 659606 w 864394"/>
              <a:gd name="connsiteY54" fmla="*/ 204787 h 640557"/>
              <a:gd name="connsiteX55" fmla="*/ 690562 w 864394"/>
              <a:gd name="connsiteY55" fmla="*/ 228601 h 640557"/>
              <a:gd name="connsiteX56" fmla="*/ 707231 w 864394"/>
              <a:gd name="connsiteY56" fmla="*/ 238125 h 640557"/>
              <a:gd name="connsiteX57" fmla="*/ 683418 w 864394"/>
              <a:gd name="connsiteY57" fmla="*/ 245269 h 640557"/>
              <a:gd name="connsiteX58" fmla="*/ 719138 w 864394"/>
              <a:gd name="connsiteY58" fmla="*/ 250032 h 640557"/>
              <a:gd name="connsiteX59" fmla="*/ 709613 w 864394"/>
              <a:gd name="connsiteY59" fmla="*/ 252412 h 640557"/>
              <a:gd name="connsiteX60" fmla="*/ 731043 w 864394"/>
              <a:gd name="connsiteY60" fmla="*/ 250032 h 640557"/>
              <a:gd name="connsiteX61" fmla="*/ 645318 w 864394"/>
              <a:gd name="connsiteY61" fmla="*/ 350044 h 640557"/>
              <a:gd name="connsiteX62" fmla="*/ 715327 w 864394"/>
              <a:gd name="connsiteY62" fmla="*/ 436722 h 640557"/>
              <a:gd name="connsiteX0" fmla="*/ 650081 w 864394"/>
              <a:gd name="connsiteY0" fmla="*/ 364332 h 640557"/>
              <a:gd name="connsiteX1" fmla="*/ 673893 w 864394"/>
              <a:gd name="connsiteY1" fmla="*/ 385763 h 640557"/>
              <a:gd name="connsiteX2" fmla="*/ 688181 w 864394"/>
              <a:gd name="connsiteY2" fmla="*/ 407194 h 640557"/>
              <a:gd name="connsiteX3" fmla="*/ 714375 w 864394"/>
              <a:gd name="connsiteY3" fmla="*/ 419100 h 640557"/>
              <a:gd name="connsiteX4" fmla="*/ 673893 w 864394"/>
              <a:gd name="connsiteY4" fmla="*/ 450057 h 640557"/>
              <a:gd name="connsiteX5" fmla="*/ 785812 w 864394"/>
              <a:gd name="connsiteY5" fmla="*/ 252413 h 640557"/>
              <a:gd name="connsiteX6" fmla="*/ 838200 w 864394"/>
              <a:gd name="connsiteY6" fmla="*/ 242888 h 640557"/>
              <a:gd name="connsiteX7" fmla="*/ 840580 w 864394"/>
              <a:gd name="connsiteY7" fmla="*/ 242888 h 640557"/>
              <a:gd name="connsiteX8" fmla="*/ 838199 w 864394"/>
              <a:gd name="connsiteY8" fmla="*/ 242888 h 640557"/>
              <a:gd name="connsiteX9" fmla="*/ 864394 w 864394"/>
              <a:gd name="connsiteY9" fmla="*/ 207169 h 640557"/>
              <a:gd name="connsiteX10" fmla="*/ 771525 w 864394"/>
              <a:gd name="connsiteY10" fmla="*/ 569119 h 640557"/>
              <a:gd name="connsiteX11" fmla="*/ 719137 w 864394"/>
              <a:gd name="connsiteY11" fmla="*/ 573882 h 640557"/>
              <a:gd name="connsiteX12" fmla="*/ 711993 w 864394"/>
              <a:gd name="connsiteY12" fmla="*/ 559594 h 640557"/>
              <a:gd name="connsiteX13" fmla="*/ 685800 w 864394"/>
              <a:gd name="connsiteY13" fmla="*/ 540544 h 640557"/>
              <a:gd name="connsiteX14" fmla="*/ 647700 w 864394"/>
              <a:gd name="connsiteY14" fmla="*/ 564357 h 640557"/>
              <a:gd name="connsiteX15" fmla="*/ 614362 w 864394"/>
              <a:gd name="connsiteY15" fmla="*/ 564357 h 640557"/>
              <a:gd name="connsiteX16" fmla="*/ 597693 w 864394"/>
              <a:gd name="connsiteY16" fmla="*/ 588169 h 640557"/>
              <a:gd name="connsiteX17" fmla="*/ 550068 w 864394"/>
              <a:gd name="connsiteY17" fmla="*/ 569119 h 640557"/>
              <a:gd name="connsiteX18" fmla="*/ 511968 w 864394"/>
              <a:gd name="connsiteY18" fmla="*/ 576263 h 640557"/>
              <a:gd name="connsiteX19" fmla="*/ 490537 w 864394"/>
              <a:gd name="connsiteY19" fmla="*/ 566738 h 640557"/>
              <a:gd name="connsiteX20" fmla="*/ 471487 w 864394"/>
              <a:gd name="connsiteY20" fmla="*/ 583407 h 640557"/>
              <a:gd name="connsiteX21" fmla="*/ 466725 w 864394"/>
              <a:gd name="connsiteY21" fmla="*/ 600075 h 640557"/>
              <a:gd name="connsiteX22" fmla="*/ 416718 w 864394"/>
              <a:gd name="connsiteY22" fmla="*/ 597694 h 640557"/>
              <a:gd name="connsiteX23" fmla="*/ 381000 w 864394"/>
              <a:gd name="connsiteY23" fmla="*/ 609600 h 640557"/>
              <a:gd name="connsiteX24" fmla="*/ 326231 w 864394"/>
              <a:gd name="connsiteY24" fmla="*/ 640557 h 640557"/>
              <a:gd name="connsiteX25" fmla="*/ 283368 w 864394"/>
              <a:gd name="connsiteY25" fmla="*/ 638175 h 640557"/>
              <a:gd name="connsiteX26" fmla="*/ 242887 w 864394"/>
              <a:gd name="connsiteY26" fmla="*/ 628650 h 640557"/>
              <a:gd name="connsiteX27" fmla="*/ 195262 w 864394"/>
              <a:gd name="connsiteY27" fmla="*/ 576263 h 640557"/>
              <a:gd name="connsiteX28" fmla="*/ 40481 w 864394"/>
              <a:gd name="connsiteY28" fmla="*/ 397669 h 640557"/>
              <a:gd name="connsiteX29" fmla="*/ 0 w 864394"/>
              <a:gd name="connsiteY29" fmla="*/ 269082 h 640557"/>
              <a:gd name="connsiteX30" fmla="*/ 107156 w 864394"/>
              <a:gd name="connsiteY30" fmla="*/ 147638 h 640557"/>
              <a:gd name="connsiteX31" fmla="*/ 150018 w 864394"/>
              <a:gd name="connsiteY31" fmla="*/ 90488 h 640557"/>
              <a:gd name="connsiteX32" fmla="*/ 147637 w 864394"/>
              <a:gd name="connsiteY32" fmla="*/ 69057 h 640557"/>
              <a:gd name="connsiteX33" fmla="*/ 173831 w 864394"/>
              <a:gd name="connsiteY33" fmla="*/ 61913 h 640557"/>
              <a:gd name="connsiteX34" fmla="*/ 176212 w 864394"/>
              <a:gd name="connsiteY34" fmla="*/ 26194 h 640557"/>
              <a:gd name="connsiteX35" fmla="*/ 204787 w 864394"/>
              <a:gd name="connsiteY35" fmla="*/ 21432 h 640557"/>
              <a:gd name="connsiteX36" fmla="*/ 219075 w 864394"/>
              <a:gd name="connsiteY36" fmla="*/ 0 h 640557"/>
              <a:gd name="connsiteX37" fmla="*/ 235743 w 864394"/>
              <a:gd name="connsiteY37" fmla="*/ 47625 h 640557"/>
              <a:gd name="connsiteX38" fmla="*/ 238125 w 864394"/>
              <a:gd name="connsiteY38" fmla="*/ 64294 h 640557"/>
              <a:gd name="connsiteX39" fmla="*/ 271462 w 864394"/>
              <a:gd name="connsiteY39" fmla="*/ 88107 h 640557"/>
              <a:gd name="connsiteX40" fmla="*/ 280987 w 864394"/>
              <a:gd name="connsiteY40" fmla="*/ 90488 h 640557"/>
              <a:gd name="connsiteX41" fmla="*/ 295275 w 864394"/>
              <a:gd name="connsiteY41" fmla="*/ 73819 h 640557"/>
              <a:gd name="connsiteX42" fmla="*/ 316706 w 864394"/>
              <a:gd name="connsiteY42" fmla="*/ 76200 h 640557"/>
              <a:gd name="connsiteX43" fmla="*/ 335756 w 864394"/>
              <a:gd name="connsiteY43" fmla="*/ 54769 h 640557"/>
              <a:gd name="connsiteX44" fmla="*/ 352425 w 864394"/>
              <a:gd name="connsiteY44" fmla="*/ 100013 h 640557"/>
              <a:gd name="connsiteX45" fmla="*/ 364331 w 864394"/>
              <a:gd name="connsiteY45" fmla="*/ 109538 h 640557"/>
              <a:gd name="connsiteX46" fmla="*/ 392906 w 864394"/>
              <a:gd name="connsiteY46" fmla="*/ 104775 h 640557"/>
              <a:gd name="connsiteX47" fmla="*/ 428625 w 864394"/>
              <a:gd name="connsiteY47" fmla="*/ 133350 h 640557"/>
              <a:gd name="connsiteX48" fmla="*/ 452437 w 864394"/>
              <a:gd name="connsiteY48" fmla="*/ 133350 h 640557"/>
              <a:gd name="connsiteX49" fmla="*/ 516731 w 864394"/>
              <a:gd name="connsiteY49" fmla="*/ 147638 h 640557"/>
              <a:gd name="connsiteX50" fmla="*/ 540543 w 864394"/>
              <a:gd name="connsiteY50" fmla="*/ 211932 h 640557"/>
              <a:gd name="connsiteX51" fmla="*/ 540543 w 864394"/>
              <a:gd name="connsiteY51" fmla="*/ 230981 h 640557"/>
              <a:gd name="connsiteX52" fmla="*/ 602456 w 864394"/>
              <a:gd name="connsiteY52" fmla="*/ 216694 h 640557"/>
              <a:gd name="connsiteX53" fmla="*/ 635794 w 864394"/>
              <a:gd name="connsiteY53" fmla="*/ 219075 h 640557"/>
              <a:gd name="connsiteX54" fmla="*/ 659606 w 864394"/>
              <a:gd name="connsiteY54" fmla="*/ 204787 h 640557"/>
              <a:gd name="connsiteX55" fmla="*/ 690562 w 864394"/>
              <a:gd name="connsiteY55" fmla="*/ 228601 h 640557"/>
              <a:gd name="connsiteX56" fmla="*/ 707231 w 864394"/>
              <a:gd name="connsiteY56" fmla="*/ 238125 h 640557"/>
              <a:gd name="connsiteX57" fmla="*/ 683418 w 864394"/>
              <a:gd name="connsiteY57" fmla="*/ 245269 h 640557"/>
              <a:gd name="connsiteX58" fmla="*/ 719138 w 864394"/>
              <a:gd name="connsiteY58" fmla="*/ 250032 h 640557"/>
              <a:gd name="connsiteX59" fmla="*/ 709613 w 864394"/>
              <a:gd name="connsiteY59" fmla="*/ 252412 h 640557"/>
              <a:gd name="connsiteX60" fmla="*/ 731043 w 864394"/>
              <a:gd name="connsiteY60" fmla="*/ 250032 h 640557"/>
              <a:gd name="connsiteX61" fmla="*/ 715327 w 864394"/>
              <a:gd name="connsiteY61" fmla="*/ 436722 h 640557"/>
              <a:gd name="connsiteX0" fmla="*/ 673893 w 864394"/>
              <a:gd name="connsiteY0" fmla="*/ 385763 h 640557"/>
              <a:gd name="connsiteX1" fmla="*/ 688181 w 864394"/>
              <a:gd name="connsiteY1" fmla="*/ 407194 h 640557"/>
              <a:gd name="connsiteX2" fmla="*/ 714375 w 864394"/>
              <a:gd name="connsiteY2" fmla="*/ 419100 h 640557"/>
              <a:gd name="connsiteX3" fmla="*/ 673893 w 864394"/>
              <a:gd name="connsiteY3" fmla="*/ 450057 h 640557"/>
              <a:gd name="connsiteX4" fmla="*/ 785812 w 864394"/>
              <a:gd name="connsiteY4" fmla="*/ 252413 h 640557"/>
              <a:gd name="connsiteX5" fmla="*/ 838200 w 864394"/>
              <a:gd name="connsiteY5" fmla="*/ 242888 h 640557"/>
              <a:gd name="connsiteX6" fmla="*/ 840580 w 864394"/>
              <a:gd name="connsiteY6" fmla="*/ 242888 h 640557"/>
              <a:gd name="connsiteX7" fmla="*/ 838199 w 864394"/>
              <a:gd name="connsiteY7" fmla="*/ 242888 h 640557"/>
              <a:gd name="connsiteX8" fmla="*/ 864394 w 864394"/>
              <a:gd name="connsiteY8" fmla="*/ 207169 h 640557"/>
              <a:gd name="connsiteX9" fmla="*/ 771525 w 864394"/>
              <a:gd name="connsiteY9" fmla="*/ 569119 h 640557"/>
              <a:gd name="connsiteX10" fmla="*/ 719137 w 864394"/>
              <a:gd name="connsiteY10" fmla="*/ 573882 h 640557"/>
              <a:gd name="connsiteX11" fmla="*/ 711993 w 864394"/>
              <a:gd name="connsiteY11" fmla="*/ 559594 h 640557"/>
              <a:gd name="connsiteX12" fmla="*/ 685800 w 864394"/>
              <a:gd name="connsiteY12" fmla="*/ 540544 h 640557"/>
              <a:gd name="connsiteX13" fmla="*/ 647700 w 864394"/>
              <a:gd name="connsiteY13" fmla="*/ 564357 h 640557"/>
              <a:gd name="connsiteX14" fmla="*/ 614362 w 864394"/>
              <a:gd name="connsiteY14" fmla="*/ 564357 h 640557"/>
              <a:gd name="connsiteX15" fmla="*/ 597693 w 864394"/>
              <a:gd name="connsiteY15" fmla="*/ 588169 h 640557"/>
              <a:gd name="connsiteX16" fmla="*/ 550068 w 864394"/>
              <a:gd name="connsiteY16" fmla="*/ 569119 h 640557"/>
              <a:gd name="connsiteX17" fmla="*/ 511968 w 864394"/>
              <a:gd name="connsiteY17" fmla="*/ 576263 h 640557"/>
              <a:gd name="connsiteX18" fmla="*/ 490537 w 864394"/>
              <a:gd name="connsiteY18" fmla="*/ 566738 h 640557"/>
              <a:gd name="connsiteX19" fmla="*/ 471487 w 864394"/>
              <a:gd name="connsiteY19" fmla="*/ 583407 h 640557"/>
              <a:gd name="connsiteX20" fmla="*/ 466725 w 864394"/>
              <a:gd name="connsiteY20" fmla="*/ 600075 h 640557"/>
              <a:gd name="connsiteX21" fmla="*/ 416718 w 864394"/>
              <a:gd name="connsiteY21" fmla="*/ 597694 h 640557"/>
              <a:gd name="connsiteX22" fmla="*/ 381000 w 864394"/>
              <a:gd name="connsiteY22" fmla="*/ 609600 h 640557"/>
              <a:gd name="connsiteX23" fmla="*/ 326231 w 864394"/>
              <a:gd name="connsiteY23" fmla="*/ 640557 h 640557"/>
              <a:gd name="connsiteX24" fmla="*/ 283368 w 864394"/>
              <a:gd name="connsiteY24" fmla="*/ 638175 h 640557"/>
              <a:gd name="connsiteX25" fmla="*/ 242887 w 864394"/>
              <a:gd name="connsiteY25" fmla="*/ 628650 h 640557"/>
              <a:gd name="connsiteX26" fmla="*/ 195262 w 864394"/>
              <a:gd name="connsiteY26" fmla="*/ 576263 h 640557"/>
              <a:gd name="connsiteX27" fmla="*/ 40481 w 864394"/>
              <a:gd name="connsiteY27" fmla="*/ 397669 h 640557"/>
              <a:gd name="connsiteX28" fmla="*/ 0 w 864394"/>
              <a:gd name="connsiteY28" fmla="*/ 269082 h 640557"/>
              <a:gd name="connsiteX29" fmla="*/ 107156 w 864394"/>
              <a:gd name="connsiteY29" fmla="*/ 147638 h 640557"/>
              <a:gd name="connsiteX30" fmla="*/ 150018 w 864394"/>
              <a:gd name="connsiteY30" fmla="*/ 90488 h 640557"/>
              <a:gd name="connsiteX31" fmla="*/ 147637 w 864394"/>
              <a:gd name="connsiteY31" fmla="*/ 69057 h 640557"/>
              <a:gd name="connsiteX32" fmla="*/ 173831 w 864394"/>
              <a:gd name="connsiteY32" fmla="*/ 61913 h 640557"/>
              <a:gd name="connsiteX33" fmla="*/ 176212 w 864394"/>
              <a:gd name="connsiteY33" fmla="*/ 26194 h 640557"/>
              <a:gd name="connsiteX34" fmla="*/ 204787 w 864394"/>
              <a:gd name="connsiteY34" fmla="*/ 21432 h 640557"/>
              <a:gd name="connsiteX35" fmla="*/ 219075 w 864394"/>
              <a:gd name="connsiteY35" fmla="*/ 0 h 640557"/>
              <a:gd name="connsiteX36" fmla="*/ 235743 w 864394"/>
              <a:gd name="connsiteY36" fmla="*/ 47625 h 640557"/>
              <a:gd name="connsiteX37" fmla="*/ 238125 w 864394"/>
              <a:gd name="connsiteY37" fmla="*/ 64294 h 640557"/>
              <a:gd name="connsiteX38" fmla="*/ 271462 w 864394"/>
              <a:gd name="connsiteY38" fmla="*/ 88107 h 640557"/>
              <a:gd name="connsiteX39" fmla="*/ 280987 w 864394"/>
              <a:gd name="connsiteY39" fmla="*/ 90488 h 640557"/>
              <a:gd name="connsiteX40" fmla="*/ 295275 w 864394"/>
              <a:gd name="connsiteY40" fmla="*/ 73819 h 640557"/>
              <a:gd name="connsiteX41" fmla="*/ 316706 w 864394"/>
              <a:gd name="connsiteY41" fmla="*/ 76200 h 640557"/>
              <a:gd name="connsiteX42" fmla="*/ 335756 w 864394"/>
              <a:gd name="connsiteY42" fmla="*/ 54769 h 640557"/>
              <a:gd name="connsiteX43" fmla="*/ 352425 w 864394"/>
              <a:gd name="connsiteY43" fmla="*/ 100013 h 640557"/>
              <a:gd name="connsiteX44" fmla="*/ 364331 w 864394"/>
              <a:gd name="connsiteY44" fmla="*/ 109538 h 640557"/>
              <a:gd name="connsiteX45" fmla="*/ 392906 w 864394"/>
              <a:gd name="connsiteY45" fmla="*/ 104775 h 640557"/>
              <a:gd name="connsiteX46" fmla="*/ 428625 w 864394"/>
              <a:gd name="connsiteY46" fmla="*/ 133350 h 640557"/>
              <a:gd name="connsiteX47" fmla="*/ 452437 w 864394"/>
              <a:gd name="connsiteY47" fmla="*/ 133350 h 640557"/>
              <a:gd name="connsiteX48" fmla="*/ 516731 w 864394"/>
              <a:gd name="connsiteY48" fmla="*/ 147638 h 640557"/>
              <a:gd name="connsiteX49" fmla="*/ 540543 w 864394"/>
              <a:gd name="connsiteY49" fmla="*/ 211932 h 640557"/>
              <a:gd name="connsiteX50" fmla="*/ 540543 w 864394"/>
              <a:gd name="connsiteY50" fmla="*/ 230981 h 640557"/>
              <a:gd name="connsiteX51" fmla="*/ 602456 w 864394"/>
              <a:gd name="connsiteY51" fmla="*/ 216694 h 640557"/>
              <a:gd name="connsiteX52" fmla="*/ 635794 w 864394"/>
              <a:gd name="connsiteY52" fmla="*/ 219075 h 640557"/>
              <a:gd name="connsiteX53" fmla="*/ 659606 w 864394"/>
              <a:gd name="connsiteY53" fmla="*/ 204787 h 640557"/>
              <a:gd name="connsiteX54" fmla="*/ 690562 w 864394"/>
              <a:gd name="connsiteY54" fmla="*/ 228601 h 640557"/>
              <a:gd name="connsiteX55" fmla="*/ 707231 w 864394"/>
              <a:gd name="connsiteY55" fmla="*/ 238125 h 640557"/>
              <a:gd name="connsiteX56" fmla="*/ 683418 w 864394"/>
              <a:gd name="connsiteY56" fmla="*/ 245269 h 640557"/>
              <a:gd name="connsiteX57" fmla="*/ 719138 w 864394"/>
              <a:gd name="connsiteY57" fmla="*/ 250032 h 640557"/>
              <a:gd name="connsiteX58" fmla="*/ 709613 w 864394"/>
              <a:gd name="connsiteY58" fmla="*/ 252412 h 640557"/>
              <a:gd name="connsiteX59" fmla="*/ 731043 w 864394"/>
              <a:gd name="connsiteY59" fmla="*/ 250032 h 640557"/>
              <a:gd name="connsiteX60" fmla="*/ 715327 w 864394"/>
              <a:gd name="connsiteY60" fmla="*/ 436722 h 640557"/>
              <a:gd name="connsiteX0" fmla="*/ 673893 w 864394"/>
              <a:gd name="connsiteY0" fmla="*/ 385763 h 640557"/>
              <a:gd name="connsiteX1" fmla="*/ 714375 w 864394"/>
              <a:gd name="connsiteY1" fmla="*/ 419100 h 640557"/>
              <a:gd name="connsiteX2" fmla="*/ 673893 w 864394"/>
              <a:gd name="connsiteY2" fmla="*/ 450057 h 640557"/>
              <a:gd name="connsiteX3" fmla="*/ 785812 w 864394"/>
              <a:gd name="connsiteY3" fmla="*/ 252413 h 640557"/>
              <a:gd name="connsiteX4" fmla="*/ 838200 w 864394"/>
              <a:gd name="connsiteY4" fmla="*/ 242888 h 640557"/>
              <a:gd name="connsiteX5" fmla="*/ 840580 w 864394"/>
              <a:gd name="connsiteY5" fmla="*/ 242888 h 640557"/>
              <a:gd name="connsiteX6" fmla="*/ 838199 w 864394"/>
              <a:gd name="connsiteY6" fmla="*/ 242888 h 640557"/>
              <a:gd name="connsiteX7" fmla="*/ 864394 w 864394"/>
              <a:gd name="connsiteY7" fmla="*/ 207169 h 640557"/>
              <a:gd name="connsiteX8" fmla="*/ 771525 w 864394"/>
              <a:gd name="connsiteY8" fmla="*/ 569119 h 640557"/>
              <a:gd name="connsiteX9" fmla="*/ 719137 w 864394"/>
              <a:gd name="connsiteY9" fmla="*/ 573882 h 640557"/>
              <a:gd name="connsiteX10" fmla="*/ 711993 w 864394"/>
              <a:gd name="connsiteY10" fmla="*/ 559594 h 640557"/>
              <a:gd name="connsiteX11" fmla="*/ 685800 w 864394"/>
              <a:gd name="connsiteY11" fmla="*/ 540544 h 640557"/>
              <a:gd name="connsiteX12" fmla="*/ 647700 w 864394"/>
              <a:gd name="connsiteY12" fmla="*/ 564357 h 640557"/>
              <a:gd name="connsiteX13" fmla="*/ 614362 w 864394"/>
              <a:gd name="connsiteY13" fmla="*/ 564357 h 640557"/>
              <a:gd name="connsiteX14" fmla="*/ 597693 w 864394"/>
              <a:gd name="connsiteY14" fmla="*/ 588169 h 640557"/>
              <a:gd name="connsiteX15" fmla="*/ 550068 w 864394"/>
              <a:gd name="connsiteY15" fmla="*/ 569119 h 640557"/>
              <a:gd name="connsiteX16" fmla="*/ 511968 w 864394"/>
              <a:gd name="connsiteY16" fmla="*/ 576263 h 640557"/>
              <a:gd name="connsiteX17" fmla="*/ 490537 w 864394"/>
              <a:gd name="connsiteY17" fmla="*/ 566738 h 640557"/>
              <a:gd name="connsiteX18" fmla="*/ 471487 w 864394"/>
              <a:gd name="connsiteY18" fmla="*/ 583407 h 640557"/>
              <a:gd name="connsiteX19" fmla="*/ 466725 w 864394"/>
              <a:gd name="connsiteY19" fmla="*/ 600075 h 640557"/>
              <a:gd name="connsiteX20" fmla="*/ 416718 w 864394"/>
              <a:gd name="connsiteY20" fmla="*/ 597694 h 640557"/>
              <a:gd name="connsiteX21" fmla="*/ 381000 w 864394"/>
              <a:gd name="connsiteY21" fmla="*/ 609600 h 640557"/>
              <a:gd name="connsiteX22" fmla="*/ 326231 w 864394"/>
              <a:gd name="connsiteY22" fmla="*/ 640557 h 640557"/>
              <a:gd name="connsiteX23" fmla="*/ 283368 w 864394"/>
              <a:gd name="connsiteY23" fmla="*/ 638175 h 640557"/>
              <a:gd name="connsiteX24" fmla="*/ 242887 w 864394"/>
              <a:gd name="connsiteY24" fmla="*/ 628650 h 640557"/>
              <a:gd name="connsiteX25" fmla="*/ 195262 w 864394"/>
              <a:gd name="connsiteY25" fmla="*/ 576263 h 640557"/>
              <a:gd name="connsiteX26" fmla="*/ 40481 w 864394"/>
              <a:gd name="connsiteY26" fmla="*/ 397669 h 640557"/>
              <a:gd name="connsiteX27" fmla="*/ 0 w 864394"/>
              <a:gd name="connsiteY27" fmla="*/ 269082 h 640557"/>
              <a:gd name="connsiteX28" fmla="*/ 107156 w 864394"/>
              <a:gd name="connsiteY28" fmla="*/ 147638 h 640557"/>
              <a:gd name="connsiteX29" fmla="*/ 150018 w 864394"/>
              <a:gd name="connsiteY29" fmla="*/ 90488 h 640557"/>
              <a:gd name="connsiteX30" fmla="*/ 147637 w 864394"/>
              <a:gd name="connsiteY30" fmla="*/ 69057 h 640557"/>
              <a:gd name="connsiteX31" fmla="*/ 173831 w 864394"/>
              <a:gd name="connsiteY31" fmla="*/ 61913 h 640557"/>
              <a:gd name="connsiteX32" fmla="*/ 176212 w 864394"/>
              <a:gd name="connsiteY32" fmla="*/ 26194 h 640557"/>
              <a:gd name="connsiteX33" fmla="*/ 204787 w 864394"/>
              <a:gd name="connsiteY33" fmla="*/ 21432 h 640557"/>
              <a:gd name="connsiteX34" fmla="*/ 219075 w 864394"/>
              <a:gd name="connsiteY34" fmla="*/ 0 h 640557"/>
              <a:gd name="connsiteX35" fmla="*/ 235743 w 864394"/>
              <a:gd name="connsiteY35" fmla="*/ 47625 h 640557"/>
              <a:gd name="connsiteX36" fmla="*/ 238125 w 864394"/>
              <a:gd name="connsiteY36" fmla="*/ 64294 h 640557"/>
              <a:gd name="connsiteX37" fmla="*/ 271462 w 864394"/>
              <a:gd name="connsiteY37" fmla="*/ 88107 h 640557"/>
              <a:gd name="connsiteX38" fmla="*/ 280987 w 864394"/>
              <a:gd name="connsiteY38" fmla="*/ 90488 h 640557"/>
              <a:gd name="connsiteX39" fmla="*/ 295275 w 864394"/>
              <a:gd name="connsiteY39" fmla="*/ 73819 h 640557"/>
              <a:gd name="connsiteX40" fmla="*/ 316706 w 864394"/>
              <a:gd name="connsiteY40" fmla="*/ 76200 h 640557"/>
              <a:gd name="connsiteX41" fmla="*/ 335756 w 864394"/>
              <a:gd name="connsiteY41" fmla="*/ 54769 h 640557"/>
              <a:gd name="connsiteX42" fmla="*/ 352425 w 864394"/>
              <a:gd name="connsiteY42" fmla="*/ 100013 h 640557"/>
              <a:gd name="connsiteX43" fmla="*/ 364331 w 864394"/>
              <a:gd name="connsiteY43" fmla="*/ 109538 h 640557"/>
              <a:gd name="connsiteX44" fmla="*/ 392906 w 864394"/>
              <a:gd name="connsiteY44" fmla="*/ 104775 h 640557"/>
              <a:gd name="connsiteX45" fmla="*/ 428625 w 864394"/>
              <a:gd name="connsiteY45" fmla="*/ 133350 h 640557"/>
              <a:gd name="connsiteX46" fmla="*/ 452437 w 864394"/>
              <a:gd name="connsiteY46" fmla="*/ 133350 h 640557"/>
              <a:gd name="connsiteX47" fmla="*/ 516731 w 864394"/>
              <a:gd name="connsiteY47" fmla="*/ 147638 h 640557"/>
              <a:gd name="connsiteX48" fmla="*/ 540543 w 864394"/>
              <a:gd name="connsiteY48" fmla="*/ 211932 h 640557"/>
              <a:gd name="connsiteX49" fmla="*/ 540543 w 864394"/>
              <a:gd name="connsiteY49" fmla="*/ 230981 h 640557"/>
              <a:gd name="connsiteX50" fmla="*/ 602456 w 864394"/>
              <a:gd name="connsiteY50" fmla="*/ 216694 h 640557"/>
              <a:gd name="connsiteX51" fmla="*/ 635794 w 864394"/>
              <a:gd name="connsiteY51" fmla="*/ 219075 h 640557"/>
              <a:gd name="connsiteX52" fmla="*/ 659606 w 864394"/>
              <a:gd name="connsiteY52" fmla="*/ 204787 h 640557"/>
              <a:gd name="connsiteX53" fmla="*/ 690562 w 864394"/>
              <a:gd name="connsiteY53" fmla="*/ 228601 h 640557"/>
              <a:gd name="connsiteX54" fmla="*/ 707231 w 864394"/>
              <a:gd name="connsiteY54" fmla="*/ 238125 h 640557"/>
              <a:gd name="connsiteX55" fmla="*/ 683418 w 864394"/>
              <a:gd name="connsiteY55" fmla="*/ 245269 h 640557"/>
              <a:gd name="connsiteX56" fmla="*/ 719138 w 864394"/>
              <a:gd name="connsiteY56" fmla="*/ 250032 h 640557"/>
              <a:gd name="connsiteX57" fmla="*/ 709613 w 864394"/>
              <a:gd name="connsiteY57" fmla="*/ 252412 h 640557"/>
              <a:gd name="connsiteX58" fmla="*/ 731043 w 864394"/>
              <a:gd name="connsiteY58" fmla="*/ 250032 h 640557"/>
              <a:gd name="connsiteX59" fmla="*/ 715327 w 864394"/>
              <a:gd name="connsiteY59" fmla="*/ 436722 h 640557"/>
              <a:gd name="connsiteX0" fmla="*/ 673893 w 864394"/>
              <a:gd name="connsiteY0" fmla="*/ 385763 h 640557"/>
              <a:gd name="connsiteX1" fmla="*/ 714375 w 864394"/>
              <a:gd name="connsiteY1" fmla="*/ 419100 h 640557"/>
              <a:gd name="connsiteX2" fmla="*/ 785812 w 864394"/>
              <a:gd name="connsiteY2" fmla="*/ 252413 h 640557"/>
              <a:gd name="connsiteX3" fmla="*/ 838200 w 864394"/>
              <a:gd name="connsiteY3" fmla="*/ 242888 h 640557"/>
              <a:gd name="connsiteX4" fmla="*/ 840580 w 864394"/>
              <a:gd name="connsiteY4" fmla="*/ 242888 h 640557"/>
              <a:gd name="connsiteX5" fmla="*/ 838199 w 864394"/>
              <a:gd name="connsiteY5" fmla="*/ 242888 h 640557"/>
              <a:gd name="connsiteX6" fmla="*/ 864394 w 864394"/>
              <a:gd name="connsiteY6" fmla="*/ 207169 h 640557"/>
              <a:gd name="connsiteX7" fmla="*/ 771525 w 864394"/>
              <a:gd name="connsiteY7" fmla="*/ 569119 h 640557"/>
              <a:gd name="connsiteX8" fmla="*/ 719137 w 864394"/>
              <a:gd name="connsiteY8" fmla="*/ 573882 h 640557"/>
              <a:gd name="connsiteX9" fmla="*/ 711993 w 864394"/>
              <a:gd name="connsiteY9" fmla="*/ 559594 h 640557"/>
              <a:gd name="connsiteX10" fmla="*/ 685800 w 864394"/>
              <a:gd name="connsiteY10" fmla="*/ 540544 h 640557"/>
              <a:gd name="connsiteX11" fmla="*/ 647700 w 864394"/>
              <a:gd name="connsiteY11" fmla="*/ 564357 h 640557"/>
              <a:gd name="connsiteX12" fmla="*/ 614362 w 864394"/>
              <a:gd name="connsiteY12" fmla="*/ 564357 h 640557"/>
              <a:gd name="connsiteX13" fmla="*/ 597693 w 864394"/>
              <a:gd name="connsiteY13" fmla="*/ 588169 h 640557"/>
              <a:gd name="connsiteX14" fmla="*/ 550068 w 864394"/>
              <a:gd name="connsiteY14" fmla="*/ 569119 h 640557"/>
              <a:gd name="connsiteX15" fmla="*/ 511968 w 864394"/>
              <a:gd name="connsiteY15" fmla="*/ 576263 h 640557"/>
              <a:gd name="connsiteX16" fmla="*/ 490537 w 864394"/>
              <a:gd name="connsiteY16" fmla="*/ 566738 h 640557"/>
              <a:gd name="connsiteX17" fmla="*/ 471487 w 864394"/>
              <a:gd name="connsiteY17" fmla="*/ 583407 h 640557"/>
              <a:gd name="connsiteX18" fmla="*/ 466725 w 864394"/>
              <a:gd name="connsiteY18" fmla="*/ 600075 h 640557"/>
              <a:gd name="connsiteX19" fmla="*/ 416718 w 864394"/>
              <a:gd name="connsiteY19" fmla="*/ 597694 h 640557"/>
              <a:gd name="connsiteX20" fmla="*/ 381000 w 864394"/>
              <a:gd name="connsiteY20" fmla="*/ 609600 h 640557"/>
              <a:gd name="connsiteX21" fmla="*/ 326231 w 864394"/>
              <a:gd name="connsiteY21" fmla="*/ 640557 h 640557"/>
              <a:gd name="connsiteX22" fmla="*/ 283368 w 864394"/>
              <a:gd name="connsiteY22" fmla="*/ 638175 h 640557"/>
              <a:gd name="connsiteX23" fmla="*/ 242887 w 864394"/>
              <a:gd name="connsiteY23" fmla="*/ 628650 h 640557"/>
              <a:gd name="connsiteX24" fmla="*/ 195262 w 864394"/>
              <a:gd name="connsiteY24" fmla="*/ 576263 h 640557"/>
              <a:gd name="connsiteX25" fmla="*/ 40481 w 864394"/>
              <a:gd name="connsiteY25" fmla="*/ 397669 h 640557"/>
              <a:gd name="connsiteX26" fmla="*/ 0 w 864394"/>
              <a:gd name="connsiteY26" fmla="*/ 269082 h 640557"/>
              <a:gd name="connsiteX27" fmla="*/ 107156 w 864394"/>
              <a:gd name="connsiteY27" fmla="*/ 147638 h 640557"/>
              <a:gd name="connsiteX28" fmla="*/ 150018 w 864394"/>
              <a:gd name="connsiteY28" fmla="*/ 90488 h 640557"/>
              <a:gd name="connsiteX29" fmla="*/ 147637 w 864394"/>
              <a:gd name="connsiteY29" fmla="*/ 69057 h 640557"/>
              <a:gd name="connsiteX30" fmla="*/ 173831 w 864394"/>
              <a:gd name="connsiteY30" fmla="*/ 61913 h 640557"/>
              <a:gd name="connsiteX31" fmla="*/ 176212 w 864394"/>
              <a:gd name="connsiteY31" fmla="*/ 26194 h 640557"/>
              <a:gd name="connsiteX32" fmla="*/ 204787 w 864394"/>
              <a:gd name="connsiteY32" fmla="*/ 21432 h 640557"/>
              <a:gd name="connsiteX33" fmla="*/ 219075 w 864394"/>
              <a:gd name="connsiteY33" fmla="*/ 0 h 640557"/>
              <a:gd name="connsiteX34" fmla="*/ 235743 w 864394"/>
              <a:gd name="connsiteY34" fmla="*/ 47625 h 640557"/>
              <a:gd name="connsiteX35" fmla="*/ 238125 w 864394"/>
              <a:gd name="connsiteY35" fmla="*/ 64294 h 640557"/>
              <a:gd name="connsiteX36" fmla="*/ 271462 w 864394"/>
              <a:gd name="connsiteY36" fmla="*/ 88107 h 640557"/>
              <a:gd name="connsiteX37" fmla="*/ 280987 w 864394"/>
              <a:gd name="connsiteY37" fmla="*/ 90488 h 640557"/>
              <a:gd name="connsiteX38" fmla="*/ 295275 w 864394"/>
              <a:gd name="connsiteY38" fmla="*/ 73819 h 640557"/>
              <a:gd name="connsiteX39" fmla="*/ 316706 w 864394"/>
              <a:gd name="connsiteY39" fmla="*/ 76200 h 640557"/>
              <a:gd name="connsiteX40" fmla="*/ 335756 w 864394"/>
              <a:gd name="connsiteY40" fmla="*/ 54769 h 640557"/>
              <a:gd name="connsiteX41" fmla="*/ 352425 w 864394"/>
              <a:gd name="connsiteY41" fmla="*/ 100013 h 640557"/>
              <a:gd name="connsiteX42" fmla="*/ 364331 w 864394"/>
              <a:gd name="connsiteY42" fmla="*/ 109538 h 640557"/>
              <a:gd name="connsiteX43" fmla="*/ 392906 w 864394"/>
              <a:gd name="connsiteY43" fmla="*/ 104775 h 640557"/>
              <a:gd name="connsiteX44" fmla="*/ 428625 w 864394"/>
              <a:gd name="connsiteY44" fmla="*/ 133350 h 640557"/>
              <a:gd name="connsiteX45" fmla="*/ 452437 w 864394"/>
              <a:gd name="connsiteY45" fmla="*/ 133350 h 640557"/>
              <a:gd name="connsiteX46" fmla="*/ 516731 w 864394"/>
              <a:gd name="connsiteY46" fmla="*/ 147638 h 640557"/>
              <a:gd name="connsiteX47" fmla="*/ 540543 w 864394"/>
              <a:gd name="connsiteY47" fmla="*/ 211932 h 640557"/>
              <a:gd name="connsiteX48" fmla="*/ 540543 w 864394"/>
              <a:gd name="connsiteY48" fmla="*/ 230981 h 640557"/>
              <a:gd name="connsiteX49" fmla="*/ 602456 w 864394"/>
              <a:gd name="connsiteY49" fmla="*/ 216694 h 640557"/>
              <a:gd name="connsiteX50" fmla="*/ 635794 w 864394"/>
              <a:gd name="connsiteY50" fmla="*/ 219075 h 640557"/>
              <a:gd name="connsiteX51" fmla="*/ 659606 w 864394"/>
              <a:gd name="connsiteY51" fmla="*/ 204787 h 640557"/>
              <a:gd name="connsiteX52" fmla="*/ 690562 w 864394"/>
              <a:gd name="connsiteY52" fmla="*/ 228601 h 640557"/>
              <a:gd name="connsiteX53" fmla="*/ 707231 w 864394"/>
              <a:gd name="connsiteY53" fmla="*/ 238125 h 640557"/>
              <a:gd name="connsiteX54" fmla="*/ 683418 w 864394"/>
              <a:gd name="connsiteY54" fmla="*/ 245269 h 640557"/>
              <a:gd name="connsiteX55" fmla="*/ 719138 w 864394"/>
              <a:gd name="connsiteY55" fmla="*/ 250032 h 640557"/>
              <a:gd name="connsiteX56" fmla="*/ 709613 w 864394"/>
              <a:gd name="connsiteY56" fmla="*/ 252412 h 640557"/>
              <a:gd name="connsiteX57" fmla="*/ 731043 w 864394"/>
              <a:gd name="connsiteY57" fmla="*/ 250032 h 640557"/>
              <a:gd name="connsiteX58" fmla="*/ 715327 w 864394"/>
              <a:gd name="connsiteY58" fmla="*/ 436722 h 640557"/>
              <a:gd name="connsiteX0" fmla="*/ 673893 w 864394"/>
              <a:gd name="connsiteY0" fmla="*/ 385763 h 640557"/>
              <a:gd name="connsiteX1" fmla="*/ 750093 w 864394"/>
              <a:gd name="connsiteY1" fmla="*/ 259556 h 640557"/>
              <a:gd name="connsiteX2" fmla="*/ 785812 w 864394"/>
              <a:gd name="connsiteY2" fmla="*/ 252413 h 640557"/>
              <a:gd name="connsiteX3" fmla="*/ 838200 w 864394"/>
              <a:gd name="connsiteY3" fmla="*/ 242888 h 640557"/>
              <a:gd name="connsiteX4" fmla="*/ 840580 w 864394"/>
              <a:gd name="connsiteY4" fmla="*/ 242888 h 640557"/>
              <a:gd name="connsiteX5" fmla="*/ 838199 w 864394"/>
              <a:gd name="connsiteY5" fmla="*/ 242888 h 640557"/>
              <a:gd name="connsiteX6" fmla="*/ 864394 w 864394"/>
              <a:gd name="connsiteY6" fmla="*/ 207169 h 640557"/>
              <a:gd name="connsiteX7" fmla="*/ 771525 w 864394"/>
              <a:gd name="connsiteY7" fmla="*/ 569119 h 640557"/>
              <a:gd name="connsiteX8" fmla="*/ 719137 w 864394"/>
              <a:gd name="connsiteY8" fmla="*/ 573882 h 640557"/>
              <a:gd name="connsiteX9" fmla="*/ 711993 w 864394"/>
              <a:gd name="connsiteY9" fmla="*/ 559594 h 640557"/>
              <a:gd name="connsiteX10" fmla="*/ 685800 w 864394"/>
              <a:gd name="connsiteY10" fmla="*/ 540544 h 640557"/>
              <a:gd name="connsiteX11" fmla="*/ 647700 w 864394"/>
              <a:gd name="connsiteY11" fmla="*/ 564357 h 640557"/>
              <a:gd name="connsiteX12" fmla="*/ 614362 w 864394"/>
              <a:gd name="connsiteY12" fmla="*/ 564357 h 640557"/>
              <a:gd name="connsiteX13" fmla="*/ 597693 w 864394"/>
              <a:gd name="connsiteY13" fmla="*/ 588169 h 640557"/>
              <a:gd name="connsiteX14" fmla="*/ 550068 w 864394"/>
              <a:gd name="connsiteY14" fmla="*/ 569119 h 640557"/>
              <a:gd name="connsiteX15" fmla="*/ 511968 w 864394"/>
              <a:gd name="connsiteY15" fmla="*/ 576263 h 640557"/>
              <a:gd name="connsiteX16" fmla="*/ 490537 w 864394"/>
              <a:gd name="connsiteY16" fmla="*/ 566738 h 640557"/>
              <a:gd name="connsiteX17" fmla="*/ 471487 w 864394"/>
              <a:gd name="connsiteY17" fmla="*/ 583407 h 640557"/>
              <a:gd name="connsiteX18" fmla="*/ 466725 w 864394"/>
              <a:gd name="connsiteY18" fmla="*/ 600075 h 640557"/>
              <a:gd name="connsiteX19" fmla="*/ 416718 w 864394"/>
              <a:gd name="connsiteY19" fmla="*/ 597694 h 640557"/>
              <a:gd name="connsiteX20" fmla="*/ 381000 w 864394"/>
              <a:gd name="connsiteY20" fmla="*/ 609600 h 640557"/>
              <a:gd name="connsiteX21" fmla="*/ 326231 w 864394"/>
              <a:gd name="connsiteY21" fmla="*/ 640557 h 640557"/>
              <a:gd name="connsiteX22" fmla="*/ 283368 w 864394"/>
              <a:gd name="connsiteY22" fmla="*/ 638175 h 640557"/>
              <a:gd name="connsiteX23" fmla="*/ 242887 w 864394"/>
              <a:gd name="connsiteY23" fmla="*/ 628650 h 640557"/>
              <a:gd name="connsiteX24" fmla="*/ 195262 w 864394"/>
              <a:gd name="connsiteY24" fmla="*/ 576263 h 640557"/>
              <a:gd name="connsiteX25" fmla="*/ 40481 w 864394"/>
              <a:gd name="connsiteY25" fmla="*/ 397669 h 640557"/>
              <a:gd name="connsiteX26" fmla="*/ 0 w 864394"/>
              <a:gd name="connsiteY26" fmla="*/ 269082 h 640557"/>
              <a:gd name="connsiteX27" fmla="*/ 107156 w 864394"/>
              <a:gd name="connsiteY27" fmla="*/ 147638 h 640557"/>
              <a:gd name="connsiteX28" fmla="*/ 150018 w 864394"/>
              <a:gd name="connsiteY28" fmla="*/ 90488 h 640557"/>
              <a:gd name="connsiteX29" fmla="*/ 147637 w 864394"/>
              <a:gd name="connsiteY29" fmla="*/ 69057 h 640557"/>
              <a:gd name="connsiteX30" fmla="*/ 173831 w 864394"/>
              <a:gd name="connsiteY30" fmla="*/ 61913 h 640557"/>
              <a:gd name="connsiteX31" fmla="*/ 176212 w 864394"/>
              <a:gd name="connsiteY31" fmla="*/ 26194 h 640557"/>
              <a:gd name="connsiteX32" fmla="*/ 204787 w 864394"/>
              <a:gd name="connsiteY32" fmla="*/ 21432 h 640557"/>
              <a:gd name="connsiteX33" fmla="*/ 219075 w 864394"/>
              <a:gd name="connsiteY33" fmla="*/ 0 h 640557"/>
              <a:gd name="connsiteX34" fmla="*/ 235743 w 864394"/>
              <a:gd name="connsiteY34" fmla="*/ 47625 h 640557"/>
              <a:gd name="connsiteX35" fmla="*/ 238125 w 864394"/>
              <a:gd name="connsiteY35" fmla="*/ 64294 h 640557"/>
              <a:gd name="connsiteX36" fmla="*/ 271462 w 864394"/>
              <a:gd name="connsiteY36" fmla="*/ 88107 h 640557"/>
              <a:gd name="connsiteX37" fmla="*/ 280987 w 864394"/>
              <a:gd name="connsiteY37" fmla="*/ 90488 h 640557"/>
              <a:gd name="connsiteX38" fmla="*/ 295275 w 864394"/>
              <a:gd name="connsiteY38" fmla="*/ 73819 h 640557"/>
              <a:gd name="connsiteX39" fmla="*/ 316706 w 864394"/>
              <a:gd name="connsiteY39" fmla="*/ 76200 h 640557"/>
              <a:gd name="connsiteX40" fmla="*/ 335756 w 864394"/>
              <a:gd name="connsiteY40" fmla="*/ 54769 h 640557"/>
              <a:gd name="connsiteX41" fmla="*/ 352425 w 864394"/>
              <a:gd name="connsiteY41" fmla="*/ 100013 h 640557"/>
              <a:gd name="connsiteX42" fmla="*/ 364331 w 864394"/>
              <a:gd name="connsiteY42" fmla="*/ 109538 h 640557"/>
              <a:gd name="connsiteX43" fmla="*/ 392906 w 864394"/>
              <a:gd name="connsiteY43" fmla="*/ 104775 h 640557"/>
              <a:gd name="connsiteX44" fmla="*/ 428625 w 864394"/>
              <a:gd name="connsiteY44" fmla="*/ 133350 h 640557"/>
              <a:gd name="connsiteX45" fmla="*/ 452437 w 864394"/>
              <a:gd name="connsiteY45" fmla="*/ 133350 h 640557"/>
              <a:gd name="connsiteX46" fmla="*/ 516731 w 864394"/>
              <a:gd name="connsiteY46" fmla="*/ 147638 h 640557"/>
              <a:gd name="connsiteX47" fmla="*/ 540543 w 864394"/>
              <a:gd name="connsiteY47" fmla="*/ 211932 h 640557"/>
              <a:gd name="connsiteX48" fmla="*/ 540543 w 864394"/>
              <a:gd name="connsiteY48" fmla="*/ 230981 h 640557"/>
              <a:gd name="connsiteX49" fmla="*/ 602456 w 864394"/>
              <a:gd name="connsiteY49" fmla="*/ 216694 h 640557"/>
              <a:gd name="connsiteX50" fmla="*/ 635794 w 864394"/>
              <a:gd name="connsiteY50" fmla="*/ 219075 h 640557"/>
              <a:gd name="connsiteX51" fmla="*/ 659606 w 864394"/>
              <a:gd name="connsiteY51" fmla="*/ 204787 h 640557"/>
              <a:gd name="connsiteX52" fmla="*/ 690562 w 864394"/>
              <a:gd name="connsiteY52" fmla="*/ 228601 h 640557"/>
              <a:gd name="connsiteX53" fmla="*/ 707231 w 864394"/>
              <a:gd name="connsiteY53" fmla="*/ 238125 h 640557"/>
              <a:gd name="connsiteX54" fmla="*/ 683418 w 864394"/>
              <a:gd name="connsiteY54" fmla="*/ 245269 h 640557"/>
              <a:gd name="connsiteX55" fmla="*/ 719138 w 864394"/>
              <a:gd name="connsiteY55" fmla="*/ 250032 h 640557"/>
              <a:gd name="connsiteX56" fmla="*/ 709613 w 864394"/>
              <a:gd name="connsiteY56" fmla="*/ 252412 h 640557"/>
              <a:gd name="connsiteX57" fmla="*/ 731043 w 864394"/>
              <a:gd name="connsiteY57" fmla="*/ 250032 h 640557"/>
              <a:gd name="connsiteX58" fmla="*/ 715327 w 864394"/>
              <a:gd name="connsiteY58" fmla="*/ 436722 h 640557"/>
              <a:gd name="connsiteX0" fmla="*/ 745331 w 864394"/>
              <a:gd name="connsiteY0" fmla="*/ 273844 h 640557"/>
              <a:gd name="connsiteX1" fmla="*/ 750093 w 864394"/>
              <a:gd name="connsiteY1" fmla="*/ 259556 h 640557"/>
              <a:gd name="connsiteX2" fmla="*/ 785812 w 864394"/>
              <a:gd name="connsiteY2" fmla="*/ 252413 h 640557"/>
              <a:gd name="connsiteX3" fmla="*/ 838200 w 864394"/>
              <a:gd name="connsiteY3" fmla="*/ 242888 h 640557"/>
              <a:gd name="connsiteX4" fmla="*/ 840580 w 864394"/>
              <a:gd name="connsiteY4" fmla="*/ 242888 h 640557"/>
              <a:gd name="connsiteX5" fmla="*/ 838199 w 864394"/>
              <a:gd name="connsiteY5" fmla="*/ 242888 h 640557"/>
              <a:gd name="connsiteX6" fmla="*/ 864394 w 864394"/>
              <a:gd name="connsiteY6" fmla="*/ 207169 h 640557"/>
              <a:gd name="connsiteX7" fmla="*/ 771525 w 864394"/>
              <a:gd name="connsiteY7" fmla="*/ 569119 h 640557"/>
              <a:gd name="connsiteX8" fmla="*/ 719137 w 864394"/>
              <a:gd name="connsiteY8" fmla="*/ 573882 h 640557"/>
              <a:gd name="connsiteX9" fmla="*/ 711993 w 864394"/>
              <a:gd name="connsiteY9" fmla="*/ 559594 h 640557"/>
              <a:gd name="connsiteX10" fmla="*/ 685800 w 864394"/>
              <a:gd name="connsiteY10" fmla="*/ 540544 h 640557"/>
              <a:gd name="connsiteX11" fmla="*/ 647700 w 864394"/>
              <a:gd name="connsiteY11" fmla="*/ 564357 h 640557"/>
              <a:gd name="connsiteX12" fmla="*/ 614362 w 864394"/>
              <a:gd name="connsiteY12" fmla="*/ 564357 h 640557"/>
              <a:gd name="connsiteX13" fmla="*/ 597693 w 864394"/>
              <a:gd name="connsiteY13" fmla="*/ 588169 h 640557"/>
              <a:gd name="connsiteX14" fmla="*/ 550068 w 864394"/>
              <a:gd name="connsiteY14" fmla="*/ 569119 h 640557"/>
              <a:gd name="connsiteX15" fmla="*/ 511968 w 864394"/>
              <a:gd name="connsiteY15" fmla="*/ 576263 h 640557"/>
              <a:gd name="connsiteX16" fmla="*/ 490537 w 864394"/>
              <a:gd name="connsiteY16" fmla="*/ 566738 h 640557"/>
              <a:gd name="connsiteX17" fmla="*/ 471487 w 864394"/>
              <a:gd name="connsiteY17" fmla="*/ 583407 h 640557"/>
              <a:gd name="connsiteX18" fmla="*/ 466725 w 864394"/>
              <a:gd name="connsiteY18" fmla="*/ 600075 h 640557"/>
              <a:gd name="connsiteX19" fmla="*/ 416718 w 864394"/>
              <a:gd name="connsiteY19" fmla="*/ 597694 h 640557"/>
              <a:gd name="connsiteX20" fmla="*/ 381000 w 864394"/>
              <a:gd name="connsiteY20" fmla="*/ 609600 h 640557"/>
              <a:gd name="connsiteX21" fmla="*/ 326231 w 864394"/>
              <a:gd name="connsiteY21" fmla="*/ 640557 h 640557"/>
              <a:gd name="connsiteX22" fmla="*/ 283368 w 864394"/>
              <a:gd name="connsiteY22" fmla="*/ 638175 h 640557"/>
              <a:gd name="connsiteX23" fmla="*/ 242887 w 864394"/>
              <a:gd name="connsiteY23" fmla="*/ 628650 h 640557"/>
              <a:gd name="connsiteX24" fmla="*/ 195262 w 864394"/>
              <a:gd name="connsiteY24" fmla="*/ 576263 h 640557"/>
              <a:gd name="connsiteX25" fmla="*/ 40481 w 864394"/>
              <a:gd name="connsiteY25" fmla="*/ 397669 h 640557"/>
              <a:gd name="connsiteX26" fmla="*/ 0 w 864394"/>
              <a:gd name="connsiteY26" fmla="*/ 269082 h 640557"/>
              <a:gd name="connsiteX27" fmla="*/ 107156 w 864394"/>
              <a:gd name="connsiteY27" fmla="*/ 147638 h 640557"/>
              <a:gd name="connsiteX28" fmla="*/ 150018 w 864394"/>
              <a:gd name="connsiteY28" fmla="*/ 90488 h 640557"/>
              <a:gd name="connsiteX29" fmla="*/ 147637 w 864394"/>
              <a:gd name="connsiteY29" fmla="*/ 69057 h 640557"/>
              <a:gd name="connsiteX30" fmla="*/ 173831 w 864394"/>
              <a:gd name="connsiteY30" fmla="*/ 61913 h 640557"/>
              <a:gd name="connsiteX31" fmla="*/ 176212 w 864394"/>
              <a:gd name="connsiteY31" fmla="*/ 26194 h 640557"/>
              <a:gd name="connsiteX32" fmla="*/ 204787 w 864394"/>
              <a:gd name="connsiteY32" fmla="*/ 21432 h 640557"/>
              <a:gd name="connsiteX33" fmla="*/ 219075 w 864394"/>
              <a:gd name="connsiteY33" fmla="*/ 0 h 640557"/>
              <a:gd name="connsiteX34" fmla="*/ 235743 w 864394"/>
              <a:gd name="connsiteY34" fmla="*/ 47625 h 640557"/>
              <a:gd name="connsiteX35" fmla="*/ 238125 w 864394"/>
              <a:gd name="connsiteY35" fmla="*/ 64294 h 640557"/>
              <a:gd name="connsiteX36" fmla="*/ 271462 w 864394"/>
              <a:gd name="connsiteY36" fmla="*/ 88107 h 640557"/>
              <a:gd name="connsiteX37" fmla="*/ 280987 w 864394"/>
              <a:gd name="connsiteY37" fmla="*/ 90488 h 640557"/>
              <a:gd name="connsiteX38" fmla="*/ 295275 w 864394"/>
              <a:gd name="connsiteY38" fmla="*/ 73819 h 640557"/>
              <a:gd name="connsiteX39" fmla="*/ 316706 w 864394"/>
              <a:gd name="connsiteY39" fmla="*/ 76200 h 640557"/>
              <a:gd name="connsiteX40" fmla="*/ 335756 w 864394"/>
              <a:gd name="connsiteY40" fmla="*/ 54769 h 640557"/>
              <a:gd name="connsiteX41" fmla="*/ 352425 w 864394"/>
              <a:gd name="connsiteY41" fmla="*/ 100013 h 640557"/>
              <a:gd name="connsiteX42" fmla="*/ 364331 w 864394"/>
              <a:gd name="connsiteY42" fmla="*/ 109538 h 640557"/>
              <a:gd name="connsiteX43" fmla="*/ 392906 w 864394"/>
              <a:gd name="connsiteY43" fmla="*/ 104775 h 640557"/>
              <a:gd name="connsiteX44" fmla="*/ 428625 w 864394"/>
              <a:gd name="connsiteY44" fmla="*/ 133350 h 640557"/>
              <a:gd name="connsiteX45" fmla="*/ 452437 w 864394"/>
              <a:gd name="connsiteY45" fmla="*/ 133350 h 640557"/>
              <a:gd name="connsiteX46" fmla="*/ 516731 w 864394"/>
              <a:gd name="connsiteY46" fmla="*/ 147638 h 640557"/>
              <a:gd name="connsiteX47" fmla="*/ 540543 w 864394"/>
              <a:gd name="connsiteY47" fmla="*/ 211932 h 640557"/>
              <a:gd name="connsiteX48" fmla="*/ 540543 w 864394"/>
              <a:gd name="connsiteY48" fmla="*/ 230981 h 640557"/>
              <a:gd name="connsiteX49" fmla="*/ 602456 w 864394"/>
              <a:gd name="connsiteY49" fmla="*/ 216694 h 640557"/>
              <a:gd name="connsiteX50" fmla="*/ 635794 w 864394"/>
              <a:gd name="connsiteY50" fmla="*/ 219075 h 640557"/>
              <a:gd name="connsiteX51" fmla="*/ 659606 w 864394"/>
              <a:gd name="connsiteY51" fmla="*/ 204787 h 640557"/>
              <a:gd name="connsiteX52" fmla="*/ 690562 w 864394"/>
              <a:gd name="connsiteY52" fmla="*/ 228601 h 640557"/>
              <a:gd name="connsiteX53" fmla="*/ 707231 w 864394"/>
              <a:gd name="connsiteY53" fmla="*/ 238125 h 640557"/>
              <a:gd name="connsiteX54" fmla="*/ 683418 w 864394"/>
              <a:gd name="connsiteY54" fmla="*/ 245269 h 640557"/>
              <a:gd name="connsiteX55" fmla="*/ 719138 w 864394"/>
              <a:gd name="connsiteY55" fmla="*/ 250032 h 640557"/>
              <a:gd name="connsiteX56" fmla="*/ 709613 w 864394"/>
              <a:gd name="connsiteY56" fmla="*/ 252412 h 640557"/>
              <a:gd name="connsiteX57" fmla="*/ 731043 w 864394"/>
              <a:gd name="connsiteY57" fmla="*/ 250032 h 640557"/>
              <a:gd name="connsiteX58" fmla="*/ 715327 w 864394"/>
              <a:gd name="connsiteY58" fmla="*/ 436722 h 640557"/>
              <a:gd name="connsiteX0" fmla="*/ 745331 w 864394"/>
              <a:gd name="connsiteY0" fmla="*/ 273844 h 640557"/>
              <a:gd name="connsiteX1" fmla="*/ 750093 w 864394"/>
              <a:gd name="connsiteY1" fmla="*/ 259556 h 640557"/>
              <a:gd name="connsiteX2" fmla="*/ 785812 w 864394"/>
              <a:gd name="connsiteY2" fmla="*/ 252413 h 640557"/>
              <a:gd name="connsiteX3" fmla="*/ 838200 w 864394"/>
              <a:gd name="connsiteY3" fmla="*/ 242888 h 640557"/>
              <a:gd name="connsiteX4" fmla="*/ 840580 w 864394"/>
              <a:gd name="connsiteY4" fmla="*/ 242888 h 640557"/>
              <a:gd name="connsiteX5" fmla="*/ 838199 w 864394"/>
              <a:gd name="connsiteY5" fmla="*/ 242888 h 640557"/>
              <a:gd name="connsiteX6" fmla="*/ 864394 w 864394"/>
              <a:gd name="connsiteY6" fmla="*/ 207169 h 640557"/>
              <a:gd name="connsiteX7" fmla="*/ 771525 w 864394"/>
              <a:gd name="connsiteY7" fmla="*/ 569119 h 640557"/>
              <a:gd name="connsiteX8" fmla="*/ 719137 w 864394"/>
              <a:gd name="connsiteY8" fmla="*/ 573882 h 640557"/>
              <a:gd name="connsiteX9" fmla="*/ 711993 w 864394"/>
              <a:gd name="connsiteY9" fmla="*/ 559594 h 640557"/>
              <a:gd name="connsiteX10" fmla="*/ 685800 w 864394"/>
              <a:gd name="connsiteY10" fmla="*/ 540544 h 640557"/>
              <a:gd name="connsiteX11" fmla="*/ 647700 w 864394"/>
              <a:gd name="connsiteY11" fmla="*/ 564357 h 640557"/>
              <a:gd name="connsiteX12" fmla="*/ 614362 w 864394"/>
              <a:gd name="connsiteY12" fmla="*/ 564357 h 640557"/>
              <a:gd name="connsiteX13" fmla="*/ 597693 w 864394"/>
              <a:gd name="connsiteY13" fmla="*/ 588169 h 640557"/>
              <a:gd name="connsiteX14" fmla="*/ 550068 w 864394"/>
              <a:gd name="connsiteY14" fmla="*/ 569119 h 640557"/>
              <a:gd name="connsiteX15" fmla="*/ 511968 w 864394"/>
              <a:gd name="connsiteY15" fmla="*/ 576263 h 640557"/>
              <a:gd name="connsiteX16" fmla="*/ 490537 w 864394"/>
              <a:gd name="connsiteY16" fmla="*/ 566738 h 640557"/>
              <a:gd name="connsiteX17" fmla="*/ 471487 w 864394"/>
              <a:gd name="connsiteY17" fmla="*/ 583407 h 640557"/>
              <a:gd name="connsiteX18" fmla="*/ 466725 w 864394"/>
              <a:gd name="connsiteY18" fmla="*/ 600075 h 640557"/>
              <a:gd name="connsiteX19" fmla="*/ 416718 w 864394"/>
              <a:gd name="connsiteY19" fmla="*/ 597694 h 640557"/>
              <a:gd name="connsiteX20" fmla="*/ 381000 w 864394"/>
              <a:gd name="connsiteY20" fmla="*/ 609600 h 640557"/>
              <a:gd name="connsiteX21" fmla="*/ 326231 w 864394"/>
              <a:gd name="connsiteY21" fmla="*/ 640557 h 640557"/>
              <a:gd name="connsiteX22" fmla="*/ 283368 w 864394"/>
              <a:gd name="connsiteY22" fmla="*/ 638175 h 640557"/>
              <a:gd name="connsiteX23" fmla="*/ 242887 w 864394"/>
              <a:gd name="connsiteY23" fmla="*/ 628650 h 640557"/>
              <a:gd name="connsiteX24" fmla="*/ 195262 w 864394"/>
              <a:gd name="connsiteY24" fmla="*/ 576263 h 640557"/>
              <a:gd name="connsiteX25" fmla="*/ 40481 w 864394"/>
              <a:gd name="connsiteY25" fmla="*/ 397669 h 640557"/>
              <a:gd name="connsiteX26" fmla="*/ 0 w 864394"/>
              <a:gd name="connsiteY26" fmla="*/ 269082 h 640557"/>
              <a:gd name="connsiteX27" fmla="*/ 107156 w 864394"/>
              <a:gd name="connsiteY27" fmla="*/ 147638 h 640557"/>
              <a:gd name="connsiteX28" fmla="*/ 150018 w 864394"/>
              <a:gd name="connsiteY28" fmla="*/ 90488 h 640557"/>
              <a:gd name="connsiteX29" fmla="*/ 147637 w 864394"/>
              <a:gd name="connsiteY29" fmla="*/ 69057 h 640557"/>
              <a:gd name="connsiteX30" fmla="*/ 173831 w 864394"/>
              <a:gd name="connsiteY30" fmla="*/ 61913 h 640557"/>
              <a:gd name="connsiteX31" fmla="*/ 176212 w 864394"/>
              <a:gd name="connsiteY31" fmla="*/ 26194 h 640557"/>
              <a:gd name="connsiteX32" fmla="*/ 204787 w 864394"/>
              <a:gd name="connsiteY32" fmla="*/ 21432 h 640557"/>
              <a:gd name="connsiteX33" fmla="*/ 219075 w 864394"/>
              <a:gd name="connsiteY33" fmla="*/ 0 h 640557"/>
              <a:gd name="connsiteX34" fmla="*/ 235743 w 864394"/>
              <a:gd name="connsiteY34" fmla="*/ 47625 h 640557"/>
              <a:gd name="connsiteX35" fmla="*/ 238125 w 864394"/>
              <a:gd name="connsiteY35" fmla="*/ 64294 h 640557"/>
              <a:gd name="connsiteX36" fmla="*/ 271462 w 864394"/>
              <a:gd name="connsiteY36" fmla="*/ 88107 h 640557"/>
              <a:gd name="connsiteX37" fmla="*/ 280987 w 864394"/>
              <a:gd name="connsiteY37" fmla="*/ 90488 h 640557"/>
              <a:gd name="connsiteX38" fmla="*/ 295275 w 864394"/>
              <a:gd name="connsiteY38" fmla="*/ 73819 h 640557"/>
              <a:gd name="connsiteX39" fmla="*/ 316706 w 864394"/>
              <a:gd name="connsiteY39" fmla="*/ 76200 h 640557"/>
              <a:gd name="connsiteX40" fmla="*/ 335756 w 864394"/>
              <a:gd name="connsiteY40" fmla="*/ 54769 h 640557"/>
              <a:gd name="connsiteX41" fmla="*/ 352425 w 864394"/>
              <a:gd name="connsiteY41" fmla="*/ 100013 h 640557"/>
              <a:gd name="connsiteX42" fmla="*/ 364331 w 864394"/>
              <a:gd name="connsiteY42" fmla="*/ 109538 h 640557"/>
              <a:gd name="connsiteX43" fmla="*/ 392906 w 864394"/>
              <a:gd name="connsiteY43" fmla="*/ 104775 h 640557"/>
              <a:gd name="connsiteX44" fmla="*/ 428625 w 864394"/>
              <a:gd name="connsiteY44" fmla="*/ 133350 h 640557"/>
              <a:gd name="connsiteX45" fmla="*/ 452437 w 864394"/>
              <a:gd name="connsiteY45" fmla="*/ 133350 h 640557"/>
              <a:gd name="connsiteX46" fmla="*/ 516731 w 864394"/>
              <a:gd name="connsiteY46" fmla="*/ 147638 h 640557"/>
              <a:gd name="connsiteX47" fmla="*/ 540543 w 864394"/>
              <a:gd name="connsiteY47" fmla="*/ 211932 h 640557"/>
              <a:gd name="connsiteX48" fmla="*/ 540543 w 864394"/>
              <a:gd name="connsiteY48" fmla="*/ 230981 h 640557"/>
              <a:gd name="connsiteX49" fmla="*/ 602456 w 864394"/>
              <a:gd name="connsiteY49" fmla="*/ 216694 h 640557"/>
              <a:gd name="connsiteX50" fmla="*/ 635794 w 864394"/>
              <a:gd name="connsiteY50" fmla="*/ 219075 h 640557"/>
              <a:gd name="connsiteX51" fmla="*/ 659606 w 864394"/>
              <a:gd name="connsiteY51" fmla="*/ 204787 h 640557"/>
              <a:gd name="connsiteX52" fmla="*/ 690562 w 864394"/>
              <a:gd name="connsiteY52" fmla="*/ 228601 h 640557"/>
              <a:gd name="connsiteX53" fmla="*/ 707231 w 864394"/>
              <a:gd name="connsiteY53" fmla="*/ 238125 h 640557"/>
              <a:gd name="connsiteX54" fmla="*/ 683418 w 864394"/>
              <a:gd name="connsiteY54" fmla="*/ 245269 h 640557"/>
              <a:gd name="connsiteX55" fmla="*/ 719138 w 864394"/>
              <a:gd name="connsiteY55" fmla="*/ 250032 h 640557"/>
              <a:gd name="connsiteX56" fmla="*/ 709613 w 864394"/>
              <a:gd name="connsiteY56" fmla="*/ 252412 h 640557"/>
              <a:gd name="connsiteX57" fmla="*/ 731043 w 864394"/>
              <a:gd name="connsiteY57" fmla="*/ 250032 h 640557"/>
              <a:gd name="connsiteX58" fmla="*/ 751046 w 864394"/>
              <a:gd name="connsiteY58" fmla="*/ 255747 h 640557"/>
              <a:gd name="connsiteX0" fmla="*/ 745331 w 840580"/>
              <a:gd name="connsiteY0" fmla="*/ 273844 h 640557"/>
              <a:gd name="connsiteX1" fmla="*/ 750093 w 840580"/>
              <a:gd name="connsiteY1" fmla="*/ 259556 h 640557"/>
              <a:gd name="connsiteX2" fmla="*/ 785812 w 840580"/>
              <a:gd name="connsiteY2" fmla="*/ 252413 h 640557"/>
              <a:gd name="connsiteX3" fmla="*/ 838200 w 840580"/>
              <a:gd name="connsiteY3" fmla="*/ 242888 h 640557"/>
              <a:gd name="connsiteX4" fmla="*/ 840580 w 840580"/>
              <a:gd name="connsiteY4" fmla="*/ 242888 h 640557"/>
              <a:gd name="connsiteX5" fmla="*/ 838199 w 840580"/>
              <a:gd name="connsiteY5" fmla="*/ 242888 h 640557"/>
              <a:gd name="connsiteX6" fmla="*/ 828675 w 840580"/>
              <a:gd name="connsiteY6" fmla="*/ 535782 h 640557"/>
              <a:gd name="connsiteX7" fmla="*/ 771525 w 840580"/>
              <a:gd name="connsiteY7" fmla="*/ 569119 h 640557"/>
              <a:gd name="connsiteX8" fmla="*/ 719137 w 840580"/>
              <a:gd name="connsiteY8" fmla="*/ 573882 h 640557"/>
              <a:gd name="connsiteX9" fmla="*/ 711993 w 840580"/>
              <a:gd name="connsiteY9" fmla="*/ 559594 h 640557"/>
              <a:gd name="connsiteX10" fmla="*/ 685800 w 840580"/>
              <a:gd name="connsiteY10" fmla="*/ 540544 h 640557"/>
              <a:gd name="connsiteX11" fmla="*/ 647700 w 840580"/>
              <a:gd name="connsiteY11" fmla="*/ 564357 h 640557"/>
              <a:gd name="connsiteX12" fmla="*/ 614362 w 840580"/>
              <a:gd name="connsiteY12" fmla="*/ 564357 h 640557"/>
              <a:gd name="connsiteX13" fmla="*/ 597693 w 840580"/>
              <a:gd name="connsiteY13" fmla="*/ 588169 h 640557"/>
              <a:gd name="connsiteX14" fmla="*/ 550068 w 840580"/>
              <a:gd name="connsiteY14" fmla="*/ 569119 h 640557"/>
              <a:gd name="connsiteX15" fmla="*/ 511968 w 840580"/>
              <a:gd name="connsiteY15" fmla="*/ 576263 h 640557"/>
              <a:gd name="connsiteX16" fmla="*/ 490537 w 840580"/>
              <a:gd name="connsiteY16" fmla="*/ 566738 h 640557"/>
              <a:gd name="connsiteX17" fmla="*/ 471487 w 840580"/>
              <a:gd name="connsiteY17" fmla="*/ 583407 h 640557"/>
              <a:gd name="connsiteX18" fmla="*/ 466725 w 840580"/>
              <a:gd name="connsiteY18" fmla="*/ 600075 h 640557"/>
              <a:gd name="connsiteX19" fmla="*/ 416718 w 840580"/>
              <a:gd name="connsiteY19" fmla="*/ 597694 h 640557"/>
              <a:gd name="connsiteX20" fmla="*/ 381000 w 840580"/>
              <a:gd name="connsiteY20" fmla="*/ 609600 h 640557"/>
              <a:gd name="connsiteX21" fmla="*/ 326231 w 840580"/>
              <a:gd name="connsiteY21" fmla="*/ 640557 h 640557"/>
              <a:gd name="connsiteX22" fmla="*/ 283368 w 840580"/>
              <a:gd name="connsiteY22" fmla="*/ 638175 h 640557"/>
              <a:gd name="connsiteX23" fmla="*/ 242887 w 840580"/>
              <a:gd name="connsiteY23" fmla="*/ 628650 h 640557"/>
              <a:gd name="connsiteX24" fmla="*/ 195262 w 840580"/>
              <a:gd name="connsiteY24" fmla="*/ 576263 h 640557"/>
              <a:gd name="connsiteX25" fmla="*/ 40481 w 840580"/>
              <a:gd name="connsiteY25" fmla="*/ 397669 h 640557"/>
              <a:gd name="connsiteX26" fmla="*/ 0 w 840580"/>
              <a:gd name="connsiteY26" fmla="*/ 269082 h 640557"/>
              <a:gd name="connsiteX27" fmla="*/ 107156 w 840580"/>
              <a:gd name="connsiteY27" fmla="*/ 147638 h 640557"/>
              <a:gd name="connsiteX28" fmla="*/ 150018 w 840580"/>
              <a:gd name="connsiteY28" fmla="*/ 90488 h 640557"/>
              <a:gd name="connsiteX29" fmla="*/ 147637 w 840580"/>
              <a:gd name="connsiteY29" fmla="*/ 69057 h 640557"/>
              <a:gd name="connsiteX30" fmla="*/ 173831 w 840580"/>
              <a:gd name="connsiteY30" fmla="*/ 61913 h 640557"/>
              <a:gd name="connsiteX31" fmla="*/ 176212 w 840580"/>
              <a:gd name="connsiteY31" fmla="*/ 26194 h 640557"/>
              <a:gd name="connsiteX32" fmla="*/ 204787 w 840580"/>
              <a:gd name="connsiteY32" fmla="*/ 21432 h 640557"/>
              <a:gd name="connsiteX33" fmla="*/ 219075 w 840580"/>
              <a:gd name="connsiteY33" fmla="*/ 0 h 640557"/>
              <a:gd name="connsiteX34" fmla="*/ 235743 w 840580"/>
              <a:gd name="connsiteY34" fmla="*/ 47625 h 640557"/>
              <a:gd name="connsiteX35" fmla="*/ 238125 w 840580"/>
              <a:gd name="connsiteY35" fmla="*/ 64294 h 640557"/>
              <a:gd name="connsiteX36" fmla="*/ 271462 w 840580"/>
              <a:gd name="connsiteY36" fmla="*/ 88107 h 640557"/>
              <a:gd name="connsiteX37" fmla="*/ 280987 w 840580"/>
              <a:gd name="connsiteY37" fmla="*/ 90488 h 640557"/>
              <a:gd name="connsiteX38" fmla="*/ 295275 w 840580"/>
              <a:gd name="connsiteY38" fmla="*/ 73819 h 640557"/>
              <a:gd name="connsiteX39" fmla="*/ 316706 w 840580"/>
              <a:gd name="connsiteY39" fmla="*/ 76200 h 640557"/>
              <a:gd name="connsiteX40" fmla="*/ 335756 w 840580"/>
              <a:gd name="connsiteY40" fmla="*/ 54769 h 640557"/>
              <a:gd name="connsiteX41" fmla="*/ 352425 w 840580"/>
              <a:gd name="connsiteY41" fmla="*/ 100013 h 640557"/>
              <a:gd name="connsiteX42" fmla="*/ 364331 w 840580"/>
              <a:gd name="connsiteY42" fmla="*/ 109538 h 640557"/>
              <a:gd name="connsiteX43" fmla="*/ 392906 w 840580"/>
              <a:gd name="connsiteY43" fmla="*/ 104775 h 640557"/>
              <a:gd name="connsiteX44" fmla="*/ 428625 w 840580"/>
              <a:gd name="connsiteY44" fmla="*/ 133350 h 640557"/>
              <a:gd name="connsiteX45" fmla="*/ 452437 w 840580"/>
              <a:gd name="connsiteY45" fmla="*/ 133350 h 640557"/>
              <a:gd name="connsiteX46" fmla="*/ 516731 w 840580"/>
              <a:gd name="connsiteY46" fmla="*/ 147638 h 640557"/>
              <a:gd name="connsiteX47" fmla="*/ 540543 w 840580"/>
              <a:gd name="connsiteY47" fmla="*/ 211932 h 640557"/>
              <a:gd name="connsiteX48" fmla="*/ 540543 w 840580"/>
              <a:gd name="connsiteY48" fmla="*/ 230981 h 640557"/>
              <a:gd name="connsiteX49" fmla="*/ 602456 w 840580"/>
              <a:gd name="connsiteY49" fmla="*/ 216694 h 640557"/>
              <a:gd name="connsiteX50" fmla="*/ 635794 w 840580"/>
              <a:gd name="connsiteY50" fmla="*/ 219075 h 640557"/>
              <a:gd name="connsiteX51" fmla="*/ 659606 w 840580"/>
              <a:gd name="connsiteY51" fmla="*/ 204787 h 640557"/>
              <a:gd name="connsiteX52" fmla="*/ 690562 w 840580"/>
              <a:gd name="connsiteY52" fmla="*/ 228601 h 640557"/>
              <a:gd name="connsiteX53" fmla="*/ 707231 w 840580"/>
              <a:gd name="connsiteY53" fmla="*/ 238125 h 640557"/>
              <a:gd name="connsiteX54" fmla="*/ 683418 w 840580"/>
              <a:gd name="connsiteY54" fmla="*/ 245269 h 640557"/>
              <a:gd name="connsiteX55" fmla="*/ 719138 w 840580"/>
              <a:gd name="connsiteY55" fmla="*/ 250032 h 640557"/>
              <a:gd name="connsiteX56" fmla="*/ 709613 w 840580"/>
              <a:gd name="connsiteY56" fmla="*/ 252412 h 640557"/>
              <a:gd name="connsiteX57" fmla="*/ 731043 w 840580"/>
              <a:gd name="connsiteY57" fmla="*/ 250032 h 640557"/>
              <a:gd name="connsiteX58" fmla="*/ 751046 w 840580"/>
              <a:gd name="connsiteY58" fmla="*/ 255747 h 640557"/>
              <a:gd name="connsiteX0" fmla="*/ 745331 w 883519"/>
              <a:gd name="connsiteY0" fmla="*/ 273844 h 640557"/>
              <a:gd name="connsiteX1" fmla="*/ 750093 w 883519"/>
              <a:gd name="connsiteY1" fmla="*/ 259556 h 640557"/>
              <a:gd name="connsiteX2" fmla="*/ 785812 w 883519"/>
              <a:gd name="connsiteY2" fmla="*/ 252413 h 640557"/>
              <a:gd name="connsiteX3" fmla="*/ 838200 w 883519"/>
              <a:gd name="connsiteY3" fmla="*/ 242888 h 640557"/>
              <a:gd name="connsiteX4" fmla="*/ 840580 w 883519"/>
              <a:gd name="connsiteY4" fmla="*/ 242888 h 640557"/>
              <a:gd name="connsiteX5" fmla="*/ 883443 w 883519"/>
              <a:gd name="connsiteY5" fmla="*/ 523876 h 640557"/>
              <a:gd name="connsiteX6" fmla="*/ 828675 w 883519"/>
              <a:gd name="connsiteY6" fmla="*/ 535782 h 640557"/>
              <a:gd name="connsiteX7" fmla="*/ 771525 w 883519"/>
              <a:gd name="connsiteY7" fmla="*/ 569119 h 640557"/>
              <a:gd name="connsiteX8" fmla="*/ 719137 w 883519"/>
              <a:gd name="connsiteY8" fmla="*/ 573882 h 640557"/>
              <a:gd name="connsiteX9" fmla="*/ 711993 w 883519"/>
              <a:gd name="connsiteY9" fmla="*/ 559594 h 640557"/>
              <a:gd name="connsiteX10" fmla="*/ 685800 w 883519"/>
              <a:gd name="connsiteY10" fmla="*/ 540544 h 640557"/>
              <a:gd name="connsiteX11" fmla="*/ 647700 w 883519"/>
              <a:gd name="connsiteY11" fmla="*/ 564357 h 640557"/>
              <a:gd name="connsiteX12" fmla="*/ 614362 w 883519"/>
              <a:gd name="connsiteY12" fmla="*/ 564357 h 640557"/>
              <a:gd name="connsiteX13" fmla="*/ 597693 w 883519"/>
              <a:gd name="connsiteY13" fmla="*/ 588169 h 640557"/>
              <a:gd name="connsiteX14" fmla="*/ 550068 w 883519"/>
              <a:gd name="connsiteY14" fmla="*/ 569119 h 640557"/>
              <a:gd name="connsiteX15" fmla="*/ 511968 w 883519"/>
              <a:gd name="connsiteY15" fmla="*/ 576263 h 640557"/>
              <a:gd name="connsiteX16" fmla="*/ 490537 w 883519"/>
              <a:gd name="connsiteY16" fmla="*/ 566738 h 640557"/>
              <a:gd name="connsiteX17" fmla="*/ 471487 w 883519"/>
              <a:gd name="connsiteY17" fmla="*/ 583407 h 640557"/>
              <a:gd name="connsiteX18" fmla="*/ 466725 w 883519"/>
              <a:gd name="connsiteY18" fmla="*/ 600075 h 640557"/>
              <a:gd name="connsiteX19" fmla="*/ 416718 w 883519"/>
              <a:gd name="connsiteY19" fmla="*/ 597694 h 640557"/>
              <a:gd name="connsiteX20" fmla="*/ 381000 w 883519"/>
              <a:gd name="connsiteY20" fmla="*/ 609600 h 640557"/>
              <a:gd name="connsiteX21" fmla="*/ 326231 w 883519"/>
              <a:gd name="connsiteY21" fmla="*/ 640557 h 640557"/>
              <a:gd name="connsiteX22" fmla="*/ 283368 w 883519"/>
              <a:gd name="connsiteY22" fmla="*/ 638175 h 640557"/>
              <a:gd name="connsiteX23" fmla="*/ 242887 w 883519"/>
              <a:gd name="connsiteY23" fmla="*/ 628650 h 640557"/>
              <a:gd name="connsiteX24" fmla="*/ 195262 w 883519"/>
              <a:gd name="connsiteY24" fmla="*/ 576263 h 640557"/>
              <a:gd name="connsiteX25" fmla="*/ 40481 w 883519"/>
              <a:gd name="connsiteY25" fmla="*/ 397669 h 640557"/>
              <a:gd name="connsiteX26" fmla="*/ 0 w 883519"/>
              <a:gd name="connsiteY26" fmla="*/ 269082 h 640557"/>
              <a:gd name="connsiteX27" fmla="*/ 107156 w 883519"/>
              <a:gd name="connsiteY27" fmla="*/ 147638 h 640557"/>
              <a:gd name="connsiteX28" fmla="*/ 150018 w 883519"/>
              <a:gd name="connsiteY28" fmla="*/ 90488 h 640557"/>
              <a:gd name="connsiteX29" fmla="*/ 147637 w 883519"/>
              <a:gd name="connsiteY29" fmla="*/ 69057 h 640557"/>
              <a:gd name="connsiteX30" fmla="*/ 173831 w 883519"/>
              <a:gd name="connsiteY30" fmla="*/ 61913 h 640557"/>
              <a:gd name="connsiteX31" fmla="*/ 176212 w 883519"/>
              <a:gd name="connsiteY31" fmla="*/ 26194 h 640557"/>
              <a:gd name="connsiteX32" fmla="*/ 204787 w 883519"/>
              <a:gd name="connsiteY32" fmla="*/ 21432 h 640557"/>
              <a:gd name="connsiteX33" fmla="*/ 219075 w 883519"/>
              <a:gd name="connsiteY33" fmla="*/ 0 h 640557"/>
              <a:gd name="connsiteX34" fmla="*/ 235743 w 883519"/>
              <a:gd name="connsiteY34" fmla="*/ 47625 h 640557"/>
              <a:gd name="connsiteX35" fmla="*/ 238125 w 883519"/>
              <a:gd name="connsiteY35" fmla="*/ 64294 h 640557"/>
              <a:gd name="connsiteX36" fmla="*/ 271462 w 883519"/>
              <a:gd name="connsiteY36" fmla="*/ 88107 h 640557"/>
              <a:gd name="connsiteX37" fmla="*/ 280987 w 883519"/>
              <a:gd name="connsiteY37" fmla="*/ 90488 h 640557"/>
              <a:gd name="connsiteX38" fmla="*/ 295275 w 883519"/>
              <a:gd name="connsiteY38" fmla="*/ 73819 h 640557"/>
              <a:gd name="connsiteX39" fmla="*/ 316706 w 883519"/>
              <a:gd name="connsiteY39" fmla="*/ 76200 h 640557"/>
              <a:gd name="connsiteX40" fmla="*/ 335756 w 883519"/>
              <a:gd name="connsiteY40" fmla="*/ 54769 h 640557"/>
              <a:gd name="connsiteX41" fmla="*/ 352425 w 883519"/>
              <a:gd name="connsiteY41" fmla="*/ 100013 h 640557"/>
              <a:gd name="connsiteX42" fmla="*/ 364331 w 883519"/>
              <a:gd name="connsiteY42" fmla="*/ 109538 h 640557"/>
              <a:gd name="connsiteX43" fmla="*/ 392906 w 883519"/>
              <a:gd name="connsiteY43" fmla="*/ 104775 h 640557"/>
              <a:gd name="connsiteX44" fmla="*/ 428625 w 883519"/>
              <a:gd name="connsiteY44" fmla="*/ 133350 h 640557"/>
              <a:gd name="connsiteX45" fmla="*/ 452437 w 883519"/>
              <a:gd name="connsiteY45" fmla="*/ 133350 h 640557"/>
              <a:gd name="connsiteX46" fmla="*/ 516731 w 883519"/>
              <a:gd name="connsiteY46" fmla="*/ 147638 h 640557"/>
              <a:gd name="connsiteX47" fmla="*/ 540543 w 883519"/>
              <a:gd name="connsiteY47" fmla="*/ 211932 h 640557"/>
              <a:gd name="connsiteX48" fmla="*/ 540543 w 883519"/>
              <a:gd name="connsiteY48" fmla="*/ 230981 h 640557"/>
              <a:gd name="connsiteX49" fmla="*/ 602456 w 883519"/>
              <a:gd name="connsiteY49" fmla="*/ 216694 h 640557"/>
              <a:gd name="connsiteX50" fmla="*/ 635794 w 883519"/>
              <a:gd name="connsiteY50" fmla="*/ 219075 h 640557"/>
              <a:gd name="connsiteX51" fmla="*/ 659606 w 883519"/>
              <a:gd name="connsiteY51" fmla="*/ 204787 h 640557"/>
              <a:gd name="connsiteX52" fmla="*/ 690562 w 883519"/>
              <a:gd name="connsiteY52" fmla="*/ 228601 h 640557"/>
              <a:gd name="connsiteX53" fmla="*/ 707231 w 883519"/>
              <a:gd name="connsiteY53" fmla="*/ 238125 h 640557"/>
              <a:gd name="connsiteX54" fmla="*/ 683418 w 883519"/>
              <a:gd name="connsiteY54" fmla="*/ 245269 h 640557"/>
              <a:gd name="connsiteX55" fmla="*/ 719138 w 883519"/>
              <a:gd name="connsiteY55" fmla="*/ 250032 h 640557"/>
              <a:gd name="connsiteX56" fmla="*/ 709613 w 883519"/>
              <a:gd name="connsiteY56" fmla="*/ 252412 h 640557"/>
              <a:gd name="connsiteX57" fmla="*/ 731043 w 883519"/>
              <a:gd name="connsiteY57" fmla="*/ 250032 h 640557"/>
              <a:gd name="connsiteX58" fmla="*/ 751046 w 883519"/>
              <a:gd name="connsiteY58" fmla="*/ 255747 h 640557"/>
              <a:gd name="connsiteX0" fmla="*/ 745331 w 943770"/>
              <a:gd name="connsiteY0" fmla="*/ 273844 h 640557"/>
              <a:gd name="connsiteX1" fmla="*/ 750093 w 943770"/>
              <a:gd name="connsiteY1" fmla="*/ 259556 h 640557"/>
              <a:gd name="connsiteX2" fmla="*/ 785812 w 943770"/>
              <a:gd name="connsiteY2" fmla="*/ 252413 h 640557"/>
              <a:gd name="connsiteX3" fmla="*/ 838200 w 943770"/>
              <a:gd name="connsiteY3" fmla="*/ 242888 h 640557"/>
              <a:gd name="connsiteX4" fmla="*/ 942974 w 943770"/>
              <a:gd name="connsiteY4" fmla="*/ 452438 h 640557"/>
              <a:gd name="connsiteX5" fmla="*/ 883443 w 943770"/>
              <a:gd name="connsiteY5" fmla="*/ 523876 h 640557"/>
              <a:gd name="connsiteX6" fmla="*/ 828675 w 943770"/>
              <a:gd name="connsiteY6" fmla="*/ 535782 h 640557"/>
              <a:gd name="connsiteX7" fmla="*/ 771525 w 943770"/>
              <a:gd name="connsiteY7" fmla="*/ 569119 h 640557"/>
              <a:gd name="connsiteX8" fmla="*/ 719137 w 943770"/>
              <a:gd name="connsiteY8" fmla="*/ 573882 h 640557"/>
              <a:gd name="connsiteX9" fmla="*/ 711993 w 943770"/>
              <a:gd name="connsiteY9" fmla="*/ 559594 h 640557"/>
              <a:gd name="connsiteX10" fmla="*/ 685800 w 943770"/>
              <a:gd name="connsiteY10" fmla="*/ 540544 h 640557"/>
              <a:gd name="connsiteX11" fmla="*/ 647700 w 943770"/>
              <a:gd name="connsiteY11" fmla="*/ 564357 h 640557"/>
              <a:gd name="connsiteX12" fmla="*/ 614362 w 943770"/>
              <a:gd name="connsiteY12" fmla="*/ 564357 h 640557"/>
              <a:gd name="connsiteX13" fmla="*/ 597693 w 943770"/>
              <a:gd name="connsiteY13" fmla="*/ 588169 h 640557"/>
              <a:gd name="connsiteX14" fmla="*/ 550068 w 943770"/>
              <a:gd name="connsiteY14" fmla="*/ 569119 h 640557"/>
              <a:gd name="connsiteX15" fmla="*/ 511968 w 943770"/>
              <a:gd name="connsiteY15" fmla="*/ 576263 h 640557"/>
              <a:gd name="connsiteX16" fmla="*/ 490537 w 943770"/>
              <a:gd name="connsiteY16" fmla="*/ 566738 h 640557"/>
              <a:gd name="connsiteX17" fmla="*/ 471487 w 943770"/>
              <a:gd name="connsiteY17" fmla="*/ 583407 h 640557"/>
              <a:gd name="connsiteX18" fmla="*/ 466725 w 943770"/>
              <a:gd name="connsiteY18" fmla="*/ 600075 h 640557"/>
              <a:gd name="connsiteX19" fmla="*/ 416718 w 943770"/>
              <a:gd name="connsiteY19" fmla="*/ 597694 h 640557"/>
              <a:gd name="connsiteX20" fmla="*/ 381000 w 943770"/>
              <a:gd name="connsiteY20" fmla="*/ 609600 h 640557"/>
              <a:gd name="connsiteX21" fmla="*/ 326231 w 943770"/>
              <a:gd name="connsiteY21" fmla="*/ 640557 h 640557"/>
              <a:gd name="connsiteX22" fmla="*/ 283368 w 943770"/>
              <a:gd name="connsiteY22" fmla="*/ 638175 h 640557"/>
              <a:gd name="connsiteX23" fmla="*/ 242887 w 943770"/>
              <a:gd name="connsiteY23" fmla="*/ 628650 h 640557"/>
              <a:gd name="connsiteX24" fmla="*/ 195262 w 943770"/>
              <a:gd name="connsiteY24" fmla="*/ 576263 h 640557"/>
              <a:gd name="connsiteX25" fmla="*/ 40481 w 943770"/>
              <a:gd name="connsiteY25" fmla="*/ 397669 h 640557"/>
              <a:gd name="connsiteX26" fmla="*/ 0 w 943770"/>
              <a:gd name="connsiteY26" fmla="*/ 269082 h 640557"/>
              <a:gd name="connsiteX27" fmla="*/ 107156 w 943770"/>
              <a:gd name="connsiteY27" fmla="*/ 147638 h 640557"/>
              <a:gd name="connsiteX28" fmla="*/ 150018 w 943770"/>
              <a:gd name="connsiteY28" fmla="*/ 90488 h 640557"/>
              <a:gd name="connsiteX29" fmla="*/ 147637 w 943770"/>
              <a:gd name="connsiteY29" fmla="*/ 69057 h 640557"/>
              <a:gd name="connsiteX30" fmla="*/ 173831 w 943770"/>
              <a:gd name="connsiteY30" fmla="*/ 61913 h 640557"/>
              <a:gd name="connsiteX31" fmla="*/ 176212 w 943770"/>
              <a:gd name="connsiteY31" fmla="*/ 26194 h 640557"/>
              <a:gd name="connsiteX32" fmla="*/ 204787 w 943770"/>
              <a:gd name="connsiteY32" fmla="*/ 21432 h 640557"/>
              <a:gd name="connsiteX33" fmla="*/ 219075 w 943770"/>
              <a:gd name="connsiteY33" fmla="*/ 0 h 640557"/>
              <a:gd name="connsiteX34" fmla="*/ 235743 w 943770"/>
              <a:gd name="connsiteY34" fmla="*/ 47625 h 640557"/>
              <a:gd name="connsiteX35" fmla="*/ 238125 w 943770"/>
              <a:gd name="connsiteY35" fmla="*/ 64294 h 640557"/>
              <a:gd name="connsiteX36" fmla="*/ 271462 w 943770"/>
              <a:gd name="connsiteY36" fmla="*/ 88107 h 640557"/>
              <a:gd name="connsiteX37" fmla="*/ 280987 w 943770"/>
              <a:gd name="connsiteY37" fmla="*/ 90488 h 640557"/>
              <a:gd name="connsiteX38" fmla="*/ 295275 w 943770"/>
              <a:gd name="connsiteY38" fmla="*/ 73819 h 640557"/>
              <a:gd name="connsiteX39" fmla="*/ 316706 w 943770"/>
              <a:gd name="connsiteY39" fmla="*/ 76200 h 640557"/>
              <a:gd name="connsiteX40" fmla="*/ 335756 w 943770"/>
              <a:gd name="connsiteY40" fmla="*/ 54769 h 640557"/>
              <a:gd name="connsiteX41" fmla="*/ 352425 w 943770"/>
              <a:gd name="connsiteY41" fmla="*/ 100013 h 640557"/>
              <a:gd name="connsiteX42" fmla="*/ 364331 w 943770"/>
              <a:gd name="connsiteY42" fmla="*/ 109538 h 640557"/>
              <a:gd name="connsiteX43" fmla="*/ 392906 w 943770"/>
              <a:gd name="connsiteY43" fmla="*/ 104775 h 640557"/>
              <a:gd name="connsiteX44" fmla="*/ 428625 w 943770"/>
              <a:gd name="connsiteY44" fmla="*/ 133350 h 640557"/>
              <a:gd name="connsiteX45" fmla="*/ 452437 w 943770"/>
              <a:gd name="connsiteY45" fmla="*/ 133350 h 640557"/>
              <a:gd name="connsiteX46" fmla="*/ 516731 w 943770"/>
              <a:gd name="connsiteY46" fmla="*/ 147638 h 640557"/>
              <a:gd name="connsiteX47" fmla="*/ 540543 w 943770"/>
              <a:gd name="connsiteY47" fmla="*/ 211932 h 640557"/>
              <a:gd name="connsiteX48" fmla="*/ 540543 w 943770"/>
              <a:gd name="connsiteY48" fmla="*/ 230981 h 640557"/>
              <a:gd name="connsiteX49" fmla="*/ 602456 w 943770"/>
              <a:gd name="connsiteY49" fmla="*/ 216694 h 640557"/>
              <a:gd name="connsiteX50" fmla="*/ 635794 w 943770"/>
              <a:gd name="connsiteY50" fmla="*/ 219075 h 640557"/>
              <a:gd name="connsiteX51" fmla="*/ 659606 w 943770"/>
              <a:gd name="connsiteY51" fmla="*/ 204787 h 640557"/>
              <a:gd name="connsiteX52" fmla="*/ 690562 w 943770"/>
              <a:gd name="connsiteY52" fmla="*/ 228601 h 640557"/>
              <a:gd name="connsiteX53" fmla="*/ 707231 w 943770"/>
              <a:gd name="connsiteY53" fmla="*/ 238125 h 640557"/>
              <a:gd name="connsiteX54" fmla="*/ 683418 w 943770"/>
              <a:gd name="connsiteY54" fmla="*/ 245269 h 640557"/>
              <a:gd name="connsiteX55" fmla="*/ 719138 w 943770"/>
              <a:gd name="connsiteY55" fmla="*/ 250032 h 640557"/>
              <a:gd name="connsiteX56" fmla="*/ 709613 w 943770"/>
              <a:gd name="connsiteY56" fmla="*/ 252412 h 640557"/>
              <a:gd name="connsiteX57" fmla="*/ 731043 w 943770"/>
              <a:gd name="connsiteY57" fmla="*/ 250032 h 640557"/>
              <a:gd name="connsiteX58" fmla="*/ 751046 w 943770"/>
              <a:gd name="connsiteY58" fmla="*/ 255747 h 640557"/>
              <a:gd name="connsiteX0" fmla="*/ 745331 w 949672"/>
              <a:gd name="connsiteY0" fmla="*/ 273844 h 640557"/>
              <a:gd name="connsiteX1" fmla="*/ 750093 w 949672"/>
              <a:gd name="connsiteY1" fmla="*/ 259556 h 640557"/>
              <a:gd name="connsiteX2" fmla="*/ 785812 w 949672"/>
              <a:gd name="connsiteY2" fmla="*/ 252413 h 640557"/>
              <a:gd name="connsiteX3" fmla="*/ 947737 w 949672"/>
              <a:gd name="connsiteY3" fmla="*/ 342901 h 640557"/>
              <a:gd name="connsiteX4" fmla="*/ 942974 w 949672"/>
              <a:gd name="connsiteY4" fmla="*/ 452438 h 640557"/>
              <a:gd name="connsiteX5" fmla="*/ 883443 w 949672"/>
              <a:gd name="connsiteY5" fmla="*/ 523876 h 640557"/>
              <a:gd name="connsiteX6" fmla="*/ 828675 w 949672"/>
              <a:gd name="connsiteY6" fmla="*/ 535782 h 640557"/>
              <a:gd name="connsiteX7" fmla="*/ 771525 w 949672"/>
              <a:gd name="connsiteY7" fmla="*/ 569119 h 640557"/>
              <a:gd name="connsiteX8" fmla="*/ 719137 w 949672"/>
              <a:gd name="connsiteY8" fmla="*/ 573882 h 640557"/>
              <a:gd name="connsiteX9" fmla="*/ 711993 w 949672"/>
              <a:gd name="connsiteY9" fmla="*/ 559594 h 640557"/>
              <a:gd name="connsiteX10" fmla="*/ 685800 w 949672"/>
              <a:gd name="connsiteY10" fmla="*/ 540544 h 640557"/>
              <a:gd name="connsiteX11" fmla="*/ 647700 w 949672"/>
              <a:gd name="connsiteY11" fmla="*/ 564357 h 640557"/>
              <a:gd name="connsiteX12" fmla="*/ 614362 w 949672"/>
              <a:gd name="connsiteY12" fmla="*/ 564357 h 640557"/>
              <a:gd name="connsiteX13" fmla="*/ 597693 w 949672"/>
              <a:gd name="connsiteY13" fmla="*/ 588169 h 640557"/>
              <a:gd name="connsiteX14" fmla="*/ 550068 w 949672"/>
              <a:gd name="connsiteY14" fmla="*/ 569119 h 640557"/>
              <a:gd name="connsiteX15" fmla="*/ 511968 w 949672"/>
              <a:gd name="connsiteY15" fmla="*/ 576263 h 640557"/>
              <a:gd name="connsiteX16" fmla="*/ 490537 w 949672"/>
              <a:gd name="connsiteY16" fmla="*/ 566738 h 640557"/>
              <a:gd name="connsiteX17" fmla="*/ 471487 w 949672"/>
              <a:gd name="connsiteY17" fmla="*/ 583407 h 640557"/>
              <a:gd name="connsiteX18" fmla="*/ 466725 w 949672"/>
              <a:gd name="connsiteY18" fmla="*/ 600075 h 640557"/>
              <a:gd name="connsiteX19" fmla="*/ 416718 w 949672"/>
              <a:gd name="connsiteY19" fmla="*/ 597694 h 640557"/>
              <a:gd name="connsiteX20" fmla="*/ 381000 w 949672"/>
              <a:gd name="connsiteY20" fmla="*/ 609600 h 640557"/>
              <a:gd name="connsiteX21" fmla="*/ 326231 w 949672"/>
              <a:gd name="connsiteY21" fmla="*/ 640557 h 640557"/>
              <a:gd name="connsiteX22" fmla="*/ 283368 w 949672"/>
              <a:gd name="connsiteY22" fmla="*/ 638175 h 640557"/>
              <a:gd name="connsiteX23" fmla="*/ 242887 w 949672"/>
              <a:gd name="connsiteY23" fmla="*/ 628650 h 640557"/>
              <a:gd name="connsiteX24" fmla="*/ 195262 w 949672"/>
              <a:gd name="connsiteY24" fmla="*/ 576263 h 640557"/>
              <a:gd name="connsiteX25" fmla="*/ 40481 w 949672"/>
              <a:gd name="connsiteY25" fmla="*/ 397669 h 640557"/>
              <a:gd name="connsiteX26" fmla="*/ 0 w 949672"/>
              <a:gd name="connsiteY26" fmla="*/ 269082 h 640557"/>
              <a:gd name="connsiteX27" fmla="*/ 107156 w 949672"/>
              <a:gd name="connsiteY27" fmla="*/ 147638 h 640557"/>
              <a:gd name="connsiteX28" fmla="*/ 150018 w 949672"/>
              <a:gd name="connsiteY28" fmla="*/ 90488 h 640557"/>
              <a:gd name="connsiteX29" fmla="*/ 147637 w 949672"/>
              <a:gd name="connsiteY29" fmla="*/ 69057 h 640557"/>
              <a:gd name="connsiteX30" fmla="*/ 173831 w 949672"/>
              <a:gd name="connsiteY30" fmla="*/ 61913 h 640557"/>
              <a:gd name="connsiteX31" fmla="*/ 176212 w 949672"/>
              <a:gd name="connsiteY31" fmla="*/ 26194 h 640557"/>
              <a:gd name="connsiteX32" fmla="*/ 204787 w 949672"/>
              <a:gd name="connsiteY32" fmla="*/ 21432 h 640557"/>
              <a:gd name="connsiteX33" fmla="*/ 219075 w 949672"/>
              <a:gd name="connsiteY33" fmla="*/ 0 h 640557"/>
              <a:gd name="connsiteX34" fmla="*/ 235743 w 949672"/>
              <a:gd name="connsiteY34" fmla="*/ 47625 h 640557"/>
              <a:gd name="connsiteX35" fmla="*/ 238125 w 949672"/>
              <a:gd name="connsiteY35" fmla="*/ 64294 h 640557"/>
              <a:gd name="connsiteX36" fmla="*/ 271462 w 949672"/>
              <a:gd name="connsiteY36" fmla="*/ 88107 h 640557"/>
              <a:gd name="connsiteX37" fmla="*/ 280987 w 949672"/>
              <a:gd name="connsiteY37" fmla="*/ 90488 h 640557"/>
              <a:gd name="connsiteX38" fmla="*/ 295275 w 949672"/>
              <a:gd name="connsiteY38" fmla="*/ 73819 h 640557"/>
              <a:gd name="connsiteX39" fmla="*/ 316706 w 949672"/>
              <a:gd name="connsiteY39" fmla="*/ 76200 h 640557"/>
              <a:gd name="connsiteX40" fmla="*/ 335756 w 949672"/>
              <a:gd name="connsiteY40" fmla="*/ 54769 h 640557"/>
              <a:gd name="connsiteX41" fmla="*/ 352425 w 949672"/>
              <a:gd name="connsiteY41" fmla="*/ 100013 h 640557"/>
              <a:gd name="connsiteX42" fmla="*/ 364331 w 949672"/>
              <a:gd name="connsiteY42" fmla="*/ 109538 h 640557"/>
              <a:gd name="connsiteX43" fmla="*/ 392906 w 949672"/>
              <a:gd name="connsiteY43" fmla="*/ 104775 h 640557"/>
              <a:gd name="connsiteX44" fmla="*/ 428625 w 949672"/>
              <a:gd name="connsiteY44" fmla="*/ 133350 h 640557"/>
              <a:gd name="connsiteX45" fmla="*/ 452437 w 949672"/>
              <a:gd name="connsiteY45" fmla="*/ 133350 h 640557"/>
              <a:gd name="connsiteX46" fmla="*/ 516731 w 949672"/>
              <a:gd name="connsiteY46" fmla="*/ 147638 h 640557"/>
              <a:gd name="connsiteX47" fmla="*/ 540543 w 949672"/>
              <a:gd name="connsiteY47" fmla="*/ 211932 h 640557"/>
              <a:gd name="connsiteX48" fmla="*/ 540543 w 949672"/>
              <a:gd name="connsiteY48" fmla="*/ 230981 h 640557"/>
              <a:gd name="connsiteX49" fmla="*/ 602456 w 949672"/>
              <a:gd name="connsiteY49" fmla="*/ 216694 h 640557"/>
              <a:gd name="connsiteX50" fmla="*/ 635794 w 949672"/>
              <a:gd name="connsiteY50" fmla="*/ 219075 h 640557"/>
              <a:gd name="connsiteX51" fmla="*/ 659606 w 949672"/>
              <a:gd name="connsiteY51" fmla="*/ 204787 h 640557"/>
              <a:gd name="connsiteX52" fmla="*/ 690562 w 949672"/>
              <a:gd name="connsiteY52" fmla="*/ 228601 h 640557"/>
              <a:gd name="connsiteX53" fmla="*/ 707231 w 949672"/>
              <a:gd name="connsiteY53" fmla="*/ 238125 h 640557"/>
              <a:gd name="connsiteX54" fmla="*/ 683418 w 949672"/>
              <a:gd name="connsiteY54" fmla="*/ 245269 h 640557"/>
              <a:gd name="connsiteX55" fmla="*/ 719138 w 949672"/>
              <a:gd name="connsiteY55" fmla="*/ 250032 h 640557"/>
              <a:gd name="connsiteX56" fmla="*/ 709613 w 949672"/>
              <a:gd name="connsiteY56" fmla="*/ 252412 h 640557"/>
              <a:gd name="connsiteX57" fmla="*/ 731043 w 949672"/>
              <a:gd name="connsiteY57" fmla="*/ 250032 h 640557"/>
              <a:gd name="connsiteX58" fmla="*/ 751046 w 949672"/>
              <a:gd name="connsiteY58" fmla="*/ 255747 h 640557"/>
              <a:gd name="connsiteX0" fmla="*/ 745331 w 949672"/>
              <a:gd name="connsiteY0" fmla="*/ 273844 h 640557"/>
              <a:gd name="connsiteX1" fmla="*/ 750093 w 949672"/>
              <a:gd name="connsiteY1" fmla="*/ 259556 h 640557"/>
              <a:gd name="connsiteX2" fmla="*/ 785812 w 949672"/>
              <a:gd name="connsiteY2" fmla="*/ 252413 h 640557"/>
              <a:gd name="connsiteX3" fmla="*/ 907255 w 949672"/>
              <a:gd name="connsiteY3" fmla="*/ 269082 h 640557"/>
              <a:gd name="connsiteX4" fmla="*/ 947737 w 949672"/>
              <a:gd name="connsiteY4" fmla="*/ 342901 h 640557"/>
              <a:gd name="connsiteX5" fmla="*/ 942974 w 949672"/>
              <a:gd name="connsiteY5" fmla="*/ 452438 h 640557"/>
              <a:gd name="connsiteX6" fmla="*/ 883443 w 949672"/>
              <a:gd name="connsiteY6" fmla="*/ 523876 h 640557"/>
              <a:gd name="connsiteX7" fmla="*/ 828675 w 949672"/>
              <a:gd name="connsiteY7" fmla="*/ 535782 h 640557"/>
              <a:gd name="connsiteX8" fmla="*/ 771525 w 949672"/>
              <a:gd name="connsiteY8" fmla="*/ 569119 h 640557"/>
              <a:gd name="connsiteX9" fmla="*/ 719137 w 949672"/>
              <a:gd name="connsiteY9" fmla="*/ 573882 h 640557"/>
              <a:gd name="connsiteX10" fmla="*/ 711993 w 949672"/>
              <a:gd name="connsiteY10" fmla="*/ 559594 h 640557"/>
              <a:gd name="connsiteX11" fmla="*/ 685800 w 949672"/>
              <a:gd name="connsiteY11" fmla="*/ 540544 h 640557"/>
              <a:gd name="connsiteX12" fmla="*/ 647700 w 949672"/>
              <a:gd name="connsiteY12" fmla="*/ 564357 h 640557"/>
              <a:gd name="connsiteX13" fmla="*/ 614362 w 949672"/>
              <a:gd name="connsiteY13" fmla="*/ 564357 h 640557"/>
              <a:gd name="connsiteX14" fmla="*/ 597693 w 949672"/>
              <a:gd name="connsiteY14" fmla="*/ 588169 h 640557"/>
              <a:gd name="connsiteX15" fmla="*/ 550068 w 949672"/>
              <a:gd name="connsiteY15" fmla="*/ 569119 h 640557"/>
              <a:gd name="connsiteX16" fmla="*/ 511968 w 949672"/>
              <a:gd name="connsiteY16" fmla="*/ 576263 h 640557"/>
              <a:gd name="connsiteX17" fmla="*/ 490537 w 949672"/>
              <a:gd name="connsiteY17" fmla="*/ 566738 h 640557"/>
              <a:gd name="connsiteX18" fmla="*/ 471487 w 949672"/>
              <a:gd name="connsiteY18" fmla="*/ 583407 h 640557"/>
              <a:gd name="connsiteX19" fmla="*/ 466725 w 949672"/>
              <a:gd name="connsiteY19" fmla="*/ 600075 h 640557"/>
              <a:gd name="connsiteX20" fmla="*/ 416718 w 949672"/>
              <a:gd name="connsiteY20" fmla="*/ 597694 h 640557"/>
              <a:gd name="connsiteX21" fmla="*/ 381000 w 949672"/>
              <a:gd name="connsiteY21" fmla="*/ 609600 h 640557"/>
              <a:gd name="connsiteX22" fmla="*/ 326231 w 949672"/>
              <a:gd name="connsiteY22" fmla="*/ 640557 h 640557"/>
              <a:gd name="connsiteX23" fmla="*/ 283368 w 949672"/>
              <a:gd name="connsiteY23" fmla="*/ 638175 h 640557"/>
              <a:gd name="connsiteX24" fmla="*/ 242887 w 949672"/>
              <a:gd name="connsiteY24" fmla="*/ 628650 h 640557"/>
              <a:gd name="connsiteX25" fmla="*/ 195262 w 949672"/>
              <a:gd name="connsiteY25" fmla="*/ 576263 h 640557"/>
              <a:gd name="connsiteX26" fmla="*/ 40481 w 949672"/>
              <a:gd name="connsiteY26" fmla="*/ 397669 h 640557"/>
              <a:gd name="connsiteX27" fmla="*/ 0 w 949672"/>
              <a:gd name="connsiteY27" fmla="*/ 269082 h 640557"/>
              <a:gd name="connsiteX28" fmla="*/ 107156 w 949672"/>
              <a:gd name="connsiteY28" fmla="*/ 147638 h 640557"/>
              <a:gd name="connsiteX29" fmla="*/ 150018 w 949672"/>
              <a:gd name="connsiteY29" fmla="*/ 90488 h 640557"/>
              <a:gd name="connsiteX30" fmla="*/ 147637 w 949672"/>
              <a:gd name="connsiteY30" fmla="*/ 69057 h 640557"/>
              <a:gd name="connsiteX31" fmla="*/ 173831 w 949672"/>
              <a:gd name="connsiteY31" fmla="*/ 61913 h 640557"/>
              <a:gd name="connsiteX32" fmla="*/ 176212 w 949672"/>
              <a:gd name="connsiteY32" fmla="*/ 26194 h 640557"/>
              <a:gd name="connsiteX33" fmla="*/ 204787 w 949672"/>
              <a:gd name="connsiteY33" fmla="*/ 21432 h 640557"/>
              <a:gd name="connsiteX34" fmla="*/ 219075 w 949672"/>
              <a:gd name="connsiteY34" fmla="*/ 0 h 640557"/>
              <a:gd name="connsiteX35" fmla="*/ 235743 w 949672"/>
              <a:gd name="connsiteY35" fmla="*/ 47625 h 640557"/>
              <a:gd name="connsiteX36" fmla="*/ 238125 w 949672"/>
              <a:gd name="connsiteY36" fmla="*/ 64294 h 640557"/>
              <a:gd name="connsiteX37" fmla="*/ 271462 w 949672"/>
              <a:gd name="connsiteY37" fmla="*/ 88107 h 640557"/>
              <a:gd name="connsiteX38" fmla="*/ 280987 w 949672"/>
              <a:gd name="connsiteY38" fmla="*/ 90488 h 640557"/>
              <a:gd name="connsiteX39" fmla="*/ 295275 w 949672"/>
              <a:gd name="connsiteY39" fmla="*/ 73819 h 640557"/>
              <a:gd name="connsiteX40" fmla="*/ 316706 w 949672"/>
              <a:gd name="connsiteY40" fmla="*/ 76200 h 640557"/>
              <a:gd name="connsiteX41" fmla="*/ 335756 w 949672"/>
              <a:gd name="connsiteY41" fmla="*/ 54769 h 640557"/>
              <a:gd name="connsiteX42" fmla="*/ 352425 w 949672"/>
              <a:gd name="connsiteY42" fmla="*/ 100013 h 640557"/>
              <a:gd name="connsiteX43" fmla="*/ 364331 w 949672"/>
              <a:gd name="connsiteY43" fmla="*/ 109538 h 640557"/>
              <a:gd name="connsiteX44" fmla="*/ 392906 w 949672"/>
              <a:gd name="connsiteY44" fmla="*/ 104775 h 640557"/>
              <a:gd name="connsiteX45" fmla="*/ 428625 w 949672"/>
              <a:gd name="connsiteY45" fmla="*/ 133350 h 640557"/>
              <a:gd name="connsiteX46" fmla="*/ 452437 w 949672"/>
              <a:gd name="connsiteY46" fmla="*/ 133350 h 640557"/>
              <a:gd name="connsiteX47" fmla="*/ 516731 w 949672"/>
              <a:gd name="connsiteY47" fmla="*/ 147638 h 640557"/>
              <a:gd name="connsiteX48" fmla="*/ 540543 w 949672"/>
              <a:gd name="connsiteY48" fmla="*/ 211932 h 640557"/>
              <a:gd name="connsiteX49" fmla="*/ 540543 w 949672"/>
              <a:gd name="connsiteY49" fmla="*/ 230981 h 640557"/>
              <a:gd name="connsiteX50" fmla="*/ 602456 w 949672"/>
              <a:gd name="connsiteY50" fmla="*/ 216694 h 640557"/>
              <a:gd name="connsiteX51" fmla="*/ 635794 w 949672"/>
              <a:gd name="connsiteY51" fmla="*/ 219075 h 640557"/>
              <a:gd name="connsiteX52" fmla="*/ 659606 w 949672"/>
              <a:gd name="connsiteY52" fmla="*/ 204787 h 640557"/>
              <a:gd name="connsiteX53" fmla="*/ 690562 w 949672"/>
              <a:gd name="connsiteY53" fmla="*/ 228601 h 640557"/>
              <a:gd name="connsiteX54" fmla="*/ 707231 w 949672"/>
              <a:gd name="connsiteY54" fmla="*/ 238125 h 640557"/>
              <a:gd name="connsiteX55" fmla="*/ 683418 w 949672"/>
              <a:gd name="connsiteY55" fmla="*/ 245269 h 640557"/>
              <a:gd name="connsiteX56" fmla="*/ 719138 w 949672"/>
              <a:gd name="connsiteY56" fmla="*/ 250032 h 640557"/>
              <a:gd name="connsiteX57" fmla="*/ 709613 w 949672"/>
              <a:gd name="connsiteY57" fmla="*/ 252412 h 640557"/>
              <a:gd name="connsiteX58" fmla="*/ 731043 w 949672"/>
              <a:gd name="connsiteY58" fmla="*/ 250032 h 640557"/>
              <a:gd name="connsiteX59" fmla="*/ 751046 w 949672"/>
              <a:gd name="connsiteY59" fmla="*/ 255747 h 640557"/>
              <a:gd name="connsiteX0" fmla="*/ 745331 w 949672"/>
              <a:gd name="connsiteY0" fmla="*/ 273844 h 640557"/>
              <a:gd name="connsiteX1" fmla="*/ 750093 w 949672"/>
              <a:gd name="connsiteY1" fmla="*/ 259556 h 640557"/>
              <a:gd name="connsiteX2" fmla="*/ 866774 w 949672"/>
              <a:gd name="connsiteY2" fmla="*/ 192882 h 640557"/>
              <a:gd name="connsiteX3" fmla="*/ 907255 w 949672"/>
              <a:gd name="connsiteY3" fmla="*/ 269082 h 640557"/>
              <a:gd name="connsiteX4" fmla="*/ 947737 w 949672"/>
              <a:gd name="connsiteY4" fmla="*/ 342901 h 640557"/>
              <a:gd name="connsiteX5" fmla="*/ 942974 w 949672"/>
              <a:gd name="connsiteY5" fmla="*/ 452438 h 640557"/>
              <a:gd name="connsiteX6" fmla="*/ 883443 w 949672"/>
              <a:gd name="connsiteY6" fmla="*/ 523876 h 640557"/>
              <a:gd name="connsiteX7" fmla="*/ 828675 w 949672"/>
              <a:gd name="connsiteY7" fmla="*/ 535782 h 640557"/>
              <a:gd name="connsiteX8" fmla="*/ 771525 w 949672"/>
              <a:gd name="connsiteY8" fmla="*/ 569119 h 640557"/>
              <a:gd name="connsiteX9" fmla="*/ 719137 w 949672"/>
              <a:gd name="connsiteY9" fmla="*/ 573882 h 640557"/>
              <a:gd name="connsiteX10" fmla="*/ 711993 w 949672"/>
              <a:gd name="connsiteY10" fmla="*/ 559594 h 640557"/>
              <a:gd name="connsiteX11" fmla="*/ 685800 w 949672"/>
              <a:gd name="connsiteY11" fmla="*/ 540544 h 640557"/>
              <a:gd name="connsiteX12" fmla="*/ 647700 w 949672"/>
              <a:gd name="connsiteY12" fmla="*/ 564357 h 640557"/>
              <a:gd name="connsiteX13" fmla="*/ 614362 w 949672"/>
              <a:gd name="connsiteY13" fmla="*/ 564357 h 640557"/>
              <a:gd name="connsiteX14" fmla="*/ 597693 w 949672"/>
              <a:gd name="connsiteY14" fmla="*/ 588169 h 640557"/>
              <a:gd name="connsiteX15" fmla="*/ 550068 w 949672"/>
              <a:gd name="connsiteY15" fmla="*/ 569119 h 640557"/>
              <a:gd name="connsiteX16" fmla="*/ 511968 w 949672"/>
              <a:gd name="connsiteY16" fmla="*/ 576263 h 640557"/>
              <a:gd name="connsiteX17" fmla="*/ 490537 w 949672"/>
              <a:gd name="connsiteY17" fmla="*/ 566738 h 640557"/>
              <a:gd name="connsiteX18" fmla="*/ 471487 w 949672"/>
              <a:gd name="connsiteY18" fmla="*/ 583407 h 640557"/>
              <a:gd name="connsiteX19" fmla="*/ 466725 w 949672"/>
              <a:gd name="connsiteY19" fmla="*/ 600075 h 640557"/>
              <a:gd name="connsiteX20" fmla="*/ 416718 w 949672"/>
              <a:gd name="connsiteY20" fmla="*/ 597694 h 640557"/>
              <a:gd name="connsiteX21" fmla="*/ 381000 w 949672"/>
              <a:gd name="connsiteY21" fmla="*/ 609600 h 640557"/>
              <a:gd name="connsiteX22" fmla="*/ 326231 w 949672"/>
              <a:gd name="connsiteY22" fmla="*/ 640557 h 640557"/>
              <a:gd name="connsiteX23" fmla="*/ 283368 w 949672"/>
              <a:gd name="connsiteY23" fmla="*/ 638175 h 640557"/>
              <a:gd name="connsiteX24" fmla="*/ 242887 w 949672"/>
              <a:gd name="connsiteY24" fmla="*/ 628650 h 640557"/>
              <a:gd name="connsiteX25" fmla="*/ 195262 w 949672"/>
              <a:gd name="connsiteY25" fmla="*/ 576263 h 640557"/>
              <a:gd name="connsiteX26" fmla="*/ 40481 w 949672"/>
              <a:gd name="connsiteY26" fmla="*/ 397669 h 640557"/>
              <a:gd name="connsiteX27" fmla="*/ 0 w 949672"/>
              <a:gd name="connsiteY27" fmla="*/ 269082 h 640557"/>
              <a:gd name="connsiteX28" fmla="*/ 107156 w 949672"/>
              <a:gd name="connsiteY28" fmla="*/ 147638 h 640557"/>
              <a:gd name="connsiteX29" fmla="*/ 150018 w 949672"/>
              <a:gd name="connsiteY29" fmla="*/ 90488 h 640557"/>
              <a:gd name="connsiteX30" fmla="*/ 147637 w 949672"/>
              <a:gd name="connsiteY30" fmla="*/ 69057 h 640557"/>
              <a:gd name="connsiteX31" fmla="*/ 173831 w 949672"/>
              <a:gd name="connsiteY31" fmla="*/ 61913 h 640557"/>
              <a:gd name="connsiteX32" fmla="*/ 176212 w 949672"/>
              <a:gd name="connsiteY32" fmla="*/ 26194 h 640557"/>
              <a:gd name="connsiteX33" fmla="*/ 204787 w 949672"/>
              <a:gd name="connsiteY33" fmla="*/ 21432 h 640557"/>
              <a:gd name="connsiteX34" fmla="*/ 219075 w 949672"/>
              <a:gd name="connsiteY34" fmla="*/ 0 h 640557"/>
              <a:gd name="connsiteX35" fmla="*/ 235743 w 949672"/>
              <a:gd name="connsiteY35" fmla="*/ 47625 h 640557"/>
              <a:gd name="connsiteX36" fmla="*/ 238125 w 949672"/>
              <a:gd name="connsiteY36" fmla="*/ 64294 h 640557"/>
              <a:gd name="connsiteX37" fmla="*/ 271462 w 949672"/>
              <a:gd name="connsiteY37" fmla="*/ 88107 h 640557"/>
              <a:gd name="connsiteX38" fmla="*/ 280987 w 949672"/>
              <a:gd name="connsiteY38" fmla="*/ 90488 h 640557"/>
              <a:gd name="connsiteX39" fmla="*/ 295275 w 949672"/>
              <a:gd name="connsiteY39" fmla="*/ 73819 h 640557"/>
              <a:gd name="connsiteX40" fmla="*/ 316706 w 949672"/>
              <a:gd name="connsiteY40" fmla="*/ 76200 h 640557"/>
              <a:gd name="connsiteX41" fmla="*/ 335756 w 949672"/>
              <a:gd name="connsiteY41" fmla="*/ 54769 h 640557"/>
              <a:gd name="connsiteX42" fmla="*/ 352425 w 949672"/>
              <a:gd name="connsiteY42" fmla="*/ 100013 h 640557"/>
              <a:gd name="connsiteX43" fmla="*/ 364331 w 949672"/>
              <a:gd name="connsiteY43" fmla="*/ 109538 h 640557"/>
              <a:gd name="connsiteX44" fmla="*/ 392906 w 949672"/>
              <a:gd name="connsiteY44" fmla="*/ 104775 h 640557"/>
              <a:gd name="connsiteX45" fmla="*/ 428625 w 949672"/>
              <a:gd name="connsiteY45" fmla="*/ 133350 h 640557"/>
              <a:gd name="connsiteX46" fmla="*/ 452437 w 949672"/>
              <a:gd name="connsiteY46" fmla="*/ 133350 h 640557"/>
              <a:gd name="connsiteX47" fmla="*/ 516731 w 949672"/>
              <a:gd name="connsiteY47" fmla="*/ 147638 h 640557"/>
              <a:gd name="connsiteX48" fmla="*/ 540543 w 949672"/>
              <a:gd name="connsiteY48" fmla="*/ 211932 h 640557"/>
              <a:gd name="connsiteX49" fmla="*/ 540543 w 949672"/>
              <a:gd name="connsiteY49" fmla="*/ 230981 h 640557"/>
              <a:gd name="connsiteX50" fmla="*/ 602456 w 949672"/>
              <a:gd name="connsiteY50" fmla="*/ 216694 h 640557"/>
              <a:gd name="connsiteX51" fmla="*/ 635794 w 949672"/>
              <a:gd name="connsiteY51" fmla="*/ 219075 h 640557"/>
              <a:gd name="connsiteX52" fmla="*/ 659606 w 949672"/>
              <a:gd name="connsiteY52" fmla="*/ 204787 h 640557"/>
              <a:gd name="connsiteX53" fmla="*/ 690562 w 949672"/>
              <a:gd name="connsiteY53" fmla="*/ 228601 h 640557"/>
              <a:gd name="connsiteX54" fmla="*/ 707231 w 949672"/>
              <a:gd name="connsiteY54" fmla="*/ 238125 h 640557"/>
              <a:gd name="connsiteX55" fmla="*/ 683418 w 949672"/>
              <a:gd name="connsiteY55" fmla="*/ 245269 h 640557"/>
              <a:gd name="connsiteX56" fmla="*/ 719138 w 949672"/>
              <a:gd name="connsiteY56" fmla="*/ 250032 h 640557"/>
              <a:gd name="connsiteX57" fmla="*/ 709613 w 949672"/>
              <a:gd name="connsiteY57" fmla="*/ 252412 h 640557"/>
              <a:gd name="connsiteX58" fmla="*/ 731043 w 949672"/>
              <a:gd name="connsiteY58" fmla="*/ 250032 h 640557"/>
              <a:gd name="connsiteX59" fmla="*/ 751046 w 949672"/>
              <a:gd name="connsiteY59" fmla="*/ 255747 h 640557"/>
              <a:gd name="connsiteX0" fmla="*/ 745331 w 949672"/>
              <a:gd name="connsiteY0" fmla="*/ 273844 h 640557"/>
              <a:gd name="connsiteX1" fmla="*/ 750093 w 949672"/>
              <a:gd name="connsiteY1" fmla="*/ 259556 h 640557"/>
              <a:gd name="connsiteX2" fmla="*/ 866774 w 949672"/>
              <a:gd name="connsiteY2" fmla="*/ 192882 h 640557"/>
              <a:gd name="connsiteX3" fmla="*/ 892968 w 949672"/>
              <a:gd name="connsiteY3" fmla="*/ 269082 h 640557"/>
              <a:gd name="connsiteX4" fmla="*/ 947737 w 949672"/>
              <a:gd name="connsiteY4" fmla="*/ 342901 h 640557"/>
              <a:gd name="connsiteX5" fmla="*/ 942974 w 949672"/>
              <a:gd name="connsiteY5" fmla="*/ 452438 h 640557"/>
              <a:gd name="connsiteX6" fmla="*/ 883443 w 949672"/>
              <a:gd name="connsiteY6" fmla="*/ 523876 h 640557"/>
              <a:gd name="connsiteX7" fmla="*/ 828675 w 949672"/>
              <a:gd name="connsiteY7" fmla="*/ 535782 h 640557"/>
              <a:gd name="connsiteX8" fmla="*/ 771525 w 949672"/>
              <a:gd name="connsiteY8" fmla="*/ 569119 h 640557"/>
              <a:gd name="connsiteX9" fmla="*/ 719137 w 949672"/>
              <a:gd name="connsiteY9" fmla="*/ 573882 h 640557"/>
              <a:gd name="connsiteX10" fmla="*/ 711993 w 949672"/>
              <a:gd name="connsiteY10" fmla="*/ 559594 h 640557"/>
              <a:gd name="connsiteX11" fmla="*/ 685800 w 949672"/>
              <a:gd name="connsiteY11" fmla="*/ 540544 h 640557"/>
              <a:gd name="connsiteX12" fmla="*/ 647700 w 949672"/>
              <a:gd name="connsiteY12" fmla="*/ 564357 h 640557"/>
              <a:gd name="connsiteX13" fmla="*/ 614362 w 949672"/>
              <a:gd name="connsiteY13" fmla="*/ 564357 h 640557"/>
              <a:gd name="connsiteX14" fmla="*/ 597693 w 949672"/>
              <a:gd name="connsiteY14" fmla="*/ 588169 h 640557"/>
              <a:gd name="connsiteX15" fmla="*/ 550068 w 949672"/>
              <a:gd name="connsiteY15" fmla="*/ 569119 h 640557"/>
              <a:gd name="connsiteX16" fmla="*/ 511968 w 949672"/>
              <a:gd name="connsiteY16" fmla="*/ 576263 h 640557"/>
              <a:gd name="connsiteX17" fmla="*/ 490537 w 949672"/>
              <a:gd name="connsiteY17" fmla="*/ 566738 h 640557"/>
              <a:gd name="connsiteX18" fmla="*/ 471487 w 949672"/>
              <a:gd name="connsiteY18" fmla="*/ 583407 h 640557"/>
              <a:gd name="connsiteX19" fmla="*/ 466725 w 949672"/>
              <a:gd name="connsiteY19" fmla="*/ 600075 h 640557"/>
              <a:gd name="connsiteX20" fmla="*/ 416718 w 949672"/>
              <a:gd name="connsiteY20" fmla="*/ 597694 h 640557"/>
              <a:gd name="connsiteX21" fmla="*/ 381000 w 949672"/>
              <a:gd name="connsiteY21" fmla="*/ 609600 h 640557"/>
              <a:gd name="connsiteX22" fmla="*/ 326231 w 949672"/>
              <a:gd name="connsiteY22" fmla="*/ 640557 h 640557"/>
              <a:gd name="connsiteX23" fmla="*/ 283368 w 949672"/>
              <a:gd name="connsiteY23" fmla="*/ 638175 h 640557"/>
              <a:gd name="connsiteX24" fmla="*/ 242887 w 949672"/>
              <a:gd name="connsiteY24" fmla="*/ 628650 h 640557"/>
              <a:gd name="connsiteX25" fmla="*/ 195262 w 949672"/>
              <a:gd name="connsiteY25" fmla="*/ 576263 h 640557"/>
              <a:gd name="connsiteX26" fmla="*/ 40481 w 949672"/>
              <a:gd name="connsiteY26" fmla="*/ 397669 h 640557"/>
              <a:gd name="connsiteX27" fmla="*/ 0 w 949672"/>
              <a:gd name="connsiteY27" fmla="*/ 269082 h 640557"/>
              <a:gd name="connsiteX28" fmla="*/ 107156 w 949672"/>
              <a:gd name="connsiteY28" fmla="*/ 147638 h 640557"/>
              <a:gd name="connsiteX29" fmla="*/ 150018 w 949672"/>
              <a:gd name="connsiteY29" fmla="*/ 90488 h 640557"/>
              <a:gd name="connsiteX30" fmla="*/ 147637 w 949672"/>
              <a:gd name="connsiteY30" fmla="*/ 69057 h 640557"/>
              <a:gd name="connsiteX31" fmla="*/ 173831 w 949672"/>
              <a:gd name="connsiteY31" fmla="*/ 61913 h 640557"/>
              <a:gd name="connsiteX32" fmla="*/ 176212 w 949672"/>
              <a:gd name="connsiteY32" fmla="*/ 26194 h 640557"/>
              <a:gd name="connsiteX33" fmla="*/ 204787 w 949672"/>
              <a:gd name="connsiteY33" fmla="*/ 21432 h 640557"/>
              <a:gd name="connsiteX34" fmla="*/ 219075 w 949672"/>
              <a:gd name="connsiteY34" fmla="*/ 0 h 640557"/>
              <a:gd name="connsiteX35" fmla="*/ 235743 w 949672"/>
              <a:gd name="connsiteY35" fmla="*/ 47625 h 640557"/>
              <a:gd name="connsiteX36" fmla="*/ 238125 w 949672"/>
              <a:gd name="connsiteY36" fmla="*/ 64294 h 640557"/>
              <a:gd name="connsiteX37" fmla="*/ 271462 w 949672"/>
              <a:gd name="connsiteY37" fmla="*/ 88107 h 640557"/>
              <a:gd name="connsiteX38" fmla="*/ 280987 w 949672"/>
              <a:gd name="connsiteY38" fmla="*/ 90488 h 640557"/>
              <a:gd name="connsiteX39" fmla="*/ 295275 w 949672"/>
              <a:gd name="connsiteY39" fmla="*/ 73819 h 640557"/>
              <a:gd name="connsiteX40" fmla="*/ 316706 w 949672"/>
              <a:gd name="connsiteY40" fmla="*/ 76200 h 640557"/>
              <a:gd name="connsiteX41" fmla="*/ 335756 w 949672"/>
              <a:gd name="connsiteY41" fmla="*/ 54769 h 640557"/>
              <a:gd name="connsiteX42" fmla="*/ 352425 w 949672"/>
              <a:gd name="connsiteY42" fmla="*/ 100013 h 640557"/>
              <a:gd name="connsiteX43" fmla="*/ 364331 w 949672"/>
              <a:gd name="connsiteY43" fmla="*/ 109538 h 640557"/>
              <a:gd name="connsiteX44" fmla="*/ 392906 w 949672"/>
              <a:gd name="connsiteY44" fmla="*/ 104775 h 640557"/>
              <a:gd name="connsiteX45" fmla="*/ 428625 w 949672"/>
              <a:gd name="connsiteY45" fmla="*/ 133350 h 640557"/>
              <a:gd name="connsiteX46" fmla="*/ 452437 w 949672"/>
              <a:gd name="connsiteY46" fmla="*/ 133350 h 640557"/>
              <a:gd name="connsiteX47" fmla="*/ 516731 w 949672"/>
              <a:gd name="connsiteY47" fmla="*/ 147638 h 640557"/>
              <a:gd name="connsiteX48" fmla="*/ 540543 w 949672"/>
              <a:gd name="connsiteY48" fmla="*/ 211932 h 640557"/>
              <a:gd name="connsiteX49" fmla="*/ 540543 w 949672"/>
              <a:gd name="connsiteY49" fmla="*/ 230981 h 640557"/>
              <a:gd name="connsiteX50" fmla="*/ 602456 w 949672"/>
              <a:gd name="connsiteY50" fmla="*/ 216694 h 640557"/>
              <a:gd name="connsiteX51" fmla="*/ 635794 w 949672"/>
              <a:gd name="connsiteY51" fmla="*/ 219075 h 640557"/>
              <a:gd name="connsiteX52" fmla="*/ 659606 w 949672"/>
              <a:gd name="connsiteY52" fmla="*/ 204787 h 640557"/>
              <a:gd name="connsiteX53" fmla="*/ 690562 w 949672"/>
              <a:gd name="connsiteY53" fmla="*/ 228601 h 640557"/>
              <a:gd name="connsiteX54" fmla="*/ 707231 w 949672"/>
              <a:gd name="connsiteY54" fmla="*/ 238125 h 640557"/>
              <a:gd name="connsiteX55" fmla="*/ 683418 w 949672"/>
              <a:gd name="connsiteY55" fmla="*/ 245269 h 640557"/>
              <a:gd name="connsiteX56" fmla="*/ 719138 w 949672"/>
              <a:gd name="connsiteY56" fmla="*/ 250032 h 640557"/>
              <a:gd name="connsiteX57" fmla="*/ 709613 w 949672"/>
              <a:gd name="connsiteY57" fmla="*/ 252412 h 640557"/>
              <a:gd name="connsiteX58" fmla="*/ 731043 w 949672"/>
              <a:gd name="connsiteY58" fmla="*/ 250032 h 640557"/>
              <a:gd name="connsiteX59" fmla="*/ 751046 w 949672"/>
              <a:gd name="connsiteY59" fmla="*/ 255747 h 640557"/>
              <a:gd name="connsiteX0" fmla="*/ 745331 w 949672"/>
              <a:gd name="connsiteY0" fmla="*/ 273844 h 640557"/>
              <a:gd name="connsiteX1" fmla="*/ 750093 w 949672"/>
              <a:gd name="connsiteY1" fmla="*/ 259556 h 640557"/>
              <a:gd name="connsiteX2" fmla="*/ 866774 w 949672"/>
              <a:gd name="connsiteY2" fmla="*/ 192882 h 640557"/>
              <a:gd name="connsiteX3" fmla="*/ 892968 w 949672"/>
              <a:gd name="connsiteY3" fmla="*/ 269082 h 640557"/>
              <a:gd name="connsiteX4" fmla="*/ 947737 w 949672"/>
              <a:gd name="connsiteY4" fmla="*/ 342901 h 640557"/>
              <a:gd name="connsiteX5" fmla="*/ 942974 w 949672"/>
              <a:gd name="connsiteY5" fmla="*/ 452438 h 640557"/>
              <a:gd name="connsiteX6" fmla="*/ 883443 w 949672"/>
              <a:gd name="connsiteY6" fmla="*/ 523876 h 640557"/>
              <a:gd name="connsiteX7" fmla="*/ 828675 w 949672"/>
              <a:gd name="connsiteY7" fmla="*/ 535782 h 640557"/>
              <a:gd name="connsiteX8" fmla="*/ 771525 w 949672"/>
              <a:gd name="connsiteY8" fmla="*/ 569119 h 640557"/>
              <a:gd name="connsiteX9" fmla="*/ 719137 w 949672"/>
              <a:gd name="connsiteY9" fmla="*/ 573882 h 640557"/>
              <a:gd name="connsiteX10" fmla="*/ 711993 w 949672"/>
              <a:gd name="connsiteY10" fmla="*/ 559594 h 640557"/>
              <a:gd name="connsiteX11" fmla="*/ 685800 w 949672"/>
              <a:gd name="connsiteY11" fmla="*/ 540544 h 640557"/>
              <a:gd name="connsiteX12" fmla="*/ 647700 w 949672"/>
              <a:gd name="connsiteY12" fmla="*/ 564357 h 640557"/>
              <a:gd name="connsiteX13" fmla="*/ 614362 w 949672"/>
              <a:gd name="connsiteY13" fmla="*/ 564357 h 640557"/>
              <a:gd name="connsiteX14" fmla="*/ 597693 w 949672"/>
              <a:gd name="connsiteY14" fmla="*/ 588169 h 640557"/>
              <a:gd name="connsiteX15" fmla="*/ 550068 w 949672"/>
              <a:gd name="connsiteY15" fmla="*/ 569119 h 640557"/>
              <a:gd name="connsiteX16" fmla="*/ 511968 w 949672"/>
              <a:gd name="connsiteY16" fmla="*/ 576263 h 640557"/>
              <a:gd name="connsiteX17" fmla="*/ 490537 w 949672"/>
              <a:gd name="connsiteY17" fmla="*/ 566738 h 640557"/>
              <a:gd name="connsiteX18" fmla="*/ 471487 w 949672"/>
              <a:gd name="connsiteY18" fmla="*/ 583407 h 640557"/>
              <a:gd name="connsiteX19" fmla="*/ 466725 w 949672"/>
              <a:gd name="connsiteY19" fmla="*/ 600075 h 640557"/>
              <a:gd name="connsiteX20" fmla="*/ 416718 w 949672"/>
              <a:gd name="connsiteY20" fmla="*/ 597694 h 640557"/>
              <a:gd name="connsiteX21" fmla="*/ 381000 w 949672"/>
              <a:gd name="connsiteY21" fmla="*/ 609600 h 640557"/>
              <a:gd name="connsiteX22" fmla="*/ 326231 w 949672"/>
              <a:gd name="connsiteY22" fmla="*/ 640557 h 640557"/>
              <a:gd name="connsiteX23" fmla="*/ 283368 w 949672"/>
              <a:gd name="connsiteY23" fmla="*/ 638175 h 640557"/>
              <a:gd name="connsiteX24" fmla="*/ 242887 w 949672"/>
              <a:gd name="connsiteY24" fmla="*/ 628650 h 640557"/>
              <a:gd name="connsiteX25" fmla="*/ 195262 w 949672"/>
              <a:gd name="connsiteY25" fmla="*/ 576263 h 640557"/>
              <a:gd name="connsiteX26" fmla="*/ 40481 w 949672"/>
              <a:gd name="connsiteY26" fmla="*/ 397669 h 640557"/>
              <a:gd name="connsiteX27" fmla="*/ 0 w 949672"/>
              <a:gd name="connsiteY27" fmla="*/ 269082 h 640557"/>
              <a:gd name="connsiteX28" fmla="*/ 107156 w 949672"/>
              <a:gd name="connsiteY28" fmla="*/ 147638 h 640557"/>
              <a:gd name="connsiteX29" fmla="*/ 150018 w 949672"/>
              <a:gd name="connsiteY29" fmla="*/ 90488 h 640557"/>
              <a:gd name="connsiteX30" fmla="*/ 147637 w 949672"/>
              <a:gd name="connsiteY30" fmla="*/ 69057 h 640557"/>
              <a:gd name="connsiteX31" fmla="*/ 173831 w 949672"/>
              <a:gd name="connsiteY31" fmla="*/ 61913 h 640557"/>
              <a:gd name="connsiteX32" fmla="*/ 176212 w 949672"/>
              <a:gd name="connsiteY32" fmla="*/ 26194 h 640557"/>
              <a:gd name="connsiteX33" fmla="*/ 204787 w 949672"/>
              <a:gd name="connsiteY33" fmla="*/ 21432 h 640557"/>
              <a:gd name="connsiteX34" fmla="*/ 219075 w 949672"/>
              <a:gd name="connsiteY34" fmla="*/ 0 h 640557"/>
              <a:gd name="connsiteX35" fmla="*/ 235743 w 949672"/>
              <a:gd name="connsiteY35" fmla="*/ 47625 h 640557"/>
              <a:gd name="connsiteX36" fmla="*/ 238125 w 949672"/>
              <a:gd name="connsiteY36" fmla="*/ 64294 h 640557"/>
              <a:gd name="connsiteX37" fmla="*/ 271462 w 949672"/>
              <a:gd name="connsiteY37" fmla="*/ 88107 h 640557"/>
              <a:gd name="connsiteX38" fmla="*/ 280987 w 949672"/>
              <a:gd name="connsiteY38" fmla="*/ 90488 h 640557"/>
              <a:gd name="connsiteX39" fmla="*/ 295275 w 949672"/>
              <a:gd name="connsiteY39" fmla="*/ 73819 h 640557"/>
              <a:gd name="connsiteX40" fmla="*/ 316706 w 949672"/>
              <a:gd name="connsiteY40" fmla="*/ 76200 h 640557"/>
              <a:gd name="connsiteX41" fmla="*/ 335756 w 949672"/>
              <a:gd name="connsiteY41" fmla="*/ 54769 h 640557"/>
              <a:gd name="connsiteX42" fmla="*/ 352425 w 949672"/>
              <a:gd name="connsiteY42" fmla="*/ 100013 h 640557"/>
              <a:gd name="connsiteX43" fmla="*/ 364331 w 949672"/>
              <a:gd name="connsiteY43" fmla="*/ 109538 h 640557"/>
              <a:gd name="connsiteX44" fmla="*/ 392906 w 949672"/>
              <a:gd name="connsiteY44" fmla="*/ 104775 h 640557"/>
              <a:gd name="connsiteX45" fmla="*/ 428625 w 949672"/>
              <a:gd name="connsiteY45" fmla="*/ 133350 h 640557"/>
              <a:gd name="connsiteX46" fmla="*/ 452437 w 949672"/>
              <a:gd name="connsiteY46" fmla="*/ 133350 h 640557"/>
              <a:gd name="connsiteX47" fmla="*/ 516731 w 949672"/>
              <a:gd name="connsiteY47" fmla="*/ 147638 h 640557"/>
              <a:gd name="connsiteX48" fmla="*/ 540543 w 949672"/>
              <a:gd name="connsiteY48" fmla="*/ 211932 h 640557"/>
              <a:gd name="connsiteX49" fmla="*/ 540543 w 949672"/>
              <a:gd name="connsiteY49" fmla="*/ 230981 h 640557"/>
              <a:gd name="connsiteX50" fmla="*/ 602456 w 949672"/>
              <a:gd name="connsiteY50" fmla="*/ 216694 h 640557"/>
              <a:gd name="connsiteX51" fmla="*/ 635794 w 949672"/>
              <a:gd name="connsiteY51" fmla="*/ 219075 h 640557"/>
              <a:gd name="connsiteX52" fmla="*/ 659606 w 949672"/>
              <a:gd name="connsiteY52" fmla="*/ 204787 h 640557"/>
              <a:gd name="connsiteX53" fmla="*/ 690562 w 949672"/>
              <a:gd name="connsiteY53" fmla="*/ 228601 h 640557"/>
              <a:gd name="connsiteX54" fmla="*/ 707231 w 949672"/>
              <a:gd name="connsiteY54" fmla="*/ 238125 h 640557"/>
              <a:gd name="connsiteX55" fmla="*/ 683418 w 949672"/>
              <a:gd name="connsiteY55" fmla="*/ 245269 h 640557"/>
              <a:gd name="connsiteX56" fmla="*/ 719138 w 949672"/>
              <a:gd name="connsiteY56" fmla="*/ 250032 h 640557"/>
              <a:gd name="connsiteX57" fmla="*/ 709613 w 949672"/>
              <a:gd name="connsiteY57" fmla="*/ 252412 h 640557"/>
              <a:gd name="connsiteX58" fmla="*/ 731043 w 949672"/>
              <a:gd name="connsiteY58" fmla="*/ 250032 h 640557"/>
              <a:gd name="connsiteX59" fmla="*/ 777239 w 949672"/>
              <a:gd name="connsiteY59" fmla="*/ 320040 h 640557"/>
              <a:gd name="connsiteX0" fmla="*/ 745331 w 949672"/>
              <a:gd name="connsiteY0" fmla="*/ 273844 h 640557"/>
              <a:gd name="connsiteX1" fmla="*/ 778668 w 949672"/>
              <a:gd name="connsiteY1" fmla="*/ 319087 h 640557"/>
              <a:gd name="connsiteX2" fmla="*/ 866774 w 949672"/>
              <a:gd name="connsiteY2" fmla="*/ 192882 h 640557"/>
              <a:gd name="connsiteX3" fmla="*/ 892968 w 949672"/>
              <a:gd name="connsiteY3" fmla="*/ 269082 h 640557"/>
              <a:gd name="connsiteX4" fmla="*/ 947737 w 949672"/>
              <a:gd name="connsiteY4" fmla="*/ 342901 h 640557"/>
              <a:gd name="connsiteX5" fmla="*/ 942974 w 949672"/>
              <a:gd name="connsiteY5" fmla="*/ 452438 h 640557"/>
              <a:gd name="connsiteX6" fmla="*/ 883443 w 949672"/>
              <a:gd name="connsiteY6" fmla="*/ 523876 h 640557"/>
              <a:gd name="connsiteX7" fmla="*/ 828675 w 949672"/>
              <a:gd name="connsiteY7" fmla="*/ 535782 h 640557"/>
              <a:gd name="connsiteX8" fmla="*/ 771525 w 949672"/>
              <a:gd name="connsiteY8" fmla="*/ 569119 h 640557"/>
              <a:gd name="connsiteX9" fmla="*/ 719137 w 949672"/>
              <a:gd name="connsiteY9" fmla="*/ 573882 h 640557"/>
              <a:gd name="connsiteX10" fmla="*/ 711993 w 949672"/>
              <a:gd name="connsiteY10" fmla="*/ 559594 h 640557"/>
              <a:gd name="connsiteX11" fmla="*/ 685800 w 949672"/>
              <a:gd name="connsiteY11" fmla="*/ 540544 h 640557"/>
              <a:gd name="connsiteX12" fmla="*/ 647700 w 949672"/>
              <a:gd name="connsiteY12" fmla="*/ 564357 h 640557"/>
              <a:gd name="connsiteX13" fmla="*/ 614362 w 949672"/>
              <a:gd name="connsiteY13" fmla="*/ 564357 h 640557"/>
              <a:gd name="connsiteX14" fmla="*/ 597693 w 949672"/>
              <a:gd name="connsiteY14" fmla="*/ 588169 h 640557"/>
              <a:gd name="connsiteX15" fmla="*/ 550068 w 949672"/>
              <a:gd name="connsiteY15" fmla="*/ 569119 h 640557"/>
              <a:gd name="connsiteX16" fmla="*/ 511968 w 949672"/>
              <a:gd name="connsiteY16" fmla="*/ 576263 h 640557"/>
              <a:gd name="connsiteX17" fmla="*/ 490537 w 949672"/>
              <a:gd name="connsiteY17" fmla="*/ 566738 h 640557"/>
              <a:gd name="connsiteX18" fmla="*/ 471487 w 949672"/>
              <a:gd name="connsiteY18" fmla="*/ 583407 h 640557"/>
              <a:gd name="connsiteX19" fmla="*/ 466725 w 949672"/>
              <a:gd name="connsiteY19" fmla="*/ 600075 h 640557"/>
              <a:gd name="connsiteX20" fmla="*/ 416718 w 949672"/>
              <a:gd name="connsiteY20" fmla="*/ 597694 h 640557"/>
              <a:gd name="connsiteX21" fmla="*/ 381000 w 949672"/>
              <a:gd name="connsiteY21" fmla="*/ 609600 h 640557"/>
              <a:gd name="connsiteX22" fmla="*/ 326231 w 949672"/>
              <a:gd name="connsiteY22" fmla="*/ 640557 h 640557"/>
              <a:gd name="connsiteX23" fmla="*/ 283368 w 949672"/>
              <a:gd name="connsiteY23" fmla="*/ 638175 h 640557"/>
              <a:gd name="connsiteX24" fmla="*/ 242887 w 949672"/>
              <a:gd name="connsiteY24" fmla="*/ 628650 h 640557"/>
              <a:gd name="connsiteX25" fmla="*/ 195262 w 949672"/>
              <a:gd name="connsiteY25" fmla="*/ 576263 h 640557"/>
              <a:gd name="connsiteX26" fmla="*/ 40481 w 949672"/>
              <a:gd name="connsiteY26" fmla="*/ 397669 h 640557"/>
              <a:gd name="connsiteX27" fmla="*/ 0 w 949672"/>
              <a:gd name="connsiteY27" fmla="*/ 269082 h 640557"/>
              <a:gd name="connsiteX28" fmla="*/ 107156 w 949672"/>
              <a:gd name="connsiteY28" fmla="*/ 147638 h 640557"/>
              <a:gd name="connsiteX29" fmla="*/ 150018 w 949672"/>
              <a:gd name="connsiteY29" fmla="*/ 90488 h 640557"/>
              <a:gd name="connsiteX30" fmla="*/ 147637 w 949672"/>
              <a:gd name="connsiteY30" fmla="*/ 69057 h 640557"/>
              <a:gd name="connsiteX31" fmla="*/ 173831 w 949672"/>
              <a:gd name="connsiteY31" fmla="*/ 61913 h 640557"/>
              <a:gd name="connsiteX32" fmla="*/ 176212 w 949672"/>
              <a:gd name="connsiteY32" fmla="*/ 26194 h 640557"/>
              <a:gd name="connsiteX33" fmla="*/ 204787 w 949672"/>
              <a:gd name="connsiteY33" fmla="*/ 21432 h 640557"/>
              <a:gd name="connsiteX34" fmla="*/ 219075 w 949672"/>
              <a:gd name="connsiteY34" fmla="*/ 0 h 640557"/>
              <a:gd name="connsiteX35" fmla="*/ 235743 w 949672"/>
              <a:gd name="connsiteY35" fmla="*/ 47625 h 640557"/>
              <a:gd name="connsiteX36" fmla="*/ 238125 w 949672"/>
              <a:gd name="connsiteY36" fmla="*/ 64294 h 640557"/>
              <a:gd name="connsiteX37" fmla="*/ 271462 w 949672"/>
              <a:gd name="connsiteY37" fmla="*/ 88107 h 640557"/>
              <a:gd name="connsiteX38" fmla="*/ 280987 w 949672"/>
              <a:gd name="connsiteY38" fmla="*/ 90488 h 640557"/>
              <a:gd name="connsiteX39" fmla="*/ 295275 w 949672"/>
              <a:gd name="connsiteY39" fmla="*/ 73819 h 640557"/>
              <a:gd name="connsiteX40" fmla="*/ 316706 w 949672"/>
              <a:gd name="connsiteY40" fmla="*/ 76200 h 640557"/>
              <a:gd name="connsiteX41" fmla="*/ 335756 w 949672"/>
              <a:gd name="connsiteY41" fmla="*/ 54769 h 640557"/>
              <a:gd name="connsiteX42" fmla="*/ 352425 w 949672"/>
              <a:gd name="connsiteY42" fmla="*/ 100013 h 640557"/>
              <a:gd name="connsiteX43" fmla="*/ 364331 w 949672"/>
              <a:gd name="connsiteY43" fmla="*/ 109538 h 640557"/>
              <a:gd name="connsiteX44" fmla="*/ 392906 w 949672"/>
              <a:gd name="connsiteY44" fmla="*/ 104775 h 640557"/>
              <a:gd name="connsiteX45" fmla="*/ 428625 w 949672"/>
              <a:gd name="connsiteY45" fmla="*/ 133350 h 640557"/>
              <a:gd name="connsiteX46" fmla="*/ 452437 w 949672"/>
              <a:gd name="connsiteY46" fmla="*/ 133350 h 640557"/>
              <a:gd name="connsiteX47" fmla="*/ 516731 w 949672"/>
              <a:gd name="connsiteY47" fmla="*/ 147638 h 640557"/>
              <a:gd name="connsiteX48" fmla="*/ 540543 w 949672"/>
              <a:gd name="connsiteY48" fmla="*/ 211932 h 640557"/>
              <a:gd name="connsiteX49" fmla="*/ 540543 w 949672"/>
              <a:gd name="connsiteY49" fmla="*/ 230981 h 640557"/>
              <a:gd name="connsiteX50" fmla="*/ 602456 w 949672"/>
              <a:gd name="connsiteY50" fmla="*/ 216694 h 640557"/>
              <a:gd name="connsiteX51" fmla="*/ 635794 w 949672"/>
              <a:gd name="connsiteY51" fmla="*/ 219075 h 640557"/>
              <a:gd name="connsiteX52" fmla="*/ 659606 w 949672"/>
              <a:gd name="connsiteY52" fmla="*/ 204787 h 640557"/>
              <a:gd name="connsiteX53" fmla="*/ 690562 w 949672"/>
              <a:gd name="connsiteY53" fmla="*/ 228601 h 640557"/>
              <a:gd name="connsiteX54" fmla="*/ 707231 w 949672"/>
              <a:gd name="connsiteY54" fmla="*/ 238125 h 640557"/>
              <a:gd name="connsiteX55" fmla="*/ 683418 w 949672"/>
              <a:gd name="connsiteY55" fmla="*/ 245269 h 640557"/>
              <a:gd name="connsiteX56" fmla="*/ 719138 w 949672"/>
              <a:gd name="connsiteY56" fmla="*/ 250032 h 640557"/>
              <a:gd name="connsiteX57" fmla="*/ 709613 w 949672"/>
              <a:gd name="connsiteY57" fmla="*/ 252412 h 640557"/>
              <a:gd name="connsiteX58" fmla="*/ 731043 w 949672"/>
              <a:gd name="connsiteY58" fmla="*/ 250032 h 640557"/>
              <a:gd name="connsiteX59" fmla="*/ 777239 w 949672"/>
              <a:gd name="connsiteY59" fmla="*/ 320040 h 640557"/>
              <a:gd name="connsiteX0" fmla="*/ 721518 w 949672"/>
              <a:gd name="connsiteY0" fmla="*/ 297657 h 640557"/>
              <a:gd name="connsiteX1" fmla="*/ 778668 w 949672"/>
              <a:gd name="connsiteY1" fmla="*/ 319087 h 640557"/>
              <a:gd name="connsiteX2" fmla="*/ 866774 w 949672"/>
              <a:gd name="connsiteY2" fmla="*/ 192882 h 640557"/>
              <a:gd name="connsiteX3" fmla="*/ 892968 w 949672"/>
              <a:gd name="connsiteY3" fmla="*/ 269082 h 640557"/>
              <a:gd name="connsiteX4" fmla="*/ 947737 w 949672"/>
              <a:gd name="connsiteY4" fmla="*/ 342901 h 640557"/>
              <a:gd name="connsiteX5" fmla="*/ 942974 w 949672"/>
              <a:gd name="connsiteY5" fmla="*/ 452438 h 640557"/>
              <a:gd name="connsiteX6" fmla="*/ 883443 w 949672"/>
              <a:gd name="connsiteY6" fmla="*/ 523876 h 640557"/>
              <a:gd name="connsiteX7" fmla="*/ 828675 w 949672"/>
              <a:gd name="connsiteY7" fmla="*/ 535782 h 640557"/>
              <a:gd name="connsiteX8" fmla="*/ 771525 w 949672"/>
              <a:gd name="connsiteY8" fmla="*/ 569119 h 640557"/>
              <a:gd name="connsiteX9" fmla="*/ 719137 w 949672"/>
              <a:gd name="connsiteY9" fmla="*/ 573882 h 640557"/>
              <a:gd name="connsiteX10" fmla="*/ 711993 w 949672"/>
              <a:gd name="connsiteY10" fmla="*/ 559594 h 640557"/>
              <a:gd name="connsiteX11" fmla="*/ 685800 w 949672"/>
              <a:gd name="connsiteY11" fmla="*/ 540544 h 640557"/>
              <a:gd name="connsiteX12" fmla="*/ 647700 w 949672"/>
              <a:gd name="connsiteY12" fmla="*/ 564357 h 640557"/>
              <a:gd name="connsiteX13" fmla="*/ 614362 w 949672"/>
              <a:gd name="connsiteY13" fmla="*/ 564357 h 640557"/>
              <a:gd name="connsiteX14" fmla="*/ 597693 w 949672"/>
              <a:gd name="connsiteY14" fmla="*/ 588169 h 640557"/>
              <a:gd name="connsiteX15" fmla="*/ 550068 w 949672"/>
              <a:gd name="connsiteY15" fmla="*/ 569119 h 640557"/>
              <a:gd name="connsiteX16" fmla="*/ 511968 w 949672"/>
              <a:gd name="connsiteY16" fmla="*/ 576263 h 640557"/>
              <a:gd name="connsiteX17" fmla="*/ 490537 w 949672"/>
              <a:gd name="connsiteY17" fmla="*/ 566738 h 640557"/>
              <a:gd name="connsiteX18" fmla="*/ 471487 w 949672"/>
              <a:gd name="connsiteY18" fmla="*/ 583407 h 640557"/>
              <a:gd name="connsiteX19" fmla="*/ 466725 w 949672"/>
              <a:gd name="connsiteY19" fmla="*/ 600075 h 640557"/>
              <a:gd name="connsiteX20" fmla="*/ 416718 w 949672"/>
              <a:gd name="connsiteY20" fmla="*/ 597694 h 640557"/>
              <a:gd name="connsiteX21" fmla="*/ 381000 w 949672"/>
              <a:gd name="connsiteY21" fmla="*/ 609600 h 640557"/>
              <a:gd name="connsiteX22" fmla="*/ 326231 w 949672"/>
              <a:gd name="connsiteY22" fmla="*/ 640557 h 640557"/>
              <a:gd name="connsiteX23" fmla="*/ 283368 w 949672"/>
              <a:gd name="connsiteY23" fmla="*/ 638175 h 640557"/>
              <a:gd name="connsiteX24" fmla="*/ 242887 w 949672"/>
              <a:gd name="connsiteY24" fmla="*/ 628650 h 640557"/>
              <a:gd name="connsiteX25" fmla="*/ 195262 w 949672"/>
              <a:gd name="connsiteY25" fmla="*/ 576263 h 640557"/>
              <a:gd name="connsiteX26" fmla="*/ 40481 w 949672"/>
              <a:gd name="connsiteY26" fmla="*/ 397669 h 640557"/>
              <a:gd name="connsiteX27" fmla="*/ 0 w 949672"/>
              <a:gd name="connsiteY27" fmla="*/ 269082 h 640557"/>
              <a:gd name="connsiteX28" fmla="*/ 107156 w 949672"/>
              <a:gd name="connsiteY28" fmla="*/ 147638 h 640557"/>
              <a:gd name="connsiteX29" fmla="*/ 150018 w 949672"/>
              <a:gd name="connsiteY29" fmla="*/ 90488 h 640557"/>
              <a:gd name="connsiteX30" fmla="*/ 147637 w 949672"/>
              <a:gd name="connsiteY30" fmla="*/ 69057 h 640557"/>
              <a:gd name="connsiteX31" fmla="*/ 173831 w 949672"/>
              <a:gd name="connsiteY31" fmla="*/ 61913 h 640557"/>
              <a:gd name="connsiteX32" fmla="*/ 176212 w 949672"/>
              <a:gd name="connsiteY32" fmla="*/ 26194 h 640557"/>
              <a:gd name="connsiteX33" fmla="*/ 204787 w 949672"/>
              <a:gd name="connsiteY33" fmla="*/ 21432 h 640557"/>
              <a:gd name="connsiteX34" fmla="*/ 219075 w 949672"/>
              <a:gd name="connsiteY34" fmla="*/ 0 h 640557"/>
              <a:gd name="connsiteX35" fmla="*/ 235743 w 949672"/>
              <a:gd name="connsiteY35" fmla="*/ 47625 h 640557"/>
              <a:gd name="connsiteX36" fmla="*/ 238125 w 949672"/>
              <a:gd name="connsiteY36" fmla="*/ 64294 h 640557"/>
              <a:gd name="connsiteX37" fmla="*/ 271462 w 949672"/>
              <a:gd name="connsiteY37" fmla="*/ 88107 h 640557"/>
              <a:gd name="connsiteX38" fmla="*/ 280987 w 949672"/>
              <a:gd name="connsiteY38" fmla="*/ 90488 h 640557"/>
              <a:gd name="connsiteX39" fmla="*/ 295275 w 949672"/>
              <a:gd name="connsiteY39" fmla="*/ 73819 h 640557"/>
              <a:gd name="connsiteX40" fmla="*/ 316706 w 949672"/>
              <a:gd name="connsiteY40" fmla="*/ 76200 h 640557"/>
              <a:gd name="connsiteX41" fmla="*/ 335756 w 949672"/>
              <a:gd name="connsiteY41" fmla="*/ 54769 h 640557"/>
              <a:gd name="connsiteX42" fmla="*/ 352425 w 949672"/>
              <a:gd name="connsiteY42" fmla="*/ 100013 h 640557"/>
              <a:gd name="connsiteX43" fmla="*/ 364331 w 949672"/>
              <a:gd name="connsiteY43" fmla="*/ 109538 h 640557"/>
              <a:gd name="connsiteX44" fmla="*/ 392906 w 949672"/>
              <a:gd name="connsiteY44" fmla="*/ 104775 h 640557"/>
              <a:gd name="connsiteX45" fmla="*/ 428625 w 949672"/>
              <a:gd name="connsiteY45" fmla="*/ 133350 h 640557"/>
              <a:gd name="connsiteX46" fmla="*/ 452437 w 949672"/>
              <a:gd name="connsiteY46" fmla="*/ 133350 h 640557"/>
              <a:gd name="connsiteX47" fmla="*/ 516731 w 949672"/>
              <a:gd name="connsiteY47" fmla="*/ 147638 h 640557"/>
              <a:gd name="connsiteX48" fmla="*/ 540543 w 949672"/>
              <a:gd name="connsiteY48" fmla="*/ 211932 h 640557"/>
              <a:gd name="connsiteX49" fmla="*/ 540543 w 949672"/>
              <a:gd name="connsiteY49" fmla="*/ 230981 h 640557"/>
              <a:gd name="connsiteX50" fmla="*/ 602456 w 949672"/>
              <a:gd name="connsiteY50" fmla="*/ 216694 h 640557"/>
              <a:gd name="connsiteX51" fmla="*/ 635794 w 949672"/>
              <a:gd name="connsiteY51" fmla="*/ 219075 h 640557"/>
              <a:gd name="connsiteX52" fmla="*/ 659606 w 949672"/>
              <a:gd name="connsiteY52" fmla="*/ 204787 h 640557"/>
              <a:gd name="connsiteX53" fmla="*/ 690562 w 949672"/>
              <a:gd name="connsiteY53" fmla="*/ 228601 h 640557"/>
              <a:gd name="connsiteX54" fmla="*/ 707231 w 949672"/>
              <a:gd name="connsiteY54" fmla="*/ 238125 h 640557"/>
              <a:gd name="connsiteX55" fmla="*/ 683418 w 949672"/>
              <a:gd name="connsiteY55" fmla="*/ 245269 h 640557"/>
              <a:gd name="connsiteX56" fmla="*/ 719138 w 949672"/>
              <a:gd name="connsiteY56" fmla="*/ 250032 h 640557"/>
              <a:gd name="connsiteX57" fmla="*/ 709613 w 949672"/>
              <a:gd name="connsiteY57" fmla="*/ 252412 h 640557"/>
              <a:gd name="connsiteX58" fmla="*/ 731043 w 949672"/>
              <a:gd name="connsiteY58" fmla="*/ 250032 h 640557"/>
              <a:gd name="connsiteX59" fmla="*/ 777239 w 949672"/>
              <a:gd name="connsiteY59" fmla="*/ 320040 h 640557"/>
              <a:gd name="connsiteX0" fmla="*/ 721518 w 949672"/>
              <a:gd name="connsiteY0" fmla="*/ 297657 h 640557"/>
              <a:gd name="connsiteX1" fmla="*/ 778668 w 949672"/>
              <a:gd name="connsiteY1" fmla="*/ 319087 h 640557"/>
              <a:gd name="connsiteX2" fmla="*/ 866774 w 949672"/>
              <a:gd name="connsiteY2" fmla="*/ 192882 h 640557"/>
              <a:gd name="connsiteX3" fmla="*/ 892968 w 949672"/>
              <a:gd name="connsiteY3" fmla="*/ 269082 h 640557"/>
              <a:gd name="connsiteX4" fmla="*/ 947737 w 949672"/>
              <a:gd name="connsiteY4" fmla="*/ 342901 h 640557"/>
              <a:gd name="connsiteX5" fmla="*/ 942974 w 949672"/>
              <a:gd name="connsiteY5" fmla="*/ 452438 h 640557"/>
              <a:gd name="connsiteX6" fmla="*/ 883443 w 949672"/>
              <a:gd name="connsiteY6" fmla="*/ 523876 h 640557"/>
              <a:gd name="connsiteX7" fmla="*/ 828675 w 949672"/>
              <a:gd name="connsiteY7" fmla="*/ 535782 h 640557"/>
              <a:gd name="connsiteX8" fmla="*/ 771525 w 949672"/>
              <a:gd name="connsiteY8" fmla="*/ 569119 h 640557"/>
              <a:gd name="connsiteX9" fmla="*/ 719137 w 949672"/>
              <a:gd name="connsiteY9" fmla="*/ 573882 h 640557"/>
              <a:gd name="connsiteX10" fmla="*/ 711993 w 949672"/>
              <a:gd name="connsiteY10" fmla="*/ 559594 h 640557"/>
              <a:gd name="connsiteX11" fmla="*/ 685800 w 949672"/>
              <a:gd name="connsiteY11" fmla="*/ 540544 h 640557"/>
              <a:gd name="connsiteX12" fmla="*/ 647700 w 949672"/>
              <a:gd name="connsiteY12" fmla="*/ 564357 h 640557"/>
              <a:gd name="connsiteX13" fmla="*/ 614362 w 949672"/>
              <a:gd name="connsiteY13" fmla="*/ 564357 h 640557"/>
              <a:gd name="connsiteX14" fmla="*/ 597693 w 949672"/>
              <a:gd name="connsiteY14" fmla="*/ 588169 h 640557"/>
              <a:gd name="connsiteX15" fmla="*/ 550068 w 949672"/>
              <a:gd name="connsiteY15" fmla="*/ 569119 h 640557"/>
              <a:gd name="connsiteX16" fmla="*/ 511968 w 949672"/>
              <a:gd name="connsiteY16" fmla="*/ 576263 h 640557"/>
              <a:gd name="connsiteX17" fmla="*/ 490537 w 949672"/>
              <a:gd name="connsiteY17" fmla="*/ 566738 h 640557"/>
              <a:gd name="connsiteX18" fmla="*/ 471487 w 949672"/>
              <a:gd name="connsiteY18" fmla="*/ 583407 h 640557"/>
              <a:gd name="connsiteX19" fmla="*/ 466725 w 949672"/>
              <a:gd name="connsiteY19" fmla="*/ 600075 h 640557"/>
              <a:gd name="connsiteX20" fmla="*/ 416718 w 949672"/>
              <a:gd name="connsiteY20" fmla="*/ 597694 h 640557"/>
              <a:gd name="connsiteX21" fmla="*/ 381000 w 949672"/>
              <a:gd name="connsiteY21" fmla="*/ 609600 h 640557"/>
              <a:gd name="connsiteX22" fmla="*/ 326231 w 949672"/>
              <a:gd name="connsiteY22" fmla="*/ 640557 h 640557"/>
              <a:gd name="connsiteX23" fmla="*/ 283368 w 949672"/>
              <a:gd name="connsiteY23" fmla="*/ 638175 h 640557"/>
              <a:gd name="connsiteX24" fmla="*/ 242887 w 949672"/>
              <a:gd name="connsiteY24" fmla="*/ 628650 h 640557"/>
              <a:gd name="connsiteX25" fmla="*/ 195262 w 949672"/>
              <a:gd name="connsiteY25" fmla="*/ 576263 h 640557"/>
              <a:gd name="connsiteX26" fmla="*/ 40481 w 949672"/>
              <a:gd name="connsiteY26" fmla="*/ 397669 h 640557"/>
              <a:gd name="connsiteX27" fmla="*/ 0 w 949672"/>
              <a:gd name="connsiteY27" fmla="*/ 269082 h 640557"/>
              <a:gd name="connsiteX28" fmla="*/ 107156 w 949672"/>
              <a:gd name="connsiteY28" fmla="*/ 147638 h 640557"/>
              <a:gd name="connsiteX29" fmla="*/ 150018 w 949672"/>
              <a:gd name="connsiteY29" fmla="*/ 90488 h 640557"/>
              <a:gd name="connsiteX30" fmla="*/ 147637 w 949672"/>
              <a:gd name="connsiteY30" fmla="*/ 69057 h 640557"/>
              <a:gd name="connsiteX31" fmla="*/ 173831 w 949672"/>
              <a:gd name="connsiteY31" fmla="*/ 61913 h 640557"/>
              <a:gd name="connsiteX32" fmla="*/ 176212 w 949672"/>
              <a:gd name="connsiteY32" fmla="*/ 26194 h 640557"/>
              <a:gd name="connsiteX33" fmla="*/ 204787 w 949672"/>
              <a:gd name="connsiteY33" fmla="*/ 21432 h 640557"/>
              <a:gd name="connsiteX34" fmla="*/ 219075 w 949672"/>
              <a:gd name="connsiteY34" fmla="*/ 0 h 640557"/>
              <a:gd name="connsiteX35" fmla="*/ 235743 w 949672"/>
              <a:gd name="connsiteY35" fmla="*/ 47625 h 640557"/>
              <a:gd name="connsiteX36" fmla="*/ 238125 w 949672"/>
              <a:gd name="connsiteY36" fmla="*/ 64294 h 640557"/>
              <a:gd name="connsiteX37" fmla="*/ 271462 w 949672"/>
              <a:gd name="connsiteY37" fmla="*/ 88107 h 640557"/>
              <a:gd name="connsiteX38" fmla="*/ 280987 w 949672"/>
              <a:gd name="connsiteY38" fmla="*/ 90488 h 640557"/>
              <a:gd name="connsiteX39" fmla="*/ 295275 w 949672"/>
              <a:gd name="connsiteY39" fmla="*/ 73819 h 640557"/>
              <a:gd name="connsiteX40" fmla="*/ 316706 w 949672"/>
              <a:gd name="connsiteY40" fmla="*/ 76200 h 640557"/>
              <a:gd name="connsiteX41" fmla="*/ 335756 w 949672"/>
              <a:gd name="connsiteY41" fmla="*/ 54769 h 640557"/>
              <a:gd name="connsiteX42" fmla="*/ 352425 w 949672"/>
              <a:gd name="connsiteY42" fmla="*/ 100013 h 640557"/>
              <a:gd name="connsiteX43" fmla="*/ 364331 w 949672"/>
              <a:gd name="connsiteY43" fmla="*/ 109538 h 640557"/>
              <a:gd name="connsiteX44" fmla="*/ 392906 w 949672"/>
              <a:gd name="connsiteY44" fmla="*/ 104775 h 640557"/>
              <a:gd name="connsiteX45" fmla="*/ 428625 w 949672"/>
              <a:gd name="connsiteY45" fmla="*/ 133350 h 640557"/>
              <a:gd name="connsiteX46" fmla="*/ 452437 w 949672"/>
              <a:gd name="connsiteY46" fmla="*/ 133350 h 640557"/>
              <a:gd name="connsiteX47" fmla="*/ 516731 w 949672"/>
              <a:gd name="connsiteY47" fmla="*/ 147638 h 640557"/>
              <a:gd name="connsiteX48" fmla="*/ 540543 w 949672"/>
              <a:gd name="connsiteY48" fmla="*/ 211932 h 640557"/>
              <a:gd name="connsiteX49" fmla="*/ 540543 w 949672"/>
              <a:gd name="connsiteY49" fmla="*/ 230981 h 640557"/>
              <a:gd name="connsiteX50" fmla="*/ 602456 w 949672"/>
              <a:gd name="connsiteY50" fmla="*/ 216694 h 640557"/>
              <a:gd name="connsiteX51" fmla="*/ 635794 w 949672"/>
              <a:gd name="connsiteY51" fmla="*/ 219075 h 640557"/>
              <a:gd name="connsiteX52" fmla="*/ 659606 w 949672"/>
              <a:gd name="connsiteY52" fmla="*/ 204787 h 640557"/>
              <a:gd name="connsiteX53" fmla="*/ 690562 w 949672"/>
              <a:gd name="connsiteY53" fmla="*/ 228601 h 640557"/>
              <a:gd name="connsiteX54" fmla="*/ 707231 w 949672"/>
              <a:gd name="connsiteY54" fmla="*/ 238125 h 640557"/>
              <a:gd name="connsiteX55" fmla="*/ 683418 w 949672"/>
              <a:gd name="connsiteY55" fmla="*/ 245269 h 640557"/>
              <a:gd name="connsiteX56" fmla="*/ 719138 w 949672"/>
              <a:gd name="connsiteY56" fmla="*/ 250032 h 640557"/>
              <a:gd name="connsiteX57" fmla="*/ 709613 w 949672"/>
              <a:gd name="connsiteY57" fmla="*/ 252412 h 640557"/>
              <a:gd name="connsiteX58" fmla="*/ 731043 w 949672"/>
              <a:gd name="connsiteY58" fmla="*/ 292895 h 640557"/>
              <a:gd name="connsiteX59" fmla="*/ 777239 w 949672"/>
              <a:gd name="connsiteY59" fmla="*/ 320040 h 640557"/>
              <a:gd name="connsiteX0" fmla="*/ 721518 w 949672"/>
              <a:gd name="connsiteY0" fmla="*/ 297657 h 640557"/>
              <a:gd name="connsiteX1" fmla="*/ 778668 w 949672"/>
              <a:gd name="connsiteY1" fmla="*/ 319087 h 640557"/>
              <a:gd name="connsiteX2" fmla="*/ 866774 w 949672"/>
              <a:gd name="connsiteY2" fmla="*/ 192882 h 640557"/>
              <a:gd name="connsiteX3" fmla="*/ 892968 w 949672"/>
              <a:gd name="connsiteY3" fmla="*/ 269082 h 640557"/>
              <a:gd name="connsiteX4" fmla="*/ 947737 w 949672"/>
              <a:gd name="connsiteY4" fmla="*/ 342901 h 640557"/>
              <a:gd name="connsiteX5" fmla="*/ 942974 w 949672"/>
              <a:gd name="connsiteY5" fmla="*/ 452438 h 640557"/>
              <a:gd name="connsiteX6" fmla="*/ 883443 w 949672"/>
              <a:gd name="connsiteY6" fmla="*/ 523876 h 640557"/>
              <a:gd name="connsiteX7" fmla="*/ 828675 w 949672"/>
              <a:gd name="connsiteY7" fmla="*/ 535782 h 640557"/>
              <a:gd name="connsiteX8" fmla="*/ 771525 w 949672"/>
              <a:gd name="connsiteY8" fmla="*/ 569119 h 640557"/>
              <a:gd name="connsiteX9" fmla="*/ 719137 w 949672"/>
              <a:gd name="connsiteY9" fmla="*/ 573882 h 640557"/>
              <a:gd name="connsiteX10" fmla="*/ 711993 w 949672"/>
              <a:gd name="connsiteY10" fmla="*/ 559594 h 640557"/>
              <a:gd name="connsiteX11" fmla="*/ 685800 w 949672"/>
              <a:gd name="connsiteY11" fmla="*/ 540544 h 640557"/>
              <a:gd name="connsiteX12" fmla="*/ 647700 w 949672"/>
              <a:gd name="connsiteY12" fmla="*/ 564357 h 640557"/>
              <a:gd name="connsiteX13" fmla="*/ 614362 w 949672"/>
              <a:gd name="connsiteY13" fmla="*/ 564357 h 640557"/>
              <a:gd name="connsiteX14" fmla="*/ 597693 w 949672"/>
              <a:gd name="connsiteY14" fmla="*/ 588169 h 640557"/>
              <a:gd name="connsiteX15" fmla="*/ 550068 w 949672"/>
              <a:gd name="connsiteY15" fmla="*/ 569119 h 640557"/>
              <a:gd name="connsiteX16" fmla="*/ 511968 w 949672"/>
              <a:gd name="connsiteY16" fmla="*/ 576263 h 640557"/>
              <a:gd name="connsiteX17" fmla="*/ 490537 w 949672"/>
              <a:gd name="connsiteY17" fmla="*/ 566738 h 640557"/>
              <a:gd name="connsiteX18" fmla="*/ 471487 w 949672"/>
              <a:gd name="connsiteY18" fmla="*/ 583407 h 640557"/>
              <a:gd name="connsiteX19" fmla="*/ 466725 w 949672"/>
              <a:gd name="connsiteY19" fmla="*/ 600075 h 640557"/>
              <a:gd name="connsiteX20" fmla="*/ 416718 w 949672"/>
              <a:gd name="connsiteY20" fmla="*/ 597694 h 640557"/>
              <a:gd name="connsiteX21" fmla="*/ 381000 w 949672"/>
              <a:gd name="connsiteY21" fmla="*/ 609600 h 640557"/>
              <a:gd name="connsiteX22" fmla="*/ 326231 w 949672"/>
              <a:gd name="connsiteY22" fmla="*/ 640557 h 640557"/>
              <a:gd name="connsiteX23" fmla="*/ 283368 w 949672"/>
              <a:gd name="connsiteY23" fmla="*/ 638175 h 640557"/>
              <a:gd name="connsiteX24" fmla="*/ 242887 w 949672"/>
              <a:gd name="connsiteY24" fmla="*/ 628650 h 640557"/>
              <a:gd name="connsiteX25" fmla="*/ 195262 w 949672"/>
              <a:gd name="connsiteY25" fmla="*/ 576263 h 640557"/>
              <a:gd name="connsiteX26" fmla="*/ 40481 w 949672"/>
              <a:gd name="connsiteY26" fmla="*/ 397669 h 640557"/>
              <a:gd name="connsiteX27" fmla="*/ 0 w 949672"/>
              <a:gd name="connsiteY27" fmla="*/ 269082 h 640557"/>
              <a:gd name="connsiteX28" fmla="*/ 107156 w 949672"/>
              <a:gd name="connsiteY28" fmla="*/ 147638 h 640557"/>
              <a:gd name="connsiteX29" fmla="*/ 150018 w 949672"/>
              <a:gd name="connsiteY29" fmla="*/ 90488 h 640557"/>
              <a:gd name="connsiteX30" fmla="*/ 147637 w 949672"/>
              <a:gd name="connsiteY30" fmla="*/ 69057 h 640557"/>
              <a:gd name="connsiteX31" fmla="*/ 173831 w 949672"/>
              <a:gd name="connsiteY31" fmla="*/ 61913 h 640557"/>
              <a:gd name="connsiteX32" fmla="*/ 176212 w 949672"/>
              <a:gd name="connsiteY32" fmla="*/ 26194 h 640557"/>
              <a:gd name="connsiteX33" fmla="*/ 204787 w 949672"/>
              <a:gd name="connsiteY33" fmla="*/ 21432 h 640557"/>
              <a:gd name="connsiteX34" fmla="*/ 219075 w 949672"/>
              <a:gd name="connsiteY34" fmla="*/ 0 h 640557"/>
              <a:gd name="connsiteX35" fmla="*/ 235743 w 949672"/>
              <a:gd name="connsiteY35" fmla="*/ 47625 h 640557"/>
              <a:gd name="connsiteX36" fmla="*/ 238125 w 949672"/>
              <a:gd name="connsiteY36" fmla="*/ 64294 h 640557"/>
              <a:gd name="connsiteX37" fmla="*/ 271462 w 949672"/>
              <a:gd name="connsiteY37" fmla="*/ 88107 h 640557"/>
              <a:gd name="connsiteX38" fmla="*/ 280987 w 949672"/>
              <a:gd name="connsiteY38" fmla="*/ 90488 h 640557"/>
              <a:gd name="connsiteX39" fmla="*/ 295275 w 949672"/>
              <a:gd name="connsiteY39" fmla="*/ 73819 h 640557"/>
              <a:gd name="connsiteX40" fmla="*/ 316706 w 949672"/>
              <a:gd name="connsiteY40" fmla="*/ 76200 h 640557"/>
              <a:gd name="connsiteX41" fmla="*/ 335756 w 949672"/>
              <a:gd name="connsiteY41" fmla="*/ 54769 h 640557"/>
              <a:gd name="connsiteX42" fmla="*/ 352425 w 949672"/>
              <a:gd name="connsiteY42" fmla="*/ 100013 h 640557"/>
              <a:gd name="connsiteX43" fmla="*/ 364331 w 949672"/>
              <a:gd name="connsiteY43" fmla="*/ 109538 h 640557"/>
              <a:gd name="connsiteX44" fmla="*/ 392906 w 949672"/>
              <a:gd name="connsiteY44" fmla="*/ 104775 h 640557"/>
              <a:gd name="connsiteX45" fmla="*/ 428625 w 949672"/>
              <a:gd name="connsiteY45" fmla="*/ 133350 h 640557"/>
              <a:gd name="connsiteX46" fmla="*/ 452437 w 949672"/>
              <a:gd name="connsiteY46" fmla="*/ 133350 h 640557"/>
              <a:gd name="connsiteX47" fmla="*/ 516731 w 949672"/>
              <a:gd name="connsiteY47" fmla="*/ 147638 h 640557"/>
              <a:gd name="connsiteX48" fmla="*/ 540543 w 949672"/>
              <a:gd name="connsiteY48" fmla="*/ 211932 h 640557"/>
              <a:gd name="connsiteX49" fmla="*/ 535781 w 949672"/>
              <a:gd name="connsiteY49" fmla="*/ 266700 h 640557"/>
              <a:gd name="connsiteX50" fmla="*/ 602456 w 949672"/>
              <a:gd name="connsiteY50" fmla="*/ 216694 h 640557"/>
              <a:gd name="connsiteX51" fmla="*/ 635794 w 949672"/>
              <a:gd name="connsiteY51" fmla="*/ 219075 h 640557"/>
              <a:gd name="connsiteX52" fmla="*/ 659606 w 949672"/>
              <a:gd name="connsiteY52" fmla="*/ 204787 h 640557"/>
              <a:gd name="connsiteX53" fmla="*/ 690562 w 949672"/>
              <a:gd name="connsiteY53" fmla="*/ 228601 h 640557"/>
              <a:gd name="connsiteX54" fmla="*/ 707231 w 949672"/>
              <a:gd name="connsiteY54" fmla="*/ 238125 h 640557"/>
              <a:gd name="connsiteX55" fmla="*/ 683418 w 949672"/>
              <a:gd name="connsiteY55" fmla="*/ 245269 h 640557"/>
              <a:gd name="connsiteX56" fmla="*/ 719138 w 949672"/>
              <a:gd name="connsiteY56" fmla="*/ 250032 h 640557"/>
              <a:gd name="connsiteX57" fmla="*/ 709613 w 949672"/>
              <a:gd name="connsiteY57" fmla="*/ 252412 h 640557"/>
              <a:gd name="connsiteX58" fmla="*/ 731043 w 949672"/>
              <a:gd name="connsiteY58" fmla="*/ 292895 h 640557"/>
              <a:gd name="connsiteX59" fmla="*/ 777239 w 949672"/>
              <a:gd name="connsiteY59" fmla="*/ 320040 h 640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49672" h="640557">
                <a:moveTo>
                  <a:pt x="721518" y="297657"/>
                </a:moveTo>
                <a:lnTo>
                  <a:pt x="778668" y="319087"/>
                </a:lnTo>
                <a:lnTo>
                  <a:pt x="866774" y="192882"/>
                </a:lnTo>
                <a:cubicBezTo>
                  <a:pt x="869155" y="192882"/>
                  <a:pt x="890587" y="269082"/>
                  <a:pt x="892968" y="269082"/>
                </a:cubicBezTo>
                <a:lnTo>
                  <a:pt x="947737" y="342901"/>
                </a:lnTo>
                <a:cubicBezTo>
                  <a:pt x="948530" y="342901"/>
                  <a:pt x="953690" y="422275"/>
                  <a:pt x="942974" y="452438"/>
                </a:cubicBezTo>
                <a:cubicBezTo>
                  <a:pt x="932258" y="482601"/>
                  <a:pt x="902493" y="509985"/>
                  <a:pt x="883443" y="523876"/>
                </a:cubicBezTo>
                <a:cubicBezTo>
                  <a:pt x="864393" y="537767"/>
                  <a:pt x="819943" y="547688"/>
                  <a:pt x="828675" y="535782"/>
                </a:cubicBezTo>
                <a:lnTo>
                  <a:pt x="771525" y="569119"/>
                </a:lnTo>
                <a:lnTo>
                  <a:pt x="719137" y="573882"/>
                </a:lnTo>
                <a:lnTo>
                  <a:pt x="711993" y="559594"/>
                </a:lnTo>
                <a:lnTo>
                  <a:pt x="685800" y="540544"/>
                </a:lnTo>
                <a:lnTo>
                  <a:pt x="647700" y="564357"/>
                </a:lnTo>
                <a:lnTo>
                  <a:pt x="614362" y="564357"/>
                </a:lnTo>
                <a:lnTo>
                  <a:pt x="597693" y="588169"/>
                </a:lnTo>
                <a:lnTo>
                  <a:pt x="550068" y="569119"/>
                </a:lnTo>
                <a:lnTo>
                  <a:pt x="511968" y="576263"/>
                </a:lnTo>
                <a:lnTo>
                  <a:pt x="490537" y="566738"/>
                </a:lnTo>
                <a:lnTo>
                  <a:pt x="471487" y="583407"/>
                </a:lnTo>
                <a:lnTo>
                  <a:pt x="466725" y="600075"/>
                </a:lnTo>
                <a:lnTo>
                  <a:pt x="416718" y="597694"/>
                </a:lnTo>
                <a:lnTo>
                  <a:pt x="381000" y="609600"/>
                </a:lnTo>
                <a:lnTo>
                  <a:pt x="326231" y="640557"/>
                </a:lnTo>
                <a:lnTo>
                  <a:pt x="283368" y="638175"/>
                </a:lnTo>
                <a:lnTo>
                  <a:pt x="242887" y="628650"/>
                </a:lnTo>
                <a:lnTo>
                  <a:pt x="195262" y="576263"/>
                </a:lnTo>
                <a:lnTo>
                  <a:pt x="40481" y="397669"/>
                </a:lnTo>
                <a:lnTo>
                  <a:pt x="0" y="269082"/>
                </a:lnTo>
                <a:lnTo>
                  <a:pt x="107156" y="147638"/>
                </a:lnTo>
                <a:lnTo>
                  <a:pt x="150018" y="90488"/>
                </a:lnTo>
                <a:lnTo>
                  <a:pt x="147637" y="69057"/>
                </a:lnTo>
                <a:lnTo>
                  <a:pt x="173831" y="61913"/>
                </a:lnTo>
                <a:lnTo>
                  <a:pt x="176212" y="26194"/>
                </a:lnTo>
                <a:lnTo>
                  <a:pt x="204787" y="21432"/>
                </a:lnTo>
                <a:lnTo>
                  <a:pt x="219075" y="0"/>
                </a:lnTo>
                <a:lnTo>
                  <a:pt x="235743" y="47625"/>
                </a:lnTo>
                <a:lnTo>
                  <a:pt x="238125" y="64294"/>
                </a:lnTo>
                <a:lnTo>
                  <a:pt x="271462" y="88107"/>
                </a:lnTo>
                <a:lnTo>
                  <a:pt x="280987" y="90488"/>
                </a:lnTo>
                <a:lnTo>
                  <a:pt x="295275" y="73819"/>
                </a:lnTo>
                <a:lnTo>
                  <a:pt x="316706" y="76200"/>
                </a:lnTo>
                <a:lnTo>
                  <a:pt x="335756" y="54769"/>
                </a:lnTo>
                <a:lnTo>
                  <a:pt x="352425" y="100013"/>
                </a:lnTo>
                <a:lnTo>
                  <a:pt x="364331" y="109538"/>
                </a:lnTo>
                <a:lnTo>
                  <a:pt x="392906" y="104775"/>
                </a:lnTo>
                <a:lnTo>
                  <a:pt x="428625" y="133350"/>
                </a:lnTo>
                <a:lnTo>
                  <a:pt x="452437" y="133350"/>
                </a:lnTo>
                <a:lnTo>
                  <a:pt x="516731" y="147638"/>
                </a:lnTo>
                <a:lnTo>
                  <a:pt x="540543" y="211932"/>
                </a:lnTo>
                <a:lnTo>
                  <a:pt x="535781" y="266700"/>
                </a:lnTo>
                <a:lnTo>
                  <a:pt x="602456" y="216694"/>
                </a:lnTo>
                <a:lnTo>
                  <a:pt x="635794" y="219075"/>
                </a:lnTo>
                <a:lnTo>
                  <a:pt x="659606" y="204787"/>
                </a:lnTo>
                <a:lnTo>
                  <a:pt x="690562" y="228601"/>
                </a:lnTo>
                <a:lnTo>
                  <a:pt x="707231" y="238125"/>
                </a:lnTo>
                <a:lnTo>
                  <a:pt x="683418" y="245269"/>
                </a:lnTo>
                <a:lnTo>
                  <a:pt x="719138" y="250032"/>
                </a:lnTo>
                <a:lnTo>
                  <a:pt x="709613" y="252412"/>
                </a:lnTo>
                <a:cubicBezTo>
                  <a:pt x="708819" y="255587"/>
                  <a:pt x="731837" y="289720"/>
                  <a:pt x="731043" y="292895"/>
                </a:cubicBezTo>
                <a:lnTo>
                  <a:pt x="777239" y="320040"/>
                </a:lnTo>
              </a:path>
            </a:pathLst>
          </a:custGeom>
          <a:solidFill>
            <a:srgbClr val="FFFFFF"/>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83" name="Freeform 82"/>
          <p:cNvSpPr/>
          <p:nvPr/>
        </p:nvSpPr>
        <p:spPr>
          <a:xfrm>
            <a:off x="1545431" y="4050117"/>
            <a:ext cx="838200" cy="611981"/>
          </a:xfrm>
          <a:custGeom>
            <a:avLst/>
            <a:gdLst>
              <a:gd name="connsiteX0" fmla="*/ 219075 w 838200"/>
              <a:gd name="connsiteY0" fmla="*/ 0 h 611981"/>
              <a:gd name="connsiteX1" fmla="*/ 350044 w 838200"/>
              <a:gd name="connsiteY1" fmla="*/ 23812 h 611981"/>
              <a:gd name="connsiteX2" fmla="*/ 378619 w 838200"/>
              <a:gd name="connsiteY2" fmla="*/ 57150 h 611981"/>
              <a:gd name="connsiteX3" fmla="*/ 442913 w 838200"/>
              <a:gd name="connsiteY3" fmla="*/ 38100 h 611981"/>
              <a:gd name="connsiteX4" fmla="*/ 495300 w 838200"/>
              <a:gd name="connsiteY4" fmla="*/ 35719 h 611981"/>
              <a:gd name="connsiteX5" fmla="*/ 547688 w 838200"/>
              <a:gd name="connsiteY5" fmla="*/ 83344 h 611981"/>
              <a:gd name="connsiteX6" fmla="*/ 516732 w 838200"/>
              <a:gd name="connsiteY6" fmla="*/ 135731 h 611981"/>
              <a:gd name="connsiteX7" fmla="*/ 547688 w 838200"/>
              <a:gd name="connsiteY7" fmla="*/ 157162 h 611981"/>
              <a:gd name="connsiteX8" fmla="*/ 564357 w 838200"/>
              <a:gd name="connsiteY8" fmla="*/ 161925 h 611981"/>
              <a:gd name="connsiteX9" fmla="*/ 557213 w 838200"/>
              <a:gd name="connsiteY9" fmla="*/ 202406 h 611981"/>
              <a:gd name="connsiteX10" fmla="*/ 581025 w 838200"/>
              <a:gd name="connsiteY10" fmla="*/ 228600 h 611981"/>
              <a:gd name="connsiteX11" fmla="*/ 592932 w 838200"/>
              <a:gd name="connsiteY11" fmla="*/ 242887 h 611981"/>
              <a:gd name="connsiteX12" fmla="*/ 607219 w 838200"/>
              <a:gd name="connsiteY12" fmla="*/ 235744 h 611981"/>
              <a:gd name="connsiteX13" fmla="*/ 602457 w 838200"/>
              <a:gd name="connsiteY13" fmla="*/ 219075 h 611981"/>
              <a:gd name="connsiteX14" fmla="*/ 628650 w 838200"/>
              <a:gd name="connsiteY14" fmla="*/ 209550 h 611981"/>
              <a:gd name="connsiteX15" fmla="*/ 628650 w 838200"/>
              <a:gd name="connsiteY15" fmla="*/ 209550 h 611981"/>
              <a:gd name="connsiteX16" fmla="*/ 650082 w 838200"/>
              <a:gd name="connsiteY16" fmla="*/ 180975 h 611981"/>
              <a:gd name="connsiteX17" fmla="*/ 688182 w 838200"/>
              <a:gd name="connsiteY17" fmla="*/ 183356 h 611981"/>
              <a:gd name="connsiteX18" fmla="*/ 690563 w 838200"/>
              <a:gd name="connsiteY18" fmla="*/ 138112 h 611981"/>
              <a:gd name="connsiteX19" fmla="*/ 711994 w 838200"/>
              <a:gd name="connsiteY19" fmla="*/ 97631 h 611981"/>
              <a:gd name="connsiteX20" fmla="*/ 742950 w 838200"/>
              <a:gd name="connsiteY20" fmla="*/ 107156 h 611981"/>
              <a:gd name="connsiteX21" fmla="*/ 742950 w 838200"/>
              <a:gd name="connsiteY21" fmla="*/ 121444 h 611981"/>
              <a:gd name="connsiteX22" fmla="*/ 766763 w 838200"/>
              <a:gd name="connsiteY22" fmla="*/ 121444 h 611981"/>
              <a:gd name="connsiteX23" fmla="*/ 769144 w 838200"/>
              <a:gd name="connsiteY23" fmla="*/ 138112 h 611981"/>
              <a:gd name="connsiteX24" fmla="*/ 742950 w 838200"/>
              <a:gd name="connsiteY24" fmla="*/ 185737 h 611981"/>
              <a:gd name="connsiteX25" fmla="*/ 754857 w 838200"/>
              <a:gd name="connsiteY25" fmla="*/ 197644 h 611981"/>
              <a:gd name="connsiteX26" fmla="*/ 776288 w 838200"/>
              <a:gd name="connsiteY26" fmla="*/ 319087 h 611981"/>
              <a:gd name="connsiteX27" fmla="*/ 707232 w 838200"/>
              <a:gd name="connsiteY27" fmla="*/ 335756 h 611981"/>
              <a:gd name="connsiteX28" fmla="*/ 714375 w 838200"/>
              <a:gd name="connsiteY28" fmla="*/ 357187 h 611981"/>
              <a:gd name="connsiteX29" fmla="*/ 728663 w 838200"/>
              <a:gd name="connsiteY29" fmla="*/ 378619 h 611981"/>
              <a:gd name="connsiteX30" fmla="*/ 728663 w 838200"/>
              <a:gd name="connsiteY30" fmla="*/ 400050 h 611981"/>
              <a:gd name="connsiteX31" fmla="*/ 745332 w 838200"/>
              <a:gd name="connsiteY31" fmla="*/ 419100 h 611981"/>
              <a:gd name="connsiteX32" fmla="*/ 747713 w 838200"/>
              <a:gd name="connsiteY32" fmla="*/ 433387 h 611981"/>
              <a:gd name="connsiteX33" fmla="*/ 769144 w 838200"/>
              <a:gd name="connsiteY33" fmla="*/ 426244 h 611981"/>
              <a:gd name="connsiteX34" fmla="*/ 781050 w 838200"/>
              <a:gd name="connsiteY34" fmla="*/ 392906 h 611981"/>
              <a:gd name="connsiteX35" fmla="*/ 814388 w 838200"/>
              <a:gd name="connsiteY35" fmla="*/ 421481 h 611981"/>
              <a:gd name="connsiteX36" fmla="*/ 835819 w 838200"/>
              <a:gd name="connsiteY36" fmla="*/ 433387 h 611981"/>
              <a:gd name="connsiteX37" fmla="*/ 821532 w 838200"/>
              <a:gd name="connsiteY37" fmla="*/ 488156 h 611981"/>
              <a:gd name="connsiteX38" fmla="*/ 838200 w 838200"/>
              <a:gd name="connsiteY38" fmla="*/ 507206 h 611981"/>
              <a:gd name="connsiteX39" fmla="*/ 804863 w 838200"/>
              <a:gd name="connsiteY39" fmla="*/ 564356 h 611981"/>
              <a:gd name="connsiteX40" fmla="*/ 835819 w 838200"/>
              <a:gd name="connsiteY40" fmla="*/ 588169 h 611981"/>
              <a:gd name="connsiteX41" fmla="*/ 835819 w 838200"/>
              <a:gd name="connsiteY41" fmla="*/ 602456 h 611981"/>
              <a:gd name="connsiteX42" fmla="*/ 835819 w 838200"/>
              <a:gd name="connsiteY42" fmla="*/ 611981 h 611981"/>
              <a:gd name="connsiteX43" fmla="*/ 788194 w 838200"/>
              <a:gd name="connsiteY43" fmla="*/ 571500 h 611981"/>
              <a:gd name="connsiteX44" fmla="*/ 766763 w 838200"/>
              <a:gd name="connsiteY44" fmla="*/ 573881 h 611981"/>
              <a:gd name="connsiteX45" fmla="*/ 735807 w 838200"/>
              <a:gd name="connsiteY45" fmla="*/ 550069 h 611981"/>
              <a:gd name="connsiteX46" fmla="*/ 666750 w 838200"/>
              <a:gd name="connsiteY46" fmla="*/ 526256 h 611981"/>
              <a:gd name="connsiteX47" fmla="*/ 633413 w 838200"/>
              <a:gd name="connsiteY47" fmla="*/ 511969 h 611981"/>
              <a:gd name="connsiteX48" fmla="*/ 600075 w 838200"/>
              <a:gd name="connsiteY48" fmla="*/ 526256 h 611981"/>
              <a:gd name="connsiteX49" fmla="*/ 578644 w 838200"/>
              <a:gd name="connsiteY49" fmla="*/ 519112 h 611981"/>
              <a:gd name="connsiteX50" fmla="*/ 564357 w 838200"/>
              <a:gd name="connsiteY50" fmla="*/ 571500 h 611981"/>
              <a:gd name="connsiteX51" fmla="*/ 507207 w 838200"/>
              <a:gd name="connsiteY51" fmla="*/ 533400 h 611981"/>
              <a:gd name="connsiteX52" fmla="*/ 507207 w 838200"/>
              <a:gd name="connsiteY52" fmla="*/ 497681 h 611981"/>
              <a:gd name="connsiteX53" fmla="*/ 461963 w 838200"/>
              <a:gd name="connsiteY53" fmla="*/ 504825 h 611981"/>
              <a:gd name="connsiteX54" fmla="*/ 447675 w 838200"/>
              <a:gd name="connsiteY54" fmla="*/ 483394 h 611981"/>
              <a:gd name="connsiteX55" fmla="*/ 416719 w 838200"/>
              <a:gd name="connsiteY55" fmla="*/ 495300 h 611981"/>
              <a:gd name="connsiteX56" fmla="*/ 402432 w 838200"/>
              <a:gd name="connsiteY56" fmla="*/ 459581 h 611981"/>
              <a:gd name="connsiteX57" fmla="*/ 376238 w 838200"/>
              <a:gd name="connsiteY57" fmla="*/ 402431 h 611981"/>
              <a:gd name="connsiteX58" fmla="*/ 376238 w 838200"/>
              <a:gd name="connsiteY58" fmla="*/ 373856 h 611981"/>
              <a:gd name="connsiteX59" fmla="*/ 350044 w 838200"/>
              <a:gd name="connsiteY59" fmla="*/ 352425 h 611981"/>
              <a:gd name="connsiteX60" fmla="*/ 307182 w 838200"/>
              <a:gd name="connsiteY60" fmla="*/ 371475 h 611981"/>
              <a:gd name="connsiteX61" fmla="*/ 304800 w 838200"/>
              <a:gd name="connsiteY61" fmla="*/ 390525 h 611981"/>
              <a:gd name="connsiteX62" fmla="*/ 259557 w 838200"/>
              <a:gd name="connsiteY62" fmla="*/ 385762 h 611981"/>
              <a:gd name="connsiteX63" fmla="*/ 219075 w 838200"/>
              <a:gd name="connsiteY63" fmla="*/ 400050 h 611981"/>
              <a:gd name="connsiteX64" fmla="*/ 188119 w 838200"/>
              <a:gd name="connsiteY64" fmla="*/ 407194 h 611981"/>
              <a:gd name="connsiteX65" fmla="*/ 185738 w 838200"/>
              <a:gd name="connsiteY65" fmla="*/ 381000 h 611981"/>
              <a:gd name="connsiteX66" fmla="*/ 166688 w 838200"/>
              <a:gd name="connsiteY66" fmla="*/ 371475 h 611981"/>
              <a:gd name="connsiteX67" fmla="*/ 159544 w 838200"/>
              <a:gd name="connsiteY67" fmla="*/ 347662 h 611981"/>
              <a:gd name="connsiteX68" fmla="*/ 133350 w 838200"/>
              <a:gd name="connsiteY68" fmla="*/ 357187 h 611981"/>
              <a:gd name="connsiteX69" fmla="*/ 111919 w 838200"/>
              <a:gd name="connsiteY69" fmla="*/ 373856 h 611981"/>
              <a:gd name="connsiteX70" fmla="*/ 100013 w 838200"/>
              <a:gd name="connsiteY70" fmla="*/ 402431 h 611981"/>
              <a:gd name="connsiteX71" fmla="*/ 73819 w 838200"/>
              <a:gd name="connsiteY71" fmla="*/ 385762 h 611981"/>
              <a:gd name="connsiteX72" fmla="*/ 30957 w 838200"/>
              <a:gd name="connsiteY72" fmla="*/ 378619 h 611981"/>
              <a:gd name="connsiteX73" fmla="*/ 0 w 838200"/>
              <a:gd name="connsiteY73" fmla="*/ 385762 h 611981"/>
              <a:gd name="connsiteX74" fmla="*/ 14288 w 838200"/>
              <a:gd name="connsiteY74" fmla="*/ 347662 h 611981"/>
              <a:gd name="connsiteX75" fmla="*/ 47625 w 838200"/>
              <a:gd name="connsiteY75" fmla="*/ 333375 h 611981"/>
              <a:gd name="connsiteX76" fmla="*/ 21432 w 838200"/>
              <a:gd name="connsiteY76" fmla="*/ 326231 h 611981"/>
              <a:gd name="connsiteX77" fmla="*/ 21432 w 838200"/>
              <a:gd name="connsiteY77" fmla="*/ 304800 h 611981"/>
              <a:gd name="connsiteX78" fmla="*/ 45244 w 838200"/>
              <a:gd name="connsiteY78" fmla="*/ 271462 h 611981"/>
              <a:gd name="connsiteX79" fmla="*/ 38100 w 838200"/>
              <a:gd name="connsiteY79" fmla="*/ 247650 h 611981"/>
              <a:gd name="connsiteX80" fmla="*/ 28575 w 838200"/>
              <a:gd name="connsiteY80" fmla="*/ 188119 h 611981"/>
              <a:gd name="connsiteX81" fmla="*/ 219075 w 838200"/>
              <a:gd name="connsiteY81" fmla="*/ 0 h 61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838200" h="611981">
                <a:moveTo>
                  <a:pt x="219075" y="0"/>
                </a:moveTo>
                <a:lnTo>
                  <a:pt x="350044" y="23812"/>
                </a:lnTo>
                <a:lnTo>
                  <a:pt x="378619" y="57150"/>
                </a:lnTo>
                <a:lnTo>
                  <a:pt x="442913" y="38100"/>
                </a:lnTo>
                <a:lnTo>
                  <a:pt x="495300" y="35719"/>
                </a:lnTo>
                <a:lnTo>
                  <a:pt x="547688" y="83344"/>
                </a:lnTo>
                <a:lnTo>
                  <a:pt x="516732" y="135731"/>
                </a:lnTo>
                <a:lnTo>
                  <a:pt x="547688" y="157162"/>
                </a:lnTo>
                <a:lnTo>
                  <a:pt x="564357" y="161925"/>
                </a:lnTo>
                <a:lnTo>
                  <a:pt x="557213" y="202406"/>
                </a:lnTo>
                <a:lnTo>
                  <a:pt x="581025" y="228600"/>
                </a:lnTo>
                <a:lnTo>
                  <a:pt x="592932" y="242887"/>
                </a:lnTo>
                <a:lnTo>
                  <a:pt x="607219" y="235744"/>
                </a:lnTo>
                <a:lnTo>
                  <a:pt x="602457" y="219075"/>
                </a:lnTo>
                <a:lnTo>
                  <a:pt x="628650" y="209550"/>
                </a:lnTo>
                <a:lnTo>
                  <a:pt x="628650" y="209550"/>
                </a:lnTo>
                <a:lnTo>
                  <a:pt x="650082" y="180975"/>
                </a:lnTo>
                <a:lnTo>
                  <a:pt x="688182" y="183356"/>
                </a:lnTo>
                <a:lnTo>
                  <a:pt x="690563" y="138112"/>
                </a:lnTo>
                <a:lnTo>
                  <a:pt x="711994" y="97631"/>
                </a:lnTo>
                <a:lnTo>
                  <a:pt x="742950" y="107156"/>
                </a:lnTo>
                <a:lnTo>
                  <a:pt x="742950" y="121444"/>
                </a:lnTo>
                <a:lnTo>
                  <a:pt x="766763" y="121444"/>
                </a:lnTo>
                <a:lnTo>
                  <a:pt x="769144" y="138112"/>
                </a:lnTo>
                <a:lnTo>
                  <a:pt x="742950" y="185737"/>
                </a:lnTo>
                <a:lnTo>
                  <a:pt x="754857" y="197644"/>
                </a:lnTo>
                <a:lnTo>
                  <a:pt x="776288" y="319087"/>
                </a:lnTo>
                <a:lnTo>
                  <a:pt x="707232" y="335756"/>
                </a:lnTo>
                <a:lnTo>
                  <a:pt x="714375" y="357187"/>
                </a:lnTo>
                <a:lnTo>
                  <a:pt x="728663" y="378619"/>
                </a:lnTo>
                <a:lnTo>
                  <a:pt x="728663" y="400050"/>
                </a:lnTo>
                <a:lnTo>
                  <a:pt x="745332" y="419100"/>
                </a:lnTo>
                <a:lnTo>
                  <a:pt x="747713" y="433387"/>
                </a:lnTo>
                <a:lnTo>
                  <a:pt x="769144" y="426244"/>
                </a:lnTo>
                <a:lnTo>
                  <a:pt x="781050" y="392906"/>
                </a:lnTo>
                <a:lnTo>
                  <a:pt x="814388" y="421481"/>
                </a:lnTo>
                <a:lnTo>
                  <a:pt x="835819" y="433387"/>
                </a:lnTo>
                <a:lnTo>
                  <a:pt x="821532" y="488156"/>
                </a:lnTo>
                <a:lnTo>
                  <a:pt x="838200" y="507206"/>
                </a:lnTo>
                <a:lnTo>
                  <a:pt x="804863" y="564356"/>
                </a:lnTo>
                <a:lnTo>
                  <a:pt x="835819" y="588169"/>
                </a:lnTo>
                <a:lnTo>
                  <a:pt x="835819" y="602456"/>
                </a:lnTo>
                <a:lnTo>
                  <a:pt x="835819" y="611981"/>
                </a:lnTo>
                <a:lnTo>
                  <a:pt x="788194" y="571500"/>
                </a:lnTo>
                <a:lnTo>
                  <a:pt x="766763" y="573881"/>
                </a:lnTo>
                <a:lnTo>
                  <a:pt x="735807" y="550069"/>
                </a:lnTo>
                <a:lnTo>
                  <a:pt x="666750" y="526256"/>
                </a:lnTo>
                <a:lnTo>
                  <a:pt x="633413" y="511969"/>
                </a:lnTo>
                <a:lnTo>
                  <a:pt x="600075" y="526256"/>
                </a:lnTo>
                <a:lnTo>
                  <a:pt x="578644" y="519112"/>
                </a:lnTo>
                <a:lnTo>
                  <a:pt x="564357" y="571500"/>
                </a:lnTo>
                <a:lnTo>
                  <a:pt x="507207" y="533400"/>
                </a:lnTo>
                <a:lnTo>
                  <a:pt x="507207" y="497681"/>
                </a:lnTo>
                <a:lnTo>
                  <a:pt x="461963" y="504825"/>
                </a:lnTo>
                <a:lnTo>
                  <a:pt x="447675" y="483394"/>
                </a:lnTo>
                <a:lnTo>
                  <a:pt x="416719" y="495300"/>
                </a:lnTo>
                <a:lnTo>
                  <a:pt x="402432" y="459581"/>
                </a:lnTo>
                <a:lnTo>
                  <a:pt x="376238" y="402431"/>
                </a:lnTo>
                <a:lnTo>
                  <a:pt x="376238" y="373856"/>
                </a:lnTo>
                <a:lnTo>
                  <a:pt x="350044" y="352425"/>
                </a:lnTo>
                <a:lnTo>
                  <a:pt x="307182" y="371475"/>
                </a:lnTo>
                <a:lnTo>
                  <a:pt x="304800" y="390525"/>
                </a:lnTo>
                <a:lnTo>
                  <a:pt x="259557" y="385762"/>
                </a:lnTo>
                <a:lnTo>
                  <a:pt x="219075" y="400050"/>
                </a:lnTo>
                <a:lnTo>
                  <a:pt x="188119" y="407194"/>
                </a:lnTo>
                <a:lnTo>
                  <a:pt x="185738" y="381000"/>
                </a:lnTo>
                <a:lnTo>
                  <a:pt x="166688" y="371475"/>
                </a:lnTo>
                <a:lnTo>
                  <a:pt x="159544" y="347662"/>
                </a:lnTo>
                <a:lnTo>
                  <a:pt x="133350" y="357187"/>
                </a:lnTo>
                <a:lnTo>
                  <a:pt x="111919" y="373856"/>
                </a:lnTo>
                <a:lnTo>
                  <a:pt x="100013" y="402431"/>
                </a:lnTo>
                <a:lnTo>
                  <a:pt x="73819" y="385762"/>
                </a:lnTo>
                <a:lnTo>
                  <a:pt x="30957" y="378619"/>
                </a:lnTo>
                <a:lnTo>
                  <a:pt x="0" y="385762"/>
                </a:lnTo>
                <a:lnTo>
                  <a:pt x="14288" y="347662"/>
                </a:lnTo>
                <a:lnTo>
                  <a:pt x="47625" y="333375"/>
                </a:lnTo>
                <a:lnTo>
                  <a:pt x="21432" y="326231"/>
                </a:lnTo>
                <a:lnTo>
                  <a:pt x="21432" y="304800"/>
                </a:lnTo>
                <a:lnTo>
                  <a:pt x="45244" y="271462"/>
                </a:lnTo>
                <a:lnTo>
                  <a:pt x="38100" y="247650"/>
                </a:lnTo>
                <a:lnTo>
                  <a:pt x="28575" y="188119"/>
                </a:lnTo>
                <a:lnTo>
                  <a:pt x="219075" y="0"/>
                </a:lnTo>
                <a:close/>
              </a:path>
            </a:pathLst>
          </a:custGeom>
          <a:solidFill>
            <a:srgbClr val="F2F2F2"/>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84" name="Freeform 83"/>
          <p:cNvSpPr/>
          <p:nvPr/>
        </p:nvSpPr>
        <p:spPr>
          <a:xfrm>
            <a:off x="1271588" y="3295261"/>
            <a:ext cx="633412" cy="1009650"/>
          </a:xfrm>
          <a:custGeom>
            <a:avLst/>
            <a:gdLst>
              <a:gd name="connsiteX0" fmla="*/ 0 w 633412"/>
              <a:gd name="connsiteY0" fmla="*/ 440531 h 1009650"/>
              <a:gd name="connsiteX1" fmla="*/ 64293 w 633412"/>
              <a:gd name="connsiteY1" fmla="*/ 540543 h 1009650"/>
              <a:gd name="connsiteX2" fmla="*/ 97631 w 633412"/>
              <a:gd name="connsiteY2" fmla="*/ 561975 h 1009650"/>
              <a:gd name="connsiteX3" fmla="*/ 80962 w 633412"/>
              <a:gd name="connsiteY3" fmla="*/ 571500 h 1009650"/>
              <a:gd name="connsiteX4" fmla="*/ 88106 w 633412"/>
              <a:gd name="connsiteY4" fmla="*/ 635793 h 1009650"/>
              <a:gd name="connsiteX5" fmla="*/ 100012 w 633412"/>
              <a:gd name="connsiteY5" fmla="*/ 654843 h 1009650"/>
              <a:gd name="connsiteX6" fmla="*/ 59531 w 633412"/>
              <a:gd name="connsiteY6" fmla="*/ 692943 h 1009650"/>
              <a:gd name="connsiteX7" fmla="*/ 52387 w 633412"/>
              <a:gd name="connsiteY7" fmla="*/ 754856 h 1009650"/>
              <a:gd name="connsiteX8" fmla="*/ 78581 w 633412"/>
              <a:gd name="connsiteY8" fmla="*/ 804862 h 1009650"/>
              <a:gd name="connsiteX9" fmla="*/ 78581 w 633412"/>
              <a:gd name="connsiteY9" fmla="*/ 842962 h 1009650"/>
              <a:gd name="connsiteX10" fmla="*/ 116681 w 633412"/>
              <a:gd name="connsiteY10" fmla="*/ 878681 h 1009650"/>
              <a:gd name="connsiteX11" fmla="*/ 140493 w 633412"/>
              <a:gd name="connsiteY11" fmla="*/ 878681 h 1009650"/>
              <a:gd name="connsiteX12" fmla="*/ 159543 w 633412"/>
              <a:gd name="connsiteY12" fmla="*/ 885825 h 1009650"/>
              <a:gd name="connsiteX13" fmla="*/ 240506 w 633412"/>
              <a:gd name="connsiteY13" fmla="*/ 966787 h 1009650"/>
              <a:gd name="connsiteX14" fmla="*/ 297656 w 633412"/>
              <a:gd name="connsiteY14" fmla="*/ 1009650 h 1009650"/>
              <a:gd name="connsiteX15" fmla="*/ 328612 w 633412"/>
              <a:gd name="connsiteY15" fmla="*/ 978693 h 1009650"/>
              <a:gd name="connsiteX16" fmla="*/ 378618 w 633412"/>
              <a:gd name="connsiteY16" fmla="*/ 945356 h 1009650"/>
              <a:gd name="connsiteX17" fmla="*/ 395287 w 633412"/>
              <a:gd name="connsiteY17" fmla="*/ 957262 h 1009650"/>
              <a:gd name="connsiteX18" fmla="*/ 426243 w 633412"/>
              <a:gd name="connsiteY18" fmla="*/ 973931 h 1009650"/>
              <a:gd name="connsiteX19" fmla="*/ 461962 w 633412"/>
              <a:gd name="connsiteY19" fmla="*/ 952500 h 1009650"/>
              <a:gd name="connsiteX20" fmla="*/ 469106 w 633412"/>
              <a:gd name="connsiteY20" fmla="*/ 928687 h 1009650"/>
              <a:gd name="connsiteX21" fmla="*/ 483393 w 633412"/>
              <a:gd name="connsiteY21" fmla="*/ 914400 h 1009650"/>
              <a:gd name="connsiteX22" fmla="*/ 488156 w 633412"/>
              <a:gd name="connsiteY22" fmla="*/ 842962 h 1009650"/>
              <a:gd name="connsiteX23" fmla="*/ 526256 w 633412"/>
              <a:gd name="connsiteY23" fmla="*/ 819150 h 1009650"/>
              <a:gd name="connsiteX24" fmla="*/ 573881 w 633412"/>
              <a:gd name="connsiteY24" fmla="*/ 788193 h 1009650"/>
              <a:gd name="connsiteX25" fmla="*/ 566737 w 633412"/>
              <a:gd name="connsiteY25" fmla="*/ 750093 h 1009650"/>
              <a:gd name="connsiteX26" fmla="*/ 590550 w 633412"/>
              <a:gd name="connsiteY26" fmla="*/ 676275 h 1009650"/>
              <a:gd name="connsiteX27" fmla="*/ 561975 w 633412"/>
              <a:gd name="connsiteY27" fmla="*/ 614362 h 1009650"/>
              <a:gd name="connsiteX28" fmla="*/ 583406 w 633412"/>
              <a:gd name="connsiteY28" fmla="*/ 600075 h 1009650"/>
              <a:gd name="connsiteX29" fmla="*/ 561975 w 633412"/>
              <a:gd name="connsiteY29" fmla="*/ 573881 h 1009650"/>
              <a:gd name="connsiteX30" fmla="*/ 602456 w 633412"/>
              <a:gd name="connsiteY30" fmla="*/ 550068 h 1009650"/>
              <a:gd name="connsiteX31" fmla="*/ 633412 w 633412"/>
              <a:gd name="connsiteY31" fmla="*/ 533400 h 1009650"/>
              <a:gd name="connsiteX32" fmla="*/ 616743 w 633412"/>
              <a:gd name="connsiteY32" fmla="*/ 507206 h 1009650"/>
              <a:gd name="connsiteX33" fmla="*/ 607218 w 633412"/>
              <a:gd name="connsiteY33" fmla="*/ 431006 h 1009650"/>
              <a:gd name="connsiteX34" fmla="*/ 578643 w 633412"/>
              <a:gd name="connsiteY34" fmla="*/ 400050 h 1009650"/>
              <a:gd name="connsiteX35" fmla="*/ 595312 w 633412"/>
              <a:gd name="connsiteY35" fmla="*/ 371475 h 1009650"/>
              <a:gd name="connsiteX36" fmla="*/ 566737 w 633412"/>
              <a:gd name="connsiteY36" fmla="*/ 342900 h 1009650"/>
              <a:gd name="connsiteX37" fmla="*/ 561975 w 633412"/>
              <a:gd name="connsiteY37" fmla="*/ 283368 h 1009650"/>
              <a:gd name="connsiteX38" fmla="*/ 566737 w 633412"/>
              <a:gd name="connsiteY38" fmla="*/ 266700 h 1009650"/>
              <a:gd name="connsiteX39" fmla="*/ 528637 w 633412"/>
              <a:gd name="connsiteY39" fmla="*/ 226218 h 1009650"/>
              <a:gd name="connsiteX40" fmla="*/ 531018 w 633412"/>
              <a:gd name="connsiteY40" fmla="*/ 200025 h 1009650"/>
              <a:gd name="connsiteX41" fmla="*/ 550068 w 633412"/>
              <a:gd name="connsiteY41" fmla="*/ 171450 h 1009650"/>
              <a:gd name="connsiteX42" fmla="*/ 528637 w 633412"/>
              <a:gd name="connsiteY42" fmla="*/ 95250 h 1009650"/>
              <a:gd name="connsiteX43" fmla="*/ 288131 w 633412"/>
              <a:gd name="connsiteY43" fmla="*/ 0 h 1009650"/>
              <a:gd name="connsiteX44" fmla="*/ 7143 w 633412"/>
              <a:gd name="connsiteY44" fmla="*/ 209550 h 1009650"/>
              <a:gd name="connsiteX45" fmla="*/ 0 w 633412"/>
              <a:gd name="connsiteY45" fmla="*/ 440531 h 100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33412" h="1009650">
                <a:moveTo>
                  <a:pt x="0" y="440531"/>
                </a:moveTo>
                <a:lnTo>
                  <a:pt x="64293" y="540543"/>
                </a:lnTo>
                <a:lnTo>
                  <a:pt x="97631" y="561975"/>
                </a:lnTo>
                <a:lnTo>
                  <a:pt x="80962" y="571500"/>
                </a:lnTo>
                <a:lnTo>
                  <a:pt x="88106" y="635793"/>
                </a:lnTo>
                <a:lnTo>
                  <a:pt x="100012" y="654843"/>
                </a:lnTo>
                <a:lnTo>
                  <a:pt x="59531" y="692943"/>
                </a:lnTo>
                <a:lnTo>
                  <a:pt x="52387" y="754856"/>
                </a:lnTo>
                <a:lnTo>
                  <a:pt x="78581" y="804862"/>
                </a:lnTo>
                <a:lnTo>
                  <a:pt x="78581" y="842962"/>
                </a:lnTo>
                <a:lnTo>
                  <a:pt x="116681" y="878681"/>
                </a:lnTo>
                <a:lnTo>
                  <a:pt x="140493" y="878681"/>
                </a:lnTo>
                <a:lnTo>
                  <a:pt x="159543" y="885825"/>
                </a:lnTo>
                <a:lnTo>
                  <a:pt x="240506" y="966787"/>
                </a:lnTo>
                <a:lnTo>
                  <a:pt x="297656" y="1009650"/>
                </a:lnTo>
                <a:lnTo>
                  <a:pt x="328612" y="978693"/>
                </a:lnTo>
                <a:lnTo>
                  <a:pt x="378618" y="945356"/>
                </a:lnTo>
                <a:lnTo>
                  <a:pt x="395287" y="957262"/>
                </a:lnTo>
                <a:lnTo>
                  <a:pt x="426243" y="973931"/>
                </a:lnTo>
                <a:lnTo>
                  <a:pt x="461962" y="952500"/>
                </a:lnTo>
                <a:lnTo>
                  <a:pt x="469106" y="928687"/>
                </a:lnTo>
                <a:lnTo>
                  <a:pt x="483393" y="914400"/>
                </a:lnTo>
                <a:lnTo>
                  <a:pt x="488156" y="842962"/>
                </a:lnTo>
                <a:lnTo>
                  <a:pt x="526256" y="819150"/>
                </a:lnTo>
                <a:lnTo>
                  <a:pt x="573881" y="788193"/>
                </a:lnTo>
                <a:lnTo>
                  <a:pt x="566737" y="750093"/>
                </a:lnTo>
                <a:lnTo>
                  <a:pt x="590550" y="676275"/>
                </a:lnTo>
                <a:lnTo>
                  <a:pt x="561975" y="614362"/>
                </a:lnTo>
                <a:lnTo>
                  <a:pt x="583406" y="600075"/>
                </a:lnTo>
                <a:lnTo>
                  <a:pt x="561975" y="573881"/>
                </a:lnTo>
                <a:lnTo>
                  <a:pt x="602456" y="550068"/>
                </a:lnTo>
                <a:lnTo>
                  <a:pt x="633412" y="533400"/>
                </a:lnTo>
                <a:lnTo>
                  <a:pt x="616743" y="507206"/>
                </a:lnTo>
                <a:lnTo>
                  <a:pt x="607218" y="431006"/>
                </a:lnTo>
                <a:lnTo>
                  <a:pt x="578643" y="400050"/>
                </a:lnTo>
                <a:lnTo>
                  <a:pt x="595312" y="371475"/>
                </a:lnTo>
                <a:lnTo>
                  <a:pt x="566737" y="342900"/>
                </a:lnTo>
                <a:lnTo>
                  <a:pt x="561975" y="283368"/>
                </a:lnTo>
                <a:lnTo>
                  <a:pt x="566737" y="266700"/>
                </a:lnTo>
                <a:lnTo>
                  <a:pt x="528637" y="226218"/>
                </a:lnTo>
                <a:lnTo>
                  <a:pt x="531018" y="200025"/>
                </a:lnTo>
                <a:lnTo>
                  <a:pt x="550068" y="171450"/>
                </a:lnTo>
                <a:lnTo>
                  <a:pt x="528637" y="95250"/>
                </a:lnTo>
                <a:lnTo>
                  <a:pt x="288131" y="0"/>
                </a:lnTo>
                <a:lnTo>
                  <a:pt x="7143" y="209550"/>
                </a:lnTo>
                <a:lnTo>
                  <a:pt x="0" y="440531"/>
                </a:lnTo>
                <a:close/>
              </a:path>
            </a:pathLst>
          </a:custGeom>
          <a:solidFill>
            <a:srgbClr val="FFFFFF"/>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85" name="Freeform 84"/>
          <p:cNvSpPr/>
          <p:nvPr/>
        </p:nvSpPr>
        <p:spPr>
          <a:xfrm>
            <a:off x="276225" y="3316692"/>
            <a:ext cx="897731" cy="659606"/>
          </a:xfrm>
          <a:custGeom>
            <a:avLst/>
            <a:gdLst>
              <a:gd name="connsiteX0" fmla="*/ 897731 w 897731"/>
              <a:gd name="connsiteY0" fmla="*/ 514350 h 659606"/>
              <a:gd name="connsiteX1" fmla="*/ 833438 w 897731"/>
              <a:gd name="connsiteY1" fmla="*/ 595312 h 659606"/>
              <a:gd name="connsiteX2" fmla="*/ 790575 w 897731"/>
              <a:gd name="connsiteY2" fmla="*/ 628650 h 659606"/>
              <a:gd name="connsiteX3" fmla="*/ 750094 w 897731"/>
              <a:gd name="connsiteY3" fmla="*/ 616744 h 659606"/>
              <a:gd name="connsiteX4" fmla="*/ 702469 w 897731"/>
              <a:gd name="connsiteY4" fmla="*/ 597694 h 659606"/>
              <a:gd name="connsiteX5" fmla="*/ 678656 w 897731"/>
              <a:gd name="connsiteY5" fmla="*/ 592931 h 659606"/>
              <a:gd name="connsiteX6" fmla="*/ 621506 w 897731"/>
              <a:gd name="connsiteY6" fmla="*/ 590550 h 659606"/>
              <a:gd name="connsiteX7" fmla="*/ 583406 w 897731"/>
              <a:gd name="connsiteY7" fmla="*/ 595312 h 659606"/>
              <a:gd name="connsiteX8" fmla="*/ 535781 w 897731"/>
              <a:gd name="connsiteY8" fmla="*/ 616744 h 659606"/>
              <a:gd name="connsiteX9" fmla="*/ 516731 w 897731"/>
              <a:gd name="connsiteY9" fmla="*/ 633412 h 659606"/>
              <a:gd name="connsiteX10" fmla="*/ 500063 w 897731"/>
              <a:gd name="connsiteY10" fmla="*/ 611981 h 659606"/>
              <a:gd name="connsiteX11" fmla="*/ 464344 w 897731"/>
              <a:gd name="connsiteY11" fmla="*/ 611981 h 659606"/>
              <a:gd name="connsiteX12" fmla="*/ 447675 w 897731"/>
              <a:gd name="connsiteY12" fmla="*/ 600075 h 659606"/>
              <a:gd name="connsiteX13" fmla="*/ 447675 w 897731"/>
              <a:gd name="connsiteY13" fmla="*/ 588169 h 659606"/>
              <a:gd name="connsiteX14" fmla="*/ 431006 w 897731"/>
              <a:gd name="connsiteY14" fmla="*/ 588169 h 659606"/>
              <a:gd name="connsiteX15" fmla="*/ 416719 w 897731"/>
              <a:gd name="connsiteY15" fmla="*/ 600075 h 659606"/>
              <a:gd name="connsiteX16" fmla="*/ 400050 w 897731"/>
              <a:gd name="connsiteY16" fmla="*/ 609600 h 659606"/>
              <a:gd name="connsiteX17" fmla="*/ 419100 w 897731"/>
              <a:gd name="connsiteY17" fmla="*/ 621506 h 659606"/>
              <a:gd name="connsiteX18" fmla="*/ 402431 w 897731"/>
              <a:gd name="connsiteY18" fmla="*/ 645319 h 659606"/>
              <a:gd name="connsiteX19" fmla="*/ 381000 w 897731"/>
              <a:gd name="connsiteY19" fmla="*/ 645319 h 659606"/>
              <a:gd name="connsiteX20" fmla="*/ 371475 w 897731"/>
              <a:gd name="connsiteY20" fmla="*/ 659606 h 659606"/>
              <a:gd name="connsiteX21" fmla="*/ 342900 w 897731"/>
              <a:gd name="connsiteY21" fmla="*/ 650081 h 659606"/>
              <a:gd name="connsiteX22" fmla="*/ 323850 w 897731"/>
              <a:gd name="connsiteY22" fmla="*/ 628650 h 659606"/>
              <a:gd name="connsiteX23" fmla="*/ 319088 w 897731"/>
              <a:gd name="connsiteY23" fmla="*/ 640556 h 659606"/>
              <a:gd name="connsiteX24" fmla="*/ 276225 w 897731"/>
              <a:gd name="connsiteY24" fmla="*/ 635794 h 659606"/>
              <a:gd name="connsiteX25" fmla="*/ 257175 w 897731"/>
              <a:gd name="connsiteY25" fmla="*/ 604837 h 659606"/>
              <a:gd name="connsiteX26" fmla="*/ 221456 w 897731"/>
              <a:gd name="connsiteY26" fmla="*/ 609600 h 659606"/>
              <a:gd name="connsiteX27" fmla="*/ 185738 w 897731"/>
              <a:gd name="connsiteY27" fmla="*/ 583406 h 659606"/>
              <a:gd name="connsiteX28" fmla="*/ 133350 w 897731"/>
              <a:gd name="connsiteY28" fmla="*/ 540544 h 659606"/>
              <a:gd name="connsiteX29" fmla="*/ 111919 w 897731"/>
              <a:gd name="connsiteY29" fmla="*/ 514350 h 659606"/>
              <a:gd name="connsiteX30" fmla="*/ 104775 w 897731"/>
              <a:gd name="connsiteY30" fmla="*/ 481012 h 659606"/>
              <a:gd name="connsiteX31" fmla="*/ 76200 w 897731"/>
              <a:gd name="connsiteY31" fmla="*/ 461962 h 659606"/>
              <a:gd name="connsiteX32" fmla="*/ 26194 w 897731"/>
              <a:gd name="connsiteY32" fmla="*/ 397669 h 659606"/>
              <a:gd name="connsiteX33" fmla="*/ 0 w 897731"/>
              <a:gd name="connsiteY33" fmla="*/ 357187 h 659606"/>
              <a:gd name="connsiteX34" fmla="*/ 42863 w 897731"/>
              <a:gd name="connsiteY34" fmla="*/ 354806 h 659606"/>
              <a:gd name="connsiteX35" fmla="*/ 57150 w 897731"/>
              <a:gd name="connsiteY35" fmla="*/ 354806 h 659606"/>
              <a:gd name="connsiteX36" fmla="*/ 71438 w 897731"/>
              <a:gd name="connsiteY36" fmla="*/ 347662 h 659606"/>
              <a:gd name="connsiteX37" fmla="*/ 80963 w 897731"/>
              <a:gd name="connsiteY37" fmla="*/ 309562 h 659606"/>
              <a:gd name="connsiteX38" fmla="*/ 100013 w 897731"/>
              <a:gd name="connsiteY38" fmla="*/ 283369 h 659606"/>
              <a:gd name="connsiteX39" fmla="*/ 114300 w 897731"/>
              <a:gd name="connsiteY39" fmla="*/ 290512 h 659606"/>
              <a:gd name="connsiteX40" fmla="*/ 130969 w 897731"/>
              <a:gd name="connsiteY40" fmla="*/ 245269 h 659606"/>
              <a:gd name="connsiteX41" fmla="*/ 140494 w 897731"/>
              <a:gd name="connsiteY41" fmla="*/ 216694 h 659606"/>
              <a:gd name="connsiteX42" fmla="*/ 140494 w 897731"/>
              <a:gd name="connsiteY42" fmla="*/ 183356 h 659606"/>
              <a:gd name="connsiteX43" fmla="*/ 90488 w 897731"/>
              <a:gd name="connsiteY43" fmla="*/ 133350 h 659606"/>
              <a:gd name="connsiteX44" fmla="*/ 54769 w 897731"/>
              <a:gd name="connsiteY44" fmla="*/ 121444 h 659606"/>
              <a:gd name="connsiteX45" fmla="*/ 59531 w 897731"/>
              <a:gd name="connsiteY45" fmla="*/ 92869 h 659606"/>
              <a:gd name="connsiteX46" fmla="*/ 76200 w 897731"/>
              <a:gd name="connsiteY46" fmla="*/ 57150 h 659606"/>
              <a:gd name="connsiteX47" fmla="*/ 128588 w 897731"/>
              <a:gd name="connsiteY47" fmla="*/ 0 h 659606"/>
              <a:gd name="connsiteX48" fmla="*/ 873919 w 897731"/>
              <a:gd name="connsiteY48" fmla="*/ 390525 h 659606"/>
              <a:gd name="connsiteX49" fmla="*/ 897731 w 897731"/>
              <a:gd name="connsiteY49" fmla="*/ 514350 h 659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897731" h="659606">
                <a:moveTo>
                  <a:pt x="897731" y="514350"/>
                </a:moveTo>
                <a:lnTo>
                  <a:pt x="833438" y="595312"/>
                </a:lnTo>
                <a:lnTo>
                  <a:pt x="790575" y="628650"/>
                </a:lnTo>
                <a:lnTo>
                  <a:pt x="750094" y="616744"/>
                </a:lnTo>
                <a:lnTo>
                  <a:pt x="702469" y="597694"/>
                </a:lnTo>
                <a:lnTo>
                  <a:pt x="678656" y="592931"/>
                </a:lnTo>
                <a:lnTo>
                  <a:pt x="621506" y="590550"/>
                </a:lnTo>
                <a:lnTo>
                  <a:pt x="583406" y="595312"/>
                </a:lnTo>
                <a:lnTo>
                  <a:pt x="535781" y="616744"/>
                </a:lnTo>
                <a:lnTo>
                  <a:pt x="516731" y="633412"/>
                </a:lnTo>
                <a:lnTo>
                  <a:pt x="500063" y="611981"/>
                </a:lnTo>
                <a:lnTo>
                  <a:pt x="464344" y="611981"/>
                </a:lnTo>
                <a:lnTo>
                  <a:pt x="447675" y="600075"/>
                </a:lnTo>
                <a:lnTo>
                  <a:pt x="447675" y="588169"/>
                </a:lnTo>
                <a:lnTo>
                  <a:pt x="431006" y="588169"/>
                </a:lnTo>
                <a:lnTo>
                  <a:pt x="416719" y="600075"/>
                </a:lnTo>
                <a:lnTo>
                  <a:pt x="400050" y="609600"/>
                </a:lnTo>
                <a:lnTo>
                  <a:pt x="419100" y="621506"/>
                </a:lnTo>
                <a:lnTo>
                  <a:pt x="402431" y="645319"/>
                </a:lnTo>
                <a:lnTo>
                  <a:pt x="381000" y="645319"/>
                </a:lnTo>
                <a:lnTo>
                  <a:pt x="371475" y="659606"/>
                </a:lnTo>
                <a:lnTo>
                  <a:pt x="342900" y="650081"/>
                </a:lnTo>
                <a:lnTo>
                  <a:pt x="323850" y="628650"/>
                </a:lnTo>
                <a:lnTo>
                  <a:pt x="319088" y="640556"/>
                </a:lnTo>
                <a:lnTo>
                  <a:pt x="276225" y="635794"/>
                </a:lnTo>
                <a:lnTo>
                  <a:pt x="257175" y="604837"/>
                </a:lnTo>
                <a:lnTo>
                  <a:pt x="221456" y="609600"/>
                </a:lnTo>
                <a:lnTo>
                  <a:pt x="185738" y="583406"/>
                </a:lnTo>
                <a:lnTo>
                  <a:pt x="133350" y="540544"/>
                </a:lnTo>
                <a:lnTo>
                  <a:pt x="111919" y="514350"/>
                </a:lnTo>
                <a:lnTo>
                  <a:pt x="104775" y="481012"/>
                </a:lnTo>
                <a:lnTo>
                  <a:pt x="76200" y="461962"/>
                </a:lnTo>
                <a:lnTo>
                  <a:pt x="26194" y="397669"/>
                </a:lnTo>
                <a:lnTo>
                  <a:pt x="0" y="357187"/>
                </a:lnTo>
                <a:lnTo>
                  <a:pt x="42863" y="354806"/>
                </a:lnTo>
                <a:lnTo>
                  <a:pt x="57150" y="354806"/>
                </a:lnTo>
                <a:lnTo>
                  <a:pt x="71438" y="347662"/>
                </a:lnTo>
                <a:lnTo>
                  <a:pt x="80963" y="309562"/>
                </a:lnTo>
                <a:lnTo>
                  <a:pt x="100013" y="283369"/>
                </a:lnTo>
                <a:lnTo>
                  <a:pt x="114300" y="290512"/>
                </a:lnTo>
                <a:lnTo>
                  <a:pt x="130969" y="245269"/>
                </a:lnTo>
                <a:lnTo>
                  <a:pt x="140494" y="216694"/>
                </a:lnTo>
                <a:lnTo>
                  <a:pt x="140494" y="183356"/>
                </a:lnTo>
                <a:lnTo>
                  <a:pt x="90488" y="133350"/>
                </a:lnTo>
                <a:lnTo>
                  <a:pt x="54769" y="121444"/>
                </a:lnTo>
                <a:lnTo>
                  <a:pt x="59531" y="92869"/>
                </a:lnTo>
                <a:lnTo>
                  <a:pt x="76200" y="57150"/>
                </a:lnTo>
                <a:lnTo>
                  <a:pt x="128588" y="0"/>
                </a:lnTo>
                <a:lnTo>
                  <a:pt x="873919" y="390525"/>
                </a:lnTo>
                <a:lnTo>
                  <a:pt x="897731" y="514350"/>
                </a:lnTo>
                <a:close/>
              </a:path>
            </a:pathLst>
          </a:custGeom>
          <a:solidFill>
            <a:schemeClr val="bg1"/>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86" name="Freeform 85"/>
          <p:cNvSpPr/>
          <p:nvPr/>
        </p:nvSpPr>
        <p:spPr>
          <a:xfrm>
            <a:off x="335756" y="3114286"/>
            <a:ext cx="728663" cy="528637"/>
          </a:xfrm>
          <a:custGeom>
            <a:avLst/>
            <a:gdLst>
              <a:gd name="connsiteX0" fmla="*/ 342900 w 728663"/>
              <a:gd name="connsiteY0" fmla="*/ 0 h 528637"/>
              <a:gd name="connsiteX1" fmla="*/ 211932 w 728663"/>
              <a:gd name="connsiteY1" fmla="*/ 19050 h 528637"/>
              <a:gd name="connsiteX2" fmla="*/ 188119 w 728663"/>
              <a:gd name="connsiteY2" fmla="*/ 14287 h 528637"/>
              <a:gd name="connsiteX3" fmla="*/ 169069 w 728663"/>
              <a:gd name="connsiteY3" fmla="*/ 40481 h 528637"/>
              <a:gd name="connsiteX4" fmla="*/ 161925 w 728663"/>
              <a:gd name="connsiteY4" fmla="*/ 11906 h 528637"/>
              <a:gd name="connsiteX5" fmla="*/ 152400 w 728663"/>
              <a:gd name="connsiteY5" fmla="*/ 19050 h 528637"/>
              <a:gd name="connsiteX6" fmla="*/ 126207 w 728663"/>
              <a:gd name="connsiteY6" fmla="*/ 2381 h 528637"/>
              <a:gd name="connsiteX7" fmla="*/ 111919 w 728663"/>
              <a:gd name="connsiteY7" fmla="*/ 9525 h 528637"/>
              <a:gd name="connsiteX8" fmla="*/ 97632 w 728663"/>
              <a:gd name="connsiteY8" fmla="*/ 35718 h 528637"/>
              <a:gd name="connsiteX9" fmla="*/ 73819 w 728663"/>
              <a:gd name="connsiteY9" fmla="*/ 19050 h 528637"/>
              <a:gd name="connsiteX10" fmla="*/ 61913 w 728663"/>
              <a:gd name="connsiteY10" fmla="*/ 35718 h 528637"/>
              <a:gd name="connsiteX11" fmla="*/ 52388 w 728663"/>
              <a:gd name="connsiteY11" fmla="*/ 52387 h 528637"/>
              <a:gd name="connsiteX12" fmla="*/ 19050 w 728663"/>
              <a:gd name="connsiteY12" fmla="*/ 64293 h 528637"/>
              <a:gd name="connsiteX13" fmla="*/ 2382 w 728663"/>
              <a:gd name="connsiteY13" fmla="*/ 69056 h 528637"/>
              <a:gd name="connsiteX14" fmla="*/ 0 w 728663"/>
              <a:gd name="connsiteY14" fmla="*/ 90487 h 528637"/>
              <a:gd name="connsiteX15" fmla="*/ 23813 w 728663"/>
              <a:gd name="connsiteY15" fmla="*/ 130968 h 528637"/>
              <a:gd name="connsiteX16" fmla="*/ 50007 w 728663"/>
              <a:gd name="connsiteY16" fmla="*/ 171450 h 528637"/>
              <a:gd name="connsiteX17" fmla="*/ 23813 w 728663"/>
              <a:gd name="connsiteY17" fmla="*/ 185737 h 528637"/>
              <a:gd name="connsiteX18" fmla="*/ 9525 w 728663"/>
              <a:gd name="connsiteY18" fmla="*/ 200025 h 528637"/>
              <a:gd name="connsiteX19" fmla="*/ 28575 w 728663"/>
              <a:gd name="connsiteY19" fmla="*/ 216693 h 528637"/>
              <a:gd name="connsiteX20" fmla="*/ 16669 w 728663"/>
              <a:gd name="connsiteY20" fmla="*/ 233362 h 528637"/>
              <a:gd name="connsiteX21" fmla="*/ 14288 w 728663"/>
              <a:gd name="connsiteY21" fmla="*/ 250031 h 528637"/>
              <a:gd name="connsiteX22" fmla="*/ 33338 w 728663"/>
              <a:gd name="connsiteY22" fmla="*/ 261937 h 528637"/>
              <a:gd name="connsiteX23" fmla="*/ 50007 w 728663"/>
              <a:gd name="connsiteY23" fmla="*/ 261937 h 528637"/>
              <a:gd name="connsiteX24" fmla="*/ 69057 w 728663"/>
              <a:gd name="connsiteY24" fmla="*/ 278606 h 528637"/>
              <a:gd name="connsiteX25" fmla="*/ 109538 w 728663"/>
              <a:gd name="connsiteY25" fmla="*/ 276225 h 528637"/>
              <a:gd name="connsiteX26" fmla="*/ 109538 w 728663"/>
              <a:gd name="connsiteY26" fmla="*/ 276225 h 528637"/>
              <a:gd name="connsiteX27" fmla="*/ 140494 w 728663"/>
              <a:gd name="connsiteY27" fmla="*/ 311943 h 528637"/>
              <a:gd name="connsiteX28" fmla="*/ 152400 w 728663"/>
              <a:gd name="connsiteY28" fmla="*/ 350043 h 528637"/>
              <a:gd name="connsiteX29" fmla="*/ 185738 w 728663"/>
              <a:gd name="connsiteY29" fmla="*/ 378618 h 528637"/>
              <a:gd name="connsiteX30" fmla="*/ 209550 w 728663"/>
              <a:gd name="connsiteY30" fmla="*/ 385762 h 528637"/>
              <a:gd name="connsiteX31" fmla="*/ 211932 w 728663"/>
              <a:gd name="connsiteY31" fmla="*/ 428625 h 528637"/>
              <a:gd name="connsiteX32" fmla="*/ 230982 w 728663"/>
              <a:gd name="connsiteY32" fmla="*/ 459581 h 528637"/>
              <a:gd name="connsiteX33" fmla="*/ 242888 w 728663"/>
              <a:gd name="connsiteY33" fmla="*/ 483393 h 528637"/>
              <a:gd name="connsiteX34" fmla="*/ 288132 w 728663"/>
              <a:gd name="connsiteY34" fmla="*/ 483393 h 528637"/>
              <a:gd name="connsiteX35" fmla="*/ 288132 w 728663"/>
              <a:gd name="connsiteY35" fmla="*/ 511968 h 528637"/>
              <a:gd name="connsiteX36" fmla="*/ 307182 w 728663"/>
              <a:gd name="connsiteY36" fmla="*/ 523875 h 528637"/>
              <a:gd name="connsiteX37" fmla="*/ 340519 w 728663"/>
              <a:gd name="connsiteY37" fmla="*/ 528637 h 528637"/>
              <a:gd name="connsiteX38" fmla="*/ 361950 w 728663"/>
              <a:gd name="connsiteY38" fmla="*/ 526256 h 528637"/>
              <a:gd name="connsiteX39" fmla="*/ 371475 w 728663"/>
              <a:gd name="connsiteY39" fmla="*/ 509587 h 528637"/>
              <a:gd name="connsiteX40" fmla="*/ 397669 w 728663"/>
              <a:gd name="connsiteY40" fmla="*/ 490537 h 528637"/>
              <a:gd name="connsiteX41" fmla="*/ 407194 w 728663"/>
              <a:gd name="connsiteY41" fmla="*/ 502443 h 528637"/>
              <a:gd name="connsiteX42" fmla="*/ 426244 w 728663"/>
              <a:gd name="connsiteY42" fmla="*/ 495300 h 528637"/>
              <a:gd name="connsiteX43" fmla="*/ 440532 w 728663"/>
              <a:gd name="connsiteY43" fmla="*/ 509587 h 528637"/>
              <a:gd name="connsiteX44" fmla="*/ 459582 w 728663"/>
              <a:gd name="connsiteY44" fmla="*/ 514350 h 528637"/>
              <a:gd name="connsiteX45" fmla="*/ 476250 w 728663"/>
              <a:gd name="connsiteY45" fmla="*/ 521493 h 528637"/>
              <a:gd name="connsiteX46" fmla="*/ 490538 w 728663"/>
              <a:gd name="connsiteY46" fmla="*/ 521493 h 528637"/>
              <a:gd name="connsiteX47" fmla="*/ 500063 w 728663"/>
              <a:gd name="connsiteY47" fmla="*/ 495300 h 528637"/>
              <a:gd name="connsiteX48" fmla="*/ 507207 w 728663"/>
              <a:gd name="connsiteY48" fmla="*/ 485775 h 528637"/>
              <a:gd name="connsiteX49" fmla="*/ 535782 w 728663"/>
              <a:gd name="connsiteY49" fmla="*/ 516731 h 528637"/>
              <a:gd name="connsiteX50" fmla="*/ 552450 w 728663"/>
              <a:gd name="connsiteY50" fmla="*/ 514350 h 528637"/>
              <a:gd name="connsiteX51" fmla="*/ 557213 w 728663"/>
              <a:gd name="connsiteY51" fmla="*/ 528637 h 528637"/>
              <a:gd name="connsiteX52" fmla="*/ 585788 w 728663"/>
              <a:gd name="connsiteY52" fmla="*/ 511968 h 528637"/>
              <a:gd name="connsiteX53" fmla="*/ 609600 w 728663"/>
              <a:gd name="connsiteY53" fmla="*/ 500062 h 528637"/>
              <a:gd name="connsiteX54" fmla="*/ 728663 w 728663"/>
              <a:gd name="connsiteY54" fmla="*/ 364331 h 528637"/>
              <a:gd name="connsiteX55" fmla="*/ 342900 w 728663"/>
              <a:gd name="connsiteY55" fmla="*/ 0 h 52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728663" h="528637">
                <a:moveTo>
                  <a:pt x="342900" y="0"/>
                </a:moveTo>
                <a:lnTo>
                  <a:pt x="211932" y="19050"/>
                </a:lnTo>
                <a:lnTo>
                  <a:pt x="188119" y="14287"/>
                </a:lnTo>
                <a:lnTo>
                  <a:pt x="169069" y="40481"/>
                </a:lnTo>
                <a:lnTo>
                  <a:pt x="161925" y="11906"/>
                </a:lnTo>
                <a:lnTo>
                  <a:pt x="152400" y="19050"/>
                </a:lnTo>
                <a:lnTo>
                  <a:pt x="126207" y="2381"/>
                </a:lnTo>
                <a:lnTo>
                  <a:pt x="111919" y="9525"/>
                </a:lnTo>
                <a:lnTo>
                  <a:pt x="97632" y="35718"/>
                </a:lnTo>
                <a:lnTo>
                  <a:pt x="73819" y="19050"/>
                </a:lnTo>
                <a:lnTo>
                  <a:pt x="61913" y="35718"/>
                </a:lnTo>
                <a:lnTo>
                  <a:pt x="52388" y="52387"/>
                </a:lnTo>
                <a:lnTo>
                  <a:pt x="19050" y="64293"/>
                </a:lnTo>
                <a:lnTo>
                  <a:pt x="2382" y="69056"/>
                </a:lnTo>
                <a:lnTo>
                  <a:pt x="0" y="90487"/>
                </a:lnTo>
                <a:lnTo>
                  <a:pt x="23813" y="130968"/>
                </a:lnTo>
                <a:lnTo>
                  <a:pt x="50007" y="171450"/>
                </a:lnTo>
                <a:lnTo>
                  <a:pt x="23813" y="185737"/>
                </a:lnTo>
                <a:lnTo>
                  <a:pt x="9525" y="200025"/>
                </a:lnTo>
                <a:lnTo>
                  <a:pt x="28575" y="216693"/>
                </a:lnTo>
                <a:lnTo>
                  <a:pt x="16669" y="233362"/>
                </a:lnTo>
                <a:lnTo>
                  <a:pt x="14288" y="250031"/>
                </a:lnTo>
                <a:lnTo>
                  <a:pt x="33338" y="261937"/>
                </a:lnTo>
                <a:lnTo>
                  <a:pt x="50007" y="261937"/>
                </a:lnTo>
                <a:lnTo>
                  <a:pt x="69057" y="278606"/>
                </a:lnTo>
                <a:lnTo>
                  <a:pt x="109538" y="276225"/>
                </a:lnTo>
                <a:lnTo>
                  <a:pt x="109538" y="276225"/>
                </a:lnTo>
                <a:lnTo>
                  <a:pt x="140494" y="311943"/>
                </a:lnTo>
                <a:lnTo>
                  <a:pt x="152400" y="350043"/>
                </a:lnTo>
                <a:lnTo>
                  <a:pt x="185738" y="378618"/>
                </a:lnTo>
                <a:lnTo>
                  <a:pt x="209550" y="385762"/>
                </a:lnTo>
                <a:lnTo>
                  <a:pt x="211932" y="428625"/>
                </a:lnTo>
                <a:lnTo>
                  <a:pt x="230982" y="459581"/>
                </a:lnTo>
                <a:lnTo>
                  <a:pt x="242888" y="483393"/>
                </a:lnTo>
                <a:lnTo>
                  <a:pt x="288132" y="483393"/>
                </a:lnTo>
                <a:lnTo>
                  <a:pt x="288132" y="511968"/>
                </a:lnTo>
                <a:lnTo>
                  <a:pt x="307182" y="523875"/>
                </a:lnTo>
                <a:lnTo>
                  <a:pt x="340519" y="528637"/>
                </a:lnTo>
                <a:lnTo>
                  <a:pt x="361950" y="526256"/>
                </a:lnTo>
                <a:lnTo>
                  <a:pt x="371475" y="509587"/>
                </a:lnTo>
                <a:lnTo>
                  <a:pt x="397669" y="490537"/>
                </a:lnTo>
                <a:lnTo>
                  <a:pt x="407194" y="502443"/>
                </a:lnTo>
                <a:lnTo>
                  <a:pt x="426244" y="495300"/>
                </a:lnTo>
                <a:lnTo>
                  <a:pt x="440532" y="509587"/>
                </a:lnTo>
                <a:lnTo>
                  <a:pt x="459582" y="514350"/>
                </a:lnTo>
                <a:lnTo>
                  <a:pt x="476250" y="521493"/>
                </a:lnTo>
                <a:lnTo>
                  <a:pt x="490538" y="521493"/>
                </a:lnTo>
                <a:lnTo>
                  <a:pt x="500063" y="495300"/>
                </a:lnTo>
                <a:lnTo>
                  <a:pt x="507207" y="485775"/>
                </a:lnTo>
                <a:lnTo>
                  <a:pt x="535782" y="516731"/>
                </a:lnTo>
                <a:lnTo>
                  <a:pt x="552450" y="514350"/>
                </a:lnTo>
                <a:lnTo>
                  <a:pt x="557213" y="528637"/>
                </a:lnTo>
                <a:lnTo>
                  <a:pt x="585788" y="511968"/>
                </a:lnTo>
                <a:lnTo>
                  <a:pt x="609600" y="500062"/>
                </a:lnTo>
                <a:lnTo>
                  <a:pt x="728663" y="364331"/>
                </a:lnTo>
                <a:lnTo>
                  <a:pt x="342900" y="0"/>
                </a:lnTo>
                <a:close/>
              </a:path>
            </a:pathLst>
          </a:custGeom>
          <a:solidFill>
            <a:schemeClr val="bg1"/>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87" name="Freeform 86"/>
          <p:cNvSpPr/>
          <p:nvPr/>
        </p:nvSpPr>
        <p:spPr>
          <a:xfrm>
            <a:off x="561975" y="2740429"/>
            <a:ext cx="1312069" cy="1166813"/>
          </a:xfrm>
          <a:custGeom>
            <a:avLst/>
            <a:gdLst>
              <a:gd name="connsiteX0" fmla="*/ 283369 w 1312069"/>
              <a:gd name="connsiteY0" fmla="*/ 0 h 1166813"/>
              <a:gd name="connsiteX1" fmla="*/ 176213 w 1312069"/>
              <a:gd name="connsiteY1" fmla="*/ 111919 h 1166813"/>
              <a:gd name="connsiteX2" fmla="*/ 188119 w 1312069"/>
              <a:gd name="connsiteY2" fmla="*/ 138113 h 1166813"/>
              <a:gd name="connsiteX3" fmla="*/ 176213 w 1312069"/>
              <a:gd name="connsiteY3" fmla="*/ 173832 h 1166813"/>
              <a:gd name="connsiteX4" fmla="*/ 126206 w 1312069"/>
              <a:gd name="connsiteY4" fmla="*/ 200025 h 1166813"/>
              <a:gd name="connsiteX5" fmla="*/ 107156 w 1312069"/>
              <a:gd name="connsiteY5" fmla="*/ 245269 h 1166813"/>
              <a:gd name="connsiteX6" fmla="*/ 71438 w 1312069"/>
              <a:gd name="connsiteY6" fmla="*/ 280988 h 1166813"/>
              <a:gd name="connsiteX7" fmla="*/ 35719 w 1312069"/>
              <a:gd name="connsiteY7" fmla="*/ 295275 h 1166813"/>
              <a:gd name="connsiteX8" fmla="*/ 26194 w 1312069"/>
              <a:gd name="connsiteY8" fmla="*/ 333375 h 1166813"/>
              <a:gd name="connsiteX9" fmla="*/ 26194 w 1312069"/>
              <a:gd name="connsiteY9" fmla="*/ 371475 h 1166813"/>
              <a:gd name="connsiteX10" fmla="*/ 0 w 1312069"/>
              <a:gd name="connsiteY10" fmla="*/ 385763 h 1166813"/>
              <a:gd name="connsiteX11" fmla="*/ 28575 w 1312069"/>
              <a:gd name="connsiteY11" fmla="*/ 400050 h 1166813"/>
              <a:gd name="connsiteX12" fmla="*/ 28575 w 1312069"/>
              <a:gd name="connsiteY12" fmla="*/ 428625 h 1166813"/>
              <a:gd name="connsiteX13" fmla="*/ 52388 w 1312069"/>
              <a:gd name="connsiteY13" fmla="*/ 428625 h 1166813"/>
              <a:gd name="connsiteX14" fmla="*/ 64294 w 1312069"/>
              <a:gd name="connsiteY14" fmla="*/ 445294 h 1166813"/>
              <a:gd name="connsiteX15" fmla="*/ 64294 w 1312069"/>
              <a:gd name="connsiteY15" fmla="*/ 411957 h 1166813"/>
              <a:gd name="connsiteX16" fmla="*/ 95250 w 1312069"/>
              <a:gd name="connsiteY16" fmla="*/ 428625 h 1166813"/>
              <a:gd name="connsiteX17" fmla="*/ 83344 w 1312069"/>
              <a:gd name="connsiteY17" fmla="*/ 457200 h 1166813"/>
              <a:gd name="connsiteX18" fmla="*/ 95250 w 1312069"/>
              <a:gd name="connsiteY18" fmla="*/ 466725 h 1166813"/>
              <a:gd name="connsiteX19" fmla="*/ 116681 w 1312069"/>
              <a:gd name="connsiteY19" fmla="*/ 445294 h 1166813"/>
              <a:gd name="connsiteX20" fmla="*/ 128588 w 1312069"/>
              <a:gd name="connsiteY20" fmla="*/ 469107 h 1166813"/>
              <a:gd name="connsiteX21" fmla="*/ 154781 w 1312069"/>
              <a:gd name="connsiteY21" fmla="*/ 509588 h 1166813"/>
              <a:gd name="connsiteX22" fmla="*/ 178594 w 1312069"/>
              <a:gd name="connsiteY22" fmla="*/ 497682 h 1166813"/>
              <a:gd name="connsiteX23" fmla="*/ 202406 w 1312069"/>
              <a:gd name="connsiteY23" fmla="*/ 528638 h 1166813"/>
              <a:gd name="connsiteX24" fmla="*/ 216694 w 1312069"/>
              <a:gd name="connsiteY24" fmla="*/ 526257 h 1166813"/>
              <a:gd name="connsiteX25" fmla="*/ 228600 w 1312069"/>
              <a:gd name="connsiteY25" fmla="*/ 559594 h 1166813"/>
              <a:gd name="connsiteX26" fmla="*/ 240506 w 1312069"/>
              <a:gd name="connsiteY26" fmla="*/ 576263 h 1166813"/>
              <a:gd name="connsiteX27" fmla="*/ 283369 w 1312069"/>
              <a:gd name="connsiteY27" fmla="*/ 578644 h 1166813"/>
              <a:gd name="connsiteX28" fmla="*/ 285750 w 1312069"/>
              <a:gd name="connsiteY28" fmla="*/ 614363 h 1166813"/>
              <a:gd name="connsiteX29" fmla="*/ 319088 w 1312069"/>
              <a:gd name="connsiteY29" fmla="*/ 621507 h 1166813"/>
              <a:gd name="connsiteX30" fmla="*/ 319088 w 1312069"/>
              <a:gd name="connsiteY30" fmla="*/ 633413 h 1166813"/>
              <a:gd name="connsiteX31" fmla="*/ 323850 w 1312069"/>
              <a:gd name="connsiteY31" fmla="*/ 650082 h 1166813"/>
              <a:gd name="connsiteX32" fmla="*/ 290513 w 1312069"/>
              <a:gd name="connsiteY32" fmla="*/ 688182 h 1166813"/>
              <a:gd name="connsiteX33" fmla="*/ 342900 w 1312069"/>
              <a:gd name="connsiteY33" fmla="*/ 688182 h 1166813"/>
              <a:gd name="connsiteX34" fmla="*/ 390525 w 1312069"/>
              <a:gd name="connsiteY34" fmla="*/ 702469 h 1166813"/>
              <a:gd name="connsiteX35" fmla="*/ 414338 w 1312069"/>
              <a:gd name="connsiteY35" fmla="*/ 719138 h 1166813"/>
              <a:gd name="connsiteX36" fmla="*/ 390525 w 1312069"/>
              <a:gd name="connsiteY36" fmla="*/ 742950 h 1166813"/>
              <a:gd name="connsiteX37" fmla="*/ 364331 w 1312069"/>
              <a:gd name="connsiteY37" fmla="*/ 785813 h 1166813"/>
              <a:gd name="connsiteX38" fmla="*/ 361950 w 1312069"/>
              <a:gd name="connsiteY38" fmla="*/ 852488 h 1166813"/>
              <a:gd name="connsiteX39" fmla="*/ 376238 w 1312069"/>
              <a:gd name="connsiteY39" fmla="*/ 873919 h 1166813"/>
              <a:gd name="connsiteX40" fmla="*/ 366713 w 1312069"/>
              <a:gd name="connsiteY40" fmla="*/ 888207 h 1166813"/>
              <a:gd name="connsiteX41" fmla="*/ 385763 w 1312069"/>
              <a:gd name="connsiteY41" fmla="*/ 907257 h 1166813"/>
              <a:gd name="connsiteX42" fmla="*/ 411956 w 1312069"/>
              <a:gd name="connsiteY42" fmla="*/ 895350 h 1166813"/>
              <a:gd name="connsiteX43" fmla="*/ 431006 w 1312069"/>
              <a:gd name="connsiteY43" fmla="*/ 928688 h 1166813"/>
              <a:gd name="connsiteX44" fmla="*/ 433388 w 1312069"/>
              <a:gd name="connsiteY44" fmla="*/ 954882 h 1166813"/>
              <a:gd name="connsiteX45" fmla="*/ 461963 w 1312069"/>
              <a:gd name="connsiteY45" fmla="*/ 976313 h 1166813"/>
              <a:gd name="connsiteX46" fmla="*/ 483394 w 1312069"/>
              <a:gd name="connsiteY46" fmla="*/ 988219 h 1166813"/>
              <a:gd name="connsiteX47" fmla="*/ 485775 w 1312069"/>
              <a:gd name="connsiteY47" fmla="*/ 1028700 h 1166813"/>
              <a:gd name="connsiteX48" fmla="*/ 459581 w 1312069"/>
              <a:gd name="connsiteY48" fmla="*/ 1021557 h 1166813"/>
              <a:gd name="connsiteX49" fmla="*/ 438150 w 1312069"/>
              <a:gd name="connsiteY49" fmla="*/ 1064419 h 1166813"/>
              <a:gd name="connsiteX50" fmla="*/ 438150 w 1312069"/>
              <a:gd name="connsiteY50" fmla="*/ 1097757 h 1166813"/>
              <a:gd name="connsiteX51" fmla="*/ 471488 w 1312069"/>
              <a:gd name="connsiteY51" fmla="*/ 1092994 h 1166813"/>
              <a:gd name="connsiteX52" fmla="*/ 528638 w 1312069"/>
              <a:gd name="connsiteY52" fmla="*/ 1071563 h 1166813"/>
              <a:gd name="connsiteX53" fmla="*/ 542925 w 1312069"/>
              <a:gd name="connsiteY53" fmla="*/ 1116807 h 1166813"/>
              <a:gd name="connsiteX54" fmla="*/ 569119 w 1312069"/>
              <a:gd name="connsiteY54" fmla="*/ 1116807 h 1166813"/>
              <a:gd name="connsiteX55" fmla="*/ 585788 w 1312069"/>
              <a:gd name="connsiteY55" fmla="*/ 1133475 h 1166813"/>
              <a:gd name="connsiteX56" fmla="*/ 571500 w 1312069"/>
              <a:gd name="connsiteY56" fmla="*/ 1154907 h 1166813"/>
              <a:gd name="connsiteX57" fmla="*/ 588169 w 1312069"/>
              <a:gd name="connsiteY57" fmla="*/ 1166813 h 1166813"/>
              <a:gd name="connsiteX58" fmla="*/ 621506 w 1312069"/>
              <a:gd name="connsiteY58" fmla="*/ 1164432 h 1166813"/>
              <a:gd name="connsiteX59" fmla="*/ 631031 w 1312069"/>
              <a:gd name="connsiteY59" fmla="*/ 1131094 h 1166813"/>
              <a:gd name="connsiteX60" fmla="*/ 645319 w 1312069"/>
              <a:gd name="connsiteY60" fmla="*/ 1092994 h 1166813"/>
              <a:gd name="connsiteX61" fmla="*/ 664369 w 1312069"/>
              <a:gd name="connsiteY61" fmla="*/ 1092994 h 1166813"/>
              <a:gd name="connsiteX62" fmla="*/ 685800 w 1312069"/>
              <a:gd name="connsiteY62" fmla="*/ 1092994 h 1166813"/>
              <a:gd name="connsiteX63" fmla="*/ 688181 w 1312069"/>
              <a:gd name="connsiteY63" fmla="*/ 1085850 h 1166813"/>
              <a:gd name="connsiteX64" fmla="*/ 721519 w 1312069"/>
              <a:gd name="connsiteY64" fmla="*/ 1097757 h 1166813"/>
              <a:gd name="connsiteX65" fmla="*/ 745331 w 1312069"/>
              <a:gd name="connsiteY65" fmla="*/ 1097757 h 1166813"/>
              <a:gd name="connsiteX66" fmla="*/ 757238 w 1312069"/>
              <a:gd name="connsiteY66" fmla="*/ 1069182 h 1166813"/>
              <a:gd name="connsiteX67" fmla="*/ 776288 w 1312069"/>
              <a:gd name="connsiteY67" fmla="*/ 1069182 h 1166813"/>
              <a:gd name="connsiteX68" fmla="*/ 802481 w 1312069"/>
              <a:gd name="connsiteY68" fmla="*/ 1040607 h 1166813"/>
              <a:gd name="connsiteX69" fmla="*/ 842963 w 1312069"/>
              <a:gd name="connsiteY69" fmla="*/ 1016794 h 1166813"/>
              <a:gd name="connsiteX70" fmla="*/ 871538 w 1312069"/>
              <a:gd name="connsiteY70" fmla="*/ 966788 h 1166813"/>
              <a:gd name="connsiteX71" fmla="*/ 885825 w 1312069"/>
              <a:gd name="connsiteY71" fmla="*/ 952500 h 1166813"/>
              <a:gd name="connsiteX72" fmla="*/ 900113 w 1312069"/>
              <a:gd name="connsiteY72" fmla="*/ 966788 h 1166813"/>
              <a:gd name="connsiteX73" fmla="*/ 921544 w 1312069"/>
              <a:gd name="connsiteY73" fmla="*/ 978694 h 1166813"/>
              <a:gd name="connsiteX74" fmla="*/ 942975 w 1312069"/>
              <a:gd name="connsiteY74" fmla="*/ 954882 h 1166813"/>
              <a:gd name="connsiteX75" fmla="*/ 909638 w 1312069"/>
              <a:gd name="connsiteY75" fmla="*/ 931069 h 1166813"/>
              <a:gd name="connsiteX76" fmla="*/ 919163 w 1312069"/>
              <a:gd name="connsiteY76" fmla="*/ 876300 h 1166813"/>
              <a:gd name="connsiteX77" fmla="*/ 938213 w 1312069"/>
              <a:gd name="connsiteY77" fmla="*/ 864394 h 1166813"/>
              <a:gd name="connsiteX78" fmla="*/ 973931 w 1312069"/>
              <a:gd name="connsiteY78" fmla="*/ 852488 h 1166813"/>
              <a:gd name="connsiteX79" fmla="*/ 990600 w 1312069"/>
              <a:gd name="connsiteY79" fmla="*/ 795338 h 1166813"/>
              <a:gd name="connsiteX80" fmla="*/ 978694 w 1312069"/>
              <a:gd name="connsiteY80" fmla="*/ 783432 h 1166813"/>
              <a:gd name="connsiteX81" fmla="*/ 928688 w 1312069"/>
              <a:gd name="connsiteY81" fmla="*/ 797719 h 1166813"/>
              <a:gd name="connsiteX82" fmla="*/ 909638 w 1312069"/>
              <a:gd name="connsiteY82" fmla="*/ 792957 h 1166813"/>
              <a:gd name="connsiteX83" fmla="*/ 912019 w 1312069"/>
              <a:gd name="connsiteY83" fmla="*/ 781050 h 1166813"/>
              <a:gd name="connsiteX84" fmla="*/ 878681 w 1312069"/>
              <a:gd name="connsiteY84" fmla="*/ 742950 h 1166813"/>
              <a:gd name="connsiteX85" fmla="*/ 878681 w 1312069"/>
              <a:gd name="connsiteY85" fmla="*/ 735807 h 1166813"/>
              <a:gd name="connsiteX86" fmla="*/ 873919 w 1312069"/>
              <a:gd name="connsiteY86" fmla="*/ 707232 h 1166813"/>
              <a:gd name="connsiteX87" fmla="*/ 916781 w 1312069"/>
              <a:gd name="connsiteY87" fmla="*/ 688182 h 1166813"/>
              <a:gd name="connsiteX88" fmla="*/ 947738 w 1312069"/>
              <a:gd name="connsiteY88" fmla="*/ 695325 h 1166813"/>
              <a:gd name="connsiteX89" fmla="*/ 981075 w 1312069"/>
              <a:gd name="connsiteY89" fmla="*/ 709613 h 1166813"/>
              <a:gd name="connsiteX90" fmla="*/ 1007269 w 1312069"/>
              <a:gd name="connsiteY90" fmla="*/ 688182 h 1166813"/>
              <a:gd name="connsiteX91" fmla="*/ 1031081 w 1312069"/>
              <a:gd name="connsiteY91" fmla="*/ 688182 h 1166813"/>
              <a:gd name="connsiteX92" fmla="*/ 1071563 w 1312069"/>
              <a:gd name="connsiteY92" fmla="*/ 642938 h 1166813"/>
              <a:gd name="connsiteX93" fmla="*/ 1097756 w 1312069"/>
              <a:gd name="connsiteY93" fmla="*/ 638175 h 1166813"/>
              <a:gd name="connsiteX94" fmla="*/ 1147763 w 1312069"/>
              <a:gd name="connsiteY94" fmla="*/ 633413 h 1166813"/>
              <a:gd name="connsiteX95" fmla="*/ 1162050 w 1312069"/>
              <a:gd name="connsiteY95" fmla="*/ 638175 h 1166813"/>
              <a:gd name="connsiteX96" fmla="*/ 1195388 w 1312069"/>
              <a:gd name="connsiteY96" fmla="*/ 681038 h 1166813"/>
              <a:gd name="connsiteX97" fmla="*/ 1212056 w 1312069"/>
              <a:gd name="connsiteY97" fmla="*/ 709613 h 1166813"/>
              <a:gd name="connsiteX98" fmla="*/ 1243013 w 1312069"/>
              <a:gd name="connsiteY98" fmla="*/ 695325 h 1166813"/>
              <a:gd name="connsiteX99" fmla="*/ 1266825 w 1312069"/>
              <a:gd name="connsiteY99" fmla="*/ 704850 h 1166813"/>
              <a:gd name="connsiteX100" fmla="*/ 1293019 w 1312069"/>
              <a:gd name="connsiteY100" fmla="*/ 704850 h 1166813"/>
              <a:gd name="connsiteX101" fmla="*/ 1295400 w 1312069"/>
              <a:gd name="connsiteY101" fmla="*/ 681038 h 1166813"/>
              <a:gd name="connsiteX102" fmla="*/ 1312069 w 1312069"/>
              <a:gd name="connsiteY102" fmla="*/ 666750 h 1166813"/>
              <a:gd name="connsiteX103" fmla="*/ 1281113 w 1312069"/>
              <a:gd name="connsiteY103" fmla="*/ 631032 h 1166813"/>
              <a:gd name="connsiteX104" fmla="*/ 1233488 w 1312069"/>
              <a:gd name="connsiteY104" fmla="*/ 616744 h 1166813"/>
              <a:gd name="connsiteX105" fmla="*/ 1219200 w 1312069"/>
              <a:gd name="connsiteY105" fmla="*/ 588169 h 1166813"/>
              <a:gd name="connsiteX106" fmla="*/ 1233488 w 1312069"/>
              <a:gd name="connsiteY106" fmla="*/ 526257 h 1166813"/>
              <a:gd name="connsiteX107" fmla="*/ 1250156 w 1312069"/>
              <a:gd name="connsiteY107" fmla="*/ 442913 h 1166813"/>
              <a:gd name="connsiteX108" fmla="*/ 933450 w 1312069"/>
              <a:gd name="connsiteY108" fmla="*/ 135732 h 1166813"/>
              <a:gd name="connsiteX109" fmla="*/ 504825 w 1312069"/>
              <a:gd name="connsiteY109" fmla="*/ 42863 h 1166813"/>
              <a:gd name="connsiteX110" fmla="*/ 283369 w 1312069"/>
              <a:gd name="connsiteY110" fmla="*/ 0 h 1166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312069" h="1166813">
                <a:moveTo>
                  <a:pt x="283369" y="0"/>
                </a:moveTo>
                <a:lnTo>
                  <a:pt x="176213" y="111919"/>
                </a:lnTo>
                <a:lnTo>
                  <a:pt x="188119" y="138113"/>
                </a:lnTo>
                <a:lnTo>
                  <a:pt x="176213" y="173832"/>
                </a:lnTo>
                <a:lnTo>
                  <a:pt x="126206" y="200025"/>
                </a:lnTo>
                <a:lnTo>
                  <a:pt x="107156" y="245269"/>
                </a:lnTo>
                <a:lnTo>
                  <a:pt x="71438" y="280988"/>
                </a:lnTo>
                <a:lnTo>
                  <a:pt x="35719" y="295275"/>
                </a:lnTo>
                <a:lnTo>
                  <a:pt x="26194" y="333375"/>
                </a:lnTo>
                <a:lnTo>
                  <a:pt x="26194" y="371475"/>
                </a:lnTo>
                <a:lnTo>
                  <a:pt x="0" y="385763"/>
                </a:lnTo>
                <a:lnTo>
                  <a:pt x="28575" y="400050"/>
                </a:lnTo>
                <a:lnTo>
                  <a:pt x="28575" y="428625"/>
                </a:lnTo>
                <a:lnTo>
                  <a:pt x="52388" y="428625"/>
                </a:lnTo>
                <a:lnTo>
                  <a:pt x="64294" y="445294"/>
                </a:lnTo>
                <a:lnTo>
                  <a:pt x="64294" y="411957"/>
                </a:lnTo>
                <a:lnTo>
                  <a:pt x="95250" y="428625"/>
                </a:lnTo>
                <a:lnTo>
                  <a:pt x="83344" y="457200"/>
                </a:lnTo>
                <a:lnTo>
                  <a:pt x="95250" y="466725"/>
                </a:lnTo>
                <a:lnTo>
                  <a:pt x="116681" y="445294"/>
                </a:lnTo>
                <a:lnTo>
                  <a:pt x="128588" y="469107"/>
                </a:lnTo>
                <a:lnTo>
                  <a:pt x="154781" y="509588"/>
                </a:lnTo>
                <a:lnTo>
                  <a:pt x="178594" y="497682"/>
                </a:lnTo>
                <a:lnTo>
                  <a:pt x="202406" y="528638"/>
                </a:lnTo>
                <a:lnTo>
                  <a:pt x="216694" y="526257"/>
                </a:lnTo>
                <a:lnTo>
                  <a:pt x="228600" y="559594"/>
                </a:lnTo>
                <a:lnTo>
                  <a:pt x="240506" y="576263"/>
                </a:lnTo>
                <a:lnTo>
                  <a:pt x="283369" y="578644"/>
                </a:lnTo>
                <a:lnTo>
                  <a:pt x="285750" y="614363"/>
                </a:lnTo>
                <a:lnTo>
                  <a:pt x="319088" y="621507"/>
                </a:lnTo>
                <a:lnTo>
                  <a:pt x="319088" y="633413"/>
                </a:lnTo>
                <a:lnTo>
                  <a:pt x="323850" y="650082"/>
                </a:lnTo>
                <a:lnTo>
                  <a:pt x="290513" y="688182"/>
                </a:lnTo>
                <a:lnTo>
                  <a:pt x="342900" y="688182"/>
                </a:lnTo>
                <a:lnTo>
                  <a:pt x="390525" y="702469"/>
                </a:lnTo>
                <a:lnTo>
                  <a:pt x="414338" y="719138"/>
                </a:lnTo>
                <a:lnTo>
                  <a:pt x="390525" y="742950"/>
                </a:lnTo>
                <a:lnTo>
                  <a:pt x="364331" y="785813"/>
                </a:lnTo>
                <a:cubicBezTo>
                  <a:pt x="363537" y="808038"/>
                  <a:pt x="362744" y="830263"/>
                  <a:pt x="361950" y="852488"/>
                </a:cubicBezTo>
                <a:lnTo>
                  <a:pt x="376238" y="873919"/>
                </a:lnTo>
                <a:lnTo>
                  <a:pt x="366713" y="888207"/>
                </a:lnTo>
                <a:lnTo>
                  <a:pt x="385763" y="907257"/>
                </a:lnTo>
                <a:lnTo>
                  <a:pt x="411956" y="895350"/>
                </a:lnTo>
                <a:lnTo>
                  <a:pt x="431006" y="928688"/>
                </a:lnTo>
                <a:lnTo>
                  <a:pt x="433388" y="954882"/>
                </a:lnTo>
                <a:lnTo>
                  <a:pt x="461963" y="976313"/>
                </a:lnTo>
                <a:lnTo>
                  <a:pt x="483394" y="988219"/>
                </a:lnTo>
                <a:lnTo>
                  <a:pt x="485775" y="1028700"/>
                </a:lnTo>
                <a:lnTo>
                  <a:pt x="459581" y="1021557"/>
                </a:lnTo>
                <a:lnTo>
                  <a:pt x="438150" y="1064419"/>
                </a:lnTo>
                <a:lnTo>
                  <a:pt x="438150" y="1097757"/>
                </a:lnTo>
                <a:lnTo>
                  <a:pt x="471488" y="1092994"/>
                </a:lnTo>
                <a:lnTo>
                  <a:pt x="528638" y="1071563"/>
                </a:lnTo>
                <a:lnTo>
                  <a:pt x="542925" y="1116807"/>
                </a:lnTo>
                <a:lnTo>
                  <a:pt x="569119" y="1116807"/>
                </a:lnTo>
                <a:lnTo>
                  <a:pt x="585788" y="1133475"/>
                </a:lnTo>
                <a:lnTo>
                  <a:pt x="571500" y="1154907"/>
                </a:lnTo>
                <a:lnTo>
                  <a:pt x="588169" y="1166813"/>
                </a:lnTo>
                <a:lnTo>
                  <a:pt x="621506" y="1164432"/>
                </a:lnTo>
                <a:lnTo>
                  <a:pt x="631031" y="1131094"/>
                </a:lnTo>
                <a:lnTo>
                  <a:pt x="645319" y="1092994"/>
                </a:lnTo>
                <a:lnTo>
                  <a:pt x="664369" y="1092994"/>
                </a:lnTo>
                <a:lnTo>
                  <a:pt x="685800" y="1092994"/>
                </a:lnTo>
                <a:lnTo>
                  <a:pt x="688181" y="1085850"/>
                </a:lnTo>
                <a:lnTo>
                  <a:pt x="721519" y="1097757"/>
                </a:lnTo>
                <a:lnTo>
                  <a:pt x="745331" y="1097757"/>
                </a:lnTo>
                <a:lnTo>
                  <a:pt x="757238" y="1069182"/>
                </a:lnTo>
                <a:lnTo>
                  <a:pt x="776288" y="1069182"/>
                </a:lnTo>
                <a:lnTo>
                  <a:pt x="802481" y="1040607"/>
                </a:lnTo>
                <a:lnTo>
                  <a:pt x="842963" y="1016794"/>
                </a:lnTo>
                <a:lnTo>
                  <a:pt x="871538" y="966788"/>
                </a:lnTo>
                <a:lnTo>
                  <a:pt x="885825" y="952500"/>
                </a:lnTo>
                <a:lnTo>
                  <a:pt x="900113" y="966788"/>
                </a:lnTo>
                <a:lnTo>
                  <a:pt x="921544" y="978694"/>
                </a:lnTo>
                <a:lnTo>
                  <a:pt x="942975" y="954882"/>
                </a:lnTo>
                <a:lnTo>
                  <a:pt x="909638" y="931069"/>
                </a:lnTo>
                <a:lnTo>
                  <a:pt x="919163" y="876300"/>
                </a:lnTo>
                <a:lnTo>
                  <a:pt x="938213" y="864394"/>
                </a:lnTo>
                <a:lnTo>
                  <a:pt x="973931" y="852488"/>
                </a:lnTo>
                <a:lnTo>
                  <a:pt x="990600" y="795338"/>
                </a:lnTo>
                <a:lnTo>
                  <a:pt x="978694" y="783432"/>
                </a:lnTo>
                <a:lnTo>
                  <a:pt x="928688" y="797719"/>
                </a:lnTo>
                <a:lnTo>
                  <a:pt x="909638" y="792957"/>
                </a:lnTo>
                <a:lnTo>
                  <a:pt x="912019" y="781050"/>
                </a:lnTo>
                <a:lnTo>
                  <a:pt x="878681" y="742950"/>
                </a:lnTo>
                <a:lnTo>
                  <a:pt x="878681" y="735807"/>
                </a:lnTo>
                <a:lnTo>
                  <a:pt x="873919" y="707232"/>
                </a:lnTo>
                <a:lnTo>
                  <a:pt x="916781" y="688182"/>
                </a:lnTo>
                <a:lnTo>
                  <a:pt x="947738" y="695325"/>
                </a:lnTo>
                <a:lnTo>
                  <a:pt x="981075" y="709613"/>
                </a:lnTo>
                <a:lnTo>
                  <a:pt x="1007269" y="688182"/>
                </a:lnTo>
                <a:lnTo>
                  <a:pt x="1031081" y="688182"/>
                </a:lnTo>
                <a:lnTo>
                  <a:pt x="1071563" y="642938"/>
                </a:lnTo>
                <a:lnTo>
                  <a:pt x="1097756" y="638175"/>
                </a:lnTo>
                <a:lnTo>
                  <a:pt x="1147763" y="633413"/>
                </a:lnTo>
                <a:lnTo>
                  <a:pt x="1162050" y="638175"/>
                </a:lnTo>
                <a:lnTo>
                  <a:pt x="1195388" y="681038"/>
                </a:lnTo>
                <a:lnTo>
                  <a:pt x="1212056" y="709613"/>
                </a:lnTo>
                <a:lnTo>
                  <a:pt x="1243013" y="695325"/>
                </a:lnTo>
                <a:lnTo>
                  <a:pt x="1266825" y="704850"/>
                </a:lnTo>
                <a:lnTo>
                  <a:pt x="1293019" y="704850"/>
                </a:lnTo>
                <a:lnTo>
                  <a:pt x="1295400" y="681038"/>
                </a:lnTo>
                <a:lnTo>
                  <a:pt x="1312069" y="666750"/>
                </a:lnTo>
                <a:lnTo>
                  <a:pt x="1281113" y="631032"/>
                </a:lnTo>
                <a:lnTo>
                  <a:pt x="1233488" y="616744"/>
                </a:lnTo>
                <a:lnTo>
                  <a:pt x="1219200" y="588169"/>
                </a:lnTo>
                <a:lnTo>
                  <a:pt x="1233488" y="526257"/>
                </a:lnTo>
                <a:lnTo>
                  <a:pt x="1250156" y="442913"/>
                </a:lnTo>
                <a:lnTo>
                  <a:pt x="933450" y="135732"/>
                </a:lnTo>
                <a:lnTo>
                  <a:pt x="504825" y="42863"/>
                </a:lnTo>
                <a:lnTo>
                  <a:pt x="283369" y="0"/>
                </a:lnTo>
                <a:close/>
              </a:path>
            </a:pathLst>
          </a:custGeom>
          <a:solidFill>
            <a:srgbClr val="7F7F7F"/>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88" name="Freeform 87"/>
          <p:cNvSpPr/>
          <p:nvPr/>
        </p:nvSpPr>
        <p:spPr>
          <a:xfrm>
            <a:off x="2319338" y="2371336"/>
            <a:ext cx="814387" cy="857250"/>
          </a:xfrm>
          <a:custGeom>
            <a:avLst/>
            <a:gdLst>
              <a:gd name="connsiteX0" fmla="*/ 157162 w 814387"/>
              <a:gd name="connsiteY0" fmla="*/ 0 h 857250"/>
              <a:gd name="connsiteX1" fmla="*/ 200025 w 814387"/>
              <a:gd name="connsiteY1" fmla="*/ 33337 h 857250"/>
              <a:gd name="connsiteX2" fmla="*/ 264318 w 814387"/>
              <a:gd name="connsiteY2" fmla="*/ 33337 h 857250"/>
              <a:gd name="connsiteX3" fmla="*/ 316706 w 814387"/>
              <a:gd name="connsiteY3" fmla="*/ 21431 h 857250"/>
              <a:gd name="connsiteX4" fmla="*/ 345281 w 814387"/>
              <a:gd name="connsiteY4" fmla="*/ 21431 h 857250"/>
              <a:gd name="connsiteX5" fmla="*/ 345281 w 814387"/>
              <a:gd name="connsiteY5" fmla="*/ 50006 h 857250"/>
              <a:gd name="connsiteX6" fmla="*/ 280987 w 814387"/>
              <a:gd name="connsiteY6" fmla="*/ 88106 h 857250"/>
              <a:gd name="connsiteX7" fmla="*/ 311943 w 814387"/>
              <a:gd name="connsiteY7" fmla="*/ 130968 h 857250"/>
              <a:gd name="connsiteX8" fmla="*/ 314325 w 814387"/>
              <a:gd name="connsiteY8" fmla="*/ 150018 h 857250"/>
              <a:gd name="connsiteX9" fmla="*/ 338137 w 814387"/>
              <a:gd name="connsiteY9" fmla="*/ 145256 h 857250"/>
              <a:gd name="connsiteX10" fmla="*/ 361950 w 814387"/>
              <a:gd name="connsiteY10" fmla="*/ 150018 h 857250"/>
              <a:gd name="connsiteX11" fmla="*/ 350043 w 814387"/>
              <a:gd name="connsiteY11" fmla="*/ 200025 h 857250"/>
              <a:gd name="connsiteX12" fmla="*/ 350043 w 814387"/>
              <a:gd name="connsiteY12" fmla="*/ 216693 h 857250"/>
              <a:gd name="connsiteX13" fmla="*/ 407193 w 814387"/>
              <a:gd name="connsiteY13" fmla="*/ 250031 h 857250"/>
              <a:gd name="connsiteX14" fmla="*/ 431006 w 814387"/>
              <a:gd name="connsiteY14" fmla="*/ 264318 h 857250"/>
              <a:gd name="connsiteX15" fmla="*/ 440531 w 814387"/>
              <a:gd name="connsiteY15" fmla="*/ 240506 h 857250"/>
              <a:gd name="connsiteX16" fmla="*/ 457200 w 814387"/>
              <a:gd name="connsiteY16" fmla="*/ 240506 h 857250"/>
              <a:gd name="connsiteX17" fmla="*/ 488156 w 814387"/>
              <a:gd name="connsiteY17" fmla="*/ 269081 h 857250"/>
              <a:gd name="connsiteX18" fmla="*/ 526256 w 814387"/>
              <a:gd name="connsiteY18" fmla="*/ 283368 h 857250"/>
              <a:gd name="connsiteX19" fmla="*/ 588168 w 814387"/>
              <a:gd name="connsiteY19" fmla="*/ 292893 h 857250"/>
              <a:gd name="connsiteX20" fmla="*/ 621506 w 814387"/>
              <a:gd name="connsiteY20" fmla="*/ 278606 h 857250"/>
              <a:gd name="connsiteX21" fmla="*/ 621506 w 814387"/>
              <a:gd name="connsiteY21" fmla="*/ 278606 h 857250"/>
              <a:gd name="connsiteX22" fmla="*/ 638175 w 814387"/>
              <a:gd name="connsiteY22" fmla="*/ 326231 h 857250"/>
              <a:gd name="connsiteX23" fmla="*/ 688181 w 814387"/>
              <a:gd name="connsiteY23" fmla="*/ 326231 h 857250"/>
              <a:gd name="connsiteX24" fmla="*/ 735806 w 814387"/>
              <a:gd name="connsiteY24" fmla="*/ 335756 h 857250"/>
              <a:gd name="connsiteX25" fmla="*/ 754856 w 814387"/>
              <a:gd name="connsiteY25" fmla="*/ 357187 h 857250"/>
              <a:gd name="connsiteX26" fmla="*/ 716756 w 814387"/>
              <a:gd name="connsiteY26" fmla="*/ 385762 h 857250"/>
              <a:gd name="connsiteX27" fmla="*/ 745331 w 814387"/>
              <a:gd name="connsiteY27" fmla="*/ 402431 h 857250"/>
              <a:gd name="connsiteX28" fmla="*/ 752475 w 814387"/>
              <a:gd name="connsiteY28" fmla="*/ 421481 h 857250"/>
              <a:gd name="connsiteX29" fmla="*/ 771525 w 814387"/>
              <a:gd name="connsiteY29" fmla="*/ 447675 h 857250"/>
              <a:gd name="connsiteX30" fmla="*/ 764381 w 814387"/>
              <a:gd name="connsiteY30" fmla="*/ 469106 h 857250"/>
              <a:gd name="connsiteX31" fmla="*/ 733425 w 814387"/>
              <a:gd name="connsiteY31" fmla="*/ 481012 h 857250"/>
              <a:gd name="connsiteX32" fmla="*/ 735806 w 814387"/>
              <a:gd name="connsiteY32" fmla="*/ 516731 h 857250"/>
              <a:gd name="connsiteX33" fmla="*/ 738187 w 814387"/>
              <a:gd name="connsiteY33" fmla="*/ 533400 h 857250"/>
              <a:gd name="connsiteX34" fmla="*/ 721518 w 814387"/>
              <a:gd name="connsiteY34" fmla="*/ 547687 h 857250"/>
              <a:gd name="connsiteX35" fmla="*/ 745331 w 814387"/>
              <a:gd name="connsiteY35" fmla="*/ 569118 h 857250"/>
              <a:gd name="connsiteX36" fmla="*/ 740568 w 814387"/>
              <a:gd name="connsiteY36" fmla="*/ 595312 h 857250"/>
              <a:gd name="connsiteX37" fmla="*/ 764381 w 814387"/>
              <a:gd name="connsiteY37" fmla="*/ 609600 h 857250"/>
              <a:gd name="connsiteX38" fmla="*/ 781050 w 814387"/>
              <a:gd name="connsiteY38" fmla="*/ 604837 h 857250"/>
              <a:gd name="connsiteX39" fmla="*/ 740568 w 814387"/>
              <a:gd name="connsiteY39" fmla="*/ 635793 h 857250"/>
              <a:gd name="connsiteX40" fmla="*/ 742950 w 814387"/>
              <a:gd name="connsiteY40" fmla="*/ 664368 h 857250"/>
              <a:gd name="connsiteX41" fmla="*/ 781050 w 814387"/>
              <a:gd name="connsiteY41" fmla="*/ 664368 h 857250"/>
              <a:gd name="connsiteX42" fmla="*/ 814387 w 814387"/>
              <a:gd name="connsiteY42" fmla="*/ 681037 h 857250"/>
              <a:gd name="connsiteX43" fmla="*/ 812006 w 814387"/>
              <a:gd name="connsiteY43" fmla="*/ 709612 h 857250"/>
              <a:gd name="connsiteX44" fmla="*/ 788193 w 814387"/>
              <a:gd name="connsiteY44" fmla="*/ 738187 h 857250"/>
              <a:gd name="connsiteX45" fmla="*/ 764381 w 814387"/>
              <a:gd name="connsiteY45" fmla="*/ 738187 h 857250"/>
              <a:gd name="connsiteX46" fmla="*/ 719137 w 814387"/>
              <a:gd name="connsiteY46" fmla="*/ 771525 h 857250"/>
              <a:gd name="connsiteX47" fmla="*/ 728662 w 814387"/>
              <a:gd name="connsiteY47" fmla="*/ 795337 h 857250"/>
              <a:gd name="connsiteX48" fmla="*/ 707231 w 814387"/>
              <a:gd name="connsiteY48" fmla="*/ 816768 h 857250"/>
              <a:gd name="connsiteX49" fmla="*/ 666750 w 814387"/>
              <a:gd name="connsiteY49" fmla="*/ 842962 h 857250"/>
              <a:gd name="connsiteX50" fmla="*/ 638175 w 814387"/>
              <a:gd name="connsiteY50" fmla="*/ 835818 h 857250"/>
              <a:gd name="connsiteX51" fmla="*/ 590550 w 814387"/>
              <a:gd name="connsiteY51" fmla="*/ 840581 h 857250"/>
              <a:gd name="connsiteX52" fmla="*/ 552450 w 814387"/>
              <a:gd name="connsiteY52" fmla="*/ 852487 h 857250"/>
              <a:gd name="connsiteX53" fmla="*/ 507206 w 814387"/>
              <a:gd name="connsiteY53" fmla="*/ 857250 h 857250"/>
              <a:gd name="connsiteX54" fmla="*/ 481012 w 814387"/>
              <a:gd name="connsiteY54" fmla="*/ 854868 h 857250"/>
              <a:gd name="connsiteX55" fmla="*/ 461962 w 814387"/>
              <a:gd name="connsiteY55" fmla="*/ 840581 h 857250"/>
              <a:gd name="connsiteX56" fmla="*/ 433387 w 814387"/>
              <a:gd name="connsiteY56" fmla="*/ 828675 h 857250"/>
              <a:gd name="connsiteX57" fmla="*/ 402431 w 814387"/>
              <a:gd name="connsiteY57" fmla="*/ 850106 h 857250"/>
              <a:gd name="connsiteX58" fmla="*/ 273843 w 814387"/>
              <a:gd name="connsiteY58" fmla="*/ 792956 h 857250"/>
              <a:gd name="connsiteX59" fmla="*/ 23812 w 814387"/>
              <a:gd name="connsiteY59" fmla="*/ 647700 h 857250"/>
              <a:gd name="connsiteX60" fmla="*/ 0 w 814387"/>
              <a:gd name="connsiteY60" fmla="*/ 476250 h 857250"/>
              <a:gd name="connsiteX61" fmla="*/ 28575 w 814387"/>
              <a:gd name="connsiteY61" fmla="*/ 442912 h 857250"/>
              <a:gd name="connsiteX62" fmla="*/ 42862 w 814387"/>
              <a:gd name="connsiteY62" fmla="*/ 385762 h 857250"/>
              <a:gd name="connsiteX63" fmla="*/ 42862 w 814387"/>
              <a:gd name="connsiteY63" fmla="*/ 261937 h 857250"/>
              <a:gd name="connsiteX64" fmla="*/ 23812 w 814387"/>
              <a:gd name="connsiteY64" fmla="*/ 45243 h 857250"/>
              <a:gd name="connsiteX65" fmla="*/ 157162 w 814387"/>
              <a:gd name="connsiteY65" fmla="*/ 0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814387" h="857250">
                <a:moveTo>
                  <a:pt x="157162" y="0"/>
                </a:moveTo>
                <a:lnTo>
                  <a:pt x="200025" y="33337"/>
                </a:lnTo>
                <a:lnTo>
                  <a:pt x="264318" y="33337"/>
                </a:lnTo>
                <a:lnTo>
                  <a:pt x="316706" y="21431"/>
                </a:lnTo>
                <a:lnTo>
                  <a:pt x="345281" y="21431"/>
                </a:lnTo>
                <a:lnTo>
                  <a:pt x="345281" y="50006"/>
                </a:lnTo>
                <a:lnTo>
                  <a:pt x="280987" y="88106"/>
                </a:lnTo>
                <a:lnTo>
                  <a:pt x="311943" y="130968"/>
                </a:lnTo>
                <a:lnTo>
                  <a:pt x="314325" y="150018"/>
                </a:lnTo>
                <a:lnTo>
                  <a:pt x="338137" y="145256"/>
                </a:lnTo>
                <a:lnTo>
                  <a:pt x="361950" y="150018"/>
                </a:lnTo>
                <a:lnTo>
                  <a:pt x="350043" y="200025"/>
                </a:lnTo>
                <a:lnTo>
                  <a:pt x="350043" y="216693"/>
                </a:lnTo>
                <a:lnTo>
                  <a:pt x="407193" y="250031"/>
                </a:lnTo>
                <a:lnTo>
                  <a:pt x="431006" y="264318"/>
                </a:lnTo>
                <a:lnTo>
                  <a:pt x="440531" y="240506"/>
                </a:lnTo>
                <a:lnTo>
                  <a:pt x="457200" y="240506"/>
                </a:lnTo>
                <a:lnTo>
                  <a:pt x="488156" y="269081"/>
                </a:lnTo>
                <a:lnTo>
                  <a:pt x="526256" y="283368"/>
                </a:lnTo>
                <a:lnTo>
                  <a:pt x="588168" y="292893"/>
                </a:lnTo>
                <a:lnTo>
                  <a:pt x="621506" y="278606"/>
                </a:lnTo>
                <a:lnTo>
                  <a:pt x="621506" y="278606"/>
                </a:lnTo>
                <a:lnTo>
                  <a:pt x="638175" y="326231"/>
                </a:lnTo>
                <a:lnTo>
                  <a:pt x="688181" y="326231"/>
                </a:lnTo>
                <a:lnTo>
                  <a:pt x="735806" y="335756"/>
                </a:lnTo>
                <a:lnTo>
                  <a:pt x="754856" y="357187"/>
                </a:lnTo>
                <a:lnTo>
                  <a:pt x="716756" y="385762"/>
                </a:lnTo>
                <a:lnTo>
                  <a:pt x="745331" y="402431"/>
                </a:lnTo>
                <a:lnTo>
                  <a:pt x="752475" y="421481"/>
                </a:lnTo>
                <a:lnTo>
                  <a:pt x="771525" y="447675"/>
                </a:lnTo>
                <a:lnTo>
                  <a:pt x="764381" y="469106"/>
                </a:lnTo>
                <a:lnTo>
                  <a:pt x="733425" y="481012"/>
                </a:lnTo>
                <a:lnTo>
                  <a:pt x="735806" y="516731"/>
                </a:lnTo>
                <a:lnTo>
                  <a:pt x="738187" y="533400"/>
                </a:lnTo>
                <a:lnTo>
                  <a:pt x="721518" y="547687"/>
                </a:lnTo>
                <a:lnTo>
                  <a:pt x="745331" y="569118"/>
                </a:lnTo>
                <a:lnTo>
                  <a:pt x="740568" y="595312"/>
                </a:lnTo>
                <a:lnTo>
                  <a:pt x="764381" y="609600"/>
                </a:lnTo>
                <a:lnTo>
                  <a:pt x="781050" y="604837"/>
                </a:lnTo>
                <a:lnTo>
                  <a:pt x="740568" y="635793"/>
                </a:lnTo>
                <a:lnTo>
                  <a:pt x="742950" y="664368"/>
                </a:lnTo>
                <a:lnTo>
                  <a:pt x="781050" y="664368"/>
                </a:lnTo>
                <a:lnTo>
                  <a:pt x="814387" y="681037"/>
                </a:lnTo>
                <a:lnTo>
                  <a:pt x="812006" y="709612"/>
                </a:lnTo>
                <a:lnTo>
                  <a:pt x="788193" y="738187"/>
                </a:lnTo>
                <a:lnTo>
                  <a:pt x="764381" y="738187"/>
                </a:lnTo>
                <a:lnTo>
                  <a:pt x="719137" y="771525"/>
                </a:lnTo>
                <a:lnTo>
                  <a:pt x="728662" y="795337"/>
                </a:lnTo>
                <a:lnTo>
                  <a:pt x="707231" y="816768"/>
                </a:lnTo>
                <a:lnTo>
                  <a:pt x="666750" y="842962"/>
                </a:lnTo>
                <a:lnTo>
                  <a:pt x="638175" y="835818"/>
                </a:lnTo>
                <a:lnTo>
                  <a:pt x="590550" y="840581"/>
                </a:lnTo>
                <a:lnTo>
                  <a:pt x="552450" y="852487"/>
                </a:lnTo>
                <a:lnTo>
                  <a:pt x="507206" y="857250"/>
                </a:lnTo>
                <a:lnTo>
                  <a:pt x="481012" y="854868"/>
                </a:lnTo>
                <a:lnTo>
                  <a:pt x="461962" y="840581"/>
                </a:lnTo>
                <a:lnTo>
                  <a:pt x="433387" y="828675"/>
                </a:lnTo>
                <a:lnTo>
                  <a:pt x="402431" y="850106"/>
                </a:lnTo>
                <a:lnTo>
                  <a:pt x="273843" y="792956"/>
                </a:lnTo>
                <a:lnTo>
                  <a:pt x="23812" y="647700"/>
                </a:lnTo>
                <a:lnTo>
                  <a:pt x="0" y="476250"/>
                </a:lnTo>
                <a:lnTo>
                  <a:pt x="28575" y="442912"/>
                </a:lnTo>
                <a:lnTo>
                  <a:pt x="42862" y="385762"/>
                </a:lnTo>
                <a:lnTo>
                  <a:pt x="42862" y="261937"/>
                </a:lnTo>
                <a:lnTo>
                  <a:pt x="23812" y="45243"/>
                </a:lnTo>
                <a:lnTo>
                  <a:pt x="157162" y="0"/>
                </a:lnTo>
                <a:close/>
              </a:path>
            </a:pathLst>
          </a:custGeom>
          <a:solidFill>
            <a:srgbClr val="F2F2F2"/>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89" name="Freeform 88"/>
          <p:cNvSpPr/>
          <p:nvPr/>
        </p:nvSpPr>
        <p:spPr>
          <a:xfrm>
            <a:off x="1969294" y="2833298"/>
            <a:ext cx="752475" cy="433388"/>
          </a:xfrm>
          <a:custGeom>
            <a:avLst/>
            <a:gdLst>
              <a:gd name="connsiteX0" fmla="*/ 292894 w 752475"/>
              <a:gd name="connsiteY0" fmla="*/ 409575 h 433388"/>
              <a:gd name="connsiteX1" fmla="*/ 361950 w 752475"/>
              <a:gd name="connsiteY1" fmla="*/ 419100 h 433388"/>
              <a:gd name="connsiteX2" fmla="*/ 419100 w 752475"/>
              <a:gd name="connsiteY2" fmla="*/ 385763 h 433388"/>
              <a:gd name="connsiteX3" fmla="*/ 457200 w 752475"/>
              <a:gd name="connsiteY3" fmla="*/ 400050 h 433388"/>
              <a:gd name="connsiteX4" fmla="*/ 461962 w 752475"/>
              <a:gd name="connsiteY4" fmla="*/ 428625 h 433388"/>
              <a:gd name="connsiteX5" fmla="*/ 488156 w 752475"/>
              <a:gd name="connsiteY5" fmla="*/ 414338 h 433388"/>
              <a:gd name="connsiteX6" fmla="*/ 502444 w 752475"/>
              <a:gd name="connsiteY6" fmla="*/ 426244 h 433388"/>
              <a:gd name="connsiteX7" fmla="*/ 528637 w 752475"/>
              <a:gd name="connsiteY7" fmla="*/ 428625 h 433388"/>
              <a:gd name="connsiteX8" fmla="*/ 559594 w 752475"/>
              <a:gd name="connsiteY8" fmla="*/ 433388 h 433388"/>
              <a:gd name="connsiteX9" fmla="*/ 588169 w 752475"/>
              <a:gd name="connsiteY9" fmla="*/ 433388 h 433388"/>
              <a:gd name="connsiteX10" fmla="*/ 611981 w 752475"/>
              <a:gd name="connsiteY10" fmla="*/ 414338 h 433388"/>
              <a:gd name="connsiteX11" fmla="*/ 611981 w 752475"/>
              <a:gd name="connsiteY11" fmla="*/ 414338 h 433388"/>
              <a:gd name="connsiteX12" fmla="*/ 642937 w 752475"/>
              <a:gd name="connsiteY12" fmla="*/ 419100 h 433388"/>
              <a:gd name="connsiteX13" fmla="*/ 666750 w 752475"/>
              <a:gd name="connsiteY13" fmla="*/ 411956 h 433388"/>
              <a:gd name="connsiteX14" fmla="*/ 688181 w 752475"/>
              <a:gd name="connsiteY14" fmla="*/ 428625 h 433388"/>
              <a:gd name="connsiteX15" fmla="*/ 707231 w 752475"/>
              <a:gd name="connsiteY15" fmla="*/ 416719 h 433388"/>
              <a:gd name="connsiteX16" fmla="*/ 742950 w 752475"/>
              <a:gd name="connsiteY16" fmla="*/ 431006 h 433388"/>
              <a:gd name="connsiteX17" fmla="*/ 752475 w 752475"/>
              <a:gd name="connsiteY17" fmla="*/ 414338 h 433388"/>
              <a:gd name="connsiteX18" fmla="*/ 735806 w 752475"/>
              <a:gd name="connsiteY18" fmla="*/ 402431 h 433388"/>
              <a:gd name="connsiteX19" fmla="*/ 740569 w 752475"/>
              <a:gd name="connsiteY19" fmla="*/ 390525 h 433388"/>
              <a:gd name="connsiteX20" fmla="*/ 716756 w 752475"/>
              <a:gd name="connsiteY20" fmla="*/ 359569 h 433388"/>
              <a:gd name="connsiteX21" fmla="*/ 738187 w 752475"/>
              <a:gd name="connsiteY21" fmla="*/ 335756 h 433388"/>
              <a:gd name="connsiteX22" fmla="*/ 728662 w 752475"/>
              <a:gd name="connsiteY22" fmla="*/ 300038 h 433388"/>
              <a:gd name="connsiteX23" fmla="*/ 745331 w 752475"/>
              <a:gd name="connsiteY23" fmla="*/ 271463 h 433388"/>
              <a:gd name="connsiteX24" fmla="*/ 735806 w 752475"/>
              <a:gd name="connsiteY24" fmla="*/ 271463 h 433388"/>
              <a:gd name="connsiteX25" fmla="*/ 697706 w 752475"/>
              <a:gd name="connsiteY25" fmla="*/ 271463 h 433388"/>
              <a:gd name="connsiteX26" fmla="*/ 697706 w 752475"/>
              <a:gd name="connsiteY26" fmla="*/ 202406 h 433388"/>
              <a:gd name="connsiteX27" fmla="*/ 723900 w 752475"/>
              <a:gd name="connsiteY27" fmla="*/ 166688 h 433388"/>
              <a:gd name="connsiteX28" fmla="*/ 676275 w 752475"/>
              <a:gd name="connsiteY28" fmla="*/ 140494 h 433388"/>
              <a:gd name="connsiteX29" fmla="*/ 650081 w 752475"/>
              <a:gd name="connsiteY29" fmla="*/ 147638 h 433388"/>
              <a:gd name="connsiteX30" fmla="*/ 633412 w 752475"/>
              <a:gd name="connsiteY30" fmla="*/ 130969 h 433388"/>
              <a:gd name="connsiteX31" fmla="*/ 597694 w 752475"/>
              <a:gd name="connsiteY31" fmla="*/ 145256 h 433388"/>
              <a:gd name="connsiteX32" fmla="*/ 547687 w 752475"/>
              <a:gd name="connsiteY32" fmla="*/ 130969 h 433388"/>
              <a:gd name="connsiteX33" fmla="*/ 511969 w 752475"/>
              <a:gd name="connsiteY33" fmla="*/ 123825 h 433388"/>
              <a:gd name="connsiteX34" fmla="*/ 511969 w 752475"/>
              <a:gd name="connsiteY34" fmla="*/ 85725 h 433388"/>
              <a:gd name="connsiteX35" fmla="*/ 500062 w 752475"/>
              <a:gd name="connsiteY35" fmla="*/ 71438 h 433388"/>
              <a:gd name="connsiteX36" fmla="*/ 476250 w 752475"/>
              <a:gd name="connsiteY36" fmla="*/ 85725 h 433388"/>
              <a:gd name="connsiteX37" fmla="*/ 407194 w 752475"/>
              <a:gd name="connsiteY37" fmla="*/ 85725 h 433388"/>
              <a:gd name="connsiteX38" fmla="*/ 378619 w 752475"/>
              <a:gd name="connsiteY38" fmla="*/ 92869 h 433388"/>
              <a:gd name="connsiteX39" fmla="*/ 364331 w 752475"/>
              <a:gd name="connsiteY39" fmla="*/ 64294 h 433388"/>
              <a:gd name="connsiteX40" fmla="*/ 388144 w 752475"/>
              <a:gd name="connsiteY40" fmla="*/ 42863 h 433388"/>
              <a:gd name="connsiteX41" fmla="*/ 350044 w 752475"/>
              <a:gd name="connsiteY41" fmla="*/ 33338 h 433388"/>
              <a:gd name="connsiteX42" fmla="*/ 330994 w 752475"/>
              <a:gd name="connsiteY42" fmla="*/ 7144 h 433388"/>
              <a:gd name="connsiteX43" fmla="*/ 264319 w 752475"/>
              <a:gd name="connsiteY43" fmla="*/ 0 h 433388"/>
              <a:gd name="connsiteX44" fmla="*/ 261937 w 752475"/>
              <a:gd name="connsiteY44" fmla="*/ 45244 h 433388"/>
              <a:gd name="connsiteX45" fmla="*/ 269081 w 752475"/>
              <a:gd name="connsiteY45" fmla="*/ 45244 h 433388"/>
              <a:gd name="connsiteX46" fmla="*/ 0 w 752475"/>
              <a:gd name="connsiteY46" fmla="*/ 97631 h 433388"/>
              <a:gd name="connsiteX47" fmla="*/ 166687 w 752475"/>
              <a:gd name="connsiteY47" fmla="*/ 402431 h 433388"/>
              <a:gd name="connsiteX48" fmla="*/ 292894 w 752475"/>
              <a:gd name="connsiteY48" fmla="*/ 409575 h 43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752475" h="433388">
                <a:moveTo>
                  <a:pt x="292894" y="409575"/>
                </a:moveTo>
                <a:lnTo>
                  <a:pt x="361950" y="419100"/>
                </a:lnTo>
                <a:lnTo>
                  <a:pt x="419100" y="385763"/>
                </a:lnTo>
                <a:lnTo>
                  <a:pt x="457200" y="400050"/>
                </a:lnTo>
                <a:lnTo>
                  <a:pt x="461962" y="428625"/>
                </a:lnTo>
                <a:lnTo>
                  <a:pt x="488156" y="414338"/>
                </a:lnTo>
                <a:lnTo>
                  <a:pt x="502444" y="426244"/>
                </a:lnTo>
                <a:lnTo>
                  <a:pt x="528637" y="428625"/>
                </a:lnTo>
                <a:lnTo>
                  <a:pt x="559594" y="433388"/>
                </a:lnTo>
                <a:lnTo>
                  <a:pt x="588169" y="433388"/>
                </a:lnTo>
                <a:lnTo>
                  <a:pt x="611981" y="414338"/>
                </a:lnTo>
                <a:lnTo>
                  <a:pt x="611981" y="414338"/>
                </a:lnTo>
                <a:lnTo>
                  <a:pt x="642937" y="419100"/>
                </a:lnTo>
                <a:lnTo>
                  <a:pt x="666750" y="411956"/>
                </a:lnTo>
                <a:lnTo>
                  <a:pt x="688181" y="428625"/>
                </a:lnTo>
                <a:lnTo>
                  <a:pt x="707231" y="416719"/>
                </a:lnTo>
                <a:lnTo>
                  <a:pt x="742950" y="431006"/>
                </a:lnTo>
                <a:lnTo>
                  <a:pt x="752475" y="414338"/>
                </a:lnTo>
                <a:lnTo>
                  <a:pt x="735806" y="402431"/>
                </a:lnTo>
                <a:lnTo>
                  <a:pt x="740569" y="390525"/>
                </a:lnTo>
                <a:lnTo>
                  <a:pt x="716756" y="359569"/>
                </a:lnTo>
                <a:lnTo>
                  <a:pt x="738187" y="335756"/>
                </a:lnTo>
                <a:lnTo>
                  <a:pt x="728662" y="300038"/>
                </a:lnTo>
                <a:lnTo>
                  <a:pt x="745331" y="271463"/>
                </a:lnTo>
                <a:lnTo>
                  <a:pt x="735806" y="271463"/>
                </a:lnTo>
                <a:lnTo>
                  <a:pt x="697706" y="271463"/>
                </a:lnTo>
                <a:lnTo>
                  <a:pt x="697706" y="202406"/>
                </a:lnTo>
                <a:lnTo>
                  <a:pt x="723900" y="166688"/>
                </a:lnTo>
                <a:lnTo>
                  <a:pt x="676275" y="140494"/>
                </a:lnTo>
                <a:lnTo>
                  <a:pt x="650081" y="147638"/>
                </a:lnTo>
                <a:lnTo>
                  <a:pt x="633412" y="130969"/>
                </a:lnTo>
                <a:lnTo>
                  <a:pt x="597694" y="145256"/>
                </a:lnTo>
                <a:lnTo>
                  <a:pt x="547687" y="130969"/>
                </a:lnTo>
                <a:lnTo>
                  <a:pt x="511969" y="123825"/>
                </a:lnTo>
                <a:lnTo>
                  <a:pt x="511969" y="85725"/>
                </a:lnTo>
                <a:lnTo>
                  <a:pt x="500062" y="71438"/>
                </a:lnTo>
                <a:lnTo>
                  <a:pt x="476250" y="85725"/>
                </a:lnTo>
                <a:lnTo>
                  <a:pt x="407194" y="85725"/>
                </a:lnTo>
                <a:lnTo>
                  <a:pt x="378619" y="92869"/>
                </a:lnTo>
                <a:lnTo>
                  <a:pt x="364331" y="64294"/>
                </a:lnTo>
                <a:lnTo>
                  <a:pt x="388144" y="42863"/>
                </a:lnTo>
                <a:lnTo>
                  <a:pt x="350044" y="33338"/>
                </a:lnTo>
                <a:lnTo>
                  <a:pt x="330994" y="7144"/>
                </a:lnTo>
                <a:lnTo>
                  <a:pt x="264319" y="0"/>
                </a:lnTo>
                <a:lnTo>
                  <a:pt x="261937" y="45244"/>
                </a:lnTo>
                <a:lnTo>
                  <a:pt x="269081" y="45244"/>
                </a:lnTo>
                <a:lnTo>
                  <a:pt x="0" y="97631"/>
                </a:lnTo>
                <a:lnTo>
                  <a:pt x="166687" y="402431"/>
                </a:lnTo>
                <a:lnTo>
                  <a:pt x="292894" y="409575"/>
                </a:lnTo>
                <a:close/>
              </a:path>
            </a:pathLst>
          </a:custGeom>
          <a:solidFill>
            <a:srgbClr val="D9D9D9"/>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90" name="Freeform 89"/>
          <p:cNvSpPr/>
          <p:nvPr/>
        </p:nvSpPr>
        <p:spPr>
          <a:xfrm>
            <a:off x="1347788" y="2276086"/>
            <a:ext cx="1009650" cy="1019175"/>
          </a:xfrm>
          <a:custGeom>
            <a:avLst/>
            <a:gdLst>
              <a:gd name="connsiteX0" fmla="*/ 628650 w 1009650"/>
              <a:gd name="connsiteY0" fmla="*/ 14287 h 1019175"/>
              <a:gd name="connsiteX1" fmla="*/ 528637 w 1009650"/>
              <a:gd name="connsiteY1" fmla="*/ 0 h 1019175"/>
              <a:gd name="connsiteX2" fmla="*/ 400050 w 1009650"/>
              <a:gd name="connsiteY2" fmla="*/ 71437 h 1019175"/>
              <a:gd name="connsiteX3" fmla="*/ 23812 w 1009650"/>
              <a:gd name="connsiteY3" fmla="*/ 128587 h 1019175"/>
              <a:gd name="connsiteX4" fmla="*/ 0 w 1009650"/>
              <a:gd name="connsiteY4" fmla="*/ 485775 h 1019175"/>
              <a:gd name="connsiteX5" fmla="*/ 157162 w 1009650"/>
              <a:gd name="connsiteY5" fmla="*/ 685800 h 1019175"/>
              <a:gd name="connsiteX6" fmla="*/ 190500 w 1009650"/>
              <a:gd name="connsiteY6" fmla="*/ 681037 h 1019175"/>
              <a:gd name="connsiteX7" fmla="*/ 219075 w 1009650"/>
              <a:gd name="connsiteY7" fmla="*/ 738187 h 1019175"/>
              <a:gd name="connsiteX8" fmla="*/ 219075 w 1009650"/>
              <a:gd name="connsiteY8" fmla="*/ 766762 h 1019175"/>
              <a:gd name="connsiteX9" fmla="*/ 252412 w 1009650"/>
              <a:gd name="connsiteY9" fmla="*/ 800100 h 1019175"/>
              <a:gd name="connsiteX10" fmla="*/ 290512 w 1009650"/>
              <a:gd name="connsiteY10" fmla="*/ 800100 h 1019175"/>
              <a:gd name="connsiteX11" fmla="*/ 290512 w 1009650"/>
              <a:gd name="connsiteY11" fmla="*/ 838200 h 1019175"/>
              <a:gd name="connsiteX12" fmla="*/ 304800 w 1009650"/>
              <a:gd name="connsiteY12" fmla="*/ 919162 h 1019175"/>
              <a:gd name="connsiteX13" fmla="*/ 266700 w 1009650"/>
              <a:gd name="connsiteY13" fmla="*/ 952500 h 1019175"/>
              <a:gd name="connsiteX14" fmla="*/ 319087 w 1009650"/>
              <a:gd name="connsiteY14" fmla="*/ 966787 h 1019175"/>
              <a:gd name="connsiteX15" fmla="*/ 352425 w 1009650"/>
              <a:gd name="connsiteY15" fmla="*/ 952500 h 1019175"/>
              <a:gd name="connsiteX16" fmla="*/ 419100 w 1009650"/>
              <a:gd name="connsiteY16" fmla="*/ 976312 h 1019175"/>
              <a:gd name="connsiteX17" fmla="*/ 485775 w 1009650"/>
              <a:gd name="connsiteY17" fmla="*/ 981075 h 1019175"/>
              <a:gd name="connsiteX18" fmla="*/ 523875 w 1009650"/>
              <a:gd name="connsiteY18" fmla="*/ 962025 h 1019175"/>
              <a:gd name="connsiteX19" fmla="*/ 523875 w 1009650"/>
              <a:gd name="connsiteY19" fmla="*/ 947737 h 1019175"/>
              <a:gd name="connsiteX20" fmla="*/ 571500 w 1009650"/>
              <a:gd name="connsiteY20" fmla="*/ 947737 h 1019175"/>
              <a:gd name="connsiteX21" fmla="*/ 600075 w 1009650"/>
              <a:gd name="connsiteY21" fmla="*/ 942975 h 1019175"/>
              <a:gd name="connsiteX22" fmla="*/ 647700 w 1009650"/>
              <a:gd name="connsiteY22" fmla="*/ 962025 h 1019175"/>
              <a:gd name="connsiteX23" fmla="*/ 661987 w 1009650"/>
              <a:gd name="connsiteY23" fmla="*/ 1000125 h 1019175"/>
              <a:gd name="connsiteX24" fmla="*/ 704850 w 1009650"/>
              <a:gd name="connsiteY24" fmla="*/ 1019175 h 1019175"/>
              <a:gd name="connsiteX25" fmla="*/ 738187 w 1009650"/>
              <a:gd name="connsiteY25" fmla="*/ 1019175 h 1019175"/>
              <a:gd name="connsiteX26" fmla="*/ 766762 w 1009650"/>
              <a:gd name="connsiteY26" fmla="*/ 1000125 h 1019175"/>
              <a:gd name="connsiteX27" fmla="*/ 804862 w 1009650"/>
              <a:gd name="connsiteY27" fmla="*/ 1014412 h 1019175"/>
              <a:gd name="connsiteX28" fmla="*/ 852487 w 1009650"/>
              <a:gd name="connsiteY28" fmla="*/ 1000125 h 1019175"/>
              <a:gd name="connsiteX29" fmla="*/ 914400 w 1009650"/>
              <a:gd name="connsiteY29" fmla="*/ 985837 h 1019175"/>
              <a:gd name="connsiteX30" fmla="*/ 904875 w 1009650"/>
              <a:gd name="connsiteY30" fmla="*/ 942975 h 1019175"/>
              <a:gd name="connsiteX31" fmla="*/ 895350 w 1009650"/>
              <a:gd name="connsiteY31" fmla="*/ 895350 h 1019175"/>
              <a:gd name="connsiteX32" fmla="*/ 881062 w 1009650"/>
              <a:gd name="connsiteY32" fmla="*/ 857250 h 1019175"/>
              <a:gd name="connsiteX33" fmla="*/ 871537 w 1009650"/>
              <a:gd name="connsiteY33" fmla="*/ 847725 h 1019175"/>
              <a:gd name="connsiteX34" fmla="*/ 838200 w 1009650"/>
              <a:gd name="connsiteY34" fmla="*/ 866775 h 1019175"/>
              <a:gd name="connsiteX35" fmla="*/ 819150 w 1009650"/>
              <a:gd name="connsiteY35" fmla="*/ 823912 h 1019175"/>
              <a:gd name="connsiteX36" fmla="*/ 819150 w 1009650"/>
              <a:gd name="connsiteY36" fmla="*/ 804862 h 1019175"/>
              <a:gd name="connsiteX37" fmla="*/ 823912 w 1009650"/>
              <a:gd name="connsiteY37" fmla="*/ 714375 h 1019175"/>
              <a:gd name="connsiteX38" fmla="*/ 871537 w 1009650"/>
              <a:gd name="connsiteY38" fmla="*/ 709612 h 1019175"/>
              <a:gd name="connsiteX39" fmla="*/ 857250 w 1009650"/>
              <a:gd name="connsiteY39" fmla="*/ 676275 h 1019175"/>
              <a:gd name="connsiteX40" fmla="*/ 857250 w 1009650"/>
              <a:gd name="connsiteY40" fmla="*/ 628650 h 1019175"/>
              <a:gd name="connsiteX41" fmla="*/ 895350 w 1009650"/>
              <a:gd name="connsiteY41" fmla="*/ 600075 h 1019175"/>
              <a:gd name="connsiteX42" fmla="*/ 876300 w 1009650"/>
              <a:gd name="connsiteY42" fmla="*/ 561975 h 1019175"/>
              <a:gd name="connsiteX43" fmla="*/ 909637 w 1009650"/>
              <a:gd name="connsiteY43" fmla="*/ 557212 h 1019175"/>
              <a:gd name="connsiteX44" fmla="*/ 957262 w 1009650"/>
              <a:gd name="connsiteY44" fmla="*/ 571500 h 1019175"/>
              <a:gd name="connsiteX45" fmla="*/ 995362 w 1009650"/>
              <a:gd name="connsiteY45" fmla="*/ 547687 h 1019175"/>
              <a:gd name="connsiteX46" fmla="*/ 1009650 w 1009650"/>
              <a:gd name="connsiteY46" fmla="*/ 466725 h 1019175"/>
              <a:gd name="connsiteX47" fmla="*/ 976312 w 1009650"/>
              <a:gd name="connsiteY47" fmla="*/ 452437 h 1019175"/>
              <a:gd name="connsiteX48" fmla="*/ 942975 w 1009650"/>
              <a:gd name="connsiteY48" fmla="*/ 390525 h 1019175"/>
              <a:gd name="connsiteX49" fmla="*/ 933450 w 1009650"/>
              <a:gd name="connsiteY49" fmla="*/ 366712 h 1019175"/>
              <a:gd name="connsiteX50" fmla="*/ 933450 w 1009650"/>
              <a:gd name="connsiteY50" fmla="*/ 381000 h 1019175"/>
              <a:gd name="connsiteX51" fmla="*/ 928687 w 1009650"/>
              <a:gd name="connsiteY51" fmla="*/ 419100 h 1019175"/>
              <a:gd name="connsiteX52" fmla="*/ 895350 w 1009650"/>
              <a:gd name="connsiteY52" fmla="*/ 428625 h 1019175"/>
              <a:gd name="connsiteX53" fmla="*/ 881062 w 1009650"/>
              <a:gd name="connsiteY53" fmla="*/ 447675 h 1019175"/>
              <a:gd name="connsiteX54" fmla="*/ 862012 w 1009650"/>
              <a:gd name="connsiteY54" fmla="*/ 442912 h 1019175"/>
              <a:gd name="connsiteX55" fmla="*/ 842962 w 1009650"/>
              <a:gd name="connsiteY55" fmla="*/ 461962 h 1019175"/>
              <a:gd name="connsiteX56" fmla="*/ 828675 w 1009650"/>
              <a:gd name="connsiteY56" fmla="*/ 438150 h 1019175"/>
              <a:gd name="connsiteX57" fmla="*/ 785812 w 1009650"/>
              <a:gd name="connsiteY57" fmla="*/ 438150 h 1019175"/>
              <a:gd name="connsiteX58" fmla="*/ 723900 w 1009650"/>
              <a:gd name="connsiteY58" fmla="*/ 438150 h 1019175"/>
              <a:gd name="connsiteX59" fmla="*/ 676275 w 1009650"/>
              <a:gd name="connsiteY59" fmla="*/ 476250 h 1019175"/>
              <a:gd name="connsiteX60" fmla="*/ 666750 w 1009650"/>
              <a:gd name="connsiteY60" fmla="*/ 495300 h 1019175"/>
              <a:gd name="connsiteX61" fmla="*/ 661987 w 1009650"/>
              <a:gd name="connsiteY61" fmla="*/ 471487 h 1019175"/>
              <a:gd name="connsiteX62" fmla="*/ 657225 w 1009650"/>
              <a:gd name="connsiteY62" fmla="*/ 500062 h 1019175"/>
              <a:gd name="connsiteX63" fmla="*/ 638175 w 1009650"/>
              <a:gd name="connsiteY63" fmla="*/ 523875 h 1019175"/>
              <a:gd name="connsiteX64" fmla="*/ 600075 w 1009650"/>
              <a:gd name="connsiteY64" fmla="*/ 533400 h 1019175"/>
              <a:gd name="connsiteX65" fmla="*/ 552450 w 1009650"/>
              <a:gd name="connsiteY65" fmla="*/ 523875 h 1019175"/>
              <a:gd name="connsiteX66" fmla="*/ 519112 w 1009650"/>
              <a:gd name="connsiteY66" fmla="*/ 514350 h 1019175"/>
              <a:gd name="connsiteX67" fmla="*/ 509587 w 1009650"/>
              <a:gd name="connsiteY67" fmla="*/ 528637 h 1019175"/>
              <a:gd name="connsiteX68" fmla="*/ 485775 w 1009650"/>
              <a:gd name="connsiteY68" fmla="*/ 509587 h 1019175"/>
              <a:gd name="connsiteX69" fmla="*/ 461962 w 1009650"/>
              <a:gd name="connsiteY69" fmla="*/ 495300 h 1019175"/>
              <a:gd name="connsiteX70" fmla="*/ 457200 w 1009650"/>
              <a:gd name="connsiteY70" fmla="*/ 471487 h 1019175"/>
              <a:gd name="connsiteX71" fmla="*/ 409575 w 1009650"/>
              <a:gd name="connsiteY71" fmla="*/ 490537 h 1019175"/>
              <a:gd name="connsiteX72" fmla="*/ 395287 w 1009650"/>
              <a:gd name="connsiteY72" fmla="*/ 509587 h 1019175"/>
              <a:gd name="connsiteX73" fmla="*/ 366712 w 1009650"/>
              <a:gd name="connsiteY73" fmla="*/ 514350 h 1019175"/>
              <a:gd name="connsiteX74" fmla="*/ 309562 w 1009650"/>
              <a:gd name="connsiteY74" fmla="*/ 509587 h 1019175"/>
              <a:gd name="connsiteX75" fmla="*/ 295275 w 1009650"/>
              <a:gd name="connsiteY75" fmla="*/ 504825 h 1019175"/>
              <a:gd name="connsiteX76" fmla="*/ 257175 w 1009650"/>
              <a:gd name="connsiteY76" fmla="*/ 500062 h 1019175"/>
              <a:gd name="connsiteX77" fmla="*/ 214312 w 1009650"/>
              <a:gd name="connsiteY77" fmla="*/ 519112 h 1019175"/>
              <a:gd name="connsiteX78" fmla="*/ 219075 w 1009650"/>
              <a:gd name="connsiteY78" fmla="*/ 533400 h 1019175"/>
              <a:gd name="connsiteX79" fmla="*/ 190500 w 1009650"/>
              <a:gd name="connsiteY79" fmla="*/ 523875 h 1019175"/>
              <a:gd name="connsiteX80" fmla="*/ 185737 w 1009650"/>
              <a:gd name="connsiteY80" fmla="*/ 542925 h 1019175"/>
              <a:gd name="connsiteX81" fmla="*/ 57150 w 1009650"/>
              <a:gd name="connsiteY81" fmla="*/ 561975 h 1019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009650" h="1019175">
                <a:moveTo>
                  <a:pt x="628650" y="14287"/>
                </a:moveTo>
                <a:lnTo>
                  <a:pt x="528637" y="0"/>
                </a:lnTo>
                <a:lnTo>
                  <a:pt x="400050" y="71437"/>
                </a:lnTo>
                <a:lnTo>
                  <a:pt x="23812" y="128587"/>
                </a:lnTo>
                <a:lnTo>
                  <a:pt x="0" y="485775"/>
                </a:lnTo>
                <a:lnTo>
                  <a:pt x="157162" y="685800"/>
                </a:lnTo>
                <a:lnTo>
                  <a:pt x="190500" y="681037"/>
                </a:lnTo>
                <a:lnTo>
                  <a:pt x="219075" y="738187"/>
                </a:lnTo>
                <a:lnTo>
                  <a:pt x="219075" y="766762"/>
                </a:lnTo>
                <a:lnTo>
                  <a:pt x="252412" y="800100"/>
                </a:lnTo>
                <a:lnTo>
                  <a:pt x="290512" y="800100"/>
                </a:lnTo>
                <a:lnTo>
                  <a:pt x="290512" y="838200"/>
                </a:lnTo>
                <a:lnTo>
                  <a:pt x="304800" y="919162"/>
                </a:lnTo>
                <a:lnTo>
                  <a:pt x="266700" y="952500"/>
                </a:lnTo>
                <a:lnTo>
                  <a:pt x="319087" y="966787"/>
                </a:lnTo>
                <a:lnTo>
                  <a:pt x="352425" y="952500"/>
                </a:lnTo>
                <a:lnTo>
                  <a:pt x="419100" y="976312"/>
                </a:lnTo>
                <a:lnTo>
                  <a:pt x="485775" y="981075"/>
                </a:lnTo>
                <a:lnTo>
                  <a:pt x="523875" y="962025"/>
                </a:lnTo>
                <a:lnTo>
                  <a:pt x="523875" y="947737"/>
                </a:lnTo>
                <a:lnTo>
                  <a:pt x="571500" y="947737"/>
                </a:lnTo>
                <a:lnTo>
                  <a:pt x="600075" y="942975"/>
                </a:lnTo>
                <a:lnTo>
                  <a:pt x="647700" y="962025"/>
                </a:lnTo>
                <a:lnTo>
                  <a:pt x="661987" y="1000125"/>
                </a:lnTo>
                <a:lnTo>
                  <a:pt x="704850" y="1019175"/>
                </a:lnTo>
                <a:lnTo>
                  <a:pt x="738187" y="1019175"/>
                </a:lnTo>
                <a:lnTo>
                  <a:pt x="766762" y="1000125"/>
                </a:lnTo>
                <a:lnTo>
                  <a:pt x="804862" y="1014412"/>
                </a:lnTo>
                <a:lnTo>
                  <a:pt x="852487" y="1000125"/>
                </a:lnTo>
                <a:lnTo>
                  <a:pt x="914400" y="985837"/>
                </a:lnTo>
                <a:lnTo>
                  <a:pt x="904875" y="942975"/>
                </a:lnTo>
                <a:lnTo>
                  <a:pt x="895350" y="895350"/>
                </a:lnTo>
                <a:lnTo>
                  <a:pt x="881062" y="857250"/>
                </a:lnTo>
                <a:lnTo>
                  <a:pt x="871537" y="847725"/>
                </a:lnTo>
                <a:lnTo>
                  <a:pt x="838200" y="866775"/>
                </a:lnTo>
                <a:lnTo>
                  <a:pt x="819150" y="823912"/>
                </a:lnTo>
                <a:lnTo>
                  <a:pt x="819150" y="804862"/>
                </a:lnTo>
                <a:lnTo>
                  <a:pt x="823912" y="714375"/>
                </a:lnTo>
                <a:lnTo>
                  <a:pt x="871537" y="709612"/>
                </a:lnTo>
                <a:lnTo>
                  <a:pt x="857250" y="676275"/>
                </a:lnTo>
                <a:lnTo>
                  <a:pt x="857250" y="628650"/>
                </a:lnTo>
                <a:lnTo>
                  <a:pt x="895350" y="600075"/>
                </a:lnTo>
                <a:lnTo>
                  <a:pt x="876300" y="561975"/>
                </a:lnTo>
                <a:lnTo>
                  <a:pt x="909637" y="557212"/>
                </a:lnTo>
                <a:lnTo>
                  <a:pt x="957262" y="571500"/>
                </a:lnTo>
                <a:lnTo>
                  <a:pt x="995362" y="547687"/>
                </a:lnTo>
                <a:lnTo>
                  <a:pt x="1009650" y="466725"/>
                </a:lnTo>
                <a:lnTo>
                  <a:pt x="976312" y="452437"/>
                </a:lnTo>
                <a:lnTo>
                  <a:pt x="942975" y="390525"/>
                </a:lnTo>
                <a:lnTo>
                  <a:pt x="933450" y="366712"/>
                </a:lnTo>
                <a:lnTo>
                  <a:pt x="933450" y="381000"/>
                </a:lnTo>
                <a:lnTo>
                  <a:pt x="928687" y="419100"/>
                </a:lnTo>
                <a:lnTo>
                  <a:pt x="895350" y="428625"/>
                </a:lnTo>
                <a:lnTo>
                  <a:pt x="881062" y="447675"/>
                </a:lnTo>
                <a:lnTo>
                  <a:pt x="862012" y="442912"/>
                </a:lnTo>
                <a:lnTo>
                  <a:pt x="842962" y="461962"/>
                </a:lnTo>
                <a:lnTo>
                  <a:pt x="828675" y="438150"/>
                </a:lnTo>
                <a:lnTo>
                  <a:pt x="785812" y="438150"/>
                </a:lnTo>
                <a:lnTo>
                  <a:pt x="723900" y="438150"/>
                </a:lnTo>
                <a:lnTo>
                  <a:pt x="676275" y="476250"/>
                </a:lnTo>
                <a:lnTo>
                  <a:pt x="666750" y="495300"/>
                </a:lnTo>
                <a:lnTo>
                  <a:pt x="661987" y="471487"/>
                </a:lnTo>
                <a:lnTo>
                  <a:pt x="657225" y="500062"/>
                </a:lnTo>
                <a:lnTo>
                  <a:pt x="638175" y="523875"/>
                </a:lnTo>
                <a:lnTo>
                  <a:pt x="600075" y="533400"/>
                </a:lnTo>
                <a:lnTo>
                  <a:pt x="552450" y="523875"/>
                </a:lnTo>
                <a:lnTo>
                  <a:pt x="519112" y="514350"/>
                </a:lnTo>
                <a:lnTo>
                  <a:pt x="509587" y="528637"/>
                </a:lnTo>
                <a:lnTo>
                  <a:pt x="485775" y="509587"/>
                </a:lnTo>
                <a:lnTo>
                  <a:pt x="461962" y="495300"/>
                </a:lnTo>
                <a:lnTo>
                  <a:pt x="457200" y="471487"/>
                </a:lnTo>
                <a:lnTo>
                  <a:pt x="409575" y="490537"/>
                </a:lnTo>
                <a:lnTo>
                  <a:pt x="395287" y="509587"/>
                </a:lnTo>
                <a:lnTo>
                  <a:pt x="366712" y="514350"/>
                </a:lnTo>
                <a:lnTo>
                  <a:pt x="309562" y="509587"/>
                </a:lnTo>
                <a:lnTo>
                  <a:pt x="295275" y="504825"/>
                </a:lnTo>
                <a:lnTo>
                  <a:pt x="257175" y="500062"/>
                </a:lnTo>
                <a:lnTo>
                  <a:pt x="214312" y="519112"/>
                </a:lnTo>
                <a:lnTo>
                  <a:pt x="219075" y="533400"/>
                </a:lnTo>
                <a:lnTo>
                  <a:pt x="190500" y="523875"/>
                </a:lnTo>
                <a:lnTo>
                  <a:pt x="185737" y="542925"/>
                </a:lnTo>
                <a:lnTo>
                  <a:pt x="57150" y="561975"/>
                </a:lnTo>
              </a:path>
            </a:pathLst>
          </a:custGeom>
          <a:solidFill>
            <a:srgbClr val="F2F2F2"/>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91" name="Freeform 90"/>
          <p:cNvSpPr/>
          <p:nvPr/>
        </p:nvSpPr>
        <p:spPr>
          <a:xfrm>
            <a:off x="1409700" y="2276086"/>
            <a:ext cx="1062038" cy="528637"/>
          </a:xfrm>
          <a:custGeom>
            <a:avLst/>
            <a:gdLst>
              <a:gd name="connsiteX0" fmla="*/ 1062038 w 1062038"/>
              <a:gd name="connsiteY0" fmla="*/ 97631 h 528637"/>
              <a:gd name="connsiteX1" fmla="*/ 973931 w 1062038"/>
              <a:gd name="connsiteY1" fmla="*/ 54768 h 528637"/>
              <a:gd name="connsiteX2" fmla="*/ 935831 w 1062038"/>
              <a:gd name="connsiteY2" fmla="*/ 61912 h 528637"/>
              <a:gd name="connsiteX3" fmla="*/ 883444 w 1062038"/>
              <a:gd name="connsiteY3" fmla="*/ 64293 h 528637"/>
              <a:gd name="connsiteX4" fmla="*/ 819150 w 1062038"/>
              <a:gd name="connsiteY4" fmla="*/ 23812 h 528637"/>
              <a:gd name="connsiteX5" fmla="*/ 762000 w 1062038"/>
              <a:gd name="connsiteY5" fmla="*/ 45243 h 528637"/>
              <a:gd name="connsiteX6" fmla="*/ 702469 w 1062038"/>
              <a:gd name="connsiteY6" fmla="*/ 38100 h 528637"/>
              <a:gd name="connsiteX7" fmla="*/ 628650 w 1062038"/>
              <a:gd name="connsiteY7" fmla="*/ 50006 h 528637"/>
              <a:gd name="connsiteX8" fmla="*/ 552450 w 1062038"/>
              <a:gd name="connsiteY8" fmla="*/ 9525 h 528637"/>
              <a:gd name="connsiteX9" fmla="*/ 459581 w 1062038"/>
              <a:gd name="connsiteY9" fmla="*/ 0 h 528637"/>
              <a:gd name="connsiteX10" fmla="*/ 342900 w 1062038"/>
              <a:gd name="connsiteY10" fmla="*/ 73818 h 528637"/>
              <a:gd name="connsiteX11" fmla="*/ 0 w 1062038"/>
              <a:gd name="connsiteY11" fmla="*/ 130968 h 528637"/>
              <a:gd name="connsiteX12" fmla="*/ 4763 w 1062038"/>
              <a:gd name="connsiteY12" fmla="*/ 504825 h 528637"/>
              <a:gd name="connsiteX13" fmla="*/ 135731 w 1062038"/>
              <a:gd name="connsiteY13" fmla="*/ 528637 h 528637"/>
              <a:gd name="connsiteX14" fmla="*/ 142875 w 1062038"/>
              <a:gd name="connsiteY14" fmla="*/ 523875 h 528637"/>
              <a:gd name="connsiteX15" fmla="*/ 159544 w 1062038"/>
              <a:gd name="connsiteY15" fmla="*/ 528637 h 528637"/>
              <a:gd name="connsiteX16" fmla="*/ 200025 w 1062038"/>
              <a:gd name="connsiteY16" fmla="*/ 490537 h 528637"/>
              <a:gd name="connsiteX17" fmla="*/ 280988 w 1062038"/>
              <a:gd name="connsiteY17" fmla="*/ 514350 h 528637"/>
              <a:gd name="connsiteX18" fmla="*/ 326231 w 1062038"/>
              <a:gd name="connsiteY18" fmla="*/ 514350 h 528637"/>
              <a:gd name="connsiteX19" fmla="*/ 354806 w 1062038"/>
              <a:gd name="connsiteY19" fmla="*/ 485775 h 528637"/>
              <a:gd name="connsiteX20" fmla="*/ 397669 w 1062038"/>
              <a:gd name="connsiteY20" fmla="*/ 473868 h 528637"/>
              <a:gd name="connsiteX21" fmla="*/ 435769 w 1062038"/>
              <a:gd name="connsiteY21" fmla="*/ 514350 h 528637"/>
              <a:gd name="connsiteX22" fmla="*/ 452438 w 1062038"/>
              <a:gd name="connsiteY22" fmla="*/ 528637 h 528637"/>
              <a:gd name="connsiteX23" fmla="*/ 466725 w 1062038"/>
              <a:gd name="connsiteY23" fmla="*/ 516731 h 528637"/>
              <a:gd name="connsiteX24" fmla="*/ 533400 w 1062038"/>
              <a:gd name="connsiteY24" fmla="*/ 528637 h 528637"/>
              <a:gd name="connsiteX25" fmla="*/ 592931 w 1062038"/>
              <a:gd name="connsiteY25" fmla="*/ 502443 h 528637"/>
              <a:gd name="connsiteX26" fmla="*/ 600075 w 1062038"/>
              <a:gd name="connsiteY26" fmla="*/ 471487 h 528637"/>
              <a:gd name="connsiteX27" fmla="*/ 669131 w 1062038"/>
              <a:gd name="connsiteY27" fmla="*/ 431006 h 528637"/>
              <a:gd name="connsiteX28" fmla="*/ 773906 w 1062038"/>
              <a:gd name="connsiteY28" fmla="*/ 440531 h 528637"/>
              <a:gd name="connsiteX29" fmla="*/ 788194 w 1062038"/>
              <a:gd name="connsiteY29" fmla="*/ 466725 h 528637"/>
              <a:gd name="connsiteX30" fmla="*/ 835819 w 1062038"/>
              <a:gd name="connsiteY30" fmla="*/ 442912 h 528637"/>
              <a:gd name="connsiteX31" fmla="*/ 852488 w 1062038"/>
              <a:gd name="connsiteY31" fmla="*/ 419100 h 528637"/>
              <a:gd name="connsiteX32" fmla="*/ 871538 w 1062038"/>
              <a:gd name="connsiteY32" fmla="*/ 371475 h 528637"/>
              <a:gd name="connsiteX33" fmla="*/ 919163 w 1062038"/>
              <a:gd name="connsiteY33" fmla="*/ 454818 h 528637"/>
              <a:gd name="connsiteX34" fmla="*/ 954881 w 1062038"/>
              <a:gd name="connsiteY34" fmla="*/ 476250 h 528637"/>
              <a:gd name="connsiteX35" fmla="*/ 985838 w 1062038"/>
              <a:gd name="connsiteY35" fmla="*/ 438150 h 528637"/>
              <a:gd name="connsiteX36" fmla="*/ 1021556 w 1062038"/>
              <a:gd name="connsiteY36" fmla="*/ 402431 h 528637"/>
              <a:gd name="connsiteX37" fmla="*/ 1040606 w 1062038"/>
              <a:gd name="connsiteY37" fmla="*/ 392906 h 528637"/>
              <a:gd name="connsiteX38" fmla="*/ 995363 w 1062038"/>
              <a:gd name="connsiteY38" fmla="*/ 376237 h 528637"/>
              <a:gd name="connsiteX39" fmla="*/ 995363 w 1062038"/>
              <a:gd name="connsiteY39" fmla="*/ 361950 h 528637"/>
              <a:gd name="connsiteX40" fmla="*/ 997744 w 1062038"/>
              <a:gd name="connsiteY40" fmla="*/ 319087 h 528637"/>
              <a:gd name="connsiteX41" fmla="*/ 983456 w 1062038"/>
              <a:gd name="connsiteY41" fmla="*/ 309562 h 528637"/>
              <a:gd name="connsiteX42" fmla="*/ 947738 w 1062038"/>
              <a:gd name="connsiteY42" fmla="*/ 323850 h 528637"/>
              <a:gd name="connsiteX43" fmla="*/ 947738 w 1062038"/>
              <a:gd name="connsiteY43" fmla="*/ 297656 h 528637"/>
              <a:gd name="connsiteX44" fmla="*/ 971550 w 1062038"/>
              <a:gd name="connsiteY44" fmla="*/ 290512 h 528637"/>
              <a:gd name="connsiteX45" fmla="*/ 1000125 w 1062038"/>
              <a:gd name="connsiteY45" fmla="*/ 252412 h 528637"/>
              <a:gd name="connsiteX46" fmla="*/ 1007269 w 1062038"/>
              <a:gd name="connsiteY46" fmla="*/ 226218 h 528637"/>
              <a:gd name="connsiteX47" fmla="*/ 1014413 w 1062038"/>
              <a:gd name="connsiteY47" fmla="*/ 216693 h 528637"/>
              <a:gd name="connsiteX48" fmla="*/ 1002506 w 1062038"/>
              <a:gd name="connsiteY48" fmla="*/ 195262 h 528637"/>
              <a:gd name="connsiteX49" fmla="*/ 1002506 w 1062038"/>
              <a:gd name="connsiteY49" fmla="*/ 169068 h 528637"/>
              <a:gd name="connsiteX50" fmla="*/ 985838 w 1062038"/>
              <a:gd name="connsiteY50" fmla="*/ 150018 h 528637"/>
              <a:gd name="connsiteX51" fmla="*/ 1000125 w 1062038"/>
              <a:gd name="connsiteY51" fmla="*/ 138112 h 528637"/>
              <a:gd name="connsiteX52" fmla="*/ 1007269 w 1062038"/>
              <a:gd name="connsiteY52" fmla="*/ 109537 h 528637"/>
              <a:gd name="connsiteX53" fmla="*/ 1062038 w 1062038"/>
              <a:gd name="connsiteY53" fmla="*/ 97631 h 52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62038" h="528637">
                <a:moveTo>
                  <a:pt x="1062038" y="97631"/>
                </a:moveTo>
                <a:lnTo>
                  <a:pt x="973931" y="54768"/>
                </a:lnTo>
                <a:lnTo>
                  <a:pt x="935831" y="61912"/>
                </a:lnTo>
                <a:lnTo>
                  <a:pt x="883444" y="64293"/>
                </a:lnTo>
                <a:lnTo>
                  <a:pt x="819150" y="23812"/>
                </a:lnTo>
                <a:lnTo>
                  <a:pt x="762000" y="45243"/>
                </a:lnTo>
                <a:lnTo>
                  <a:pt x="702469" y="38100"/>
                </a:lnTo>
                <a:lnTo>
                  <a:pt x="628650" y="50006"/>
                </a:lnTo>
                <a:lnTo>
                  <a:pt x="552450" y="9525"/>
                </a:lnTo>
                <a:lnTo>
                  <a:pt x="459581" y="0"/>
                </a:lnTo>
                <a:lnTo>
                  <a:pt x="342900" y="73818"/>
                </a:lnTo>
                <a:lnTo>
                  <a:pt x="0" y="130968"/>
                </a:lnTo>
                <a:cubicBezTo>
                  <a:pt x="1588" y="255587"/>
                  <a:pt x="3175" y="380206"/>
                  <a:pt x="4763" y="504825"/>
                </a:cubicBezTo>
                <a:lnTo>
                  <a:pt x="135731" y="528637"/>
                </a:lnTo>
                <a:lnTo>
                  <a:pt x="142875" y="523875"/>
                </a:lnTo>
                <a:lnTo>
                  <a:pt x="159544" y="528637"/>
                </a:lnTo>
                <a:lnTo>
                  <a:pt x="200025" y="490537"/>
                </a:lnTo>
                <a:lnTo>
                  <a:pt x="280988" y="514350"/>
                </a:lnTo>
                <a:lnTo>
                  <a:pt x="326231" y="514350"/>
                </a:lnTo>
                <a:lnTo>
                  <a:pt x="354806" y="485775"/>
                </a:lnTo>
                <a:lnTo>
                  <a:pt x="397669" y="473868"/>
                </a:lnTo>
                <a:lnTo>
                  <a:pt x="435769" y="514350"/>
                </a:lnTo>
                <a:lnTo>
                  <a:pt x="452438" y="528637"/>
                </a:lnTo>
                <a:lnTo>
                  <a:pt x="466725" y="516731"/>
                </a:lnTo>
                <a:lnTo>
                  <a:pt x="533400" y="528637"/>
                </a:lnTo>
                <a:lnTo>
                  <a:pt x="592931" y="502443"/>
                </a:lnTo>
                <a:lnTo>
                  <a:pt x="600075" y="471487"/>
                </a:lnTo>
                <a:lnTo>
                  <a:pt x="669131" y="431006"/>
                </a:lnTo>
                <a:lnTo>
                  <a:pt x="773906" y="440531"/>
                </a:lnTo>
                <a:lnTo>
                  <a:pt x="788194" y="466725"/>
                </a:lnTo>
                <a:lnTo>
                  <a:pt x="835819" y="442912"/>
                </a:lnTo>
                <a:lnTo>
                  <a:pt x="852488" y="419100"/>
                </a:lnTo>
                <a:lnTo>
                  <a:pt x="871538" y="371475"/>
                </a:lnTo>
                <a:lnTo>
                  <a:pt x="919163" y="454818"/>
                </a:lnTo>
                <a:lnTo>
                  <a:pt x="954881" y="476250"/>
                </a:lnTo>
                <a:lnTo>
                  <a:pt x="985838" y="438150"/>
                </a:lnTo>
                <a:lnTo>
                  <a:pt x="1021556" y="402431"/>
                </a:lnTo>
                <a:lnTo>
                  <a:pt x="1040606" y="392906"/>
                </a:lnTo>
                <a:lnTo>
                  <a:pt x="995363" y="376237"/>
                </a:lnTo>
                <a:lnTo>
                  <a:pt x="995363" y="361950"/>
                </a:lnTo>
                <a:lnTo>
                  <a:pt x="997744" y="319087"/>
                </a:lnTo>
                <a:lnTo>
                  <a:pt x="983456" y="309562"/>
                </a:lnTo>
                <a:lnTo>
                  <a:pt x="947738" y="323850"/>
                </a:lnTo>
                <a:lnTo>
                  <a:pt x="947738" y="297656"/>
                </a:lnTo>
                <a:lnTo>
                  <a:pt x="971550" y="290512"/>
                </a:lnTo>
                <a:lnTo>
                  <a:pt x="1000125" y="252412"/>
                </a:lnTo>
                <a:lnTo>
                  <a:pt x="1007269" y="226218"/>
                </a:lnTo>
                <a:lnTo>
                  <a:pt x="1014413" y="216693"/>
                </a:lnTo>
                <a:lnTo>
                  <a:pt x="1002506" y="195262"/>
                </a:lnTo>
                <a:lnTo>
                  <a:pt x="1002506" y="169068"/>
                </a:lnTo>
                <a:lnTo>
                  <a:pt x="985838" y="150018"/>
                </a:lnTo>
                <a:lnTo>
                  <a:pt x="1000125" y="138112"/>
                </a:lnTo>
                <a:lnTo>
                  <a:pt x="1007269" y="109537"/>
                </a:lnTo>
                <a:lnTo>
                  <a:pt x="1062038" y="97631"/>
                </a:lnTo>
                <a:close/>
              </a:path>
            </a:pathLst>
          </a:custGeom>
          <a:solidFill>
            <a:schemeClr val="bg1"/>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92" name="Freeform 91"/>
          <p:cNvSpPr/>
          <p:nvPr/>
        </p:nvSpPr>
        <p:spPr>
          <a:xfrm>
            <a:off x="1000125" y="2230842"/>
            <a:ext cx="752475" cy="800100"/>
          </a:xfrm>
          <a:custGeom>
            <a:avLst/>
            <a:gdLst>
              <a:gd name="connsiteX0" fmla="*/ 230981 w 752475"/>
              <a:gd name="connsiteY0" fmla="*/ 9525 h 800100"/>
              <a:gd name="connsiteX1" fmla="*/ 319088 w 752475"/>
              <a:gd name="connsiteY1" fmla="*/ 0 h 800100"/>
              <a:gd name="connsiteX2" fmla="*/ 357188 w 752475"/>
              <a:gd name="connsiteY2" fmla="*/ 16669 h 800100"/>
              <a:gd name="connsiteX3" fmla="*/ 402431 w 752475"/>
              <a:gd name="connsiteY3" fmla="*/ 47625 h 800100"/>
              <a:gd name="connsiteX4" fmla="*/ 478631 w 752475"/>
              <a:gd name="connsiteY4" fmla="*/ 59531 h 800100"/>
              <a:gd name="connsiteX5" fmla="*/ 521494 w 752475"/>
              <a:gd name="connsiteY5" fmla="*/ 76200 h 800100"/>
              <a:gd name="connsiteX6" fmla="*/ 578644 w 752475"/>
              <a:gd name="connsiteY6" fmla="*/ 97631 h 800100"/>
              <a:gd name="connsiteX7" fmla="*/ 638175 w 752475"/>
              <a:gd name="connsiteY7" fmla="*/ 114300 h 800100"/>
              <a:gd name="connsiteX8" fmla="*/ 752475 w 752475"/>
              <a:gd name="connsiteY8" fmla="*/ 111919 h 800100"/>
              <a:gd name="connsiteX9" fmla="*/ 738188 w 752475"/>
              <a:gd name="connsiteY9" fmla="*/ 152400 h 800100"/>
              <a:gd name="connsiteX10" fmla="*/ 714375 w 752475"/>
              <a:gd name="connsiteY10" fmla="*/ 152400 h 800100"/>
              <a:gd name="connsiteX11" fmla="*/ 697706 w 752475"/>
              <a:gd name="connsiteY11" fmla="*/ 171450 h 800100"/>
              <a:gd name="connsiteX12" fmla="*/ 666750 w 752475"/>
              <a:gd name="connsiteY12" fmla="*/ 154781 h 800100"/>
              <a:gd name="connsiteX13" fmla="*/ 633413 w 752475"/>
              <a:gd name="connsiteY13" fmla="*/ 200025 h 800100"/>
              <a:gd name="connsiteX14" fmla="*/ 609600 w 752475"/>
              <a:gd name="connsiteY14" fmla="*/ 202406 h 800100"/>
              <a:gd name="connsiteX15" fmla="*/ 581025 w 752475"/>
              <a:gd name="connsiteY15" fmla="*/ 185737 h 800100"/>
              <a:gd name="connsiteX16" fmla="*/ 554831 w 752475"/>
              <a:gd name="connsiteY16" fmla="*/ 197644 h 800100"/>
              <a:gd name="connsiteX17" fmla="*/ 533400 w 752475"/>
              <a:gd name="connsiteY17" fmla="*/ 190500 h 800100"/>
              <a:gd name="connsiteX18" fmla="*/ 504825 w 752475"/>
              <a:gd name="connsiteY18" fmla="*/ 261937 h 800100"/>
              <a:gd name="connsiteX19" fmla="*/ 521494 w 752475"/>
              <a:gd name="connsiteY19" fmla="*/ 316706 h 800100"/>
              <a:gd name="connsiteX20" fmla="*/ 550069 w 752475"/>
              <a:gd name="connsiteY20" fmla="*/ 333375 h 800100"/>
              <a:gd name="connsiteX21" fmla="*/ 569119 w 752475"/>
              <a:gd name="connsiteY21" fmla="*/ 342900 h 800100"/>
              <a:gd name="connsiteX22" fmla="*/ 523875 w 752475"/>
              <a:gd name="connsiteY22" fmla="*/ 397669 h 800100"/>
              <a:gd name="connsiteX23" fmla="*/ 507206 w 752475"/>
              <a:gd name="connsiteY23" fmla="*/ 400050 h 800100"/>
              <a:gd name="connsiteX24" fmla="*/ 502444 w 752475"/>
              <a:gd name="connsiteY24" fmla="*/ 423862 h 800100"/>
              <a:gd name="connsiteX25" fmla="*/ 481013 w 752475"/>
              <a:gd name="connsiteY25" fmla="*/ 447675 h 800100"/>
              <a:gd name="connsiteX26" fmla="*/ 492919 w 752475"/>
              <a:gd name="connsiteY26" fmla="*/ 495300 h 800100"/>
              <a:gd name="connsiteX27" fmla="*/ 483394 w 752475"/>
              <a:gd name="connsiteY27" fmla="*/ 511969 h 800100"/>
              <a:gd name="connsiteX28" fmla="*/ 490538 w 752475"/>
              <a:gd name="connsiteY28" fmla="*/ 557212 h 800100"/>
              <a:gd name="connsiteX29" fmla="*/ 504825 w 752475"/>
              <a:gd name="connsiteY29" fmla="*/ 564356 h 800100"/>
              <a:gd name="connsiteX30" fmla="*/ 535781 w 752475"/>
              <a:gd name="connsiteY30" fmla="*/ 585787 h 800100"/>
              <a:gd name="connsiteX31" fmla="*/ 538163 w 752475"/>
              <a:gd name="connsiteY31" fmla="*/ 631031 h 800100"/>
              <a:gd name="connsiteX32" fmla="*/ 533400 w 752475"/>
              <a:gd name="connsiteY32" fmla="*/ 683419 h 800100"/>
              <a:gd name="connsiteX33" fmla="*/ 485775 w 752475"/>
              <a:gd name="connsiteY33" fmla="*/ 676275 h 800100"/>
              <a:gd name="connsiteX34" fmla="*/ 497681 w 752475"/>
              <a:gd name="connsiteY34" fmla="*/ 733425 h 800100"/>
              <a:gd name="connsiteX35" fmla="*/ 481013 w 752475"/>
              <a:gd name="connsiteY35" fmla="*/ 740569 h 800100"/>
              <a:gd name="connsiteX36" fmla="*/ 476250 w 752475"/>
              <a:gd name="connsiteY36" fmla="*/ 766762 h 800100"/>
              <a:gd name="connsiteX37" fmla="*/ 459581 w 752475"/>
              <a:gd name="connsiteY37" fmla="*/ 764381 h 800100"/>
              <a:gd name="connsiteX38" fmla="*/ 452438 w 752475"/>
              <a:gd name="connsiteY38" fmla="*/ 752475 h 800100"/>
              <a:gd name="connsiteX39" fmla="*/ 409575 w 752475"/>
              <a:gd name="connsiteY39" fmla="*/ 742950 h 800100"/>
              <a:gd name="connsiteX40" fmla="*/ 371475 w 752475"/>
              <a:gd name="connsiteY40" fmla="*/ 745331 h 800100"/>
              <a:gd name="connsiteX41" fmla="*/ 333375 w 752475"/>
              <a:gd name="connsiteY41" fmla="*/ 723900 h 800100"/>
              <a:gd name="connsiteX42" fmla="*/ 297656 w 752475"/>
              <a:gd name="connsiteY42" fmla="*/ 752475 h 800100"/>
              <a:gd name="connsiteX43" fmla="*/ 266700 w 752475"/>
              <a:gd name="connsiteY43" fmla="*/ 771525 h 800100"/>
              <a:gd name="connsiteX44" fmla="*/ 228600 w 752475"/>
              <a:gd name="connsiteY44" fmla="*/ 735806 h 800100"/>
              <a:gd name="connsiteX45" fmla="*/ 209550 w 752475"/>
              <a:gd name="connsiteY45" fmla="*/ 752475 h 800100"/>
              <a:gd name="connsiteX46" fmla="*/ 183356 w 752475"/>
              <a:gd name="connsiteY46" fmla="*/ 800100 h 800100"/>
              <a:gd name="connsiteX47" fmla="*/ 150019 w 752475"/>
              <a:gd name="connsiteY47" fmla="*/ 773906 h 800100"/>
              <a:gd name="connsiteX48" fmla="*/ 138113 w 752475"/>
              <a:gd name="connsiteY48" fmla="*/ 752475 h 800100"/>
              <a:gd name="connsiteX49" fmla="*/ 123825 w 752475"/>
              <a:gd name="connsiteY49" fmla="*/ 716756 h 800100"/>
              <a:gd name="connsiteX50" fmla="*/ 107156 w 752475"/>
              <a:gd name="connsiteY50" fmla="*/ 716756 h 800100"/>
              <a:gd name="connsiteX51" fmla="*/ 97631 w 752475"/>
              <a:gd name="connsiteY51" fmla="*/ 688181 h 800100"/>
              <a:gd name="connsiteX52" fmla="*/ 97631 w 752475"/>
              <a:gd name="connsiteY52" fmla="*/ 673894 h 800100"/>
              <a:gd name="connsiteX53" fmla="*/ 123825 w 752475"/>
              <a:gd name="connsiteY53" fmla="*/ 657225 h 800100"/>
              <a:gd name="connsiteX54" fmla="*/ 104775 w 752475"/>
              <a:gd name="connsiteY54" fmla="*/ 638175 h 800100"/>
              <a:gd name="connsiteX55" fmla="*/ 73819 w 752475"/>
              <a:gd name="connsiteY55" fmla="*/ 631031 h 800100"/>
              <a:gd name="connsiteX56" fmla="*/ 54769 w 752475"/>
              <a:gd name="connsiteY56" fmla="*/ 607219 h 800100"/>
              <a:gd name="connsiteX57" fmla="*/ 73819 w 752475"/>
              <a:gd name="connsiteY57" fmla="*/ 578644 h 800100"/>
              <a:gd name="connsiteX58" fmla="*/ 109538 w 752475"/>
              <a:gd name="connsiteY58" fmla="*/ 569119 h 800100"/>
              <a:gd name="connsiteX59" fmla="*/ 64294 w 752475"/>
              <a:gd name="connsiteY59" fmla="*/ 535781 h 800100"/>
              <a:gd name="connsiteX60" fmla="*/ 28575 w 752475"/>
              <a:gd name="connsiteY60" fmla="*/ 526256 h 800100"/>
              <a:gd name="connsiteX61" fmla="*/ 0 w 752475"/>
              <a:gd name="connsiteY61" fmla="*/ 502444 h 800100"/>
              <a:gd name="connsiteX62" fmla="*/ 78581 w 752475"/>
              <a:gd name="connsiteY62" fmla="*/ 392906 h 800100"/>
              <a:gd name="connsiteX63" fmla="*/ 59531 w 752475"/>
              <a:gd name="connsiteY63" fmla="*/ 354806 h 800100"/>
              <a:gd name="connsiteX64" fmla="*/ 109538 w 752475"/>
              <a:gd name="connsiteY64" fmla="*/ 278606 h 800100"/>
              <a:gd name="connsiteX65" fmla="*/ 147638 w 752475"/>
              <a:gd name="connsiteY65" fmla="*/ 307181 h 800100"/>
              <a:gd name="connsiteX66" fmla="*/ 238125 w 752475"/>
              <a:gd name="connsiteY66" fmla="*/ 264319 h 800100"/>
              <a:gd name="connsiteX67" fmla="*/ 171450 w 752475"/>
              <a:gd name="connsiteY67" fmla="*/ 216694 h 800100"/>
              <a:gd name="connsiteX68" fmla="*/ 171450 w 752475"/>
              <a:gd name="connsiteY68" fmla="*/ 188119 h 800100"/>
              <a:gd name="connsiteX69" fmla="*/ 214313 w 752475"/>
              <a:gd name="connsiteY69" fmla="*/ 145256 h 800100"/>
              <a:gd name="connsiteX70" fmla="*/ 216694 w 752475"/>
              <a:gd name="connsiteY70" fmla="*/ 76200 h 800100"/>
              <a:gd name="connsiteX71" fmla="*/ 230981 w 752475"/>
              <a:gd name="connsiteY71" fmla="*/ 9525 h 80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752475" h="800100">
                <a:moveTo>
                  <a:pt x="230981" y="9525"/>
                </a:moveTo>
                <a:lnTo>
                  <a:pt x="319088" y="0"/>
                </a:lnTo>
                <a:lnTo>
                  <a:pt x="357188" y="16669"/>
                </a:lnTo>
                <a:lnTo>
                  <a:pt x="402431" y="47625"/>
                </a:lnTo>
                <a:lnTo>
                  <a:pt x="478631" y="59531"/>
                </a:lnTo>
                <a:lnTo>
                  <a:pt x="521494" y="76200"/>
                </a:lnTo>
                <a:lnTo>
                  <a:pt x="578644" y="97631"/>
                </a:lnTo>
                <a:lnTo>
                  <a:pt x="638175" y="114300"/>
                </a:lnTo>
                <a:lnTo>
                  <a:pt x="752475" y="111919"/>
                </a:lnTo>
                <a:lnTo>
                  <a:pt x="738188" y="152400"/>
                </a:lnTo>
                <a:lnTo>
                  <a:pt x="714375" y="152400"/>
                </a:lnTo>
                <a:lnTo>
                  <a:pt x="697706" y="171450"/>
                </a:lnTo>
                <a:lnTo>
                  <a:pt x="666750" y="154781"/>
                </a:lnTo>
                <a:lnTo>
                  <a:pt x="633413" y="200025"/>
                </a:lnTo>
                <a:lnTo>
                  <a:pt x="609600" y="202406"/>
                </a:lnTo>
                <a:lnTo>
                  <a:pt x="581025" y="185737"/>
                </a:lnTo>
                <a:lnTo>
                  <a:pt x="554831" y="197644"/>
                </a:lnTo>
                <a:lnTo>
                  <a:pt x="533400" y="190500"/>
                </a:lnTo>
                <a:lnTo>
                  <a:pt x="504825" y="261937"/>
                </a:lnTo>
                <a:lnTo>
                  <a:pt x="521494" y="316706"/>
                </a:lnTo>
                <a:lnTo>
                  <a:pt x="550069" y="333375"/>
                </a:lnTo>
                <a:lnTo>
                  <a:pt x="569119" y="342900"/>
                </a:lnTo>
                <a:lnTo>
                  <a:pt x="523875" y="397669"/>
                </a:lnTo>
                <a:lnTo>
                  <a:pt x="507206" y="400050"/>
                </a:lnTo>
                <a:lnTo>
                  <a:pt x="502444" y="423862"/>
                </a:lnTo>
                <a:lnTo>
                  <a:pt x="481013" y="447675"/>
                </a:lnTo>
                <a:lnTo>
                  <a:pt x="492919" y="495300"/>
                </a:lnTo>
                <a:lnTo>
                  <a:pt x="483394" y="511969"/>
                </a:lnTo>
                <a:lnTo>
                  <a:pt x="490538" y="557212"/>
                </a:lnTo>
                <a:lnTo>
                  <a:pt x="504825" y="564356"/>
                </a:lnTo>
                <a:lnTo>
                  <a:pt x="535781" y="585787"/>
                </a:lnTo>
                <a:lnTo>
                  <a:pt x="538163" y="631031"/>
                </a:lnTo>
                <a:lnTo>
                  <a:pt x="533400" y="683419"/>
                </a:lnTo>
                <a:lnTo>
                  <a:pt x="485775" y="676275"/>
                </a:lnTo>
                <a:lnTo>
                  <a:pt x="497681" y="733425"/>
                </a:lnTo>
                <a:lnTo>
                  <a:pt x="481013" y="740569"/>
                </a:lnTo>
                <a:lnTo>
                  <a:pt x="476250" y="766762"/>
                </a:lnTo>
                <a:lnTo>
                  <a:pt x="459581" y="764381"/>
                </a:lnTo>
                <a:lnTo>
                  <a:pt x="452438" y="752475"/>
                </a:lnTo>
                <a:lnTo>
                  <a:pt x="409575" y="742950"/>
                </a:lnTo>
                <a:lnTo>
                  <a:pt x="371475" y="745331"/>
                </a:lnTo>
                <a:lnTo>
                  <a:pt x="333375" y="723900"/>
                </a:lnTo>
                <a:lnTo>
                  <a:pt x="297656" y="752475"/>
                </a:lnTo>
                <a:lnTo>
                  <a:pt x="266700" y="771525"/>
                </a:lnTo>
                <a:lnTo>
                  <a:pt x="228600" y="735806"/>
                </a:lnTo>
                <a:lnTo>
                  <a:pt x="209550" y="752475"/>
                </a:lnTo>
                <a:lnTo>
                  <a:pt x="183356" y="800100"/>
                </a:lnTo>
                <a:lnTo>
                  <a:pt x="150019" y="773906"/>
                </a:lnTo>
                <a:lnTo>
                  <a:pt x="138113" y="752475"/>
                </a:lnTo>
                <a:lnTo>
                  <a:pt x="123825" y="716756"/>
                </a:lnTo>
                <a:lnTo>
                  <a:pt x="107156" y="716756"/>
                </a:lnTo>
                <a:lnTo>
                  <a:pt x="97631" y="688181"/>
                </a:lnTo>
                <a:lnTo>
                  <a:pt x="97631" y="673894"/>
                </a:lnTo>
                <a:lnTo>
                  <a:pt x="123825" y="657225"/>
                </a:lnTo>
                <a:lnTo>
                  <a:pt x="104775" y="638175"/>
                </a:lnTo>
                <a:lnTo>
                  <a:pt x="73819" y="631031"/>
                </a:lnTo>
                <a:lnTo>
                  <a:pt x="54769" y="607219"/>
                </a:lnTo>
                <a:lnTo>
                  <a:pt x="73819" y="578644"/>
                </a:lnTo>
                <a:lnTo>
                  <a:pt x="109538" y="569119"/>
                </a:lnTo>
                <a:lnTo>
                  <a:pt x="64294" y="535781"/>
                </a:lnTo>
                <a:lnTo>
                  <a:pt x="28575" y="526256"/>
                </a:lnTo>
                <a:lnTo>
                  <a:pt x="0" y="502444"/>
                </a:lnTo>
                <a:lnTo>
                  <a:pt x="78581" y="392906"/>
                </a:lnTo>
                <a:lnTo>
                  <a:pt x="59531" y="354806"/>
                </a:lnTo>
                <a:lnTo>
                  <a:pt x="109538" y="278606"/>
                </a:lnTo>
                <a:lnTo>
                  <a:pt x="147638" y="307181"/>
                </a:lnTo>
                <a:lnTo>
                  <a:pt x="238125" y="264319"/>
                </a:lnTo>
                <a:lnTo>
                  <a:pt x="171450" y="216694"/>
                </a:lnTo>
                <a:lnTo>
                  <a:pt x="171450" y="188119"/>
                </a:lnTo>
                <a:lnTo>
                  <a:pt x="214313" y="145256"/>
                </a:lnTo>
                <a:cubicBezTo>
                  <a:pt x="215107" y="122237"/>
                  <a:pt x="215900" y="99219"/>
                  <a:pt x="216694" y="76200"/>
                </a:cubicBezTo>
                <a:lnTo>
                  <a:pt x="230981" y="9525"/>
                </a:lnTo>
                <a:close/>
              </a:path>
            </a:pathLst>
          </a:custGeom>
          <a:solidFill>
            <a:srgbClr val="D9D9D9"/>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93" name="Freeform 92"/>
          <p:cNvSpPr/>
          <p:nvPr/>
        </p:nvSpPr>
        <p:spPr>
          <a:xfrm>
            <a:off x="576263" y="2176073"/>
            <a:ext cx="659606" cy="735806"/>
          </a:xfrm>
          <a:custGeom>
            <a:avLst/>
            <a:gdLst>
              <a:gd name="connsiteX0" fmla="*/ 497681 w 659606"/>
              <a:gd name="connsiteY0" fmla="*/ 0 h 735806"/>
              <a:gd name="connsiteX1" fmla="*/ 388143 w 659606"/>
              <a:gd name="connsiteY1" fmla="*/ 11906 h 735806"/>
              <a:gd name="connsiteX2" fmla="*/ 323850 w 659606"/>
              <a:gd name="connsiteY2" fmla="*/ 30956 h 735806"/>
              <a:gd name="connsiteX3" fmla="*/ 228600 w 659606"/>
              <a:gd name="connsiteY3" fmla="*/ 57150 h 735806"/>
              <a:gd name="connsiteX4" fmla="*/ 219075 w 659606"/>
              <a:gd name="connsiteY4" fmla="*/ 71438 h 735806"/>
              <a:gd name="connsiteX5" fmla="*/ 176212 w 659606"/>
              <a:gd name="connsiteY5" fmla="*/ 76200 h 735806"/>
              <a:gd name="connsiteX6" fmla="*/ 183356 w 659606"/>
              <a:gd name="connsiteY6" fmla="*/ 95250 h 735806"/>
              <a:gd name="connsiteX7" fmla="*/ 233362 w 659606"/>
              <a:gd name="connsiteY7" fmla="*/ 161925 h 735806"/>
              <a:gd name="connsiteX8" fmla="*/ 209550 w 659606"/>
              <a:gd name="connsiteY8" fmla="*/ 161925 h 735806"/>
              <a:gd name="connsiteX9" fmla="*/ 204787 w 659606"/>
              <a:gd name="connsiteY9" fmla="*/ 161925 h 735806"/>
              <a:gd name="connsiteX10" fmla="*/ 166687 w 659606"/>
              <a:gd name="connsiteY10" fmla="*/ 192881 h 735806"/>
              <a:gd name="connsiteX11" fmla="*/ 140493 w 659606"/>
              <a:gd name="connsiteY11" fmla="*/ 278606 h 735806"/>
              <a:gd name="connsiteX12" fmla="*/ 109537 w 659606"/>
              <a:gd name="connsiteY12" fmla="*/ 304800 h 735806"/>
              <a:gd name="connsiteX13" fmla="*/ 88106 w 659606"/>
              <a:gd name="connsiteY13" fmla="*/ 340519 h 735806"/>
              <a:gd name="connsiteX14" fmla="*/ 64293 w 659606"/>
              <a:gd name="connsiteY14" fmla="*/ 328613 h 735806"/>
              <a:gd name="connsiteX15" fmla="*/ 52387 w 659606"/>
              <a:gd name="connsiteY15" fmla="*/ 359569 h 735806"/>
              <a:gd name="connsiteX16" fmla="*/ 38100 w 659606"/>
              <a:gd name="connsiteY16" fmla="*/ 366713 h 735806"/>
              <a:gd name="connsiteX17" fmla="*/ 52387 w 659606"/>
              <a:gd name="connsiteY17" fmla="*/ 381000 h 735806"/>
              <a:gd name="connsiteX18" fmla="*/ 0 w 659606"/>
              <a:gd name="connsiteY18" fmla="*/ 473869 h 735806"/>
              <a:gd name="connsiteX19" fmla="*/ 0 w 659606"/>
              <a:gd name="connsiteY19" fmla="*/ 488156 h 735806"/>
              <a:gd name="connsiteX20" fmla="*/ 45243 w 659606"/>
              <a:gd name="connsiteY20" fmla="*/ 521494 h 735806"/>
              <a:gd name="connsiteX21" fmla="*/ 52387 w 659606"/>
              <a:gd name="connsiteY21" fmla="*/ 566738 h 735806"/>
              <a:gd name="connsiteX22" fmla="*/ 73818 w 659606"/>
              <a:gd name="connsiteY22" fmla="*/ 585788 h 735806"/>
              <a:gd name="connsiteX23" fmla="*/ 102393 w 659606"/>
              <a:gd name="connsiteY23" fmla="*/ 619125 h 735806"/>
              <a:gd name="connsiteX24" fmla="*/ 133350 w 659606"/>
              <a:gd name="connsiteY24" fmla="*/ 642938 h 735806"/>
              <a:gd name="connsiteX25" fmla="*/ 159543 w 659606"/>
              <a:gd name="connsiteY25" fmla="*/ 645319 h 735806"/>
              <a:gd name="connsiteX26" fmla="*/ 183356 w 659606"/>
              <a:gd name="connsiteY26" fmla="*/ 659606 h 735806"/>
              <a:gd name="connsiteX27" fmla="*/ 197643 w 659606"/>
              <a:gd name="connsiteY27" fmla="*/ 654844 h 735806"/>
              <a:gd name="connsiteX28" fmla="*/ 228600 w 659606"/>
              <a:gd name="connsiteY28" fmla="*/ 688181 h 735806"/>
              <a:gd name="connsiteX29" fmla="*/ 269081 w 659606"/>
              <a:gd name="connsiteY29" fmla="*/ 735806 h 735806"/>
              <a:gd name="connsiteX30" fmla="*/ 276225 w 659606"/>
              <a:gd name="connsiteY30" fmla="*/ 735806 h 735806"/>
              <a:gd name="connsiteX31" fmla="*/ 330993 w 659606"/>
              <a:gd name="connsiteY31" fmla="*/ 735806 h 735806"/>
              <a:gd name="connsiteX32" fmla="*/ 366712 w 659606"/>
              <a:gd name="connsiteY32" fmla="*/ 735806 h 735806"/>
              <a:gd name="connsiteX33" fmla="*/ 371475 w 659606"/>
              <a:gd name="connsiteY33" fmla="*/ 714375 h 735806"/>
              <a:gd name="connsiteX34" fmla="*/ 402431 w 659606"/>
              <a:gd name="connsiteY34" fmla="*/ 726281 h 735806"/>
              <a:gd name="connsiteX35" fmla="*/ 426243 w 659606"/>
              <a:gd name="connsiteY35" fmla="*/ 688181 h 735806"/>
              <a:gd name="connsiteX36" fmla="*/ 478631 w 659606"/>
              <a:gd name="connsiteY36" fmla="*/ 695325 h 735806"/>
              <a:gd name="connsiteX37" fmla="*/ 500062 w 659606"/>
              <a:gd name="connsiteY37" fmla="*/ 683419 h 735806"/>
              <a:gd name="connsiteX38" fmla="*/ 481012 w 659606"/>
              <a:gd name="connsiteY38" fmla="*/ 666750 h 735806"/>
              <a:gd name="connsiteX39" fmla="*/ 488156 w 659606"/>
              <a:gd name="connsiteY39" fmla="*/ 638175 h 735806"/>
              <a:gd name="connsiteX40" fmla="*/ 535781 w 659606"/>
              <a:gd name="connsiteY40" fmla="*/ 623888 h 735806"/>
              <a:gd name="connsiteX41" fmla="*/ 490537 w 659606"/>
              <a:gd name="connsiteY41" fmla="*/ 585788 h 735806"/>
              <a:gd name="connsiteX42" fmla="*/ 450056 w 659606"/>
              <a:gd name="connsiteY42" fmla="*/ 585788 h 735806"/>
              <a:gd name="connsiteX43" fmla="*/ 416718 w 659606"/>
              <a:gd name="connsiteY43" fmla="*/ 557213 h 735806"/>
              <a:gd name="connsiteX44" fmla="*/ 450056 w 659606"/>
              <a:gd name="connsiteY44" fmla="*/ 514350 h 735806"/>
              <a:gd name="connsiteX45" fmla="*/ 485775 w 659606"/>
              <a:gd name="connsiteY45" fmla="*/ 466725 h 735806"/>
              <a:gd name="connsiteX46" fmla="*/ 500062 w 659606"/>
              <a:gd name="connsiteY46" fmla="*/ 447675 h 735806"/>
              <a:gd name="connsiteX47" fmla="*/ 481012 w 659606"/>
              <a:gd name="connsiteY47" fmla="*/ 409575 h 735806"/>
              <a:gd name="connsiteX48" fmla="*/ 528637 w 659606"/>
              <a:gd name="connsiteY48" fmla="*/ 333375 h 735806"/>
              <a:gd name="connsiteX49" fmla="*/ 566737 w 659606"/>
              <a:gd name="connsiteY49" fmla="*/ 364331 h 735806"/>
              <a:gd name="connsiteX50" fmla="*/ 600075 w 659606"/>
              <a:gd name="connsiteY50" fmla="*/ 352425 h 735806"/>
              <a:gd name="connsiteX51" fmla="*/ 621506 w 659606"/>
              <a:gd name="connsiteY51" fmla="*/ 340519 h 735806"/>
              <a:gd name="connsiteX52" fmla="*/ 650081 w 659606"/>
              <a:gd name="connsiteY52" fmla="*/ 328613 h 735806"/>
              <a:gd name="connsiteX53" fmla="*/ 659606 w 659606"/>
              <a:gd name="connsiteY53" fmla="*/ 328613 h 735806"/>
              <a:gd name="connsiteX54" fmla="*/ 659606 w 659606"/>
              <a:gd name="connsiteY54" fmla="*/ 314325 h 735806"/>
              <a:gd name="connsiteX55" fmla="*/ 595312 w 659606"/>
              <a:gd name="connsiteY55" fmla="*/ 273844 h 735806"/>
              <a:gd name="connsiteX56" fmla="*/ 595312 w 659606"/>
              <a:gd name="connsiteY56" fmla="*/ 247650 h 735806"/>
              <a:gd name="connsiteX57" fmla="*/ 628650 w 659606"/>
              <a:gd name="connsiteY57" fmla="*/ 209550 h 735806"/>
              <a:gd name="connsiteX58" fmla="*/ 642937 w 659606"/>
              <a:gd name="connsiteY58" fmla="*/ 138113 h 735806"/>
              <a:gd name="connsiteX59" fmla="*/ 652462 w 659606"/>
              <a:gd name="connsiteY59" fmla="*/ 138113 h 735806"/>
              <a:gd name="connsiteX60" fmla="*/ 650081 w 659606"/>
              <a:gd name="connsiteY60" fmla="*/ 59531 h 735806"/>
              <a:gd name="connsiteX61" fmla="*/ 619125 w 659606"/>
              <a:gd name="connsiteY61" fmla="*/ 59531 h 735806"/>
              <a:gd name="connsiteX62" fmla="*/ 561975 w 659606"/>
              <a:gd name="connsiteY62" fmla="*/ 26194 h 735806"/>
              <a:gd name="connsiteX63" fmla="*/ 497681 w 659606"/>
              <a:gd name="connsiteY63" fmla="*/ 0 h 735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59606" h="735806">
                <a:moveTo>
                  <a:pt x="497681" y="0"/>
                </a:moveTo>
                <a:lnTo>
                  <a:pt x="388143" y="11906"/>
                </a:lnTo>
                <a:lnTo>
                  <a:pt x="323850" y="30956"/>
                </a:lnTo>
                <a:lnTo>
                  <a:pt x="228600" y="57150"/>
                </a:lnTo>
                <a:lnTo>
                  <a:pt x="219075" y="71438"/>
                </a:lnTo>
                <a:lnTo>
                  <a:pt x="176212" y="76200"/>
                </a:lnTo>
                <a:lnTo>
                  <a:pt x="183356" y="95250"/>
                </a:lnTo>
                <a:lnTo>
                  <a:pt x="233362" y="161925"/>
                </a:lnTo>
                <a:lnTo>
                  <a:pt x="209550" y="161925"/>
                </a:lnTo>
                <a:lnTo>
                  <a:pt x="204787" y="161925"/>
                </a:lnTo>
                <a:lnTo>
                  <a:pt x="166687" y="192881"/>
                </a:lnTo>
                <a:lnTo>
                  <a:pt x="140493" y="278606"/>
                </a:lnTo>
                <a:lnTo>
                  <a:pt x="109537" y="304800"/>
                </a:lnTo>
                <a:lnTo>
                  <a:pt x="88106" y="340519"/>
                </a:lnTo>
                <a:lnTo>
                  <a:pt x="64293" y="328613"/>
                </a:lnTo>
                <a:lnTo>
                  <a:pt x="52387" y="359569"/>
                </a:lnTo>
                <a:lnTo>
                  <a:pt x="38100" y="366713"/>
                </a:lnTo>
                <a:lnTo>
                  <a:pt x="52387" y="381000"/>
                </a:lnTo>
                <a:lnTo>
                  <a:pt x="0" y="473869"/>
                </a:lnTo>
                <a:lnTo>
                  <a:pt x="0" y="488156"/>
                </a:lnTo>
                <a:lnTo>
                  <a:pt x="45243" y="521494"/>
                </a:lnTo>
                <a:lnTo>
                  <a:pt x="52387" y="566738"/>
                </a:lnTo>
                <a:lnTo>
                  <a:pt x="73818" y="585788"/>
                </a:lnTo>
                <a:lnTo>
                  <a:pt x="102393" y="619125"/>
                </a:lnTo>
                <a:lnTo>
                  <a:pt x="133350" y="642938"/>
                </a:lnTo>
                <a:lnTo>
                  <a:pt x="159543" y="645319"/>
                </a:lnTo>
                <a:lnTo>
                  <a:pt x="183356" y="659606"/>
                </a:lnTo>
                <a:lnTo>
                  <a:pt x="197643" y="654844"/>
                </a:lnTo>
                <a:lnTo>
                  <a:pt x="228600" y="688181"/>
                </a:lnTo>
                <a:lnTo>
                  <a:pt x="269081" y="735806"/>
                </a:lnTo>
                <a:lnTo>
                  <a:pt x="276225" y="735806"/>
                </a:lnTo>
                <a:lnTo>
                  <a:pt x="330993" y="735806"/>
                </a:lnTo>
                <a:lnTo>
                  <a:pt x="366712" y="735806"/>
                </a:lnTo>
                <a:lnTo>
                  <a:pt x="371475" y="714375"/>
                </a:lnTo>
                <a:lnTo>
                  <a:pt x="402431" y="726281"/>
                </a:lnTo>
                <a:lnTo>
                  <a:pt x="426243" y="688181"/>
                </a:lnTo>
                <a:lnTo>
                  <a:pt x="478631" y="695325"/>
                </a:lnTo>
                <a:lnTo>
                  <a:pt x="500062" y="683419"/>
                </a:lnTo>
                <a:lnTo>
                  <a:pt x="481012" y="666750"/>
                </a:lnTo>
                <a:lnTo>
                  <a:pt x="488156" y="638175"/>
                </a:lnTo>
                <a:lnTo>
                  <a:pt x="535781" y="623888"/>
                </a:lnTo>
                <a:lnTo>
                  <a:pt x="490537" y="585788"/>
                </a:lnTo>
                <a:lnTo>
                  <a:pt x="450056" y="585788"/>
                </a:lnTo>
                <a:lnTo>
                  <a:pt x="416718" y="557213"/>
                </a:lnTo>
                <a:lnTo>
                  <a:pt x="450056" y="514350"/>
                </a:lnTo>
                <a:lnTo>
                  <a:pt x="485775" y="466725"/>
                </a:lnTo>
                <a:lnTo>
                  <a:pt x="500062" y="447675"/>
                </a:lnTo>
                <a:lnTo>
                  <a:pt x="481012" y="409575"/>
                </a:lnTo>
                <a:lnTo>
                  <a:pt x="528637" y="333375"/>
                </a:lnTo>
                <a:lnTo>
                  <a:pt x="566737" y="364331"/>
                </a:lnTo>
                <a:lnTo>
                  <a:pt x="600075" y="352425"/>
                </a:lnTo>
                <a:lnTo>
                  <a:pt x="621506" y="340519"/>
                </a:lnTo>
                <a:lnTo>
                  <a:pt x="650081" y="328613"/>
                </a:lnTo>
                <a:lnTo>
                  <a:pt x="659606" y="328613"/>
                </a:lnTo>
                <a:lnTo>
                  <a:pt x="659606" y="314325"/>
                </a:lnTo>
                <a:lnTo>
                  <a:pt x="595312" y="273844"/>
                </a:lnTo>
                <a:lnTo>
                  <a:pt x="595312" y="247650"/>
                </a:lnTo>
                <a:lnTo>
                  <a:pt x="628650" y="209550"/>
                </a:lnTo>
                <a:lnTo>
                  <a:pt x="642937" y="138113"/>
                </a:lnTo>
                <a:lnTo>
                  <a:pt x="652462" y="138113"/>
                </a:lnTo>
                <a:cubicBezTo>
                  <a:pt x="651668" y="111919"/>
                  <a:pt x="650875" y="85725"/>
                  <a:pt x="650081" y="59531"/>
                </a:cubicBezTo>
                <a:lnTo>
                  <a:pt x="619125" y="59531"/>
                </a:lnTo>
                <a:lnTo>
                  <a:pt x="561975" y="26194"/>
                </a:lnTo>
                <a:lnTo>
                  <a:pt x="497681" y="0"/>
                </a:lnTo>
                <a:close/>
              </a:path>
            </a:pathLst>
          </a:custGeom>
          <a:solidFill>
            <a:srgbClr val="FFFFFF"/>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94" name="Freeform 93"/>
          <p:cNvSpPr/>
          <p:nvPr/>
        </p:nvSpPr>
        <p:spPr>
          <a:xfrm>
            <a:off x="271463" y="1842698"/>
            <a:ext cx="542925" cy="812006"/>
          </a:xfrm>
          <a:custGeom>
            <a:avLst/>
            <a:gdLst>
              <a:gd name="connsiteX0" fmla="*/ 497681 w 542925"/>
              <a:gd name="connsiteY0" fmla="*/ 100013 h 812006"/>
              <a:gd name="connsiteX1" fmla="*/ 516731 w 542925"/>
              <a:gd name="connsiteY1" fmla="*/ 147638 h 812006"/>
              <a:gd name="connsiteX2" fmla="*/ 509587 w 542925"/>
              <a:gd name="connsiteY2" fmla="*/ 164306 h 812006"/>
              <a:gd name="connsiteX3" fmla="*/ 481012 w 542925"/>
              <a:gd name="connsiteY3" fmla="*/ 180975 h 812006"/>
              <a:gd name="connsiteX4" fmla="*/ 397668 w 542925"/>
              <a:gd name="connsiteY4" fmla="*/ 209550 h 812006"/>
              <a:gd name="connsiteX5" fmla="*/ 385762 w 542925"/>
              <a:gd name="connsiteY5" fmla="*/ 261938 h 812006"/>
              <a:gd name="connsiteX6" fmla="*/ 373856 w 542925"/>
              <a:gd name="connsiteY6" fmla="*/ 309563 h 812006"/>
              <a:gd name="connsiteX7" fmla="*/ 385762 w 542925"/>
              <a:gd name="connsiteY7" fmla="*/ 345281 h 812006"/>
              <a:gd name="connsiteX8" fmla="*/ 419100 w 542925"/>
              <a:gd name="connsiteY8" fmla="*/ 361950 h 812006"/>
              <a:gd name="connsiteX9" fmla="*/ 476250 w 542925"/>
              <a:gd name="connsiteY9" fmla="*/ 383381 h 812006"/>
              <a:gd name="connsiteX10" fmla="*/ 523875 w 542925"/>
              <a:gd name="connsiteY10" fmla="*/ 390525 h 812006"/>
              <a:gd name="connsiteX11" fmla="*/ 535781 w 542925"/>
              <a:gd name="connsiteY11" fmla="*/ 411956 h 812006"/>
              <a:gd name="connsiteX12" fmla="*/ 507206 w 542925"/>
              <a:gd name="connsiteY12" fmla="*/ 409575 h 812006"/>
              <a:gd name="connsiteX13" fmla="*/ 488156 w 542925"/>
              <a:gd name="connsiteY13" fmla="*/ 400050 h 812006"/>
              <a:gd name="connsiteX14" fmla="*/ 473868 w 542925"/>
              <a:gd name="connsiteY14" fmla="*/ 421481 h 812006"/>
              <a:gd name="connsiteX15" fmla="*/ 481012 w 542925"/>
              <a:gd name="connsiteY15" fmla="*/ 433388 h 812006"/>
              <a:gd name="connsiteX16" fmla="*/ 497681 w 542925"/>
              <a:gd name="connsiteY16" fmla="*/ 428625 h 812006"/>
              <a:gd name="connsiteX17" fmla="*/ 509587 w 542925"/>
              <a:gd name="connsiteY17" fmla="*/ 445294 h 812006"/>
              <a:gd name="connsiteX18" fmla="*/ 542925 w 542925"/>
              <a:gd name="connsiteY18" fmla="*/ 490538 h 812006"/>
              <a:gd name="connsiteX19" fmla="*/ 521493 w 542925"/>
              <a:gd name="connsiteY19" fmla="*/ 497681 h 812006"/>
              <a:gd name="connsiteX20" fmla="*/ 504825 w 542925"/>
              <a:gd name="connsiteY20" fmla="*/ 488156 h 812006"/>
              <a:gd name="connsiteX21" fmla="*/ 464343 w 542925"/>
              <a:gd name="connsiteY21" fmla="*/ 528638 h 812006"/>
              <a:gd name="connsiteX22" fmla="*/ 459581 w 542925"/>
              <a:gd name="connsiteY22" fmla="*/ 561975 h 812006"/>
              <a:gd name="connsiteX23" fmla="*/ 445293 w 542925"/>
              <a:gd name="connsiteY23" fmla="*/ 614363 h 812006"/>
              <a:gd name="connsiteX24" fmla="*/ 409575 w 542925"/>
              <a:gd name="connsiteY24" fmla="*/ 640556 h 812006"/>
              <a:gd name="connsiteX25" fmla="*/ 385762 w 542925"/>
              <a:gd name="connsiteY25" fmla="*/ 676275 h 812006"/>
              <a:gd name="connsiteX26" fmla="*/ 366712 w 542925"/>
              <a:gd name="connsiteY26" fmla="*/ 671513 h 812006"/>
              <a:gd name="connsiteX27" fmla="*/ 354806 w 542925"/>
              <a:gd name="connsiteY27" fmla="*/ 697706 h 812006"/>
              <a:gd name="connsiteX28" fmla="*/ 342900 w 542925"/>
              <a:gd name="connsiteY28" fmla="*/ 688181 h 812006"/>
              <a:gd name="connsiteX29" fmla="*/ 335756 w 542925"/>
              <a:gd name="connsiteY29" fmla="*/ 702469 h 812006"/>
              <a:gd name="connsiteX30" fmla="*/ 357187 w 542925"/>
              <a:gd name="connsiteY30" fmla="*/ 716756 h 812006"/>
              <a:gd name="connsiteX31" fmla="*/ 328612 w 542925"/>
              <a:gd name="connsiteY31" fmla="*/ 754856 h 812006"/>
              <a:gd name="connsiteX32" fmla="*/ 304800 w 542925"/>
              <a:gd name="connsiteY32" fmla="*/ 812006 h 812006"/>
              <a:gd name="connsiteX33" fmla="*/ 271462 w 542925"/>
              <a:gd name="connsiteY33" fmla="*/ 792956 h 812006"/>
              <a:gd name="connsiteX34" fmla="*/ 240506 w 542925"/>
              <a:gd name="connsiteY34" fmla="*/ 795338 h 812006"/>
              <a:gd name="connsiteX35" fmla="*/ 216693 w 542925"/>
              <a:gd name="connsiteY35" fmla="*/ 757238 h 812006"/>
              <a:gd name="connsiteX36" fmla="*/ 192881 w 542925"/>
              <a:gd name="connsiteY36" fmla="*/ 757238 h 812006"/>
              <a:gd name="connsiteX37" fmla="*/ 178593 w 542925"/>
              <a:gd name="connsiteY37" fmla="*/ 742950 h 812006"/>
              <a:gd name="connsiteX38" fmla="*/ 173831 w 542925"/>
              <a:gd name="connsiteY38" fmla="*/ 726281 h 812006"/>
              <a:gd name="connsiteX39" fmla="*/ 142875 w 542925"/>
              <a:gd name="connsiteY39" fmla="*/ 726281 h 812006"/>
              <a:gd name="connsiteX40" fmla="*/ 119062 w 542925"/>
              <a:gd name="connsiteY40" fmla="*/ 688181 h 812006"/>
              <a:gd name="connsiteX41" fmla="*/ 107156 w 542925"/>
              <a:gd name="connsiteY41" fmla="*/ 645319 h 812006"/>
              <a:gd name="connsiteX42" fmla="*/ 104775 w 542925"/>
              <a:gd name="connsiteY42" fmla="*/ 595313 h 812006"/>
              <a:gd name="connsiteX43" fmla="*/ 100012 w 542925"/>
              <a:gd name="connsiteY43" fmla="*/ 564356 h 812006"/>
              <a:gd name="connsiteX44" fmla="*/ 102393 w 542925"/>
              <a:gd name="connsiteY44" fmla="*/ 550069 h 812006"/>
              <a:gd name="connsiteX45" fmla="*/ 95250 w 542925"/>
              <a:gd name="connsiteY45" fmla="*/ 533400 h 812006"/>
              <a:gd name="connsiteX46" fmla="*/ 57150 w 542925"/>
              <a:gd name="connsiteY46" fmla="*/ 514350 h 812006"/>
              <a:gd name="connsiteX47" fmla="*/ 35718 w 542925"/>
              <a:gd name="connsiteY47" fmla="*/ 488156 h 812006"/>
              <a:gd name="connsiteX48" fmla="*/ 23812 w 542925"/>
              <a:gd name="connsiteY48" fmla="*/ 431006 h 812006"/>
              <a:gd name="connsiteX49" fmla="*/ 0 w 542925"/>
              <a:gd name="connsiteY49" fmla="*/ 385763 h 812006"/>
              <a:gd name="connsiteX50" fmla="*/ 28575 w 542925"/>
              <a:gd name="connsiteY50" fmla="*/ 295275 h 812006"/>
              <a:gd name="connsiteX51" fmla="*/ 21431 w 542925"/>
              <a:gd name="connsiteY51" fmla="*/ 271463 h 812006"/>
              <a:gd name="connsiteX52" fmla="*/ 42862 w 542925"/>
              <a:gd name="connsiteY52" fmla="*/ 254794 h 812006"/>
              <a:gd name="connsiteX53" fmla="*/ 35718 w 542925"/>
              <a:gd name="connsiteY53" fmla="*/ 197644 h 812006"/>
              <a:gd name="connsiteX54" fmla="*/ 111918 w 542925"/>
              <a:gd name="connsiteY54" fmla="*/ 185738 h 812006"/>
              <a:gd name="connsiteX55" fmla="*/ 138112 w 542925"/>
              <a:gd name="connsiteY55" fmla="*/ 185738 h 812006"/>
              <a:gd name="connsiteX56" fmla="*/ 135731 w 542925"/>
              <a:gd name="connsiteY56" fmla="*/ 152400 h 812006"/>
              <a:gd name="connsiteX57" fmla="*/ 164306 w 542925"/>
              <a:gd name="connsiteY57" fmla="*/ 150019 h 812006"/>
              <a:gd name="connsiteX58" fmla="*/ 195262 w 542925"/>
              <a:gd name="connsiteY58" fmla="*/ 135731 h 812006"/>
              <a:gd name="connsiteX59" fmla="*/ 192881 w 542925"/>
              <a:gd name="connsiteY59" fmla="*/ 100013 h 812006"/>
              <a:gd name="connsiteX60" fmla="*/ 202406 w 542925"/>
              <a:gd name="connsiteY60" fmla="*/ 47625 h 812006"/>
              <a:gd name="connsiteX61" fmla="*/ 202406 w 542925"/>
              <a:gd name="connsiteY61" fmla="*/ 38100 h 812006"/>
              <a:gd name="connsiteX62" fmla="*/ 216693 w 542925"/>
              <a:gd name="connsiteY62" fmla="*/ 4763 h 812006"/>
              <a:gd name="connsiteX63" fmla="*/ 238125 w 542925"/>
              <a:gd name="connsiteY63" fmla="*/ 0 h 812006"/>
              <a:gd name="connsiteX64" fmla="*/ 273843 w 542925"/>
              <a:gd name="connsiteY64" fmla="*/ 7144 h 812006"/>
              <a:gd name="connsiteX65" fmla="*/ 304800 w 542925"/>
              <a:gd name="connsiteY65" fmla="*/ 7144 h 812006"/>
              <a:gd name="connsiteX66" fmla="*/ 342900 w 542925"/>
              <a:gd name="connsiteY66" fmla="*/ 54769 h 812006"/>
              <a:gd name="connsiteX67" fmla="*/ 392906 w 542925"/>
              <a:gd name="connsiteY67" fmla="*/ 69056 h 812006"/>
              <a:gd name="connsiteX68" fmla="*/ 428625 w 542925"/>
              <a:gd name="connsiteY68" fmla="*/ 90488 h 812006"/>
              <a:gd name="connsiteX69" fmla="*/ 497681 w 542925"/>
              <a:gd name="connsiteY69" fmla="*/ 100013 h 812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542925" h="812006">
                <a:moveTo>
                  <a:pt x="497681" y="100013"/>
                </a:moveTo>
                <a:lnTo>
                  <a:pt x="516731" y="147638"/>
                </a:lnTo>
                <a:lnTo>
                  <a:pt x="509587" y="164306"/>
                </a:lnTo>
                <a:lnTo>
                  <a:pt x="481012" y="180975"/>
                </a:lnTo>
                <a:lnTo>
                  <a:pt x="397668" y="209550"/>
                </a:lnTo>
                <a:lnTo>
                  <a:pt x="385762" y="261938"/>
                </a:lnTo>
                <a:lnTo>
                  <a:pt x="373856" y="309563"/>
                </a:lnTo>
                <a:lnTo>
                  <a:pt x="385762" y="345281"/>
                </a:lnTo>
                <a:lnTo>
                  <a:pt x="419100" y="361950"/>
                </a:lnTo>
                <a:lnTo>
                  <a:pt x="476250" y="383381"/>
                </a:lnTo>
                <a:lnTo>
                  <a:pt x="523875" y="390525"/>
                </a:lnTo>
                <a:lnTo>
                  <a:pt x="535781" y="411956"/>
                </a:lnTo>
                <a:lnTo>
                  <a:pt x="507206" y="409575"/>
                </a:lnTo>
                <a:lnTo>
                  <a:pt x="488156" y="400050"/>
                </a:lnTo>
                <a:lnTo>
                  <a:pt x="473868" y="421481"/>
                </a:lnTo>
                <a:lnTo>
                  <a:pt x="481012" y="433388"/>
                </a:lnTo>
                <a:lnTo>
                  <a:pt x="497681" y="428625"/>
                </a:lnTo>
                <a:lnTo>
                  <a:pt x="509587" y="445294"/>
                </a:lnTo>
                <a:lnTo>
                  <a:pt x="542925" y="490538"/>
                </a:lnTo>
                <a:lnTo>
                  <a:pt x="521493" y="497681"/>
                </a:lnTo>
                <a:lnTo>
                  <a:pt x="504825" y="488156"/>
                </a:lnTo>
                <a:lnTo>
                  <a:pt x="464343" y="528638"/>
                </a:lnTo>
                <a:lnTo>
                  <a:pt x="459581" y="561975"/>
                </a:lnTo>
                <a:lnTo>
                  <a:pt x="445293" y="614363"/>
                </a:lnTo>
                <a:lnTo>
                  <a:pt x="409575" y="640556"/>
                </a:lnTo>
                <a:lnTo>
                  <a:pt x="385762" y="676275"/>
                </a:lnTo>
                <a:lnTo>
                  <a:pt x="366712" y="671513"/>
                </a:lnTo>
                <a:lnTo>
                  <a:pt x="354806" y="697706"/>
                </a:lnTo>
                <a:lnTo>
                  <a:pt x="342900" y="688181"/>
                </a:lnTo>
                <a:lnTo>
                  <a:pt x="335756" y="702469"/>
                </a:lnTo>
                <a:lnTo>
                  <a:pt x="357187" y="716756"/>
                </a:lnTo>
                <a:lnTo>
                  <a:pt x="328612" y="754856"/>
                </a:lnTo>
                <a:lnTo>
                  <a:pt x="304800" y="812006"/>
                </a:lnTo>
                <a:lnTo>
                  <a:pt x="271462" y="792956"/>
                </a:lnTo>
                <a:lnTo>
                  <a:pt x="240506" y="795338"/>
                </a:lnTo>
                <a:lnTo>
                  <a:pt x="216693" y="757238"/>
                </a:lnTo>
                <a:lnTo>
                  <a:pt x="192881" y="757238"/>
                </a:lnTo>
                <a:lnTo>
                  <a:pt x="178593" y="742950"/>
                </a:lnTo>
                <a:lnTo>
                  <a:pt x="173831" y="726281"/>
                </a:lnTo>
                <a:lnTo>
                  <a:pt x="142875" y="726281"/>
                </a:lnTo>
                <a:lnTo>
                  <a:pt x="119062" y="688181"/>
                </a:lnTo>
                <a:lnTo>
                  <a:pt x="107156" y="645319"/>
                </a:lnTo>
                <a:lnTo>
                  <a:pt x="104775" y="595313"/>
                </a:lnTo>
                <a:lnTo>
                  <a:pt x="100012" y="564356"/>
                </a:lnTo>
                <a:lnTo>
                  <a:pt x="102393" y="550069"/>
                </a:lnTo>
                <a:lnTo>
                  <a:pt x="95250" y="533400"/>
                </a:lnTo>
                <a:lnTo>
                  <a:pt x="57150" y="514350"/>
                </a:lnTo>
                <a:lnTo>
                  <a:pt x="35718" y="488156"/>
                </a:lnTo>
                <a:lnTo>
                  <a:pt x="23812" y="431006"/>
                </a:lnTo>
                <a:lnTo>
                  <a:pt x="0" y="385763"/>
                </a:lnTo>
                <a:lnTo>
                  <a:pt x="28575" y="295275"/>
                </a:lnTo>
                <a:lnTo>
                  <a:pt x="21431" y="271463"/>
                </a:lnTo>
                <a:lnTo>
                  <a:pt x="42862" y="254794"/>
                </a:lnTo>
                <a:lnTo>
                  <a:pt x="35718" y="197644"/>
                </a:lnTo>
                <a:lnTo>
                  <a:pt x="111918" y="185738"/>
                </a:lnTo>
                <a:lnTo>
                  <a:pt x="138112" y="185738"/>
                </a:lnTo>
                <a:lnTo>
                  <a:pt x="135731" y="152400"/>
                </a:lnTo>
                <a:lnTo>
                  <a:pt x="164306" y="150019"/>
                </a:lnTo>
                <a:lnTo>
                  <a:pt x="195262" y="135731"/>
                </a:lnTo>
                <a:lnTo>
                  <a:pt x="192881" y="100013"/>
                </a:lnTo>
                <a:lnTo>
                  <a:pt x="202406" y="47625"/>
                </a:lnTo>
                <a:lnTo>
                  <a:pt x="202406" y="38100"/>
                </a:lnTo>
                <a:lnTo>
                  <a:pt x="216693" y="4763"/>
                </a:lnTo>
                <a:lnTo>
                  <a:pt x="238125" y="0"/>
                </a:lnTo>
                <a:lnTo>
                  <a:pt x="273843" y="7144"/>
                </a:lnTo>
                <a:lnTo>
                  <a:pt x="304800" y="7144"/>
                </a:lnTo>
                <a:lnTo>
                  <a:pt x="342900" y="54769"/>
                </a:lnTo>
                <a:lnTo>
                  <a:pt x="392906" y="69056"/>
                </a:lnTo>
                <a:lnTo>
                  <a:pt x="428625" y="90488"/>
                </a:lnTo>
                <a:lnTo>
                  <a:pt x="497681" y="100013"/>
                </a:lnTo>
                <a:close/>
              </a:path>
            </a:pathLst>
          </a:custGeom>
          <a:solidFill>
            <a:srgbClr val="FFFFFF"/>
          </a:solidFill>
          <a:ln w="6350">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grpSp>
        <p:nvGrpSpPr>
          <p:cNvPr id="95" name="Group 94"/>
          <p:cNvGrpSpPr/>
          <p:nvPr/>
        </p:nvGrpSpPr>
        <p:grpSpPr>
          <a:xfrm>
            <a:off x="375321" y="2021606"/>
            <a:ext cx="4196741" cy="2532784"/>
            <a:chOff x="375321" y="2026758"/>
            <a:chExt cx="4196741" cy="2532784"/>
          </a:xfrm>
        </p:grpSpPr>
        <p:sp>
          <p:nvSpPr>
            <p:cNvPr id="96" name="TextBox 95"/>
            <p:cNvSpPr txBox="1"/>
            <p:nvPr/>
          </p:nvSpPr>
          <p:spPr bwMode="auto">
            <a:xfrm>
              <a:off x="1784648" y="2492896"/>
              <a:ext cx="280526" cy="123111"/>
            </a:xfrm>
            <a:prstGeom prst="rect">
              <a:avLst/>
            </a:prstGeom>
            <a:noFill/>
            <a:ln w="9525">
              <a:noFill/>
              <a:miter lim="800000"/>
              <a:headEnd/>
              <a:tailEnd/>
            </a:ln>
          </p:spPr>
          <p:txBody>
            <a:bodyPr wrap="none" lIns="0" tIns="0" rIns="0" bIns="0" rtlCol="0">
              <a:spAutoFit/>
            </a:bodyPr>
            <a:lstStyle/>
            <a:p>
              <a:pPr marL="0" marR="0" indent="0"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Pleven</a:t>
              </a:r>
            </a:p>
          </p:txBody>
        </p:sp>
        <p:sp>
          <p:nvSpPr>
            <p:cNvPr id="97" name="TextBox 96"/>
            <p:cNvSpPr txBox="1"/>
            <p:nvPr/>
          </p:nvSpPr>
          <p:spPr bwMode="auto">
            <a:xfrm>
              <a:off x="1161274" y="2613446"/>
              <a:ext cx="266098" cy="123111"/>
            </a:xfrm>
            <a:prstGeom prst="rect">
              <a:avLst/>
            </a:prstGeom>
            <a:noFill/>
            <a:ln w="9525">
              <a:noFill/>
              <a:miter lim="800000"/>
              <a:headEnd/>
              <a:tailEnd/>
            </a:ln>
          </p:spPr>
          <p:txBody>
            <a:bodyPr wrap="none" lIns="0" tIns="0" rIns="0" bIns="0" rtlCol="0">
              <a:spAutoFit/>
            </a:bodyPr>
            <a:lstStyle/>
            <a:p>
              <a:pPr marL="0" marR="0" indent="0"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Vratsa</a:t>
              </a:r>
            </a:p>
          </p:txBody>
        </p:sp>
        <p:sp>
          <p:nvSpPr>
            <p:cNvPr id="98" name="TextBox 97"/>
            <p:cNvSpPr txBox="1"/>
            <p:nvPr/>
          </p:nvSpPr>
          <p:spPr bwMode="auto">
            <a:xfrm>
              <a:off x="652093" y="2550009"/>
              <a:ext cx="384721" cy="123111"/>
            </a:xfrm>
            <a:prstGeom prst="rect">
              <a:avLst/>
            </a:prstGeom>
            <a:noFill/>
            <a:ln w="9525">
              <a:noFill/>
              <a:miter lim="800000"/>
              <a:headEnd/>
              <a:tailEnd/>
            </a:ln>
          </p:spPr>
          <p:txBody>
            <a:bodyPr wrap="none" lIns="0" tIns="0" rIns="0" bIns="0" rtlCol="0">
              <a:spAutoFit/>
            </a:bodyPr>
            <a:lstStyle/>
            <a:p>
              <a:pPr marL="0" marR="0" indent="0"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err="1" smtClean="0">
                  <a:ln>
                    <a:noFill/>
                  </a:ln>
                  <a:solidFill>
                    <a:schemeClr val="accent2"/>
                  </a:solidFill>
                  <a:effectLst/>
                  <a:uLnTx/>
                  <a:uFillTx/>
                </a:rPr>
                <a:t>Montan</a:t>
              </a:r>
              <a:r>
                <a:rPr lang="en-US" sz="800" kern="0" dirty="0" smtClean="0">
                  <a:solidFill>
                    <a:schemeClr val="accent2"/>
                  </a:solidFill>
                </a:rPr>
                <a:t>a</a:t>
              </a:r>
              <a:endParaRPr kumimoji="0" lang="en-US" sz="800" i="0" u="none" strike="noStrike" kern="0" cap="none" spc="0" normalizeH="0" baseline="0" noProof="0" dirty="0" smtClean="0">
                <a:ln>
                  <a:noFill/>
                </a:ln>
                <a:solidFill>
                  <a:schemeClr val="accent2"/>
                </a:solidFill>
                <a:effectLst/>
                <a:uLnTx/>
                <a:uFillTx/>
              </a:endParaRPr>
            </a:p>
          </p:txBody>
        </p:sp>
        <p:sp>
          <p:nvSpPr>
            <p:cNvPr id="99" name="TextBox 98"/>
            <p:cNvSpPr txBox="1"/>
            <p:nvPr/>
          </p:nvSpPr>
          <p:spPr bwMode="auto">
            <a:xfrm>
              <a:off x="375321" y="2186358"/>
              <a:ext cx="214802" cy="123111"/>
            </a:xfrm>
            <a:prstGeom prst="rect">
              <a:avLst/>
            </a:prstGeom>
            <a:noFill/>
            <a:ln w="9525">
              <a:noFill/>
              <a:miter lim="800000"/>
              <a:headEnd/>
              <a:tailEnd/>
            </a:ln>
          </p:spPr>
          <p:txBody>
            <a:bodyPr wrap="none" lIns="0" tIns="0" rIns="0" bIns="0" rtlCol="0">
              <a:spAutoFit/>
            </a:bodyPr>
            <a:lstStyle/>
            <a:p>
              <a:pPr marL="0" marR="0" indent="0"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Vidin</a:t>
              </a:r>
            </a:p>
          </p:txBody>
        </p:sp>
        <p:sp>
          <p:nvSpPr>
            <p:cNvPr id="100" name="TextBox 99"/>
            <p:cNvSpPr txBox="1"/>
            <p:nvPr/>
          </p:nvSpPr>
          <p:spPr bwMode="auto">
            <a:xfrm>
              <a:off x="431007" y="3217560"/>
              <a:ext cx="264496" cy="123111"/>
            </a:xfrm>
            <a:prstGeom prst="rect">
              <a:avLst/>
            </a:prstGeom>
            <a:noFill/>
            <a:ln w="9525">
              <a:noFill/>
              <a:miter lim="800000"/>
              <a:headEnd/>
              <a:tailEnd/>
            </a:ln>
          </p:spPr>
          <p:txBody>
            <a:bodyPr wrap="none" lIns="0" tIns="0" rIns="0" bIns="0" rtlCol="0">
              <a:spAutoFit/>
            </a:bodyPr>
            <a:lstStyle/>
            <a:p>
              <a:pPr marL="0" marR="0" indent="0"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Pernik</a:t>
              </a:r>
            </a:p>
          </p:txBody>
        </p:sp>
        <p:sp>
          <p:nvSpPr>
            <p:cNvPr id="101" name="TextBox 100"/>
            <p:cNvSpPr txBox="1"/>
            <p:nvPr/>
          </p:nvSpPr>
          <p:spPr bwMode="auto">
            <a:xfrm>
              <a:off x="456766" y="3630343"/>
              <a:ext cx="490519" cy="123111"/>
            </a:xfrm>
            <a:prstGeom prst="rect">
              <a:avLst/>
            </a:prstGeom>
            <a:noFill/>
            <a:ln w="9525">
              <a:noFill/>
              <a:miter lim="800000"/>
              <a:headEnd/>
              <a:tailEnd/>
            </a:ln>
          </p:spPr>
          <p:txBody>
            <a:bodyPr wrap="none" lIns="0" tIns="0" rIns="0" bIns="0" rtlCol="0">
              <a:spAutoFit/>
            </a:bodyPr>
            <a:lstStyle/>
            <a:p>
              <a:pPr marL="0" marR="0" indent="0"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Kyustdendil</a:t>
              </a:r>
            </a:p>
          </p:txBody>
        </p:sp>
        <p:sp>
          <p:nvSpPr>
            <p:cNvPr id="102" name="TextBox 101"/>
            <p:cNvSpPr txBox="1"/>
            <p:nvPr/>
          </p:nvSpPr>
          <p:spPr bwMode="auto">
            <a:xfrm>
              <a:off x="1044629" y="3210550"/>
              <a:ext cx="211596" cy="123111"/>
            </a:xfrm>
            <a:prstGeom prst="rect">
              <a:avLst/>
            </a:prstGeom>
            <a:noFill/>
            <a:ln w="9525">
              <a:noFill/>
              <a:miter lim="800000"/>
              <a:headEnd/>
              <a:tailEnd/>
            </a:ln>
          </p:spPr>
          <p:txBody>
            <a:bodyPr wrap="none" lIns="0" tIns="0" rIns="0" bIns="0" rtlCol="0">
              <a:spAutoFit/>
            </a:bodyPr>
            <a:lstStyle/>
            <a:p>
              <a:pPr marL="0" marR="0" indent="0" defTabSz="1123338" eaLnBrk="1" fontAlgn="auto" latinLnBrk="0" hangingPunct="1">
                <a:lnSpc>
                  <a:spcPct val="100000"/>
                </a:lnSpc>
                <a:spcBef>
                  <a:spcPts val="0"/>
                </a:spcBef>
                <a:spcAft>
                  <a:spcPts val="0"/>
                </a:spcAft>
                <a:buClrTx/>
                <a:buSzTx/>
                <a:buFontTx/>
                <a:buNone/>
                <a:tabLst/>
              </a:pPr>
              <a:r>
                <a:rPr kumimoji="0" lang="en-US" sz="800" b="1" i="0" u="none" strike="noStrike" kern="0" cap="none" spc="0" normalizeH="0" baseline="0" noProof="0" dirty="0" smtClean="0">
                  <a:ln>
                    <a:noFill/>
                  </a:ln>
                  <a:solidFill>
                    <a:schemeClr val="bg1"/>
                  </a:solidFill>
                  <a:effectLst/>
                  <a:uLnTx/>
                  <a:uFillTx/>
                </a:rPr>
                <a:t>Sofia</a:t>
              </a:r>
            </a:p>
          </p:txBody>
        </p:sp>
        <p:sp>
          <p:nvSpPr>
            <p:cNvPr id="103" name="TextBox 102"/>
            <p:cNvSpPr txBox="1"/>
            <p:nvPr/>
          </p:nvSpPr>
          <p:spPr bwMode="auto">
            <a:xfrm>
              <a:off x="844453" y="4282781"/>
              <a:ext cx="517770" cy="123111"/>
            </a:xfrm>
            <a:prstGeom prst="rect">
              <a:avLst/>
            </a:prstGeom>
            <a:noFill/>
            <a:ln w="9525">
              <a:noFill/>
              <a:miter lim="800000"/>
              <a:headEnd/>
              <a:tailEnd/>
            </a:ln>
          </p:spPr>
          <p:txBody>
            <a:bodyPr wrap="none" lIns="0" tIns="0" rIns="0" bIns="0" rtlCol="0">
              <a:spAutoFit/>
            </a:bodyPr>
            <a:lstStyle/>
            <a:p>
              <a:pPr marL="0" marR="0" indent="0"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Blagoevgrad</a:t>
              </a:r>
            </a:p>
          </p:txBody>
        </p:sp>
        <p:sp>
          <p:nvSpPr>
            <p:cNvPr id="104" name="TextBox 103"/>
            <p:cNvSpPr txBox="1"/>
            <p:nvPr/>
          </p:nvSpPr>
          <p:spPr bwMode="auto">
            <a:xfrm>
              <a:off x="1386605" y="3880119"/>
              <a:ext cx="447238" cy="123111"/>
            </a:xfrm>
            <a:prstGeom prst="rect">
              <a:avLst/>
            </a:prstGeom>
            <a:noFill/>
            <a:ln w="9525">
              <a:noFill/>
              <a:miter lim="800000"/>
              <a:headEnd/>
              <a:tailEnd/>
            </a:ln>
          </p:spPr>
          <p:txBody>
            <a:bodyPr wrap="none" lIns="0" tIns="0" rIns="0" bIns="0" rtlCol="0">
              <a:spAutoFit/>
            </a:bodyPr>
            <a:lstStyle/>
            <a:p>
              <a:pPr marL="0" marR="0" indent="0"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Pazardzhik</a:t>
              </a:r>
            </a:p>
          </p:txBody>
        </p:sp>
        <p:sp>
          <p:nvSpPr>
            <p:cNvPr id="105" name="TextBox 104"/>
            <p:cNvSpPr txBox="1"/>
            <p:nvPr/>
          </p:nvSpPr>
          <p:spPr bwMode="auto">
            <a:xfrm>
              <a:off x="1926342" y="4399919"/>
              <a:ext cx="357470" cy="123111"/>
            </a:xfrm>
            <a:prstGeom prst="rect">
              <a:avLst/>
            </a:prstGeom>
            <a:noFill/>
            <a:ln w="9525">
              <a:noFill/>
              <a:miter lim="800000"/>
              <a:headEnd/>
              <a:tailEnd/>
            </a:ln>
          </p:spPr>
          <p:txBody>
            <a:bodyPr wrap="none" lIns="0" tIns="0" rIns="0" bIns="0" rtlCol="0">
              <a:spAutoFit/>
            </a:bodyPr>
            <a:lstStyle/>
            <a:p>
              <a:pPr marL="0" marR="0" indent="0"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Smolyan</a:t>
              </a:r>
            </a:p>
          </p:txBody>
        </p:sp>
        <p:sp>
          <p:nvSpPr>
            <p:cNvPr id="106" name="TextBox 105"/>
            <p:cNvSpPr txBox="1"/>
            <p:nvPr/>
          </p:nvSpPr>
          <p:spPr bwMode="auto">
            <a:xfrm>
              <a:off x="2439469" y="4436431"/>
              <a:ext cx="314189" cy="123111"/>
            </a:xfrm>
            <a:prstGeom prst="rect">
              <a:avLst/>
            </a:prstGeom>
            <a:noFill/>
            <a:ln w="9525">
              <a:noFill/>
              <a:miter lim="800000"/>
              <a:headEnd/>
              <a:tailEnd/>
            </a:ln>
          </p:spPr>
          <p:txBody>
            <a:bodyPr wrap="none" lIns="0" tIns="0" rIns="0" bIns="0" rtlCol="0">
              <a:spAutoFit/>
            </a:bodyPr>
            <a:lstStyle/>
            <a:p>
              <a:pPr marL="0" marR="0" indent="0"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Kardjali</a:t>
              </a:r>
            </a:p>
          </p:txBody>
        </p:sp>
        <p:sp>
          <p:nvSpPr>
            <p:cNvPr id="107" name="TextBox 106"/>
            <p:cNvSpPr txBox="1"/>
            <p:nvPr/>
          </p:nvSpPr>
          <p:spPr bwMode="auto">
            <a:xfrm>
              <a:off x="2940003" y="4023349"/>
              <a:ext cx="355867" cy="123111"/>
            </a:xfrm>
            <a:prstGeom prst="rect">
              <a:avLst/>
            </a:prstGeom>
            <a:noFill/>
            <a:ln w="9525">
              <a:noFill/>
              <a:miter lim="800000"/>
              <a:headEnd/>
              <a:tailEnd/>
            </a:ln>
          </p:spPr>
          <p:txBody>
            <a:bodyPr wrap="none" lIns="0" tIns="0" rIns="0" bIns="0" rtlCol="0">
              <a:spAutoFit/>
            </a:bodyPr>
            <a:lstStyle/>
            <a:p>
              <a:pPr marL="0" marR="0" indent="0"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Haskovo</a:t>
              </a:r>
            </a:p>
          </p:txBody>
        </p:sp>
        <p:sp>
          <p:nvSpPr>
            <p:cNvPr id="108" name="TextBox 107"/>
            <p:cNvSpPr txBox="1"/>
            <p:nvPr/>
          </p:nvSpPr>
          <p:spPr bwMode="auto">
            <a:xfrm>
              <a:off x="2502818" y="3323940"/>
              <a:ext cx="285335" cy="246221"/>
            </a:xfrm>
            <a:prstGeom prst="rect">
              <a:avLst/>
            </a:prstGeom>
            <a:noFill/>
            <a:ln w="9525">
              <a:noFill/>
              <a:miter lim="800000"/>
              <a:headEnd/>
              <a:tailEnd/>
            </a:ln>
          </p:spPr>
          <p:txBody>
            <a:bodyPr wrap="none" lIns="0" tIns="0" rIns="0" bIns="0" rtlCol="0">
              <a:spAutoFit/>
            </a:bodyPr>
            <a:lstStyle/>
            <a:p>
              <a:pPr marL="0" marR="0" indent="0" algn="ctr"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bg1"/>
                  </a:solidFill>
                  <a:effectLst/>
                  <a:uLnTx/>
                  <a:uFillTx/>
                </a:rPr>
                <a:t>Stara </a:t>
              </a:r>
              <a:br>
                <a:rPr kumimoji="0" lang="en-US" sz="800" i="0" u="none" strike="noStrike" kern="0" cap="none" spc="0" normalizeH="0" baseline="0" noProof="0" dirty="0" smtClean="0">
                  <a:ln>
                    <a:noFill/>
                  </a:ln>
                  <a:solidFill>
                    <a:schemeClr val="bg1"/>
                  </a:solidFill>
                  <a:effectLst/>
                  <a:uLnTx/>
                  <a:uFillTx/>
                </a:rPr>
              </a:br>
              <a:r>
                <a:rPr kumimoji="0" lang="en-US" sz="800" i="0" u="none" strike="noStrike" kern="0" cap="none" spc="0" normalizeH="0" baseline="0" noProof="0" dirty="0" smtClean="0">
                  <a:ln>
                    <a:noFill/>
                  </a:ln>
                  <a:solidFill>
                    <a:schemeClr val="bg1"/>
                  </a:solidFill>
                  <a:effectLst/>
                  <a:uLnTx/>
                  <a:uFillTx/>
                </a:rPr>
                <a:t>Zagora</a:t>
              </a:r>
            </a:p>
          </p:txBody>
        </p:sp>
        <p:sp>
          <p:nvSpPr>
            <p:cNvPr id="109" name="TextBox 108"/>
            <p:cNvSpPr txBox="1"/>
            <p:nvPr/>
          </p:nvSpPr>
          <p:spPr bwMode="auto">
            <a:xfrm>
              <a:off x="1939468" y="3624201"/>
              <a:ext cx="302968" cy="123111"/>
            </a:xfrm>
            <a:prstGeom prst="rect">
              <a:avLst/>
            </a:prstGeom>
            <a:noFill/>
            <a:ln w="9525">
              <a:noFill/>
              <a:miter lim="800000"/>
              <a:headEnd/>
              <a:tailEnd/>
            </a:ln>
          </p:spPr>
          <p:txBody>
            <a:bodyPr wrap="none" lIns="0" tIns="0" rIns="0" bIns="0" rtlCol="0">
              <a:spAutoFit/>
            </a:bodyPr>
            <a:lstStyle/>
            <a:p>
              <a:pPr marL="0" marR="0" indent="0" algn="ctr"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Plovdiv</a:t>
              </a:r>
            </a:p>
          </p:txBody>
        </p:sp>
        <p:sp>
          <p:nvSpPr>
            <p:cNvPr id="110" name="TextBox 109"/>
            <p:cNvSpPr txBox="1"/>
            <p:nvPr/>
          </p:nvSpPr>
          <p:spPr bwMode="auto">
            <a:xfrm>
              <a:off x="1763176" y="3028853"/>
              <a:ext cx="293350" cy="123111"/>
            </a:xfrm>
            <a:prstGeom prst="rect">
              <a:avLst/>
            </a:prstGeom>
            <a:noFill/>
            <a:ln w="9525">
              <a:noFill/>
              <a:miter lim="800000"/>
              <a:headEnd/>
              <a:tailEnd/>
            </a:ln>
          </p:spPr>
          <p:txBody>
            <a:bodyPr wrap="none" lIns="0" tIns="0" rIns="0" bIns="0" rtlCol="0">
              <a:spAutoFit/>
            </a:bodyPr>
            <a:lstStyle/>
            <a:p>
              <a:pPr marL="0" marR="0" indent="0" algn="ctr"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Lovech</a:t>
              </a:r>
            </a:p>
          </p:txBody>
        </p:sp>
        <p:sp>
          <p:nvSpPr>
            <p:cNvPr id="111" name="TextBox 110"/>
            <p:cNvSpPr txBox="1"/>
            <p:nvPr/>
          </p:nvSpPr>
          <p:spPr bwMode="auto">
            <a:xfrm>
              <a:off x="2194569" y="2972948"/>
              <a:ext cx="359073" cy="123111"/>
            </a:xfrm>
            <a:prstGeom prst="rect">
              <a:avLst/>
            </a:prstGeom>
            <a:noFill/>
            <a:ln w="9525">
              <a:noFill/>
              <a:miter lim="800000"/>
              <a:headEnd/>
              <a:tailEnd/>
            </a:ln>
          </p:spPr>
          <p:txBody>
            <a:bodyPr wrap="none" lIns="0" tIns="0" rIns="0" bIns="0" rtlCol="0">
              <a:spAutoFit/>
            </a:bodyPr>
            <a:lstStyle/>
            <a:p>
              <a:pPr marL="0" marR="0" indent="0" algn="ctr"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Gabrovo</a:t>
              </a:r>
            </a:p>
          </p:txBody>
        </p:sp>
        <p:sp>
          <p:nvSpPr>
            <p:cNvPr id="112" name="TextBox 111"/>
            <p:cNvSpPr txBox="1"/>
            <p:nvPr/>
          </p:nvSpPr>
          <p:spPr bwMode="auto">
            <a:xfrm>
              <a:off x="2505405" y="2764215"/>
              <a:ext cx="432811" cy="123111"/>
            </a:xfrm>
            <a:prstGeom prst="rect">
              <a:avLst/>
            </a:prstGeom>
            <a:noFill/>
            <a:ln w="9525">
              <a:noFill/>
              <a:miter lim="800000"/>
              <a:headEnd/>
              <a:tailEnd/>
            </a:ln>
          </p:spPr>
          <p:txBody>
            <a:bodyPr wrap="none" lIns="0" tIns="0" rIns="0" bIns="0" rtlCol="0">
              <a:spAutoFit/>
            </a:bodyPr>
            <a:lstStyle/>
            <a:p>
              <a:pPr marL="0" marR="0" indent="0" algn="ctr"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V.Turnovo</a:t>
              </a:r>
            </a:p>
          </p:txBody>
        </p:sp>
        <p:sp>
          <p:nvSpPr>
            <p:cNvPr id="113" name="TextBox 112"/>
            <p:cNvSpPr txBox="1"/>
            <p:nvPr/>
          </p:nvSpPr>
          <p:spPr bwMode="auto">
            <a:xfrm>
              <a:off x="2772916" y="2358142"/>
              <a:ext cx="296555" cy="123111"/>
            </a:xfrm>
            <a:prstGeom prst="rect">
              <a:avLst/>
            </a:prstGeom>
            <a:noFill/>
            <a:ln w="9525">
              <a:noFill/>
              <a:miter lim="800000"/>
              <a:headEnd/>
              <a:tailEnd/>
            </a:ln>
          </p:spPr>
          <p:txBody>
            <a:bodyPr wrap="none" lIns="0" tIns="0" rIns="0" bIns="0" rtlCol="0">
              <a:spAutoFit/>
            </a:bodyPr>
            <a:lstStyle/>
            <a:p>
              <a:pPr marL="0" marR="0" indent="0" algn="ctr" defTabSz="1123338" eaLnBrk="1" fontAlgn="auto" latinLnBrk="0" hangingPunct="1">
                <a:lnSpc>
                  <a:spcPct val="100000"/>
                </a:lnSpc>
                <a:spcBef>
                  <a:spcPts val="0"/>
                </a:spcBef>
                <a:spcAft>
                  <a:spcPts val="0"/>
                </a:spcAft>
                <a:buClrTx/>
                <a:buSzTx/>
                <a:buFontTx/>
                <a:buNone/>
                <a:tabLst/>
              </a:pPr>
              <a:r>
                <a:rPr kumimoji="0" lang="en-US" sz="800" i="0" u="none" strike="noStrike" kern="0" cap="none" spc="0" normalizeH="0" baseline="0" noProof="0" dirty="0" smtClean="0">
                  <a:ln>
                    <a:noFill/>
                  </a:ln>
                  <a:solidFill>
                    <a:schemeClr val="accent2"/>
                  </a:solidFill>
                  <a:effectLst/>
                  <a:uLnTx/>
                  <a:uFillTx/>
                </a:rPr>
                <a:t>Rousse</a:t>
              </a:r>
            </a:p>
          </p:txBody>
        </p:sp>
        <p:sp>
          <p:nvSpPr>
            <p:cNvPr id="114" name="TextBox 113"/>
            <p:cNvSpPr txBox="1"/>
            <p:nvPr/>
          </p:nvSpPr>
          <p:spPr bwMode="auto">
            <a:xfrm>
              <a:off x="3052213" y="2762188"/>
              <a:ext cx="487314" cy="123111"/>
            </a:xfrm>
            <a:prstGeom prst="rect">
              <a:avLst/>
            </a:prstGeom>
            <a:noFill/>
            <a:ln w="9525">
              <a:noFill/>
              <a:miter lim="800000"/>
              <a:headEnd/>
              <a:tailEnd/>
            </a:ln>
          </p:spPr>
          <p:txBody>
            <a:bodyPr wrap="none" lIns="0" tIns="0" rIns="0" bIns="0" rtlCol="0">
              <a:spAutoFit/>
            </a:bodyPr>
            <a:lstStyle/>
            <a:p>
              <a:pPr algn="ctr" defTabSz="1123338"/>
              <a:r>
                <a:rPr lang="en-US" sz="800" kern="0" dirty="0">
                  <a:solidFill>
                    <a:schemeClr val="accent2"/>
                  </a:solidFill>
                </a:rPr>
                <a:t>Targovishte</a:t>
              </a:r>
              <a:endParaRPr kumimoji="0" lang="en-US" sz="800" i="0" u="none" strike="noStrike" kern="0" cap="none" spc="0" normalizeH="0" baseline="0" noProof="0" dirty="0" smtClean="0">
                <a:ln>
                  <a:noFill/>
                </a:ln>
                <a:solidFill>
                  <a:schemeClr val="accent2"/>
                </a:solidFill>
                <a:effectLst/>
                <a:uLnTx/>
                <a:uFillTx/>
              </a:endParaRPr>
            </a:p>
          </p:txBody>
        </p:sp>
        <p:sp>
          <p:nvSpPr>
            <p:cNvPr id="115" name="TextBox 114"/>
            <p:cNvSpPr txBox="1"/>
            <p:nvPr/>
          </p:nvSpPr>
          <p:spPr bwMode="auto">
            <a:xfrm>
              <a:off x="3195637" y="2379430"/>
              <a:ext cx="333425" cy="123111"/>
            </a:xfrm>
            <a:prstGeom prst="rect">
              <a:avLst/>
            </a:prstGeom>
            <a:noFill/>
            <a:ln w="9525">
              <a:noFill/>
              <a:miter lim="800000"/>
              <a:headEnd/>
              <a:tailEnd/>
            </a:ln>
          </p:spPr>
          <p:txBody>
            <a:bodyPr wrap="none" lIns="0" tIns="0" rIns="0" bIns="0" rtlCol="0">
              <a:spAutoFit/>
            </a:bodyPr>
            <a:lstStyle/>
            <a:p>
              <a:pPr algn="ctr" defTabSz="1123338"/>
              <a:r>
                <a:rPr lang="en-US" sz="800" kern="0" dirty="0" smtClean="0">
                  <a:solidFill>
                    <a:schemeClr val="accent2"/>
                  </a:solidFill>
                </a:rPr>
                <a:t>Razgrad</a:t>
              </a:r>
              <a:endParaRPr kumimoji="0" lang="en-US" sz="800" i="0" u="none" strike="noStrike" kern="0" cap="none" spc="0" normalizeH="0" baseline="0" noProof="0" dirty="0" smtClean="0">
                <a:ln>
                  <a:noFill/>
                </a:ln>
                <a:solidFill>
                  <a:schemeClr val="accent2"/>
                </a:solidFill>
                <a:effectLst/>
                <a:uLnTx/>
                <a:uFillTx/>
              </a:endParaRPr>
            </a:p>
          </p:txBody>
        </p:sp>
        <p:sp>
          <p:nvSpPr>
            <p:cNvPr id="116" name="TextBox 115"/>
            <p:cNvSpPr txBox="1"/>
            <p:nvPr/>
          </p:nvSpPr>
          <p:spPr bwMode="auto">
            <a:xfrm>
              <a:off x="3651339" y="2026758"/>
              <a:ext cx="277319" cy="123111"/>
            </a:xfrm>
            <a:prstGeom prst="rect">
              <a:avLst/>
            </a:prstGeom>
            <a:noFill/>
            <a:ln w="9525">
              <a:noFill/>
              <a:miter lim="800000"/>
              <a:headEnd/>
              <a:tailEnd/>
            </a:ln>
          </p:spPr>
          <p:txBody>
            <a:bodyPr wrap="none" lIns="0" tIns="0" rIns="0" bIns="0" rtlCol="0">
              <a:spAutoFit/>
            </a:bodyPr>
            <a:lstStyle/>
            <a:p>
              <a:pPr algn="ctr" defTabSz="1123338"/>
              <a:r>
                <a:rPr lang="en-US" sz="800" kern="0" dirty="0" smtClean="0">
                  <a:solidFill>
                    <a:schemeClr val="accent2"/>
                  </a:solidFill>
                </a:rPr>
                <a:t>Silsitra</a:t>
              </a:r>
              <a:endParaRPr kumimoji="0" lang="en-US" sz="800" i="0" u="none" strike="noStrike" kern="0" cap="none" spc="0" normalizeH="0" baseline="0" noProof="0" dirty="0" smtClean="0">
                <a:ln>
                  <a:noFill/>
                </a:ln>
                <a:solidFill>
                  <a:schemeClr val="accent2"/>
                </a:solidFill>
                <a:effectLst/>
                <a:uLnTx/>
                <a:uFillTx/>
              </a:endParaRPr>
            </a:p>
          </p:txBody>
        </p:sp>
        <p:sp>
          <p:nvSpPr>
            <p:cNvPr id="117" name="TextBox 116"/>
            <p:cNvSpPr txBox="1"/>
            <p:nvPr/>
          </p:nvSpPr>
          <p:spPr bwMode="auto">
            <a:xfrm>
              <a:off x="4243446" y="2303330"/>
              <a:ext cx="328616" cy="123111"/>
            </a:xfrm>
            <a:prstGeom prst="rect">
              <a:avLst/>
            </a:prstGeom>
            <a:noFill/>
            <a:ln w="9525">
              <a:noFill/>
              <a:miter lim="800000"/>
              <a:headEnd/>
              <a:tailEnd/>
            </a:ln>
          </p:spPr>
          <p:txBody>
            <a:bodyPr wrap="none" lIns="0" tIns="0" rIns="0" bIns="0" rtlCol="0">
              <a:spAutoFit/>
            </a:bodyPr>
            <a:lstStyle/>
            <a:p>
              <a:pPr algn="ctr" defTabSz="1123338"/>
              <a:r>
                <a:rPr lang="en-US" sz="800" kern="0" dirty="0" smtClean="0">
                  <a:solidFill>
                    <a:schemeClr val="accent2"/>
                  </a:solidFill>
                </a:rPr>
                <a:t>Dobrich</a:t>
              </a:r>
              <a:endParaRPr kumimoji="0" lang="en-US" sz="800" i="0" u="none" strike="noStrike" kern="0" cap="none" spc="0" normalizeH="0" baseline="0" noProof="0" dirty="0" smtClean="0">
                <a:ln>
                  <a:noFill/>
                </a:ln>
                <a:solidFill>
                  <a:schemeClr val="accent2"/>
                </a:solidFill>
                <a:effectLst/>
                <a:uLnTx/>
                <a:uFillTx/>
              </a:endParaRPr>
            </a:p>
          </p:txBody>
        </p:sp>
        <p:sp>
          <p:nvSpPr>
            <p:cNvPr id="118" name="TextBox 117"/>
            <p:cNvSpPr txBox="1"/>
            <p:nvPr/>
          </p:nvSpPr>
          <p:spPr bwMode="auto">
            <a:xfrm>
              <a:off x="4120015" y="2782479"/>
              <a:ext cx="246862" cy="123111"/>
            </a:xfrm>
            <a:prstGeom prst="rect">
              <a:avLst/>
            </a:prstGeom>
            <a:noFill/>
            <a:ln w="9525">
              <a:noFill/>
              <a:miter lim="800000"/>
              <a:headEnd/>
              <a:tailEnd/>
            </a:ln>
          </p:spPr>
          <p:txBody>
            <a:bodyPr wrap="none" lIns="0" tIns="0" rIns="0" bIns="0" rtlCol="0">
              <a:spAutoFit/>
            </a:bodyPr>
            <a:lstStyle/>
            <a:p>
              <a:pPr algn="ctr" defTabSz="1123338"/>
              <a:r>
                <a:rPr lang="en-US" sz="800" kern="0" dirty="0" smtClean="0">
                  <a:solidFill>
                    <a:schemeClr val="accent2"/>
                  </a:solidFill>
                </a:rPr>
                <a:t>Varna</a:t>
              </a:r>
              <a:endParaRPr kumimoji="0" lang="en-US" sz="800" i="0" u="none" strike="noStrike" kern="0" cap="none" spc="0" normalizeH="0" baseline="0" noProof="0" dirty="0" smtClean="0">
                <a:ln>
                  <a:noFill/>
                </a:ln>
                <a:solidFill>
                  <a:schemeClr val="accent2"/>
                </a:solidFill>
                <a:effectLst/>
                <a:uLnTx/>
                <a:uFillTx/>
              </a:endParaRPr>
            </a:p>
          </p:txBody>
        </p:sp>
        <p:sp>
          <p:nvSpPr>
            <p:cNvPr id="119" name="TextBox 118"/>
            <p:cNvSpPr txBox="1"/>
            <p:nvPr/>
          </p:nvSpPr>
          <p:spPr bwMode="auto">
            <a:xfrm>
              <a:off x="3622334" y="2691118"/>
              <a:ext cx="397545" cy="123111"/>
            </a:xfrm>
            <a:prstGeom prst="rect">
              <a:avLst/>
            </a:prstGeom>
            <a:noFill/>
            <a:ln w="9525">
              <a:noFill/>
              <a:miter lim="800000"/>
              <a:headEnd/>
              <a:tailEnd/>
            </a:ln>
          </p:spPr>
          <p:txBody>
            <a:bodyPr wrap="none" lIns="0" tIns="0" rIns="0" bIns="0" rtlCol="0">
              <a:spAutoFit/>
            </a:bodyPr>
            <a:lstStyle/>
            <a:p>
              <a:pPr algn="ctr" defTabSz="1123338"/>
              <a:r>
                <a:rPr lang="en-US" sz="800" kern="0" dirty="0" smtClean="0">
                  <a:solidFill>
                    <a:schemeClr val="accent2"/>
                  </a:solidFill>
                </a:rPr>
                <a:t>Shoumen</a:t>
              </a:r>
              <a:endParaRPr kumimoji="0" lang="en-US" sz="800" i="0" u="none" strike="noStrike" kern="0" cap="none" spc="0" normalizeH="0" baseline="0" noProof="0" dirty="0" smtClean="0">
                <a:ln>
                  <a:noFill/>
                </a:ln>
                <a:solidFill>
                  <a:schemeClr val="accent2"/>
                </a:solidFill>
                <a:effectLst/>
                <a:uLnTx/>
                <a:uFillTx/>
              </a:endParaRPr>
            </a:p>
          </p:txBody>
        </p:sp>
        <p:sp>
          <p:nvSpPr>
            <p:cNvPr id="120" name="TextBox 119"/>
            <p:cNvSpPr txBox="1"/>
            <p:nvPr/>
          </p:nvSpPr>
          <p:spPr bwMode="auto">
            <a:xfrm>
              <a:off x="3701563" y="3313693"/>
              <a:ext cx="378310" cy="123111"/>
            </a:xfrm>
            <a:prstGeom prst="rect">
              <a:avLst/>
            </a:prstGeom>
            <a:noFill/>
            <a:ln w="9525">
              <a:noFill/>
              <a:miter lim="800000"/>
              <a:headEnd/>
              <a:tailEnd/>
            </a:ln>
          </p:spPr>
          <p:txBody>
            <a:bodyPr wrap="none" lIns="0" tIns="0" rIns="0" bIns="0" rtlCol="0">
              <a:spAutoFit/>
            </a:bodyPr>
            <a:lstStyle/>
            <a:p>
              <a:pPr algn="ctr" defTabSz="1123338"/>
              <a:r>
                <a:rPr lang="en-US" sz="800" kern="0" dirty="0" smtClean="0">
                  <a:solidFill>
                    <a:schemeClr val="accent2"/>
                  </a:solidFill>
                </a:rPr>
                <a:t>Bourgass</a:t>
              </a:r>
              <a:endParaRPr kumimoji="0" lang="en-US" sz="800" i="0" u="none" strike="noStrike" kern="0" cap="none" spc="0" normalizeH="0" baseline="0" noProof="0" dirty="0" smtClean="0">
                <a:ln>
                  <a:noFill/>
                </a:ln>
                <a:solidFill>
                  <a:schemeClr val="accent2"/>
                </a:solidFill>
                <a:effectLst/>
                <a:uLnTx/>
                <a:uFillTx/>
              </a:endParaRPr>
            </a:p>
          </p:txBody>
        </p:sp>
        <p:sp>
          <p:nvSpPr>
            <p:cNvPr id="121" name="TextBox 120"/>
            <p:cNvSpPr txBox="1"/>
            <p:nvPr/>
          </p:nvSpPr>
          <p:spPr bwMode="auto">
            <a:xfrm>
              <a:off x="3278429" y="3611781"/>
              <a:ext cx="314189" cy="123111"/>
            </a:xfrm>
            <a:prstGeom prst="rect">
              <a:avLst/>
            </a:prstGeom>
            <a:noFill/>
            <a:ln w="9525">
              <a:noFill/>
              <a:miter lim="800000"/>
              <a:headEnd/>
              <a:tailEnd/>
            </a:ln>
          </p:spPr>
          <p:txBody>
            <a:bodyPr wrap="none" lIns="0" tIns="0" rIns="0" bIns="0" rtlCol="0">
              <a:spAutoFit/>
            </a:bodyPr>
            <a:lstStyle/>
            <a:p>
              <a:pPr algn="ctr" defTabSz="1123338"/>
              <a:r>
                <a:rPr lang="en-US" sz="800" kern="0" dirty="0" smtClean="0">
                  <a:solidFill>
                    <a:schemeClr val="accent2"/>
                  </a:solidFill>
                </a:rPr>
                <a:t>Yambol</a:t>
              </a:r>
              <a:endParaRPr kumimoji="0" lang="en-US" sz="800" i="0" u="none" strike="noStrike" kern="0" cap="none" spc="0" normalizeH="0" baseline="0" noProof="0" dirty="0" smtClean="0">
                <a:ln>
                  <a:noFill/>
                </a:ln>
                <a:solidFill>
                  <a:schemeClr val="accent2"/>
                </a:solidFill>
                <a:effectLst/>
                <a:uLnTx/>
                <a:uFillTx/>
              </a:endParaRPr>
            </a:p>
          </p:txBody>
        </p:sp>
        <p:sp>
          <p:nvSpPr>
            <p:cNvPr id="122" name="TextBox 121"/>
            <p:cNvSpPr txBox="1"/>
            <p:nvPr/>
          </p:nvSpPr>
          <p:spPr bwMode="auto">
            <a:xfrm>
              <a:off x="3035283" y="3274401"/>
              <a:ext cx="246862" cy="123111"/>
            </a:xfrm>
            <a:prstGeom prst="rect">
              <a:avLst/>
            </a:prstGeom>
            <a:noFill/>
            <a:ln w="9525">
              <a:noFill/>
              <a:miter lim="800000"/>
              <a:headEnd/>
              <a:tailEnd/>
            </a:ln>
          </p:spPr>
          <p:txBody>
            <a:bodyPr wrap="none" lIns="0" tIns="0" rIns="0" bIns="0" rtlCol="0">
              <a:spAutoFit/>
            </a:bodyPr>
            <a:lstStyle/>
            <a:p>
              <a:pPr algn="ctr" defTabSz="1123338"/>
              <a:r>
                <a:rPr lang="en-US" sz="800" kern="0" dirty="0" smtClean="0">
                  <a:solidFill>
                    <a:schemeClr val="accent2"/>
                  </a:solidFill>
                </a:rPr>
                <a:t>Sliven</a:t>
              </a:r>
              <a:endParaRPr kumimoji="0" lang="en-US" sz="800" i="0" u="none" strike="noStrike" kern="0" cap="none" spc="0" normalizeH="0" baseline="0" noProof="0" dirty="0" smtClean="0">
                <a:ln>
                  <a:noFill/>
                </a:ln>
                <a:solidFill>
                  <a:schemeClr val="accent2"/>
                </a:solidFill>
                <a:effectLst/>
                <a:uLnTx/>
                <a:uFillTx/>
              </a:endParaRPr>
            </a:p>
          </p:txBody>
        </p:sp>
      </p:grpSp>
      <p:sp>
        <p:nvSpPr>
          <p:cNvPr id="6" name="Rectangle 5"/>
          <p:cNvSpPr/>
          <p:nvPr/>
        </p:nvSpPr>
        <p:spPr>
          <a:xfrm>
            <a:off x="730917" y="5281333"/>
            <a:ext cx="144000" cy="144000"/>
          </a:xfrm>
          <a:prstGeom prst="rect">
            <a:avLst/>
          </a:prstGeom>
          <a:solidFill>
            <a:srgbClr val="7F7F7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9" name="Text Box 5"/>
          <p:cNvSpPr txBox="1">
            <a:spLocks noChangeArrowheads="1"/>
          </p:cNvSpPr>
          <p:nvPr>
            <p:custDataLst>
              <p:tags r:id="rId3"/>
            </p:custDataLst>
          </p:nvPr>
        </p:nvSpPr>
        <p:spPr bwMode="gray">
          <a:xfrm>
            <a:off x="617096" y="5041900"/>
            <a:ext cx="4737669" cy="135422"/>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it-IT" sz="800" b="1" dirty="0">
                <a:solidFill>
                  <a:srgbClr val="003768"/>
                </a:solidFill>
                <a:latin typeface="+mj-lt"/>
                <a:ea typeface="LF_Kai"/>
              </a:rPr>
              <a:t>Regional GDP </a:t>
            </a:r>
            <a:r>
              <a:rPr lang="it-IT" sz="800" b="1" dirty="0" smtClean="0">
                <a:solidFill>
                  <a:srgbClr val="003768"/>
                </a:solidFill>
                <a:latin typeface="+mj-lt"/>
                <a:ea typeface="LF_Kai"/>
              </a:rPr>
              <a:t>per capita </a:t>
            </a:r>
            <a:r>
              <a:rPr lang="it-IT" sz="800" b="1" dirty="0">
                <a:solidFill>
                  <a:srgbClr val="003768"/>
                </a:solidFill>
                <a:latin typeface="+mj-lt"/>
                <a:ea typeface="LF_Kai"/>
              </a:rPr>
              <a:t>vs. </a:t>
            </a:r>
            <a:r>
              <a:rPr lang="it-IT" sz="800" b="1" dirty="0" smtClean="0">
                <a:solidFill>
                  <a:srgbClr val="003768"/>
                </a:solidFill>
                <a:latin typeface="+mj-lt"/>
                <a:ea typeface="LF_Kai"/>
              </a:rPr>
              <a:t>Bulgarian average (2014)</a:t>
            </a:r>
            <a:endParaRPr lang="en-US" sz="800" b="1" dirty="0" smtClean="0">
              <a:solidFill>
                <a:srgbClr val="003768"/>
              </a:solidFill>
              <a:latin typeface="+mj-lt"/>
              <a:ea typeface="LF_Kai"/>
            </a:endParaRPr>
          </a:p>
        </p:txBody>
      </p:sp>
      <p:sp>
        <p:nvSpPr>
          <p:cNvPr id="130" name="Text Box 5"/>
          <p:cNvSpPr txBox="1">
            <a:spLocks noChangeArrowheads="1"/>
          </p:cNvSpPr>
          <p:nvPr>
            <p:custDataLst>
              <p:tags r:id="rId4"/>
            </p:custDataLst>
          </p:nvPr>
        </p:nvSpPr>
        <p:spPr bwMode="gray">
          <a:xfrm>
            <a:off x="977288" y="5283058"/>
            <a:ext cx="833811" cy="135422"/>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it-IT" sz="800" b="1" dirty="0" smtClean="0">
                <a:solidFill>
                  <a:srgbClr val="003768"/>
                </a:solidFill>
                <a:latin typeface="+mj-lt"/>
                <a:ea typeface="LF_Kai"/>
              </a:rPr>
              <a:t>&gt;120%</a:t>
            </a:r>
            <a:endParaRPr lang="en-US" sz="800" b="1" dirty="0" smtClean="0">
              <a:solidFill>
                <a:srgbClr val="003768"/>
              </a:solidFill>
              <a:latin typeface="+mj-lt"/>
              <a:ea typeface="LF_Kai"/>
            </a:endParaRPr>
          </a:p>
        </p:txBody>
      </p:sp>
      <p:sp>
        <p:nvSpPr>
          <p:cNvPr id="131" name="Rectangle 130"/>
          <p:cNvSpPr/>
          <p:nvPr/>
        </p:nvSpPr>
        <p:spPr>
          <a:xfrm>
            <a:off x="730917" y="5493639"/>
            <a:ext cx="144000" cy="144000"/>
          </a:xfrm>
          <a:prstGeom prst="rect">
            <a:avLst/>
          </a:prstGeom>
          <a:solidFill>
            <a:srgbClr val="BFBFB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2" name="Text Box 5"/>
          <p:cNvSpPr txBox="1">
            <a:spLocks noChangeArrowheads="1"/>
          </p:cNvSpPr>
          <p:nvPr>
            <p:custDataLst>
              <p:tags r:id="rId5"/>
            </p:custDataLst>
          </p:nvPr>
        </p:nvSpPr>
        <p:spPr bwMode="gray">
          <a:xfrm>
            <a:off x="977288" y="5494813"/>
            <a:ext cx="833811" cy="135422"/>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it-IT" sz="800" b="1" dirty="0" smtClean="0">
                <a:solidFill>
                  <a:srgbClr val="003768"/>
                </a:solidFill>
                <a:latin typeface="+mj-lt"/>
                <a:ea typeface="LF_Kai"/>
              </a:rPr>
              <a:t>100% - 120% </a:t>
            </a:r>
            <a:endParaRPr lang="en-US" sz="800" b="1" dirty="0" smtClean="0">
              <a:solidFill>
                <a:srgbClr val="003768"/>
              </a:solidFill>
              <a:latin typeface="+mj-lt"/>
              <a:ea typeface="LF_Kai"/>
            </a:endParaRPr>
          </a:p>
        </p:txBody>
      </p:sp>
      <p:sp>
        <p:nvSpPr>
          <p:cNvPr id="133" name="Rectangle 132"/>
          <p:cNvSpPr/>
          <p:nvPr/>
        </p:nvSpPr>
        <p:spPr>
          <a:xfrm>
            <a:off x="730917" y="5705944"/>
            <a:ext cx="144000" cy="144000"/>
          </a:xfrm>
          <a:prstGeom prst="rect">
            <a:avLst/>
          </a:prstGeom>
          <a:solidFill>
            <a:srgbClr val="D9D9D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4" name="Text Box 5"/>
          <p:cNvSpPr txBox="1">
            <a:spLocks noChangeArrowheads="1"/>
          </p:cNvSpPr>
          <p:nvPr>
            <p:custDataLst>
              <p:tags r:id="rId6"/>
            </p:custDataLst>
          </p:nvPr>
        </p:nvSpPr>
        <p:spPr bwMode="gray">
          <a:xfrm>
            <a:off x="977288" y="5706567"/>
            <a:ext cx="833811" cy="135422"/>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it-IT" sz="800" b="1" dirty="0" smtClean="0">
                <a:solidFill>
                  <a:srgbClr val="003768"/>
                </a:solidFill>
                <a:latin typeface="+mj-lt"/>
                <a:ea typeface="LF_Kai"/>
              </a:rPr>
              <a:t>80% - 100% </a:t>
            </a:r>
            <a:endParaRPr lang="en-US" sz="800" b="1" dirty="0" smtClean="0">
              <a:solidFill>
                <a:srgbClr val="003768"/>
              </a:solidFill>
              <a:latin typeface="+mj-lt"/>
              <a:ea typeface="LF_Kai"/>
            </a:endParaRPr>
          </a:p>
        </p:txBody>
      </p:sp>
      <p:sp>
        <p:nvSpPr>
          <p:cNvPr id="135" name="Rectangle 134"/>
          <p:cNvSpPr/>
          <p:nvPr/>
        </p:nvSpPr>
        <p:spPr>
          <a:xfrm>
            <a:off x="1816928" y="5281333"/>
            <a:ext cx="144000" cy="144000"/>
          </a:xfrm>
          <a:prstGeom prst="rect">
            <a:avLst/>
          </a:prstGeom>
          <a:solidFill>
            <a:srgbClr val="F2F2F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6" name="Text Box 5"/>
          <p:cNvSpPr txBox="1">
            <a:spLocks noChangeArrowheads="1"/>
          </p:cNvSpPr>
          <p:nvPr>
            <p:custDataLst>
              <p:tags r:id="rId7"/>
            </p:custDataLst>
          </p:nvPr>
        </p:nvSpPr>
        <p:spPr bwMode="gray">
          <a:xfrm>
            <a:off x="2063299" y="5283058"/>
            <a:ext cx="833811" cy="135422"/>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it-IT" sz="800" b="1" dirty="0" smtClean="0">
                <a:solidFill>
                  <a:srgbClr val="003768"/>
                </a:solidFill>
                <a:latin typeface="+mj-lt"/>
                <a:ea typeface="LF_Kai"/>
              </a:rPr>
              <a:t>60% - 80%</a:t>
            </a:r>
            <a:endParaRPr lang="en-US" sz="800" b="1" dirty="0" smtClean="0">
              <a:solidFill>
                <a:srgbClr val="003768"/>
              </a:solidFill>
              <a:latin typeface="+mj-lt"/>
              <a:ea typeface="LF_Kai"/>
            </a:endParaRPr>
          </a:p>
        </p:txBody>
      </p:sp>
      <p:sp>
        <p:nvSpPr>
          <p:cNvPr id="137" name="Rectangle 136"/>
          <p:cNvSpPr/>
          <p:nvPr/>
        </p:nvSpPr>
        <p:spPr>
          <a:xfrm>
            <a:off x="1816928" y="5493639"/>
            <a:ext cx="144000" cy="144000"/>
          </a:xfrm>
          <a:prstGeom prst="rect">
            <a:avLst/>
          </a:prstGeom>
          <a:solidFill>
            <a:srgbClr val="FF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8" name="Text Box 5"/>
          <p:cNvSpPr txBox="1">
            <a:spLocks noChangeArrowheads="1"/>
          </p:cNvSpPr>
          <p:nvPr>
            <p:custDataLst>
              <p:tags r:id="rId8"/>
            </p:custDataLst>
          </p:nvPr>
        </p:nvSpPr>
        <p:spPr bwMode="gray">
          <a:xfrm>
            <a:off x="2063299" y="5500371"/>
            <a:ext cx="833811" cy="128690"/>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it-IT" sz="800" b="1" dirty="0" smtClean="0">
                <a:solidFill>
                  <a:srgbClr val="003768"/>
                </a:solidFill>
                <a:latin typeface="+mj-lt"/>
                <a:ea typeface="LF_Kai"/>
              </a:rPr>
              <a:t>&lt;60%</a:t>
            </a:r>
            <a:endParaRPr lang="en-US" sz="800" b="1" dirty="0" smtClean="0">
              <a:solidFill>
                <a:srgbClr val="003768"/>
              </a:solidFill>
              <a:latin typeface="+mj-lt"/>
              <a:ea typeface="LF_Kai"/>
            </a:endParaRPr>
          </a:p>
        </p:txBody>
      </p:sp>
      <p:sp>
        <p:nvSpPr>
          <p:cNvPr id="139" name="Rectangle 138"/>
          <p:cNvSpPr/>
          <p:nvPr/>
        </p:nvSpPr>
        <p:spPr>
          <a:xfrm>
            <a:off x="3576518" y="5281333"/>
            <a:ext cx="144000" cy="144000"/>
          </a:xfrm>
          <a:prstGeom prst="rect">
            <a:avLst/>
          </a:prstGeom>
          <a:solidFill>
            <a:srgbClr val="C9F0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accent2"/>
                </a:solidFill>
              </a:rPr>
              <a:t>x</a:t>
            </a:r>
            <a:endParaRPr lang="en-GB" sz="1200" dirty="0">
              <a:solidFill>
                <a:schemeClr val="accent2"/>
              </a:solidFill>
            </a:endParaRPr>
          </a:p>
        </p:txBody>
      </p:sp>
      <p:sp>
        <p:nvSpPr>
          <p:cNvPr id="140" name="Rectangle 139"/>
          <p:cNvSpPr/>
          <p:nvPr/>
        </p:nvSpPr>
        <p:spPr>
          <a:xfrm>
            <a:off x="3576518" y="5705944"/>
            <a:ext cx="144000" cy="144000"/>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x</a:t>
            </a:r>
            <a:endParaRPr lang="en-GB" sz="1200" dirty="0"/>
          </a:p>
        </p:txBody>
      </p:sp>
      <p:sp>
        <p:nvSpPr>
          <p:cNvPr id="142" name="Text Box 5"/>
          <p:cNvSpPr txBox="1">
            <a:spLocks noChangeArrowheads="1"/>
          </p:cNvSpPr>
          <p:nvPr>
            <p:custDataLst>
              <p:tags r:id="rId9"/>
            </p:custDataLst>
          </p:nvPr>
        </p:nvSpPr>
        <p:spPr bwMode="gray">
          <a:xfrm>
            <a:off x="3529062" y="5041900"/>
            <a:ext cx="4737669" cy="128690"/>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it-IT" sz="800" b="1" dirty="0" smtClean="0">
                <a:solidFill>
                  <a:srgbClr val="003768"/>
                </a:solidFill>
                <a:latin typeface="+mj-lt"/>
                <a:ea typeface="LF_Kai"/>
              </a:rPr>
              <a:t>Branches </a:t>
            </a:r>
            <a:endParaRPr lang="en-US" sz="800" b="1" dirty="0" smtClean="0">
              <a:solidFill>
                <a:srgbClr val="003768"/>
              </a:solidFill>
              <a:latin typeface="+mj-lt"/>
              <a:ea typeface="LF_Kai"/>
            </a:endParaRPr>
          </a:p>
        </p:txBody>
      </p:sp>
      <p:pic>
        <p:nvPicPr>
          <p:cNvPr id="143" name="Picture 22" descr="Image result for cibank logo"/>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3818830" y="5206695"/>
            <a:ext cx="336904" cy="258055"/>
          </a:xfrm>
          <a:prstGeom prst="rect">
            <a:avLst/>
          </a:prstGeom>
          <a:noFill/>
          <a:extLst>
            <a:ext uri="{909E8E84-426E-40DD-AFC4-6F175D3DCCD1}">
              <a14:hiddenFill xmlns:a14="http://schemas.microsoft.com/office/drawing/2010/main">
                <a:solidFill>
                  <a:srgbClr val="FFFFFF"/>
                </a:solidFill>
              </a14:hiddenFill>
            </a:ext>
          </a:extLst>
        </p:spPr>
      </p:pic>
      <p:sp>
        <p:nvSpPr>
          <p:cNvPr id="144" name="object 81"/>
          <p:cNvSpPr/>
          <p:nvPr/>
        </p:nvSpPr>
        <p:spPr>
          <a:xfrm>
            <a:off x="3823146" y="5673228"/>
            <a:ext cx="502678" cy="200984"/>
          </a:xfrm>
          <a:prstGeom prst="rect">
            <a:avLst/>
          </a:prstGeom>
          <a:blipFill>
            <a:blip r:embed="rId21" cstate="print"/>
            <a:stretch>
              <a:fillRect/>
            </a:stretch>
          </a:blipFill>
        </p:spPr>
        <p:txBody>
          <a:bodyPr wrap="square" lIns="0" tIns="0" rIns="0" bIns="0" rtlCol="0"/>
          <a:lstStyle/>
          <a:p>
            <a:endParaRPr lang="en-US" dirty="0"/>
          </a:p>
        </p:txBody>
      </p:sp>
      <p:sp>
        <p:nvSpPr>
          <p:cNvPr id="145" name="Text Box 5"/>
          <p:cNvSpPr txBox="1">
            <a:spLocks noChangeArrowheads="1"/>
          </p:cNvSpPr>
          <p:nvPr>
            <p:custDataLst>
              <p:tags r:id="rId10"/>
            </p:custDataLst>
          </p:nvPr>
        </p:nvSpPr>
        <p:spPr bwMode="gray">
          <a:xfrm>
            <a:off x="3536812" y="5461977"/>
            <a:ext cx="862598" cy="135422"/>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it-IT" sz="800" b="1" i="1" dirty="0" smtClean="0">
                <a:solidFill>
                  <a:srgbClr val="003768"/>
                </a:solidFill>
                <a:latin typeface="+mj-lt"/>
                <a:ea typeface="LF_Kai"/>
              </a:rPr>
              <a:t>Total: 97 </a:t>
            </a:r>
            <a:endParaRPr lang="en-US" sz="800" b="1" i="1" dirty="0" smtClean="0">
              <a:solidFill>
                <a:srgbClr val="003768"/>
              </a:solidFill>
              <a:latin typeface="+mj-lt"/>
              <a:ea typeface="LF_Kai"/>
            </a:endParaRPr>
          </a:p>
        </p:txBody>
      </p:sp>
      <p:sp>
        <p:nvSpPr>
          <p:cNvPr id="146" name="Text Box 5"/>
          <p:cNvSpPr txBox="1">
            <a:spLocks noChangeArrowheads="1"/>
          </p:cNvSpPr>
          <p:nvPr>
            <p:custDataLst>
              <p:tags r:id="rId11"/>
            </p:custDataLst>
          </p:nvPr>
        </p:nvSpPr>
        <p:spPr bwMode="gray">
          <a:xfrm>
            <a:off x="3536812" y="5909967"/>
            <a:ext cx="862598" cy="135422"/>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it-IT" sz="800" b="1" i="1" dirty="0" smtClean="0">
                <a:solidFill>
                  <a:srgbClr val="003768"/>
                </a:solidFill>
                <a:latin typeface="+mj-lt"/>
                <a:ea typeface="LF_Kai"/>
              </a:rPr>
              <a:t>Total: 190</a:t>
            </a:r>
            <a:endParaRPr lang="en-US" sz="800" b="1" i="1" dirty="0" smtClean="0">
              <a:solidFill>
                <a:srgbClr val="003768"/>
              </a:solidFill>
              <a:latin typeface="+mj-lt"/>
              <a:ea typeface="LF_Kai"/>
            </a:endParaRPr>
          </a:p>
        </p:txBody>
      </p:sp>
      <p:sp>
        <p:nvSpPr>
          <p:cNvPr id="147" name="Rectangle 146"/>
          <p:cNvSpPr/>
          <p:nvPr/>
        </p:nvSpPr>
        <p:spPr>
          <a:xfrm>
            <a:off x="399248" y="2342545"/>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1</a:t>
            </a:r>
            <a:endParaRPr lang="en-GB" sz="1000" dirty="0">
              <a:solidFill>
                <a:schemeClr val="accent2"/>
              </a:solidFill>
            </a:endParaRPr>
          </a:p>
        </p:txBody>
      </p:sp>
      <p:sp>
        <p:nvSpPr>
          <p:cNvPr id="148" name="Rectangle 147"/>
          <p:cNvSpPr/>
          <p:nvPr/>
        </p:nvSpPr>
        <p:spPr>
          <a:xfrm>
            <a:off x="562585" y="2342545"/>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4</a:t>
            </a:r>
            <a:endParaRPr lang="en-GB" sz="1000" dirty="0"/>
          </a:p>
        </p:txBody>
      </p:sp>
      <p:sp>
        <p:nvSpPr>
          <p:cNvPr id="149" name="Rectangle 148"/>
          <p:cNvSpPr/>
          <p:nvPr/>
        </p:nvSpPr>
        <p:spPr>
          <a:xfrm>
            <a:off x="841865" y="2270811"/>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2</a:t>
            </a:r>
            <a:endParaRPr lang="en-GB" sz="1000" dirty="0">
              <a:solidFill>
                <a:schemeClr val="accent2"/>
              </a:solidFill>
            </a:endParaRPr>
          </a:p>
        </p:txBody>
      </p:sp>
      <p:sp>
        <p:nvSpPr>
          <p:cNvPr id="150" name="Rectangle 149"/>
          <p:cNvSpPr/>
          <p:nvPr/>
        </p:nvSpPr>
        <p:spPr>
          <a:xfrm>
            <a:off x="1005202" y="2270811"/>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6</a:t>
            </a:r>
            <a:endParaRPr lang="en-GB" sz="1000" dirty="0"/>
          </a:p>
        </p:txBody>
      </p:sp>
      <p:sp>
        <p:nvSpPr>
          <p:cNvPr id="151" name="Rectangle 150"/>
          <p:cNvSpPr/>
          <p:nvPr/>
        </p:nvSpPr>
        <p:spPr>
          <a:xfrm>
            <a:off x="1152392" y="2752865"/>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6</a:t>
            </a:r>
            <a:endParaRPr lang="en-GB" sz="1000" dirty="0">
              <a:solidFill>
                <a:schemeClr val="accent2"/>
              </a:solidFill>
            </a:endParaRPr>
          </a:p>
        </p:txBody>
      </p:sp>
      <p:sp>
        <p:nvSpPr>
          <p:cNvPr id="152" name="Rectangle 151"/>
          <p:cNvSpPr/>
          <p:nvPr/>
        </p:nvSpPr>
        <p:spPr>
          <a:xfrm>
            <a:off x="1315729" y="2752865"/>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8</a:t>
            </a:r>
            <a:endParaRPr lang="en-GB" sz="1000" dirty="0"/>
          </a:p>
        </p:txBody>
      </p:sp>
      <p:sp>
        <p:nvSpPr>
          <p:cNvPr id="153" name="Rectangle 152"/>
          <p:cNvSpPr/>
          <p:nvPr/>
        </p:nvSpPr>
        <p:spPr>
          <a:xfrm>
            <a:off x="1886632" y="2329827"/>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2</a:t>
            </a:r>
            <a:endParaRPr lang="en-GB" sz="1000" dirty="0">
              <a:solidFill>
                <a:schemeClr val="accent2"/>
              </a:solidFill>
            </a:endParaRPr>
          </a:p>
        </p:txBody>
      </p:sp>
      <p:sp>
        <p:nvSpPr>
          <p:cNvPr id="154" name="Rectangle 153"/>
          <p:cNvSpPr/>
          <p:nvPr/>
        </p:nvSpPr>
        <p:spPr>
          <a:xfrm>
            <a:off x="2049969" y="2329827"/>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7</a:t>
            </a:r>
            <a:endParaRPr lang="en-GB" sz="1000" dirty="0"/>
          </a:p>
        </p:txBody>
      </p:sp>
      <p:sp>
        <p:nvSpPr>
          <p:cNvPr id="155" name="Rectangle 154"/>
          <p:cNvSpPr/>
          <p:nvPr/>
        </p:nvSpPr>
        <p:spPr>
          <a:xfrm>
            <a:off x="2913930" y="2186304"/>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2</a:t>
            </a:r>
            <a:endParaRPr lang="en-GB" sz="1000" dirty="0">
              <a:solidFill>
                <a:schemeClr val="accent2"/>
              </a:solidFill>
            </a:endParaRPr>
          </a:p>
        </p:txBody>
      </p:sp>
      <p:sp>
        <p:nvSpPr>
          <p:cNvPr id="156" name="Rectangle 155"/>
          <p:cNvSpPr/>
          <p:nvPr/>
        </p:nvSpPr>
        <p:spPr>
          <a:xfrm>
            <a:off x="3077267" y="2186304"/>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8</a:t>
            </a:r>
            <a:endParaRPr lang="en-GB" sz="1000" dirty="0"/>
          </a:p>
        </p:txBody>
      </p:sp>
      <p:sp>
        <p:nvSpPr>
          <p:cNvPr id="157" name="Rectangle 156"/>
          <p:cNvSpPr/>
          <p:nvPr/>
        </p:nvSpPr>
        <p:spPr>
          <a:xfrm>
            <a:off x="3692187" y="1860514"/>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1</a:t>
            </a:r>
            <a:endParaRPr lang="en-GB" sz="1000" dirty="0">
              <a:solidFill>
                <a:schemeClr val="accent2"/>
              </a:solidFill>
            </a:endParaRPr>
          </a:p>
        </p:txBody>
      </p:sp>
      <p:sp>
        <p:nvSpPr>
          <p:cNvPr id="158" name="Rectangle 157"/>
          <p:cNvSpPr/>
          <p:nvPr/>
        </p:nvSpPr>
        <p:spPr>
          <a:xfrm>
            <a:off x="3855524" y="1860514"/>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2</a:t>
            </a:r>
            <a:endParaRPr lang="en-GB" sz="1000" dirty="0"/>
          </a:p>
        </p:txBody>
      </p:sp>
      <p:sp>
        <p:nvSpPr>
          <p:cNvPr id="159" name="Rectangle 158"/>
          <p:cNvSpPr/>
          <p:nvPr/>
        </p:nvSpPr>
        <p:spPr>
          <a:xfrm>
            <a:off x="4401471" y="2442980"/>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3</a:t>
            </a:r>
            <a:endParaRPr lang="en-GB" sz="1000" dirty="0">
              <a:solidFill>
                <a:schemeClr val="accent2"/>
              </a:solidFill>
            </a:endParaRPr>
          </a:p>
        </p:txBody>
      </p:sp>
      <p:sp>
        <p:nvSpPr>
          <p:cNvPr id="160" name="Rectangle 159"/>
          <p:cNvSpPr/>
          <p:nvPr/>
        </p:nvSpPr>
        <p:spPr>
          <a:xfrm>
            <a:off x="4564808" y="2442980"/>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2</a:t>
            </a:r>
            <a:endParaRPr lang="en-GB" sz="1000" dirty="0"/>
          </a:p>
        </p:txBody>
      </p:sp>
      <p:sp>
        <p:nvSpPr>
          <p:cNvPr id="161" name="Rectangle 160"/>
          <p:cNvSpPr/>
          <p:nvPr/>
        </p:nvSpPr>
        <p:spPr>
          <a:xfrm>
            <a:off x="3670337" y="2461441"/>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1</a:t>
            </a:r>
            <a:endParaRPr lang="en-GB" sz="1000" dirty="0">
              <a:solidFill>
                <a:schemeClr val="accent2"/>
              </a:solidFill>
            </a:endParaRPr>
          </a:p>
        </p:txBody>
      </p:sp>
      <p:sp>
        <p:nvSpPr>
          <p:cNvPr id="162" name="Rectangle 161"/>
          <p:cNvSpPr/>
          <p:nvPr/>
        </p:nvSpPr>
        <p:spPr>
          <a:xfrm>
            <a:off x="3833674" y="2461441"/>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5</a:t>
            </a:r>
            <a:endParaRPr lang="en-GB" sz="1000" dirty="0"/>
          </a:p>
        </p:txBody>
      </p:sp>
      <p:sp>
        <p:nvSpPr>
          <p:cNvPr id="163" name="Rectangle 162"/>
          <p:cNvSpPr/>
          <p:nvPr/>
        </p:nvSpPr>
        <p:spPr>
          <a:xfrm>
            <a:off x="3332521" y="2209551"/>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1</a:t>
            </a:r>
            <a:endParaRPr lang="en-GB" sz="1000" dirty="0">
              <a:solidFill>
                <a:schemeClr val="accent2"/>
              </a:solidFill>
            </a:endParaRPr>
          </a:p>
        </p:txBody>
      </p:sp>
      <p:sp>
        <p:nvSpPr>
          <p:cNvPr id="164" name="Rectangle 163"/>
          <p:cNvSpPr/>
          <p:nvPr/>
        </p:nvSpPr>
        <p:spPr>
          <a:xfrm>
            <a:off x="3495858" y="2209551"/>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a:t>2</a:t>
            </a:r>
          </a:p>
        </p:txBody>
      </p:sp>
      <p:sp>
        <p:nvSpPr>
          <p:cNvPr id="165" name="Rectangle 164"/>
          <p:cNvSpPr/>
          <p:nvPr/>
        </p:nvSpPr>
        <p:spPr>
          <a:xfrm>
            <a:off x="3862413" y="3646495"/>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6</a:t>
            </a:r>
            <a:endParaRPr lang="en-GB" sz="1000" dirty="0">
              <a:solidFill>
                <a:schemeClr val="accent2"/>
              </a:solidFill>
            </a:endParaRPr>
          </a:p>
        </p:txBody>
      </p:sp>
      <p:sp>
        <p:nvSpPr>
          <p:cNvPr id="166" name="Rectangle 165"/>
          <p:cNvSpPr/>
          <p:nvPr/>
        </p:nvSpPr>
        <p:spPr>
          <a:xfrm>
            <a:off x="4025750" y="3646495"/>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000" dirty="0"/>
              <a:t>13</a:t>
            </a:r>
          </a:p>
        </p:txBody>
      </p:sp>
      <p:sp>
        <p:nvSpPr>
          <p:cNvPr id="167" name="Rectangle 166"/>
          <p:cNvSpPr/>
          <p:nvPr/>
        </p:nvSpPr>
        <p:spPr>
          <a:xfrm>
            <a:off x="4074485" y="2952706"/>
            <a:ext cx="144000" cy="144000"/>
          </a:xfrm>
          <a:prstGeom prst="rect">
            <a:avLst/>
          </a:prstGeom>
          <a:solidFill>
            <a:srgbClr val="C9F0FF"/>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000" dirty="0" smtClean="0">
                <a:solidFill>
                  <a:schemeClr val="accent2"/>
                </a:solidFill>
              </a:rPr>
              <a:t>7</a:t>
            </a:r>
            <a:endParaRPr lang="en-GB" sz="1000" dirty="0">
              <a:solidFill>
                <a:schemeClr val="accent2"/>
              </a:solidFill>
            </a:endParaRPr>
          </a:p>
        </p:txBody>
      </p:sp>
      <p:sp>
        <p:nvSpPr>
          <p:cNvPr id="168" name="Rectangle 167"/>
          <p:cNvSpPr/>
          <p:nvPr/>
        </p:nvSpPr>
        <p:spPr>
          <a:xfrm>
            <a:off x="4237822" y="2952706"/>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00" dirty="0" smtClean="0"/>
              <a:t>10</a:t>
            </a:r>
            <a:endParaRPr lang="en-GB" sz="1000" dirty="0"/>
          </a:p>
        </p:txBody>
      </p:sp>
      <p:sp>
        <p:nvSpPr>
          <p:cNvPr id="169" name="Rectangle 168"/>
          <p:cNvSpPr/>
          <p:nvPr/>
        </p:nvSpPr>
        <p:spPr>
          <a:xfrm>
            <a:off x="3122723" y="3104198"/>
            <a:ext cx="130909"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smtClean="0">
                <a:solidFill>
                  <a:schemeClr val="accent2"/>
                </a:solidFill>
              </a:rPr>
              <a:t>1</a:t>
            </a:r>
            <a:endParaRPr lang="en-GB" sz="1000" dirty="0">
              <a:solidFill>
                <a:schemeClr val="accent2"/>
              </a:solidFill>
            </a:endParaRPr>
          </a:p>
        </p:txBody>
      </p:sp>
      <p:sp>
        <p:nvSpPr>
          <p:cNvPr id="170" name="Rectangle 169"/>
          <p:cNvSpPr/>
          <p:nvPr/>
        </p:nvSpPr>
        <p:spPr>
          <a:xfrm>
            <a:off x="3279514" y="3104198"/>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3</a:t>
            </a:r>
            <a:endParaRPr lang="en-GB" sz="1000" dirty="0"/>
          </a:p>
        </p:txBody>
      </p:sp>
      <p:sp>
        <p:nvSpPr>
          <p:cNvPr id="171" name="Rectangle 170"/>
          <p:cNvSpPr/>
          <p:nvPr/>
        </p:nvSpPr>
        <p:spPr>
          <a:xfrm>
            <a:off x="3048222" y="2604824"/>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1</a:t>
            </a:r>
            <a:endParaRPr lang="en-GB" sz="1000" dirty="0">
              <a:solidFill>
                <a:schemeClr val="accent2"/>
              </a:solidFill>
            </a:endParaRPr>
          </a:p>
        </p:txBody>
      </p:sp>
      <p:sp>
        <p:nvSpPr>
          <p:cNvPr id="172" name="Rectangle 171"/>
          <p:cNvSpPr/>
          <p:nvPr/>
        </p:nvSpPr>
        <p:spPr>
          <a:xfrm>
            <a:off x="3211559" y="2604824"/>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3</a:t>
            </a:r>
            <a:endParaRPr lang="en-GB" sz="1000" dirty="0"/>
          </a:p>
        </p:txBody>
      </p:sp>
      <p:sp>
        <p:nvSpPr>
          <p:cNvPr id="173" name="Rectangle 172"/>
          <p:cNvSpPr/>
          <p:nvPr/>
        </p:nvSpPr>
        <p:spPr>
          <a:xfrm>
            <a:off x="2681658" y="2903673"/>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4</a:t>
            </a:r>
            <a:endParaRPr lang="en-GB" sz="1000" dirty="0">
              <a:solidFill>
                <a:schemeClr val="accent2"/>
              </a:solidFill>
            </a:endParaRPr>
          </a:p>
        </p:txBody>
      </p:sp>
      <p:sp>
        <p:nvSpPr>
          <p:cNvPr id="174" name="Rectangle 173"/>
          <p:cNvSpPr/>
          <p:nvPr/>
        </p:nvSpPr>
        <p:spPr>
          <a:xfrm>
            <a:off x="2844995" y="2903673"/>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4</a:t>
            </a:r>
            <a:endParaRPr lang="en-GB" sz="1000" dirty="0"/>
          </a:p>
        </p:txBody>
      </p:sp>
      <p:sp>
        <p:nvSpPr>
          <p:cNvPr id="175" name="Rectangle 174"/>
          <p:cNvSpPr/>
          <p:nvPr/>
        </p:nvSpPr>
        <p:spPr>
          <a:xfrm>
            <a:off x="3425152" y="3800086"/>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2</a:t>
            </a:r>
            <a:endParaRPr lang="en-GB" sz="1000" dirty="0">
              <a:solidFill>
                <a:schemeClr val="accent2"/>
              </a:solidFill>
            </a:endParaRPr>
          </a:p>
        </p:txBody>
      </p:sp>
      <p:sp>
        <p:nvSpPr>
          <p:cNvPr id="176" name="Rectangle 175"/>
          <p:cNvSpPr/>
          <p:nvPr/>
        </p:nvSpPr>
        <p:spPr>
          <a:xfrm>
            <a:off x="3588489" y="3800086"/>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3</a:t>
            </a:r>
            <a:endParaRPr lang="en-GB" sz="1000" dirty="0"/>
          </a:p>
        </p:txBody>
      </p:sp>
      <p:sp>
        <p:nvSpPr>
          <p:cNvPr id="177" name="Rectangle 176"/>
          <p:cNvSpPr/>
          <p:nvPr/>
        </p:nvSpPr>
        <p:spPr>
          <a:xfrm>
            <a:off x="2548020" y="3999545"/>
            <a:ext cx="144000" cy="144000"/>
          </a:xfrm>
          <a:prstGeom prst="rect">
            <a:avLst/>
          </a:prstGeom>
          <a:solidFill>
            <a:srgbClr val="C9F0FF"/>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000" dirty="0" smtClean="0">
                <a:solidFill>
                  <a:schemeClr val="accent2"/>
                </a:solidFill>
              </a:rPr>
              <a:t>3</a:t>
            </a:r>
            <a:endParaRPr lang="en-GB" sz="1000" dirty="0">
              <a:solidFill>
                <a:schemeClr val="accent2"/>
              </a:solidFill>
            </a:endParaRPr>
          </a:p>
        </p:txBody>
      </p:sp>
      <p:sp>
        <p:nvSpPr>
          <p:cNvPr id="178" name="Rectangle 177"/>
          <p:cNvSpPr/>
          <p:nvPr/>
        </p:nvSpPr>
        <p:spPr>
          <a:xfrm>
            <a:off x="2711357" y="3999545"/>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6</a:t>
            </a:r>
            <a:endParaRPr lang="en-GB" sz="1000" dirty="0"/>
          </a:p>
        </p:txBody>
      </p:sp>
      <p:sp>
        <p:nvSpPr>
          <p:cNvPr id="179" name="Rectangle 178"/>
          <p:cNvSpPr/>
          <p:nvPr/>
        </p:nvSpPr>
        <p:spPr>
          <a:xfrm>
            <a:off x="2522844" y="3648765"/>
            <a:ext cx="144000" cy="144000"/>
          </a:xfrm>
          <a:prstGeom prst="rect">
            <a:avLst/>
          </a:prstGeom>
          <a:solidFill>
            <a:srgbClr val="C9F0FF"/>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000" dirty="0" smtClean="0">
                <a:solidFill>
                  <a:schemeClr val="accent2"/>
                </a:solidFill>
              </a:rPr>
              <a:t>4</a:t>
            </a:r>
            <a:endParaRPr lang="en-GB" sz="1000" dirty="0">
              <a:solidFill>
                <a:schemeClr val="accent2"/>
              </a:solidFill>
            </a:endParaRPr>
          </a:p>
        </p:txBody>
      </p:sp>
      <p:sp>
        <p:nvSpPr>
          <p:cNvPr id="180" name="Rectangle 179"/>
          <p:cNvSpPr/>
          <p:nvPr/>
        </p:nvSpPr>
        <p:spPr>
          <a:xfrm>
            <a:off x="2686181" y="3648765"/>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7</a:t>
            </a:r>
            <a:endParaRPr lang="en-GB" sz="1000" dirty="0"/>
          </a:p>
        </p:txBody>
      </p:sp>
      <p:sp>
        <p:nvSpPr>
          <p:cNvPr id="181" name="Rectangle 180"/>
          <p:cNvSpPr/>
          <p:nvPr/>
        </p:nvSpPr>
        <p:spPr>
          <a:xfrm>
            <a:off x="2327424" y="3096659"/>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2</a:t>
            </a:r>
            <a:endParaRPr lang="en-GB" sz="1000" dirty="0">
              <a:solidFill>
                <a:schemeClr val="accent2"/>
              </a:solidFill>
            </a:endParaRPr>
          </a:p>
        </p:txBody>
      </p:sp>
      <p:sp>
        <p:nvSpPr>
          <p:cNvPr id="182" name="Rectangle 181"/>
          <p:cNvSpPr/>
          <p:nvPr/>
        </p:nvSpPr>
        <p:spPr>
          <a:xfrm>
            <a:off x="2490761" y="3096659"/>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6</a:t>
            </a:r>
            <a:endParaRPr lang="en-GB" sz="1000" dirty="0"/>
          </a:p>
        </p:txBody>
      </p:sp>
      <p:sp>
        <p:nvSpPr>
          <p:cNvPr id="183" name="Rectangle 182"/>
          <p:cNvSpPr/>
          <p:nvPr/>
        </p:nvSpPr>
        <p:spPr>
          <a:xfrm>
            <a:off x="1744928" y="2854920"/>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a:solidFill>
                  <a:schemeClr val="accent2"/>
                </a:solidFill>
              </a:rPr>
              <a:t>1</a:t>
            </a:r>
          </a:p>
        </p:txBody>
      </p:sp>
      <p:sp>
        <p:nvSpPr>
          <p:cNvPr id="184" name="Rectangle 183"/>
          <p:cNvSpPr/>
          <p:nvPr/>
        </p:nvSpPr>
        <p:spPr>
          <a:xfrm>
            <a:off x="1908265" y="2854920"/>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5</a:t>
            </a:r>
            <a:endParaRPr lang="en-GB" sz="1000" dirty="0"/>
          </a:p>
        </p:txBody>
      </p:sp>
      <p:sp>
        <p:nvSpPr>
          <p:cNvPr id="185" name="Rectangle 184"/>
          <p:cNvSpPr/>
          <p:nvPr/>
        </p:nvSpPr>
        <p:spPr>
          <a:xfrm>
            <a:off x="1045021" y="3480458"/>
            <a:ext cx="144000" cy="144000"/>
          </a:xfrm>
          <a:prstGeom prst="rect">
            <a:avLst/>
          </a:prstGeom>
          <a:solidFill>
            <a:srgbClr val="C9F0FF"/>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000" dirty="0" smtClean="0">
                <a:solidFill>
                  <a:schemeClr val="accent2"/>
                </a:solidFill>
              </a:rPr>
              <a:t>26</a:t>
            </a:r>
            <a:endParaRPr lang="en-GB" sz="1000" dirty="0">
              <a:solidFill>
                <a:schemeClr val="accent2"/>
              </a:solidFill>
            </a:endParaRPr>
          </a:p>
        </p:txBody>
      </p:sp>
      <p:sp>
        <p:nvSpPr>
          <p:cNvPr id="186" name="Rectangle 185"/>
          <p:cNvSpPr/>
          <p:nvPr/>
        </p:nvSpPr>
        <p:spPr>
          <a:xfrm>
            <a:off x="1208358" y="3480458"/>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000" dirty="0" smtClean="0"/>
              <a:t>43</a:t>
            </a:r>
            <a:endParaRPr lang="en-GB" sz="1000" dirty="0"/>
          </a:p>
        </p:txBody>
      </p:sp>
      <p:sp>
        <p:nvSpPr>
          <p:cNvPr id="187" name="Rectangle 186"/>
          <p:cNvSpPr/>
          <p:nvPr/>
        </p:nvSpPr>
        <p:spPr>
          <a:xfrm>
            <a:off x="886488" y="4082136"/>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6</a:t>
            </a:r>
            <a:endParaRPr lang="en-GB" sz="1000" dirty="0">
              <a:solidFill>
                <a:schemeClr val="accent2"/>
              </a:solidFill>
            </a:endParaRPr>
          </a:p>
        </p:txBody>
      </p:sp>
      <p:sp>
        <p:nvSpPr>
          <p:cNvPr id="188" name="Rectangle 187"/>
          <p:cNvSpPr/>
          <p:nvPr/>
        </p:nvSpPr>
        <p:spPr>
          <a:xfrm>
            <a:off x="1049825" y="4082136"/>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9</a:t>
            </a:r>
            <a:endParaRPr lang="en-GB" sz="1000" dirty="0"/>
          </a:p>
        </p:txBody>
      </p:sp>
      <p:sp>
        <p:nvSpPr>
          <p:cNvPr id="189" name="Rectangle 188"/>
          <p:cNvSpPr/>
          <p:nvPr/>
        </p:nvSpPr>
        <p:spPr>
          <a:xfrm>
            <a:off x="1497082" y="3668239"/>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2</a:t>
            </a:r>
            <a:endParaRPr lang="en-GB" sz="1000" dirty="0">
              <a:solidFill>
                <a:schemeClr val="accent2"/>
              </a:solidFill>
            </a:endParaRPr>
          </a:p>
        </p:txBody>
      </p:sp>
      <p:sp>
        <p:nvSpPr>
          <p:cNvPr id="190" name="Rectangle 189"/>
          <p:cNvSpPr/>
          <p:nvPr/>
        </p:nvSpPr>
        <p:spPr>
          <a:xfrm>
            <a:off x="1660419" y="3668239"/>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7</a:t>
            </a:r>
            <a:endParaRPr lang="en-GB" sz="1000" dirty="0"/>
          </a:p>
        </p:txBody>
      </p:sp>
      <p:sp>
        <p:nvSpPr>
          <p:cNvPr id="191" name="Rectangle 190"/>
          <p:cNvSpPr/>
          <p:nvPr/>
        </p:nvSpPr>
        <p:spPr>
          <a:xfrm>
            <a:off x="1921174" y="3420982"/>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5</a:t>
            </a:r>
            <a:endParaRPr lang="en-GB" sz="1000" dirty="0">
              <a:solidFill>
                <a:schemeClr val="accent2"/>
              </a:solidFill>
            </a:endParaRPr>
          </a:p>
        </p:txBody>
      </p:sp>
      <p:sp>
        <p:nvSpPr>
          <p:cNvPr id="192" name="Rectangle 191"/>
          <p:cNvSpPr/>
          <p:nvPr/>
        </p:nvSpPr>
        <p:spPr>
          <a:xfrm>
            <a:off x="2084511" y="3420982"/>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1000" dirty="0" smtClean="0"/>
              <a:t>16</a:t>
            </a:r>
            <a:endParaRPr lang="en-GB" sz="1000" dirty="0"/>
          </a:p>
        </p:txBody>
      </p:sp>
      <p:sp>
        <p:nvSpPr>
          <p:cNvPr id="193" name="Rectangle 192"/>
          <p:cNvSpPr/>
          <p:nvPr/>
        </p:nvSpPr>
        <p:spPr>
          <a:xfrm>
            <a:off x="1764265" y="4203908"/>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1</a:t>
            </a:r>
            <a:endParaRPr lang="en-GB" sz="1000" dirty="0">
              <a:solidFill>
                <a:schemeClr val="accent2"/>
              </a:solidFill>
            </a:endParaRPr>
          </a:p>
        </p:txBody>
      </p:sp>
      <p:sp>
        <p:nvSpPr>
          <p:cNvPr id="194" name="Rectangle 193"/>
          <p:cNvSpPr/>
          <p:nvPr/>
        </p:nvSpPr>
        <p:spPr>
          <a:xfrm>
            <a:off x="1927602" y="4203908"/>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1</a:t>
            </a:r>
            <a:endParaRPr lang="en-GB" sz="1000" dirty="0"/>
          </a:p>
        </p:txBody>
      </p:sp>
      <p:sp>
        <p:nvSpPr>
          <p:cNvPr id="195" name="Rectangle 194"/>
          <p:cNvSpPr/>
          <p:nvPr/>
        </p:nvSpPr>
        <p:spPr>
          <a:xfrm>
            <a:off x="2358975" y="4246015"/>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2</a:t>
            </a:r>
            <a:endParaRPr lang="en-GB" sz="1000" dirty="0">
              <a:solidFill>
                <a:schemeClr val="accent2"/>
              </a:solidFill>
            </a:endParaRPr>
          </a:p>
        </p:txBody>
      </p:sp>
      <p:sp>
        <p:nvSpPr>
          <p:cNvPr id="196" name="Rectangle 195"/>
          <p:cNvSpPr/>
          <p:nvPr/>
        </p:nvSpPr>
        <p:spPr>
          <a:xfrm>
            <a:off x="2522312" y="4246015"/>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4</a:t>
            </a:r>
            <a:endParaRPr lang="en-GB" sz="1000" dirty="0"/>
          </a:p>
        </p:txBody>
      </p:sp>
      <p:sp>
        <p:nvSpPr>
          <p:cNvPr id="197" name="Rectangle 196"/>
          <p:cNvSpPr/>
          <p:nvPr/>
        </p:nvSpPr>
        <p:spPr>
          <a:xfrm>
            <a:off x="511970" y="3754515"/>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3</a:t>
            </a:r>
            <a:endParaRPr lang="en-GB" sz="1000" dirty="0">
              <a:solidFill>
                <a:schemeClr val="accent2"/>
              </a:solidFill>
            </a:endParaRPr>
          </a:p>
        </p:txBody>
      </p:sp>
      <p:sp>
        <p:nvSpPr>
          <p:cNvPr id="198" name="Rectangle 197"/>
          <p:cNvSpPr/>
          <p:nvPr/>
        </p:nvSpPr>
        <p:spPr>
          <a:xfrm>
            <a:off x="675307" y="3754515"/>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3</a:t>
            </a:r>
            <a:endParaRPr lang="en-GB" sz="1000" dirty="0"/>
          </a:p>
        </p:txBody>
      </p:sp>
      <p:sp>
        <p:nvSpPr>
          <p:cNvPr id="199" name="Rectangle 198"/>
          <p:cNvSpPr/>
          <p:nvPr/>
        </p:nvSpPr>
        <p:spPr>
          <a:xfrm>
            <a:off x="509741" y="3351220"/>
            <a:ext cx="144000" cy="144000"/>
          </a:xfrm>
          <a:prstGeom prst="rect">
            <a:avLst/>
          </a:prstGeom>
          <a:solidFill>
            <a:schemeClr val="accent1">
              <a:lumMod val="20000"/>
              <a:lumOff val="8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solidFill>
                  <a:schemeClr val="accent2"/>
                </a:solidFill>
              </a:rPr>
              <a:t>2</a:t>
            </a:r>
            <a:endParaRPr lang="en-GB" sz="1000" dirty="0">
              <a:solidFill>
                <a:schemeClr val="accent2"/>
              </a:solidFill>
            </a:endParaRPr>
          </a:p>
        </p:txBody>
      </p:sp>
      <p:sp>
        <p:nvSpPr>
          <p:cNvPr id="200" name="Rectangle 199"/>
          <p:cNvSpPr/>
          <p:nvPr/>
        </p:nvSpPr>
        <p:spPr>
          <a:xfrm>
            <a:off x="673078" y="3351220"/>
            <a:ext cx="144000" cy="144000"/>
          </a:xfrm>
          <a:prstGeom prst="rect">
            <a:avLst/>
          </a:prstGeom>
          <a:solidFill>
            <a:schemeClr val="accent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GB" sz="1000" dirty="0" smtClean="0"/>
              <a:t>3</a:t>
            </a:r>
            <a:endParaRPr lang="en-GB" sz="1000" dirty="0"/>
          </a:p>
        </p:txBody>
      </p:sp>
      <p:sp>
        <p:nvSpPr>
          <p:cNvPr id="201" name="Oval 200"/>
          <p:cNvSpPr/>
          <p:nvPr/>
        </p:nvSpPr>
        <p:spPr>
          <a:xfrm>
            <a:off x="375142" y="392766"/>
            <a:ext cx="360000" cy="360910"/>
          </a:xfrm>
          <a:prstGeom prst="ellipse">
            <a:avLst/>
          </a:prstGeom>
          <a:solidFill>
            <a:schemeClr val="accent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45717" rIns="0" bIns="45717" rtlCol="0" anchor="ctr"/>
          <a:lstStyle/>
          <a:p>
            <a:pPr algn="ctr" defTabSz="914347"/>
            <a:r>
              <a:rPr lang="en-US" sz="1600" b="1" i="1" dirty="0" smtClean="0">
                <a:solidFill>
                  <a:srgbClr val="FFFFFF"/>
                </a:solidFill>
              </a:rPr>
              <a:t>2</a:t>
            </a:r>
            <a:endParaRPr lang="en-US" sz="1600" b="1" i="1" dirty="0">
              <a:solidFill>
                <a:srgbClr val="FFFFFF"/>
              </a:solidFill>
            </a:endParaRPr>
          </a:p>
        </p:txBody>
      </p:sp>
    </p:spTree>
    <p:extLst>
      <p:ext uri="{BB962C8B-B14F-4D97-AF65-F5344CB8AC3E}">
        <p14:creationId xmlns:p14="http://schemas.microsoft.com/office/powerpoint/2010/main" val="2608593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idx="4294967295"/>
          </p:nvPr>
        </p:nvSpPr>
        <p:spPr>
          <a:xfrm>
            <a:off x="896012" y="-1267"/>
            <a:ext cx="9009988" cy="973682"/>
          </a:xfrm>
        </p:spPr>
        <p:txBody>
          <a:bodyPr/>
          <a:lstStyle/>
          <a:p>
            <a:r>
              <a:rPr lang="en-GB" sz="2400" dirty="0" smtClean="0"/>
              <a:t>Significant synergy potential driving value creation in banking </a:t>
            </a:r>
            <a:endParaRPr lang="en-GB" sz="2400" dirty="0"/>
          </a:p>
        </p:txBody>
      </p:sp>
      <p:sp>
        <p:nvSpPr>
          <p:cNvPr id="4" name="Oval 3"/>
          <p:cNvSpPr/>
          <p:nvPr/>
        </p:nvSpPr>
        <p:spPr>
          <a:xfrm>
            <a:off x="375142" y="590266"/>
            <a:ext cx="360000" cy="360910"/>
          </a:xfrm>
          <a:prstGeom prst="ellipse">
            <a:avLst/>
          </a:prstGeom>
          <a:solidFill>
            <a:schemeClr val="accent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45717" rIns="0" bIns="45717" rtlCol="0" anchor="ctr"/>
          <a:lstStyle/>
          <a:p>
            <a:pPr algn="ctr" defTabSz="914347"/>
            <a:r>
              <a:rPr lang="en-US" sz="1600" b="1" i="1" dirty="0" smtClean="0">
                <a:solidFill>
                  <a:srgbClr val="FFFFFF"/>
                </a:solidFill>
              </a:rPr>
              <a:t>3</a:t>
            </a:r>
            <a:endParaRPr lang="en-US" sz="1600" b="1" i="1" dirty="0">
              <a:solidFill>
                <a:srgbClr val="FFFFFF"/>
              </a:solidFill>
            </a:endParaRPr>
          </a:p>
        </p:txBody>
      </p:sp>
      <p:grpSp>
        <p:nvGrpSpPr>
          <p:cNvPr id="9" name="Group 8"/>
          <p:cNvGrpSpPr/>
          <p:nvPr/>
        </p:nvGrpSpPr>
        <p:grpSpPr>
          <a:xfrm>
            <a:off x="5901264" y="1210218"/>
            <a:ext cx="3662855" cy="4674115"/>
            <a:chOff x="5901264" y="1296332"/>
            <a:chExt cx="3662855" cy="1683683"/>
          </a:xfrm>
        </p:grpSpPr>
        <p:sp>
          <p:nvSpPr>
            <p:cNvPr id="5" name="Rounded Rectangle 4"/>
            <p:cNvSpPr/>
            <p:nvPr/>
          </p:nvSpPr>
          <p:spPr>
            <a:xfrm>
              <a:off x="5901264" y="1436977"/>
              <a:ext cx="3662855" cy="1543038"/>
            </a:xfrm>
            <a:prstGeom prst="roundRect">
              <a:avLst/>
            </a:prstGeom>
            <a:solidFill>
              <a:srgbClr val="CFECF8"/>
            </a:solidFill>
            <a:ln w="38100">
              <a:solidFill>
                <a:srgbClr val="00AEEF"/>
              </a:solidFill>
              <a:prstDash val="sysDash"/>
            </a:ln>
            <a:effectLst>
              <a:outerShdw blurRad="50800" dist="38100" dir="5400000" algn="t"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ounded Rectangle 6"/>
            <p:cNvSpPr/>
            <p:nvPr/>
          </p:nvSpPr>
          <p:spPr>
            <a:xfrm>
              <a:off x="6345846" y="1296332"/>
              <a:ext cx="2718954" cy="1374052"/>
            </a:xfrm>
            <a:prstGeom prst="roundRect">
              <a:avLst>
                <a:gd name="adj" fmla="val 4884"/>
              </a:avLst>
            </a:prstGeom>
            <a:noFill/>
            <a:effectLst/>
          </p:spPr>
          <p:style>
            <a:lnRef idx="0">
              <a:schemeClr val="accent5"/>
            </a:lnRef>
            <a:fillRef idx="3">
              <a:schemeClr val="accent5"/>
            </a:fillRef>
            <a:effectRef idx="3">
              <a:schemeClr val="accent5"/>
            </a:effectRef>
            <a:fontRef idx="minor">
              <a:schemeClr val="lt1"/>
            </a:fontRef>
          </p:style>
          <p:txBody>
            <a:bodyPr rtlCol="0" anchor="b"/>
            <a:lstStyle/>
            <a:p>
              <a:pPr algn="ctr"/>
              <a:endParaRPr lang="en-GB" sz="1500" b="1" dirty="0" smtClean="0">
                <a:solidFill>
                  <a:schemeClr val="accent2"/>
                </a:solidFill>
              </a:endParaRPr>
            </a:p>
            <a:p>
              <a:pPr algn="ctr"/>
              <a:endParaRPr lang="en-GB" sz="1500" b="1" dirty="0">
                <a:solidFill>
                  <a:schemeClr val="accent2"/>
                </a:solidFill>
              </a:endParaRPr>
            </a:p>
            <a:p>
              <a:pPr algn="ctr"/>
              <a:endParaRPr lang="en-GB" sz="1500" b="1" dirty="0" smtClean="0">
                <a:solidFill>
                  <a:schemeClr val="accent2"/>
                </a:solidFill>
              </a:endParaRPr>
            </a:p>
            <a:p>
              <a:pPr algn="ctr"/>
              <a:endParaRPr lang="en-GB" sz="1500" b="1" dirty="0">
                <a:solidFill>
                  <a:schemeClr val="accent2"/>
                </a:solidFill>
              </a:endParaRPr>
            </a:p>
            <a:p>
              <a:pPr algn="ctr"/>
              <a:endParaRPr lang="en-GB" sz="1500" b="1" dirty="0" smtClean="0">
                <a:solidFill>
                  <a:schemeClr val="accent2"/>
                </a:solidFill>
              </a:endParaRPr>
            </a:p>
            <a:p>
              <a:pPr algn="ctr"/>
              <a:endParaRPr lang="en-GB" sz="1500" b="1" dirty="0">
                <a:solidFill>
                  <a:schemeClr val="accent2"/>
                </a:solidFill>
              </a:endParaRPr>
            </a:p>
            <a:p>
              <a:pPr algn="ctr"/>
              <a:r>
                <a:rPr lang="en-GB" sz="2000" b="1" dirty="0" smtClean="0">
                  <a:solidFill>
                    <a:schemeClr val="accent2"/>
                  </a:solidFill>
                </a:rPr>
                <a:t>Total net pre-tax synergies of </a:t>
              </a:r>
            </a:p>
            <a:p>
              <a:pPr algn="ctr"/>
              <a:r>
                <a:rPr lang="en-GB" sz="2000" b="1" i="1" dirty="0" smtClean="0">
                  <a:solidFill>
                    <a:srgbClr val="003768"/>
                  </a:solidFill>
                </a:rPr>
                <a:t>~8m EUR in 2017, quickly ramping up to ~17m EUR in 2020 </a:t>
              </a:r>
            </a:p>
            <a:p>
              <a:pPr algn="ctr"/>
              <a:r>
                <a:rPr lang="en-GB" sz="2000" b="1" i="1" dirty="0" smtClean="0">
                  <a:solidFill>
                    <a:srgbClr val="003768"/>
                  </a:solidFill>
                </a:rPr>
                <a:t>and reaching </a:t>
              </a:r>
            </a:p>
            <a:p>
              <a:pPr algn="ctr"/>
              <a:r>
                <a:rPr lang="en-GB" sz="2000" b="1" i="1" dirty="0" smtClean="0">
                  <a:solidFill>
                    <a:srgbClr val="003768"/>
                  </a:solidFill>
                </a:rPr>
                <a:t>~20m EUR in 2023</a:t>
              </a:r>
              <a:endParaRPr lang="en-GB" sz="1500" b="1" dirty="0" smtClean="0">
                <a:solidFill>
                  <a:schemeClr val="accent2"/>
                </a:solidFill>
              </a:endParaRPr>
            </a:p>
          </p:txBody>
        </p:sp>
      </p:grpSp>
      <p:sp>
        <p:nvSpPr>
          <p:cNvPr id="11" name="Rectangle 10"/>
          <p:cNvSpPr/>
          <p:nvPr/>
        </p:nvSpPr>
        <p:spPr>
          <a:xfrm>
            <a:off x="896011" y="1546888"/>
            <a:ext cx="4505933" cy="3504477"/>
          </a:xfrm>
          <a:prstGeom prst="rect">
            <a:avLst/>
          </a:prstGeom>
          <a:noFill/>
          <a:ln>
            <a:noFill/>
          </a:ln>
        </p:spPr>
        <p:txBody>
          <a:bodyPr vert="horz" lIns="72000" tIns="72000" rIns="36000" bIns="0" rtlCol="0">
            <a:noAutofit/>
          </a:bodyPr>
          <a:lstStyle/>
          <a:p>
            <a:pPr marL="174625" indent="-174625">
              <a:spcBef>
                <a:spcPts val="600"/>
              </a:spcBef>
              <a:buClr>
                <a:srgbClr val="00AEEF"/>
              </a:buClr>
              <a:buFont typeface="Wingdings" pitchFamily="2" charset="2"/>
              <a:buChar char="§"/>
            </a:pPr>
            <a:r>
              <a:rPr lang="en-GB" sz="1300" dirty="0" smtClean="0">
                <a:solidFill>
                  <a:srgbClr val="003768"/>
                </a:solidFill>
              </a:rPr>
              <a:t>Important efficiency gains for CIBANK and UBB</a:t>
            </a:r>
          </a:p>
          <a:p>
            <a:pPr marL="174625" indent="-174625">
              <a:spcBef>
                <a:spcPts val="600"/>
              </a:spcBef>
              <a:buClr>
                <a:srgbClr val="00AEEF"/>
              </a:buClr>
              <a:buFont typeface="Wingdings" pitchFamily="2" charset="2"/>
              <a:buChar char="§"/>
            </a:pPr>
            <a:r>
              <a:rPr lang="en-GB" sz="1300" dirty="0" smtClean="0">
                <a:solidFill>
                  <a:srgbClr val="003768"/>
                </a:solidFill>
              </a:rPr>
              <a:t>Key synergy sources include: </a:t>
            </a:r>
          </a:p>
          <a:p>
            <a:pPr marL="432000" indent="-174625">
              <a:spcBef>
                <a:spcPts val="300"/>
              </a:spcBef>
              <a:buClr>
                <a:srgbClr val="00AEEF"/>
              </a:buClr>
              <a:buFont typeface="Wingdings" panose="05000000000000000000" pitchFamily="2" charset="2"/>
              <a:buChar char="Ø"/>
            </a:pPr>
            <a:r>
              <a:rPr lang="en-GB" sz="1300" b="1" dirty="0" smtClean="0"/>
              <a:t>Optimisation of branch network</a:t>
            </a:r>
          </a:p>
          <a:p>
            <a:pPr marL="432000" indent="-174625">
              <a:spcBef>
                <a:spcPts val="300"/>
              </a:spcBef>
              <a:buClr>
                <a:srgbClr val="00AEEF"/>
              </a:buClr>
              <a:buFont typeface="Wingdings" panose="05000000000000000000" pitchFamily="2" charset="2"/>
              <a:buChar char="Ø"/>
            </a:pPr>
            <a:r>
              <a:rPr lang="en-GB" sz="1300" b="1" dirty="0" smtClean="0">
                <a:solidFill>
                  <a:srgbClr val="003768"/>
                </a:solidFill>
              </a:rPr>
              <a:t>Streamlining HQ functions </a:t>
            </a:r>
          </a:p>
          <a:p>
            <a:pPr marL="432000" indent="-174625">
              <a:spcBef>
                <a:spcPts val="300"/>
              </a:spcBef>
              <a:buClr>
                <a:srgbClr val="00AEEF"/>
              </a:buClr>
              <a:buFont typeface="Wingdings" panose="05000000000000000000" pitchFamily="2" charset="2"/>
              <a:buChar char="Ø"/>
            </a:pPr>
            <a:r>
              <a:rPr lang="en-GB" sz="1300" b="1" dirty="0" smtClean="0">
                <a:solidFill>
                  <a:srgbClr val="003768"/>
                </a:solidFill>
              </a:rPr>
              <a:t>Optimisation of real estate and procurement costs </a:t>
            </a:r>
          </a:p>
          <a:p>
            <a:pPr marL="432000" indent="-174625">
              <a:spcBef>
                <a:spcPts val="300"/>
              </a:spcBef>
              <a:buClr>
                <a:srgbClr val="00AEEF"/>
              </a:buClr>
              <a:buFont typeface="Wingdings" panose="05000000000000000000" pitchFamily="2" charset="2"/>
              <a:buChar char="Ø"/>
            </a:pPr>
            <a:r>
              <a:rPr lang="en-GB" sz="1300" b="1" dirty="0" smtClean="0">
                <a:solidFill>
                  <a:srgbClr val="003768"/>
                </a:solidFill>
              </a:rPr>
              <a:t>Merger of the alternative distribution platforms </a:t>
            </a:r>
          </a:p>
          <a:p>
            <a:pPr marL="432000" indent="-174625">
              <a:spcBef>
                <a:spcPts val="300"/>
              </a:spcBef>
              <a:buClr>
                <a:srgbClr val="00AEEF"/>
              </a:buClr>
              <a:buFont typeface="Wingdings" panose="05000000000000000000" pitchFamily="2" charset="2"/>
              <a:buChar char="Ø"/>
            </a:pPr>
            <a:r>
              <a:rPr lang="en-GB" sz="1300" b="1" dirty="0" smtClean="0">
                <a:solidFill>
                  <a:srgbClr val="003768"/>
                </a:solidFill>
              </a:rPr>
              <a:t>Migration to a single IT platform, data centres, call centres, and product factories</a:t>
            </a:r>
          </a:p>
          <a:p>
            <a:pPr marL="432000" indent="-174625">
              <a:spcBef>
                <a:spcPts val="300"/>
              </a:spcBef>
              <a:buClr>
                <a:srgbClr val="00AEEF"/>
              </a:buClr>
              <a:buFont typeface="Wingdings" panose="05000000000000000000" pitchFamily="2" charset="2"/>
              <a:buChar char="Ø"/>
            </a:pPr>
            <a:r>
              <a:rPr lang="en-GB" sz="1300" b="1" dirty="0" smtClean="0">
                <a:solidFill>
                  <a:srgbClr val="003768"/>
                </a:solidFill>
              </a:rPr>
              <a:t>Combined customer base (1.11M)</a:t>
            </a:r>
            <a:r>
              <a:rPr lang="en-GB" sz="1300" dirty="0" smtClean="0">
                <a:solidFill>
                  <a:srgbClr val="003768"/>
                </a:solidFill>
              </a:rPr>
              <a:t> with good retail/corporate mix and distribution power through combined network building on </a:t>
            </a:r>
            <a:r>
              <a:rPr lang="en-GB" sz="1300" b="1" dirty="0" smtClean="0">
                <a:solidFill>
                  <a:srgbClr val="003768"/>
                </a:solidFill>
              </a:rPr>
              <a:t>KBC group capabilities for revenue synergies</a:t>
            </a:r>
          </a:p>
          <a:p>
            <a:pPr marL="432000" indent="-174625">
              <a:spcBef>
                <a:spcPts val="300"/>
              </a:spcBef>
              <a:buClr>
                <a:srgbClr val="00AEEF"/>
              </a:buClr>
              <a:buFont typeface="Wingdings" panose="05000000000000000000" pitchFamily="2" charset="2"/>
              <a:buChar char="Ø"/>
            </a:pPr>
            <a:r>
              <a:rPr lang="en-GB" sz="1300" b="1" dirty="0" smtClean="0">
                <a:solidFill>
                  <a:srgbClr val="003768"/>
                </a:solidFill>
              </a:rPr>
              <a:t>Potential to leverage KBC Group’s best practices, utilising product capabilities and enhanced commercial acumen</a:t>
            </a:r>
          </a:p>
          <a:p>
            <a:pPr marL="889200" lvl="1" indent="-174625">
              <a:spcBef>
                <a:spcPts val="300"/>
              </a:spcBef>
              <a:buClr>
                <a:srgbClr val="00AEEF"/>
              </a:buClr>
              <a:buFont typeface="Wingdings" panose="05000000000000000000" pitchFamily="2" charset="2"/>
              <a:buChar char="Ø"/>
            </a:pPr>
            <a:r>
              <a:rPr lang="en-GB" sz="1300" dirty="0" smtClean="0">
                <a:solidFill>
                  <a:srgbClr val="003768"/>
                </a:solidFill>
              </a:rPr>
              <a:t>Bank-insurance model</a:t>
            </a:r>
          </a:p>
          <a:p>
            <a:pPr marL="889200" lvl="1" indent="-174625">
              <a:spcBef>
                <a:spcPts val="300"/>
              </a:spcBef>
              <a:buClr>
                <a:srgbClr val="00AEEF"/>
              </a:buClr>
              <a:buFont typeface="Wingdings" panose="05000000000000000000" pitchFamily="2" charset="2"/>
              <a:buChar char="Ø"/>
            </a:pPr>
            <a:r>
              <a:rPr lang="en-GB" sz="1300" dirty="0" smtClean="0">
                <a:solidFill>
                  <a:srgbClr val="003768"/>
                </a:solidFill>
              </a:rPr>
              <a:t>Cross-selling opportunities</a:t>
            </a:r>
          </a:p>
          <a:p>
            <a:pPr marL="889200" lvl="1" indent="-174625">
              <a:spcBef>
                <a:spcPts val="300"/>
              </a:spcBef>
              <a:buClr>
                <a:srgbClr val="00AEEF"/>
              </a:buClr>
              <a:buFont typeface="Wingdings" panose="05000000000000000000" pitchFamily="2" charset="2"/>
              <a:buChar char="Ø"/>
            </a:pPr>
            <a:r>
              <a:rPr lang="en-GB" sz="1300" dirty="0" smtClean="0">
                <a:solidFill>
                  <a:srgbClr val="003768"/>
                </a:solidFill>
              </a:rPr>
              <a:t>Enhanced product mix</a:t>
            </a:r>
          </a:p>
          <a:p>
            <a:pPr marL="889200" lvl="1" indent="-174625">
              <a:spcBef>
                <a:spcPts val="300"/>
              </a:spcBef>
              <a:buClr>
                <a:srgbClr val="00AEEF"/>
              </a:buClr>
              <a:buFont typeface="Wingdings" panose="05000000000000000000" pitchFamily="2" charset="2"/>
              <a:buChar char="Ø"/>
            </a:pPr>
            <a:r>
              <a:rPr lang="en-GB" sz="1300" dirty="0" smtClean="0">
                <a:solidFill>
                  <a:srgbClr val="003768"/>
                </a:solidFill>
              </a:rPr>
              <a:t>Develop unpenetrated asset management business</a:t>
            </a:r>
          </a:p>
          <a:p>
            <a:pPr marL="889200" lvl="1" indent="-174625">
              <a:spcBef>
                <a:spcPts val="300"/>
              </a:spcBef>
              <a:buClr>
                <a:srgbClr val="00AEEF"/>
              </a:buClr>
              <a:buFont typeface="Wingdings" panose="05000000000000000000" pitchFamily="2" charset="2"/>
              <a:buChar char="Ø"/>
            </a:pPr>
            <a:r>
              <a:rPr lang="en-GB" sz="1300" dirty="0" smtClean="0">
                <a:solidFill>
                  <a:srgbClr val="003768"/>
                </a:solidFill>
              </a:rPr>
              <a:t>KBC Group’s credit and ALM expertise</a:t>
            </a:r>
          </a:p>
        </p:txBody>
      </p:sp>
    </p:spTree>
    <p:extLst>
      <p:ext uri="{BB962C8B-B14F-4D97-AF65-F5344CB8AC3E}">
        <p14:creationId xmlns:p14="http://schemas.microsoft.com/office/powerpoint/2010/main" val="29809708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gray">
          <a:xfrm>
            <a:off x="1585527" y="2062840"/>
            <a:ext cx="5469907"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lang="en-US" sz="1500" b="1" kern="0" noProof="0" dirty="0" smtClean="0">
                <a:solidFill>
                  <a:prstClr val="black"/>
                </a:solidFill>
              </a:rPr>
              <a:t>Strategic rationale</a:t>
            </a:r>
            <a:endParaRPr kumimoji="0" lang="en-US" sz="1500" b="1" i="0" u="none" strike="noStrike" kern="0" cap="none" spc="0" normalizeH="0" baseline="0" noProof="0" dirty="0" smtClean="0">
              <a:ln>
                <a:noFill/>
              </a:ln>
              <a:solidFill>
                <a:prstClr val="black"/>
              </a:solidFill>
              <a:effectLst/>
              <a:uLnTx/>
              <a:uFillTx/>
            </a:endParaRPr>
          </a:p>
        </p:txBody>
      </p:sp>
      <p:sp>
        <p:nvSpPr>
          <p:cNvPr id="8" name="Rectangle 3"/>
          <p:cNvSpPr>
            <a:spLocks noChangeArrowheads="1"/>
          </p:cNvSpPr>
          <p:nvPr/>
        </p:nvSpPr>
        <p:spPr bwMode="gray">
          <a:xfrm>
            <a:off x="1074718" y="2064532"/>
            <a:ext cx="405383" cy="339311"/>
          </a:xfrm>
          <a:prstGeom prst="rect">
            <a:avLst/>
          </a:prstGeom>
          <a:solidFill>
            <a:srgbClr val="1F99CD">
              <a:lumMod val="20000"/>
              <a:lumOff val="80000"/>
            </a:srgbClr>
          </a:solidFill>
          <a:ln w="12700" algn="ctr">
            <a:noFill/>
            <a:miter lim="800000"/>
            <a:headEnd/>
            <a:tailEnd/>
          </a:ln>
        </p:spPr>
        <p:txBody>
          <a:bodyPr wrap="none" lIns="0" tIns="0" rIns="0" bIns="0" anchor="ctr" anchorCtr="1"/>
          <a:lstStyle/>
          <a:p>
            <a:pPr defTabSz="1209706"/>
            <a:r>
              <a:rPr lang="en-US" sz="1500" b="1" kern="0" dirty="0">
                <a:solidFill>
                  <a:prstClr val="black"/>
                </a:solidFill>
              </a:rPr>
              <a:t>2</a:t>
            </a:r>
          </a:p>
        </p:txBody>
      </p:sp>
      <p:sp>
        <p:nvSpPr>
          <p:cNvPr id="17" name="Rectangle 3"/>
          <p:cNvSpPr>
            <a:spLocks noChangeArrowheads="1"/>
          </p:cNvSpPr>
          <p:nvPr/>
        </p:nvSpPr>
        <p:spPr bwMode="gray">
          <a:xfrm>
            <a:off x="1074718" y="1391445"/>
            <a:ext cx="405383" cy="339311"/>
          </a:xfrm>
          <a:prstGeom prst="rect">
            <a:avLst/>
          </a:prstGeom>
          <a:solidFill>
            <a:srgbClr val="1F99CD">
              <a:lumMod val="20000"/>
              <a:lumOff val="80000"/>
            </a:srgbClr>
          </a:solidFill>
          <a:ln w="12700" algn="ctr">
            <a:noFill/>
            <a:miter lim="800000"/>
            <a:headEnd/>
            <a:tailEnd/>
          </a:ln>
        </p:spPr>
        <p:txBody>
          <a:bodyPr wrap="none" lIns="0" tIns="0" rIns="0" bIns="0" anchor="ctr" anchorCtr="1"/>
          <a:lstStyle/>
          <a:p>
            <a:pPr defTabSz="1209706"/>
            <a:r>
              <a:rPr lang="en-US" sz="1500" b="1" kern="0" dirty="0">
                <a:solidFill>
                  <a:prstClr val="black"/>
                </a:solidFill>
              </a:rPr>
              <a:t>1</a:t>
            </a:r>
          </a:p>
        </p:txBody>
      </p:sp>
      <p:sp>
        <p:nvSpPr>
          <p:cNvPr id="18" name="Text Box 6"/>
          <p:cNvSpPr txBox="1">
            <a:spLocks noChangeArrowheads="1"/>
          </p:cNvSpPr>
          <p:nvPr/>
        </p:nvSpPr>
        <p:spPr bwMode="gray">
          <a:xfrm>
            <a:off x="1586297" y="1388906"/>
            <a:ext cx="3318241"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kumimoji="0" lang="en-US" sz="1500" b="1" i="0" u="none" strike="noStrike" kern="0" cap="none" spc="0" normalizeH="0" baseline="0" noProof="0" dirty="0" smtClean="0">
                <a:ln>
                  <a:noFill/>
                </a:ln>
                <a:solidFill>
                  <a:prstClr val="black"/>
                </a:solidFill>
                <a:effectLst/>
                <a:uLnTx/>
                <a:uFillTx/>
              </a:rPr>
              <a:t>Transaction overview</a:t>
            </a:r>
          </a:p>
        </p:txBody>
      </p:sp>
      <p:sp>
        <p:nvSpPr>
          <p:cNvPr id="23" name="Title 16"/>
          <p:cNvSpPr>
            <a:spLocks noGrp="1"/>
          </p:cNvSpPr>
          <p:nvPr>
            <p:ph type="title"/>
          </p:nvPr>
        </p:nvSpPr>
        <p:spPr>
          <a:xfrm>
            <a:off x="896549" y="-1"/>
            <a:ext cx="8190910" cy="975201"/>
          </a:xfrm>
        </p:spPr>
        <p:txBody>
          <a:bodyPr anchor="ctr">
            <a:normAutofit/>
          </a:bodyPr>
          <a:lstStyle/>
          <a:p>
            <a:r>
              <a:rPr lang="en-US" sz="2400" dirty="0" smtClean="0"/>
              <a:t>Agenda</a:t>
            </a:r>
            <a:endParaRPr lang="en-US" sz="2400" dirty="0"/>
          </a:p>
        </p:txBody>
      </p:sp>
      <p:sp>
        <p:nvSpPr>
          <p:cNvPr id="9" name="Text Box 6"/>
          <p:cNvSpPr txBox="1">
            <a:spLocks noChangeArrowheads="1"/>
          </p:cNvSpPr>
          <p:nvPr/>
        </p:nvSpPr>
        <p:spPr bwMode="gray">
          <a:xfrm>
            <a:off x="1585527" y="2736774"/>
            <a:ext cx="5469907"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lang="en-US" sz="1500" b="1" kern="0" noProof="0" dirty="0" smtClean="0">
                <a:solidFill>
                  <a:prstClr val="black"/>
                </a:solidFill>
              </a:rPr>
              <a:t>Financial impact</a:t>
            </a:r>
            <a:endParaRPr kumimoji="0" lang="en-US" sz="1500" b="1" i="0" u="none" strike="noStrike" kern="0" cap="none" spc="0" normalizeH="0" baseline="0" noProof="0" dirty="0" smtClean="0">
              <a:ln>
                <a:noFill/>
              </a:ln>
              <a:solidFill>
                <a:prstClr val="black"/>
              </a:solidFill>
              <a:effectLst/>
              <a:uLnTx/>
              <a:uFillTx/>
            </a:endParaRPr>
          </a:p>
        </p:txBody>
      </p:sp>
      <p:sp>
        <p:nvSpPr>
          <p:cNvPr id="10" name="Rectangle 3"/>
          <p:cNvSpPr>
            <a:spLocks noChangeArrowheads="1"/>
          </p:cNvSpPr>
          <p:nvPr/>
        </p:nvSpPr>
        <p:spPr bwMode="gray">
          <a:xfrm>
            <a:off x="1074718" y="2737619"/>
            <a:ext cx="405383" cy="339311"/>
          </a:xfrm>
          <a:prstGeom prst="rect">
            <a:avLst/>
          </a:prstGeom>
          <a:solidFill>
            <a:sysClr val="window" lastClr="FFFFFF"/>
          </a:solidFill>
          <a:ln w="25400" cap="flat" cmpd="sng" algn="ctr">
            <a:solidFill>
              <a:srgbClr val="1F99CD"/>
            </a:solidFill>
            <a:prstDash val="solid"/>
            <a:headEnd/>
            <a:tailEnd/>
          </a:ln>
          <a:effectLst/>
        </p:spPr>
        <p:txBody>
          <a:bodyPr wrap="none" lIns="0" tIns="0" rIns="0" bIns="0" anchor="ctr" anchorCtr="1"/>
          <a:lstStyle/>
          <a:p>
            <a:pPr defTabSz="1097203"/>
            <a:r>
              <a:rPr lang="en-US" sz="1361" b="1" kern="0" dirty="0">
                <a:solidFill>
                  <a:prstClr val="black"/>
                </a:solidFill>
                <a:latin typeface="Calibri"/>
              </a:rPr>
              <a:t>3</a:t>
            </a:r>
          </a:p>
        </p:txBody>
      </p:sp>
      <p:sp>
        <p:nvSpPr>
          <p:cNvPr id="11" name="Text Box 6"/>
          <p:cNvSpPr txBox="1">
            <a:spLocks noChangeArrowheads="1"/>
          </p:cNvSpPr>
          <p:nvPr/>
        </p:nvSpPr>
        <p:spPr bwMode="gray">
          <a:xfrm>
            <a:off x="1586297" y="3410707"/>
            <a:ext cx="5469907"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lang="en-US" sz="1500" b="1" kern="0" noProof="0" dirty="0" smtClean="0">
                <a:solidFill>
                  <a:prstClr val="black"/>
                </a:solidFill>
              </a:rPr>
              <a:t>Summary</a:t>
            </a:r>
            <a:endParaRPr kumimoji="0" lang="en-US" sz="1500" b="1" i="0" u="none" strike="noStrike" kern="0" cap="none" spc="0" normalizeH="0" baseline="0" noProof="0" dirty="0" smtClean="0">
              <a:ln>
                <a:noFill/>
              </a:ln>
              <a:solidFill>
                <a:prstClr val="black"/>
              </a:solidFill>
              <a:effectLst/>
              <a:uLnTx/>
              <a:uFillTx/>
            </a:endParaRPr>
          </a:p>
        </p:txBody>
      </p:sp>
      <p:sp>
        <p:nvSpPr>
          <p:cNvPr id="12" name="Rectangle 3"/>
          <p:cNvSpPr>
            <a:spLocks noChangeArrowheads="1"/>
          </p:cNvSpPr>
          <p:nvPr/>
        </p:nvSpPr>
        <p:spPr bwMode="gray">
          <a:xfrm>
            <a:off x="1074718" y="3410707"/>
            <a:ext cx="405383" cy="339311"/>
          </a:xfrm>
          <a:prstGeom prst="rect">
            <a:avLst/>
          </a:prstGeom>
          <a:solidFill>
            <a:srgbClr val="1F99CD">
              <a:lumMod val="20000"/>
              <a:lumOff val="80000"/>
            </a:srgbClr>
          </a:solidFill>
          <a:ln w="12700" algn="ctr">
            <a:noFill/>
            <a:miter lim="800000"/>
            <a:headEnd/>
            <a:tailEnd/>
          </a:ln>
        </p:spPr>
        <p:txBody>
          <a:bodyPr wrap="none" lIns="0" tIns="0" rIns="0" bIns="0" anchor="ctr" anchorCtr="1"/>
          <a:lstStyle/>
          <a:p>
            <a:pPr defTabSz="1209706"/>
            <a:r>
              <a:rPr lang="en-US" sz="1500" b="1" kern="0" dirty="0" smtClean="0">
                <a:solidFill>
                  <a:prstClr val="black"/>
                </a:solidFill>
              </a:rPr>
              <a:t>4</a:t>
            </a:r>
            <a:endParaRPr lang="en-US" sz="1500" b="1" kern="0" dirty="0">
              <a:solidFill>
                <a:prstClr val="black"/>
              </a:solidFill>
            </a:endParaRPr>
          </a:p>
        </p:txBody>
      </p:sp>
    </p:spTree>
    <p:extLst>
      <p:ext uri="{BB962C8B-B14F-4D97-AF65-F5344CB8AC3E}">
        <p14:creationId xmlns:p14="http://schemas.microsoft.com/office/powerpoint/2010/main" val="39901346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548" y="-46825"/>
            <a:ext cx="8742751" cy="1022026"/>
          </a:xfrm>
        </p:spPr>
        <p:txBody>
          <a:bodyPr/>
          <a:lstStyle/>
          <a:p>
            <a:r>
              <a:rPr lang="en-GB" dirty="0" smtClean="0"/>
              <a:t>Acquisitions to have limited impact on KBC Group CET1</a:t>
            </a:r>
            <a:endParaRPr lang="en-GB" dirty="0"/>
          </a:p>
        </p:txBody>
      </p:sp>
      <p:sp>
        <p:nvSpPr>
          <p:cNvPr id="5" name="Rectangle 4"/>
          <p:cNvSpPr/>
          <p:nvPr/>
        </p:nvSpPr>
        <p:spPr>
          <a:xfrm>
            <a:off x="5116513" y="1840065"/>
            <a:ext cx="4679950" cy="3157910"/>
          </a:xfrm>
          <a:prstGeom prst="rect">
            <a:avLst/>
          </a:prstGeom>
          <a:noFill/>
          <a:ln>
            <a:solidFill>
              <a:schemeClr val="accent1"/>
            </a:solidFill>
          </a:ln>
        </p:spPr>
        <p:txBody>
          <a:bodyPr vert="horz" lIns="72000" tIns="72000" rIns="36000" bIns="0" rtlCol="0">
            <a:noAutofit/>
          </a:bodyPr>
          <a:lstStyle/>
          <a:p>
            <a:pPr marL="174625" indent="-174625">
              <a:spcBef>
                <a:spcPts val="1800"/>
              </a:spcBef>
              <a:buClr>
                <a:srgbClr val="00AEEF"/>
              </a:buClr>
              <a:buFont typeface="Wingdings" pitchFamily="2" charset="2"/>
              <a:buChar char="§"/>
            </a:pPr>
            <a:r>
              <a:rPr lang="en-GB" sz="1400" dirty="0" smtClean="0">
                <a:solidFill>
                  <a:srgbClr val="003768"/>
                </a:solidFill>
              </a:rPr>
              <a:t>Consideration will be fully paid in cash from available funds</a:t>
            </a:r>
          </a:p>
          <a:p>
            <a:pPr marL="174625" indent="-174625">
              <a:spcBef>
                <a:spcPts val="1800"/>
              </a:spcBef>
              <a:buClr>
                <a:srgbClr val="00AEEF"/>
              </a:buClr>
              <a:buFont typeface="Wingdings" pitchFamily="2" charset="2"/>
              <a:buChar char="§"/>
            </a:pPr>
            <a:r>
              <a:rPr lang="en-GB" sz="1400" dirty="0" smtClean="0">
                <a:solidFill>
                  <a:srgbClr val="003768"/>
                </a:solidFill>
              </a:rPr>
              <a:t>Limited impact of the transactions on KBC Group CET1 capital ratio (ca. 54bps)</a:t>
            </a:r>
          </a:p>
          <a:p>
            <a:pPr marL="174625" indent="-174625">
              <a:spcBef>
                <a:spcPts val="1800"/>
              </a:spcBef>
              <a:buClr>
                <a:srgbClr val="00AEEF"/>
              </a:buClr>
              <a:buFont typeface="Wingdings" pitchFamily="2" charset="2"/>
              <a:buChar char="§"/>
            </a:pPr>
            <a:r>
              <a:rPr lang="en-GB" sz="1400" dirty="0" smtClean="0">
                <a:solidFill>
                  <a:srgbClr val="003768"/>
                </a:solidFill>
              </a:rPr>
              <a:t>KBC Group remains very well capitalized, well above the fully-loaded regulatory minimum of 10.40%</a:t>
            </a:r>
          </a:p>
          <a:p>
            <a:pPr marL="174625" indent="-174625">
              <a:spcBef>
                <a:spcPts val="1800"/>
              </a:spcBef>
              <a:buClr>
                <a:srgbClr val="00AEEF"/>
              </a:buClr>
              <a:buFont typeface="Wingdings" pitchFamily="2" charset="2"/>
              <a:buChar char="§"/>
            </a:pPr>
            <a:r>
              <a:rPr lang="en-GB" sz="1400" dirty="0" smtClean="0">
                <a:solidFill>
                  <a:srgbClr val="003768"/>
                </a:solidFill>
              </a:rPr>
              <a:t>Dividend policy to remain unchanged</a:t>
            </a:r>
            <a:endParaRPr lang="en-GB" sz="1400" dirty="0">
              <a:solidFill>
                <a:srgbClr val="003768"/>
              </a:solidFill>
            </a:endParaRPr>
          </a:p>
        </p:txBody>
      </p:sp>
      <p:sp>
        <p:nvSpPr>
          <p:cNvPr id="6" name="Rectangle 5"/>
          <p:cNvSpPr/>
          <p:nvPr/>
        </p:nvSpPr>
        <p:spPr>
          <a:xfrm>
            <a:off x="273050" y="1446213"/>
            <a:ext cx="4679950"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a:solidFill>
                  <a:srgbClr val="FFFFFF"/>
                </a:solidFill>
                <a:cs typeface="Calibri" panose="020F0502020204030204" pitchFamily="34" charset="0"/>
              </a:rPr>
              <a:t>Pro-forma fully-loaded CET1 ratio at KBC Group (Danish compromise)</a:t>
            </a:r>
            <a:endParaRPr lang="en-US" sz="1100" b="1" spc="-10" dirty="0">
              <a:solidFill>
                <a:srgbClr val="FFFFFF"/>
              </a:solidFill>
              <a:latin typeface="+mj-lt"/>
              <a:cs typeface="Calibri" panose="020F0502020204030204" pitchFamily="34" charset="0"/>
            </a:endParaRPr>
          </a:p>
        </p:txBody>
      </p:sp>
      <p:sp>
        <p:nvSpPr>
          <p:cNvPr id="7" name="Rectangle 6"/>
          <p:cNvSpPr/>
          <p:nvPr/>
        </p:nvSpPr>
        <p:spPr>
          <a:xfrm>
            <a:off x="5116513" y="1446213"/>
            <a:ext cx="4679950"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a:solidFill>
                  <a:srgbClr val="FFFFFF"/>
                </a:solidFill>
                <a:cs typeface="Calibri" panose="020F0502020204030204" pitchFamily="34" charset="0"/>
              </a:rPr>
              <a:t>Comments</a:t>
            </a:r>
            <a:endParaRPr lang="en-US" sz="1100" b="1" spc="-10" dirty="0">
              <a:solidFill>
                <a:srgbClr val="FFFFFF"/>
              </a:solidFill>
              <a:latin typeface="+mj-lt"/>
              <a:cs typeface="Calibri" panose="020F0502020204030204" pitchFamily="34" charset="0"/>
            </a:endParaRPr>
          </a:p>
        </p:txBody>
      </p:sp>
      <p:graphicFrame>
        <p:nvGraphicFramePr>
          <p:cNvPr id="8" name="Chart 7"/>
          <p:cNvGraphicFramePr/>
          <p:nvPr>
            <p:custDataLst>
              <p:tags r:id="rId1"/>
            </p:custDataLst>
            <p:extLst>
              <p:ext uri="{D42A27DB-BD31-4B8C-83A1-F6EECF244321}">
                <p14:modId xmlns:p14="http://schemas.microsoft.com/office/powerpoint/2010/main" val="3252320374"/>
              </p:ext>
            </p:extLst>
          </p:nvPr>
        </p:nvGraphicFramePr>
        <p:xfrm>
          <a:off x="273050" y="1840065"/>
          <a:ext cx="4661023" cy="315791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p:cNvSpPr/>
          <p:nvPr/>
        </p:nvSpPr>
        <p:spPr>
          <a:xfrm>
            <a:off x="3729285" y="2628231"/>
            <a:ext cx="1276744" cy="593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rgbClr val="E36C09"/>
                </a:solidFill>
              </a:rPr>
              <a:t>10.40% </a:t>
            </a:r>
            <a:br>
              <a:rPr lang="en-GB" sz="1200" b="1" dirty="0" smtClean="0">
                <a:solidFill>
                  <a:srgbClr val="E36C09"/>
                </a:solidFill>
              </a:rPr>
            </a:br>
            <a:r>
              <a:rPr lang="en-GB" sz="1200" b="1" dirty="0" smtClean="0">
                <a:solidFill>
                  <a:srgbClr val="E36C09"/>
                </a:solidFill>
              </a:rPr>
              <a:t>regulatory minimum</a:t>
            </a:r>
            <a:endParaRPr lang="en-GB" sz="1200" b="1" dirty="0">
              <a:solidFill>
                <a:srgbClr val="E36C09"/>
              </a:solidFill>
            </a:endParaRPr>
          </a:p>
        </p:txBody>
      </p:sp>
      <p:sp>
        <p:nvSpPr>
          <p:cNvPr id="10" name="Freeform 9"/>
          <p:cNvSpPr/>
          <p:nvPr/>
        </p:nvSpPr>
        <p:spPr>
          <a:xfrm rot="5400000">
            <a:off x="2434430" y="1610520"/>
            <a:ext cx="222250" cy="1585910"/>
          </a:xfrm>
          <a:custGeom>
            <a:avLst/>
            <a:gdLst>
              <a:gd name="connsiteX0" fmla="*/ 0 w 266700"/>
              <a:gd name="connsiteY0" fmla="*/ 539750 h 539750"/>
              <a:gd name="connsiteX1" fmla="*/ 0 w 266700"/>
              <a:gd name="connsiteY1" fmla="*/ 0 h 539750"/>
              <a:gd name="connsiteX2" fmla="*/ 266700 w 266700"/>
              <a:gd name="connsiteY2" fmla="*/ 0 h 539750"/>
            </a:gdLst>
            <a:ahLst/>
            <a:cxnLst>
              <a:cxn ang="0">
                <a:pos x="connsiteX0" y="connsiteY0"/>
              </a:cxn>
              <a:cxn ang="0">
                <a:pos x="connsiteX1" y="connsiteY1"/>
              </a:cxn>
              <a:cxn ang="0">
                <a:pos x="connsiteX2" y="connsiteY2"/>
              </a:cxn>
            </a:cxnLst>
            <a:rect l="l" t="t" r="r" b="b"/>
            <a:pathLst>
              <a:path w="266700" h="539750">
                <a:moveTo>
                  <a:pt x="0" y="539750"/>
                </a:moveTo>
                <a:lnTo>
                  <a:pt x="0" y="0"/>
                </a:lnTo>
                <a:lnTo>
                  <a:pt x="266700" y="0"/>
                </a:lnTo>
              </a:path>
            </a:pathLst>
          </a:custGeom>
          <a:noFill/>
          <a:ln w="12700">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cxnSp>
        <p:nvCxnSpPr>
          <p:cNvPr id="11" name="Straight Connector 10"/>
          <p:cNvCxnSpPr/>
          <p:nvPr/>
        </p:nvCxnSpPr>
        <p:spPr>
          <a:xfrm>
            <a:off x="1758950" y="2292350"/>
            <a:ext cx="0" cy="11112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2125764" y="1927447"/>
            <a:ext cx="732133" cy="303609"/>
          </a:xfrm>
          <a:prstGeom prst="ellipse">
            <a:avLst/>
          </a:prstGeom>
          <a:solidFill>
            <a:srgbClr val="E36C09"/>
          </a:solidFill>
          <a:ln>
            <a:solidFill>
              <a:schemeClr val="bg2">
                <a:lumMod val="85000"/>
              </a:schemeClr>
            </a:solidFill>
          </a:ln>
        </p:spPr>
        <p:style>
          <a:lnRef idx="1">
            <a:schemeClr val="dk1"/>
          </a:lnRef>
          <a:fillRef idx="2">
            <a:schemeClr val="dk1"/>
          </a:fillRef>
          <a:effectRef idx="1">
            <a:schemeClr val="dk1"/>
          </a:effectRef>
          <a:fontRef idx="minor">
            <a:schemeClr val="dk1"/>
          </a:fontRef>
        </p:style>
        <p:txBody>
          <a:bodyPr lIns="0" tIns="0" rIns="0" bIns="0" rtlCol="0" anchor="ctr"/>
          <a:lstStyle/>
          <a:p>
            <a:pPr algn="ctr"/>
            <a:r>
              <a:rPr lang="en-US" sz="1000" b="1" dirty="0" smtClean="0">
                <a:solidFill>
                  <a:schemeClr val="bg1"/>
                </a:solidFill>
              </a:rPr>
              <a:t>~ (54bps)</a:t>
            </a:r>
            <a:endParaRPr lang="en-US" sz="1000" b="1" dirty="0">
              <a:solidFill>
                <a:schemeClr val="bg1"/>
              </a:solidFill>
            </a:endParaRPr>
          </a:p>
        </p:txBody>
      </p:sp>
      <p:sp>
        <p:nvSpPr>
          <p:cNvPr id="13" name="object 11"/>
          <p:cNvSpPr txBox="1"/>
          <p:nvPr/>
        </p:nvSpPr>
        <p:spPr>
          <a:xfrm>
            <a:off x="274639" y="5053073"/>
            <a:ext cx="8718550" cy="246221"/>
          </a:xfrm>
          <a:prstGeom prst="rect">
            <a:avLst/>
          </a:prstGeom>
        </p:spPr>
        <p:txBody>
          <a:bodyPr vert="horz" wrap="square" lIns="0" tIns="0" rIns="0" bIns="0" rtlCol="0">
            <a:spAutoFit/>
          </a:bodyPr>
          <a:lstStyle/>
          <a:p>
            <a:pPr marL="12700">
              <a:lnSpc>
                <a:spcPct val="100000"/>
              </a:lnSpc>
            </a:pPr>
            <a:r>
              <a:rPr lang="en-US" sz="800" spc="-5" dirty="0" smtClean="0">
                <a:latin typeface="+mj-lt"/>
                <a:cs typeface="Calibri" panose="020F0502020204030204" pitchFamily="34" charset="0"/>
              </a:rPr>
              <a:t>Note: All KBC figures as per 9M’16. UBB CET1 capital as per YE 2016E, including 2015 and 2016 net income but adjusted downwards for 183m EUR dividend and 78m EUR NAV adjustments (post-tax)</a:t>
            </a:r>
          </a:p>
          <a:p>
            <a:pPr marL="12700">
              <a:lnSpc>
                <a:spcPct val="100000"/>
              </a:lnSpc>
            </a:pPr>
            <a:endParaRPr lang="en-US" sz="800" dirty="0">
              <a:solidFill>
                <a:srgbClr val="FF0000"/>
              </a:solidFill>
              <a:latin typeface="+mj-lt"/>
              <a:cs typeface="Calibri" panose="020F0502020204030204" pitchFamily="34" charset="0"/>
            </a:endParaRPr>
          </a:p>
        </p:txBody>
      </p:sp>
    </p:spTree>
    <p:extLst>
      <p:ext uri="{BB962C8B-B14F-4D97-AF65-F5344CB8AC3E}">
        <p14:creationId xmlns:p14="http://schemas.microsoft.com/office/powerpoint/2010/main" val="978889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21256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Subtitle 14"/>
          <p:cNvSpPr txBox="1">
            <a:spLocks/>
          </p:cNvSpPr>
          <p:nvPr/>
        </p:nvSpPr>
        <p:spPr>
          <a:xfrm>
            <a:off x="896550" y="1484784"/>
            <a:ext cx="8304922" cy="2016224"/>
          </a:xfrm>
          <a:prstGeom prst="rect">
            <a:avLst/>
          </a:prstGeom>
        </p:spPr>
        <p:txBody>
          <a:bodyPr lIns="0" tIns="0" rIns="0" bIns="0" anchor="t" anchorCtr="0">
            <a:noAutofit/>
          </a:bodyPr>
          <a:lstStyle>
            <a:lvl1pPr>
              <a:buNone/>
              <a:defRPr sz="1100"/>
            </a:lvl1pPr>
          </a:lstStyle>
          <a:p>
            <a:pPr marL="177800" indent="-177800" algn="just" defTabSz="887413" eaLnBrk="0" hangingPunct="0">
              <a:lnSpc>
                <a:spcPct val="80000"/>
              </a:lnSpc>
              <a:spcBef>
                <a:spcPct val="60000"/>
              </a:spcBef>
              <a:spcAft>
                <a:spcPct val="50000"/>
              </a:spcAft>
              <a:buClr>
                <a:srgbClr val="00AEEF"/>
              </a:buClr>
              <a:buSzPct val="100000"/>
              <a:buFont typeface="Wingdings" pitchFamily="2" charset="2"/>
              <a:buChar char="§"/>
            </a:pPr>
            <a:r>
              <a:rPr lang="en-GB" sz="1200" dirty="0" smtClean="0">
                <a:solidFill>
                  <a:srgbClr val="003768"/>
                </a:solidFill>
              </a:rPr>
              <a:t>This presentation is provided for information purposes only. It does not constitute an offer to sell or the solicitation to buy any security issued by the KBC Group.</a:t>
            </a:r>
          </a:p>
          <a:p>
            <a:pPr marL="177800" indent="-177800" algn="just" defTabSz="887413" eaLnBrk="0" hangingPunct="0">
              <a:lnSpc>
                <a:spcPct val="80000"/>
              </a:lnSpc>
              <a:spcBef>
                <a:spcPct val="60000"/>
              </a:spcBef>
              <a:buClr>
                <a:srgbClr val="00AEEF"/>
              </a:buClr>
              <a:buSzPct val="100000"/>
              <a:buFont typeface="Wingdings" pitchFamily="2" charset="2"/>
              <a:buChar char="§"/>
            </a:pPr>
            <a:r>
              <a:rPr lang="en-GB" sz="1200" dirty="0" smtClean="0">
                <a:solidFill>
                  <a:srgbClr val="003768"/>
                </a:solidFill>
              </a:rPr>
              <a:t>KBC believes that this presentation is reliable, although some information is condensed and therefore incomplete. KBC cannot be held liable for any loss or damage resulting from the use of the information.</a:t>
            </a:r>
          </a:p>
          <a:p>
            <a:pPr marL="177800" indent="-177800" algn="just" defTabSz="887413" eaLnBrk="0" hangingPunct="0">
              <a:lnSpc>
                <a:spcPct val="80000"/>
              </a:lnSpc>
              <a:spcBef>
                <a:spcPct val="60000"/>
              </a:spcBef>
              <a:spcAft>
                <a:spcPct val="50000"/>
              </a:spcAft>
              <a:buClr>
                <a:srgbClr val="00AEEF"/>
              </a:buClr>
              <a:buSzPct val="100000"/>
              <a:buFont typeface="Wingdings" pitchFamily="2" charset="2"/>
              <a:buChar char="§"/>
            </a:pPr>
            <a:r>
              <a:rPr lang="en-GB" sz="1200" dirty="0" smtClean="0">
                <a:solidFill>
                  <a:srgbClr val="003768"/>
                </a:solidFill>
              </a:rPr>
              <a:t>This presentation contains non-IFRS information and forward-looking statements with respect to the strategy, earnings and capital trends of KBC, involving numerous assumptions and uncertainties. There is a risk that these statements may not be fulfilled and that future developments differ materially. Moreover, KBC does not undertake any obligation to update the presentation in line with new developments. </a:t>
            </a:r>
          </a:p>
          <a:p>
            <a:pPr marL="177800" indent="-177800" algn="just" defTabSz="887413" eaLnBrk="0" hangingPunct="0">
              <a:lnSpc>
                <a:spcPct val="80000"/>
              </a:lnSpc>
              <a:spcBef>
                <a:spcPct val="60000"/>
              </a:spcBef>
              <a:spcAft>
                <a:spcPct val="50000"/>
              </a:spcAft>
              <a:buClr>
                <a:srgbClr val="00AEEF"/>
              </a:buClr>
              <a:buSzPct val="100000"/>
              <a:buFont typeface="Wingdings" pitchFamily="2" charset="2"/>
              <a:buChar char="§"/>
            </a:pPr>
            <a:r>
              <a:rPr lang="en-GB" sz="1200" dirty="0" smtClean="0">
                <a:solidFill>
                  <a:srgbClr val="003768"/>
                </a:solidFill>
              </a:rPr>
              <a:t>By reading this presentation, each investor is deemed to represent that it possesses sufficient expertise to understand the risks involved.</a:t>
            </a:r>
          </a:p>
        </p:txBody>
      </p:sp>
      <p:sp>
        <p:nvSpPr>
          <p:cNvPr id="7" name="Title 4"/>
          <p:cNvSpPr>
            <a:spLocks noGrp="1"/>
          </p:cNvSpPr>
          <p:nvPr>
            <p:ph type="title" idx="4294967295"/>
          </p:nvPr>
        </p:nvSpPr>
        <p:spPr>
          <a:xfrm>
            <a:off x="896012" y="0"/>
            <a:ext cx="9009988" cy="984250"/>
          </a:xfrm>
        </p:spPr>
        <p:txBody>
          <a:bodyPr/>
          <a:lstStyle/>
          <a:p>
            <a:r>
              <a:rPr lang="nl-BE" dirty="0" smtClean="0"/>
              <a:t>Important </a:t>
            </a:r>
            <a:r>
              <a:rPr lang="nl-BE" dirty="0" err="1" smtClean="0"/>
              <a:t>information</a:t>
            </a:r>
            <a:r>
              <a:rPr lang="nl-BE" dirty="0" smtClean="0"/>
              <a:t> </a:t>
            </a:r>
            <a:r>
              <a:rPr lang="nl-BE" dirty="0" err="1" smtClean="0"/>
              <a:t>for</a:t>
            </a:r>
            <a:r>
              <a:rPr lang="nl-BE" dirty="0" smtClean="0"/>
              <a:t> </a:t>
            </a:r>
            <a:r>
              <a:rPr lang="nl-BE" dirty="0" err="1" smtClean="0"/>
              <a:t>investors</a:t>
            </a:r>
            <a:endParaRPr lang="nl-BE" dirty="0"/>
          </a:p>
        </p:txBody>
      </p:sp>
    </p:spTree>
    <p:extLst>
      <p:ext uri="{BB962C8B-B14F-4D97-AF65-F5344CB8AC3E}">
        <p14:creationId xmlns:p14="http://schemas.microsoft.com/office/powerpoint/2010/main" val="30832317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548" y="-46825"/>
            <a:ext cx="8742751" cy="1022026"/>
          </a:xfrm>
        </p:spPr>
        <p:txBody>
          <a:bodyPr/>
          <a:lstStyle/>
          <a:p>
            <a:r>
              <a:rPr lang="en-GB" dirty="0" smtClean="0"/>
              <a:t>Overview of combined financials in Bulgaria</a:t>
            </a:r>
            <a:endParaRPr lang="en-GB" dirty="0"/>
          </a:p>
        </p:txBody>
      </p:sp>
      <p:sp>
        <p:nvSpPr>
          <p:cNvPr id="5" name="Rectangle 4"/>
          <p:cNvSpPr/>
          <p:nvPr/>
        </p:nvSpPr>
        <p:spPr>
          <a:xfrm>
            <a:off x="274640" y="1609556"/>
            <a:ext cx="1503361" cy="10266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t>Balance sheet (9M’16)</a:t>
            </a:r>
            <a:endParaRPr lang="en-GB" sz="1400" b="1" dirty="0"/>
          </a:p>
        </p:txBody>
      </p:sp>
      <p:sp>
        <p:nvSpPr>
          <p:cNvPr id="6" name="Rectangle 5"/>
          <p:cNvSpPr/>
          <p:nvPr/>
        </p:nvSpPr>
        <p:spPr>
          <a:xfrm>
            <a:off x="274640" y="2699530"/>
            <a:ext cx="1503361" cy="12994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t>Profit &amp; Loss </a:t>
            </a:r>
            <a:br>
              <a:rPr lang="en-GB" sz="1400" b="1" dirty="0" smtClean="0"/>
            </a:br>
            <a:r>
              <a:rPr lang="en-GB" sz="1400" b="1" dirty="0" smtClean="0"/>
              <a:t>(9M’16)</a:t>
            </a:r>
            <a:endParaRPr lang="en-GB" sz="1400" b="1" dirty="0"/>
          </a:p>
        </p:txBody>
      </p:sp>
      <p:sp>
        <p:nvSpPr>
          <p:cNvPr id="7" name="Rectangle 6"/>
          <p:cNvSpPr/>
          <p:nvPr/>
        </p:nvSpPr>
        <p:spPr>
          <a:xfrm>
            <a:off x="274639" y="4052858"/>
            <a:ext cx="1503361" cy="18484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t>Other Metrics</a:t>
            </a:r>
          </a:p>
          <a:p>
            <a:pPr algn="ctr"/>
            <a:r>
              <a:rPr lang="en-GB" sz="1400" b="1" dirty="0" smtClean="0"/>
              <a:t>(9M’16)</a:t>
            </a:r>
            <a:endParaRPr lang="en-GB" sz="1400" b="1" dirty="0"/>
          </a:p>
        </p:txBody>
      </p:sp>
      <p:sp>
        <p:nvSpPr>
          <p:cNvPr id="8" name="object 81"/>
          <p:cNvSpPr/>
          <p:nvPr/>
        </p:nvSpPr>
        <p:spPr>
          <a:xfrm>
            <a:off x="6562135" y="1272178"/>
            <a:ext cx="645656" cy="258150"/>
          </a:xfrm>
          <a:prstGeom prst="rect">
            <a:avLst/>
          </a:prstGeom>
          <a:blipFill>
            <a:blip r:embed="rId3" cstate="print"/>
            <a:stretch>
              <a:fillRect/>
            </a:stretch>
          </a:blipFill>
        </p:spPr>
        <p:txBody>
          <a:bodyPr wrap="square" lIns="0" tIns="0" rIns="0" bIns="0" rtlCol="0"/>
          <a:lstStyle/>
          <a:p>
            <a:endParaRPr dirty="0"/>
          </a:p>
        </p:txBody>
      </p:sp>
      <p:pic>
        <p:nvPicPr>
          <p:cNvPr id="9"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96096" y="1200177"/>
            <a:ext cx="471550" cy="361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78195" y="1206343"/>
            <a:ext cx="428682" cy="328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object 81"/>
          <p:cNvSpPr/>
          <p:nvPr/>
        </p:nvSpPr>
        <p:spPr>
          <a:xfrm>
            <a:off x="8988407" y="1281682"/>
            <a:ext cx="586960" cy="234682"/>
          </a:xfrm>
          <a:prstGeom prst="rect">
            <a:avLst/>
          </a:prstGeom>
          <a:blipFill>
            <a:blip r:embed="rId3" cstate="print"/>
            <a:stretch>
              <a:fillRect/>
            </a:stretch>
          </a:blipFill>
        </p:spPr>
        <p:txBody>
          <a:bodyPr wrap="square" lIns="0" tIns="0" rIns="0" bIns="0" rtlCol="0"/>
          <a:lstStyle/>
          <a:p>
            <a:endParaRPr dirty="0"/>
          </a:p>
        </p:txBody>
      </p:sp>
      <p:sp>
        <p:nvSpPr>
          <p:cNvPr id="12" name="Rectangle 11"/>
          <p:cNvSpPr/>
          <p:nvPr/>
        </p:nvSpPr>
        <p:spPr>
          <a:xfrm>
            <a:off x="8705755" y="1278277"/>
            <a:ext cx="248652" cy="20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3768"/>
                </a:solidFill>
              </a:rPr>
              <a:t>+</a:t>
            </a:r>
            <a:endParaRPr lang="en-GB" dirty="0">
              <a:solidFill>
                <a:srgbClr val="003768"/>
              </a:solidFill>
            </a:endParaRPr>
          </a:p>
        </p:txBody>
      </p:sp>
      <p:sp>
        <p:nvSpPr>
          <p:cNvPr id="13" name="Rectangle 12"/>
          <p:cNvSpPr/>
          <p:nvPr/>
        </p:nvSpPr>
        <p:spPr>
          <a:xfrm>
            <a:off x="274640" y="1314509"/>
            <a:ext cx="795866" cy="2872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i="1" u="sng" dirty="0" smtClean="0">
                <a:solidFill>
                  <a:srgbClr val="003768"/>
                </a:solidFill>
              </a:rPr>
              <a:t>m EUR</a:t>
            </a:r>
            <a:endParaRPr lang="en-GB" sz="1400" b="1" i="1" u="sng" dirty="0">
              <a:solidFill>
                <a:srgbClr val="003768"/>
              </a:solidFill>
            </a:endParaRPr>
          </a:p>
        </p:txBody>
      </p:sp>
      <p:graphicFrame>
        <p:nvGraphicFramePr>
          <p:cNvPr id="14" name="Table 13"/>
          <p:cNvGraphicFramePr>
            <a:graphicFrameLocks noGrp="1"/>
          </p:cNvGraphicFramePr>
          <p:nvPr>
            <p:extLst>
              <p:ext uri="{D42A27DB-BD31-4B8C-83A1-F6EECF244321}">
                <p14:modId xmlns:p14="http://schemas.microsoft.com/office/powerpoint/2010/main" val="4163089576"/>
              </p:ext>
            </p:extLst>
          </p:nvPr>
        </p:nvGraphicFramePr>
        <p:xfrm>
          <a:off x="1854201" y="1595004"/>
          <a:ext cx="7942263" cy="1041244"/>
        </p:xfrm>
        <a:graphic>
          <a:graphicData uri="http://schemas.openxmlformats.org/drawingml/2006/table">
            <a:tbl>
              <a:tblPr/>
              <a:tblGrid>
                <a:gridCol w="2021995"/>
                <a:gridCol w="179390"/>
                <a:gridCol w="1913626"/>
                <a:gridCol w="1913626"/>
                <a:gridCol w="1913626"/>
              </a:tblGrid>
              <a:tr h="260311">
                <a:tc>
                  <a:txBody>
                    <a:bodyPr/>
                    <a:lstStyle/>
                    <a:p>
                      <a:pPr algn="ctr" fontAlgn="b"/>
                      <a:r>
                        <a:rPr lang="en-US" sz="1200" b="1" i="0" u="none" strike="noStrike" dirty="0" smtClean="0">
                          <a:solidFill>
                            <a:srgbClr val="003768"/>
                          </a:solidFill>
                          <a:effectLst/>
                          <a:latin typeface="+mj-lt"/>
                        </a:rPr>
                        <a:t>Total assets</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r" fontAlgn="b"/>
                      <a:endParaRPr lang="en-US" sz="12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1,478 </a:t>
                      </a:r>
                    </a:p>
                  </a:txBody>
                  <a:tcPr marL="0" marR="0" marT="0" marB="0" anchor="ctr">
                    <a:lnL>
                      <a:noFill/>
                    </a:lnL>
                    <a:lnR>
                      <a:noFill/>
                    </a:lnR>
                    <a:lnT w="12700" cap="flat" cmpd="sng" algn="ctr">
                      <a:solidFill>
                        <a:schemeClr val="accent1"/>
                      </a:solidFill>
                      <a:prstDash val="solid"/>
                      <a:round/>
                      <a:headEnd type="none" w="med" len="med"/>
                      <a:tailEnd type="none" w="med" len="med"/>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3,658 </a:t>
                      </a:r>
                    </a:p>
                  </a:txBody>
                  <a:tcPr marL="0" marR="0" marT="0" marB="0" anchor="ctr">
                    <a:lnL>
                      <a:noFill/>
                    </a:lnL>
                    <a:lnR>
                      <a:noFill/>
                    </a:lnR>
                    <a:lnT w="12700" cap="flat" cmpd="sng" algn="ctr">
                      <a:solidFill>
                        <a:schemeClr val="accent1"/>
                      </a:solidFill>
                      <a:prstDash val="solid"/>
                      <a:round/>
                      <a:headEnd type="none" w="med" len="med"/>
                      <a:tailEnd type="none" w="med" len="med"/>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5,136 </a:t>
                      </a:r>
                    </a:p>
                  </a:txBody>
                  <a:tcPr marL="0" marR="0" marT="0" marB="0" anchor="ctr">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tcPr>
                </a:tc>
              </a:tr>
              <a:tr h="260311">
                <a:tc>
                  <a:txBody>
                    <a:bodyPr/>
                    <a:lstStyle/>
                    <a:p>
                      <a:pPr algn="ctr" fontAlgn="b"/>
                      <a:r>
                        <a:rPr lang="en-US" sz="1200" b="1" i="0" u="none" strike="noStrike" dirty="0" smtClean="0">
                          <a:solidFill>
                            <a:srgbClr val="003768"/>
                          </a:solidFill>
                          <a:effectLst/>
                          <a:latin typeface="+mj-lt"/>
                        </a:rPr>
                        <a:t>Net loans</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en-US" sz="12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765 </a:t>
                      </a:r>
                    </a:p>
                  </a:txBody>
                  <a:tcPr marL="0" marR="0" marT="0" marB="0" anchor="ctr">
                    <a:lnL>
                      <a:noFill/>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2,037 </a:t>
                      </a:r>
                    </a:p>
                  </a:txBody>
                  <a:tcPr marL="0" marR="0" marT="0" marB="0" anchor="ctr">
                    <a:lnL>
                      <a:noFill/>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2,803 </a:t>
                      </a:r>
                    </a:p>
                  </a:txBody>
                  <a:tcPr marL="0" marR="0" marT="0" marB="0" anchor="ctr">
                    <a:lnL>
                      <a:noFill/>
                    </a:lnL>
                    <a:lnR w="12700" cap="flat" cmpd="sng" algn="ctr">
                      <a:solidFill>
                        <a:schemeClr val="accent1"/>
                      </a:solidFill>
                      <a:prstDash val="solid"/>
                      <a:round/>
                      <a:headEnd type="none" w="med" len="med"/>
                      <a:tailEnd type="none" w="med" len="med"/>
                    </a:lnR>
                    <a:lnT>
                      <a:noFill/>
                    </a:lnT>
                    <a:lnB>
                      <a:noFill/>
                    </a:lnB>
                  </a:tcPr>
                </a:tc>
              </a:tr>
              <a:tr h="260311">
                <a:tc>
                  <a:txBody>
                    <a:bodyPr/>
                    <a:lstStyle/>
                    <a:p>
                      <a:pPr algn="ctr" fontAlgn="b"/>
                      <a:r>
                        <a:rPr lang="en-US" sz="1200" b="1" i="0" u="none" strike="noStrike" dirty="0" smtClean="0">
                          <a:solidFill>
                            <a:srgbClr val="003768"/>
                          </a:solidFill>
                          <a:effectLst/>
                          <a:latin typeface="+mj-lt"/>
                        </a:rPr>
                        <a:t>Deposits</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en-US" sz="12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798</a:t>
                      </a:r>
                    </a:p>
                  </a:txBody>
                  <a:tcPr marL="0" marR="0" marT="0" marB="0" anchor="ctr">
                    <a:lnL>
                      <a:noFill/>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2,869 </a:t>
                      </a:r>
                    </a:p>
                  </a:txBody>
                  <a:tcPr marL="0" marR="0" marT="0" marB="0" anchor="ctr">
                    <a:lnL>
                      <a:noFill/>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3,667 </a:t>
                      </a:r>
                    </a:p>
                  </a:txBody>
                  <a:tcPr marL="0" marR="0" marT="0" marB="0" anchor="ctr">
                    <a:lnL>
                      <a:noFill/>
                    </a:lnL>
                    <a:lnR w="12700" cap="flat" cmpd="sng" algn="ctr">
                      <a:solidFill>
                        <a:schemeClr val="accent1"/>
                      </a:solidFill>
                      <a:prstDash val="solid"/>
                      <a:round/>
                      <a:headEnd type="none" w="med" len="med"/>
                      <a:tailEnd type="none" w="med" len="med"/>
                    </a:lnR>
                    <a:lnT>
                      <a:noFill/>
                    </a:lnT>
                    <a:lnB>
                      <a:noFill/>
                    </a:lnB>
                  </a:tcPr>
                </a:tc>
              </a:tr>
              <a:tr h="260311">
                <a:tc>
                  <a:txBody>
                    <a:bodyPr/>
                    <a:lstStyle/>
                    <a:p>
                      <a:pPr algn="ctr" fontAlgn="b"/>
                      <a:r>
                        <a:rPr lang="en-US" sz="1200" b="1" i="0" u="none" strike="noStrike" dirty="0" smtClean="0">
                          <a:solidFill>
                            <a:srgbClr val="003768"/>
                          </a:solidFill>
                          <a:effectLst/>
                          <a:latin typeface="+mj-lt"/>
                        </a:rPr>
                        <a:t>Shareholder equity</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2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w="12700" cap="flat" cmpd="sng" algn="ctr">
                      <a:solidFill>
                        <a:schemeClr val="accent1"/>
                      </a:solid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166</a:t>
                      </a:r>
                    </a:p>
                  </a:txBody>
                  <a:tcPr marL="0" marR="0" marT="0" marB="0" anchor="ctr">
                    <a:lnL>
                      <a:noFill/>
                    </a:lnL>
                    <a:lnR>
                      <a:noFill/>
                    </a:lnR>
                    <a:lnT>
                      <a:noFill/>
                    </a:lnT>
                    <a:lnB w="12700" cap="flat" cmpd="sng" algn="ctr">
                      <a:solidFill>
                        <a:schemeClr val="accent1"/>
                      </a:solid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685 </a:t>
                      </a:r>
                    </a:p>
                  </a:txBody>
                  <a:tcPr marL="0" marR="0" marT="0" marB="0" anchor="ctr">
                    <a:lnL>
                      <a:noFill/>
                    </a:lnL>
                    <a:lnR>
                      <a:noFill/>
                    </a:lnR>
                    <a:lnT>
                      <a:noFill/>
                    </a:lnT>
                    <a:lnB w="12700" cap="flat" cmpd="sng" algn="ctr">
                      <a:solidFill>
                        <a:schemeClr val="accent1"/>
                      </a:solid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dirty="0">
                          <a:ln>
                            <a:noFill/>
                          </a:ln>
                          <a:solidFill>
                            <a:schemeClr val="tx1"/>
                          </a:solidFill>
                          <a:effectLst/>
                          <a:uLnTx/>
                          <a:uFillTx/>
                          <a:latin typeface="+mn-lt"/>
                          <a:ea typeface="+mn-ea"/>
                          <a:cs typeface="Arial" pitchFamily="34" charset="0"/>
                        </a:rPr>
                        <a:t>851 </a:t>
                      </a:r>
                    </a:p>
                  </a:txBody>
                  <a:tcPr marL="0" marR="0" marT="0" marB="0" anchor="ctr">
                    <a:lnL>
                      <a:noFill/>
                    </a:lnL>
                    <a:lnR w="12700" cap="flat" cmpd="sng" algn="ctr">
                      <a:solidFill>
                        <a:schemeClr val="accent1"/>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215208019"/>
              </p:ext>
            </p:extLst>
          </p:nvPr>
        </p:nvGraphicFramePr>
        <p:xfrm>
          <a:off x="1854201" y="2699530"/>
          <a:ext cx="7942261" cy="1301555"/>
        </p:xfrm>
        <a:graphic>
          <a:graphicData uri="http://schemas.openxmlformats.org/drawingml/2006/table">
            <a:tbl>
              <a:tblPr/>
              <a:tblGrid>
                <a:gridCol w="1991068"/>
                <a:gridCol w="176646"/>
                <a:gridCol w="1924849"/>
                <a:gridCol w="1924849"/>
                <a:gridCol w="1924849"/>
              </a:tblGrid>
              <a:tr h="260311">
                <a:tc>
                  <a:txBody>
                    <a:bodyPr/>
                    <a:lstStyle/>
                    <a:p>
                      <a:pPr algn="ctr" fontAlgn="b"/>
                      <a:r>
                        <a:rPr lang="en-US" sz="1200" b="1" i="0" u="none" strike="noStrike" dirty="0" smtClean="0">
                          <a:solidFill>
                            <a:srgbClr val="003768"/>
                          </a:solidFill>
                          <a:effectLst/>
                          <a:latin typeface="+mj-lt"/>
                        </a:rPr>
                        <a:t>Net interest income</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r" fontAlgn="b"/>
                      <a:endParaRPr lang="en-US" sz="12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32 </a:t>
                      </a:r>
                    </a:p>
                  </a:txBody>
                  <a:tcPr marL="0" marR="0" marT="0" marB="0" anchor="ctr">
                    <a:lnL>
                      <a:noFill/>
                    </a:lnL>
                    <a:lnR>
                      <a:noFill/>
                    </a:lnR>
                    <a:lnT w="12700" cap="flat" cmpd="sng" algn="ctr">
                      <a:solidFill>
                        <a:schemeClr val="accent1"/>
                      </a:solidFill>
                      <a:prstDash val="solid"/>
                      <a:round/>
                      <a:headEnd type="none" w="med" len="med"/>
                      <a:tailEnd type="none" w="med" len="med"/>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98 </a:t>
                      </a:r>
                    </a:p>
                  </a:txBody>
                  <a:tcPr marL="0" marR="0" marT="0" marB="0" anchor="ctr">
                    <a:lnL>
                      <a:noFill/>
                    </a:lnL>
                    <a:lnR>
                      <a:noFill/>
                    </a:lnR>
                    <a:lnT w="12700" cap="flat" cmpd="sng" algn="ctr">
                      <a:solidFill>
                        <a:schemeClr val="accent1"/>
                      </a:solidFill>
                      <a:prstDash val="solid"/>
                      <a:round/>
                      <a:headEnd type="none" w="med" len="med"/>
                      <a:tailEnd type="none" w="med" len="med"/>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130 </a:t>
                      </a:r>
                    </a:p>
                  </a:txBody>
                  <a:tcPr marL="0" marR="0" marT="0" marB="0" anchor="ctr">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tcPr>
                </a:tc>
              </a:tr>
              <a:tr h="260311">
                <a:tc>
                  <a:txBody>
                    <a:bodyPr/>
                    <a:lstStyle/>
                    <a:p>
                      <a:pPr algn="ctr" fontAlgn="b"/>
                      <a:r>
                        <a:rPr lang="en-US" sz="1200" b="1" i="0" u="none" strike="noStrike" dirty="0" smtClean="0">
                          <a:solidFill>
                            <a:srgbClr val="003768"/>
                          </a:solidFill>
                          <a:effectLst/>
                          <a:latin typeface="+mj-lt"/>
                        </a:rPr>
                        <a:t>Operating income¹</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en-US" sz="12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46 </a:t>
                      </a:r>
                    </a:p>
                  </a:txBody>
                  <a:tcPr marL="0" marR="0" marT="0" marB="0" anchor="ctr">
                    <a:lnL>
                      <a:noFill/>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156 </a:t>
                      </a:r>
                    </a:p>
                  </a:txBody>
                  <a:tcPr marL="0" marR="0" marT="0" marB="0" anchor="ctr">
                    <a:lnL>
                      <a:noFill/>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202 </a:t>
                      </a:r>
                    </a:p>
                  </a:txBody>
                  <a:tcPr marL="0" marR="0" marT="0" marB="0" anchor="ctr">
                    <a:lnL>
                      <a:noFill/>
                    </a:lnL>
                    <a:lnR w="12700" cap="flat" cmpd="sng" algn="ctr">
                      <a:solidFill>
                        <a:schemeClr val="accent1"/>
                      </a:solidFill>
                      <a:prstDash val="solid"/>
                      <a:round/>
                      <a:headEnd type="none" w="med" len="med"/>
                      <a:tailEnd type="none" w="med" len="med"/>
                    </a:lnR>
                    <a:lnT>
                      <a:noFill/>
                    </a:lnT>
                    <a:lnB>
                      <a:noFill/>
                    </a:lnB>
                  </a:tcPr>
                </a:tc>
              </a:tr>
              <a:tr h="260311">
                <a:tc>
                  <a:txBody>
                    <a:bodyPr/>
                    <a:lstStyle/>
                    <a:p>
                      <a:pPr algn="ctr" fontAlgn="b"/>
                      <a:r>
                        <a:rPr lang="en-US" sz="1200" b="1" i="0" u="none" strike="noStrike" dirty="0" smtClean="0">
                          <a:solidFill>
                            <a:srgbClr val="003768"/>
                          </a:solidFill>
                          <a:effectLst/>
                          <a:latin typeface="+mj-lt"/>
                        </a:rPr>
                        <a:t>Operating expenses</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en-US" sz="12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(27)</a:t>
                      </a:r>
                    </a:p>
                  </a:txBody>
                  <a:tcPr marL="0" marR="0" marT="0" marB="0" anchor="ctr">
                    <a:lnL>
                      <a:noFill/>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(57)</a:t>
                      </a:r>
                    </a:p>
                  </a:txBody>
                  <a:tcPr marL="0" marR="0" marT="0" marB="0" anchor="ctr">
                    <a:lnL>
                      <a:noFill/>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(85)</a:t>
                      </a:r>
                    </a:p>
                  </a:txBody>
                  <a:tcPr marL="0" marR="0" marT="0" marB="0" anchor="ctr">
                    <a:lnL>
                      <a:noFill/>
                    </a:lnL>
                    <a:lnR w="12700" cap="flat" cmpd="sng" algn="ctr">
                      <a:solidFill>
                        <a:schemeClr val="accent1"/>
                      </a:solidFill>
                      <a:prstDash val="solid"/>
                      <a:round/>
                      <a:headEnd type="none" w="med" len="med"/>
                      <a:tailEnd type="none" w="med" len="med"/>
                    </a:lnR>
                    <a:lnT>
                      <a:noFill/>
                    </a:lnT>
                    <a:lnB>
                      <a:noFill/>
                    </a:lnB>
                  </a:tcPr>
                </a:tc>
              </a:tr>
              <a:tr h="260311">
                <a:tc>
                  <a:txBody>
                    <a:bodyPr/>
                    <a:lstStyle/>
                    <a:p>
                      <a:pPr algn="ctr" fontAlgn="b"/>
                      <a:r>
                        <a:rPr lang="en-US" sz="1200" b="1" i="0" u="none" strike="noStrike" dirty="0" smtClean="0">
                          <a:solidFill>
                            <a:srgbClr val="003768"/>
                          </a:solidFill>
                          <a:effectLst/>
                          <a:latin typeface="+mj-lt"/>
                        </a:rPr>
                        <a:t>Loan provisions²</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2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(4)</a:t>
                      </a:r>
                    </a:p>
                  </a:txBody>
                  <a:tcPr marL="0" marR="0" marT="0" marB="0" anchor="ctr">
                    <a:lnL>
                      <a:noFill/>
                    </a:lnL>
                    <a:lnR>
                      <a:noFill/>
                    </a:lnR>
                    <a:lnT>
                      <a:noFill/>
                    </a:lnT>
                    <a:lnB w="12700" cap="flat" cmpd="sng" algn="ctr">
                      <a:no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(44)</a:t>
                      </a:r>
                    </a:p>
                  </a:txBody>
                  <a:tcPr marL="0" marR="0" marT="0" marB="0" anchor="ctr">
                    <a:lnL>
                      <a:noFill/>
                    </a:lnL>
                    <a:lnR>
                      <a:noFill/>
                    </a:lnR>
                    <a:lnT>
                      <a:noFill/>
                    </a:lnT>
                    <a:lnB w="12700" cap="flat" cmpd="sng" algn="ctr">
                      <a:no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(49)</a:t>
                      </a:r>
                    </a:p>
                  </a:txBody>
                  <a:tcPr marL="0" marR="0" marT="0" marB="0" anchor="ctr">
                    <a:lnL>
                      <a:noFill/>
                    </a:lnL>
                    <a:lnR w="12700" cap="flat" cmpd="sng" algn="ctr">
                      <a:solidFill>
                        <a:schemeClr val="accent1"/>
                      </a:solidFill>
                      <a:prstDash val="solid"/>
                      <a:round/>
                      <a:headEnd type="none" w="med" len="med"/>
                      <a:tailEnd type="none" w="med" len="med"/>
                    </a:lnR>
                    <a:lnT>
                      <a:noFill/>
                    </a:lnT>
                    <a:lnB w="12700" cap="flat" cmpd="sng" algn="ctr">
                      <a:noFill/>
                      <a:prstDash val="solid"/>
                      <a:round/>
                      <a:headEnd type="none" w="med" len="med"/>
                      <a:tailEnd type="none" w="med" len="med"/>
                    </a:lnB>
                  </a:tcPr>
                </a:tc>
              </a:tr>
              <a:tr h="260311">
                <a:tc>
                  <a:txBody>
                    <a:bodyPr/>
                    <a:lstStyle/>
                    <a:p>
                      <a:pPr algn="ctr" fontAlgn="b"/>
                      <a:r>
                        <a:rPr lang="en-US" sz="1200" b="1" i="0" u="none" strike="noStrike" dirty="0" smtClean="0">
                          <a:solidFill>
                            <a:srgbClr val="003768"/>
                          </a:solidFill>
                          <a:effectLst/>
                          <a:latin typeface="+mj-lt"/>
                        </a:rPr>
                        <a:t>Net income</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2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w="12700" cap="flat" cmpd="sng" algn="ctr">
                      <a:solidFill>
                        <a:schemeClr val="accent1"/>
                      </a:solid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13 </a:t>
                      </a:r>
                    </a:p>
                  </a:txBody>
                  <a:tcPr marL="0" marR="0" marT="0" marB="0" anchor="ctr">
                    <a:lnL>
                      <a:noFill/>
                    </a:lnL>
                    <a:lnR>
                      <a:noFill/>
                    </a:lnR>
                    <a:lnT>
                      <a:noFill/>
                    </a:lnT>
                    <a:lnB w="12700" cap="flat" cmpd="sng" algn="ctr">
                      <a:solidFill>
                        <a:schemeClr val="accent1"/>
                      </a:solid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49 </a:t>
                      </a:r>
                    </a:p>
                  </a:txBody>
                  <a:tcPr marL="0" marR="0" marT="0" marB="0" anchor="ctr">
                    <a:lnL>
                      <a:noFill/>
                    </a:lnL>
                    <a:lnR>
                      <a:noFill/>
                    </a:lnR>
                    <a:lnT>
                      <a:noFill/>
                    </a:lnT>
                    <a:lnB w="12700" cap="flat" cmpd="sng" algn="ctr">
                      <a:solidFill>
                        <a:schemeClr val="accent1"/>
                      </a:solid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dirty="0">
                          <a:ln>
                            <a:noFill/>
                          </a:ln>
                          <a:solidFill>
                            <a:schemeClr val="tx1"/>
                          </a:solidFill>
                          <a:effectLst/>
                          <a:uLnTx/>
                          <a:uFillTx/>
                          <a:latin typeface="+mn-lt"/>
                          <a:ea typeface="+mn-ea"/>
                          <a:cs typeface="Arial" pitchFamily="34" charset="0"/>
                        </a:rPr>
                        <a:t>62 </a:t>
                      </a:r>
                    </a:p>
                  </a:txBody>
                  <a:tcPr marL="0" marR="0" marT="0" marB="0" anchor="ctr">
                    <a:lnL>
                      <a:noFill/>
                    </a:lnL>
                    <a:lnR w="12700" cap="flat" cmpd="sng" algn="ctr">
                      <a:solidFill>
                        <a:schemeClr val="accent1"/>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559003781"/>
              </p:ext>
            </p:extLst>
          </p:nvPr>
        </p:nvGraphicFramePr>
        <p:xfrm>
          <a:off x="1854200" y="4079164"/>
          <a:ext cx="7942261" cy="1822177"/>
        </p:xfrm>
        <a:graphic>
          <a:graphicData uri="http://schemas.openxmlformats.org/drawingml/2006/table">
            <a:tbl>
              <a:tblPr/>
              <a:tblGrid>
                <a:gridCol w="1991068"/>
                <a:gridCol w="176646"/>
                <a:gridCol w="1924849"/>
                <a:gridCol w="1924849"/>
                <a:gridCol w="1924849"/>
              </a:tblGrid>
              <a:tr h="260311">
                <a:tc>
                  <a:txBody>
                    <a:bodyPr/>
                    <a:lstStyle/>
                    <a:p>
                      <a:pPr algn="ctr" fontAlgn="b"/>
                      <a:r>
                        <a:rPr lang="en-US" sz="1200" b="1" i="0" u="none" strike="noStrike" dirty="0" smtClean="0">
                          <a:solidFill>
                            <a:srgbClr val="003768"/>
                          </a:solidFill>
                          <a:effectLst/>
                          <a:latin typeface="+mj-lt"/>
                        </a:rPr>
                        <a:t>CET1 ratio³</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r" fontAlgn="b"/>
                      <a:endParaRPr lang="en-US" sz="10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18.7% </a:t>
                      </a:r>
                    </a:p>
                  </a:txBody>
                  <a:tcPr marL="0" marR="0" marT="0" marB="0" anchor="ctr">
                    <a:lnL>
                      <a:noFill/>
                    </a:lnL>
                    <a:lnR>
                      <a:noFill/>
                    </a:lnR>
                    <a:lnT w="12700" cap="flat" cmpd="sng" algn="ctr">
                      <a:solidFill>
                        <a:schemeClr val="accent1"/>
                      </a:solidFill>
                      <a:prstDash val="solid"/>
                      <a:round/>
                      <a:headEnd type="none" w="med" len="med"/>
                      <a:tailEnd type="none" w="med" len="med"/>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22.7% </a:t>
                      </a:r>
                    </a:p>
                  </a:txBody>
                  <a:tcPr marL="0" marR="0" marT="0" marB="0" anchor="ctr">
                    <a:lnL>
                      <a:noFill/>
                    </a:lnL>
                    <a:lnR>
                      <a:noFill/>
                    </a:lnR>
                    <a:lnT w="12700" cap="flat" cmpd="sng" algn="ctr">
                      <a:solidFill>
                        <a:schemeClr val="accent1"/>
                      </a:solidFill>
                      <a:prstDash val="solid"/>
                      <a:round/>
                      <a:headEnd type="none" w="med" len="med"/>
                      <a:tailEnd type="none" w="med" len="med"/>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21.7% </a:t>
                      </a:r>
                    </a:p>
                  </a:txBody>
                  <a:tcPr marL="0" marR="0" marT="0" marB="0" anchor="ctr">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tcPr>
                </a:tc>
              </a:tr>
              <a:tr h="260311">
                <a:tc>
                  <a:txBody>
                    <a:bodyPr/>
                    <a:lstStyle/>
                    <a:p>
                      <a:pPr algn="ctr" fontAlgn="b"/>
                      <a:r>
                        <a:rPr lang="en-US" sz="1200" b="1" i="0" u="none" strike="noStrike" dirty="0" smtClean="0">
                          <a:solidFill>
                            <a:srgbClr val="003768"/>
                          </a:solidFill>
                          <a:effectLst/>
                          <a:latin typeface="+mj-lt"/>
                        </a:rPr>
                        <a:t>Loan / Deposits ratio</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en-US" sz="10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95.9% </a:t>
                      </a:r>
                    </a:p>
                  </a:txBody>
                  <a:tcPr marL="0" marR="0" marT="0" marB="0" anchor="ctr">
                    <a:lnL>
                      <a:noFill/>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71.0% </a:t>
                      </a:r>
                    </a:p>
                  </a:txBody>
                  <a:tcPr marL="0" marR="0" marT="0" marB="0" anchor="ctr">
                    <a:lnL>
                      <a:noFill/>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76.4% </a:t>
                      </a:r>
                    </a:p>
                  </a:txBody>
                  <a:tcPr marL="0" marR="0" marT="0" marB="0" anchor="ctr">
                    <a:lnL>
                      <a:noFill/>
                    </a:lnL>
                    <a:lnR w="12700" cap="flat" cmpd="sng" algn="ctr">
                      <a:solidFill>
                        <a:schemeClr val="accent1"/>
                      </a:solidFill>
                      <a:prstDash val="solid"/>
                      <a:round/>
                      <a:headEnd type="none" w="med" len="med"/>
                      <a:tailEnd type="none" w="med" len="med"/>
                    </a:lnR>
                    <a:lnT>
                      <a:noFill/>
                    </a:lnT>
                    <a:lnB>
                      <a:noFill/>
                    </a:lnB>
                  </a:tcPr>
                </a:tc>
              </a:tr>
              <a:tr h="260311">
                <a:tc>
                  <a:txBody>
                    <a:bodyPr/>
                    <a:lstStyle/>
                    <a:p>
                      <a:pPr algn="ctr" fontAlgn="b"/>
                      <a:r>
                        <a:rPr lang="en-US" sz="1200" b="1" i="0" u="none" strike="noStrike" dirty="0" smtClean="0">
                          <a:solidFill>
                            <a:srgbClr val="003768"/>
                          </a:solidFill>
                          <a:effectLst/>
                          <a:latin typeface="+mj-lt"/>
                        </a:rPr>
                        <a:t>Cost</a:t>
                      </a:r>
                      <a:r>
                        <a:rPr lang="en-US" sz="1200" b="1" i="0" u="none" strike="noStrike" baseline="0" dirty="0" smtClean="0">
                          <a:solidFill>
                            <a:srgbClr val="003768"/>
                          </a:solidFill>
                          <a:effectLst/>
                          <a:latin typeface="+mj-lt"/>
                        </a:rPr>
                        <a:t> income ratio</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b"/>
                      <a:endParaRPr lang="en-US" sz="10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59.1% </a:t>
                      </a:r>
                    </a:p>
                  </a:txBody>
                  <a:tcPr marL="0" marR="0" marT="0" marB="0" anchor="ctr">
                    <a:lnL>
                      <a:noFill/>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36.9% </a:t>
                      </a:r>
                    </a:p>
                  </a:txBody>
                  <a:tcPr marL="0" marR="0" marT="0" marB="0" anchor="ctr">
                    <a:lnL>
                      <a:noFill/>
                    </a:lnL>
                    <a:lnR>
                      <a:noFill/>
                    </a:lnR>
                    <a:lnT>
                      <a:noFill/>
                    </a:lnT>
                    <a:lnB>
                      <a:noFill/>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41.9% </a:t>
                      </a:r>
                    </a:p>
                  </a:txBody>
                  <a:tcPr marL="0" marR="0" marT="0" marB="0" anchor="ctr">
                    <a:lnL>
                      <a:noFill/>
                    </a:lnL>
                    <a:lnR w="12700" cap="flat" cmpd="sng" algn="ctr">
                      <a:solidFill>
                        <a:schemeClr val="accent1"/>
                      </a:solidFill>
                      <a:prstDash val="solid"/>
                      <a:round/>
                      <a:headEnd type="none" w="med" len="med"/>
                      <a:tailEnd type="none" w="med" len="med"/>
                    </a:lnR>
                    <a:lnT>
                      <a:noFill/>
                    </a:lnT>
                    <a:lnB>
                      <a:noFill/>
                    </a:lnB>
                  </a:tcPr>
                </a:tc>
              </a:tr>
              <a:tr h="260311">
                <a:tc>
                  <a:txBody>
                    <a:bodyPr/>
                    <a:lstStyle/>
                    <a:p>
                      <a:pPr algn="ctr" fontAlgn="b"/>
                      <a:r>
                        <a:rPr lang="en-US" sz="1200" b="1" i="0" u="none" strike="noStrike" dirty="0" smtClean="0">
                          <a:solidFill>
                            <a:srgbClr val="003768"/>
                          </a:solidFill>
                          <a:effectLst/>
                          <a:latin typeface="+mj-lt"/>
                        </a:rPr>
                        <a:t>Cost of risk</a:t>
                      </a:r>
                      <a:r>
                        <a:rPr lang="en-US" sz="1200" b="1" i="0" u="none" strike="noStrike" baseline="30000" dirty="0" smtClean="0">
                          <a:solidFill>
                            <a:srgbClr val="003768"/>
                          </a:solidFill>
                          <a:effectLst/>
                          <a:latin typeface="+mj-lt"/>
                        </a:rPr>
                        <a:t>4</a:t>
                      </a:r>
                      <a:endParaRPr lang="en-US" sz="1200" b="1" i="0" u="none" strike="noStrike" baseline="30000"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0.7% </a:t>
                      </a:r>
                    </a:p>
                  </a:txBody>
                  <a:tcPr marL="0" marR="0" marT="0" marB="0" anchor="ctr">
                    <a:lnL>
                      <a:noFill/>
                    </a:lnL>
                    <a:lnR>
                      <a:noFill/>
                    </a:lnR>
                    <a:lnT>
                      <a:noFill/>
                    </a:lnT>
                    <a:lnB w="12700" cap="flat" cmpd="sng" algn="ctr">
                      <a:no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2.4% </a:t>
                      </a:r>
                    </a:p>
                  </a:txBody>
                  <a:tcPr marL="0" marR="0" marT="0" marB="0" anchor="ctr">
                    <a:lnL>
                      <a:noFill/>
                    </a:lnL>
                    <a:lnR>
                      <a:noFill/>
                    </a:lnR>
                    <a:lnT>
                      <a:noFill/>
                    </a:lnT>
                    <a:lnB w="12700" cap="flat" cmpd="sng" algn="ctr">
                      <a:no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1.9% </a:t>
                      </a:r>
                    </a:p>
                  </a:txBody>
                  <a:tcPr marL="0" marR="0" marT="0" marB="0" anchor="ctr">
                    <a:lnL>
                      <a:noFill/>
                    </a:lnL>
                    <a:lnR w="12700" cap="flat" cmpd="sng" algn="ctr">
                      <a:solidFill>
                        <a:schemeClr val="accent1"/>
                      </a:solidFill>
                      <a:prstDash val="solid"/>
                      <a:round/>
                      <a:headEnd type="none" w="med" len="med"/>
                      <a:tailEnd type="none" w="med" len="med"/>
                    </a:lnR>
                    <a:lnT>
                      <a:noFill/>
                    </a:lnT>
                    <a:lnB w="12700" cap="flat" cmpd="sng" algn="ctr">
                      <a:noFill/>
                      <a:prstDash val="solid"/>
                      <a:round/>
                      <a:headEnd type="none" w="med" len="med"/>
                      <a:tailEnd type="none" w="med" len="med"/>
                    </a:lnB>
                  </a:tcPr>
                </a:tc>
              </a:tr>
              <a:tr h="260311">
                <a:tc>
                  <a:txBody>
                    <a:bodyPr/>
                    <a:lstStyle/>
                    <a:p>
                      <a:pPr algn="ctr" fontAlgn="b"/>
                      <a:r>
                        <a:rPr lang="en-US" sz="1200" b="1" i="0" u="none" strike="noStrike" dirty="0" smtClean="0">
                          <a:solidFill>
                            <a:srgbClr val="003768"/>
                          </a:solidFill>
                          <a:effectLst/>
                          <a:latin typeface="+mj-lt"/>
                        </a:rPr>
                        <a:t>Employees</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1,262 </a:t>
                      </a:r>
                    </a:p>
                  </a:txBody>
                  <a:tcPr marL="0" marR="0" marT="0" marB="0" anchor="ctr">
                    <a:lnL>
                      <a:noFill/>
                    </a:lnL>
                    <a:lnR>
                      <a:noFill/>
                    </a:lnR>
                    <a:lnT>
                      <a:noFill/>
                    </a:lnT>
                    <a:lnB w="12700" cap="flat" cmpd="sng" algn="ctr">
                      <a:no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2,476 </a:t>
                      </a:r>
                    </a:p>
                  </a:txBody>
                  <a:tcPr marL="0" marR="0" marT="0" marB="0" anchor="ctr">
                    <a:lnL>
                      <a:noFill/>
                    </a:lnL>
                    <a:lnR>
                      <a:noFill/>
                    </a:lnR>
                    <a:lnT>
                      <a:noFill/>
                    </a:lnT>
                    <a:lnB w="12700" cap="flat" cmpd="sng" algn="ctr">
                      <a:no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3,738 </a:t>
                      </a:r>
                    </a:p>
                  </a:txBody>
                  <a:tcPr marL="0" marR="0" marT="0" marB="0" anchor="ctr">
                    <a:lnL>
                      <a:noFill/>
                    </a:lnL>
                    <a:lnR w="12700" cap="flat" cmpd="sng" algn="ctr">
                      <a:solidFill>
                        <a:schemeClr val="accent1"/>
                      </a:solidFill>
                      <a:prstDash val="solid"/>
                      <a:round/>
                      <a:headEnd type="none" w="med" len="med"/>
                      <a:tailEnd type="none" w="med" len="med"/>
                    </a:lnR>
                    <a:lnT>
                      <a:noFill/>
                    </a:lnT>
                    <a:lnB w="12700" cap="flat" cmpd="sng" algn="ctr">
                      <a:noFill/>
                      <a:prstDash val="solid"/>
                      <a:round/>
                      <a:headEnd type="none" w="med" len="med"/>
                      <a:tailEnd type="none" w="med" len="med"/>
                    </a:lnB>
                  </a:tcPr>
                </a:tc>
              </a:tr>
              <a:tr h="260311">
                <a:tc>
                  <a:txBody>
                    <a:bodyPr/>
                    <a:lstStyle/>
                    <a:p>
                      <a:pPr algn="ctr" fontAlgn="b"/>
                      <a:r>
                        <a:rPr lang="en-US" sz="1200" b="1" i="0" u="none" strike="noStrike" dirty="0" smtClean="0">
                          <a:solidFill>
                            <a:srgbClr val="003768"/>
                          </a:solidFill>
                          <a:effectLst/>
                          <a:latin typeface="+mj-lt"/>
                        </a:rPr>
                        <a:t>Branches</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dirty="0" smtClean="0">
                          <a:ln>
                            <a:noFill/>
                          </a:ln>
                          <a:solidFill>
                            <a:schemeClr val="tx1"/>
                          </a:solidFill>
                          <a:effectLst/>
                          <a:uLnTx/>
                          <a:uFillTx/>
                          <a:latin typeface="+mn-lt"/>
                          <a:ea typeface="+mn-ea"/>
                          <a:cs typeface="Arial" pitchFamily="34" charset="0"/>
                        </a:rPr>
                        <a:t>97</a:t>
                      </a:r>
                      <a:endParaRPr kumimoji="0" lang="en-GB" sz="1200" b="0" i="0" u="none" strike="noStrike" kern="1200" cap="none" spc="0" normalizeH="0" baseline="0" dirty="0">
                        <a:ln>
                          <a:noFill/>
                        </a:ln>
                        <a:solidFill>
                          <a:schemeClr val="tx1"/>
                        </a:solidFill>
                        <a:effectLst/>
                        <a:uLnTx/>
                        <a:uFillTx/>
                        <a:latin typeface="+mn-lt"/>
                        <a:ea typeface="+mn-ea"/>
                        <a:cs typeface="Arial" pitchFamily="34" charset="0"/>
                      </a:endParaRPr>
                    </a:p>
                  </a:txBody>
                  <a:tcPr marL="0" marR="0" marT="0" marB="0" anchor="ctr">
                    <a:lnL>
                      <a:noFill/>
                    </a:lnL>
                    <a:lnR>
                      <a:noFill/>
                    </a:lnR>
                    <a:lnT>
                      <a:noFill/>
                    </a:lnT>
                    <a:lnB w="12700" cap="flat" cmpd="sng" algn="ctr">
                      <a:no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dirty="0" smtClean="0">
                          <a:ln>
                            <a:noFill/>
                          </a:ln>
                          <a:solidFill>
                            <a:schemeClr val="tx1"/>
                          </a:solidFill>
                          <a:effectLst/>
                          <a:uLnTx/>
                          <a:uFillTx/>
                          <a:latin typeface="+mn-lt"/>
                          <a:ea typeface="+mn-ea"/>
                          <a:cs typeface="Arial" pitchFamily="34" charset="0"/>
                        </a:rPr>
                        <a:t>190</a:t>
                      </a:r>
                      <a:endParaRPr kumimoji="0" lang="en-GB" sz="1200" b="0" i="0" u="none" strike="noStrike" kern="1200" cap="none" spc="0" normalizeH="0" baseline="0" dirty="0">
                        <a:ln>
                          <a:noFill/>
                        </a:ln>
                        <a:solidFill>
                          <a:schemeClr val="tx1"/>
                        </a:solidFill>
                        <a:effectLst/>
                        <a:uLnTx/>
                        <a:uFillTx/>
                        <a:latin typeface="+mn-lt"/>
                        <a:ea typeface="+mn-ea"/>
                        <a:cs typeface="Arial" pitchFamily="34" charset="0"/>
                      </a:endParaRPr>
                    </a:p>
                  </a:txBody>
                  <a:tcPr marL="0" marR="0" marT="0" marB="0" anchor="ctr">
                    <a:lnL>
                      <a:noFill/>
                    </a:lnL>
                    <a:lnR>
                      <a:noFill/>
                    </a:lnR>
                    <a:lnT>
                      <a:noFill/>
                    </a:lnT>
                    <a:lnB w="12700" cap="flat" cmpd="sng" algn="ctr">
                      <a:no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dirty="0" smtClean="0">
                          <a:ln>
                            <a:noFill/>
                          </a:ln>
                          <a:solidFill>
                            <a:schemeClr val="tx1"/>
                          </a:solidFill>
                          <a:effectLst/>
                          <a:uLnTx/>
                          <a:uFillTx/>
                          <a:latin typeface="+mn-lt"/>
                          <a:ea typeface="+mn-ea"/>
                          <a:cs typeface="Arial" pitchFamily="34" charset="0"/>
                        </a:rPr>
                        <a:t>287</a:t>
                      </a:r>
                      <a:endParaRPr kumimoji="0" lang="en-GB" sz="1200" b="0" i="0" u="none" strike="noStrike" kern="1200" cap="none" spc="0" normalizeH="0" baseline="0" dirty="0">
                        <a:ln>
                          <a:noFill/>
                        </a:ln>
                        <a:solidFill>
                          <a:schemeClr val="tx1"/>
                        </a:solidFill>
                        <a:effectLst/>
                        <a:uLnTx/>
                        <a:uFillTx/>
                        <a:latin typeface="+mn-lt"/>
                        <a:ea typeface="+mn-ea"/>
                        <a:cs typeface="Arial" pitchFamily="34" charset="0"/>
                      </a:endParaRPr>
                    </a:p>
                  </a:txBody>
                  <a:tcPr marL="0" marR="0" marT="0" marB="0" anchor="ctr">
                    <a:lnL>
                      <a:noFill/>
                    </a:lnL>
                    <a:lnR w="12700" cap="flat" cmpd="sng" algn="ctr">
                      <a:solidFill>
                        <a:schemeClr val="accent1"/>
                      </a:solidFill>
                      <a:prstDash val="solid"/>
                      <a:round/>
                      <a:headEnd type="none" w="med" len="med"/>
                      <a:tailEnd type="none" w="med" len="med"/>
                    </a:lnR>
                    <a:lnT>
                      <a:noFill/>
                    </a:lnT>
                    <a:lnB w="12700" cap="flat" cmpd="sng" algn="ctr">
                      <a:noFill/>
                      <a:prstDash val="solid"/>
                      <a:round/>
                      <a:headEnd type="none" w="med" len="med"/>
                      <a:tailEnd type="none" w="med" len="med"/>
                    </a:lnB>
                  </a:tcPr>
                </a:tc>
              </a:tr>
              <a:tr h="260311">
                <a:tc>
                  <a:txBody>
                    <a:bodyPr/>
                    <a:lstStyle/>
                    <a:p>
                      <a:pPr algn="ctr" fontAlgn="b"/>
                      <a:r>
                        <a:rPr lang="en-US" sz="1200" b="1" i="0" u="none" strike="noStrike" dirty="0" smtClean="0">
                          <a:solidFill>
                            <a:srgbClr val="003768"/>
                          </a:solidFill>
                          <a:effectLst/>
                          <a:latin typeface="+mj-lt"/>
                        </a:rPr>
                        <a:t>Clients (million)</a:t>
                      </a:r>
                      <a:endParaRPr lang="en-US" sz="1200" b="1" i="0" u="none" strike="noStrike" dirty="0">
                        <a:solidFill>
                          <a:srgbClr val="003768"/>
                        </a:solidFill>
                        <a:effectLst/>
                        <a:latin typeface="+mj-lt"/>
                      </a:endParaRPr>
                    </a:p>
                  </a:txBody>
                  <a:tcPr marL="0" marR="0" marT="0" marB="0"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000" b="1" i="0" u="none" strike="noStrike" dirty="0">
                        <a:solidFill>
                          <a:srgbClr val="0000FF"/>
                        </a:solidFill>
                        <a:effectLst/>
                        <a:latin typeface="Arial"/>
                      </a:endParaRPr>
                    </a:p>
                  </a:txBody>
                  <a:tcPr marL="0" marR="0" marT="0" marB="0" anchor="b">
                    <a:lnL w="12700" cap="flat" cmpd="sng" algn="ctr">
                      <a:noFill/>
                      <a:prstDash val="solid"/>
                      <a:round/>
                      <a:headEnd type="none" w="med" len="med"/>
                      <a:tailEnd type="none" w="med" len="med"/>
                    </a:lnL>
                    <a:lnR>
                      <a:noFill/>
                    </a:lnR>
                    <a:lnT>
                      <a:noFill/>
                    </a:lnT>
                    <a:lnB w="12700" cap="flat" cmpd="sng" algn="ctr">
                      <a:solidFill>
                        <a:schemeClr val="accent1"/>
                      </a:solid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0.21 </a:t>
                      </a:r>
                    </a:p>
                  </a:txBody>
                  <a:tcPr marL="0" marR="0" marT="0" marB="0" anchor="ctr">
                    <a:lnL>
                      <a:noFill/>
                    </a:lnL>
                    <a:lnR>
                      <a:noFill/>
                    </a:lnR>
                    <a:lnT>
                      <a:noFill/>
                    </a:lnT>
                    <a:lnB w="12700" cap="flat" cmpd="sng" algn="ctr">
                      <a:solidFill>
                        <a:schemeClr val="accent1"/>
                      </a:solid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a:ln>
                            <a:noFill/>
                          </a:ln>
                          <a:solidFill>
                            <a:schemeClr val="tx1"/>
                          </a:solidFill>
                          <a:effectLst/>
                          <a:uLnTx/>
                          <a:uFillTx/>
                          <a:latin typeface="+mn-lt"/>
                          <a:ea typeface="+mn-ea"/>
                          <a:cs typeface="Arial" pitchFamily="34" charset="0"/>
                        </a:rPr>
                        <a:t>0.90 </a:t>
                      </a:r>
                    </a:p>
                  </a:txBody>
                  <a:tcPr marL="0" marR="0" marT="0" marB="0" anchor="ctr">
                    <a:lnL>
                      <a:noFill/>
                    </a:lnL>
                    <a:lnR>
                      <a:noFill/>
                    </a:lnR>
                    <a:lnT>
                      <a:noFill/>
                    </a:lnT>
                    <a:lnB w="12700" cap="flat" cmpd="sng" algn="ctr">
                      <a:solidFill>
                        <a:schemeClr val="accent1"/>
                      </a:solidFill>
                      <a:prstDash val="solid"/>
                      <a:round/>
                      <a:headEnd type="none" w="med" len="med"/>
                      <a:tailEnd type="none" w="med" len="med"/>
                    </a:lnB>
                  </a:tcPr>
                </a:tc>
                <a:tc>
                  <a:txBody>
                    <a:bodyPr/>
                    <a:lstStyle/>
                    <a:p>
                      <a:pPr marL="0" marR="0" lvl="0" indent="0" algn="ctr" defTabSz="1071563" rtl="0" eaLnBrk="0" fontAlgn="base" latinLnBrk="0" hangingPunct="0">
                        <a:lnSpc>
                          <a:spcPct val="100000"/>
                        </a:lnSpc>
                        <a:spcBef>
                          <a:spcPct val="0"/>
                        </a:spcBef>
                        <a:spcAft>
                          <a:spcPct val="0"/>
                        </a:spcAft>
                        <a:buClr>
                          <a:schemeClr val="tx2"/>
                        </a:buClr>
                        <a:buSzTx/>
                        <a:buFont typeface="Wingdings" pitchFamily="2" charset="2"/>
                        <a:buNone/>
                        <a:tabLst/>
                        <a:defRPr/>
                      </a:pPr>
                      <a:r>
                        <a:rPr kumimoji="0" lang="en-GB" sz="1200" b="0" i="0" u="none" strike="noStrike" kern="1200" cap="none" spc="0" normalizeH="0" baseline="0" dirty="0">
                          <a:ln>
                            <a:noFill/>
                          </a:ln>
                          <a:solidFill>
                            <a:schemeClr val="tx1"/>
                          </a:solidFill>
                          <a:effectLst/>
                          <a:uLnTx/>
                          <a:uFillTx/>
                          <a:latin typeface="+mn-lt"/>
                          <a:ea typeface="+mn-ea"/>
                          <a:cs typeface="Arial" pitchFamily="34" charset="0"/>
                        </a:rPr>
                        <a:t>1.11 </a:t>
                      </a:r>
                    </a:p>
                  </a:txBody>
                  <a:tcPr marL="0" marR="0" marT="0" marB="0" anchor="ctr">
                    <a:lnL>
                      <a:noFill/>
                    </a:lnL>
                    <a:lnR w="12700" cap="flat" cmpd="sng" algn="ctr">
                      <a:solidFill>
                        <a:schemeClr val="accent1"/>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r>
            </a:tbl>
          </a:graphicData>
        </a:graphic>
      </p:graphicFrame>
      <p:sp>
        <p:nvSpPr>
          <p:cNvPr id="19" name="Text Box 4"/>
          <p:cNvSpPr txBox="1">
            <a:spLocks noChangeArrowheads="1"/>
          </p:cNvSpPr>
          <p:nvPr>
            <p:custDataLst>
              <p:tags r:id="rId1"/>
            </p:custDataLst>
          </p:nvPr>
        </p:nvSpPr>
        <p:spPr bwMode="gray">
          <a:xfrm>
            <a:off x="289709" y="5969556"/>
            <a:ext cx="8241972" cy="369332"/>
          </a:xfrm>
          <a:prstGeom prst="rect">
            <a:avLst/>
          </a:prstGeom>
          <a:noFill/>
          <a:ln w="9525">
            <a:noFill/>
            <a:miter lim="800000"/>
            <a:headEnd/>
            <a:tailEnd/>
          </a:ln>
          <a:effectLst/>
        </p:spPr>
        <p:txBody>
          <a:bodyPr wrap="square" lIns="0" tIns="0" rIns="0" bIns="0">
            <a:spAutoFit/>
          </a:bodyPr>
          <a:lstStyle/>
          <a:p>
            <a:r>
              <a:rPr lang="en-GB" sz="800" dirty="0"/>
              <a:t>Source: Company </a:t>
            </a:r>
            <a:r>
              <a:rPr lang="en-GB" sz="800" dirty="0" smtClean="0"/>
              <a:t>data</a:t>
            </a:r>
          </a:p>
          <a:p>
            <a:r>
              <a:rPr lang="en-GB" sz="800" dirty="0" smtClean="0"/>
              <a:t>¹ </a:t>
            </a:r>
            <a:r>
              <a:rPr lang="en-GB" sz="800" dirty="0"/>
              <a:t>Total operating income of UBB including impairment of investment securities and due from banks ² Including impairments on guarantees and trade receivables ³ Pro forma 2015 and 9M'16 net income and payment of </a:t>
            </a:r>
            <a:r>
              <a:rPr lang="en-GB" sz="800" dirty="0" smtClean="0"/>
              <a:t>183m EUR </a:t>
            </a:r>
            <a:r>
              <a:rPr lang="en-GB" sz="800" dirty="0"/>
              <a:t>extraordinary </a:t>
            </a:r>
            <a:r>
              <a:rPr lang="en-GB" sz="800" dirty="0" smtClean="0"/>
              <a:t>dividend </a:t>
            </a:r>
            <a:r>
              <a:rPr lang="en-GB" sz="800" baseline="30000" dirty="0" smtClean="0"/>
              <a:t>4</a:t>
            </a:r>
            <a:r>
              <a:rPr lang="en-GB" sz="800" dirty="0" smtClean="0"/>
              <a:t> On average gross loans  </a:t>
            </a:r>
          </a:p>
        </p:txBody>
      </p:sp>
    </p:spTree>
    <p:extLst>
      <p:ext uri="{BB962C8B-B14F-4D97-AF65-F5344CB8AC3E}">
        <p14:creationId xmlns:p14="http://schemas.microsoft.com/office/powerpoint/2010/main" val="42671929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gray">
          <a:xfrm>
            <a:off x="1585527" y="2062840"/>
            <a:ext cx="5469907"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lang="en-US" sz="1500" b="1" kern="0" noProof="0" dirty="0" smtClean="0">
                <a:solidFill>
                  <a:prstClr val="black"/>
                </a:solidFill>
              </a:rPr>
              <a:t>Strategic rationale</a:t>
            </a:r>
            <a:endParaRPr kumimoji="0" lang="en-US" sz="1500" b="1" i="0" u="none" strike="noStrike" kern="0" cap="none" spc="0" normalizeH="0" baseline="0" noProof="0" dirty="0" smtClean="0">
              <a:ln>
                <a:noFill/>
              </a:ln>
              <a:solidFill>
                <a:prstClr val="black"/>
              </a:solidFill>
              <a:effectLst/>
              <a:uLnTx/>
              <a:uFillTx/>
            </a:endParaRPr>
          </a:p>
        </p:txBody>
      </p:sp>
      <p:sp>
        <p:nvSpPr>
          <p:cNvPr id="8" name="Rectangle 3"/>
          <p:cNvSpPr>
            <a:spLocks noChangeArrowheads="1"/>
          </p:cNvSpPr>
          <p:nvPr/>
        </p:nvSpPr>
        <p:spPr bwMode="gray">
          <a:xfrm>
            <a:off x="1074718" y="2064532"/>
            <a:ext cx="405383" cy="339311"/>
          </a:xfrm>
          <a:prstGeom prst="rect">
            <a:avLst/>
          </a:prstGeom>
          <a:solidFill>
            <a:srgbClr val="1F99CD">
              <a:lumMod val="20000"/>
              <a:lumOff val="80000"/>
            </a:srgbClr>
          </a:solidFill>
          <a:ln w="12700" algn="ctr">
            <a:noFill/>
            <a:miter lim="800000"/>
            <a:headEnd/>
            <a:tailEnd/>
          </a:ln>
        </p:spPr>
        <p:txBody>
          <a:bodyPr wrap="none" lIns="0" tIns="0" rIns="0" bIns="0" anchor="ctr" anchorCtr="1"/>
          <a:lstStyle/>
          <a:p>
            <a:pPr defTabSz="1209706"/>
            <a:r>
              <a:rPr lang="en-US" sz="1500" b="1" kern="0" dirty="0">
                <a:solidFill>
                  <a:prstClr val="black"/>
                </a:solidFill>
              </a:rPr>
              <a:t>2</a:t>
            </a:r>
          </a:p>
        </p:txBody>
      </p:sp>
      <p:sp>
        <p:nvSpPr>
          <p:cNvPr id="17" name="Rectangle 3"/>
          <p:cNvSpPr>
            <a:spLocks noChangeArrowheads="1"/>
          </p:cNvSpPr>
          <p:nvPr/>
        </p:nvSpPr>
        <p:spPr bwMode="gray">
          <a:xfrm>
            <a:off x="1074718" y="1391445"/>
            <a:ext cx="405383" cy="339311"/>
          </a:xfrm>
          <a:prstGeom prst="rect">
            <a:avLst/>
          </a:prstGeom>
          <a:solidFill>
            <a:srgbClr val="1F99CD">
              <a:lumMod val="20000"/>
              <a:lumOff val="80000"/>
            </a:srgbClr>
          </a:solidFill>
          <a:ln w="12700" algn="ctr">
            <a:noFill/>
            <a:miter lim="800000"/>
            <a:headEnd/>
            <a:tailEnd/>
          </a:ln>
        </p:spPr>
        <p:txBody>
          <a:bodyPr wrap="none" lIns="0" tIns="0" rIns="0" bIns="0" anchor="ctr" anchorCtr="1"/>
          <a:lstStyle/>
          <a:p>
            <a:pPr defTabSz="1209706"/>
            <a:r>
              <a:rPr lang="en-US" sz="1500" b="1" kern="0" dirty="0">
                <a:solidFill>
                  <a:prstClr val="black"/>
                </a:solidFill>
              </a:rPr>
              <a:t>1</a:t>
            </a:r>
          </a:p>
        </p:txBody>
      </p:sp>
      <p:sp>
        <p:nvSpPr>
          <p:cNvPr id="18" name="Text Box 6"/>
          <p:cNvSpPr txBox="1">
            <a:spLocks noChangeArrowheads="1"/>
          </p:cNvSpPr>
          <p:nvPr/>
        </p:nvSpPr>
        <p:spPr bwMode="gray">
          <a:xfrm>
            <a:off x="1586297" y="1388906"/>
            <a:ext cx="3318241"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kumimoji="0" lang="en-US" sz="1500" b="1" i="0" u="none" strike="noStrike" kern="0" cap="none" spc="0" normalizeH="0" baseline="0" noProof="0" dirty="0" smtClean="0">
                <a:ln>
                  <a:noFill/>
                </a:ln>
                <a:solidFill>
                  <a:prstClr val="black"/>
                </a:solidFill>
                <a:effectLst/>
                <a:uLnTx/>
                <a:uFillTx/>
              </a:rPr>
              <a:t>Transaction overview</a:t>
            </a:r>
          </a:p>
        </p:txBody>
      </p:sp>
      <p:sp>
        <p:nvSpPr>
          <p:cNvPr id="23" name="Title 16"/>
          <p:cNvSpPr>
            <a:spLocks noGrp="1"/>
          </p:cNvSpPr>
          <p:nvPr>
            <p:ph type="title"/>
          </p:nvPr>
        </p:nvSpPr>
        <p:spPr>
          <a:xfrm>
            <a:off x="896549" y="-1"/>
            <a:ext cx="8190910" cy="975201"/>
          </a:xfrm>
        </p:spPr>
        <p:txBody>
          <a:bodyPr anchor="ctr">
            <a:normAutofit/>
          </a:bodyPr>
          <a:lstStyle/>
          <a:p>
            <a:r>
              <a:rPr lang="en-US" sz="2400" dirty="0" smtClean="0"/>
              <a:t>Agenda</a:t>
            </a:r>
            <a:endParaRPr lang="en-US" sz="2400" dirty="0"/>
          </a:p>
        </p:txBody>
      </p:sp>
      <p:sp>
        <p:nvSpPr>
          <p:cNvPr id="9" name="Text Box 6"/>
          <p:cNvSpPr txBox="1">
            <a:spLocks noChangeArrowheads="1"/>
          </p:cNvSpPr>
          <p:nvPr/>
        </p:nvSpPr>
        <p:spPr bwMode="gray">
          <a:xfrm>
            <a:off x="1585527" y="2736774"/>
            <a:ext cx="5469907"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lang="en-US" sz="1500" b="1" kern="0" noProof="0" dirty="0" smtClean="0">
                <a:solidFill>
                  <a:prstClr val="black"/>
                </a:solidFill>
              </a:rPr>
              <a:t>Financial impact</a:t>
            </a:r>
            <a:endParaRPr kumimoji="0" lang="en-US" sz="1500" b="1" i="0" u="none" strike="noStrike" kern="0" cap="none" spc="0" normalizeH="0" baseline="0" noProof="0" dirty="0" smtClean="0">
              <a:ln>
                <a:noFill/>
              </a:ln>
              <a:solidFill>
                <a:prstClr val="black"/>
              </a:solidFill>
              <a:effectLst/>
              <a:uLnTx/>
              <a:uFillTx/>
            </a:endParaRPr>
          </a:p>
        </p:txBody>
      </p:sp>
      <p:sp>
        <p:nvSpPr>
          <p:cNvPr id="10" name="Rectangle 3"/>
          <p:cNvSpPr>
            <a:spLocks noChangeArrowheads="1"/>
          </p:cNvSpPr>
          <p:nvPr/>
        </p:nvSpPr>
        <p:spPr bwMode="gray">
          <a:xfrm>
            <a:off x="1074718" y="2737619"/>
            <a:ext cx="405383" cy="339311"/>
          </a:xfrm>
          <a:prstGeom prst="rect">
            <a:avLst/>
          </a:prstGeom>
          <a:solidFill>
            <a:srgbClr val="1F99CD">
              <a:lumMod val="20000"/>
              <a:lumOff val="80000"/>
            </a:srgbClr>
          </a:solidFill>
          <a:ln w="12700" algn="ctr">
            <a:noFill/>
            <a:miter lim="800000"/>
            <a:headEnd/>
            <a:tailEnd/>
          </a:ln>
        </p:spPr>
        <p:txBody>
          <a:bodyPr wrap="none" lIns="0" tIns="0" rIns="0" bIns="0" anchor="ctr" anchorCtr="1"/>
          <a:lstStyle/>
          <a:p>
            <a:pPr defTabSz="1209706"/>
            <a:r>
              <a:rPr lang="en-US" sz="1500" b="1" kern="0" dirty="0">
                <a:solidFill>
                  <a:prstClr val="black"/>
                </a:solidFill>
              </a:rPr>
              <a:t>3</a:t>
            </a:r>
          </a:p>
        </p:txBody>
      </p:sp>
      <p:sp>
        <p:nvSpPr>
          <p:cNvPr id="11" name="Text Box 6"/>
          <p:cNvSpPr txBox="1">
            <a:spLocks noChangeArrowheads="1"/>
          </p:cNvSpPr>
          <p:nvPr/>
        </p:nvSpPr>
        <p:spPr bwMode="gray">
          <a:xfrm>
            <a:off x="1586297" y="3410707"/>
            <a:ext cx="5469907"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lang="en-US" sz="1500" b="1" kern="0" noProof="0" dirty="0" smtClean="0">
                <a:solidFill>
                  <a:prstClr val="black"/>
                </a:solidFill>
              </a:rPr>
              <a:t>Summary</a:t>
            </a:r>
            <a:endParaRPr kumimoji="0" lang="en-US" sz="1500" b="1" i="0" u="none" strike="noStrike" kern="0" cap="none" spc="0" normalizeH="0" baseline="0" noProof="0" dirty="0" smtClean="0">
              <a:ln>
                <a:noFill/>
              </a:ln>
              <a:solidFill>
                <a:prstClr val="black"/>
              </a:solidFill>
              <a:effectLst/>
              <a:uLnTx/>
              <a:uFillTx/>
            </a:endParaRPr>
          </a:p>
        </p:txBody>
      </p:sp>
      <p:sp>
        <p:nvSpPr>
          <p:cNvPr id="12" name="Rectangle 3"/>
          <p:cNvSpPr>
            <a:spLocks noChangeArrowheads="1"/>
          </p:cNvSpPr>
          <p:nvPr/>
        </p:nvSpPr>
        <p:spPr bwMode="gray">
          <a:xfrm>
            <a:off x="1074718" y="3410707"/>
            <a:ext cx="405383" cy="339311"/>
          </a:xfrm>
          <a:prstGeom prst="rect">
            <a:avLst/>
          </a:prstGeom>
          <a:solidFill>
            <a:sysClr val="window" lastClr="FFFFFF"/>
          </a:solidFill>
          <a:ln w="25400" cap="flat" cmpd="sng" algn="ctr">
            <a:solidFill>
              <a:srgbClr val="1F99CD"/>
            </a:solidFill>
            <a:prstDash val="solid"/>
            <a:headEnd/>
            <a:tailEnd/>
          </a:ln>
          <a:effectLst/>
        </p:spPr>
        <p:txBody>
          <a:bodyPr wrap="none" lIns="0" tIns="0" rIns="0" bIns="0" anchor="ctr" anchorCtr="1"/>
          <a:lstStyle/>
          <a:p>
            <a:pPr defTabSz="1097203"/>
            <a:r>
              <a:rPr lang="en-US" sz="1361" b="1" kern="0" dirty="0">
                <a:solidFill>
                  <a:prstClr val="black"/>
                </a:solidFill>
                <a:latin typeface="Calibri"/>
              </a:rPr>
              <a:t>4</a:t>
            </a:r>
          </a:p>
        </p:txBody>
      </p:sp>
    </p:spTree>
    <p:extLst>
      <p:ext uri="{BB962C8B-B14F-4D97-AF65-F5344CB8AC3E}">
        <p14:creationId xmlns:p14="http://schemas.microsoft.com/office/powerpoint/2010/main" val="9581865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548" y="-46825"/>
            <a:ext cx="8742751" cy="1022026"/>
          </a:xfrm>
        </p:spPr>
        <p:txBody>
          <a:bodyPr/>
          <a:lstStyle/>
          <a:p>
            <a:r>
              <a:rPr lang="en-GB" dirty="0" smtClean="0"/>
              <a:t>Key takeaways</a:t>
            </a:r>
            <a:endParaRPr lang="en-GB" dirty="0"/>
          </a:p>
        </p:txBody>
      </p:sp>
      <p:sp>
        <p:nvSpPr>
          <p:cNvPr id="5" name="Rectangle 4"/>
          <p:cNvSpPr/>
          <p:nvPr/>
        </p:nvSpPr>
        <p:spPr>
          <a:xfrm>
            <a:off x="702733" y="1571433"/>
            <a:ext cx="8407400" cy="4134465"/>
          </a:xfrm>
          <a:prstGeom prst="rect">
            <a:avLst/>
          </a:prstGeom>
        </p:spPr>
        <p:txBody>
          <a:bodyPr wrap="square">
            <a:spAutoFit/>
          </a:bodyPr>
          <a:lstStyle/>
          <a:p>
            <a:pPr marL="576263" lvl="2" indent="-319088">
              <a:spcBef>
                <a:spcPts val="1000"/>
              </a:spcBef>
              <a:spcAft>
                <a:spcPts val="600"/>
              </a:spcAft>
              <a:buClr>
                <a:srgbClr val="00AEEF"/>
              </a:buClr>
              <a:buSzPct val="125000"/>
              <a:buFont typeface="Wingdings" panose="05000000000000000000" pitchFamily="2" charset="2"/>
              <a:buChar char="Ø"/>
            </a:pPr>
            <a:r>
              <a:rPr lang="en-GB" sz="1500" b="1" dirty="0" smtClean="0">
                <a:solidFill>
                  <a:srgbClr val="003768"/>
                </a:solidFill>
              </a:rPr>
              <a:t>Consistency with KBC Group’s strategy to become the reference in its core markets</a:t>
            </a:r>
            <a:r>
              <a:rPr lang="en-GB" sz="1500" dirty="0" smtClean="0">
                <a:solidFill>
                  <a:srgbClr val="003768"/>
                </a:solidFill>
              </a:rPr>
              <a:t>, previously Bulgaria being the only core market with banking market share &lt;10%</a:t>
            </a:r>
          </a:p>
          <a:p>
            <a:pPr marL="576263" lvl="2" indent="-319088">
              <a:spcBef>
                <a:spcPts val="1000"/>
              </a:spcBef>
              <a:spcAft>
                <a:spcPts val="600"/>
              </a:spcAft>
              <a:buClr>
                <a:srgbClr val="00AEEF"/>
              </a:buClr>
              <a:buSzPct val="125000"/>
              <a:buFont typeface="Wingdings" panose="05000000000000000000" pitchFamily="2" charset="2"/>
              <a:buChar char="Ø"/>
            </a:pPr>
            <a:r>
              <a:rPr lang="en-GB" sz="1500" b="1" dirty="0" smtClean="0">
                <a:solidFill>
                  <a:srgbClr val="003768"/>
                </a:solidFill>
              </a:rPr>
              <a:t>Improved critical mass</a:t>
            </a:r>
            <a:r>
              <a:rPr lang="en-GB" sz="1500" dirty="0" smtClean="0">
                <a:solidFill>
                  <a:srgbClr val="003768"/>
                </a:solidFill>
              </a:rPr>
              <a:t>; transformational transaction for the Bulgarian franchise by creating the 3</a:t>
            </a:r>
            <a:r>
              <a:rPr lang="en-GB" sz="1500" baseline="30000" dirty="0" smtClean="0">
                <a:solidFill>
                  <a:srgbClr val="003768"/>
                </a:solidFill>
              </a:rPr>
              <a:t>rd</a:t>
            </a:r>
            <a:r>
              <a:rPr lang="en-GB" sz="1500" dirty="0" smtClean="0">
                <a:solidFill>
                  <a:srgbClr val="003768"/>
                </a:solidFill>
              </a:rPr>
              <a:t> largest Bulgarian bank in a fragmented market</a:t>
            </a:r>
          </a:p>
          <a:p>
            <a:pPr marL="576263" lvl="2" indent="-319088">
              <a:spcBef>
                <a:spcPts val="1000"/>
              </a:spcBef>
              <a:spcAft>
                <a:spcPts val="600"/>
              </a:spcAft>
              <a:buClr>
                <a:srgbClr val="00AEEF"/>
              </a:buClr>
              <a:buSzPct val="125000"/>
              <a:buFont typeface="Wingdings" panose="05000000000000000000" pitchFamily="2" charset="2"/>
              <a:buChar char="Ø"/>
            </a:pPr>
            <a:r>
              <a:rPr lang="en-GB" sz="1500" b="1" dirty="0" smtClean="0">
                <a:solidFill>
                  <a:srgbClr val="003768"/>
                </a:solidFill>
              </a:rPr>
              <a:t>Further investment in Bulgaria to benefit from positive macro-economic environment: </a:t>
            </a:r>
            <a:r>
              <a:rPr lang="en-GB" sz="1500" dirty="0" smtClean="0">
                <a:solidFill>
                  <a:srgbClr val="003768"/>
                </a:solidFill>
              </a:rPr>
              <a:t>EU membership and convergence potential, </a:t>
            </a:r>
            <a:r>
              <a:rPr lang="en-GB" sz="1500" dirty="0">
                <a:solidFill>
                  <a:srgbClr val="003768"/>
                </a:solidFill>
              </a:rPr>
              <a:t>Lev peg to </a:t>
            </a:r>
            <a:r>
              <a:rPr lang="en-GB" sz="1500" dirty="0" smtClean="0">
                <a:solidFill>
                  <a:srgbClr val="003768"/>
                </a:solidFill>
              </a:rPr>
              <a:t>Eur, expected real GDP growth of ca 3.7% over the next few years, strengthening legal framework</a:t>
            </a:r>
            <a:endParaRPr lang="en-GB" sz="1500" b="1" dirty="0" smtClean="0">
              <a:solidFill>
                <a:srgbClr val="003768"/>
              </a:solidFill>
            </a:endParaRPr>
          </a:p>
          <a:p>
            <a:pPr marL="576263" lvl="2" indent="-319088">
              <a:spcBef>
                <a:spcPts val="1000"/>
              </a:spcBef>
              <a:spcAft>
                <a:spcPts val="600"/>
              </a:spcAft>
              <a:buClr>
                <a:srgbClr val="00AEEF"/>
              </a:buClr>
              <a:buSzPct val="125000"/>
              <a:buFont typeface="Wingdings" panose="05000000000000000000" pitchFamily="2" charset="2"/>
              <a:buChar char="Ø"/>
            </a:pPr>
            <a:r>
              <a:rPr lang="en-GB" sz="1500" b="1" dirty="0" smtClean="0">
                <a:solidFill>
                  <a:srgbClr val="003768"/>
                </a:solidFill>
              </a:rPr>
              <a:t>Highly synergistic transaction </a:t>
            </a:r>
            <a:r>
              <a:rPr lang="en-GB" sz="1500" dirty="0" smtClean="0">
                <a:solidFill>
                  <a:srgbClr val="003768"/>
                </a:solidFill>
              </a:rPr>
              <a:t>with pre-tax net synergies of ~8m EUR in 2017, quickly ramping up to </a:t>
            </a:r>
            <a:r>
              <a:rPr lang="en-GB" sz="1500" dirty="0">
                <a:solidFill>
                  <a:srgbClr val="003768"/>
                </a:solidFill>
              </a:rPr>
              <a:t>~</a:t>
            </a:r>
            <a:r>
              <a:rPr lang="en-GB" sz="1500" dirty="0" smtClean="0">
                <a:solidFill>
                  <a:srgbClr val="003768"/>
                </a:solidFill>
              </a:rPr>
              <a:t>17m EUR </a:t>
            </a:r>
            <a:r>
              <a:rPr lang="en-GB" sz="1500" dirty="0">
                <a:solidFill>
                  <a:srgbClr val="003768"/>
                </a:solidFill>
              </a:rPr>
              <a:t>in 2020,  reaching ~</a:t>
            </a:r>
            <a:r>
              <a:rPr lang="en-GB" sz="1500" dirty="0" smtClean="0">
                <a:solidFill>
                  <a:srgbClr val="003768"/>
                </a:solidFill>
              </a:rPr>
              <a:t>20m EUR </a:t>
            </a:r>
            <a:r>
              <a:rPr lang="en-GB" sz="1500" dirty="0">
                <a:solidFill>
                  <a:srgbClr val="003768"/>
                </a:solidFill>
              </a:rPr>
              <a:t>in 2023</a:t>
            </a:r>
          </a:p>
          <a:p>
            <a:pPr marL="576263" lvl="2" indent="-319088">
              <a:spcBef>
                <a:spcPts val="1000"/>
              </a:spcBef>
              <a:spcAft>
                <a:spcPts val="600"/>
              </a:spcAft>
              <a:buClr>
                <a:srgbClr val="00AEEF"/>
              </a:buClr>
              <a:buSzPct val="125000"/>
              <a:buFont typeface="Wingdings" panose="05000000000000000000" pitchFamily="2" charset="2"/>
              <a:buChar char="Ø"/>
            </a:pPr>
            <a:r>
              <a:rPr lang="en-GB" sz="1500" b="1" dirty="0" smtClean="0">
                <a:solidFill>
                  <a:srgbClr val="003768"/>
                </a:solidFill>
              </a:rPr>
              <a:t>Significant additional growth and profitability potential </a:t>
            </a:r>
            <a:r>
              <a:rPr lang="en-GB" sz="1500" dirty="0" smtClean="0">
                <a:solidFill>
                  <a:srgbClr val="003768"/>
                </a:solidFill>
              </a:rPr>
              <a:t>by leveraging on KBC Group’s ownership and capabilities (e.g. asset management, insurance, leasing expertise, credit risk expertise and ALM)</a:t>
            </a:r>
          </a:p>
          <a:p>
            <a:pPr marL="576263" lvl="2" indent="-319088">
              <a:spcBef>
                <a:spcPts val="1000"/>
              </a:spcBef>
              <a:spcAft>
                <a:spcPts val="600"/>
              </a:spcAft>
              <a:buClr>
                <a:srgbClr val="00AEEF"/>
              </a:buClr>
              <a:buSzPct val="125000"/>
              <a:buFont typeface="Wingdings" panose="05000000000000000000" pitchFamily="2" charset="2"/>
              <a:buChar char="Ø"/>
            </a:pPr>
            <a:r>
              <a:rPr lang="en-GB" sz="1500" b="1" dirty="0" smtClean="0">
                <a:solidFill>
                  <a:srgbClr val="003768"/>
                </a:solidFill>
              </a:rPr>
              <a:t>Limited capital impact </a:t>
            </a:r>
            <a:r>
              <a:rPr lang="en-US" sz="1600" b="1" dirty="0" smtClean="0">
                <a:solidFill>
                  <a:srgbClr val="003768"/>
                </a:solidFill>
              </a:rPr>
              <a:t>on </a:t>
            </a:r>
            <a:r>
              <a:rPr lang="en-US" sz="1600" b="1" dirty="0">
                <a:solidFill>
                  <a:srgbClr val="003768"/>
                </a:solidFill>
              </a:rPr>
              <a:t>KBC Group’s CET1</a:t>
            </a:r>
            <a:r>
              <a:rPr lang="en-US" sz="1600" dirty="0">
                <a:solidFill>
                  <a:srgbClr val="003768"/>
                </a:solidFill>
              </a:rPr>
              <a:t> </a:t>
            </a:r>
            <a:r>
              <a:rPr lang="en-US" sz="1600" dirty="0" smtClean="0">
                <a:solidFill>
                  <a:srgbClr val="003768"/>
                </a:solidFill>
              </a:rPr>
              <a:t>with impact estimated at ca</a:t>
            </a:r>
            <a:r>
              <a:rPr lang="en-US" sz="1600" dirty="0">
                <a:solidFill>
                  <a:srgbClr val="003768"/>
                </a:solidFill>
              </a:rPr>
              <a:t>. </a:t>
            </a:r>
            <a:r>
              <a:rPr lang="en-US" sz="1600" dirty="0" smtClean="0">
                <a:solidFill>
                  <a:srgbClr val="003768"/>
                </a:solidFill>
              </a:rPr>
              <a:t>54 bps</a:t>
            </a:r>
            <a:endParaRPr lang="en-US" sz="1500" dirty="0">
              <a:solidFill>
                <a:srgbClr val="003768"/>
              </a:solidFill>
            </a:endParaRPr>
          </a:p>
        </p:txBody>
      </p:sp>
      <p:sp>
        <p:nvSpPr>
          <p:cNvPr id="6" name="Rounded Rectangle 5"/>
          <p:cNvSpPr/>
          <p:nvPr/>
        </p:nvSpPr>
        <p:spPr>
          <a:xfrm>
            <a:off x="896549" y="5734428"/>
            <a:ext cx="8103518" cy="575205"/>
          </a:xfrm>
          <a:prstGeom prst="roundRect">
            <a:avLst>
              <a:gd name="adj" fmla="val 24256"/>
            </a:avLst>
          </a:prstGeom>
          <a:solidFill>
            <a:srgbClr val="00AEEF"/>
          </a:solidFill>
          <a:ln>
            <a:noFill/>
          </a:ln>
        </p:spPr>
        <p:txBody>
          <a:bodyPr vert="horz" wrap="square" lIns="0" tIns="0" rIns="0" bIns="0" rtlCol="0" anchor="ctr">
            <a:noAutofit/>
          </a:bodyPr>
          <a:lstStyle/>
          <a:p>
            <a:pPr marL="45720" algn="ctr"/>
            <a:r>
              <a:rPr lang="en-US" sz="1500" b="1" spc="-10" dirty="0" smtClean="0">
                <a:solidFill>
                  <a:schemeClr val="bg1"/>
                </a:solidFill>
                <a:latin typeface="+mj-lt"/>
                <a:cs typeface="Calibri" panose="020F0502020204030204" pitchFamily="34" charset="0"/>
              </a:rPr>
              <a:t>The Transaction represents a compelling opportunity for KBC Group to become the reference in  bank </a:t>
            </a:r>
            <a:r>
              <a:rPr lang="en-US" sz="1500" b="1" spc="-10" dirty="0">
                <a:solidFill>
                  <a:schemeClr val="bg1"/>
                </a:solidFill>
                <a:latin typeface="+mj-lt"/>
                <a:cs typeface="Calibri" panose="020F0502020204030204" pitchFamily="34" charset="0"/>
              </a:rPr>
              <a:t>-</a:t>
            </a:r>
            <a:r>
              <a:rPr lang="en-US" sz="1500" b="1" spc="-10" dirty="0" smtClean="0">
                <a:solidFill>
                  <a:schemeClr val="bg1"/>
                </a:solidFill>
                <a:latin typeface="+mj-lt"/>
                <a:cs typeface="Calibri" panose="020F0502020204030204" pitchFamily="34" charset="0"/>
              </a:rPr>
              <a:t> insurance in Bulgaria</a:t>
            </a:r>
            <a:endParaRPr lang="en-US" sz="1500" b="1" spc="-10" dirty="0">
              <a:solidFill>
                <a:schemeClr val="bg1"/>
              </a:solidFill>
              <a:latin typeface="+mj-lt"/>
              <a:cs typeface="Calibri" panose="020F0502020204030204" pitchFamily="34" charset="0"/>
            </a:endParaRPr>
          </a:p>
        </p:txBody>
      </p:sp>
    </p:spTree>
    <p:extLst>
      <p:ext uri="{BB962C8B-B14F-4D97-AF65-F5344CB8AC3E}">
        <p14:creationId xmlns:p14="http://schemas.microsoft.com/office/powerpoint/2010/main" val="17609587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a:xfrm>
            <a:off x="896549" y="2539952"/>
            <a:ext cx="8190910" cy="1656184"/>
          </a:xfrm>
          <a:prstGeom prst="rect">
            <a:avLst/>
          </a:prstGeom>
          <a:ln>
            <a:noFill/>
          </a:ln>
        </p:spPr>
        <p:txBody>
          <a:bodyPr vert="horz" lIns="0" tIns="0" rIns="0" bIns="0" rtlCol="0" anchor="t" anchorCtr="0">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100" b="0" i="0" u="none" strike="noStrike" kern="1200" cap="none" spc="0" normalizeH="0" baseline="0" noProof="0" dirty="0" smtClean="0">
                <a:ln>
                  <a:noFill/>
                </a:ln>
                <a:solidFill>
                  <a:srgbClr val="003768"/>
                </a:solidFill>
                <a:effectLst/>
                <a:uLnTx/>
                <a:uFillTx/>
                <a:latin typeface="+mj-lt"/>
                <a:ea typeface="+mj-ea"/>
                <a:cs typeface="+mj-cs"/>
              </a:rPr>
              <a:t>Contact information</a:t>
            </a:r>
            <a:br>
              <a:rPr kumimoji="0" lang="en-US" sz="3100" b="0" i="0" u="none" strike="noStrike" kern="1200" cap="none" spc="0" normalizeH="0" baseline="0" noProof="0" dirty="0" smtClean="0">
                <a:ln>
                  <a:noFill/>
                </a:ln>
                <a:solidFill>
                  <a:srgbClr val="003768"/>
                </a:solidFill>
                <a:effectLst/>
                <a:uLnTx/>
                <a:uFillTx/>
                <a:latin typeface="+mj-lt"/>
                <a:ea typeface="+mj-ea"/>
                <a:cs typeface="+mj-cs"/>
              </a:rPr>
            </a:br>
            <a:r>
              <a:rPr kumimoji="0" lang="en-US" sz="3100" b="0" i="0" u="none" strike="noStrike" kern="1200" cap="none" spc="0" normalizeH="0" baseline="0" noProof="0" smtClean="0">
                <a:ln>
                  <a:noFill/>
                </a:ln>
                <a:solidFill>
                  <a:srgbClr val="003768"/>
                </a:solidFill>
                <a:effectLst/>
                <a:uLnTx/>
                <a:uFillTx/>
                <a:latin typeface="+mj-lt"/>
                <a:ea typeface="+mj-ea"/>
                <a:cs typeface="+mj-cs"/>
              </a:rPr>
              <a:t>Corporate Communication </a:t>
            </a:r>
            <a:r>
              <a:rPr kumimoji="0" lang="en-US" sz="3100" b="0" i="0" u="none" strike="noStrike" kern="1200" cap="none" spc="0" normalizeH="0" baseline="0" noProof="0" dirty="0" smtClean="0">
                <a:ln>
                  <a:noFill/>
                </a:ln>
                <a:solidFill>
                  <a:srgbClr val="003768"/>
                </a:solidFill>
                <a:effectLst/>
                <a:uLnTx/>
                <a:uFillTx/>
                <a:latin typeface="+mj-lt"/>
                <a:ea typeface="+mj-ea"/>
                <a:cs typeface="+mj-cs"/>
              </a:rPr>
              <a:t>/ </a:t>
            </a:r>
            <a:r>
              <a:rPr kumimoji="0" lang="en-US" sz="3100" b="0" i="0" u="none" strike="noStrike" kern="1200" cap="none" spc="0" normalizeH="0" baseline="0" noProof="0" dirty="0" err="1" smtClean="0">
                <a:ln>
                  <a:noFill/>
                </a:ln>
                <a:solidFill>
                  <a:srgbClr val="003768"/>
                </a:solidFill>
                <a:effectLst/>
                <a:uLnTx/>
                <a:uFillTx/>
                <a:latin typeface="+mj-lt"/>
                <a:ea typeface="+mj-ea"/>
                <a:cs typeface="+mj-cs"/>
              </a:rPr>
              <a:t>PressOffice</a:t>
            </a:r>
            <a:endParaRPr lang="en-US" sz="3100" dirty="0" smtClean="0">
              <a:solidFill>
                <a:srgbClr val="002060"/>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100" b="0" i="0" u="none" strike="noStrike" kern="1200" cap="none" spc="0" normalizeH="0" baseline="0" noProof="0" dirty="0" smtClean="0">
                <a:ln>
                  <a:noFill/>
                </a:ln>
                <a:solidFill>
                  <a:srgbClr val="002060"/>
                </a:solidFill>
                <a:effectLst/>
                <a:uLnTx/>
                <a:uFillTx/>
                <a:latin typeface="+mj-lt"/>
                <a:ea typeface="+mj-ea"/>
                <a:cs typeface="+mj-cs"/>
              </a:rPr>
              <a:t>E-mail</a:t>
            </a:r>
            <a:r>
              <a:rPr kumimoji="0" lang="en-US" sz="3100" b="0" i="0" u="none" strike="noStrike" kern="1200" cap="none" spc="0" normalizeH="0" noProof="0" dirty="0" smtClean="0">
                <a:ln>
                  <a:noFill/>
                </a:ln>
                <a:solidFill>
                  <a:srgbClr val="002060"/>
                </a:solidFill>
                <a:effectLst/>
                <a:uLnTx/>
                <a:uFillTx/>
                <a:latin typeface="+mj-lt"/>
                <a:ea typeface="+mj-ea"/>
                <a:cs typeface="+mj-cs"/>
              </a:rPr>
              <a:t>:</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noProof="0" dirty="0" smtClean="0">
                <a:ln>
                  <a:noFill/>
                </a:ln>
                <a:solidFill>
                  <a:srgbClr val="002060"/>
                </a:solidFill>
                <a:effectLst/>
                <a:uLnTx/>
                <a:uFillTx/>
                <a:latin typeface="+mj-lt"/>
                <a:ea typeface="+mj-ea"/>
                <a:cs typeface="+mj-cs"/>
              </a:rPr>
              <a:t> </a:t>
            </a:r>
            <a:endParaRPr kumimoji="0" lang="en-US" sz="2800" b="0" i="0" u="none" strike="noStrike" kern="1200" cap="none" spc="0" normalizeH="0" baseline="0" noProof="0" dirty="0">
              <a:ln>
                <a:noFill/>
              </a:ln>
              <a:solidFill>
                <a:srgbClr val="0070C0"/>
              </a:solidFill>
              <a:effectLst/>
              <a:uLnTx/>
              <a:uFillTx/>
              <a:latin typeface="+mj-lt"/>
              <a:ea typeface="+mj-ea"/>
              <a:cs typeface="+mj-cs"/>
            </a:endParaRPr>
          </a:p>
        </p:txBody>
      </p:sp>
      <p:sp>
        <p:nvSpPr>
          <p:cNvPr id="8" name="Rectangle 7">
            <a:hlinkClick r:id="rId2"/>
          </p:cNvPr>
          <p:cNvSpPr/>
          <p:nvPr/>
        </p:nvSpPr>
        <p:spPr>
          <a:xfrm>
            <a:off x="2001097" y="3270780"/>
            <a:ext cx="6439446" cy="3899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nl-BE" sz="2800" dirty="0" smtClean="0">
                <a:solidFill>
                  <a:schemeClr val="tx2">
                    <a:lumMod val="75000"/>
                  </a:schemeClr>
                </a:solidFill>
              </a:rPr>
              <a:t> </a:t>
            </a:r>
            <a:r>
              <a:rPr lang="nl-BE" sz="2800" dirty="0" smtClean="0">
                <a:solidFill>
                  <a:srgbClr val="0070C0"/>
                </a:solidFill>
              </a:rPr>
              <a:t>pressofficekbc@kbc.be</a:t>
            </a:r>
            <a:endParaRPr lang="nl-BE" sz="2800" dirty="0">
              <a:solidFill>
                <a:srgbClr val="0070C0"/>
              </a:solidFill>
            </a:endParaRPr>
          </a:p>
        </p:txBody>
      </p:sp>
      <p:sp>
        <p:nvSpPr>
          <p:cNvPr id="7" name="Rectangle 6">
            <a:hlinkClick r:id="rId3"/>
          </p:cNvPr>
          <p:cNvSpPr/>
          <p:nvPr/>
        </p:nvSpPr>
        <p:spPr>
          <a:xfrm>
            <a:off x="1231127" y="4325360"/>
            <a:ext cx="1318902" cy="3899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nl-BE" sz="1600" dirty="0" smtClean="0">
                <a:solidFill>
                  <a:schemeClr val="tx2">
                    <a:lumMod val="75000"/>
                  </a:schemeClr>
                </a:solidFill>
              </a:rPr>
              <a:t> </a:t>
            </a:r>
            <a:r>
              <a:rPr lang="nl-BE" sz="1600" dirty="0" err="1" smtClean="0">
                <a:solidFill>
                  <a:schemeClr val="tx2">
                    <a:lumMod val="75000"/>
                  </a:schemeClr>
                </a:solidFill>
              </a:rPr>
              <a:t>www.kbc.com</a:t>
            </a:r>
            <a:endParaRPr lang="nl-BE" sz="1600" dirty="0">
              <a:solidFill>
                <a:schemeClr val="tx2">
                  <a:lumMod val="75000"/>
                </a:schemeClr>
              </a:solidFill>
            </a:endParaRPr>
          </a:p>
        </p:txBody>
      </p:sp>
      <p:sp>
        <p:nvSpPr>
          <p:cNvPr id="12" name="TextBox 11"/>
          <p:cNvSpPr txBox="1"/>
          <p:nvPr/>
        </p:nvSpPr>
        <p:spPr>
          <a:xfrm>
            <a:off x="896550" y="4323881"/>
            <a:ext cx="858095" cy="246221"/>
          </a:xfrm>
          <a:prstGeom prst="rect">
            <a:avLst/>
          </a:prstGeom>
          <a:noFill/>
        </p:spPr>
        <p:txBody>
          <a:bodyPr wrap="square" lIns="0" tIns="0" rIns="0" bIns="0" rtlCol="0">
            <a:spAutoFit/>
          </a:bodyPr>
          <a:lstStyle/>
          <a:p>
            <a:r>
              <a:rPr lang="nl-BE" sz="1600" dirty="0" err="1" smtClean="0">
                <a:solidFill>
                  <a:srgbClr val="003768"/>
                </a:solidFill>
              </a:rPr>
              <a:t>visit</a:t>
            </a:r>
            <a:endParaRPr lang="nl-BE" sz="1600" dirty="0">
              <a:solidFill>
                <a:srgbClr val="003768"/>
              </a:solidFill>
            </a:endParaRPr>
          </a:p>
        </p:txBody>
      </p:sp>
      <p:sp>
        <p:nvSpPr>
          <p:cNvPr id="13" name="TextBox 12"/>
          <p:cNvSpPr txBox="1"/>
          <p:nvPr/>
        </p:nvSpPr>
        <p:spPr>
          <a:xfrm>
            <a:off x="2445505" y="4325874"/>
            <a:ext cx="3900433" cy="246221"/>
          </a:xfrm>
          <a:prstGeom prst="rect">
            <a:avLst/>
          </a:prstGeom>
          <a:noFill/>
        </p:spPr>
        <p:txBody>
          <a:bodyPr wrap="square" lIns="0" tIns="0" rIns="0" bIns="0" rtlCol="0">
            <a:spAutoFit/>
          </a:bodyPr>
          <a:lstStyle/>
          <a:p>
            <a:r>
              <a:rPr lang="nl-BE" sz="1600" dirty="0" smtClean="0">
                <a:solidFill>
                  <a:srgbClr val="003768"/>
                </a:solidFill>
              </a:rPr>
              <a:t> </a:t>
            </a:r>
            <a:r>
              <a:rPr lang="nl-BE" sz="1600" dirty="0" err="1" smtClean="0">
                <a:solidFill>
                  <a:srgbClr val="003768"/>
                </a:solidFill>
              </a:rPr>
              <a:t>for</a:t>
            </a:r>
            <a:r>
              <a:rPr lang="nl-BE" sz="1600" dirty="0" smtClean="0">
                <a:solidFill>
                  <a:srgbClr val="003768"/>
                </a:solidFill>
              </a:rPr>
              <a:t> the </a:t>
            </a:r>
            <a:r>
              <a:rPr lang="nl-BE" sz="1600" dirty="0" err="1" smtClean="0">
                <a:solidFill>
                  <a:srgbClr val="003768"/>
                </a:solidFill>
              </a:rPr>
              <a:t>latest</a:t>
            </a:r>
            <a:r>
              <a:rPr lang="nl-BE" sz="1600" dirty="0" smtClean="0">
                <a:solidFill>
                  <a:srgbClr val="003768"/>
                </a:solidFill>
              </a:rPr>
              <a:t> update</a:t>
            </a:r>
            <a:endParaRPr lang="nl-BE" sz="1600" dirty="0">
              <a:solidFill>
                <a:srgbClr val="003768"/>
              </a:solidFill>
            </a:endParaRPr>
          </a:p>
        </p:txBody>
      </p:sp>
    </p:spTree>
    <p:extLst>
      <p:ext uri="{BB962C8B-B14F-4D97-AF65-F5344CB8AC3E}">
        <p14:creationId xmlns:p14="http://schemas.microsoft.com/office/powerpoint/2010/main" val="111514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Object 43"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213594"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3" name="Title 16"/>
          <p:cNvSpPr>
            <a:spLocks noGrp="1"/>
          </p:cNvSpPr>
          <p:nvPr>
            <p:ph type="title"/>
          </p:nvPr>
        </p:nvSpPr>
        <p:spPr>
          <a:xfrm>
            <a:off x="654273" y="0"/>
            <a:ext cx="2737604" cy="975201"/>
          </a:xfrm>
        </p:spPr>
        <p:txBody>
          <a:bodyPr anchor="ctr">
            <a:normAutofit/>
          </a:bodyPr>
          <a:lstStyle/>
          <a:p>
            <a:r>
              <a:rPr lang="en-US" sz="2400" smtClean="0"/>
              <a:t>Executive Summary</a:t>
            </a:r>
            <a:endParaRPr lang="en-US" sz="2400" dirty="0"/>
          </a:p>
        </p:txBody>
      </p:sp>
      <p:sp>
        <p:nvSpPr>
          <p:cNvPr id="2" name="Rectangle 1"/>
          <p:cNvSpPr/>
          <p:nvPr/>
        </p:nvSpPr>
        <p:spPr>
          <a:xfrm>
            <a:off x="587039" y="1528879"/>
            <a:ext cx="8610750" cy="3754874"/>
          </a:xfrm>
          <a:prstGeom prst="rect">
            <a:avLst/>
          </a:prstGeom>
        </p:spPr>
        <p:txBody>
          <a:bodyPr wrap="square">
            <a:spAutoFit/>
          </a:bodyPr>
          <a:lstStyle/>
          <a:p>
            <a:pPr marL="0" lvl="1" algn="just" defTabSz="895160">
              <a:spcBef>
                <a:spcPts val="600"/>
              </a:spcBef>
              <a:spcAft>
                <a:spcPts val="600"/>
              </a:spcAft>
              <a:buClr>
                <a:schemeClr val="accent1"/>
              </a:buClr>
              <a:buSzPct val="125000"/>
            </a:pPr>
            <a:endParaRPr lang="en-US" sz="1200" dirty="0" smtClean="0">
              <a:solidFill>
                <a:schemeClr val="tx1">
                  <a:lumMod val="50000"/>
                </a:schemeClr>
              </a:solidFill>
            </a:endParaRPr>
          </a:p>
          <a:p>
            <a:pPr marL="720725" lvl="2" indent="-263525" algn="just" defTabSz="895160">
              <a:spcBef>
                <a:spcPts val="600"/>
              </a:spcBef>
              <a:spcAft>
                <a:spcPts val="600"/>
              </a:spcAft>
              <a:buClr>
                <a:schemeClr val="accent1"/>
              </a:buClr>
              <a:buSzPct val="125000"/>
              <a:buFont typeface="Arial" panose="020B0604020202020204" pitchFamily="34" charset="0"/>
              <a:buChar char="•"/>
            </a:pPr>
            <a:r>
              <a:rPr lang="en-US" sz="1200" b="1" dirty="0" smtClean="0">
                <a:solidFill>
                  <a:srgbClr val="1F99CD"/>
                </a:solidFill>
              </a:rPr>
              <a:t>Transaction summary: </a:t>
            </a:r>
            <a:r>
              <a:rPr lang="en-US" sz="1200" dirty="0">
                <a:solidFill>
                  <a:srgbClr val="000000"/>
                </a:solidFill>
              </a:rPr>
              <a:t>KBC Bank NV has agreed to acquire 99.9% of United Bulgarian Bank (UBB) and 100.0% of </a:t>
            </a:r>
            <a:r>
              <a:rPr lang="en-US" sz="1200" dirty="0" err="1">
                <a:solidFill>
                  <a:srgbClr val="000000"/>
                </a:solidFill>
              </a:rPr>
              <a:t>Interlease</a:t>
            </a:r>
            <a:r>
              <a:rPr lang="en-US" sz="1200" dirty="0">
                <a:solidFill>
                  <a:srgbClr val="000000"/>
                </a:solidFill>
              </a:rPr>
              <a:t> from NBG </a:t>
            </a:r>
            <a:r>
              <a:rPr lang="en-US" sz="1200" dirty="0" smtClean="0">
                <a:solidFill>
                  <a:srgbClr val="000000"/>
                </a:solidFill>
              </a:rPr>
              <a:t>for </a:t>
            </a:r>
            <a:r>
              <a:rPr lang="en-US" sz="1200" dirty="0">
                <a:solidFill>
                  <a:srgbClr val="000000"/>
                </a:solidFill>
              </a:rPr>
              <a:t>a total consideration of </a:t>
            </a:r>
            <a:r>
              <a:rPr lang="en-US" sz="1200" dirty="0" smtClean="0">
                <a:solidFill>
                  <a:srgbClr val="000000"/>
                </a:solidFill>
              </a:rPr>
              <a:t>610m EUR, paid in cash</a:t>
            </a:r>
            <a:endParaRPr lang="en-US" sz="1200" dirty="0">
              <a:solidFill>
                <a:srgbClr val="000000"/>
              </a:solidFill>
            </a:endParaRPr>
          </a:p>
          <a:p>
            <a:pPr marL="720725" lvl="2" indent="-263525" algn="just" defTabSz="895160">
              <a:spcBef>
                <a:spcPts val="600"/>
              </a:spcBef>
              <a:spcAft>
                <a:spcPts val="600"/>
              </a:spcAft>
              <a:buClr>
                <a:schemeClr val="accent1"/>
              </a:buClr>
              <a:buSzPct val="125000"/>
              <a:buFont typeface="Arial" panose="020B0604020202020204" pitchFamily="34" charset="0"/>
              <a:buChar char="•"/>
            </a:pPr>
            <a:r>
              <a:rPr lang="en-US" sz="1200" b="1" dirty="0" smtClean="0">
                <a:solidFill>
                  <a:srgbClr val="1F99CD"/>
                </a:solidFill>
              </a:rPr>
              <a:t>Strong </a:t>
            </a:r>
            <a:r>
              <a:rPr lang="en-US" sz="1200" b="1" dirty="0">
                <a:solidFill>
                  <a:srgbClr val="1F99CD"/>
                </a:solidFill>
              </a:rPr>
              <a:t>financial rationale</a:t>
            </a:r>
            <a:r>
              <a:rPr lang="en-US" sz="1200" dirty="0">
                <a:solidFill>
                  <a:schemeClr val="tx1">
                    <a:lumMod val="50000"/>
                  </a:schemeClr>
                </a:solidFill>
              </a:rPr>
              <a:t>, </a:t>
            </a:r>
            <a:r>
              <a:rPr lang="en-US" sz="1200" dirty="0" smtClean="0">
                <a:solidFill>
                  <a:schemeClr val="tx1">
                    <a:lumMod val="50000"/>
                  </a:schemeClr>
                </a:solidFill>
              </a:rPr>
              <a:t>EPS accretive from year two onwards, whereby </a:t>
            </a:r>
            <a:r>
              <a:rPr lang="en-US" sz="1200" b="1" dirty="0">
                <a:solidFill>
                  <a:srgbClr val="1F99CD"/>
                </a:solidFill>
              </a:rPr>
              <a:t>purchase price </a:t>
            </a:r>
            <a:r>
              <a:rPr lang="en-US" sz="1200" dirty="0" smtClean="0">
                <a:solidFill>
                  <a:schemeClr val="tx1">
                    <a:lumMod val="50000"/>
                  </a:schemeClr>
                </a:solidFill>
              </a:rPr>
              <a:t>represents a 1</a:t>
            </a:r>
            <a:r>
              <a:rPr lang="en-US" sz="1200" dirty="0" smtClean="0">
                <a:solidFill>
                  <a:srgbClr val="FF0000"/>
                </a:solidFill>
              </a:rPr>
              <a:t>.</a:t>
            </a:r>
            <a:r>
              <a:rPr lang="en-US" sz="1200" dirty="0" smtClean="0">
                <a:solidFill>
                  <a:schemeClr val="tx1">
                    <a:lumMod val="50000"/>
                  </a:schemeClr>
                </a:solidFill>
              </a:rPr>
              <a:t>10x multiple of the 2016e Tangible Book Value of the target and a 1.29x implied multiple of the 2016e Tangible Book Value adjusted for 81m EUR post closing and loan specific negative Net Asset Value Adjustments. </a:t>
            </a:r>
          </a:p>
          <a:p>
            <a:pPr marL="720725" lvl="2" algn="just" defTabSz="895160">
              <a:spcBef>
                <a:spcPts val="600"/>
              </a:spcBef>
              <a:spcAft>
                <a:spcPts val="600"/>
              </a:spcAft>
              <a:buClr>
                <a:schemeClr val="accent1"/>
              </a:buClr>
              <a:buSzPct val="125000"/>
            </a:pPr>
            <a:r>
              <a:rPr lang="en-US" sz="1200" dirty="0" smtClean="0">
                <a:solidFill>
                  <a:schemeClr val="tx1">
                    <a:lumMod val="50000"/>
                  </a:schemeClr>
                </a:solidFill>
              </a:rPr>
              <a:t>Leveraging on the combined entity &amp; KBC expertise we see benefits from </a:t>
            </a:r>
            <a:r>
              <a:rPr lang="en-US" sz="1200" b="1" dirty="0">
                <a:solidFill>
                  <a:srgbClr val="1F99CD"/>
                </a:solidFill>
              </a:rPr>
              <a:t>synergies</a:t>
            </a:r>
            <a:r>
              <a:rPr lang="en-US" sz="1200" dirty="0" smtClean="0">
                <a:solidFill>
                  <a:schemeClr val="tx1">
                    <a:lumMod val="50000"/>
                  </a:schemeClr>
                </a:solidFill>
              </a:rPr>
              <a:t> quickly ramping up from </a:t>
            </a:r>
            <a:r>
              <a:rPr lang="en-GB" sz="1200" dirty="0" smtClean="0">
                <a:solidFill>
                  <a:srgbClr val="003768"/>
                </a:solidFill>
              </a:rPr>
              <a:t>~</a:t>
            </a:r>
            <a:r>
              <a:rPr lang="en-US" sz="1200" dirty="0" smtClean="0">
                <a:solidFill>
                  <a:schemeClr val="tx1">
                    <a:lumMod val="50000"/>
                  </a:schemeClr>
                </a:solidFill>
              </a:rPr>
              <a:t>8m EUR in 2017 to </a:t>
            </a:r>
            <a:r>
              <a:rPr lang="en-GB" sz="1200" dirty="0" smtClean="0">
                <a:solidFill>
                  <a:srgbClr val="003768"/>
                </a:solidFill>
              </a:rPr>
              <a:t>~</a:t>
            </a:r>
            <a:r>
              <a:rPr lang="en-US" sz="1200" dirty="0" smtClean="0">
                <a:solidFill>
                  <a:schemeClr val="tx1">
                    <a:lumMod val="50000"/>
                  </a:schemeClr>
                </a:solidFill>
              </a:rPr>
              <a:t>17m EUR in 2020 and reaching </a:t>
            </a:r>
            <a:r>
              <a:rPr lang="en-GB" sz="1200" dirty="0" smtClean="0">
                <a:solidFill>
                  <a:srgbClr val="003768"/>
                </a:solidFill>
              </a:rPr>
              <a:t>~</a:t>
            </a:r>
            <a:r>
              <a:rPr lang="en-US" sz="1200" dirty="0" smtClean="0">
                <a:solidFill>
                  <a:schemeClr val="tx1">
                    <a:lumMod val="50000"/>
                  </a:schemeClr>
                </a:solidFill>
              </a:rPr>
              <a:t>20m EUR in 2023 (pre-tax numbers) </a:t>
            </a:r>
          </a:p>
          <a:p>
            <a:pPr marL="720725" lvl="2" indent="-263525" algn="just" defTabSz="895160">
              <a:spcBef>
                <a:spcPts val="600"/>
              </a:spcBef>
              <a:spcAft>
                <a:spcPts val="600"/>
              </a:spcAft>
              <a:buClr>
                <a:schemeClr val="accent1"/>
              </a:buClr>
              <a:buSzPct val="125000"/>
              <a:buFont typeface="Arial" panose="020B0604020202020204" pitchFamily="34" charset="0"/>
              <a:buChar char="•"/>
            </a:pPr>
            <a:r>
              <a:rPr lang="en-US" sz="1200" b="1" dirty="0">
                <a:solidFill>
                  <a:srgbClr val="1F99CD"/>
                </a:solidFill>
              </a:rPr>
              <a:t>Indisputable strategic rationale</a:t>
            </a:r>
            <a:r>
              <a:rPr lang="en-US" sz="1200" dirty="0">
                <a:solidFill>
                  <a:schemeClr val="tx1">
                    <a:lumMod val="50000"/>
                  </a:schemeClr>
                </a:solidFill>
              </a:rPr>
              <a:t>: reaching critical market mass and operating size </a:t>
            </a:r>
            <a:r>
              <a:rPr lang="en-US" sz="1200" dirty="0" smtClean="0">
                <a:solidFill>
                  <a:schemeClr val="tx1">
                    <a:lumMod val="50000"/>
                  </a:schemeClr>
                </a:solidFill>
              </a:rPr>
              <a:t>(#3 in banking) </a:t>
            </a:r>
            <a:r>
              <a:rPr lang="en-US" sz="1200" dirty="0">
                <a:solidFill>
                  <a:schemeClr val="tx1">
                    <a:lumMod val="50000"/>
                  </a:schemeClr>
                </a:solidFill>
              </a:rPr>
              <a:t>will allow KBC to benefit from the underpenetrated Bulgarian financial services market and strong macroeconomic </a:t>
            </a:r>
            <a:r>
              <a:rPr lang="en-US" sz="1200" dirty="0" smtClean="0">
                <a:solidFill>
                  <a:schemeClr val="tx1">
                    <a:lumMod val="50000"/>
                  </a:schemeClr>
                </a:solidFill>
              </a:rPr>
              <a:t>fundamentals to become </a:t>
            </a:r>
            <a:r>
              <a:rPr lang="en-US" sz="1200" dirty="0">
                <a:solidFill>
                  <a:schemeClr val="tx1">
                    <a:lumMod val="50000"/>
                  </a:schemeClr>
                </a:solidFill>
              </a:rPr>
              <a:t>the</a:t>
            </a:r>
            <a:r>
              <a:rPr lang="en-US" sz="1200" dirty="0" smtClean="0">
                <a:solidFill>
                  <a:schemeClr val="tx1">
                    <a:lumMod val="50000"/>
                  </a:schemeClr>
                </a:solidFill>
              </a:rPr>
              <a:t> #1 financial group in Bulgaria, one </a:t>
            </a:r>
            <a:r>
              <a:rPr lang="en-US" sz="1200" dirty="0">
                <a:solidFill>
                  <a:schemeClr val="tx1">
                    <a:lumMod val="50000"/>
                  </a:schemeClr>
                </a:solidFill>
              </a:rPr>
              <a:t>of its core markets</a:t>
            </a:r>
            <a:endParaRPr lang="nl-BE" sz="1200" dirty="0">
              <a:solidFill>
                <a:schemeClr val="tx1">
                  <a:lumMod val="50000"/>
                </a:schemeClr>
              </a:solidFill>
            </a:endParaRPr>
          </a:p>
          <a:p>
            <a:pPr marL="720725" lvl="2" indent="-263525" algn="just" defTabSz="895160">
              <a:spcBef>
                <a:spcPts val="600"/>
              </a:spcBef>
              <a:spcAft>
                <a:spcPts val="600"/>
              </a:spcAft>
              <a:buClr>
                <a:schemeClr val="accent1"/>
              </a:buClr>
              <a:buSzPct val="125000"/>
              <a:buFont typeface="Arial" panose="020B0604020202020204" pitchFamily="34" charset="0"/>
              <a:buChar char="•"/>
            </a:pPr>
            <a:r>
              <a:rPr lang="en-US" sz="1200" b="1" dirty="0" smtClean="0">
                <a:solidFill>
                  <a:srgbClr val="1F99CD"/>
                </a:solidFill>
              </a:rPr>
              <a:t>Capital Impact </a:t>
            </a:r>
            <a:r>
              <a:rPr lang="en-US" sz="1200" dirty="0" smtClean="0">
                <a:solidFill>
                  <a:schemeClr val="tx1">
                    <a:lumMod val="50000"/>
                  </a:schemeClr>
                </a:solidFill>
              </a:rPr>
              <a:t>on KBC Group’s CET1 (3Q16: 15.3%) will be limited (ca. -54bps)</a:t>
            </a:r>
          </a:p>
          <a:p>
            <a:pPr marL="720725" lvl="2" indent="-263525" algn="just" defTabSz="895160">
              <a:spcBef>
                <a:spcPts val="600"/>
              </a:spcBef>
              <a:spcAft>
                <a:spcPts val="600"/>
              </a:spcAft>
              <a:buClr>
                <a:schemeClr val="accent1"/>
              </a:buClr>
              <a:buSzPct val="125000"/>
            </a:pPr>
            <a:r>
              <a:rPr lang="en-US" sz="1200" b="1" dirty="0">
                <a:solidFill>
                  <a:srgbClr val="1F99CD"/>
                </a:solidFill>
              </a:rPr>
              <a:t> </a:t>
            </a:r>
            <a:r>
              <a:rPr lang="en-US" sz="1200" b="1" dirty="0" smtClean="0">
                <a:solidFill>
                  <a:srgbClr val="1F99CD"/>
                </a:solidFill>
              </a:rPr>
              <a:t>      KBC Group Dividend Policy to remain unchanged </a:t>
            </a:r>
            <a:r>
              <a:rPr lang="en-US" sz="1200" dirty="0">
                <a:solidFill>
                  <a:schemeClr val="tx1">
                    <a:lumMod val="50000"/>
                  </a:schemeClr>
                </a:solidFill>
              </a:rPr>
              <a:t>(at least 50% pay-out ratio including interim dividend and AT1 coupon)</a:t>
            </a:r>
          </a:p>
          <a:p>
            <a:pPr marL="720725" lvl="2" indent="-263525" algn="just" defTabSz="895160">
              <a:spcBef>
                <a:spcPts val="600"/>
              </a:spcBef>
              <a:spcAft>
                <a:spcPts val="600"/>
              </a:spcAft>
              <a:buClr>
                <a:schemeClr val="accent1"/>
              </a:buClr>
              <a:buSzPct val="125000"/>
              <a:buFont typeface="Arial" panose="020B0604020202020204" pitchFamily="34" charset="0"/>
              <a:buChar char="•"/>
            </a:pPr>
            <a:r>
              <a:rPr lang="en-US" sz="1200" dirty="0" smtClean="0"/>
              <a:t>Transaction is subject to relevant regulatory approvals and </a:t>
            </a:r>
            <a:r>
              <a:rPr lang="en-US" sz="1200" b="1" dirty="0">
                <a:solidFill>
                  <a:srgbClr val="1F99CD"/>
                </a:solidFill>
              </a:rPr>
              <a:t>expected to close in </a:t>
            </a:r>
            <a:r>
              <a:rPr lang="en-US" sz="1200" b="1" dirty="0" smtClean="0">
                <a:solidFill>
                  <a:srgbClr val="1F99CD"/>
                </a:solidFill>
              </a:rPr>
              <a:t>2Q 2017</a:t>
            </a:r>
            <a:endParaRPr lang="en-US" sz="1200" b="1" dirty="0">
              <a:solidFill>
                <a:srgbClr val="1F99CD"/>
              </a:solidFill>
            </a:endParaRPr>
          </a:p>
        </p:txBody>
      </p:sp>
      <p:sp>
        <p:nvSpPr>
          <p:cNvPr id="57" name="Rectangle 3"/>
          <p:cNvSpPr>
            <a:spLocks noChangeArrowheads="1"/>
          </p:cNvSpPr>
          <p:nvPr/>
        </p:nvSpPr>
        <p:spPr bwMode="gray">
          <a:xfrm>
            <a:off x="1000493" y="3646021"/>
            <a:ext cx="252000" cy="252000"/>
          </a:xfrm>
          <a:prstGeom prst="rect">
            <a:avLst/>
          </a:prstGeom>
          <a:solidFill>
            <a:schemeClr val="bg1"/>
          </a:solidFill>
          <a:ln w="25400" cap="flat" cmpd="sng" algn="ctr">
            <a:solidFill>
              <a:srgbClr val="1F99CD"/>
            </a:solidFill>
            <a:prstDash val="solid"/>
            <a:headEnd/>
            <a:tailEnd/>
          </a:ln>
          <a:effectLst/>
        </p:spPr>
        <p:txBody>
          <a:bodyPr wrap="none" lIns="0" tIns="0" rIns="0" bIns="0" anchor="ctr" anchorCtr="1"/>
          <a:lstStyle/>
          <a:p>
            <a:pPr defTabSz="1097203"/>
            <a:r>
              <a:rPr lang="en-US" sz="1100" b="1" kern="0" dirty="0">
                <a:solidFill>
                  <a:prstClr val="black"/>
                </a:solidFill>
                <a:latin typeface="Calibri"/>
              </a:rPr>
              <a:t>3</a:t>
            </a:r>
          </a:p>
        </p:txBody>
      </p:sp>
      <p:sp>
        <p:nvSpPr>
          <p:cNvPr id="58" name="Rectangle 3"/>
          <p:cNvSpPr>
            <a:spLocks noChangeArrowheads="1"/>
          </p:cNvSpPr>
          <p:nvPr/>
        </p:nvSpPr>
        <p:spPr bwMode="gray">
          <a:xfrm>
            <a:off x="1000493" y="2403005"/>
            <a:ext cx="252000" cy="252000"/>
          </a:xfrm>
          <a:prstGeom prst="rect">
            <a:avLst/>
          </a:prstGeom>
          <a:solidFill>
            <a:schemeClr val="bg1"/>
          </a:solidFill>
          <a:ln w="25400" cap="flat" cmpd="sng" algn="ctr">
            <a:solidFill>
              <a:srgbClr val="1F99CD"/>
            </a:solidFill>
            <a:prstDash val="solid"/>
            <a:headEnd/>
            <a:tailEnd/>
          </a:ln>
          <a:effectLst/>
        </p:spPr>
        <p:txBody>
          <a:bodyPr wrap="none" lIns="0" tIns="0" rIns="0" bIns="0" anchor="ctr" anchorCtr="1"/>
          <a:lstStyle/>
          <a:p>
            <a:pPr defTabSz="1097203"/>
            <a:r>
              <a:rPr lang="en-US" sz="1100" b="1" kern="0" dirty="0">
                <a:solidFill>
                  <a:prstClr val="black"/>
                </a:solidFill>
                <a:latin typeface="Calibri"/>
              </a:rPr>
              <a:t>2</a:t>
            </a:r>
          </a:p>
        </p:txBody>
      </p:sp>
      <p:sp>
        <p:nvSpPr>
          <p:cNvPr id="59" name="Rectangle 7"/>
          <p:cNvSpPr>
            <a:spLocks noChangeArrowheads="1"/>
          </p:cNvSpPr>
          <p:nvPr/>
        </p:nvSpPr>
        <p:spPr bwMode="gray">
          <a:xfrm>
            <a:off x="1000493" y="4317060"/>
            <a:ext cx="252000" cy="252000"/>
          </a:xfrm>
          <a:prstGeom prst="rect">
            <a:avLst/>
          </a:prstGeom>
          <a:solidFill>
            <a:schemeClr val="bg1"/>
          </a:solidFill>
          <a:ln w="25400" cap="flat" cmpd="sng" algn="ctr">
            <a:solidFill>
              <a:srgbClr val="1F99CD"/>
            </a:solidFill>
            <a:prstDash val="solid"/>
            <a:headEnd/>
            <a:tailEnd/>
          </a:ln>
          <a:effectLst/>
        </p:spPr>
        <p:txBody>
          <a:bodyPr wrap="none" lIns="0" tIns="0" rIns="0" bIns="0" anchor="ctr" anchorCtr="1"/>
          <a:lstStyle/>
          <a:p>
            <a:pPr defTabSz="1097203"/>
            <a:r>
              <a:rPr lang="en-US" sz="1100" b="1" kern="0" dirty="0">
                <a:solidFill>
                  <a:prstClr val="black"/>
                </a:solidFill>
                <a:latin typeface="Calibri"/>
              </a:rPr>
              <a:t>4</a:t>
            </a:r>
          </a:p>
        </p:txBody>
      </p:sp>
      <p:sp>
        <p:nvSpPr>
          <p:cNvPr id="60" name="Rectangle 3"/>
          <p:cNvSpPr>
            <a:spLocks noChangeArrowheads="1"/>
          </p:cNvSpPr>
          <p:nvPr/>
        </p:nvSpPr>
        <p:spPr bwMode="gray">
          <a:xfrm>
            <a:off x="1000493" y="1892452"/>
            <a:ext cx="252000" cy="252000"/>
          </a:xfrm>
          <a:prstGeom prst="rect">
            <a:avLst/>
          </a:prstGeom>
          <a:solidFill>
            <a:schemeClr val="bg1"/>
          </a:solidFill>
          <a:ln w="25400" cap="flat" cmpd="sng" algn="ctr">
            <a:solidFill>
              <a:srgbClr val="1F99CD"/>
            </a:solidFill>
            <a:prstDash val="solid"/>
            <a:headEnd/>
            <a:tailEnd/>
          </a:ln>
          <a:effectLst/>
        </p:spPr>
        <p:txBody>
          <a:bodyPr wrap="none" lIns="0" tIns="0" rIns="0" bIns="0" anchor="ctr" anchorCtr="1"/>
          <a:lstStyle/>
          <a:p>
            <a:pPr defTabSz="1097203"/>
            <a:r>
              <a:rPr lang="en-US" sz="1100" b="1" kern="0" dirty="0">
                <a:solidFill>
                  <a:prstClr val="black"/>
                </a:solidFill>
                <a:latin typeface="Calibri"/>
              </a:rPr>
              <a:t>1</a:t>
            </a:r>
          </a:p>
        </p:txBody>
      </p:sp>
      <p:sp>
        <p:nvSpPr>
          <p:cNvPr id="61" name="Rectangle 7"/>
          <p:cNvSpPr>
            <a:spLocks noChangeArrowheads="1"/>
          </p:cNvSpPr>
          <p:nvPr/>
        </p:nvSpPr>
        <p:spPr bwMode="gray">
          <a:xfrm>
            <a:off x="1000493" y="5004737"/>
            <a:ext cx="252000" cy="252000"/>
          </a:xfrm>
          <a:prstGeom prst="rect">
            <a:avLst/>
          </a:prstGeom>
          <a:solidFill>
            <a:schemeClr val="bg1"/>
          </a:solidFill>
          <a:ln w="25400" cap="flat" cmpd="sng" algn="ctr">
            <a:solidFill>
              <a:srgbClr val="1F99CD"/>
            </a:solidFill>
            <a:prstDash val="solid"/>
            <a:headEnd/>
            <a:tailEnd/>
          </a:ln>
          <a:effectLst/>
        </p:spPr>
        <p:txBody>
          <a:bodyPr wrap="none" lIns="0" tIns="0" rIns="0" bIns="0" anchor="ctr" anchorCtr="1"/>
          <a:lstStyle/>
          <a:p>
            <a:pPr defTabSz="1097203"/>
            <a:r>
              <a:rPr lang="en-US" sz="1100" b="1" kern="0" dirty="0">
                <a:solidFill>
                  <a:prstClr val="black"/>
                </a:solidFill>
                <a:latin typeface="Calibri"/>
              </a:rPr>
              <a:t>6</a:t>
            </a:r>
          </a:p>
        </p:txBody>
      </p:sp>
      <p:sp>
        <p:nvSpPr>
          <p:cNvPr id="62" name="Rectangle 7"/>
          <p:cNvSpPr>
            <a:spLocks noChangeArrowheads="1"/>
          </p:cNvSpPr>
          <p:nvPr/>
        </p:nvSpPr>
        <p:spPr bwMode="gray">
          <a:xfrm>
            <a:off x="1000493" y="4650097"/>
            <a:ext cx="252000" cy="252000"/>
          </a:xfrm>
          <a:prstGeom prst="rect">
            <a:avLst/>
          </a:prstGeom>
          <a:solidFill>
            <a:schemeClr val="bg1"/>
          </a:solidFill>
          <a:ln w="25400" cap="flat" cmpd="sng" algn="ctr">
            <a:solidFill>
              <a:srgbClr val="1F99CD"/>
            </a:solidFill>
            <a:prstDash val="solid"/>
            <a:headEnd/>
            <a:tailEnd/>
          </a:ln>
          <a:effectLst/>
        </p:spPr>
        <p:txBody>
          <a:bodyPr wrap="none" lIns="0" tIns="0" rIns="0" bIns="0" anchor="ctr" anchorCtr="1"/>
          <a:lstStyle/>
          <a:p>
            <a:pPr defTabSz="1097203"/>
            <a:r>
              <a:rPr lang="en-US" sz="1100" b="1" kern="0" dirty="0">
                <a:solidFill>
                  <a:prstClr val="black"/>
                </a:solidFill>
                <a:latin typeface="Calibri"/>
              </a:rPr>
              <a:t>5</a:t>
            </a:r>
          </a:p>
        </p:txBody>
      </p:sp>
    </p:spTree>
    <p:extLst>
      <p:ext uri="{BB962C8B-B14F-4D97-AF65-F5344CB8AC3E}">
        <p14:creationId xmlns:p14="http://schemas.microsoft.com/office/powerpoint/2010/main" val="2913470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gray">
          <a:xfrm>
            <a:off x="1585527" y="2062840"/>
            <a:ext cx="5469907"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lang="en-US" sz="1500" b="1" kern="0" noProof="0" dirty="0" smtClean="0">
                <a:solidFill>
                  <a:prstClr val="black"/>
                </a:solidFill>
              </a:rPr>
              <a:t>Strategic rationale</a:t>
            </a:r>
            <a:endParaRPr kumimoji="0" lang="en-US" sz="1500" b="1" i="0" u="none" strike="noStrike" kern="0" cap="none" spc="0" normalizeH="0" baseline="0" noProof="0" dirty="0" smtClean="0">
              <a:ln>
                <a:noFill/>
              </a:ln>
              <a:solidFill>
                <a:prstClr val="black"/>
              </a:solidFill>
              <a:effectLst/>
              <a:uLnTx/>
              <a:uFillTx/>
            </a:endParaRPr>
          </a:p>
        </p:txBody>
      </p:sp>
      <p:sp>
        <p:nvSpPr>
          <p:cNvPr id="8" name="Rectangle 3"/>
          <p:cNvSpPr>
            <a:spLocks noChangeArrowheads="1"/>
          </p:cNvSpPr>
          <p:nvPr/>
        </p:nvSpPr>
        <p:spPr bwMode="gray">
          <a:xfrm>
            <a:off x="1074718" y="2064532"/>
            <a:ext cx="405383" cy="339311"/>
          </a:xfrm>
          <a:prstGeom prst="rect">
            <a:avLst/>
          </a:prstGeom>
          <a:solidFill>
            <a:srgbClr val="1F99CD">
              <a:lumMod val="20000"/>
              <a:lumOff val="80000"/>
            </a:srgbClr>
          </a:solidFill>
          <a:ln w="12700" algn="ctr">
            <a:noFill/>
            <a:miter lim="800000"/>
            <a:headEnd/>
            <a:tailEnd/>
          </a:ln>
        </p:spPr>
        <p:txBody>
          <a:bodyPr wrap="none" lIns="0" tIns="0" rIns="0" bIns="0" anchor="ctr" anchorCtr="1"/>
          <a:lstStyle/>
          <a:p>
            <a:pPr defTabSz="1209706"/>
            <a:r>
              <a:rPr lang="en-US" sz="1500" b="1" kern="0" dirty="0">
                <a:solidFill>
                  <a:prstClr val="black"/>
                </a:solidFill>
              </a:rPr>
              <a:t>2</a:t>
            </a:r>
          </a:p>
        </p:txBody>
      </p:sp>
      <p:sp>
        <p:nvSpPr>
          <p:cNvPr id="17" name="Rectangle 3"/>
          <p:cNvSpPr>
            <a:spLocks noChangeArrowheads="1"/>
          </p:cNvSpPr>
          <p:nvPr/>
        </p:nvSpPr>
        <p:spPr bwMode="gray">
          <a:xfrm>
            <a:off x="1074718" y="1391445"/>
            <a:ext cx="405383" cy="339311"/>
          </a:xfrm>
          <a:prstGeom prst="rect">
            <a:avLst/>
          </a:prstGeom>
          <a:solidFill>
            <a:sysClr val="window" lastClr="FFFFFF"/>
          </a:solidFill>
          <a:ln w="25400" cap="flat" cmpd="sng" algn="ctr">
            <a:solidFill>
              <a:srgbClr val="1F99CD"/>
            </a:solidFill>
            <a:prstDash val="solid"/>
            <a:headEnd/>
            <a:tailEnd/>
          </a:ln>
          <a:effectLst/>
        </p:spPr>
        <p:txBody>
          <a:bodyPr wrap="none" lIns="0" tIns="0" rIns="0" bIns="0" anchor="ctr" anchorCtr="1"/>
          <a:lstStyle/>
          <a:p>
            <a:pPr defTabSz="1097203"/>
            <a:r>
              <a:rPr lang="en-US" sz="1361" b="1" kern="0" dirty="0">
                <a:solidFill>
                  <a:prstClr val="black"/>
                </a:solidFill>
                <a:latin typeface="Calibri"/>
              </a:rPr>
              <a:t>1</a:t>
            </a:r>
          </a:p>
        </p:txBody>
      </p:sp>
      <p:sp>
        <p:nvSpPr>
          <p:cNvPr id="18" name="Text Box 6"/>
          <p:cNvSpPr txBox="1">
            <a:spLocks noChangeArrowheads="1"/>
          </p:cNvSpPr>
          <p:nvPr/>
        </p:nvSpPr>
        <p:spPr bwMode="gray">
          <a:xfrm>
            <a:off x="1586297" y="1388906"/>
            <a:ext cx="3318241"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kumimoji="0" lang="en-US" sz="1500" b="1" i="0" u="none" strike="noStrike" kern="0" cap="none" spc="0" normalizeH="0" baseline="0" noProof="0" dirty="0" smtClean="0">
                <a:ln>
                  <a:noFill/>
                </a:ln>
                <a:solidFill>
                  <a:prstClr val="black"/>
                </a:solidFill>
                <a:effectLst/>
                <a:uLnTx/>
                <a:uFillTx/>
              </a:rPr>
              <a:t>Transaction overview</a:t>
            </a:r>
          </a:p>
        </p:txBody>
      </p:sp>
      <p:sp>
        <p:nvSpPr>
          <p:cNvPr id="23" name="Title 16"/>
          <p:cNvSpPr>
            <a:spLocks noGrp="1"/>
          </p:cNvSpPr>
          <p:nvPr>
            <p:ph type="title"/>
          </p:nvPr>
        </p:nvSpPr>
        <p:spPr>
          <a:xfrm>
            <a:off x="896549" y="-1"/>
            <a:ext cx="8190910" cy="975201"/>
          </a:xfrm>
        </p:spPr>
        <p:txBody>
          <a:bodyPr anchor="ctr">
            <a:normAutofit/>
          </a:bodyPr>
          <a:lstStyle/>
          <a:p>
            <a:r>
              <a:rPr lang="en-US" sz="2400" dirty="0" smtClean="0"/>
              <a:t>Agenda</a:t>
            </a:r>
            <a:endParaRPr lang="en-US" sz="2400" dirty="0"/>
          </a:p>
        </p:txBody>
      </p:sp>
      <p:sp>
        <p:nvSpPr>
          <p:cNvPr id="9" name="Text Box 6"/>
          <p:cNvSpPr txBox="1">
            <a:spLocks noChangeArrowheads="1"/>
          </p:cNvSpPr>
          <p:nvPr/>
        </p:nvSpPr>
        <p:spPr bwMode="gray">
          <a:xfrm>
            <a:off x="1585527" y="2736774"/>
            <a:ext cx="5469907"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lang="en-US" sz="1500" b="1" kern="0" noProof="0" dirty="0" smtClean="0">
                <a:solidFill>
                  <a:prstClr val="black"/>
                </a:solidFill>
              </a:rPr>
              <a:t>Financial impact</a:t>
            </a:r>
            <a:endParaRPr kumimoji="0" lang="en-US" sz="1500" b="1" i="0" u="none" strike="noStrike" kern="0" cap="none" spc="0" normalizeH="0" baseline="0" noProof="0" dirty="0" smtClean="0">
              <a:ln>
                <a:noFill/>
              </a:ln>
              <a:solidFill>
                <a:prstClr val="black"/>
              </a:solidFill>
              <a:effectLst/>
              <a:uLnTx/>
              <a:uFillTx/>
            </a:endParaRPr>
          </a:p>
        </p:txBody>
      </p:sp>
      <p:sp>
        <p:nvSpPr>
          <p:cNvPr id="10" name="Rectangle 3"/>
          <p:cNvSpPr>
            <a:spLocks noChangeArrowheads="1"/>
          </p:cNvSpPr>
          <p:nvPr/>
        </p:nvSpPr>
        <p:spPr bwMode="gray">
          <a:xfrm>
            <a:off x="1074718" y="2737619"/>
            <a:ext cx="405383" cy="339311"/>
          </a:xfrm>
          <a:prstGeom prst="rect">
            <a:avLst/>
          </a:prstGeom>
          <a:solidFill>
            <a:srgbClr val="1F99CD">
              <a:lumMod val="20000"/>
              <a:lumOff val="80000"/>
            </a:srgbClr>
          </a:solidFill>
          <a:ln w="12700" algn="ctr">
            <a:noFill/>
            <a:miter lim="800000"/>
            <a:headEnd/>
            <a:tailEnd/>
          </a:ln>
        </p:spPr>
        <p:txBody>
          <a:bodyPr wrap="none" lIns="0" tIns="0" rIns="0" bIns="0" anchor="ctr" anchorCtr="1"/>
          <a:lstStyle/>
          <a:p>
            <a:pPr defTabSz="1209706"/>
            <a:r>
              <a:rPr lang="en-US" sz="1500" b="1" kern="0" dirty="0" smtClean="0">
                <a:solidFill>
                  <a:prstClr val="black"/>
                </a:solidFill>
              </a:rPr>
              <a:t>3</a:t>
            </a:r>
            <a:endParaRPr lang="en-US" sz="1500" b="1" kern="0" dirty="0">
              <a:solidFill>
                <a:prstClr val="black"/>
              </a:solidFill>
            </a:endParaRPr>
          </a:p>
        </p:txBody>
      </p:sp>
      <p:sp>
        <p:nvSpPr>
          <p:cNvPr id="11" name="Text Box 6"/>
          <p:cNvSpPr txBox="1">
            <a:spLocks noChangeArrowheads="1"/>
          </p:cNvSpPr>
          <p:nvPr/>
        </p:nvSpPr>
        <p:spPr bwMode="gray">
          <a:xfrm>
            <a:off x="1586297" y="3410707"/>
            <a:ext cx="5469907" cy="341850"/>
          </a:xfrm>
          <a:prstGeom prst="rect">
            <a:avLst/>
          </a:prstGeom>
          <a:noFill/>
          <a:ln w="9525" algn="ctr">
            <a:noFill/>
            <a:miter lim="800000"/>
            <a:headEnd/>
            <a:tailEnd/>
          </a:ln>
        </p:spPr>
        <p:txBody>
          <a:bodyPr wrap="square" lIns="109942" tIns="54972" rIns="109942" bIns="54972">
            <a:spAutoFit/>
          </a:bodyPr>
          <a:lstStyle/>
          <a:p>
            <a:pPr marL="549712" marR="0" lvl="0" indent="-549712" defTabSz="1099424" eaLnBrk="1" fontAlgn="auto" latinLnBrk="0" hangingPunct="1">
              <a:lnSpc>
                <a:spcPct val="100000"/>
              </a:lnSpc>
              <a:spcBef>
                <a:spcPct val="50000"/>
              </a:spcBef>
              <a:spcAft>
                <a:spcPts val="0"/>
              </a:spcAft>
              <a:buClrTx/>
              <a:buSzTx/>
              <a:buFontTx/>
              <a:buNone/>
              <a:tabLst/>
              <a:defRPr/>
            </a:pPr>
            <a:r>
              <a:rPr lang="en-US" sz="1500" b="1" kern="0" noProof="0" dirty="0" smtClean="0">
                <a:solidFill>
                  <a:prstClr val="black"/>
                </a:solidFill>
              </a:rPr>
              <a:t>Summary</a:t>
            </a:r>
            <a:endParaRPr kumimoji="0" lang="en-US" sz="1500" b="1" i="0" u="none" strike="noStrike" kern="0" cap="none" spc="0" normalizeH="0" baseline="0" noProof="0" dirty="0" smtClean="0">
              <a:ln>
                <a:noFill/>
              </a:ln>
              <a:solidFill>
                <a:prstClr val="black"/>
              </a:solidFill>
              <a:effectLst/>
              <a:uLnTx/>
              <a:uFillTx/>
            </a:endParaRPr>
          </a:p>
        </p:txBody>
      </p:sp>
      <p:sp>
        <p:nvSpPr>
          <p:cNvPr id="12" name="Rectangle 3"/>
          <p:cNvSpPr>
            <a:spLocks noChangeArrowheads="1"/>
          </p:cNvSpPr>
          <p:nvPr/>
        </p:nvSpPr>
        <p:spPr bwMode="gray">
          <a:xfrm>
            <a:off x="1074718" y="3410707"/>
            <a:ext cx="405383" cy="339311"/>
          </a:xfrm>
          <a:prstGeom prst="rect">
            <a:avLst/>
          </a:prstGeom>
          <a:solidFill>
            <a:srgbClr val="1F99CD">
              <a:lumMod val="20000"/>
              <a:lumOff val="80000"/>
            </a:srgbClr>
          </a:solidFill>
          <a:ln w="12700" algn="ctr">
            <a:noFill/>
            <a:miter lim="800000"/>
            <a:headEnd/>
            <a:tailEnd/>
          </a:ln>
        </p:spPr>
        <p:txBody>
          <a:bodyPr wrap="none" lIns="0" tIns="0" rIns="0" bIns="0" anchor="ctr" anchorCtr="1"/>
          <a:lstStyle/>
          <a:p>
            <a:pPr defTabSz="1209706"/>
            <a:r>
              <a:rPr lang="en-US" sz="1500" b="1" kern="0" dirty="0" smtClean="0">
                <a:solidFill>
                  <a:prstClr val="black"/>
                </a:solidFill>
              </a:rPr>
              <a:t>4</a:t>
            </a:r>
            <a:endParaRPr lang="en-US" sz="1500" b="1" kern="0" dirty="0">
              <a:solidFill>
                <a:prstClr val="black"/>
              </a:solidFill>
            </a:endParaRPr>
          </a:p>
        </p:txBody>
      </p:sp>
    </p:spTree>
    <p:extLst>
      <p:ext uri="{BB962C8B-B14F-4D97-AF65-F5344CB8AC3E}">
        <p14:creationId xmlns:p14="http://schemas.microsoft.com/office/powerpoint/2010/main" val="4012663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548" y="-46825"/>
            <a:ext cx="8742751" cy="1022026"/>
          </a:xfrm>
        </p:spPr>
        <p:txBody>
          <a:bodyPr/>
          <a:lstStyle/>
          <a:p>
            <a:r>
              <a:rPr lang="en-GB" dirty="0" smtClean="0"/>
              <a:t>Transaction highlights</a:t>
            </a:r>
            <a:endParaRPr lang="en-GB" dirty="0"/>
          </a:p>
        </p:txBody>
      </p:sp>
      <p:sp>
        <p:nvSpPr>
          <p:cNvPr id="5" name="Rounded Rectangle 4"/>
          <p:cNvSpPr/>
          <p:nvPr/>
        </p:nvSpPr>
        <p:spPr>
          <a:xfrm>
            <a:off x="449696" y="1259940"/>
            <a:ext cx="1040429" cy="1371600"/>
          </a:xfrm>
          <a:prstGeom prst="roundRect">
            <a:avLst/>
          </a:prstGeom>
          <a:solidFill>
            <a:srgbClr val="00AEEF"/>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defTabSz="1123338">
              <a:defRPr/>
            </a:pPr>
            <a:r>
              <a:rPr lang="en-US" sz="1200" b="1" kern="0" noProof="0" dirty="0" smtClean="0">
                <a:solidFill>
                  <a:schemeClr val="bg2"/>
                </a:solidFill>
              </a:rPr>
              <a:t>Transaction Overview</a:t>
            </a:r>
            <a:endParaRPr kumimoji="0" lang="en-US" sz="1200" b="1" i="0" u="sng" strike="noStrike" kern="0" cap="none" spc="0" normalizeH="0" baseline="0" noProof="0" dirty="0" smtClean="0">
              <a:ln>
                <a:noFill/>
              </a:ln>
              <a:solidFill>
                <a:schemeClr val="bg2"/>
              </a:solidFill>
              <a:effectLst/>
              <a:uLnTx/>
              <a:uFillTx/>
              <a:latin typeface="Calibri"/>
            </a:endParaRPr>
          </a:p>
        </p:txBody>
      </p:sp>
      <p:sp>
        <p:nvSpPr>
          <p:cNvPr id="6" name="Rounded Rectangle 5"/>
          <p:cNvSpPr/>
          <p:nvPr/>
        </p:nvSpPr>
        <p:spPr>
          <a:xfrm>
            <a:off x="1617132" y="1259941"/>
            <a:ext cx="7780868" cy="1371600"/>
          </a:xfrm>
          <a:prstGeom prst="roundRect">
            <a:avLst>
              <a:gd name="adj" fmla="val 8860"/>
            </a:avLst>
          </a:prstGeom>
          <a:noFill/>
          <a:ln w="15875">
            <a:solidFill>
              <a:srgbClr val="00AEE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spcBef>
                <a:spcPts val="300"/>
              </a:spcBef>
              <a:buClr>
                <a:srgbClr val="00AEEF"/>
              </a:buClr>
              <a:buFont typeface="Wingdings" pitchFamily="2" charset="2"/>
              <a:buChar char="§"/>
            </a:pPr>
            <a:r>
              <a:rPr lang="en-US" sz="1200" dirty="0" smtClean="0">
                <a:solidFill>
                  <a:srgbClr val="003768"/>
                </a:solidFill>
              </a:rPr>
              <a:t>KBC </a:t>
            </a:r>
            <a:r>
              <a:rPr lang="en-US" sz="1200" dirty="0">
                <a:solidFill>
                  <a:srgbClr val="003768"/>
                </a:solidFill>
              </a:rPr>
              <a:t>Bank NV has agreed to acquire 99.9% of United Bulgarian Bank (UBB) and 100.0% of Interlease from NBG (together the </a:t>
            </a:r>
            <a:r>
              <a:rPr lang="en-US" sz="1200" dirty="0" smtClean="0">
                <a:solidFill>
                  <a:srgbClr val="003768"/>
                </a:solidFill>
              </a:rPr>
              <a:t>“Target”) </a:t>
            </a:r>
            <a:r>
              <a:rPr lang="en-US" sz="1200" dirty="0">
                <a:solidFill>
                  <a:srgbClr val="003768"/>
                </a:solidFill>
              </a:rPr>
              <a:t>for a total </a:t>
            </a:r>
            <a:r>
              <a:rPr lang="en-US" sz="1200" dirty="0" smtClean="0">
                <a:solidFill>
                  <a:srgbClr val="003768"/>
                </a:solidFill>
              </a:rPr>
              <a:t>consideration </a:t>
            </a:r>
            <a:r>
              <a:rPr lang="en-US" sz="1200" dirty="0">
                <a:solidFill>
                  <a:srgbClr val="003768"/>
                </a:solidFill>
              </a:rPr>
              <a:t>of </a:t>
            </a:r>
            <a:r>
              <a:rPr lang="en-US" sz="1200" dirty="0" smtClean="0">
                <a:solidFill>
                  <a:srgbClr val="003768"/>
                </a:solidFill>
              </a:rPr>
              <a:t>610m </a:t>
            </a:r>
            <a:r>
              <a:rPr lang="en-US" sz="1200" dirty="0">
                <a:solidFill>
                  <a:srgbClr val="003768"/>
                </a:solidFill>
              </a:rPr>
              <a:t>EUR </a:t>
            </a:r>
            <a:r>
              <a:rPr lang="en-US" sz="1200" dirty="0" smtClean="0">
                <a:solidFill>
                  <a:srgbClr val="003768"/>
                </a:solidFill>
              </a:rPr>
              <a:t>(the “Transaction”)</a:t>
            </a:r>
          </a:p>
          <a:p>
            <a:pPr marL="174625" indent="-174625">
              <a:spcBef>
                <a:spcPts val="300"/>
              </a:spcBef>
              <a:buClr>
                <a:srgbClr val="00AEEF"/>
              </a:buClr>
              <a:buFont typeface="Wingdings" pitchFamily="2" charset="2"/>
              <a:buChar char="§"/>
            </a:pPr>
            <a:r>
              <a:rPr lang="en-US" sz="1200" dirty="0">
                <a:solidFill>
                  <a:srgbClr val="003768"/>
                </a:solidFill>
              </a:rPr>
              <a:t>The Purchase Price represents a </a:t>
            </a:r>
            <a:r>
              <a:rPr lang="en-US" sz="1200" dirty="0" smtClean="0">
                <a:solidFill>
                  <a:srgbClr val="003768"/>
                </a:solidFill>
              </a:rPr>
              <a:t>1.10x </a:t>
            </a:r>
            <a:r>
              <a:rPr lang="en-US" sz="1200" dirty="0">
                <a:solidFill>
                  <a:srgbClr val="003768"/>
                </a:solidFill>
              </a:rPr>
              <a:t>multiple of the 2016e Tangible Book value of the </a:t>
            </a:r>
            <a:r>
              <a:rPr lang="en-US" sz="1200" dirty="0" smtClean="0">
                <a:solidFill>
                  <a:srgbClr val="003768"/>
                </a:solidFill>
              </a:rPr>
              <a:t>Target </a:t>
            </a:r>
            <a:r>
              <a:rPr lang="en-US" sz="1200" dirty="0">
                <a:solidFill>
                  <a:srgbClr val="003768"/>
                </a:solidFill>
              </a:rPr>
              <a:t>and a </a:t>
            </a:r>
            <a:r>
              <a:rPr lang="en-US" sz="1200" dirty="0" smtClean="0">
                <a:solidFill>
                  <a:srgbClr val="003768"/>
                </a:solidFill>
              </a:rPr>
              <a:t>1.29x </a:t>
            </a:r>
            <a:r>
              <a:rPr lang="en-US" sz="1200" dirty="0">
                <a:solidFill>
                  <a:srgbClr val="003768"/>
                </a:solidFill>
              </a:rPr>
              <a:t>implied multiple of the 2016e Tangible Book value </a:t>
            </a:r>
            <a:r>
              <a:rPr lang="en-US" sz="1200" dirty="0" smtClean="0">
                <a:solidFill>
                  <a:srgbClr val="003768"/>
                </a:solidFill>
              </a:rPr>
              <a:t>adjusted </a:t>
            </a:r>
            <a:r>
              <a:rPr lang="en-US" sz="1200" dirty="0">
                <a:solidFill>
                  <a:srgbClr val="003768"/>
                </a:solidFill>
              </a:rPr>
              <a:t>for the </a:t>
            </a:r>
            <a:r>
              <a:rPr lang="en-US" sz="1200" dirty="0" smtClean="0">
                <a:solidFill>
                  <a:srgbClr val="003768"/>
                </a:solidFill>
              </a:rPr>
              <a:t>81m </a:t>
            </a:r>
            <a:r>
              <a:rPr lang="en-US" sz="1200" dirty="0">
                <a:solidFill>
                  <a:srgbClr val="003768"/>
                </a:solidFill>
              </a:rPr>
              <a:t>EUR negative Net Asset Value </a:t>
            </a:r>
            <a:r>
              <a:rPr lang="en-US" sz="1200" dirty="0" smtClean="0">
                <a:solidFill>
                  <a:srgbClr val="003768"/>
                </a:solidFill>
              </a:rPr>
              <a:t>Adjustments</a:t>
            </a:r>
            <a:r>
              <a:rPr lang="en-US" sz="1200" baseline="30000" dirty="0" smtClean="0">
                <a:solidFill>
                  <a:srgbClr val="003768"/>
                </a:solidFill>
              </a:rPr>
              <a:t>1</a:t>
            </a:r>
            <a:endParaRPr lang="en-US" sz="1200" dirty="0" smtClean="0">
              <a:solidFill>
                <a:srgbClr val="003768"/>
              </a:solidFill>
            </a:endParaRPr>
          </a:p>
          <a:p>
            <a:pPr marL="174625" indent="-174625">
              <a:spcBef>
                <a:spcPts val="300"/>
              </a:spcBef>
              <a:buClr>
                <a:srgbClr val="00AEEF"/>
              </a:buClr>
              <a:buFont typeface="Wingdings" pitchFamily="2" charset="2"/>
              <a:buChar char="§"/>
            </a:pPr>
            <a:r>
              <a:rPr lang="en-US" sz="1200" dirty="0" smtClean="0">
                <a:solidFill>
                  <a:srgbClr val="003768"/>
                </a:solidFill>
              </a:rPr>
              <a:t>The acquisition price will be paid in cash</a:t>
            </a:r>
          </a:p>
          <a:p>
            <a:pPr marL="174625" indent="-174625">
              <a:spcBef>
                <a:spcPts val="300"/>
              </a:spcBef>
              <a:buClr>
                <a:srgbClr val="00AEEF"/>
              </a:buClr>
              <a:buFont typeface="Wingdings" pitchFamily="2" charset="2"/>
              <a:buChar char="§"/>
            </a:pPr>
            <a:r>
              <a:rPr lang="en-US" sz="1200" dirty="0" smtClean="0">
                <a:solidFill>
                  <a:srgbClr val="003768"/>
                </a:solidFill>
              </a:rPr>
              <a:t>Transaction is subject to the relevant regulatory approvals and expected to close in </a:t>
            </a:r>
            <a:r>
              <a:rPr lang="en-US" sz="1200" dirty="0" smtClean="0">
                <a:solidFill>
                  <a:schemeClr val="tx1"/>
                </a:solidFill>
              </a:rPr>
              <a:t>2Q</a:t>
            </a:r>
            <a:r>
              <a:rPr lang="en-US" sz="1200" dirty="0" smtClean="0">
                <a:solidFill>
                  <a:srgbClr val="003768"/>
                </a:solidFill>
              </a:rPr>
              <a:t> 2017</a:t>
            </a:r>
            <a:endParaRPr lang="en-US" sz="1200" dirty="0">
              <a:solidFill>
                <a:srgbClr val="003768"/>
              </a:solidFill>
            </a:endParaRPr>
          </a:p>
        </p:txBody>
      </p:sp>
      <p:sp>
        <p:nvSpPr>
          <p:cNvPr id="7" name="Rounded Rectangle 6"/>
          <p:cNvSpPr/>
          <p:nvPr/>
        </p:nvSpPr>
        <p:spPr>
          <a:xfrm>
            <a:off x="449696" y="2751669"/>
            <a:ext cx="1040429" cy="2286000"/>
          </a:xfrm>
          <a:prstGeom prst="roundRect">
            <a:avLst/>
          </a:prstGeom>
          <a:solidFill>
            <a:srgbClr val="00AEEF"/>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defTabSz="1123338">
              <a:defRPr/>
            </a:pPr>
            <a:r>
              <a:rPr lang="en-US" sz="1200" b="1" kern="0" noProof="0" dirty="0" smtClean="0">
                <a:solidFill>
                  <a:schemeClr val="bg2"/>
                </a:solidFill>
              </a:rPr>
              <a:t>Strategic Rationale</a:t>
            </a:r>
            <a:endParaRPr kumimoji="0" lang="en-US" sz="1200" b="1" i="0" u="sng" strike="noStrike" kern="0" cap="none" spc="0" normalizeH="0" baseline="0" noProof="0" dirty="0" smtClean="0">
              <a:ln>
                <a:noFill/>
              </a:ln>
              <a:solidFill>
                <a:schemeClr val="bg2"/>
              </a:solidFill>
              <a:effectLst/>
              <a:uLnTx/>
              <a:uFillTx/>
              <a:latin typeface="Calibri"/>
            </a:endParaRPr>
          </a:p>
        </p:txBody>
      </p:sp>
      <p:sp>
        <p:nvSpPr>
          <p:cNvPr id="9" name="Rounded Rectangle 8"/>
          <p:cNvSpPr/>
          <p:nvPr/>
        </p:nvSpPr>
        <p:spPr>
          <a:xfrm>
            <a:off x="441231" y="5152711"/>
            <a:ext cx="1040429" cy="1142341"/>
          </a:xfrm>
          <a:prstGeom prst="roundRect">
            <a:avLst/>
          </a:prstGeom>
          <a:solidFill>
            <a:srgbClr val="00AEEF"/>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defTabSz="1123338">
              <a:defRPr/>
            </a:pPr>
            <a:r>
              <a:rPr lang="en-US" sz="1200" b="1" kern="0" noProof="0" dirty="0" smtClean="0">
                <a:solidFill>
                  <a:schemeClr val="bg2"/>
                </a:solidFill>
              </a:rPr>
              <a:t>Financial Impact</a:t>
            </a:r>
            <a:endParaRPr kumimoji="0" lang="en-US" sz="1200" b="1" i="0" u="sng" strike="noStrike" kern="0" cap="none" spc="0" normalizeH="0" baseline="0" noProof="0" dirty="0" smtClean="0">
              <a:ln>
                <a:noFill/>
              </a:ln>
              <a:solidFill>
                <a:schemeClr val="bg2"/>
              </a:solidFill>
              <a:effectLst/>
              <a:uLnTx/>
              <a:uFillTx/>
              <a:latin typeface="Calibri"/>
            </a:endParaRPr>
          </a:p>
        </p:txBody>
      </p:sp>
      <p:sp>
        <p:nvSpPr>
          <p:cNvPr id="11" name="Text Box 5"/>
          <p:cNvSpPr txBox="1">
            <a:spLocks noChangeArrowheads="1"/>
          </p:cNvSpPr>
          <p:nvPr>
            <p:custDataLst>
              <p:tags r:id="rId1"/>
            </p:custDataLst>
          </p:nvPr>
        </p:nvSpPr>
        <p:spPr bwMode="gray">
          <a:xfrm>
            <a:off x="503333" y="6295053"/>
            <a:ext cx="8426204" cy="270843"/>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800" dirty="0" smtClean="0">
                <a:solidFill>
                  <a:srgbClr val="003768"/>
                </a:solidFill>
                <a:latin typeface="+mj-lt"/>
                <a:ea typeface="LF_Kai"/>
              </a:rPr>
              <a:t>Source: </a:t>
            </a:r>
            <a:r>
              <a:rPr lang="en-US" sz="800" dirty="0" smtClean="0">
                <a:solidFill>
                  <a:srgbClr val="003768"/>
                </a:solidFill>
                <a:ea typeface="LF_Kai"/>
              </a:rPr>
              <a:t>Company data</a:t>
            </a:r>
          </a:p>
          <a:p>
            <a:pPr>
              <a:lnSpc>
                <a:spcPct val="110000"/>
              </a:lnSpc>
              <a:tabLst>
                <a:tab pos="91440" algn="l"/>
                <a:tab pos="119063" algn="l"/>
              </a:tabLst>
              <a:defRPr/>
            </a:pPr>
            <a:r>
              <a:rPr lang="en-US" sz="800" baseline="30000" dirty="0" smtClean="0">
                <a:solidFill>
                  <a:srgbClr val="003768"/>
                </a:solidFill>
                <a:ea typeface="LF_Kai"/>
              </a:rPr>
              <a:t>1 </a:t>
            </a:r>
            <a:r>
              <a:rPr lang="en-US" sz="800" dirty="0">
                <a:solidFill>
                  <a:srgbClr val="003768"/>
                </a:solidFill>
                <a:ea typeface="LF_Kai"/>
              </a:rPr>
              <a:t>Post-tax number. Please </a:t>
            </a:r>
            <a:r>
              <a:rPr lang="en-US" sz="800" dirty="0" smtClean="0">
                <a:solidFill>
                  <a:srgbClr val="003768"/>
                </a:solidFill>
                <a:ea typeface="LF_Kai"/>
              </a:rPr>
              <a:t>refer to following pages for details, </a:t>
            </a:r>
            <a:r>
              <a:rPr lang="en-US" sz="800" baseline="30000" dirty="0" smtClean="0">
                <a:solidFill>
                  <a:srgbClr val="003768"/>
                </a:solidFill>
                <a:ea typeface="LF_Kai"/>
              </a:rPr>
              <a:t>2</a:t>
            </a:r>
            <a:r>
              <a:rPr lang="en-US" sz="800" dirty="0" smtClean="0">
                <a:solidFill>
                  <a:srgbClr val="003768"/>
                </a:solidFill>
                <a:ea typeface="LF_Kai"/>
              </a:rPr>
              <a:t> Fully loaded (Danish Compromise)</a:t>
            </a:r>
          </a:p>
        </p:txBody>
      </p:sp>
      <p:sp>
        <p:nvSpPr>
          <p:cNvPr id="12" name="Rounded Rectangle 11"/>
          <p:cNvSpPr/>
          <p:nvPr/>
        </p:nvSpPr>
        <p:spPr>
          <a:xfrm>
            <a:off x="1617132" y="2751669"/>
            <a:ext cx="7780868" cy="2286000"/>
          </a:xfrm>
          <a:prstGeom prst="roundRect">
            <a:avLst>
              <a:gd name="adj" fmla="val 8860"/>
            </a:avLst>
          </a:prstGeom>
          <a:noFill/>
          <a:ln w="15875">
            <a:solidFill>
              <a:srgbClr val="00AEE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spcBef>
                <a:spcPts val="300"/>
              </a:spcBef>
              <a:buClr>
                <a:srgbClr val="00AEEF"/>
              </a:buClr>
              <a:buFont typeface="Wingdings" pitchFamily="2" charset="2"/>
              <a:buChar char="§"/>
            </a:pPr>
            <a:r>
              <a:rPr lang="en-US" sz="1200" dirty="0">
                <a:solidFill>
                  <a:srgbClr val="003768"/>
                </a:solidFill>
              </a:rPr>
              <a:t>Creation of </a:t>
            </a:r>
            <a:r>
              <a:rPr lang="en-US" sz="1200" dirty="0" smtClean="0">
                <a:solidFill>
                  <a:srgbClr val="003768"/>
                </a:solidFill>
              </a:rPr>
              <a:t>the #1 bank-insurer (#3 in banking) in </a:t>
            </a:r>
            <a:r>
              <a:rPr lang="en-US" sz="1200" dirty="0">
                <a:solidFill>
                  <a:srgbClr val="003768"/>
                </a:solidFill>
              </a:rPr>
              <a:t>one of KBC Group’s core markets with double digit market shares in banking, leasing, life and non-life insurance</a:t>
            </a:r>
          </a:p>
          <a:p>
            <a:pPr marL="174625" indent="-174625">
              <a:spcBef>
                <a:spcPts val="300"/>
              </a:spcBef>
              <a:buClr>
                <a:srgbClr val="00AEEF"/>
              </a:buClr>
              <a:buFont typeface="Wingdings" pitchFamily="2" charset="2"/>
              <a:buChar char="§"/>
            </a:pPr>
            <a:r>
              <a:rPr lang="en-US" sz="1200" dirty="0">
                <a:solidFill>
                  <a:srgbClr val="003768"/>
                </a:solidFill>
              </a:rPr>
              <a:t>Substantial value creation for shareholders through synergies which are expected to reach </a:t>
            </a:r>
            <a:r>
              <a:rPr lang="en-GB" sz="1200" dirty="0">
                <a:solidFill>
                  <a:srgbClr val="003768"/>
                </a:solidFill>
              </a:rPr>
              <a:t>~ </a:t>
            </a:r>
            <a:r>
              <a:rPr lang="en-US" sz="1200" dirty="0" smtClean="0">
                <a:solidFill>
                  <a:srgbClr val="003768"/>
                </a:solidFill>
              </a:rPr>
              <a:t>8m </a:t>
            </a:r>
            <a:r>
              <a:rPr lang="en-US" sz="1200" dirty="0">
                <a:solidFill>
                  <a:srgbClr val="003768"/>
                </a:solidFill>
              </a:rPr>
              <a:t>EUR </a:t>
            </a:r>
            <a:r>
              <a:rPr lang="en-US" sz="1200" dirty="0" smtClean="0">
                <a:solidFill>
                  <a:srgbClr val="003768"/>
                </a:solidFill>
              </a:rPr>
              <a:t>in 2017 quickly ramping up to </a:t>
            </a:r>
            <a:r>
              <a:rPr lang="en-GB" sz="1200" dirty="0">
                <a:solidFill>
                  <a:srgbClr val="003768"/>
                </a:solidFill>
              </a:rPr>
              <a:t>~</a:t>
            </a:r>
            <a:r>
              <a:rPr lang="en-US" sz="1200" dirty="0" smtClean="0">
                <a:solidFill>
                  <a:srgbClr val="003768"/>
                </a:solidFill>
              </a:rPr>
              <a:t> 17m EUR in 2020 and reaching </a:t>
            </a:r>
            <a:r>
              <a:rPr lang="en-GB" sz="1200" dirty="0" smtClean="0">
                <a:solidFill>
                  <a:srgbClr val="003768"/>
                </a:solidFill>
              </a:rPr>
              <a:t>~20m </a:t>
            </a:r>
            <a:r>
              <a:rPr lang="en-GB" sz="1200" dirty="0">
                <a:solidFill>
                  <a:srgbClr val="003768"/>
                </a:solidFill>
              </a:rPr>
              <a:t>EUR </a:t>
            </a:r>
            <a:r>
              <a:rPr lang="en-GB" sz="1200" dirty="0" smtClean="0">
                <a:solidFill>
                  <a:srgbClr val="003768"/>
                </a:solidFill>
              </a:rPr>
              <a:t>by 2023 (pre-tax numbers)</a:t>
            </a:r>
            <a:endParaRPr lang="en-US" sz="1200" dirty="0">
              <a:solidFill>
                <a:srgbClr val="003768"/>
              </a:solidFill>
            </a:endParaRPr>
          </a:p>
          <a:p>
            <a:pPr marL="174625" indent="-174625">
              <a:spcBef>
                <a:spcPts val="300"/>
              </a:spcBef>
              <a:buClr>
                <a:srgbClr val="00AEEF"/>
              </a:buClr>
              <a:buFont typeface="Wingdings" pitchFamily="2" charset="2"/>
              <a:buChar char="§"/>
            </a:pPr>
            <a:r>
              <a:rPr lang="en-US" sz="1200" dirty="0" smtClean="0">
                <a:solidFill>
                  <a:srgbClr val="003768"/>
                </a:solidFill>
              </a:rPr>
              <a:t>United </a:t>
            </a:r>
            <a:r>
              <a:rPr lang="en-US" sz="1200" dirty="0">
                <a:solidFill>
                  <a:srgbClr val="003768"/>
                </a:solidFill>
              </a:rPr>
              <a:t>Bulgarian Bank is the 4th largest bank in Bulgaria with critical mass in both retail and corporate segment, and strong and consistent track-record of </a:t>
            </a:r>
            <a:r>
              <a:rPr lang="en-US" sz="1200" dirty="0" smtClean="0">
                <a:solidFill>
                  <a:srgbClr val="003768"/>
                </a:solidFill>
              </a:rPr>
              <a:t>strong revenues, which we can restore under the KBC flag.</a:t>
            </a:r>
            <a:endParaRPr lang="en-US" sz="1200" dirty="0">
              <a:solidFill>
                <a:srgbClr val="003768"/>
              </a:solidFill>
            </a:endParaRPr>
          </a:p>
          <a:p>
            <a:pPr marL="174625" indent="-174625">
              <a:spcBef>
                <a:spcPts val="300"/>
              </a:spcBef>
              <a:buClr>
                <a:srgbClr val="00AEEF"/>
              </a:buClr>
              <a:buFont typeface="Wingdings" pitchFamily="2" charset="2"/>
              <a:buChar char="§"/>
            </a:pPr>
            <a:r>
              <a:rPr lang="en-US" sz="1200" dirty="0" smtClean="0">
                <a:solidFill>
                  <a:srgbClr val="003768"/>
                </a:solidFill>
              </a:rPr>
              <a:t>Interlease </a:t>
            </a:r>
            <a:r>
              <a:rPr lang="en-US" sz="1200" dirty="0">
                <a:solidFill>
                  <a:srgbClr val="003768"/>
                </a:solidFill>
              </a:rPr>
              <a:t>is the 3rd largest leasing provider in Bulgaria with significant market shares across all major asset classes</a:t>
            </a:r>
          </a:p>
          <a:p>
            <a:pPr marL="174625" indent="-174625">
              <a:spcBef>
                <a:spcPts val="300"/>
              </a:spcBef>
              <a:buClr>
                <a:srgbClr val="00AEEF"/>
              </a:buClr>
              <a:buFont typeface="Wingdings" pitchFamily="2" charset="2"/>
              <a:buChar char="§"/>
            </a:pPr>
            <a:r>
              <a:rPr lang="en-US" sz="1200" dirty="0" smtClean="0">
                <a:solidFill>
                  <a:srgbClr val="003768"/>
                </a:solidFill>
              </a:rPr>
              <a:t>Transaction </a:t>
            </a:r>
            <a:r>
              <a:rPr lang="en-US" sz="1200" dirty="0">
                <a:solidFill>
                  <a:srgbClr val="003768"/>
                </a:solidFill>
              </a:rPr>
              <a:t>represents an in-market combination with sound strategic and financial </a:t>
            </a:r>
            <a:r>
              <a:rPr lang="en-US" sz="1200" dirty="0" smtClean="0">
                <a:solidFill>
                  <a:srgbClr val="003768"/>
                </a:solidFill>
              </a:rPr>
              <a:t>rationale in a growing, underpenetrated banking market underpinned by strong economic fundamentals</a:t>
            </a:r>
            <a:endParaRPr lang="en-US" sz="1200" dirty="0">
              <a:solidFill>
                <a:srgbClr val="003768"/>
              </a:solidFill>
            </a:endParaRPr>
          </a:p>
          <a:p>
            <a:pPr>
              <a:spcBef>
                <a:spcPts val="300"/>
              </a:spcBef>
              <a:buClr>
                <a:srgbClr val="00AEEF"/>
              </a:buClr>
            </a:pPr>
            <a:endParaRPr lang="en-US" sz="1200" b="1" u="sng" dirty="0">
              <a:solidFill>
                <a:srgbClr val="FF0000"/>
              </a:solidFill>
            </a:endParaRPr>
          </a:p>
        </p:txBody>
      </p:sp>
      <p:sp>
        <p:nvSpPr>
          <p:cNvPr id="13" name="Rounded Rectangle 12"/>
          <p:cNvSpPr/>
          <p:nvPr/>
        </p:nvSpPr>
        <p:spPr>
          <a:xfrm>
            <a:off x="1617132" y="5152711"/>
            <a:ext cx="7780868" cy="1142986"/>
          </a:xfrm>
          <a:prstGeom prst="roundRect">
            <a:avLst>
              <a:gd name="adj" fmla="val 8860"/>
            </a:avLst>
          </a:prstGeom>
          <a:noFill/>
          <a:ln w="15875">
            <a:solidFill>
              <a:srgbClr val="00AEE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spcBef>
                <a:spcPts val="300"/>
              </a:spcBef>
              <a:buClr>
                <a:srgbClr val="00AEEF"/>
              </a:buClr>
              <a:buFont typeface="Wingdings" pitchFamily="2" charset="2"/>
              <a:buChar char="§"/>
            </a:pPr>
            <a:r>
              <a:rPr lang="en-US" sz="1200" dirty="0" smtClean="0">
                <a:solidFill>
                  <a:srgbClr val="003768"/>
                </a:solidFill>
              </a:rPr>
              <a:t>Estimated capital impact on KBC Group’s CET1 (9M16: 15.3%</a:t>
            </a:r>
            <a:r>
              <a:rPr lang="en-US" sz="1200" baseline="30000" dirty="0" smtClean="0">
                <a:solidFill>
                  <a:srgbClr val="003768"/>
                </a:solidFill>
              </a:rPr>
              <a:t>2</a:t>
            </a:r>
            <a:r>
              <a:rPr lang="en-US" sz="1200" dirty="0" smtClean="0">
                <a:solidFill>
                  <a:srgbClr val="003768"/>
                </a:solidFill>
              </a:rPr>
              <a:t>) will be limited (ca. -54 bps)</a:t>
            </a:r>
          </a:p>
          <a:p>
            <a:pPr marL="174625" indent="-174625">
              <a:spcBef>
                <a:spcPts val="300"/>
              </a:spcBef>
              <a:buClr>
                <a:srgbClr val="00AEEF"/>
              </a:buClr>
              <a:buFont typeface="Wingdings" pitchFamily="2" charset="2"/>
              <a:buChar char="§"/>
            </a:pPr>
            <a:r>
              <a:rPr lang="en-US" sz="1200" dirty="0">
                <a:solidFill>
                  <a:srgbClr val="003768"/>
                </a:solidFill>
              </a:rPr>
              <a:t>The Transaction will be accretive to KBC Group’s </a:t>
            </a:r>
            <a:r>
              <a:rPr lang="en-US" sz="1200" dirty="0" smtClean="0">
                <a:solidFill>
                  <a:srgbClr val="003768"/>
                </a:solidFill>
              </a:rPr>
              <a:t>EPS from year 2 onwards</a:t>
            </a:r>
            <a:endParaRPr lang="en-US" sz="1200" dirty="0">
              <a:solidFill>
                <a:srgbClr val="003768"/>
              </a:solidFill>
            </a:endParaRPr>
          </a:p>
          <a:p>
            <a:pPr marL="174625" indent="-174625">
              <a:spcBef>
                <a:spcPts val="300"/>
              </a:spcBef>
              <a:buClr>
                <a:srgbClr val="00AEEF"/>
              </a:buClr>
              <a:buFont typeface="Wingdings" pitchFamily="2" charset="2"/>
              <a:buChar char="§"/>
            </a:pPr>
            <a:r>
              <a:rPr lang="en-US" sz="1200" dirty="0" smtClean="0">
                <a:solidFill>
                  <a:srgbClr val="003768"/>
                </a:solidFill>
              </a:rPr>
              <a:t>KBC Bank is financing the Transaction in cash using internal resources</a:t>
            </a:r>
          </a:p>
          <a:p>
            <a:pPr marL="174625" indent="-174625">
              <a:spcBef>
                <a:spcPts val="300"/>
              </a:spcBef>
              <a:buClr>
                <a:srgbClr val="00AEEF"/>
              </a:buClr>
              <a:buFont typeface="Wingdings" pitchFamily="2" charset="2"/>
              <a:buChar char="§"/>
            </a:pPr>
            <a:r>
              <a:rPr lang="en-US" sz="1200" dirty="0" smtClean="0">
                <a:solidFill>
                  <a:srgbClr val="003768"/>
                </a:solidFill>
              </a:rPr>
              <a:t>KBC Group Dividend policy to remain unchanged </a:t>
            </a:r>
            <a:r>
              <a:rPr lang="en-US" sz="1200" dirty="0">
                <a:solidFill>
                  <a:srgbClr val="003768"/>
                </a:solidFill>
              </a:rPr>
              <a:t>(at least 50% pay-out ratio including interim dividend and AT1 coupon)</a:t>
            </a:r>
          </a:p>
          <a:p>
            <a:pPr marL="174625" indent="-174625">
              <a:spcBef>
                <a:spcPts val="300"/>
              </a:spcBef>
              <a:buClr>
                <a:srgbClr val="00AEEF"/>
              </a:buClr>
              <a:buFont typeface="Wingdings" pitchFamily="2" charset="2"/>
              <a:buChar char="§"/>
            </a:pPr>
            <a:endParaRPr lang="en-US" sz="1200" dirty="0">
              <a:solidFill>
                <a:srgbClr val="003768"/>
              </a:solidFill>
            </a:endParaRPr>
          </a:p>
        </p:txBody>
      </p:sp>
    </p:spTree>
    <p:extLst>
      <p:ext uri="{BB962C8B-B14F-4D97-AF65-F5344CB8AC3E}">
        <p14:creationId xmlns:p14="http://schemas.microsoft.com/office/powerpoint/2010/main" val="3880553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548" y="-46825"/>
            <a:ext cx="8742751" cy="1022026"/>
          </a:xfrm>
        </p:spPr>
        <p:txBody>
          <a:bodyPr/>
          <a:lstStyle/>
          <a:p>
            <a:r>
              <a:rPr lang="en-GB" dirty="0" smtClean="0"/>
              <a:t>Overview of UBB</a:t>
            </a:r>
            <a:br>
              <a:rPr lang="en-GB" dirty="0" smtClean="0"/>
            </a:br>
            <a:r>
              <a:rPr lang="en-GB" sz="2000" dirty="0" smtClean="0"/>
              <a:t>4</a:t>
            </a:r>
            <a:r>
              <a:rPr lang="en-GB" sz="2000" baseline="30000" dirty="0" smtClean="0"/>
              <a:t>th</a:t>
            </a:r>
            <a:r>
              <a:rPr lang="en-GB" sz="2000" dirty="0" smtClean="0"/>
              <a:t> largest bank in Bulgaria with critical mass across retail and corporate segment</a:t>
            </a:r>
            <a:endParaRPr lang="en-GB" sz="2000" dirty="0"/>
          </a:p>
        </p:txBody>
      </p:sp>
      <p:sp>
        <p:nvSpPr>
          <p:cNvPr id="5" name="Rectangle 4"/>
          <p:cNvSpPr/>
          <p:nvPr/>
        </p:nvSpPr>
        <p:spPr>
          <a:xfrm>
            <a:off x="240856" y="1268760"/>
            <a:ext cx="4688398"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latin typeface="+mj-lt"/>
                <a:cs typeface="Calibri" panose="020F0502020204030204" pitchFamily="34" charset="0"/>
              </a:rPr>
              <a:t>Business description</a:t>
            </a:r>
            <a:endParaRPr lang="en-US" sz="1100" b="1" spc="-10" dirty="0">
              <a:solidFill>
                <a:srgbClr val="FFFFFF"/>
              </a:solidFill>
              <a:latin typeface="+mj-lt"/>
              <a:cs typeface="Calibri" panose="020F0502020204030204" pitchFamily="34" charset="0"/>
            </a:endParaRPr>
          </a:p>
        </p:txBody>
      </p:sp>
      <p:sp>
        <p:nvSpPr>
          <p:cNvPr id="6" name="Rectangle 5"/>
          <p:cNvSpPr/>
          <p:nvPr/>
        </p:nvSpPr>
        <p:spPr>
          <a:xfrm>
            <a:off x="240856" y="1603845"/>
            <a:ext cx="4690872" cy="4770000"/>
          </a:xfrm>
          <a:prstGeom prst="rect">
            <a:avLst/>
          </a:prstGeom>
          <a:noFill/>
          <a:ln>
            <a:solidFill>
              <a:schemeClr val="accent1"/>
            </a:solidFill>
          </a:ln>
        </p:spPr>
        <p:txBody>
          <a:bodyPr vert="horz" lIns="72000" tIns="72000" rIns="36000" bIns="0" rtlCol="0">
            <a:noAutofit/>
          </a:bodyPr>
          <a:lstStyle/>
          <a:p>
            <a:pPr marL="174625" indent="-174625">
              <a:spcBef>
                <a:spcPts val="400"/>
              </a:spcBef>
              <a:buClr>
                <a:srgbClr val="00AEEF"/>
              </a:buClr>
              <a:buFont typeface="Wingdings" pitchFamily="2" charset="2"/>
              <a:buChar char="§"/>
            </a:pPr>
            <a:r>
              <a:rPr lang="en-US" sz="1100" dirty="0" smtClean="0">
                <a:solidFill>
                  <a:srgbClr val="003768"/>
                </a:solidFill>
              </a:rPr>
              <a:t>UBB is Bulgaria’s 4</a:t>
            </a:r>
            <a:r>
              <a:rPr lang="en-US" sz="1100" baseline="30000" dirty="0" smtClean="0">
                <a:solidFill>
                  <a:srgbClr val="003768"/>
                </a:solidFill>
              </a:rPr>
              <a:t>th</a:t>
            </a:r>
            <a:r>
              <a:rPr lang="en-US" sz="1100" dirty="0" smtClean="0">
                <a:solidFill>
                  <a:srgbClr val="003768"/>
                </a:solidFill>
              </a:rPr>
              <a:t> largest banking group by total assets with a </a:t>
            </a:r>
            <a:r>
              <a:rPr lang="en-US" sz="1100" dirty="0">
                <a:solidFill>
                  <a:srgbClr val="003768"/>
                </a:solidFill>
              </a:rPr>
              <a:t>8% </a:t>
            </a:r>
            <a:r>
              <a:rPr lang="en-US" sz="1100" dirty="0" smtClean="0">
                <a:solidFill>
                  <a:srgbClr val="003768"/>
                </a:solidFill>
              </a:rPr>
              <a:t>market share as of 9M16</a:t>
            </a:r>
          </a:p>
          <a:p>
            <a:pPr marL="174625" indent="-174625">
              <a:spcBef>
                <a:spcPts val="400"/>
              </a:spcBef>
              <a:buClr>
                <a:srgbClr val="00AEEF"/>
              </a:buClr>
              <a:buFont typeface="Wingdings" pitchFamily="2" charset="2"/>
              <a:buChar char="§"/>
            </a:pPr>
            <a:r>
              <a:rPr lang="en-US" sz="1100" dirty="0" smtClean="0">
                <a:solidFill>
                  <a:srgbClr val="003768"/>
                </a:solidFill>
              </a:rPr>
              <a:t>Universal bank providing retail and corporate banking services in Bulgaria as well as factoring, insurance and asset management through its affiliates</a:t>
            </a:r>
            <a:endParaRPr lang="en-US" sz="1100" dirty="0">
              <a:solidFill>
                <a:srgbClr val="003768"/>
              </a:solidFill>
            </a:endParaRPr>
          </a:p>
          <a:p>
            <a:pPr marL="346075" lvl="1" indent="-171450">
              <a:spcBef>
                <a:spcPts val="400"/>
              </a:spcBef>
              <a:buClr>
                <a:srgbClr val="00AEEF"/>
              </a:buClr>
              <a:buFont typeface="Courier New" panose="02070309020205020404" pitchFamily="49" charset="0"/>
              <a:buChar char="o"/>
            </a:pPr>
            <a:r>
              <a:rPr lang="en-US" sz="1100" dirty="0">
                <a:solidFill>
                  <a:srgbClr val="003768"/>
                </a:solidFill>
              </a:rPr>
              <a:t>Critical mass across all segments (retail, SME, large corporates)</a:t>
            </a:r>
          </a:p>
          <a:p>
            <a:pPr marL="346075" lvl="1" indent="-171450">
              <a:spcBef>
                <a:spcPts val="400"/>
              </a:spcBef>
              <a:buClr>
                <a:srgbClr val="00AEEF"/>
              </a:buClr>
              <a:buFont typeface="Courier New" panose="02070309020205020404" pitchFamily="49" charset="0"/>
              <a:buChar char="o"/>
            </a:pPr>
            <a:r>
              <a:rPr lang="en-US" sz="1100" dirty="0" smtClean="0">
                <a:solidFill>
                  <a:srgbClr val="003768"/>
                </a:solidFill>
              </a:rPr>
              <a:t>Well-balanced business mix: retail (~40%), corporate (~60%)</a:t>
            </a:r>
          </a:p>
          <a:p>
            <a:pPr marL="346075" lvl="1" indent="-171450">
              <a:spcBef>
                <a:spcPts val="400"/>
              </a:spcBef>
              <a:buClr>
                <a:srgbClr val="00AEEF"/>
              </a:buClr>
              <a:buFont typeface="Courier New" panose="02070309020205020404" pitchFamily="49" charset="0"/>
              <a:buChar char="o"/>
            </a:pPr>
            <a:r>
              <a:rPr lang="en-US" sz="1100" dirty="0" smtClean="0">
                <a:solidFill>
                  <a:srgbClr val="003768"/>
                </a:solidFill>
              </a:rPr>
              <a:t>ca. 900 </a:t>
            </a:r>
            <a:r>
              <a:rPr lang="en-US" sz="1100" dirty="0" err="1" smtClean="0">
                <a:solidFill>
                  <a:srgbClr val="003768"/>
                </a:solidFill>
              </a:rPr>
              <a:t>th.</a:t>
            </a:r>
            <a:r>
              <a:rPr lang="en-US" sz="1100" dirty="0" smtClean="0">
                <a:solidFill>
                  <a:srgbClr val="003768"/>
                </a:solidFill>
              </a:rPr>
              <a:t> retail customers with ~11% market share in retail loans</a:t>
            </a:r>
          </a:p>
          <a:p>
            <a:pPr marL="346075" lvl="1" indent="-171450">
              <a:spcBef>
                <a:spcPts val="400"/>
              </a:spcBef>
              <a:buClr>
                <a:srgbClr val="00AEEF"/>
              </a:buClr>
              <a:buFont typeface="Courier New" panose="02070309020205020404" pitchFamily="49" charset="0"/>
              <a:buChar char="o"/>
            </a:pPr>
            <a:r>
              <a:rPr lang="en-US" sz="1100" dirty="0" smtClean="0">
                <a:solidFill>
                  <a:srgbClr val="003768"/>
                </a:solidFill>
              </a:rPr>
              <a:t>Strong corporate footprint with ~8% market share in corporate loans</a:t>
            </a:r>
          </a:p>
          <a:p>
            <a:pPr marL="346075" lvl="1" indent="-171450">
              <a:spcBef>
                <a:spcPts val="400"/>
              </a:spcBef>
              <a:buClr>
                <a:srgbClr val="00AEEF"/>
              </a:buClr>
              <a:buFont typeface="Courier New" panose="02070309020205020404" pitchFamily="49" charset="0"/>
              <a:buChar char="o"/>
            </a:pPr>
            <a:r>
              <a:rPr lang="en-US" sz="1100" dirty="0" smtClean="0">
                <a:solidFill>
                  <a:srgbClr val="003768"/>
                </a:solidFill>
              </a:rPr>
              <a:t>Client-centric corporate model with well-diversified corporate loan portfolio across sectors</a:t>
            </a:r>
          </a:p>
          <a:p>
            <a:pPr marL="174625" indent="-174625">
              <a:spcBef>
                <a:spcPts val="400"/>
              </a:spcBef>
              <a:buClr>
                <a:srgbClr val="00AEEF"/>
              </a:buClr>
              <a:buFont typeface="Wingdings" pitchFamily="2" charset="2"/>
              <a:buChar char="§"/>
            </a:pPr>
            <a:r>
              <a:rPr lang="en-US" sz="1100" dirty="0" smtClean="0">
                <a:solidFill>
                  <a:srgbClr val="003768"/>
                </a:solidFill>
              </a:rPr>
              <a:t>Established in 1992 through the merger of 22 Bulgarian regional commercial banks and part of the NBG Group since 2000</a:t>
            </a:r>
          </a:p>
          <a:p>
            <a:pPr marL="174625" indent="-174625">
              <a:spcBef>
                <a:spcPts val="400"/>
              </a:spcBef>
              <a:buClr>
                <a:srgbClr val="00AEEF"/>
              </a:buClr>
              <a:buFont typeface="Wingdings" pitchFamily="2" charset="2"/>
              <a:buChar char="§"/>
            </a:pPr>
            <a:r>
              <a:rPr lang="en-US" sz="1100" dirty="0" smtClean="0">
                <a:solidFill>
                  <a:srgbClr val="003768"/>
                </a:solidFill>
              </a:rPr>
              <a:t>Countrywide distribution network with </a:t>
            </a:r>
            <a:r>
              <a:rPr lang="en-US" sz="1100" dirty="0" smtClean="0">
                <a:solidFill>
                  <a:schemeClr val="accent2"/>
                </a:solidFill>
              </a:rPr>
              <a:t>190</a:t>
            </a:r>
            <a:r>
              <a:rPr lang="en-US" sz="1100" dirty="0" smtClean="0">
                <a:solidFill>
                  <a:srgbClr val="003768"/>
                </a:solidFill>
              </a:rPr>
              <a:t> branches and 691 ATMs in prime locations focused on high income/densely populated areas </a:t>
            </a:r>
          </a:p>
          <a:p>
            <a:pPr marL="174625" indent="-174625">
              <a:spcBef>
                <a:spcPts val="400"/>
              </a:spcBef>
              <a:buClr>
                <a:srgbClr val="00AEEF"/>
              </a:buClr>
              <a:buFont typeface="Wingdings" pitchFamily="2" charset="2"/>
              <a:buChar char="§"/>
            </a:pPr>
            <a:r>
              <a:rPr lang="en-US" sz="1100" dirty="0" smtClean="0">
                <a:solidFill>
                  <a:srgbClr val="003768"/>
                </a:solidFill>
              </a:rPr>
              <a:t>Highly regarded brand: considered 3</a:t>
            </a:r>
            <a:r>
              <a:rPr lang="en-US" sz="1100" baseline="30000" dirty="0" smtClean="0">
                <a:solidFill>
                  <a:srgbClr val="003768"/>
                </a:solidFill>
              </a:rPr>
              <a:t>rd</a:t>
            </a:r>
            <a:r>
              <a:rPr lang="en-US" sz="1100" dirty="0" smtClean="0">
                <a:solidFill>
                  <a:srgbClr val="003768"/>
                </a:solidFill>
              </a:rPr>
              <a:t> most stable bank in Bulgaria in 2015</a:t>
            </a:r>
            <a:r>
              <a:rPr lang="en-US" sz="1100" baseline="30000" dirty="0" smtClean="0">
                <a:solidFill>
                  <a:srgbClr val="003768"/>
                </a:solidFill>
              </a:rPr>
              <a:t>1</a:t>
            </a:r>
          </a:p>
          <a:p>
            <a:pPr marL="174625" indent="-174625">
              <a:spcBef>
                <a:spcPts val="400"/>
              </a:spcBef>
              <a:buClr>
                <a:srgbClr val="00AEEF"/>
              </a:buClr>
              <a:buFont typeface="Wingdings" pitchFamily="2" charset="2"/>
              <a:buChar char="§"/>
            </a:pPr>
            <a:r>
              <a:rPr lang="en-US" sz="1100" dirty="0" smtClean="0">
                <a:solidFill>
                  <a:srgbClr val="003768"/>
                </a:solidFill>
              </a:rPr>
              <a:t>Self-funded through a strong deposit franchise (L/D ratio 9M16: 71%). Retail-geared deposit base with almost ¾ of deposit base coming from retail clients</a:t>
            </a:r>
          </a:p>
          <a:p>
            <a:pPr marL="174625" indent="-174625">
              <a:spcBef>
                <a:spcPts val="400"/>
              </a:spcBef>
              <a:buClr>
                <a:srgbClr val="00AEEF"/>
              </a:buClr>
              <a:buFont typeface="Wingdings" pitchFamily="2" charset="2"/>
              <a:buChar char="§"/>
            </a:pPr>
            <a:r>
              <a:rPr lang="en-US" sz="1100" dirty="0" smtClean="0">
                <a:solidFill>
                  <a:srgbClr val="003768"/>
                </a:solidFill>
              </a:rPr>
              <a:t>Efficient franchise with C/I ratio of 47% in 2015, among lower-end of sector</a:t>
            </a:r>
          </a:p>
          <a:p>
            <a:pPr marL="174625" indent="-174625">
              <a:spcBef>
                <a:spcPts val="400"/>
              </a:spcBef>
              <a:buClr>
                <a:srgbClr val="00AEEF"/>
              </a:buClr>
              <a:buFont typeface="Wingdings" pitchFamily="2" charset="2"/>
              <a:buChar char="§"/>
            </a:pPr>
            <a:r>
              <a:rPr lang="en-US" sz="1100" dirty="0">
                <a:solidFill>
                  <a:srgbClr val="003768"/>
                </a:solidFill>
              </a:rPr>
              <a:t>High origination standards over past years  supporting low NPL generation: ~85% of current NPL portfolio (+90dpd) attributable to legacy portfolio (loans originated up to 2008)</a:t>
            </a:r>
          </a:p>
          <a:p>
            <a:pPr marL="174625" indent="-174625">
              <a:spcBef>
                <a:spcPts val="400"/>
              </a:spcBef>
              <a:buClr>
                <a:srgbClr val="00AEEF"/>
              </a:buClr>
              <a:buFont typeface="Wingdings" pitchFamily="2" charset="2"/>
              <a:buChar char="§"/>
            </a:pPr>
            <a:r>
              <a:rPr lang="en-US" sz="1100" dirty="0" smtClean="0">
                <a:solidFill>
                  <a:srgbClr val="003768"/>
                </a:solidFill>
              </a:rPr>
              <a:t>Robust capital position </a:t>
            </a:r>
            <a:r>
              <a:rPr lang="en-US" sz="1100" dirty="0">
                <a:solidFill>
                  <a:srgbClr val="003768"/>
                </a:solidFill>
              </a:rPr>
              <a:t>(CET1 ratio of 27.8% as per 9M16)¹: UBB reported the highest CET1 ratio among large banks in both the base and adverse stress test scenarios during the 2016 AQR/ST</a:t>
            </a:r>
          </a:p>
        </p:txBody>
      </p:sp>
      <p:sp>
        <p:nvSpPr>
          <p:cNvPr id="7" name="Rectangle 6"/>
          <p:cNvSpPr/>
          <p:nvPr/>
        </p:nvSpPr>
        <p:spPr>
          <a:xfrm>
            <a:off x="5108065" y="1268760"/>
            <a:ext cx="4688398"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latin typeface="+mj-lt"/>
                <a:cs typeface="Calibri" panose="020F0502020204030204" pitchFamily="34" charset="0"/>
              </a:rPr>
              <a:t>Key financials – UBB</a:t>
            </a:r>
            <a:endParaRPr lang="en-US" sz="1100" b="1" spc="-10" dirty="0">
              <a:solidFill>
                <a:srgbClr val="FFFFFF"/>
              </a:solidFill>
              <a:latin typeface="+mj-lt"/>
              <a:cs typeface="Calibri" panose="020F0502020204030204" pitchFamily="34" charset="0"/>
            </a:endParaRPr>
          </a:p>
        </p:txBody>
      </p:sp>
      <p:sp>
        <p:nvSpPr>
          <p:cNvPr id="9" name="Rectangle 8"/>
          <p:cNvSpPr/>
          <p:nvPr/>
        </p:nvSpPr>
        <p:spPr>
          <a:xfrm>
            <a:off x="5094869" y="4418356"/>
            <a:ext cx="4688398"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latin typeface="+mj-lt"/>
                <a:cs typeface="Calibri" panose="020F0502020204030204" pitchFamily="34" charset="0"/>
              </a:rPr>
              <a:t>Loan book profile (9M16)</a:t>
            </a:r>
            <a:endParaRPr lang="en-US" sz="1100" b="1" spc="-10" dirty="0">
              <a:solidFill>
                <a:srgbClr val="FFFFFF"/>
              </a:solidFill>
              <a:latin typeface="+mj-lt"/>
              <a:cs typeface="Calibri" panose="020F0502020204030204" pitchFamily="34" charset="0"/>
            </a:endParaRPr>
          </a:p>
        </p:txBody>
      </p:sp>
      <p:sp>
        <p:nvSpPr>
          <p:cNvPr id="10" name="Rectangle 9"/>
          <p:cNvSpPr/>
          <p:nvPr/>
        </p:nvSpPr>
        <p:spPr>
          <a:xfrm>
            <a:off x="5675396" y="4689781"/>
            <a:ext cx="1393210" cy="401260"/>
          </a:xfrm>
          <a:prstGeom prst="rect">
            <a:avLst/>
          </a:prstGeom>
          <a:noFill/>
          <a:ln>
            <a:noFill/>
          </a:ln>
        </p:spPr>
        <p:txBody>
          <a:bodyPr vert="horz" lIns="72000" tIns="72000" rIns="36000" bIns="0" rtlCol="0">
            <a:noAutofit/>
          </a:bodyPr>
          <a:lstStyle/>
          <a:p>
            <a:pPr>
              <a:spcBef>
                <a:spcPts val="600"/>
              </a:spcBef>
              <a:buClr>
                <a:srgbClr val="00AEEF"/>
              </a:buClr>
            </a:pPr>
            <a:r>
              <a:rPr lang="en-US" sz="1100" b="1" u="sng" dirty="0" smtClean="0">
                <a:solidFill>
                  <a:srgbClr val="003768"/>
                </a:solidFill>
              </a:rPr>
              <a:t>Product split (gross)</a:t>
            </a:r>
          </a:p>
          <a:p>
            <a:pPr algn="ctr">
              <a:spcBef>
                <a:spcPts val="600"/>
              </a:spcBef>
              <a:buClr>
                <a:srgbClr val="00AEEF"/>
              </a:buClr>
            </a:pPr>
            <a:endParaRPr lang="en-US" sz="1100" b="1" i="1" u="sng" dirty="0" smtClean="0">
              <a:solidFill>
                <a:srgbClr val="003768"/>
              </a:solidFill>
            </a:endParaRPr>
          </a:p>
          <a:p>
            <a:pPr algn="ctr">
              <a:spcBef>
                <a:spcPts val="600"/>
              </a:spcBef>
              <a:buClr>
                <a:srgbClr val="00AEEF"/>
              </a:buClr>
            </a:pPr>
            <a:endParaRPr lang="en-US" sz="1100" b="1" u="sng" dirty="0">
              <a:solidFill>
                <a:srgbClr val="003768"/>
              </a:solidFill>
            </a:endParaRPr>
          </a:p>
        </p:txBody>
      </p:sp>
      <p:sp>
        <p:nvSpPr>
          <p:cNvPr id="11" name="Rectangle 10"/>
          <p:cNvSpPr/>
          <p:nvPr/>
        </p:nvSpPr>
        <p:spPr>
          <a:xfrm>
            <a:off x="7866215" y="4689775"/>
            <a:ext cx="1393210" cy="401260"/>
          </a:xfrm>
          <a:prstGeom prst="rect">
            <a:avLst/>
          </a:prstGeom>
          <a:noFill/>
          <a:ln>
            <a:noFill/>
          </a:ln>
        </p:spPr>
        <p:txBody>
          <a:bodyPr vert="horz" lIns="72000" tIns="72000" rIns="36000" bIns="0" rtlCol="0">
            <a:noAutofit/>
          </a:bodyPr>
          <a:lstStyle/>
          <a:p>
            <a:pPr>
              <a:spcBef>
                <a:spcPts val="600"/>
              </a:spcBef>
              <a:buClr>
                <a:srgbClr val="00AEEF"/>
              </a:buClr>
            </a:pPr>
            <a:r>
              <a:rPr lang="en-US" sz="1100" b="1" u="sng" dirty="0" smtClean="0">
                <a:solidFill>
                  <a:srgbClr val="003768"/>
                </a:solidFill>
              </a:rPr>
              <a:t>Currency split (net)</a:t>
            </a:r>
          </a:p>
          <a:p>
            <a:pPr algn="ctr">
              <a:spcBef>
                <a:spcPts val="600"/>
              </a:spcBef>
              <a:buClr>
                <a:srgbClr val="00AEEF"/>
              </a:buClr>
            </a:pPr>
            <a:endParaRPr lang="en-US" sz="1100" b="1" i="1" u="sng" dirty="0" smtClean="0">
              <a:solidFill>
                <a:srgbClr val="003768"/>
              </a:solidFill>
            </a:endParaRPr>
          </a:p>
          <a:p>
            <a:pPr algn="ctr">
              <a:spcBef>
                <a:spcPts val="600"/>
              </a:spcBef>
              <a:buClr>
                <a:srgbClr val="00AEEF"/>
              </a:buClr>
            </a:pPr>
            <a:endParaRPr lang="en-US" sz="1100" b="1" u="sng" dirty="0">
              <a:solidFill>
                <a:srgbClr val="003768"/>
              </a:solidFill>
            </a:endParaRPr>
          </a:p>
        </p:txBody>
      </p:sp>
      <p:sp>
        <p:nvSpPr>
          <p:cNvPr id="13" name="Text Box 5"/>
          <p:cNvSpPr txBox="1">
            <a:spLocks noChangeArrowheads="1"/>
          </p:cNvSpPr>
          <p:nvPr>
            <p:custDataLst>
              <p:tags r:id="rId1"/>
            </p:custDataLst>
          </p:nvPr>
        </p:nvSpPr>
        <p:spPr bwMode="gray">
          <a:xfrm>
            <a:off x="240856" y="6384091"/>
            <a:ext cx="8641016" cy="355482"/>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700" dirty="0" smtClean="0">
                <a:solidFill>
                  <a:srgbClr val="003768"/>
                </a:solidFill>
                <a:latin typeface="+mj-lt"/>
                <a:ea typeface="LF_Kai"/>
              </a:rPr>
              <a:t>Source: </a:t>
            </a:r>
            <a:r>
              <a:rPr lang="en-US" sz="700" dirty="0" smtClean="0">
                <a:solidFill>
                  <a:srgbClr val="003768"/>
                </a:solidFill>
                <a:ea typeface="LF_Kai"/>
              </a:rPr>
              <a:t>Company data</a:t>
            </a:r>
          </a:p>
          <a:p>
            <a:pPr>
              <a:lnSpc>
                <a:spcPct val="110000"/>
              </a:lnSpc>
              <a:tabLst>
                <a:tab pos="91440" algn="l"/>
                <a:tab pos="119063" algn="l"/>
              </a:tabLst>
              <a:defRPr/>
            </a:pPr>
            <a:r>
              <a:rPr lang="en-US" sz="700" baseline="30000" dirty="0" smtClean="0">
                <a:solidFill>
                  <a:srgbClr val="003768"/>
                </a:solidFill>
                <a:ea typeface="LF_Kai"/>
              </a:rPr>
              <a:t>1 </a:t>
            </a:r>
            <a:r>
              <a:rPr lang="en-US" sz="700" dirty="0" smtClean="0">
                <a:solidFill>
                  <a:srgbClr val="003768"/>
                </a:solidFill>
                <a:ea typeface="LF_Kai"/>
              </a:rPr>
              <a:t>Based on survey conducted by Instant Panel Technologies ² T</a:t>
            </a:r>
            <a:r>
              <a:rPr lang="en-GB" sz="700" dirty="0" err="1" smtClean="0">
                <a:solidFill>
                  <a:srgbClr val="003768"/>
                </a:solidFill>
                <a:ea typeface="LF_Kai"/>
              </a:rPr>
              <a:t>otal</a:t>
            </a:r>
            <a:r>
              <a:rPr lang="en-GB" sz="700" dirty="0" smtClean="0">
                <a:solidFill>
                  <a:srgbClr val="003768"/>
                </a:solidFill>
                <a:ea typeface="LF_Kai"/>
              </a:rPr>
              <a:t> </a:t>
            </a:r>
            <a:r>
              <a:rPr lang="en-GB" sz="700" dirty="0">
                <a:solidFill>
                  <a:srgbClr val="003768"/>
                </a:solidFill>
                <a:ea typeface="LF_Kai"/>
              </a:rPr>
              <a:t>operating income of UBB including impairment of investment securities and due from banks </a:t>
            </a:r>
            <a:r>
              <a:rPr lang="en-GB" sz="700" dirty="0" smtClean="0">
                <a:solidFill>
                  <a:srgbClr val="003768"/>
                </a:solidFill>
                <a:ea typeface="LF_Kai"/>
              </a:rPr>
              <a:t>³ 22.7% as of September 2016 pro </a:t>
            </a:r>
            <a:r>
              <a:rPr lang="en-GB" sz="700" dirty="0">
                <a:solidFill>
                  <a:srgbClr val="003768"/>
                </a:solidFill>
                <a:ea typeface="LF_Kai"/>
              </a:rPr>
              <a:t>forma 2015 and 9M'16 net income (not included in CET1 ratio 9M16)</a:t>
            </a:r>
            <a:r>
              <a:rPr lang="en-GB" sz="700" dirty="0" smtClean="0">
                <a:solidFill>
                  <a:srgbClr val="003768"/>
                </a:solidFill>
                <a:ea typeface="LF_Kai"/>
              </a:rPr>
              <a:t> and </a:t>
            </a:r>
            <a:r>
              <a:rPr lang="en-GB" sz="700" dirty="0">
                <a:solidFill>
                  <a:srgbClr val="003768"/>
                </a:solidFill>
                <a:ea typeface="LF_Kai"/>
              </a:rPr>
              <a:t>payment of </a:t>
            </a:r>
            <a:r>
              <a:rPr lang="en-GB" sz="700" dirty="0" smtClean="0">
                <a:solidFill>
                  <a:srgbClr val="003768"/>
                </a:solidFill>
                <a:ea typeface="LF_Kai"/>
              </a:rPr>
              <a:t>183m EUR </a:t>
            </a:r>
            <a:r>
              <a:rPr lang="en-GB" sz="700" dirty="0">
                <a:solidFill>
                  <a:srgbClr val="003768"/>
                </a:solidFill>
                <a:ea typeface="LF_Kai"/>
              </a:rPr>
              <a:t>extraordinary </a:t>
            </a:r>
            <a:r>
              <a:rPr lang="en-GB" sz="700" dirty="0" smtClean="0">
                <a:solidFill>
                  <a:srgbClr val="003768"/>
                </a:solidFill>
                <a:ea typeface="LF_Kai"/>
              </a:rPr>
              <a:t>dividend; </a:t>
            </a:r>
            <a:r>
              <a:rPr lang="en-GB" sz="700" baseline="30000" dirty="0" smtClean="0">
                <a:solidFill>
                  <a:srgbClr val="003768"/>
                </a:solidFill>
                <a:ea typeface="LF_Kai"/>
              </a:rPr>
              <a:t>4</a:t>
            </a:r>
            <a:r>
              <a:rPr lang="en-GB" sz="700" dirty="0" smtClean="0">
                <a:solidFill>
                  <a:srgbClr val="003768"/>
                </a:solidFill>
                <a:ea typeface="LF_Kai"/>
              </a:rPr>
              <a:t> Calculated over average gross loans</a:t>
            </a:r>
            <a:endParaRPr lang="en-US" sz="700" dirty="0" smtClean="0">
              <a:solidFill>
                <a:srgbClr val="003768"/>
              </a:solidFill>
              <a:ea typeface="LF_Kai"/>
            </a:endParaRPr>
          </a:p>
        </p:txBody>
      </p:sp>
      <p:graphicFrame>
        <p:nvGraphicFramePr>
          <p:cNvPr id="16" name="Chart 15"/>
          <p:cNvGraphicFramePr/>
          <p:nvPr>
            <p:custDataLst>
              <p:tags r:id="rId2"/>
            </p:custDataLst>
            <p:extLst>
              <p:ext uri="{D42A27DB-BD31-4B8C-83A1-F6EECF244321}">
                <p14:modId xmlns:p14="http://schemas.microsoft.com/office/powerpoint/2010/main" val="2858004779"/>
              </p:ext>
            </p:extLst>
          </p:nvPr>
        </p:nvGraphicFramePr>
        <p:xfrm>
          <a:off x="5231890" y="4937176"/>
          <a:ext cx="2151062" cy="1247852"/>
        </p:xfrm>
        <a:graphic>
          <a:graphicData uri="http://schemas.openxmlformats.org/drawingml/2006/chart">
            <c:chart xmlns:c="http://schemas.openxmlformats.org/drawingml/2006/chart" xmlns:r="http://schemas.openxmlformats.org/officeDocument/2006/relationships" r:id="rId6"/>
          </a:graphicData>
        </a:graphic>
      </p:graphicFrame>
      <p:sp>
        <p:nvSpPr>
          <p:cNvPr id="17" name="Rectangle 16"/>
          <p:cNvSpPr/>
          <p:nvPr/>
        </p:nvSpPr>
        <p:spPr>
          <a:xfrm>
            <a:off x="5543601" y="6162521"/>
            <a:ext cx="1568101"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chemeClr val="accent2"/>
                </a:solidFill>
              </a:rPr>
              <a:t>Total: 2,464m EUR</a:t>
            </a:r>
            <a:endParaRPr lang="en-GB" sz="1100" b="1" dirty="0">
              <a:solidFill>
                <a:schemeClr val="accent2"/>
              </a:solidFill>
            </a:endParaRPr>
          </a:p>
        </p:txBody>
      </p:sp>
      <p:sp>
        <p:nvSpPr>
          <p:cNvPr id="19" name="Rectangle 18"/>
          <p:cNvSpPr/>
          <p:nvPr/>
        </p:nvSpPr>
        <p:spPr>
          <a:xfrm>
            <a:off x="6616168" y="5018044"/>
            <a:ext cx="804684"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Mortgages</a:t>
            </a:r>
            <a:endParaRPr lang="en-GB" sz="1000" dirty="0">
              <a:solidFill>
                <a:srgbClr val="003768"/>
              </a:solidFill>
            </a:endParaRPr>
          </a:p>
        </p:txBody>
      </p:sp>
      <p:sp>
        <p:nvSpPr>
          <p:cNvPr id="20" name="Rectangle 19"/>
          <p:cNvSpPr/>
          <p:nvPr/>
        </p:nvSpPr>
        <p:spPr>
          <a:xfrm>
            <a:off x="6738218" y="5439750"/>
            <a:ext cx="731531"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Consumer</a:t>
            </a:r>
            <a:endParaRPr lang="en-GB" sz="1000" dirty="0">
              <a:solidFill>
                <a:srgbClr val="003768"/>
              </a:solidFill>
            </a:endParaRPr>
          </a:p>
        </p:txBody>
      </p:sp>
      <p:sp>
        <p:nvSpPr>
          <p:cNvPr id="21" name="Rectangle 20"/>
          <p:cNvSpPr/>
          <p:nvPr/>
        </p:nvSpPr>
        <p:spPr>
          <a:xfrm>
            <a:off x="5183626" y="5049822"/>
            <a:ext cx="758050"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Large Corporates</a:t>
            </a:r>
            <a:endParaRPr lang="en-GB" sz="1000" dirty="0">
              <a:solidFill>
                <a:srgbClr val="003768"/>
              </a:solidFill>
            </a:endParaRPr>
          </a:p>
        </p:txBody>
      </p:sp>
      <p:sp>
        <p:nvSpPr>
          <p:cNvPr id="22" name="Rectangle 21"/>
          <p:cNvSpPr/>
          <p:nvPr/>
        </p:nvSpPr>
        <p:spPr>
          <a:xfrm>
            <a:off x="5545258" y="5810788"/>
            <a:ext cx="499645"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SME’s</a:t>
            </a:r>
            <a:endParaRPr lang="en-GB" sz="1000" dirty="0">
              <a:solidFill>
                <a:srgbClr val="003768"/>
              </a:solidFill>
            </a:endParaRPr>
          </a:p>
        </p:txBody>
      </p:sp>
      <p:sp>
        <p:nvSpPr>
          <p:cNvPr id="23" name="Rectangle 22"/>
          <p:cNvSpPr/>
          <p:nvPr/>
        </p:nvSpPr>
        <p:spPr>
          <a:xfrm>
            <a:off x="6763321" y="5792845"/>
            <a:ext cx="810595"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Micro-enterprises</a:t>
            </a:r>
            <a:endParaRPr lang="en-GB" sz="1000" dirty="0">
              <a:solidFill>
                <a:srgbClr val="003768"/>
              </a:solidFill>
            </a:endParaRPr>
          </a:p>
        </p:txBody>
      </p:sp>
      <p:sp>
        <p:nvSpPr>
          <p:cNvPr id="24" name="Rectangle 23"/>
          <p:cNvSpPr/>
          <p:nvPr/>
        </p:nvSpPr>
        <p:spPr>
          <a:xfrm>
            <a:off x="5856401" y="5970881"/>
            <a:ext cx="810595"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Credit cards</a:t>
            </a:r>
            <a:endParaRPr lang="en-GB" sz="1000" dirty="0">
              <a:solidFill>
                <a:srgbClr val="003768"/>
              </a:solidFill>
            </a:endParaRPr>
          </a:p>
        </p:txBody>
      </p:sp>
      <p:graphicFrame>
        <p:nvGraphicFramePr>
          <p:cNvPr id="25" name="Chart 24"/>
          <p:cNvGraphicFramePr/>
          <p:nvPr>
            <p:custDataLst>
              <p:tags r:id="rId3"/>
            </p:custDataLst>
            <p:extLst>
              <p:ext uri="{D42A27DB-BD31-4B8C-83A1-F6EECF244321}">
                <p14:modId xmlns:p14="http://schemas.microsoft.com/office/powerpoint/2010/main" val="2297425905"/>
              </p:ext>
            </p:extLst>
          </p:nvPr>
        </p:nvGraphicFramePr>
        <p:xfrm>
          <a:off x="7466523" y="4937176"/>
          <a:ext cx="2151062" cy="1247852"/>
        </p:xfrm>
        <a:graphic>
          <a:graphicData uri="http://schemas.openxmlformats.org/drawingml/2006/chart">
            <c:chart xmlns:c="http://schemas.openxmlformats.org/drawingml/2006/chart" xmlns:r="http://schemas.openxmlformats.org/officeDocument/2006/relationships" r:id="rId7"/>
          </a:graphicData>
        </a:graphic>
      </p:graphicFrame>
      <p:sp>
        <p:nvSpPr>
          <p:cNvPr id="26" name="Rectangle 25"/>
          <p:cNvSpPr/>
          <p:nvPr/>
        </p:nvSpPr>
        <p:spPr>
          <a:xfrm>
            <a:off x="7778234" y="6162521"/>
            <a:ext cx="1568101"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chemeClr val="tx1"/>
                </a:solidFill>
              </a:rPr>
              <a:t>Total: 2,037m EUR</a:t>
            </a:r>
            <a:endParaRPr lang="en-GB" sz="1100" b="1" dirty="0">
              <a:solidFill>
                <a:schemeClr val="tx1"/>
              </a:solidFill>
            </a:endParaRPr>
          </a:p>
        </p:txBody>
      </p:sp>
      <p:sp>
        <p:nvSpPr>
          <p:cNvPr id="27" name="Rectangle 26"/>
          <p:cNvSpPr/>
          <p:nvPr/>
        </p:nvSpPr>
        <p:spPr>
          <a:xfrm>
            <a:off x="8940603" y="5246605"/>
            <a:ext cx="499645"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BGN</a:t>
            </a:r>
            <a:endParaRPr lang="en-GB" sz="1000" dirty="0">
              <a:solidFill>
                <a:srgbClr val="003768"/>
              </a:solidFill>
            </a:endParaRPr>
          </a:p>
        </p:txBody>
      </p:sp>
      <p:sp>
        <p:nvSpPr>
          <p:cNvPr id="28" name="Rectangle 27"/>
          <p:cNvSpPr/>
          <p:nvPr/>
        </p:nvSpPr>
        <p:spPr>
          <a:xfrm>
            <a:off x="7616392" y="5602212"/>
            <a:ext cx="499645"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EUR</a:t>
            </a:r>
            <a:endParaRPr lang="en-GB" sz="1000" dirty="0">
              <a:solidFill>
                <a:srgbClr val="003768"/>
              </a:solidFill>
            </a:endParaRPr>
          </a:p>
        </p:txBody>
      </p:sp>
      <p:sp>
        <p:nvSpPr>
          <p:cNvPr id="29" name="Rectangle 28"/>
          <p:cNvSpPr/>
          <p:nvPr/>
        </p:nvSpPr>
        <p:spPr>
          <a:xfrm>
            <a:off x="7893543" y="4884568"/>
            <a:ext cx="412930"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USD</a:t>
            </a:r>
            <a:endParaRPr lang="en-GB" sz="1000" dirty="0">
              <a:solidFill>
                <a:srgbClr val="003768"/>
              </a:solidFill>
            </a:endParaRPr>
          </a:p>
        </p:txBody>
      </p:sp>
      <p:graphicFrame>
        <p:nvGraphicFramePr>
          <p:cNvPr id="31" name="Table 30"/>
          <p:cNvGraphicFramePr>
            <a:graphicFrameLocks noGrp="1"/>
          </p:cNvGraphicFramePr>
          <p:nvPr>
            <p:custDataLst>
              <p:tags r:id="rId4"/>
            </p:custDataLst>
            <p:extLst>
              <p:ext uri="{D42A27DB-BD31-4B8C-83A1-F6EECF244321}">
                <p14:modId xmlns:p14="http://schemas.microsoft.com/office/powerpoint/2010/main" val="332720573"/>
              </p:ext>
            </p:extLst>
          </p:nvPr>
        </p:nvGraphicFramePr>
        <p:xfrm>
          <a:off x="5116513" y="1626107"/>
          <a:ext cx="4666754" cy="2728922"/>
        </p:xfrm>
        <a:graphic>
          <a:graphicData uri="http://schemas.openxmlformats.org/drawingml/2006/table">
            <a:tbl>
              <a:tblPr firstRow="1" bandRow="1">
                <a:tableStyleId>{2D5ABB26-0587-4C30-8999-92F81FD0307C}</a:tableStyleId>
              </a:tblPr>
              <a:tblGrid>
                <a:gridCol w="1760537"/>
                <a:gridCol w="968739"/>
                <a:gridCol w="968739"/>
                <a:gridCol w="968739"/>
              </a:tblGrid>
              <a:tr h="175514">
                <a:tc>
                  <a:txBody>
                    <a:bodyPr/>
                    <a:lstStyle/>
                    <a:p>
                      <a:pPr marR="0" algn="l"/>
                      <a:r>
                        <a:rPr lang="en-GB" sz="900" b="1" i="0" strike="noStrike" cap="none" baseline="0" dirty="0" smtClean="0">
                          <a:solidFill>
                            <a:schemeClr val="tx1"/>
                          </a:solidFill>
                          <a:latin typeface="+mn-lt"/>
                          <a:ea typeface="+mn-ea"/>
                          <a:cs typeface="+mn-cs"/>
                        </a:rPr>
                        <a:t>m EUR</a:t>
                      </a:r>
                      <a:endParaRPr lang="en-GB" sz="900" b="1" i="0" strike="noStrike" cap="none" baseline="0" dirty="0">
                        <a:solidFill>
                          <a:schemeClr val="tx1"/>
                        </a:solidFill>
                        <a:latin typeface="+mn-lt"/>
                        <a:ea typeface="+mn-ea"/>
                        <a:cs typeface="+mn-cs"/>
                      </a:endParaRPr>
                    </a:p>
                  </a:txBody>
                  <a:tcPr marL="72000" marT="18288" marB="9144" anchor="ctr">
                    <a:lnL>
                      <a:noFill/>
                    </a:lnL>
                    <a:lnR>
                      <a:noFill/>
                    </a:lnR>
                    <a:lnT>
                      <a:noFill/>
                    </a:lnT>
                    <a:lnB w="6350" cap="flat" cmpd="sng" algn="ctr">
                      <a:solidFill>
                        <a:srgbClr val="C0C0C0"/>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R="0" algn="ctr"/>
                      <a:r>
                        <a:rPr lang="en-GB" sz="900" b="1" i="0" strike="noStrike" cap="none" baseline="0" dirty="0" smtClean="0">
                          <a:latin typeface="+mn-lt"/>
                        </a:rPr>
                        <a:t>2014</a:t>
                      </a:r>
                      <a:endParaRPr lang="en-GB" sz="900" b="1" i="0" strike="noStrike" cap="none" baseline="0" dirty="0">
                        <a:latin typeface="+mn-lt"/>
                      </a:endParaRPr>
                    </a:p>
                  </a:txBody>
                  <a:tcPr marL="45720" marT="18288" marB="9144" anchor="ctr">
                    <a:lnL>
                      <a:noFill/>
                    </a:lnL>
                    <a:lnR>
                      <a:noFill/>
                    </a:lnR>
                    <a:lnT>
                      <a:noFill/>
                    </a:lnT>
                    <a:lnB w="6350" cap="flat" cmpd="sng" algn="ctr">
                      <a:solidFill>
                        <a:srgbClr val="C0C0C0"/>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R="0" algn="ctr"/>
                      <a:r>
                        <a:rPr lang="en-GB" sz="900" b="1" i="0" strike="noStrike" cap="none" baseline="0" dirty="0" smtClean="0">
                          <a:latin typeface="+mn-lt"/>
                        </a:rPr>
                        <a:t>2015</a:t>
                      </a:r>
                      <a:endParaRPr lang="en-GB" sz="900" b="1" i="0" strike="noStrike" cap="none" baseline="0" dirty="0">
                        <a:latin typeface="+mn-lt"/>
                      </a:endParaRPr>
                    </a:p>
                  </a:txBody>
                  <a:tcPr marL="45720" marT="18288" marB="9144" anchor="ctr">
                    <a:lnL>
                      <a:noFill/>
                    </a:lnL>
                    <a:lnR>
                      <a:noFill/>
                    </a:lnR>
                    <a:lnT w="6350" cap="flat" cmpd="sng" algn="ctr">
                      <a:noFill/>
                      <a:prstDash val="solid"/>
                      <a:round/>
                      <a:headEnd type="none" w="med" len="med"/>
                      <a:tailEnd type="none" w="med" len="med"/>
                    </a:lnT>
                    <a:lnB w="6350" cap="flat" cmpd="sng" algn="ctr">
                      <a:solidFill>
                        <a:srgbClr val="C0C0C0"/>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R="0" algn="ctr"/>
                      <a:r>
                        <a:rPr lang="en-GB" sz="900" b="1" i="0" strike="noStrike" cap="none" baseline="0" dirty="0" smtClean="0">
                          <a:latin typeface="+mn-lt"/>
                        </a:rPr>
                        <a:t>9M’16</a:t>
                      </a:r>
                    </a:p>
                  </a:txBody>
                  <a:tcPr marL="45720" marT="18288" marB="9144" anchor="ctr">
                    <a:lnL>
                      <a:noFill/>
                    </a:lnL>
                    <a:lnR>
                      <a:noFill/>
                    </a:lnR>
                    <a:lnT w="6350" cap="flat" cmpd="sng" algn="ctr">
                      <a:noFill/>
                      <a:prstDash val="solid"/>
                      <a:round/>
                      <a:headEnd type="none" w="med" len="med"/>
                      <a:tailEnd type="none" w="med" len="med"/>
                    </a:lnT>
                    <a:lnB w="6350" cap="flat" cmpd="sng" algn="ctr">
                      <a:solidFill>
                        <a:srgbClr val="C0C0C0"/>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r>
              <a:tr h="191257">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Net interest income</a:t>
                      </a:r>
                    </a:p>
                  </a:txBody>
                  <a:tcPr marL="72000" marR="0" marT="0" marB="0" anchor="ctr">
                    <a:lnL>
                      <a:noFill/>
                    </a:lnL>
                    <a:lnR>
                      <a:noFill/>
                    </a:lnR>
                    <a:lnT w="6350" cap="flat" cmpd="sng" algn="ctr">
                      <a:solidFill>
                        <a:srgbClr val="C0C0C0"/>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900" b="0" i="0" u="none" strike="noStrike" dirty="0" smtClean="0">
                          <a:effectLst/>
                          <a:latin typeface="+mn-lt"/>
                        </a:rPr>
                        <a:t>123</a:t>
                      </a:r>
                    </a:p>
                  </a:txBody>
                  <a:tcPr marL="0" marR="0" marT="0" marB="0" anchor="ctr">
                    <a:lnL>
                      <a:noFill/>
                    </a:lnL>
                    <a:lnT w="6350" cap="flat" cmpd="sng" algn="ctr">
                      <a:solidFill>
                        <a:srgbClr val="C0C0C0"/>
                      </a:solidFill>
                      <a:prstDash val="solid"/>
                      <a:round/>
                      <a:headEnd type="none" w="med" len="med"/>
                      <a:tailEnd type="none" w="med" len="med"/>
                    </a:lnT>
                    <a:solidFill>
                      <a:schemeClr val="bg1"/>
                    </a:solidFill>
                  </a:tcPr>
                </a:tc>
                <a:tc>
                  <a:txBody>
                    <a:bodyPr/>
                    <a:lstStyle/>
                    <a:p>
                      <a:pPr algn="ctr" fontAlgn="b"/>
                      <a:r>
                        <a:rPr lang="en-US" sz="900" b="0" i="0" u="none" strike="noStrike" dirty="0" smtClean="0">
                          <a:solidFill>
                            <a:srgbClr val="003768"/>
                          </a:solidFill>
                          <a:effectLst/>
                          <a:latin typeface="+mn-lt"/>
                        </a:rPr>
                        <a:t>132</a:t>
                      </a:r>
                    </a:p>
                  </a:txBody>
                  <a:tcPr marL="0" marR="0" marT="0" marB="0" anchor="ctr">
                    <a:lnT w="6350" cap="flat" cmpd="sng" algn="ctr">
                      <a:solidFill>
                        <a:srgbClr val="C0C0C0"/>
                      </a:solidFill>
                      <a:prstDash val="solid"/>
                      <a:round/>
                      <a:headEnd type="none" w="med" len="med"/>
                      <a:tailEnd type="none" w="med" len="med"/>
                    </a:lnT>
                    <a:solidFill>
                      <a:schemeClr val="bg1"/>
                    </a:solidFill>
                  </a:tcPr>
                </a:tc>
                <a:tc>
                  <a:txBody>
                    <a:bodyPr/>
                    <a:lstStyle/>
                    <a:p>
                      <a:pPr algn="ctr" fontAlgn="b"/>
                      <a:r>
                        <a:rPr lang="en-US" sz="900" b="0" i="0" u="none" strike="noStrike" baseline="0" dirty="0" smtClean="0">
                          <a:solidFill>
                            <a:srgbClr val="003768"/>
                          </a:solidFill>
                          <a:effectLst/>
                          <a:latin typeface="+mj-lt"/>
                        </a:rPr>
                        <a:t>98</a:t>
                      </a:r>
                    </a:p>
                  </a:txBody>
                  <a:tcPr marL="0" marR="0" marT="0" marB="0" anchor="ctr">
                    <a:lnT w="6350" cap="flat" cmpd="sng" algn="ctr">
                      <a:solidFill>
                        <a:srgbClr val="C0C0C0"/>
                      </a:solidFill>
                      <a:prstDash val="solid"/>
                      <a:round/>
                      <a:headEnd type="none" w="med" len="med"/>
                      <a:tailEnd type="none" w="med" len="med"/>
                    </a:lnT>
                    <a:solidFill>
                      <a:schemeClr val="bg1"/>
                    </a:solidFill>
                  </a:tcPr>
                </a:tc>
              </a:tr>
              <a:tr h="191257">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3768"/>
                          </a:solidFill>
                          <a:effectLst/>
                          <a:latin typeface="+mn-lt"/>
                          <a:ea typeface="+mn-ea"/>
                          <a:cs typeface="+mn-cs"/>
                        </a:rPr>
                        <a:t>Operating income²</a:t>
                      </a:r>
                      <a:endParaRPr lang="en-US" sz="900" b="0" i="0" u="none" strike="noStrike" dirty="0">
                        <a:solidFill>
                          <a:srgbClr val="003768"/>
                        </a:solidFill>
                        <a:effectLst/>
                        <a:latin typeface="+mn-lt"/>
                        <a:ea typeface="+mn-ea"/>
                        <a:cs typeface="+mn-cs"/>
                      </a:endParaRPr>
                    </a:p>
                  </a:txBody>
                  <a:tcPr marL="72000" marR="0" marT="0"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GB" sz="900" b="0" i="0" u="none" strike="noStrike">
                          <a:solidFill>
                            <a:srgbClr val="003768"/>
                          </a:solidFill>
                          <a:effectLst/>
                          <a:latin typeface="+mj-lt"/>
                          <a:ea typeface="+mn-ea"/>
                          <a:cs typeface="+mn-cs"/>
                        </a:rPr>
                        <a:t>176 </a:t>
                      </a:r>
                    </a:p>
                  </a:txBody>
                  <a:tcPr marL="0" marR="0" marT="0" marB="0" anchor="ctr">
                    <a:lnL>
                      <a:noFill/>
                    </a:lnL>
                    <a:solidFill>
                      <a:schemeClr val="bg1"/>
                    </a:solidFill>
                  </a:tcPr>
                </a:tc>
                <a:tc>
                  <a:txBody>
                    <a:bodyPr/>
                    <a:lstStyle/>
                    <a:p>
                      <a:pPr algn="ctr" fontAlgn="b"/>
                      <a:r>
                        <a:rPr lang="en-GB" sz="900" b="0" i="0" u="none" strike="noStrike">
                          <a:solidFill>
                            <a:srgbClr val="003768"/>
                          </a:solidFill>
                          <a:effectLst/>
                          <a:latin typeface="+mj-lt"/>
                          <a:ea typeface="+mn-ea"/>
                          <a:cs typeface="+mn-cs"/>
                        </a:rPr>
                        <a:t>185 </a:t>
                      </a:r>
                    </a:p>
                  </a:txBody>
                  <a:tcPr marL="0" marR="0" marT="0" marB="0" anchor="ctr">
                    <a:solidFill>
                      <a:schemeClr val="bg1"/>
                    </a:solidFill>
                  </a:tcPr>
                </a:tc>
                <a:tc>
                  <a:txBody>
                    <a:bodyPr/>
                    <a:lstStyle/>
                    <a:p>
                      <a:pPr algn="ctr" fontAlgn="b"/>
                      <a:r>
                        <a:rPr lang="en-GB" sz="900" b="0" i="0" u="none" strike="noStrike">
                          <a:solidFill>
                            <a:srgbClr val="003768"/>
                          </a:solidFill>
                          <a:effectLst/>
                          <a:latin typeface="+mj-lt"/>
                          <a:ea typeface="+mn-ea"/>
                          <a:cs typeface="+mn-cs"/>
                        </a:rPr>
                        <a:t>156 </a:t>
                      </a:r>
                    </a:p>
                  </a:txBody>
                  <a:tcPr marL="0" marR="0" marT="0" marB="0" anchor="ctr">
                    <a:solidFill>
                      <a:schemeClr val="bg1"/>
                    </a:solidFill>
                  </a:tcPr>
                </a:tc>
              </a:tr>
              <a:tr h="191257">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3768"/>
                          </a:solidFill>
                          <a:effectLst/>
                          <a:latin typeface="+mn-lt"/>
                          <a:ea typeface="+mn-ea"/>
                          <a:cs typeface="+mn-cs"/>
                        </a:rPr>
                        <a:t>Operating expenses</a:t>
                      </a:r>
                    </a:p>
                  </a:txBody>
                  <a:tcPr marL="72000" marR="0" marT="0"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GB" sz="900" b="0" i="0" u="none" strike="noStrike">
                          <a:solidFill>
                            <a:srgbClr val="003768"/>
                          </a:solidFill>
                          <a:effectLst/>
                          <a:latin typeface="+mj-lt"/>
                          <a:ea typeface="+mn-ea"/>
                          <a:cs typeface="+mn-cs"/>
                        </a:rPr>
                        <a:t>(83)</a:t>
                      </a:r>
                    </a:p>
                  </a:txBody>
                  <a:tcPr marL="0" marR="0" marT="0" marB="0" anchor="ctr">
                    <a:lnL>
                      <a:noFill/>
                    </a:lnL>
                    <a:solidFill>
                      <a:schemeClr val="bg1"/>
                    </a:solidFill>
                  </a:tcPr>
                </a:tc>
                <a:tc>
                  <a:txBody>
                    <a:bodyPr/>
                    <a:lstStyle/>
                    <a:p>
                      <a:pPr algn="ctr" fontAlgn="b"/>
                      <a:r>
                        <a:rPr lang="en-GB" sz="900" b="0" i="0" u="none" strike="noStrike">
                          <a:solidFill>
                            <a:srgbClr val="003768"/>
                          </a:solidFill>
                          <a:effectLst/>
                          <a:latin typeface="+mj-lt"/>
                          <a:ea typeface="+mn-ea"/>
                          <a:cs typeface="+mn-cs"/>
                        </a:rPr>
                        <a:t>(87)</a:t>
                      </a:r>
                    </a:p>
                  </a:txBody>
                  <a:tcPr marL="0" marR="0" marT="0" marB="0" anchor="ctr">
                    <a:solidFill>
                      <a:schemeClr val="bg1"/>
                    </a:solidFill>
                  </a:tcPr>
                </a:tc>
                <a:tc>
                  <a:txBody>
                    <a:bodyPr/>
                    <a:lstStyle/>
                    <a:p>
                      <a:pPr algn="ctr" fontAlgn="b"/>
                      <a:r>
                        <a:rPr lang="en-GB" sz="900" b="0" i="0" u="none" strike="noStrike" dirty="0">
                          <a:solidFill>
                            <a:srgbClr val="003768"/>
                          </a:solidFill>
                          <a:effectLst/>
                          <a:latin typeface="+mj-lt"/>
                          <a:ea typeface="+mn-ea"/>
                          <a:cs typeface="+mn-cs"/>
                        </a:rPr>
                        <a:t>(57)</a:t>
                      </a:r>
                    </a:p>
                  </a:txBody>
                  <a:tcPr marL="0" marR="0" marT="0" marB="0" anchor="ctr">
                    <a:solidFill>
                      <a:schemeClr val="bg1"/>
                    </a:solidFill>
                  </a:tcPr>
                </a:tc>
              </a:tr>
              <a:tr h="191257">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3768"/>
                          </a:solidFill>
                          <a:effectLst/>
                          <a:latin typeface="+mn-lt"/>
                          <a:ea typeface="+mn-ea"/>
                          <a:cs typeface="+mn-cs"/>
                        </a:rPr>
                        <a:t>Pre-provision earnings</a:t>
                      </a:r>
                      <a:endParaRPr lang="en-US" sz="900" b="0" i="0" u="none" strike="noStrike" dirty="0">
                        <a:solidFill>
                          <a:srgbClr val="003768"/>
                        </a:solidFill>
                        <a:effectLst/>
                        <a:latin typeface="+mn-lt"/>
                        <a:ea typeface="+mn-ea"/>
                        <a:cs typeface="+mn-cs"/>
                      </a:endParaRPr>
                    </a:p>
                  </a:txBody>
                  <a:tcPr marL="72000" marR="0" marT="0"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GB" sz="900" b="0" i="0" u="none" strike="noStrike">
                          <a:solidFill>
                            <a:srgbClr val="003768"/>
                          </a:solidFill>
                          <a:effectLst/>
                          <a:latin typeface="+mj-lt"/>
                          <a:ea typeface="+mn-ea"/>
                          <a:cs typeface="+mn-cs"/>
                        </a:rPr>
                        <a:t>92 </a:t>
                      </a:r>
                    </a:p>
                  </a:txBody>
                  <a:tcPr marL="0" marR="0" marT="0" marB="0" anchor="ctr">
                    <a:lnL>
                      <a:noFill/>
                    </a:lnL>
                    <a:lnB>
                      <a:noFill/>
                    </a:lnB>
                    <a:solidFill>
                      <a:schemeClr val="bg1"/>
                    </a:solidFill>
                  </a:tcPr>
                </a:tc>
                <a:tc>
                  <a:txBody>
                    <a:bodyPr/>
                    <a:lstStyle/>
                    <a:p>
                      <a:pPr algn="ctr" fontAlgn="b"/>
                      <a:r>
                        <a:rPr lang="en-GB" sz="900" b="0" i="0" u="none" strike="noStrike">
                          <a:solidFill>
                            <a:srgbClr val="003768"/>
                          </a:solidFill>
                          <a:effectLst/>
                          <a:latin typeface="+mj-lt"/>
                          <a:ea typeface="+mn-ea"/>
                          <a:cs typeface="+mn-cs"/>
                        </a:rPr>
                        <a:t>99 </a:t>
                      </a:r>
                    </a:p>
                  </a:txBody>
                  <a:tcPr marL="0" marR="0" marT="0" marB="0" anchor="ctr">
                    <a:lnB>
                      <a:noFill/>
                    </a:lnB>
                    <a:solidFill>
                      <a:schemeClr val="bg1"/>
                    </a:solidFill>
                  </a:tcPr>
                </a:tc>
                <a:tc>
                  <a:txBody>
                    <a:bodyPr/>
                    <a:lstStyle/>
                    <a:p>
                      <a:pPr algn="ctr" fontAlgn="b"/>
                      <a:r>
                        <a:rPr lang="en-GB" sz="900" b="0" i="0" u="none" strike="noStrike" dirty="0">
                          <a:solidFill>
                            <a:srgbClr val="003768"/>
                          </a:solidFill>
                          <a:effectLst/>
                          <a:latin typeface="+mj-lt"/>
                          <a:ea typeface="+mn-ea"/>
                          <a:cs typeface="+mn-cs"/>
                        </a:rPr>
                        <a:t>99 </a:t>
                      </a:r>
                    </a:p>
                  </a:txBody>
                  <a:tcPr marL="0" marR="0" marT="0" marB="0" anchor="ctr">
                    <a:lnB>
                      <a:noFill/>
                    </a:lnB>
                    <a:solidFill>
                      <a:schemeClr val="bg1"/>
                    </a:solidFill>
                  </a:tcPr>
                </a:tc>
              </a:tr>
              <a:tr h="178838">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1" i="0" u="none" strike="noStrike" dirty="0" smtClean="0">
                          <a:solidFill>
                            <a:srgbClr val="003768"/>
                          </a:solidFill>
                          <a:effectLst/>
                          <a:latin typeface="+mn-lt"/>
                          <a:ea typeface="+mn-ea"/>
                          <a:cs typeface="+mn-cs"/>
                        </a:rPr>
                        <a:t>Net income</a:t>
                      </a:r>
                      <a:endParaRPr lang="en-GB" sz="900" b="1" i="0" u="none" strike="noStrike" dirty="0">
                        <a:solidFill>
                          <a:srgbClr val="003768"/>
                        </a:solidFill>
                        <a:effectLst/>
                        <a:latin typeface="+mn-lt"/>
                        <a:ea typeface="+mn-ea"/>
                        <a:cs typeface="+mn-cs"/>
                      </a:endParaRPr>
                    </a:p>
                  </a:txBody>
                  <a:tcPr marL="72000" marT="18288" marB="0" anchor="ctr">
                    <a:lnL>
                      <a:noFill/>
                    </a:lnL>
                    <a:lnR>
                      <a:noFill/>
                    </a:lnR>
                    <a:lnT>
                      <a:noFill/>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rgbClr val="CFECF8"/>
                    </a:solidFill>
                  </a:tcPr>
                </a:tc>
                <a:tc>
                  <a:txBody>
                    <a:bodyPr/>
                    <a:lstStyle/>
                    <a:p>
                      <a:pPr algn="ctr" fontAlgn="b"/>
                      <a:r>
                        <a:rPr lang="en-GB" sz="900" b="1" i="0" u="none" strike="noStrike" dirty="0">
                          <a:solidFill>
                            <a:srgbClr val="003768"/>
                          </a:solidFill>
                          <a:effectLst/>
                          <a:latin typeface="+mj-lt"/>
                          <a:ea typeface="+mn-ea"/>
                          <a:cs typeface="+mn-cs"/>
                        </a:rPr>
                        <a:t>39 </a:t>
                      </a:r>
                    </a:p>
                  </a:txBody>
                  <a:tcPr marL="0" marR="0" marT="0" marB="0" anchor="ctr">
                    <a:lnL>
                      <a:noFill/>
                    </a:lnL>
                    <a:lnR>
                      <a:noFill/>
                    </a:lnR>
                    <a:lnT>
                      <a:noFill/>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rgbClr val="CFECF8"/>
                    </a:solidFill>
                  </a:tcPr>
                </a:tc>
                <a:tc>
                  <a:txBody>
                    <a:bodyPr/>
                    <a:lstStyle/>
                    <a:p>
                      <a:pPr algn="ctr" fontAlgn="b"/>
                      <a:r>
                        <a:rPr lang="en-GB" sz="900" b="1" i="0" u="none" strike="noStrike" dirty="0">
                          <a:solidFill>
                            <a:srgbClr val="003768"/>
                          </a:solidFill>
                          <a:effectLst/>
                          <a:latin typeface="+mj-lt"/>
                          <a:ea typeface="+mn-ea"/>
                          <a:cs typeface="+mn-cs"/>
                        </a:rPr>
                        <a:t>26 </a:t>
                      </a:r>
                    </a:p>
                  </a:txBody>
                  <a:tcPr marL="0" marR="0" marT="0" marB="0" anchor="ctr">
                    <a:lnL>
                      <a:noFill/>
                    </a:lnL>
                    <a:lnR>
                      <a:noFill/>
                    </a:lnR>
                    <a:lnT>
                      <a:noFill/>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rgbClr val="CFECF8"/>
                    </a:solidFill>
                  </a:tcPr>
                </a:tc>
                <a:tc>
                  <a:txBody>
                    <a:bodyPr/>
                    <a:lstStyle/>
                    <a:p>
                      <a:pPr algn="ctr" fontAlgn="b"/>
                      <a:r>
                        <a:rPr lang="en-GB" sz="900" b="1" i="0" u="none" strike="noStrike" dirty="0">
                          <a:solidFill>
                            <a:srgbClr val="003768"/>
                          </a:solidFill>
                          <a:effectLst/>
                          <a:latin typeface="+mj-lt"/>
                          <a:ea typeface="+mn-ea"/>
                          <a:cs typeface="+mn-cs"/>
                        </a:rPr>
                        <a:t>49 </a:t>
                      </a:r>
                    </a:p>
                  </a:txBody>
                  <a:tcPr marL="0" marR="0" marT="0" marB="0" anchor="ctr">
                    <a:lnL>
                      <a:noFill/>
                    </a:lnL>
                    <a:lnR>
                      <a:noFill/>
                    </a:lnR>
                    <a:lnT>
                      <a:noFill/>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rgbClr val="CFECF8"/>
                    </a:solidFill>
                  </a:tcPr>
                </a:tc>
              </a:tr>
              <a:tr h="178838">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Total assets</a:t>
                      </a:r>
                      <a:endParaRPr lang="en-GB" sz="900" b="0" i="0" u="none" strike="noStrike" dirty="0">
                        <a:solidFill>
                          <a:srgbClr val="003768"/>
                        </a:solidFill>
                        <a:effectLst/>
                        <a:latin typeface="+mn-lt"/>
                        <a:ea typeface="+mn-ea"/>
                        <a:cs typeface="+mn-cs"/>
                      </a:endParaRPr>
                    </a:p>
                  </a:txBody>
                  <a:tcPr marL="72000" marT="18288" marB="0" anchor="ctr">
                    <a:lnL>
                      <a:noFill/>
                    </a:lnL>
                    <a:lnR>
                      <a:noFill/>
                    </a:lnR>
                    <a:lnT w="12700" cap="flat" cmpd="sng" algn="ctr">
                      <a:no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R="0" algn="ctr"/>
                      <a:r>
                        <a:rPr lang="en-GB" sz="900" b="0" i="0" strike="noStrike" cap="none" baseline="0" dirty="0" smtClean="0">
                          <a:latin typeface="+mn-lt"/>
                        </a:rPr>
                        <a:t>3,362</a:t>
                      </a:r>
                    </a:p>
                  </a:txBody>
                  <a:tcPr marL="0" marR="0" marT="0" marB="0" anchor="ctr">
                    <a:lnL>
                      <a:noFill/>
                    </a:lnL>
                    <a:lnR>
                      <a:noFill/>
                    </a:lnR>
                    <a:lnT w="12700" cap="flat" cmpd="sng" algn="ctr">
                      <a:no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900" b="0" i="0" u="none" strike="noStrike" dirty="0" smtClean="0">
                          <a:effectLst/>
                          <a:latin typeface="+mn-lt"/>
                        </a:rPr>
                        <a:t>3,349</a:t>
                      </a:r>
                    </a:p>
                  </a:txBody>
                  <a:tcPr marL="0" marR="0" marT="0" marB="0" anchor="ctr">
                    <a:lnL>
                      <a:noFill/>
                    </a:lnL>
                    <a:lnR>
                      <a:noFill/>
                    </a:lnR>
                    <a:lnT w="12700" cap="flat" cmpd="sng" algn="ctr">
                      <a:no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900" b="0" i="0" u="none" strike="noStrike" dirty="0" smtClean="0">
                          <a:solidFill>
                            <a:srgbClr val="003768"/>
                          </a:solidFill>
                          <a:effectLst/>
                          <a:latin typeface="+mj-lt"/>
                        </a:rPr>
                        <a:t>3,658</a:t>
                      </a:r>
                    </a:p>
                  </a:txBody>
                  <a:tcPr marL="0" marR="0" marT="0" marB="0" anchor="ctr">
                    <a:lnL>
                      <a:noFill/>
                    </a:lnL>
                    <a:lnR>
                      <a:noFill/>
                    </a:lnR>
                    <a:lnT w="12700" cap="flat" cmpd="sng" algn="ctr">
                      <a:no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r>
              <a:tr h="178838">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Net loans</a:t>
                      </a:r>
                      <a:endParaRPr lang="en-GB" sz="900" b="0" i="0" u="none" strike="noStrike" dirty="0">
                        <a:solidFill>
                          <a:srgbClr val="003768"/>
                        </a:solidFill>
                        <a:effectLst/>
                        <a:latin typeface="+mn-lt"/>
                        <a:ea typeface="+mn-ea"/>
                        <a:cs typeface="+mn-cs"/>
                      </a:endParaRPr>
                    </a:p>
                  </a:txBody>
                  <a:tcPr marL="7200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marR="0" algn="ctr"/>
                      <a:r>
                        <a:rPr lang="en-GB" sz="900" b="0" i="0" strike="noStrike" cap="none" baseline="0" dirty="0" smtClean="0">
                          <a:latin typeface="+mn-lt"/>
                        </a:rPr>
                        <a:t>2,121</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effectLst/>
                          <a:latin typeface="+mn-lt"/>
                        </a:rPr>
                        <a:t>2,144</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solidFill>
                            <a:srgbClr val="003768"/>
                          </a:solidFill>
                          <a:effectLst/>
                          <a:latin typeface="+mj-lt"/>
                        </a:rPr>
                        <a:t>2,037</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r>
              <a:tr h="178838">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Customer deposits</a:t>
                      </a:r>
                      <a:endParaRPr lang="en-GB" sz="900" b="0" i="0" u="none" strike="noStrike" dirty="0">
                        <a:solidFill>
                          <a:srgbClr val="003768"/>
                        </a:solidFill>
                        <a:effectLst/>
                        <a:latin typeface="+mn-lt"/>
                        <a:ea typeface="+mn-ea"/>
                        <a:cs typeface="+mn-cs"/>
                      </a:endParaRPr>
                    </a:p>
                  </a:txBody>
                  <a:tcPr marL="7200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marR="0" algn="ctr"/>
                      <a:r>
                        <a:rPr lang="en-GB" sz="900" b="0" i="0" strike="noStrike" cap="none" baseline="0" dirty="0" smtClean="0">
                          <a:latin typeface="+mn-lt"/>
                        </a:rPr>
                        <a:t>2,614</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effectLst/>
                          <a:latin typeface="+mn-lt"/>
                        </a:rPr>
                        <a:t>2,600</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solidFill>
                            <a:srgbClr val="003768"/>
                          </a:solidFill>
                          <a:effectLst/>
                          <a:latin typeface="+mj-lt"/>
                        </a:rPr>
                        <a:t>2,869</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r>
              <a:tr h="178838">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Shareholders’ equity</a:t>
                      </a:r>
                      <a:endParaRPr lang="en-GB" sz="900" b="0" i="0" u="none" strike="noStrike" dirty="0">
                        <a:solidFill>
                          <a:srgbClr val="003768"/>
                        </a:solidFill>
                        <a:effectLst/>
                        <a:latin typeface="+mn-lt"/>
                        <a:ea typeface="+mn-ea"/>
                        <a:cs typeface="+mn-cs"/>
                      </a:endParaRPr>
                    </a:p>
                  </a:txBody>
                  <a:tcPr marL="7200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marR="0" algn="ctr"/>
                      <a:r>
                        <a:rPr lang="en-GB" sz="900" b="0" i="0" strike="noStrike" cap="none" baseline="0" dirty="0" smtClean="0">
                          <a:latin typeface="+mn-lt"/>
                        </a:rPr>
                        <a:t>599</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effectLst/>
                          <a:latin typeface="+mn-lt"/>
                        </a:rPr>
                        <a:t>629</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solidFill>
                            <a:srgbClr val="003768"/>
                          </a:solidFill>
                          <a:effectLst/>
                          <a:latin typeface="+mj-lt"/>
                        </a:rPr>
                        <a:t>685</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r>
              <a:tr h="178838">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L/D ratio (</a:t>
                      </a:r>
                      <a:r>
                        <a:rPr lang="en-GB" sz="900" b="0" i="0" u="none" strike="noStrike" baseline="0" dirty="0" smtClean="0">
                          <a:solidFill>
                            <a:srgbClr val="003768"/>
                          </a:solidFill>
                          <a:effectLst/>
                          <a:latin typeface="+mn-lt"/>
                          <a:ea typeface="+mn-ea"/>
                          <a:cs typeface="+mn-cs"/>
                        </a:rPr>
                        <a:t>net)</a:t>
                      </a:r>
                      <a:endParaRPr lang="en-GB" sz="900" b="0" i="0" u="none" strike="noStrike" dirty="0">
                        <a:solidFill>
                          <a:srgbClr val="003768"/>
                        </a:solidFill>
                        <a:effectLst/>
                        <a:latin typeface="+mn-lt"/>
                        <a:ea typeface="+mn-ea"/>
                        <a:cs typeface="+mn-cs"/>
                      </a:endParaRPr>
                    </a:p>
                  </a:txBody>
                  <a:tcPr marL="7200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marR="0" algn="ctr"/>
                      <a:r>
                        <a:rPr lang="en-GB" sz="900" b="0" i="0" strike="noStrike" cap="none" baseline="0" dirty="0" smtClean="0">
                          <a:latin typeface="+mn-lt"/>
                        </a:rPr>
                        <a:t>81%</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effectLst/>
                          <a:latin typeface="+mn-lt"/>
                        </a:rPr>
                        <a:t>82%</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solidFill>
                            <a:srgbClr val="003768"/>
                          </a:solidFill>
                          <a:effectLst/>
                          <a:latin typeface="+mj-lt"/>
                        </a:rPr>
                        <a:t>71%</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r>
              <a:tr h="178838">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j-lt"/>
                          <a:ea typeface="+mn-ea"/>
                          <a:cs typeface="+mn-cs"/>
                        </a:rPr>
                        <a:t>NPL (+90dpd) ratio </a:t>
                      </a:r>
                      <a:endParaRPr lang="en-GB" sz="900" b="0" i="0" u="none" strike="noStrike" dirty="0">
                        <a:solidFill>
                          <a:srgbClr val="003768"/>
                        </a:solidFill>
                        <a:effectLst/>
                        <a:latin typeface="+mj-lt"/>
                        <a:ea typeface="+mn-ea"/>
                        <a:cs typeface="+mn-cs"/>
                      </a:endParaRPr>
                    </a:p>
                  </a:txBody>
                  <a:tcPr marL="7200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marR="0" algn="ctr" fontAlgn="b"/>
                      <a:r>
                        <a:rPr lang="en-GB" sz="900" b="0" i="0" u="none" strike="noStrike" dirty="0" smtClean="0">
                          <a:solidFill>
                            <a:srgbClr val="003768"/>
                          </a:solidFill>
                          <a:effectLst/>
                          <a:latin typeface="+mj-lt"/>
                          <a:ea typeface="+mn-ea"/>
                          <a:cs typeface="+mn-cs"/>
                        </a:rPr>
                        <a:t>33%</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solidFill>
                            <a:srgbClr val="003768"/>
                          </a:solidFill>
                          <a:effectLst/>
                          <a:latin typeface="+mj-lt"/>
                          <a:ea typeface="+mn-ea"/>
                          <a:cs typeface="+mn-cs"/>
                        </a:rPr>
                        <a:t>28%</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solidFill>
                            <a:srgbClr val="003768"/>
                          </a:solidFill>
                          <a:effectLst/>
                          <a:latin typeface="+mj-lt"/>
                          <a:ea typeface="+mn-ea"/>
                          <a:cs typeface="+mn-cs"/>
                        </a:rPr>
                        <a:t>28%</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r>
              <a:tr h="178838">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C/I ratio</a:t>
                      </a:r>
                      <a:endParaRPr lang="en-GB" sz="900" b="0" i="0" u="none" strike="noStrike" dirty="0">
                        <a:solidFill>
                          <a:srgbClr val="003768"/>
                        </a:solidFill>
                        <a:effectLst/>
                        <a:latin typeface="+mn-lt"/>
                        <a:ea typeface="+mn-ea"/>
                        <a:cs typeface="+mn-cs"/>
                      </a:endParaRPr>
                    </a:p>
                  </a:txBody>
                  <a:tcPr marL="7200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GB" sz="900" b="0" i="0" u="none" strike="noStrike" dirty="0">
                          <a:solidFill>
                            <a:srgbClr val="003768"/>
                          </a:solidFill>
                          <a:effectLst/>
                          <a:latin typeface="+mj-lt"/>
                          <a:ea typeface="+mn-ea"/>
                          <a:cs typeface="+mn-cs"/>
                        </a:rPr>
                        <a:t>47% </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GB" sz="900" b="0" i="0" u="none" strike="noStrike" dirty="0">
                          <a:solidFill>
                            <a:srgbClr val="003768"/>
                          </a:solidFill>
                          <a:effectLst/>
                          <a:latin typeface="+mj-lt"/>
                          <a:ea typeface="+mn-ea"/>
                          <a:cs typeface="+mn-cs"/>
                        </a:rPr>
                        <a:t>47% </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GB" sz="900" b="0" i="0" u="none" strike="noStrike" dirty="0">
                          <a:solidFill>
                            <a:srgbClr val="003768"/>
                          </a:solidFill>
                          <a:effectLst/>
                          <a:latin typeface="+mj-lt"/>
                          <a:ea typeface="+mn-ea"/>
                          <a:cs typeface="+mn-cs"/>
                        </a:rPr>
                        <a:t>37% </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r>
              <a:tr h="178838">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Cost of risk (bps)</a:t>
                      </a:r>
                      <a:r>
                        <a:rPr lang="en-GB" sz="900" b="0" i="0" u="none" strike="noStrike" baseline="30000" dirty="0" smtClean="0">
                          <a:solidFill>
                            <a:srgbClr val="003768"/>
                          </a:solidFill>
                          <a:effectLst/>
                          <a:latin typeface="+mn-lt"/>
                          <a:ea typeface="+mn-ea"/>
                          <a:cs typeface="+mn-cs"/>
                        </a:rPr>
                        <a:t>4</a:t>
                      </a:r>
                      <a:endParaRPr lang="en-GB" sz="900" b="0" i="0" u="none" strike="noStrike" baseline="30000" dirty="0">
                        <a:solidFill>
                          <a:srgbClr val="003768"/>
                        </a:solidFill>
                        <a:effectLst/>
                        <a:latin typeface="+mn-lt"/>
                        <a:ea typeface="+mn-ea"/>
                        <a:cs typeface="+mn-cs"/>
                      </a:endParaRPr>
                    </a:p>
                  </a:txBody>
                  <a:tcPr marL="7200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marR="0" algn="ctr"/>
                      <a:r>
                        <a:rPr lang="en-GB" sz="900" b="0" i="0" strike="noStrike" cap="none" baseline="0" dirty="0" smtClean="0">
                          <a:latin typeface="+mn-lt"/>
                        </a:rPr>
                        <a:t>188</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effectLst/>
                          <a:latin typeface="+mn-lt"/>
                        </a:rPr>
                        <a:t>273</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solidFill>
                            <a:srgbClr val="003768"/>
                          </a:solidFill>
                          <a:effectLst/>
                          <a:latin typeface="+mj-lt"/>
                        </a:rPr>
                        <a:t>237</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r>
              <a:tr h="178838">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CET1 ratio</a:t>
                      </a:r>
                      <a:endParaRPr lang="en-GB" sz="900" b="0" i="0" u="none" strike="noStrike" dirty="0">
                        <a:solidFill>
                          <a:srgbClr val="003768"/>
                        </a:solidFill>
                        <a:effectLst/>
                        <a:latin typeface="+mn-lt"/>
                        <a:ea typeface="+mn-ea"/>
                        <a:cs typeface="+mn-cs"/>
                      </a:endParaRPr>
                    </a:p>
                  </a:txBody>
                  <a:tcPr marL="72000" marT="18288" marB="0" anchor="ctr">
                    <a:lnT w="12700" cap="flat" cmpd="sng" algn="ctr">
                      <a:noFill/>
                      <a:prstDash val="sysDash"/>
                      <a:round/>
                      <a:headEnd type="none" w="med" len="med"/>
                      <a:tailEnd type="none" w="med" len="med"/>
                    </a:lnT>
                    <a:lnB w="6350" cap="flat" cmpd="sng" algn="ctr">
                      <a:solidFill>
                        <a:srgbClr val="C0C0C0"/>
                      </a:solidFill>
                      <a:prstDash val="solid"/>
                      <a:round/>
                      <a:headEnd type="none" w="med" len="med"/>
                      <a:tailEnd type="none" w="med" len="med"/>
                    </a:lnB>
                    <a:solidFill>
                      <a:schemeClr val="bg1"/>
                    </a:solidFill>
                  </a:tcPr>
                </a:tc>
                <a:tc>
                  <a:txBody>
                    <a:bodyPr/>
                    <a:lstStyle/>
                    <a:p>
                      <a:pPr marR="0" algn="ctr"/>
                      <a:r>
                        <a:rPr lang="en-GB" sz="900" b="0" i="0" strike="noStrike" cap="none" baseline="0" dirty="0" smtClean="0">
                          <a:latin typeface="+mn-lt"/>
                        </a:rPr>
                        <a:t>24.2%</a:t>
                      </a:r>
                    </a:p>
                  </a:txBody>
                  <a:tcPr marL="0" marR="0" marT="0" marB="0" anchor="ctr">
                    <a:lnT w="12700" cap="flat" cmpd="sng" algn="ctr">
                      <a:noFill/>
                      <a:prstDash val="sysDash"/>
                      <a:round/>
                      <a:headEnd type="none" w="med" len="med"/>
                      <a:tailEnd type="none" w="med" len="med"/>
                    </a:lnT>
                    <a:lnB w="6350" cap="flat" cmpd="sng" algn="ctr">
                      <a:solidFill>
                        <a:srgbClr val="C0C0C0"/>
                      </a:solidFill>
                      <a:prstDash val="solid"/>
                      <a:round/>
                      <a:headEnd type="none" w="med" len="med"/>
                      <a:tailEnd type="none" w="med" len="med"/>
                    </a:lnB>
                    <a:solidFill>
                      <a:schemeClr val="bg1"/>
                    </a:solidFill>
                  </a:tcPr>
                </a:tc>
                <a:tc>
                  <a:txBody>
                    <a:bodyPr/>
                    <a:lstStyle/>
                    <a:p>
                      <a:pPr algn="ctr" fontAlgn="b"/>
                      <a:r>
                        <a:rPr lang="en-US" sz="900" b="0" i="0" u="none" strike="noStrike" dirty="0" smtClean="0">
                          <a:effectLst/>
                          <a:latin typeface="+mn-lt"/>
                        </a:rPr>
                        <a:t>26.1%</a:t>
                      </a:r>
                    </a:p>
                  </a:txBody>
                  <a:tcPr marL="0" marR="0" marT="0" marB="0" anchor="ctr">
                    <a:lnT w="12700" cap="flat" cmpd="sng" algn="ctr">
                      <a:noFill/>
                      <a:prstDash val="sysDash"/>
                      <a:round/>
                      <a:headEnd type="none" w="med" len="med"/>
                      <a:tailEnd type="none" w="med" len="med"/>
                    </a:lnT>
                    <a:lnB w="6350" cap="flat" cmpd="sng" algn="ctr">
                      <a:solidFill>
                        <a:srgbClr val="C0C0C0"/>
                      </a:solidFill>
                      <a:prstDash val="solid"/>
                      <a:round/>
                      <a:headEnd type="none" w="med" len="med"/>
                      <a:tailEnd type="none" w="med" len="med"/>
                    </a:lnB>
                    <a:solidFill>
                      <a:schemeClr val="bg1"/>
                    </a:solidFill>
                  </a:tcPr>
                </a:tc>
                <a:tc>
                  <a:txBody>
                    <a:bodyPr/>
                    <a:lstStyle/>
                    <a:p>
                      <a:pPr algn="ctr" fontAlgn="b"/>
                      <a:r>
                        <a:rPr lang="en-US" sz="900" b="0" i="0" u="none" strike="noStrike" dirty="0" smtClean="0">
                          <a:solidFill>
                            <a:srgbClr val="003768"/>
                          </a:solidFill>
                          <a:effectLst/>
                          <a:latin typeface="+mj-lt"/>
                        </a:rPr>
                        <a:t>27.8%³</a:t>
                      </a:r>
                    </a:p>
                  </a:txBody>
                  <a:tcPr marL="0" marR="0" marT="0" marB="0" anchor="ctr">
                    <a:lnT w="12700" cap="flat" cmpd="sng" algn="ctr">
                      <a:noFill/>
                      <a:prstDash val="sysDash"/>
                      <a:round/>
                      <a:headEnd type="none" w="med" len="med"/>
                      <a:tailEnd type="none" w="med" len="med"/>
                    </a:lnT>
                    <a:lnB w="6350" cap="flat" cmpd="sng" algn="ctr">
                      <a:solidFill>
                        <a:srgbClr val="C0C0C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616966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548" y="-46825"/>
            <a:ext cx="8742751" cy="1022026"/>
          </a:xfrm>
        </p:spPr>
        <p:txBody>
          <a:bodyPr/>
          <a:lstStyle/>
          <a:p>
            <a:r>
              <a:rPr lang="en-GB" dirty="0"/>
              <a:t>Overview of UBB</a:t>
            </a:r>
            <a:r>
              <a:rPr lang="en-GB" dirty="0" smtClean="0"/>
              <a:t/>
            </a:r>
            <a:br>
              <a:rPr lang="en-GB" dirty="0" smtClean="0"/>
            </a:br>
            <a:r>
              <a:rPr lang="en-GB" sz="2000" dirty="0" smtClean="0"/>
              <a:t>Track record of strong pre-impairment profitability </a:t>
            </a:r>
            <a:endParaRPr lang="en-GB" sz="2000" dirty="0"/>
          </a:p>
        </p:txBody>
      </p:sp>
      <p:graphicFrame>
        <p:nvGraphicFramePr>
          <p:cNvPr id="5" name="Chart 4"/>
          <p:cNvGraphicFramePr/>
          <p:nvPr>
            <p:custDataLst>
              <p:tags r:id="rId1"/>
            </p:custDataLst>
            <p:extLst/>
          </p:nvPr>
        </p:nvGraphicFramePr>
        <p:xfrm>
          <a:off x="274640" y="1780507"/>
          <a:ext cx="9521824" cy="1851739"/>
        </p:xfrm>
        <a:graphic>
          <a:graphicData uri="http://schemas.openxmlformats.org/drawingml/2006/chart">
            <c:chart xmlns:c="http://schemas.openxmlformats.org/drawingml/2006/chart" xmlns:r="http://schemas.openxmlformats.org/officeDocument/2006/relationships" r:id="rId4"/>
          </a:graphicData>
        </a:graphic>
      </p:graphicFrame>
      <p:sp>
        <p:nvSpPr>
          <p:cNvPr id="6" name="object 9"/>
          <p:cNvSpPr txBox="1"/>
          <p:nvPr/>
        </p:nvSpPr>
        <p:spPr>
          <a:xfrm>
            <a:off x="274639" y="1448063"/>
            <a:ext cx="9521824" cy="246888"/>
          </a:xfrm>
          <a:prstGeom prst="rect">
            <a:avLst/>
          </a:prstGeom>
          <a:solidFill>
            <a:srgbClr val="00AEEF"/>
          </a:solidFill>
          <a:ln>
            <a:noFill/>
          </a:ln>
        </p:spPr>
        <p:txBody>
          <a:bodyPr vert="horz" wrap="square" lIns="0" tIns="0" rIns="0" bIns="0" rtlCol="0" anchor="ctr">
            <a:noAutofit/>
          </a:bodyPr>
          <a:lstStyle/>
          <a:p>
            <a:pPr marL="45720">
              <a:lnSpc>
                <a:spcPct val="100000"/>
              </a:lnSpc>
            </a:pPr>
            <a:r>
              <a:rPr lang="en-US" sz="1100" b="1" spc="-10" dirty="0" smtClean="0">
                <a:solidFill>
                  <a:srgbClr val="FFFFFF"/>
                </a:solidFill>
                <a:latin typeface="+mj-lt"/>
                <a:cs typeface="Calibri" panose="020F0502020204030204" pitchFamily="34" charset="0"/>
              </a:rPr>
              <a:t>UBB pre-provision earnings</a:t>
            </a:r>
            <a:r>
              <a:rPr lang="en-US" sz="1100" b="1" spc="-10" baseline="30000" dirty="0" smtClean="0">
                <a:solidFill>
                  <a:srgbClr val="FFFFFF"/>
                </a:solidFill>
                <a:latin typeface="+mj-lt"/>
                <a:cs typeface="Calibri" panose="020F0502020204030204" pitchFamily="34" charset="0"/>
              </a:rPr>
              <a:t>1 </a:t>
            </a:r>
            <a:r>
              <a:rPr lang="en-US" sz="1100" b="1" spc="-10" dirty="0" smtClean="0">
                <a:solidFill>
                  <a:srgbClr val="FFFFFF"/>
                </a:solidFill>
                <a:latin typeface="+mj-lt"/>
                <a:cs typeface="Calibri" panose="020F0502020204030204" pitchFamily="34" charset="0"/>
              </a:rPr>
              <a:t>(m  EUR)</a:t>
            </a:r>
            <a:endParaRPr lang="en-US" sz="1100" b="1" spc="-10" baseline="30000" dirty="0">
              <a:solidFill>
                <a:srgbClr val="FFFFFF"/>
              </a:solidFill>
              <a:latin typeface="+mj-lt"/>
              <a:cs typeface="Calibri" panose="020F0502020204030204" pitchFamily="34" charset="0"/>
            </a:endParaRPr>
          </a:p>
        </p:txBody>
      </p:sp>
      <p:graphicFrame>
        <p:nvGraphicFramePr>
          <p:cNvPr id="7" name="Chart 6"/>
          <p:cNvGraphicFramePr/>
          <p:nvPr>
            <p:custDataLst>
              <p:tags r:id="rId2"/>
            </p:custDataLst>
            <p:extLst/>
          </p:nvPr>
        </p:nvGraphicFramePr>
        <p:xfrm>
          <a:off x="274640" y="4098592"/>
          <a:ext cx="9521823" cy="1851739"/>
        </p:xfrm>
        <a:graphic>
          <a:graphicData uri="http://schemas.openxmlformats.org/drawingml/2006/chart">
            <c:chart xmlns:c="http://schemas.openxmlformats.org/drawingml/2006/chart" xmlns:r="http://schemas.openxmlformats.org/officeDocument/2006/relationships" r:id="rId5"/>
          </a:graphicData>
        </a:graphic>
      </p:graphicFrame>
      <p:sp>
        <p:nvSpPr>
          <p:cNvPr id="8" name="object 9"/>
          <p:cNvSpPr txBox="1"/>
          <p:nvPr/>
        </p:nvSpPr>
        <p:spPr>
          <a:xfrm>
            <a:off x="274639" y="3766148"/>
            <a:ext cx="9521823" cy="246888"/>
          </a:xfrm>
          <a:prstGeom prst="rect">
            <a:avLst/>
          </a:prstGeom>
          <a:solidFill>
            <a:srgbClr val="00AEEF"/>
          </a:solidFill>
          <a:ln>
            <a:noFill/>
          </a:ln>
        </p:spPr>
        <p:txBody>
          <a:bodyPr vert="horz" wrap="square" lIns="0" tIns="0" rIns="0" bIns="0" rtlCol="0" anchor="ctr">
            <a:noAutofit/>
          </a:bodyPr>
          <a:lstStyle/>
          <a:p>
            <a:pPr marL="45720">
              <a:lnSpc>
                <a:spcPct val="100000"/>
              </a:lnSpc>
            </a:pPr>
            <a:r>
              <a:rPr lang="en-US" sz="1100" b="1" spc="-10" dirty="0" smtClean="0">
                <a:solidFill>
                  <a:srgbClr val="FFFFFF"/>
                </a:solidFill>
                <a:latin typeface="+mj-lt"/>
                <a:cs typeface="Calibri" panose="020F0502020204030204" pitchFamily="34" charset="0"/>
              </a:rPr>
              <a:t>UBB net </a:t>
            </a:r>
            <a:r>
              <a:rPr lang="en-US" sz="1100" b="1" spc="-10" dirty="0" smtClean="0">
                <a:solidFill>
                  <a:schemeClr val="bg1"/>
                </a:solidFill>
                <a:latin typeface="+mj-lt"/>
                <a:cs typeface="Calibri" panose="020F0502020204030204" pitchFamily="34" charset="0"/>
              </a:rPr>
              <a:t>profit (m EUR)</a:t>
            </a:r>
            <a:endParaRPr lang="en-US" sz="1100" b="1" spc="-10" baseline="30000" dirty="0">
              <a:solidFill>
                <a:schemeClr val="bg1"/>
              </a:solidFill>
              <a:latin typeface="+mj-lt"/>
              <a:cs typeface="Calibri" panose="020F0502020204030204" pitchFamily="34" charset="0"/>
            </a:endParaRPr>
          </a:p>
        </p:txBody>
      </p:sp>
      <p:sp>
        <p:nvSpPr>
          <p:cNvPr id="9" name="object 11"/>
          <p:cNvSpPr txBox="1"/>
          <p:nvPr/>
        </p:nvSpPr>
        <p:spPr>
          <a:xfrm>
            <a:off x="274639" y="5951425"/>
            <a:ext cx="8718550" cy="615553"/>
          </a:xfrm>
          <a:prstGeom prst="rect">
            <a:avLst/>
          </a:prstGeom>
        </p:spPr>
        <p:txBody>
          <a:bodyPr vert="horz" wrap="square" lIns="0" tIns="0" rIns="0" bIns="0" rtlCol="0">
            <a:spAutoFit/>
          </a:bodyPr>
          <a:lstStyle/>
          <a:p>
            <a:pPr marL="12700">
              <a:lnSpc>
                <a:spcPct val="100000"/>
              </a:lnSpc>
            </a:pPr>
            <a:r>
              <a:rPr lang="en-US" sz="800" spc="-5" dirty="0" smtClean="0">
                <a:latin typeface="+mj-lt"/>
                <a:cs typeface="Calibri" panose="020F0502020204030204" pitchFamily="34" charset="0"/>
              </a:rPr>
              <a:t>Source: Company data</a:t>
            </a:r>
          </a:p>
          <a:p>
            <a:pPr marL="12700">
              <a:lnSpc>
                <a:spcPct val="100000"/>
              </a:lnSpc>
            </a:pPr>
            <a:r>
              <a:rPr lang="en-US" sz="800" spc="-5" dirty="0" smtClean="0">
                <a:latin typeface="+mj-lt"/>
                <a:cs typeface="Calibri" panose="020F0502020204030204" pitchFamily="34" charset="0"/>
              </a:rPr>
              <a:t>Note: Financials converted using the BGNEUR exchange rate of 1.9558</a:t>
            </a:r>
          </a:p>
          <a:p>
            <a:pPr marL="12700">
              <a:lnSpc>
                <a:spcPct val="100000"/>
              </a:lnSpc>
            </a:pPr>
            <a:r>
              <a:rPr lang="en-US" sz="800" spc="-5" baseline="30000" dirty="0" smtClean="0">
                <a:latin typeface="+mj-lt"/>
                <a:cs typeface="Calibri" panose="020F0502020204030204" pitchFamily="34" charset="0"/>
              </a:rPr>
              <a:t>1</a:t>
            </a:r>
            <a:r>
              <a:rPr lang="en-US" sz="800" spc="-5" dirty="0" smtClean="0">
                <a:latin typeface="+mj-lt"/>
                <a:cs typeface="Calibri" panose="020F0502020204030204" pitchFamily="34" charset="0"/>
              </a:rPr>
              <a:t> Pre-tax</a:t>
            </a:r>
          </a:p>
          <a:p>
            <a:pPr marL="12700">
              <a:lnSpc>
                <a:spcPct val="100000"/>
              </a:lnSpc>
            </a:pPr>
            <a:r>
              <a:rPr lang="en-US" sz="800" spc="-5" baseline="30000" dirty="0" smtClean="0">
                <a:latin typeface="+mj-lt"/>
                <a:cs typeface="Calibri" panose="020F0502020204030204" pitchFamily="34" charset="0"/>
              </a:rPr>
              <a:t>2</a:t>
            </a:r>
            <a:r>
              <a:rPr lang="en-US" sz="800" spc="-5" dirty="0" smtClean="0">
                <a:latin typeface="+mj-lt"/>
                <a:cs typeface="Calibri" panose="020F0502020204030204" pitchFamily="34" charset="0"/>
              </a:rPr>
              <a:t> Annualized return on minimum regulatory capital of 13.5%</a:t>
            </a:r>
          </a:p>
          <a:p>
            <a:pPr marL="12700">
              <a:lnSpc>
                <a:spcPct val="100000"/>
              </a:lnSpc>
            </a:pPr>
            <a:endParaRPr lang="en-US" sz="800" dirty="0">
              <a:solidFill>
                <a:srgbClr val="FF0000"/>
              </a:solidFill>
              <a:latin typeface="+mj-lt"/>
              <a:cs typeface="Calibri" panose="020F0502020204030204" pitchFamily="34" charset="0"/>
            </a:endParaRPr>
          </a:p>
        </p:txBody>
      </p:sp>
      <p:sp>
        <p:nvSpPr>
          <p:cNvPr id="10" name="Rounded Rectangular Callout 9"/>
          <p:cNvSpPr/>
          <p:nvPr/>
        </p:nvSpPr>
        <p:spPr>
          <a:xfrm>
            <a:off x="7800824" y="4127773"/>
            <a:ext cx="1164086" cy="560535"/>
          </a:xfrm>
          <a:prstGeom prst="wedgeRoundRectCallout">
            <a:avLst>
              <a:gd name="adj1" fmla="val 60439"/>
              <a:gd name="adj2" fmla="val 46381"/>
              <a:gd name="adj3" fmla="val 16667"/>
            </a:avLst>
          </a:prstGeom>
          <a:solidFill>
            <a:schemeClr val="bg1"/>
          </a:solidFill>
          <a:ln w="12700">
            <a:solidFill>
              <a:schemeClr val="accent1"/>
            </a:solidFill>
            <a:prstDash val="solid"/>
          </a:ln>
          <a:extLst/>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lstStyle/>
          <a:p>
            <a:pPr algn="ctr"/>
            <a:r>
              <a:rPr lang="en-GB" sz="1000" dirty="0" smtClean="0">
                <a:solidFill>
                  <a:schemeClr val="tx1"/>
                </a:solidFill>
              </a:rPr>
              <a:t>Return on Average minimum regulatory capital: 22%</a:t>
            </a:r>
            <a:r>
              <a:rPr lang="en-GB" sz="1000" baseline="30000" dirty="0" smtClean="0">
                <a:solidFill>
                  <a:schemeClr val="tx1"/>
                </a:solidFill>
              </a:rPr>
              <a:t>2</a:t>
            </a:r>
            <a:endParaRPr lang="en-GB" sz="1000" baseline="30000" dirty="0">
              <a:solidFill>
                <a:schemeClr val="tx1"/>
              </a:solidFill>
            </a:endParaRPr>
          </a:p>
        </p:txBody>
      </p:sp>
    </p:spTree>
    <p:extLst>
      <p:ext uri="{BB962C8B-B14F-4D97-AF65-F5344CB8AC3E}">
        <p14:creationId xmlns:p14="http://schemas.microsoft.com/office/powerpoint/2010/main" val="2522510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548" y="-46825"/>
            <a:ext cx="8742751" cy="1022026"/>
          </a:xfrm>
        </p:spPr>
        <p:txBody>
          <a:bodyPr/>
          <a:lstStyle/>
          <a:p>
            <a:r>
              <a:rPr lang="en-GB" dirty="0" smtClean="0"/>
              <a:t>Overview of Interlease</a:t>
            </a:r>
            <a:br>
              <a:rPr lang="en-GB" dirty="0" smtClean="0"/>
            </a:br>
            <a:r>
              <a:rPr lang="en-GB" sz="2000" dirty="0" smtClean="0"/>
              <a:t>3</a:t>
            </a:r>
            <a:r>
              <a:rPr lang="en-GB" sz="2000" baseline="30000" dirty="0" smtClean="0"/>
              <a:t>rd</a:t>
            </a:r>
            <a:r>
              <a:rPr lang="en-GB" sz="2000" dirty="0" smtClean="0"/>
              <a:t> largest leasing provider in Bulgaria</a:t>
            </a:r>
            <a:endParaRPr lang="en-GB" sz="2000" dirty="0"/>
          </a:p>
        </p:txBody>
      </p:sp>
      <p:sp>
        <p:nvSpPr>
          <p:cNvPr id="6" name="Rectangle 5"/>
          <p:cNvSpPr/>
          <p:nvPr/>
        </p:nvSpPr>
        <p:spPr>
          <a:xfrm>
            <a:off x="240846" y="1268760"/>
            <a:ext cx="4688398"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latin typeface="+mj-lt"/>
                <a:cs typeface="Calibri" panose="020F0502020204030204" pitchFamily="34" charset="0"/>
              </a:rPr>
              <a:t>Business description</a:t>
            </a:r>
            <a:endParaRPr lang="en-US" sz="1100" b="1" spc="-10" dirty="0">
              <a:solidFill>
                <a:srgbClr val="FFFFFF"/>
              </a:solidFill>
              <a:latin typeface="+mj-lt"/>
              <a:cs typeface="Calibri" panose="020F0502020204030204" pitchFamily="34" charset="0"/>
            </a:endParaRPr>
          </a:p>
        </p:txBody>
      </p:sp>
      <p:sp>
        <p:nvSpPr>
          <p:cNvPr id="7" name="Rectangle 6"/>
          <p:cNvSpPr/>
          <p:nvPr/>
        </p:nvSpPr>
        <p:spPr>
          <a:xfrm>
            <a:off x="240856" y="1603847"/>
            <a:ext cx="4690872" cy="2425299"/>
          </a:xfrm>
          <a:prstGeom prst="rect">
            <a:avLst/>
          </a:prstGeom>
          <a:noFill/>
          <a:ln>
            <a:solidFill>
              <a:schemeClr val="accent1"/>
            </a:solidFill>
          </a:ln>
        </p:spPr>
        <p:txBody>
          <a:bodyPr vert="horz" lIns="72000" tIns="72000" rIns="36000" bIns="0" rtlCol="0">
            <a:noAutofit/>
          </a:bodyPr>
          <a:lstStyle/>
          <a:p>
            <a:pPr marL="174625" indent="-174625">
              <a:spcBef>
                <a:spcPts val="600"/>
              </a:spcBef>
              <a:buClr>
                <a:srgbClr val="00AEEF"/>
              </a:buClr>
              <a:buFont typeface="Wingdings" pitchFamily="2" charset="2"/>
              <a:buChar char="§"/>
            </a:pPr>
            <a:r>
              <a:rPr lang="en-US" sz="1100" dirty="0" smtClean="0">
                <a:solidFill>
                  <a:srgbClr val="003768"/>
                </a:solidFill>
              </a:rPr>
              <a:t>3</a:t>
            </a:r>
            <a:r>
              <a:rPr lang="en-US" sz="1100" baseline="30000" dirty="0" smtClean="0">
                <a:solidFill>
                  <a:srgbClr val="003768"/>
                </a:solidFill>
              </a:rPr>
              <a:t>rd</a:t>
            </a:r>
            <a:r>
              <a:rPr lang="en-US" sz="1100" dirty="0" smtClean="0">
                <a:solidFill>
                  <a:srgbClr val="003768"/>
                </a:solidFill>
              </a:rPr>
              <a:t> largest leasing provider in Bulgaria with significant market shares</a:t>
            </a:r>
            <a:r>
              <a:rPr lang="en-US" sz="1100" baseline="30000" dirty="0" smtClean="0">
                <a:solidFill>
                  <a:srgbClr val="003768"/>
                </a:solidFill>
              </a:rPr>
              <a:t>1</a:t>
            </a:r>
            <a:r>
              <a:rPr lang="en-US" sz="1100" dirty="0" smtClean="0">
                <a:solidFill>
                  <a:srgbClr val="003768"/>
                </a:solidFill>
              </a:rPr>
              <a:t> across all major asset classes</a:t>
            </a:r>
            <a:endParaRPr lang="en-US" sz="1100" dirty="0">
              <a:solidFill>
                <a:srgbClr val="003768"/>
              </a:solidFill>
            </a:endParaRPr>
          </a:p>
          <a:p>
            <a:pPr marL="346075" lvl="1" indent="-171450">
              <a:spcBef>
                <a:spcPts val="200"/>
              </a:spcBef>
              <a:buClr>
                <a:srgbClr val="00AEEF"/>
              </a:buClr>
              <a:buFont typeface="Courier New" panose="02070309020205020404" pitchFamily="49" charset="0"/>
              <a:buChar char="o"/>
            </a:pPr>
            <a:r>
              <a:rPr lang="en-US" sz="1100" dirty="0" smtClean="0">
                <a:solidFill>
                  <a:srgbClr val="003768"/>
                </a:solidFill>
              </a:rPr>
              <a:t>Equipment leasing: 15.7%</a:t>
            </a:r>
          </a:p>
          <a:p>
            <a:pPr marL="346075" lvl="1" indent="-171450">
              <a:spcBef>
                <a:spcPts val="200"/>
              </a:spcBef>
              <a:buClr>
                <a:srgbClr val="00AEEF"/>
              </a:buClr>
              <a:buFont typeface="Courier New" panose="02070309020205020404" pitchFamily="49" charset="0"/>
              <a:buChar char="o"/>
            </a:pPr>
            <a:r>
              <a:rPr lang="en-US" sz="1100" dirty="0" smtClean="0">
                <a:solidFill>
                  <a:srgbClr val="003768"/>
                </a:solidFill>
              </a:rPr>
              <a:t>Car leasing: 13.4%</a:t>
            </a:r>
          </a:p>
          <a:p>
            <a:pPr marL="346075" lvl="1" indent="-171450">
              <a:spcBef>
                <a:spcPts val="200"/>
              </a:spcBef>
              <a:buClr>
                <a:srgbClr val="00AEEF"/>
              </a:buClr>
              <a:buFont typeface="Courier New" panose="02070309020205020404" pitchFamily="49" charset="0"/>
              <a:buChar char="o"/>
            </a:pPr>
            <a:r>
              <a:rPr lang="en-US" sz="1100" dirty="0" smtClean="0">
                <a:solidFill>
                  <a:srgbClr val="003768"/>
                </a:solidFill>
              </a:rPr>
              <a:t>Commercial vehicles: 10.4%</a:t>
            </a:r>
          </a:p>
          <a:p>
            <a:pPr marL="346075" lvl="1" indent="-171450">
              <a:spcBef>
                <a:spcPts val="200"/>
              </a:spcBef>
              <a:buClr>
                <a:srgbClr val="00AEEF"/>
              </a:buClr>
              <a:buFont typeface="Courier New" panose="02070309020205020404" pitchFamily="49" charset="0"/>
              <a:buChar char="o"/>
            </a:pPr>
            <a:r>
              <a:rPr lang="en-US" sz="1100" dirty="0" smtClean="0">
                <a:solidFill>
                  <a:srgbClr val="003768"/>
                </a:solidFill>
              </a:rPr>
              <a:t>Real estate: 8.9%</a:t>
            </a:r>
          </a:p>
          <a:p>
            <a:pPr marL="174625" indent="-174625">
              <a:spcBef>
                <a:spcPts val="600"/>
              </a:spcBef>
              <a:buClr>
                <a:srgbClr val="00AEEF"/>
              </a:buClr>
              <a:buFont typeface="Wingdings" pitchFamily="2" charset="2"/>
              <a:buChar char="§"/>
            </a:pPr>
            <a:r>
              <a:rPr lang="en-US" sz="1100" dirty="0" smtClean="0">
                <a:solidFill>
                  <a:srgbClr val="003768"/>
                </a:solidFill>
              </a:rPr>
              <a:t>Loyal customer base and well established brand build upon a market presence of 21 years</a:t>
            </a:r>
          </a:p>
          <a:p>
            <a:pPr marL="174625" indent="-174625">
              <a:spcBef>
                <a:spcPts val="600"/>
              </a:spcBef>
              <a:buClr>
                <a:srgbClr val="00AEEF"/>
              </a:buClr>
              <a:buFont typeface="Wingdings" pitchFamily="2" charset="2"/>
              <a:buChar char="§"/>
            </a:pPr>
            <a:r>
              <a:rPr lang="en-US" sz="1100" dirty="0" smtClean="0">
                <a:solidFill>
                  <a:srgbClr val="003768"/>
                </a:solidFill>
              </a:rPr>
              <a:t>Fully reliant on group funding</a:t>
            </a:r>
          </a:p>
          <a:p>
            <a:pPr marL="174625" indent="-174625">
              <a:spcBef>
                <a:spcPts val="600"/>
              </a:spcBef>
              <a:buClr>
                <a:srgbClr val="00AEEF"/>
              </a:buClr>
              <a:buFont typeface="Wingdings" pitchFamily="2" charset="2"/>
              <a:buChar char="§"/>
            </a:pPr>
            <a:r>
              <a:rPr lang="en-US" sz="1100" dirty="0" smtClean="0">
                <a:solidFill>
                  <a:srgbClr val="003768"/>
                </a:solidFill>
              </a:rPr>
              <a:t>Drop of lease portfolio in 2015 following pro-active deleveraging driven by changes in NBG’s Group funding structure (~30m EUR portfolio transfer)</a:t>
            </a:r>
          </a:p>
          <a:p>
            <a:pPr marL="174625" indent="-174625">
              <a:spcBef>
                <a:spcPts val="600"/>
              </a:spcBef>
              <a:buClr>
                <a:srgbClr val="00AEEF"/>
              </a:buClr>
              <a:buFont typeface="Wingdings" pitchFamily="2" charset="2"/>
              <a:buChar char="§"/>
            </a:pPr>
            <a:endParaRPr lang="en-US" sz="1100" dirty="0" smtClean="0">
              <a:solidFill>
                <a:srgbClr val="003768"/>
              </a:solidFill>
            </a:endParaRPr>
          </a:p>
          <a:p>
            <a:pPr marL="346075" lvl="1" indent="-171450">
              <a:spcBef>
                <a:spcPts val="200"/>
              </a:spcBef>
              <a:buClr>
                <a:srgbClr val="00AEEF"/>
              </a:buClr>
              <a:buFont typeface="Courier New" panose="02070309020205020404" pitchFamily="49" charset="0"/>
              <a:buChar char="o"/>
            </a:pPr>
            <a:endParaRPr lang="en-US" sz="1100" dirty="0">
              <a:solidFill>
                <a:srgbClr val="003768"/>
              </a:solidFill>
            </a:endParaRPr>
          </a:p>
        </p:txBody>
      </p:sp>
      <p:sp>
        <p:nvSpPr>
          <p:cNvPr id="8" name="Rectangle 7"/>
          <p:cNvSpPr/>
          <p:nvPr/>
        </p:nvSpPr>
        <p:spPr>
          <a:xfrm>
            <a:off x="5108065" y="1268760"/>
            <a:ext cx="4688398"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latin typeface="+mj-lt"/>
                <a:cs typeface="Calibri" panose="020F0502020204030204" pitchFamily="34" charset="0"/>
              </a:rPr>
              <a:t>Key financials – Interlease </a:t>
            </a:r>
            <a:endParaRPr lang="en-US" sz="1100" b="1" spc="-10" dirty="0">
              <a:solidFill>
                <a:srgbClr val="FFFFFF"/>
              </a:solidFill>
              <a:latin typeface="+mj-lt"/>
              <a:cs typeface="Calibri" panose="020F0502020204030204" pitchFamily="34" charset="0"/>
            </a:endParaRPr>
          </a:p>
        </p:txBody>
      </p:sp>
      <p:sp>
        <p:nvSpPr>
          <p:cNvPr id="10" name="Rectangle 9"/>
          <p:cNvSpPr/>
          <p:nvPr/>
        </p:nvSpPr>
        <p:spPr>
          <a:xfrm>
            <a:off x="5094869" y="4219386"/>
            <a:ext cx="4688398"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latin typeface="+mj-lt"/>
                <a:cs typeface="Calibri" panose="020F0502020204030204" pitchFamily="34" charset="0"/>
              </a:rPr>
              <a:t>Portfolio breakdown (9M16)</a:t>
            </a:r>
            <a:endParaRPr lang="en-US" sz="1100" b="1" spc="-10" dirty="0">
              <a:solidFill>
                <a:srgbClr val="FFFFFF"/>
              </a:solidFill>
              <a:latin typeface="+mj-lt"/>
              <a:cs typeface="Calibri" panose="020F0502020204030204" pitchFamily="34" charset="0"/>
            </a:endParaRPr>
          </a:p>
        </p:txBody>
      </p:sp>
      <p:sp>
        <p:nvSpPr>
          <p:cNvPr id="14" name="Rectangle 13"/>
          <p:cNvSpPr/>
          <p:nvPr/>
        </p:nvSpPr>
        <p:spPr>
          <a:xfrm>
            <a:off x="240846" y="4218901"/>
            <a:ext cx="4686754" cy="261610"/>
          </a:xfrm>
          <a:prstGeom prst="rect">
            <a:avLst/>
          </a:prstGeom>
          <a:solidFill>
            <a:srgbClr val="00AEEF"/>
          </a:solidFill>
          <a:ln>
            <a:noFill/>
          </a:ln>
        </p:spPr>
        <p:txBody>
          <a:bodyPr vert="horz" wrap="square" lIns="0" tIns="0" rIns="0" bIns="0" rtlCol="0" anchor="ctr">
            <a:noAutofit/>
          </a:bodyPr>
          <a:lstStyle/>
          <a:p>
            <a:pPr marL="45720"/>
            <a:r>
              <a:rPr lang="en-US" sz="1100" b="1" spc="-10" dirty="0" smtClean="0">
                <a:solidFill>
                  <a:srgbClr val="FFFFFF"/>
                </a:solidFill>
                <a:latin typeface="+mj-lt"/>
                <a:cs typeface="Calibri" panose="020F0502020204030204" pitchFamily="34" charset="0"/>
              </a:rPr>
              <a:t>Top 3 leasing platform in Bulgaria</a:t>
            </a:r>
            <a:r>
              <a:rPr lang="en-US" sz="1100" b="1" spc="-10" baseline="30000" dirty="0" smtClean="0">
                <a:solidFill>
                  <a:srgbClr val="FFFFFF"/>
                </a:solidFill>
                <a:latin typeface="+mj-lt"/>
                <a:cs typeface="Calibri" panose="020F0502020204030204" pitchFamily="34" charset="0"/>
              </a:rPr>
              <a:t>2</a:t>
            </a:r>
            <a:endParaRPr lang="en-US" sz="1100" b="1" spc="-10" baseline="30000" dirty="0">
              <a:solidFill>
                <a:srgbClr val="FFFFFF"/>
              </a:solidFill>
              <a:latin typeface="+mj-lt"/>
              <a:cs typeface="Calibri" panose="020F0502020204030204" pitchFamily="34"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3823666615"/>
              </p:ext>
            </p:extLst>
          </p:nvPr>
        </p:nvGraphicFramePr>
        <p:xfrm>
          <a:off x="251146" y="4538630"/>
          <a:ext cx="4659521" cy="1688601"/>
        </p:xfrm>
        <a:graphic>
          <a:graphicData uri="http://schemas.openxmlformats.org/drawingml/2006/table">
            <a:tbl>
              <a:tblPr firstRow="1" bandRow="1">
                <a:tableStyleId>{5C22544A-7EE6-4342-B048-85BDC9FD1C3A}</a:tableStyleId>
              </a:tblPr>
              <a:tblGrid>
                <a:gridCol w="3279454"/>
                <a:gridCol w="1380067"/>
              </a:tblGrid>
              <a:tr h="214689">
                <a:tc>
                  <a:txBody>
                    <a:bodyPr/>
                    <a:lstStyle/>
                    <a:p>
                      <a:pPr algn="l"/>
                      <a:endParaRPr lang="en-US" sz="1100" b="0" i="0" dirty="0">
                        <a:solidFill>
                          <a:schemeClr val="tx1"/>
                        </a:solidFill>
                      </a:endParaRPr>
                    </a:p>
                  </a:txBody>
                  <a:tcPr marL="72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algn="ctr"/>
                      <a:r>
                        <a:rPr lang="en-US" sz="1100" b="0" i="0" dirty="0" smtClean="0">
                          <a:solidFill>
                            <a:schemeClr val="tx1"/>
                          </a:solidFill>
                        </a:rPr>
                        <a:t>Market share (%)</a:t>
                      </a:r>
                      <a:endParaRPr lang="en-US" sz="1100" b="0" i="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r>
              <a:tr h="245652">
                <a:tc>
                  <a:txBody>
                    <a:bodyPr/>
                    <a:lstStyle/>
                    <a:p>
                      <a:pPr algn="l"/>
                      <a:endParaRPr lang="en-US" sz="1100" dirty="0">
                        <a:solidFill>
                          <a:schemeClr val="tx1"/>
                        </a:solidFill>
                      </a:endParaRPr>
                    </a:p>
                  </a:txBody>
                  <a:tcPr marL="7200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25.7%</a:t>
                      </a:r>
                      <a:endParaRPr lang="en-US" sz="110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5652">
                <a:tc>
                  <a:txBody>
                    <a:bodyPr/>
                    <a:lstStyle/>
                    <a:p>
                      <a:pPr algn="l"/>
                      <a:endParaRPr lang="en-US" sz="1100" dirty="0">
                        <a:solidFill>
                          <a:schemeClr val="tx1"/>
                        </a:solidFill>
                      </a:endParaRPr>
                    </a:p>
                  </a:txBody>
                  <a:tcPr marL="7200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13.3%</a:t>
                      </a:r>
                      <a:endParaRPr lang="en-US" sz="110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5652">
                <a:tc>
                  <a:txBody>
                    <a:bodyPr/>
                    <a:lstStyle/>
                    <a:p>
                      <a:pPr algn="l"/>
                      <a:endParaRPr lang="en-US" sz="1100" b="1" dirty="0">
                        <a:solidFill>
                          <a:schemeClr val="tx1"/>
                        </a:solidFill>
                      </a:endParaRPr>
                    </a:p>
                  </a:txBody>
                  <a:tcPr marL="7200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9F0FF"/>
                    </a:solidFill>
                  </a:tcPr>
                </a:tc>
                <a:tc>
                  <a:txBody>
                    <a:bodyPr/>
                    <a:lstStyle/>
                    <a:p>
                      <a:pPr algn="ctr"/>
                      <a:r>
                        <a:rPr lang="en-US" sz="1100" b="1" dirty="0" smtClean="0">
                          <a:solidFill>
                            <a:schemeClr val="tx1"/>
                          </a:solidFill>
                        </a:rPr>
                        <a:t>12.8%</a:t>
                      </a:r>
                      <a:endParaRPr lang="en-US" sz="1100" b="1"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45652">
                <a:tc>
                  <a:txBody>
                    <a:bodyPr/>
                    <a:lstStyle/>
                    <a:p>
                      <a:pPr algn="l"/>
                      <a:endParaRPr lang="en-US" sz="1100" dirty="0">
                        <a:solidFill>
                          <a:schemeClr val="tx1"/>
                        </a:solidFill>
                      </a:endParaRPr>
                    </a:p>
                  </a:txBody>
                  <a:tcPr marL="7200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8.6%</a:t>
                      </a:r>
                      <a:endParaRPr lang="en-US" sz="110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5652">
                <a:tc>
                  <a:txBody>
                    <a:bodyPr/>
                    <a:lstStyle/>
                    <a:p>
                      <a:pPr algn="l"/>
                      <a:endParaRPr lang="en-US" sz="1100" dirty="0">
                        <a:solidFill>
                          <a:schemeClr val="tx1"/>
                        </a:solidFill>
                      </a:endParaRPr>
                    </a:p>
                  </a:txBody>
                  <a:tcPr marL="7200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8.6%</a:t>
                      </a:r>
                      <a:endParaRPr lang="en-US" sz="110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5652">
                <a:tc>
                  <a:txBody>
                    <a:bodyPr/>
                    <a:lstStyle/>
                    <a:p>
                      <a:pPr algn="l"/>
                      <a:endParaRPr lang="en-US" sz="1100" dirty="0">
                        <a:solidFill>
                          <a:schemeClr val="tx1"/>
                        </a:solidFill>
                      </a:endParaRPr>
                    </a:p>
                  </a:txBody>
                  <a:tcPr marL="7200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5.4%</a:t>
                      </a:r>
                      <a:endParaRPr lang="en-US" sz="1100" dirty="0">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17" name="Picture 3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8396" y="5302980"/>
            <a:ext cx="1033676" cy="141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48" descr="Image result for unicredit leasing bulgaria"/>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5911" y="4765214"/>
            <a:ext cx="864096" cy="259447"/>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5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20159" y="5036483"/>
            <a:ext cx="714199" cy="164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58" descr="Image result for dsk leasing bulgaria"/>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38920" y="5539420"/>
            <a:ext cx="689706" cy="15011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5"/>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38920" y="5782024"/>
            <a:ext cx="521593" cy="1626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70"/>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11627" y="5992494"/>
            <a:ext cx="816875" cy="169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Text Box 5"/>
          <p:cNvSpPr txBox="1">
            <a:spLocks noChangeArrowheads="1"/>
          </p:cNvSpPr>
          <p:nvPr>
            <p:custDataLst>
              <p:tags r:id="rId1"/>
            </p:custDataLst>
          </p:nvPr>
        </p:nvSpPr>
        <p:spPr bwMode="gray">
          <a:xfrm>
            <a:off x="240856" y="6249079"/>
            <a:ext cx="8426204" cy="541687"/>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800" dirty="0" smtClean="0">
                <a:solidFill>
                  <a:srgbClr val="003768"/>
                </a:solidFill>
                <a:latin typeface="+mj-lt"/>
                <a:ea typeface="LF_Kai"/>
              </a:rPr>
              <a:t>Source: </a:t>
            </a:r>
            <a:r>
              <a:rPr lang="en-US" sz="800" dirty="0" smtClean="0">
                <a:solidFill>
                  <a:srgbClr val="003768"/>
                </a:solidFill>
                <a:ea typeface="LF_Kai"/>
              </a:rPr>
              <a:t>Company data</a:t>
            </a:r>
          </a:p>
          <a:p>
            <a:pPr>
              <a:lnSpc>
                <a:spcPct val="110000"/>
              </a:lnSpc>
              <a:tabLst>
                <a:tab pos="91440" algn="l"/>
                <a:tab pos="119063" algn="l"/>
              </a:tabLst>
              <a:defRPr/>
            </a:pPr>
            <a:r>
              <a:rPr lang="en-US" sz="800" baseline="30000" dirty="0" smtClean="0">
                <a:solidFill>
                  <a:srgbClr val="003768"/>
                </a:solidFill>
                <a:ea typeface="LF_Kai"/>
              </a:rPr>
              <a:t>1 </a:t>
            </a:r>
            <a:r>
              <a:rPr lang="en-US" sz="800" dirty="0" smtClean="0">
                <a:solidFill>
                  <a:srgbClr val="003768"/>
                </a:solidFill>
                <a:ea typeface="LF_Kai"/>
              </a:rPr>
              <a:t>As of 31 Mar 2016</a:t>
            </a:r>
          </a:p>
          <a:p>
            <a:pPr>
              <a:lnSpc>
                <a:spcPct val="110000"/>
              </a:lnSpc>
              <a:tabLst>
                <a:tab pos="91440" algn="l"/>
                <a:tab pos="119063" algn="l"/>
              </a:tabLst>
              <a:defRPr/>
            </a:pPr>
            <a:r>
              <a:rPr lang="en-US" sz="800" baseline="30000" dirty="0" smtClean="0">
                <a:solidFill>
                  <a:srgbClr val="003768"/>
                </a:solidFill>
                <a:ea typeface="LF_Kai"/>
              </a:rPr>
              <a:t>2</a:t>
            </a:r>
            <a:r>
              <a:rPr lang="en-US" sz="800" dirty="0" smtClean="0">
                <a:solidFill>
                  <a:srgbClr val="003768"/>
                </a:solidFill>
                <a:ea typeface="LF_Kai"/>
              </a:rPr>
              <a:t> As of 31 Dec 2015 by net receivables apart from DSK Leasing, RBI Leasing and Deutsche Leasing (31 Dec 2014)</a:t>
            </a:r>
          </a:p>
          <a:p>
            <a:pPr>
              <a:lnSpc>
                <a:spcPct val="110000"/>
              </a:lnSpc>
              <a:tabLst>
                <a:tab pos="91440" algn="l"/>
                <a:tab pos="119063" algn="l"/>
              </a:tabLst>
              <a:defRPr/>
            </a:pPr>
            <a:r>
              <a:rPr lang="en-US" sz="800" baseline="30000" dirty="0" smtClean="0">
                <a:solidFill>
                  <a:srgbClr val="003768"/>
                </a:solidFill>
                <a:ea typeface="LF_Kai"/>
              </a:rPr>
              <a:t>3 </a:t>
            </a:r>
            <a:r>
              <a:rPr lang="en-US" sz="800" dirty="0" smtClean="0">
                <a:solidFill>
                  <a:srgbClr val="003768"/>
                </a:solidFill>
                <a:ea typeface="LF_Kai"/>
              </a:rPr>
              <a:t>Excluding one-off gains</a:t>
            </a:r>
            <a:endParaRPr lang="en-US" sz="800" baseline="30000" dirty="0" smtClean="0">
              <a:solidFill>
                <a:srgbClr val="003768"/>
              </a:solidFill>
              <a:ea typeface="LF_Kai"/>
            </a:endParaRPr>
          </a:p>
        </p:txBody>
      </p:sp>
      <p:graphicFrame>
        <p:nvGraphicFramePr>
          <p:cNvPr id="25" name="Chart 24"/>
          <p:cNvGraphicFramePr/>
          <p:nvPr>
            <p:custDataLst>
              <p:tags r:id="rId2"/>
            </p:custDataLst>
            <p:extLst>
              <p:ext uri="{D42A27DB-BD31-4B8C-83A1-F6EECF244321}">
                <p14:modId xmlns:p14="http://schemas.microsoft.com/office/powerpoint/2010/main" val="524028250"/>
              </p:ext>
            </p:extLst>
          </p:nvPr>
        </p:nvGraphicFramePr>
        <p:xfrm>
          <a:off x="7479790" y="4797476"/>
          <a:ext cx="2151062" cy="1247852"/>
        </p:xfrm>
        <a:graphic>
          <a:graphicData uri="http://schemas.openxmlformats.org/drawingml/2006/chart">
            <c:chart xmlns:c="http://schemas.openxmlformats.org/drawingml/2006/chart" xmlns:r="http://schemas.openxmlformats.org/officeDocument/2006/relationships" r:id="rId12"/>
          </a:graphicData>
        </a:graphic>
      </p:graphicFrame>
      <p:sp>
        <p:nvSpPr>
          <p:cNvPr id="26" name="Rectangle 25"/>
          <p:cNvSpPr/>
          <p:nvPr/>
        </p:nvSpPr>
        <p:spPr>
          <a:xfrm>
            <a:off x="7791501" y="6066365"/>
            <a:ext cx="1568101"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Total: 171m EUR</a:t>
            </a:r>
            <a:endParaRPr lang="en-GB" sz="1100" b="1" dirty="0">
              <a:solidFill>
                <a:srgbClr val="003768"/>
              </a:solidFill>
            </a:endParaRPr>
          </a:p>
        </p:txBody>
      </p:sp>
      <p:graphicFrame>
        <p:nvGraphicFramePr>
          <p:cNvPr id="27" name="Chart 26"/>
          <p:cNvGraphicFramePr/>
          <p:nvPr>
            <p:custDataLst>
              <p:tags r:id="rId3"/>
            </p:custDataLst>
            <p:extLst>
              <p:ext uri="{D42A27DB-BD31-4B8C-83A1-F6EECF244321}">
                <p14:modId xmlns:p14="http://schemas.microsoft.com/office/powerpoint/2010/main" val="3946279776"/>
              </p:ext>
            </p:extLst>
          </p:nvPr>
        </p:nvGraphicFramePr>
        <p:xfrm>
          <a:off x="5218623" y="4797476"/>
          <a:ext cx="2151062" cy="1247852"/>
        </p:xfrm>
        <a:graphic>
          <a:graphicData uri="http://schemas.openxmlformats.org/drawingml/2006/chart">
            <c:chart xmlns:c="http://schemas.openxmlformats.org/drawingml/2006/chart" xmlns:r="http://schemas.openxmlformats.org/officeDocument/2006/relationships" r:id="rId13"/>
          </a:graphicData>
        </a:graphic>
      </p:graphicFrame>
      <p:sp>
        <p:nvSpPr>
          <p:cNvPr id="28" name="Rectangle 27"/>
          <p:cNvSpPr/>
          <p:nvPr/>
        </p:nvSpPr>
        <p:spPr>
          <a:xfrm>
            <a:off x="5530334" y="6066365"/>
            <a:ext cx="1568101"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003768"/>
                </a:solidFill>
              </a:rPr>
              <a:t>Total: 171m EUR</a:t>
            </a:r>
            <a:endParaRPr lang="en-GB" sz="1100" b="1" dirty="0">
              <a:solidFill>
                <a:srgbClr val="003768"/>
              </a:solidFill>
            </a:endParaRPr>
          </a:p>
        </p:txBody>
      </p:sp>
      <p:sp>
        <p:nvSpPr>
          <p:cNvPr id="29" name="Rectangle 28"/>
          <p:cNvSpPr/>
          <p:nvPr/>
        </p:nvSpPr>
        <p:spPr>
          <a:xfrm>
            <a:off x="5675396" y="4489756"/>
            <a:ext cx="1393210" cy="401260"/>
          </a:xfrm>
          <a:prstGeom prst="rect">
            <a:avLst/>
          </a:prstGeom>
          <a:noFill/>
          <a:ln>
            <a:noFill/>
          </a:ln>
        </p:spPr>
        <p:txBody>
          <a:bodyPr vert="horz" lIns="72000" tIns="72000" rIns="36000" bIns="0" rtlCol="0">
            <a:noAutofit/>
          </a:bodyPr>
          <a:lstStyle/>
          <a:p>
            <a:pPr>
              <a:spcBef>
                <a:spcPts val="600"/>
              </a:spcBef>
              <a:buClr>
                <a:srgbClr val="00AEEF"/>
              </a:buClr>
            </a:pPr>
            <a:r>
              <a:rPr lang="en-US" sz="1100" b="1" u="sng" dirty="0">
                <a:solidFill>
                  <a:srgbClr val="003768"/>
                </a:solidFill>
              </a:rPr>
              <a:t>Industry split (gross)</a:t>
            </a:r>
          </a:p>
          <a:p>
            <a:pPr algn="ctr">
              <a:spcBef>
                <a:spcPts val="600"/>
              </a:spcBef>
              <a:buClr>
                <a:srgbClr val="00AEEF"/>
              </a:buClr>
            </a:pPr>
            <a:endParaRPr lang="en-US" sz="1100" b="1" i="1" u="sng" dirty="0" smtClean="0">
              <a:solidFill>
                <a:srgbClr val="003768"/>
              </a:solidFill>
            </a:endParaRPr>
          </a:p>
          <a:p>
            <a:pPr algn="ctr">
              <a:spcBef>
                <a:spcPts val="600"/>
              </a:spcBef>
              <a:buClr>
                <a:srgbClr val="00AEEF"/>
              </a:buClr>
            </a:pPr>
            <a:endParaRPr lang="en-US" sz="1100" b="1" u="sng" dirty="0">
              <a:solidFill>
                <a:srgbClr val="003768"/>
              </a:solidFill>
            </a:endParaRPr>
          </a:p>
        </p:txBody>
      </p:sp>
      <p:sp>
        <p:nvSpPr>
          <p:cNvPr id="30" name="Rectangle 29"/>
          <p:cNvSpPr/>
          <p:nvPr/>
        </p:nvSpPr>
        <p:spPr>
          <a:xfrm>
            <a:off x="7866215" y="4489750"/>
            <a:ext cx="1393210" cy="401260"/>
          </a:xfrm>
          <a:prstGeom prst="rect">
            <a:avLst/>
          </a:prstGeom>
          <a:noFill/>
          <a:ln>
            <a:noFill/>
          </a:ln>
        </p:spPr>
        <p:txBody>
          <a:bodyPr vert="horz" lIns="72000" tIns="72000" rIns="36000" bIns="0" rtlCol="0">
            <a:noAutofit/>
          </a:bodyPr>
          <a:lstStyle/>
          <a:p>
            <a:pPr>
              <a:spcBef>
                <a:spcPts val="600"/>
              </a:spcBef>
              <a:buClr>
                <a:srgbClr val="00AEEF"/>
              </a:buClr>
            </a:pPr>
            <a:r>
              <a:rPr lang="en-US" sz="1100" b="1" u="sng" dirty="0">
                <a:solidFill>
                  <a:srgbClr val="003768"/>
                </a:solidFill>
              </a:rPr>
              <a:t>Leasing type (gross)</a:t>
            </a:r>
          </a:p>
        </p:txBody>
      </p:sp>
      <p:sp>
        <p:nvSpPr>
          <p:cNvPr id="31" name="Rectangle 30"/>
          <p:cNvSpPr/>
          <p:nvPr/>
        </p:nvSpPr>
        <p:spPr>
          <a:xfrm>
            <a:off x="8940276" y="5484329"/>
            <a:ext cx="686253"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Financial leasing</a:t>
            </a:r>
            <a:endParaRPr lang="en-GB" sz="1000" dirty="0">
              <a:solidFill>
                <a:srgbClr val="003768"/>
              </a:solidFill>
            </a:endParaRPr>
          </a:p>
        </p:txBody>
      </p:sp>
      <p:sp>
        <p:nvSpPr>
          <p:cNvPr id="32" name="Rectangle 31"/>
          <p:cNvSpPr/>
          <p:nvPr/>
        </p:nvSpPr>
        <p:spPr>
          <a:xfrm>
            <a:off x="7520954" y="4776190"/>
            <a:ext cx="804684"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Operating leasing</a:t>
            </a:r>
            <a:endParaRPr lang="en-GB" sz="1000" dirty="0">
              <a:solidFill>
                <a:srgbClr val="003768"/>
              </a:solidFill>
            </a:endParaRPr>
          </a:p>
        </p:txBody>
      </p:sp>
      <p:sp>
        <p:nvSpPr>
          <p:cNvPr id="33" name="Rectangle 32"/>
          <p:cNvSpPr/>
          <p:nvPr/>
        </p:nvSpPr>
        <p:spPr>
          <a:xfrm>
            <a:off x="6419850" y="4797476"/>
            <a:ext cx="804684"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Commerce</a:t>
            </a:r>
            <a:endParaRPr lang="en-GB" sz="1000" dirty="0">
              <a:solidFill>
                <a:srgbClr val="003768"/>
              </a:solidFill>
            </a:endParaRPr>
          </a:p>
        </p:txBody>
      </p:sp>
      <p:sp>
        <p:nvSpPr>
          <p:cNvPr id="34" name="Rectangle 33"/>
          <p:cNvSpPr/>
          <p:nvPr/>
        </p:nvSpPr>
        <p:spPr>
          <a:xfrm>
            <a:off x="6698139" y="5302980"/>
            <a:ext cx="952993" cy="260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Transportation</a:t>
            </a:r>
            <a:endParaRPr lang="en-GB" sz="1000" dirty="0">
              <a:solidFill>
                <a:srgbClr val="003768"/>
              </a:solidFill>
            </a:endParaRPr>
          </a:p>
        </p:txBody>
      </p:sp>
      <p:sp>
        <p:nvSpPr>
          <p:cNvPr id="35" name="Rectangle 34"/>
          <p:cNvSpPr/>
          <p:nvPr/>
        </p:nvSpPr>
        <p:spPr>
          <a:xfrm>
            <a:off x="6451831" y="5758357"/>
            <a:ext cx="650906" cy="2151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Services</a:t>
            </a:r>
            <a:endParaRPr lang="en-GB" sz="1000" dirty="0">
              <a:solidFill>
                <a:srgbClr val="003768"/>
              </a:solidFill>
            </a:endParaRPr>
          </a:p>
        </p:txBody>
      </p:sp>
      <p:sp>
        <p:nvSpPr>
          <p:cNvPr id="36" name="Rectangle 35"/>
          <p:cNvSpPr/>
          <p:nvPr/>
        </p:nvSpPr>
        <p:spPr>
          <a:xfrm>
            <a:off x="5340089" y="5756873"/>
            <a:ext cx="740791" cy="2151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Private individuals</a:t>
            </a:r>
            <a:endParaRPr lang="en-GB" sz="1000" dirty="0">
              <a:solidFill>
                <a:srgbClr val="003768"/>
              </a:solidFill>
            </a:endParaRPr>
          </a:p>
        </p:txBody>
      </p:sp>
      <p:sp>
        <p:nvSpPr>
          <p:cNvPr id="37" name="Rectangle 36"/>
          <p:cNvSpPr/>
          <p:nvPr/>
        </p:nvSpPr>
        <p:spPr>
          <a:xfrm>
            <a:off x="5266248" y="5023845"/>
            <a:ext cx="740791" cy="2151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rgbClr val="003768"/>
                </a:solidFill>
              </a:rPr>
              <a:t>Other</a:t>
            </a:r>
            <a:endParaRPr lang="en-GB" sz="1000" dirty="0">
              <a:solidFill>
                <a:srgbClr val="003768"/>
              </a:solidFill>
            </a:endParaRPr>
          </a:p>
        </p:txBody>
      </p:sp>
      <p:graphicFrame>
        <p:nvGraphicFramePr>
          <p:cNvPr id="40" name="Table 39"/>
          <p:cNvGraphicFramePr>
            <a:graphicFrameLocks noGrp="1"/>
          </p:cNvGraphicFramePr>
          <p:nvPr>
            <p:custDataLst>
              <p:tags r:id="rId4"/>
            </p:custDataLst>
            <p:extLst>
              <p:ext uri="{D42A27DB-BD31-4B8C-83A1-F6EECF244321}">
                <p14:modId xmlns:p14="http://schemas.microsoft.com/office/powerpoint/2010/main" val="1957460044"/>
              </p:ext>
            </p:extLst>
          </p:nvPr>
        </p:nvGraphicFramePr>
        <p:xfrm>
          <a:off x="5116513" y="1626107"/>
          <a:ext cx="4666754" cy="2403038"/>
        </p:xfrm>
        <a:graphic>
          <a:graphicData uri="http://schemas.openxmlformats.org/drawingml/2006/table">
            <a:tbl>
              <a:tblPr firstRow="1" bandRow="1">
                <a:tableStyleId>{2D5ABB26-0587-4C30-8999-92F81FD0307C}</a:tableStyleId>
              </a:tblPr>
              <a:tblGrid>
                <a:gridCol w="1760537"/>
                <a:gridCol w="968739"/>
                <a:gridCol w="968739"/>
                <a:gridCol w="968739"/>
              </a:tblGrid>
              <a:tr h="191293">
                <a:tc>
                  <a:txBody>
                    <a:bodyPr/>
                    <a:lstStyle/>
                    <a:p>
                      <a:pPr marR="0" algn="l"/>
                      <a:r>
                        <a:rPr lang="en-GB" sz="900" b="1" i="0" strike="noStrike" cap="none" baseline="0" dirty="0" smtClean="0">
                          <a:solidFill>
                            <a:schemeClr val="tx1"/>
                          </a:solidFill>
                          <a:latin typeface="+mn-lt"/>
                          <a:ea typeface="+mn-ea"/>
                          <a:cs typeface="+mn-cs"/>
                        </a:rPr>
                        <a:t>m EUR</a:t>
                      </a:r>
                      <a:endParaRPr lang="en-GB" sz="900" b="1" i="0" strike="noStrike" cap="none" baseline="0" dirty="0">
                        <a:solidFill>
                          <a:schemeClr val="tx1"/>
                        </a:solidFill>
                        <a:latin typeface="+mn-lt"/>
                        <a:ea typeface="+mn-ea"/>
                        <a:cs typeface="+mn-cs"/>
                      </a:endParaRPr>
                    </a:p>
                  </a:txBody>
                  <a:tcPr marL="72000" marT="18288" marB="9144" anchor="ctr">
                    <a:lnL>
                      <a:noFill/>
                    </a:lnL>
                    <a:lnR>
                      <a:noFill/>
                    </a:lnR>
                    <a:lnT>
                      <a:noFill/>
                    </a:lnT>
                    <a:lnB w="6350" cap="flat" cmpd="sng" algn="ctr">
                      <a:solidFill>
                        <a:srgbClr val="C0C0C0"/>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R="0" algn="ctr"/>
                      <a:r>
                        <a:rPr lang="en-GB" sz="900" b="1" i="0" strike="noStrike" cap="none" baseline="0" dirty="0" smtClean="0">
                          <a:latin typeface="+mn-lt"/>
                        </a:rPr>
                        <a:t>2014</a:t>
                      </a:r>
                      <a:endParaRPr lang="en-GB" sz="900" b="1" i="0" strike="noStrike" cap="none" baseline="0" dirty="0">
                        <a:latin typeface="+mn-lt"/>
                      </a:endParaRPr>
                    </a:p>
                  </a:txBody>
                  <a:tcPr marL="45720" marT="18288" marB="9144" anchor="ctr">
                    <a:lnL>
                      <a:noFill/>
                    </a:lnL>
                    <a:lnR>
                      <a:noFill/>
                    </a:lnR>
                    <a:lnT>
                      <a:noFill/>
                    </a:lnT>
                    <a:lnB w="6350" cap="flat" cmpd="sng" algn="ctr">
                      <a:solidFill>
                        <a:srgbClr val="C0C0C0"/>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R="0" algn="ctr"/>
                      <a:r>
                        <a:rPr lang="en-GB" sz="900" b="1" i="0" strike="noStrike" cap="none" baseline="0" dirty="0" smtClean="0">
                          <a:latin typeface="+mn-lt"/>
                        </a:rPr>
                        <a:t>2015</a:t>
                      </a:r>
                      <a:endParaRPr lang="en-GB" sz="900" b="1" i="0" strike="noStrike" cap="none" baseline="0" dirty="0">
                        <a:latin typeface="+mn-lt"/>
                      </a:endParaRPr>
                    </a:p>
                  </a:txBody>
                  <a:tcPr marL="45720" marT="18288" marB="9144" anchor="ctr">
                    <a:lnL>
                      <a:noFill/>
                    </a:lnL>
                    <a:lnR>
                      <a:noFill/>
                    </a:lnR>
                    <a:lnT w="6350" cap="flat" cmpd="sng" algn="ctr">
                      <a:noFill/>
                      <a:prstDash val="solid"/>
                      <a:round/>
                      <a:headEnd type="none" w="med" len="med"/>
                      <a:tailEnd type="none" w="med" len="med"/>
                    </a:lnT>
                    <a:lnB w="6350" cap="flat" cmpd="sng" algn="ctr">
                      <a:solidFill>
                        <a:srgbClr val="C0C0C0"/>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R="0" algn="ctr"/>
                      <a:r>
                        <a:rPr lang="en-GB" sz="900" b="1" i="0" strike="noStrike" cap="none" baseline="0" dirty="0" smtClean="0">
                          <a:latin typeface="+mn-lt"/>
                        </a:rPr>
                        <a:t>9M’16</a:t>
                      </a:r>
                    </a:p>
                  </a:txBody>
                  <a:tcPr marL="45720" marT="18288" marB="9144" anchor="ctr">
                    <a:lnL>
                      <a:noFill/>
                    </a:lnL>
                    <a:lnR>
                      <a:noFill/>
                    </a:lnR>
                    <a:lnT w="6350" cap="flat" cmpd="sng" algn="ctr">
                      <a:noFill/>
                      <a:prstDash val="solid"/>
                      <a:round/>
                      <a:headEnd type="none" w="med" len="med"/>
                      <a:tailEnd type="none" w="med" len="med"/>
                    </a:lnT>
                    <a:lnB w="6350" cap="flat" cmpd="sng" algn="ctr">
                      <a:solidFill>
                        <a:srgbClr val="C0C0C0"/>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r>
              <a:tr h="208451">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Net interest income</a:t>
                      </a:r>
                    </a:p>
                  </a:txBody>
                  <a:tcPr marL="72000" marR="0" marT="0" marB="0" anchor="ctr">
                    <a:lnL>
                      <a:noFill/>
                    </a:lnL>
                    <a:lnR>
                      <a:noFill/>
                    </a:lnR>
                    <a:lnT w="6350" cap="flat" cmpd="sng" algn="ctr">
                      <a:solidFill>
                        <a:srgbClr val="C0C0C0"/>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US" sz="900" b="0" i="0" u="none" strike="noStrike" dirty="0" smtClean="0">
                          <a:effectLst/>
                          <a:latin typeface="+mn-lt"/>
                        </a:rPr>
                        <a:t>3.5</a:t>
                      </a:r>
                    </a:p>
                  </a:txBody>
                  <a:tcPr marL="0" marR="0" marT="0" marB="0" anchor="ctr">
                    <a:lnL>
                      <a:noFill/>
                    </a:lnL>
                    <a:lnT w="6350" cap="flat" cmpd="sng" algn="ctr">
                      <a:solidFill>
                        <a:srgbClr val="C0C0C0"/>
                      </a:solidFill>
                      <a:prstDash val="solid"/>
                      <a:round/>
                      <a:headEnd type="none" w="med" len="med"/>
                      <a:tailEnd type="none" w="med" len="med"/>
                    </a:lnT>
                    <a:solidFill>
                      <a:schemeClr val="bg1"/>
                    </a:solidFill>
                  </a:tcPr>
                </a:tc>
                <a:tc>
                  <a:txBody>
                    <a:bodyPr/>
                    <a:lstStyle/>
                    <a:p>
                      <a:pPr algn="ctr" fontAlgn="b"/>
                      <a:r>
                        <a:rPr lang="en-US" sz="900" b="0" i="0" u="none" strike="noStrike" dirty="0" smtClean="0">
                          <a:solidFill>
                            <a:srgbClr val="003768"/>
                          </a:solidFill>
                          <a:effectLst/>
                          <a:latin typeface="+mn-lt"/>
                        </a:rPr>
                        <a:t>2.3</a:t>
                      </a:r>
                    </a:p>
                  </a:txBody>
                  <a:tcPr marL="0" marR="0" marT="0" marB="0" anchor="ctr">
                    <a:lnT w="6350" cap="flat" cmpd="sng" algn="ctr">
                      <a:solidFill>
                        <a:srgbClr val="C0C0C0"/>
                      </a:solidFill>
                      <a:prstDash val="solid"/>
                      <a:round/>
                      <a:headEnd type="none" w="med" len="med"/>
                      <a:tailEnd type="none" w="med" len="med"/>
                    </a:lnT>
                    <a:solidFill>
                      <a:schemeClr val="bg1"/>
                    </a:solidFill>
                  </a:tcPr>
                </a:tc>
                <a:tc>
                  <a:txBody>
                    <a:bodyPr/>
                    <a:lstStyle/>
                    <a:p>
                      <a:pPr algn="ctr" fontAlgn="b"/>
                      <a:r>
                        <a:rPr lang="en-US" sz="900" b="0" i="0" u="none" strike="noStrike" baseline="0" dirty="0" smtClean="0">
                          <a:solidFill>
                            <a:srgbClr val="003768"/>
                          </a:solidFill>
                          <a:effectLst/>
                          <a:latin typeface="+mj-lt"/>
                        </a:rPr>
                        <a:t>1.8</a:t>
                      </a:r>
                    </a:p>
                  </a:txBody>
                  <a:tcPr marL="0" marR="72000" marT="0" marB="0" anchor="ctr">
                    <a:lnT w="6350" cap="flat" cmpd="sng" algn="ctr">
                      <a:solidFill>
                        <a:srgbClr val="C0C0C0"/>
                      </a:solidFill>
                      <a:prstDash val="solid"/>
                      <a:round/>
                      <a:headEnd type="none" w="med" len="med"/>
                      <a:tailEnd type="none" w="med" len="med"/>
                    </a:lnT>
                    <a:solidFill>
                      <a:schemeClr val="bg1"/>
                    </a:solidFill>
                  </a:tcPr>
                </a:tc>
              </a:tr>
              <a:tr h="208451">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3768"/>
                          </a:solidFill>
                          <a:effectLst/>
                          <a:latin typeface="+mn-lt"/>
                          <a:ea typeface="+mn-ea"/>
                          <a:cs typeface="+mn-cs"/>
                        </a:rPr>
                        <a:t>Operating income</a:t>
                      </a:r>
                      <a:endParaRPr lang="en-US" sz="900" b="0" i="0" u="none" strike="noStrike" dirty="0">
                        <a:solidFill>
                          <a:srgbClr val="003768"/>
                        </a:solidFill>
                        <a:effectLst/>
                        <a:latin typeface="+mn-lt"/>
                        <a:ea typeface="+mn-ea"/>
                        <a:cs typeface="+mn-cs"/>
                      </a:endParaRPr>
                    </a:p>
                  </a:txBody>
                  <a:tcPr marL="72000" marR="0" marT="0"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900" b="0" i="0" u="none" strike="noStrike" dirty="0" smtClean="0">
                          <a:effectLst/>
                          <a:latin typeface="+mn-lt"/>
                        </a:rPr>
                        <a:t>8.8</a:t>
                      </a:r>
                    </a:p>
                  </a:txBody>
                  <a:tcPr marL="0" marR="0" marT="0" marB="0" anchor="ctr">
                    <a:lnL>
                      <a:noFill/>
                    </a:lnL>
                    <a:solidFill>
                      <a:schemeClr val="bg1"/>
                    </a:solidFill>
                  </a:tcPr>
                </a:tc>
                <a:tc>
                  <a:txBody>
                    <a:bodyPr/>
                    <a:lstStyle/>
                    <a:p>
                      <a:pPr algn="ctr" fontAlgn="b"/>
                      <a:r>
                        <a:rPr lang="en-US" sz="900" b="0" i="0" u="none" strike="noStrike" dirty="0" smtClean="0">
                          <a:solidFill>
                            <a:srgbClr val="003768"/>
                          </a:solidFill>
                          <a:effectLst/>
                          <a:latin typeface="+mn-lt"/>
                        </a:rPr>
                        <a:t>8.1</a:t>
                      </a:r>
                    </a:p>
                  </a:txBody>
                  <a:tcPr marL="0" marR="0" marT="0" marB="0" anchor="ctr">
                    <a:solidFill>
                      <a:schemeClr val="bg1"/>
                    </a:solidFill>
                  </a:tcPr>
                </a:tc>
                <a:tc>
                  <a:txBody>
                    <a:bodyPr/>
                    <a:lstStyle/>
                    <a:p>
                      <a:pPr algn="ctr" fontAlgn="b"/>
                      <a:r>
                        <a:rPr lang="en-US" sz="900" b="0" i="0" u="none" strike="noStrike" dirty="0" smtClean="0">
                          <a:solidFill>
                            <a:srgbClr val="003768"/>
                          </a:solidFill>
                          <a:effectLst/>
                          <a:latin typeface="+mj-lt"/>
                        </a:rPr>
                        <a:t>7.5</a:t>
                      </a:r>
                    </a:p>
                  </a:txBody>
                  <a:tcPr marL="0" marR="72000" marT="0" marB="0" anchor="ctr">
                    <a:solidFill>
                      <a:schemeClr val="bg1"/>
                    </a:solidFill>
                  </a:tcPr>
                </a:tc>
              </a:tr>
              <a:tr h="208451">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3768"/>
                          </a:solidFill>
                          <a:effectLst/>
                          <a:latin typeface="+mn-lt"/>
                          <a:ea typeface="+mn-ea"/>
                          <a:cs typeface="+mn-cs"/>
                        </a:rPr>
                        <a:t>Operating expenses</a:t>
                      </a:r>
                    </a:p>
                  </a:txBody>
                  <a:tcPr marL="72000" marR="0" marT="0"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900" b="0" i="0" u="none" strike="noStrike" dirty="0" smtClean="0">
                          <a:effectLst/>
                          <a:latin typeface="+mn-lt"/>
                        </a:rPr>
                        <a:t>(2.7)</a:t>
                      </a:r>
                    </a:p>
                  </a:txBody>
                  <a:tcPr marL="0" marR="0" marT="0" marB="0" anchor="ctr">
                    <a:lnL>
                      <a:noFill/>
                    </a:lnL>
                    <a:solidFill>
                      <a:schemeClr val="bg1"/>
                    </a:solidFill>
                  </a:tcPr>
                </a:tc>
                <a:tc>
                  <a:txBody>
                    <a:bodyPr/>
                    <a:lstStyle/>
                    <a:p>
                      <a:pPr algn="ctr" fontAlgn="b"/>
                      <a:r>
                        <a:rPr lang="en-US" sz="900" b="0" i="0" u="none" strike="noStrike" dirty="0" smtClean="0">
                          <a:solidFill>
                            <a:srgbClr val="003768"/>
                          </a:solidFill>
                          <a:effectLst/>
                          <a:latin typeface="+mn-lt"/>
                        </a:rPr>
                        <a:t>(2.7)</a:t>
                      </a:r>
                    </a:p>
                  </a:txBody>
                  <a:tcPr marL="0" marR="0" marT="0" marB="0" anchor="ctr">
                    <a:solidFill>
                      <a:schemeClr val="bg1"/>
                    </a:solidFill>
                  </a:tcPr>
                </a:tc>
                <a:tc>
                  <a:txBody>
                    <a:bodyPr/>
                    <a:lstStyle/>
                    <a:p>
                      <a:pPr algn="ctr" fontAlgn="b"/>
                      <a:r>
                        <a:rPr lang="en-US" sz="900" b="0" i="0" u="none" strike="noStrike" dirty="0" smtClean="0">
                          <a:solidFill>
                            <a:srgbClr val="003768"/>
                          </a:solidFill>
                          <a:effectLst/>
                          <a:latin typeface="+mj-lt"/>
                        </a:rPr>
                        <a:t>(1.9)</a:t>
                      </a:r>
                    </a:p>
                  </a:txBody>
                  <a:tcPr marL="0" marR="72000" marT="0" marB="0" anchor="ctr">
                    <a:solidFill>
                      <a:schemeClr val="bg1"/>
                    </a:solidFill>
                  </a:tcPr>
                </a:tc>
              </a:tr>
              <a:tr h="208451">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US" sz="900" b="1" i="0" u="none" strike="noStrike" dirty="0" smtClean="0">
                          <a:solidFill>
                            <a:srgbClr val="003768"/>
                          </a:solidFill>
                          <a:effectLst/>
                          <a:latin typeface="+mn-lt"/>
                          <a:ea typeface="+mn-ea"/>
                          <a:cs typeface="+mn-cs"/>
                        </a:rPr>
                        <a:t>Pre-provision earnings</a:t>
                      </a:r>
                      <a:endParaRPr lang="en-US" sz="900" b="1" i="0" u="none" strike="noStrike" dirty="0">
                        <a:solidFill>
                          <a:srgbClr val="003768"/>
                        </a:solidFill>
                        <a:effectLst/>
                        <a:latin typeface="+mn-lt"/>
                        <a:ea typeface="+mn-ea"/>
                        <a:cs typeface="+mn-cs"/>
                      </a:endParaRPr>
                    </a:p>
                  </a:txBody>
                  <a:tcPr marL="72000" marR="0" marT="0"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900" b="1" i="0" u="none" strike="noStrike" dirty="0" smtClean="0">
                          <a:effectLst/>
                          <a:latin typeface="+mn-lt"/>
                        </a:rPr>
                        <a:t>2.5</a:t>
                      </a:r>
                    </a:p>
                  </a:txBody>
                  <a:tcPr marL="0" marR="0" marT="0" marB="0" anchor="ctr">
                    <a:lnL>
                      <a:noFill/>
                    </a:lnL>
                    <a:lnB>
                      <a:noFill/>
                    </a:lnB>
                    <a:solidFill>
                      <a:schemeClr val="bg1"/>
                    </a:solidFill>
                  </a:tcPr>
                </a:tc>
                <a:tc>
                  <a:txBody>
                    <a:bodyPr/>
                    <a:lstStyle/>
                    <a:p>
                      <a:pPr algn="ctr" fontAlgn="b"/>
                      <a:r>
                        <a:rPr lang="en-US" sz="900" b="1" i="0" u="none" strike="noStrike" dirty="0" smtClean="0">
                          <a:solidFill>
                            <a:srgbClr val="003768"/>
                          </a:solidFill>
                          <a:effectLst/>
                          <a:latin typeface="+mn-lt"/>
                        </a:rPr>
                        <a:t>2.2</a:t>
                      </a:r>
                    </a:p>
                  </a:txBody>
                  <a:tcPr marL="0" marR="0" marT="0" marB="0" anchor="ctr">
                    <a:lnB>
                      <a:noFill/>
                    </a:lnB>
                    <a:solidFill>
                      <a:schemeClr val="bg1"/>
                    </a:solidFill>
                  </a:tcPr>
                </a:tc>
                <a:tc>
                  <a:txBody>
                    <a:bodyPr/>
                    <a:lstStyle/>
                    <a:p>
                      <a:pPr algn="ctr" fontAlgn="b"/>
                      <a:r>
                        <a:rPr lang="en-US" sz="900" b="1" i="0" u="none" strike="noStrike" dirty="0" smtClean="0">
                          <a:solidFill>
                            <a:srgbClr val="003768"/>
                          </a:solidFill>
                          <a:effectLst/>
                          <a:latin typeface="+mj-lt"/>
                        </a:rPr>
                        <a:t>3.7</a:t>
                      </a:r>
                    </a:p>
                  </a:txBody>
                  <a:tcPr marL="0" marR="72000" marT="0" marB="0" anchor="ctr">
                    <a:lnB>
                      <a:noFill/>
                    </a:lnB>
                    <a:solidFill>
                      <a:schemeClr val="bg1"/>
                    </a:solidFill>
                  </a:tcPr>
                </a:tc>
              </a:tr>
              <a:tr h="208451">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3768"/>
                          </a:solidFill>
                          <a:effectLst/>
                          <a:latin typeface="+mn-lt"/>
                          <a:ea typeface="+mn-ea"/>
                          <a:cs typeface="+mn-cs"/>
                        </a:rPr>
                        <a:t>Provisions</a:t>
                      </a:r>
                      <a:endParaRPr lang="en-US" sz="900" b="0" i="0" u="none" strike="noStrike" dirty="0">
                        <a:solidFill>
                          <a:srgbClr val="003768"/>
                        </a:solidFill>
                        <a:effectLst/>
                        <a:latin typeface="+mn-lt"/>
                        <a:ea typeface="+mn-ea"/>
                        <a:cs typeface="+mn-cs"/>
                      </a:endParaRPr>
                    </a:p>
                  </a:txBody>
                  <a:tcPr marL="72000" marR="0" marT="0" marB="0" anchor="ctr">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fontAlgn="b"/>
                      <a:r>
                        <a:rPr lang="en-US" sz="900" b="0" i="0" u="none" strike="noStrike" dirty="0" smtClean="0">
                          <a:effectLst/>
                          <a:latin typeface="+mn-lt"/>
                        </a:rPr>
                        <a:t>(10.8)</a:t>
                      </a:r>
                    </a:p>
                  </a:txBody>
                  <a:tcPr marL="0" marR="0" marT="0" marB="0" anchor="ctr">
                    <a:lnL>
                      <a:noFill/>
                    </a:lnL>
                    <a:lnT>
                      <a:noFill/>
                    </a:lnT>
                    <a:lnB>
                      <a:noFill/>
                    </a:lnB>
                    <a:solidFill>
                      <a:schemeClr val="bg1"/>
                    </a:solidFill>
                  </a:tcPr>
                </a:tc>
                <a:tc>
                  <a:txBody>
                    <a:bodyPr/>
                    <a:lstStyle/>
                    <a:p>
                      <a:pPr algn="ctr" fontAlgn="b"/>
                      <a:r>
                        <a:rPr lang="en-US" sz="900" b="0" i="0" u="none" strike="noStrike" dirty="0" smtClean="0">
                          <a:solidFill>
                            <a:srgbClr val="003768"/>
                          </a:solidFill>
                          <a:effectLst/>
                          <a:latin typeface="+mn-lt"/>
                        </a:rPr>
                        <a:t>(4.4)</a:t>
                      </a:r>
                    </a:p>
                  </a:txBody>
                  <a:tcPr marL="0" marR="0" marT="0" marB="0" anchor="ctr">
                    <a:lnT>
                      <a:noFill/>
                    </a:lnT>
                    <a:lnB>
                      <a:noFill/>
                    </a:lnB>
                    <a:solidFill>
                      <a:schemeClr val="bg1"/>
                    </a:solidFill>
                  </a:tcPr>
                </a:tc>
                <a:tc>
                  <a:txBody>
                    <a:bodyPr/>
                    <a:lstStyle/>
                    <a:p>
                      <a:pPr algn="ctr" fontAlgn="b"/>
                      <a:r>
                        <a:rPr lang="en-US" sz="900" b="0" i="0" u="none" strike="noStrike" dirty="0" smtClean="0">
                          <a:solidFill>
                            <a:srgbClr val="003768"/>
                          </a:solidFill>
                          <a:effectLst/>
                          <a:latin typeface="+mj-lt"/>
                        </a:rPr>
                        <a:t>(4.0)</a:t>
                      </a:r>
                    </a:p>
                  </a:txBody>
                  <a:tcPr marL="0" marR="72000" marT="0" marB="0" anchor="ctr">
                    <a:lnT>
                      <a:noFill/>
                    </a:lnT>
                    <a:lnB>
                      <a:noFill/>
                    </a:lnB>
                    <a:solidFill>
                      <a:schemeClr val="bg1"/>
                    </a:solidFill>
                  </a:tcPr>
                </a:tc>
              </a:tr>
              <a:tr h="194915">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1" i="0" u="none" strike="noStrike" dirty="0" smtClean="0">
                          <a:solidFill>
                            <a:srgbClr val="003768"/>
                          </a:solidFill>
                          <a:effectLst/>
                          <a:latin typeface="+mn-lt"/>
                          <a:ea typeface="+mn-ea"/>
                          <a:cs typeface="+mn-cs"/>
                        </a:rPr>
                        <a:t>Net income</a:t>
                      </a:r>
                      <a:endParaRPr lang="en-GB" sz="900" b="1" i="0" u="none" strike="noStrike" dirty="0">
                        <a:solidFill>
                          <a:srgbClr val="003768"/>
                        </a:solidFill>
                        <a:effectLst/>
                        <a:latin typeface="+mn-lt"/>
                        <a:ea typeface="+mn-ea"/>
                        <a:cs typeface="+mn-cs"/>
                      </a:endParaRPr>
                    </a:p>
                  </a:txBody>
                  <a:tcPr marL="72000" marT="18288" marB="0" anchor="ctr">
                    <a:lnL>
                      <a:noFill/>
                    </a:lnL>
                    <a:lnR>
                      <a:noFill/>
                    </a:lnR>
                    <a:lnT>
                      <a:noFill/>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rgbClr val="CFECF8"/>
                    </a:solidFill>
                  </a:tcPr>
                </a:tc>
                <a:tc>
                  <a:txBody>
                    <a:bodyPr/>
                    <a:lstStyle/>
                    <a:p>
                      <a:pPr marR="0" algn="ctr"/>
                      <a:r>
                        <a:rPr lang="en-GB" sz="900" b="1" i="0" strike="noStrike" cap="none" baseline="0" dirty="0" smtClean="0">
                          <a:latin typeface="+mn-lt"/>
                        </a:rPr>
                        <a:t>(7.5)</a:t>
                      </a:r>
                    </a:p>
                  </a:txBody>
                  <a:tcPr marL="45720" marT="18288" marB="0" anchor="ctr">
                    <a:lnL>
                      <a:noFill/>
                    </a:lnL>
                    <a:lnR>
                      <a:noFill/>
                    </a:lnR>
                    <a:lnT>
                      <a:noFill/>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rgbClr val="CFECF8"/>
                    </a:solidFill>
                  </a:tcPr>
                </a:tc>
                <a:tc>
                  <a:txBody>
                    <a:bodyPr/>
                    <a:lstStyle/>
                    <a:p>
                      <a:pPr algn="ctr" fontAlgn="b"/>
                      <a:r>
                        <a:rPr lang="en-US" sz="900" b="1" i="0" u="none" strike="noStrike" dirty="0" smtClean="0">
                          <a:effectLst/>
                          <a:latin typeface="+mn-lt"/>
                        </a:rPr>
                        <a:t>(2.2)</a:t>
                      </a:r>
                    </a:p>
                  </a:txBody>
                  <a:tcPr marL="0" marR="0" marT="0" marB="0" anchor="ctr">
                    <a:lnL>
                      <a:noFill/>
                    </a:lnL>
                    <a:lnR>
                      <a:noFill/>
                    </a:lnR>
                    <a:lnT>
                      <a:noFill/>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rgbClr val="CFECF8"/>
                    </a:solidFill>
                  </a:tcPr>
                </a:tc>
                <a:tc>
                  <a:txBody>
                    <a:bodyPr/>
                    <a:lstStyle/>
                    <a:p>
                      <a:pPr algn="ctr" fontAlgn="b"/>
                      <a:r>
                        <a:rPr lang="en-US" sz="900" b="1" i="0" u="none" strike="noStrike" dirty="0" smtClean="0">
                          <a:solidFill>
                            <a:srgbClr val="003768"/>
                          </a:solidFill>
                          <a:effectLst/>
                          <a:latin typeface="+mj-lt"/>
                        </a:rPr>
                        <a:t>(0.3)</a:t>
                      </a:r>
                    </a:p>
                  </a:txBody>
                  <a:tcPr marL="0" marR="72000" marT="0" marB="0" anchor="ctr">
                    <a:lnL>
                      <a:noFill/>
                    </a:lnL>
                    <a:lnR>
                      <a:noFill/>
                    </a:lnR>
                    <a:lnT>
                      <a:noFill/>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rgbClr val="CFECF8"/>
                    </a:solidFill>
                  </a:tcPr>
                </a:tc>
              </a:tr>
              <a:tr h="194915">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1" i="0" u="none" strike="noStrike" dirty="0" smtClean="0">
                          <a:solidFill>
                            <a:srgbClr val="003768"/>
                          </a:solidFill>
                          <a:effectLst/>
                          <a:latin typeface="+mn-lt"/>
                          <a:ea typeface="+mn-ea"/>
                          <a:cs typeface="+mn-cs"/>
                        </a:rPr>
                        <a:t>Total assets</a:t>
                      </a:r>
                      <a:endParaRPr lang="en-GB" sz="900" b="1" i="0" u="none" strike="noStrike" dirty="0">
                        <a:solidFill>
                          <a:srgbClr val="003768"/>
                        </a:solidFill>
                        <a:effectLst/>
                        <a:latin typeface="+mn-lt"/>
                        <a:ea typeface="+mn-ea"/>
                        <a:cs typeface="+mn-cs"/>
                      </a:endParaRPr>
                    </a:p>
                  </a:txBody>
                  <a:tcPr marL="72000" marT="18288" marB="0" anchor="ctr">
                    <a:lnL>
                      <a:noFill/>
                    </a:lnL>
                    <a:lnR>
                      <a:noFill/>
                    </a:lnR>
                    <a:lnT w="12700" cap="flat" cmpd="sng" algn="ctr">
                      <a:no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R="0" algn="ctr"/>
                      <a:r>
                        <a:rPr lang="en-GB" sz="900" b="1" i="0" strike="noStrike" cap="none" baseline="0" dirty="0" smtClean="0">
                          <a:latin typeface="+mn-lt"/>
                        </a:rPr>
                        <a:t>227</a:t>
                      </a:r>
                    </a:p>
                  </a:txBody>
                  <a:tcPr marL="45720" marT="18288" marB="0" anchor="ctr">
                    <a:lnL>
                      <a:noFill/>
                    </a:lnL>
                    <a:lnR>
                      <a:noFill/>
                    </a:lnR>
                    <a:lnT w="12700" cap="flat" cmpd="sng" algn="ctr">
                      <a:no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900" b="1" i="0" u="none" strike="noStrike" dirty="0" smtClean="0">
                          <a:effectLst/>
                          <a:latin typeface="+mn-lt"/>
                        </a:rPr>
                        <a:t>199</a:t>
                      </a:r>
                    </a:p>
                  </a:txBody>
                  <a:tcPr marL="0" marR="0" marT="0" marB="0" anchor="ctr">
                    <a:lnL>
                      <a:noFill/>
                    </a:lnL>
                    <a:lnR>
                      <a:noFill/>
                    </a:lnR>
                    <a:lnT w="12700" cap="flat" cmpd="sng" algn="ctr">
                      <a:no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900" b="1" i="0" u="none" strike="noStrike" dirty="0" smtClean="0">
                          <a:solidFill>
                            <a:srgbClr val="003768"/>
                          </a:solidFill>
                          <a:effectLst/>
                          <a:latin typeface="+mj-lt"/>
                        </a:rPr>
                        <a:t>188</a:t>
                      </a:r>
                    </a:p>
                  </a:txBody>
                  <a:tcPr marL="0" marR="72000" marT="0" marB="0" anchor="ctr">
                    <a:lnL>
                      <a:noFill/>
                    </a:lnL>
                    <a:lnR>
                      <a:noFill/>
                    </a:lnR>
                    <a:lnT w="12700" cap="flat" cmpd="sng" algn="ctr">
                      <a:no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r>
              <a:tr h="194915">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Net lease receivables</a:t>
                      </a:r>
                      <a:endParaRPr lang="en-GB" sz="900" b="0" i="0" u="none" strike="noStrike" dirty="0">
                        <a:solidFill>
                          <a:srgbClr val="003768"/>
                        </a:solidFill>
                        <a:effectLst/>
                        <a:latin typeface="+mn-lt"/>
                        <a:ea typeface="+mn-ea"/>
                        <a:cs typeface="+mn-cs"/>
                      </a:endParaRPr>
                    </a:p>
                  </a:txBody>
                  <a:tcPr marL="7200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marR="0" algn="ctr"/>
                      <a:r>
                        <a:rPr lang="en-GB" sz="900" b="0" i="0" strike="noStrike" cap="none" baseline="0" dirty="0" smtClean="0">
                          <a:latin typeface="+mn-lt"/>
                        </a:rPr>
                        <a:t>156</a:t>
                      </a:r>
                    </a:p>
                  </a:txBody>
                  <a:tcPr marL="4572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effectLst/>
                          <a:latin typeface="+mn-lt"/>
                        </a:rPr>
                        <a:t>131</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solidFill>
                            <a:srgbClr val="003768"/>
                          </a:solidFill>
                          <a:effectLst/>
                          <a:latin typeface="+mj-lt"/>
                        </a:rPr>
                        <a:t>133</a:t>
                      </a:r>
                    </a:p>
                  </a:txBody>
                  <a:tcPr marL="0" marR="7200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r>
              <a:tr h="194915">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Group funding</a:t>
                      </a:r>
                      <a:endParaRPr lang="en-GB" sz="900" b="0" i="0" u="none" strike="noStrike" dirty="0">
                        <a:solidFill>
                          <a:srgbClr val="003768"/>
                        </a:solidFill>
                        <a:effectLst/>
                        <a:latin typeface="+mn-lt"/>
                        <a:ea typeface="+mn-ea"/>
                        <a:cs typeface="+mn-cs"/>
                      </a:endParaRPr>
                    </a:p>
                  </a:txBody>
                  <a:tcPr marL="7200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marR="0" algn="ctr"/>
                      <a:r>
                        <a:rPr lang="en-GB" sz="900" b="0" i="0" strike="noStrike" cap="none" baseline="0" dirty="0" smtClean="0">
                          <a:latin typeface="+mn-lt"/>
                        </a:rPr>
                        <a:t>166</a:t>
                      </a:r>
                    </a:p>
                  </a:txBody>
                  <a:tcPr marL="4572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effectLst/>
                          <a:latin typeface="+mn-lt"/>
                        </a:rPr>
                        <a:t>140</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solidFill>
                            <a:srgbClr val="003768"/>
                          </a:solidFill>
                          <a:effectLst/>
                          <a:latin typeface="+mj-lt"/>
                        </a:rPr>
                        <a:t>134</a:t>
                      </a:r>
                    </a:p>
                  </a:txBody>
                  <a:tcPr marL="0" marR="7200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r>
              <a:tr h="194915">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Shareholders’ equity</a:t>
                      </a:r>
                      <a:endParaRPr lang="en-GB" sz="900" b="0" i="0" u="none" strike="noStrike" dirty="0">
                        <a:solidFill>
                          <a:srgbClr val="003768"/>
                        </a:solidFill>
                        <a:effectLst/>
                        <a:latin typeface="+mn-lt"/>
                        <a:ea typeface="+mn-ea"/>
                        <a:cs typeface="+mn-cs"/>
                      </a:endParaRPr>
                    </a:p>
                  </a:txBody>
                  <a:tcPr marL="7200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marR="0" algn="ctr"/>
                      <a:r>
                        <a:rPr lang="en-GB" sz="900" b="0" i="0" strike="noStrike" cap="none" baseline="0" dirty="0" smtClean="0">
                          <a:latin typeface="+mn-lt"/>
                        </a:rPr>
                        <a:t>52</a:t>
                      </a:r>
                    </a:p>
                  </a:txBody>
                  <a:tcPr marL="45720" marT="18288"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effectLst/>
                          <a:latin typeface="+mn-lt"/>
                        </a:rPr>
                        <a:t>50</a:t>
                      </a:r>
                    </a:p>
                  </a:txBody>
                  <a:tcPr marL="0" marR="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ctr" fontAlgn="b"/>
                      <a:r>
                        <a:rPr lang="en-US" sz="900" b="0" i="0" u="none" strike="noStrike" dirty="0" smtClean="0">
                          <a:solidFill>
                            <a:srgbClr val="003768"/>
                          </a:solidFill>
                          <a:effectLst/>
                          <a:latin typeface="+mj-lt"/>
                        </a:rPr>
                        <a:t>50</a:t>
                      </a:r>
                    </a:p>
                  </a:txBody>
                  <a:tcPr marL="0" marR="72000" marT="0" marB="0" anchor="ctr">
                    <a:lnT w="12700" cap="flat" cmpd="sng" algn="ctr">
                      <a:noFill/>
                      <a:prstDash val="sysDash"/>
                      <a:round/>
                      <a:headEnd type="none" w="med" len="med"/>
                      <a:tailEnd type="none" w="med" len="med"/>
                    </a:lnT>
                    <a:lnB w="6350" cap="flat" cmpd="sng" algn="ctr">
                      <a:noFill/>
                      <a:prstDash val="solid"/>
                      <a:round/>
                      <a:headEnd type="none" w="med" len="med"/>
                      <a:tailEnd type="none" w="med" len="med"/>
                    </a:lnB>
                    <a:solidFill>
                      <a:schemeClr val="bg1"/>
                    </a:solidFill>
                  </a:tcPr>
                </a:tc>
              </a:tr>
              <a:tr h="194915">
                <a:tc>
                  <a:txBody>
                    <a:bodyPr/>
                    <a:lstStyle/>
                    <a:p>
                      <a:pPr marL="0" marR="0" indent="0" algn="l" defTabSz="914400" eaLnBrk="1" fontAlgn="b" latinLnBrk="0" hangingPunct="1">
                        <a:lnSpc>
                          <a:spcPct val="100000"/>
                        </a:lnSpc>
                        <a:spcBef>
                          <a:spcPts val="0"/>
                        </a:spcBef>
                        <a:spcAft>
                          <a:spcPts val="0"/>
                        </a:spcAft>
                        <a:buClrTx/>
                        <a:buSzTx/>
                        <a:buFontTx/>
                        <a:buNone/>
                        <a:tabLst/>
                        <a:defRPr/>
                      </a:pPr>
                      <a:r>
                        <a:rPr lang="en-GB" sz="900" b="0" i="0" u="none" strike="noStrike" dirty="0" smtClean="0">
                          <a:solidFill>
                            <a:srgbClr val="003768"/>
                          </a:solidFill>
                          <a:effectLst/>
                          <a:latin typeface="+mn-lt"/>
                          <a:ea typeface="+mn-ea"/>
                          <a:cs typeface="+mn-cs"/>
                        </a:rPr>
                        <a:t>C/I ratio</a:t>
                      </a:r>
                      <a:endParaRPr lang="en-GB" sz="900" b="0" i="0" u="none" strike="noStrike" dirty="0">
                        <a:solidFill>
                          <a:srgbClr val="003768"/>
                        </a:solidFill>
                        <a:effectLst/>
                        <a:latin typeface="+mn-lt"/>
                        <a:ea typeface="+mn-ea"/>
                        <a:cs typeface="+mn-cs"/>
                      </a:endParaRPr>
                    </a:p>
                  </a:txBody>
                  <a:tcPr marL="72000" marT="18288" marB="0" anchor="ctr">
                    <a:lnT w="12700" cap="flat" cmpd="sng" algn="ctr">
                      <a:noFill/>
                      <a:prstDash val="sysDash"/>
                      <a:round/>
                      <a:headEnd type="none" w="med" len="med"/>
                      <a:tailEnd type="none" w="med" len="med"/>
                    </a:lnT>
                    <a:lnB w="6350" cap="flat" cmpd="sng" algn="ctr">
                      <a:solidFill>
                        <a:srgbClr val="C0C0C0"/>
                      </a:solidFill>
                      <a:prstDash val="solid"/>
                      <a:round/>
                      <a:headEnd type="none" w="med" len="med"/>
                      <a:tailEnd type="none" w="med" len="med"/>
                    </a:lnB>
                    <a:solidFill>
                      <a:schemeClr val="bg1"/>
                    </a:solidFill>
                  </a:tcPr>
                </a:tc>
                <a:tc>
                  <a:txBody>
                    <a:bodyPr/>
                    <a:lstStyle/>
                    <a:p>
                      <a:pPr marR="0" algn="ctr"/>
                      <a:r>
                        <a:rPr lang="en-GB" sz="900" b="0" i="0" strike="noStrike" cap="none" baseline="0" dirty="0" smtClean="0">
                          <a:latin typeface="+mn-lt"/>
                        </a:rPr>
                        <a:t>52%</a:t>
                      </a:r>
                    </a:p>
                  </a:txBody>
                  <a:tcPr marL="45720" marT="18288" marB="0" anchor="ctr">
                    <a:lnT w="12700" cap="flat" cmpd="sng" algn="ctr">
                      <a:noFill/>
                      <a:prstDash val="sysDash"/>
                      <a:round/>
                      <a:headEnd type="none" w="med" len="med"/>
                      <a:tailEnd type="none" w="med" len="med"/>
                    </a:lnT>
                    <a:lnB w="6350" cap="flat" cmpd="sng" algn="ctr">
                      <a:solidFill>
                        <a:srgbClr val="C0C0C0"/>
                      </a:solidFill>
                      <a:prstDash val="solid"/>
                      <a:round/>
                      <a:headEnd type="none" w="med" len="med"/>
                      <a:tailEnd type="none" w="med" len="med"/>
                    </a:lnB>
                    <a:solidFill>
                      <a:schemeClr val="bg1"/>
                    </a:solidFill>
                  </a:tcPr>
                </a:tc>
                <a:tc>
                  <a:txBody>
                    <a:bodyPr/>
                    <a:lstStyle/>
                    <a:p>
                      <a:pPr algn="ctr" fontAlgn="b"/>
                      <a:r>
                        <a:rPr lang="en-US" sz="900" b="0" i="0" u="none" strike="noStrike" dirty="0" smtClean="0">
                          <a:effectLst/>
                          <a:latin typeface="+mn-lt"/>
                        </a:rPr>
                        <a:t>55%</a:t>
                      </a:r>
                    </a:p>
                  </a:txBody>
                  <a:tcPr marL="0" marR="0" marT="0" marB="0" anchor="ctr">
                    <a:lnT w="12700" cap="flat" cmpd="sng" algn="ctr">
                      <a:noFill/>
                      <a:prstDash val="sysDash"/>
                      <a:round/>
                      <a:headEnd type="none" w="med" len="med"/>
                      <a:tailEnd type="none" w="med" len="med"/>
                    </a:lnT>
                    <a:lnB w="6350" cap="flat" cmpd="sng" algn="ctr">
                      <a:solidFill>
                        <a:srgbClr val="C0C0C0"/>
                      </a:solidFill>
                      <a:prstDash val="solid"/>
                      <a:round/>
                      <a:headEnd type="none" w="med" len="med"/>
                      <a:tailEnd type="none" w="med" len="med"/>
                    </a:lnB>
                    <a:solidFill>
                      <a:schemeClr val="bg1"/>
                    </a:solidFill>
                  </a:tcPr>
                </a:tc>
                <a:tc>
                  <a:txBody>
                    <a:bodyPr/>
                    <a:lstStyle/>
                    <a:p>
                      <a:pPr algn="ctr" fontAlgn="b"/>
                      <a:r>
                        <a:rPr lang="en-US" sz="900" b="0" i="0" u="none" strike="noStrike" dirty="0" smtClean="0">
                          <a:solidFill>
                            <a:srgbClr val="003768"/>
                          </a:solidFill>
                          <a:effectLst/>
                          <a:latin typeface="+mj-lt"/>
                        </a:rPr>
                        <a:t>61%</a:t>
                      </a:r>
                      <a:r>
                        <a:rPr lang="en-US" sz="900" b="0" i="0" u="none" strike="noStrike" baseline="30000" dirty="0" smtClean="0">
                          <a:solidFill>
                            <a:srgbClr val="003768"/>
                          </a:solidFill>
                          <a:effectLst/>
                          <a:latin typeface="+mj-lt"/>
                        </a:rPr>
                        <a:t>3</a:t>
                      </a:r>
                    </a:p>
                  </a:txBody>
                  <a:tcPr marL="0" marR="72000" marT="0" marB="0" anchor="ctr">
                    <a:lnT w="12700" cap="flat" cmpd="sng" algn="ctr">
                      <a:noFill/>
                      <a:prstDash val="sysDash"/>
                      <a:round/>
                      <a:headEnd type="none" w="med" len="med"/>
                      <a:tailEnd type="none" w="med" len="med"/>
                    </a:lnT>
                    <a:lnB w="6350" cap="flat" cmpd="sng" algn="ctr">
                      <a:solidFill>
                        <a:srgbClr val="C0C0C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498696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548" y="-46825"/>
            <a:ext cx="8742751" cy="1022026"/>
          </a:xfrm>
        </p:spPr>
        <p:txBody>
          <a:bodyPr/>
          <a:lstStyle/>
          <a:p>
            <a:r>
              <a:rPr lang="en-GB" dirty="0" smtClean="0"/>
              <a:t>Purchase price &amp; closing requirements</a:t>
            </a:r>
            <a:endParaRPr lang="en-GB" sz="2000" dirty="0"/>
          </a:p>
        </p:txBody>
      </p:sp>
      <p:sp>
        <p:nvSpPr>
          <p:cNvPr id="5" name="Rounded Rectangle 4"/>
          <p:cNvSpPr/>
          <p:nvPr/>
        </p:nvSpPr>
        <p:spPr>
          <a:xfrm>
            <a:off x="635971" y="1344610"/>
            <a:ext cx="1438370" cy="2880258"/>
          </a:xfrm>
          <a:prstGeom prst="roundRect">
            <a:avLst/>
          </a:prstGeom>
          <a:solidFill>
            <a:srgbClr val="00AEEF"/>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defTabSz="1123338">
              <a:defRPr/>
            </a:pPr>
            <a:r>
              <a:rPr lang="en-US" sz="1400" b="1" kern="0" noProof="0" dirty="0" smtClean="0">
                <a:solidFill>
                  <a:schemeClr val="bg2"/>
                </a:solidFill>
              </a:rPr>
              <a:t>Purchase </a:t>
            </a:r>
            <a:r>
              <a:rPr lang="en-US" sz="1400" b="1" kern="0" dirty="0">
                <a:solidFill>
                  <a:schemeClr val="bg2"/>
                </a:solidFill>
              </a:rPr>
              <a:t>P</a:t>
            </a:r>
            <a:r>
              <a:rPr lang="en-US" sz="1400" b="1" kern="0" noProof="0" dirty="0" smtClean="0">
                <a:solidFill>
                  <a:schemeClr val="bg2"/>
                </a:solidFill>
              </a:rPr>
              <a:t>rice Considerations</a:t>
            </a:r>
            <a:endParaRPr kumimoji="0" lang="en-US" sz="1400" b="1" i="0" u="sng" strike="noStrike" kern="0" cap="none" spc="0" normalizeH="0" baseline="0" noProof="0" dirty="0" smtClean="0">
              <a:ln>
                <a:noFill/>
              </a:ln>
              <a:solidFill>
                <a:schemeClr val="bg2"/>
              </a:solidFill>
              <a:effectLst/>
              <a:uLnTx/>
              <a:uFillTx/>
              <a:latin typeface="Calibri"/>
            </a:endParaRPr>
          </a:p>
        </p:txBody>
      </p:sp>
      <p:sp>
        <p:nvSpPr>
          <p:cNvPr id="3" name="Rounded Rectangle 2"/>
          <p:cNvSpPr/>
          <p:nvPr/>
        </p:nvSpPr>
        <p:spPr>
          <a:xfrm>
            <a:off x="2167471" y="1344610"/>
            <a:ext cx="6985000" cy="2880257"/>
          </a:xfrm>
          <a:prstGeom prst="roundRect">
            <a:avLst/>
          </a:prstGeom>
          <a:noFill/>
          <a:ln w="15875">
            <a:solidFill>
              <a:srgbClr val="00AEE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spcBef>
                <a:spcPts val="1000"/>
              </a:spcBef>
              <a:buClr>
                <a:srgbClr val="00AEEF"/>
              </a:buClr>
              <a:buFont typeface="Wingdings" pitchFamily="2" charset="2"/>
              <a:buChar char="§"/>
            </a:pPr>
            <a:r>
              <a:rPr lang="en-US" sz="1200" dirty="0" smtClean="0">
                <a:solidFill>
                  <a:srgbClr val="003768"/>
                </a:solidFill>
              </a:rPr>
              <a:t>KBC Bank NV has agreed to acquire 99.9% of United Bulgarian Bank (UBB) and 100.0% of Interlease from NBG (together the “Target”) for a total cash consideration of 610m EUR (the “Purchase Price”), payable at closing</a:t>
            </a:r>
          </a:p>
          <a:p>
            <a:pPr marL="174625" indent="-174625">
              <a:spcBef>
                <a:spcPts val="1000"/>
              </a:spcBef>
              <a:buClr>
                <a:srgbClr val="00AEEF"/>
              </a:buClr>
              <a:buFont typeface="Wingdings" pitchFamily="2" charset="2"/>
              <a:buChar char="§"/>
            </a:pPr>
            <a:r>
              <a:rPr lang="en-US" sz="1200" dirty="0" smtClean="0">
                <a:solidFill>
                  <a:srgbClr val="003768"/>
                </a:solidFill>
              </a:rPr>
              <a:t>Pre-closing UBB intends to make a 183m EUR extraordinary dividend payment to NBG subject to authorization from the Bulgarian National Bank</a:t>
            </a:r>
          </a:p>
          <a:p>
            <a:pPr marL="174625" indent="-174625">
              <a:spcBef>
                <a:spcPts val="1000"/>
              </a:spcBef>
              <a:buClr>
                <a:srgbClr val="00AEEF"/>
              </a:buClr>
              <a:buFont typeface="Wingdings" pitchFamily="2" charset="2"/>
              <a:buChar char="§"/>
            </a:pPr>
            <a:r>
              <a:rPr lang="en-US" sz="1200" dirty="0" smtClean="0">
                <a:solidFill>
                  <a:srgbClr val="003768"/>
                </a:solidFill>
              </a:rPr>
              <a:t>The Purchase Price reflects the 183m EUR extraordinary dividend as well as negative Net Asset Value Adjustments for the </a:t>
            </a:r>
            <a:r>
              <a:rPr lang="en-US" sz="1200" dirty="0">
                <a:solidFill>
                  <a:srgbClr val="003768"/>
                </a:solidFill>
              </a:rPr>
              <a:t>amount </a:t>
            </a:r>
            <a:r>
              <a:rPr lang="en-US" sz="1200" dirty="0" smtClean="0">
                <a:solidFill>
                  <a:srgbClr val="003768"/>
                </a:solidFill>
              </a:rPr>
              <a:t>81m EUR¹ which KBC identified during the due diligence process </a:t>
            </a:r>
          </a:p>
          <a:p>
            <a:pPr marL="174625" indent="-174625">
              <a:spcBef>
                <a:spcPts val="1000"/>
              </a:spcBef>
              <a:buClr>
                <a:srgbClr val="00AEEF"/>
              </a:buClr>
              <a:buFont typeface="Wingdings" pitchFamily="2" charset="2"/>
              <a:buChar char="§"/>
            </a:pPr>
            <a:r>
              <a:rPr lang="en-US" sz="1200" dirty="0" smtClean="0">
                <a:solidFill>
                  <a:srgbClr val="003768"/>
                </a:solidFill>
              </a:rPr>
              <a:t>The Purchase Price represents a 1.10x multiple of the 2016e Tangible Book value of the Target² and a 1.29x implied multiple of the 2016e Tangible Book value </a:t>
            </a:r>
            <a:r>
              <a:rPr lang="en-US" sz="1200" dirty="0">
                <a:solidFill>
                  <a:srgbClr val="003768"/>
                </a:solidFill>
              </a:rPr>
              <a:t>adjusted³ </a:t>
            </a:r>
            <a:r>
              <a:rPr lang="en-US" sz="1200" dirty="0" smtClean="0">
                <a:solidFill>
                  <a:srgbClr val="003768"/>
                </a:solidFill>
              </a:rPr>
              <a:t>for the 81m EUR negative Net Asset Value Adjustments</a:t>
            </a:r>
            <a:endParaRPr lang="en-US" sz="1200" dirty="0">
              <a:solidFill>
                <a:srgbClr val="003768"/>
              </a:solidFill>
            </a:endParaRPr>
          </a:p>
          <a:p>
            <a:pPr>
              <a:spcBef>
                <a:spcPts val="1000"/>
              </a:spcBef>
              <a:buClr>
                <a:srgbClr val="00AEEF"/>
              </a:buClr>
            </a:pPr>
            <a:endParaRPr lang="en-US" sz="1200" b="1" dirty="0">
              <a:solidFill>
                <a:srgbClr val="FF0000"/>
              </a:solidFill>
            </a:endParaRPr>
          </a:p>
        </p:txBody>
      </p:sp>
      <p:sp>
        <p:nvSpPr>
          <p:cNvPr id="8" name="Rounded Rectangle 7"/>
          <p:cNvSpPr/>
          <p:nvPr/>
        </p:nvSpPr>
        <p:spPr>
          <a:xfrm>
            <a:off x="635971" y="4339911"/>
            <a:ext cx="1438370" cy="1545336"/>
          </a:xfrm>
          <a:prstGeom prst="roundRect">
            <a:avLst/>
          </a:prstGeom>
          <a:solidFill>
            <a:srgbClr val="00AEEF"/>
          </a:solid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defTabSz="1123338">
              <a:defRPr/>
            </a:pPr>
            <a:r>
              <a:rPr lang="en-US" sz="1400" b="1" kern="0" noProof="0" dirty="0" smtClean="0">
                <a:solidFill>
                  <a:schemeClr val="bg2"/>
                </a:solidFill>
              </a:rPr>
              <a:t>Closing Requirements</a:t>
            </a:r>
            <a:endParaRPr kumimoji="0" lang="en-US" sz="1400" b="1" i="0" u="sng" strike="noStrike" kern="0" cap="none" spc="0" normalizeH="0" baseline="0" noProof="0" dirty="0" smtClean="0">
              <a:ln>
                <a:noFill/>
              </a:ln>
              <a:solidFill>
                <a:schemeClr val="bg2"/>
              </a:solidFill>
              <a:effectLst/>
              <a:uLnTx/>
              <a:uFillTx/>
              <a:latin typeface="Calibri"/>
            </a:endParaRPr>
          </a:p>
        </p:txBody>
      </p:sp>
      <p:sp>
        <p:nvSpPr>
          <p:cNvPr id="9" name="Rounded Rectangle 8"/>
          <p:cNvSpPr/>
          <p:nvPr/>
        </p:nvSpPr>
        <p:spPr>
          <a:xfrm>
            <a:off x="2167471" y="4334928"/>
            <a:ext cx="6985000" cy="1545336"/>
          </a:xfrm>
          <a:prstGeom prst="roundRect">
            <a:avLst/>
          </a:prstGeom>
          <a:noFill/>
          <a:ln w="15875">
            <a:solidFill>
              <a:srgbClr val="00AEE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spcBef>
                <a:spcPts val="600"/>
              </a:spcBef>
              <a:buClr>
                <a:srgbClr val="00AEEF"/>
              </a:buClr>
              <a:buFont typeface="Wingdings" pitchFamily="2" charset="2"/>
              <a:buChar char="§"/>
            </a:pPr>
            <a:endParaRPr lang="en-US" sz="1200" dirty="0" smtClean="0">
              <a:solidFill>
                <a:srgbClr val="003768"/>
              </a:solidFill>
            </a:endParaRPr>
          </a:p>
          <a:p>
            <a:pPr marL="174625" indent="-174625">
              <a:spcBef>
                <a:spcPts val="600"/>
              </a:spcBef>
              <a:buClr>
                <a:srgbClr val="00AEEF"/>
              </a:buClr>
              <a:buFont typeface="Wingdings" pitchFamily="2" charset="2"/>
              <a:buChar char="§"/>
            </a:pPr>
            <a:r>
              <a:rPr lang="en-US" sz="1200" dirty="0" smtClean="0">
                <a:solidFill>
                  <a:srgbClr val="003768"/>
                </a:solidFill>
              </a:rPr>
              <a:t>Closing of the Transaction dependent upon the regulatory approvals from the Bulgarian National Bank (BNB) and the Bulgarian Financial Supervision Commission (FSC), the authorization by the National Bank of Belgium (NBB) / the European Central Bank (ECB) and </a:t>
            </a:r>
            <a:r>
              <a:rPr lang="en-US" sz="1200" smtClean="0">
                <a:solidFill>
                  <a:srgbClr val="003768"/>
                </a:solidFill>
              </a:rPr>
              <a:t>anti-trust approval.</a:t>
            </a:r>
            <a:endParaRPr lang="en-US" sz="1200" dirty="0">
              <a:solidFill>
                <a:srgbClr val="003768"/>
              </a:solidFill>
            </a:endParaRPr>
          </a:p>
          <a:p>
            <a:pPr marL="174625" indent="-174625">
              <a:spcBef>
                <a:spcPts val="1000"/>
              </a:spcBef>
              <a:buClr>
                <a:srgbClr val="00AEEF"/>
              </a:buClr>
              <a:buFont typeface="Wingdings" pitchFamily="2" charset="2"/>
              <a:buChar char="§"/>
            </a:pPr>
            <a:r>
              <a:rPr lang="en-US" sz="1200" dirty="0" smtClean="0">
                <a:solidFill>
                  <a:srgbClr val="003768"/>
                </a:solidFill>
              </a:rPr>
              <a:t>The Transaction is expected to close in </a:t>
            </a:r>
            <a:r>
              <a:rPr lang="en-US" sz="1200" dirty="0">
                <a:solidFill>
                  <a:srgbClr val="003768"/>
                </a:solidFill>
              </a:rPr>
              <a:t>2Q</a:t>
            </a:r>
            <a:r>
              <a:rPr lang="en-US" sz="1200" dirty="0" smtClean="0">
                <a:solidFill>
                  <a:srgbClr val="003768"/>
                </a:solidFill>
              </a:rPr>
              <a:t> 2017</a:t>
            </a:r>
            <a:endParaRPr lang="en-US" sz="1200" dirty="0">
              <a:solidFill>
                <a:srgbClr val="003768"/>
              </a:solidFill>
            </a:endParaRPr>
          </a:p>
        </p:txBody>
      </p:sp>
      <p:sp>
        <p:nvSpPr>
          <p:cNvPr id="11" name="Text Box 5"/>
          <p:cNvSpPr txBox="1">
            <a:spLocks noChangeArrowheads="1"/>
          </p:cNvSpPr>
          <p:nvPr>
            <p:custDataLst>
              <p:tags r:id="rId1"/>
            </p:custDataLst>
          </p:nvPr>
        </p:nvSpPr>
        <p:spPr bwMode="gray">
          <a:xfrm>
            <a:off x="662062" y="5957948"/>
            <a:ext cx="8031089" cy="541687"/>
          </a:xfrm>
          <a:prstGeom prst="rect">
            <a:avLst/>
          </a:prstGeom>
          <a:noFill/>
          <a:ln w="9525">
            <a:noFill/>
            <a:miter lim="800000"/>
            <a:headEnd/>
            <a:tailEnd/>
          </a:ln>
        </p:spPr>
        <p:txBody>
          <a:bodyPr wrap="square" lIns="0" tIns="0" rIns="0" bIns="0" anchor="t">
            <a:spAutoFit/>
          </a:bodyPr>
          <a:lstStyle/>
          <a:p>
            <a:pPr>
              <a:lnSpc>
                <a:spcPct val="110000"/>
              </a:lnSpc>
              <a:tabLst>
                <a:tab pos="91440" algn="l"/>
                <a:tab pos="119063" algn="l"/>
              </a:tabLst>
              <a:defRPr/>
            </a:pPr>
            <a:r>
              <a:rPr lang="en-US" sz="800" dirty="0" smtClean="0">
                <a:solidFill>
                  <a:srgbClr val="003768"/>
                </a:solidFill>
                <a:ea typeface="LF_Kai"/>
              </a:rPr>
              <a:t>¹ </a:t>
            </a:r>
            <a:r>
              <a:rPr lang="en-US" sz="800" dirty="0">
                <a:solidFill>
                  <a:schemeClr val="accent2"/>
                </a:solidFill>
                <a:ea typeface="LF_Kai"/>
              </a:rPr>
              <a:t>Post-tax number of which </a:t>
            </a:r>
            <a:r>
              <a:rPr lang="en-US" sz="800" dirty="0" smtClean="0">
                <a:solidFill>
                  <a:schemeClr val="accent2"/>
                </a:solidFill>
                <a:ea typeface="LF_Kai"/>
              </a:rPr>
              <a:t>78m </a:t>
            </a:r>
            <a:r>
              <a:rPr lang="en-US" sz="800" dirty="0">
                <a:solidFill>
                  <a:schemeClr val="accent2"/>
                </a:solidFill>
                <a:ea typeface="LF_Kai"/>
              </a:rPr>
              <a:t>EUR relating to UBB and 3m EUR relating to Interlease</a:t>
            </a:r>
          </a:p>
          <a:p>
            <a:pPr>
              <a:lnSpc>
                <a:spcPct val="110000"/>
              </a:lnSpc>
              <a:tabLst>
                <a:tab pos="91440" algn="l"/>
                <a:tab pos="119063" algn="l"/>
              </a:tabLst>
              <a:defRPr/>
            </a:pPr>
            <a:r>
              <a:rPr lang="en-US" sz="800" dirty="0">
                <a:solidFill>
                  <a:schemeClr val="accent2"/>
                </a:solidFill>
                <a:ea typeface="LF_Kai"/>
              </a:rPr>
              <a:t>² 2016e Tangible Book value estimated at 552m </a:t>
            </a:r>
            <a:r>
              <a:rPr lang="en-US" sz="800" dirty="0" smtClean="0">
                <a:solidFill>
                  <a:schemeClr val="accent2"/>
                </a:solidFill>
                <a:ea typeface="LF_Kai"/>
              </a:rPr>
              <a:t>EUR (502m EUR UBB + 50m EUR </a:t>
            </a:r>
            <a:r>
              <a:rPr lang="en-US" sz="800" dirty="0" err="1" smtClean="0">
                <a:solidFill>
                  <a:schemeClr val="accent2"/>
                </a:solidFill>
                <a:ea typeface="LF_Kai"/>
              </a:rPr>
              <a:t>Interlease</a:t>
            </a:r>
            <a:r>
              <a:rPr lang="en-US" sz="800" dirty="0" smtClean="0">
                <a:solidFill>
                  <a:schemeClr val="accent2"/>
                </a:solidFill>
                <a:ea typeface="LF_Kai"/>
              </a:rPr>
              <a:t>) (which </a:t>
            </a:r>
            <a:r>
              <a:rPr lang="en-US" sz="800" dirty="0">
                <a:solidFill>
                  <a:schemeClr val="accent2"/>
                </a:solidFill>
                <a:ea typeface="LF_Kai"/>
              </a:rPr>
              <a:t>reflects the 183m EUR dividend payment)</a:t>
            </a:r>
          </a:p>
          <a:p>
            <a:pPr>
              <a:lnSpc>
                <a:spcPct val="110000"/>
              </a:lnSpc>
              <a:tabLst>
                <a:tab pos="91440" algn="l"/>
                <a:tab pos="119063" algn="l"/>
              </a:tabLst>
              <a:defRPr/>
            </a:pPr>
            <a:r>
              <a:rPr lang="en-US" sz="800" dirty="0">
                <a:solidFill>
                  <a:schemeClr val="accent2"/>
                </a:solidFill>
                <a:ea typeface="LF_Kai"/>
              </a:rPr>
              <a:t>³ 2016e </a:t>
            </a:r>
            <a:r>
              <a:rPr lang="en-US" sz="800" dirty="0" smtClean="0">
                <a:solidFill>
                  <a:schemeClr val="accent2"/>
                </a:solidFill>
                <a:ea typeface="LF_Kai"/>
              </a:rPr>
              <a:t>Adjusted Tangible Book value estimated at 472m EUR (which reflects both the 183m EUR dividend payment and the 81m EUR negative NAV adjustments)</a:t>
            </a:r>
          </a:p>
          <a:p>
            <a:pPr>
              <a:lnSpc>
                <a:spcPct val="110000"/>
              </a:lnSpc>
              <a:tabLst>
                <a:tab pos="91440" algn="l"/>
                <a:tab pos="119063" algn="l"/>
              </a:tabLst>
              <a:defRPr/>
            </a:pPr>
            <a:endParaRPr lang="en-US" sz="800" dirty="0" smtClean="0">
              <a:solidFill>
                <a:schemeClr val="accent2"/>
              </a:solidFill>
              <a:ea typeface="LF_Kai"/>
            </a:endParaRPr>
          </a:p>
        </p:txBody>
      </p:sp>
    </p:spTree>
    <p:extLst>
      <p:ext uri="{BB962C8B-B14F-4D97-AF65-F5344CB8AC3E}">
        <p14:creationId xmlns:p14="http://schemas.microsoft.com/office/powerpoint/2010/main" val="160237997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39&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m/%Y&lt;/m_strFormatTime&gt;&lt;/m_precDefaultDate&gt;&lt;m_precDefaultYear/&gt;&lt;m_precDefaultQuarter/&gt;&lt;m_precDefaultMonth/&gt;&lt;m_precDefaultWeek/&gt;&lt;m_precDefaultDay/&gt;&lt;m_mruColor&gt;&lt;m_vecMRU length=&quot;16&quot;&gt;&lt;elem m_fUsage=&quot;4.14644402906120480000E+000&quot;&gt;&lt;m_msothmcolidx val=&quot;0&quot;/&gt;&lt;m_rgb r=&quot;72&quot; g=&quot;46&quot; b=&quot;c4&quot;/&gt;&lt;m_ppcolschidx tagver0=&quot;23004&quot; tagname0=&quot;m_ppcolschidxUNRECOGNIZED&quot; val=&quot;0&quot;/&gt;&lt;m_nBrightness val=&quot;0&quot;/&gt;&lt;/elem&gt;&lt;elem m_fUsage=&quot;2.30843672025488860000E+000&quot;&gt;&lt;m_msothmcolidx val=&quot;0&quot;/&gt;&lt;m_rgb r=&quot;bd&quot; g=&quot;59&quot; b=&quot;a2&quot;/&gt;&lt;m_ppcolschidx tagver0=&quot;23004&quot; tagname0=&quot;m_ppcolschidxUNRECOGNIZED&quot; val=&quot;0&quot;/&gt;&lt;m_nBrightness val=&quot;0&quot;/&gt;&lt;/elem&gt;&lt;elem m_fUsage=&quot;1.46576406857928010000E+000&quot;&gt;&lt;m_msothmcolidx val=&quot;0&quot;/&gt;&lt;m_rgb r=&quot;0&quot; g=&quot;ae&quot; b=&quot;ef&quot;/&gt;&lt;m_ppcolschidx tagver0=&quot;23004&quot; tagname0=&quot;m_ppcolschidxUNRECOGNIZED&quot; val=&quot;0&quot;/&gt;&lt;m_nBrightness val=&quot;0&quot;/&gt;&lt;/elem&gt;&lt;elem m_fUsage=&quot;1.15954632014144980000E+000&quot;&gt;&lt;m_msothmcolidx val=&quot;0&quot;/&gt;&lt;m_rgb r=&quot;e1&quot; g=&quot;e8&quot; b=&quot;66&quot;/&gt;&lt;m_ppcolschidx tagver0=&quot;23004&quot; tagname0=&quot;m_ppcolschidxUNRECOGNIZED&quot; val=&quot;0&quot;/&gt;&lt;m_nBrightness val=&quot;0&quot;/&gt;&lt;/elem&gt;&lt;elem m_fUsage=&quot;8.05529642541045200000E-001&quot;&gt;&lt;m_msothmcolidx val=&quot;0&quot;/&gt;&lt;m_rgb r=&quot;0&quot; g=&quot;0&quot; b=&quot;ff&quot;/&gt;&lt;m_ppcolschidx tagver0=&quot;23004&quot; tagname0=&quot;m_ppcolschidxUNRECOGNIZED&quot; val=&quot;0&quot;/&gt;&lt;m_nBrightness val=&quot;0&quot;/&gt;&lt;/elem&gt;&lt;elem m_fUsage=&quot;1.10425781030959610000E-001&quot;&gt;&lt;m_msothmcolidx val=&quot;0&quot;/&gt;&lt;m_rgb r=&quot;4f&quot; g=&quot;4f&quot; b=&quot;ff&quot;/&gt;&lt;m_ppcolschidx tagver0=&quot;23004&quot; tagname0=&quot;m_ppcolschidxUNRECOGNIZED&quot; val=&quot;0&quot;/&gt;&lt;m_nBrightness val=&quot;0&quot;/&gt;&lt;/elem&gt;&lt;elem m_fUsage=&quot;1.32277735734868470000E-003&quot;&gt;&lt;m_msothmcolidx val=&quot;0&quot;/&gt;&lt;m_rgb r=&quot;68&quot; g=&quot;53&quot; b=&quot;0&quot;/&gt;&lt;m_ppcolschidx tagver0=&quot;23004&quot; tagname0=&quot;m_ppcolschidxUNRECOGNIZED&quot; val=&quot;0&quot;/&gt;&lt;m_nBrightness val=&quot;0&quot;/&gt;&lt;/elem&gt;&lt;elem m_fUsage=&quot;1.29486642454656630000E-003&quot;&gt;&lt;m_msothmcolidx val=&quot;0&quot;/&gt;&lt;m_rgb r=&quot;da&quot; g=&quot;af&quot; b=&quot;30&quot;/&gt;&lt;m_ppcolschidx tagver0=&quot;23004&quot; tagname0=&quot;m_ppcolschidxUNRECOGNIZED&quot; val=&quot;0&quot;/&gt;&lt;m_nBrightness val=&quot;0&quot;/&gt;&lt;/elem&gt;&lt;elem m_fUsage=&quot;3.88454434648998260000E-004&quot;&gt;&lt;m_msothmcolidx val=&quot;0&quot;/&gt;&lt;m_rgb r=&quot;0&quot; g=&quot;80&quot; b=&quot;80&quot;/&gt;&lt;m_ppcolschidx tagver0=&quot;23004&quot; tagname0=&quot;m_ppcolschidxUNRECOGNIZED&quot; val=&quot;0&quot;/&gt;&lt;m_nBrightness val=&quot;0&quot;/&gt;&lt;/elem&gt;&lt;elem m_fUsage=&quot;2.29378459115887020000E-004&quot;&gt;&lt;m_msothmcolidx val=&quot;0&quot;/&gt;&lt;m_rgb r=&quot;ff&quot; g=&quot;ff&quot; b=&quot;0&quot;/&gt;&lt;m_ppcolschidx tagver0=&quot;23004&quot; tagname0=&quot;m_ppcolschidxUNRECOGNIZED&quot; val=&quot;0&quot;/&gt;&lt;m_nBrightness val=&quot;0&quot;/&gt;&lt;/elem&gt;&lt;elem m_fUsage=&quot;1.98541785030379160000E-004&quot;&gt;&lt;m_msothmcolidx val=&quot;0&quot;/&gt;&lt;m_rgb r=&quot;0&quot; g=&quot;ff&quot; b=&quot;0&quot;/&gt;&lt;m_ppcolschidx tagver0=&quot;23004&quot; tagname0=&quot;m_ppcolschidxUNRECOGNIZED&quot; val=&quot;0&quot;/&gt;&lt;m_nBrightness val=&quot;0&quot;/&gt;&lt;/elem&gt;&lt;elem m_fUsage=&quot;1.96079083864153890000E-004&quot;&gt;&lt;m_msothmcolidx val=&quot;0&quot;/&gt;&lt;m_rgb r=&quot;ff&quot; g=&quot;80&quot; b=&quot;0&quot;/&gt;&lt;m_ppcolschidx tagver0=&quot;23004&quot; tagname0=&quot;m_ppcolschidxUNRECOGNIZED&quot; val=&quot;0&quot;/&gt;&lt;m_nBrightness val=&quot;0&quot;/&gt;&lt;/elem&gt;&lt;elem m_fUsage=&quot;1.57003161168887900000E-004&quot;&gt;&lt;m_msothmcolidx val=&quot;0&quot;/&gt;&lt;m_rgb r=&quot;63&quot; g=&quot;eb&quot; b=&quot;e8&quot;/&gt;&lt;m_ppcolschidx tagver0=&quot;23004&quot; tagname0=&quot;m_ppcolschidxUNRECOGNIZED&quot; val=&quot;0&quot;/&gt;&lt;m_nBrightness val=&quot;0&quot;/&gt;&lt;/elem&gt;&lt;elem m_fUsage=&quot;6.61501351206713200000E-005&quot;&gt;&lt;m_msothmcolidx val=&quot;0&quot;/&gt;&lt;m_rgb r=&quot;0&quot; g=&quot;37&quot; b=&quot;68&quot;/&gt;&lt;m_ppcolschidx tagver0=&quot;23004&quot; tagname0=&quot;m_ppcolschidxUNRECOGNIZED&quot; val=&quot;0&quot;/&gt;&lt;m_nBrightness val=&quot;0&quot;/&gt;&lt;/elem&gt;&lt;elem m_fUsage=&quot;1.37436981972357660000E-007&quot;&gt;&lt;m_msothmcolidx val=&quot;0&quot;/&gt;&lt;m_rgb r=&quot;a&quot; g=&quot;de&quot; b=&quot;f5&quot;/&gt;&lt;m_ppcolschidx tagver0=&quot;23004&quot; tagname0=&quot;m_ppcolschidxUNRECOGNIZED&quot; val=&quot;0&quot;/&gt;&lt;m_nBrightness val=&quot;0&quot;/&gt;&lt;/elem&gt;&lt;elem m_fUsage=&quot;5.01133442873157500000E-008&quot;&gt;&lt;m_msothmcolidx val=&quot;0&quot;/&gt;&lt;m_rgb r=&quot;ff&quot; g=&quot;0&quot; b=&quot;0&quot;/&gt;&lt;m_ppcolschidx tagver0=&quot;23004&quot; tagname0=&quot;m_ppcolschidxUNRECOGNIZED&quot; val=&quot;0&quot;/&gt;&lt;m_nBrightness val=&quot;0&quot;/&gt;&lt;/elem&gt;&lt;/m_vecMRU&gt;&lt;/m_mruColor&gt;&lt;m_eweekdayFirstOfWeek val=&quot;2&quot;/&gt;&lt;m_eweekdayFirstOfWorkweek val=&quot;2&quot;/&gt;&lt;m_eweekdayFirstOfWeekend val=&quot;7&quot;/&gt;&lt;/CPresentation&gt;&lt;/root&gt;"/>
  <p:tag name="REFRESHOPTIONS" val="&lt;?xml version=&quot;1.0&quot; encoding=&quot;utf-16&quot;?&gt;&#10;&lt;PowerpointRefreshOptions xmlns:xsi=&quot;http://www.w3.org/2001/XMLSchema-instance&quot; xmlns:xsd=&quot;http://www.w3.org/2001/XMLSchema&quot;&gt;&#10;  &lt;CoverPageAllElements&gt;true&lt;/CoverPageAllElements&gt;&#10;  &lt;CoverPageBrandLogo&gt;true&lt;/CoverPageBrandLogo&gt;&#10;  &lt;CoverPageClientLogo&gt;true&lt;/CoverPageClientLogo&gt;&#10;  &lt;CoverPageDate&gt;true&lt;/CoverPageDate&gt;&#10;  &lt;CoverPageJointPitchLogo&gt;true&lt;/CoverPageJointPitchLogo&gt;&#10;  &lt;CoverPageVerticalTextRunner&gt;true&lt;/CoverPageVerticalTextRunner&gt;&#10;  &lt;ShowCoverPage&gt;true&lt;/ShowCoverPage&gt;&#10;  &lt;ShowDisclaimer&gt;true&lt;/ShowDisclaimer&gt;&#10;  &lt;TemplateLayoutAllElements&gt;true&lt;/TemplateLayoutAllElements&gt;&#10;  &lt;CoverPageSubTitle&gt;true&lt;/CoverPageSubTitle&gt;&#10;  &lt;CoverPageTitle&gt;true&lt;/CoverPageTitle&gt;&#10;  &lt;ShowAgenda&gt;true&lt;/ShowAgenda&gt;&#10;  &lt;TemplatePageLabel&gt;true&lt;/TemplatePageLabel&gt;&#10;  &lt;TemplateVerticalRunner&gt;true&lt;/TemplateVerticalRunner&gt;&#10;&lt;/PowerpointRefreshOptions&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YPE" val="League Table"/>
  <p:tag name="JPMPOWERPITCHTABLESTYLE" val="League Table"/>
</p:tagLst>
</file>

<file path=ppt/tags/tag11.xml><?xml version="1.0" encoding="utf-8"?>
<p:tagLst xmlns:a="http://schemas.openxmlformats.org/drawingml/2006/main" xmlns:r="http://schemas.openxmlformats.org/officeDocument/2006/relationships" xmlns:p="http://schemas.openxmlformats.org/presentationml/2006/main">
  <p:tag name="USERDATASHEETID" val="b0ccba7a-7f53-44f5-a062-b9e1cf20b303"/>
  <p:tag name="PITCHPROCHARTTYPE" val="Column.Clustered Column"/>
  <p:tag name="VERSIONCONVERTED" val="3"/>
  <p:tag name="CHARTDATASHEETID" val="b0ccba7a-7f53-44f5-a062-b9e1cf20b303"/>
  <p:tag name="VERSION" val="2"/>
  <p:tag name="PITCHPROUNIQUECHARTTOKEN" val="58c97305-b24a-492a-9863-ec04655ab7be"/>
</p:tagLst>
</file>

<file path=ppt/tags/tag12.xml><?xml version="1.0" encoding="utf-8"?>
<p:tagLst xmlns:a="http://schemas.openxmlformats.org/drawingml/2006/main" xmlns:r="http://schemas.openxmlformats.org/officeDocument/2006/relationships" xmlns:p="http://schemas.openxmlformats.org/presentationml/2006/main">
  <p:tag name="USERDATASHEETID" val="b0ccba7a-7f53-44f5-a062-b9e1cf20b303"/>
  <p:tag name="PITCHPROCHARTTYPE" val="Column.Clustered Column"/>
  <p:tag name="VERSIONCONVERTED" val="3"/>
  <p:tag name="CHARTDATASHEETID" val="b0ccba7a-7f53-44f5-a062-b9e1cf20b303"/>
  <p:tag name="VERSION" val="2"/>
  <p:tag name="PITCHPROUNIQUECHARTTOKEN" val="29209473-de36-4558-9df3-386b16d4cef8"/>
</p:tagLst>
</file>

<file path=ppt/tags/tag13.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14.xml><?xml version="1.0" encoding="utf-8"?>
<p:tagLst xmlns:a="http://schemas.openxmlformats.org/drawingml/2006/main" xmlns:r="http://schemas.openxmlformats.org/officeDocument/2006/relationships" xmlns:p="http://schemas.openxmlformats.org/presentationml/2006/main">
  <p:tag name="PPCHARTTYPE" val="1033"/>
  <p:tag name="VERSION" val="2"/>
</p:tagLst>
</file>

<file path=ppt/tags/tag15.xml><?xml version="1.0" encoding="utf-8"?>
<p:tagLst xmlns:a="http://schemas.openxmlformats.org/drawingml/2006/main" xmlns:r="http://schemas.openxmlformats.org/officeDocument/2006/relationships" xmlns:p="http://schemas.openxmlformats.org/presentationml/2006/main">
  <p:tag name="PPCHARTTYPE" val="1033"/>
  <p:tag name="VERSION" val="2"/>
</p:tagLst>
</file>

<file path=ppt/tags/tag16.xml><?xml version="1.0" encoding="utf-8"?>
<p:tagLst xmlns:a="http://schemas.openxmlformats.org/drawingml/2006/main" xmlns:r="http://schemas.openxmlformats.org/officeDocument/2006/relationships" xmlns:p="http://schemas.openxmlformats.org/presentationml/2006/main">
  <p:tag name="TYPE" val="League Table"/>
  <p:tag name="JPMPOWERPITCHTABLESTYLE" val="League Table"/>
</p:tagLst>
</file>

<file path=ppt/tags/tag17.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18.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19.xml><?xml version="1.0" encoding="utf-8"?>
<p:tagLst xmlns:a="http://schemas.openxmlformats.org/drawingml/2006/main" xmlns:r="http://schemas.openxmlformats.org/officeDocument/2006/relationships" xmlns:p="http://schemas.openxmlformats.org/presentationml/2006/main">
  <p:tag name="PPCHARTTYPE" val="1018"/>
  <p:tag name="VERSION" val="2"/>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PPCHARTTYPE" val="1018"/>
  <p:tag name="VERSION" val="2"/>
</p:tagLst>
</file>

<file path=ppt/tags/tag21.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22.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23.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24.xml><?xml version="1.0" encoding="utf-8"?>
<p:tagLst xmlns:a="http://schemas.openxmlformats.org/drawingml/2006/main" xmlns:r="http://schemas.openxmlformats.org/officeDocument/2006/relationships" xmlns:p="http://schemas.openxmlformats.org/presentationml/2006/main">
  <p:tag name="PPCHARTTYPE" val="1033"/>
  <p:tag name="VERSION" val="2"/>
</p:tagLst>
</file>

<file path=ppt/tags/tag25.xml><?xml version="1.0" encoding="utf-8"?>
<p:tagLst xmlns:a="http://schemas.openxmlformats.org/drawingml/2006/main" xmlns:r="http://schemas.openxmlformats.org/officeDocument/2006/relationships" xmlns:p="http://schemas.openxmlformats.org/presentationml/2006/main">
  <p:tag name="PPCHARTTYPE" val="1033"/>
  <p:tag name="VERSION" val="2"/>
</p:tagLst>
</file>

<file path=ppt/tags/tag26.xml><?xml version="1.0" encoding="utf-8"?>
<p:tagLst xmlns:a="http://schemas.openxmlformats.org/drawingml/2006/main" xmlns:r="http://schemas.openxmlformats.org/officeDocument/2006/relationships" xmlns:p="http://schemas.openxmlformats.org/presentationml/2006/main">
  <p:tag name="PPCHARTTYPE" val="1018"/>
  <p:tag name="VERSION" val="2"/>
</p:tagLst>
</file>

<file path=ppt/tags/tag27.xml><?xml version="1.0" encoding="utf-8"?>
<p:tagLst xmlns:a="http://schemas.openxmlformats.org/drawingml/2006/main" xmlns:r="http://schemas.openxmlformats.org/officeDocument/2006/relationships" xmlns:p="http://schemas.openxmlformats.org/presentationml/2006/main">
  <p:tag name="PPCHARTTYPE" val="1033"/>
  <p:tag name="VERSION" val="2"/>
</p:tagLst>
</file>

<file path=ppt/tags/tag28.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29.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31.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32.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33.xml><?xml version="1.0" encoding="utf-8"?>
<p:tagLst xmlns:a="http://schemas.openxmlformats.org/drawingml/2006/main" xmlns:r="http://schemas.openxmlformats.org/officeDocument/2006/relationships" xmlns:p="http://schemas.openxmlformats.org/presentationml/2006/main">
  <p:tag name="PPCHARTTYPE" val="1033"/>
  <p:tag name="VERSION" val="2"/>
</p:tagLst>
</file>

<file path=ppt/tags/tag34.xml><?xml version="1.0" encoding="utf-8"?>
<p:tagLst xmlns:a="http://schemas.openxmlformats.org/drawingml/2006/main" xmlns:r="http://schemas.openxmlformats.org/officeDocument/2006/relationships" xmlns:p="http://schemas.openxmlformats.org/presentationml/2006/main">
  <p:tag name="PPCHARTTYPE" val="1018"/>
  <p:tag name="VERSION" val="2"/>
</p:tagLst>
</file>

<file path=ppt/tags/tag35.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36.xml><?xml version="1.0" encoding="utf-8"?>
<p:tagLst xmlns:a="http://schemas.openxmlformats.org/drawingml/2006/main" xmlns:r="http://schemas.openxmlformats.org/officeDocument/2006/relationships" xmlns:p="http://schemas.openxmlformats.org/presentationml/2006/main">
  <p:tag name="PPCHARTTYPE" val="1018"/>
  <p:tag name="VERSION" val="2"/>
</p:tagLst>
</file>

<file path=ppt/tags/tag37.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38.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39.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PPCHARTTYPE" val="1018"/>
  <p:tag name="VERSION" val="2"/>
</p:tagLst>
</file>

<file path=ppt/tags/tag41.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42.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43.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44.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45.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46.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47.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48.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49.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51.xml><?xml version="1.0" encoding="utf-8"?>
<p:tagLst xmlns:a="http://schemas.openxmlformats.org/drawingml/2006/main" xmlns:r="http://schemas.openxmlformats.org/officeDocument/2006/relationships" xmlns:p="http://schemas.openxmlformats.org/presentationml/2006/main">
  <p:tag name="PPCHARTTYPE" val="1018"/>
  <p:tag name="VERSION" val="2"/>
</p:tagLst>
</file>

<file path=ppt/tags/tag52.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6.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7.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8.xml><?xml version="1.0" encoding="utf-8"?>
<p:tagLst xmlns:a="http://schemas.openxmlformats.org/drawingml/2006/main" xmlns:r="http://schemas.openxmlformats.org/officeDocument/2006/relationships" xmlns:p="http://schemas.openxmlformats.org/presentationml/2006/main">
  <p:tag name="PPCHARTTYPE" val="1033"/>
  <p:tag name="VERSION" val="2"/>
</p:tagLst>
</file>

<file path=ppt/tags/tag9.xml><?xml version="1.0" encoding="utf-8"?>
<p:tagLst xmlns:a="http://schemas.openxmlformats.org/drawingml/2006/main" xmlns:r="http://schemas.openxmlformats.org/officeDocument/2006/relationships" xmlns:p="http://schemas.openxmlformats.org/presentationml/2006/main">
  <p:tag name="PPCHARTTYPE" val="1033"/>
  <p:tag name="VERSION" val="2"/>
</p:tagLst>
</file>

<file path=ppt/theme/theme1.xml><?xml version="1.0" encoding="utf-8"?>
<a:theme xmlns:a="http://schemas.openxmlformats.org/drawingml/2006/main" name="Kurt_Quarterly_Company_Presentation">
  <a:themeElements>
    <a:clrScheme name="KBC Colors">
      <a:dk1>
        <a:srgbClr val="003768"/>
      </a:dk1>
      <a:lt1>
        <a:srgbClr val="FFFFFF"/>
      </a:lt1>
      <a:dk2>
        <a:srgbClr val="0B8CFF"/>
      </a:dk2>
      <a:lt2>
        <a:srgbClr val="FFFFFF"/>
      </a:lt2>
      <a:accent1>
        <a:srgbClr val="00AEEF"/>
      </a:accent1>
      <a:accent2>
        <a:srgbClr val="003768"/>
      </a:accent2>
      <a:accent3>
        <a:srgbClr val="E36C09"/>
      </a:accent3>
      <a:accent4>
        <a:srgbClr val="00B050"/>
      </a:accent4>
      <a:accent5>
        <a:srgbClr val="9DD1FF"/>
      </a:accent5>
      <a:accent6>
        <a:srgbClr val="FFC000"/>
      </a:accent6>
      <a:hlink>
        <a:srgbClr val="003768"/>
      </a:hlink>
      <a:folHlink>
        <a:srgbClr val="003768"/>
      </a:folHlink>
    </a:clrScheme>
    <a:fontScheme name="KBC 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wrap="square" lIns="97727" tIns="48862" rIns="97727" bIns="48862">
        <a:spAutoFit/>
      </a:bodyPr>
      <a:lstStyle>
        <a:defPPr marL="0" marR="0" indent="0" defTabSz="1123338" eaLnBrk="1" fontAlgn="auto" latinLnBrk="0" hangingPunct="1">
          <a:lnSpc>
            <a:spcPct val="100000"/>
          </a:lnSpc>
          <a:spcBef>
            <a:spcPts val="0"/>
          </a:spcBef>
          <a:spcAft>
            <a:spcPts val="0"/>
          </a:spcAft>
          <a:buClrTx/>
          <a:buSzTx/>
          <a:buFontTx/>
          <a:buNone/>
          <a:tabLst/>
          <a:defRPr kumimoji="0" sz="1500" b="1" i="0" u="none" strike="noStrike" kern="0" cap="none" spc="0" normalizeH="0" baseline="0" noProof="0" dirty="0" smtClean="0">
            <a:ln>
              <a:noFill/>
            </a:ln>
            <a:solidFill>
              <a:prstClr val="black"/>
            </a:solidFill>
            <a:effectLst/>
            <a:uLnTx/>
            <a:uFillTx/>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Kurt_Quarterly_Company_Presentation</Template>
  <TotalTime>0</TotalTime>
  <Words>3664</Words>
  <Application>Microsoft Office PowerPoint</Application>
  <PresentationFormat>A4 Paper (210x297 mm)</PresentationFormat>
  <Paragraphs>617</Paragraphs>
  <Slides>23</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Courier New</vt:lpstr>
      <vt:lpstr>LF_Kai</vt:lpstr>
      <vt:lpstr>Wingdings</vt:lpstr>
      <vt:lpstr>Kurt_Quarterly_Company_Presentation</vt:lpstr>
      <vt:lpstr>think-cell Slide</vt:lpstr>
      <vt:lpstr>PowerPoint Presentation</vt:lpstr>
      <vt:lpstr>Important information for investors</vt:lpstr>
      <vt:lpstr>Executive Summary</vt:lpstr>
      <vt:lpstr>Agenda</vt:lpstr>
      <vt:lpstr>Transaction highlights</vt:lpstr>
      <vt:lpstr>Overview of UBB 4th largest bank in Bulgaria with critical mass across retail and corporate segment</vt:lpstr>
      <vt:lpstr>Overview of UBB Track record of strong pre-impairment profitability </vt:lpstr>
      <vt:lpstr>Overview of Interlease 3rd largest leasing provider in Bulgaria</vt:lpstr>
      <vt:lpstr>Purchase price &amp; closing requirements</vt:lpstr>
      <vt:lpstr>Agenda</vt:lpstr>
      <vt:lpstr>In-market combination with sound strategic and financial rationale </vt:lpstr>
      <vt:lpstr>Increased presence in an attractive, underpenetrated and fast growing market </vt:lpstr>
      <vt:lpstr>Delivering on the promise of achieving market leadership in core markets and increasing share of profit from International Markets to almost 20% </vt:lpstr>
      <vt:lpstr>Undisputable strategic value to become the reference in  bank-insurance in Bulgaria </vt:lpstr>
      <vt:lpstr>Creation of a top 3 bank in Bulgaria by assets and loans closing the gap to market leaders </vt:lpstr>
      <vt:lpstr>Creating a leading distribution network in the market</vt:lpstr>
      <vt:lpstr>Significant synergy potential driving value creation in banking </vt:lpstr>
      <vt:lpstr>Agenda</vt:lpstr>
      <vt:lpstr>Acquisitions to have limited impact on KBC Group CET1</vt:lpstr>
      <vt:lpstr>Overview of combined financials in Bulgaria</vt:lpstr>
      <vt:lpstr>Agenda</vt:lpstr>
      <vt:lpstr>Key takeaways</vt:lpstr>
      <vt:lpstr>PowerPoint Presentation</vt:lpstr>
    </vt:vector>
  </TitlesOfParts>
  <Company>KBC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ilya.vercammen@kbc.be</dc:creator>
  <cp:lastModifiedBy>Leunens Stef</cp:lastModifiedBy>
  <cp:revision>5755</cp:revision>
  <cp:lastPrinted>2016-12-28T11:11:47Z</cp:lastPrinted>
  <dcterms:created xsi:type="dcterms:W3CDTF">2013-03-11T07:48:21Z</dcterms:created>
  <dcterms:modified xsi:type="dcterms:W3CDTF">2016-12-30T16:11:48Z</dcterms:modified>
</cp:coreProperties>
</file>